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39" r:id="rId4"/>
    <p:sldId id="340" r:id="rId5"/>
    <p:sldId id="334" r:id="rId6"/>
    <p:sldId id="273" r:id="rId7"/>
    <p:sldId id="274" r:id="rId8"/>
    <p:sldId id="275" r:id="rId9"/>
    <p:sldId id="276" r:id="rId10"/>
    <p:sldId id="277" r:id="rId11"/>
    <p:sldId id="285" r:id="rId12"/>
    <p:sldId id="337" r:id="rId13"/>
    <p:sldId id="287" r:id="rId14"/>
    <p:sldId id="289" r:id="rId15"/>
    <p:sldId id="290" r:id="rId16"/>
    <p:sldId id="336" r:id="rId17"/>
    <p:sldId id="297" r:id="rId18"/>
    <p:sldId id="298" r:id="rId19"/>
    <p:sldId id="300" r:id="rId20"/>
    <p:sldId id="301" r:id="rId21"/>
    <p:sldId id="302" r:id="rId22"/>
    <p:sldId id="303" r:id="rId23"/>
    <p:sldId id="304" r:id="rId24"/>
    <p:sldId id="306" r:id="rId25"/>
    <p:sldId id="317" r:id="rId26"/>
    <p:sldId id="318" r:id="rId27"/>
    <p:sldId id="319" r:id="rId28"/>
    <p:sldId id="320" r:id="rId29"/>
    <p:sldId id="321" r:id="rId30"/>
    <p:sldId id="322" r:id="rId31"/>
    <p:sldId id="324" r:id="rId32"/>
    <p:sldId id="325" r:id="rId33"/>
    <p:sldId id="335" r:id="rId34"/>
    <p:sldId id="341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8F87-3ABC-4673-820A-141FF566FE5F}" type="datetimeFigureOut">
              <a:rPr lang="en-US" smtClean="0"/>
              <a:pPr/>
              <a:t>10/20/2012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2D3ED-5A75-4074-BE78-DF62C0A9A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XRD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/>
              <a:t>Graphical methods for tetragonal structures</a:t>
            </a:r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048000" y="1524000"/>
          <a:ext cx="5411788" cy="3913188"/>
        </p:xfrm>
        <a:graphic>
          <a:graphicData uri="http://schemas.openxmlformats.org/presentationml/2006/ole">
            <p:oleObj spid="_x0000_s22530" name="Equation" r:id="rId3" imgW="2705040" imgH="1955520" progId="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2531" name="Equation" r:id="rId4" imgW="914400" imgH="198720" progId="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3124200" y="5791200"/>
          <a:ext cx="2101850" cy="427038"/>
        </p:xfrm>
        <a:graphic>
          <a:graphicData uri="http://schemas.openxmlformats.org/presentationml/2006/ole">
            <p:oleObj spid="_x0000_s22532" name="Equation" r:id="rId5" imgW="1054080" imgH="215640" progId="">
              <p:embed/>
            </p:oleObj>
          </a:graphicData>
        </a:graphic>
      </p:graphicFrame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793750" y="1524000"/>
            <a:ext cx="1919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start with the </a:t>
            </a:r>
            <a:br>
              <a:rPr lang="en-US"/>
            </a:br>
            <a:r>
              <a:rPr lang="en-US"/>
              <a:t>expression for</a:t>
            </a:r>
            <a:br>
              <a:rPr lang="en-US"/>
            </a:br>
            <a:r>
              <a:rPr lang="en-US"/>
              <a:t>1/</a:t>
            </a:r>
            <a:r>
              <a:rPr lang="en-US" i="1"/>
              <a:t>d</a:t>
            </a:r>
            <a:endParaRPr lang="en-US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793750" y="3476625"/>
            <a:ext cx="1949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consider two</a:t>
            </a:r>
            <a:br>
              <a:rPr lang="en-US"/>
            </a:br>
            <a:r>
              <a:rPr lang="en-US"/>
              <a:t>lines; take the </a:t>
            </a:r>
            <a:br>
              <a:rPr lang="en-US"/>
            </a:br>
            <a:r>
              <a:rPr lang="en-US"/>
              <a:t>logs of both </a:t>
            </a:r>
            <a:br>
              <a:rPr lang="en-US"/>
            </a:br>
            <a:r>
              <a:rPr lang="en-US"/>
              <a:t>sides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93750" y="5791200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 difference: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5407025" y="5753100"/>
            <a:ext cx="312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depends on </a:t>
            </a:r>
            <a:r>
              <a:rPr lang="en-US" i="1"/>
              <a:t>h,k,l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/>
              <a:t>/</a:t>
            </a:r>
            <a:r>
              <a:rPr lang="en-US" i="1"/>
              <a:t>a</a:t>
            </a:r>
            <a:endParaRPr lang="en-US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3048000" y="5562600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Example #1 -- NaCl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6096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NaCl was the first structure solved by X-ray diffraction</a:t>
            </a:r>
          </a:p>
        </p:txBody>
      </p:sp>
      <p:pic>
        <p:nvPicPr>
          <p:cNvPr id="104452" name="Picture 4" descr="D:\ACAD\448\1999\structur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300" y="2419350"/>
            <a:ext cx="693420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447800" y="1371600"/>
          <a:ext cx="6629400" cy="3613150"/>
        </p:xfrm>
        <a:graphic>
          <a:graphicData uri="http://schemas.openxmlformats.org/presentationml/2006/ole">
            <p:oleObj spid="_x0000_s58370" name="Chart" r:id="rId3" imgW="4655160" imgH="25365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do we want to make precision lattice parameter measurements?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4419600" cy="33528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ct val="30000"/>
              </a:spcAft>
            </a:pPr>
            <a:r>
              <a:rPr lang="en-US"/>
              <a:t>composition in solid solutions (</a:t>
            </a:r>
            <a:r>
              <a:rPr lang="en-US" i="1"/>
              <a:t>a</a:t>
            </a:r>
            <a:r>
              <a:rPr lang="en-US" baseline="-25000"/>
              <a:t>o</a:t>
            </a:r>
            <a:r>
              <a:rPr lang="en-US"/>
              <a:t> versus x) -- Vegard’s Law</a:t>
            </a:r>
          </a:p>
          <a:p>
            <a:pPr>
              <a:spcAft>
                <a:spcPct val="30000"/>
              </a:spcAft>
            </a:pPr>
            <a:r>
              <a:rPr lang="en-US"/>
              <a:t>thermal expansion</a:t>
            </a:r>
          </a:p>
          <a:p>
            <a:pPr>
              <a:spcAft>
                <a:spcPct val="30000"/>
              </a:spcAft>
            </a:pPr>
            <a:r>
              <a:rPr lang="en-US"/>
              <a:t>effects of processing (radiation damage, ion implantation)</a:t>
            </a:r>
          </a:p>
          <a:p>
            <a:pPr>
              <a:spcAft>
                <a:spcPct val="30000"/>
              </a:spcAft>
            </a:pPr>
            <a:r>
              <a:rPr lang="en-US"/>
              <a:t>residual stress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Factors affecting accuracy in X-ray diffraction measurements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ct val="30000"/>
              </a:spcAft>
            </a:pPr>
            <a:r>
              <a:rPr lang="en-US"/>
              <a:t>look at Bragg’s Law: 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= 2</a:t>
            </a:r>
            <a:r>
              <a:rPr lang="en-US" i="1"/>
              <a:t>d</a:t>
            </a:r>
            <a:r>
              <a:rPr lang="en-US"/>
              <a:t> sin 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 </a:t>
            </a:r>
          </a:p>
          <a:p>
            <a:pPr lvl="1">
              <a:spcAft>
                <a:spcPct val="30000"/>
              </a:spcAft>
            </a:pPr>
            <a:r>
              <a:rPr lang="en-US"/>
              <a:t>one equation and two unknowns</a:t>
            </a:r>
          </a:p>
          <a:p>
            <a:pPr lvl="1">
              <a:spcAft>
                <a:spcPct val="30000"/>
              </a:spcAft>
            </a:pPr>
            <a:r>
              <a:rPr lang="en-US"/>
              <a:t>uncertainty in the absolute value of </a:t>
            </a:r>
            <a:r>
              <a:rPr lang="en-US">
                <a:latin typeface="Symbol" pitchFamily="18" charset="2"/>
              </a:rPr>
              <a:t> l</a:t>
            </a:r>
            <a:endParaRPr lang="en-US"/>
          </a:p>
          <a:p>
            <a:pPr lvl="1">
              <a:spcAft>
                <a:spcPct val="30000"/>
              </a:spcAft>
            </a:pPr>
            <a:r>
              <a:rPr lang="en-US"/>
              <a:t>different units: Å, Å*, </a:t>
            </a:r>
            <a:r>
              <a:rPr lang="en-US" i="1"/>
              <a:t>kX</a:t>
            </a:r>
            <a:r>
              <a:rPr lang="en-US"/>
              <a:t> </a:t>
            </a:r>
          </a:p>
          <a:p>
            <a:pPr>
              <a:spcAft>
                <a:spcPct val="30000"/>
              </a:spcAft>
            </a:pPr>
            <a:r>
              <a:rPr lang="en-US"/>
              <a:t>systematic errors -- instrument misalignment, mechanical errors, calibration errors, absorption</a:t>
            </a:r>
          </a:p>
          <a:p>
            <a:pPr>
              <a:spcAft>
                <a:spcPct val="30000"/>
              </a:spcAft>
            </a:pPr>
            <a:r>
              <a:rPr lang="en-US"/>
              <a:t>random errors (mistakes in determining peak positions; other operator errors)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Differentiate Bragg’s Law</a:t>
            </a:r>
          </a:p>
        </p:txBody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886200"/>
            <a:ext cx="4267200" cy="16764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Precision lattice parameter measurements are typically performed in the back-reflection regime (2</a:t>
            </a:r>
            <a:r>
              <a:rPr lang="en-US">
                <a:latin typeface="Symbol" pitchFamily="18" charset="2"/>
              </a:rPr>
              <a:t>q</a:t>
            </a:r>
            <a:r>
              <a:rPr lang="en-US">
                <a:sym typeface="Symbol" pitchFamily="18" charset="2"/>
              </a:rPr>
              <a:t>180°)</a:t>
            </a:r>
            <a:endParaRPr lang="en-US"/>
          </a:p>
        </p:txBody>
      </p:sp>
      <p:graphicFrame>
        <p:nvGraphicFramePr>
          <p:cNvPr id="148480" name="Object 1024"/>
          <p:cNvGraphicFramePr>
            <a:graphicFrameLocks noChangeAspect="1"/>
          </p:cNvGraphicFramePr>
          <p:nvPr/>
        </p:nvGraphicFramePr>
        <p:xfrm>
          <a:off x="2362200" y="1524000"/>
          <a:ext cx="4314825" cy="784225"/>
        </p:xfrm>
        <a:graphic>
          <a:graphicData uri="http://schemas.openxmlformats.org/presentationml/2006/ole">
            <p:oleObj spid="_x0000_s32770" name="Equation" r:id="rId3" imgW="2158920" imgH="393480" progId="">
              <p:embed/>
            </p:oleObj>
          </a:graphicData>
        </a:graphic>
      </p:graphicFrame>
      <p:graphicFrame>
        <p:nvGraphicFramePr>
          <p:cNvPr id="148481" name="Object 1025"/>
          <p:cNvGraphicFramePr>
            <a:graphicFrameLocks noChangeAspect="1"/>
          </p:cNvGraphicFramePr>
          <p:nvPr/>
        </p:nvGraphicFramePr>
        <p:xfrm>
          <a:off x="2057400" y="2339975"/>
          <a:ext cx="4441825" cy="784225"/>
        </p:xfrm>
        <a:graphic>
          <a:graphicData uri="http://schemas.openxmlformats.org/presentationml/2006/ole">
            <p:oleObj spid="_x0000_s32771" name="Equation" r:id="rId4" imgW="2222280" imgH="393480" progId="">
              <p:embed/>
            </p:oleObj>
          </a:graphicData>
        </a:graphic>
      </p:graphicFrame>
      <p:pic>
        <p:nvPicPr>
          <p:cNvPr id="137222" name="Picture 1030" descr="D:\ACAD\448\1999\lattice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76600"/>
            <a:ext cx="3733800" cy="343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ACAD\448\1999\lattic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998913" cy="405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/>
              <a:t>Parametric method</a:t>
            </a:r>
          </a:p>
        </p:txBody>
      </p:sp>
      <p:pic>
        <p:nvPicPr>
          <p:cNvPr id="143365" name="Picture 5" descr="D:\ACAD\448\1999\phase1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29600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Disappearing phase method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24400" y="1981200"/>
            <a:ext cx="3886200" cy="37338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ct val="20000"/>
              </a:spcAft>
            </a:pPr>
            <a:r>
              <a:rPr lang="en-US"/>
              <a:t>Relies on the “lever rule”:</a:t>
            </a:r>
          </a:p>
          <a:p>
            <a:pPr>
              <a:spcAft>
                <a:spcPct val="20000"/>
              </a:spcAft>
              <a:buFontTx/>
              <a:buNone/>
            </a:pPr>
            <a:r>
              <a:rPr lang="en-US" i="1"/>
              <a:t>	     W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/>
              <a:t> (</a:t>
            </a:r>
            <a:r>
              <a:rPr lang="en-US" i="1"/>
              <a:t>z-x</a:t>
            </a:r>
            <a:r>
              <a:rPr lang="en-US"/>
              <a:t>) = </a:t>
            </a:r>
            <a:r>
              <a:rPr lang="en-US" i="1"/>
              <a:t>W</a:t>
            </a:r>
            <a:r>
              <a:rPr lang="en-US" baseline="-25000">
                <a:latin typeface="Symbol" pitchFamily="18" charset="2"/>
              </a:rPr>
              <a:t>b</a:t>
            </a:r>
            <a:r>
              <a:rPr lang="en-US"/>
              <a:t> (</a:t>
            </a:r>
            <a:r>
              <a:rPr lang="en-US" i="1"/>
              <a:t>y-z</a:t>
            </a:r>
            <a:r>
              <a:rPr lang="en-US"/>
              <a:t>)</a:t>
            </a:r>
          </a:p>
          <a:p>
            <a:pPr>
              <a:spcAft>
                <a:spcPct val="20000"/>
              </a:spcAft>
            </a:pPr>
            <a:r>
              <a:rPr lang="en-US"/>
              <a:t>As we cross a two-phase field, the powder pattern intensity from one phase will increase, while the other will decrease</a:t>
            </a:r>
          </a:p>
          <a:p>
            <a:pPr>
              <a:spcAft>
                <a:spcPct val="20000"/>
              </a:spcAft>
            </a:pPr>
            <a:r>
              <a:rPr lang="en-US"/>
              <a:t>Requires accurate intensity data</a:t>
            </a:r>
          </a:p>
        </p:txBody>
      </p:sp>
      <p:pic>
        <p:nvPicPr>
          <p:cNvPr id="144393" name="Picture 9" descr="D:\ACAD\448\1999\phase1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267200" cy="350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Order-disorder transformations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In a random solid solution, atoms are arranged (more or less) at random on a crystalline lattice</a:t>
            </a:r>
          </a:p>
          <a:p>
            <a:r>
              <a:rPr lang="en-US"/>
              <a:t>At a critical (low) temperature, the atoms may spontaneously order (A-atoms preferentially surrounded  by B-atoms, and vice versa)</a:t>
            </a:r>
          </a:p>
          <a:p>
            <a:r>
              <a:rPr lang="en-US"/>
              <a:t>Ordering may exist over many length scales:</a:t>
            </a:r>
          </a:p>
          <a:p>
            <a:pPr lvl="1"/>
            <a:r>
              <a:rPr lang="en-US"/>
              <a:t>short-range order (ordered over a few atomic diameters)</a:t>
            </a:r>
          </a:p>
          <a:p>
            <a:pPr lvl="1"/>
            <a:r>
              <a:rPr lang="en-US"/>
              <a:t>long-range order (ordered over many atomic diameters)</a:t>
            </a:r>
          </a:p>
          <a:p>
            <a:pPr lvl="1"/>
            <a:r>
              <a:rPr lang="en-US"/>
              <a:t>superlattice (ordered over many unit cell, up to the entire crystal)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The Scherrer equation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6858000" cy="13716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AutoNum type="arabicPeriod"/>
            </a:pPr>
            <a:r>
              <a:rPr lang="en-US"/>
              <a:t>1000Å crystal size yields a peak breadth of ~0.1°</a:t>
            </a:r>
          </a:p>
          <a:p>
            <a:pPr>
              <a:buFontTx/>
              <a:buAutoNum type="arabicPeriod"/>
            </a:pPr>
            <a:r>
              <a:rPr lang="en-US"/>
              <a:t>The value of 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must be corrected for instrumental broadening:</a:t>
            </a: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371600" y="1141413"/>
          <a:ext cx="1425575" cy="839787"/>
        </p:xfrm>
        <a:graphic>
          <a:graphicData uri="http://schemas.openxmlformats.org/presentationml/2006/ole">
            <p:oleObj spid="_x0000_s6146" name="Equation" r:id="rId3" imgW="711000" imgH="419040" progId="">
              <p:embed/>
            </p:oleObj>
          </a:graphicData>
        </a:graphic>
      </p:graphicFrame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352800" y="1141413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i="1"/>
              <a:t>L</a:t>
            </a:r>
            <a:r>
              <a:rPr lang="en-US" sz="2200"/>
              <a:t> is the crystal size, </a:t>
            </a:r>
            <a:r>
              <a:rPr lang="en-US" sz="2200" i="1"/>
              <a:t>K</a:t>
            </a:r>
            <a:r>
              <a:rPr lang="en-US" sz="2200"/>
              <a:t> is a “constant” ~ 0.9, and </a:t>
            </a:r>
            <a:r>
              <a:rPr lang="en-US" sz="2200">
                <a:latin typeface="Symbol" pitchFamily="18" charset="2"/>
              </a:rPr>
              <a:t>b</a:t>
            </a:r>
            <a:r>
              <a:rPr lang="en-US" sz="2200"/>
              <a:t> is the peak breadth in radians</a:t>
            </a:r>
          </a:p>
        </p:txBody>
      </p:sp>
      <p:sp>
        <p:nvSpPr>
          <p:cNvPr id="112646" name="AutoShape 6"/>
          <p:cNvSpPr>
            <a:spLocks/>
          </p:cNvSpPr>
          <p:nvPr/>
        </p:nvSpPr>
        <p:spPr bwMode="auto">
          <a:xfrm>
            <a:off x="2971800" y="1141413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1592263" y="3962400"/>
          <a:ext cx="2979737" cy="481013"/>
        </p:xfrm>
        <a:graphic>
          <a:graphicData uri="http://schemas.openxmlformats.org/presentationml/2006/ole">
            <p:oleObj spid="_x0000_s6147" name="Equation" r:id="rId4" imgW="1485720" imgH="241200" progId="">
              <p:embed/>
            </p:oleObj>
          </a:graphicData>
        </a:graphic>
      </p:graphicFrame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708525" y="4003675"/>
            <a:ext cx="3222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(assuming Gaussian peaks)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1143000" y="48006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 Scherrer constant </a:t>
            </a:r>
            <a:r>
              <a:rPr lang="en-US" i="1"/>
              <a:t>K</a:t>
            </a:r>
            <a:r>
              <a:rPr lang="en-US"/>
              <a:t> depends on the shape of the crystallites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Typical ordered systems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52600" y="2819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</a:t>
            </a:r>
            <a:r>
              <a:rPr lang="en-US" baseline="-25000"/>
              <a:t>3</a:t>
            </a:r>
            <a:r>
              <a:rPr lang="en-US"/>
              <a:t>Au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6096000" y="2819400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CuAu</a:t>
            </a:r>
          </a:p>
        </p:txBody>
      </p:sp>
      <p:pic>
        <p:nvPicPr>
          <p:cNvPr id="147465" name="Picture 9" descr="D:\ACAD\448\1999\phase1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41375"/>
            <a:ext cx="3886200" cy="2051050"/>
          </a:xfrm>
          <a:prstGeom prst="rect">
            <a:avLst/>
          </a:prstGeom>
          <a:noFill/>
        </p:spPr>
      </p:pic>
      <p:pic>
        <p:nvPicPr>
          <p:cNvPr id="147466" name="Picture 10" descr="D:\ACAD\448\1999\phase1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838200"/>
            <a:ext cx="2895600" cy="2054225"/>
          </a:xfrm>
          <a:prstGeom prst="rect">
            <a:avLst/>
          </a:prstGeom>
          <a:noFill/>
        </p:spPr>
      </p:pic>
      <p:pic>
        <p:nvPicPr>
          <p:cNvPr id="147467" name="Picture 11" descr="D:\ACAD\448\1999\phase1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3354388"/>
            <a:ext cx="6248400" cy="332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Typical ordered systems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b</a:t>
            </a:r>
            <a:r>
              <a:rPr lang="en-US"/>
              <a:t>-brass (CuZn, CsCl-type)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429000" y="6096000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rhombohedral CuPt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562600" y="3276600"/>
            <a:ext cx="209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FeAl and Fe</a:t>
            </a:r>
            <a:r>
              <a:rPr lang="en-US" baseline="-25000"/>
              <a:t>3</a:t>
            </a:r>
            <a:r>
              <a:rPr lang="en-US"/>
              <a:t>Al</a:t>
            </a:r>
          </a:p>
        </p:txBody>
      </p:sp>
      <p:pic>
        <p:nvPicPr>
          <p:cNvPr id="148489" name="Picture 9" descr="D:\ACAD\448\1999\phase1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55713"/>
            <a:ext cx="4038600" cy="2032000"/>
          </a:xfrm>
          <a:prstGeom prst="rect">
            <a:avLst/>
          </a:prstGeom>
          <a:noFill/>
        </p:spPr>
      </p:pic>
      <p:pic>
        <p:nvPicPr>
          <p:cNvPr id="148490" name="Picture 10" descr="D:\ACAD\448\1999\phase1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03325"/>
            <a:ext cx="2422525" cy="2073275"/>
          </a:xfrm>
          <a:prstGeom prst="rect">
            <a:avLst/>
          </a:prstGeom>
          <a:noFill/>
        </p:spPr>
      </p:pic>
      <p:pic>
        <p:nvPicPr>
          <p:cNvPr id="148491" name="Picture 11" descr="D:\ACAD\448\1999\phase1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978275"/>
            <a:ext cx="4953000" cy="222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X-ray analyses of order-disorder in Cu</a:t>
            </a:r>
            <a:r>
              <a:rPr lang="en-US" baseline="-25000"/>
              <a:t>3</a:t>
            </a:r>
            <a:r>
              <a:rPr lang="en-US"/>
              <a:t>Au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467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Disordered structure -- four “average” atoms at 0,0,0;  ½, ½, 0;  ½, 0, ½;  0, ½, ½</a:t>
            </a:r>
          </a:p>
        </p:txBody>
      </p:sp>
      <p:graphicFrame>
        <p:nvGraphicFramePr>
          <p:cNvPr id="163840" name="Object 0"/>
          <p:cNvGraphicFramePr>
            <a:graphicFrameLocks noChangeAspect="1"/>
          </p:cNvGraphicFramePr>
          <p:nvPr/>
        </p:nvGraphicFramePr>
        <p:xfrm>
          <a:off x="1447800" y="1828800"/>
          <a:ext cx="2286000" cy="479425"/>
        </p:xfrm>
        <a:graphic>
          <a:graphicData uri="http://schemas.openxmlformats.org/presentationml/2006/ole">
            <p:oleObj spid="_x0000_s38914" name="Equation" r:id="rId3" imgW="1143000" imgH="241200" progId="">
              <p:embed/>
            </p:oleObj>
          </a:graphicData>
        </a:graphic>
      </p:graphicFrame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4152900" y="1792288"/>
          <a:ext cx="4552950" cy="608012"/>
        </p:xfrm>
        <a:graphic>
          <a:graphicData uri="http://schemas.openxmlformats.org/presentationml/2006/ole">
            <p:oleObj spid="_x0000_s38915" name="Equation" r:id="rId4" imgW="2273040" imgH="304560" progId="">
              <p:embed/>
            </p:oleObj>
          </a:graphicData>
        </a:graphic>
      </p:graphicFrame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2133600" y="2452688"/>
          <a:ext cx="2747963" cy="862012"/>
        </p:xfrm>
        <a:graphic>
          <a:graphicData uri="http://schemas.openxmlformats.org/presentationml/2006/ole">
            <p:oleObj spid="_x0000_s38916" name="Equation" r:id="rId5" imgW="1371600" imgH="431640" progId="">
              <p:embed/>
            </p:oleObj>
          </a:graphicData>
        </a:graphic>
      </p:graphicFrame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447800" y="2590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so: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4953000" y="2419350"/>
            <a:ext cx="19256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</a:pPr>
            <a:r>
              <a:rPr lang="en-US" i="1"/>
              <a:t>h,k,l</a:t>
            </a:r>
            <a:r>
              <a:rPr lang="en-US"/>
              <a:t>  unmixed</a:t>
            </a:r>
          </a:p>
          <a:p>
            <a:pPr>
              <a:spcAft>
                <a:spcPct val="40000"/>
              </a:spcAft>
            </a:pPr>
            <a:r>
              <a:rPr lang="en-US" i="1"/>
              <a:t>h,k.l</a:t>
            </a:r>
            <a:r>
              <a:rPr lang="en-US"/>
              <a:t>  mixed</a:t>
            </a:r>
          </a:p>
        </p:txBody>
      </p:sp>
      <p:sp>
        <p:nvSpPr>
          <p:cNvPr id="149513" name="AutoShape 9"/>
          <p:cNvSpPr>
            <a:spLocks noChangeArrowheads="1"/>
          </p:cNvSpPr>
          <p:nvPr/>
        </p:nvSpPr>
        <p:spPr bwMode="auto">
          <a:xfrm>
            <a:off x="3733800" y="1981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gradFill rotWithShape="0">
            <a:gsLst>
              <a:gs pos="0">
                <a:schemeClr val="accent2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838200" y="36576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Ordered structure -- Au at 0,0,0;  Cu at ½, ½, 0;  ½, 0, ½;  0, ½, ½</a:t>
            </a:r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1371600" y="4572000"/>
          <a:ext cx="4832350" cy="608013"/>
        </p:xfrm>
        <a:graphic>
          <a:graphicData uri="http://schemas.openxmlformats.org/presentationml/2006/ole">
            <p:oleObj spid="_x0000_s38917" name="Equation" r:id="rId6" imgW="2412720" imgH="304560" progId="">
              <p:embed/>
            </p:oleObj>
          </a:graphicData>
        </a:graphic>
      </p:graphicFrame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2209800" y="5257800"/>
          <a:ext cx="1831975" cy="915988"/>
        </p:xfrm>
        <a:graphic>
          <a:graphicData uri="http://schemas.openxmlformats.org/presentationml/2006/ole">
            <p:oleObj spid="_x0000_s38918" name="Equation" r:id="rId7" imgW="914400" imgH="457200" progId="">
              <p:embed/>
            </p:oleObj>
          </a:graphicData>
        </a:graphic>
      </p:graphicFrame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1447800" y="54292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so: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4343400" y="5257800"/>
            <a:ext cx="46466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</a:pPr>
            <a:r>
              <a:rPr lang="en-US" i="1"/>
              <a:t>h,k,l</a:t>
            </a:r>
            <a:r>
              <a:rPr lang="en-US"/>
              <a:t>  unmixed (“fundamental lines”)</a:t>
            </a:r>
          </a:p>
          <a:p>
            <a:pPr>
              <a:spcAft>
                <a:spcPct val="40000"/>
              </a:spcAft>
            </a:pPr>
            <a:r>
              <a:rPr lang="en-US" i="1"/>
              <a:t>h,k.l</a:t>
            </a:r>
            <a:r>
              <a:rPr lang="en-US"/>
              <a:t>  mixed (“superlattice lines”)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/>
              <a:t>X-ray analyses of order-disorder in Cu</a:t>
            </a:r>
            <a:r>
              <a:rPr lang="en-US" baseline="-25000"/>
              <a:t>3</a:t>
            </a:r>
            <a:r>
              <a:rPr lang="en-US"/>
              <a:t>Au</a:t>
            </a:r>
          </a:p>
        </p:txBody>
      </p:sp>
      <p:pic>
        <p:nvPicPr>
          <p:cNvPr id="159749" name="Picture 1029" descr="D:\ACAD\448\1999\phase2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1373187"/>
            <a:ext cx="6324600" cy="495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Basic ideas of chemical analysis by X-ray diffraction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en-US" b="1" i="1">
                <a:solidFill>
                  <a:srgbClr val="0000CC"/>
                </a:solidFill>
              </a:rPr>
              <a:t>Qualitative analyses</a:t>
            </a:r>
            <a:r>
              <a:rPr lang="en-US"/>
              <a:t> -- the goal is to determine what phases are present</a:t>
            </a:r>
          </a:p>
          <a:p>
            <a:pPr>
              <a:buClr>
                <a:schemeClr val="tx2"/>
              </a:buClr>
            </a:pPr>
            <a:r>
              <a:rPr lang="en-US" b="1" i="1">
                <a:solidFill>
                  <a:srgbClr val="0000CC"/>
                </a:solidFill>
              </a:rPr>
              <a:t>Quantitative analyses</a:t>
            </a:r>
            <a:r>
              <a:rPr lang="en-US"/>
              <a:t> -- the goal is to determine how much of each phase is present</a:t>
            </a:r>
          </a:p>
          <a:p>
            <a:pPr>
              <a:buClr>
                <a:schemeClr val="tx2"/>
              </a:buClr>
            </a:pPr>
            <a:r>
              <a:rPr lang="en-US"/>
              <a:t>Note that diffraction methods determine </a:t>
            </a:r>
            <a:r>
              <a:rPr lang="en-US" b="1" i="1">
                <a:solidFill>
                  <a:srgbClr val="CC0000"/>
                </a:solidFill>
              </a:rPr>
              <a:t>phases</a:t>
            </a:r>
            <a:r>
              <a:rPr lang="en-US"/>
              <a:t>, not elements</a:t>
            </a:r>
          </a:p>
          <a:p>
            <a:pPr>
              <a:buClr>
                <a:schemeClr val="tx2"/>
              </a:buClr>
            </a:pPr>
            <a:r>
              <a:rPr lang="en-US"/>
              <a:t>Diffraction methods have the advantage that the sample does not have to be dissociated, dissolved, or otherwise changed </a:t>
            </a:r>
          </a:p>
          <a:p>
            <a:pPr>
              <a:buClr>
                <a:schemeClr val="tx2"/>
              </a:buClr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analysis of </a:t>
            </a:r>
            <a:r>
              <a:rPr lang="en-US" dirty="0" err="1"/>
              <a:t>mulitphase</a:t>
            </a:r>
            <a:r>
              <a:rPr lang="en-US" dirty="0"/>
              <a:t> mixtures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066800"/>
            <a:ext cx="73914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Basic assumption: the diffracted intensity from a particular phase in a multiphase mixture is proportional to the concentration of that phase in the mixture</a:t>
            </a:r>
          </a:p>
          <a:p>
            <a:r>
              <a:rPr lang="en-US"/>
              <a:t>The intensity diffracted by a single-phase powder specimen in a diffractometer is given by:</a:t>
            </a:r>
          </a:p>
        </p:txBody>
      </p:sp>
      <p:graphicFrame>
        <p:nvGraphicFramePr>
          <p:cNvPr id="171008" name="Object 0"/>
          <p:cNvGraphicFramePr>
            <a:graphicFrameLocks noChangeAspect="1"/>
          </p:cNvGraphicFramePr>
          <p:nvPr/>
        </p:nvGraphicFramePr>
        <p:xfrm>
          <a:off x="1030288" y="3276600"/>
          <a:ext cx="7388225" cy="1066800"/>
        </p:xfrm>
        <a:graphic>
          <a:graphicData uri="http://schemas.openxmlformats.org/presentationml/2006/ole">
            <p:oleObj spid="_x0000_s45058" name="Equation" r:id="rId3" imgW="3695400" imgH="533160" progId="">
              <p:embed/>
            </p:oleObj>
          </a:graphicData>
        </a:graphic>
      </p:graphicFrame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028700" y="4419600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Fortunately we can simplify this expression to:</a:t>
            </a:r>
          </a:p>
        </p:txBody>
      </p:sp>
      <p:graphicFrame>
        <p:nvGraphicFramePr>
          <p:cNvPr id="171009" name="Object 1"/>
          <p:cNvGraphicFramePr>
            <a:graphicFrameLocks noChangeAspect="1"/>
          </p:cNvGraphicFramePr>
          <p:nvPr/>
        </p:nvGraphicFramePr>
        <p:xfrm>
          <a:off x="1143000" y="5232400"/>
          <a:ext cx="1473200" cy="863600"/>
        </p:xfrm>
        <a:graphic>
          <a:graphicData uri="http://schemas.openxmlformats.org/presentationml/2006/ole">
            <p:oleObj spid="_x0000_s45059" name="Equation" r:id="rId4" imgW="736560" imgH="431640" progId="">
              <p:embed/>
            </p:oleObj>
          </a:graphicData>
        </a:graphic>
      </p:graphicFrame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2971800" y="5486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gradFill rotWithShape="0">
            <a:gsLst>
              <a:gs pos="0">
                <a:srgbClr val="FF0000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3962400" y="5105400"/>
            <a:ext cx="38687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i="1">
                <a:solidFill>
                  <a:srgbClr val="0000CC"/>
                </a:solidFill>
              </a:rPr>
              <a:t>we can cancel out the unknown</a:t>
            </a:r>
            <a:br>
              <a:rPr lang="en-US" sz="2200" i="1">
                <a:solidFill>
                  <a:srgbClr val="0000CC"/>
                </a:solidFill>
              </a:rPr>
            </a:br>
            <a:r>
              <a:rPr lang="en-US" sz="2200" i="1">
                <a:solidFill>
                  <a:srgbClr val="0000CC"/>
                </a:solidFill>
              </a:rPr>
              <a:t>K</a:t>
            </a:r>
            <a:r>
              <a:rPr lang="en-US" sz="2200" i="1" baseline="-25000">
                <a:solidFill>
                  <a:srgbClr val="0000CC"/>
                </a:solidFill>
              </a:rPr>
              <a:t>1</a:t>
            </a:r>
            <a:r>
              <a:rPr lang="en-US" sz="2200" i="1">
                <a:solidFill>
                  <a:srgbClr val="0000CC"/>
                </a:solidFill>
              </a:rPr>
              <a:t> if we can measure the ratio of</a:t>
            </a:r>
            <a:br>
              <a:rPr lang="en-US" sz="2200" i="1">
                <a:solidFill>
                  <a:srgbClr val="0000CC"/>
                </a:solidFill>
              </a:rPr>
            </a:br>
            <a:r>
              <a:rPr lang="en-US" sz="2200" i="1">
                <a:solidFill>
                  <a:srgbClr val="0000CC"/>
                </a:solidFill>
              </a:rPr>
              <a:t>I</a:t>
            </a:r>
            <a:r>
              <a:rPr lang="en-US" sz="2200" i="1" baseline="-25000">
                <a:solidFill>
                  <a:srgbClr val="0000CC"/>
                </a:solidFill>
                <a:latin typeface="Symbol" pitchFamily="18" charset="2"/>
              </a:rPr>
              <a:t>a</a:t>
            </a:r>
            <a:r>
              <a:rPr lang="en-US" sz="2200" i="1">
                <a:solidFill>
                  <a:srgbClr val="0000CC"/>
                </a:solidFill>
              </a:rPr>
              <a:t> to some reference line</a:t>
            </a: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1571625" y="3305175"/>
            <a:ext cx="2695575" cy="990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343400" y="3276600"/>
            <a:ext cx="3381375" cy="10668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Rectangle 11"/>
          <p:cNvSpPr>
            <a:spLocks noChangeArrowheads="1"/>
          </p:cNvSpPr>
          <p:nvPr/>
        </p:nvSpPr>
        <p:spPr bwMode="auto">
          <a:xfrm>
            <a:off x="7743825" y="3290888"/>
            <a:ext cx="609600" cy="4572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Methods for quantitative phase analyses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34290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ct val="20000"/>
              </a:spcAft>
              <a:buClr>
                <a:schemeClr val="tx2"/>
              </a:buClr>
            </a:pPr>
            <a:r>
              <a:rPr lang="en-US" b="1" i="1">
                <a:solidFill>
                  <a:srgbClr val="0000CC"/>
                </a:solidFill>
              </a:rPr>
              <a:t>External standard method</a:t>
            </a:r>
            <a:r>
              <a:rPr lang="en-US"/>
              <a:t> – compare the experimental line intensity from the mixture to a line from a pure phase</a:t>
            </a:r>
          </a:p>
          <a:p>
            <a:pPr>
              <a:spcAft>
                <a:spcPct val="20000"/>
              </a:spcAft>
              <a:buClr>
                <a:schemeClr val="tx2"/>
              </a:buClr>
            </a:pPr>
            <a:r>
              <a:rPr lang="en-US" b="1" i="1">
                <a:solidFill>
                  <a:srgbClr val="0000CC"/>
                </a:solidFill>
              </a:rPr>
              <a:t>Direct comparison method</a:t>
            </a:r>
            <a:r>
              <a:rPr lang="en-US"/>
              <a:t> – compare the experimental line intensity from the mixture to a line from another phase in the mixture</a:t>
            </a:r>
          </a:p>
          <a:p>
            <a:pPr>
              <a:spcAft>
                <a:spcPct val="20000"/>
              </a:spcAft>
              <a:buClr>
                <a:schemeClr val="tx2"/>
              </a:buClr>
            </a:pPr>
            <a:r>
              <a:rPr lang="en-US" b="1" i="1">
                <a:solidFill>
                  <a:srgbClr val="0000CC"/>
                </a:solidFill>
              </a:rPr>
              <a:t>Internal standard method</a:t>
            </a:r>
            <a:r>
              <a:rPr lang="en-US"/>
              <a:t> – compare  the experimental line intensity from the mixture to a foreign material mixed with the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External standard method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3886200" cy="12954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The intensity form a pure phase can be written (where </a:t>
            </a:r>
            <a:r>
              <a:rPr lang="en-US" i="1"/>
              <a:t>p</a:t>
            </a:r>
            <a:r>
              <a:rPr lang="en-US"/>
              <a:t> = “pure”) as: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4648200" y="1447800"/>
          <a:ext cx="2971800" cy="863600"/>
        </p:xfrm>
        <a:graphic>
          <a:graphicData uri="http://schemas.openxmlformats.org/presentationml/2006/ole">
            <p:oleObj spid="_x0000_s46082" name="Equation" r:id="rId3" imgW="1485720" imgH="431640" progId="">
              <p:embed/>
            </p:oleObj>
          </a:graphicData>
        </a:graphic>
      </p:graphicFrame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62000" y="2759075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 absorption coefficient</a:t>
            </a:r>
            <a:br>
              <a:rPr lang="en-US"/>
            </a:br>
            <a:r>
              <a:rPr lang="en-US"/>
              <a:t>is written as:</a:t>
            </a:r>
          </a:p>
        </p:txBody>
      </p:sp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4648200" y="2446338"/>
          <a:ext cx="3125788" cy="1016000"/>
        </p:xfrm>
        <a:graphic>
          <a:graphicData uri="http://schemas.openxmlformats.org/presentationml/2006/ole">
            <p:oleObj spid="_x0000_s46083" name="Equation" r:id="rId4" imgW="1562040" imgH="507960" progId="">
              <p:embed/>
            </p:oleObj>
          </a:graphicData>
        </a:graphic>
      </p:graphicFrame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762000" y="3749675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Writing the concentration in terms of </a:t>
            </a:r>
            <a:r>
              <a:rPr lang="en-US" i="1"/>
              <a:t>w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>
                <a:latin typeface="Symbol" pitchFamily="18" charset="2"/>
              </a:rPr>
              <a:t>r</a:t>
            </a:r>
            <a:r>
              <a:rPr lang="en-US" i="1" baseline="-25000"/>
              <a:t>m</a:t>
            </a:r>
            <a:r>
              <a:rPr lang="en-US"/>
              <a:t>/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Symbol" pitchFamily="18" charset="2"/>
              </a:rPr>
              <a:t>a </a:t>
            </a:r>
            <a:r>
              <a:rPr lang="en-US"/>
              <a:t>so:</a:t>
            </a:r>
            <a:endParaRPr lang="en-US" baseline="-25000">
              <a:latin typeface="Symbol" pitchFamily="18" charset="2"/>
            </a:endParaRPr>
          </a:p>
        </p:txBody>
      </p:sp>
      <p:graphicFrame>
        <p:nvGraphicFramePr>
          <p:cNvPr id="166921" name="Object 9"/>
          <p:cNvGraphicFramePr>
            <a:graphicFrameLocks noChangeAspect="1"/>
          </p:cNvGraphicFramePr>
          <p:nvPr/>
        </p:nvGraphicFramePr>
        <p:xfrm>
          <a:off x="4648200" y="3597275"/>
          <a:ext cx="3429000" cy="914400"/>
        </p:xfrm>
        <a:graphic>
          <a:graphicData uri="http://schemas.openxmlformats.org/presentationml/2006/ole">
            <p:oleObj spid="_x0000_s46084" name="Equation" r:id="rId5" imgW="1714320" imgH="457200" progId="">
              <p:embed/>
            </p:oleObj>
          </a:graphicData>
        </a:graphic>
      </p:graphicFrame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62000" y="4740275"/>
            <a:ext cx="382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Divide the third equation by the first:</a:t>
            </a:r>
            <a:endParaRPr lang="en-US" baseline="-25000">
              <a:latin typeface="Symbol" pitchFamily="18" charset="2"/>
            </a:endParaRPr>
          </a:p>
        </p:txBody>
      </p:sp>
      <p:graphicFrame>
        <p:nvGraphicFramePr>
          <p:cNvPr id="166923" name="Object 11"/>
          <p:cNvGraphicFramePr>
            <a:graphicFrameLocks noChangeAspect="1"/>
          </p:cNvGraphicFramePr>
          <p:nvPr/>
        </p:nvGraphicFramePr>
        <p:xfrm>
          <a:off x="4648200" y="4648200"/>
          <a:ext cx="2084388" cy="990600"/>
        </p:xfrm>
        <a:graphic>
          <a:graphicData uri="http://schemas.openxmlformats.org/presentationml/2006/ole">
            <p:oleObj spid="_x0000_s46085" name="Equation" r:id="rId6" imgW="1041120" imgH="495000" progId="">
              <p:embed/>
            </p:oleObj>
          </a:graphicData>
        </a:graphic>
      </p:graphicFrame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050" y="5800725"/>
            <a:ext cx="26479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r>
              <a:rPr lang="en-US"/>
              <a:t>External standard method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1148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Method requires that the mass absorption coefficient of each phase in a two-phase mixture is known</a:t>
            </a:r>
          </a:p>
          <a:p>
            <a:r>
              <a:rPr lang="en-US"/>
              <a:t>The intensity ratio </a:t>
            </a:r>
            <a:r>
              <a:rPr lang="en-US" i="1"/>
              <a:t>I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/>
              <a:t>/</a:t>
            </a:r>
            <a:r>
              <a:rPr lang="en-US" i="1"/>
              <a:t>I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 i="1" baseline="-25000"/>
              <a:t>p</a:t>
            </a:r>
            <a:r>
              <a:rPr lang="en-US"/>
              <a:t> is  linear in </a:t>
            </a:r>
            <a:r>
              <a:rPr lang="en-US" i="1"/>
              <a:t>w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/>
              <a:t> only when the mass absorption coefficients of the two phases are the same</a:t>
            </a:r>
          </a:p>
          <a:p>
            <a:r>
              <a:rPr lang="en-US"/>
              <a:t>Measurements of </a:t>
            </a:r>
            <a:r>
              <a:rPr lang="en-US" i="1"/>
              <a:t>I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/>
              <a:t> and </a:t>
            </a:r>
            <a:r>
              <a:rPr lang="en-US" i="1"/>
              <a:t>I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 i="1" baseline="-25000"/>
              <a:t>p</a:t>
            </a:r>
            <a:r>
              <a:rPr lang="en-US"/>
              <a:t> must be made under identical conditions</a:t>
            </a:r>
          </a:p>
        </p:txBody>
      </p:sp>
      <p:pic>
        <p:nvPicPr>
          <p:cNvPr id="167940" name="Picture 4" descr="D:\ACAD\448\1999\PDF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41910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Direct comparison method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80010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The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and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 reflections should be well separated from each other</a:t>
            </a:r>
          </a:p>
          <a:p>
            <a:r>
              <a:rPr lang="en-US"/>
              <a:t>The unit cell volume should be calculated from the observed lattice parameters (since we may have solid solutions)</a:t>
            </a:r>
          </a:p>
          <a:p>
            <a:r>
              <a:rPr lang="en-US"/>
              <a:t>The integrated intensities must be used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38200" y="1143000"/>
          <a:ext cx="7388225" cy="1930400"/>
        </p:xfrm>
        <a:graphic>
          <a:graphicData uri="http://schemas.openxmlformats.org/presentationml/2006/ole">
            <p:oleObj spid="_x0000_s47106" name="Equation" r:id="rId3" imgW="3695400" imgH="965160" progId="">
              <p:embed/>
            </p:oleObj>
          </a:graphicData>
        </a:graphic>
      </p:graphicFrame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1295400" y="1171575"/>
            <a:ext cx="2819400" cy="990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4162425" y="1143000"/>
            <a:ext cx="3381375" cy="10668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7562850" y="1143000"/>
            <a:ext cx="609600" cy="457200"/>
          </a:xfrm>
          <a:prstGeom prst="rect">
            <a:avLst/>
          </a:prstGeom>
          <a:noFill/>
          <a:ln w="9525">
            <a:solidFill>
              <a:srgbClr val="0000CC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1981200" y="2438400"/>
            <a:ext cx="401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and with a little algebra we get:</a:t>
            </a:r>
          </a:p>
        </p:txBody>
      </p:sp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6019800" y="2257425"/>
          <a:ext cx="1371600" cy="914400"/>
        </p:xfrm>
        <a:graphic>
          <a:graphicData uri="http://schemas.openxmlformats.org/presentationml/2006/ole">
            <p:oleObj spid="_x0000_s47107" name="Equation" r:id="rId4" imgW="685800" imgH="457200" progId="">
              <p:embed/>
            </p:oleObj>
          </a:graphicData>
        </a:graphic>
      </p:graphicFrame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508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where </a:t>
            </a:r>
            <a:r>
              <a:rPr lang="en-US" i="1"/>
              <a:t>c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/>
              <a:t> + </a:t>
            </a:r>
            <a:r>
              <a:rPr lang="en-US" i="1"/>
              <a:t>c</a:t>
            </a:r>
            <a:r>
              <a:rPr lang="en-US" baseline="-25000">
                <a:latin typeface="Symbol" pitchFamily="18" charset="2"/>
              </a:rPr>
              <a:t>g</a:t>
            </a:r>
            <a:r>
              <a:rPr lang="en-US"/>
              <a:t> =1 in a two-phase 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hot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606" y="1371600"/>
            <a:ext cx="7769330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Internal standard method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A diffraction peak from the phase (whose volume fraction is being determined) is compared with a peak from a standard substance (thus restricted to powders)</a:t>
            </a:r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685800" y="2416175"/>
          <a:ext cx="1543050" cy="860425"/>
        </p:xfrm>
        <a:graphic>
          <a:graphicData uri="http://schemas.openxmlformats.org/presentationml/2006/ole">
            <p:oleObj spid="_x0000_s48130" name="Equation" r:id="rId3" imgW="774360" imgH="431640" progId="">
              <p:embed/>
            </p:oleObj>
          </a:graphicData>
        </a:graphic>
      </p:graphicFrame>
      <p:graphicFrame>
        <p:nvGraphicFramePr>
          <p:cNvPr id="169989" name="Object 5"/>
          <p:cNvGraphicFramePr>
            <a:graphicFrameLocks noChangeAspect="1"/>
          </p:cNvGraphicFramePr>
          <p:nvPr/>
        </p:nvGraphicFramePr>
        <p:xfrm>
          <a:off x="5105400" y="2416175"/>
          <a:ext cx="1544638" cy="860425"/>
        </p:xfrm>
        <a:graphic>
          <a:graphicData uri="http://schemas.openxmlformats.org/presentationml/2006/ole">
            <p:oleObj spid="_x0000_s48131" name="Equation" r:id="rId4" imgW="774360" imgH="431640" progId="">
              <p:embed/>
            </p:oleObj>
          </a:graphicData>
        </a:graphic>
      </p:graphicFrame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2195513" y="2270125"/>
            <a:ext cx="26812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intensity from phase a</a:t>
            </a:r>
            <a:br>
              <a:rPr lang="en-US" sz="2200"/>
            </a:br>
            <a:r>
              <a:rPr lang="en-US" sz="2200"/>
              <a:t>(</a:t>
            </a:r>
            <a:r>
              <a:rPr lang="en-US" sz="2200" i="1"/>
              <a:t>c</a:t>
            </a:r>
            <a:r>
              <a:rPr lang="en-US" sz="2200" baseline="-25000">
                <a:latin typeface="Symbol" pitchFamily="18" charset="2"/>
              </a:rPr>
              <a:t>a</a:t>
            </a:r>
            <a:r>
              <a:rPr lang="en-US" sz="2200"/>
              <a:t> = conc. </a:t>
            </a:r>
            <a:r>
              <a:rPr lang="en-US" sz="2200" u="sng"/>
              <a:t>before</a:t>
            </a:r>
            <a:r>
              <a:rPr lang="en-US" sz="2200"/>
              <a:t> the </a:t>
            </a:r>
            <a:br>
              <a:rPr lang="en-US" sz="2200"/>
            </a:br>
            <a:r>
              <a:rPr lang="en-US" sz="2200"/>
              <a:t>addition of standard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6600825" y="2438400"/>
            <a:ext cx="233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intensity from one</a:t>
            </a:r>
          </a:p>
          <a:p>
            <a:r>
              <a:rPr lang="en-US" sz="2200"/>
              <a:t>line of the standard</a:t>
            </a: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1143000" y="3657600"/>
            <a:ext cx="223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Dividing we get:</a:t>
            </a: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3429000" y="3479800"/>
          <a:ext cx="1371600" cy="863600"/>
        </p:xfrm>
        <a:graphic>
          <a:graphicData uri="http://schemas.openxmlformats.org/presentationml/2006/ole">
            <p:oleObj spid="_x0000_s48132" name="Equation" r:id="rId5" imgW="685800" imgH="431640" progId="">
              <p:embed/>
            </p:oleObj>
          </a:graphicData>
        </a:graphic>
      </p:graphicFrame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838200" y="44958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This method can be extended to multi-component mixtures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By mixing known concentrations of phase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and a constant concentration of a suitable standard and measuring the ratio </a:t>
            </a:r>
            <a:r>
              <a:rPr lang="en-US" i="1"/>
              <a:t>I</a:t>
            </a:r>
            <a:r>
              <a:rPr lang="en-US" baseline="-25000">
                <a:latin typeface="Symbol" pitchFamily="18" charset="2"/>
              </a:rPr>
              <a:t>a</a:t>
            </a:r>
            <a:r>
              <a:rPr lang="en-US"/>
              <a:t>/</a:t>
            </a:r>
            <a:r>
              <a:rPr lang="en-US" i="1"/>
              <a:t>I</a:t>
            </a:r>
            <a:r>
              <a:rPr lang="en-US" i="1" baseline="-25000"/>
              <a:t>S</a:t>
            </a:r>
            <a:r>
              <a:rPr lang="en-US"/>
              <a:t> we can establish a calibration curve for measuring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in an unknown specimen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4" name="Freeform 18" descr="Large confetti"/>
          <p:cNvSpPr>
            <a:spLocks/>
          </p:cNvSpPr>
          <p:nvPr/>
        </p:nvSpPr>
        <p:spPr bwMode="auto">
          <a:xfrm>
            <a:off x="6510338" y="4011613"/>
            <a:ext cx="1374775" cy="177800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0" y="38"/>
              </a:cxn>
              <a:cxn ang="0">
                <a:pos x="43" y="26"/>
              </a:cxn>
              <a:cxn ang="0">
                <a:pos x="116" y="15"/>
              </a:cxn>
              <a:cxn ang="0">
                <a:pos x="222" y="7"/>
              </a:cxn>
              <a:cxn ang="0">
                <a:pos x="272" y="4"/>
              </a:cxn>
              <a:cxn ang="0">
                <a:pos x="406" y="0"/>
              </a:cxn>
              <a:cxn ang="0">
                <a:pos x="582" y="7"/>
              </a:cxn>
              <a:cxn ang="0">
                <a:pos x="658" y="11"/>
              </a:cxn>
              <a:cxn ang="0">
                <a:pos x="714" y="18"/>
              </a:cxn>
              <a:cxn ang="0">
                <a:pos x="774" y="24"/>
              </a:cxn>
              <a:cxn ang="0">
                <a:pos x="824" y="33"/>
              </a:cxn>
              <a:cxn ang="0">
                <a:pos x="866" y="42"/>
              </a:cxn>
              <a:cxn ang="0">
                <a:pos x="866" y="112"/>
              </a:cxn>
              <a:cxn ang="0">
                <a:pos x="0" y="110"/>
              </a:cxn>
            </a:cxnLst>
            <a:rect l="0" t="0" r="r" b="b"/>
            <a:pathLst>
              <a:path w="866" h="112">
                <a:moveTo>
                  <a:pt x="0" y="110"/>
                </a:moveTo>
                <a:lnTo>
                  <a:pt x="0" y="38"/>
                </a:lnTo>
                <a:lnTo>
                  <a:pt x="43" y="26"/>
                </a:lnTo>
                <a:lnTo>
                  <a:pt x="116" y="15"/>
                </a:lnTo>
                <a:lnTo>
                  <a:pt x="222" y="7"/>
                </a:lnTo>
                <a:lnTo>
                  <a:pt x="272" y="4"/>
                </a:lnTo>
                <a:lnTo>
                  <a:pt x="406" y="0"/>
                </a:lnTo>
                <a:lnTo>
                  <a:pt x="582" y="7"/>
                </a:lnTo>
                <a:lnTo>
                  <a:pt x="658" y="11"/>
                </a:lnTo>
                <a:lnTo>
                  <a:pt x="714" y="18"/>
                </a:lnTo>
                <a:lnTo>
                  <a:pt x="774" y="24"/>
                </a:lnTo>
                <a:lnTo>
                  <a:pt x="824" y="33"/>
                </a:lnTo>
                <a:lnTo>
                  <a:pt x="866" y="42"/>
                </a:lnTo>
                <a:lnTo>
                  <a:pt x="866" y="112"/>
                </a:lnTo>
                <a:lnTo>
                  <a:pt x="0" y="110"/>
                </a:lnTo>
                <a:close/>
              </a:path>
            </a:pathLst>
          </a:custGeom>
          <a:pattFill prst="lgConfetti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3686175" y="41021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286375" y="41021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772400" cy="762000"/>
          </a:xfrm>
        </p:spPr>
        <p:txBody>
          <a:bodyPr/>
          <a:lstStyle/>
          <a:p>
            <a:r>
              <a:rPr lang="en-US"/>
              <a:t>Origin of residual stresses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Residual stresses arise in all materials due to processing</a:t>
            </a:r>
          </a:p>
          <a:p>
            <a:pPr lvl="1"/>
            <a:r>
              <a:rPr lang="en-US"/>
              <a:t>heat-treatment or welding -- differential cooling of one part of a body with respect to another </a:t>
            </a:r>
          </a:p>
          <a:p>
            <a:pPr lvl="1"/>
            <a:r>
              <a:rPr lang="en-US"/>
              <a:t>mechanical processing (shot-peening) </a:t>
            </a:r>
          </a:p>
          <a:p>
            <a:pPr lvl="1"/>
            <a:r>
              <a:rPr lang="en-US"/>
              <a:t>differences in thermal expansion coefficients</a:t>
            </a:r>
          </a:p>
        </p:txBody>
      </p:sp>
      <p:sp>
        <p:nvSpPr>
          <p:cNvPr id="162820" name="Rectangle 4" descr="Wide downward diagonal"/>
          <p:cNvSpPr>
            <a:spLocks noChangeArrowheads="1"/>
          </p:cNvSpPr>
          <p:nvPr/>
        </p:nvSpPr>
        <p:spPr bwMode="auto">
          <a:xfrm>
            <a:off x="1252538" y="4178300"/>
            <a:ext cx="1371600" cy="547688"/>
          </a:xfrm>
          <a:prstGeom prst="rect">
            <a:avLst/>
          </a:prstGeom>
          <a:pattFill prst="wdDnDiag">
            <a:fgClr>
              <a:srgbClr val="FF9933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1" name="Rectangle 5" descr="Large confetti"/>
          <p:cNvSpPr>
            <a:spLocks noChangeArrowheads="1"/>
          </p:cNvSpPr>
          <p:nvPr/>
        </p:nvSpPr>
        <p:spPr bwMode="auto">
          <a:xfrm>
            <a:off x="1116013" y="3949700"/>
            <a:ext cx="1644650" cy="92075"/>
          </a:xfrm>
          <a:prstGeom prst="rect">
            <a:avLst/>
          </a:prstGeom>
          <a:pattFill prst="lgConfetti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719138" y="399573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H="1">
            <a:off x="2776538" y="399573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5" name="Rectangle 9" descr="Large confetti"/>
          <p:cNvSpPr>
            <a:spLocks noChangeArrowheads="1"/>
          </p:cNvSpPr>
          <p:nvPr/>
        </p:nvSpPr>
        <p:spPr bwMode="auto">
          <a:xfrm>
            <a:off x="3990975" y="4025900"/>
            <a:ext cx="1371600" cy="136525"/>
          </a:xfrm>
          <a:prstGeom prst="rect">
            <a:avLst/>
          </a:prstGeom>
          <a:pattFill prst="lgConfetti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Rectangle 8" descr="Wide downward diagonal"/>
          <p:cNvSpPr>
            <a:spLocks noChangeArrowheads="1"/>
          </p:cNvSpPr>
          <p:nvPr/>
        </p:nvSpPr>
        <p:spPr bwMode="auto">
          <a:xfrm>
            <a:off x="3992563" y="4164013"/>
            <a:ext cx="1371600" cy="547687"/>
          </a:xfrm>
          <a:prstGeom prst="rect">
            <a:avLst/>
          </a:prstGeom>
          <a:pattFill prst="wdDnDiag">
            <a:fgClr>
              <a:srgbClr val="FF9933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1" name="Freeform 15" descr="Wide downward diagonal"/>
          <p:cNvSpPr>
            <a:spLocks/>
          </p:cNvSpPr>
          <p:nvPr/>
        </p:nvSpPr>
        <p:spPr bwMode="auto">
          <a:xfrm>
            <a:off x="6510338" y="4141788"/>
            <a:ext cx="1374775" cy="54451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0" y="22"/>
              </a:cxn>
              <a:cxn ang="0">
                <a:pos x="112" y="14"/>
              </a:cxn>
              <a:cxn ang="0">
                <a:pos x="182" y="8"/>
              </a:cxn>
              <a:cxn ang="0">
                <a:pos x="248" y="4"/>
              </a:cxn>
              <a:cxn ang="0">
                <a:pos x="412" y="0"/>
              </a:cxn>
              <a:cxn ang="0">
                <a:pos x="616" y="6"/>
              </a:cxn>
              <a:cxn ang="0">
                <a:pos x="684" y="12"/>
              </a:cxn>
              <a:cxn ang="0">
                <a:pos x="758" y="20"/>
              </a:cxn>
              <a:cxn ang="0">
                <a:pos x="814" y="26"/>
              </a:cxn>
              <a:cxn ang="0">
                <a:pos x="866" y="34"/>
              </a:cxn>
              <a:cxn ang="0">
                <a:pos x="866" y="343"/>
              </a:cxn>
              <a:cxn ang="0">
                <a:pos x="801" y="331"/>
              </a:cxn>
              <a:cxn ang="0">
                <a:pos x="756" y="326"/>
              </a:cxn>
              <a:cxn ang="0">
                <a:pos x="662" y="318"/>
              </a:cxn>
              <a:cxn ang="0">
                <a:pos x="570" y="314"/>
              </a:cxn>
              <a:cxn ang="0">
                <a:pos x="412" y="316"/>
              </a:cxn>
              <a:cxn ang="0">
                <a:pos x="258" y="318"/>
              </a:cxn>
              <a:cxn ang="0">
                <a:pos x="196" y="318"/>
              </a:cxn>
              <a:cxn ang="0">
                <a:pos x="110" y="324"/>
              </a:cxn>
              <a:cxn ang="0">
                <a:pos x="54" y="330"/>
              </a:cxn>
              <a:cxn ang="0">
                <a:pos x="0" y="341"/>
              </a:cxn>
              <a:cxn ang="0">
                <a:pos x="0" y="32"/>
              </a:cxn>
            </a:cxnLst>
            <a:rect l="0" t="0" r="r" b="b"/>
            <a:pathLst>
              <a:path w="866" h="343">
                <a:moveTo>
                  <a:pt x="0" y="32"/>
                </a:moveTo>
                <a:lnTo>
                  <a:pt x="50" y="22"/>
                </a:lnTo>
                <a:lnTo>
                  <a:pt x="112" y="14"/>
                </a:lnTo>
                <a:lnTo>
                  <a:pt x="182" y="8"/>
                </a:lnTo>
                <a:lnTo>
                  <a:pt x="248" y="4"/>
                </a:lnTo>
                <a:lnTo>
                  <a:pt x="412" y="0"/>
                </a:lnTo>
                <a:lnTo>
                  <a:pt x="616" y="6"/>
                </a:lnTo>
                <a:lnTo>
                  <a:pt x="684" y="12"/>
                </a:lnTo>
                <a:lnTo>
                  <a:pt x="758" y="20"/>
                </a:lnTo>
                <a:lnTo>
                  <a:pt x="814" y="26"/>
                </a:lnTo>
                <a:lnTo>
                  <a:pt x="866" y="34"/>
                </a:lnTo>
                <a:lnTo>
                  <a:pt x="866" y="343"/>
                </a:lnTo>
                <a:lnTo>
                  <a:pt x="801" y="331"/>
                </a:lnTo>
                <a:lnTo>
                  <a:pt x="756" y="326"/>
                </a:lnTo>
                <a:lnTo>
                  <a:pt x="662" y="318"/>
                </a:lnTo>
                <a:lnTo>
                  <a:pt x="570" y="314"/>
                </a:lnTo>
                <a:lnTo>
                  <a:pt x="412" y="316"/>
                </a:lnTo>
                <a:lnTo>
                  <a:pt x="258" y="318"/>
                </a:lnTo>
                <a:lnTo>
                  <a:pt x="196" y="318"/>
                </a:lnTo>
                <a:lnTo>
                  <a:pt x="110" y="324"/>
                </a:lnTo>
                <a:lnTo>
                  <a:pt x="54" y="330"/>
                </a:lnTo>
                <a:lnTo>
                  <a:pt x="0" y="341"/>
                </a:lnTo>
                <a:lnTo>
                  <a:pt x="0" y="32"/>
                </a:lnTo>
                <a:close/>
              </a:path>
            </a:pathLst>
          </a:custGeom>
          <a:pattFill prst="wdDnDiag">
            <a:fgClr>
              <a:srgbClr val="FF9933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5" name="Line 19"/>
          <p:cNvSpPr>
            <a:spLocks noChangeShapeType="1"/>
          </p:cNvSpPr>
          <p:nvPr/>
        </p:nvSpPr>
        <p:spPr bwMode="auto">
          <a:xfrm>
            <a:off x="7300913" y="43973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6" name="Line 20"/>
          <p:cNvSpPr>
            <a:spLocks noChangeShapeType="1"/>
          </p:cNvSpPr>
          <p:nvPr/>
        </p:nvSpPr>
        <p:spPr bwMode="auto">
          <a:xfrm flipH="1">
            <a:off x="7275513" y="408622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7" name="Line 21"/>
          <p:cNvSpPr>
            <a:spLocks noChangeShapeType="1"/>
          </p:cNvSpPr>
          <p:nvPr/>
        </p:nvSpPr>
        <p:spPr bwMode="auto">
          <a:xfrm>
            <a:off x="6740525" y="408622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8" name="Line 22"/>
          <p:cNvSpPr>
            <a:spLocks noChangeShapeType="1"/>
          </p:cNvSpPr>
          <p:nvPr/>
        </p:nvSpPr>
        <p:spPr bwMode="auto">
          <a:xfrm flipH="1">
            <a:off x="6704013" y="4397375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sm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804863" y="4902200"/>
            <a:ext cx="2320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 part with a larger </a:t>
            </a:r>
          </a:p>
          <a:p>
            <a:r>
              <a:rPr lang="en-US" sz="2000"/>
              <a:t>dimension is being </a:t>
            </a:r>
            <a:br>
              <a:rPr lang="en-US" sz="2000"/>
            </a:br>
            <a:r>
              <a:rPr lang="en-US" sz="2000"/>
              <a:t>fit to a smaller piece;</a:t>
            </a:r>
            <a:br>
              <a:rPr lang="en-US" sz="2000"/>
            </a:br>
            <a:r>
              <a:rPr lang="en-US" sz="2000"/>
              <a:t>it is first compressed</a:t>
            </a: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3424238" y="4900613"/>
            <a:ext cx="2508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The compressed part, when joined, will try to elongated, creating a tensile load</a:t>
            </a:r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6238875" y="4900613"/>
            <a:ext cx="23923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The thicker piece hold the thinner one in place, putting it in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Advantages of X-ray diffraction for residual stress measurements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2057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X-ray diffraction is the </a:t>
            </a:r>
            <a:r>
              <a:rPr lang="en-US" b="1" i="1">
                <a:solidFill>
                  <a:srgbClr val="FF0000"/>
                </a:solidFill>
              </a:rPr>
              <a:t>only</a:t>
            </a:r>
            <a:r>
              <a:rPr lang="en-US"/>
              <a:t> analytical method that can non-destructively measure residual stresses in materials (actually, measure strain, then calculate stress</a:t>
            </a:r>
          </a:p>
          <a:p>
            <a:pPr>
              <a:lnSpc>
                <a:spcPct val="90000"/>
              </a:lnSpc>
            </a:pPr>
            <a:r>
              <a:rPr lang="en-US"/>
              <a:t>The unit cell is used as the “strain gauge” for the measurement</a:t>
            </a:r>
          </a:p>
          <a:p>
            <a:pPr>
              <a:lnSpc>
                <a:spcPct val="90000"/>
              </a:lnSpc>
            </a:pPr>
            <a:r>
              <a:rPr lang="en-US"/>
              <a:t>Measurements can be made on “real” samples</a:t>
            </a:r>
          </a:p>
        </p:txBody>
      </p:sp>
      <p:pic>
        <p:nvPicPr>
          <p:cNvPr id="164869" name="Picture 5" descr="D:\ACAD\448\1999\stress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3209925"/>
            <a:ext cx="58674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890588"/>
            <a:ext cx="60674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3" name="AutoShape 15"/>
          <p:cNvSpPr>
            <a:spLocks noChangeArrowheads="1"/>
          </p:cNvSpPr>
          <p:nvPr/>
        </p:nvSpPr>
        <p:spPr bwMode="auto">
          <a:xfrm flipV="1">
            <a:off x="6743700" y="491490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0">
            <a:gsLst>
              <a:gs pos="0">
                <a:srgbClr val="CC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/>
              <a:t>Review of elastic stress-strain relationships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9530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Consider a bar of cross-section </a:t>
            </a:r>
            <a:r>
              <a:rPr lang="en-US" i="1"/>
              <a:t>A</a:t>
            </a:r>
            <a:r>
              <a:rPr lang="en-US"/>
              <a:t> subjected to a tensile load in the </a:t>
            </a:r>
            <a:r>
              <a:rPr lang="en-US" i="1"/>
              <a:t>y</a:t>
            </a:r>
            <a:r>
              <a:rPr lang="en-US"/>
              <a:t>-direction</a:t>
            </a:r>
          </a:p>
          <a:p>
            <a:r>
              <a:rPr lang="en-US"/>
              <a:t>The stress </a:t>
            </a:r>
            <a:r>
              <a:rPr lang="en-US">
                <a:latin typeface="Symbol" pitchFamily="18" charset="2"/>
              </a:rPr>
              <a:t>s</a:t>
            </a:r>
            <a:r>
              <a:rPr lang="en-US" i="1" baseline="-25000"/>
              <a:t>y</a:t>
            </a:r>
            <a:r>
              <a:rPr lang="en-US"/>
              <a:t>=</a:t>
            </a:r>
            <a:r>
              <a:rPr lang="en-US" i="1"/>
              <a:t>F</a:t>
            </a:r>
            <a:r>
              <a:rPr lang="en-US"/>
              <a:t>/</a:t>
            </a:r>
            <a:r>
              <a:rPr lang="en-US" i="1"/>
              <a:t>A </a:t>
            </a:r>
            <a:r>
              <a:rPr lang="en-US"/>
              <a:t>causes a strain </a:t>
            </a:r>
            <a:r>
              <a:rPr lang="en-US">
                <a:latin typeface="Symbol" pitchFamily="18" charset="2"/>
              </a:rPr>
              <a:t>e</a:t>
            </a:r>
            <a:r>
              <a:rPr lang="en-US" i="1" baseline="-25000"/>
              <a:t>y</a:t>
            </a:r>
            <a:r>
              <a:rPr lang="en-US"/>
              <a:t>: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172200" y="2667000"/>
            <a:ext cx="990600" cy="2362200"/>
          </a:xfrm>
          <a:prstGeom prst="rect">
            <a:avLst/>
          </a:prstGeom>
          <a:solidFill>
            <a:srgbClr val="66CCFF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V="1">
            <a:off x="6489700" y="179705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Line 7"/>
          <p:cNvSpPr>
            <a:spLocks noChangeShapeType="1"/>
          </p:cNvSpPr>
          <p:nvPr/>
        </p:nvSpPr>
        <p:spPr bwMode="auto">
          <a:xfrm>
            <a:off x="6489700" y="469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 flipH="1">
            <a:off x="5727700" y="470535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7820025" y="44513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6343650" y="134302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y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5486400" y="53340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z</a:t>
            </a:r>
          </a:p>
        </p:txBody>
      </p:sp>
      <p:graphicFrame>
        <p:nvGraphicFramePr>
          <p:cNvPr id="185344" name="Object 2048"/>
          <p:cNvGraphicFramePr>
            <a:graphicFrameLocks noChangeAspect="1"/>
          </p:cNvGraphicFramePr>
          <p:nvPr/>
        </p:nvGraphicFramePr>
        <p:xfrm>
          <a:off x="1524000" y="3200400"/>
          <a:ext cx="2339975" cy="862013"/>
        </p:xfrm>
        <a:graphic>
          <a:graphicData uri="http://schemas.openxmlformats.org/presentationml/2006/ole">
            <p:oleObj spid="_x0000_s49154" name="Equation" r:id="rId3" imgW="1168200" imgH="431640" progId="">
              <p:embed/>
            </p:oleObj>
          </a:graphicData>
        </a:graphic>
      </p:graphicFrame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304800" y="3962400"/>
            <a:ext cx="495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This will cause a stress in the </a:t>
            </a:r>
            <a:r>
              <a:rPr lang="en-US" i="1"/>
              <a:t>z</a:t>
            </a:r>
            <a:r>
              <a:rPr lang="en-US"/>
              <a:t>-direction: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>
                <a:latin typeface="Symbol" pitchFamily="18" charset="2"/>
              </a:rPr>
              <a:t>e</a:t>
            </a:r>
            <a:r>
              <a:rPr lang="en-US" i="1" baseline="-25000"/>
              <a:t>x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e</a:t>
            </a:r>
            <a:r>
              <a:rPr lang="en-US" i="1" baseline="-25000"/>
              <a:t>z</a:t>
            </a:r>
            <a:r>
              <a:rPr lang="en-US"/>
              <a:t> = –</a:t>
            </a:r>
            <a:r>
              <a:rPr lang="en-US">
                <a:latin typeface="Symbol" pitchFamily="18" charset="2"/>
              </a:rPr>
              <a:t>ne</a:t>
            </a:r>
            <a:r>
              <a:rPr lang="en-US" i="1" baseline="-25000"/>
              <a:t>y</a:t>
            </a:r>
            <a:r>
              <a:rPr lang="en-US"/>
              <a:t>= –</a:t>
            </a:r>
            <a:r>
              <a:rPr lang="en-US">
                <a:latin typeface="Symbol" pitchFamily="18" charset="2"/>
              </a:rPr>
              <a:t>ns</a:t>
            </a:r>
            <a:r>
              <a:rPr lang="en-US" i="1" baseline="-25000"/>
              <a:t>y</a:t>
            </a:r>
            <a:r>
              <a:rPr lang="en-US"/>
              <a:t>/</a:t>
            </a:r>
            <a:r>
              <a:rPr lang="en-US" i="1"/>
              <a:t>E</a:t>
            </a: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	where </a:t>
            </a:r>
            <a:r>
              <a:rPr lang="en-US">
                <a:latin typeface="Symbol" pitchFamily="18" charset="2"/>
              </a:rPr>
              <a:t>n</a:t>
            </a:r>
            <a:r>
              <a:rPr lang="en-US"/>
              <a:t> is Poisson’s ratio and </a:t>
            </a:r>
            <a:r>
              <a:rPr lang="en-US" i="1"/>
              <a:t>E</a:t>
            </a:r>
            <a:r>
              <a:rPr lang="en-US"/>
              <a:t> is the elastic modulus</a:t>
            </a:r>
          </a:p>
        </p:txBody>
      </p:sp>
      <p:sp>
        <p:nvSpPr>
          <p:cNvPr id="165902" name="AutoShape 14"/>
          <p:cNvSpPr>
            <a:spLocks noChangeArrowheads="1"/>
          </p:cNvSpPr>
          <p:nvPr/>
        </p:nvSpPr>
        <p:spPr bwMode="auto">
          <a:xfrm>
            <a:off x="6743700" y="1866900"/>
            <a:ext cx="152400" cy="609600"/>
          </a:xfrm>
          <a:prstGeom prst="upArrow">
            <a:avLst>
              <a:gd name="adj1" fmla="val 50000"/>
              <a:gd name="adj2" fmla="val 100000"/>
            </a:avLst>
          </a:prstGeom>
          <a:gradFill rotWithShape="0">
            <a:gsLst>
              <a:gs pos="0">
                <a:srgbClr val="CC0000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6918325" y="1635125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i="1" baseline="-25000"/>
              <a:t>y</a:t>
            </a:r>
            <a:r>
              <a:rPr lang="en-US"/>
              <a:t>, </a:t>
            </a:r>
            <a:r>
              <a:rPr lang="en-US">
                <a:latin typeface="Symbol" pitchFamily="18" charset="2"/>
              </a:rPr>
              <a:t>e</a:t>
            </a:r>
            <a:r>
              <a:rPr lang="en-US" i="1" baseline="-25000"/>
              <a:t>y</a:t>
            </a:r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 flipH="1">
            <a:off x="73152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7696200" y="3581400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e</a:t>
            </a:r>
            <a:r>
              <a:rPr lang="en-US" i="1" baseline="-25000"/>
              <a:t>x</a:t>
            </a: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5913438" y="3962400"/>
            <a:ext cx="639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-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e</a:t>
            </a:r>
            <a:r>
              <a:rPr lang="en-US" i="1" baseline="-25000"/>
              <a:t>z</a:t>
            </a:r>
          </a:p>
        </p:txBody>
      </p:sp>
      <p:sp>
        <p:nvSpPr>
          <p:cNvPr id="165909" name="Line 21"/>
          <p:cNvSpPr>
            <a:spLocks noChangeShapeType="1"/>
          </p:cNvSpPr>
          <p:nvPr/>
        </p:nvSpPr>
        <p:spPr bwMode="auto">
          <a:xfrm flipV="1">
            <a:off x="6400800" y="3733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/>
              <a:t>Review of elastic stress-strain relationships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772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In a three-dimensional stress system we have</a:t>
            </a:r>
          </a:p>
        </p:txBody>
      </p:sp>
      <p:graphicFrame>
        <p:nvGraphicFramePr>
          <p:cNvPr id="186368" name="Object 2048"/>
          <p:cNvGraphicFramePr>
            <a:graphicFrameLocks noChangeAspect="1"/>
          </p:cNvGraphicFramePr>
          <p:nvPr/>
        </p:nvGraphicFramePr>
        <p:xfrm>
          <a:off x="1371600" y="1524000"/>
          <a:ext cx="3181350" cy="2417763"/>
        </p:xfrm>
        <a:graphic>
          <a:graphicData uri="http://schemas.openxmlformats.org/presentationml/2006/ole">
            <p:oleObj spid="_x0000_s50178" name="Equation" r:id="rId3" imgW="1587240" imgH="1206360" progId="">
              <p:embed/>
            </p:oleObj>
          </a:graphicData>
        </a:graphic>
      </p:graphicFrame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5029200" y="2165350"/>
            <a:ext cx="363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these are the </a:t>
            </a:r>
            <a:r>
              <a:rPr lang="en-US" b="1" i="1">
                <a:solidFill>
                  <a:srgbClr val="0000CC"/>
                </a:solidFill>
              </a:rPr>
              <a:t>normal strains</a:t>
            </a:r>
            <a:r>
              <a:rPr lang="en-US"/>
              <a:t/>
            </a:r>
            <a:br>
              <a:rPr lang="en-US"/>
            </a:br>
            <a:r>
              <a:rPr lang="en-US"/>
              <a:t>since they are normal to the </a:t>
            </a:r>
            <a:br>
              <a:rPr lang="en-US"/>
            </a:br>
            <a:r>
              <a:rPr lang="en-US"/>
              <a:t>surface</a:t>
            </a:r>
          </a:p>
        </p:txBody>
      </p:sp>
      <p:sp>
        <p:nvSpPr>
          <p:cNvPr id="166918" name="AutoShape 6"/>
          <p:cNvSpPr>
            <a:spLocks/>
          </p:cNvSpPr>
          <p:nvPr/>
        </p:nvSpPr>
        <p:spPr bwMode="auto">
          <a:xfrm>
            <a:off x="4724400" y="1676400"/>
            <a:ext cx="152400" cy="21336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762000" y="40386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 normal strains are usually accompanied by </a:t>
            </a:r>
            <a:r>
              <a:rPr lang="en-US" b="1" i="1">
                <a:solidFill>
                  <a:srgbClr val="0000CC"/>
                </a:solidFill>
              </a:rPr>
              <a:t>shear strains</a:t>
            </a:r>
            <a:r>
              <a:rPr lang="en-US"/>
              <a:t> in a plane perpendicular to the stress direction:</a:t>
            </a:r>
          </a:p>
        </p:txBody>
      </p:sp>
      <p:graphicFrame>
        <p:nvGraphicFramePr>
          <p:cNvPr id="186369" name="Object 2049"/>
          <p:cNvGraphicFramePr>
            <a:graphicFrameLocks noChangeAspect="1"/>
          </p:cNvGraphicFramePr>
          <p:nvPr/>
        </p:nvGraphicFramePr>
        <p:xfrm>
          <a:off x="1981200" y="5638800"/>
          <a:ext cx="1700213" cy="784225"/>
        </p:xfrm>
        <a:graphic>
          <a:graphicData uri="http://schemas.openxmlformats.org/presentationml/2006/ole">
            <p:oleObj spid="_x0000_s50179" name="Equation" r:id="rId4" imgW="850680" imgH="393480" progId="">
              <p:embed/>
            </p:oleObj>
          </a:graphicData>
        </a:graphic>
      </p:graphicFrame>
      <p:pic>
        <p:nvPicPr>
          <p:cNvPr id="166922" name="Picture 10" descr="D:\ACAD\448\1999\stress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638550"/>
            <a:ext cx="3581400" cy="290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Review of elastic stress-strain relationships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4038600" cy="8382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The shear strain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 and shear stress 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 are related:  </a:t>
            </a:r>
          </a:p>
        </p:txBody>
      </p:sp>
      <p:graphicFrame>
        <p:nvGraphicFramePr>
          <p:cNvPr id="187392" name="Object 1024"/>
          <p:cNvGraphicFramePr>
            <a:graphicFrameLocks noChangeAspect="1"/>
          </p:cNvGraphicFramePr>
          <p:nvPr/>
        </p:nvGraphicFramePr>
        <p:xfrm>
          <a:off x="2057400" y="1981200"/>
          <a:ext cx="804863" cy="779463"/>
        </p:xfrm>
        <a:graphic>
          <a:graphicData uri="http://schemas.openxmlformats.org/presentationml/2006/ole">
            <p:oleObj spid="_x0000_s51202" name="Equation" r:id="rId3" imgW="406080" imgH="393480" progId="">
              <p:embed/>
            </p:oleObj>
          </a:graphicData>
        </a:graphic>
      </p:graphicFrame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62000" y="32004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 shear strains cannot be detected by X-ray diffraction, but the normal strains can:</a:t>
            </a:r>
          </a:p>
        </p:txBody>
      </p:sp>
      <p:graphicFrame>
        <p:nvGraphicFramePr>
          <p:cNvPr id="187393" name="Object 1025"/>
          <p:cNvGraphicFramePr>
            <a:graphicFrameLocks noChangeAspect="1"/>
          </p:cNvGraphicFramePr>
          <p:nvPr/>
        </p:nvGraphicFramePr>
        <p:xfrm>
          <a:off x="2286000" y="4267200"/>
          <a:ext cx="1554163" cy="865188"/>
        </p:xfrm>
        <a:graphic>
          <a:graphicData uri="http://schemas.openxmlformats.org/presentationml/2006/ole">
            <p:oleObj spid="_x0000_s51203" name="Equation" r:id="rId4" imgW="774360" imgH="431640" progId="">
              <p:embed/>
            </p:oleObj>
          </a:graphicData>
        </a:graphic>
      </p:graphicFrame>
      <p:graphicFrame>
        <p:nvGraphicFramePr>
          <p:cNvPr id="187394" name="Object 1026"/>
          <p:cNvGraphicFramePr>
            <a:graphicFrameLocks noChangeAspect="1"/>
          </p:cNvGraphicFramePr>
          <p:nvPr/>
        </p:nvGraphicFramePr>
        <p:xfrm>
          <a:off x="4724400" y="4191000"/>
          <a:ext cx="2451100" cy="968375"/>
        </p:xfrm>
        <a:graphic>
          <a:graphicData uri="http://schemas.openxmlformats.org/presentationml/2006/ole">
            <p:oleObj spid="_x0000_s51204" name="Equation" r:id="rId5" imgW="1218960" imgH="482400" progId="">
              <p:embed/>
            </p:oleObj>
          </a:graphicData>
        </a:graphic>
      </p:graphicFrame>
      <p:sp>
        <p:nvSpPr>
          <p:cNvPr id="167944" name="AutoShape 8"/>
          <p:cNvSpPr>
            <a:spLocks noChangeArrowheads="1"/>
          </p:cNvSpPr>
          <p:nvPr/>
        </p:nvSpPr>
        <p:spPr bwMode="auto">
          <a:xfrm>
            <a:off x="3990975" y="4510088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chemeClr val="accent2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1066800" y="5334000"/>
            <a:ext cx="7556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Problem -- use of this equation requires a knowledge of d</a:t>
            </a:r>
            <a:r>
              <a:rPr lang="en-US" b="1" baseline="-25000">
                <a:solidFill>
                  <a:srgbClr val="0000CC"/>
                </a:solidFill>
              </a:rPr>
              <a:t>0</a:t>
            </a:r>
            <a:r>
              <a:rPr lang="en-US" b="1" i="1">
                <a:solidFill>
                  <a:srgbClr val="0000CC"/>
                </a:solidFill>
              </a:rPr>
              <a:t>,</a:t>
            </a:r>
            <a:br>
              <a:rPr lang="en-US" b="1" i="1">
                <a:solidFill>
                  <a:srgbClr val="0000CC"/>
                </a:solidFill>
              </a:rPr>
            </a:br>
            <a:r>
              <a:rPr lang="en-US" b="1" i="1">
                <a:solidFill>
                  <a:srgbClr val="0000CC"/>
                </a:solidFill>
              </a:rPr>
              <a:t>and that is something we usually do not know</a:t>
            </a:r>
          </a:p>
        </p:txBody>
      </p:sp>
      <p:pic>
        <p:nvPicPr>
          <p:cNvPr id="167947" name="Picture 11" descr="D:\ACAD\448\1999\stress3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838200"/>
            <a:ext cx="2362200" cy="232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The “sin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” method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16002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The sin</a:t>
            </a:r>
            <a:r>
              <a:rPr lang="en-US" baseline="30000"/>
              <a:t>2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 method relies on the fact that if a surface in under biaxial stress, nominally identical crystallographic planes at different angles with the surface will have different </a:t>
            </a:r>
            <a:r>
              <a:rPr lang="en-US" i="1"/>
              <a:t>d</a:t>
            </a:r>
            <a:r>
              <a:rPr lang="en-US"/>
              <a:t>-spacings</a:t>
            </a:r>
          </a:p>
        </p:txBody>
      </p:sp>
      <p:pic>
        <p:nvPicPr>
          <p:cNvPr id="168966" name="Picture 6" descr="D:\ACAD\448\1999\stress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2763"/>
            <a:ext cx="4343400" cy="2700337"/>
          </a:xfrm>
          <a:prstGeom prst="rect">
            <a:avLst/>
          </a:prstGeom>
          <a:noFill/>
        </p:spPr>
      </p:pic>
      <p:pic>
        <p:nvPicPr>
          <p:cNvPr id="168967" name="Picture 7" descr="D:\ACAD\448\1999\stress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4519613" cy="407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The “sin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” method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572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Consider a biaxial stress in a surface (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3</a:t>
            </a:r>
            <a:r>
              <a:rPr lang="en-US"/>
              <a:t> = 0):</a:t>
            </a:r>
          </a:p>
        </p:txBody>
      </p:sp>
      <p:graphicFrame>
        <p:nvGraphicFramePr>
          <p:cNvPr id="188416" name="Object 1024"/>
          <p:cNvGraphicFramePr>
            <a:graphicFrameLocks noChangeAspect="1"/>
          </p:cNvGraphicFramePr>
          <p:nvPr/>
        </p:nvGraphicFramePr>
        <p:xfrm>
          <a:off x="4572000" y="2057400"/>
          <a:ext cx="3455988" cy="860425"/>
        </p:xfrm>
        <a:graphic>
          <a:graphicData uri="http://schemas.openxmlformats.org/presentationml/2006/ole">
            <p:oleObj spid="_x0000_s52226" name="Equation" r:id="rId3" imgW="1726920" imgH="431640" progId="">
              <p:embed/>
            </p:oleObj>
          </a:graphicData>
        </a:graphic>
      </p:graphicFrame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7205663" y="914400"/>
            <a:ext cx="1176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d</a:t>
            </a:r>
            <a:r>
              <a:rPr lang="en-US" sz="2000"/>
              <a:t> normal</a:t>
            </a:r>
            <a:br>
              <a:rPr lang="en-US" sz="2000"/>
            </a:br>
            <a:r>
              <a:rPr lang="en-US" sz="2000"/>
              <a:t>to surface</a:t>
            </a:r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 flipH="1">
            <a:off x="7315200" y="16002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4602163" y="2819400"/>
            <a:ext cx="278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an isotropic solid,</a:t>
            </a:r>
          </a:p>
        </p:txBody>
      </p:sp>
      <p:graphicFrame>
        <p:nvGraphicFramePr>
          <p:cNvPr id="188417" name="Object 1025"/>
          <p:cNvGraphicFramePr>
            <a:graphicFrameLocks noChangeAspect="1"/>
          </p:cNvGraphicFramePr>
          <p:nvPr/>
        </p:nvGraphicFramePr>
        <p:xfrm>
          <a:off x="4419600" y="3254375"/>
          <a:ext cx="4725988" cy="784225"/>
        </p:xfrm>
        <a:graphic>
          <a:graphicData uri="http://schemas.openxmlformats.org/presentationml/2006/ole">
            <p:oleObj spid="_x0000_s52227" name="Equation" r:id="rId4" imgW="2361960" imgH="393480" progId="">
              <p:embed/>
            </p:oleObj>
          </a:graphicData>
        </a:graphic>
      </p:graphicFrame>
      <p:graphicFrame>
        <p:nvGraphicFramePr>
          <p:cNvPr id="188418" name="Object 1026"/>
          <p:cNvGraphicFramePr>
            <a:graphicFrameLocks noChangeAspect="1"/>
          </p:cNvGraphicFramePr>
          <p:nvPr/>
        </p:nvGraphicFramePr>
        <p:xfrm>
          <a:off x="5410200" y="4114800"/>
          <a:ext cx="3151188" cy="838200"/>
        </p:xfrm>
        <a:graphic>
          <a:graphicData uri="http://schemas.openxmlformats.org/presentationml/2006/ole">
            <p:oleObj spid="_x0000_s52228" name="Equation" r:id="rId5" imgW="1574640" imgH="419040" progId="">
              <p:embed/>
            </p:oleObj>
          </a:graphicData>
        </a:graphic>
      </p:graphicFrame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4495800" y="4267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</a:t>
            </a:r>
          </a:p>
        </p:txBody>
      </p:sp>
      <p:pic>
        <p:nvPicPr>
          <p:cNvPr id="169997" name="Picture 13" descr="D:\ACAD\448\1999\stress5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38400"/>
            <a:ext cx="4038600" cy="2770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oto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13586"/>
            <a:ext cx="6172200" cy="47242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/>
              <a:t>The “sin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” method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2182813" y="1066800"/>
          <a:ext cx="3151187" cy="838200"/>
        </p:xfrm>
        <a:graphic>
          <a:graphicData uri="http://schemas.openxmlformats.org/presentationml/2006/ole">
            <p:oleObj spid="_x0000_s53250" name="Equation" r:id="rId3" imgW="1574640" imgH="419040" progId="">
              <p:embed/>
            </p:oleObj>
          </a:graphicData>
        </a:graphic>
      </p:graphicFrame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Back to 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5470525" y="1219200"/>
            <a:ext cx="284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and rewrite the strain:</a:t>
            </a:r>
          </a:p>
        </p:txBody>
      </p:sp>
      <p:graphicFrame>
        <p:nvGraphicFramePr>
          <p:cNvPr id="189441" name="Object 1"/>
          <p:cNvGraphicFramePr>
            <a:graphicFrameLocks noChangeAspect="1"/>
          </p:cNvGraphicFramePr>
          <p:nvPr/>
        </p:nvGraphicFramePr>
        <p:xfrm>
          <a:off x="968375" y="2111375"/>
          <a:ext cx="4441825" cy="860425"/>
        </p:xfrm>
        <a:graphic>
          <a:graphicData uri="http://schemas.openxmlformats.org/presentationml/2006/ole">
            <p:oleObj spid="_x0000_s53251" name="Equation" r:id="rId4" imgW="2222280" imgH="431640" progId="">
              <p:embed/>
            </p:oleObj>
          </a:graphicData>
        </a:graphic>
      </p:graphicFrame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5546725" y="2251075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 the stress becomes:</a:t>
            </a:r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1727200" y="3124200"/>
          <a:ext cx="5689600" cy="962025"/>
        </p:xfrm>
        <a:graphic>
          <a:graphicData uri="http://schemas.openxmlformats.org/presentationml/2006/ole">
            <p:oleObj spid="_x0000_s53252" name="Equation" r:id="rId5" imgW="2844720" imgH="482400" progId="">
              <p:embed/>
            </p:oleObj>
          </a:graphicData>
        </a:graphic>
      </p:graphicFrame>
      <p:sp>
        <p:nvSpPr>
          <p:cNvPr id="1710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7467600" cy="2057400"/>
          </a:xfrm>
          <a:noFill/>
          <a:ln/>
        </p:spPr>
        <p:txBody>
          <a:bodyPr>
            <a:normAutofit fontScale="77500" lnSpcReduction="20000"/>
          </a:bodyPr>
          <a:lstStyle/>
          <a:p>
            <a:r>
              <a:rPr lang="en-US"/>
              <a:t>The stress in a surface can be determined by measuring the  </a:t>
            </a:r>
            <a:r>
              <a:rPr lang="en-US" i="1"/>
              <a:t>d</a:t>
            </a:r>
            <a:r>
              <a:rPr lang="en-US"/>
              <a:t>-spacing as a function of the angle </a:t>
            </a:r>
            <a:r>
              <a:rPr lang="en-US">
                <a:latin typeface="Symbol" pitchFamily="18" charset="2"/>
              </a:rPr>
              <a:t>y</a:t>
            </a:r>
            <a:r>
              <a:rPr lang="en-US"/>
              <a:t> between the surface normal and the diffracting plane normal</a:t>
            </a:r>
          </a:p>
          <a:p>
            <a:r>
              <a:rPr lang="en-US"/>
              <a:t>Measurements are made in the back-reflection regime (2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 180°) to obtain maximum accuracy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914400" y="5638800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Example: At 2</a:t>
            </a:r>
            <a:r>
              <a:rPr lang="en-US">
                <a:sym typeface="Symbol" pitchFamily="18" charset="2"/>
              </a:rPr>
              <a:t>  156 for steel, a stress of 700 Mpa </a:t>
            </a:r>
          </a:p>
          <a:p>
            <a:pPr algn="ctr"/>
            <a:r>
              <a:rPr lang="en-US">
                <a:sym typeface="Symbol" pitchFamily="18" charset="2"/>
              </a:rPr>
              <a:t>gives a peak shift of 2 </a:t>
            </a:r>
            <a:r>
              <a:rPr lang="en-US"/>
              <a:t>2</a:t>
            </a:r>
            <a:r>
              <a:rPr lang="en-US">
                <a:sym typeface="Symbol" pitchFamily="18" charset="2"/>
              </a:rPr>
              <a:t> as  is increased from 0 to 60 </a:t>
            </a:r>
          </a:p>
        </p:txBody>
      </p:sp>
      <p:pic>
        <p:nvPicPr>
          <p:cNvPr id="172038" name="Picture 6" descr="D:\ACAD\448\1999\stress6.tif"/>
          <p:cNvPicPr>
            <a:picLocks noChangeAspect="1" noChangeArrowheads="1"/>
          </p:cNvPicPr>
          <p:nvPr/>
        </p:nvPicPr>
        <p:blipFill>
          <a:blip r:embed="rId3" cstate="print"/>
          <a:srcRect b="42825"/>
          <a:stretch>
            <a:fillRect/>
          </a:stretch>
        </p:blipFill>
        <p:spPr bwMode="auto">
          <a:xfrm>
            <a:off x="1447800" y="152400"/>
            <a:ext cx="5715000" cy="3200400"/>
          </a:xfrm>
          <a:prstGeom prst="rect">
            <a:avLst/>
          </a:prstGeom>
          <a:noFill/>
        </p:spPr>
      </p:pic>
      <p:graphicFrame>
        <p:nvGraphicFramePr>
          <p:cNvPr id="172039" name="Object 7"/>
          <p:cNvGraphicFramePr>
            <a:graphicFrameLocks noChangeAspect="1"/>
          </p:cNvGraphicFramePr>
          <p:nvPr/>
        </p:nvGraphicFramePr>
        <p:xfrm>
          <a:off x="304800" y="3429000"/>
          <a:ext cx="3162300" cy="1692275"/>
        </p:xfrm>
        <a:graphic>
          <a:graphicData uri="http://schemas.openxmlformats.org/presentationml/2006/ole">
            <p:oleObj spid="_x0000_s54274" name="Equation" r:id="rId4" imgW="1752480" imgH="939600" progId="">
              <p:embed/>
            </p:oleObj>
          </a:graphicData>
        </a:graphic>
      </p:graphicFrame>
      <p:pic>
        <p:nvPicPr>
          <p:cNvPr id="172040" name="Picture 8" descr="D:\ACAD\448\1999\stress6.tif"/>
          <p:cNvPicPr>
            <a:picLocks noChangeAspect="1" noChangeArrowheads="1"/>
          </p:cNvPicPr>
          <p:nvPr/>
        </p:nvPicPr>
        <p:blipFill>
          <a:blip r:embed="rId3" cstate="print"/>
          <a:srcRect t="58237"/>
          <a:stretch>
            <a:fillRect/>
          </a:stretch>
        </p:blipFill>
        <p:spPr bwMode="auto">
          <a:xfrm>
            <a:off x="3886200" y="3203575"/>
            <a:ext cx="4648200" cy="190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3" name="Picture 3" descr="D:\ACAD\448\1999\stress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49300"/>
            <a:ext cx="7239000" cy="535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1376363"/>
            <a:ext cx="7610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/>
              <a:t>Indexing of cubic patterns</a:t>
            </a:r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3429000" y="1752600"/>
          <a:ext cx="2468563" cy="887413"/>
        </p:xfrm>
        <a:graphic>
          <a:graphicData uri="http://schemas.openxmlformats.org/presentationml/2006/ole">
            <p:oleObj spid="_x0000_s20482" name="Equation" r:id="rId3" imgW="1231560" imgH="444240" progId="">
              <p:embed/>
            </p:oleObj>
          </a:graphicData>
        </a:graphic>
      </p:graphicFrame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 the cubic system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 Bragg’s law becomes: </a:t>
            </a: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4191000" y="2628900"/>
          <a:ext cx="4554538" cy="1016000"/>
        </p:xfrm>
        <a:graphic>
          <a:graphicData uri="http://schemas.openxmlformats.org/presentationml/2006/ole">
            <p:oleObj spid="_x0000_s20483" name="Equation" r:id="rId4" imgW="2273040" imgH="507960" progId="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1676400" y="3886200"/>
          <a:ext cx="4173538" cy="914400"/>
        </p:xfrm>
        <a:graphic>
          <a:graphicData uri="http://schemas.openxmlformats.org/presentationml/2006/ole">
            <p:oleObj spid="_x0000_s20484" name="Equation" r:id="rId5" imgW="2082600" imgH="457200" progId="">
              <p:embed/>
            </p:oleObj>
          </a:graphicData>
        </a:graphic>
      </p:graphicFrame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990600" y="41148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so: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838200" y="5254625"/>
            <a:ext cx="154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CC0000"/>
                </a:solidFill>
              </a:rPr>
              <a:t>constant for </a:t>
            </a:r>
            <a:br>
              <a:rPr lang="en-US" sz="1800" b="1" i="1">
                <a:solidFill>
                  <a:srgbClr val="CC0000"/>
                </a:solidFill>
              </a:rPr>
            </a:br>
            <a:r>
              <a:rPr lang="en-US" sz="1800" b="1" i="1">
                <a:solidFill>
                  <a:srgbClr val="CC0000"/>
                </a:solidFill>
              </a:rPr>
              <a:t>a given crystal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V="1">
            <a:off x="1828800" y="4724400"/>
            <a:ext cx="76200" cy="5334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4038600" y="5257800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00CC"/>
                </a:solidFill>
              </a:rPr>
              <a:t>always equal </a:t>
            </a:r>
          </a:p>
          <a:p>
            <a:r>
              <a:rPr lang="en-US" sz="1800" b="1" i="1">
                <a:solidFill>
                  <a:srgbClr val="0000CC"/>
                </a:solidFill>
              </a:rPr>
              <a:t>to an integer</a:t>
            </a:r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H="1" flipV="1">
            <a:off x="3200400" y="4495800"/>
            <a:ext cx="1524000" cy="838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Line 13"/>
          <p:cNvSpPr>
            <a:spLocks noChangeShapeType="1"/>
          </p:cNvSpPr>
          <p:nvPr/>
        </p:nvSpPr>
        <p:spPr bwMode="auto">
          <a:xfrm flipV="1">
            <a:off x="4724400" y="4495800"/>
            <a:ext cx="0" cy="838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6477000" y="4038600"/>
            <a:ext cx="2355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solidFill>
                  <a:srgbClr val="008000"/>
                </a:solidFill>
              </a:rPr>
              <a:t>because of restrictions</a:t>
            </a:r>
            <a:br>
              <a:rPr lang="en-US" sz="1800" b="1" i="1">
                <a:solidFill>
                  <a:srgbClr val="008000"/>
                </a:solidFill>
              </a:rPr>
            </a:br>
            <a:r>
              <a:rPr lang="en-US" sz="1800" b="1" i="1">
                <a:solidFill>
                  <a:srgbClr val="008000"/>
                </a:solidFill>
              </a:rPr>
              <a:t>on h,k,l different cubic</a:t>
            </a:r>
            <a:br>
              <a:rPr lang="en-US" sz="1800" b="1" i="1">
                <a:solidFill>
                  <a:srgbClr val="008000"/>
                </a:solidFill>
              </a:rPr>
            </a:br>
            <a:r>
              <a:rPr lang="en-US" sz="1800" b="1" i="1">
                <a:solidFill>
                  <a:srgbClr val="008000"/>
                </a:solidFill>
              </a:rPr>
              <a:t>crystal structures will</a:t>
            </a:r>
            <a:br>
              <a:rPr lang="en-US" sz="1800" b="1" i="1">
                <a:solidFill>
                  <a:srgbClr val="008000"/>
                </a:solidFill>
              </a:rPr>
            </a:br>
            <a:r>
              <a:rPr lang="en-US" sz="1800" b="1" i="1">
                <a:solidFill>
                  <a:srgbClr val="008000"/>
                </a:solidFill>
              </a:rPr>
              <a:t>have characteristic</a:t>
            </a:r>
            <a:br>
              <a:rPr lang="en-US" sz="1800" b="1" i="1">
                <a:solidFill>
                  <a:srgbClr val="008000"/>
                </a:solidFill>
              </a:rPr>
            </a:br>
            <a:r>
              <a:rPr lang="en-US" sz="1800" b="1" i="1">
                <a:solidFill>
                  <a:srgbClr val="008000"/>
                </a:solidFill>
              </a:rPr>
              <a:t>sequences of diffracted</a:t>
            </a:r>
            <a:br>
              <a:rPr lang="en-US" sz="1800" b="1" i="1">
                <a:solidFill>
                  <a:srgbClr val="008000"/>
                </a:solidFill>
              </a:rPr>
            </a:br>
            <a:r>
              <a:rPr lang="en-US" sz="1800" b="1" i="1">
                <a:solidFill>
                  <a:srgbClr val="008000"/>
                </a:solidFill>
              </a:rPr>
              <a:t>peak positions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 flipH="1" flipV="1">
            <a:off x="5867400" y="4343400"/>
            <a:ext cx="609600" cy="762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/>
              <a:t>Characteristic line sequences in the cubic system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752600"/>
          </a:xfrm>
        </p:spPr>
        <p:txBody>
          <a:bodyPr>
            <a:normAutofit fontScale="85000" lnSpcReduction="10000"/>
          </a:bodyPr>
          <a:lstStyle/>
          <a:p>
            <a:pPr defTabSz="571500">
              <a:lnSpc>
                <a:spcPct val="90000"/>
              </a:lnSpc>
            </a:pPr>
            <a:r>
              <a:rPr lang="en-US"/>
              <a:t>Simple cubic:			1, 2, 3, 4, 5, 6, 8, 9, 10, 11, …</a:t>
            </a:r>
          </a:p>
          <a:p>
            <a:pPr defTabSz="571500">
              <a:lnSpc>
                <a:spcPct val="90000"/>
              </a:lnSpc>
            </a:pPr>
            <a:r>
              <a:rPr lang="en-US"/>
              <a:t>Body-centered cubic:	2, 4, 6, 8, 10, 12, 14, 16, …</a:t>
            </a:r>
          </a:p>
          <a:p>
            <a:pPr defTabSz="571500">
              <a:lnSpc>
                <a:spcPct val="90000"/>
              </a:lnSpc>
            </a:pPr>
            <a:r>
              <a:rPr lang="en-US"/>
              <a:t>Face-centered cubic:	3, 4, 8, 11, 12, 16, 19, 20, …</a:t>
            </a:r>
          </a:p>
          <a:p>
            <a:pPr defTabSz="571500">
              <a:lnSpc>
                <a:spcPct val="90000"/>
              </a:lnSpc>
            </a:pPr>
            <a:r>
              <a:rPr lang="en-US"/>
              <a:t>Diamond cubic:		3, 8, 11, 16, 19, …</a:t>
            </a:r>
          </a:p>
        </p:txBody>
      </p:sp>
      <p:pic>
        <p:nvPicPr>
          <p:cNvPr id="126980" name="Picture 4" descr="D:\ACAD\448\1999\crystal1.tif"/>
          <p:cNvPicPr>
            <a:picLocks noChangeAspect="1" noChangeArrowheads="1"/>
          </p:cNvPicPr>
          <p:nvPr/>
        </p:nvPicPr>
        <p:blipFill>
          <a:blip r:embed="rId2" cstate="print"/>
          <a:srcRect t="3604" r="822" b="18919"/>
          <a:stretch>
            <a:fillRect/>
          </a:stretch>
        </p:blipFill>
        <p:spPr bwMode="auto">
          <a:xfrm>
            <a:off x="990600" y="2590800"/>
            <a:ext cx="7086600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/>
              <a:t>Non-cubic structures -- much more complex!</a:t>
            </a: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2489200" y="1143000"/>
          <a:ext cx="6426200" cy="5078413"/>
        </p:xfrm>
        <a:graphic>
          <a:graphicData uri="http://schemas.openxmlformats.org/presentationml/2006/ole">
            <p:oleObj spid="_x0000_s21506" name="Equation" r:id="rId3" imgW="3568680" imgH="2819160" progId="">
              <p:embed/>
            </p:oleObj>
          </a:graphicData>
        </a:graphic>
      </p:graphicFrame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192246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150000"/>
              </a:spcAft>
            </a:pPr>
            <a:r>
              <a:rPr lang="en-US" sz="2200"/>
              <a:t>Cubic:</a:t>
            </a:r>
          </a:p>
          <a:p>
            <a:pPr>
              <a:spcAft>
                <a:spcPct val="150000"/>
              </a:spcAft>
            </a:pPr>
            <a:r>
              <a:rPr lang="en-US" sz="2200"/>
              <a:t>Tetragonal:</a:t>
            </a:r>
          </a:p>
          <a:p>
            <a:pPr>
              <a:spcAft>
                <a:spcPct val="150000"/>
              </a:spcAft>
            </a:pPr>
            <a:r>
              <a:rPr lang="en-US" sz="2200"/>
              <a:t>Orthorhombic:</a:t>
            </a:r>
          </a:p>
          <a:p>
            <a:pPr>
              <a:spcAft>
                <a:spcPct val="150000"/>
              </a:spcAft>
            </a:pPr>
            <a:r>
              <a:rPr lang="en-US" sz="2200"/>
              <a:t>Hexagonal:</a:t>
            </a:r>
          </a:p>
          <a:p>
            <a:pPr>
              <a:spcAft>
                <a:spcPct val="150000"/>
              </a:spcAft>
            </a:pPr>
            <a:r>
              <a:rPr lang="en-US" sz="2200"/>
              <a:t>Rhombohedral:</a:t>
            </a:r>
          </a:p>
          <a:p>
            <a:pPr>
              <a:spcAft>
                <a:spcPct val="150000"/>
              </a:spcAft>
            </a:pPr>
            <a:r>
              <a:rPr lang="en-US" sz="2200"/>
              <a:t>Monoclinic: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Deviations from cubic</a:t>
            </a:r>
          </a:p>
        </p:txBody>
      </p:sp>
      <p:pic>
        <p:nvPicPr>
          <p:cNvPr id="129027" name="Picture 3" descr="D:\ACAD\448\1999\crystal3.tif"/>
          <p:cNvPicPr>
            <a:picLocks noChangeAspect="1" noChangeArrowheads="1"/>
          </p:cNvPicPr>
          <p:nvPr/>
        </p:nvPicPr>
        <p:blipFill>
          <a:blip r:embed="rId2" cstate="print"/>
          <a:srcRect b="9274"/>
          <a:stretch>
            <a:fillRect/>
          </a:stretch>
        </p:blipFill>
        <p:spPr bwMode="auto">
          <a:xfrm>
            <a:off x="304800" y="1143000"/>
            <a:ext cx="6529388" cy="5153025"/>
          </a:xfrm>
          <a:prstGeom prst="rect">
            <a:avLst/>
          </a:prstGeom>
          <a:noFill/>
        </p:spPr>
      </p:pic>
      <p:pic>
        <p:nvPicPr>
          <p:cNvPr id="129028" name="Picture 4" descr="D:\ACAD\448\1999\crystal2.tif"/>
          <p:cNvPicPr>
            <a:picLocks noChangeAspect="1" noChangeArrowheads="1"/>
          </p:cNvPicPr>
          <p:nvPr/>
        </p:nvPicPr>
        <p:blipFill>
          <a:blip r:embed="rId3" cstate="print"/>
          <a:srcRect l="14400" b="14589"/>
          <a:stretch>
            <a:fillRect/>
          </a:stretch>
        </p:blipFill>
        <p:spPr bwMode="auto">
          <a:xfrm>
            <a:off x="7010400" y="1752600"/>
            <a:ext cx="1676400" cy="1651000"/>
          </a:xfrm>
          <a:prstGeom prst="rect">
            <a:avLst/>
          </a:prstGeom>
          <a:noFill/>
        </p:spPr>
      </p:pic>
      <p:pic>
        <p:nvPicPr>
          <p:cNvPr id="129029" name="Picture 5" descr="D:\ACAD\448\1999\crystal4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429000"/>
            <a:ext cx="1258888" cy="1447800"/>
          </a:xfrm>
          <a:prstGeom prst="rect">
            <a:avLst/>
          </a:prstGeom>
          <a:noFill/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7086600" y="3962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8534400" y="4724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8305800" y="44958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8382000" y="3048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9034" name="Picture 10" descr="D:\ACAD\448\1999\crystal5.tif"/>
          <p:cNvPicPr>
            <a:picLocks noChangeAspect="1" noChangeArrowheads="1"/>
          </p:cNvPicPr>
          <p:nvPr/>
        </p:nvPicPr>
        <p:blipFill>
          <a:blip r:embed="rId5" cstate="print"/>
          <a:srcRect r="1830"/>
          <a:stretch>
            <a:fillRect/>
          </a:stretch>
        </p:blipFill>
        <p:spPr bwMode="auto">
          <a:xfrm>
            <a:off x="7162800" y="4953000"/>
            <a:ext cx="1447800" cy="1420813"/>
          </a:xfrm>
          <a:prstGeom prst="rect">
            <a:avLst/>
          </a:prstGeom>
          <a:noFill/>
        </p:spPr>
      </p:pic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7010400" y="53340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1321</Words>
  <Application>Microsoft Office PowerPoint</Application>
  <PresentationFormat>On-screen Show (4:3)</PresentationFormat>
  <Paragraphs>165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Equation</vt:lpstr>
      <vt:lpstr>Chart</vt:lpstr>
      <vt:lpstr>XRD Applications</vt:lpstr>
      <vt:lpstr>The Scherrer equation</vt:lpstr>
      <vt:lpstr>Slide 3</vt:lpstr>
      <vt:lpstr>Slide 4</vt:lpstr>
      <vt:lpstr>Slide 5</vt:lpstr>
      <vt:lpstr>Indexing of cubic patterns</vt:lpstr>
      <vt:lpstr>Characteristic line sequences in the cubic system</vt:lpstr>
      <vt:lpstr>Non-cubic structures -- much more complex!</vt:lpstr>
      <vt:lpstr>Deviations from cubic</vt:lpstr>
      <vt:lpstr>Graphical methods for tetragonal structures</vt:lpstr>
      <vt:lpstr>Example #1 -- NaCl</vt:lpstr>
      <vt:lpstr>Orientation</vt:lpstr>
      <vt:lpstr>Why do we want to make precision lattice parameter measurements?</vt:lpstr>
      <vt:lpstr>Factors affecting accuracy in X-ray diffraction measurements</vt:lpstr>
      <vt:lpstr>Differentiate Bragg’s Law</vt:lpstr>
      <vt:lpstr>Slide 16</vt:lpstr>
      <vt:lpstr>Parametric method</vt:lpstr>
      <vt:lpstr>Disappearing phase method</vt:lpstr>
      <vt:lpstr>Order-disorder transformations</vt:lpstr>
      <vt:lpstr>Typical ordered systems</vt:lpstr>
      <vt:lpstr>Typical ordered systems</vt:lpstr>
      <vt:lpstr>X-ray analyses of order-disorder in Cu3Au</vt:lpstr>
      <vt:lpstr>X-ray analyses of order-disorder in Cu3Au</vt:lpstr>
      <vt:lpstr>Basic ideas of chemical analysis by X-ray diffraction</vt:lpstr>
      <vt:lpstr>Quantitative analysis of mulitphase mixtures</vt:lpstr>
      <vt:lpstr>Methods for quantitative phase analyses</vt:lpstr>
      <vt:lpstr>External standard method</vt:lpstr>
      <vt:lpstr>External standard method</vt:lpstr>
      <vt:lpstr>Direct comparison method</vt:lpstr>
      <vt:lpstr>Internal standard method</vt:lpstr>
      <vt:lpstr>Origin of residual stresses</vt:lpstr>
      <vt:lpstr>Advantages of X-ray diffraction for residual stress measurements</vt:lpstr>
      <vt:lpstr>Slide 33</vt:lpstr>
      <vt:lpstr>Slide 34</vt:lpstr>
      <vt:lpstr>Review of elastic stress-strain relationships</vt:lpstr>
      <vt:lpstr>Review of elastic stress-strain relationships</vt:lpstr>
      <vt:lpstr>Review of elastic stress-strain relationships</vt:lpstr>
      <vt:lpstr>The “sin2 y” method</vt:lpstr>
      <vt:lpstr>The “sin2 y” method</vt:lpstr>
      <vt:lpstr>The “sin2 y” method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Mahdi</dc:creator>
  <cp:lastModifiedBy>Mahdi</cp:lastModifiedBy>
  <cp:revision>14</cp:revision>
  <dcterms:created xsi:type="dcterms:W3CDTF">2011-04-08T17:51:14Z</dcterms:created>
  <dcterms:modified xsi:type="dcterms:W3CDTF">2012-10-20T07:24:55Z</dcterms:modified>
</cp:coreProperties>
</file>