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7" r:id="rId23"/>
    <p:sldId id="277" r:id="rId24"/>
    <p:sldId id="288" r:id="rId25"/>
    <p:sldId id="278" r:id="rId26"/>
    <p:sldId id="289" r:id="rId27"/>
    <p:sldId id="290" r:id="rId28"/>
    <p:sldId id="291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18DFAA-142B-4A70-B73E-406C50928AA8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301485-8674-49AC-81D0-F84B80252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153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427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864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050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7463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3915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6292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5251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2338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4557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7032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2943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8912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8784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514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2999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6309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0066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8603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2053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9820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9823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6000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0766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8952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2190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485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2527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091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2990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7550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01485-8674-49AC-81D0-F84B80252DF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204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48D5A9C1-C125-409C-92D0-9FA4345B6860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17360-3A5B-40CA-8A15-85BC7E961FA5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5A9C1-C125-409C-92D0-9FA4345B6860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7360-3A5B-40CA-8A15-85BC7E961F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5A9C1-C125-409C-92D0-9FA4345B6860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7360-3A5B-40CA-8A15-85BC7E961F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5A9C1-C125-409C-92D0-9FA4345B6860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7360-3A5B-40CA-8A15-85BC7E961FA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5A9C1-C125-409C-92D0-9FA4345B6860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7360-3A5B-40CA-8A15-85BC7E961F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5A9C1-C125-409C-92D0-9FA4345B6860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7360-3A5B-40CA-8A15-85BC7E961F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5A9C1-C125-409C-92D0-9FA4345B6860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7360-3A5B-40CA-8A15-85BC7E961F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5A9C1-C125-409C-92D0-9FA4345B6860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7360-3A5B-40CA-8A15-85BC7E961FA5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5A9C1-C125-409C-92D0-9FA4345B6860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7360-3A5B-40CA-8A15-85BC7E961F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5A9C1-C125-409C-92D0-9FA4345B6860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7360-3A5B-40CA-8A15-85BC7E961F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5A9C1-C125-409C-92D0-9FA4345B6860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7360-3A5B-40CA-8A15-85BC7E961F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48D5A9C1-C125-409C-92D0-9FA4345B6860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C3117360-3A5B-40CA-8A15-85BC7E961FA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083" y="2088357"/>
            <a:ext cx="4663659" cy="206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7860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2988" y="3419224"/>
            <a:ext cx="6777037" cy="1318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458200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743200"/>
            <a:ext cx="6962775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8718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175" y="457200"/>
            <a:ext cx="280035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98418"/>
            <a:ext cx="886777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675" y="2971800"/>
            <a:ext cx="520065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9319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942975"/>
            <a:ext cx="7334250" cy="497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5353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" y="228600"/>
            <a:ext cx="8991600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198" y="1969076"/>
            <a:ext cx="1514475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2388176"/>
            <a:ext cx="8848725" cy="242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343400"/>
            <a:ext cx="4319587" cy="2251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5498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686800" cy="306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971800"/>
            <a:ext cx="5457825" cy="3694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823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04800"/>
            <a:ext cx="65913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69" y="790575"/>
            <a:ext cx="8748713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93" y="3768436"/>
            <a:ext cx="8489807" cy="170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6539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01041"/>
            <a:ext cx="45339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167063"/>
            <a:ext cx="24669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826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547688"/>
            <a:ext cx="8086725" cy="576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9203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-20782"/>
            <a:ext cx="4448393" cy="2636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563816"/>
            <a:ext cx="4267200" cy="428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309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2400"/>
            <a:ext cx="6834187" cy="6746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6152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905" y="700087"/>
            <a:ext cx="3502475" cy="47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752600"/>
            <a:ext cx="35337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91" y="2590800"/>
            <a:ext cx="6162675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236" y="4572000"/>
            <a:ext cx="3619500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638800"/>
            <a:ext cx="33528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59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887" y="990600"/>
            <a:ext cx="218122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200275"/>
            <a:ext cx="5715000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843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762000"/>
            <a:ext cx="382905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28725"/>
            <a:ext cx="4572000" cy="2305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276600"/>
            <a:ext cx="7162800" cy="341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907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57200"/>
            <a:ext cx="5019675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04875"/>
            <a:ext cx="4752975" cy="25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02" y="2986520"/>
            <a:ext cx="8467725" cy="385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16938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57200"/>
            <a:ext cx="518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667000"/>
            <a:ext cx="7886700" cy="39243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6691"/>
            <a:ext cx="5105400" cy="266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727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81000"/>
            <a:ext cx="3933825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1552575"/>
            <a:ext cx="6334125" cy="375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798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81000"/>
            <a:ext cx="21717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1371600"/>
            <a:ext cx="7610475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751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110836"/>
            <a:ext cx="3495675" cy="294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514600"/>
            <a:ext cx="4972050" cy="354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22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57200"/>
            <a:ext cx="5067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1" y="914400"/>
            <a:ext cx="8839200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66505"/>
            <a:ext cx="4105275" cy="226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180359"/>
            <a:ext cx="4076700" cy="216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1" y="4648200"/>
            <a:ext cx="40386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532" y="4568536"/>
            <a:ext cx="417195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868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09800"/>
            <a:ext cx="6858000" cy="1008529"/>
          </a:xfrm>
          <a:prstGeom prst="rect">
            <a:avLst/>
          </a:prstGeom>
          <a:ln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8539021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53897"/>
            <a:ext cx="8382000" cy="2855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352800"/>
            <a:ext cx="7924800" cy="1018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572000"/>
            <a:ext cx="7910513" cy="591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62981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752475"/>
            <a:ext cx="8591550" cy="535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18646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11382"/>
            <a:ext cx="8077200" cy="418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38103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585913"/>
            <a:ext cx="8743950" cy="368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882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43000"/>
            <a:ext cx="85344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343400"/>
            <a:ext cx="8505825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81129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990600"/>
            <a:ext cx="792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dirty="0"/>
              <a:t>رسانایی مواد نیمه رسانا بین مواد رسانا و مواد عایق می باشد.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1524000"/>
            <a:ext cx="80772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400" dirty="0">
                <a:cs typeface="B Nazanin" pitchFamily="2" charset="-78"/>
              </a:rPr>
              <a:t>ویژگی هاي مهمی که این دسته از مواد دارند، باعث مطرح شدن آن ها به عنوان یکی از پرکاربردترین مواد </a:t>
            </a:r>
            <a:r>
              <a:rPr lang="fa-IR" sz="2400" dirty="0" smtClean="0">
                <a:cs typeface="B Nazanin" pitchFamily="2" charset="-78"/>
              </a:rPr>
              <a:t>در</a:t>
            </a:r>
            <a:r>
              <a:rPr lang="en-US" sz="2400" dirty="0" smtClean="0">
                <a:cs typeface="B Nazanin" pitchFamily="2" charset="-78"/>
              </a:rPr>
              <a:t> </a:t>
            </a:r>
            <a:r>
              <a:rPr lang="fa-IR" sz="2400" dirty="0" smtClean="0">
                <a:cs typeface="B Nazanin" pitchFamily="2" charset="-78"/>
              </a:rPr>
              <a:t> الکترونیک </a:t>
            </a:r>
            <a:r>
              <a:rPr lang="fa-IR" sz="2400" dirty="0">
                <a:cs typeface="B Nazanin" pitchFamily="2" charset="-78"/>
              </a:rPr>
              <a:t>شده است. رسانایی این دسته از مواد بسیار حساس به حضور عناصر ناخالصی می باشد و بر </a:t>
            </a:r>
            <a:r>
              <a:rPr lang="fa-IR" sz="2400" dirty="0" smtClean="0">
                <a:cs typeface="B Nazanin" pitchFamily="2" charset="-78"/>
              </a:rPr>
              <a:t>این اساس </a:t>
            </a:r>
            <a:r>
              <a:rPr lang="fa-IR" sz="2400" dirty="0">
                <a:cs typeface="B Nazanin" pitchFamily="2" charset="-78"/>
              </a:rPr>
              <a:t>نیمه رساناها به دو دسته نیمه رساناهاي ذاتی و نیمه رساناهاي غیرذاتی تقسیم بندي می شوند. </a:t>
            </a:r>
            <a:r>
              <a:rPr lang="fa-IR" sz="2400" dirty="0" smtClean="0">
                <a:cs typeface="B Nazanin" pitchFamily="2" charset="-78"/>
              </a:rPr>
              <a:t>همانطور که </a:t>
            </a:r>
            <a:r>
              <a:rPr lang="fa-IR" sz="2400" dirty="0">
                <a:cs typeface="B Nazanin" pitchFamily="2" charset="-78"/>
              </a:rPr>
              <a:t>از نام این دو گروه مشخص است در مورد نیمه رساناهاي ذاتی رسانایی تنها بر اساس ذات خود ماده </a:t>
            </a:r>
            <a:r>
              <a:rPr lang="fa-IR" sz="2400" dirty="0" smtClean="0">
                <a:cs typeface="B Nazanin" pitchFamily="2" charset="-78"/>
              </a:rPr>
              <a:t>و انتقال </a:t>
            </a:r>
            <a:r>
              <a:rPr lang="fa-IR" sz="2400" dirty="0">
                <a:cs typeface="B Nazanin" pitchFamily="2" charset="-78"/>
              </a:rPr>
              <a:t>الکترون از باند ظرفیت به باند رسانایی انجام می شود. این در حالی است که در مورد نیمه </a:t>
            </a:r>
            <a:r>
              <a:rPr lang="fa-IR" sz="2400" dirty="0" smtClean="0">
                <a:cs typeface="B Nazanin" pitchFamily="2" charset="-78"/>
              </a:rPr>
              <a:t>رساناهاي غیر </a:t>
            </a:r>
            <a:r>
              <a:rPr lang="fa-IR" sz="2400" dirty="0">
                <a:cs typeface="B Nazanin" pitchFamily="2" charset="-78"/>
              </a:rPr>
              <a:t>ذاتی حضور عناصر ناخالصی با تغییراتی که در ساختار نواري ماده بوجود می آورد، باعث رسانایی در </a:t>
            </a:r>
            <a:r>
              <a:rPr lang="fa-IR" sz="2400" dirty="0" smtClean="0">
                <a:cs typeface="B Nazanin" pitchFamily="2" charset="-78"/>
              </a:rPr>
              <a:t>ماده می </a:t>
            </a:r>
            <a:r>
              <a:rPr lang="fa-IR" sz="2400" dirty="0">
                <a:cs typeface="B Nazanin" pitchFamily="2" charset="-78"/>
              </a:rPr>
              <a:t>شود.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0600" y="4800600"/>
            <a:ext cx="739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dirty="0">
                <a:solidFill>
                  <a:srgbClr val="FF0000"/>
                </a:solidFill>
              </a:rPr>
              <a:t>در عمل معمولا از نیمه رساناهاي غیرذاتی استفاده می شود</a:t>
            </a:r>
            <a:r>
              <a:rPr lang="fa-IR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1941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1028343"/>
            <a:ext cx="8001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400" dirty="0">
                <a:cs typeface="B Nazanin" pitchFamily="2" charset="-78"/>
              </a:rPr>
              <a:t>نیمه رساناهاي ذاتی به دو دسته </a:t>
            </a:r>
            <a:r>
              <a:rPr lang="fa-IR" sz="2400" dirty="0" smtClean="0">
                <a:cs typeface="B Nazanin" pitchFamily="2" charset="-78"/>
              </a:rPr>
              <a:t>کلی تقسیم </a:t>
            </a:r>
            <a:r>
              <a:rPr lang="fa-IR" sz="2400" dirty="0">
                <a:cs typeface="B Nazanin" pitchFamily="2" charset="-78"/>
              </a:rPr>
              <a:t>می شوند:</a:t>
            </a:r>
          </a:p>
          <a:p>
            <a:pPr algn="r" rtl="1"/>
            <a:r>
              <a:rPr lang="fa-IR" sz="2400" dirty="0">
                <a:cs typeface="B Nazanin" pitchFamily="2" charset="-78"/>
              </a:rPr>
              <a:t>• نیمه رساناهاي عنصري مانند سیلیکون و ژرمانیوم</a:t>
            </a:r>
          </a:p>
          <a:p>
            <a:pPr algn="r" rtl="1"/>
            <a:r>
              <a:rPr lang="fa-IR" sz="2400" dirty="0">
                <a:cs typeface="B Nazanin" pitchFamily="2" charset="-78"/>
              </a:rPr>
              <a:t>• نیمه رساناهاي ترکیبی مانند آرسنید گالیوم و سولفید کادمیوم</a:t>
            </a:r>
          </a:p>
          <a:p>
            <a:pPr algn="just" rtl="1"/>
            <a:r>
              <a:rPr lang="fa-IR" sz="2400" dirty="0">
                <a:cs typeface="B Nazanin" pitchFamily="2" charset="-78"/>
              </a:rPr>
              <a:t>چون تعداد الکترونهاي آزاد و حفره هاي ایجاد شده در کریستال نیمه رسانا ژرمانیم یا سیلیکون در </a:t>
            </a:r>
            <a:r>
              <a:rPr lang="fa-IR" sz="2400" dirty="0" smtClean="0">
                <a:cs typeface="B Nazanin" pitchFamily="2" charset="-78"/>
              </a:rPr>
              <a:t>اثر انرژي </a:t>
            </a:r>
            <a:r>
              <a:rPr lang="fa-IR" sz="2400" dirty="0">
                <a:cs typeface="B Nazanin" pitchFamily="2" charset="-78"/>
              </a:rPr>
              <a:t>گرمایی به اندازه کافی نیست و از این نیمه رسانا نمی توان براي ساختن قطعاتی نظیر دیود </a:t>
            </a:r>
            <a:r>
              <a:rPr lang="fa-IR" sz="2400" dirty="0" smtClean="0">
                <a:cs typeface="B Nazanin" pitchFamily="2" charset="-78"/>
              </a:rPr>
              <a:t>یا ترانزیستور </a:t>
            </a:r>
            <a:r>
              <a:rPr lang="fa-IR" sz="2400" dirty="0">
                <a:cs typeface="B Nazanin" pitchFamily="2" charset="-78"/>
              </a:rPr>
              <a:t>استفاده کرد، براي افزایش هدایت نیمه هادي به آن ناخالصی اضافه می کنند. بر اساس </a:t>
            </a:r>
            <a:r>
              <a:rPr lang="fa-IR" sz="2400" dirty="0" smtClean="0">
                <a:cs typeface="B Nazanin" pitchFamily="2" charset="-78"/>
              </a:rPr>
              <a:t>نوع ناخالصی </a:t>
            </a:r>
            <a:r>
              <a:rPr lang="fa-IR" sz="2400" dirty="0">
                <a:cs typeface="B Nazanin" pitchFamily="2" charset="-78"/>
              </a:rPr>
              <a:t>اضافه شده به نیمه رساناهاي غیر ذاتی به دو دسته تقسیم می شود</a:t>
            </a:r>
            <a:r>
              <a:rPr lang="fa-IR" dirty="0"/>
              <a:t>: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469270" y="4077701"/>
            <a:ext cx="21387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N </a:t>
            </a:r>
            <a:r>
              <a:rPr lang="fa-IR" dirty="0" smtClean="0"/>
              <a:t>نیمه </a:t>
            </a:r>
            <a:r>
              <a:rPr lang="fa-IR" dirty="0"/>
              <a:t>رساناي </a:t>
            </a:r>
            <a:r>
              <a:rPr lang="fa-IR" dirty="0" smtClean="0"/>
              <a:t>نوع</a:t>
            </a:r>
            <a:r>
              <a:rPr lang="en-US" dirty="0" smtClean="0"/>
              <a:t> </a:t>
            </a:r>
            <a:r>
              <a:rPr lang="fa-IR" dirty="0" smtClean="0"/>
              <a:t>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455415" y="4738255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P </a:t>
            </a:r>
            <a:r>
              <a:rPr lang="fa-IR" dirty="0" smtClean="0"/>
              <a:t>نیمه </a:t>
            </a:r>
            <a:r>
              <a:rPr lang="fa-IR" dirty="0"/>
              <a:t>رساناي نوع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4788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525" y="4194001"/>
            <a:ext cx="4248150" cy="2629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143000"/>
            <a:ext cx="1171575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957262"/>
            <a:ext cx="4448175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90675"/>
            <a:ext cx="554355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175" y="2803815"/>
            <a:ext cx="20574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2133600"/>
            <a:ext cx="3752417" cy="2305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562" y="2446195"/>
            <a:ext cx="1752600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4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536253"/>
            <a:ext cx="182880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229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04800"/>
            <a:ext cx="210502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977" y="694460"/>
            <a:ext cx="833437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" y="1853046"/>
            <a:ext cx="4976812" cy="4991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227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28600"/>
            <a:ext cx="6953250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1" y="990600"/>
            <a:ext cx="69342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716" y="3429000"/>
            <a:ext cx="7096125" cy="310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25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636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9918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2932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4756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560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2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290</Words>
  <Application>Microsoft Office PowerPoint</Application>
  <PresentationFormat>On-screen Show (4:3)</PresentationFormat>
  <Paragraphs>40</Paragraphs>
  <Slides>36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Austin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</dc:creator>
  <cp:lastModifiedBy>CE</cp:lastModifiedBy>
  <cp:revision>10</cp:revision>
  <dcterms:created xsi:type="dcterms:W3CDTF">2016-02-03T14:12:36Z</dcterms:created>
  <dcterms:modified xsi:type="dcterms:W3CDTF">2016-02-09T15:38:31Z</dcterms:modified>
</cp:coreProperties>
</file>