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4"/>
  </p:notesMasterIdLst>
  <p:sldIdLst>
    <p:sldId id="349" r:id="rId2"/>
    <p:sldId id="257" r:id="rId3"/>
    <p:sldId id="258" r:id="rId4"/>
    <p:sldId id="260" r:id="rId5"/>
    <p:sldId id="261" r:id="rId6"/>
    <p:sldId id="262" r:id="rId7"/>
    <p:sldId id="263" r:id="rId8"/>
    <p:sldId id="264" r:id="rId9"/>
    <p:sldId id="265" r:id="rId10"/>
    <p:sldId id="266" r:id="rId11"/>
    <p:sldId id="330" r:id="rId12"/>
    <p:sldId id="331" r:id="rId13"/>
    <p:sldId id="332" r:id="rId14"/>
    <p:sldId id="333"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334" r:id="rId44"/>
    <p:sldId id="335" r:id="rId45"/>
    <p:sldId id="336" r:id="rId46"/>
    <p:sldId id="337" r:id="rId47"/>
    <p:sldId id="338" r:id="rId48"/>
    <p:sldId id="339" r:id="rId49"/>
    <p:sldId id="340" r:id="rId50"/>
    <p:sldId id="341" r:id="rId51"/>
    <p:sldId id="342" r:id="rId52"/>
    <p:sldId id="343" r:id="rId53"/>
    <p:sldId id="344" r:id="rId54"/>
    <p:sldId id="345" r:id="rId55"/>
    <p:sldId id="346" r:id="rId56"/>
    <p:sldId id="347" r:id="rId57"/>
    <p:sldId id="348" r:id="rId58"/>
    <p:sldId id="295" r:id="rId59"/>
    <p:sldId id="296" r:id="rId60"/>
    <p:sldId id="297" r:id="rId61"/>
    <p:sldId id="298" r:id="rId62"/>
    <p:sldId id="299" r:id="rId63"/>
    <p:sldId id="300" r:id="rId64"/>
    <p:sldId id="301" r:id="rId65"/>
    <p:sldId id="302" r:id="rId66"/>
    <p:sldId id="303" r:id="rId67"/>
    <p:sldId id="304" r:id="rId68"/>
    <p:sldId id="305" r:id="rId69"/>
    <p:sldId id="306" r:id="rId70"/>
    <p:sldId id="307" r:id="rId71"/>
    <p:sldId id="308" r:id="rId72"/>
    <p:sldId id="309" r:id="rId73"/>
    <p:sldId id="310" r:id="rId74"/>
    <p:sldId id="311" r:id="rId75"/>
    <p:sldId id="312" r:id="rId76"/>
    <p:sldId id="313" r:id="rId77"/>
    <p:sldId id="314" r:id="rId78"/>
    <p:sldId id="315" r:id="rId79"/>
    <p:sldId id="316" r:id="rId80"/>
    <p:sldId id="317" r:id="rId81"/>
    <p:sldId id="318" r:id="rId82"/>
    <p:sldId id="319" r:id="rId83"/>
    <p:sldId id="320" r:id="rId84"/>
    <p:sldId id="321" r:id="rId85"/>
    <p:sldId id="322" r:id="rId86"/>
    <p:sldId id="323" r:id="rId87"/>
    <p:sldId id="324" r:id="rId88"/>
    <p:sldId id="325" r:id="rId89"/>
    <p:sldId id="326" r:id="rId90"/>
    <p:sldId id="327" r:id="rId91"/>
    <p:sldId id="328" r:id="rId92"/>
    <p:sldId id="329" r:id="rId9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691" autoAdjust="0"/>
    <p:restoredTop sz="94434" autoAdjust="0"/>
  </p:normalViewPr>
  <p:slideViewPr>
    <p:cSldViewPr snapToGrid="0">
      <p:cViewPr varScale="1">
        <p:scale>
          <a:sx n="57" d="100"/>
          <a:sy n="57" d="100"/>
        </p:scale>
        <p:origin x="768" y="60"/>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A971EEC-3C0A-40EA-A1AC-81C33AE34145}" type="datetimeFigureOut">
              <a:rPr lang="en-US" smtClean="0"/>
              <a:t>11/28/2018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662FE7-6C8A-427F-99FC-64944E2A4258}" type="slidenum">
              <a:rPr lang="en-US" smtClean="0"/>
              <a:t>‹#›</a:t>
            </a:fld>
            <a:endParaRPr lang="en-US"/>
          </a:p>
        </p:txBody>
      </p:sp>
    </p:spTree>
    <p:extLst>
      <p:ext uri="{BB962C8B-B14F-4D97-AF65-F5344CB8AC3E}">
        <p14:creationId xmlns:p14="http://schemas.microsoft.com/office/powerpoint/2010/main" val="38164728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662FE7-6C8A-427F-99FC-64944E2A4258}" type="slidenum">
              <a:rPr lang="en-US" smtClean="0"/>
              <a:t>22</a:t>
            </a:fld>
            <a:endParaRPr lang="en-US"/>
          </a:p>
        </p:txBody>
      </p:sp>
    </p:spTree>
    <p:extLst>
      <p:ext uri="{BB962C8B-B14F-4D97-AF65-F5344CB8AC3E}">
        <p14:creationId xmlns:p14="http://schemas.microsoft.com/office/powerpoint/2010/main" val="7992242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662FE7-6C8A-427F-99FC-64944E2A4258}" type="slidenum">
              <a:rPr lang="en-US" smtClean="0"/>
              <a:t>23</a:t>
            </a:fld>
            <a:endParaRPr lang="en-US"/>
          </a:p>
        </p:txBody>
      </p:sp>
    </p:spTree>
    <p:extLst>
      <p:ext uri="{BB962C8B-B14F-4D97-AF65-F5344CB8AC3E}">
        <p14:creationId xmlns:p14="http://schemas.microsoft.com/office/powerpoint/2010/main" val="41218410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662FE7-6C8A-427F-99FC-64944E2A4258}" type="slidenum">
              <a:rPr lang="en-US" smtClean="0"/>
              <a:t>24</a:t>
            </a:fld>
            <a:endParaRPr lang="en-US"/>
          </a:p>
        </p:txBody>
      </p:sp>
    </p:spTree>
    <p:extLst>
      <p:ext uri="{BB962C8B-B14F-4D97-AF65-F5344CB8AC3E}">
        <p14:creationId xmlns:p14="http://schemas.microsoft.com/office/powerpoint/2010/main" val="7731324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662FE7-6C8A-427F-99FC-64944E2A4258}" type="slidenum">
              <a:rPr lang="en-US" smtClean="0"/>
              <a:t>25</a:t>
            </a:fld>
            <a:endParaRPr lang="en-US"/>
          </a:p>
        </p:txBody>
      </p:sp>
    </p:spTree>
    <p:extLst>
      <p:ext uri="{BB962C8B-B14F-4D97-AF65-F5344CB8AC3E}">
        <p14:creationId xmlns:p14="http://schemas.microsoft.com/office/powerpoint/2010/main" val="35625611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662FE7-6C8A-427F-99FC-64944E2A4258}" type="slidenum">
              <a:rPr lang="en-US" smtClean="0"/>
              <a:t>26</a:t>
            </a:fld>
            <a:endParaRPr lang="en-US"/>
          </a:p>
        </p:txBody>
      </p:sp>
    </p:spTree>
    <p:extLst>
      <p:ext uri="{BB962C8B-B14F-4D97-AF65-F5344CB8AC3E}">
        <p14:creationId xmlns:p14="http://schemas.microsoft.com/office/powerpoint/2010/main" val="18107616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662FE7-6C8A-427F-99FC-64944E2A4258}" type="slidenum">
              <a:rPr lang="en-US" smtClean="0"/>
              <a:t>27</a:t>
            </a:fld>
            <a:endParaRPr lang="en-US"/>
          </a:p>
        </p:txBody>
      </p:sp>
    </p:spTree>
    <p:extLst>
      <p:ext uri="{BB962C8B-B14F-4D97-AF65-F5344CB8AC3E}">
        <p14:creationId xmlns:p14="http://schemas.microsoft.com/office/powerpoint/2010/main" val="11283974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662FE7-6C8A-427F-99FC-64944E2A4258}" type="slidenum">
              <a:rPr lang="en-US" smtClean="0"/>
              <a:t>28</a:t>
            </a:fld>
            <a:endParaRPr lang="en-US"/>
          </a:p>
        </p:txBody>
      </p:sp>
    </p:spTree>
    <p:extLst>
      <p:ext uri="{BB962C8B-B14F-4D97-AF65-F5344CB8AC3E}">
        <p14:creationId xmlns:p14="http://schemas.microsoft.com/office/powerpoint/2010/main" val="42424510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662FE7-6C8A-427F-99FC-64944E2A4258}" type="slidenum">
              <a:rPr lang="en-US" smtClean="0"/>
              <a:t>29</a:t>
            </a:fld>
            <a:endParaRPr lang="en-US"/>
          </a:p>
        </p:txBody>
      </p:sp>
    </p:spTree>
    <p:extLst>
      <p:ext uri="{BB962C8B-B14F-4D97-AF65-F5344CB8AC3E}">
        <p14:creationId xmlns:p14="http://schemas.microsoft.com/office/powerpoint/2010/main" val="14173123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662FE7-6C8A-427F-99FC-64944E2A4258}" type="slidenum">
              <a:rPr lang="en-US" smtClean="0"/>
              <a:t>30</a:t>
            </a:fld>
            <a:endParaRPr lang="en-US"/>
          </a:p>
        </p:txBody>
      </p:sp>
    </p:spTree>
    <p:extLst>
      <p:ext uri="{BB962C8B-B14F-4D97-AF65-F5344CB8AC3E}">
        <p14:creationId xmlns:p14="http://schemas.microsoft.com/office/powerpoint/2010/main" val="35739809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662FE7-6C8A-427F-99FC-64944E2A4258}" type="slidenum">
              <a:rPr lang="en-US" smtClean="0"/>
              <a:t>31</a:t>
            </a:fld>
            <a:endParaRPr lang="en-US"/>
          </a:p>
        </p:txBody>
      </p:sp>
    </p:spTree>
    <p:extLst>
      <p:ext uri="{BB962C8B-B14F-4D97-AF65-F5344CB8AC3E}">
        <p14:creationId xmlns:p14="http://schemas.microsoft.com/office/powerpoint/2010/main" val="41723741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662FE7-6C8A-427F-99FC-64944E2A4258}" type="slidenum">
              <a:rPr lang="en-US" smtClean="0"/>
              <a:t>32</a:t>
            </a:fld>
            <a:endParaRPr lang="en-US"/>
          </a:p>
        </p:txBody>
      </p:sp>
    </p:spTree>
    <p:extLst>
      <p:ext uri="{BB962C8B-B14F-4D97-AF65-F5344CB8AC3E}">
        <p14:creationId xmlns:p14="http://schemas.microsoft.com/office/powerpoint/2010/main" val="22512221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662FE7-6C8A-427F-99FC-64944E2A4258}" type="slidenum">
              <a:rPr lang="en-US" smtClean="0"/>
              <a:t>33</a:t>
            </a:fld>
            <a:endParaRPr lang="en-US"/>
          </a:p>
        </p:txBody>
      </p:sp>
    </p:spTree>
    <p:extLst>
      <p:ext uri="{BB962C8B-B14F-4D97-AF65-F5344CB8AC3E}">
        <p14:creationId xmlns:p14="http://schemas.microsoft.com/office/powerpoint/2010/main" val="28434257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662FE7-6C8A-427F-99FC-64944E2A4258}" type="slidenum">
              <a:rPr lang="en-US" smtClean="0"/>
              <a:t>34</a:t>
            </a:fld>
            <a:endParaRPr lang="en-US"/>
          </a:p>
        </p:txBody>
      </p:sp>
    </p:spTree>
    <p:extLst>
      <p:ext uri="{BB962C8B-B14F-4D97-AF65-F5344CB8AC3E}">
        <p14:creationId xmlns:p14="http://schemas.microsoft.com/office/powerpoint/2010/main" val="41178325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662FE7-6C8A-427F-99FC-64944E2A4258}" type="slidenum">
              <a:rPr lang="en-US" smtClean="0"/>
              <a:t>36</a:t>
            </a:fld>
            <a:endParaRPr lang="en-US"/>
          </a:p>
        </p:txBody>
      </p:sp>
    </p:spTree>
    <p:extLst>
      <p:ext uri="{BB962C8B-B14F-4D97-AF65-F5344CB8AC3E}">
        <p14:creationId xmlns:p14="http://schemas.microsoft.com/office/powerpoint/2010/main" val="31827181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662FE7-6C8A-427F-99FC-64944E2A4258}" type="slidenum">
              <a:rPr lang="en-US" smtClean="0"/>
              <a:t>37</a:t>
            </a:fld>
            <a:endParaRPr lang="en-US"/>
          </a:p>
        </p:txBody>
      </p:sp>
    </p:spTree>
    <p:extLst>
      <p:ext uri="{BB962C8B-B14F-4D97-AF65-F5344CB8AC3E}">
        <p14:creationId xmlns:p14="http://schemas.microsoft.com/office/powerpoint/2010/main" val="24452457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662FE7-6C8A-427F-99FC-64944E2A4258}" type="slidenum">
              <a:rPr lang="en-US" smtClean="0"/>
              <a:t>38</a:t>
            </a:fld>
            <a:endParaRPr lang="en-US"/>
          </a:p>
        </p:txBody>
      </p:sp>
    </p:spTree>
    <p:extLst>
      <p:ext uri="{BB962C8B-B14F-4D97-AF65-F5344CB8AC3E}">
        <p14:creationId xmlns:p14="http://schemas.microsoft.com/office/powerpoint/2010/main" val="13129925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662FE7-6C8A-427F-99FC-64944E2A4258}" type="slidenum">
              <a:rPr lang="en-US" smtClean="0"/>
              <a:t>39</a:t>
            </a:fld>
            <a:endParaRPr lang="en-US"/>
          </a:p>
        </p:txBody>
      </p:sp>
    </p:spTree>
    <p:extLst>
      <p:ext uri="{BB962C8B-B14F-4D97-AF65-F5344CB8AC3E}">
        <p14:creationId xmlns:p14="http://schemas.microsoft.com/office/powerpoint/2010/main" val="4856569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662FE7-6C8A-427F-99FC-64944E2A4258}" type="slidenum">
              <a:rPr lang="en-US" smtClean="0"/>
              <a:t>40</a:t>
            </a:fld>
            <a:endParaRPr lang="en-US"/>
          </a:p>
        </p:txBody>
      </p:sp>
    </p:spTree>
    <p:extLst>
      <p:ext uri="{BB962C8B-B14F-4D97-AF65-F5344CB8AC3E}">
        <p14:creationId xmlns:p14="http://schemas.microsoft.com/office/powerpoint/2010/main" val="35909993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662FE7-6C8A-427F-99FC-64944E2A4258}" type="slidenum">
              <a:rPr lang="en-US" smtClean="0"/>
              <a:t>41</a:t>
            </a:fld>
            <a:endParaRPr lang="en-US"/>
          </a:p>
        </p:txBody>
      </p:sp>
    </p:spTree>
    <p:extLst>
      <p:ext uri="{BB962C8B-B14F-4D97-AF65-F5344CB8AC3E}">
        <p14:creationId xmlns:p14="http://schemas.microsoft.com/office/powerpoint/2010/main" val="17593417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662FE7-6C8A-427F-99FC-64944E2A4258}" type="slidenum">
              <a:rPr lang="en-US" smtClean="0"/>
              <a:t>42</a:t>
            </a:fld>
            <a:endParaRPr lang="en-US"/>
          </a:p>
        </p:txBody>
      </p:sp>
    </p:spTree>
    <p:extLst>
      <p:ext uri="{BB962C8B-B14F-4D97-AF65-F5344CB8AC3E}">
        <p14:creationId xmlns:p14="http://schemas.microsoft.com/office/powerpoint/2010/main" val="119278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662FE7-6C8A-427F-99FC-64944E2A4258}" type="slidenum">
              <a:rPr lang="en-US" smtClean="0"/>
              <a:t>59</a:t>
            </a:fld>
            <a:endParaRPr lang="en-US"/>
          </a:p>
        </p:txBody>
      </p:sp>
    </p:spTree>
    <p:extLst>
      <p:ext uri="{BB962C8B-B14F-4D97-AF65-F5344CB8AC3E}">
        <p14:creationId xmlns:p14="http://schemas.microsoft.com/office/powerpoint/2010/main" val="42392385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662FE7-6C8A-427F-99FC-64944E2A4258}" type="slidenum">
              <a:rPr lang="en-US" smtClean="0"/>
              <a:t>60</a:t>
            </a:fld>
            <a:endParaRPr lang="en-US"/>
          </a:p>
        </p:txBody>
      </p:sp>
    </p:spTree>
    <p:extLst>
      <p:ext uri="{BB962C8B-B14F-4D97-AF65-F5344CB8AC3E}">
        <p14:creationId xmlns:p14="http://schemas.microsoft.com/office/powerpoint/2010/main" val="505629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662FE7-6C8A-427F-99FC-64944E2A4258}" type="slidenum">
              <a:rPr lang="en-US" smtClean="0"/>
              <a:t>61</a:t>
            </a:fld>
            <a:endParaRPr lang="en-US"/>
          </a:p>
        </p:txBody>
      </p:sp>
    </p:spTree>
    <p:extLst>
      <p:ext uri="{BB962C8B-B14F-4D97-AF65-F5344CB8AC3E}">
        <p14:creationId xmlns:p14="http://schemas.microsoft.com/office/powerpoint/2010/main" val="7290112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662FE7-6C8A-427F-99FC-64944E2A4258}" type="slidenum">
              <a:rPr lang="en-US" smtClean="0"/>
              <a:t>62</a:t>
            </a:fld>
            <a:endParaRPr lang="en-US"/>
          </a:p>
        </p:txBody>
      </p:sp>
    </p:spTree>
    <p:extLst>
      <p:ext uri="{BB962C8B-B14F-4D97-AF65-F5344CB8AC3E}">
        <p14:creationId xmlns:p14="http://schemas.microsoft.com/office/powerpoint/2010/main" val="5124147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662FE7-6C8A-427F-99FC-64944E2A4258}" type="slidenum">
              <a:rPr lang="en-US" smtClean="0"/>
              <a:t>63</a:t>
            </a:fld>
            <a:endParaRPr lang="en-US"/>
          </a:p>
        </p:txBody>
      </p:sp>
    </p:spTree>
    <p:extLst>
      <p:ext uri="{BB962C8B-B14F-4D97-AF65-F5344CB8AC3E}">
        <p14:creationId xmlns:p14="http://schemas.microsoft.com/office/powerpoint/2010/main" val="99109327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662FE7-6C8A-427F-99FC-64944E2A4258}" type="slidenum">
              <a:rPr lang="en-US" smtClean="0"/>
              <a:t>64</a:t>
            </a:fld>
            <a:endParaRPr lang="en-US"/>
          </a:p>
        </p:txBody>
      </p:sp>
    </p:spTree>
    <p:extLst>
      <p:ext uri="{BB962C8B-B14F-4D97-AF65-F5344CB8AC3E}">
        <p14:creationId xmlns:p14="http://schemas.microsoft.com/office/powerpoint/2010/main" val="22912361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662FE7-6C8A-427F-99FC-64944E2A4258}" type="slidenum">
              <a:rPr lang="en-US" smtClean="0"/>
              <a:t>65</a:t>
            </a:fld>
            <a:endParaRPr lang="en-US"/>
          </a:p>
        </p:txBody>
      </p:sp>
    </p:spTree>
    <p:extLst>
      <p:ext uri="{BB962C8B-B14F-4D97-AF65-F5344CB8AC3E}">
        <p14:creationId xmlns:p14="http://schemas.microsoft.com/office/powerpoint/2010/main" val="30701825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662FE7-6C8A-427F-99FC-64944E2A4258}" type="slidenum">
              <a:rPr lang="en-US" smtClean="0"/>
              <a:t>66</a:t>
            </a:fld>
            <a:endParaRPr lang="en-US"/>
          </a:p>
        </p:txBody>
      </p:sp>
    </p:spTree>
    <p:extLst>
      <p:ext uri="{BB962C8B-B14F-4D97-AF65-F5344CB8AC3E}">
        <p14:creationId xmlns:p14="http://schemas.microsoft.com/office/powerpoint/2010/main" val="34414511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662FE7-6C8A-427F-99FC-64944E2A4258}" type="slidenum">
              <a:rPr lang="en-US" smtClean="0"/>
              <a:t>67</a:t>
            </a:fld>
            <a:endParaRPr lang="en-US"/>
          </a:p>
        </p:txBody>
      </p:sp>
    </p:spTree>
    <p:extLst>
      <p:ext uri="{BB962C8B-B14F-4D97-AF65-F5344CB8AC3E}">
        <p14:creationId xmlns:p14="http://schemas.microsoft.com/office/powerpoint/2010/main" val="388733460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662FE7-6C8A-427F-99FC-64944E2A4258}" type="slidenum">
              <a:rPr lang="en-US" smtClean="0"/>
              <a:t>68</a:t>
            </a:fld>
            <a:endParaRPr lang="en-US"/>
          </a:p>
        </p:txBody>
      </p:sp>
    </p:spTree>
    <p:extLst>
      <p:ext uri="{BB962C8B-B14F-4D97-AF65-F5344CB8AC3E}">
        <p14:creationId xmlns:p14="http://schemas.microsoft.com/office/powerpoint/2010/main" val="105557348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662FE7-6C8A-427F-99FC-64944E2A4258}" type="slidenum">
              <a:rPr lang="en-US" smtClean="0"/>
              <a:t>69</a:t>
            </a:fld>
            <a:endParaRPr lang="en-US"/>
          </a:p>
        </p:txBody>
      </p:sp>
    </p:spTree>
    <p:extLst>
      <p:ext uri="{BB962C8B-B14F-4D97-AF65-F5344CB8AC3E}">
        <p14:creationId xmlns:p14="http://schemas.microsoft.com/office/powerpoint/2010/main" val="393819167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662FE7-6C8A-427F-99FC-64944E2A4258}" type="slidenum">
              <a:rPr lang="en-US" smtClean="0"/>
              <a:t>70</a:t>
            </a:fld>
            <a:endParaRPr lang="en-US"/>
          </a:p>
        </p:txBody>
      </p:sp>
    </p:spTree>
    <p:extLst>
      <p:ext uri="{BB962C8B-B14F-4D97-AF65-F5344CB8AC3E}">
        <p14:creationId xmlns:p14="http://schemas.microsoft.com/office/powerpoint/2010/main" val="61126114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662FE7-6C8A-427F-99FC-64944E2A4258}" type="slidenum">
              <a:rPr lang="en-US" smtClean="0"/>
              <a:t>71</a:t>
            </a:fld>
            <a:endParaRPr lang="en-US"/>
          </a:p>
        </p:txBody>
      </p:sp>
    </p:spTree>
    <p:extLst>
      <p:ext uri="{BB962C8B-B14F-4D97-AF65-F5344CB8AC3E}">
        <p14:creationId xmlns:p14="http://schemas.microsoft.com/office/powerpoint/2010/main" val="44248554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662FE7-6C8A-427F-99FC-64944E2A4258}" type="slidenum">
              <a:rPr lang="en-US" smtClean="0"/>
              <a:t>72</a:t>
            </a:fld>
            <a:endParaRPr lang="en-US"/>
          </a:p>
        </p:txBody>
      </p:sp>
    </p:spTree>
    <p:extLst>
      <p:ext uri="{BB962C8B-B14F-4D97-AF65-F5344CB8AC3E}">
        <p14:creationId xmlns:p14="http://schemas.microsoft.com/office/powerpoint/2010/main" val="249200651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662FE7-6C8A-427F-99FC-64944E2A4258}" type="slidenum">
              <a:rPr lang="en-US" smtClean="0"/>
              <a:t>73</a:t>
            </a:fld>
            <a:endParaRPr lang="en-US"/>
          </a:p>
        </p:txBody>
      </p:sp>
    </p:spTree>
    <p:extLst>
      <p:ext uri="{BB962C8B-B14F-4D97-AF65-F5344CB8AC3E}">
        <p14:creationId xmlns:p14="http://schemas.microsoft.com/office/powerpoint/2010/main" val="360453347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662FE7-6C8A-427F-99FC-64944E2A4258}" type="slidenum">
              <a:rPr lang="en-US" smtClean="0"/>
              <a:t>74</a:t>
            </a:fld>
            <a:endParaRPr lang="en-US"/>
          </a:p>
        </p:txBody>
      </p:sp>
    </p:spTree>
    <p:extLst>
      <p:ext uri="{BB962C8B-B14F-4D97-AF65-F5344CB8AC3E}">
        <p14:creationId xmlns:p14="http://schemas.microsoft.com/office/powerpoint/2010/main" val="18943157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662FE7-6C8A-427F-99FC-64944E2A4258}" type="slidenum">
              <a:rPr lang="en-US" smtClean="0"/>
              <a:t>75</a:t>
            </a:fld>
            <a:endParaRPr lang="en-US"/>
          </a:p>
        </p:txBody>
      </p:sp>
    </p:spTree>
    <p:extLst>
      <p:ext uri="{BB962C8B-B14F-4D97-AF65-F5344CB8AC3E}">
        <p14:creationId xmlns:p14="http://schemas.microsoft.com/office/powerpoint/2010/main" val="26419088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662FE7-6C8A-427F-99FC-64944E2A4258}" type="slidenum">
              <a:rPr lang="en-US" smtClean="0"/>
              <a:t>76</a:t>
            </a:fld>
            <a:endParaRPr lang="en-US"/>
          </a:p>
        </p:txBody>
      </p:sp>
    </p:spTree>
    <p:extLst>
      <p:ext uri="{BB962C8B-B14F-4D97-AF65-F5344CB8AC3E}">
        <p14:creationId xmlns:p14="http://schemas.microsoft.com/office/powerpoint/2010/main" val="134669461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662FE7-6C8A-427F-99FC-64944E2A4258}" type="slidenum">
              <a:rPr lang="en-US" smtClean="0"/>
              <a:t>77</a:t>
            </a:fld>
            <a:endParaRPr lang="en-US"/>
          </a:p>
        </p:txBody>
      </p:sp>
    </p:spTree>
    <p:extLst>
      <p:ext uri="{BB962C8B-B14F-4D97-AF65-F5344CB8AC3E}">
        <p14:creationId xmlns:p14="http://schemas.microsoft.com/office/powerpoint/2010/main" val="124832550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662FE7-6C8A-427F-99FC-64944E2A4258}" type="slidenum">
              <a:rPr lang="en-US" smtClean="0"/>
              <a:t>78</a:t>
            </a:fld>
            <a:endParaRPr lang="en-US"/>
          </a:p>
        </p:txBody>
      </p:sp>
    </p:spTree>
    <p:extLst>
      <p:ext uri="{BB962C8B-B14F-4D97-AF65-F5344CB8AC3E}">
        <p14:creationId xmlns:p14="http://schemas.microsoft.com/office/powerpoint/2010/main" val="156313808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662FE7-6C8A-427F-99FC-64944E2A4258}" type="slidenum">
              <a:rPr lang="en-US" smtClean="0"/>
              <a:t>79</a:t>
            </a:fld>
            <a:endParaRPr lang="en-US"/>
          </a:p>
        </p:txBody>
      </p:sp>
    </p:spTree>
    <p:extLst>
      <p:ext uri="{BB962C8B-B14F-4D97-AF65-F5344CB8AC3E}">
        <p14:creationId xmlns:p14="http://schemas.microsoft.com/office/powerpoint/2010/main" val="19902425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662FE7-6C8A-427F-99FC-64944E2A4258}" type="slidenum">
              <a:rPr lang="en-US" smtClean="0"/>
              <a:t>80</a:t>
            </a:fld>
            <a:endParaRPr lang="en-US"/>
          </a:p>
        </p:txBody>
      </p:sp>
    </p:spTree>
    <p:extLst>
      <p:ext uri="{BB962C8B-B14F-4D97-AF65-F5344CB8AC3E}">
        <p14:creationId xmlns:p14="http://schemas.microsoft.com/office/powerpoint/2010/main" val="396819462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662FE7-6C8A-427F-99FC-64944E2A4258}" type="slidenum">
              <a:rPr lang="en-US" smtClean="0"/>
              <a:t>81</a:t>
            </a:fld>
            <a:endParaRPr lang="en-US"/>
          </a:p>
        </p:txBody>
      </p:sp>
    </p:spTree>
    <p:extLst>
      <p:ext uri="{BB962C8B-B14F-4D97-AF65-F5344CB8AC3E}">
        <p14:creationId xmlns:p14="http://schemas.microsoft.com/office/powerpoint/2010/main" val="296179044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662FE7-6C8A-427F-99FC-64944E2A4258}" type="slidenum">
              <a:rPr lang="en-US" smtClean="0"/>
              <a:t>83</a:t>
            </a:fld>
            <a:endParaRPr lang="en-US"/>
          </a:p>
        </p:txBody>
      </p:sp>
    </p:spTree>
    <p:extLst>
      <p:ext uri="{BB962C8B-B14F-4D97-AF65-F5344CB8AC3E}">
        <p14:creationId xmlns:p14="http://schemas.microsoft.com/office/powerpoint/2010/main" val="112092405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662FE7-6C8A-427F-99FC-64944E2A4258}" type="slidenum">
              <a:rPr lang="en-US" smtClean="0"/>
              <a:t>84</a:t>
            </a:fld>
            <a:endParaRPr lang="en-US"/>
          </a:p>
        </p:txBody>
      </p:sp>
    </p:spTree>
    <p:extLst>
      <p:ext uri="{BB962C8B-B14F-4D97-AF65-F5344CB8AC3E}">
        <p14:creationId xmlns:p14="http://schemas.microsoft.com/office/powerpoint/2010/main" val="14847471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662FE7-6C8A-427F-99FC-64944E2A4258}" type="slidenum">
              <a:rPr lang="en-US" smtClean="0"/>
              <a:t>85</a:t>
            </a:fld>
            <a:endParaRPr lang="en-US"/>
          </a:p>
        </p:txBody>
      </p:sp>
    </p:spTree>
    <p:extLst>
      <p:ext uri="{BB962C8B-B14F-4D97-AF65-F5344CB8AC3E}">
        <p14:creationId xmlns:p14="http://schemas.microsoft.com/office/powerpoint/2010/main" val="75016044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662FE7-6C8A-427F-99FC-64944E2A4258}" type="slidenum">
              <a:rPr lang="en-US" smtClean="0"/>
              <a:t>86</a:t>
            </a:fld>
            <a:endParaRPr lang="en-US"/>
          </a:p>
        </p:txBody>
      </p:sp>
    </p:spTree>
    <p:extLst>
      <p:ext uri="{BB962C8B-B14F-4D97-AF65-F5344CB8AC3E}">
        <p14:creationId xmlns:p14="http://schemas.microsoft.com/office/powerpoint/2010/main" val="385766134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662FE7-6C8A-427F-99FC-64944E2A4258}" type="slidenum">
              <a:rPr lang="en-US" smtClean="0"/>
              <a:t>87</a:t>
            </a:fld>
            <a:endParaRPr lang="en-US"/>
          </a:p>
        </p:txBody>
      </p:sp>
    </p:spTree>
    <p:extLst>
      <p:ext uri="{BB962C8B-B14F-4D97-AF65-F5344CB8AC3E}">
        <p14:creationId xmlns:p14="http://schemas.microsoft.com/office/powerpoint/2010/main" val="34590123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662FE7-6C8A-427F-99FC-64944E2A4258}" type="slidenum">
              <a:rPr lang="en-US" smtClean="0"/>
              <a:t>88</a:t>
            </a:fld>
            <a:endParaRPr lang="en-US"/>
          </a:p>
        </p:txBody>
      </p:sp>
    </p:spTree>
    <p:extLst>
      <p:ext uri="{BB962C8B-B14F-4D97-AF65-F5344CB8AC3E}">
        <p14:creationId xmlns:p14="http://schemas.microsoft.com/office/powerpoint/2010/main" val="110462546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662FE7-6C8A-427F-99FC-64944E2A4258}" type="slidenum">
              <a:rPr lang="en-US" smtClean="0"/>
              <a:t>89</a:t>
            </a:fld>
            <a:endParaRPr lang="en-US"/>
          </a:p>
        </p:txBody>
      </p:sp>
    </p:spTree>
    <p:extLst>
      <p:ext uri="{BB962C8B-B14F-4D97-AF65-F5344CB8AC3E}">
        <p14:creationId xmlns:p14="http://schemas.microsoft.com/office/powerpoint/2010/main" val="421071220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662FE7-6C8A-427F-99FC-64944E2A4258}" type="slidenum">
              <a:rPr lang="en-US" smtClean="0"/>
              <a:t>90</a:t>
            </a:fld>
            <a:endParaRPr lang="en-US"/>
          </a:p>
        </p:txBody>
      </p:sp>
    </p:spTree>
    <p:extLst>
      <p:ext uri="{BB962C8B-B14F-4D97-AF65-F5344CB8AC3E}">
        <p14:creationId xmlns:p14="http://schemas.microsoft.com/office/powerpoint/2010/main" val="6089419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662FE7-6C8A-427F-99FC-64944E2A4258}" type="slidenum">
              <a:rPr lang="en-US" smtClean="0"/>
              <a:t>91</a:t>
            </a:fld>
            <a:endParaRPr lang="en-US"/>
          </a:p>
        </p:txBody>
      </p:sp>
    </p:spTree>
    <p:extLst>
      <p:ext uri="{BB962C8B-B14F-4D97-AF65-F5344CB8AC3E}">
        <p14:creationId xmlns:p14="http://schemas.microsoft.com/office/powerpoint/2010/main" val="153807501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662FE7-6C8A-427F-99FC-64944E2A4258}" type="slidenum">
              <a:rPr lang="en-US" smtClean="0"/>
              <a:t>92</a:t>
            </a:fld>
            <a:endParaRPr lang="en-US"/>
          </a:p>
        </p:txBody>
      </p:sp>
    </p:spTree>
    <p:extLst>
      <p:ext uri="{BB962C8B-B14F-4D97-AF65-F5344CB8AC3E}">
        <p14:creationId xmlns:p14="http://schemas.microsoft.com/office/powerpoint/2010/main" val="10333819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8D2ADE9-5E28-4E78-9944-432633E03B7B}" type="datetimeFigureOut">
              <a:rPr lang="en-US" smtClean="0"/>
              <a:t>11/28/2018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B53E33-32F9-460E-A91B-D93E7B16A192}" type="slidenum">
              <a:rPr lang="en-US" smtClean="0"/>
              <a:t>‹#›</a:t>
            </a:fld>
            <a:endParaRPr lang="en-US"/>
          </a:p>
        </p:txBody>
      </p:sp>
    </p:spTree>
    <p:extLst>
      <p:ext uri="{BB962C8B-B14F-4D97-AF65-F5344CB8AC3E}">
        <p14:creationId xmlns:p14="http://schemas.microsoft.com/office/powerpoint/2010/main" val="11285486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E8D2ADE9-5E28-4E78-9944-432633E03B7B}" type="datetimeFigureOut">
              <a:rPr lang="en-US" smtClean="0"/>
              <a:t>11/28/2018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B53E33-32F9-460E-A91B-D93E7B16A192}" type="slidenum">
              <a:rPr lang="en-US" smtClean="0"/>
              <a:t>‹#›</a:t>
            </a:fld>
            <a:endParaRPr lang="en-US"/>
          </a:p>
        </p:txBody>
      </p:sp>
    </p:spTree>
    <p:extLst>
      <p:ext uri="{BB962C8B-B14F-4D97-AF65-F5344CB8AC3E}">
        <p14:creationId xmlns:p14="http://schemas.microsoft.com/office/powerpoint/2010/main" val="29921185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8D2ADE9-5E28-4E78-9944-432633E03B7B}" type="datetimeFigureOut">
              <a:rPr lang="en-US" smtClean="0"/>
              <a:t>11/28/2018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B53E33-32F9-460E-A91B-D93E7B16A192}" type="slidenum">
              <a:rPr lang="en-US" smtClean="0"/>
              <a:t>‹#›</a:t>
            </a:fld>
            <a:endParaRPr lang="en-US"/>
          </a:p>
        </p:txBody>
      </p:sp>
    </p:spTree>
    <p:extLst>
      <p:ext uri="{BB962C8B-B14F-4D97-AF65-F5344CB8AC3E}">
        <p14:creationId xmlns:p14="http://schemas.microsoft.com/office/powerpoint/2010/main" val="33539622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8D2ADE9-5E28-4E78-9944-432633E03B7B}" type="datetimeFigureOut">
              <a:rPr lang="en-US" smtClean="0"/>
              <a:t>11/28/2018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B53E33-32F9-460E-A91B-D93E7B16A192}" type="slidenum">
              <a:rPr lang="en-US" smtClean="0"/>
              <a:t>‹#›</a:t>
            </a:fld>
            <a:endParaRPr lang="en-US"/>
          </a:p>
        </p:txBody>
      </p:sp>
    </p:spTree>
    <p:extLst>
      <p:ext uri="{BB962C8B-B14F-4D97-AF65-F5344CB8AC3E}">
        <p14:creationId xmlns:p14="http://schemas.microsoft.com/office/powerpoint/2010/main" val="32945933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8D2ADE9-5E28-4E78-9944-432633E03B7B}" type="datetimeFigureOut">
              <a:rPr lang="en-US" smtClean="0"/>
              <a:t>11/28/2018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9B53E33-32F9-460E-A91B-D93E7B16A192}" type="slidenum">
              <a:rPr lang="en-US" smtClean="0"/>
              <a:t>‹#›</a:t>
            </a:fld>
            <a:endParaRPr lang="en-US"/>
          </a:p>
        </p:txBody>
      </p:sp>
    </p:spTree>
    <p:extLst>
      <p:ext uri="{BB962C8B-B14F-4D97-AF65-F5344CB8AC3E}">
        <p14:creationId xmlns:p14="http://schemas.microsoft.com/office/powerpoint/2010/main" val="22185498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E8D2ADE9-5E28-4E78-9944-432633E03B7B}" type="datetimeFigureOut">
              <a:rPr lang="en-US" smtClean="0"/>
              <a:t>11/28/2018</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A9B53E33-32F9-460E-A91B-D93E7B16A192}" type="slidenum">
              <a:rPr lang="en-US" smtClean="0"/>
              <a:t>‹#›</a:t>
            </a:fld>
            <a:endParaRPr lang="en-US"/>
          </a:p>
        </p:txBody>
      </p:sp>
    </p:spTree>
    <p:extLst>
      <p:ext uri="{BB962C8B-B14F-4D97-AF65-F5344CB8AC3E}">
        <p14:creationId xmlns:p14="http://schemas.microsoft.com/office/powerpoint/2010/main" val="9240028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E8D2ADE9-5E28-4E78-9944-432633E03B7B}" type="datetimeFigureOut">
              <a:rPr lang="en-US" smtClean="0"/>
              <a:t>11/28/2018</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A9B53E33-32F9-460E-A91B-D93E7B16A192}" type="slidenum">
              <a:rPr lang="en-US" smtClean="0"/>
              <a:t>‹#›</a:t>
            </a:fld>
            <a:endParaRPr lang="en-US"/>
          </a:p>
        </p:txBody>
      </p:sp>
    </p:spTree>
    <p:extLst>
      <p:ext uri="{BB962C8B-B14F-4D97-AF65-F5344CB8AC3E}">
        <p14:creationId xmlns:p14="http://schemas.microsoft.com/office/powerpoint/2010/main" val="17516698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E8D2ADE9-5E28-4E78-9944-432633E03B7B}" type="datetimeFigureOut">
              <a:rPr lang="en-US" smtClean="0"/>
              <a:t>11/28/2018</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A9B53E33-32F9-460E-A91B-D93E7B16A192}" type="slidenum">
              <a:rPr lang="en-US" smtClean="0"/>
              <a:t>‹#›</a:t>
            </a:fld>
            <a:endParaRPr lang="en-US"/>
          </a:p>
        </p:txBody>
      </p:sp>
    </p:spTree>
    <p:extLst>
      <p:ext uri="{BB962C8B-B14F-4D97-AF65-F5344CB8AC3E}">
        <p14:creationId xmlns:p14="http://schemas.microsoft.com/office/powerpoint/2010/main" val="36522042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8D2ADE9-5E28-4E78-9944-432633E03B7B}" type="datetimeFigureOut">
              <a:rPr lang="en-US" smtClean="0"/>
              <a:t>11/28/2018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B53E33-32F9-460E-A91B-D93E7B16A192}" type="slidenum">
              <a:rPr lang="en-US" smtClean="0"/>
              <a:t>‹#›</a:t>
            </a:fld>
            <a:endParaRPr lang="en-US"/>
          </a:p>
        </p:txBody>
      </p:sp>
    </p:spTree>
    <p:extLst>
      <p:ext uri="{BB962C8B-B14F-4D97-AF65-F5344CB8AC3E}">
        <p14:creationId xmlns:p14="http://schemas.microsoft.com/office/powerpoint/2010/main" val="36668616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8D2ADE9-5E28-4E78-9944-432633E03B7B}" type="datetimeFigureOut">
              <a:rPr lang="en-US" smtClean="0"/>
              <a:t>11/28/2018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B53E33-32F9-460E-A91B-D93E7B16A192}" type="slidenum">
              <a:rPr lang="en-US" smtClean="0"/>
              <a:t>‹#›</a:t>
            </a:fld>
            <a:endParaRPr lang="en-US"/>
          </a:p>
        </p:txBody>
      </p:sp>
    </p:spTree>
    <p:extLst>
      <p:ext uri="{BB962C8B-B14F-4D97-AF65-F5344CB8AC3E}">
        <p14:creationId xmlns:p14="http://schemas.microsoft.com/office/powerpoint/2010/main" val="27954986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8D2ADE9-5E28-4E78-9944-432633E03B7B}" type="datetimeFigureOut">
              <a:rPr lang="en-US" smtClean="0"/>
              <a:t>11/28/2018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B53E33-32F9-460E-A91B-D93E7B16A192}" type="slidenum">
              <a:rPr lang="en-US" smtClean="0"/>
              <a:t>‹#›</a:t>
            </a:fld>
            <a:endParaRPr lang="en-US"/>
          </a:p>
        </p:txBody>
      </p:sp>
    </p:spTree>
    <p:extLst>
      <p:ext uri="{BB962C8B-B14F-4D97-AF65-F5344CB8AC3E}">
        <p14:creationId xmlns:p14="http://schemas.microsoft.com/office/powerpoint/2010/main" val="19101067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8D2ADE9-5E28-4E78-9944-432633E03B7B}" type="datetimeFigureOut">
              <a:rPr lang="en-US" smtClean="0"/>
              <a:t>11/28/2018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B53E33-32F9-460E-A91B-D93E7B16A192}"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8772920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8D2ADE9-5E28-4E78-9944-432633E03B7B}" type="datetimeFigureOut">
              <a:rPr lang="en-US" smtClean="0"/>
              <a:t>11/28/2018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B53E33-32F9-460E-A91B-D93E7B16A192}" type="slidenum">
              <a:rPr lang="en-US" smtClean="0"/>
              <a:t>‹#›</a:t>
            </a:fld>
            <a:endParaRPr lang="en-US"/>
          </a:p>
        </p:txBody>
      </p:sp>
    </p:spTree>
    <p:extLst>
      <p:ext uri="{BB962C8B-B14F-4D97-AF65-F5344CB8AC3E}">
        <p14:creationId xmlns:p14="http://schemas.microsoft.com/office/powerpoint/2010/main" val="9434078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E8D2ADE9-5E28-4E78-9944-432633E03B7B}" type="datetimeFigureOut">
              <a:rPr lang="en-US" smtClean="0"/>
              <a:t>11/28/2018</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B53E33-32F9-460E-A91B-D93E7B16A192}" type="slidenum">
              <a:rPr lang="en-US" smtClean="0"/>
              <a:t>‹#›</a:t>
            </a:fld>
            <a:endParaRPr lang="en-US"/>
          </a:p>
        </p:txBody>
      </p:sp>
    </p:spTree>
    <p:extLst>
      <p:ext uri="{BB962C8B-B14F-4D97-AF65-F5344CB8AC3E}">
        <p14:creationId xmlns:p14="http://schemas.microsoft.com/office/powerpoint/2010/main" val="38917306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E8D2ADE9-5E28-4E78-9944-432633E03B7B}" type="datetimeFigureOut">
              <a:rPr lang="en-US" smtClean="0"/>
              <a:t>11/28/2018</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B53E33-32F9-460E-A91B-D93E7B16A192}" type="slidenum">
              <a:rPr lang="en-US" smtClean="0"/>
              <a:t>‹#›</a:t>
            </a:fld>
            <a:endParaRPr lang="en-US"/>
          </a:p>
        </p:txBody>
      </p:sp>
    </p:spTree>
    <p:extLst>
      <p:ext uri="{BB962C8B-B14F-4D97-AF65-F5344CB8AC3E}">
        <p14:creationId xmlns:p14="http://schemas.microsoft.com/office/powerpoint/2010/main" val="32165531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8D2ADE9-5E28-4E78-9944-432633E03B7B}" type="datetimeFigureOut">
              <a:rPr lang="en-US" smtClean="0"/>
              <a:t>11/28/2018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B53E33-32F9-460E-A91B-D93E7B16A192}" type="slidenum">
              <a:rPr lang="en-US" smtClean="0"/>
              <a:t>‹#›</a:t>
            </a:fld>
            <a:endParaRPr lang="en-US"/>
          </a:p>
        </p:txBody>
      </p:sp>
    </p:spTree>
    <p:extLst>
      <p:ext uri="{BB962C8B-B14F-4D97-AF65-F5344CB8AC3E}">
        <p14:creationId xmlns:p14="http://schemas.microsoft.com/office/powerpoint/2010/main" val="14776943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8D2ADE9-5E28-4E78-9944-432633E03B7B}" type="datetimeFigureOut">
              <a:rPr lang="en-US" smtClean="0"/>
              <a:t>11/28/2018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B53E33-32F9-460E-A91B-D93E7B16A192}" type="slidenum">
              <a:rPr lang="en-US" smtClean="0"/>
              <a:t>‹#›</a:t>
            </a:fld>
            <a:endParaRPr lang="en-US"/>
          </a:p>
        </p:txBody>
      </p:sp>
    </p:spTree>
    <p:extLst>
      <p:ext uri="{BB962C8B-B14F-4D97-AF65-F5344CB8AC3E}">
        <p14:creationId xmlns:p14="http://schemas.microsoft.com/office/powerpoint/2010/main" val="5747452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E8D2ADE9-5E28-4E78-9944-432633E03B7B}" type="datetimeFigureOut">
              <a:rPr lang="en-US" smtClean="0"/>
              <a:t>11/28/2018</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A9B53E33-32F9-460E-A91B-D93E7B16A192}" type="slidenum">
              <a:rPr lang="en-US" smtClean="0"/>
              <a:t>‹#›</a:t>
            </a:fld>
            <a:endParaRPr lang="en-US"/>
          </a:p>
        </p:txBody>
      </p:sp>
    </p:spTree>
    <p:extLst>
      <p:ext uri="{BB962C8B-B14F-4D97-AF65-F5344CB8AC3E}">
        <p14:creationId xmlns:p14="http://schemas.microsoft.com/office/powerpoint/2010/main" val="1428763780"/>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264523" y="2464398"/>
            <a:ext cx="3220495" cy="1400530"/>
          </a:xfrm>
        </p:spPr>
        <p:txBody>
          <a:bodyPr/>
          <a:lstStyle/>
          <a:p>
            <a:r>
              <a:rPr lang="fa-IR" sz="9600" dirty="0" smtClean="0">
                <a:latin typeface="Aldhabi" panose="01000000000000000000" pitchFamily="2" charset="-78"/>
                <a:cs typeface="Aldhabi" panose="01000000000000000000" pitchFamily="2" charset="-78"/>
              </a:rPr>
              <a:t>بسم الله الرحمن الرحیم</a:t>
            </a:r>
            <a:endParaRPr lang="en-US" sz="9600" dirty="0">
              <a:latin typeface="Aldhabi" panose="01000000000000000000" pitchFamily="2" charset="-78"/>
              <a:cs typeface="Aldhabi" panose="01000000000000000000" pitchFamily="2" charset="-78"/>
            </a:endParaRPr>
          </a:p>
        </p:txBody>
      </p:sp>
    </p:spTree>
    <p:extLst>
      <p:ext uri="{BB962C8B-B14F-4D97-AF65-F5344CB8AC3E}">
        <p14:creationId xmlns:p14="http://schemas.microsoft.com/office/powerpoint/2010/main" val="172122942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256896" y="1"/>
            <a:ext cx="2201387" cy="1050878"/>
          </a:xfrm>
        </p:spPr>
        <p:txBody>
          <a:bodyPr/>
          <a:lstStyle/>
          <a:p>
            <a:r>
              <a:rPr lang="fa-IR" altLang="ko-KR" sz="4800" b="1" dirty="0">
                <a:solidFill>
                  <a:schemeClr val="tx1"/>
                </a:solidFill>
                <a:latin typeface="Andalus" panose="02020603050405020304" pitchFamily="18" charset="-78"/>
                <a:ea typeface="맑은 고딕" pitchFamily="50" charset="-127"/>
                <a:cs typeface="Andalus" panose="02020603050405020304" pitchFamily="18" charset="-78"/>
              </a:rPr>
              <a:t>پیشگفتار</a:t>
            </a:r>
            <a:endParaRPr lang="en-US" altLang="ko-KR" sz="4800" b="1" dirty="0">
              <a:solidFill>
                <a:schemeClr val="tx1"/>
              </a:solidFill>
              <a:latin typeface="Andalus" panose="02020603050405020304" pitchFamily="18" charset="-78"/>
              <a:ea typeface="맑은 고딕" pitchFamily="50" charset="-127"/>
              <a:cs typeface="Andalus" panose="02020603050405020304" pitchFamily="18" charset="-78"/>
            </a:endParaRPr>
          </a:p>
        </p:txBody>
      </p:sp>
      <p:sp>
        <p:nvSpPr>
          <p:cNvPr id="3" name="Subtitle 2"/>
          <p:cNvSpPr>
            <a:spLocks noGrp="1"/>
          </p:cNvSpPr>
          <p:nvPr>
            <p:ph type="subTitle" idx="1"/>
          </p:nvPr>
        </p:nvSpPr>
        <p:spPr>
          <a:xfrm>
            <a:off x="382137" y="1365439"/>
            <a:ext cx="11359038" cy="5117247"/>
          </a:xfrm>
        </p:spPr>
        <p:txBody>
          <a:bodyPr>
            <a:noAutofit/>
          </a:bodyPr>
          <a:lstStyle/>
          <a:p>
            <a:pPr algn="r">
              <a:spcBef>
                <a:spcPts val="0"/>
              </a:spcBef>
              <a:defRPr/>
            </a:pPr>
            <a:r>
              <a:rPr lang="fa-IR" altLang="ko-KR" sz="2800" b="1" dirty="0">
                <a:solidFill>
                  <a:schemeClr val="tx1"/>
                </a:solidFill>
                <a:latin typeface="Arabic Typesetting" panose="03020402040406030203" pitchFamily="66" charset="-78"/>
                <a:cs typeface="Arabic Typesetting" panose="03020402040406030203" pitchFamily="66" charset="-78"/>
              </a:rPr>
              <a:t>تاریخ آموزش و پرورش همانند تاریخ فرهنگ و جامعه شناسی به حد کفایت در کشور ما مورد توجه قرار نگرفته و در توسعه آن از کوشش های علمی و پژوهشی وسیعی بهره نگرفته ایم.</a:t>
            </a:r>
          </a:p>
          <a:p>
            <a:pPr algn="r">
              <a:spcBef>
                <a:spcPts val="0"/>
              </a:spcBef>
              <a:defRPr/>
            </a:pPr>
            <a:r>
              <a:rPr lang="fa-IR" altLang="ko-KR" sz="2800" b="1" dirty="0">
                <a:solidFill>
                  <a:schemeClr val="tx1"/>
                </a:solidFill>
                <a:latin typeface="Arabic Typesetting" panose="03020402040406030203" pitchFamily="66" charset="-78"/>
                <a:cs typeface="Arabic Typesetting" panose="03020402040406030203" pitchFamily="66" charset="-78"/>
              </a:rPr>
              <a:t>گزنفون مورخ و فیلسوف یونانی که مدتی از عمر خود را در سرزمین پارس می زیسته است در کتاب سیروپدی درباره تربیت پارسی می نویسد</a:t>
            </a:r>
            <a:r>
              <a:rPr lang="fa-IR" altLang="ko-KR" sz="2800" b="1" dirty="0">
                <a:solidFill>
                  <a:schemeClr val="tx1"/>
                </a:solidFill>
                <a:latin typeface="Arabic Typesetting" panose="03020402040406030203" pitchFamily="66" charset="-78"/>
                <a:cs typeface="Arabic Typesetting" panose="03020402040406030203" pitchFamily="66" charset="-78"/>
                <a:sym typeface="Wingdings" panose="05000000000000000000" pitchFamily="2" charset="2"/>
              </a:rPr>
              <a:t>:تربیت در ایران باستان بیشتربدنی و اخلاقی بود به کودک پارسی کشیدن کمان و انداختن زوبین را می آموختند</a:t>
            </a:r>
            <a:r>
              <a:rPr lang="fa-IR" altLang="ko-KR" sz="2800" b="1" dirty="0" smtClean="0">
                <a:solidFill>
                  <a:schemeClr val="tx1"/>
                </a:solidFill>
                <a:latin typeface="Arabic Typesetting" panose="03020402040406030203" pitchFamily="66" charset="-78"/>
                <a:cs typeface="Arabic Typesetting" panose="03020402040406030203" pitchFamily="66" charset="-78"/>
                <a:sym typeface="Wingdings" panose="05000000000000000000" pitchFamily="2" charset="2"/>
              </a:rPr>
              <a:t>.</a:t>
            </a:r>
            <a:r>
              <a:rPr lang="fa-IR" altLang="ko-KR" sz="2800" b="1" dirty="0">
                <a:solidFill>
                  <a:schemeClr val="tx1"/>
                </a:solidFill>
                <a:latin typeface="Arabic Typesetting" panose="03020402040406030203" pitchFamily="66" charset="-78"/>
                <a:cs typeface="Arabic Typesetting" panose="03020402040406030203" pitchFamily="66" charset="-78"/>
              </a:rPr>
              <a:t> او را برای تحمل خستگی و گرسنگی بار می آوردند.</a:t>
            </a:r>
          </a:p>
          <a:p>
            <a:pPr algn="r">
              <a:spcBef>
                <a:spcPts val="0"/>
              </a:spcBef>
              <a:defRPr/>
            </a:pPr>
            <a:r>
              <a:rPr lang="fa-IR" altLang="ko-KR" sz="2800" b="1" dirty="0">
                <a:solidFill>
                  <a:schemeClr val="tx1"/>
                </a:solidFill>
                <a:latin typeface="Arabic Typesetting" panose="03020402040406030203" pitchFamily="66" charset="-78"/>
                <a:cs typeface="Arabic Typesetting" panose="03020402040406030203" pitchFamily="66" charset="-78"/>
              </a:rPr>
              <a:t>تربیت اخلاقی برای پرورش خلق و خو و رعایت عدالت و حقیقت اهمیت زیادی داشت،او این ویژگی ها را از سویی محصول الهام اخلاقی آيين زرتشت دانسته و از سوی دیگر از آثار رشد فرهنگ این قوم می داند.</a:t>
            </a:r>
          </a:p>
          <a:p>
            <a:pPr algn="r">
              <a:spcBef>
                <a:spcPts val="0"/>
              </a:spcBef>
              <a:defRPr/>
            </a:pPr>
            <a:r>
              <a:rPr lang="fa-IR" altLang="ko-KR" sz="2800" b="1" dirty="0">
                <a:solidFill>
                  <a:schemeClr val="tx1"/>
                </a:solidFill>
                <a:latin typeface="Arabic Typesetting" panose="03020402040406030203" pitchFamily="66" charset="-78"/>
                <a:cs typeface="Arabic Typesetting" panose="03020402040406030203" pitchFamily="66" charset="-78"/>
              </a:rPr>
              <a:t>امروزه تاریخ آموزش و پرورش نه تنها از جایگاه والایی برخوردار است،بلکه در جریان تحول درنگ ناپذیر خود پیش می تازد و همواره بر غنای مفاهیم و موضوعات و تولید آثار مکتوب و همچنین بهبود روش شناسی و نظریه های مربوط به خود می افزاید.</a:t>
            </a:r>
            <a:endParaRPr lang="en-US" altLang="ko-KR" sz="2800" b="1" dirty="0">
              <a:solidFill>
                <a:schemeClr val="tx1"/>
              </a:solidFill>
              <a:latin typeface="Arabic Typesetting" panose="03020402040406030203" pitchFamily="66" charset="-78"/>
              <a:cs typeface="Arabic Typesetting" panose="03020402040406030203" pitchFamily="66" charset="-78"/>
            </a:endParaRPr>
          </a:p>
          <a:p>
            <a:pPr algn="r">
              <a:spcBef>
                <a:spcPts val="0"/>
              </a:spcBef>
              <a:defRPr/>
            </a:pPr>
            <a:endParaRPr lang="fa-IR" altLang="ko-KR" sz="2800" b="1" dirty="0">
              <a:solidFill>
                <a:schemeClr val="tx1"/>
              </a:solidFill>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35812467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734567" y="1"/>
            <a:ext cx="1723716" cy="1050878"/>
          </a:xfrm>
        </p:spPr>
        <p:txBody>
          <a:bodyPr/>
          <a:lstStyle/>
          <a:p>
            <a:r>
              <a:rPr lang="fa-IR" altLang="ko-KR" sz="4800" b="1" dirty="0">
                <a:solidFill>
                  <a:schemeClr val="tx1"/>
                </a:solidFill>
                <a:latin typeface="Andalus" panose="02020603050405020304" pitchFamily="18" charset="-78"/>
                <a:ea typeface="맑은 고딕" pitchFamily="50" charset="-127"/>
                <a:cs typeface="Andalus" panose="02020603050405020304" pitchFamily="18" charset="-78"/>
              </a:rPr>
              <a:t>مقدمه</a:t>
            </a:r>
            <a:endParaRPr lang="en-US" altLang="ko-KR" sz="4800" b="1" dirty="0">
              <a:solidFill>
                <a:schemeClr val="tx1"/>
              </a:solidFill>
              <a:latin typeface="Andalus" panose="02020603050405020304" pitchFamily="18" charset="-78"/>
              <a:ea typeface="맑은 고딕" pitchFamily="50" charset="-127"/>
              <a:cs typeface="Andalus" panose="02020603050405020304" pitchFamily="18" charset="-78"/>
            </a:endParaRPr>
          </a:p>
        </p:txBody>
      </p:sp>
      <p:sp>
        <p:nvSpPr>
          <p:cNvPr id="3" name="Subtitle 2"/>
          <p:cNvSpPr>
            <a:spLocks noGrp="1"/>
          </p:cNvSpPr>
          <p:nvPr>
            <p:ph type="subTitle" idx="1"/>
          </p:nvPr>
        </p:nvSpPr>
        <p:spPr>
          <a:xfrm>
            <a:off x="382137" y="1365439"/>
            <a:ext cx="11359038" cy="5117247"/>
          </a:xfrm>
        </p:spPr>
        <p:txBody>
          <a:bodyPr>
            <a:noAutofit/>
          </a:bodyPr>
          <a:lstStyle/>
          <a:p>
            <a:pPr algn="r">
              <a:spcBef>
                <a:spcPts val="0"/>
              </a:spcBef>
              <a:defRPr/>
            </a:pPr>
            <a:r>
              <a:rPr lang="fa-IR" altLang="ko-KR" sz="2800" b="1" dirty="0">
                <a:solidFill>
                  <a:schemeClr val="tx1"/>
                </a:solidFill>
                <a:latin typeface="Arabic Typesetting" panose="03020402040406030203" pitchFamily="66" charset="-78"/>
                <a:cs typeface="Arabic Typesetting" panose="03020402040406030203" pitchFamily="66" charset="-78"/>
              </a:rPr>
              <a:t>جموعه مباحث مطرح شده در این کتاب طی پنج فصل به شرح ذیل ارایه خواهد شد:</a:t>
            </a:r>
          </a:p>
          <a:p>
            <a:pPr algn="r">
              <a:spcBef>
                <a:spcPts val="0"/>
              </a:spcBef>
              <a:defRPr/>
            </a:pPr>
            <a:r>
              <a:rPr lang="fa-IR" altLang="ko-KR" sz="2800" b="1" dirty="0">
                <a:solidFill>
                  <a:schemeClr val="tx1"/>
                </a:solidFill>
                <a:latin typeface="Arabic Typesetting" panose="03020402040406030203" pitchFamily="66" charset="-78"/>
                <a:cs typeface="Arabic Typesetting" panose="03020402040406030203" pitchFamily="66" charset="-78"/>
              </a:rPr>
              <a:t>در فصل اول پس از سخن آغازین،به منظور درک بهتر فرایند مطالعات تاریخی در حوزه آموزش و پرورش بدواً به کلیاتی درباره معنی و مفهوم آموزش و پرورش،وظایف و نقش آن و تعامل میان فرهنگ جامعه و فرایند آموزش و پرورش خواهیم پرداخت.</a:t>
            </a:r>
          </a:p>
          <a:p>
            <a:pPr algn="r"/>
            <a:r>
              <a:rPr lang="fa-IR" altLang="ko-KR" sz="2800" b="1" dirty="0">
                <a:solidFill>
                  <a:schemeClr val="tx1"/>
                </a:solidFill>
                <a:latin typeface="Arabic Typesetting" panose="03020402040406030203" pitchFamily="66" charset="-78"/>
                <a:cs typeface="Arabic Typesetting" panose="03020402040406030203" pitchFamily="66" charset="-78"/>
              </a:rPr>
              <a:t>در فصل دوم به تشریح ویژگی های آموزش و پرورش در ایران باستان تا صدر اسلام پرداخته ایم و از اصول حاکم بر اهداف،روش ها و محتوای تعلیم و تربیت صحبت خواهیم کرد</a:t>
            </a:r>
            <a:r>
              <a:rPr lang="fa-IR" altLang="ko-KR" sz="2800" b="1" dirty="0" smtClean="0">
                <a:solidFill>
                  <a:schemeClr val="tx1"/>
                </a:solidFill>
                <a:latin typeface="Arabic Typesetting" panose="03020402040406030203" pitchFamily="66" charset="-78"/>
                <a:cs typeface="Arabic Typesetting" panose="03020402040406030203" pitchFamily="66" charset="-78"/>
              </a:rPr>
              <a:t>.</a:t>
            </a:r>
            <a:r>
              <a:rPr lang="fa-IR" altLang="ko-KR" sz="2800" b="1" dirty="0">
                <a:solidFill>
                  <a:schemeClr val="bg1"/>
                </a:solidFill>
                <a:latin typeface="Arabic Typesetting" panose="03020402040406030203" pitchFamily="66" charset="-78"/>
                <a:ea typeface="맑은 고딕" pitchFamily="50" charset="-127"/>
                <a:cs typeface="Arabic Typesetting" panose="03020402040406030203" pitchFamily="66" charset="-78"/>
              </a:rPr>
              <a:t> </a:t>
            </a:r>
            <a:r>
              <a:rPr lang="fa-IR"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rPr>
              <a:t>در فصل سوم به بررسی سیر تطور آموزش و پرورش از صدر اسلام تا تأسیس دارالفنون پرداخته شده است.</a:t>
            </a:r>
            <a:endParaRPr lang="en-US"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endParaRPr>
          </a:p>
          <a:p>
            <a:pPr algn="r"/>
            <a:r>
              <a:rPr lang="fa-IR"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rPr>
              <a:t>درفصل چهارم به گمان نگارندگان این اثر می تواند مباحث مربوط به آن مکمل فصل سوم باشد،تلاش بر آن است که به گونه ای جامع و علمی به تشریح دیدگاه های تربیتی بزرگانی همچون:ابوعلی سینا،خواجه نصیرالدین طوسی،سعدی و غزالی که در تدوین آیین و آداب تعلیم و تعلم و طراحی بنیادهای نظری فعالیتهای تربیتی نقش مهمی را ایفا کرده اند،بپردازیم.</a:t>
            </a:r>
          </a:p>
          <a:p>
            <a:pPr algn="r"/>
            <a:r>
              <a:rPr lang="fa-IR"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rPr>
              <a:t>به اعتقاد گروهی از صاحبنظران تعلیم و تربیت،اندیشه های اخلاقی و آموزه تربیتی نه تنها در طی تاریخ پرفراز و نشیب آموزش کشورمان موجبات تجدید حیات علمی و ادبی و حفظ و حراست از مواریث فرهنگی را فراهم ساخت بلکه در تدوین آیین و آداب تعلیم و تعلم </a:t>
            </a:r>
            <a:r>
              <a:rPr lang="fa-IR" altLang="ko-KR" sz="2800" b="1" dirty="0" smtClean="0">
                <a:solidFill>
                  <a:schemeClr val="tx1"/>
                </a:solidFill>
                <a:latin typeface="Arabic Typesetting" panose="03020402040406030203" pitchFamily="66" charset="-78"/>
                <a:ea typeface="맑은 고딕" pitchFamily="50" charset="-127"/>
                <a:cs typeface="Arabic Typesetting" panose="03020402040406030203" pitchFamily="66" charset="-78"/>
              </a:rPr>
              <a:t>و</a:t>
            </a:r>
            <a:r>
              <a:rPr lang="fa-IR"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rPr>
              <a:t>طراحی بنیادهای نظری فعالیت های تربیتی تأثیر ماندنی به جا گذاشته است.</a:t>
            </a:r>
          </a:p>
          <a:p>
            <a:pPr algn="r"/>
            <a:r>
              <a:rPr lang="fa-IR" altLang="ko-KR" sz="2800" b="1" dirty="0" smtClean="0">
                <a:solidFill>
                  <a:schemeClr val="tx1"/>
                </a:solidFill>
                <a:latin typeface="Arabic Typesetting" panose="03020402040406030203" pitchFamily="66" charset="-78"/>
                <a:ea typeface="맑은 고딕" pitchFamily="50" charset="-127"/>
                <a:cs typeface="Arabic Typesetting" panose="03020402040406030203" pitchFamily="66" charset="-78"/>
              </a:rPr>
              <a:t> </a:t>
            </a:r>
            <a:endParaRPr lang="en-US"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endParaRPr>
          </a:p>
          <a:p>
            <a:pPr algn="r">
              <a:spcBef>
                <a:spcPts val="0"/>
              </a:spcBef>
              <a:defRPr/>
            </a:pPr>
            <a:endParaRPr lang="en-US" altLang="ko-KR" sz="2800" b="1" dirty="0">
              <a:solidFill>
                <a:schemeClr val="tx1"/>
              </a:solidFill>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367140098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734567" y="1"/>
            <a:ext cx="1723716" cy="1050878"/>
          </a:xfrm>
        </p:spPr>
        <p:txBody>
          <a:bodyPr/>
          <a:lstStyle/>
          <a:p>
            <a:r>
              <a:rPr lang="fa-IR" altLang="ko-KR" sz="4800" b="1" dirty="0">
                <a:solidFill>
                  <a:schemeClr val="tx1"/>
                </a:solidFill>
                <a:latin typeface="Andalus" panose="02020603050405020304" pitchFamily="18" charset="-78"/>
                <a:ea typeface="맑은 고딕" pitchFamily="50" charset="-127"/>
                <a:cs typeface="Andalus" panose="02020603050405020304" pitchFamily="18" charset="-78"/>
              </a:rPr>
              <a:t>مقدمه</a:t>
            </a:r>
            <a:endParaRPr lang="en-US" altLang="ko-KR" sz="4800" b="1" dirty="0">
              <a:solidFill>
                <a:schemeClr val="tx1"/>
              </a:solidFill>
              <a:latin typeface="Andalus" panose="02020603050405020304" pitchFamily="18" charset="-78"/>
              <a:ea typeface="맑은 고딕" pitchFamily="50" charset="-127"/>
              <a:cs typeface="Andalus" panose="02020603050405020304" pitchFamily="18" charset="-78"/>
            </a:endParaRPr>
          </a:p>
        </p:txBody>
      </p:sp>
      <p:sp>
        <p:nvSpPr>
          <p:cNvPr id="3" name="Subtitle 2"/>
          <p:cNvSpPr>
            <a:spLocks noGrp="1"/>
          </p:cNvSpPr>
          <p:nvPr>
            <p:ph type="subTitle" idx="1"/>
          </p:nvPr>
        </p:nvSpPr>
        <p:spPr>
          <a:xfrm>
            <a:off x="382137" y="1365439"/>
            <a:ext cx="11359038" cy="5117247"/>
          </a:xfrm>
        </p:spPr>
        <p:txBody>
          <a:bodyPr>
            <a:noAutofit/>
          </a:bodyPr>
          <a:lstStyle/>
          <a:p>
            <a:pPr algn="r"/>
            <a:r>
              <a:rPr lang="fa-IR"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rPr>
              <a:t>درفصل پنجم که مربوط به تحولات آموزش و پرورش ازآغاز تأسیس دارالفنون تا زمان حاضر است،عواملی که موجبات تأسیس مدرسه دارالفنون توسط امیرکبیر شد،شیوه اداره امور و شعبه های تحصیلی در این مرکز و ویژگی های کادر آموزشی و سرانجام کارنامه </a:t>
            </a:r>
            <a:r>
              <a:rPr lang="fa-IR" altLang="ko-KR" sz="2800" b="1" dirty="0" smtClean="0">
                <a:solidFill>
                  <a:schemeClr val="tx1"/>
                </a:solidFill>
                <a:latin typeface="Arabic Typesetting" panose="03020402040406030203" pitchFamily="66" charset="-78"/>
                <a:ea typeface="맑은 고딕" pitchFamily="50" charset="-127"/>
                <a:cs typeface="Arabic Typesetting" panose="03020402040406030203" pitchFamily="66" charset="-78"/>
              </a:rPr>
              <a:t>فعالیت</a:t>
            </a:r>
            <a:r>
              <a:rPr lang="fa-IR"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rPr>
              <a:t>های آن طی گذشت نیم قرن،مورد بحث قرار گرفته </a:t>
            </a:r>
            <a:r>
              <a:rPr lang="fa-IR" altLang="ko-KR" sz="2800" b="1" dirty="0" smtClean="0">
                <a:solidFill>
                  <a:schemeClr val="tx1"/>
                </a:solidFill>
                <a:latin typeface="Arabic Typesetting" panose="03020402040406030203" pitchFamily="66" charset="-78"/>
                <a:ea typeface="맑은 고딕" pitchFamily="50" charset="-127"/>
                <a:cs typeface="Arabic Typesetting" panose="03020402040406030203" pitchFamily="66" charset="-78"/>
              </a:rPr>
              <a:t>است </a:t>
            </a:r>
            <a:r>
              <a:rPr lang="fa-IR"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rPr>
              <a:t>به دنبال مباحث مطرح شده در این فصل به شرح یک سلسله از قوانین و طرح های آموزشی که در شکل گیری نظام فعلی آموزش و پرورش مؤثر بوده است،اشاراتی مفصل داشته ایم که از اهم این قوانین می توان:قانون اساسی فرهنگ مصوب1290،قانون </a:t>
            </a:r>
            <a:r>
              <a:rPr lang="fa-IR" altLang="ko-KR" sz="2800" b="1" dirty="0" smtClean="0">
                <a:solidFill>
                  <a:schemeClr val="tx1"/>
                </a:solidFill>
                <a:latin typeface="Arabic Typesetting" panose="03020402040406030203" pitchFamily="66" charset="-78"/>
                <a:ea typeface="맑은 고딕" pitchFamily="50" charset="-127"/>
                <a:cs typeface="Arabic Typesetting" panose="03020402040406030203" pitchFamily="66" charset="-78"/>
              </a:rPr>
              <a:t>تربیت معلم1312،قانون </a:t>
            </a:r>
            <a:r>
              <a:rPr lang="fa-IR"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rPr>
              <a:t>تأسیس دانشگاه مصوب1313و...را نام برد</a:t>
            </a:r>
            <a:r>
              <a:rPr lang="fa-IR" altLang="ko-KR" sz="2800" b="1" dirty="0" smtClean="0">
                <a:solidFill>
                  <a:schemeClr val="tx1"/>
                </a:solidFill>
                <a:latin typeface="Arabic Typesetting" panose="03020402040406030203" pitchFamily="66" charset="-78"/>
                <a:ea typeface="맑은 고딕" pitchFamily="50" charset="-127"/>
                <a:cs typeface="Arabic Typesetting" panose="03020402040406030203" pitchFamily="66" charset="-78"/>
              </a:rPr>
              <a:t>.</a:t>
            </a:r>
          </a:p>
          <a:p>
            <a:pPr algn="r"/>
            <a:r>
              <a:rPr lang="fa-IR" altLang="ko-KR" sz="2800" b="1" dirty="0" smtClean="0">
                <a:solidFill>
                  <a:schemeClr val="tx1"/>
                </a:solidFill>
                <a:latin typeface="Arabic Typesetting" panose="03020402040406030203" pitchFamily="66" charset="-78"/>
                <a:ea typeface="맑은 고딕" pitchFamily="50" charset="-127"/>
                <a:cs typeface="Arabic Typesetting" panose="03020402040406030203" pitchFamily="66" charset="-78"/>
              </a:rPr>
              <a:t> </a:t>
            </a:r>
            <a:r>
              <a:rPr lang="fa-IR"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rPr>
              <a:t/>
            </a:r>
            <a:br>
              <a:rPr lang="fa-IR"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rPr>
            </a:br>
            <a:endParaRPr lang="en-US" altLang="ko-KR" sz="2800" b="1" dirty="0">
              <a:solidFill>
                <a:schemeClr val="tx1"/>
              </a:solidFill>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400150608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1719618"/>
            <a:ext cx="12419463" cy="9580729"/>
          </a:xfrm>
          <a:prstGeom prst="rect">
            <a:avLst/>
          </a:prstGeom>
        </p:spPr>
      </p:pic>
    </p:spTree>
    <p:extLst>
      <p:ext uri="{BB962C8B-B14F-4D97-AF65-F5344CB8AC3E}">
        <p14:creationId xmlns:p14="http://schemas.microsoft.com/office/powerpoint/2010/main" val="301176810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255504" y="232012"/>
            <a:ext cx="3116795" cy="764939"/>
          </a:xfrm>
        </p:spPr>
        <p:txBody>
          <a:bodyPr/>
          <a:lstStyle/>
          <a:p>
            <a:r>
              <a:rPr lang="fa-IR" altLang="ko-KR" sz="4800" b="1" dirty="0">
                <a:solidFill>
                  <a:schemeClr val="tx1"/>
                </a:solidFill>
                <a:latin typeface="Andalus" panose="02020603050405020304" pitchFamily="18" charset="-78"/>
                <a:ea typeface="맑은 고딕" pitchFamily="50" charset="-127"/>
                <a:cs typeface="Andalus" panose="02020603050405020304" pitchFamily="18" charset="-78"/>
              </a:rPr>
              <a:t>فصل اول:کلیات</a:t>
            </a:r>
            <a:endParaRPr lang="en-US" altLang="ko-KR" sz="4800" b="1" dirty="0">
              <a:solidFill>
                <a:schemeClr val="tx1"/>
              </a:solidFill>
              <a:latin typeface="Andalus" panose="02020603050405020304" pitchFamily="18" charset="-78"/>
              <a:ea typeface="맑은 고딕" pitchFamily="50" charset="-127"/>
              <a:cs typeface="Andalus" panose="02020603050405020304" pitchFamily="18" charset="-78"/>
            </a:endParaRPr>
          </a:p>
        </p:txBody>
      </p:sp>
      <p:sp>
        <p:nvSpPr>
          <p:cNvPr id="3" name="Subtitle 2"/>
          <p:cNvSpPr>
            <a:spLocks noGrp="1"/>
          </p:cNvSpPr>
          <p:nvPr>
            <p:ph type="subTitle" idx="1"/>
          </p:nvPr>
        </p:nvSpPr>
        <p:spPr>
          <a:xfrm>
            <a:off x="368490" y="1488269"/>
            <a:ext cx="11436321" cy="5076303"/>
          </a:xfrm>
        </p:spPr>
        <p:txBody>
          <a:bodyPr>
            <a:noAutofit/>
          </a:bodyPr>
          <a:lstStyle/>
          <a:p>
            <a:pPr algn="r">
              <a:spcBef>
                <a:spcPts val="0"/>
              </a:spcBef>
              <a:defRPr/>
            </a:pPr>
            <a:r>
              <a:rPr lang="fa-IR" altLang="ko-KR" sz="3200" b="1" dirty="0">
                <a:solidFill>
                  <a:schemeClr val="tx1"/>
                </a:solidFill>
                <a:latin typeface="Aldhabi" panose="01000000000000000000" pitchFamily="2" charset="-78"/>
                <a:cs typeface="Aldhabi" panose="01000000000000000000" pitchFamily="2" charset="-78"/>
              </a:rPr>
              <a:t>معنی و مفهوم آموزش و پرورش:</a:t>
            </a:r>
          </a:p>
          <a:p>
            <a:pPr algn="r">
              <a:spcBef>
                <a:spcPts val="0"/>
              </a:spcBef>
              <a:defRPr/>
            </a:pPr>
            <a:r>
              <a:rPr lang="fa-IR" altLang="ko-KR" sz="2800" b="1" dirty="0">
                <a:solidFill>
                  <a:schemeClr val="tx1"/>
                </a:solidFill>
                <a:latin typeface="Arabic Typesetting" panose="03020402040406030203" pitchFamily="66" charset="-78"/>
                <a:cs typeface="Arabic Typesetting" panose="03020402040406030203" pitchFamily="66" charset="-78"/>
              </a:rPr>
              <a:t>آموزش و پرورش یا تعلیم و تربیت دارای مفاهیم و معانی گوناگونی است.از دیدگاه برخی صاحبنظران،تعلیم و تربیت به مجموعه فعالیت های هدفمندی اطلاق می شود که نهادهای آموزشی در جهت رشد طبیعی نوباوگان به گونه ای تدریجی و هماهنگ و در راستای امکانات و مقتضیات دامنه دار هر یک از آنان به عمل می آورند</a:t>
            </a:r>
            <a:r>
              <a:rPr lang="fa-IR" altLang="ko-KR" sz="2800" b="1" dirty="0" smtClean="0">
                <a:solidFill>
                  <a:schemeClr val="tx1"/>
                </a:solidFill>
                <a:latin typeface="Arabic Typesetting" panose="03020402040406030203" pitchFamily="66" charset="-78"/>
                <a:cs typeface="Arabic Typesetting" panose="03020402040406030203" pitchFamily="66" charset="-78"/>
              </a:rPr>
              <a:t>.</a:t>
            </a:r>
          </a:p>
          <a:p>
            <a:pPr algn="r">
              <a:spcBef>
                <a:spcPts val="0"/>
              </a:spcBef>
              <a:defRPr/>
            </a:pPr>
            <a:r>
              <a:rPr lang="fa-IR" altLang="ko-KR" sz="2800" b="1" dirty="0">
                <a:solidFill>
                  <a:schemeClr val="tx1"/>
                </a:solidFill>
                <a:latin typeface="Arabic Typesetting" panose="03020402040406030203" pitchFamily="66" charset="-78"/>
                <a:cs typeface="Arabic Typesetting" panose="03020402040406030203" pitchFamily="66" charset="-78"/>
              </a:rPr>
              <a:t>جان دیویی آموزش و پرورش را فعالیتی تلقی می کرد که به ذهن انسان شکل،هیأت و نظام می بخشد و رفتار او را موافق موازین اجتماعی در </a:t>
            </a:r>
            <a:r>
              <a:rPr lang="fa-IR" altLang="ko-KR" sz="2800" b="1" dirty="0" smtClean="0">
                <a:solidFill>
                  <a:schemeClr val="tx1"/>
                </a:solidFill>
                <a:latin typeface="Arabic Typesetting" panose="03020402040406030203" pitchFamily="66" charset="-78"/>
                <a:cs typeface="Arabic Typesetting" panose="03020402040406030203" pitchFamily="66" charset="-78"/>
              </a:rPr>
              <a:t>می  </a:t>
            </a:r>
            <a:r>
              <a:rPr lang="fa-IR" altLang="ko-KR" sz="2800" b="1" dirty="0">
                <a:solidFill>
                  <a:schemeClr val="tx1"/>
                </a:solidFill>
                <a:latin typeface="Arabic Typesetting" panose="03020402040406030203" pitchFamily="66" charset="-78"/>
                <a:cs typeface="Arabic Typesetting" panose="03020402040406030203" pitchFamily="66" charset="-78"/>
              </a:rPr>
              <a:t>آورد.</a:t>
            </a:r>
          </a:p>
          <a:p>
            <a:pPr algn="r">
              <a:spcBef>
                <a:spcPts val="0"/>
              </a:spcBef>
              <a:defRPr/>
            </a:pPr>
            <a:r>
              <a:rPr lang="fa-IR" altLang="ko-KR" sz="2800" b="1" dirty="0">
                <a:solidFill>
                  <a:schemeClr val="tx1"/>
                </a:solidFill>
                <a:latin typeface="Arabic Typesetting" panose="03020402040406030203" pitchFamily="66" charset="-78"/>
                <a:cs typeface="Arabic Typesetting" panose="03020402040406030203" pitchFamily="66" charset="-78"/>
              </a:rPr>
              <a:t>دورکیم نیز اعتقاد دارد«با انتقال سنت های اجتماعی مشترک از راه </a:t>
            </a:r>
            <a:r>
              <a:rPr lang="fa-IR" altLang="ko-KR" sz="2800" b="1" dirty="0" smtClean="0">
                <a:solidFill>
                  <a:schemeClr val="tx1"/>
                </a:solidFill>
                <a:latin typeface="Arabic Typesetting" panose="03020402040406030203" pitchFamily="66" charset="-78"/>
                <a:cs typeface="Arabic Typesetting" panose="03020402040406030203" pitchFamily="66" charset="-78"/>
              </a:rPr>
              <a:t>زبان،</a:t>
            </a:r>
            <a:r>
              <a:rPr lang="fa-IR" altLang="ko-KR" sz="2800" b="1" dirty="0" smtClean="0">
                <a:solidFill>
                  <a:schemeClr val="tx1"/>
                </a:solidFill>
                <a:latin typeface="Arabic Typesetting" panose="03020402040406030203" pitchFamily="66" charset="-78"/>
                <a:ea typeface="맑은 고딕" pitchFamily="50" charset="-127"/>
                <a:cs typeface="Arabic Typesetting" panose="03020402040406030203" pitchFamily="66" charset="-78"/>
              </a:rPr>
              <a:t>دین،اخلاق،رسوم </a:t>
            </a:r>
            <a:r>
              <a:rPr lang="fa-IR"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rPr>
              <a:t>جامعه و تلقین ارزشهای کلی،به تدریج فرد برای زندگی در جامعه و به عهده گرفتن تکالیف اجتماعی آماده می شود.»</a:t>
            </a:r>
          </a:p>
          <a:p>
            <a:pPr algn="r"/>
            <a:r>
              <a:rPr lang="fa-IR" altLang="ko-KR" sz="3200" b="1" dirty="0">
                <a:solidFill>
                  <a:schemeClr val="tx1"/>
                </a:solidFill>
                <a:latin typeface="Aldhabi" panose="01000000000000000000" pitchFamily="2" charset="-78"/>
                <a:ea typeface="맑은 고딕" pitchFamily="50" charset="-127"/>
                <a:cs typeface="Aldhabi" panose="01000000000000000000" pitchFamily="2" charset="-78"/>
              </a:rPr>
              <a:t>موضوع و نقش آموزش و پرورش:</a:t>
            </a:r>
          </a:p>
          <a:p>
            <a:pPr algn="r"/>
            <a:r>
              <a:rPr lang="fa-IR"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rPr>
              <a:t>طبق نظر مارتین کارنوی موضوع آموزش و پرورش یا تعلیم و تربیت مانند هر موضوع دیگر به حسب آنکه در چه مرتبه ای از مراتب معرفت و در ارتباط با کدامیک از ادوار تاریخی مطرح باشد،از آثار ذاتی یکی از علوم عقلی و نقلی یا تجربی قرار می گیرد</a:t>
            </a:r>
            <a:r>
              <a:rPr lang="fa-IR" altLang="ko-KR" sz="2800" b="1" dirty="0" smtClean="0">
                <a:solidFill>
                  <a:schemeClr val="tx1"/>
                </a:solidFill>
                <a:latin typeface="Arabic Typesetting" panose="03020402040406030203" pitchFamily="66" charset="-78"/>
                <a:ea typeface="맑은 고딕" pitchFamily="50" charset="-127"/>
                <a:cs typeface="Arabic Typesetting" panose="03020402040406030203" pitchFamily="66" charset="-78"/>
              </a:rPr>
              <a:t>.</a:t>
            </a:r>
            <a:endParaRPr lang="fa-IR" altLang="ko-KR" sz="2800" b="1" dirty="0">
              <a:solidFill>
                <a:schemeClr val="tx1"/>
              </a:solidFill>
              <a:latin typeface="Arabic Typesetting" panose="03020402040406030203" pitchFamily="66" charset="-78"/>
              <a:cs typeface="Arabic Typesetting" panose="03020402040406030203" pitchFamily="66" charset="-78"/>
            </a:endParaRPr>
          </a:p>
          <a:p>
            <a:pPr algn="r">
              <a:spcBef>
                <a:spcPts val="0"/>
              </a:spcBef>
              <a:defRPr/>
            </a:pPr>
            <a:endParaRPr lang="fa-IR" altLang="ko-KR" sz="2800" b="1" dirty="0">
              <a:solidFill>
                <a:schemeClr val="tx1"/>
              </a:solidFill>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35376407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255504" y="232012"/>
            <a:ext cx="3116795" cy="764939"/>
          </a:xfrm>
        </p:spPr>
        <p:txBody>
          <a:bodyPr/>
          <a:lstStyle/>
          <a:p>
            <a:r>
              <a:rPr lang="fa-IR" altLang="ko-KR" sz="4800" b="1" dirty="0">
                <a:solidFill>
                  <a:schemeClr val="tx1"/>
                </a:solidFill>
                <a:latin typeface="Andalus" panose="02020603050405020304" pitchFamily="18" charset="-78"/>
                <a:ea typeface="맑은 고딕" pitchFamily="50" charset="-127"/>
                <a:cs typeface="Andalus" panose="02020603050405020304" pitchFamily="18" charset="-78"/>
              </a:rPr>
              <a:t>فصل اول:کلیات</a:t>
            </a:r>
            <a:endParaRPr lang="en-US" altLang="ko-KR" sz="4800" b="1" dirty="0">
              <a:solidFill>
                <a:schemeClr val="tx1"/>
              </a:solidFill>
              <a:latin typeface="Andalus" panose="02020603050405020304" pitchFamily="18" charset="-78"/>
              <a:ea typeface="맑은 고딕" pitchFamily="50" charset="-127"/>
              <a:cs typeface="Andalus" panose="02020603050405020304" pitchFamily="18" charset="-78"/>
            </a:endParaRPr>
          </a:p>
        </p:txBody>
      </p:sp>
      <p:sp>
        <p:nvSpPr>
          <p:cNvPr id="3" name="Subtitle 2"/>
          <p:cNvSpPr>
            <a:spLocks noGrp="1"/>
          </p:cNvSpPr>
          <p:nvPr>
            <p:ph type="subTitle" idx="1"/>
          </p:nvPr>
        </p:nvSpPr>
        <p:spPr>
          <a:xfrm>
            <a:off x="382138" y="1501917"/>
            <a:ext cx="11436321" cy="5076303"/>
          </a:xfrm>
        </p:spPr>
        <p:txBody>
          <a:bodyPr>
            <a:noAutofit/>
          </a:bodyPr>
          <a:lstStyle/>
          <a:p>
            <a:pPr algn="r">
              <a:spcBef>
                <a:spcPts val="0"/>
              </a:spcBef>
              <a:defRPr/>
            </a:pPr>
            <a:r>
              <a:rPr lang="fa-IR"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rPr>
              <a:t>او به این نکته اشاره می کند که آموزش و پرورش در هر دوره غرضی جز آن ندارد که صورت نوعی معین زمانه خود را بر ماده خام و بی تعین ذهن متعلمان و مربیان جاری سازد.</a:t>
            </a:r>
          </a:p>
          <a:p>
            <a:pPr algn="r">
              <a:spcBef>
                <a:spcPts val="0"/>
              </a:spcBef>
              <a:defRPr/>
            </a:pPr>
            <a:r>
              <a:rPr lang="fa-IR"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rPr>
              <a:t>تعلیم و تربیت نه فقط وسیله انتقال سرمایه های فرهنگی و تمدنی از نسلی به نسل دیگر است،بلکه باعث تقویت پایداری نظام اجتماعی </a:t>
            </a:r>
            <a:r>
              <a:rPr lang="fa-IR" altLang="ko-KR" sz="2800" b="1" dirty="0" smtClean="0">
                <a:solidFill>
                  <a:schemeClr val="tx1"/>
                </a:solidFill>
                <a:latin typeface="Arabic Typesetting" panose="03020402040406030203" pitchFamily="66" charset="-78"/>
                <a:ea typeface="맑은 고딕" pitchFamily="50" charset="-127"/>
                <a:cs typeface="Arabic Typesetting" panose="03020402040406030203" pitchFamily="66" charset="-78"/>
              </a:rPr>
              <a:t>و</a:t>
            </a:r>
            <a:r>
              <a:rPr lang="fa-IR"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rPr>
              <a:t>حفظ </a:t>
            </a:r>
            <a:r>
              <a:rPr lang="fa-IR" altLang="ko-KR" sz="2800" b="1" dirty="0" smtClean="0">
                <a:solidFill>
                  <a:schemeClr val="tx1"/>
                </a:solidFill>
                <a:latin typeface="Arabic Typesetting" panose="03020402040406030203" pitchFamily="66" charset="-78"/>
                <a:ea typeface="맑은 고딕" pitchFamily="50" charset="-127"/>
                <a:cs typeface="Arabic Typesetting" panose="03020402040406030203" pitchFamily="66" charset="-78"/>
              </a:rPr>
              <a:t>ايتلاف </a:t>
            </a:r>
            <a:r>
              <a:rPr lang="fa-IR"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rPr>
              <a:t>اجتماعی میان مردم امروز و گذشته از سویی و میان معاصران از سوی دیگر می شود.</a:t>
            </a:r>
          </a:p>
          <a:p>
            <a:pPr algn="r">
              <a:spcBef>
                <a:spcPts val="0"/>
              </a:spcBef>
              <a:defRPr/>
            </a:pPr>
            <a:r>
              <a:rPr lang="fa-IR"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rPr>
              <a:t>امانویل کانت بیان کرده است:بشر تنها با تعلیم و تربیت آدم تواند شد و آدمی </a:t>
            </a:r>
            <a:r>
              <a:rPr lang="fa-IR" altLang="ko-KR" sz="2800" b="1" dirty="0" smtClean="0">
                <a:solidFill>
                  <a:schemeClr val="tx1"/>
                </a:solidFill>
                <a:latin typeface="Arabic Typesetting" panose="03020402040406030203" pitchFamily="66" charset="-78"/>
                <a:ea typeface="맑은 고딕" pitchFamily="50" charset="-127"/>
                <a:cs typeface="Arabic Typesetting" panose="03020402040406030203" pitchFamily="66" charset="-78"/>
              </a:rPr>
              <a:t>چیزی </a:t>
            </a:r>
            <a:r>
              <a:rPr lang="fa-IR"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rPr>
              <a:t>جز آنچه تربیت از او می سازد نیست.</a:t>
            </a:r>
          </a:p>
          <a:p>
            <a:pPr algn="r"/>
            <a:r>
              <a:rPr lang="fa-IR" altLang="ko-KR" sz="3200" b="1" dirty="0">
                <a:solidFill>
                  <a:schemeClr val="tx1"/>
                </a:solidFill>
                <a:latin typeface="Aldhabi" panose="01000000000000000000" pitchFamily="2" charset="-78"/>
                <a:ea typeface="맑은 고딕" pitchFamily="50" charset="-127"/>
                <a:cs typeface="Aldhabi" panose="01000000000000000000" pitchFamily="2" charset="-78"/>
              </a:rPr>
              <a:t>وابستگی آموزش و پرورش با فرهنگ جامعه و تعامل بین آنها:</a:t>
            </a:r>
          </a:p>
          <a:p>
            <a:pPr algn="r"/>
            <a:r>
              <a:rPr lang="fa-IR"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rPr>
              <a:t>واژه فرهنگ،کولتور به زبان فرانسه و کالچر به زبان انگلیسی به مجموعه پیچیده از معرفت،عقاید،هنر،اخلاقیات،قوانین،آداب و همه قابلیت ها و عادات دیگری گفته می شود که انسان به عنوان عضوی از جامعه آن ها را از طریق تربیت فرهنگی می آموزد.</a:t>
            </a:r>
          </a:p>
          <a:p>
            <a:pPr algn="r"/>
            <a:r>
              <a:rPr lang="fa-IR"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rPr>
              <a:t>کلمه فرهنگ در روزگار ما معنای بسیار وسیعی به خود گرفته </a:t>
            </a:r>
            <a:r>
              <a:rPr lang="fa-IR" altLang="ko-KR" sz="2800" b="1" dirty="0" smtClean="0">
                <a:solidFill>
                  <a:schemeClr val="tx1"/>
                </a:solidFill>
                <a:latin typeface="Arabic Typesetting" panose="03020402040406030203" pitchFamily="66" charset="-78"/>
                <a:ea typeface="맑은 고딕" pitchFamily="50" charset="-127"/>
                <a:cs typeface="Arabic Typesetting" panose="03020402040406030203" pitchFamily="66" charset="-78"/>
              </a:rPr>
              <a:t>است.تیلور </a:t>
            </a:r>
            <a:r>
              <a:rPr lang="fa-IR"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rPr>
              <a:t>فرهنگ را در معنی آموخته های جامعه که از طریق دستگاه تربیتی حاصل می شود به کار می برد و اعتقاد دارد:انسان به </a:t>
            </a:r>
            <a:r>
              <a:rPr lang="fa-IR" altLang="ko-KR" sz="2800" b="1" dirty="0" smtClean="0">
                <a:solidFill>
                  <a:schemeClr val="tx1"/>
                </a:solidFill>
                <a:latin typeface="Arabic Typesetting" panose="03020402040406030203" pitchFamily="66" charset="-78"/>
                <a:ea typeface="맑은 고딕" pitchFamily="50" charset="-127"/>
                <a:cs typeface="Arabic Typesetting" panose="03020402040406030203" pitchFamily="66" charset="-78"/>
              </a:rPr>
              <a:t>وسیله </a:t>
            </a:r>
            <a:r>
              <a:rPr lang="fa-IR"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rPr>
              <a:t>فرهنگ جامعه خود،موجودی اجتماعی می گردد و با مردم پیرامون خود،از صدها جهت هم رنگی و هماهنگی می یابد و از مردم جامعه های دیگر متفاوت و مشخص می شود.</a:t>
            </a:r>
          </a:p>
          <a:p>
            <a:pPr algn="r"/>
            <a:endParaRPr lang="en-US"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endParaRPr>
          </a:p>
          <a:p>
            <a:pPr algn="r">
              <a:spcBef>
                <a:spcPts val="0"/>
              </a:spcBef>
              <a:defRPr/>
            </a:pPr>
            <a:endParaRPr lang="en-US"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endParaRPr>
          </a:p>
          <a:p>
            <a:pPr algn="r">
              <a:spcBef>
                <a:spcPts val="0"/>
              </a:spcBef>
              <a:defRPr/>
            </a:pPr>
            <a:endParaRPr lang="fa-IR" altLang="ko-KR" sz="2800" b="1" dirty="0">
              <a:solidFill>
                <a:schemeClr val="tx1"/>
              </a:solidFill>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250906552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255504" y="232012"/>
            <a:ext cx="3116795" cy="764939"/>
          </a:xfrm>
        </p:spPr>
        <p:txBody>
          <a:bodyPr/>
          <a:lstStyle/>
          <a:p>
            <a:r>
              <a:rPr lang="fa-IR" altLang="ko-KR" sz="4800" b="1" dirty="0">
                <a:solidFill>
                  <a:schemeClr val="tx1"/>
                </a:solidFill>
                <a:latin typeface="Andalus" panose="02020603050405020304" pitchFamily="18" charset="-78"/>
                <a:ea typeface="맑은 고딕" pitchFamily="50" charset="-127"/>
                <a:cs typeface="Andalus" panose="02020603050405020304" pitchFamily="18" charset="-78"/>
              </a:rPr>
              <a:t>فصل اول:کلیات</a:t>
            </a:r>
            <a:endParaRPr lang="en-US" altLang="ko-KR" sz="4800" b="1" dirty="0">
              <a:solidFill>
                <a:schemeClr val="tx1"/>
              </a:solidFill>
              <a:latin typeface="Andalus" panose="02020603050405020304" pitchFamily="18" charset="-78"/>
              <a:ea typeface="맑은 고딕" pitchFamily="50" charset="-127"/>
              <a:cs typeface="Andalus" panose="02020603050405020304" pitchFamily="18" charset="-78"/>
            </a:endParaRPr>
          </a:p>
        </p:txBody>
      </p:sp>
      <p:sp>
        <p:nvSpPr>
          <p:cNvPr id="3" name="Subtitle 2"/>
          <p:cNvSpPr>
            <a:spLocks noGrp="1"/>
          </p:cNvSpPr>
          <p:nvPr>
            <p:ph type="subTitle" idx="1"/>
          </p:nvPr>
        </p:nvSpPr>
        <p:spPr>
          <a:xfrm>
            <a:off x="436729" y="1324496"/>
            <a:ext cx="11436321" cy="5362907"/>
          </a:xfrm>
        </p:spPr>
        <p:txBody>
          <a:bodyPr>
            <a:noAutofit/>
          </a:bodyPr>
          <a:lstStyle/>
          <a:p>
            <a:pPr algn="r"/>
            <a:r>
              <a:rPr lang="fa-IR" altLang="ko-KR" sz="3200" b="1" dirty="0">
                <a:solidFill>
                  <a:schemeClr val="tx1"/>
                </a:solidFill>
                <a:latin typeface="Aldhabi" panose="01000000000000000000" pitchFamily="2" charset="-78"/>
                <a:ea typeface="맑은 고딕" pitchFamily="50" charset="-127"/>
                <a:cs typeface="Aldhabi" panose="01000000000000000000" pitchFamily="2" charset="-78"/>
              </a:rPr>
              <a:t>تعریف تاریخ آموزش و پرورش:</a:t>
            </a:r>
          </a:p>
          <a:p>
            <a:pPr algn="r"/>
            <a:r>
              <a:rPr lang="fa-IR"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rPr>
              <a:t>فرایند تربیت یا آموزش و پرورش تابع زمان و مکان است و شرح تحولات رویدادهای تربیتی و فرهنگی که طی ادوار مختلف تاریخی با توجه به تحلیل عواملی که در شکل گیری آن مؤثر بوده است،موضوع دانش نوینی شد که نام تاریخ آموزش و پرورش یا تاریخ فرهنگ و تربیت به خود گرفته است.</a:t>
            </a:r>
          </a:p>
          <a:p>
            <a:pPr algn="r"/>
            <a:r>
              <a:rPr lang="fa-IR"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rPr>
              <a:t>هم زمان با وقوع انقلاب1324قمری در کشورمان و به قدرت رسیدن مشروطه خواهان،به طور موقت بساط خودکامگی حاکمان برچیده شد و درنتیجه شرایط اجتماعی متفاوتی پدید آمد و بدین سان بر </a:t>
            </a:r>
            <a:r>
              <a:rPr lang="fa-IR" altLang="ko-KR" sz="2800" b="1" dirty="0" smtClean="0">
                <a:solidFill>
                  <a:schemeClr val="tx1"/>
                </a:solidFill>
                <a:latin typeface="Arabic Typesetting" panose="03020402040406030203" pitchFamily="66" charset="-78"/>
                <a:ea typeface="맑은 고딕" pitchFamily="50" charset="-127"/>
                <a:cs typeface="Arabic Typesetting" panose="03020402040406030203" pitchFamily="66" charset="-78"/>
              </a:rPr>
              <a:t>دامنه </a:t>
            </a:r>
            <a:r>
              <a:rPr lang="fa-IR"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rPr>
              <a:t>فعالیت های آموزش رسمی،نیمه رسمی و غیر رسمی افزوده گردید و به گواه تاریخ آموزش و پرورش در این دوره انگاره ها و الگوهای تربیتی دستخوش تغییرات و دگرگونی های اساسی شده است</a:t>
            </a:r>
            <a:r>
              <a:rPr lang="fa-IR" altLang="ko-KR" sz="2800" b="1" dirty="0" smtClean="0">
                <a:solidFill>
                  <a:schemeClr val="tx1"/>
                </a:solidFill>
                <a:latin typeface="Arabic Typesetting" panose="03020402040406030203" pitchFamily="66" charset="-78"/>
                <a:ea typeface="맑은 고딕" pitchFamily="50" charset="-127"/>
                <a:cs typeface="Arabic Typesetting" panose="03020402040406030203" pitchFamily="66" charset="-78"/>
              </a:rPr>
              <a:t>.</a:t>
            </a:r>
          </a:p>
          <a:p>
            <a:pPr algn="r"/>
            <a:r>
              <a:rPr lang="fa-IR" altLang="ko-KR" sz="3200" b="1" dirty="0">
                <a:solidFill>
                  <a:schemeClr val="tx1"/>
                </a:solidFill>
                <a:latin typeface="Aldhabi" panose="01000000000000000000" pitchFamily="2" charset="-78"/>
                <a:ea typeface="맑은 고딕" pitchFamily="50" charset="-127"/>
                <a:cs typeface="Aldhabi" panose="01000000000000000000" pitchFamily="2" charset="-78"/>
              </a:rPr>
              <a:t>اهمیت و قلمرو مطالعات تاریخ آموزش و پرورش:</a:t>
            </a:r>
          </a:p>
          <a:p>
            <a:pPr algn="r"/>
            <a:r>
              <a:rPr lang="fa-IR"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rPr>
              <a:t>هدف از مطالعه تاریخ آموزش و پرورش این است که ضمن آشنایی با دیدگاه ها و شیوه های تربیتی که نیاکان ما در تعلیم و تربیت </a:t>
            </a:r>
            <a:r>
              <a:rPr lang="fa-IR" altLang="ko-KR" sz="2800" b="1" dirty="0" smtClean="0">
                <a:solidFill>
                  <a:schemeClr val="tx1"/>
                </a:solidFill>
                <a:latin typeface="Arabic Typesetting" panose="03020402040406030203" pitchFamily="66" charset="-78"/>
                <a:ea typeface="맑은 고딕" pitchFamily="50" charset="-127"/>
                <a:cs typeface="Arabic Typesetting" panose="03020402040406030203" pitchFamily="66" charset="-78"/>
              </a:rPr>
              <a:t>فرزندان خویش،به </a:t>
            </a:r>
            <a:r>
              <a:rPr lang="fa-IR"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rPr>
              <a:t>کار بسته اند دریابیم که در این سرزمین کهنسال طی تاریخ پر نشیب و فرازش در امر پرورش استعدادها و نیروهای خلاق و متفکر چه تدابیر و اقدامات تربیتی به عمل آمده است که فرزندان بزرگ و توانایی چون:رازی،فارابی،بوعلی سینا،خوارزمی،خیام،ابوریحان بیرونی،خواجه نصیرالدین طوسی و...پرورده شده اند.</a:t>
            </a:r>
            <a:endParaRPr lang="en-US"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endParaRPr>
          </a:p>
          <a:p>
            <a:pPr algn="r"/>
            <a:endParaRPr lang="fa-IR"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endParaRPr>
          </a:p>
          <a:p>
            <a:pPr algn="r"/>
            <a:endParaRPr lang="en-US"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endParaRPr>
          </a:p>
          <a:p>
            <a:pPr algn="r"/>
            <a:endParaRPr lang="en-US"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endParaRPr>
          </a:p>
          <a:p>
            <a:pPr algn="r">
              <a:spcBef>
                <a:spcPts val="0"/>
              </a:spcBef>
              <a:defRPr/>
            </a:pPr>
            <a:endParaRPr lang="en-US"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endParaRPr>
          </a:p>
          <a:p>
            <a:pPr algn="r">
              <a:spcBef>
                <a:spcPts val="0"/>
              </a:spcBef>
              <a:defRPr/>
            </a:pPr>
            <a:endParaRPr lang="fa-IR" altLang="ko-KR" sz="2800" b="1" dirty="0">
              <a:solidFill>
                <a:schemeClr val="tx1"/>
              </a:solidFill>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333605158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255504" y="232012"/>
            <a:ext cx="3116795" cy="764939"/>
          </a:xfrm>
        </p:spPr>
        <p:txBody>
          <a:bodyPr/>
          <a:lstStyle/>
          <a:p>
            <a:r>
              <a:rPr lang="fa-IR" altLang="ko-KR" sz="4800" b="1" dirty="0">
                <a:solidFill>
                  <a:schemeClr val="tx1"/>
                </a:solidFill>
                <a:latin typeface="Andalus" panose="02020603050405020304" pitchFamily="18" charset="-78"/>
                <a:ea typeface="맑은 고딕" pitchFamily="50" charset="-127"/>
                <a:cs typeface="Andalus" panose="02020603050405020304" pitchFamily="18" charset="-78"/>
              </a:rPr>
              <a:t>فصل اول:کلیات</a:t>
            </a:r>
            <a:endParaRPr lang="en-US" altLang="ko-KR" sz="4800" b="1" dirty="0">
              <a:solidFill>
                <a:schemeClr val="tx1"/>
              </a:solidFill>
              <a:latin typeface="Andalus" panose="02020603050405020304" pitchFamily="18" charset="-78"/>
              <a:ea typeface="맑은 고딕" pitchFamily="50" charset="-127"/>
              <a:cs typeface="Andalus" panose="02020603050405020304" pitchFamily="18" charset="-78"/>
            </a:endParaRPr>
          </a:p>
        </p:txBody>
      </p:sp>
      <p:sp>
        <p:nvSpPr>
          <p:cNvPr id="3" name="Subtitle 2"/>
          <p:cNvSpPr>
            <a:spLocks noGrp="1"/>
          </p:cNvSpPr>
          <p:nvPr>
            <p:ph type="subTitle" idx="1"/>
          </p:nvPr>
        </p:nvSpPr>
        <p:spPr>
          <a:xfrm>
            <a:off x="436729" y="1324496"/>
            <a:ext cx="11436321" cy="5362907"/>
          </a:xfrm>
        </p:spPr>
        <p:txBody>
          <a:bodyPr>
            <a:noAutofit/>
          </a:bodyPr>
          <a:lstStyle/>
          <a:p>
            <a:pPr algn="r"/>
            <a:r>
              <a:rPr lang="fa-IR"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rPr>
              <a:t>به عقیده نگارندگان،میهن ما یکی از مراحل مهم و اساسی و در عین حال حساس خود رادر زمینه توسعه آموزش و پرورش می گذراند.بدیهی است به موازات بسط و توسعه این نهاد باید توجه خود را به سیر تحولات آموزش و پرورش معطوف کنیم که درباره ضرورت این امر دلایل بسیار می توان ذکر کرد:</a:t>
            </a:r>
          </a:p>
          <a:p>
            <a:pPr algn="r"/>
            <a:r>
              <a:rPr lang="fa-IR"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rPr>
              <a:t>اولاًهرگونه اقدام در جهت اصلاح و بهبود امور فرهنگی مستلزم آنست که سوابق امور و پیشینه آن مورد مطالعه قرار گیرد،در غیر این صورت نمی توان تصمیم عاقلانه ای اتخاذ کرد.ثانیاً شناخت و آگاهی اوضاع کنونی آموزش و پرورش بدون آشنایی و اطلاع از کوششهایی که نیاکان ما در جهت استقرار سازمان های عمومی آموزشی،تدوین قوانین و نشر عقاید و آراء تربیتی در جهت نیل به آمال و آرمانهای تربیتی به عمل آورده اند،امکان پذیر نیست.ثالثاً آگاهی و شناخت </a:t>
            </a:r>
            <a:r>
              <a:rPr lang="fa-IR" altLang="ko-KR" sz="2800" b="1" dirty="0" smtClean="0">
                <a:solidFill>
                  <a:schemeClr val="tx1"/>
                </a:solidFill>
                <a:latin typeface="Arabic Typesetting" panose="03020402040406030203" pitchFamily="66" charset="-78"/>
                <a:ea typeface="맑은 고딕" pitchFamily="50" charset="-127"/>
                <a:cs typeface="Arabic Typesetting" panose="03020402040406030203" pitchFamily="66" charset="-78"/>
              </a:rPr>
              <a:t>از مجاهدت </a:t>
            </a:r>
            <a:r>
              <a:rPr lang="fa-IR"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rPr>
              <a:t>ها و کوششهای گروهی از علما و مربیان نامدار ایرانی چون:فردوسی،خواجه نصیرالدین طوسی،امام محمد غزالی،سعدی و...میتواند در تقویت فرهنگ قدرشناسی و قدردانی نسبت به خدمات ارزنده این پویندگان راه پیشرفت و ترقی فرهنگ ایران مؤثر </a:t>
            </a:r>
            <a:r>
              <a:rPr lang="fa-IR" altLang="ko-KR" sz="2800" b="1" dirty="0" smtClean="0">
                <a:solidFill>
                  <a:schemeClr val="tx1"/>
                </a:solidFill>
                <a:latin typeface="Arabic Typesetting" panose="03020402040406030203" pitchFamily="66" charset="-78"/>
                <a:ea typeface="맑은 고딕" pitchFamily="50" charset="-127"/>
                <a:cs typeface="Arabic Typesetting" panose="03020402040406030203" pitchFamily="66" charset="-78"/>
              </a:rPr>
              <a:t>افتد.سرانجام </a:t>
            </a:r>
            <a:r>
              <a:rPr lang="fa-IR"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rPr>
              <a:t>از هدف های دیگر که می توان برای بررسی های در قلمرو آموزش و پرورش برشمرد می توان آگاهی از کاستی ها و دشواری هایی ذکر کرد که کشوری در راه ساختن و اجرای برنامه های اصلاحی آموزش و پرورش در طول تاریخ پر فراز و نشیب خود با آن مواجه بوده است.</a:t>
            </a:r>
          </a:p>
          <a:p>
            <a:pPr algn="r"/>
            <a:endParaRPr lang="en-US"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endParaRPr>
          </a:p>
          <a:p>
            <a:pPr algn="r"/>
            <a:endParaRPr lang="fa-IR"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endParaRPr>
          </a:p>
          <a:p>
            <a:pPr algn="r"/>
            <a:endParaRPr lang="en-US"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endParaRPr>
          </a:p>
          <a:p>
            <a:pPr algn="r"/>
            <a:endParaRPr lang="en-US"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endParaRPr>
          </a:p>
          <a:p>
            <a:pPr algn="r">
              <a:spcBef>
                <a:spcPts val="0"/>
              </a:spcBef>
              <a:defRPr/>
            </a:pPr>
            <a:endParaRPr lang="en-US"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endParaRPr>
          </a:p>
          <a:p>
            <a:pPr algn="r">
              <a:spcBef>
                <a:spcPts val="0"/>
              </a:spcBef>
              <a:defRPr/>
            </a:pPr>
            <a:endParaRPr lang="fa-IR" altLang="ko-KR" sz="2800" b="1" dirty="0">
              <a:solidFill>
                <a:schemeClr val="tx1"/>
              </a:solidFill>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287013741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37980" y="163773"/>
            <a:ext cx="3134319" cy="871115"/>
          </a:xfrm>
        </p:spPr>
        <p:txBody>
          <a:bodyPr/>
          <a:lstStyle/>
          <a:p>
            <a:r>
              <a:rPr lang="fa-IR" altLang="ko-KR" sz="4800" b="1" dirty="0">
                <a:solidFill>
                  <a:schemeClr val="tx1"/>
                </a:solidFill>
                <a:latin typeface="Andalus" panose="02020603050405020304" pitchFamily="18" charset="-78"/>
                <a:ea typeface="맑은 고딕" pitchFamily="50" charset="-127"/>
                <a:cs typeface="Andalus" panose="02020603050405020304" pitchFamily="18" charset="-78"/>
              </a:rPr>
              <a:t>فصل اول:کلیات</a:t>
            </a:r>
            <a:endParaRPr lang="en-US" altLang="ko-KR" sz="4800" b="1" dirty="0">
              <a:solidFill>
                <a:schemeClr val="tx1"/>
              </a:solidFill>
              <a:latin typeface="Andalus" panose="02020603050405020304" pitchFamily="18" charset="-78"/>
              <a:ea typeface="맑은 고딕" pitchFamily="50" charset="-127"/>
              <a:cs typeface="Andalus" panose="02020603050405020304" pitchFamily="18" charset="-78"/>
            </a:endParaRPr>
          </a:p>
        </p:txBody>
      </p:sp>
      <p:sp>
        <p:nvSpPr>
          <p:cNvPr id="3" name="Subtitle 2"/>
          <p:cNvSpPr>
            <a:spLocks noGrp="1"/>
          </p:cNvSpPr>
          <p:nvPr>
            <p:ph sz="half" idx="1"/>
          </p:nvPr>
        </p:nvSpPr>
        <p:spPr>
          <a:xfrm>
            <a:off x="6359856" y="1278170"/>
            <a:ext cx="5540595" cy="5352264"/>
          </a:xfrm>
        </p:spPr>
        <p:txBody>
          <a:bodyPr>
            <a:noAutofit/>
          </a:bodyPr>
          <a:lstStyle/>
          <a:p>
            <a:pPr algn="r"/>
            <a:r>
              <a:rPr lang="fa-IR" altLang="ko-KR" sz="3200" b="1" dirty="0">
                <a:solidFill>
                  <a:schemeClr val="tx1"/>
                </a:solidFill>
                <a:latin typeface="Aldhabi" panose="01000000000000000000" pitchFamily="2" charset="-78"/>
                <a:ea typeface="맑은 고딕" pitchFamily="50" charset="-127"/>
                <a:cs typeface="Aldhabi" panose="01000000000000000000" pitchFamily="2" charset="-78"/>
              </a:rPr>
              <a:t>موضوعات و مباحث مربوط به قلمرو تاریخ آموزش و پرورش:</a:t>
            </a:r>
          </a:p>
          <a:p>
            <a:pPr marL="342900" indent="-342900" algn="r">
              <a:buFont typeface="Wingdings" panose="05000000000000000000" pitchFamily="2" charset="2"/>
              <a:buChar char="v"/>
            </a:pPr>
            <a:r>
              <a:rPr lang="fa-IR" altLang="ko-KR" sz="2800" b="1" dirty="0" smtClean="0">
                <a:solidFill>
                  <a:schemeClr val="tx1"/>
                </a:solidFill>
                <a:latin typeface="Arabic Typesetting" panose="03020402040406030203" pitchFamily="66" charset="-78"/>
                <a:ea typeface="맑은 고딕" pitchFamily="50" charset="-127"/>
                <a:cs typeface="Arabic Typesetting" panose="03020402040406030203" pitchFamily="66" charset="-78"/>
              </a:rPr>
              <a:t>تاریخ </a:t>
            </a:r>
            <a:r>
              <a:rPr lang="fa-IR"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rPr>
              <a:t>تحولات نظریه های فلسفی در تعلیم و تربیت</a:t>
            </a:r>
          </a:p>
          <a:p>
            <a:pPr marL="342900" indent="-342900" algn="r">
              <a:buFont typeface="Wingdings" panose="05000000000000000000" pitchFamily="2" charset="2"/>
              <a:buChar char="v"/>
            </a:pPr>
            <a:r>
              <a:rPr lang="fa-IR"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rPr>
              <a:t>تاریخ تحولات آموزش و پرورش در مقاطع مختلف تحصیلی</a:t>
            </a:r>
            <a:endParaRPr lang="en-US"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endParaRPr>
          </a:p>
          <a:p>
            <a:pPr marL="342900" indent="-342900" algn="r">
              <a:buFont typeface="Wingdings" panose="05000000000000000000" pitchFamily="2" charset="2"/>
              <a:buChar char="v"/>
            </a:pPr>
            <a:r>
              <a:rPr lang="fa-IR"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rPr>
              <a:t>تاریخ تحول هدفهای آموزش و پرورش</a:t>
            </a:r>
          </a:p>
          <a:p>
            <a:pPr marL="342900" indent="-342900" algn="r">
              <a:buFont typeface="Wingdings" panose="05000000000000000000" pitchFamily="2" charset="2"/>
              <a:buChar char="v"/>
            </a:pPr>
            <a:r>
              <a:rPr lang="fa-IR"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rPr>
              <a:t>تاریخ آراء اندیشمندان در تعلیم و تربیت</a:t>
            </a:r>
          </a:p>
          <a:p>
            <a:pPr marL="342900" indent="-342900" algn="r">
              <a:buFont typeface="Wingdings" panose="05000000000000000000" pitchFamily="2" charset="2"/>
              <a:buChar char="v"/>
            </a:pPr>
            <a:r>
              <a:rPr lang="fa-IR"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rPr>
              <a:t>تاریخ تحول نهادهای آموزشی</a:t>
            </a:r>
          </a:p>
          <a:p>
            <a:pPr marL="342900" indent="-342900" algn="r">
              <a:buFont typeface="Wingdings" panose="05000000000000000000" pitchFamily="2" charset="2"/>
              <a:buChar char="v"/>
            </a:pPr>
            <a:r>
              <a:rPr lang="fa-IR"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rPr>
              <a:t>تاریخ تحول مکانهای آموزشی</a:t>
            </a:r>
          </a:p>
          <a:p>
            <a:pPr marL="342900" indent="-342900" algn="r">
              <a:buFont typeface="Wingdings" panose="05000000000000000000" pitchFamily="2" charset="2"/>
              <a:buChar char="v"/>
            </a:pPr>
            <a:r>
              <a:rPr lang="fa-IR"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rPr>
              <a:t>تاریخ تحول آموزش و پرورش زنان</a:t>
            </a:r>
          </a:p>
          <a:p>
            <a:pPr marL="342900" indent="-342900" algn="r">
              <a:buFont typeface="Wingdings" panose="05000000000000000000" pitchFamily="2" charset="2"/>
              <a:buChar char="v"/>
            </a:pPr>
            <a:r>
              <a:rPr lang="fa-IR"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rPr>
              <a:t>تاریخ تحول تربیت معلم</a:t>
            </a:r>
          </a:p>
          <a:p>
            <a:pPr algn="r"/>
            <a:endParaRPr lang="fa-IR"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endParaRPr>
          </a:p>
          <a:p>
            <a:pPr algn="r"/>
            <a:endParaRPr lang="en-US"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endParaRPr>
          </a:p>
          <a:p>
            <a:pPr algn="r"/>
            <a:endParaRPr lang="en-US"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endParaRPr>
          </a:p>
          <a:p>
            <a:pPr algn="r">
              <a:spcBef>
                <a:spcPts val="0"/>
              </a:spcBef>
              <a:defRPr/>
            </a:pPr>
            <a:endParaRPr lang="en-US"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endParaRPr>
          </a:p>
          <a:p>
            <a:pPr algn="r">
              <a:spcBef>
                <a:spcPts val="0"/>
              </a:spcBef>
              <a:defRPr/>
            </a:pPr>
            <a:endParaRPr lang="fa-IR" altLang="ko-KR" sz="2800" b="1" dirty="0">
              <a:solidFill>
                <a:schemeClr val="tx1"/>
              </a:solidFill>
              <a:latin typeface="Arabic Typesetting" panose="03020402040406030203" pitchFamily="66" charset="-78"/>
              <a:cs typeface="Arabic Typesetting" panose="03020402040406030203" pitchFamily="66" charset="-78"/>
            </a:endParaRPr>
          </a:p>
        </p:txBody>
      </p:sp>
      <p:sp>
        <p:nvSpPr>
          <p:cNvPr id="6" name="Content Placeholder 5"/>
          <p:cNvSpPr>
            <a:spLocks noGrp="1"/>
          </p:cNvSpPr>
          <p:nvPr>
            <p:ph sz="half" idx="2"/>
          </p:nvPr>
        </p:nvSpPr>
        <p:spPr>
          <a:xfrm>
            <a:off x="1201004" y="1854179"/>
            <a:ext cx="4782798" cy="4200245"/>
          </a:xfrm>
        </p:spPr>
        <p:txBody>
          <a:bodyPr/>
          <a:lstStyle/>
          <a:p>
            <a:pPr algn="r">
              <a:buFont typeface="Wingdings" panose="05000000000000000000" pitchFamily="2" charset="2"/>
              <a:buChar char="v"/>
            </a:pPr>
            <a:r>
              <a:rPr lang="fa-IR" altLang="ko-KR" sz="2800" b="1" dirty="0">
                <a:latin typeface="Arabic Typesetting" panose="03020402040406030203" pitchFamily="66" charset="-78"/>
                <a:ea typeface="맑은 고딕" pitchFamily="50" charset="-127"/>
                <a:cs typeface="Arabic Typesetting" panose="03020402040406030203" pitchFamily="66" charset="-78"/>
              </a:rPr>
              <a:t>تاریخ تحول محتوای آموزشی و کتب درسی</a:t>
            </a:r>
          </a:p>
          <a:p>
            <a:pPr algn="r">
              <a:buFont typeface="Wingdings" panose="05000000000000000000" pitchFamily="2" charset="2"/>
              <a:buChar char="v"/>
            </a:pPr>
            <a:r>
              <a:rPr lang="fa-IR" altLang="ko-KR" sz="2800" b="1" dirty="0">
                <a:latin typeface="Arabic Typesetting" panose="03020402040406030203" pitchFamily="66" charset="-78"/>
                <a:ea typeface="맑은 고딕" pitchFamily="50" charset="-127"/>
                <a:cs typeface="Arabic Typesetting" panose="03020402040406030203" pitchFamily="66" charset="-78"/>
              </a:rPr>
              <a:t>تاریخ تحول روشهای آموزشی</a:t>
            </a:r>
          </a:p>
          <a:p>
            <a:pPr algn="r">
              <a:buFont typeface="Wingdings" panose="05000000000000000000" pitchFamily="2" charset="2"/>
              <a:buChar char="v"/>
            </a:pPr>
            <a:r>
              <a:rPr lang="fa-IR" altLang="ko-KR" sz="2800" b="1" dirty="0">
                <a:latin typeface="Arabic Typesetting" panose="03020402040406030203" pitchFamily="66" charset="-78"/>
                <a:ea typeface="맑은 고딕" pitchFamily="50" charset="-127"/>
                <a:cs typeface="Arabic Typesetting" panose="03020402040406030203" pitchFamily="66" charset="-78"/>
              </a:rPr>
              <a:t>تاریخ تحول روش های ارزشیابی آموزشی</a:t>
            </a:r>
          </a:p>
          <a:p>
            <a:pPr algn="r">
              <a:buFont typeface="Wingdings" panose="05000000000000000000" pitchFamily="2" charset="2"/>
              <a:buChar char="v"/>
            </a:pPr>
            <a:r>
              <a:rPr lang="fa-IR" altLang="ko-KR" sz="2800" b="1" dirty="0">
                <a:latin typeface="Arabic Typesetting" panose="03020402040406030203" pitchFamily="66" charset="-78"/>
                <a:ea typeface="맑은 고딕" pitchFamily="50" charset="-127"/>
                <a:cs typeface="Arabic Typesetting" panose="03020402040406030203" pitchFamily="66" charset="-78"/>
              </a:rPr>
              <a:t>تاریخ تحول ابزارها و فناوریهای آموزشی</a:t>
            </a:r>
          </a:p>
          <a:p>
            <a:pPr algn="r">
              <a:buFont typeface="Wingdings" panose="05000000000000000000" pitchFamily="2" charset="2"/>
              <a:buChar char="v"/>
            </a:pPr>
            <a:r>
              <a:rPr lang="fa-IR" altLang="ko-KR" sz="2800" b="1" dirty="0">
                <a:latin typeface="Arabic Typesetting" panose="03020402040406030203" pitchFamily="66" charset="-78"/>
                <a:ea typeface="맑은 고딕" pitchFamily="50" charset="-127"/>
                <a:cs typeface="Arabic Typesetting" panose="03020402040406030203" pitchFamily="66" charset="-78"/>
              </a:rPr>
              <a:t>تاریخ تحول آموزشهای دینی و اخلاقی</a:t>
            </a:r>
          </a:p>
          <a:p>
            <a:pPr algn="r">
              <a:buFont typeface="Wingdings" panose="05000000000000000000" pitchFamily="2" charset="2"/>
              <a:buChar char="v"/>
            </a:pPr>
            <a:r>
              <a:rPr lang="fa-IR" altLang="ko-KR" sz="2800" b="1" dirty="0">
                <a:latin typeface="Arabic Typesetting" panose="03020402040406030203" pitchFamily="66" charset="-78"/>
                <a:ea typeface="맑은 고딕" pitchFamily="50" charset="-127"/>
                <a:cs typeface="Arabic Typesetting" panose="03020402040406030203" pitchFamily="66" charset="-78"/>
              </a:rPr>
              <a:t>تاریخ تحول شیوه اداره و مدیریت آموزش و پرورش</a:t>
            </a:r>
            <a:endParaRPr lang="en-US" altLang="ko-KR" sz="2800" b="1" dirty="0">
              <a:latin typeface="Arabic Typesetting" panose="03020402040406030203" pitchFamily="66" charset="-78"/>
              <a:ea typeface="맑은 고딕" pitchFamily="50" charset="-127"/>
              <a:cs typeface="Arabic Typesetting" panose="03020402040406030203" pitchFamily="66" charset="-78"/>
            </a:endParaRPr>
          </a:p>
          <a:p>
            <a:pPr marL="0" indent="0">
              <a:buNone/>
            </a:pPr>
            <a:endParaRPr lang="fa-IR" altLang="ko-KR" b="1" dirty="0">
              <a:latin typeface="Arabic Typesetting" panose="03020402040406030203" pitchFamily="66" charset="-78"/>
              <a:ea typeface="맑은 고딕" pitchFamily="50" charset="-127"/>
              <a:cs typeface="Arabic Typesetting" panose="03020402040406030203" pitchFamily="66" charset="-78"/>
            </a:endParaRPr>
          </a:p>
        </p:txBody>
      </p:sp>
    </p:spTree>
    <p:extLst>
      <p:ext uri="{BB962C8B-B14F-4D97-AF65-F5344CB8AC3E}">
        <p14:creationId xmlns:p14="http://schemas.microsoft.com/office/powerpoint/2010/main" val="34672470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65779" y="110320"/>
            <a:ext cx="7865210" cy="1036092"/>
          </a:xfrm>
        </p:spPr>
        <p:txBody>
          <a:bodyPr/>
          <a:lstStyle/>
          <a:p>
            <a:r>
              <a:rPr lang="fa-IR" altLang="ko-KR" sz="4800" b="1" dirty="0">
                <a:solidFill>
                  <a:schemeClr val="tx1"/>
                </a:solidFill>
                <a:latin typeface="Aldhabi" panose="01000000000000000000" pitchFamily="2" charset="-78"/>
                <a:ea typeface="맑은 고딕" pitchFamily="50" charset="-127"/>
                <a:cs typeface="Aldhabi" panose="01000000000000000000" pitchFamily="2" charset="-78"/>
              </a:rPr>
              <a:t>درس سیرتحول تعلیم و تربیت درایران قبل و بعد از اسلام</a:t>
            </a:r>
            <a:endParaRPr lang="en-US" altLang="ko-KR" sz="4800" b="1" dirty="0">
              <a:solidFill>
                <a:schemeClr val="tx1"/>
              </a:solidFill>
              <a:latin typeface="Aldhabi" panose="01000000000000000000" pitchFamily="2" charset="-78"/>
              <a:ea typeface="맑은 고딕" pitchFamily="50" charset="-127"/>
              <a:cs typeface="Aldhabi" panose="01000000000000000000" pitchFamily="2" charset="-78"/>
            </a:endParaRPr>
          </a:p>
        </p:txBody>
      </p:sp>
      <p:sp>
        <p:nvSpPr>
          <p:cNvPr id="3" name="Subtitle 2"/>
          <p:cNvSpPr>
            <a:spLocks noGrp="1"/>
          </p:cNvSpPr>
          <p:nvPr>
            <p:ph type="subTitle" idx="1"/>
          </p:nvPr>
        </p:nvSpPr>
        <p:spPr>
          <a:xfrm>
            <a:off x="2819982" y="2034180"/>
            <a:ext cx="8825658" cy="861420"/>
          </a:xfrm>
        </p:spPr>
        <p:txBody>
          <a:bodyPr>
            <a:noAutofit/>
          </a:bodyPr>
          <a:lstStyle/>
          <a:p>
            <a:pPr algn="r">
              <a:spcBef>
                <a:spcPts val="0"/>
              </a:spcBef>
              <a:defRPr/>
            </a:pPr>
            <a:r>
              <a:rPr lang="fa-IR" altLang="ko-KR" sz="3600" b="1" dirty="0">
                <a:solidFill>
                  <a:schemeClr val="tx1"/>
                </a:solidFill>
                <a:latin typeface="Andalus" panose="02020603050405020304" pitchFamily="18" charset="-78"/>
                <a:cs typeface="Andalus" panose="02020603050405020304" pitchFamily="18" charset="-78"/>
              </a:rPr>
              <a:t>گروه </a:t>
            </a:r>
            <a:r>
              <a:rPr lang="fa-IR" altLang="ko-KR" sz="3600" b="1" dirty="0" smtClean="0">
                <a:solidFill>
                  <a:schemeClr val="tx1"/>
                </a:solidFill>
                <a:latin typeface="Andalus" panose="02020603050405020304" pitchFamily="18" charset="-78"/>
                <a:cs typeface="Andalus" panose="02020603050405020304" pitchFamily="18" charset="-78"/>
              </a:rPr>
              <a:t>دوم:</a:t>
            </a:r>
          </a:p>
          <a:p>
            <a:pPr algn="r">
              <a:spcBef>
                <a:spcPts val="0"/>
              </a:spcBef>
              <a:defRPr/>
            </a:pPr>
            <a:endParaRPr lang="fa-IR" altLang="ko-KR" sz="3600" b="1" dirty="0">
              <a:solidFill>
                <a:schemeClr val="tx1"/>
              </a:solidFill>
              <a:latin typeface="Andalus" panose="02020603050405020304" pitchFamily="18" charset="-78"/>
              <a:cs typeface="Andalus" panose="02020603050405020304" pitchFamily="18" charset="-78"/>
            </a:endParaRPr>
          </a:p>
          <a:p>
            <a:pPr algn="r">
              <a:spcBef>
                <a:spcPts val="0"/>
              </a:spcBef>
              <a:defRPr/>
            </a:pPr>
            <a:r>
              <a:rPr lang="fa-IR" altLang="ko-KR" sz="3600" b="1" dirty="0" smtClean="0">
                <a:solidFill>
                  <a:schemeClr val="tx1"/>
                </a:solidFill>
                <a:latin typeface="Andalus" panose="02020603050405020304" pitchFamily="18" charset="-78"/>
                <a:cs typeface="Andalus" panose="02020603050405020304" pitchFamily="18" charset="-78"/>
              </a:rPr>
              <a:t>ساجده صدقی</a:t>
            </a:r>
          </a:p>
          <a:p>
            <a:pPr algn="r">
              <a:spcBef>
                <a:spcPts val="0"/>
              </a:spcBef>
              <a:defRPr/>
            </a:pPr>
            <a:r>
              <a:rPr lang="fa-IR" altLang="ko-KR" sz="3600" b="1" dirty="0" smtClean="0">
                <a:solidFill>
                  <a:schemeClr val="tx1"/>
                </a:solidFill>
                <a:latin typeface="Andalus" panose="02020603050405020304" pitchFamily="18" charset="-78"/>
                <a:cs typeface="Andalus" panose="02020603050405020304" pitchFamily="18" charset="-78"/>
              </a:rPr>
              <a:t>حوریه کیخا</a:t>
            </a:r>
          </a:p>
          <a:p>
            <a:pPr algn="r">
              <a:spcBef>
                <a:spcPts val="0"/>
              </a:spcBef>
              <a:defRPr/>
            </a:pPr>
            <a:r>
              <a:rPr lang="fa-IR" altLang="ko-KR" sz="3600" b="1" dirty="0" smtClean="0">
                <a:solidFill>
                  <a:schemeClr val="tx1"/>
                </a:solidFill>
                <a:latin typeface="Andalus" panose="02020603050405020304" pitchFamily="18" charset="-78"/>
                <a:cs typeface="Andalus" panose="02020603050405020304" pitchFamily="18" charset="-78"/>
              </a:rPr>
              <a:t>فاطمه آخوندزاده</a:t>
            </a:r>
          </a:p>
          <a:p>
            <a:pPr algn="r">
              <a:spcBef>
                <a:spcPts val="0"/>
              </a:spcBef>
              <a:defRPr/>
            </a:pPr>
            <a:endParaRPr lang="fa-IR" altLang="ko-KR" sz="3600" b="1" dirty="0">
              <a:solidFill>
                <a:schemeClr val="tx1"/>
              </a:solidFill>
              <a:latin typeface="Andalus" panose="02020603050405020304" pitchFamily="18" charset="-78"/>
              <a:cs typeface="Andalus" panose="02020603050405020304" pitchFamily="18" charset="-78"/>
            </a:endParaRPr>
          </a:p>
          <a:p>
            <a:pPr algn="r">
              <a:spcBef>
                <a:spcPts val="0"/>
              </a:spcBef>
              <a:defRPr/>
            </a:pPr>
            <a:endParaRPr lang="fa-IR" altLang="ko-KR" sz="3600" b="1" dirty="0">
              <a:solidFill>
                <a:schemeClr val="tx1"/>
              </a:solidFill>
              <a:latin typeface="Andalus" panose="02020603050405020304" pitchFamily="18" charset="-78"/>
              <a:cs typeface="Andalus" panose="02020603050405020304" pitchFamily="18" charset="-78"/>
            </a:endParaRPr>
          </a:p>
        </p:txBody>
      </p:sp>
    </p:spTree>
    <p:extLst>
      <p:ext uri="{BB962C8B-B14F-4D97-AF65-F5344CB8AC3E}">
        <p14:creationId xmlns:p14="http://schemas.microsoft.com/office/powerpoint/2010/main" val="160392863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flipH="1">
            <a:off x="9990161" y="354842"/>
            <a:ext cx="45719" cy="81887"/>
          </a:xfrm>
        </p:spPr>
        <p:txBody>
          <a:bodyPr/>
          <a:lstStyle/>
          <a:p>
            <a:endParaRPr lang="en-US" dirty="0"/>
          </a:p>
        </p:txBody>
      </p:sp>
      <p:sp>
        <p:nvSpPr>
          <p:cNvPr id="3" name="Subtitle 2"/>
          <p:cNvSpPr>
            <a:spLocks noGrp="1"/>
          </p:cNvSpPr>
          <p:nvPr>
            <p:ph type="subTitle" idx="1"/>
          </p:nvPr>
        </p:nvSpPr>
        <p:spPr>
          <a:xfrm>
            <a:off x="395785" y="1269906"/>
            <a:ext cx="11372684" cy="861420"/>
          </a:xfrm>
        </p:spPr>
        <p:txBody>
          <a:bodyPr>
            <a:noAutofit/>
          </a:bodyPr>
          <a:lstStyle/>
          <a:p>
            <a:pPr algn="r"/>
            <a:r>
              <a:rPr lang="fa-IR" sz="2800" dirty="0">
                <a:solidFill>
                  <a:schemeClr val="tx1"/>
                </a:solidFill>
                <a:latin typeface="Arabic Typesetting" panose="03020402040406030203" pitchFamily="66" charset="-78"/>
                <a:cs typeface="Arabic Typesetting" panose="03020402040406030203" pitchFamily="66" charset="-78"/>
              </a:rPr>
              <a:t>در زمان ساسانیان علاوه بر ایین زرتشتی </a:t>
            </a:r>
            <a:r>
              <a:rPr lang="fa-IR" sz="2800" dirty="0" smtClean="0">
                <a:solidFill>
                  <a:schemeClr val="tx1"/>
                </a:solidFill>
                <a:latin typeface="Arabic Typesetting" panose="03020402040406030203" pitchFamily="66" charset="-78"/>
                <a:cs typeface="Arabic Typesetting" panose="03020402040406030203" pitchFamily="66" charset="-78"/>
              </a:rPr>
              <a:t>که به </a:t>
            </a:r>
            <a:r>
              <a:rPr lang="fa-IR" sz="2800" dirty="0">
                <a:solidFill>
                  <a:schemeClr val="tx1"/>
                </a:solidFill>
                <a:latin typeface="Arabic Typesetting" panose="03020402040406030203" pitchFamily="66" charset="-78"/>
                <a:cs typeface="Arabic Typesetting" panose="03020402040406030203" pitchFamily="66" charset="-78"/>
              </a:rPr>
              <a:t>صورت دین رسمی کشور درامده بود سه  مذهب دیگر نیز دراین کشور شکل گرفته بود ومدت ها دوام یافت یکی از انها مذهب مانی بود </a:t>
            </a:r>
            <a:r>
              <a:rPr lang="fa-IR" sz="2800" dirty="0" smtClean="0">
                <a:solidFill>
                  <a:schemeClr val="tx1"/>
                </a:solidFill>
                <a:latin typeface="Arabic Typesetting" panose="03020402040406030203" pitchFamily="66" charset="-78"/>
                <a:cs typeface="Arabic Typesetting" panose="03020402040406030203" pitchFamily="66" charset="-78"/>
              </a:rPr>
              <a:t>که </a:t>
            </a:r>
            <a:r>
              <a:rPr lang="fa-IR" sz="2800" dirty="0">
                <a:solidFill>
                  <a:schemeClr val="tx1"/>
                </a:solidFill>
                <a:latin typeface="Arabic Typesetting" panose="03020402040406030203" pitchFamily="66" charset="-78"/>
                <a:cs typeface="Arabic Typesetting" panose="03020402040406030203" pitchFamily="66" charset="-78"/>
              </a:rPr>
              <a:t>همزمان با جلوس شاپور اول درایران رواج یافت.ودر میان رقابت با عقاید و اصول زرتشت </a:t>
            </a:r>
            <a:r>
              <a:rPr lang="fa-IR" sz="2800" dirty="0" smtClean="0">
                <a:solidFill>
                  <a:schemeClr val="tx1"/>
                </a:solidFill>
                <a:latin typeface="Arabic Typesetting" panose="03020402040406030203" pitchFamily="66" charset="-78"/>
                <a:cs typeface="Arabic Typesetting" panose="03020402040406030203" pitchFamily="66" charset="-78"/>
              </a:rPr>
              <a:t>بود.</a:t>
            </a:r>
          </a:p>
          <a:p>
            <a:pPr algn="r"/>
            <a:r>
              <a:rPr lang="fa-IR" sz="2800" dirty="0" smtClean="0">
                <a:solidFill>
                  <a:schemeClr val="tx1"/>
                </a:solidFill>
                <a:latin typeface="Arabic Typesetting" panose="03020402040406030203" pitchFamily="66" charset="-78"/>
                <a:cs typeface="Arabic Typesetting" panose="03020402040406030203" pitchFamily="66" charset="-78"/>
              </a:rPr>
              <a:t>ایین </a:t>
            </a:r>
            <a:r>
              <a:rPr lang="fa-IR" sz="2800" dirty="0">
                <a:solidFill>
                  <a:schemeClr val="tx1"/>
                </a:solidFill>
                <a:latin typeface="Arabic Typesetting" panose="03020402040406030203" pitchFamily="66" charset="-78"/>
                <a:cs typeface="Arabic Typesetting" panose="03020402040406030203" pitchFamily="66" charset="-78"/>
              </a:rPr>
              <a:t>مانی اختلاطی از زرتشتی و عیسوی بودایی و یونانی بود </a:t>
            </a:r>
            <a:r>
              <a:rPr lang="fa-IR" sz="2800" dirty="0" smtClean="0">
                <a:solidFill>
                  <a:schemeClr val="tx1"/>
                </a:solidFill>
                <a:latin typeface="Arabic Typesetting" panose="03020402040406030203" pitchFamily="66" charset="-78"/>
                <a:cs typeface="Arabic Typesetting" panose="03020402040406030203" pitchFamily="66" charset="-78"/>
              </a:rPr>
              <a:t>. مانی </a:t>
            </a:r>
            <a:r>
              <a:rPr lang="fa-IR" sz="2800" dirty="0">
                <a:solidFill>
                  <a:schemeClr val="tx1"/>
                </a:solidFill>
                <a:latin typeface="Arabic Typesetting" panose="03020402040406030203" pitchFamily="66" charset="-78"/>
                <a:cs typeface="Arabic Typesetting" panose="03020402040406030203" pitchFamily="66" charset="-78"/>
              </a:rPr>
              <a:t>بر این اعتقاد بود ک عالم از </a:t>
            </a:r>
            <a:r>
              <a:rPr lang="fa-IR" sz="2800" dirty="0" smtClean="0">
                <a:solidFill>
                  <a:schemeClr val="tx1"/>
                </a:solidFill>
                <a:latin typeface="Arabic Typesetting" panose="03020402040406030203" pitchFamily="66" charset="-78"/>
                <a:cs typeface="Arabic Typesetting" panose="03020402040406030203" pitchFamily="66" charset="-78"/>
              </a:rPr>
              <a:t>عنصر </a:t>
            </a:r>
            <a:r>
              <a:rPr lang="fa-IR" sz="2800" dirty="0">
                <a:solidFill>
                  <a:schemeClr val="tx1"/>
                </a:solidFill>
                <a:latin typeface="Arabic Typesetting" panose="03020402040406030203" pitchFamily="66" charset="-78"/>
                <a:cs typeface="Arabic Typesetting" panose="03020402040406030203" pitchFamily="66" charset="-78"/>
              </a:rPr>
              <a:t>تاریکی و روشنایی ب وجود امده ب همین دلیل اساس ان بر نیکی و بدی استوار است  وظیفه جامعه دین خواه ان است ک بکوشند تا رو شنایی و تاریکی را از یکدیگر دور کنند </a:t>
            </a:r>
            <a:r>
              <a:rPr lang="fa-IR" sz="2800" dirty="0" smtClean="0">
                <a:solidFill>
                  <a:schemeClr val="tx1"/>
                </a:solidFill>
                <a:latin typeface="Arabic Typesetting" panose="03020402040406030203" pitchFamily="66" charset="-78"/>
                <a:cs typeface="Arabic Typesetting" panose="03020402040406030203" pitchFamily="66" charset="-78"/>
              </a:rPr>
              <a:t>یعنی </a:t>
            </a:r>
            <a:r>
              <a:rPr lang="fa-IR" sz="2800" dirty="0">
                <a:solidFill>
                  <a:schemeClr val="tx1"/>
                </a:solidFill>
                <a:latin typeface="Arabic Typesetting" panose="03020402040406030203" pitchFamily="66" charset="-78"/>
                <a:cs typeface="Arabic Typesetting" panose="03020402040406030203" pitchFamily="66" charset="-78"/>
              </a:rPr>
              <a:t>وجود خویش را از بدی و فساد که زاده ی تاریکی است منزه گردانند ب همین دلیل پیروان مانی از لذات و مواهب دنیوی مانند </a:t>
            </a:r>
            <a:r>
              <a:rPr lang="fa-IR" sz="2800" dirty="0" smtClean="0">
                <a:solidFill>
                  <a:schemeClr val="tx1"/>
                </a:solidFill>
                <a:latin typeface="Arabic Typesetting" panose="03020402040406030203" pitchFamily="66" charset="-78"/>
                <a:cs typeface="Arabic Typesetting" panose="03020402040406030203" pitchFamily="66" charset="-78"/>
              </a:rPr>
              <a:t>ازدواج، </a:t>
            </a:r>
            <a:r>
              <a:rPr lang="fa-IR" sz="2800" dirty="0">
                <a:solidFill>
                  <a:schemeClr val="tx1"/>
                </a:solidFill>
                <a:latin typeface="Arabic Typesetting" panose="03020402040406030203" pitchFamily="66" charset="-78"/>
                <a:cs typeface="Arabic Typesetting" panose="03020402040406030203" pitchFamily="66" charset="-78"/>
              </a:rPr>
              <a:t>خوردن گوشت و ...محروم بودند.</a:t>
            </a:r>
          </a:p>
          <a:p>
            <a:pPr algn="r"/>
            <a:r>
              <a:rPr lang="fa-IR" sz="2800" dirty="0">
                <a:solidFill>
                  <a:schemeClr val="tx1"/>
                </a:solidFill>
                <a:latin typeface="Arabic Typesetting" panose="03020402040406030203" pitchFamily="66" charset="-78"/>
                <a:cs typeface="Arabic Typesetting" panose="03020402040406030203" pitchFamily="66" charset="-78"/>
              </a:rPr>
              <a:t>ایین دیگری ک وجود داشت ایین زروان و مزدکی است که این ایین زمینه شکست ایرانیان از اعراب را فراهم اورد .دلیل دیگری از این ایین ها بویژه مانی در بین ایرانیان از جایگاه خوبی برخوردار نبودند این است که اموزه های تربیتی دینی و...دراین ادیان درراستای پاسخگویی به نیازمندیهای زندگی مادی و معنوی مردم ان زمان نبود.</a:t>
            </a:r>
          </a:p>
          <a:p>
            <a:r>
              <a:rPr lang="fa-IR" sz="2800" dirty="0">
                <a:solidFill>
                  <a:schemeClr val="tx1"/>
                </a:solidFill>
                <a:latin typeface="Arabic Typesetting" panose="03020402040406030203" pitchFamily="66" charset="-78"/>
                <a:cs typeface="Arabic Typesetting" panose="03020402040406030203" pitchFamily="66" charset="-78"/>
              </a:rPr>
              <a:t>سازمان ومراکز اموزشی درایران </a:t>
            </a:r>
            <a:r>
              <a:rPr lang="fa-IR" sz="2800" dirty="0" smtClean="0">
                <a:solidFill>
                  <a:schemeClr val="tx1"/>
                </a:solidFill>
                <a:latin typeface="Arabic Typesetting" panose="03020402040406030203" pitchFamily="66" charset="-78"/>
                <a:cs typeface="Arabic Typesetting" panose="03020402040406030203" pitchFamily="66" charset="-78"/>
              </a:rPr>
              <a:t>باستان:قسمت </a:t>
            </a:r>
            <a:r>
              <a:rPr lang="fa-IR" sz="2800" dirty="0">
                <a:solidFill>
                  <a:schemeClr val="tx1"/>
                </a:solidFill>
                <a:latin typeface="Arabic Typesetting" panose="03020402040406030203" pitchFamily="66" charset="-78"/>
                <a:cs typeface="Arabic Typesetting" panose="03020402040406030203" pitchFamily="66" charset="-78"/>
              </a:rPr>
              <a:t>اعظم این مراکز اموزشی ب عهده خانواده .اتشکده واتشگاه واموزشگاهای درباری گذاشته </a:t>
            </a:r>
            <a:r>
              <a:rPr lang="fa-IR" sz="2800" dirty="0" smtClean="0">
                <a:solidFill>
                  <a:schemeClr val="tx1"/>
                </a:solidFill>
                <a:latin typeface="Arabic Typesetting" panose="03020402040406030203" pitchFamily="66" charset="-78"/>
                <a:cs typeface="Arabic Typesetting" panose="03020402040406030203" pitchFamily="66" charset="-78"/>
              </a:rPr>
              <a:t>شده</a:t>
            </a:r>
            <a:endParaRPr lang="en-US"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endParaRPr>
          </a:p>
          <a:p>
            <a:pPr algn="r"/>
            <a:r>
              <a:rPr lang="fa-IR" sz="2800" dirty="0" smtClean="0">
                <a:solidFill>
                  <a:schemeClr val="tx1"/>
                </a:solidFill>
                <a:latin typeface="Arabic Typesetting" panose="03020402040406030203" pitchFamily="66" charset="-78"/>
                <a:cs typeface="Arabic Typesetting" panose="03020402040406030203" pitchFamily="66" charset="-78"/>
              </a:rPr>
              <a:t>بود </a:t>
            </a:r>
            <a:r>
              <a:rPr lang="fa-IR" sz="2800" dirty="0">
                <a:solidFill>
                  <a:schemeClr val="tx1"/>
                </a:solidFill>
                <a:latin typeface="Arabic Typesetting" panose="03020402040406030203" pitchFamily="66" charset="-78"/>
                <a:cs typeface="Arabic Typesetting" panose="03020402040406030203" pitchFamily="66" charset="-78"/>
              </a:rPr>
              <a:t>ودر عصر پادشاهان ساسانی </a:t>
            </a:r>
            <a:r>
              <a:rPr lang="fa-IR" sz="2800" dirty="0" smtClean="0">
                <a:solidFill>
                  <a:schemeClr val="tx1"/>
                </a:solidFill>
                <a:latin typeface="Arabic Typesetting" panose="03020402040406030203" pitchFamily="66" charset="-78"/>
                <a:cs typeface="Arabic Typesetting" panose="03020402040406030203" pitchFamily="66" charset="-78"/>
              </a:rPr>
              <a:t>به </a:t>
            </a:r>
            <a:r>
              <a:rPr lang="fa-IR" sz="2800" dirty="0">
                <a:solidFill>
                  <a:schemeClr val="tx1"/>
                </a:solidFill>
                <a:latin typeface="Arabic Typesetting" panose="03020402040406030203" pitchFamily="66" charset="-78"/>
                <a:cs typeface="Arabic Typesetting" panose="03020402040406030203" pitchFamily="66" charset="-78"/>
              </a:rPr>
              <a:t>ویژه انوشیروان دبستان و دانشگاه نیز </a:t>
            </a:r>
            <a:r>
              <a:rPr lang="fa-IR" sz="2800" dirty="0" smtClean="0">
                <a:solidFill>
                  <a:schemeClr val="tx1"/>
                </a:solidFill>
                <a:latin typeface="Arabic Typesetting" panose="03020402040406030203" pitchFamily="66" charset="-78"/>
                <a:cs typeface="Arabic Typesetting" panose="03020402040406030203" pitchFamily="66" charset="-78"/>
              </a:rPr>
              <a:t>به </a:t>
            </a:r>
            <a:r>
              <a:rPr lang="fa-IR" sz="2800" dirty="0">
                <a:solidFill>
                  <a:schemeClr val="tx1"/>
                </a:solidFill>
                <a:latin typeface="Arabic Typesetting" panose="03020402040406030203" pitchFamily="66" charset="-78"/>
                <a:cs typeface="Arabic Typesetting" panose="03020402040406030203" pitchFamily="66" charset="-78"/>
              </a:rPr>
              <a:t>انها افزوده شد</a:t>
            </a:r>
            <a:endParaRPr lang="en-US"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endParaRPr>
          </a:p>
          <a:p>
            <a:pPr algn="r"/>
            <a:endParaRPr lang="en-US"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endParaRPr>
          </a:p>
          <a:p>
            <a:pPr algn="r">
              <a:spcBef>
                <a:spcPts val="0"/>
              </a:spcBef>
              <a:defRPr/>
            </a:pPr>
            <a:endParaRPr lang="en-US"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endParaRPr>
          </a:p>
          <a:p>
            <a:pPr algn="r">
              <a:spcBef>
                <a:spcPts val="0"/>
              </a:spcBef>
              <a:defRPr/>
            </a:pPr>
            <a:endParaRPr lang="fa-IR" altLang="ko-KR" sz="2800" b="1" dirty="0">
              <a:solidFill>
                <a:schemeClr val="tx1"/>
              </a:solidFill>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188010760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80682" y="218364"/>
            <a:ext cx="6373503" cy="764939"/>
          </a:xfrm>
        </p:spPr>
        <p:txBody>
          <a:bodyPr/>
          <a:lstStyle/>
          <a:p>
            <a:endParaRPr lang="fa-IR" sz="4800" b="1" dirty="0">
              <a:solidFill>
                <a:schemeClr val="tx1"/>
              </a:solidFill>
              <a:latin typeface="Aldhabi" panose="01000000000000000000" pitchFamily="2" charset="-78"/>
              <a:cs typeface="Aldhabi" panose="01000000000000000000" pitchFamily="2" charset="-78"/>
            </a:endParaRPr>
          </a:p>
        </p:txBody>
      </p:sp>
      <p:sp>
        <p:nvSpPr>
          <p:cNvPr id="3" name="Subtitle 2"/>
          <p:cNvSpPr>
            <a:spLocks noGrp="1"/>
          </p:cNvSpPr>
          <p:nvPr>
            <p:ph type="subTitle" idx="1"/>
          </p:nvPr>
        </p:nvSpPr>
        <p:spPr>
          <a:xfrm>
            <a:off x="436729" y="1324496"/>
            <a:ext cx="11436321" cy="5362907"/>
          </a:xfrm>
        </p:spPr>
        <p:txBody>
          <a:bodyPr>
            <a:noAutofit/>
          </a:bodyPr>
          <a:lstStyle/>
          <a:p>
            <a:pPr algn="r"/>
            <a:r>
              <a:rPr lang="fa-IR" sz="2800" dirty="0">
                <a:solidFill>
                  <a:schemeClr val="tx1"/>
                </a:solidFill>
                <a:latin typeface="Arabic Typesetting" panose="03020402040406030203" pitchFamily="66" charset="-78"/>
                <a:cs typeface="Arabic Typesetting" panose="03020402040406030203" pitchFamily="66" charset="-78"/>
              </a:rPr>
              <a:t>مراحل تربیت:از15سالگی ب بعد که سن بلوغ محسوب میشد.هرزرتشتی موظف بود تکالیف مذهبی را براساس تعالیم زرتشت انجام دهد برای شاهزادگان وپسران اشراف سن </a:t>
            </a:r>
            <a:r>
              <a:rPr lang="fa-IR" sz="2800" dirty="0" smtClean="0">
                <a:solidFill>
                  <a:schemeClr val="tx1"/>
                </a:solidFill>
                <a:latin typeface="Arabic Typesetting" panose="03020402040406030203" pitchFamily="66" charset="-78"/>
                <a:cs typeface="Arabic Typesetting" panose="03020402040406030203" pitchFamily="66" charset="-78"/>
              </a:rPr>
              <a:t>تحصیل </a:t>
            </a:r>
            <a:r>
              <a:rPr lang="fa-IR" sz="2800" dirty="0">
                <a:solidFill>
                  <a:schemeClr val="tx1"/>
                </a:solidFill>
                <a:latin typeface="Arabic Typesetting" panose="03020402040406030203" pitchFamily="66" charset="-78"/>
                <a:cs typeface="Arabic Typesetting" panose="03020402040406030203" pitchFamily="66" charset="-78"/>
              </a:rPr>
              <a:t>را هروت تا 20سالگی واستربون تا24سالگی گزارش داده است.</a:t>
            </a:r>
          </a:p>
          <a:p>
            <a:pPr algn="r"/>
            <a:r>
              <a:rPr lang="fa-IR" sz="2800" dirty="0">
                <a:solidFill>
                  <a:schemeClr val="tx1"/>
                </a:solidFill>
                <a:latin typeface="Arabic Typesetting" panose="03020402040406030203" pitchFamily="66" charset="-78"/>
                <a:cs typeface="Arabic Typesetting" panose="03020402040406030203" pitchFamily="66" charset="-78"/>
              </a:rPr>
              <a:t>اگرچه در ان روزگار ب تعلیم و تربیت اخلاقی واجتماعی </a:t>
            </a:r>
            <a:r>
              <a:rPr lang="fa-IR" sz="2800" dirty="0" smtClean="0">
                <a:solidFill>
                  <a:schemeClr val="tx1"/>
                </a:solidFill>
                <a:latin typeface="Arabic Typesetting" panose="03020402040406030203" pitchFamily="66" charset="-78"/>
                <a:cs typeface="Arabic Typesetting" panose="03020402040406030203" pitchFamily="66" charset="-78"/>
              </a:rPr>
              <a:t>به </a:t>
            </a:r>
            <a:r>
              <a:rPr lang="fa-IR" sz="2800" dirty="0">
                <a:solidFill>
                  <a:schemeClr val="tx1"/>
                </a:solidFill>
                <a:latin typeface="Arabic Typesetting" panose="03020402040406030203" pitchFamily="66" charset="-78"/>
                <a:cs typeface="Arabic Typesetting" panose="03020402040406030203" pitchFamily="66" charset="-78"/>
              </a:rPr>
              <a:t>ویژه تربیت دینی مردم توجه زیادی می شد لیکن سازمانهای رسمی برای اداره اموزش وپرورش عامه مردم وجود نداشت .</a:t>
            </a:r>
          </a:p>
          <a:p>
            <a:pPr algn="r"/>
            <a:r>
              <a:rPr lang="fa-IR" sz="2800" dirty="0">
                <a:solidFill>
                  <a:schemeClr val="tx1"/>
                </a:solidFill>
                <a:latin typeface="Arabic Typesetting" panose="03020402040406030203" pitchFamily="66" charset="-78"/>
                <a:cs typeface="Arabic Typesetting" panose="03020402040406030203" pitchFamily="66" charset="-78"/>
              </a:rPr>
              <a:t>معمولا کودکان شغل پدر را می اموختند و </a:t>
            </a:r>
            <a:r>
              <a:rPr lang="fa-IR" sz="2800" dirty="0" smtClean="0">
                <a:solidFill>
                  <a:schemeClr val="tx1"/>
                </a:solidFill>
                <a:latin typeface="Arabic Typesetting" panose="03020402040406030203" pitchFamily="66" charset="-78"/>
                <a:cs typeface="Arabic Typesetting" panose="03020402040406030203" pitchFamily="66" charset="-78"/>
              </a:rPr>
              <a:t>به </a:t>
            </a:r>
            <a:r>
              <a:rPr lang="fa-IR" sz="2800" dirty="0">
                <a:solidFill>
                  <a:schemeClr val="tx1"/>
                </a:solidFill>
                <a:latin typeface="Arabic Typesetting" panose="03020402040406030203" pitchFamily="66" charset="-78"/>
                <a:cs typeface="Arabic Typesetting" panose="03020402040406030203" pitchFamily="66" charset="-78"/>
              </a:rPr>
              <a:t>وسیله شاگردی در </a:t>
            </a:r>
            <a:r>
              <a:rPr lang="fa-IR" sz="2800" dirty="0" smtClean="0">
                <a:solidFill>
                  <a:schemeClr val="tx1"/>
                </a:solidFill>
                <a:latin typeface="Arabic Typesetting" panose="03020402040406030203" pitchFamily="66" charset="-78"/>
                <a:cs typeface="Arabic Typesetting" panose="03020402040406030203" pitchFamily="66" charset="-78"/>
              </a:rPr>
              <a:t>محضر </a:t>
            </a:r>
            <a:r>
              <a:rPr lang="fa-IR" sz="2800" dirty="0">
                <a:solidFill>
                  <a:schemeClr val="tx1"/>
                </a:solidFill>
                <a:latin typeface="Arabic Typesetting" panose="03020402040406030203" pitchFamily="66" charset="-78"/>
                <a:cs typeface="Arabic Typesetting" panose="03020402040406030203" pitchFamily="66" charset="-78"/>
              </a:rPr>
              <a:t>پدر یا استاد حرفه اورا فرا </a:t>
            </a:r>
            <a:r>
              <a:rPr lang="fa-IR" sz="2800" dirty="0" smtClean="0">
                <a:solidFill>
                  <a:schemeClr val="tx1"/>
                </a:solidFill>
                <a:latin typeface="Arabic Typesetting" panose="03020402040406030203" pitchFamily="66" charset="-78"/>
                <a:cs typeface="Arabic Typesetting" panose="03020402040406030203" pitchFamily="66" charset="-78"/>
              </a:rPr>
              <a:t>میگرفتند.تنها </a:t>
            </a:r>
            <a:r>
              <a:rPr lang="fa-IR" sz="2800" dirty="0">
                <a:solidFill>
                  <a:schemeClr val="tx1"/>
                </a:solidFill>
                <a:latin typeface="Arabic Typesetting" panose="03020402040406030203" pitchFamily="66" charset="-78"/>
                <a:cs typeface="Arabic Typesetting" panose="03020402040406030203" pitchFamily="66" charset="-78"/>
              </a:rPr>
              <a:t>فرزندان طبقات ممتاز در مدارس خصوصی و اموزشگاه های ویژه دربار </a:t>
            </a:r>
            <a:r>
              <a:rPr lang="fa-IR" sz="2800" dirty="0" smtClean="0">
                <a:solidFill>
                  <a:schemeClr val="tx1"/>
                </a:solidFill>
                <a:latin typeface="Arabic Typesetting" panose="03020402040406030203" pitchFamily="66" charset="-78"/>
                <a:cs typeface="Arabic Typesetting" panose="03020402040406030203" pitchFamily="66" charset="-78"/>
              </a:rPr>
              <a:t>به </a:t>
            </a:r>
            <a:r>
              <a:rPr lang="fa-IR" sz="2800" dirty="0">
                <a:solidFill>
                  <a:schemeClr val="tx1"/>
                </a:solidFill>
                <a:latin typeface="Arabic Typesetting" panose="03020402040406030203" pitchFamily="66" charset="-78"/>
                <a:cs typeface="Arabic Typesetting" panose="03020402040406030203" pitchFamily="66" charset="-78"/>
              </a:rPr>
              <a:t>تحصیل و اشتغال می پرداختند</a:t>
            </a:r>
            <a:r>
              <a:rPr lang="fa-IR" sz="2800" dirty="0" smtClean="0">
                <a:solidFill>
                  <a:schemeClr val="tx1"/>
                </a:solidFill>
                <a:latin typeface="Arabic Typesetting" panose="03020402040406030203" pitchFamily="66" charset="-78"/>
                <a:cs typeface="Arabic Typesetting" panose="03020402040406030203" pitchFamily="66" charset="-78"/>
              </a:rPr>
              <a:t>.</a:t>
            </a:r>
            <a:endParaRPr lang="fa-IR" sz="2800" dirty="0">
              <a:solidFill>
                <a:schemeClr val="tx1"/>
              </a:solidFill>
              <a:latin typeface="Arabic Typesetting" panose="03020402040406030203" pitchFamily="66" charset="-78"/>
              <a:cs typeface="Arabic Typesetting" panose="03020402040406030203" pitchFamily="66" charset="-78"/>
            </a:endParaRPr>
          </a:p>
          <a:p>
            <a:pPr algn="r"/>
            <a:r>
              <a:rPr lang="fa-IR" sz="2800" dirty="0">
                <a:solidFill>
                  <a:schemeClr val="tx1"/>
                </a:solidFill>
                <a:latin typeface="Arabic Typesetting" panose="03020402040406030203" pitchFamily="66" charset="-78"/>
                <a:cs typeface="Arabic Typesetting" panose="03020402040406030203" pitchFamily="66" charset="-78"/>
              </a:rPr>
              <a:t>ویژگی های مربی:</a:t>
            </a:r>
          </a:p>
          <a:p>
            <a:pPr algn="r"/>
            <a:r>
              <a:rPr lang="fa-IR" sz="2800" dirty="0">
                <a:solidFill>
                  <a:schemeClr val="tx1"/>
                </a:solidFill>
                <a:latin typeface="Arabic Typesetting" panose="03020402040406030203" pitchFamily="66" charset="-78"/>
                <a:cs typeface="Arabic Typesetting" panose="03020402040406030203" pitchFamily="66" charset="-78"/>
              </a:rPr>
              <a:t>سرپرستان و مربیان کودکان ازبین افراد ارشد و صالح انتخاب میشدند به همین منظور رییس دسته جوانان راازمیان سالمندان بر میگزیدند ودرباره خودسالمندان وسران ایشان نیز افرادی </a:t>
            </a:r>
            <a:r>
              <a:rPr lang="fa-IR" sz="2800" dirty="0" smtClean="0">
                <a:solidFill>
                  <a:schemeClr val="tx1"/>
                </a:solidFill>
                <a:latin typeface="Arabic Typesetting" panose="03020402040406030203" pitchFamily="66" charset="-78"/>
                <a:cs typeface="Arabic Typesetting" panose="03020402040406030203" pitchFamily="66" charset="-78"/>
              </a:rPr>
              <a:t>به </a:t>
            </a:r>
            <a:r>
              <a:rPr lang="fa-IR" sz="2800" dirty="0">
                <a:solidFill>
                  <a:schemeClr val="tx1"/>
                </a:solidFill>
                <a:latin typeface="Arabic Typesetting" panose="03020402040406030203" pitchFamily="66" charset="-78"/>
                <a:cs typeface="Arabic Typesetting" panose="03020402040406030203" pitchFamily="66" charset="-78"/>
              </a:rPr>
              <a:t>این امید انتخاب میشدند تا تاانهارا دراجرای تکالیف مقدر خویش نیک اماده سازند </a:t>
            </a:r>
            <a:r>
              <a:rPr lang="fa-IR" sz="2800" dirty="0" smtClean="0">
                <a:solidFill>
                  <a:schemeClr val="tx1"/>
                </a:solidFill>
                <a:latin typeface="Arabic Typesetting" panose="03020402040406030203" pitchFamily="66" charset="-78"/>
                <a:cs typeface="Arabic Typesetting" panose="03020402040406030203" pitchFamily="66" charset="-78"/>
              </a:rPr>
              <a:t>به </a:t>
            </a:r>
            <a:r>
              <a:rPr lang="fa-IR" sz="2800" dirty="0">
                <a:solidFill>
                  <a:schemeClr val="tx1"/>
                </a:solidFill>
                <a:latin typeface="Arabic Typesetting" panose="03020402040406030203" pitchFamily="66" charset="-78"/>
                <a:cs typeface="Arabic Typesetting" panose="03020402040406030203" pitchFamily="66" charset="-78"/>
              </a:rPr>
              <a:t>علاوه ارشدها هم رییس خاص دارند </a:t>
            </a:r>
            <a:r>
              <a:rPr lang="fa-IR" sz="2800" dirty="0" smtClean="0">
                <a:solidFill>
                  <a:schemeClr val="tx1"/>
                </a:solidFill>
                <a:latin typeface="Arabic Typesetting" panose="03020402040406030203" pitchFamily="66" charset="-78"/>
                <a:cs typeface="Arabic Typesetting" panose="03020402040406030203" pitchFamily="66" charset="-78"/>
              </a:rPr>
              <a:t>که </a:t>
            </a:r>
            <a:r>
              <a:rPr lang="fa-IR" sz="2800" dirty="0">
                <a:solidFill>
                  <a:schemeClr val="tx1"/>
                </a:solidFill>
                <a:latin typeface="Arabic Typesetting" panose="03020402040406030203" pitchFamily="66" charset="-78"/>
                <a:cs typeface="Arabic Typesetting" panose="03020402040406030203" pitchFamily="66" charset="-78"/>
              </a:rPr>
              <a:t>کارشان این است </a:t>
            </a:r>
            <a:r>
              <a:rPr lang="fa-IR" sz="2800" dirty="0" smtClean="0">
                <a:solidFill>
                  <a:schemeClr val="tx1"/>
                </a:solidFill>
                <a:latin typeface="Arabic Typesetting" panose="03020402040406030203" pitchFamily="66" charset="-78"/>
                <a:cs typeface="Arabic Typesetting" panose="03020402040406030203" pitchFamily="66" charset="-78"/>
              </a:rPr>
              <a:t>که به </a:t>
            </a:r>
            <a:r>
              <a:rPr lang="fa-IR" sz="2800" dirty="0">
                <a:solidFill>
                  <a:schemeClr val="tx1"/>
                </a:solidFill>
                <a:latin typeface="Arabic Typesetting" panose="03020402040406030203" pitchFamily="66" charset="-78"/>
                <a:cs typeface="Arabic Typesetting" panose="03020402040406030203" pitchFamily="66" charset="-78"/>
              </a:rPr>
              <a:t>اجرای تمام و کمال تکالیف ایشان نظارت کنند.</a:t>
            </a:r>
          </a:p>
          <a:p>
            <a:pPr algn="r"/>
            <a:endParaRPr lang="en-US"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endParaRPr>
          </a:p>
          <a:p>
            <a:pPr algn="r">
              <a:spcBef>
                <a:spcPts val="0"/>
              </a:spcBef>
              <a:defRPr/>
            </a:pPr>
            <a:endParaRPr lang="en-US"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endParaRPr>
          </a:p>
          <a:p>
            <a:pPr algn="r">
              <a:spcBef>
                <a:spcPts val="0"/>
              </a:spcBef>
              <a:defRPr/>
            </a:pPr>
            <a:endParaRPr lang="fa-IR" altLang="ko-KR" sz="2800" b="1" dirty="0">
              <a:solidFill>
                <a:schemeClr val="tx1"/>
              </a:solidFill>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186832019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80682" y="218364"/>
            <a:ext cx="6373503" cy="764939"/>
          </a:xfrm>
        </p:spPr>
        <p:txBody>
          <a:bodyPr/>
          <a:lstStyle/>
          <a:p>
            <a:endParaRPr lang="fa-IR" sz="4800" b="1" dirty="0">
              <a:solidFill>
                <a:schemeClr val="tx1"/>
              </a:solidFill>
              <a:latin typeface="Aldhabi" panose="01000000000000000000" pitchFamily="2" charset="-78"/>
              <a:cs typeface="Aldhabi" panose="01000000000000000000" pitchFamily="2" charset="-78"/>
            </a:endParaRPr>
          </a:p>
        </p:txBody>
      </p:sp>
      <p:sp>
        <p:nvSpPr>
          <p:cNvPr id="3" name="Subtitle 2"/>
          <p:cNvSpPr>
            <a:spLocks noGrp="1"/>
          </p:cNvSpPr>
          <p:nvPr>
            <p:ph type="subTitle" idx="1"/>
          </p:nvPr>
        </p:nvSpPr>
        <p:spPr>
          <a:xfrm>
            <a:off x="436729" y="1324496"/>
            <a:ext cx="11436321" cy="5362907"/>
          </a:xfrm>
        </p:spPr>
        <p:txBody>
          <a:bodyPr>
            <a:noAutofit/>
          </a:bodyPr>
          <a:lstStyle/>
          <a:p>
            <a:pPr algn="r"/>
            <a:r>
              <a:rPr lang="fa-IR" sz="2800" dirty="0">
                <a:solidFill>
                  <a:schemeClr val="tx1"/>
                </a:solidFill>
                <a:latin typeface="Arabic Typesetting" panose="03020402040406030203" pitchFamily="66" charset="-78"/>
                <a:cs typeface="Arabic Typesetting" panose="03020402040406030203" pitchFamily="66" charset="-78"/>
              </a:rPr>
              <a:t>در ایین زرتشت دانش و دانش پژوهی از شان واعتبار بالایی برخوردار بود.ب طوری ک در فرایند دانش اموزی و دانش پژوهی همواره فرشته ای بنام (چیستا)بران نظارت دارد و ثواب ان را برای مربی ومتعلم محسابه میکند گفتنی است که زرتشت نقش خانواده واهمیت مادر در اموزش فرزندان را مورد توجه قرار داده.</a:t>
            </a:r>
          </a:p>
          <a:p>
            <a:pPr algn="r"/>
            <a:r>
              <a:rPr lang="fa-IR" sz="2800" dirty="0">
                <a:solidFill>
                  <a:schemeClr val="tx1"/>
                </a:solidFill>
                <a:latin typeface="Arabic Typesetting" panose="03020402040406030203" pitchFamily="66" charset="-78"/>
                <a:cs typeface="Arabic Typesetting" panose="03020402040406030203" pitchFamily="66" charset="-78"/>
              </a:rPr>
              <a:t>زرتشت کودکان را ازسن 7تا15سالگی </a:t>
            </a:r>
            <a:r>
              <a:rPr lang="fa-IR" sz="2800" dirty="0" smtClean="0">
                <a:solidFill>
                  <a:schemeClr val="tx1"/>
                </a:solidFill>
                <a:latin typeface="Arabic Typesetting" panose="03020402040406030203" pitchFamily="66" charset="-78"/>
                <a:cs typeface="Arabic Typesetting" panose="03020402040406030203" pitchFamily="66" charset="-78"/>
              </a:rPr>
              <a:t>به تربیت </a:t>
            </a:r>
            <a:r>
              <a:rPr lang="fa-IR" sz="2800" dirty="0">
                <a:solidFill>
                  <a:schemeClr val="tx1"/>
                </a:solidFill>
                <a:latin typeface="Arabic Typesetting" panose="03020402040406030203" pitchFamily="66" charset="-78"/>
                <a:cs typeface="Arabic Typesetting" panose="03020402040406030203" pitchFamily="66" charset="-78"/>
              </a:rPr>
              <a:t>دینی واخلاقی مقید ساخت </a:t>
            </a:r>
            <a:r>
              <a:rPr lang="fa-IR" sz="2800" dirty="0" smtClean="0">
                <a:solidFill>
                  <a:schemeClr val="tx1"/>
                </a:solidFill>
                <a:latin typeface="Arabic Typesetting" panose="03020402040406030203" pitchFamily="66" charset="-78"/>
                <a:cs typeface="Arabic Typesetting" panose="03020402040406030203" pitchFamily="66" charset="-78"/>
              </a:rPr>
              <a:t>و آن </a:t>
            </a:r>
            <a:r>
              <a:rPr lang="fa-IR" sz="2800" dirty="0">
                <a:solidFill>
                  <a:schemeClr val="tx1"/>
                </a:solidFill>
                <a:latin typeface="Arabic Typesetting" panose="03020402040406030203" pitchFamily="66" charset="-78"/>
                <a:cs typeface="Arabic Typesetting" panose="03020402040406030203" pitchFamily="66" charset="-78"/>
              </a:rPr>
              <a:t>را جهت عضویت و مقبولیت درجامعه اماده میساختند .</a:t>
            </a:r>
          </a:p>
          <a:p>
            <a:pPr algn="r"/>
            <a:r>
              <a:rPr lang="fa-IR" sz="2800" dirty="0">
                <a:solidFill>
                  <a:schemeClr val="tx1"/>
                </a:solidFill>
                <a:latin typeface="Arabic Typesetting" panose="03020402040406030203" pitchFamily="66" charset="-78"/>
                <a:cs typeface="Arabic Typesetting" panose="03020402040406030203" pitchFamily="66" charset="-78"/>
              </a:rPr>
              <a:t>در تعلیم کودکان بین دختر و پسر تفاوت قایل نبودوکاروکوشش ازجایگاه رفیعی برخوردار بود.ومردم تبل و کاهل درزمره پیروان شیطان </a:t>
            </a:r>
            <a:r>
              <a:rPr lang="fa-IR" sz="2800" dirty="0" smtClean="0">
                <a:solidFill>
                  <a:schemeClr val="tx1"/>
                </a:solidFill>
                <a:latin typeface="Arabic Typesetting" panose="03020402040406030203" pitchFamily="66" charset="-78"/>
                <a:cs typeface="Arabic Typesetting" panose="03020402040406030203" pitchFamily="66" charset="-78"/>
              </a:rPr>
              <a:t>بودند.</a:t>
            </a:r>
            <a:endParaRPr lang="fa-IR" sz="2800" dirty="0">
              <a:solidFill>
                <a:schemeClr val="tx1"/>
              </a:solidFill>
              <a:latin typeface="Arabic Typesetting" panose="03020402040406030203" pitchFamily="66" charset="-78"/>
              <a:cs typeface="Arabic Typesetting" panose="03020402040406030203" pitchFamily="66" charset="-78"/>
            </a:endParaRPr>
          </a:p>
          <a:p>
            <a:pPr algn="r"/>
            <a:endParaRPr lang="en-US"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endParaRPr>
          </a:p>
          <a:p>
            <a:pPr algn="r">
              <a:spcBef>
                <a:spcPts val="0"/>
              </a:spcBef>
              <a:defRPr/>
            </a:pPr>
            <a:endParaRPr lang="en-US"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endParaRPr>
          </a:p>
          <a:p>
            <a:pPr algn="r">
              <a:spcBef>
                <a:spcPts val="0"/>
              </a:spcBef>
              <a:defRPr/>
            </a:pPr>
            <a:endParaRPr lang="fa-IR" altLang="ko-KR" sz="2800" b="1" dirty="0">
              <a:solidFill>
                <a:schemeClr val="tx1"/>
              </a:solidFill>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125002603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65779" y="110320"/>
            <a:ext cx="7865210" cy="1036092"/>
          </a:xfrm>
        </p:spPr>
        <p:txBody>
          <a:bodyPr/>
          <a:lstStyle/>
          <a:p>
            <a:r>
              <a:rPr lang="fa-IR" altLang="ko-KR" sz="4800" b="1" dirty="0">
                <a:solidFill>
                  <a:schemeClr val="tx1"/>
                </a:solidFill>
                <a:latin typeface="Aldhabi" panose="01000000000000000000" pitchFamily="2" charset="-78"/>
                <a:ea typeface="맑은 고딕" pitchFamily="50" charset="-127"/>
                <a:cs typeface="Aldhabi" panose="01000000000000000000" pitchFamily="2" charset="-78"/>
              </a:rPr>
              <a:t>درس سیرتحول تعلیم و تربیت درایران قبل و بعد از اسلام</a:t>
            </a:r>
            <a:endParaRPr lang="en-US" altLang="ko-KR" sz="4800" b="1" dirty="0">
              <a:solidFill>
                <a:schemeClr val="tx1"/>
              </a:solidFill>
              <a:latin typeface="Aldhabi" panose="01000000000000000000" pitchFamily="2" charset="-78"/>
              <a:ea typeface="맑은 고딕" pitchFamily="50" charset="-127"/>
              <a:cs typeface="Aldhabi" panose="01000000000000000000" pitchFamily="2" charset="-78"/>
            </a:endParaRPr>
          </a:p>
        </p:txBody>
      </p:sp>
      <p:sp>
        <p:nvSpPr>
          <p:cNvPr id="3" name="Subtitle 2"/>
          <p:cNvSpPr>
            <a:spLocks noGrp="1"/>
          </p:cNvSpPr>
          <p:nvPr>
            <p:ph type="subTitle" idx="1"/>
          </p:nvPr>
        </p:nvSpPr>
        <p:spPr>
          <a:xfrm>
            <a:off x="2819982" y="2034180"/>
            <a:ext cx="8825658" cy="861420"/>
          </a:xfrm>
        </p:spPr>
        <p:txBody>
          <a:bodyPr>
            <a:noAutofit/>
          </a:bodyPr>
          <a:lstStyle/>
          <a:p>
            <a:pPr algn="r">
              <a:spcBef>
                <a:spcPts val="0"/>
              </a:spcBef>
              <a:defRPr/>
            </a:pPr>
            <a:r>
              <a:rPr lang="fa-IR" altLang="ko-KR" sz="3600" b="1" dirty="0">
                <a:solidFill>
                  <a:schemeClr val="tx1"/>
                </a:solidFill>
                <a:latin typeface="Andalus" panose="02020603050405020304" pitchFamily="18" charset="-78"/>
                <a:cs typeface="Andalus" panose="02020603050405020304" pitchFamily="18" charset="-78"/>
              </a:rPr>
              <a:t>گروه س</a:t>
            </a:r>
            <a:r>
              <a:rPr lang="fa-IR" altLang="ko-KR" sz="3600" b="1" dirty="0" smtClean="0">
                <a:solidFill>
                  <a:schemeClr val="tx1"/>
                </a:solidFill>
                <a:latin typeface="Andalus" panose="02020603050405020304" pitchFamily="18" charset="-78"/>
                <a:cs typeface="Andalus" panose="02020603050405020304" pitchFamily="18" charset="-78"/>
              </a:rPr>
              <a:t>وم:</a:t>
            </a:r>
          </a:p>
          <a:p>
            <a:pPr algn="r">
              <a:spcBef>
                <a:spcPts val="0"/>
              </a:spcBef>
              <a:defRPr/>
            </a:pPr>
            <a:endParaRPr lang="fa-IR" altLang="ko-KR" sz="3600" b="1" dirty="0">
              <a:solidFill>
                <a:schemeClr val="tx1"/>
              </a:solidFill>
              <a:latin typeface="Andalus" panose="02020603050405020304" pitchFamily="18" charset="-78"/>
              <a:cs typeface="Andalus" panose="02020603050405020304" pitchFamily="18" charset="-78"/>
            </a:endParaRPr>
          </a:p>
          <a:p>
            <a:pPr algn="r">
              <a:defRPr/>
            </a:pPr>
            <a:r>
              <a:rPr lang="fa-IR" sz="3600" i="1" dirty="0">
                <a:solidFill>
                  <a:schemeClr val="tx1"/>
                </a:solidFill>
                <a:latin typeface="Andalus" panose="02020603050405020304" pitchFamily="18" charset="-78"/>
                <a:cs typeface="Andalus" panose="02020603050405020304" pitchFamily="18" charset="-78"/>
              </a:rPr>
              <a:t>حدیثه محمدیان</a:t>
            </a:r>
          </a:p>
          <a:p>
            <a:pPr algn="r">
              <a:defRPr/>
            </a:pPr>
            <a:r>
              <a:rPr lang="fa-IR" sz="3600" i="1" dirty="0">
                <a:solidFill>
                  <a:schemeClr val="tx1"/>
                </a:solidFill>
                <a:latin typeface="Andalus" panose="02020603050405020304" pitchFamily="18" charset="-78"/>
                <a:cs typeface="Andalus" panose="02020603050405020304" pitchFamily="18" charset="-78"/>
              </a:rPr>
              <a:t>فاطمه پودینه</a:t>
            </a:r>
          </a:p>
          <a:p>
            <a:pPr algn="r">
              <a:defRPr/>
            </a:pPr>
            <a:r>
              <a:rPr lang="fa-IR" sz="3600" i="1" dirty="0">
                <a:solidFill>
                  <a:schemeClr val="tx1"/>
                </a:solidFill>
                <a:latin typeface="Andalus" panose="02020603050405020304" pitchFamily="18" charset="-78"/>
                <a:cs typeface="Andalus" panose="02020603050405020304" pitchFamily="18" charset="-78"/>
              </a:rPr>
              <a:t>زهره سالاری</a:t>
            </a:r>
          </a:p>
          <a:p>
            <a:pPr algn="r">
              <a:spcBef>
                <a:spcPts val="0"/>
              </a:spcBef>
              <a:defRPr/>
            </a:pPr>
            <a:endParaRPr lang="fa-IR" altLang="ko-KR" sz="3600" b="1" dirty="0">
              <a:solidFill>
                <a:schemeClr val="tx1"/>
              </a:solidFill>
              <a:latin typeface="Andalus" panose="02020603050405020304" pitchFamily="18" charset="-78"/>
              <a:cs typeface="Andalus" panose="02020603050405020304" pitchFamily="18" charset="-78"/>
            </a:endParaRPr>
          </a:p>
        </p:txBody>
      </p:sp>
    </p:spTree>
    <p:extLst>
      <p:ext uri="{BB962C8B-B14F-4D97-AF65-F5344CB8AC3E}">
        <p14:creationId xmlns:p14="http://schemas.microsoft.com/office/powerpoint/2010/main" val="37033916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80682" y="218364"/>
            <a:ext cx="6373503" cy="764939"/>
          </a:xfrm>
        </p:spPr>
        <p:txBody>
          <a:bodyPr/>
          <a:lstStyle/>
          <a:p>
            <a:r>
              <a:rPr lang="fa-IR" sz="4800" b="1" dirty="0">
                <a:solidFill>
                  <a:schemeClr val="tx1"/>
                </a:solidFill>
                <a:latin typeface="Aldhabi" panose="01000000000000000000" pitchFamily="2" charset="-78"/>
                <a:cs typeface="Aldhabi" panose="01000000000000000000" pitchFamily="2" charset="-78"/>
              </a:rPr>
              <a:t>جایگاه فرهنگ و تعلیم و تربیت در ایران باستان</a:t>
            </a:r>
          </a:p>
        </p:txBody>
      </p:sp>
      <p:sp>
        <p:nvSpPr>
          <p:cNvPr id="3" name="Subtitle 2"/>
          <p:cNvSpPr>
            <a:spLocks noGrp="1"/>
          </p:cNvSpPr>
          <p:nvPr>
            <p:ph type="subTitle" idx="1"/>
          </p:nvPr>
        </p:nvSpPr>
        <p:spPr>
          <a:xfrm>
            <a:off x="436729" y="1324496"/>
            <a:ext cx="11436321" cy="5362907"/>
          </a:xfrm>
        </p:spPr>
        <p:txBody>
          <a:bodyPr>
            <a:noAutofit/>
          </a:bodyPr>
          <a:lstStyle/>
          <a:p>
            <a:pPr algn="r"/>
            <a:r>
              <a:rPr lang="fa-IR" sz="2800" dirty="0">
                <a:solidFill>
                  <a:schemeClr val="tx1"/>
                </a:solidFill>
                <a:latin typeface="Arabic Typesetting" panose="03020402040406030203" pitchFamily="66" charset="-78"/>
                <a:cs typeface="Arabic Typesetting" panose="03020402040406030203" pitchFamily="66" charset="-78"/>
              </a:rPr>
              <a:t>مطالعه سیر تاریخی و تکوینی آموزش و پرورش در ایران حکایت از آن دارد که آموزش و پرورش در ایران باستان به ویژه در دوره هخامنشیان و دوره ساسانیان از دو عامل حکومت و خاستگاه اجتماعی اقتدار طلبان جامعه متاثر بوده است .اصولا آموزش و پرورش در این دوران ماهیت محافظه کارانه و خصلت طبقاتی داشته است و نحوه تعلیم و تربیت خصوصی و خانگی در میان طبقات مرفه و اشرف معمول بوده است.از مشخصه دیگر آموزش و پرورش در این عصر توجه به تربیت اخلاقی، دینی،تربیت بدنی و تربیت نظامی بوده است و هدف تعلیم و تربیت بر این اصل استوار بوده که افراد را خدمتگزار خانواده ،جامعه و کشور بار آورند و آنان را به عنوان جنگجویانی دلاور و سربازان و شهروندانی وفادار آمادهسازند</a:t>
            </a:r>
            <a:r>
              <a:rPr lang="fa-IR" sz="2800" dirty="0" smtClean="0">
                <a:solidFill>
                  <a:schemeClr val="tx1"/>
                </a:solidFill>
                <a:latin typeface="Arabic Typesetting" panose="03020402040406030203" pitchFamily="66" charset="-78"/>
                <a:cs typeface="Arabic Typesetting" panose="03020402040406030203" pitchFamily="66" charset="-78"/>
              </a:rPr>
              <a:t>.</a:t>
            </a:r>
          </a:p>
          <a:p>
            <a:pPr algn="r"/>
            <a:r>
              <a:rPr lang="fa-IR" sz="2800" dirty="0">
                <a:solidFill>
                  <a:schemeClr val="tx1"/>
                </a:solidFill>
                <a:latin typeface="Arabic Typesetting" panose="03020402040406030203" pitchFamily="66" charset="-78"/>
                <a:cs typeface="Arabic Typesetting" panose="03020402040406030203" pitchFamily="66" charset="-78"/>
              </a:rPr>
              <a:t>کانونهای تربیتی شامل خانه،آتشگاه ،معبد و آموزشگاه های عالی مستقر در دربار بود که کار تعلیمات صاحبان مناصب عالی را به عهده داشت. اصول حاکم بر روشها و محتوی تعلیم و تربیت  از آئین زرتشت و قوانین اوستا و موازین نظامیگری که حاوی قواعد سیاسی ، فرهنگی، مدنی و جزایی بود، متاثر بودند.اگر چه در آن روزگار به تعلیم تربیت اخلاقی و اجتماعی به ویژه تربیت دینی مردم توجه زیادی میشد،لیکن سازمان رسمی برای اداره امور آموزش و پرورش عامه مردم وجود نداشت. معمولا کودکان شغل پدر را می آموختند تا جانشین او شوند.</a:t>
            </a:r>
            <a:endParaRPr lang="en-US" altLang="ko-KR" sz="2800" b="1" dirty="0">
              <a:solidFill>
                <a:schemeClr val="tx1"/>
              </a:solidFill>
              <a:latin typeface="Arabic Typesetting" panose="03020402040406030203" pitchFamily="66" charset="-78"/>
              <a:cs typeface="Arabic Typesetting" panose="03020402040406030203" pitchFamily="66" charset="-78"/>
            </a:endParaRPr>
          </a:p>
          <a:p>
            <a:pPr algn="r"/>
            <a:endParaRPr lang="en-US"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endParaRPr>
          </a:p>
          <a:p>
            <a:pPr algn="r"/>
            <a:endParaRPr lang="fa-IR"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endParaRPr>
          </a:p>
          <a:p>
            <a:pPr algn="r"/>
            <a:endParaRPr lang="en-US"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endParaRPr>
          </a:p>
          <a:p>
            <a:pPr algn="r"/>
            <a:endParaRPr lang="en-US"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endParaRPr>
          </a:p>
          <a:p>
            <a:pPr algn="r">
              <a:spcBef>
                <a:spcPts val="0"/>
              </a:spcBef>
              <a:defRPr/>
            </a:pPr>
            <a:endParaRPr lang="en-US"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endParaRPr>
          </a:p>
          <a:p>
            <a:pPr algn="r">
              <a:spcBef>
                <a:spcPts val="0"/>
              </a:spcBef>
              <a:defRPr/>
            </a:pPr>
            <a:endParaRPr lang="fa-IR" altLang="ko-KR" sz="2800" b="1" dirty="0">
              <a:solidFill>
                <a:schemeClr val="tx1"/>
              </a:solidFill>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427894004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80682" y="218364"/>
            <a:ext cx="6373503" cy="764939"/>
          </a:xfrm>
        </p:spPr>
        <p:txBody>
          <a:bodyPr/>
          <a:lstStyle/>
          <a:p>
            <a:r>
              <a:rPr lang="fa-IR" sz="4800" b="1" dirty="0">
                <a:solidFill>
                  <a:schemeClr val="tx1"/>
                </a:solidFill>
                <a:latin typeface="Aldhabi" panose="01000000000000000000" pitchFamily="2" charset="-78"/>
                <a:cs typeface="Aldhabi" panose="01000000000000000000" pitchFamily="2" charset="-78"/>
              </a:rPr>
              <a:t>جایگاه فرهنگ و تعلیم و تربیت در ایران باستان</a:t>
            </a:r>
          </a:p>
        </p:txBody>
      </p:sp>
      <p:sp>
        <p:nvSpPr>
          <p:cNvPr id="3" name="Subtitle 2"/>
          <p:cNvSpPr>
            <a:spLocks noGrp="1"/>
          </p:cNvSpPr>
          <p:nvPr>
            <p:ph type="subTitle" idx="1"/>
          </p:nvPr>
        </p:nvSpPr>
        <p:spPr>
          <a:xfrm>
            <a:off x="423082" y="1242609"/>
            <a:ext cx="11436321" cy="5362907"/>
          </a:xfrm>
        </p:spPr>
        <p:txBody>
          <a:bodyPr>
            <a:noAutofit/>
          </a:bodyPr>
          <a:lstStyle/>
          <a:p>
            <a:pPr algn="r"/>
            <a:r>
              <a:rPr lang="fa-IR" sz="2800" dirty="0">
                <a:solidFill>
                  <a:schemeClr val="tx1"/>
                </a:solidFill>
                <a:latin typeface="Arabic Typesetting" panose="03020402040406030203" pitchFamily="66" charset="-78"/>
                <a:cs typeface="Arabic Typesetting" panose="03020402040406030203" pitchFamily="66" charset="-78"/>
              </a:rPr>
              <a:t>فرزندان طبقات برزگر، پیشه ور و سوداگر به وسیله شاگردی و کارکردن در محضر پدر و یا استاد ، حرفه او را فرا میگرفتند و تنها فرزندان طبقات ممتاز جامعه یعنی قشر صاحب قدرت و امتیاز چون نجبا و مدیران ، فرماندهان ، فرزندان کارکنان ارشد حکومت ، موبدان و مالکین بزرگ میتوانستند در مدارس خصوصی و یا آموزشگاه های ویژه دربار و کاخهای سلطنتی به تحصیل و اشتغال بپردازند.</a:t>
            </a:r>
            <a:endParaRPr lang="en-US"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endParaRPr>
          </a:p>
          <a:p>
            <a:pPr algn="r"/>
            <a:r>
              <a:rPr lang="fa-IR" sz="2800" dirty="0">
                <a:solidFill>
                  <a:schemeClr val="tx1"/>
                </a:solidFill>
                <a:latin typeface="Arabic Typesetting" panose="03020402040406030203" pitchFamily="66" charset="-78"/>
                <a:cs typeface="Arabic Typesetting" panose="03020402040406030203" pitchFamily="66" charset="-78"/>
              </a:rPr>
              <a:t>مدرسان و آموزگاران به علت فقدان کاغذ برای نگارش و یادداشت برداری و کمبود مصالحی چون لوح گلی و پوست حیوانات برای نوشتن ناگریز از شیوه تعلیمات به صورت شفاهی استفاده میکردند و فراگیریها مبتنی بربه یاد سپردن و از بر کردن مطالعات صورت میگرفته است.</a:t>
            </a:r>
            <a:endParaRPr lang="en-US" sz="2800" dirty="0">
              <a:solidFill>
                <a:schemeClr val="tx1"/>
              </a:solidFill>
              <a:latin typeface="Arabic Typesetting" panose="03020402040406030203" pitchFamily="66" charset="-78"/>
              <a:cs typeface="Arabic Typesetting" panose="03020402040406030203" pitchFamily="66" charset="-78"/>
            </a:endParaRPr>
          </a:p>
          <a:p>
            <a:pPr algn="r"/>
            <a:r>
              <a:rPr lang="fa-IR" sz="2800" dirty="0">
                <a:solidFill>
                  <a:schemeClr val="tx1"/>
                </a:solidFill>
                <a:latin typeface="Arabic Typesetting" panose="03020402040406030203" pitchFamily="66" charset="-78"/>
                <a:cs typeface="Arabic Typesetting" panose="03020402040406030203" pitchFamily="66" charset="-78"/>
              </a:rPr>
              <a:t>یکی از مفصل ترین مطالعات درباره ویژگی های نظام تربیتی این دوران را میتوان بین آثار مکتوب گزونفون تحت عناوین تعلیم و تربیت در ایران باستان و سیرت کوروش پیدا کرد.در این مجموعه او به شرح شیوه تعلیم و تربیت شهروندی و رهبری جوانان پرداخته و ساختار و اهداف نظام تعلیم و تربیت در ایران باستان را با یونان مورد مقایسه قرار میدهد.گزونفون حتی درباره ارتباط نوع تعلیم و تربیت افراد با مشاغل و کسب شان اجتماعی گروههای مردم در ایران در آن زمان سخن به میان آورده است.</a:t>
            </a:r>
            <a:endParaRPr lang="en-US" sz="2800" dirty="0">
              <a:solidFill>
                <a:schemeClr val="tx1"/>
              </a:solidFill>
              <a:latin typeface="Arabic Typesetting" panose="03020402040406030203" pitchFamily="66" charset="-78"/>
              <a:cs typeface="Arabic Typesetting" panose="03020402040406030203" pitchFamily="66" charset="-78"/>
            </a:endParaRPr>
          </a:p>
          <a:p>
            <a:pPr algn="r"/>
            <a:r>
              <a:rPr lang="fa-IR" sz="2800" dirty="0">
                <a:solidFill>
                  <a:schemeClr val="tx1"/>
                </a:solidFill>
                <a:latin typeface="Arabic Typesetting" panose="03020402040406030203" pitchFamily="66" charset="-78"/>
                <a:cs typeface="Arabic Typesetting" panose="03020402040406030203" pitchFamily="66" charset="-78"/>
              </a:rPr>
              <a:t>گزونفون که از نزدیک شیوه تربیتی و راه ورسم زندگی ایرانیان را مشاهده کرده بود، حاصل مشاهدات و تجربیات خود را به صورت دو اثر که در بالا ذکر شد به رشته تحریر درآورد. او اجمالا در مقدمه کتاب سیرت کوروش درباره رسم و شیوه تربیتی ایرانیان در زمان پارسیان به بحث پرداخته ،چنین میگوید:</a:t>
            </a:r>
            <a:endParaRPr lang="en-US" sz="2800" dirty="0">
              <a:solidFill>
                <a:schemeClr val="tx1"/>
              </a:solidFill>
              <a:latin typeface="Arabic Typesetting" panose="03020402040406030203" pitchFamily="66" charset="-78"/>
              <a:cs typeface="Arabic Typesetting" panose="03020402040406030203" pitchFamily="66" charset="-78"/>
            </a:endParaRPr>
          </a:p>
          <a:p>
            <a:pPr algn="r"/>
            <a:endParaRPr lang="fa-IR"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endParaRPr>
          </a:p>
          <a:p>
            <a:pPr algn="r"/>
            <a:endParaRPr lang="en-US"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endParaRPr>
          </a:p>
          <a:p>
            <a:pPr algn="r"/>
            <a:endParaRPr lang="en-US"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endParaRPr>
          </a:p>
          <a:p>
            <a:pPr algn="r">
              <a:spcBef>
                <a:spcPts val="0"/>
              </a:spcBef>
              <a:defRPr/>
            </a:pPr>
            <a:endParaRPr lang="en-US"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endParaRPr>
          </a:p>
          <a:p>
            <a:pPr algn="r">
              <a:spcBef>
                <a:spcPts val="0"/>
              </a:spcBef>
              <a:defRPr/>
            </a:pPr>
            <a:endParaRPr lang="fa-IR" altLang="ko-KR" sz="2800" b="1" dirty="0">
              <a:solidFill>
                <a:schemeClr val="tx1"/>
              </a:solidFill>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316428615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80682" y="218364"/>
            <a:ext cx="6373503" cy="764939"/>
          </a:xfrm>
        </p:spPr>
        <p:txBody>
          <a:bodyPr/>
          <a:lstStyle/>
          <a:p>
            <a:r>
              <a:rPr lang="fa-IR" sz="4800" b="1" dirty="0">
                <a:solidFill>
                  <a:schemeClr val="tx1"/>
                </a:solidFill>
                <a:latin typeface="Aldhabi" panose="01000000000000000000" pitchFamily="2" charset="-78"/>
                <a:cs typeface="Aldhabi" panose="01000000000000000000" pitchFamily="2" charset="-78"/>
              </a:rPr>
              <a:t>جایگاه فرهنگ و تعلیم و تربیت در ایران باستان</a:t>
            </a:r>
          </a:p>
        </p:txBody>
      </p:sp>
      <p:sp>
        <p:nvSpPr>
          <p:cNvPr id="3" name="Subtitle 2"/>
          <p:cNvSpPr>
            <a:spLocks noGrp="1"/>
          </p:cNvSpPr>
          <p:nvPr>
            <p:ph type="subTitle" idx="1"/>
          </p:nvPr>
        </p:nvSpPr>
        <p:spPr>
          <a:xfrm>
            <a:off x="436729" y="1324496"/>
            <a:ext cx="11436321" cy="5362907"/>
          </a:xfrm>
        </p:spPr>
        <p:txBody>
          <a:bodyPr>
            <a:noAutofit/>
          </a:bodyPr>
          <a:lstStyle/>
          <a:p>
            <a:pPr algn="r"/>
            <a:r>
              <a:rPr lang="fa-IR" sz="2800" dirty="0">
                <a:solidFill>
                  <a:schemeClr val="tx1"/>
                </a:solidFill>
                <a:latin typeface="Arabic Typesetting" panose="03020402040406030203" pitchFamily="66" charset="-78"/>
                <a:cs typeface="Arabic Typesetting" panose="03020402040406030203" pitchFamily="66" charset="-78"/>
              </a:rPr>
              <a:t>"در آئین مردم پارس جد و جهد بر این است که از پیش عاقبت اندیشی نمایند تا افراد از ایتدا دل به راههای تباه و هیچ گونه رفتار شرم آور ندهند و برای رسیدم به این مقصود ، شیوه های تربیتی به شرح ذیل را به کار میردند."در شهرهای بزرگ پارسیان ،میادینی وجود دارد به نام (میدان آزاد)،کاخ پادشاه یا حاکم و عمارت دولتی در آنجاست. </a:t>
            </a:r>
            <a:endParaRPr lang="en-US" sz="2800" dirty="0">
              <a:solidFill>
                <a:schemeClr val="tx1"/>
              </a:solidFill>
              <a:latin typeface="Arabic Typesetting" panose="03020402040406030203" pitchFamily="66" charset="-78"/>
              <a:cs typeface="Arabic Typesetting" panose="03020402040406030203" pitchFamily="66" charset="-78"/>
            </a:endParaRPr>
          </a:p>
          <a:p>
            <a:pPr algn="r"/>
            <a:r>
              <a:rPr lang="fa-IR" sz="2800" dirty="0">
                <a:solidFill>
                  <a:schemeClr val="tx1"/>
                </a:solidFill>
                <a:latin typeface="Arabic Typesetting" panose="03020402040406030203" pitchFamily="66" charset="-78"/>
                <a:cs typeface="Arabic Typesetting" panose="03020402040406030203" pitchFamily="66" charset="-78"/>
              </a:rPr>
              <a:t>این میادین که مرکز بناهای دولتی است یه چهار حوزه تقسیم میشود، یک قسمت آن برای کودکان است، دیگری نوجوانان، سومی برای ارشدها و آخری خاص افرادی است که زمان خدمت نظامی آنها گذشته است.مطابق قانون، همه دسته ها باید در مواقع معین و در جاهای مخصوص حضور یابند.کودکان و نونهالان سر طلوع آفتاب در محل مقرر حاضر میشوند، ارشدان بنا بر قاعده میتوانند هر وقت که دلخواه آنهاست به آنجا بروند مگر در روزهای خاص که باید مانند دیگران حتما حاضر شوند...در راس هر یک از این چهار دسته دوازده رئیس گذاشته اند که به این دلیل است که سرزمین پارس دوازده طایفه دارد.</a:t>
            </a:r>
            <a:r>
              <a:rPr lang="ar-SA" sz="2800" dirty="0">
                <a:solidFill>
                  <a:schemeClr val="tx1"/>
                </a:solidFill>
                <a:cs typeface="B Nazanin" pitchFamily="2" charset="-78"/>
              </a:rPr>
              <a:t> </a:t>
            </a:r>
            <a:r>
              <a:rPr lang="ar-SA" sz="2800" dirty="0">
                <a:solidFill>
                  <a:schemeClr val="tx1"/>
                </a:solidFill>
                <a:latin typeface="Arabic Typesetting" panose="03020402040406030203" pitchFamily="66" charset="-78"/>
                <a:cs typeface="Arabic Typesetting" panose="03020402040406030203" pitchFamily="66" charset="-78"/>
              </a:rPr>
              <a:t>سرپرستان و مربیان کودک از بین افراد ارشد و صالح انتخاب میشوند تا تربیت و تهذیب اخلاق فرزندان به نحو نیکو تامین شود. </a:t>
            </a:r>
            <a:endParaRPr lang="en-US" sz="2800" dirty="0">
              <a:solidFill>
                <a:schemeClr val="tx1"/>
              </a:solidFill>
              <a:latin typeface="Arabic Typesetting" panose="03020402040406030203" pitchFamily="66" charset="-78"/>
              <a:cs typeface="Arabic Typesetting" panose="03020402040406030203" pitchFamily="66" charset="-78"/>
            </a:endParaRPr>
          </a:p>
          <a:p>
            <a:pPr algn="r"/>
            <a:r>
              <a:rPr lang="ar-SA" sz="2800" dirty="0">
                <a:solidFill>
                  <a:schemeClr val="tx1"/>
                </a:solidFill>
                <a:latin typeface="Arabic Typesetting" panose="03020402040406030203" pitchFamily="66" charset="-78"/>
                <a:cs typeface="Arabic Typesetting" panose="03020402040406030203" pitchFamily="66" charset="-78"/>
              </a:rPr>
              <a:t>به همین منظور رییس دسته جوانان را از میان سالمندان برمیگزینند و درباره خود سالمندان و سران ایشان نیز افرادی به این امید و انتظار منتخب میشوند تا آنها را در اجرای تکالیف مقرر خویش نیک آماده سازند</a:t>
            </a:r>
            <a:r>
              <a:rPr lang="ar-SA" sz="2800" dirty="0" smtClean="0">
                <a:solidFill>
                  <a:schemeClr val="tx1"/>
                </a:solidFill>
                <a:latin typeface="Arabic Typesetting" panose="03020402040406030203" pitchFamily="66" charset="-78"/>
                <a:cs typeface="Arabic Typesetting" panose="03020402040406030203" pitchFamily="66" charset="-78"/>
              </a:rPr>
              <a:t>.</a:t>
            </a:r>
            <a:r>
              <a:rPr lang="ar-SA" sz="2800" dirty="0">
                <a:solidFill>
                  <a:schemeClr val="bg1"/>
                </a:solidFill>
                <a:latin typeface="Arabic Typesetting" panose="03020402040406030203" pitchFamily="66" charset="-78"/>
                <a:cs typeface="Arabic Typesetting" panose="03020402040406030203" pitchFamily="66" charset="-78"/>
              </a:rPr>
              <a:t> </a:t>
            </a:r>
            <a:r>
              <a:rPr lang="ar-SA" sz="2800" dirty="0">
                <a:solidFill>
                  <a:schemeClr val="tx1"/>
                </a:solidFill>
                <a:latin typeface="Arabic Typesetting" panose="03020402040406030203" pitchFamily="66" charset="-78"/>
                <a:cs typeface="Arabic Typesetting" panose="03020402040406030203" pitchFamily="66" charset="-78"/>
              </a:rPr>
              <a:t>به علاوه، ارشد ها هم رییس خاص دارند که کارشان این است که به اجرای تمام و کمال تکالیف ایشان نظارت نمایند. </a:t>
            </a:r>
            <a:endParaRPr lang="en-US"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endParaRPr>
          </a:p>
          <a:p>
            <a:pPr algn="r"/>
            <a:endParaRPr lang="fa-IR"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endParaRPr>
          </a:p>
          <a:p>
            <a:pPr algn="r"/>
            <a:endParaRPr lang="en-US"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endParaRPr>
          </a:p>
          <a:p>
            <a:pPr algn="r"/>
            <a:endParaRPr lang="en-US"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endParaRPr>
          </a:p>
          <a:p>
            <a:pPr algn="r">
              <a:spcBef>
                <a:spcPts val="0"/>
              </a:spcBef>
              <a:defRPr/>
            </a:pPr>
            <a:endParaRPr lang="en-US"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endParaRPr>
          </a:p>
          <a:p>
            <a:pPr algn="r">
              <a:spcBef>
                <a:spcPts val="0"/>
              </a:spcBef>
              <a:defRPr/>
            </a:pPr>
            <a:endParaRPr lang="fa-IR" altLang="ko-KR" sz="2800" b="1" dirty="0">
              <a:solidFill>
                <a:schemeClr val="tx1"/>
              </a:solidFill>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114981773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80682" y="218364"/>
            <a:ext cx="6373503" cy="764939"/>
          </a:xfrm>
        </p:spPr>
        <p:txBody>
          <a:bodyPr/>
          <a:lstStyle/>
          <a:p>
            <a:r>
              <a:rPr lang="fa-IR" sz="4800" b="1" dirty="0">
                <a:solidFill>
                  <a:schemeClr val="tx1"/>
                </a:solidFill>
                <a:latin typeface="Aldhabi" panose="01000000000000000000" pitchFamily="2" charset="-78"/>
                <a:cs typeface="Aldhabi" panose="01000000000000000000" pitchFamily="2" charset="-78"/>
              </a:rPr>
              <a:t>جایگاه فرهنگ و تعلیم و تربیت در ایران باستان</a:t>
            </a:r>
          </a:p>
        </p:txBody>
      </p:sp>
      <p:sp>
        <p:nvSpPr>
          <p:cNvPr id="3" name="Subtitle 2"/>
          <p:cNvSpPr>
            <a:spLocks noGrp="1"/>
          </p:cNvSpPr>
          <p:nvPr>
            <p:ph type="subTitle" idx="1"/>
          </p:nvPr>
        </p:nvSpPr>
        <p:spPr>
          <a:xfrm>
            <a:off x="436729" y="1324496"/>
            <a:ext cx="11436321" cy="5362907"/>
          </a:xfrm>
        </p:spPr>
        <p:txBody>
          <a:bodyPr>
            <a:noAutofit/>
          </a:bodyPr>
          <a:lstStyle/>
          <a:p>
            <a:pPr algn="r"/>
            <a:r>
              <a:rPr lang="ar-SA" sz="2800" dirty="0">
                <a:solidFill>
                  <a:schemeClr val="tx1"/>
                </a:solidFill>
                <a:latin typeface="Arabic Typesetting" panose="03020402040406030203" pitchFamily="66" charset="-78"/>
                <a:cs typeface="Arabic Typesetting" panose="03020402040406030203" pitchFamily="66" charset="-78"/>
              </a:rPr>
              <a:t>گزونفون اشاره میکند ؛که پارسیان در بهبود سیرت و.رفتار فرزندان خود از هیچ کوششی دریغ نداشته اند. کودکان را به مدرسه می فرستاده اند تا راه عدالت و شیوه پرهیزکاری بیاموزند.کودکان از روسا و مربیان خود درس اطاعت،امساک،اعتدال در خوراک و.چگونگی به کار بردن تیر و زوبین را می آموزند. رسم بر این است که کودکان نزد پدر و مادر خود غذا نخورند، بلکه بعد از کسب اجازه از مربیان و سرکرده های خویش غذا را نزد آنان صرف کنند.آنان مواد خوراکی خود را که شامل نان خشک و تر تیزک آبی میباشد از خانه فرا می آوردند و برای رفع تشنگی فنجانی همراه خود دارند که با آن آب جویبار می نوشند.</a:t>
            </a:r>
            <a:endParaRPr lang="en-US" sz="2800" dirty="0">
              <a:solidFill>
                <a:schemeClr val="tx1"/>
              </a:solidFill>
              <a:latin typeface="Arabic Typesetting" panose="03020402040406030203" pitchFamily="66" charset="-78"/>
              <a:cs typeface="Arabic Typesetting" panose="03020402040406030203" pitchFamily="66" charset="-78"/>
            </a:endParaRPr>
          </a:p>
          <a:p>
            <a:pPr algn="r"/>
            <a:r>
              <a:rPr lang="ar-SA" sz="2800" dirty="0">
                <a:solidFill>
                  <a:schemeClr val="tx1"/>
                </a:solidFill>
                <a:latin typeface="Arabic Typesetting" panose="03020402040406030203" pitchFamily="66" charset="-78"/>
                <a:cs typeface="Arabic Typesetting" panose="03020402040406030203" pitchFamily="66" charset="-78"/>
              </a:rPr>
              <a:t>کودکان تا سن 16الی 17سالگی به درس خواندن و فراگرفتن اصول و موارد این دوره به خصوص می پردازند، سپس داخل طبقه جوانان میشوند.اوقات جوانان صرف تمرین نیزه و زوبین انداختن، تمرین در جهت کارآموزی برای تامین نیازهای زندگی عادی و جنگی یا چیزهایی که در زمان کودکی آموخته اند تا کاملا کارآمد شوند، میگردد.</a:t>
            </a:r>
            <a:r>
              <a:rPr lang="fa-IR" sz="2800" dirty="0">
                <a:solidFill>
                  <a:schemeClr val="tx1"/>
                </a:solidFill>
                <a:cs typeface="B Nazanin" pitchFamily="2" charset="-78"/>
              </a:rPr>
              <a:t> </a:t>
            </a:r>
            <a:r>
              <a:rPr lang="fa-IR" sz="2800" dirty="0">
                <a:solidFill>
                  <a:schemeClr val="tx1"/>
                </a:solidFill>
                <a:latin typeface="Arabic Typesetting" panose="03020402040406030203" pitchFamily="66" charset="-78"/>
                <a:cs typeface="Arabic Typesetting" panose="03020402040406030203" pitchFamily="66" charset="-78"/>
              </a:rPr>
              <a:t>به علاوه جوانان میتوانند در شکارهای عمومی که جوایزی نیز دارد شرکت کنند.هر طایفه که از نظر دلاوری و وفاداری، جوانان بیشتری داشته باشد از طرف اهالی به دریافت پاداش سرافراز میشود و نه فقط رئیس فعلی این جوانان بلکه مربیانی نیز که آنان را در دوره کودکی تربیت کرده اند شایسته مزیت و مباهات میشوند و به علاوه از وجود این جوانان در دستگاههای رسمی برای خدمت در پادگانها،شرکت در دستگیری تبهکاران و هر خدمت دیگری که زور وتوان زانو و بازو لازم دارد استفاده میشود...</a:t>
            </a:r>
          </a:p>
          <a:p>
            <a:pPr algn="r"/>
            <a:endParaRPr lang="fa-IR"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endParaRPr>
          </a:p>
          <a:p>
            <a:pPr algn="r"/>
            <a:endParaRPr lang="en-US"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endParaRPr>
          </a:p>
          <a:p>
            <a:pPr algn="r"/>
            <a:endParaRPr lang="en-US"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endParaRPr>
          </a:p>
          <a:p>
            <a:pPr algn="r">
              <a:spcBef>
                <a:spcPts val="0"/>
              </a:spcBef>
              <a:defRPr/>
            </a:pPr>
            <a:endParaRPr lang="en-US"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endParaRPr>
          </a:p>
          <a:p>
            <a:pPr algn="r">
              <a:spcBef>
                <a:spcPts val="0"/>
              </a:spcBef>
              <a:defRPr/>
            </a:pPr>
            <a:endParaRPr lang="fa-IR" altLang="ko-KR" sz="2800" b="1" dirty="0">
              <a:solidFill>
                <a:schemeClr val="tx1"/>
              </a:solidFill>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283432568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80682" y="218364"/>
            <a:ext cx="6373503" cy="764939"/>
          </a:xfrm>
        </p:spPr>
        <p:txBody>
          <a:bodyPr/>
          <a:lstStyle/>
          <a:p>
            <a:r>
              <a:rPr lang="fa-IR" sz="4800" b="1" dirty="0">
                <a:solidFill>
                  <a:schemeClr val="tx1"/>
                </a:solidFill>
                <a:latin typeface="Aldhabi" panose="01000000000000000000" pitchFamily="2" charset="-78"/>
                <a:cs typeface="Aldhabi" panose="01000000000000000000" pitchFamily="2" charset="-78"/>
              </a:rPr>
              <a:t>جایگاه فرهنگ و تعلیم و تربیت در ایران باستان</a:t>
            </a:r>
          </a:p>
        </p:txBody>
      </p:sp>
      <p:sp>
        <p:nvSpPr>
          <p:cNvPr id="3" name="Subtitle 2"/>
          <p:cNvSpPr>
            <a:spLocks noGrp="1"/>
          </p:cNvSpPr>
          <p:nvPr>
            <p:ph type="subTitle" idx="1"/>
          </p:nvPr>
        </p:nvSpPr>
        <p:spPr>
          <a:xfrm>
            <a:off x="436729" y="1324496"/>
            <a:ext cx="11436321" cy="5362907"/>
          </a:xfrm>
        </p:spPr>
        <p:txBody>
          <a:bodyPr>
            <a:noAutofit/>
          </a:bodyPr>
          <a:lstStyle/>
          <a:p>
            <a:pPr algn="r"/>
            <a:r>
              <a:rPr lang="fa-IR" sz="2800" dirty="0">
                <a:solidFill>
                  <a:schemeClr val="tx1"/>
                </a:solidFill>
                <a:latin typeface="Arabic Typesetting" panose="03020402040406030203" pitchFamily="66" charset="-78"/>
                <a:cs typeface="Arabic Typesetting" panose="03020402040406030203" pitchFamily="66" charset="-78"/>
              </a:rPr>
              <a:t>سرانجام افراد بالغی که زندگی پاک ومنزهی داشته باشند،قادرند به ردیف ارشدها وارد شوند.بعد این ارشدها هیئتی را تشکیل میدهند که مسئولیت تعلیم و تربیت و سرپرستی و هدایت جوانان را به عهده میگیرند.</a:t>
            </a:r>
          </a:p>
          <a:p>
            <a:pPr algn="r"/>
            <a:r>
              <a:rPr lang="fa-IR" sz="3200" b="1" dirty="0">
                <a:solidFill>
                  <a:schemeClr val="tx1"/>
                </a:solidFill>
                <a:latin typeface="Aldhabi" panose="01000000000000000000" pitchFamily="2" charset="-78"/>
                <a:cs typeface="Aldhabi" panose="01000000000000000000" pitchFamily="2" charset="-78"/>
              </a:rPr>
              <a:t>جایگاه مربیان و معلمان در ایران </a:t>
            </a:r>
            <a:r>
              <a:rPr lang="fa-IR" sz="3200" b="1" dirty="0" smtClean="0">
                <a:solidFill>
                  <a:schemeClr val="tx1"/>
                </a:solidFill>
                <a:latin typeface="Aldhabi" panose="01000000000000000000" pitchFamily="2" charset="-78"/>
                <a:cs typeface="Aldhabi" panose="01000000000000000000" pitchFamily="2" charset="-78"/>
              </a:rPr>
              <a:t>باستان</a:t>
            </a:r>
            <a:endParaRPr lang="fa-IR" sz="2800" dirty="0">
              <a:solidFill>
                <a:schemeClr val="tx1"/>
              </a:solidFill>
              <a:cs typeface="B Nazanin" pitchFamily="2" charset="-78"/>
            </a:endParaRPr>
          </a:p>
          <a:p>
            <a:pPr algn="r"/>
            <a:r>
              <a:rPr lang="fa-IR" sz="2800" dirty="0">
                <a:solidFill>
                  <a:schemeClr val="tx1"/>
                </a:solidFill>
                <a:latin typeface="Arabic Typesetting" panose="03020402040406030203" pitchFamily="66" charset="-78"/>
                <a:cs typeface="Arabic Typesetting" panose="03020402040406030203" pitchFamily="66" charset="-78"/>
              </a:rPr>
              <a:t>در آموزشگاههای درباری معمولا از میان شاهزادگان، استانداران به کسوت معلمان و مربیان کودکان، نوجوانان و جوانان درمی آمدند و به لحاظ انتساب به مقام سلطنت و دولت از شان و اعتبار بسیاری برخوردار بودند.</a:t>
            </a:r>
            <a:endParaRPr lang="en-US" sz="2800" dirty="0">
              <a:solidFill>
                <a:schemeClr val="tx1"/>
              </a:solidFill>
              <a:latin typeface="Arabic Typesetting" panose="03020402040406030203" pitchFamily="66" charset="-78"/>
              <a:cs typeface="Arabic Typesetting" panose="03020402040406030203" pitchFamily="66" charset="-78"/>
            </a:endParaRPr>
          </a:p>
          <a:p>
            <a:pPr algn="r"/>
            <a:r>
              <a:rPr lang="fa-IR" sz="2800" dirty="0">
                <a:solidFill>
                  <a:schemeClr val="tx1"/>
                </a:solidFill>
                <a:latin typeface="Arabic Typesetting" panose="03020402040406030203" pitchFamily="66" charset="-78"/>
                <a:cs typeface="Arabic Typesetting" panose="03020402040406030203" pitchFamily="66" charset="-78"/>
              </a:rPr>
              <a:t>مربیان و آموزگازان دیگر در آغاز از مغها بودند و بعد آنان را هیربد یا آتروان یعنی معلم روحانی می نامیدند. آنان از میان طبقه روحانی که سرمشق نیک سیرتی و دارای شایستگی اخلاقی بودند مورد گزینش قرار میگرفتند.</a:t>
            </a:r>
            <a:endParaRPr lang="en-US" sz="2800" dirty="0">
              <a:solidFill>
                <a:schemeClr val="tx1"/>
              </a:solidFill>
              <a:latin typeface="Arabic Typesetting" panose="03020402040406030203" pitchFamily="66" charset="-78"/>
              <a:cs typeface="Arabic Typesetting" panose="03020402040406030203" pitchFamily="66" charset="-78"/>
            </a:endParaRPr>
          </a:p>
          <a:p>
            <a:pPr algn="r"/>
            <a:r>
              <a:rPr lang="fa-IR" sz="2800" dirty="0">
                <a:solidFill>
                  <a:schemeClr val="tx1"/>
                </a:solidFill>
                <a:latin typeface="Arabic Typesetting" panose="03020402040406030203" pitchFamily="66" charset="-78"/>
                <a:cs typeface="Arabic Typesetting" panose="03020402040406030203" pitchFamily="66" charset="-78"/>
              </a:rPr>
              <a:t>اصولا مقام معلمان در آن زمان بسیار شامخ بود به طوری که قبلا نیز اشاره کردیم، در اوستا زرتشت را نیز معلم خوانده اند.</a:t>
            </a:r>
            <a:endParaRPr lang="en-US" sz="2800" dirty="0">
              <a:solidFill>
                <a:schemeClr val="tx1"/>
              </a:solidFill>
              <a:latin typeface="Arabic Typesetting" panose="03020402040406030203" pitchFamily="66" charset="-78"/>
              <a:cs typeface="Arabic Typesetting" panose="03020402040406030203" pitchFamily="66" charset="-78"/>
            </a:endParaRPr>
          </a:p>
          <a:p>
            <a:pPr algn="r"/>
            <a:r>
              <a:rPr lang="fa-IR" sz="2800" dirty="0">
                <a:solidFill>
                  <a:schemeClr val="tx1"/>
                </a:solidFill>
                <a:latin typeface="Arabic Typesetting" panose="03020402040406030203" pitchFamily="66" charset="-78"/>
                <a:cs typeface="Arabic Typesetting" panose="03020402040406030203" pitchFamily="66" charset="-78"/>
              </a:rPr>
              <a:t>معلم فرد روحانی بود که موظف به مطالعه و فراگرفتن درس در طول شب بود و این مهم ترین وظیفه ی وی تلقی میشد چنانکه در بخش نخست اوستا آمده است:"ای زرتشت مقدس کسی را به کسوت معلم روحانی بگمار که تمام شب مطالعه کند و اعیان بود و...</a:t>
            </a:r>
          </a:p>
          <a:p>
            <a:pPr algn="r"/>
            <a:endParaRPr lang="fa-IR"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endParaRPr>
          </a:p>
          <a:p>
            <a:pPr algn="r"/>
            <a:endParaRPr lang="en-US"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endParaRPr>
          </a:p>
          <a:p>
            <a:pPr algn="r"/>
            <a:endParaRPr lang="en-US"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endParaRPr>
          </a:p>
          <a:p>
            <a:pPr algn="r">
              <a:spcBef>
                <a:spcPts val="0"/>
              </a:spcBef>
              <a:defRPr/>
            </a:pPr>
            <a:endParaRPr lang="en-US"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endParaRPr>
          </a:p>
          <a:p>
            <a:pPr algn="r">
              <a:spcBef>
                <a:spcPts val="0"/>
              </a:spcBef>
              <a:defRPr/>
            </a:pPr>
            <a:endParaRPr lang="fa-IR" altLang="ko-KR" sz="2800" b="1" dirty="0">
              <a:solidFill>
                <a:schemeClr val="tx1"/>
              </a:solidFill>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128660390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80682" y="218364"/>
            <a:ext cx="6373503" cy="764939"/>
          </a:xfrm>
        </p:spPr>
        <p:txBody>
          <a:bodyPr/>
          <a:lstStyle/>
          <a:p>
            <a:r>
              <a:rPr lang="fa-IR" sz="4800" b="1" dirty="0">
                <a:solidFill>
                  <a:schemeClr val="tx1"/>
                </a:solidFill>
                <a:latin typeface="Aldhabi" panose="01000000000000000000" pitchFamily="2" charset="-78"/>
                <a:cs typeface="Aldhabi" panose="01000000000000000000" pitchFamily="2" charset="-78"/>
              </a:rPr>
              <a:t>جایگاه فرهنگ و تعلیم و تربیت در ایران باستان</a:t>
            </a:r>
          </a:p>
        </p:txBody>
      </p:sp>
      <p:sp>
        <p:nvSpPr>
          <p:cNvPr id="3" name="Subtitle 2"/>
          <p:cNvSpPr>
            <a:spLocks noGrp="1"/>
          </p:cNvSpPr>
          <p:nvPr>
            <p:ph type="subTitle" idx="1"/>
          </p:nvPr>
        </p:nvSpPr>
        <p:spPr>
          <a:xfrm>
            <a:off x="436729" y="1324496"/>
            <a:ext cx="11436321" cy="5362907"/>
          </a:xfrm>
        </p:spPr>
        <p:txBody>
          <a:bodyPr>
            <a:noAutofit/>
          </a:bodyPr>
          <a:lstStyle/>
          <a:p>
            <a:pPr algn="r"/>
            <a:r>
              <a:rPr lang="fa-IR" sz="3200" b="1" dirty="0">
                <a:solidFill>
                  <a:schemeClr val="tx1"/>
                </a:solidFill>
                <a:latin typeface="Aldhabi" panose="01000000000000000000" pitchFamily="2" charset="-78"/>
                <a:cs typeface="Aldhabi" panose="01000000000000000000" pitchFamily="2" charset="-78"/>
              </a:rPr>
              <a:t>اوقات تحصیل و مدت آن</a:t>
            </a:r>
            <a:endParaRPr lang="en-US" sz="2800" dirty="0">
              <a:solidFill>
                <a:schemeClr val="tx1"/>
              </a:solidFill>
              <a:cs typeface="B Nazanin" pitchFamily="2" charset="-78"/>
            </a:endParaRPr>
          </a:p>
          <a:p>
            <a:pPr algn="r"/>
            <a:r>
              <a:rPr lang="fa-IR" sz="2800" dirty="0">
                <a:solidFill>
                  <a:schemeClr val="tx1"/>
                </a:solidFill>
                <a:latin typeface="Arabic Typesetting" panose="03020402040406030203" pitchFamily="66" charset="-78"/>
                <a:cs typeface="Arabic Typesetting" panose="03020402040406030203" pitchFamily="66" charset="-78"/>
              </a:rPr>
              <a:t>ساعات آموزش و تعلیم از سحر آغاز میشد زیرا سحرخیزی از اعمال ستوده و مورد پسند در اوستا تلقی میشد.این مطلب از دیدگاه روایتگر تاریخی معروف یونانی استرابون چنین نقل شده است:«ایرانیان قدیم کودکان ونوجوانان را پیش از برخاستن آفتاب بیدار میکردند،در پند نامه بزرگمهر تقسیم ساعات شبانه روز به این ترتیب آمده است که هر زرتشتی به ویژه هر فلاحتگر باید یک سوم را برای کشت و زراعت صرف </a:t>
            </a:r>
            <a:r>
              <a:rPr lang="fa-IR" sz="2800" dirty="0" smtClean="0">
                <a:solidFill>
                  <a:schemeClr val="tx1"/>
                </a:solidFill>
                <a:latin typeface="Arabic Typesetting" panose="03020402040406030203" pitchFamily="66" charset="-78"/>
                <a:cs typeface="Arabic Typesetting" panose="03020402040406030203" pitchFamily="66" charset="-78"/>
              </a:rPr>
              <a:t>نماید</a:t>
            </a:r>
            <a:r>
              <a:rPr lang="fa-IR" sz="2800" dirty="0">
                <a:solidFill>
                  <a:schemeClr val="tx1"/>
                </a:solidFill>
                <a:latin typeface="Arabic Typesetting" panose="03020402040406030203" pitchFamily="66" charset="-78"/>
                <a:cs typeface="Arabic Typesetting" panose="03020402040406030203" pitchFamily="66" charset="-78"/>
              </a:rPr>
              <a:t>،</a:t>
            </a:r>
            <a:r>
              <a:rPr lang="fa-IR" sz="2800" dirty="0" smtClean="0">
                <a:solidFill>
                  <a:schemeClr val="tx1"/>
                </a:solidFill>
                <a:latin typeface="Arabic Typesetting" panose="03020402040406030203" pitchFamily="66" charset="-78"/>
                <a:cs typeface="Arabic Typesetting" panose="03020402040406030203" pitchFamily="66" charset="-78"/>
              </a:rPr>
              <a:t>یک </a:t>
            </a:r>
            <a:r>
              <a:rPr lang="fa-IR" sz="2800" dirty="0">
                <a:solidFill>
                  <a:schemeClr val="tx1"/>
                </a:solidFill>
                <a:latin typeface="Arabic Typesetting" panose="03020402040406030203" pitchFamily="66" charset="-78"/>
                <a:cs typeface="Arabic Typesetting" panose="03020402040406030203" pitchFamily="66" charset="-78"/>
              </a:rPr>
              <a:t>سوم را برای فراهم سازی خوراک، استراحت و تفریح مصرف کنن»(دارمستر،193-192:1885)</a:t>
            </a:r>
            <a:endParaRPr lang="en-US" sz="2800" dirty="0">
              <a:solidFill>
                <a:schemeClr val="tx1"/>
              </a:solidFill>
              <a:latin typeface="Arabic Typesetting" panose="03020402040406030203" pitchFamily="66" charset="-78"/>
              <a:cs typeface="Arabic Typesetting" panose="03020402040406030203" pitchFamily="66" charset="-78"/>
            </a:endParaRPr>
          </a:p>
          <a:p>
            <a:pPr algn="r"/>
            <a:r>
              <a:rPr lang="fa-IR" sz="2800" dirty="0">
                <a:solidFill>
                  <a:schemeClr val="tx1"/>
                </a:solidFill>
                <a:latin typeface="Arabic Typesetting" panose="03020402040406030203" pitchFamily="66" charset="-78"/>
                <a:cs typeface="Arabic Typesetting" panose="03020402040406030203" pitchFamily="66" charset="-78"/>
              </a:rPr>
              <a:t>هرودوت و استرابون آغاز سال تحصیلی را از 5سالگی نقل کرده اند اما افلاطون و فردوسی در شاهنامه صریحا سن 7 سالگی را سن تحصیل گزارش داده است.</a:t>
            </a:r>
            <a:endParaRPr lang="en-US" sz="2800" dirty="0">
              <a:solidFill>
                <a:schemeClr val="tx1"/>
              </a:solidFill>
              <a:latin typeface="Arabic Typesetting" panose="03020402040406030203" pitchFamily="66" charset="-78"/>
              <a:cs typeface="Arabic Typesetting" panose="03020402040406030203" pitchFamily="66" charset="-78"/>
            </a:endParaRPr>
          </a:p>
          <a:p>
            <a:pPr algn="r"/>
            <a:r>
              <a:rPr lang="fa-IR" sz="2800" dirty="0">
                <a:solidFill>
                  <a:schemeClr val="tx1"/>
                </a:solidFill>
                <a:latin typeface="Arabic Typesetting" panose="03020402040406030203" pitchFamily="66" charset="-78"/>
                <a:cs typeface="Arabic Typesetting" panose="03020402040406030203" pitchFamily="66" charset="-78"/>
              </a:rPr>
              <a:t>براساس روایتی که در پند نامه بزرگمهر آمده است طفل تا 7سالگی در دامان مادرپرورش می یافت و از خردمندان درس و مطالب تازه </a:t>
            </a:r>
            <a:r>
              <a:rPr lang="fa-IR" sz="2800" dirty="0" smtClean="0">
                <a:solidFill>
                  <a:schemeClr val="tx1"/>
                </a:solidFill>
                <a:latin typeface="Arabic Typesetting" panose="03020402040406030203" pitchFamily="66" charset="-78"/>
                <a:cs typeface="Arabic Typesetting" panose="03020402040406030203" pitchFamily="66" charset="-78"/>
              </a:rPr>
              <a:t>می   </a:t>
            </a:r>
            <a:r>
              <a:rPr lang="fa-IR" sz="2800" dirty="0">
                <a:solidFill>
                  <a:schemeClr val="tx1"/>
                </a:solidFill>
                <a:latin typeface="Arabic Typesetting" panose="03020402040406030203" pitchFamily="66" charset="-78"/>
                <a:cs typeface="Arabic Typesetting" panose="03020402040406030203" pitchFamily="66" charset="-78"/>
              </a:rPr>
              <a:t>آموخت تا از تشویق خاطر فارغ گردد و در سر پل صراط  با قوت قلب و نشاط باشد و به عالم مقدس جاودانی یعنی بهشت </a:t>
            </a:r>
            <a:r>
              <a:rPr lang="fa-IR" sz="2800" dirty="0" smtClean="0">
                <a:solidFill>
                  <a:schemeClr val="tx1"/>
                </a:solidFill>
                <a:latin typeface="Arabic Typesetting" panose="03020402040406030203" pitchFamily="66" charset="-78"/>
                <a:cs typeface="Arabic Typesetting" panose="03020402040406030203" pitchFamily="66" charset="-78"/>
              </a:rPr>
              <a:t>نائل گردد. (</a:t>
            </a:r>
            <a:r>
              <a:rPr lang="fa-IR" sz="2800" dirty="0">
                <a:solidFill>
                  <a:schemeClr val="tx1"/>
                </a:solidFill>
                <a:latin typeface="Arabic Typesetting" panose="03020402040406030203" pitchFamily="66" charset="-78"/>
                <a:cs typeface="Arabic Typesetting" panose="03020402040406030203" pitchFamily="66" charset="-78"/>
              </a:rPr>
              <a:t>دامستر،همان:190).</a:t>
            </a:r>
            <a:r>
              <a:rPr lang="fa-IR" sz="2800" dirty="0">
                <a:solidFill>
                  <a:schemeClr val="tx1"/>
                </a:solidFill>
                <a:cs typeface="B Nazanin" pitchFamily="2" charset="-78"/>
              </a:rPr>
              <a:t> </a:t>
            </a:r>
            <a:r>
              <a:rPr lang="fa-IR" sz="2800" dirty="0">
                <a:solidFill>
                  <a:schemeClr val="tx1"/>
                </a:solidFill>
                <a:latin typeface="Arabic Typesetting" panose="03020402040406030203" pitchFamily="66" charset="-78"/>
                <a:cs typeface="Arabic Typesetting" panose="03020402040406030203" pitchFamily="66" charset="-78"/>
              </a:rPr>
              <a:t>در ویسپرد که یکی از کتابهای زرتشت است چنین آمده است که وقتی دانش آموزان دارای چنین فضیلتهایی شوند باید نسبت به آنان حق شناس بود و برای آنها دعای خیر نمود.</a:t>
            </a:r>
            <a:endParaRPr lang="en-US" sz="2800" dirty="0">
              <a:solidFill>
                <a:schemeClr val="tx1"/>
              </a:solidFill>
              <a:latin typeface="Arabic Typesetting" panose="03020402040406030203" pitchFamily="66" charset="-78"/>
              <a:cs typeface="Arabic Typesetting" panose="03020402040406030203" pitchFamily="66" charset="-78"/>
            </a:endParaRPr>
          </a:p>
          <a:p>
            <a:pPr algn="r"/>
            <a:endParaRPr lang="en-US" sz="2800" dirty="0">
              <a:solidFill>
                <a:schemeClr val="tx1"/>
              </a:solidFill>
              <a:latin typeface="Arabic Typesetting" panose="03020402040406030203" pitchFamily="66" charset="-78"/>
              <a:cs typeface="Arabic Typesetting" panose="03020402040406030203" pitchFamily="66" charset="-78"/>
            </a:endParaRPr>
          </a:p>
          <a:p>
            <a:pPr algn="r"/>
            <a:endParaRPr lang="fa-IR"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endParaRPr>
          </a:p>
          <a:p>
            <a:pPr algn="r"/>
            <a:endParaRPr lang="en-US"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endParaRPr>
          </a:p>
          <a:p>
            <a:pPr algn="r"/>
            <a:endParaRPr lang="en-US"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endParaRPr>
          </a:p>
          <a:p>
            <a:pPr algn="r">
              <a:spcBef>
                <a:spcPts val="0"/>
              </a:spcBef>
              <a:defRPr/>
            </a:pPr>
            <a:endParaRPr lang="en-US"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endParaRPr>
          </a:p>
          <a:p>
            <a:pPr algn="r">
              <a:spcBef>
                <a:spcPts val="0"/>
              </a:spcBef>
              <a:defRPr/>
            </a:pPr>
            <a:endParaRPr lang="fa-IR" altLang="ko-KR" sz="2800" b="1" dirty="0">
              <a:solidFill>
                <a:schemeClr val="tx1"/>
              </a:solidFill>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211395577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80682" y="218364"/>
            <a:ext cx="6373503" cy="764939"/>
          </a:xfrm>
        </p:spPr>
        <p:txBody>
          <a:bodyPr/>
          <a:lstStyle/>
          <a:p>
            <a:r>
              <a:rPr lang="fa-IR" sz="4800" b="1" dirty="0">
                <a:solidFill>
                  <a:schemeClr val="tx1"/>
                </a:solidFill>
                <a:latin typeface="Aldhabi" panose="01000000000000000000" pitchFamily="2" charset="-78"/>
                <a:cs typeface="Aldhabi" panose="01000000000000000000" pitchFamily="2" charset="-78"/>
              </a:rPr>
              <a:t>جایگاه فرهنگ و تعلیم و تربیت در ایران باستان</a:t>
            </a:r>
          </a:p>
        </p:txBody>
      </p:sp>
      <p:sp>
        <p:nvSpPr>
          <p:cNvPr id="3" name="Subtitle 2"/>
          <p:cNvSpPr>
            <a:spLocks noGrp="1"/>
          </p:cNvSpPr>
          <p:nvPr>
            <p:ph type="subTitle" idx="1"/>
          </p:nvPr>
        </p:nvSpPr>
        <p:spPr>
          <a:xfrm>
            <a:off x="436729" y="1324496"/>
            <a:ext cx="11436321" cy="5362907"/>
          </a:xfrm>
        </p:spPr>
        <p:txBody>
          <a:bodyPr>
            <a:noAutofit/>
          </a:bodyPr>
          <a:lstStyle/>
          <a:p>
            <a:pPr algn="r"/>
            <a:r>
              <a:rPr lang="fa-IR" sz="2800" dirty="0">
                <a:solidFill>
                  <a:schemeClr val="tx1"/>
                </a:solidFill>
                <a:latin typeface="Arabic Typesetting" panose="03020402040406030203" pitchFamily="66" charset="-78"/>
                <a:cs typeface="Arabic Typesetting" panose="03020402040406030203" pitchFamily="66" charset="-78"/>
              </a:rPr>
              <a:t>در ایسنا کتاب دیگر آئین زرتشت از عاقبت به خیری معلمان و مربیان که پرورش دهنده متعلمان می باشند چنین ذکر شده است:</a:t>
            </a:r>
            <a:endParaRPr lang="en-US" sz="2800" dirty="0">
              <a:solidFill>
                <a:schemeClr val="tx1"/>
              </a:solidFill>
              <a:latin typeface="Arabic Typesetting" panose="03020402040406030203" pitchFamily="66" charset="-78"/>
              <a:cs typeface="Arabic Typesetting" panose="03020402040406030203" pitchFamily="66" charset="-78"/>
            </a:endParaRPr>
          </a:p>
          <a:p>
            <a:pPr algn="r"/>
            <a:r>
              <a:rPr lang="fa-IR" sz="2800" dirty="0">
                <a:solidFill>
                  <a:schemeClr val="tx1"/>
                </a:solidFill>
                <a:latin typeface="Arabic Typesetting" panose="03020402040406030203" pitchFamily="66" charset="-78"/>
                <a:cs typeface="Arabic Typesetting" panose="03020402040406030203" pitchFamily="66" charset="-78"/>
              </a:rPr>
              <a:t>«بشود آن نیک مردی که راه راستی و درستی را به ما نشان داد در هر دو جهان پاداش نیک یابد»(صدیق،61:1354)</a:t>
            </a:r>
            <a:r>
              <a:rPr lang="fa-IR" sz="2800" b="1" dirty="0">
                <a:solidFill>
                  <a:schemeClr val="tx1"/>
                </a:solidFill>
                <a:cs typeface="B Nazanin" pitchFamily="2" charset="-78"/>
              </a:rPr>
              <a:t> </a:t>
            </a:r>
          </a:p>
          <a:p>
            <a:pPr algn="r"/>
            <a:r>
              <a:rPr lang="fa-IR" sz="3200" b="1" dirty="0">
                <a:solidFill>
                  <a:schemeClr val="tx1"/>
                </a:solidFill>
                <a:latin typeface="Aldhabi" panose="01000000000000000000" pitchFamily="2" charset="-78"/>
                <a:cs typeface="Aldhabi" panose="01000000000000000000" pitchFamily="2" charset="-78"/>
              </a:rPr>
              <a:t>ویژگیهای برنامه تعلیم و تربیت در ایران باستان</a:t>
            </a:r>
            <a:endParaRPr lang="en-US" sz="3200" dirty="0">
              <a:solidFill>
                <a:schemeClr val="tx1"/>
              </a:solidFill>
              <a:latin typeface="Aldhabi" panose="01000000000000000000" pitchFamily="2" charset="-78"/>
              <a:cs typeface="Aldhabi" panose="01000000000000000000" pitchFamily="2" charset="-78"/>
            </a:endParaRPr>
          </a:p>
          <a:p>
            <a:pPr algn="r"/>
            <a:r>
              <a:rPr lang="fa-IR" sz="2800" dirty="0">
                <a:solidFill>
                  <a:schemeClr val="tx1"/>
                </a:solidFill>
                <a:latin typeface="Arabic Typesetting" panose="03020402040406030203" pitchFamily="66" charset="-78"/>
                <a:cs typeface="Arabic Typesetting" panose="03020402040406030203" pitchFamily="66" charset="-78"/>
              </a:rPr>
              <a:t>برنامه معمول در اکثر مراکز آموزشی و آموزشگاههای شامل سه بخش عمده بوده </a:t>
            </a:r>
            <a:r>
              <a:rPr lang="fa-IR" sz="2800" dirty="0" smtClean="0">
                <a:solidFill>
                  <a:schemeClr val="tx1"/>
                </a:solidFill>
                <a:latin typeface="Arabic Typesetting" panose="03020402040406030203" pitchFamily="66" charset="-78"/>
                <a:cs typeface="Arabic Typesetting" panose="03020402040406030203" pitchFamily="66" charset="-78"/>
              </a:rPr>
              <a:t>است:</a:t>
            </a:r>
            <a:endParaRPr lang="en-US" sz="2800" dirty="0">
              <a:solidFill>
                <a:schemeClr val="tx1"/>
              </a:solidFill>
              <a:latin typeface="Arabic Typesetting" panose="03020402040406030203" pitchFamily="66" charset="-78"/>
              <a:cs typeface="Arabic Typesetting" panose="03020402040406030203" pitchFamily="66" charset="-78"/>
            </a:endParaRPr>
          </a:p>
          <a:p>
            <a:pPr algn="r"/>
            <a:r>
              <a:rPr lang="fa-IR" sz="2800" dirty="0">
                <a:solidFill>
                  <a:schemeClr val="tx1"/>
                </a:solidFill>
                <a:latin typeface="Arabic Typesetting" panose="03020402040406030203" pitchFamily="66" charset="-78"/>
                <a:cs typeface="Arabic Typesetting" panose="03020402040406030203" pitchFamily="66" charset="-78"/>
              </a:rPr>
              <a:t>الف)بخش تربیت دینی و اخلاقی.دانش آموزان معمولا یک سوم شبانه روز را باید صرف تربیت دینی کنند.از سن بلوغ به بعد تربیت دینی بیشتر در آتشکده ها با حضور موبدان صورت می پذیرفت و اینگونه تعلیمات در جهت تهذیب اخلاق نوجوانان هدایت میشد. در پرورش اخلاقی بر راست گویی،راست اندیشی و راست کرداری که از اصول اخلاقی آئین زرتشت به شمار آمده است،تاکید فراوان داشته اند.</a:t>
            </a:r>
            <a:endParaRPr lang="en-US" sz="2800" dirty="0">
              <a:solidFill>
                <a:schemeClr val="tx1"/>
              </a:solidFill>
              <a:latin typeface="Arabic Typesetting" panose="03020402040406030203" pitchFamily="66" charset="-78"/>
              <a:cs typeface="Arabic Typesetting" panose="03020402040406030203" pitchFamily="66" charset="-78"/>
            </a:endParaRPr>
          </a:p>
          <a:p>
            <a:pPr algn="r"/>
            <a:r>
              <a:rPr lang="fa-IR" sz="2800" dirty="0">
                <a:solidFill>
                  <a:schemeClr val="tx1"/>
                </a:solidFill>
                <a:latin typeface="Arabic Typesetting" panose="03020402040406030203" pitchFamily="66" charset="-78"/>
                <a:cs typeface="Arabic Typesetting" panose="03020402040406030203" pitchFamily="66" charset="-78"/>
              </a:rPr>
              <a:t>زرتشت دین خود را آئین راستی میخواند و راستس همان پرتو ایزدی میداند که در وجود آدمی پنهان است و به کمک تربیت به منصه ظهور درمی آید. همچنان که در یسنا آمده است:«ای اهورامزدا با اندیشه نیک و کردار راست و ایمان کامل ما میخواهیم به تو تقرب جوییم و به </a:t>
            </a:r>
            <a:r>
              <a:rPr lang="fa-IR" sz="2800" dirty="0" smtClean="0">
                <a:solidFill>
                  <a:schemeClr val="tx1"/>
                </a:solidFill>
                <a:latin typeface="Arabic Typesetting" panose="03020402040406030203" pitchFamily="66" charset="-78"/>
                <a:cs typeface="Arabic Typesetting" panose="03020402040406030203" pitchFamily="66" charset="-78"/>
              </a:rPr>
              <a:t>تو برسیم.» (</a:t>
            </a:r>
            <a:r>
              <a:rPr lang="fa-IR" sz="2800" dirty="0">
                <a:solidFill>
                  <a:schemeClr val="tx1"/>
                </a:solidFill>
                <a:latin typeface="Arabic Typesetting" panose="03020402040406030203" pitchFamily="66" charset="-78"/>
                <a:cs typeface="Arabic Typesetting" panose="03020402040406030203" pitchFamily="66" charset="-78"/>
              </a:rPr>
              <a:t>کریستین </a:t>
            </a:r>
            <a:r>
              <a:rPr lang="fa-IR" sz="2800" dirty="0" smtClean="0">
                <a:solidFill>
                  <a:schemeClr val="tx1"/>
                </a:solidFill>
                <a:latin typeface="Arabic Typesetting" panose="03020402040406030203" pitchFamily="66" charset="-78"/>
                <a:cs typeface="Arabic Typesetting" panose="03020402040406030203" pitchFamily="66" charset="-78"/>
              </a:rPr>
              <a:t>سن،106:1367)</a:t>
            </a:r>
            <a:endParaRPr lang="en-US" sz="2800" dirty="0">
              <a:solidFill>
                <a:schemeClr val="tx1"/>
              </a:solidFill>
              <a:latin typeface="Arabic Typesetting" panose="03020402040406030203" pitchFamily="66" charset="-78"/>
              <a:cs typeface="Arabic Typesetting" panose="03020402040406030203" pitchFamily="66" charset="-78"/>
            </a:endParaRPr>
          </a:p>
          <a:p>
            <a:pPr algn="r"/>
            <a:endParaRPr lang="en-US" sz="2800" dirty="0">
              <a:solidFill>
                <a:schemeClr val="tx1"/>
              </a:solidFill>
              <a:latin typeface="Arabic Typesetting" panose="03020402040406030203" pitchFamily="66" charset="-78"/>
              <a:cs typeface="Arabic Typesetting" panose="03020402040406030203" pitchFamily="66" charset="-78"/>
            </a:endParaRPr>
          </a:p>
          <a:p>
            <a:pPr algn="r"/>
            <a:endParaRPr lang="fa-IR"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endParaRPr>
          </a:p>
          <a:p>
            <a:pPr algn="r"/>
            <a:endParaRPr lang="en-US"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endParaRPr>
          </a:p>
          <a:p>
            <a:pPr algn="r"/>
            <a:endParaRPr lang="en-US"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endParaRPr>
          </a:p>
          <a:p>
            <a:pPr algn="r">
              <a:spcBef>
                <a:spcPts val="0"/>
              </a:spcBef>
              <a:defRPr/>
            </a:pPr>
            <a:endParaRPr lang="en-US"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endParaRPr>
          </a:p>
          <a:p>
            <a:pPr algn="r">
              <a:spcBef>
                <a:spcPts val="0"/>
              </a:spcBef>
              <a:defRPr/>
            </a:pPr>
            <a:endParaRPr lang="fa-IR" altLang="ko-KR" sz="2800" b="1" dirty="0">
              <a:solidFill>
                <a:schemeClr val="tx1"/>
              </a:solidFill>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56922604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80682" y="218364"/>
            <a:ext cx="6373503" cy="764939"/>
          </a:xfrm>
        </p:spPr>
        <p:txBody>
          <a:bodyPr/>
          <a:lstStyle/>
          <a:p>
            <a:r>
              <a:rPr lang="fa-IR" sz="4800" b="1" dirty="0">
                <a:solidFill>
                  <a:schemeClr val="tx1"/>
                </a:solidFill>
                <a:latin typeface="Aldhabi" panose="01000000000000000000" pitchFamily="2" charset="-78"/>
                <a:cs typeface="Aldhabi" panose="01000000000000000000" pitchFamily="2" charset="-78"/>
              </a:rPr>
              <a:t>جایگاه فرهنگ و تعلیم و تربیت در ایران باستان</a:t>
            </a:r>
          </a:p>
        </p:txBody>
      </p:sp>
      <p:sp>
        <p:nvSpPr>
          <p:cNvPr id="3" name="Subtitle 2"/>
          <p:cNvSpPr>
            <a:spLocks noGrp="1"/>
          </p:cNvSpPr>
          <p:nvPr>
            <p:ph type="subTitle" idx="1"/>
          </p:nvPr>
        </p:nvSpPr>
        <p:spPr>
          <a:xfrm>
            <a:off x="436729" y="1324496"/>
            <a:ext cx="11436321" cy="5362907"/>
          </a:xfrm>
        </p:spPr>
        <p:txBody>
          <a:bodyPr>
            <a:noAutofit/>
          </a:bodyPr>
          <a:lstStyle/>
          <a:p>
            <a:pPr algn="r"/>
            <a:r>
              <a:rPr lang="fa-IR" sz="2800" dirty="0">
                <a:solidFill>
                  <a:schemeClr val="tx1"/>
                </a:solidFill>
                <a:latin typeface="Arabic Typesetting" panose="03020402040406030203" pitchFamily="66" charset="-78"/>
                <a:cs typeface="Arabic Typesetting" panose="03020402040406030203" pitchFamily="66" charset="-78"/>
              </a:rPr>
              <a:t>ب)تربیت بدنی. این برنامه که در جهت تقویت قوای جسمی و روحی کودکان و نوجوانان اجرا میششد،امل فراگیری فنون </a:t>
            </a:r>
            <a:r>
              <a:rPr lang="fa-IR" sz="2800" dirty="0" smtClean="0">
                <a:solidFill>
                  <a:schemeClr val="tx1"/>
                </a:solidFill>
                <a:latin typeface="Arabic Typesetting" panose="03020402040406030203" pitchFamily="66" charset="-78"/>
                <a:cs typeface="Arabic Typesetting" panose="03020402040406030203" pitchFamily="66" charset="-78"/>
              </a:rPr>
              <a:t>اسب سواری، تیراندازی </a:t>
            </a:r>
            <a:r>
              <a:rPr lang="fa-IR" sz="2800" dirty="0">
                <a:solidFill>
                  <a:schemeClr val="tx1"/>
                </a:solidFill>
                <a:latin typeface="Arabic Typesetting" panose="03020402040406030203" pitchFamily="66" charset="-78"/>
                <a:cs typeface="Arabic Typesetting" panose="03020402040406030203" pitchFamily="66" charset="-78"/>
              </a:rPr>
              <a:t>و شکار، چوگان بازی، زوبین اندازی و شنا کردن بود.این سنت پس از ظهور دین مبین اسلام نیز باقی ماند.(صدیق،72:1354)</a:t>
            </a:r>
            <a:r>
              <a:rPr lang="fa-IR" sz="2800" dirty="0">
                <a:solidFill>
                  <a:schemeClr val="tx1"/>
                </a:solidFill>
                <a:cs typeface="B Nazanin" pitchFamily="2" charset="-78"/>
              </a:rPr>
              <a:t> </a:t>
            </a:r>
            <a:r>
              <a:rPr lang="fa-IR" sz="2800" dirty="0">
                <a:solidFill>
                  <a:schemeClr val="tx1"/>
                </a:solidFill>
                <a:latin typeface="Arabic Typesetting" panose="03020402040406030203" pitchFamily="66" charset="-78"/>
                <a:cs typeface="Arabic Typesetting" panose="03020402040406030203" pitchFamily="66" charset="-78"/>
              </a:rPr>
              <a:t>ج)تعلیم خواندن،نوشتن و حساب کردن برای طیقات خاص.سومین بخش از برنامه تحصیلی فرزندان ایران زمین در عهد باستان که از عمده ترین آن نیز محسوب میشود برنامه خواندن، نوشتن و حساب کردن بود.این مهارتها که به مهارت سه گانه معروف بود فقط به عده ای معدود آموخته میشد.</a:t>
            </a:r>
            <a:endParaRPr lang="en-US" sz="2800" dirty="0">
              <a:solidFill>
                <a:schemeClr val="tx1"/>
              </a:solidFill>
              <a:latin typeface="Arabic Typesetting" panose="03020402040406030203" pitchFamily="66" charset="-78"/>
              <a:cs typeface="Arabic Typesetting" panose="03020402040406030203" pitchFamily="66" charset="-78"/>
            </a:endParaRPr>
          </a:p>
          <a:p>
            <a:pPr algn="r"/>
            <a:r>
              <a:rPr lang="fa-IR" sz="2800" dirty="0">
                <a:solidFill>
                  <a:schemeClr val="tx1"/>
                </a:solidFill>
                <a:latin typeface="Arabic Typesetting" panose="03020402040406030203" pitchFamily="66" charset="-78"/>
                <a:cs typeface="Arabic Typesetting" panose="03020402040406030203" pitchFamily="66" charset="-78"/>
              </a:rPr>
              <a:t>مانند کودکان و فرزندان نجبا، اشرف و موبدان که معمولا برای فرماندهی سپاه حکمرانی و دادرسی و نگهداری دفاتر حساب و کتاب اداره مملکت تربیت میشدند.</a:t>
            </a:r>
            <a:r>
              <a:rPr lang="fa-IR" sz="2800" dirty="0">
                <a:solidFill>
                  <a:schemeClr val="tx1"/>
                </a:solidFill>
                <a:cs typeface="B Nazanin" pitchFamily="2" charset="-78"/>
              </a:rPr>
              <a:t> </a:t>
            </a:r>
            <a:r>
              <a:rPr lang="fa-IR" sz="2800" dirty="0">
                <a:solidFill>
                  <a:schemeClr val="tx1"/>
                </a:solidFill>
                <a:latin typeface="Arabic Typesetting" panose="03020402040406030203" pitchFamily="66" charset="-78"/>
                <a:cs typeface="Arabic Typesetting" panose="03020402040406030203" pitchFamily="66" charset="-78"/>
              </a:rPr>
              <a:t>درباره ی محتوای تعلیمات و برنامه آموزشی در دوران ساسانیان در کتاب خسرو قبادی و ریدک چنین آمده است«به هنگام، به فرهنگستانم دادند و من در فرهنگ پذیری ساخته، پرداخته و شتابنده بودم و راهبرانه آموختم.دبیری ام آن گونه باشد که خوب نویس، رازنویس، باریک و دقیق بین باشم و آموختم دانش پژوه و تاریخ دوست و فرزانه سخن گویم و چابکی در سواری و کمان وری داشته باشم،آن گونه که د یگری را خوشبخت باید دانست اگر از برابر سرایم بتواند گذاشت و نیزه وری ام آنگونه که...و نیزه و شمشیربازی به هم رانی و هم نبردی...و نیز در اسب و سپس چوگان بی زمانی آسودگی...با چنگ و تمپور زدن بی همتا و در سرائیدن هر سرود و چکامه...استاد مردم و به آنچه درباره ستارگان و اختران است چنان ژرف </a:t>
            </a:r>
            <a:r>
              <a:rPr lang="fa-IR" sz="2800" dirty="0" smtClean="0">
                <a:solidFill>
                  <a:schemeClr val="tx1"/>
                </a:solidFill>
                <a:latin typeface="Arabic Typesetting" panose="03020402040406030203" pitchFamily="66" charset="-78"/>
                <a:cs typeface="Arabic Typesetting" panose="03020402040406030203" pitchFamily="66" charset="-78"/>
              </a:rPr>
              <a:t>شدم که </a:t>
            </a:r>
            <a:r>
              <a:rPr lang="fa-IR" sz="2800" dirty="0">
                <a:solidFill>
                  <a:schemeClr val="tx1"/>
                </a:solidFill>
                <a:latin typeface="Arabic Typesetting" panose="03020402040406030203" pitchFamily="66" charset="-78"/>
                <a:cs typeface="Arabic Typesetting" panose="03020402040406030203" pitchFamily="66" charset="-78"/>
              </a:rPr>
              <a:t>به شطرنج و نواردشیر(نرد)از همسالان فراترم»(مشایخی،38:1349)</a:t>
            </a:r>
            <a:endParaRPr lang="en-US" sz="2800" dirty="0">
              <a:solidFill>
                <a:schemeClr val="tx1"/>
              </a:solidFill>
              <a:latin typeface="Arabic Typesetting" panose="03020402040406030203" pitchFamily="66" charset="-78"/>
              <a:cs typeface="Arabic Typesetting" panose="03020402040406030203" pitchFamily="66" charset="-78"/>
            </a:endParaRPr>
          </a:p>
          <a:p>
            <a:pPr algn="r"/>
            <a:endParaRPr lang="en-US" sz="2800" dirty="0">
              <a:solidFill>
                <a:schemeClr val="tx1"/>
              </a:solidFill>
              <a:latin typeface="Arabic Typesetting" panose="03020402040406030203" pitchFamily="66" charset="-78"/>
              <a:cs typeface="Arabic Typesetting" panose="03020402040406030203" pitchFamily="66" charset="-78"/>
            </a:endParaRPr>
          </a:p>
          <a:p>
            <a:pPr algn="r"/>
            <a:endParaRPr lang="en-US" sz="2800" dirty="0">
              <a:solidFill>
                <a:schemeClr val="tx1"/>
              </a:solidFill>
              <a:latin typeface="Arabic Typesetting" panose="03020402040406030203" pitchFamily="66" charset="-78"/>
              <a:cs typeface="Arabic Typesetting" panose="03020402040406030203" pitchFamily="66" charset="-78"/>
            </a:endParaRPr>
          </a:p>
          <a:p>
            <a:pPr algn="r"/>
            <a:endParaRPr lang="fa-IR"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endParaRPr>
          </a:p>
          <a:p>
            <a:pPr algn="r"/>
            <a:endParaRPr lang="en-US"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endParaRPr>
          </a:p>
          <a:p>
            <a:pPr algn="r"/>
            <a:endParaRPr lang="en-US"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endParaRPr>
          </a:p>
          <a:p>
            <a:pPr algn="r">
              <a:spcBef>
                <a:spcPts val="0"/>
              </a:spcBef>
              <a:defRPr/>
            </a:pPr>
            <a:endParaRPr lang="en-US"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endParaRPr>
          </a:p>
          <a:p>
            <a:pPr algn="r">
              <a:spcBef>
                <a:spcPts val="0"/>
              </a:spcBef>
              <a:defRPr/>
            </a:pPr>
            <a:endParaRPr lang="fa-IR" altLang="ko-KR" sz="2800" b="1" dirty="0">
              <a:solidFill>
                <a:schemeClr val="tx1"/>
              </a:solidFill>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283680233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80682" y="218364"/>
            <a:ext cx="6373503" cy="764939"/>
          </a:xfrm>
        </p:spPr>
        <p:txBody>
          <a:bodyPr/>
          <a:lstStyle/>
          <a:p>
            <a:r>
              <a:rPr lang="fa-IR" sz="4800" b="1" dirty="0">
                <a:solidFill>
                  <a:schemeClr val="tx1"/>
                </a:solidFill>
                <a:latin typeface="Aldhabi" panose="01000000000000000000" pitchFamily="2" charset="-78"/>
                <a:cs typeface="Aldhabi" panose="01000000000000000000" pitchFamily="2" charset="-78"/>
              </a:rPr>
              <a:t>جایگاه فرهنگ و تعلیم و تربیت در ایران باستان</a:t>
            </a:r>
          </a:p>
        </p:txBody>
      </p:sp>
      <p:sp>
        <p:nvSpPr>
          <p:cNvPr id="3" name="Subtitle 2"/>
          <p:cNvSpPr>
            <a:spLocks noGrp="1"/>
          </p:cNvSpPr>
          <p:nvPr>
            <p:ph type="subTitle" idx="1"/>
          </p:nvPr>
        </p:nvSpPr>
        <p:spPr>
          <a:xfrm>
            <a:off x="436729" y="1324496"/>
            <a:ext cx="11436321" cy="5362907"/>
          </a:xfrm>
        </p:spPr>
        <p:txBody>
          <a:bodyPr>
            <a:noAutofit/>
          </a:bodyPr>
          <a:lstStyle/>
          <a:p>
            <a:pPr algn="r"/>
            <a:r>
              <a:rPr lang="fa-IR" sz="2800" dirty="0">
                <a:solidFill>
                  <a:schemeClr val="tx1"/>
                </a:solidFill>
                <a:latin typeface="Arabic Typesetting" panose="03020402040406030203" pitchFamily="66" charset="-78"/>
                <a:cs typeface="Arabic Typesetting" panose="03020402040406030203" pitchFamily="66" charset="-78"/>
              </a:rPr>
              <a:t>از این متن برمی آید که برنامه تربیت و تعلیمات دوره ساسانیان شامل خواندن، نوشتن،تاریخ، کمان وری، نیزه وری، سرود، چکامه، ستاره شناسی، شطرنج و نرد و قرائت متون زرتشتی بوده است.</a:t>
            </a:r>
            <a:endParaRPr lang="en-US" sz="2800" dirty="0">
              <a:solidFill>
                <a:schemeClr val="tx1"/>
              </a:solidFill>
              <a:latin typeface="Arabic Typesetting" panose="03020402040406030203" pitchFamily="66" charset="-78"/>
              <a:cs typeface="Arabic Typesetting" panose="03020402040406030203" pitchFamily="66" charset="-78"/>
            </a:endParaRPr>
          </a:p>
          <a:p>
            <a:pPr algn="r"/>
            <a:r>
              <a:rPr lang="fa-IR" sz="3200" b="1" dirty="0">
                <a:solidFill>
                  <a:schemeClr val="tx1"/>
                </a:solidFill>
                <a:latin typeface="Aldhabi" panose="01000000000000000000" pitchFamily="2" charset="-78"/>
                <a:cs typeface="Aldhabi" panose="01000000000000000000" pitchFamily="2" charset="-78"/>
              </a:rPr>
              <a:t>جایگاه آموزش عالی و توسعه دانشگاهها و مراکز علمی در ایران باستان</a:t>
            </a:r>
            <a:endParaRPr lang="en-US" sz="3200" dirty="0">
              <a:solidFill>
                <a:schemeClr val="tx1"/>
              </a:solidFill>
              <a:latin typeface="Aldhabi" panose="01000000000000000000" pitchFamily="2" charset="-78"/>
              <a:cs typeface="Aldhabi" panose="01000000000000000000" pitchFamily="2" charset="-78"/>
            </a:endParaRPr>
          </a:p>
          <a:p>
            <a:pPr algn="r"/>
            <a:r>
              <a:rPr lang="fa-IR" sz="2800" dirty="0">
                <a:solidFill>
                  <a:schemeClr val="tx1"/>
                </a:solidFill>
                <a:latin typeface="Arabic Typesetting" panose="03020402040406030203" pitchFamily="66" charset="-78"/>
                <a:cs typeface="Arabic Typesetting" panose="03020402040406030203" pitchFamily="66" charset="-78"/>
              </a:rPr>
              <a:t>قبلا از تاسیس دانشگاه "جندی شاپور"،در دوره هخامنشیان مدارس عالی مهمی در شهرهای مختلف،در رشته های مختلف به خصوص </a:t>
            </a:r>
            <a:r>
              <a:rPr lang="fa-IR" sz="2800" dirty="0" smtClean="0">
                <a:solidFill>
                  <a:schemeClr val="tx1"/>
                </a:solidFill>
                <a:latin typeface="Arabic Typesetting" panose="03020402040406030203" pitchFamily="66" charset="-78"/>
                <a:cs typeface="Arabic Typesetting" panose="03020402040406030203" pitchFamily="66" charset="-78"/>
              </a:rPr>
              <a:t>علم طب وجود </a:t>
            </a:r>
            <a:r>
              <a:rPr lang="fa-IR" sz="2800" dirty="0">
                <a:solidFill>
                  <a:schemeClr val="tx1"/>
                </a:solidFill>
                <a:latin typeface="Arabic Typesetting" panose="03020402040406030203" pitchFamily="66" charset="-78"/>
                <a:cs typeface="Arabic Typesetting" panose="03020402040406030203" pitchFamily="66" charset="-78"/>
              </a:rPr>
              <a:t>داشته است.به همت برخی از حکومتگران این دودمان در شهرهای بزرگ ملل تابعه، چنین مراکزی  وجود داشته است، شهرهای مهمی ،چون بلخ،آذربایجان و ری نیز از داشتن چنین مراکز علمی بهره مند نبوده ند.همچنین میتوان به مراکزی علمی در جوار کلیساهای نسطوری،واقع در حوالی مداین و جنوب ایران اشاره کرد که به آموزش رشته های علمی چون منطق،فلسفه و نجوم به وسیله اساتید شناخته شده می پرداختند.</a:t>
            </a:r>
            <a:endParaRPr lang="en-US" sz="2800" dirty="0">
              <a:solidFill>
                <a:schemeClr val="tx1"/>
              </a:solidFill>
              <a:latin typeface="Arabic Typesetting" panose="03020402040406030203" pitchFamily="66" charset="-78"/>
              <a:cs typeface="Arabic Typesetting" panose="03020402040406030203" pitchFamily="66" charset="-78"/>
            </a:endParaRPr>
          </a:p>
          <a:p>
            <a:pPr algn="r"/>
            <a:r>
              <a:rPr lang="fa-IR" sz="3200" b="1" dirty="0">
                <a:solidFill>
                  <a:schemeClr val="tx1"/>
                </a:solidFill>
                <a:latin typeface="Aldhabi" panose="01000000000000000000" pitchFamily="2" charset="-78"/>
                <a:cs typeface="Aldhabi" panose="01000000000000000000" pitchFamily="2" charset="-78"/>
              </a:rPr>
              <a:t>دانشگاه جندی شاپور</a:t>
            </a:r>
            <a:endParaRPr lang="en-US" sz="3200" dirty="0">
              <a:solidFill>
                <a:schemeClr val="tx1"/>
              </a:solidFill>
              <a:latin typeface="Aldhabi" panose="01000000000000000000" pitchFamily="2" charset="-78"/>
              <a:cs typeface="Aldhabi" panose="01000000000000000000" pitchFamily="2" charset="-78"/>
            </a:endParaRPr>
          </a:p>
          <a:p>
            <a:pPr algn="r"/>
            <a:r>
              <a:rPr lang="fa-IR" sz="2800" dirty="0">
                <a:solidFill>
                  <a:schemeClr val="tx1"/>
                </a:solidFill>
                <a:latin typeface="Arabic Typesetting" panose="03020402040406030203" pitchFamily="66" charset="-78"/>
                <a:cs typeface="Arabic Typesetting" panose="03020402040406030203" pitchFamily="66" charset="-78"/>
              </a:rPr>
              <a:t>دانشگاه«گندی شاپور»یا «جندی شاپور»که میتوان از آن به عنوان یکی از مراکز دانشگاهی معتبر ایران باستان نام برد،به وسیله </a:t>
            </a:r>
            <a:r>
              <a:rPr lang="fa-IR" sz="3200" dirty="0">
                <a:solidFill>
                  <a:schemeClr val="tx1"/>
                </a:solidFill>
                <a:latin typeface="Arabic Typesetting" panose="03020402040406030203" pitchFamily="66" charset="-78"/>
                <a:cs typeface="Arabic Typesetting" panose="03020402040406030203" pitchFamily="66" charset="-78"/>
              </a:rPr>
              <a:t>شاپور</a:t>
            </a:r>
            <a:r>
              <a:rPr lang="fa-IR" sz="2800" dirty="0">
                <a:solidFill>
                  <a:schemeClr val="tx1"/>
                </a:solidFill>
                <a:latin typeface="Arabic Typesetting" panose="03020402040406030203" pitchFamily="66" charset="-78"/>
                <a:cs typeface="Arabic Typesetting" panose="03020402040406030203" pitchFamily="66" charset="-78"/>
              </a:rPr>
              <a:t> اول در شمال شرقی شوشتر از استان خوزستان دایر گردید. در این دانشگاه علومی چون فلسفه، طب، حکمت و نجوم تدریس میشد، در برنامه های آموزشی این دانشگاه در حوزه طب از دستاوردها و اطلاعات جدید علمی طب یونانی، ایرانی و هندی بهره میگرفتند.</a:t>
            </a:r>
            <a:endParaRPr lang="en-US" sz="2800" dirty="0">
              <a:solidFill>
                <a:schemeClr val="tx1"/>
              </a:solidFill>
              <a:latin typeface="Arabic Typesetting" panose="03020402040406030203" pitchFamily="66" charset="-78"/>
              <a:cs typeface="Arabic Typesetting" panose="03020402040406030203" pitchFamily="66" charset="-78"/>
            </a:endParaRPr>
          </a:p>
          <a:p>
            <a:pPr algn="r"/>
            <a:endParaRPr lang="fa-IR"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endParaRPr>
          </a:p>
          <a:p>
            <a:pPr algn="r"/>
            <a:endParaRPr lang="en-US"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endParaRPr>
          </a:p>
          <a:p>
            <a:pPr algn="r"/>
            <a:endParaRPr lang="en-US"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endParaRPr>
          </a:p>
          <a:p>
            <a:pPr algn="r">
              <a:spcBef>
                <a:spcPts val="0"/>
              </a:spcBef>
              <a:defRPr/>
            </a:pPr>
            <a:endParaRPr lang="en-US"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endParaRPr>
          </a:p>
          <a:p>
            <a:pPr algn="r">
              <a:spcBef>
                <a:spcPts val="0"/>
              </a:spcBef>
              <a:defRPr/>
            </a:pPr>
            <a:endParaRPr lang="fa-IR" altLang="ko-KR" sz="2800" b="1" dirty="0">
              <a:solidFill>
                <a:schemeClr val="tx1"/>
              </a:solidFill>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336294480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80682" y="218364"/>
            <a:ext cx="6373503" cy="764939"/>
          </a:xfrm>
        </p:spPr>
        <p:txBody>
          <a:bodyPr/>
          <a:lstStyle/>
          <a:p>
            <a:r>
              <a:rPr lang="fa-IR" sz="4800" b="1" dirty="0">
                <a:solidFill>
                  <a:schemeClr val="tx1"/>
                </a:solidFill>
                <a:latin typeface="Aldhabi" panose="01000000000000000000" pitchFamily="2" charset="-78"/>
                <a:cs typeface="Aldhabi" panose="01000000000000000000" pitchFamily="2" charset="-78"/>
              </a:rPr>
              <a:t>جایگاه فرهنگ و تعلیم و تربیت در ایران باستان</a:t>
            </a:r>
          </a:p>
        </p:txBody>
      </p:sp>
      <p:sp>
        <p:nvSpPr>
          <p:cNvPr id="3" name="Subtitle 2"/>
          <p:cNvSpPr>
            <a:spLocks noGrp="1"/>
          </p:cNvSpPr>
          <p:nvPr>
            <p:ph type="subTitle" idx="1"/>
          </p:nvPr>
        </p:nvSpPr>
        <p:spPr>
          <a:xfrm>
            <a:off x="368490" y="1160722"/>
            <a:ext cx="11436321" cy="5362907"/>
          </a:xfrm>
        </p:spPr>
        <p:txBody>
          <a:bodyPr>
            <a:noAutofit/>
          </a:bodyPr>
          <a:lstStyle/>
          <a:p>
            <a:pPr algn="r"/>
            <a:r>
              <a:rPr lang="fa-IR" sz="2800" dirty="0">
                <a:solidFill>
                  <a:schemeClr val="tx1"/>
                </a:solidFill>
                <a:latin typeface="Arabic Typesetting" panose="03020402040406030203" pitchFamily="66" charset="-78"/>
                <a:cs typeface="Arabic Typesetting" panose="03020402040406030203" pitchFamily="66" charset="-78"/>
              </a:rPr>
              <a:t>در قرن چهارم میلادی شلپور دوم دستور داد کتاب طب تئودوزیوس را از زبان یونانی به زبان پهلوی ترجمه کنند و در دانشگاه جندی شاپور آن را تدریس کنند.استادان این دانشگاه که از میان اساتید مجرب گزینش شده بودند به علم طب بیش از فلسفه و ریاضیات و سایر شعب معارف بشری توجه داشتند، به طوری که اصول و روشهای طبی معرفی شده و اصول حاکم بر تداوی بیماریهای این دانشگاه نسبت به مراکز دانشگاهی و دانشکده های پزشکی یونان، هند </a:t>
            </a:r>
            <a:r>
              <a:rPr lang="fa-IR" sz="2800" dirty="0" smtClean="0">
                <a:solidFill>
                  <a:schemeClr val="tx1"/>
                </a:solidFill>
                <a:latin typeface="Arabic Typesetting" panose="03020402040406030203" pitchFamily="66" charset="-78"/>
                <a:cs typeface="Arabic Typesetting" panose="03020402040406030203" pitchFamily="66" charset="-78"/>
              </a:rPr>
              <a:t>هم ازبعد </a:t>
            </a:r>
            <a:r>
              <a:rPr lang="fa-IR" sz="2800" dirty="0">
                <a:solidFill>
                  <a:schemeClr val="tx1"/>
                </a:solidFill>
                <a:latin typeface="Arabic Typesetting" panose="03020402040406030203" pitchFamily="66" charset="-78"/>
                <a:cs typeface="Arabic Typesetting" panose="03020402040406030203" pitchFamily="66" charset="-78"/>
              </a:rPr>
              <a:t>از عملی و هم از جنبه نظری پیشرفته تر و از اعتبار علمی بیشتری برخوردار بود.</a:t>
            </a:r>
            <a:r>
              <a:rPr lang="ar-SA" sz="2800" dirty="0">
                <a:solidFill>
                  <a:schemeClr val="tx1"/>
                </a:solidFill>
                <a:latin typeface="Arabic Typesetting" panose="03020402040406030203" pitchFamily="66" charset="-78"/>
                <a:cs typeface="Arabic Typesetting" panose="03020402040406030203" pitchFamily="66" charset="-78"/>
              </a:rPr>
              <a:t> برخی علت اصلی این برتری و تفوق علمی را از سویی به علت فعالیت های پژوهشی که. دانشجویان و دانش پژوهان دانشگاه جندی شاپور در باب علم طبابت به عمل می‌آورند و از نتایج و یافته های اینگونه پژوهش ها در کار شناسایی، درمان و پیشگیری بیماری بهره میگرفتند،ميدانستند و از سوی دیگر آن را به لحاظ دعوتی که مسوولان این دانشگاه از سایر پزشکان و متخصصان علم پزشکی از جمله اطبای یونانی، رومی و هندی جهت تدریس و شرکت در گردهماییها و کنگره های پزشکی برای به روز کردن دانش مدرسان خود دعوت به عمل می آوردند و فرصت گفت و شنود و تبادلات اطلاعات و معلومات تخصصی میان پزشکان ایرانی و اطبای خارجی را فراهم میساختند،ذکر نموده اند.</a:t>
            </a:r>
            <a:endParaRPr lang="en-US" sz="2800" dirty="0">
              <a:solidFill>
                <a:schemeClr val="tx1"/>
              </a:solidFill>
              <a:latin typeface="Arabic Typesetting" panose="03020402040406030203" pitchFamily="66" charset="-78"/>
              <a:cs typeface="Arabic Typesetting" panose="03020402040406030203" pitchFamily="66" charset="-78"/>
            </a:endParaRPr>
          </a:p>
          <a:p>
            <a:pPr algn="r"/>
            <a:r>
              <a:rPr lang="fa-IR" sz="3200" b="1" dirty="0" smtClean="0">
                <a:solidFill>
                  <a:schemeClr val="tx1"/>
                </a:solidFill>
                <a:latin typeface="Aldhabi" panose="01000000000000000000" pitchFamily="2" charset="-78"/>
                <a:cs typeface="Aldhabi" panose="01000000000000000000" pitchFamily="2" charset="-78"/>
              </a:rPr>
              <a:t>ت</a:t>
            </a:r>
            <a:r>
              <a:rPr lang="ar-SA" sz="3200" b="1" dirty="0" smtClean="0">
                <a:solidFill>
                  <a:schemeClr val="tx1"/>
                </a:solidFill>
                <a:latin typeface="Aldhabi" panose="01000000000000000000" pitchFamily="2" charset="-78"/>
                <a:cs typeface="Aldhabi" panose="01000000000000000000" pitchFamily="2" charset="-78"/>
              </a:rPr>
              <a:t>رجمه </a:t>
            </a:r>
            <a:r>
              <a:rPr lang="ar-SA" sz="3200" b="1" dirty="0">
                <a:solidFill>
                  <a:schemeClr val="tx1"/>
                </a:solidFill>
                <a:latin typeface="Aldhabi" panose="01000000000000000000" pitchFamily="2" charset="-78"/>
                <a:cs typeface="Aldhabi" panose="01000000000000000000" pitchFamily="2" charset="-78"/>
              </a:rPr>
              <a:t>و تدوین کتب</a:t>
            </a:r>
            <a:r>
              <a:rPr lang="ar-SA" sz="3200" dirty="0">
                <a:solidFill>
                  <a:schemeClr val="tx1"/>
                </a:solidFill>
                <a:latin typeface="Aldhabi" panose="01000000000000000000" pitchFamily="2" charset="-78"/>
                <a:cs typeface="Aldhabi" panose="01000000000000000000" pitchFamily="2" charset="-78"/>
              </a:rPr>
              <a:t> </a:t>
            </a:r>
            <a:r>
              <a:rPr lang="ar-SA" sz="2400" dirty="0">
                <a:solidFill>
                  <a:schemeClr val="tx1"/>
                </a:solidFill>
                <a:latin typeface="Arabic Typesetting" panose="03020402040406030203" pitchFamily="66" charset="-78"/>
                <a:cs typeface="Arabic Typesetting" panose="03020402040406030203" pitchFamily="66" charset="-78"/>
              </a:rPr>
              <a:t/>
            </a:r>
            <a:br>
              <a:rPr lang="ar-SA" sz="2400" dirty="0">
                <a:solidFill>
                  <a:schemeClr val="tx1"/>
                </a:solidFill>
                <a:latin typeface="Arabic Typesetting" panose="03020402040406030203" pitchFamily="66" charset="-78"/>
                <a:cs typeface="Arabic Typesetting" panose="03020402040406030203" pitchFamily="66" charset="-78"/>
              </a:rPr>
            </a:br>
            <a:r>
              <a:rPr lang="ar-SA" sz="2800" dirty="0">
                <a:solidFill>
                  <a:schemeClr val="tx1"/>
                </a:solidFill>
                <a:latin typeface="Arabic Typesetting" panose="03020402040406030203" pitchFamily="66" charset="-78"/>
                <a:cs typeface="Arabic Typesetting" panose="03020402040406030203" pitchFamily="66" charset="-78"/>
              </a:rPr>
              <a:t>در نتیجه حشر با یونانیان و ارتباط فرهنگی و مبادلات تجاری با ممالک روم،یونان و هند به ویژه در دوره ساسانیان، اخذ و اقتباس از علوم و ادبیات ممالک فوق آسان گشت</a:t>
            </a:r>
            <a:r>
              <a:rPr lang="ar-SA" sz="2800" dirty="0" smtClean="0">
                <a:solidFill>
                  <a:schemeClr val="tx1"/>
                </a:solidFill>
                <a:latin typeface="Arabic Typesetting" panose="03020402040406030203" pitchFamily="66" charset="-78"/>
                <a:cs typeface="Arabic Typesetting" panose="03020402040406030203" pitchFamily="66" charset="-78"/>
              </a:rPr>
              <a:t>.</a:t>
            </a:r>
            <a:endParaRPr lang="en-US"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endParaRPr>
          </a:p>
          <a:p>
            <a:pPr algn="r"/>
            <a:endParaRPr lang="en-US"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endParaRPr>
          </a:p>
          <a:p>
            <a:pPr algn="r">
              <a:spcBef>
                <a:spcPts val="0"/>
              </a:spcBef>
              <a:defRPr/>
            </a:pPr>
            <a:endParaRPr lang="en-US"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endParaRPr>
          </a:p>
          <a:p>
            <a:pPr algn="r">
              <a:spcBef>
                <a:spcPts val="0"/>
              </a:spcBef>
              <a:defRPr/>
            </a:pPr>
            <a:endParaRPr lang="fa-IR" altLang="ko-KR" sz="2800" b="1" dirty="0">
              <a:solidFill>
                <a:schemeClr val="tx1"/>
              </a:solidFill>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401434185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80682" y="218364"/>
            <a:ext cx="6373503" cy="764939"/>
          </a:xfrm>
        </p:spPr>
        <p:txBody>
          <a:bodyPr/>
          <a:lstStyle/>
          <a:p>
            <a:r>
              <a:rPr lang="fa-IR" sz="4800" b="1" dirty="0">
                <a:solidFill>
                  <a:schemeClr val="tx1"/>
                </a:solidFill>
                <a:latin typeface="Aldhabi" panose="01000000000000000000" pitchFamily="2" charset="-78"/>
                <a:cs typeface="Aldhabi" panose="01000000000000000000" pitchFamily="2" charset="-78"/>
              </a:rPr>
              <a:t>جایگاه فرهنگ و تعلیم و تربیت در ایران باستان</a:t>
            </a:r>
          </a:p>
        </p:txBody>
      </p:sp>
      <p:sp>
        <p:nvSpPr>
          <p:cNvPr id="3" name="Subtitle 2"/>
          <p:cNvSpPr>
            <a:spLocks noGrp="1"/>
          </p:cNvSpPr>
          <p:nvPr>
            <p:ph type="subTitle" idx="1"/>
          </p:nvPr>
        </p:nvSpPr>
        <p:spPr>
          <a:xfrm>
            <a:off x="368490" y="1160722"/>
            <a:ext cx="11436321" cy="5362907"/>
          </a:xfrm>
        </p:spPr>
        <p:txBody>
          <a:bodyPr>
            <a:noAutofit/>
          </a:bodyPr>
          <a:lstStyle/>
          <a:p>
            <a:pPr algn="r"/>
            <a:r>
              <a:rPr lang="ar-SA" sz="2800" dirty="0">
                <a:solidFill>
                  <a:schemeClr val="tx1"/>
                </a:solidFill>
                <a:latin typeface="Arabic Typesetting" panose="03020402040406030203" pitchFamily="66" charset="-78"/>
                <a:cs typeface="Arabic Typesetting" panose="03020402040406030203" pitchFamily="66" charset="-78"/>
              </a:rPr>
              <a:t>در قرن سوم میلادی، کتب ادبی و علمی از کشورهای روم،یونان و هند وارد شد و شاپور اول دستور داد کتب مذکور به زبان پهلوی ترجمه شود و در دانشگاه گندی شاپور در کتابخانه مخصوص نگاهداری شود و اجازه داد که پزشکان و سایر صاحبان تخصص برای تدریس به </a:t>
            </a:r>
            <a:r>
              <a:rPr lang="ar-SA" sz="2800" dirty="0" smtClean="0">
                <a:solidFill>
                  <a:schemeClr val="tx1"/>
                </a:solidFill>
                <a:latin typeface="Arabic Typesetting" panose="03020402040406030203" pitchFamily="66" charset="-78"/>
                <a:cs typeface="Arabic Typesetting" panose="03020402040406030203" pitchFamily="66" charset="-78"/>
              </a:rPr>
              <a:t>این</a:t>
            </a:r>
            <a:r>
              <a:rPr lang="fa-IR" sz="2800" dirty="0" smtClean="0">
                <a:solidFill>
                  <a:schemeClr val="tx1"/>
                </a:solidFill>
                <a:latin typeface="Arabic Typesetting" panose="03020402040406030203" pitchFamily="66" charset="-78"/>
                <a:cs typeface="Arabic Typesetting" panose="03020402040406030203" pitchFamily="66" charset="-78"/>
              </a:rPr>
              <a:t> </a:t>
            </a:r>
            <a:r>
              <a:rPr lang="ar-SA" sz="2800" dirty="0" smtClean="0">
                <a:solidFill>
                  <a:schemeClr val="tx1"/>
                </a:solidFill>
                <a:latin typeface="Arabic Typesetting" panose="03020402040406030203" pitchFamily="66" charset="-78"/>
                <a:cs typeface="Arabic Typesetting" panose="03020402040406030203" pitchFamily="66" charset="-78"/>
              </a:rPr>
              <a:t> </a:t>
            </a:r>
            <a:r>
              <a:rPr lang="ar-SA" sz="2800" dirty="0">
                <a:solidFill>
                  <a:schemeClr val="tx1"/>
                </a:solidFill>
                <a:latin typeface="Arabic Typesetting" panose="03020402040406030203" pitchFamily="66" charset="-78"/>
                <a:cs typeface="Arabic Typesetting" panose="03020402040406030203" pitchFamily="66" charset="-78"/>
              </a:rPr>
              <a:t>دانشگاه رفت و امد کنند. از پادشاهان ساسانی کسی که بیش از همه به حمایت اصحاب فضل و به مباحث در قلمرو ادبیات،فلسفه و علوم توجه داشت، خسرو انوشیروان بود که در زمان وی دانشگاه گندی شاپور توسعه یافت و شخصا در بعضی از مجالس مناظره و امتحان از دانشجویان این مرکز حضور یافت و شخصا در بعضی از مجالس مناظره و امتحان از دانشجویان این مرکز حضور پیدا میکرد. در دانشگاه مذکور استادان ایرانی،یونانی،سریانی و هندی به تعلیم اشتغال داشتند و از اطبای بیمارستان وابسته به آن برای تدریس بهره </a:t>
            </a:r>
            <a:r>
              <a:rPr lang="ar-SA" sz="2800" dirty="0" smtClean="0">
                <a:solidFill>
                  <a:schemeClr val="tx1"/>
                </a:solidFill>
                <a:latin typeface="Arabic Typesetting" panose="03020402040406030203" pitchFamily="66" charset="-78"/>
                <a:cs typeface="Arabic Typesetting" panose="03020402040406030203" pitchFamily="66" charset="-78"/>
              </a:rPr>
              <a:t>میگرفتند</a:t>
            </a:r>
            <a:r>
              <a:rPr lang="fa-IR" sz="2800" dirty="0" smtClean="0">
                <a:solidFill>
                  <a:schemeClr val="tx1"/>
                </a:solidFill>
                <a:latin typeface="Arabic Typesetting" panose="03020402040406030203" pitchFamily="66" charset="-78"/>
                <a:cs typeface="Arabic Typesetting" panose="03020402040406030203" pitchFamily="66" charset="-78"/>
              </a:rPr>
              <a:t>.</a:t>
            </a:r>
          </a:p>
          <a:p>
            <a:pPr algn="r"/>
            <a:r>
              <a:rPr lang="ar-SA" sz="3200" b="1" dirty="0">
                <a:solidFill>
                  <a:schemeClr val="tx1"/>
                </a:solidFill>
                <a:latin typeface="Aldhabi" panose="01000000000000000000" pitchFamily="2" charset="-78"/>
                <a:cs typeface="Aldhabi" panose="01000000000000000000" pitchFamily="2" charset="-78"/>
              </a:rPr>
              <a:t>محتوای آموزشی</a:t>
            </a:r>
            <a:r>
              <a:rPr lang="ar-SA" sz="3200" dirty="0">
                <a:solidFill>
                  <a:schemeClr val="tx1"/>
                </a:solidFill>
                <a:latin typeface="Aldhabi" panose="01000000000000000000" pitchFamily="2" charset="-78"/>
                <a:cs typeface="Aldhabi" panose="01000000000000000000" pitchFamily="2" charset="-78"/>
              </a:rPr>
              <a:t> </a:t>
            </a:r>
            <a:r>
              <a:rPr lang="ar-SA" sz="2800" dirty="0">
                <a:solidFill>
                  <a:schemeClr val="tx1"/>
                </a:solidFill>
                <a:latin typeface="Arabic Typesetting" panose="03020402040406030203" pitchFamily="66" charset="-78"/>
                <a:cs typeface="Arabic Typesetting" panose="03020402040406030203" pitchFamily="66" charset="-78"/>
              </a:rPr>
              <a:t/>
            </a:r>
            <a:br>
              <a:rPr lang="ar-SA" sz="2800" dirty="0">
                <a:solidFill>
                  <a:schemeClr val="tx1"/>
                </a:solidFill>
                <a:latin typeface="Arabic Typesetting" panose="03020402040406030203" pitchFamily="66" charset="-78"/>
                <a:cs typeface="Arabic Typesetting" panose="03020402040406030203" pitchFamily="66" charset="-78"/>
              </a:rPr>
            </a:br>
            <a:r>
              <a:rPr lang="ar-SA" sz="2800" dirty="0">
                <a:solidFill>
                  <a:schemeClr val="tx1"/>
                </a:solidFill>
                <a:latin typeface="Arabic Typesetting" panose="03020402040406030203" pitchFamily="66" charset="-78"/>
                <a:cs typeface="Arabic Typesetting" panose="03020402040406030203" pitchFamily="66" charset="-78"/>
              </a:rPr>
              <a:t>بنا به دستور انوشیروان، هیئتی از دانشمندان ایرانی به ریاست برزویه حکیم به هندوستان اعزام شد؛آنان کتب طبی و اخلاقی و از آن جمله کتاب کلیله و دمنه که حاوی اندرزها و پندها و دستورالعملهایی برای زندگی اجتماعی،فردی و.مملکت داری بود را با خود به ایران آوردند و به وسیله مسیحیان سریانی به همراه بخشی از کتاب منطق ارسطو به زبان پهلوی ترجمه </a:t>
            </a:r>
            <a:r>
              <a:rPr lang="ar-SA" sz="2800" dirty="0" smtClean="0">
                <a:solidFill>
                  <a:schemeClr val="tx1"/>
                </a:solidFill>
                <a:latin typeface="Arabic Typesetting" panose="03020402040406030203" pitchFamily="66" charset="-78"/>
                <a:cs typeface="Arabic Typesetting" panose="03020402040406030203" pitchFamily="66" charset="-78"/>
              </a:rPr>
              <a:t>شد</a:t>
            </a:r>
            <a:r>
              <a:rPr lang="fa-IR" sz="2800" dirty="0" smtClean="0">
                <a:solidFill>
                  <a:schemeClr val="tx1"/>
                </a:solidFill>
                <a:latin typeface="Arabic Typesetting" panose="03020402040406030203" pitchFamily="66" charset="-78"/>
                <a:cs typeface="Arabic Typesetting" panose="03020402040406030203" pitchFamily="66" charset="-78"/>
              </a:rPr>
              <a:t>.</a:t>
            </a:r>
          </a:p>
          <a:p>
            <a:pPr algn="r"/>
            <a:r>
              <a:rPr lang="ar-SA" sz="3200" b="1" dirty="0">
                <a:solidFill>
                  <a:schemeClr val="tx1"/>
                </a:solidFill>
                <a:latin typeface="Aldhabi" panose="01000000000000000000" pitchFamily="2" charset="-78"/>
                <a:cs typeface="Aldhabi" panose="01000000000000000000" pitchFamily="2" charset="-78"/>
              </a:rPr>
              <a:t>تاثیرات دانشگاه جندی شاپور</a:t>
            </a:r>
            <a:r>
              <a:rPr lang="ar-SA" sz="3200" dirty="0">
                <a:solidFill>
                  <a:schemeClr val="tx1"/>
                </a:solidFill>
                <a:latin typeface="Aldhabi" panose="01000000000000000000" pitchFamily="2" charset="-78"/>
                <a:cs typeface="Aldhabi" panose="01000000000000000000" pitchFamily="2" charset="-78"/>
              </a:rPr>
              <a:t> </a:t>
            </a:r>
            <a:r>
              <a:rPr lang="ar-SA" sz="2800" dirty="0">
                <a:cs typeface="B Nazanin" pitchFamily="2" charset="-78"/>
              </a:rPr>
              <a:t/>
            </a:r>
            <a:br>
              <a:rPr lang="ar-SA" sz="2800" dirty="0">
                <a:cs typeface="B Nazanin" pitchFamily="2" charset="-78"/>
              </a:rPr>
            </a:br>
            <a:r>
              <a:rPr lang="ar-SA" sz="2800" dirty="0">
                <a:solidFill>
                  <a:schemeClr val="tx1"/>
                </a:solidFill>
                <a:latin typeface="Arabic Typesetting" panose="03020402040406030203" pitchFamily="66" charset="-78"/>
                <a:cs typeface="Arabic Typesetting" panose="03020402040406030203" pitchFamily="66" charset="-78"/>
              </a:rPr>
              <a:t>توسعه دانشگاه جندی شاپور و پیروی از سیاست و جذب دانشمندان و ادبای ممالک دیگر جهت تدریس و دانش پژوهی در </a:t>
            </a:r>
            <a:r>
              <a:rPr lang="ar-SA" sz="2800" dirty="0" smtClean="0">
                <a:solidFill>
                  <a:schemeClr val="tx1"/>
                </a:solidFill>
                <a:latin typeface="Arabic Typesetting" panose="03020402040406030203" pitchFamily="66" charset="-78"/>
                <a:cs typeface="Arabic Typesetting" panose="03020402040406030203" pitchFamily="66" charset="-78"/>
              </a:rPr>
              <a:t>این</a:t>
            </a:r>
            <a:r>
              <a:rPr lang="fa-IR" sz="2800" dirty="0" smtClean="0">
                <a:solidFill>
                  <a:schemeClr val="tx1"/>
                </a:solidFill>
                <a:latin typeface="Arabic Typesetting" panose="03020402040406030203" pitchFamily="66" charset="-78"/>
                <a:cs typeface="Arabic Typesetting" panose="03020402040406030203" pitchFamily="66" charset="-78"/>
              </a:rPr>
              <a:t> دانشگاه،</a:t>
            </a:r>
            <a:endParaRPr lang="en-US"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endParaRPr>
          </a:p>
          <a:p>
            <a:pPr algn="r">
              <a:spcBef>
                <a:spcPts val="0"/>
              </a:spcBef>
              <a:defRPr/>
            </a:pPr>
            <a:endParaRPr lang="en-US"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endParaRPr>
          </a:p>
          <a:p>
            <a:pPr algn="r">
              <a:spcBef>
                <a:spcPts val="0"/>
              </a:spcBef>
              <a:defRPr/>
            </a:pPr>
            <a:endParaRPr lang="fa-IR" altLang="ko-KR" sz="2800" b="1" dirty="0">
              <a:solidFill>
                <a:schemeClr val="tx1"/>
              </a:solidFill>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302486418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80682" y="218364"/>
            <a:ext cx="6373503" cy="764939"/>
          </a:xfrm>
        </p:spPr>
        <p:txBody>
          <a:bodyPr/>
          <a:lstStyle/>
          <a:p>
            <a:r>
              <a:rPr lang="fa-IR" sz="4800" b="1" dirty="0">
                <a:solidFill>
                  <a:schemeClr val="tx1"/>
                </a:solidFill>
                <a:latin typeface="Aldhabi" panose="01000000000000000000" pitchFamily="2" charset="-78"/>
                <a:cs typeface="Aldhabi" panose="01000000000000000000" pitchFamily="2" charset="-78"/>
              </a:rPr>
              <a:t>جایگاه فرهنگ و تعلیم و تربیت در ایران باستان</a:t>
            </a:r>
          </a:p>
        </p:txBody>
      </p:sp>
      <p:sp>
        <p:nvSpPr>
          <p:cNvPr id="3" name="Subtitle 2"/>
          <p:cNvSpPr>
            <a:spLocks noGrp="1"/>
          </p:cNvSpPr>
          <p:nvPr>
            <p:ph type="subTitle" idx="1"/>
          </p:nvPr>
        </p:nvSpPr>
        <p:spPr>
          <a:xfrm>
            <a:off x="368490" y="1160722"/>
            <a:ext cx="11436321" cy="5362907"/>
          </a:xfrm>
        </p:spPr>
        <p:txBody>
          <a:bodyPr>
            <a:noAutofit/>
          </a:bodyPr>
          <a:lstStyle/>
          <a:p>
            <a:pPr algn="r">
              <a:spcBef>
                <a:spcPts val="0"/>
              </a:spcBef>
              <a:defRPr/>
            </a:pPr>
            <a:r>
              <a:rPr lang="ar-SA" sz="2800" dirty="0">
                <a:solidFill>
                  <a:schemeClr val="tx1"/>
                </a:solidFill>
                <a:latin typeface="Arabic Typesetting" panose="03020402040406030203" pitchFamily="66" charset="-78"/>
                <a:cs typeface="Arabic Typesetting" panose="03020402040406030203" pitchFamily="66" charset="-78"/>
              </a:rPr>
              <a:t>از سویی باعث توسعه فرهنگ و تکامل آن و مایه  گرفتن زبان و ادبیات پهلوی شد و از سویی دیگر باعث افزایش دامنه های رشته های مختلف تحصیلی گردید و ایرانیان در پزشکی،گیاه شناسی،داروشناسی،ادبیات،اخلاق و حکمت عملی(پند و </a:t>
            </a:r>
            <a:r>
              <a:rPr lang="ar-SA" sz="2800" dirty="0" smtClean="0">
                <a:solidFill>
                  <a:schemeClr val="tx1"/>
                </a:solidFill>
                <a:latin typeface="Arabic Typesetting" panose="03020402040406030203" pitchFamily="66" charset="-78"/>
                <a:cs typeface="Arabic Typesetting" panose="03020402040406030203" pitchFamily="66" charset="-78"/>
              </a:rPr>
              <a:t>اندرز،دستور</a:t>
            </a:r>
            <a:r>
              <a:rPr lang="fa-IR" sz="2800" dirty="0" smtClean="0">
                <a:solidFill>
                  <a:schemeClr val="tx1"/>
                </a:solidFill>
                <a:latin typeface="Arabic Typesetting" panose="03020402040406030203" pitchFamily="66" charset="-78"/>
                <a:cs typeface="Arabic Typesetting" panose="03020402040406030203" pitchFamily="66" charset="-78"/>
              </a:rPr>
              <a:t> کشورداری،</a:t>
            </a:r>
            <a:r>
              <a:rPr lang="ar-SA" sz="2800" dirty="0" smtClean="0">
                <a:solidFill>
                  <a:schemeClr val="tx1"/>
                </a:solidFill>
                <a:latin typeface="Arabic Typesetting" panose="03020402040406030203" pitchFamily="66" charset="-78"/>
                <a:cs typeface="Arabic Typesetting" panose="03020402040406030203" pitchFamily="66" charset="-78"/>
              </a:rPr>
              <a:t> مکاتبات،ترجمه </a:t>
            </a:r>
            <a:r>
              <a:rPr lang="ar-SA" sz="2800" dirty="0">
                <a:solidFill>
                  <a:schemeClr val="tx1"/>
                </a:solidFill>
                <a:latin typeface="Arabic Typesetting" panose="03020402040406030203" pitchFamily="66" charset="-78"/>
                <a:cs typeface="Arabic Typesetting" panose="03020402040406030203" pitchFamily="66" charset="-78"/>
              </a:rPr>
              <a:t>حال و احوال بزرگان،خطابه نویسی و خطاطی)صاحب سرمایه عظیمی از دانش آموختگانی </a:t>
            </a:r>
            <a:r>
              <a:rPr lang="ar-SA" sz="2800" dirty="0" smtClean="0">
                <a:solidFill>
                  <a:schemeClr val="tx1"/>
                </a:solidFill>
                <a:latin typeface="Arabic Typesetting" panose="03020402040406030203" pitchFamily="66" charset="-78"/>
                <a:cs typeface="Arabic Typesetting" panose="03020402040406030203" pitchFamily="66" charset="-78"/>
              </a:rPr>
              <a:t>فرهیخته</a:t>
            </a:r>
            <a:r>
              <a:rPr lang="fa-IR" sz="2800" dirty="0" smtClean="0">
                <a:solidFill>
                  <a:schemeClr val="tx1"/>
                </a:solidFill>
                <a:latin typeface="Arabic Typesetting" panose="03020402040406030203" pitchFamily="66" charset="-78"/>
                <a:cs typeface="Arabic Typesetting" panose="03020402040406030203" pitchFamily="66" charset="-78"/>
              </a:rPr>
              <a:t> شدند.</a:t>
            </a:r>
            <a:r>
              <a:rPr lang="ar-SA" sz="2800" dirty="0" smtClean="0">
                <a:solidFill>
                  <a:schemeClr val="tx1"/>
                </a:solidFill>
                <a:latin typeface="Arabic Typesetting" panose="03020402040406030203" pitchFamily="66" charset="-78"/>
                <a:cs typeface="Arabic Typesetting" panose="03020402040406030203" pitchFamily="66" charset="-78"/>
              </a:rPr>
              <a:t> (</a:t>
            </a:r>
            <a:r>
              <a:rPr lang="ar-SA" sz="2800" dirty="0">
                <a:solidFill>
                  <a:schemeClr val="tx1"/>
                </a:solidFill>
                <a:latin typeface="Arabic Typesetting" panose="03020402040406030203" pitchFamily="66" charset="-78"/>
                <a:cs typeface="Arabic Typesetting" panose="03020402040406030203" pitchFamily="66" charset="-78"/>
              </a:rPr>
              <a:t>صدیق،</a:t>
            </a:r>
            <a:r>
              <a:rPr lang="fa-IR" sz="2800" dirty="0">
                <a:solidFill>
                  <a:schemeClr val="tx1"/>
                </a:solidFill>
                <a:latin typeface="Arabic Typesetting" panose="03020402040406030203" pitchFamily="66" charset="-78"/>
                <a:cs typeface="Arabic Typesetting" panose="03020402040406030203" pitchFamily="66" charset="-78"/>
              </a:rPr>
              <a:t>1354: 82-81)</a:t>
            </a:r>
            <a:r>
              <a:rPr lang="ar-SA" sz="2800" dirty="0">
                <a:solidFill>
                  <a:schemeClr val="tx1"/>
                </a:solidFill>
                <a:latin typeface="Arabic Typesetting" panose="03020402040406030203" pitchFamily="66" charset="-78"/>
                <a:cs typeface="Arabic Typesetting" panose="03020402040406030203" pitchFamily="66" charset="-78"/>
              </a:rPr>
              <a:t/>
            </a:r>
            <a:br>
              <a:rPr lang="ar-SA" sz="2800" dirty="0">
                <a:solidFill>
                  <a:schemeClr val="tx1"/>
                </a:solidFill>
                <a:latin typeface="Arabic Typesetting" panose="03020402040406030203" pitchFamily="66" charset="-78"/>
                <a:cs typeface="Arabic Typesetting" panose="03020402040406030203" pitchFamily="66" charset="-78"/>
              </a:rPr>
            </a:br>
            <a:r>
              <a:rPr lang="ar-SA" sz="2800" dirty="0">
                <a:solidFill>
                  <a:schemeClr val="tx1"/>
                </a:solidFill>
                <a:latin typeface="Arabic Typesetting" panose="03020402040406030203" pitchFamily="66" charset="-78"/>
                <a:cs typeface="Arabic Typesetting" panose="03020402040406030203" pitchFamily="66" charset="-78"/>
              </a:rPr>
              <a:t>ناگفته نماند که دانشگاه گندی شاپور چندین قرن دوام داشت و تا اواخر قرن سوم هجری به عنوان یکی از مراکز دانشگاهی معتبر جهان دایر بود و مدارس عالی بغداد و نظامیه ها از گندی شاپور از نظر تشکیلات،سازماندهی،برنامه و روش کار و تربیت دانش آموختگان الگوبرداری کرده اند و تاثیر پذیرفته اند.</a:t>
            </a:r>
            <a:endParaRPr lang="en-US"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endParaRPr>
          </a:p>
          <a:p>
            <a:pPr algn="r">
              <a:spcBef>
                <a:spcPts val="0"/>
              </a:spcBef>
              <a:defRPr/>
            </a:pPr>
            <a:r>
              <a:rPr lang="ar-SA" sz="3200" b="1" dirty="0">
                <a:solidFill>
                  <a:schemeClr val="tx1"/>
                </a:solidFill>
                <a:latin typeface="Aldhabi" panose="01000000000000000000" pitchFamily="2" charset="-78"/>
                <a:cs typeface="Aldhabi" panose="01000000000000000000" pitchFamily="2" charset="-78"/>
              </a:rPr>
              <a:t>جایگاه زبان و خط در عهد باستان</a:t>
            </a:r>
            <a:r>
              <a:rPr lang="ar-SA" sz="3200" dirty="0">
                <a:solidFill>
                  <a:schemeClr val="tx1"/>
                </a:solidFill>
                <a:latin typeface="Aldhabi" panose="01000000000000000000" pitchFamily="2" charset="-78"/>
                <a:cs typeface="Aldhabi" panose="01000000000000000000" pitchFamily="2" charset="-78"/>
              </a:rPr>
              <a:t> </a:t>
            </a:r>
            <a:r>
              <a:rPr lang="ar-SA" sz="2800" dirty="0">
                <a:cs typeface="B Nazanin" pitchFamily="2" charset="-78"/>
              </a:rPr>
              <a:t/>
            </a:r>
            <a:br>
              <a:rPr lang="ar-SA" sz="2800" dirty="0">
                <a:cs typeface="B Nazanin" pitchFamily="2" charset="-78"/>
              </a:rPr>
            </a:br>
            <a:r>
              <a:rPr lang="ar-SA" sz="2800" dirty="0">
                <a:solidFill>
                  <a:schemeClr val="tx1"/>
                </a:solidFill>
                <a:latin typeface="Arabic Typesetting" panose="03020402040406030203" pitchFamily="66" charset="-78"/>
                <a:cs typeface="Arabic Typesetting" panose="03020402040406030203" pitchFamily="66" charset="-78"/>
              </a:rPr>
              <a:t>دوره باستان(قبل از اسلام)،کهن ترین دوره ای است که از زبانهای ایرانی آثار و مدارکی در آن به جای مانده است.در این دوره،با توجه به سنگ نوشته ها،زبانهای متعددی به کار گرفته میشده است که از میان آنها زبانهای مادی،سکایی،اوستائی و فارسی باستان قابل ذکر میباشند.</a:t>
            </a:r>
            <a:r>
              <a:rPr lang="ar-SA" sz="2800" dirty="0">
                <a:cs typeface="B Nazanin" pitchFamily="2" charset="-78"/>
              </a:rPr>
              <a:t/>
            </a:r>
            <a:br>
              <a:rPr lang="ar-SA" sz="2800" dirty="0">
                <a:cs typeface="B Nazanin" pitchFamily="2" charset="-78"/>
              </a:rPr>
            </a:br>
            <a:r>
              <a:rPr lang="ar-SA" sz="2800" b="1" dirty="0">
                <a:solidFill>
                  <a:schemeClr val="tx1"/>
                </a:solidFill>
                <a:latin typeface="Aldhabi" panose="01000000000000000000" pitchFamily="2" charset="-78"/>
                <a:cs typeface="Aldhabi" panose="01000000000000000000" pitchFamily="2" charset="-78"/>
              </a:rPr>
              <a:t>فارسی </a:t>
            </a:r>
            <a:r>
              <a:rPr lang="ar-SA" sz="2800" b="1" dirty="0" smtClean="0">
                <a:solidFill>
                  <a:schemeClr val="tx1"/>
                </a:solidFill>
                <a:latin typeface="Aldhabi" panose="01000000000000000000" pitchFamily="2" charset="-78"/>
                <a:cs typeface="Aldhabi" panose="01000000000000000000" pitchFamily="2" charset="-78"/>
              </a:rPr>
              <a:t>باستان</a:t>
            </a:r>
            <a:r>
              <a:rPr lang="fa-IR" sz="2800" dirty="0" smtClean="0">
                <a:solidFill>
                  <a:schemeClr val="tx1"/>
                </a:solidFill>
                <a:latin typeface="Aldhabi" panose="01000000000000000000" pitchFamily="2" charset="-78"/>
                <a:cs typeface="Aldhabi" panose="01000000000000000000" pitchFamily="2" charset="-78"/>
              </a:rPr>
              <a:t>:</a:t>
            </a:r>
            <a:r>
              <a:rPr lang="ar-SA" sz="2800" dirty="0" smtClean="0">
                <a:solidFill>
                  <a:schemeClr val="tx1"/>
                </a:solidFill>
                <a:latin typeface="Arabic Typesetting" panose="03020402040406030203" pitchFamily="66" charset="-78"/>
                <a:cs typeface="Arabic Typesetting" panose="03020402040406030203" pitchFamily="66" charset="-78"/>
              </a:rPr>
              <a:t>این </a:t>
            </a:r>
            <a:r>
              <a:rPr lang="ar-SA" sz="2800" dirty="0">
                <a:solidFill>
                  <a:schemeClr val="tx1"/>
                </a:solidFill>
                <a:latin typeface="Arabic Typesetting" panose="03020402040406030203" pitchFamily="66" charset="-78"/>
                <a:cs typeface="Arabic Typesetting" panose="03020402040406030203" pitchFamily="66" charset="-78"/>
              </a:rPr>
              <a:t>زبان به علت اینکه در دوره باستان در نواحی جنوبی ایران،ایالت پارس،رواج داشته((فارسی))نامیده شده است.تنها آثار باقی مانده از این زبان،سنگ نوشته ها و نوشته های متعلق به شاهان هخامنشیان است که بر روی الواح سنگی،گلی،سیمین و زرین حکاکی شده اند.این سنگ نوشته ها در نواحی گوناگون از جمله:پاسارگاد، تخت جمشید،نقش رستم،شوش،همدان و کوه بیستون قرار دارند.از مهم ترین  سنگ نوشته های فارسی باستان ،سنگ نوشته های بیستون است که به فرمان داریوش در دل بیستون کنده. شده است.</a:t>
            </a:r>
            <a:endParaRPr lang="fa-IR" altLang="ko-KR" sz="2800" b="1" dirty="0">
              <a:solidFill>
                <a:schemeClr val="tx1"/>
              </a:solidFill>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3500920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80682" y="218364"/>
            <a:ext cx="6373503" cy="764939"/>
          </a:xfrm>
        </p:spPr>
        <p:txBody>
          <a:bodyPr/>
          <a:lstStyle/>
          <a:p>
            <a:r>
              <a:rPr lang="fa-IR" sz="4800" b="1" dirty="0">
                <a:solidFill>
                  <a:schemeClr val="tx1"/>
                </a:solidFill>
                <a:latin typeface="Aldhabi" panose="01000000000000000000" pitchFamily="2" charset="-78"/>
                <a:cs typeface="Aldhabi" panose="01000000000000000000" pitchFamily="2" charset="-78"/>
              </a:rPr>
              <a:t>جایگاه فرهنگ و تعلیم و تربیت در ایران باستان</a:t>
            </a:r>
          </a:p>
        </p:txBody>
      </p:sp>
      <p:sp>
        <p:nvSpPr>
          <p:cNvPr id="3" name="Subtitle 2"/>
          <p:cNvSpPr>
            <a:spLocks noGrp="1"/>
          </p:cNvSpPr>
          <p:nvPr>
            <p:ph type="subTitle" idx="1"/>
          </p:nvPr>
        </p:nvSpPr>
        <p:spPr>
          <a:xfrm>
            <a:off x="368490" y="1160722"/>
            <a:ext cx="11436321" cy="5362907"/>
          </a:xfrm>
        </p:spPr>
        <p:txBody>
          <a:bodyPr>
            <a:noAutofit/>
          </a:bodyPr>
          <a:lstStyle/>
          <a:p>
            <a:pPr algn="r"/>
            <a:r>
              <a:rPr lang="ar-SA" sz="2800" b="1" dirty="0">
                <a:solidFill>
                  <a:schemeClr val="tx1"/>
                </a:solidFill>
                <a:latin typeface="Aldhabi" panose="01000000000000000000" pitchFamily="2" charset="-78"/>
                <a:cs typeface="Aldhabi" panose="01000000000000000000" pitchFamily="2" charset="-78"/>
              </a:rPr>
              <a:t>خط </a:t>
            </a:r>
            <a:r>
              <a:rPr lang="ar-SA" sz="2800" b="1" dirty="0" smtClean="0">
                <a:solidFill>
                  <a:schemeClr val="tx1"/>
                </a:solidFill>
                <a:latin typeface="Aldhabi" panose="01000000000000000000" pitchFamily="2" charset="-78"/>
                <a:cs typeface="Aldhabi" panose="01000000000000000000" pitchFamily="2" charset="-78"/>
              </a:rPr>
              <a:t>میخی</a:t>
            </a:r>
            <a:r>
              <a:rPr lang="fa-IR" sz="2800" dirty="0" smtClean="0">
                <a:solidFill>
                  <a:schemeClr val="tx1"/>
                </a:solidFill>
                <a:latin typeface="Aldhabi" panose="01000000000000000000" pitchFamily="2" charset="-78"/>
                <a:cs typeface="Aldhabi" panose="01000000000000000000" pitchFamily="2" charset="-78"/>
              </a:rPr>
              <a:t>:</a:t>
            </a:r>
            <a:r>
              <a:rPr lang="ar-SA" sz="2800" dirty="0" smtClean="0">
                <a:solidFill>
                  <a:schemeClr val="tx1"/>
                </a:solidFill>
                <a:latin typeface="Aldhabi" panose="01000000000000000000" pitchFamily="2" charset="-78"/>
                <a:cs typeface="Aldhabi" panose="01000000000000000000" pitchFamily="2" charset="-78"/>
              </a:rPr>
              <a:t> </a:t>
            </a:r>
            <a:r>
              <a:rPr lang="ar-SA" sz="2800" dirty="0">
                <a:solidFill>
                  <a:schemeClr val="tx1"/>
                </a:solidFill>
                <a:latin typeface="Arabic Typesetting" panose="03020402040406030203" pitchFamily="66" charset="-78"/>
                <a:cs typeface="Arabic Typesetting" panose="03020402040406030203" pitchFamily="66" charset="-78"/>
              </a:rPr>
              <a:t>خطی است که برای نوشتن سنگ نوشته های فارسی باستان مورد استفاده قرار میگرفته است و مرکب از علائم و اشکالی شبیه به میخ بوده که از چپ به راست نوشته می شده و دارای </a:t>
            </a:r>
            <a:r>
              <a:rPr lang="fa-IR" sz="2800" dirty="0">
                <a:solidFill>
                  <a:schemeClr val="tx1"/>
                </a:solidFill>
                <a:latin typeface="Arabic Typesetting" panose="03020402040406030203" pitchFamily="66" charset="-78"/>
                <a:cs typeface="Arabic Typesetting" panose="03020402040406030203" pitchFamily="66" charset="-78"/>
              </a:rPr>
              <a:t>۵۲</a:t>
            </a:r>
            <a:r>
              <a:rPr lang="ar-SA" sz="2800" dirty="0">
                <a:solidFill>
                  <a:schemeClr val="tx1"/>
                </a:solidFill>
                <a:latin typeface="Arabic Typesetting" panose="03020402040406030203" pitchFamily="66" charset="-78"/>
                <a:cs typeface="Arabic Typesetting" panose="03020402040406030203" pitchFamily="66" charset="-78"/>
              </a:rPr>
              <a:t> حرف بوده است.خط میخی از اختراعات سومریان به حساب می آید که در دوره هخامنشیان در ایران رواج یافت ولی کم کم متروک شد.</a:t>
            </a:r>
            <a:br>
              <a:rPr lang="ar-SA" sz="2800" dirty="0">
                <a:solidFill>
                  <a:schemeClr val="tx1"/>
                </a:solidFill>
                <a:latin typeface="Arabic Typesetting" panose="03020402040406030203" pitchFamily="66" charset="-78"/>
                <a:cs typeface="Arabic Typesetting" panose="03020402040406030203" pitchFamily="66" charset="-78"/>
              </a:rPr>
            </a:br>
            <a:r>
              <a:rPr lang="ar-SA" sz="2800" b="1" dirty="0">
                <a:solidFill>
                  <a:schemeClr val="tx1"/>
                </a:solidFill>
                <a:latin typeface="Aldhabi" panose="01000000000000000000" pitchFamily="2" charset="-78"/>
                <a:cs typeface="Aldhabi" panose="01000000000000000000" pitchFamily="2" charset="-78"/>
              </a:rPr>
              <a:t>زبان </a:t>
            </a:r>
            <a:r>
              <a:rPr lang="ar-SA" sz="2800" b="1" dirty="0" smtClean="0">
                <a:solidFill>
                  <a:schemeClr val="tx1"/>
                </a:solidFill>
                <a:latin typeface="Aldhabi" panose="01000000000000000000" pitchFamily="2" charset="-78"/>
                <a:cs typeface="Aldhabi" panose="01000000000000000000" pitchFamily="2" charset="-78"/>
              </a:rPr>
              <a:t>اوستائی</a:t>
            </a:r>
            <a:r>
              <a:rPr lang="fa-IR" sz="2800" dirty="0" smtClean="0">
                <a:solidFill>
                  <a:schemeClr val="tx1"/>
                </a:solidFill>
                <a:latin typeface="Aldhabi" panose="01000000000000000000" pitchFamily="2" charset="-78"/>
                <a:cs typeface="Aldhabi" panose="01000000000000000000" pitchFamily="2" charset="-78"/>
              </a:rPr>
              <a:t>:</a:t>
            </a:r>
            <a:r>
              <a:rPr lang="ar-SA" sz="2800" dirty="0" smtClean="0">
                <a:solidFill>
                  <a:schemeClr val="tx1"/>
                </a:solidFill>
                <a:latin typeface="Aldhabi" panose="01000000000000000000" pitchFamily="2" charset="-78"/>
                <a:cs typeface="Aldhabi" panose="01000000000000000000" pitchFamily="2" charset="-78"/>
              </a:rPr>
              <a:t> </a:t>
            </a:r>
            <a:r>
              <a:rPr lang="ar-SA" sz="2800" dirty="0">
                <a:solidFill>
                  <a:schemeClr val="tx1"/>
                </a:solidFill>
                <a:latin typeface="Arabic Typesetting" panose="03020402040406030203" pitchFamily="66" charset="-78"/>
                <a:cs typeface="Arabic Typesetting" panose="03020402040406030203" pitchFamily="66" charset="-78"/>
              </a:rPr>
              <a:t>بر اساس شواهد و قرائن به جا مانده، زبان اوستائی یکی از زبان های شرقی فلات ایرا</a:t>
            </a:r>
            <a:r>
              <a:rPr lang="fa-IR" sz="2800" dirty="0">
                <a:solidFill>
                  <a:schemeClr val="tx1"/>
                </a:solidFill>
                <a:latin typeface="Arabic Typesetting" panose="03020402040406030203" pitchFamily="66" charset="-78"/>
                <a:cs typeface="Arabic Typesetting" panose="03020402040406030203" pitchFamily="66" charset="-78"/>
              </a:rPr>
              <a:t>ن </a:t>
            </a:r>
            <a:r>
              <a:rPr lang="ar-SA" sz="2800" dirty="0">
                <a:solidFill>
                  <a:schemeClr val="tx1"/>
                </a:solidFill>
                <a:latin typeface="Arabic Typesetting" panose="03020402040406030203" pitchFamily="66" charset="-78"/>
                <a:cs typeface="Arabic Typesetting" panose="03020402040406030203" pitchFamily="66" charset="-78"/>
              </a:rPr>
              <a:t>و به این دلیل که کتاب دینی ایرانیان قدیم یعنی اوستا به این زبان نوشته شده بود اوستایی خوانده میشد.از این رو،هم زبان و هم خطی که اوستا به آن نگارش یافته است ((اوستایی))خوانده میشده است. </a:t>
            </a:r>
            <a:br>
              <a:rPr lang="ar-SA" sz="2800" dirty="0">
                <a:solidFill>
                  <a:schemeClr val="tx1"/>
                </a:solidFill>
                <a:latin typeface="Arabic Typesetting" panose="03020402040406030203" pitchFamily="66" charset="-78"/>
                <a:cs typeface="Arabic Typesetting" panose="03020402040406030203" pitchFamily="66" charset="-78"/>
              </a:rPr>
            </a:br>
            <a:r>
              <a:rPr lang="ar-SA" sz="2800" dirty="0">
                <a:solidFill>
                  <a:schemeClr val="tx1"/>
                </a:solidFill>
                <a:latin typeface="Arabic Typesetting" panose="03020402040406030203" pitchFamily="66" charset="-78"/>
                <a:cs typeface="Arabic Typesetting" panose="03020402040406030203" pitchFamily="66" charset="-78"/>
              </a:rPr>
              <a:t>آنچه امروز از این زبان به نام </a:t>
            </a:r>
            <a:r>
              <a:rPr lang="fa-IR" sz="2800" dirty="0">
                <a:solidFill>
                  <a:schemeClr val="tx1"/>
                </a:solidFill>
                <a:latin typeface="Arabic Typesetting" panose="03020402040406030203" pitchFamily="66" charset="-78"/>
                <a:cs typeface="Arabic Typesetting" panose="03020402040406030203" pitchFamily="66" charset="-78"/>
              </a:rPr>
              <a:t>«</a:t>
            </a:r>
            <a:r>
              <a:rPr lang="ar-SA" sz="2800" dirty="0">
                <a:solidFill>
                  <a:schemeClr val="tx1"/>
                </a:solidFill>
                <a:latin typeface="Arabic Typesetting" panose="03020402040406030203" pitchFamily="66" charset="-78"/>
                <a:cs typeface="Arabic Typesetting" panose="03020402040406030203" pitchFamily="66" charset="-78"/>
              </a:rPr>
              <a:t>اوستا»به جای مانده مجموعه پنج کتاب به نامهای یسنا، یشتها،پیسارو،وندیداد و خرده اوستا میباشد که همگی به یک خط و زبان نگارش یافته اند.</a:t>
            </a:r>
            <a:br>
              <a:rPr lang="ar-SA" sz="2800" dirty="0">
                <a:solidFill>
                  <a:schemeClr val="tx1"/>
                </a:solidFill>
                <a:latin typeface="Arabic Typesetting" panose="03020402040406030203" pitchFamily="66" charset="-78"/>
                <a:cs typeface="Arabic Typesetting" panose="03020402040406030203" pitchFamily="66" charset="-78"/>
              </a:rPr>
            </a:br>
            <a:r>
              <a:rPr lang="fa-IR" sz="2800" dirty="0">
                <a:solidFill>
                  <a:schemeClr val="tx1"/>
                </a:solidFill>
                <a:latin typeface="Arabic Typesetting" panose="03020402040406030203" pitchFamily="66" charset="-78"/>
                <a:cs typeface="Arabic Typesetting" panose="03020402040406030203" pitchFamily="66" charset="-78"/>
              </a:rPr>
              <a:t>۱.</a:t>
            </a:r>
            <a:r>
              <a:rPr lang="ar-SA" sz="2800" dirty="0">
                <a:solidFill>
                  <a:schemeClr val="tx1"/>
                </a:solidFill>
                <a:latin typeface="Arabic Typesetting" panose="03020402040406030203" pitchFamily="66" charset="-78"/>
                <a:cs typeface="Arabic Typesetting" panose="03020402040406030203" pitchFamily="66" charset="-78"/>
              </a:rPr>
              <a:t>یسنا:این کتاب مجموعه ای از سرودها و دعاهای مذهبی بوده است.</a:t>
            </a:r>
            <a:br>
              <a:rPr lang="ar-SA" sz="2800" dirty="0">
                <a:solidFill>
                  <a:schemeClr val="tx1"/>
                </a:solidFill>
                <a:latin typeface="Arabic Typesetting" panose="03020402040406030203" pitchFamily="66" charset="-78"/>
                <a:cs typeface="Arabic Typesetting" panose="03020402040406030203" pitchFamily="66" charset="-78"/>
              </a:rPr>
            </a:br>
            <a:r>
              <a:rPr lang="fa-IR" sz="2800" dirty="0">
                <a:solidFill>
                  <a:schemeClr val="tx1"/>
                </a:solidFill>
                <a:latin typeface="Arabic Typesetting" panose="03020402040406030203" pitchFamily="66" charset="-78"/>
                <a:cs typeface="Arabic Typesetting" panose="03020402040406030203" pitchFamily="66" charset="-78"/>
              </a:rPr>
              <a:t>۲.</a:t>
            </a:r>
            <a:r>
              <a:rPr lang="ar-SA" sz="2800" dirty="0">
                <a:solidFill>
                  <a:schemeClr val="tx1"/>
                </a:solidFill>
                <a:latin typeface="Arabic Typesetting" panose="03020402040406030203" pitchFamily="66" charset="-78"/>
                <a:cs typeface="Arabic Typesetting" panose="03020402040406030203" pitchFamily="66" charset="-78"/>
              </a:rPr>
              <a:t>یشتها:کتاب مذکور شامل سرودهایی در وصف و ستایش نیروهای اهورامزدایی میباشد.</a:t>
            </a:r>
            <a:br>
              <a:rPr lang="ar-SA" sz="2800" dirty="0">
                <a:solidFill>
                  <a:schemeClr val="tx1"/>
                </a:solidFill>
                <a:latin typeface="Arabic Typesetting" panose="03020402040406030203" pitchFamily="66" charset="-78"/>
                <a:cs typeface="Arabic Typesetting" panose="03020402040406030203" pitchFamily="66" charset="-78"/>
              </a:rPr>
            </a:br>
            <a:r>
              <a:rPr lang="fa-IR" sz="2800" dirty="0">
                <a:solidFill>
                  <a:schemeClr val="tx1"/>
                </a:solidFill>
                <a:latin typeface="Arabic Typesetting" panose="03020402040406030203" pitchFamily="66" charset="-78"/>
                <a:cs typeface="Arabic Typesetting" panose="03020402040406030203" pitchFamily="66" charset="-78"/>
              </a:rPr>
              <a:t>۳.</a:t>
            </a:r>
            <a:r>
              <a:rPr lang="ar-SA" sz="2800" dirty="0">
                <a:solidFill>
                  <a:schemeClr val="tx1"/>
                </a:solidFill>
                <a:latin typeface="Arabic Typesetting" panose="03020402040406030203" pitchFamily="66" charset="-78"/>
                <a:cs typeface="Arabic Typesetting" panose="03020402040406030203" pitchFamily="66" charset="-78"/>
              </a:rPr>
              <a:t>ویسپرد:در این کتاب به طرز پسندیده ای بزرگان دینی و مردان مذهبی نامور جمع آوری و به روان آنان درود فرستاده شده است.</a:t>
            </a:r>
            <a:r>
              <a:rPr lang="en-US" sz="2800" dirty="0">
                <a:solidFill>
                  <a:schemeClr val="tx1"/>
                </a:solidFill>
                <a:latin typeface="Arabic Typesetting" panose="03020402040406030203" pitchFamily="66" charset="-78"/>
                <a:cs typeface="Arabic Typesetting" panose="03020402040406030203" pitchFamily="66" charset="-78"/>
              </a:rPr>
              <a:t>                                                                                                       </a:t>
            </a:r>
            <a:r>
              <a:rPr lang="fa-IR" sz="2800" dirty="0">
                <a:solidFill>
                  <a:schemeClr val="tx1"/>
                </a:solidFill>
                <a:latin typeface="Arabic Typesetting" panose="03020402040406030203" pitchFamily="66" charset="-78"/>
                <a:cs typeface="Arabic Typesetting" panose="03020402040406030203" pitchFamily="66" charset="-78"/>
              </a:rPr>
              <a:t>۴.</a:t>
            </a:r>
            <a:r>
              <a:rPr lang="ar-SA" sz="2800" dirty="0">
                <a:solidFill>
                  <a:schemeClr val="tx1"/>
                </a:solidFill>
                <a:latin typeface="Arabic Typesetting" panose="03020402040406030203" pitchFamily="66" charset="-78"/>
                <a:cs typeface="Arabic Typesetting" panose="03020402040406030203" pitchFamily="66" charset="-78"/>
              </a:rPr>
              <a:t>وندیداد:این کتاب حاوی دعاهایی برای دور کردن دیوها و باطل کردن اعمال اهریمنی آنان بوده است.</a:t>
            </a:r>
            <a:br>
              <a:rPr lang="ar-SA" sz="2800" dirty="0">
                <a:solidFill>
                  <a:schemeClr val="tx1"/>
                </a:solidFill>
                <a:latin typeface="Arabic Typesetting" panose="03020402040406030203" pitchFamily="66" charset="-78"/>
                <a:cs typeface="Arabic Typesetting" panose="03020402040406030203" pitchFamily="66" charset="-78"/>
              </a:rPr>
            </a:br>
            <a:r>
              <a:rPr lang="fa-IR" sz="2800" dirty="0">
                <a:solidFill>
                  <a:schemeClr val="tx1"/>
                </a:solidFill>
                <a:latin typeface="Arabic Typesetting" panose="03020402040406030203" pitchFamily="66" charset="-78"/>
                <a:cs typeface="Arabic Typesetting" panose="03020402040406030203" pitchFamily="66" charset="-78"/>
              </a:rPr>
              <a:t>۵.</a:t>
            </a:r>
            <a:r>
              <a:rPr lang="ar-SA" sz="2800" dirty="0">
                <a:solidFill>
                  <a:schemeClr val="tx1"/>
                </a:solidFill>
                <a:latin typeface="Arabic Typesetting" panose="03020402040406030203" pitchFamily="66" charset="-78"/>
                <a:cs typeface="Arabic Typesetting" panose="03020402040406030203" pitchFamily="66" charset="-78"/>
              </a:rPr>
              <a:t>خرده اوستا:این کتاب شامل دعاهای مذهبی بوده است.</a:t>
            </a:r>
            <a:endParaRPr lang="en-US" sz="2800" dirty="0">
              <a:solidFill>
                <a:schemeClr val="tx1"/>
              </a:solidFill>
              <a:latin typeface="Arabic Typesetting" panose="03020402040406030203" pitchFamily="66" charset="-78"/>
              <a:cs typeface="Arabic Typesetting" panose="03020402040406030203" pitchFamily="66" charset="-78"/>
            </a:endParaRPr>
          </a:p>
          <a:p>
            <a:pPr algn="r">
              <a:spcBef>
                <a:spcPts val="0"/>
              </a:spcBef>
              <a:defRPr/>
            </a:pPr>
            <a:endParaRPr lang="fa-IR" altLang="ko-KR" sz="2800" b="1" dirty="0">
              <a:solidFill>
                <a:schemeClr val="tx1"/>
              </a:solidFill>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179172252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80682" y="218364"/>
            <a:ext cx="6373503" cy="764939"/>
          </a:xfrm>
        </p:spPr>
        <p:txBody>
          <a:bodyPr/>
          <a:lstStyle/>
          <a:p>
            <a:r>
              <a:rPr lang="fa-IR" sz="4800" b="1" dirty="0">
                <a:solidFill>
                  <a:schemeClr val="tx1"/>
                </a:solidFill>
                <a:latin typeface="Aldhabi" panose="01000000000000000000" pitchFamily="2" charset="-78"/>
                <a:cs typeface="Aldhabi" panose="01000000000000000000" pitchFamily="2" charset="-78"/>
              </a:rPr>
              <a:t>جایگاه فرهنگ و تعلیم و تربیت در ایران باستان</a:t>
            </a:r>
          </a:p>
        </p:txBody>
      </p:sp>
      <p:sp>
        <p:nvSpPr>
          <p:cNvPr id="3" name="Subtitle 2"/>
          <p:cNvSpPr>
            <a:spLocks noGrp="1"/>
          </p:cNvSpPr>
          <p:nvPr>
            <p:ph type="subTitle" idx="1"/>
          </p:nvPr>
        </p:nvSpPr>
        <p:spPr>
          <a:xfrm>
            <a:off x="368490" y="1160722"/>
            <a:ext cx="11436321" cy="5362907"/>
          </a:xfrm>
        </p:spPr>
        <p:txBody>
          <a:bodyPr>
            <a:noAutofit/>
          </a:bodyPr>
          <a:lstStyle/>
          <a:p>
            <a:pPr algn="r">
              <a:spcBef>
                <a:spcPts val="0"/>
              </a:spcBef>
              <a:defRPr/>
            </a:pPr>
            <a:r>
              <a:rPr lang="ar-SA" sz="2800" dirty="0">
                <a:solidFill>
                  <a:schemeClr val="tx1"/>
                </a:solidFill>
                <a:latin typeface="Arabic Typesetting" panose="03020402040406030203" pitchFamily="66" charset="-78"/>
                <a:cs typeface="Arabic Typesetting" panose="03020402040406030203" pitchFamily="66" charset="-78"/>
              </a:rPr>
              <a:t>زبان عهد هخامنشیان((فرس قدیم))بوده که از مشتقات زبان آریایی به شمار میرفته و شباهت زیادی به زبان زنداوستایی داشته است،سنگ نوشته هایی که به زبان فرس قدیم نوشته شده اند از دوره هخامنشیان به یادگار مانده اند و عموما خط به کار گرفته شده آنها خط میخی است.</a:t>
            </a:r>
            <a:endParaRPr lang="en-US" sz="2800" dirty="0">
              <a:solidFill>
                <a:schemeClr val="tx1"/>
              </a:solidFill>
              <a:latin typeface="Arabic Typesetting" panose="03020402040406030203" pitchFamily="66" charset="-78"/>
              <a:cs typeface="Arabic Typesetting" panose="03020402040406030203" pitchFamily="66" charset="-78"/>
            </a:endParaRPr>
          </a:p>
          <a:p>
            <a:pPr algn="r">
              <a:spcBef>
                <a:spcPts val="0"/>
              </a:spcBef>
              <a:defRPr/>
            </a:pPr>
            <a:r>
              <a:rPr lang="ar-SA" sz="2800" dirty="0">
                <a:solidFill>
                  <a:schemeClr val="tx1"/>
                </a:solidFill>
                <a:latin typeface="Arabic Typesetting" panose="03020402040406030203" pitchFamily="66" charset="-78"/>
                <a:cs typeface="Arabic Typesetting" panose="03020402040406030203" pitchFamily="66" charset="-78"/>
              </a:rPr>
              <a:t>زبان فرس قدیم در دوره های مختلف به تدریج تغییر یافته و به زبان پهلوی تبدیل میگردد،زبان پهلوی هم با پذیرش تغییراتی چند و بهره گیری از سایر زبانهای متداول آن زمان در دوره اشکانیان تداوم پیدا میکند و در دوره ساسانیان به تکامل خود میرسد.زبان پهلوی شباهت زیادی به زبان فارسی امروزی داشته و از آن آثاری به صورت سنگ نوشته،لوح،کتاب و سکه موجود میباشد. الفبای زبان پهلوی برعکس الفبای میخی از راست به چپ نوشته میشده و در دوره هخامنشیان اعداد مانند خط میخی از چپ به راست نگارش میشدند. در دوره سلوکیان با برنامه </a:t>
            </a:r>
            <a:r>
              <a:rPr lang="ar-SA" sz="2800" dirty="0" smtClean="0">
                <a:solidFill>
                  <a:schemeClr val="tx1"/>
                </a:solidFill>
                <a:latin typeface="Arabic Typesetting" panose="03020402040406030203" pitchFamily="66" charset="-78"/>
                <a:cs typeface="Arabic Typesetting" panose="03020402040406030203" pitchFamily="66" charset="-78"/>
              </a:rPr>
              <a:t>ریز</a:t>
            </a:r>
            <a:r>
              <a:rPr lang="fa-IR" sz="2800" dirty="0" smtClean="0">
                <a:solidFill>
                  <a:schemeClr val="tx1"/>
                </a:solidFill>
                <a:latin typeface="Arabic Typesetting" panose="03020402040406030203" pitchFamily="66" charset="-78"/>
                <a:cs typeface="Arabic Typesetting" panose="03020402040406030203" pitchFamily="66" charset="-78"/>
              </a:rPr>
              <a:t>ی </a:t>
            </a:r>
            <a:r>
              <a:rPr lang="ar-SA" sz="2800" dirty="0" smtClean="0">
                <a:solidFill>
                  <a:schemeClr val="tx1"/>
                </a:solidFill>
                <a:latin typeface="Arabic Typesetting" panose="03020402040406030203" pitchFamily="66" charset="-78"/>
                <a:cs typeface="Arabic Typesetting" panose="03020402040406030203" pitchFamily="66" charset="-78"/>
              </a:rPr>
              <a:t>های </a:t>
            </a:r>
            <a:r>
              <a:rPr lang="ar-SA" sz="2800" dirty="0">
                <a:solidFill>
                  <a:schemeClr val="tx1"/>
                </a:solidFill>
                <a:latin typeface="Arabic Typesetting" panose="03020402040406030203" pitchFamily="66" charset="-78"/>
                <a:cs typeface="Arabic Typesetting" panose="03020402040406030203" pitchFamily="66" charset="-78"/>
              </a:rPr>
              <a:t>ویژه تلاش میشد که هر چه سریعتر زبان و.تمدن یونانی جانشین تمدن،فرهنگ و زبان ایرانی گردد.اگر مجاهدتها و مساعی زیاد در حفظ قسمتی از اوستا نبود به طور کلی خط و زبان ایرانی محو و به دست فراموشی سپرده شده </a:t>
            </a:r>
            <a:r>
              <a:rPr lang="ar-SA" sz="2800" dirty="0" smtClean="0">
                <a:solidFill>
                  <a:schemeClr val="tx1"/>
                </a:solidFill>
                <a:latin typeface="Arabic Typesetting" panose="03020402040406030203" pitchFamily="66" charset="-78"/>
                <a:cs typeface="Arabic Typesetting" panose="03020402040406030203" pitchFamily="66" charset="-78"/>
              </a:rPr>
              <a:t>بود</a:t>
            </a:r>
            <a:r>
              <a:rPr lang="fa-IR" sz="2800" dirty="0" smtClean="0">
                <a:solidFill>
                  <a:schemeClr val="tx1"/>
                </a:solidFill>
                <a:latin typeface="Arabic Typesetting" panose="03020402040406030203" pitchFamily="66" charset="-78"/>
                <a:cs typeface="Arabic Typesetting" panose="03020402040406030203" pitchFamily="66" charset="-78"/>
              </a:rPr>
              <a:t>.</a:t>
            </a:r>
          </a:p>
          <a:p>
            <a:pPr algn="r">
              <a:spcBef>
                <a:spcPts val="0"/>
              </a:spcBef>
              <a:defRPr/>
            </a:pPr>
            <a:r>
              <a:rPr lang="ar-SA" sz="2800" dirty="0">
                <a:solidFill>
                  <a:schemeClr val="tx1"/>
                </a:solidFill>
                <a:latin typeface="Arabic Typesetting" panose="03020402040406030203" pitchFamily="66" charset="-78"/>
                <a:cs typeface="Arabic Typesetting" panose="03020402040406030203" pitchFamily="66" charset="-78"/>
              </a:rPr>
              <a:t>تحقیقات تاریخی نشان میدهد که زبان و خط در مراحل اولیه تکوین یک ملیت از جمله عوامل قرب افراد به همدیگر و وسیله ای مناسب و مطلوب برای ارتباط و پیوند قلوب و عواطف و باعث رشد آگاهی جمعی و ملی و قومی بوده است.زبان و خط هیچ یک از ملل دنیا از آغاز تکوین و تکامل خود به صورت امروزی نبوده بلکه پس از گسترش ارتباطات مردم در سرزمین معینی، کم کم و به مرور رشد یافته و از اصول و قواعد مشخصی پیروی کرده و در نتیجه برخورد با زبان و خط سایر ملل،تغییرات و دگرگونیهای مداومی را پذیرا شده تا به شکل کنونی خود رسیده است (وکیلیان،1387)</a:t>
            </a:r>
            <a:endParaRPr lang="fa-IR" altLang="ko-KR" sz="2800" b="1" dirty="0">
              <a:solidFill>
                <a:schemeClr val="tx1"/>
              </a:solidFill>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197823600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80682" y="218364"/>
            <a:ext cx="6373503" cy="764939"/>
          </a:xfrm>
        </p:spPr>
        <p:txBody>
          <a:bodyPr/>
          <a:lstStyle/>
          <a:p>
            <a:r>
              <a:rPr lang="fa-IR" sz="4800" b="1" dirty="0">
                <a:solidFill>
                  <a:schemeClr val="tx1"/>
                </a:solidFill>
                <a:latin typeface="Aldhabi" panose="01000000000000000000" pitchFamily="2" charset="-78"/>
                <a:cs typeface="Aldhabi" panose="01000000000000000000" pitchFamily="2" charset="-78"/>
              </a:rPr>
              <a:t>جایگاه فرهنگ و تعلیم و تربیت در ایران باستان</a:t>
            </a:r>
          </a:p>
        </p:txBody>
      </p:sp>
      <p:sp>
        <p:nvSpPr>
          <p:cNvPr id="3" name="Subtitle 2"/>
          <p:cNvSpPr>
            <a:spLocks noGrp="1"/>
          </p:cNvSpPr>
          <p:nvPr>
            <p:ph type="subTitle" idx="1"/>
          </p:nvPr>
        </p:nvSpPr>
        <p:spPr>
          <a:xfrm>
            <a:off x="368490" y="1160722"/>
            <a:ext cx="11436321" cy="5362907"/>
          </a:xfrm>
        </p:spPr>
        <p:txBody>
          <a:bodyPr>
            <a:noAutofit/>
          </a:bodyPr>
          <a:lstStyle/>
          <a:p>
            <a:pPr algn="r">
              <a:spcBef>
                <a:spcPts val="0"/>
              </a:spcBef>
              <a:defRPr/>
            </a:pPr>
            <a:r>
              <a:rPr lang="ar-SA" sz="3200" b="1" dirty="0">
                <a:solidFill>
                  <a:schemeClr val="tx1"/>
                </a:solidFill>
                <a:latin typeface="Aldhabi" panose="01000000000000000000" pitchFamily="2" charset="-78"/>
                <a:cs typeface="Aldhabi" panose="01000000000000000000" pitchFamily="2" charset="-78"/>
              </a:rPr>
              <a:t>معایب آموزش و پرورش ایران باستان</a:t>
            </a:r>
            <a:r>
              <a:rPr lang="ar-SA" sz="3200" dirty="0">
                <a:solidFill>
                  <a:schemeClr val="tx1"/>
                </a:solidFill>
                <a:latin typeface="Aldhabi" panose="01000000000000000000" pitchFamily="2" charset="-78"/>
                <a:cs typeface="Aldhabi" panose="01000000000000000000" pitchFamily="2" charset="-78"/>
              </a:rPr>
              <a:t> </a:t>
            </a:r>
            <a:r>
              <a:rPr lang="ar-SA" sz="2800" dirty="0">
                <a:cs typeface="B Nazanin" pitchFamily="2" charset="-78"/>
              </a:rPr>
              <a:t/>
            </a:r>
            <a:br>
              <a:rPr lang="ar-SA" sz="2800" dirty="0">
                <a:cs typeface="B Nazanin" pitchFamily="2" charset="-78"/>
              </a:rPr>
            </a:br>
            <a:r>
              <a:rPr lang="ar-SA" sz="2800" dirty="0">
                <a:solidFill>
                  <a:schemeClr val="tx1"/>
                </a:solidFill>
                <a:latin typeface="Arabic Typesetting" panose="03020402040406030203" pitchFamily="66" charset="-78"/>
                <a:cs typeface="Arabic Typesetting" panose="03020402040406030203" pitchFamily="66" charset="-78"/>
              </a:rPr>
              <a:t>در مقابل محاسن نظام تربیتی دوره هخامنشیان دو عیب عمده نیز وجود داشت،نخست آنکه دستگاه تعلیم و تربیت مخصوص طبقات </a:t>
            </a:r>
            <a:r>
              <a:rPr lang="ar-SA" sz="2800" dirty="0" smtClean="0">
                <a:solidFill>
                  <a:schemeClr val="tx1"/>
                </a:solidFill>
                <a:latin typeface="Arabic Typesetting" panose="03020402040406030203" pitchFamily="66" charset="-78"/>
                <a:cs typeface="Arabic Typesetting" panose="03020402040406030203" pitchFamily="66" charset="-78"/>
              </a:rPr>
              <a:t>ممتاز</a:t>
            </a:r>
            <a:r>
              <a:rPr lang="fa-IR" sz="2800" dirty="0" smtClean="0">
                <a:solidFill>
                  <a:schemeClr val="tx1"/>
                </a:solidFill>
                <a:latin typeface="Arabic Typesetting" panose="03020402040406030203" pitchFamily="66" charset="-78"/>
                <a:cs typeface="Arabic Typesetting" panose="03020402040406030203" pitchFamily="66" charset="-78"/>
              </a:rPr>
              <a:t> بود. </a:t>
            </a:r>
            <a:r>
              <a:rPr lang="ar-SA" sz="2800" dirty="0" smtClean="0">
                <a:solidFill>
                  <a:schemeClr val="tx1"/>
                </a:solidFill>
                <a:latin typeface="Arabic Typesetting" panose="03020402040406030203" pitchFamily="66" charset="-78"/>
                <a:cs typeface="Arabic Typesetting" panose="03020402040406030203" pitchFamily="66" charset="-78"/>
              </a:rPr>
              <a:t>نجیب </a:t>
            </a:r>
            <a:r>
              <a:rPr lang="ar-SA" sz="2800" dirty="0">
                <a:solidFill>
                  <a:schemeClr val="tx1"/>
                </a:solidFill>
                <a:latin typeface="Arabic Typesetting" panose="03020402040406030203" pitchFamily="66" charset="-78"/>
                <a:cs typeface="Arabic Typesetting" panose="03020402040406030203" pitchFamily="66" charset="-78"/>
              </a:rPr>
              <a:t>زادگان و فرزندان خاندانهای مهم، موبدان و کارکنان عالی رتبه دیوان سالاری حکومت از </a:t>
            </a:r>
            <a:r>
              <a:rPr lang="ar-SA" sz="2800" dirty="0" smtClean="0">
                <a:solidFill>
                  <a:schemeClr val="tx1"/>
                </a:solidFill>
                <a:latin typeface="Arabic Typesetting" panose="03020402040406030203" pitchFamily="66" charset="-78"/>
                <a:cs typeface="Arabic Typesetting" panose="03020402040406030203" pitchFamily="66" charset="-78"/>
              </a:rPr>
              <a:t>امتیاز</a:t>
            </a:r>
            <a:r>
              <a:rPr lang="fa-IR" sz="2800" dirty="0" smtClean="0">
                <a:solidFill>
                  <a:schemeClr val="tx1"/>
                </a:solidFill>
                <a:latin typeface="Arabic Typesetting" panose="03020402040406030203" pitchFamily="66" charset="-78"/>
                <a:cs typeface="Arabic Typesetting" panose="03020402040406030203" pitchFamily="66" charset="-78"/>
              </a:rPr>
              <a:t> در تحصیلات خاص وحتی از تعلیمات عالی</a:t>
            </a:r>
            <a:r>
              <a:rPr lang="ar-SA" sz="2800" dirty="0">
                <a:solidFill>
                  <a:schemeClr val="tx1"/>
                </a:solidFill>
                <a:latin typeface="Arabic Typesetting" panose="03020402040406030203" pitchFamily="66" charset="-78"/>
                <a:cs typeface="Arabic Typesetting" panose="03020402040406030203" pitchFamily="66" charset="-78"/>
              </a:rPr>
              <a:t/>
            </a:r>
            <a:br>
              <a:rPr lang="ar-SA" sz="2800" dirty="0">
                <a:solidFill>
                  <a:schemeClr val="tx1"/>
                </a:solidFill>
                <a:latin typeface="Arabic Typesetting" panose="03020402040406030203" pitchFamily="66" charset="-78"/>
                <a:cs typeface="Arabic Typesetting" panose="03020402040406030203" pitchFamily="66" charset="-78"/>
              </a:rPr>
            </a:br>
            <a:r>
              <a:rPr lang="ar-SA" sz="2800" dirty="0" smtClean="0">
                <a:solidFill>
                  <a:schemeClr val="tx1"/>
                </a:solidFill>
                <a:latin typeface="Arabic Typesetting" panose="03020402040406030203" pitchFamily="66" charset="-78"/>
                <a:cs typeface="Arabic Typesetting" panose="03020402040406030203" pitchFamily="66" charset="-78"/>
              </a:rPr>
              <a:t>برخوردار </a:t>
            </a:r>
            <a:r>
              <a:rPr lang="ar-SA" sz="2800" dirty="0">
                <a:solidFill>
                  <a:schemeClr val="tx1"/>
                </a:solidFill>
                <a:latin typeface="Arabic Typesetting" panose="03020402040406030203" pitchFamily="66" charset="-78"/>
                <a:cs typeface="Arabic Typesetting" panose="03020402040406030203" pitchFamily="66" charset="-78"/>
              </a:rPr>
              <a:t>میشدند ولی اکثریت مردم که سایر طبقات اجتماعی آن روزگار را تشکیل می دادند از نعمت آموزش و پرورش بی نصیب بودند.عیب مهم دیگر،رویه القای عقیده و نیات اقتدارطلبان جامعه از طریق دستگاه تعلیم و تربیت بود که ایرانیان را به فرمان بردارانی محض،مطیع و تمکین پذیر تبدیل کرده بود(آقازاده،</a:t>
            </a:r>
            <a:r>
              <a:rPr lang="fa-IR" sz="2800" dirty="0">
                <a:solidFill>
                  <a:schemeClr val="tx1"/>
                </a:solidFill>
                <a:latin typeface="Arabic Typesetting" panose="03020402040406030203" pitchFamily="66" charset="-78"/>
                <a:cs typeface="Arabic Typesetting" panose="03020402040406030203" pitchFamily="66" charset="-78"/>
              </a:rPr>
              <a:t>1377: 71-72)</a:t>
            </a:r>
            <a:endParaRPr lang="en-US" sz="2800" dirty="0">
              <a:solidFill>
                <a:schemeClr val="tx1"/>
              </a:solidFill>
              <a:latin typeface="Arabic Typesetting" panose="03020402040406030203" pitchFamily="66" charset="-78"/>
              <a:cs typeface="Arabic Typesetting" panose="03020402040406030203" pitchFamily="66" charset="-78"/>
            </a:endParaRPr>
          </a:p>
          <a:p>
            <a:pPr algn="r">
              <a:spcBef>
                <a:spcPts val="0"/>
              </a:spcBef>
              <a:defRPr/>
            </a:pPr>
            <a:r>
              <a:rPr lang="ar-SA" sz="4400" b="1" dirty="0">
                <a:solidFill>
                  <a:schemeClr val="tx1"/>
                </a:solidFill>
                <a:latin typeface="Andalus" panose="02020603050405020304" pitchFamily="18" charset="-78"/>
                <a:cs typeface="Andalus" panose="02020603050405020304" pitchFamily="18" charset="-78"/>
              </a:rPr>
              <a:t>فصل سوم</a:t>
            </a:r>
            <a:r>
              <a:rPr lang="ar-SA" sz="4400" dirty="0">
                <a:solidFill>
                  <a:schemeClr val="tx1"/>
                </a:solidFill>
                <a:latin typeface="Andalus" panose="02020603050405020304" pitchFamily="18" charset="-78"/>
                <a:cs typeface="Andalus" panose="02020603050405020304" pitchFamily="18" charset="-78"/>
              </a:rPr>
              <a:t> </a:t>
            </a:r>
            <a:r>
              <a:rPr lang="ar-SA" sz="2800" dirty="0">
                <a:cs typeface="B Nazanin" pitchFamily="2" charset="-78"/>
              </a:rPr>
              <a:t/>
            </a:r>
            <a:br>
              <a:rPr lang="ar-SA" sz="2800" dirty="0">
                <a:cs typeface="B Nazanin" pitchFamily="2" charset="-78"/>
              </a:rPr>
            </a:br>
            <a:r>
              <a:rPr lang="ar-SA" sz="3200" b="1" dirty="0">
                <a:solidFill>
                  <a:schemeClr val="tx1"/>
                </a:solidFill>
                <a:latin typeface="Aldhabi" panose="01000000000000000000" pitchFamily="2" charset="-78"/>
                <a:cs typeface="Aldhabi" panose="01000000000000000000" pitchFamily="2" charset="-78"/>
              </a:rPr>
              <a:t>مقدمه</a:t>
            </a:r>
            <a:r>
              <a:rPr lang="ar-SA" sz="3200" dirty="0">
                <a:solidFill>
                  <a:schemeClr val="tx1"/>
                </a:solidFill>
                <a:latin typeface="Aldhabi" panose="01000000000000000000" pitchFamily="2" charset="-78"/>
                <a:cs typeface="Aldhabi" panose="01000000000000000000" pitchFamily="2" charset="-78"/>
              </a:rPr>
              <a:t> </a:t>
            </a:r>
            <a:r>
              <a:rPr lang="ar-SA" sz="2800" dirty="0">
                <a:cs typeface="B Nazanin" pitchFamily="2" charset="-78"/>
              </a:rPr>
              <a:t/>
            </a:r>
            <a:br>
              <a:rPr lang="ar-SA" sz="2800" dirty="0">
                <a:cs typeface="B Nazanin" pitchFamily="2" charset="-78"/>
              </a:rPr>
            </a:br>
            <a:r>
              <a:rPr lang="ar-SA" sz="2800" dirty="0">
                <a:solidFill>
                  <a:schemeClr val="tx1"/>
                </a:solidFill>
                <a:latin typeface="Arabic Typesetting" panose="03020402040406030203" pitchFamily="66" charset="-78"/>
                <a:cs typeface="Arabic Typesetting" panose="03020402040406030203" pitchFamily="66" charset="-78"/>
              </a:rPr>
              <a:t>فصل سوم به بررسی سیر تطور آموزش و پرورش از صدر اسلام تا تاسیس دارالفنون میپردازد که دربرگیرنده دوره قبل از مغول،مغولان،دوره صفویه،دوره سلطنت نادرشاه،کریم خان زند و عهد فتحعلی شاه می‌باشد. در این فصل پس از تحلیل اوضاع و احوال اجتماعی و فرهنگی این دوران به تشریح خدمات و نقش برخی از حکما و دانشمندان مسلمان این ادوار چون:نظام الملک،خواجه نصیر الدین طوسی و خواجه فضل الله همدانی که در تاسیس مراکز علمی،نظامیه ها و حوزه های علمی و آموزشی نقش داشته اند پرداخته میشود و در پایان،به وضعیت فرهنگ عامه </a:t>
            </a:r>
            <a:r>
              <a:rPr lang="fa-IR" sz="2800" dirty="0">
                <a:solidFill>
                  <a:schemeClr val="tx1"/>
                </a:solidFill>
                <a:latin typeface="Arabic Typesetting" panose="03020402040406030203" pitchFamily="66" charset="-78"/>
                <a:cs typeface="Arabic Typesetting" panose="03020402040406030203" pitchFamily="66" charset="-78"/>
              </a:rPr>
              <a:t>و</a:t>
            </a:r>
            <a:endParaRPr lang="fa-IR" altLang="ko-KR" sz="2800" b="1" dirty="0">
              <a:solidFill>
                <a:schemeClr val="tx1"/>
              </a:solidFill>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56093905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625386" y="136477"/>
            <a:ext cx="1760562" cy="764939"/>
          </a:xfrm>
        </p:spPr>
        <p:txBody>
          <a:bodyPr/>
          <a:lstStyle/>
          <a:p>
            <a:r>
              <a:rPr lang="fa-IR" sz="4400" b="1" dirty="0" smtClean="0">
                <a:solidFill>
                  <a:schemeClr val="tx1"/>
                </a:solidFill>
                <a:latin typeface="Andalus" panose="02020603050405020304" pitchFamily="18" charset="-78"/>
                <a:cs typeface="Andalus" panose="02020603050405020304" pitchFamily="18" charset="-78"/>
              </a:rPr>
              <a:t>فصل سوم</a:t>
            </a:r>
            <a:endParaRPr lang="fa-IR" sz="4400" b="1" dirty="0">
              <a:solidFill>
                <a:schemeClr val="tx1"/>
              </a:solidFill>
              <a:latin typeface="Andalus" panose="02020603050405020304" pitchFamily="18" charset="-78"/>
              <a:cs typeface="Andalus" panose="02020603050405020304" pitchFamily="18" charset="-78"/>
            </a:endParaRPr>
          </a:p>
        </p:txBody>
      </p:sp>
      <p:sp>
        <p:nvSpPr>
          <p:cNvPr id="3" name="Subtitle 2"/>
          <p:cNvSpPr>
            <a:spLocks noGrp="1"/>
          </p:cNvSpPr>
          <p:nvPr>
            <p:ph type="subTitle" idx="1"/>
          </p:nvPr>
        </p:nvSpPr>
        <p:spPr>
          <a:xfrm>
            <a:off x="368490" y="1160722"/>
            <a:ext cx="11436321" cy="5362907"/>
          </a:xfrm>
        </p:spPr>
        <p:txBody>
          <a:bodyPr>
            <a:noAutofit/>
          </a:bodyPr>
          <a:lstStyle/>
          <a:p>
            <a:pPr algn="r">
              <a:spcBef>
                <a:spcPts val="0"/>
              </a:spcBef>
              <a:defRPr/>
            </a:pPr>
            <a:r>
              <a:rPr lang="ar-SA" sz="3200" b="1" dirty="0">
                <a:solidFill>
                  <a:schemeClr val="tx1"/>
                </a:solidFill>
                <a:latin typeface="Aldhabi" panose="01000000000000000000" pitchFamily="2" charset="-78"/>
                <a:cs typeface="Aldhabi" panose="01000000000000000000" pitchFamily="2" charset="-78"/>
              </a:rPr>
              <a:t>مهم ترین عوامل سقوط سلاطین ساسانی و پیدایش حکومت اسلامی</a:t>
            </a:r>
            <a:r>
              <a:rPr lang="ar-SA" sz="3200" dirty="0">
                <a:solidFill>
                  <a:schemeClr val="tx1"/>
                </a:solidFill>
                <a:latin typeface="Aldhabi" panose="01000000000000000000" pitchFamily="2" charset="-78"/>
                <a:cs typeface="Aldhabi" panose="01000000000000000000" pitchFamily="2" charset="-78"/>
              </a:rPr>
              <a:t> </a:t>
            </a:r>
            <a:r>
              <a:rPr lang="ar-SA" sz="2800" dirty="0">
                <a:cs typeface="B Nazanin" pitchFamily="2" charset="-78"/>
              </a:rPr>
              <a:t/>
            </a:r>
            <a:br>
              <a:rPr lang="ar-SA" sz="2800" dirty="0">
                <a:cs typeface="B Nazanin" pitchFamily="2" charset="-78"/>
              </a:rPr>
            </a:br>
            <a:r>
              <a:rPr lang="ar-SA" sz="2800" dirty="0">
                <a:solidFill>
                  <a:schemeClr val="tx1"/>
                </a:solidFill>
                <a:latin typeface="Arabic Typesetting" panose="03020402040406030203" pitchFamily="66" charset="-78"/>
                <a:cs typeface="Arabic Typesetting" panose="03020402040406030203" pitchFamily="66" charset="-78"/>
              </a:rPr>
              <a:t>قبل از اینکه در این فصل به تحلیل سیر تحولات آموزش و پرورش از صدر اسلام تا تاسیس دارالفنون بپردازیم،لازم است نخست به مهم ترین علل سقوط سلاطین ساسانیان و ظهور اسلام اشاره کنیم،تا در پرتو این بررسی تاریخی،وقایع و حوادث فرهنگی و تحولات تربیتی این دوره نسبتا طولانی را که دوران تحولات و تجدید حیات فرهنگی نام گرفته است،بهتر درک گردد و به محک بررسی زده شود.</a:t>
            </a:r>
            <a:br>
              <a:rPr lang="ar-SA" sz="2800" dirty="0">
                <a:solidFill>
                  <a:schemeClr val="tx1"/>
                </a:solidFill>
                <a:latin typeface="Arabic Typesetting" panose="03020402040406030203" pitchFamily="66" charset="-78"/>
                <a:cs typeface="Arabic Typesetting" panose="03020402040406030203" pitchFamily="66" charset="-78"/>
              </a:rPr>
            </a:br>
            <a:r>
              <a:rPr lang="ar-SA" sz="2800" dirty="0">
                <a:solidFill>
                  <a:schemeClr val="tx1"/>
                </a:solidFill>
                <a:latin typeface="Arabic Typesetting" panose="03020402040406030203" pitchFamily="66" charset="-78"/>
                <a:cs typeface="Arabic Typesetting" panose="03020402040406030203" pitchFamily="66" charset="-78"/>
              </a:rPr>
              <a:t>واقعه شکست ایرانیان به وسیله اعراب یکی از حوادث شگفت انگیز آن روزگار بود.برخی از واقعه نگاران علت به وقوع پیوستن این حادثه بزرگ تاریخی را به چند عامل مشروح ذیل وابسته میدانند </a:t>
            </a:r>
            <a:r>
              <a:rPr lang="ar-SA" sz="2800" dirty="0" smtClean="0">
                <a:solidFill>
                  <a:schemeClr val="tx1"/>
                </a:solidFill>
                <a:latin typeface="Arabic Typesetting" panose="03020402040406030203" pitchFamily="66" charset="-78"/>
                <a:cs typeface="Arabic Typesetting" panose="03020402040406030203" pitchFamily="66" charset="-78"/>
              </a:rPr>
              <a:t>:</a:t>
            </a:r>
            <a:endParaRPr lang="fa-IR" sz="2800" dirty="0" smtClean="0">
              <a:solidFill>
                <a:schemeClr val="tx1"/>
              </a:solidFill>
              <a:latin typeface="Arabic Typesetting" panose="03020402040406030203" pitchFamily="66" charset="-78"/>
              <a:cs typeface="Arabic Typesetting" panose="03020402040406030203" pitchFamily="66" charset="-78"/>
            </a:endParaRPr>
          </a:p>
          <a:p>
            <a:pPr algn="r">
              <a:spcBef>
                <a:spcPts val="0"/>
              </a:spcBef>
              <a:defRPr/>
            </a:pPr>
            <a:r>
              <a:rPr lang="fa-IR" sz="2800" dirty="0">
                <a:solidFill>
                  <a:schemeClr val="tx1"/>
                </a:solidFill>
                <a:latin typeface="Arabic Typesetting" panose="03020402040406030203" pitchFamily="66" charset="-78"/>
                <a:cs typeface="Arabic Typesetting" panose="03020402040406030203" pitchFamily="66" charset="-78"/>
              </a:rPr>
              <a:t>۱.</a:t>
            </a:r>
            <a:r>
              <a:rPr lang="ar-SA" sz="2800" dirty="0">
                <a:solidFill>
                  <a:schemeClr val="tx1"/>
                </a:solidFill>
                <a:latin typeface="Arabic Typesetting" panose="03020402040406030203" pitchFamily="66" charset="-78"/>
                <a:cs typeface="Arabic Typesetting" panose="03020402040406030203" pitchFamily="66" charset="-78"/>
              </a:rPr>
              <a:t>سلاطین ساسانی در سه جبهه با نهایت قدرت و سازوبرگهای نظامی با دشمنان ایران در نبرد بودند،در مغرب با رومیان،در مشرق با کوشانیان هیاطله و در شمال با گروهی از مهاجمان غارتگر.بنابراین جنگلهای متوالی و طولانی که برخی از آنها به کرات طی چهارصد سال تداوم داشته است،از سویی توان جنگی و اقتصادی آنان را ضعیف تر کرد و از سویی دیگر باعث شد طبقه دهقانان و صنعت گران که مجبور بودند با پرداخت مالیاتهای طاقت فرسا هزینه های هنگفت چنین جنگهای خانمان سوز را تامین نمایند،بیش از پیش از حاکمیت ساسانی خشمگین و ناراضی شوند که این خود زمینه را برای قیام آماده می ساخت.</a:t>
            </a:r>
            <a:br>
              <a:rPr lang="ar-SA" sz="2800" dirty="0">
                <a:solidFill>
                  <a:schemeClr val="tx1"/>
                </a:solidFill>
                <a:latin typeface="Arabic Typesetting" panose="03020402040406030203" pitchFamily="66" charset="-78"/>
                <a:cs typeface="Arabic Typesetting" panose="03020402040406030203" pitchFamily="66" charset="-78"/>
              </a:rPr>
            </a:br>
            <a:r>
              <a:rPr lang="fa-IR" sz="2800" dirty="0">
                <a:solidFill>
                  <a:schemeClr val="tx1"/>
                </a:solidFill>
                <a:latin typeface="Arabic Typesetting" panose="03020402040406030203" pitchFamily="66" charset="-78"/>
                <a:cs typeface="Arabic Typesetting" panose="03020402040406030203" pitchFamily="66" charset="-78"/>
              </a:rPr>
              <a:t>۲.</a:t>
            </a:r>
            <a:r>
              <a:rPr lang="ar-SA" sz="2800" dirty="0">
                <a:solidFill>
                  <a:schemeClr val="tx1"/>
                </a:solidFill>
                <a:latin typeface="Arabic Typesetting" panose="03020402040406030203" pitchFamily="66" charset="-78"/>
                <a:cs typeface="Arabic Typesetting" panose="03020402040406030203" pitchFamily="66" charset="-78"/>
              </a:rPr>
              <a:t>نظام قدیمی ملوک الطوایفی حاکم بر جامعه دوره ساسانیان به سبب وجود وحدت و مرکزیت به اضمحلال گراییده بود،کسانی که سودای </a:t>
            </a:r>
            <a:r>
              <a:rPr lang="ar-SA" sz="2800" dirty="0" smtClean="0">
                <a:solidFill>
                  <a:schemeClr val="tx1"/>
                </a:solidFill>
                <a:latin typeface="Arabic Typesetting" panose="03020402040406030203" pitchFamily="66" charset="-78"/>
                <a:cs typeface="Arabic Typesetting" panose="03020402040406030203" pitchFamily="66" charset="-78"/>
              </a:rPr>
              <a:t>پادشاهی</a:t>
            </a:r>
            <a:endParaRPr lang="fa-IR" altLang="ko-KR" sz="2800" b="1" dirty="0">
              <a:solidFill>
                <a:schemeClr val="tx1"/>
              </a:solidFill>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93753739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625386" y="136477"/>
            <a:ext cx="1760562" cy="764939"/>
          </a:xfrm>
        </p:spPr>
        <p:txBody>
          <a:bodyPr/>
          <a:lstStyle/>
          <a:p>
            <a:r>
              <a:rPr lang="fa-IR" sz="4400" b="1" dirty="0" smtClean="0">
                <a:solidFill>
                  <a:schemeClr val="tx1"/>
                </a:solidFill>
                <a:latin typeface="Andalus" panose="02020603050405020304" pitchFamily="18" charset="-78"/>
                <a:cs typeface="Andalus" panose="02020603050405020304" pitchFamily="18" charset="-78"/>
              </a:rPr>
              <a:t>فصل سوم</a:t>
            </a:r>
            <a:endParaRPr lang="fa-IR" sz="4400" b="1" dirty="0">
              <a:solidFill>
                <a:schemeClr val="tx1"/>
              </a:solidFill>
              <a:latin typeface="Andalus" panose="02020603050405020304" pitchFamily="18" charset="-78"/>
              <a:cs typeface="Andalus" panose="02020603050405020304" pitchFamily="18" charset="-78"/>
            </a:endParaRPr>
          </a:p>
        </p:txBody>
      </p:sp>
      <p:sp>
        <p:nvSpPr>
          <p:cNvPr id="3" name="Subtitle 2"/>
          <p:cNvSpPr>
            <a:spLocks noGrp="1"/>
          </p:cNvSpPr>
          <p:nvPr>
            <p:ph type="subTitle" idx="1"/>
          </p:nvPr>
        </p:nvSpPr>
        <p:spPr>
          <a:xfrm>
            <a:off x="382137" y="1160722"/>
            <a:ext cx="11422674" cy="5362907"/>
          </a:xfrm>
        </p:spPr>
        <p:txBody>
          <a:bodyPr>
            <a:noAutofit/>
          </a:bodyPr>
          <a:lstStyle/>
          <a:p>
            <a:pPr algn="r">
              <a:spcBef>
                <a:spcPts val="0"/>
              </a:spcBef>
              <a:defRPr/>
            </a:pPr>
            <a:r>
              <a:rPr lang="ar-SA" sz="2800" dirty="0">
                <a:cs typeface="B Nazanin" pitchFamily="2" charset="-78"/>
              </a:rPr>
              <a:t> </a:t>
            </a:r>
            <a:r>
              <a:rPr lang="ar-SA" sz="2800" dirty="0">
                <a:solidFill>
                  <a:schemeClr val="tx1"/>
                </a:solidFill>
                <a:latin typeface="Arabic Typesetting" panose="03020402040406030203" pitchFamily="66" charset="-78"/>
                <a:cs typeface="Arabic Typesetting" panose="03020402040406030203" pitchFamily="66" charset="-78"/>
              </a:rPr>
              <a:t>در سر می پروراندند همواره میکوشیدند تا شکوه و عظمت و حقوق و حدود حکمرانی خود را بازیابند.استبداد و رقابتهای شدید بر سر تاج و تخت سلطنت انسجام ملی ایرانیان را به مخاطره انداخت و موجب خونریزیهای زیادی شد.علاوه بر آن بی کفایتی چند تن از سلاطین ساسانی و تباهی دربار و تزلزل مبانی سلطنت موجبات ناپایداری و آشفتگی در جامعه شد به طوری که ظرف پنج سال از سال </a:t>
            </a:r>
            <a:r>
              <a:rPr lang="ar-SA" sz="2800" dirty="0" smtClean="0">
                <a:solidFill>
                  <a:schemeClr val="tx1"/>
                </a:solidFill>
                <a:latin typeface="Arabic Typesetting" panose="03020402040406030203" pitchFamily="66" charset="-78"/>
                <a:cs typeface="Arabic Typesetting" panose="03020402040406030203" pitchFamily="66" charset="-78"/>
              </a:rPr>
              <a:t>628میلادی</a:t>
            </a:r>
            <a:r>
              <a:rPr lang="fa-IR" sz="2800" dirty="0" smtClean="0">
                <a:solidFill>
                  <a:schemeClr val="tx1"/>
                </a:solidFill>
                <a:latin typeface="Arabic Typesetting" panose="03020402040406030203" pitchFamily="66" charset="-78"/>
                <a:cs typeface="Arabic Typesetting" panose="03020402040406030203" pitchFamily="66" charset="-78"/>
              </a:rPr>
              <a:t> تا 633میلادی (از سال7 تا 12هجری) </a:t>
            </a:r>
            <a:r>
              <a:rPr lang="ar-SA" sz="2800" dirty="0" smtClean="0">
                <a:solidFill>
                  <a:schemeClr val="tx1"/>
                </a:solidFill>
                <a:latin typeface="Arabic Typesetting" panose="03020402040406030203" pitchFamily="66" charset="-78"/>
                <a:cs typeface="Arabic Typesetting" panose="03020402040406030203" pitchFamily="66" charset="-78"/>
              </a:rPr>
              <a:t>دوازده </a:t>
            </a:r>
            <a:r>
              <a:rPr lang="ar-SA" sz="2800" dirty="0">
                <a:solidFill>
                  <a:schemeClr val="tx1"/>
                </a:solidFill>
                <a:latin typeface="Arabic Typesetting" panose="03020402040406030203" pitchFamily="66" charset="-78"/>
                <a:cs typeface="Arabic Typesetting" panose="03020402040406030203" pitchFamily="66" charset="-78"/>
              </a:rPr>
              <a:t>نفرجای</a:t>
            </a:r>
            <a:r>
              <a:rPr lang="fa-IR" sz="2800" dirty="0">
                <a:solidFill>
                  <a:schemeClr val="tx1"/>
                </a:solidFill>
                <a:latin typeface="Arabic Typesetting" panose="03020402040406030203" pitchFamily="66" charset="-78"/>
                <a:cs typeface="Arabic Typesetting" panose="03020402040406030203" pitchFamily="66" charset="-78"/>
              </a:rPr>
              <a:t> </a:t>
            </a:r>
            <a:r>
              <a:rPr lang="ar-SA" sz="2800" dirty="0" smtClean="0">
                <a:solidFill>
                  <a:schemeClr val="tx1"/>
                </a:solidFill>
                <a:latin typeface="Arabic Typesetting" panose="03020402040406030203" pitchFamily="66" charset="-78"/>
                <a:cs typeface="Arabic Typesetting" panose="03020402040406030203" pitchFamily="66" charset="-78"/>
              </a:rPr>
              <a:t>یکدیگر </a:t>
            </a:r>
            <a:r>
              <a:rPr lang="ar-SA" sz="2800" dirty="0">
                <a:solidFill>
                  <a:schemeClr val="tx1"/>
                </a:solidFill>
                <a:latin typeface="Arabic Typesetting" panose="03020402040406030203" pitchFamily="66" charset="-78"/>
                <a:cs typeface="Arabic Typesetting" panose="03020402040406030203" pitchFamily="66" charset="-78"/>
              </a:rPr>
              <a:t>را بر تخت سلطنت اشغال </a:t>
            </a:r>
            <a:r>
              <a:rPr lang="ar-SA" sz="2800" dirty="0" smtClean="0">
                <a:solidFill>
                  <a:schemeClr val="tx1"/>
                </a:solidFill>
                <a:latin typeface="Arabic Typesetting" panose="03020402040406030203" pitchFamily="66" charset="-78"/>
                <a:cs typeface="Arabic Typesetting" panose="03020402040406030203" pitchFamily="66" charset="-78"/>
              </a:rPr>
              <a:t>کردند</a:t>
            </a:r>
            <a:r>
              <a:rPr lang="fa-IR" sz="2800" dirty="0" smtClean="0">
                <a:solidFill>
                  <a:schemeClr val="tx1"/>
                </a:solidFill>
                <a:latin typeface="Arabic Typesetting" panose="03020402040406030203" pitchFamily="66" charset="-78"/>
                <a:cs typeface="Arabic Typesetting" panose="03020402040406030203" pitchFamily="66" charset="-78"/>
              </a:rPr>
              <a:t>.</a:t>
            </a:r>
          </a:p>
          <a:p>
            <a:pPr algn="r">
              <a:spcBef>
                <a:spcPts val="0"/>
              </a:spcBef>
              <a:defRPr/>
            </a:pPr>
            <a:r>
              <a:rPr lang="fa-IR" sz="2800" dirty="0">
                <a:solidFill>
                  <a:schemeClr val="tx1"/>
                </a:solidFill>
                <a:latin typeface="Arabic Typesetting" panose="03020402040406030203" pitchFamily="66" charset="-78"/>
                <a:cs typeface="Arabic Typesetting" panose="03020402040406030203" pitchFamily="66" charset="-78"/>
              </a:rPr>
              <a:t>۳.</a:t>
            </a:r>
            <a:r>
              <a:rPr lang="ar-SA" sz="2800" dirty="0">
                <a:solidFill>
                  <a:schemeClr val="tx1"/>
                </a:solidFill>
                <a:latin typeface="Arabic Typesetting" panose="03020402040406030203" pitchFamily="66" charset="-78"/>
                <a:cs typeface="Arabic Typesetting" panose="03020402040406030203" pitchFamily="66" charset="-78"/>
              </a:rPr>
              <a:t>انحطاط دینی و اخلاقی.روحانیان زرتشتی که اکثرا از تعالیم حقیقی زرتشت بیخبر ولی بر همه چیز مسلط بودند و از حمایتهای بی چون وچرای پادشاهان و دستگاه دولت بهره مند بودند،نسبت به آیین و مراسم دینی و پیرایه هایی که به آن وابسته بودند تعصب شدید نشان میدادند و کار مذهب را تقریبا منحصر به اجرای تشریفات و اداب خسته کننده و زجرآور کرده بودند و این امر باعث شده بود مردم تحت ستم آنان از مذهب زرتشت که آیین رسمی ایرانیان بود، گریزان شوند و از خداوند وسیله نجات خود را </a:t>
            </a:r>
            <a:r>
              <a:rPr lang="ar-SA" sz="2800" dirty="0" smtClean="0">
                <a:solidFill>
                  <a:schemeClr val="tx1"/>
                </a:solidFill>
                <a:latin typeface="Arabic Typesetting" panose="03020402040406030203" pitchFamily="66" charset="-78"/>
                <a:cs typeface="Arabic Typesetting" panose="03020402040406030203" pitchFamily="66" charset="-78"/>
              </a:rPr>
              <a:t>بطلبند</a:t>
            </a:r>
            <a:r>
              <a:rPr lang="fa-IR" sz="2800" dirty="0" smtClean="0">
                <a:solidFill>
                  <a:schemeClr val="tx1"/>
                </a:solidFill>
                <a:latin typeface="Arabic Typesetting" panose="03020402040406030203" pitchFamily="66" charset="-78"/>
                <a:cs typeface="Arabic Typesetting" panose="03020402040406030203" pitchFamily="66" charset="-78"/>
              </a:rPr>
              <a:t>(صدیق،1354: 92-93</a:t>
            </a:r>
            <a:endParaRPr lang="en-US" sz="2800" dirty="0">
              <a:solidFill>
                <a:schemeClr val="tx1"/>
              </a:solidFill>
              <a:latin typeface="Arabic Typesetting" panose="03020402040406030203" pitchFamily="66" charset="-78"/>
              <a:cs typeface="Arabic Typesetting" panose="03020402040406030203" pitchFamily="66" charset="-78"/>
            </a:endParaRPr>
          </a:p>
          <a:p>
            <a:pPr algn="r">
              <a:spcBef>
                <a:spcPts val="0"/>
              </a:spcBef>
              <a:defRPr/>
            </a:pPr>
            <a:r>
              <a:rPr lang="fa-IR" sz="2800" dirty="0">
                <a:solidFill>
                  <a:schemeClr val="tx1"/>
                </a:solidFill>
                <a:latin typeface="Arabic Typesetting" panose="03020402040406030203" pitchFamily="66" charset="-78"/>
                <a:cs typeface="Arabic Typesetting" panose="03020402040406030203" pitchFamily="66" charset="-78"/>
              </a:rPr>
              <a:t>۴.</a:t>
            </a:r>
            <a:r>
              <a:rPr lang="ar-SA" sz="2800" dirty="0">
                <a:solidFill>
                  <a:schemeClr val="tx1"/>
                </a:solidFill>
                <a:latin typeface="Arabic Typesetting" panose="03020402040406030203" pitchFamily="66" charset="-78"/>
                <a:cs typeface="Arabic Typesetting" panose="03020402040406030203" pitchFamily="66" charset="-78"/>
              </a:rPr>
              <a:t>عامل دیگری که کار فتح و غلبه مسلمانان را سهل تر گردانید،ساده زیستی مسلمانان صدر اسلام به ویژه پیامبر اکرم حضرت محمد(ص)و اصحاب و نزدیکان ایشان همچنین برخی از آموزه های دینی و اخلاقی که از تعالیم و عقاید امناء دین اسلام سرچشمه میگرفت،بود که به تدریج به آگاهی ایرانیان از طریق نقل روایت‌هایی به ویژه در باب مباحث اخلاقی و دینی انجامید و مورد قبول عامه مردم ایران زمین واقع شد(صدیق،همانجا</a:t>
            </a:r>
            <a:r>
              <a:rPr lang="ar-SA" sz="2800" dirty="0" smtClean="0">
                <a:solidFill>
                  <a:schemeClr val="tx1"/>
                </a:solidFill>
                <a:latin typeface="Arabic Typesetting" panose="03020402040406030203" pitchFamily="66" charset="-78"/>
                <a:cs typeface="Arabic Typesetting" panose="03020402040406030203" pitchFamily="66" charset="-78"/>
              </a:rPr>
              <a:t>)</a:t>
            </a:r>
            <a:endParaRPr lang="fa-IR" sz="2800" dirty="0" smtClean="0">
              <a:solidFill>
                <a:schemeClr val="tx1"/>
              </a:solidFill>
              <a:latin typeface="Arabic Typesetting" panose="03020402040406030203" pitchFamily="66" charset="-78"/>
              <a:cs typeface="Arabic Typesetting" panose="03020402040406030203" pitchFamily="66" charset="-78"/>
            </a:endParaRPr>
          </a:p>
          <a:p>
            <a:pPr algn="r">
              <a:spcBef>
                <a:spcPts val="0"/>
              </a:spcBef>
              <a:defRPr/>
            </a:pPr>
            <a:r>
              <a:rPr lang="ar-SA" sz="2800" dirty="0">
                <a:solidFill>
                  <a:schemeClr val="tx1"/>
                </a:solidFill>
                <a:latin typeface="Arabic Typesetting" panose="03020402040406030203" pitchFamily="66" charset="-78"/>
                <a:cs typeface="Arabic Typesetting" panose="03020402040406030203" pitchFamily="66" charset="-78"/>
              </a:rPr>
              <a:t>از آنجایی که پیامهای مذهب اسلام و سهولت عمل کردن به دستورات آن با سوابق دینی ایرانیان شباهتهای بسیاری </a:t>
            </a:r>
            <a:r>
              <a:rPr lang="ar-SA" sz="2800" dirty="0" smtClean="0">
                <a:solidFill>
                  <a:schemeClr val="tx1"/>
                </a:solidFill>
                <a:latin typeface="Arabic Typesetting" panose="03020402040406030203" pitchFamily="66" charset="-78"/>
                <a:cs typeface="Arabic Typesetting" panose="03020402040406030203" pitchFamily="66" charset="-78"/>
              </a:rPr>
              <a:t>داشت،</a:t>
            </a:r>
            <a:r>
              <a:rPr lang="fa-IR" sz="2800" dirty="0" smtClean="0">
                <a:solidFill>
                  <a:schemeClr val="tx1"/>
                </a:solidFill>
                <a:latin typeface="Arabic Typesetting" panose="03020402040406030203" pitchFamily="66" charset="-78"/>
                <a:cs typeface="Arabic Typesetting" panose="03020402040406030203" pitchFamily="66" charset="-78"/>
              </a:rPr>
              <a:t>لذا</a:t>
            </a:r>
            <a:endParaRPr lang="fa-IR" altLang="ko-KR" sz="2800" b="1" dirty="0">
              <a:solidFill>
                <a:schemeClr val="tx1"/>
              </a:solidFill>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396797752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625386" y="136477"/>
            <a:ext cx="1760562" cy="764939"/>
          </a:xfrm>
        </p:spPr>
        <p:txBody>
          <a:bodyPr/>
          <a:lstStyle/>
          <a:p>
            <a:r>
              <a:rPr lang="fa-IR" sz="4400" b="1" dirty="0" smtClean="0">
                <a:solidFill>
                  <a:schemeClr val="tx1"/>
                </a:solidFill>
                <a:latin typeface="Andalus" panose="02020603050405020304" pitchFamily="18" charset="-78"/>
                <a:cs typeface="Andalus" panose="02020603050405020304" pitchFamily="18" charset="-78"/>
              </a:rPr>
              <a:t>فصل سوم</a:t>
            </a:r>
            <a:endParaRPr lang="fa-IR" sz="4400" b="1" dirty="0">
              <a:solidFill>
                <a:schemeClr val="tx1"/>
              </a:solidFill>
              <a:latin typeface="Andalus" panose="02020603050405020304" pitchFamily="18" charset="-78"/>
              <a:cs typeface="Andalus" panose="02020603050405020304" pitchFamily="18" charset="-78"/>
            </a:endParaRPr>
          </a:p>
        </p:txBody>
      </p:sp>
      <p:sp>
        <p:nvSpPr>
          <p:cNvPr id="3" name="Subtitle 2"/>
          <p:cNvSpPr>
            <a:spLocks noGrp="1"/>
          </p:cNvSpPr>
          <p:nvPr>
            <p:ph type="subTitle" idx="1"/>
          </p:nvPr>
        </p:nvSpPr>
        <p:spPr>
          <a:xfrm>
            <a:off x="382137" y="1160722"/>
            <a:ext cx="11422674" cy="5362907"/>
          </a:xfrm>
        </p:spPr>
        <p:txBody>
          <a:bodyPr>
            <a:noAutofit/>
          </a:bodyPr>
          <a:lstStyle/>
          <a:p>
            <a:pPr algn="r">
              <a:spcBef>
                <a:spcPts val="0"/>
              </a:spcBef>
              <a:defRPr/>
            </a:pPr>
            <a:r>
              <a:rPr lang="ar-SA" sz="2800" dirty="0">
                <a:solidFill>
                  <a:schemeClr val="tx1"/>
                </a:solidFill>
                <a:latin typeface="Arabic Typesetting" panose="03020402040406030203" pitchFamily="66" charset="-78"/>
                <a:cs typeface="Arabic Typesetting" panose="03020402040406030203" pitchFamily="66" charset="-78"/>
              </a:rPr>
              <a:t> شرایط پذیرش دین جدید و تلاش برای یافتن یک آرمان رضایت بخش که پشتیبان توده ها و با جهان بینی ضد طبقاتی و بینش تساوی خواه باشد مهیا گردید و این خود نه تنها در ایجاد شور دینی و اخلاقی مردم موثر افتاد،بلکه در تسهیل فرایند تصرف قسمتی از ایران زمین به دست مسلمانان بنا به اظهارات یکی از محققان اسلام شناس فرانسوی به نام ((جیمز دارمستر))تاثیر به </a:t>
            </a:r>
            <a:r>
              <a:rPr lang="ar-SA" sz="2800" dirty="0" smtClean="0">
                <a:solidFill>
                  <a:schemeClr val="tx1"/>
                </a:solidFill>
                <a:latin typeface="Arabic Typesetting" panose="03020402040406030203" pitchFamily="66" charset="-78"/>
                <a:cs typeface="Arabic Typesetting" panose="03020402040406030203" pitchFamily="66" charset="-78"/>
              </a:rPr>
              <a:t>سزایی</a:t>
            </a:r>
            <a:r>
              <a:rPr lang="fa-IR" sz="2800" dirty="0" smtClean="0">
                <a:solidFill>
                  <a:schemeClr val="tx1"/>
                </a:solidFill>
                <a:latin typeface="Arabic Typesetting" panose="03020402040406030203" pitchFamily="66" charset="-78"/>
                <a:cs typeface="Arabic Typesetting" panose="03020402040406030203" pitchFamily="66" charset="-78"/>
              </a:rPr>
              <a:t> داشت.</a:t>
            </a:r>
            <a:r>
              <a:rPr lang="ar-SA" sz="2800" dirty="0" smtClean="0">
                <a:solidFill>
                  <a:schemeClr val="tx1"/>
                </a:solidFill>
                <a:latin typeface="Arabic Typesetting" panose="03020402040406030203" pitchFamily="66" charset="-78"/>
                <a:cs typeface="Arabic Typesetting" panose="03020402040406030203" pitchFamily="66" charset="-78"/>
              </a:rPr>
              <a:t> (دارمستر،21:1388</a:t>
            </a:r>
            <a:r>
              <a:rPr lang="ar-SA" sz="2800" dirty="0">
                <a:solidFill>
                  <a:schemeClr val="tx1"/>
                </a:solidFill>
                <a:latin typeface="Arabic Typesetting" panose="03020402040406030203" pitchFamily="66" charset="-78"/>
                <a:cs typeface="Arabic Typesetting" panose="03020402040406030203" pitchFamily="66" charset="-78"/>
              </a:rPr>
              <a:t>)</a:t>
            </a:r>
            <a:br>
              <a:rPr lang="ar-SA" sz="2800" dirty="0">
                <a:solidFill>
                  <a:schemeClr val="tx1"/>
                </a:solidFill>
                <a:latin typeface="Arabic Typesetting" panose="03020402040406030203" pitchFamily="66" charset="-78"/>
                <a:cs typeface="Arabic Typesetting" panose="03020402040406030203" pitchFamily="66" charset="-78"/>
              </a:rPr>
            </a:br>
            <a:r>
              <a:rPr lang="fa-IR" sz="2800" dirty="0">
                <a:solidFill>
                  <a:schemeClr val="tx1"/>
                </a:solidFill>
                <a:latin typeface="Arabic Typesetting" panose="03020402040406030203" pitchFamily="66" charset="-78"/>
                <a:cs typeface="Arabic Typesetting" panose="03020402040406030203" pitchFamily="66" charset="-78"/>
              </a:rPr>
              <a:t>۵.</a:t>
            </a:r>
            <a:r>
              <a:rPr lang="ar-SA" sz="2800" dirty="0">
                <a:solidFill>
                  <a:schemeClr val="tx1"/>
                </a:solidFill>
                <a:latin typeface="Arabic Typesetting" panose="03020402040406030203" pitchFamily="66" charset="-78"/>
                <a:cs typeface="Arabic Typesetting" panose="03020402040406030203" pitchFamily="66" charset="-78"/>
              </a:rPr>
              <a:t>تبعیض طبقاتی در دوره ساسانیان یکی دیگر از عوامل آشفتگی و نابسامانی عصر ساسانی بود که به آمادگی توده های مردم برای پذیرش اسلام و ایجاد انتظار بزرگ آنان برای یک آرمان رهایی بخش و یک ((منجی بزرگ))منجر شد تا این افت اجتماعی را از جامعه ایران زمین بزدایند.به طوری که سعید نفیسی این محقق و ادیب پر آوازه ایرانی در کتاب خویش با نام تاریخ اجتماعی ایران در باب((جهنم طبقاتی ساسانی))چنین می نگارد:</a:t>
            </a:r>
            <a:r>
              <a:rPr lang="ar-SA" sz="2800" dirty="0">
                <a:cs typeface="B Nazanin" pitchFamily="2" charset="-78"/>
              </a:rPr>
              <a:t/>
            </a:r>
            <a:br>
              <a:rPr lang="ar-SA" sz="2800" dirty="0">
                <a:cs typeface="B Nazanin" pitchFamily="2" charset="-78"/>
              </a:rPr>
            </a:br>
            <a:r>
              <a:rPr lang="ar-SA" sz="2800" dirty="0">
                <a:solidFill>
                  <a:schemeClr val="tx1"/>
                </a:solidFill>
                <a:latin typeface="Arabic Typesetting" panose="03020402040406030203" pitchFamily="66" charset="-78"/>
                <a:cs typeface="Arabic Typesetting" panose="03020402040406030203" pitchFamily="66" charset="-78"/>
              </a:rPr>
              <a:t>((...چیزی که بیش از همه در میان مردم ایران نفاق افکنده بود امتیاز طبقاتی بسیار خشنی بود که ساسانیان در ایران برقرار کرده بودند و ریشه آن در تمدنهای پیشین بوده،اما در دوره ساسانیان،این سیاست به گونه ای سخت گیرانه اعمال میشد.</a:t>
            </a:r>
            <a:br>
              <a:rPr lang="ar-SA" sz="2800" dirty="0">
                <a:solidFill>
                  <a:schemeClr val="tx1"/>
                </a:solidFill>
                <a:latin typeface="Arabic Typesetting" panose="03020402040406030203" pitchFamily="66" charset="-78"/>
                <a:cs typeface="Arabic Typesetting" panose="03020402040406030203" pitchFamily="66" charset="-78"/>
              </a:rPr>
            </a:br>
            <a:r>
              <a:rPr lang="ar-SA" sz="2800" dirty="0">
                <a:solidFill>
                  <a:schemeClr val="tx1"/>
                </a:solidFill>
                <a:latin typeface="Arabic Typesetting" panose="03020402040406030203" pitchFamily="66" charset="-78"/>
                <a:cs typeface="Arabic Typesetting" panose="03020402040406030203" pitchFamily="66" charset="-78"/>
              </a:rPr>
              <a:t>بدون تردید در نظامی که اساس آن را بر پایه تبعیض و امتیاز خشن و مصنوعی طبقاتی بنیاد نهاده باشند،امکان هم زیستی و همکاری مسالمت آمیز،امیدی خام است.حاکمیت این اوضاع و احوال نفاق برانگيز و چند دستگی خانمان سوز نیز در میان اغلب طبقات دیگر کشور هم بوده است مثلا براساس تشکیلات و مراتب طبقاتی آن زمان،روحانیان نیز دارای اختیارات نامحدود و از امتیازات خاص برخوردار </a:t>
            </a:r>
            <a:r>
              <a:rPr lang="ar-SA" sz="2800" dirty="0" smtClean="0">
                <a:solidFill>
                  <a:schemeClr val="tx1"/>
                </a:solidFill>
                <a:latin typeface="Arabic Typesetting" panose="03020402040406030203" pitchFamily="66" charset="-78"/>
                <a:cs typeface="Arabic Typesetting" panose="03020402040406030203" pitchFamily="66" charset="-78"/>
              </a:rPr>
              <a:t>بودند</a:t>
            </a:r>
            <a:r>
              <a:rPr lang="fa-IR" sz="2800" dirty="0" smtClean="0">
                <a:solidFill>
                  <a:schemeClr val="tx1"/>
                </a:solidFill>
                <a:latin typeface="Arabic Typesetting" panose="03020402040406030203" pitchFamily="66" charset="-78"/>
                <a:cs typeface="Arabic Typesetting" panose="03020402040406030203" pitchFamily="66" charset="-78"/>
              </a:rPr>
              <a:t> و هرگونه تعبیر و </a:t>
            </a:r>
            <a:r>
              <a:rPr lang="ar-SA" sz="2800" dirty="0">
                <a:solidFill>
                  <a:schemeClr val="tx1"/>
                </a:solidFill>
                <a:latin typeface="Arabic Typesetting" panose="03020402040406030203" pitchFamily="66" charset="-78"/>
                <a:cs typeface="Arabic Typesetting" panose="03020402040406030203" pitchFamily="66" charset="-78"/>
              </a:rPr>
              <a:t>تفسیر، جرح و تعدیل و نقص و ابرام را...در احکام مدنی،یعنی زناشویی و ارث و مالکیت داشتند...</a:t>
            </a:r>
            <a:endParaRPr lang="fa-IR" altLang="ko-KR" sz="2800" b="1" dirty="0">
              <a:solidFill>
                <a:schemeClr val="tx1"/>
              </a:solidFill>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360707541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625386" y="136477"/>
            <a:ext cx="1760562" cy="764939"/>
          </a:xfrm>
        </p:spPr>
        <p:txBody>
          <a:bodyPr/>
          <a:lstStyle/>
          <a:p>
            <a:r>
              <a:rPr lang="fa-IR" sz="4400" b="1" dirty="0" smtClean="0">
                <a:solidFill>
                  <a:schemeClr val="tx1"/>
                </a:solidFill>
                <a:latin typeface="Andalus" panose="02020603050405020304" pitchFamily="18" charset="-78"/>
                <a:cs typeface="Andalus" panose="02020603050405020304" pitchFamily="18" charset="-78"/>
              </a:rPr>
              <a:t>فصل سوم</a:t>
            </a:r>
            <a:endParaRPr lang="fa-IR" sz="4400" b="1" dirty="0">
              <a:solidFill>
                <a:schemeClr val="tx1"/>
              </a:solidFill>
              <a:latin typeface="Andalus" panose="02020603050405020304" pitchFamily="18" charset="-78"/>
              <a:cs typeface="Andalus" panose="02020603050405020304" pitchFamily="18" charset="-78"/>
            </a:endParaRPr>
          </a:p>
        </p:txBody>
      </p:sp>
      <p:sp>
        <p:nvSpPr>
          <p:cNvPr id="3" name="Subtitle 2"/>
          <p:cNvSpPr>
            <a:spLocks noGrp="1"/>
          </p:cNvSpPr>
          <p:nvPr>
            <p:ph type="subTitle" idx="1"/>
          </p:nvPr>
        </p:nvSpPr>
        <p:spPr>
          <a:xfrm>
            <a:off x="382137" y="1160722"/>
            <a:ext cx="11422674" cy="5362907"/>
          </a:xfrm>
        </p:spPr>
        <p:txBody>
          <a:bodyPr>
            <a:noAutofit/>
          </a:bodyPr>
          <a:lstStyle/>
          <a:p>
            <a:pPr algn="r">
              <a:spcBef>
                <a:spcPts val="0"/>
              </a:spcBef>
              <a:defRPr/>
            </a:pPr>
            <a:r>
              <a:rPr lang="ar-SA" sz="2800" dirty="0">
                <a:solidFill>
                  <a:schemeClr val="tx1"/>
                </a:solidFill>
                <a:latin typeface="Arabic Typesetting" panose="03020402040406030203" pitchFamily="66" charset="-78"/>
                <a:cs typeface="Arabic Typesetting" panose="03020402040406030203" pitchFamily="66" charset="-78"/>
              </a:rPr>
              <a:t> ناچار((مردم ایران))به ویژه طبقات محروم از فشار و تجاوزاتی که به آنها میشد بیزارتر میشدند و میکوشیدند که از زیر بار گران این ناملایمات خود را بیرون آوردند.))</a:t>
            </a:r>
            <a:br>
              <a:rPr lang="ar-SA" sz="2800" dirty="0">
                <a:solidFill>
                  <a:schemeClr val="tx1"/>
                </a:solidFill>
                <a:latin typeface="Arabic Typesetting" panose="03020402040406030203" pitchFamily="66" charset="-78"/>
                <a:cs typeface="Arabic Typesetting" panose="03020402040406030203" pitchFamily="66" charset="-78"/>
              </a:rPr>
            </a:br>
            <a:r>
              <a:rPr lang="ar-SA" sz="2800" dirty="0">
                <a:solidFill>
                  <a:schemeClr val="tx1"/>
                </a:solidFill>
                <a:latin typeface="Arabic Typesetting" panose="03020402040406030203" pitchFamily="66" charset="-78"/>
                <a:cs typeface="Arabic Typesetting" panose="03020402040406030203" pitchFamily="66" charset="-78"/>
              </a:rPr>
              <a:t>نفیسی یک بار دیگر علت جنبش های مذهبی و عصیان های اجتماعی عهد ساسانی را نتیجه و پیامد اضطراری محرومیت اکثریت مردم از حقوق شهروندی خود میداند و چنین بیان میدارد:</a:t>
            </a:r>
            <a:br>
              <a:rPr lang="ar-SA" sz="2800" dirty="0">
                <a:solidFill>
                  <a:schemeClr val="tx1"/>
                </a:solidFill>
                <a:latin typeface="Arabic Typesetting" panose="03020402040406030203" pitchFamily="66" charset="-78"/>
                <a:cs typeface="Arabic Typesetting" panose="03020402040406030203" pitchFamily="66" charset="-78"/>
              </a:rPr>
            </a:br>
            <a:r>
              <a:rPr lang="ar-SA" sz="2800" dirty="0">
                <a:solidFill>
                  <a:schemeClr val="tx1"/>
                </a:solidFill>
                <a:latin typeface="Arabic Typesetting" panose="03020402040406030203" pitchFamily="66" charset="-78"/>
                <a:cs typeface="Arabic Typesetting" panose="03020402040406030203" pitchFamily="66" charset="-78"/>
              </a:rPr>
              <a:t>((ناچار هر آیین تازه ای که این امتیازات ناروا را از میان میبرد و برابری را فراهم میکرد و به میلیونها مردم ناکام و محروم حق مالکیت میداد و امتیازات طبقاتی را از میان میبرد،همه مردم،با شور و شعف بدان میگرویدند)) (نفیسی،19_15 :1390)</a:t>
            </a:r>
            <a:r>
              <a:rPr lang="ar-SA" sz="2800" dirty="0">
                <a:cs typeface="B Nazanin" pitchFamily="2" charset="-78"/>
              </a:rPr>
              <a:t/>
            </a:r>
            <a:br>
              <a:rPr lang="ar-SA" sz="2800" dirty="0">
                <a:cs typeface="B Nazanin" pitchFamily="2" charset="-78"/>
              </a:rPr>
            </a:br>
            <a:r>
              <a:rPr lang="ar-SA" sz="2800" dirty="0">
                <a:solidFill>
                  <a:schemeClr val="tx1"/>
                </a:solidFill>
                <a:latin typeface="Arabic Typesetting" panose="03020402040406030203" pitchFamily="66" charset="-78"/>
                <a:cs typeface="Arabic Typesetting" panose="03020402040406030203" pitchFamily="66" charset="-78"/>
              </a:rPr>
              <a:t>بدون تردید با چنین نومیدیها و پریشان خاطریها دیگر شگفت انگیز نبود که دولتی چنان قدرتمند و باشکوه با چنان شتابی شگرف و برق آسا در هم فرو پاشد و طوفان ریگی که از صحراهای عربستان برمی خاست در قادسیه چشمان خسته و خواب آلود سپاهیان ایران زمین را تیره تاریخ کند،آن سپاه را در تاریخ21هجری جنگ نهاوند(که اعراب آن را فتح الفتوح خوانند)بدان گونه از پای دراندازد،که به تسلیم وادارد و تسلیم که بیشتر به یک سکته قلبی میماند تا به یک بیماری ممتد درونی که در واقع موجب زوال آن گشته بود،باعث شد دروازه ایران زمین گشوده شود و ده سال بعد یزدگرد سوم پس از تلاش و کوشش بسیار جهت مقابله با این شکست در نزدیکی مرو به قتل رسید و ایران از آن تاریخ تا اواسط قرن سوم هجری جزئی از قلمرو حکومت اسلامی گردید(رضایی.131_130 :1373)</a:t>
            </a:r>
            <a:endParaRPr lang="fa-IR" sz="2800" dirty="0">
              <a:solidFill>
                <a:schemeClr val="tx1"/>
              </a:solidFill>
              <a:latin typeface="Arabic Typesetting" panose="03020402040406030203" pitchFamily="66" charset="-78"/>
              <a:cs typeface="Arabic Typesetting" panose="03020402040406030203" pitchFamily="66" charset="-78"/>
            </a:endParaRPr>
          </a:p>
          <a:p>
            <a:pPr algn="r">
              <a:spcBef>
                <a:spcPts val="0"/>
              </a:spcBef>
              <a:defRPr/>
            </a:pPr>
            <a:endParaRPr lang="fa-IR" altLang="ko-KR" sz="2800" b="1" dirty="0">
              <a:solidFill>
                <a:schemeClr val="tx1"/>
              </a:solidFill>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122749538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65779" y="110320"/>
            <a:ext cx="7865210" cy="1036092"/>
          </a:xfrm>
        </p:spPr>
        <p:txBody>
          <a:bodyPr/>
          <a:lstStyle/>
          <a:p>
            <a:r>
              <a:rPr lang="fa-IR" altLang="ko-KR" sz="4800" b="1" dirty="0">
                <a:solidFill>
                  <a:schemeClr val="tx1"/>
                </a:solidFill>
                <a:latin typeface="Aldhabi" panose="01000000000000000000" pitchFamily="2" charset="-78"/>
                <a:ea typeface="맑은 고딕" pitchFamily="50" charset="-127"/>
                <a:cs typeface="Aldhabi" panose="01000000000000000000" pitchFamily="2" charset="-78"/>
              </a:rPr>
              <a:t>درس سیرتحول تعلیم و تربیت درایران قبل و بعد از اسلام</a:t>
            </a:r>
            <a:endParaRPr lang="en-US" altLang="ko-KR" sz="4800" b="1" dirty="0">
              <a:solidFill>
                <a:schemeClr val="tx1"/>
              </a:solidFill>
              <a:latin typeface="Aldhabi" panose="01000000000000000000" pitchFamily="2" charset="-78"/>
              <a:ea typeface="맑은 고딕" pitchFamily="50" charset="-127"/>
              <a:cs typeface="Aldhabi" panose="01000000000000000000" pitchFamily="2" charset="-78"/>
            </a:endParaRPr>
          </a:p>
        </p:txBody>
      </p:sp>
      <p:sp>
        <p:nvSpPr>
          <p:cNvPr id="3" name="Subtitle 2"/>
          <p:cNvSpPr>
            <a:spLocks noGrp="1"/>
          </p:cNvSpPr>
          <p:nvPr>
            <p:ph type="subTitle" idx="1"/>
          </p:nvPr>
        </p:nvSpPr>
        <p:spPr>
          <a:xfrm>
            <a:off x="2819982" y="2034180"/>
            <a:ext cx="8825658" cy="861420"/>
          </a:xfrm>
        </p:spPr>
        <p:txBody>
          <a:bodyPr>
            <a:noAutofit/>
          </a:bodyPr>
          <a:lstStyle/>
          <a:p>
            <a:pPr algn="r">
              <a:spcBef>
                <a:spcPts val="0"/>
              </a:spcBef>
              <a:defRPr/>
            </a:pPr>
            <a:r>
              <a:rPr lang="fa-IR" altLang="ko-KR" sz="3600" b="1" dirty="0">
                <a:solidFill>
                  <a:schemeClr val="tx1"/>
                </a:solidFill>
                <a:latin typeface="Andalus" panose="02020603050405020304" pitchFamily="18" charset="-78"/>
                <a:cs typeface="Andalus" panose="02020603050405020304" pitchFamily="18" charset="-78"/>
              </a:rPr>
              <a:t>گروه </a:t>
            </a:r>
            <a:r>
              <a:rPr lang="fa-IR" altLang="ko-KR" sz="3600" b="1" dirty="0" smtClean="0">
                <a:solidFill>
                  <a:schemeClr val="tx1"/>
                </a:solidFill>
                <a:latin typeface="Andalus" panose="02020603050405020304" pitchFamily="18" charset="-78"/>
                <a:cs typeface="Andalus" panose="02020603050405020304" pitchFamily="18" charset="-78"/>
              </a:rPr>
              <a:t>چهارم:</a:t>
            </a:r>
            <a:endParaRPr lang="fa-IR" altLang="ko-KR" sz="3600" b="1" dirty="0">
              <a:solidFill>
                <a:schemeClr val="tx1"/>
              </a:solidFill>
              <a:latin typeface="Arial" pitchFamily="34" charset="0"/>
              <a:cs typeface="Arial" pitchFamily="34" charset="0"/>
            </a:endParaRPr>
          </a:p>
          <a:p>
            <a:pPr algn="r">
              <a:spcBef>
                <a:spcPts val="0"/>
              </a:spcBef>
              <a:defRPr/>
            </a:pPr>
            <a:endParaRPr lang="fa-IR" altLang="ko-KR" sz="3600" b="1" dirty="0">
              <a:solidFill>
                <a:schemeClr val="tx1"/>
              </a:solidFill>
              <a:latin typeface="Arial" pitchFamily="34" charset="0"/>
              <a:cs typeface="Arial" pitchFamily="34" charset="0"/>
            </a:endParaRPr>
          </a:p>
          <a:p>
            <a:pPr algn="r">
              <a:spcBef>
                <a:spcPts val="0"/>
              </a:spcBef>
              <a:defRPr/>
            </a:pPr>
            <a:r>
              <a:rPr lang="fa-IR" altLang="ko-KR" sz="3600" b="1" dirty="0" smtClean="0">
                <a:solidFill>
                  <a:schemeClr val="tx1"/>
                </a:solidFill>
                <a:latin typeface="Andalus" panose="02020603050405020304" pitchFamily="18" charset="-78"/>
                <a:cs typeface="Andalus" panose="02020603050405020304" pitchFamily="18" charset="-78"/>
              </a:rPr>
              <a:t>صدیقه رمضانی</a:t>
            </a:r>
          </a:p>
          <a:p>
            <a:pPr algn="r">
              <a:spcBef>
                <a:spcPts val="0"/>
              </a:spcBef>
              <a:defRPr/>
            </a:pPr>
            <a:r>
              <a:rPr lang="fa-IR" altLang="ko-KR" sz="3600" b="1" dirty="0" smtClean="0">
                <a:solidFill>
                  <a:schemeClr val="tx1"/>
                </a:solidFill>
                <a:latin typeface="Andalus" panose="02020603050405020304" pitchFamily="18" charset="-78"/>
                <a:cs typeface="Andalus" panose="02020603050405020304" pitchFamily="18" charset="-78"/>
              </a:rPr>
              <a:t>اسما حافظی</a:t>
            </a:r>
          </a:p>
          <a:p>
            <a:pPr algn="r">
              <a:spcBef>
                <a:spcPts val="0"/>
              </a:spcBef>
              <a:defRPr/>
            </a:pPr>
            <a:r>
              <a:rPr lang="fa-IR" altLang="ko-KR" sz="3600" b="1" dirty="0" smtClean="0">
                <a:solidFill>
                  <a:schemeClr val="tx1"/>
                </a:solidFill>
                <a:latin typeface="Andalus" panose="02020603050405020304" pitchFamily="18" charset="-78"/>
                <a:cs typeface="Andalus" panose="02020603050405020304" pitchFamily="18" charset="-78"/>
              </a:rPr>
              <a:t>مریم بیلری</a:t>
            </a:r>
            <a:endParaRPr lang="fa-IR" altLang="ko-KR" sz="3600" b="1" dirty="0">
              <a:solidFill>
                <a:schemeClr val="tx1"/>
              </a:solidFill>
              <a:latin typeface="Andalus" panose="02020603050405020304" pitchFamily="18" charset="-78"/>
              <a:cs typeface="Andalus" panose="02020603050405020304" pitchFamily="18" charset="-78"/>
            </a:endParaRPr>
          </a:p>
        </p:txBody>
      </p:sp>
    </p:spTree>
    <p:extLst>
      <p:ext uri="{BB962C8B-B14F-4D97-AF65-F5344CB8AC3E}">
        <p14:creationId xmlns:p14="http://schemas.microsoft.com/office/powerpoint/2010/main" val="248983997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060813" y="109184"/>
            <a:ext cx="8461611" cy="1542196"/>
          </a:xfrm>
        </p:spPr>
        <p:txBody>
          <a:bodyPr/>
          <a:lstStyle/>
          <a:p>
            <a:r>
              <a:rPr lang="fa-IR" sz="4800" b="1" dirty="0">
                <a:solidFill>
                  <a:schemeClr val="tx1"/>
                </a:solidFill>
                <a:latin typeface="Aldhabi" panose="01000000000000000000" pitchFamily="2" charset="-78"/>
                <a:cs typeface="Aldhabi" panose="01000000000000000000" pitchFamily="2" charset="-78"/>
              </a:rPr>
              <a:t>تحولات آموزش و پرورش ایران از صدر اسلام تا تاسیس دارالفنون</a:t>
            </a:r>
            <a:r>
              <a:rPr lang="en-US" sz="4800" b="1" dirty="0">
                <a:latin typeface="Aldhabi" panose="01000000000000000000" pitchFamily="2" charset="-78"/>
                <a:cs typeface="Aldhabi" panose="01000000000000000000" pitchFamily="2" charset="-78"/>
              </a:rPr>
              <a:t/>
            </a:r>
            <a:br>
              <a:rPr lang="en-US" sz="4800" b="1" dirty="0">
                <a:latin typeface="Aldhabi" panose="01000000000000000000" pitchFamily="2" charset="-78"/>
                <a:cs typeface="Aldhabi" panose="01000000000000000000" pitchFamily="2" charset="-78"/>
              </a:rPr>
            </a:br>
            <a:endParaRPr lang="fa-IR" sz="4800" b="1" dirty="0">
              <a:solidFill>
                <a:schemeClr val="tx1"/>
              </a:solidFill>
              <a:latin typeface="Aldhabi" panose="01000000000000000000" pitchFamily="2" charset="-78"/>
              <a:cs typeface="Aldhabi" panose="01000000000000000000" pitchFamily="2" charset="-78"/>
            </a:endParaRPr>
          </a:p>
        </p:txBody>
      </p:sp>
      <p:sp>
        <p:nvSpPr>
          <p:cNvPr id="3" name="Subtitle 2"/>
          <p:cNvSpPr>
            <a:spLocks noGrp="1"/>
          </p:cNvSpPr>
          <p:nvPr>
            <p:ph type="subTitle" idx="1"/>
          </p:nvPr>
        </p:nvSpPr>
        <p:spPr>
          <a:xfrm>
            <a:off x="368490" y="1078835"/>
            <a:ext cx="11436321" cy="5362907"/>
          </a:xfrm>
        </p:spPr>
        <p:txBody>
          <a:bodyPr>
            <a:noAutofit/>
          </a:bodyPr>
          <a:lstStyle/>
          <a:p>
            <a:pPr algn="r">
              <a:spcBef>
                <a:spcPts val="0"/>
              </a:spcBef>
              <a:defRPr/>
            </a:pPr>
            <a:r>
              <a:rPr lang="fa-IR" sz="2800" dirty="0">
                <a:solidFill>
                  <a:schemeClr val="tx1"/>
                </a:solidFill>
                <a:latin typeface="Arabic Typesetting" panose="03020402040406030203" pitchFamily="66" charset="-78"/>
                <a:cs typeface="Arabic Typesetting" panose="03020402040406030203" pitchFamily="66" charset="-78"/>
              </a:rPr>
              <a:t>از همان آغاز ظهور و گسترش اسلام ، سرزمین ایران مورد توجه اعراب تازه مسلمان قرار گرفت به </a:t>
            </a:r>
            <a:r>
              <a:rPr lang="fa-IR" sz="2800" dirty="0" smtClean="0">
                <a:solidFill>
                  <a:schemeClr val="tx1"/>
                </a:solidFill>
                <a:latin typeface="Arabic Typesetting" panose="03020402040406030203" pitchFamily="66" charset="-78"/>
                <a:cs typeface="Arabic Typesetting" panose="03020402040406030203" pitchFamily="66" charset="-78"/>
              </a:rPr>
              <a:t>طوری که </a:t>
            </a:r>
            <a:r>
              <a:rPr lang="fa-IR" sz="2800" dirty="0">
                <a:solidFill>
                  <a:schemeClr val="tx1"/>
                </a:solidFill>
                <a:latin typeface="Arabic Typesetting" panose="03020402040406030203" pitchFamily="66" charset="-78"/>
                <a:cs typeface="Arabic Typesetting" panose="03020402040406030203" pitchFamily="66" charset="-78"/>
              </a:rPr>
              <a:t>زمینه استقرار حکومت اسلامی را در این دیار فراهم ساختند. در هر جا که سکونت می کردند اول مسجدی می ساختند و در کنار آن مکتبی برپا می داشتند و بدین سان سازمان آموزش رسمی به نام مکتب خانه و مدرسه نزدیک مسجد را گسترش دادند.</a:t>
            </a:r>
            <a:endParaRPr lang="en-US" sz="2800" dirty="0">
              <a:solidFill>
                <a:schemeClr val="tx1"/>
              </a:solidFill>
              <a:latin typeface="Arabic Typesetting" panose="03020402040406030203" pitchFamily="66" charset="-78"/>
              <a:cs typeface="Arabic Typesetting" panose="03020402040406030203" pitchFamily="66" charset="-78"/>
            </a:endParaRPr>
          </a:p>
          <a:p>
            <a:pPr algn="r" rtl="1"/>
            <a:r>
              <a:rPr lang="fa-IR" sz="2800" dirty="0">
                <a:solidFill>
                  <a:schemeClr val="tx1"/>
                </a:solidFill>
                <a:latin typeface="Arabic Typesetting" panose="03020402040406030203" pitchFamily="66" charset="-78"/>
                <a:cs typeface="Arabic Typesetting" panose="03020402040406030203" pitchFamily="66" charset="-78"/>
              </a:rPr>
              <a:t>باری در نخستین سده  از گسترش اسلام در ایران سنگ­های آموزش اسلام در مساجد نهاده شد. این مساجد جایگاه اولیه نهاد­های عمومی تعلیم و تربیت در جهان اسلام شناخته شدند.</a:t>
            </a:r>
            <a:endParaRPr lang="en-US" sz="2800" dirty="0">
              <a:solidFill>
                <a:schemeClr val="tx1"/>
              </a:solidFill>
              <a:latin typeface="Arabic Typesetting" panose="03020402040406030203" pitchFamily="66" charset="-78"/>
              <a:cs typeface="Arabic Typesetting" panose="03020402040406030203" pitchFamily="66" charset="-78"/>
            </a:endParaRPr>
          </a:p>
          <a:p>
            <a:pPr algn="r" rtl="1"/>
            <a:r>
              <a:rPr lang="fa-IR" sz="2800" dirty="0">
                <a:solidFill>
                  <a:schemeClr val="tx1"/>
                </a:solidFill>
                <a:latin typeface="Arabic Typesetting" panose="03020402040406030203" pitchFamily="66" charset="-78"/>
                <a:cs typeface="Arabic Typesetting" panose="03020402040406030203" pitchFamily="66" charset="-78"/>
              </a:rPr>
              <a:t>در سده­های  </a:t>
            </a:r>
            <a:r>
              <a:rPr lang="fa-IR" sz="2800" dirty="0" smtClean="0">
                <a:solidFill>
                  <a:schemeClr val="tx1"/>
                </a:solidFill>
                <a:latin typeface="Arabic Typesetting" panose="03020402040406030203" pitchFamily="66" charset="-78"/>
                <a:cs typeface="Arabic Typesetting" panose="03020402040406030203" pitchFamily="66" charset="-78"/>
              </a:rPr>
              <a:t>اولیه </a:t>
            </a:r>
            <a:r>
              <a:rPr lang="fa-IR" sz="2800" dirty="0">
                <a:solidFill>
                  <a:schemeClr val="tx1"/>
                </a:solidFill>
                <a:latin typeface="Arabic Typesetting" panose="03020402040406030203" pitchFamily="66" charset="-78"/>
                <a:cs typeface="Arabic Typesetting" panose="03020402040406030203" pitchFamily="66" charset="-78"/>
              </a:rPr>
              <a:t>ظهور دین مبین اسلام یعنی از عهد پیشوایان اسلام علاوه بر مساجد براساس شواهد تاریخی موجود ، قسمتی از خانه­ها و </a:t>
            </a:r>
            <a:r>
              <a:rPr lang="fa-IR" sz="2800" dirty="0" smtClean="0">
                <a:solidFill>
                  <a:schemeClr val="tx1"/>
                </a:solidFill>
                <a:latin typeface="Arabic Typesetting" panose="03020402040406030203" pitchFamily="66" charset="-78"/>
                <a:cs typeface="Arabic Typesetting" panose="03020402040406030203" pitchFamily="66" charset="-78"/>
              </a:rPr>
              <a:t>محل </a:t>
            </a:r>
            <a:r>
              <a:rPr lang="fa-IR" sz="2800" dirty="0">
                <a:solidFill>
                  <a:schemeClr val="tx1"/>
                </a:solidFill>
                <a:latin typeface="Arabic Typesetting" panose="03020402040406030203" pitchFamily="66" charset="-78"/>
                <a:cs typeface="Arabic Typesetting" panose="03020402040406030203" pitchFamily="66" charset="-78"/>
              </a:rPr>
              <a:t>سکونت برخی از بزرگان و امیران به صورت مراکز آموزشی جدا از مساجد و گاه در ارتباط با مسجد شتابان گسترش یافت و در ردیف </a:t>
            </a:r>
            <a:r>
              <a:rPr lang="fa-IR" sz="2800" dirty="0" smtClean="0">
                <a:solidFill>
                  <a:schemeClr val="tx1"/>
                </a:solidFill>
                <a:latin typeface="Arabic Typesetting" panose="03020402040406030203" pitchFamily="66" charset="-78"/>
                <a:cs typeface="Arabic Typesetting" panose="03020402040406030203" pitchFamily="66" charset="-78"/>
              </a:rPr>
              <a:t>مهمترین  </a:t>
            </a:r>
            <a:r>
              <a:rPr lang="fa-IR" sz="2800" dirty="0">
                <a:solidFill>
                  <a:schemeClr val="tx1"/>
                </a:solidFill>
                <a:latin typeface="Arabic Typesetting" panose="03020402040406030203" pitchFamily="66" charset="-78"/>
                <a:cs typeface="Arabic Typesetting" panose="03020402040406030203" pitchFamily="66" charset="-78"/>
              </a:rPr>
              <a:t>مرکز تجمع اندیشمندان و علمای تعلیم و تربیت قرار گرفت.</a:t>
            </a:r>
            <a:endParaRPr lang="en-US" sz="2800" dirty="0">
              <a:solidFill>
                <a:schemeClr val="tx1"/>
              </a:solidFill>
              <a:latin typeface="Arabic Typesetting" panose="03020402040406030203" pitchFamily="66" charset="-78"/>
              <a:cs typeface="Arabic Typesetting" panose="03020402040406030203" pitchFamily="66" charset="-78"/>
            </a:endParaRPr>
          </a:p>
          <a:p>
            <a:pPr algn="r">
              <a:spcBef>
                <a:spcPts val="0"/>
              </a:spcBef>
              <a:defRPr/>
            </a:pPr>
            <a:r>
              <a:rPr lang="fa-IR" sz="2800" dirty="0">
                <a:solidFill>
                  <a:schemeClr val="tx1"/>
                </a:solidFill>
                <a:latin typeface="Arabic Typesetting" panose="03020402040406030203" pitchFamily="66" charset="-78"/>
                <a:cs typeface="Arabic Typesetting" panose="03020402040406030203" pitchFamily="66" charset="-78"/>
              </a:rPr>
              <a:t>نکته قابل توجه این است که  اصول و اهداف  و وظایف تعلیم و تربیت طی این دوران یعنی از صدر اسلام تا قرن چهارم هجری تقریباً </a:t>
            </a:r>
            <a:r>
              <a:rPr lang="fa-IR" sz="2800" dirty="0" smtClean="0">
                <a:solidFill>
                  <a:schemeClr val="tx1"/>
                </a:solidFill>
                <a:latin typeface="Arabic Typesetting" panose="03020402040406030203" pitchFamily="66" charset="-78"/>
                <a:cs typeface="Arabic Typesetting" panose="03020402040406030203" pitchFamily="66" charset="-78"/>
              </a:rPr>
              <a:t>مشابه  </a:t>
            </a:r>
            <a:r>
              <a:rPr lang="fa-IR" sz="2800" dirty="0">
                <a:solidFill>
                  <a:schemeClr val="tx1"/>
                </a:solidFill>
                <a:latin typeface="Arabic Typesetting" panose="03020402040406030203" pitchFamily="66" charset="-78"/>
                <a:cs typeface="Arabic Typesetting" panose="03020402040406030203" pitchFamily="66" charset="-78"/>
              </a:rPr>
              <a:t>بوده است و عنوان اصلی آن اجتماعی کردن فرد، سازگار نمودن او با محیط اجتماعی، ترویج تعالیم دینی و اخلاقی  براساس آموزه­های تربیتی قران کریم و انتقال </a:t>
            </a:r>
            <a:r>
              <a:rPr lang="fa-IR" sz="2800" dirty="0" smtClean="0">
                <a:solidFill>
                  <a:schemeClr val="tx1"/>
                </a:solidFill>
                <a:latin typeface="Arabic Typesetting" panose="03020402040406030203" pitchFamily="66" charset="-78"/>
                <a:cs typeface="Arabic Typesetting" panose="03020402040406030203" pitchFamily="66" charset="-78"/>
              </a:rPr>
              <a:t>میراث و </a:t>
            </a:r>
            <a:r>
              <a:rPr lang="fa-IR" sz="2800" dirty="0">
                <a:solidFill>
                  <a:schemeClr val="tx1"/>
                </a:solidFill>
                <a:latin typeface="Arabic Typesetting" panose="03020402040406030203" pitchFamily="66" charset="-78"/>
                <a:cs typeface="Arabic Typesetting" panose="03020402040406030203" pitchFamily="66" charset="-78"/>
              </a:rPr>
              <a:t>فرهنگ اسلامی بوده است.از قرن پنجم هجری به یاری مجاهدات و اقدامات حکما و دانشمندان بر شمار مدارس علمیه در سراسر کشور افزوده </a:t>
            </a:r>
            <a:r>
              <a:rPr lang="fa-IR" sz="2800" dirty="0" smtClean="0">
                <a:solidFill>
                  <a:schemeClr val="tx1"/>
                </a:solidFill>
                <a:latin typeface="Arabic Typesetting" panose="03020402040406030203" pitchFamily="66" charset="-78"/>
                <a:cs typeface="Arabic Typesetting" panose="03020402040406030203" pitchFamily="66" charset="-78"/>
              </a:rPr>
              <a:t>شد</a:t>
            </a:r>
            <a:r>
              <a:rPr lang="fa-IR" sz="2800" dirty="0">
                <a:solidFill>
                  <a:schemeClr val="tx1"/>
                </a:solidFill>
                <a:latin typeface="Arabic Typesetting" panose="03020402040406030203" pitchFamily="66" charset="-78"/>
                <a:cs typeface="Arabic Typesetting" panose="03020402040406030203" pitchFamily="66" charset="-78"/>
              </a:rPr>
              <a:t>.</a:t>
            </a:r>
            <a:r>
              <a:rPr lang="fa-IR" sz="2800" dirty="0" smtClean="0">
                <a:solidFill>
                  <a:schemeClr val="tx1"/>
                </a:solidFill>
                <a:latin typeface="Arabic Typesetting" panose="03020402040406030203" pitchFamily="66" charset="-78"/>
                <a:cs typeface="Arabic Typesetting" panose="03020402040406030203" pitchFamily="66" charset="-78"/>
              </a:rPr>
              <a:t>از </a:t>
            </a:r>
            <a:r>
              <a:rPr lang="fa-IR" sz="2800" dirty="0">
                <a:solidFill>
                  <a:schemeClr val="tx1"/>
                </a:solidFill>
                <a:latin typeface="Arabic Typesetting" panose="03020402040406030203" pitchFamily="66" charset="-78"/>
                <a:cs typeface="Arabic Typesetting" panose="03020402040406030203" pitchFamily="66" charset="-78"/>
              </a:rPr>
              <a:t>جمله  می توان به مدارس که به وسیله نظام­الملک در شهر </a:t>
            </a:r>
            <a:r>
              <a:rPr lang="fa-IR" sz="2800" dirty="0" smtClean="0">
                <a:solidFill>
                  <a:schemeClr val="tx1"/>
                </a:solidFill>
                <a:latin typeface="Arabic Typesetting" panose="03020402040406030203" pitchFamily="66" charset="-78"/>
                <a:cs typeface="Arabic Typesetting" panose="03020402040406030203" pitchFamily="66" charset="-78"/>
              </a:rPr>
              <a:t>های نیشابور</a:t>
            </a:r>
            <a:r>
              <a:rPr lang="fa-IR" sz="2800" dirty="0">
                <a:solidFill>
                  <a:schemeClr val="tx1"/>
                </a:solidFill>
                <a:latin typeface="Arabic Typesetting" panose="03020402040406030203" pitchFamily="66" charset="-78"/>
                <a:cs typeface="Arabic Typesetting" panose="03020402040406030203" pitchFamily="66" charset="-78"/>
              </a:rPr>
              <a:t>، بلخ، هرات، خواف، آمل، اصفهان و بغداد برپاشد، اشاره کرد.</a:t>
            </a:r>
            <a:endParaRPr lang="en-US" sz="2800" dirty="0">
              <a:solidFill>
                <a:schemeClr val="tx1"/>
              </a:solidFill>
              <a:latin typeface="Arabic Typesetting" panose="03020402040406030203" pitchFamily="66" charset="-78"/>
              <a:cs typeface="Arabic Typesetting" panose="03020402040406030203" pitchFamily="66" charset="-78"/>
            </a:endParaRPr>
          </a:p>
          <a:p>
            <a:pPr algn="r">
              <a:spcBef>
                <a:spcPts val="0"/>
              </a:spcBef>
              <a:defRPr/>
            </a:pPr>
            <a:endParaRPr lang="fa-IR" altLang="ko-KR" sz="2800" b="1" dirty="0">
              <a:solidFill>
                <a:schemeClr val="tx1"/>
              </a:solidFill>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249095493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060813" y="109184"/>
            <a:ext cx="8461611" cy="1542196"/>
          </a:xfrm>
        </p:spPr>
        <p:txBody>
          <a:bodyPr/>
          <a:lstStyle/>
          <a:p>
            <a:r>
              <a:rPr lang="fa-IR" sz="4800" b="1" dirty="0">
                <a:solidFill>
                  <a:schemeClr val="tx1"/>
                </a:solidFill>
                <a:latin typeface="Aldhabi" panose="01000000000000000000" pitchFamily="2" charset="-78"/>
                <a:cs typeface="Aldhabi" panose="01000000000000000000" pitchFamily="2" charset="-78"/>
              </a:rPr>
              <a:t>تحولات آموزش و پرورش ایران از صدر اسلام تا تاسیس دارالفنون</a:t>
            </a:r>
            <a:r>
              <a:rPr lang="en-US" sz="4800" b="1" dirty="0">
                <a:latin typeface="Aldhabi" panose="01000000000000000000" pitchFamily="2" charset="-78"/>
                <a:cs typeface="Aldhabi" panose="01000000000000000000" pitchFamily="2" charset="-78"/>
              </a:rPr>
              <a:t/>
            </a:r>
            <a:br>
              <a:rPr lang="en-US" sz="4800" b="1" dirty="0">
                <a:latin typeface="Aldhabi" panose="01000000000000000000" pitchFamily="2" charset="-78"/>
                <a:cs typeface="Aldhabi" panose="01000000000000000000" pitchFamily="2" charset="-78"/>
              </a:rPr>
            </a:br>
            <a:endParaRPr lang="fa-IR" sz="4800" b="1" dirty="0">
              <a:solidFill>
                <a:schemeClr val="tx1"/>
              </a:solidFill>
              <a:latin typeface="Aldhabi" panose="01000000000000000000" pitchFamily="2" charset="-78"/>
              <a:cs typeface="Aldhabi" panose="01000000000000000000" pitchFamily="2" charset="-78"/>
            </a:endParaRPr>
          </a:p>
        </p:txBody>
      </p:sp>
      <p:sp>
        <p:nvSpPr>
          <p:cNvPr id="3" name="Subtitle 2"/>
          <p:cNvSpPr>
            <a:spLocks noGrp="1"/>
          </p:cNvSpPr>
          <p:nvPr>
            <p:ph type="subTitle" idx="1"/>
          </p:nvPr>
        </p:nvSpPr>
        <p:spPr>
          <a:xfrm>
            <a:off x="354842" y="1215313"/>
            <a:ext cx="11436321" cy="5362907"/>
          </a:xfrm>
        </p:spPr>
        <p:txBody>
          <a:bodyPr>
            <a:noAutofit/>
          </a:bodyPr>
          <a:lstStyle/>
          <a:p>
            <a:pPr algn="r" rtl="1"/>
            <a:r>
              <a:rPr lang="fa-IR" sz="2800" dirty="0">
                <a:solidFill>
                  <a:schemeClr val="tx1"/>
                </a:solidFill>
                <a:latin typeface="Arabic Typesetting" panose="03020402040406030203" pitchFamily="66" charset="-78"/>
                <a:cs typeface="Arabic Typesetting" panose="03020402040406030203" pitchFamily="66" charset="-78"/>
              </a:rPr>
              <a:t>1- از زمان حمله چنگیزخان مغول در سال 619 هجری تا پایان حکومت </a:t>
            </a:r>
            <a:r>
              <a:rPr lang="fa-IR" sz="2800" dirty="0" smtClean="0">
                <a:solidFill>
                  <a:schemeClr val="tx1"/>
                </a:solidFill>
                <a:latin typeface="Arabic Typesetting" panose="03020402040406030203" pitchFamily="66" charset="-78"/>
                <a:cs typeface="Arabic Typesetting" panose="03020402040406030203" pitchFamily="66" charset="-78"/>
              </a:rPr>
              <a:t>تیمورگورکانی </a:t>
            </a:r>
            <a:r>
              <a:rPr lang="fa-IR" sz="2800" dirty="0">
                <a:solidFill>
                  <a:schemeClr val="tx1"/>
                </a:solidFill>
                <a:latin typeface="Arabic Typesetting" panose="03020402040406030203" pitchFamily="66" charset="-78"/>
                <a:cs typeface="Arabic Typesetting" panose="03020402040406030203" pitchFamily="66" charset="-78"/>
              </a:rPr>
              <a:t>در سال 913 هجری نابسامانی نظام اجتماعی نه تنها مدارس و کانونهای آموزشی و مساجد بلکه اکثر علما و دانشمندان از میان رفتند از جمله افرادی تا حدی باعث نجات علما و بازسازی دوباره مراکز علمی شدند.</a:t>
            </a:r>
            <a:endParaRPr lang="en-US" sz="2800" dirty="0">
              <a:solidFill>
                <a:schemeClr val="tx1"/>
              </a:solidFill>
              <a:latin typeface="Arabic Typesetting" panose="03020402040406030203" pitchFamily="66" charset="-78"/>
              <a:cs typeface="Arabic Typesetting" panose="03020402040406030203" pitchFamily="66" charset="-78"/>
            </a:endParaRPr>
          </a:p>
          <a:p>
            <a:pPr algn="r" rtl="1"/>
            <a:r>
              <a:rPr lang="fa-IR" sz="2800" dirty="0">
                <a:solidFill>
                  <a:schemeClr val="tx1"/>
                </a:solidFill>
                <a:latin typeface="Arabic Typesetting" panose="03020402040406030203" pitchFamily="66" charset="-78"/>
                <a:cs typeface="Arabic Typesetting" panose="03020402040406030203" pitchFamily="66" charset="-78"/>
              </a:rPr>
              <a:t>از جمله کارهای خواجه نصیرالدین در زمینه تعلیم و تربیت :</a:t>
            </a:r>
            <a:endParaRPr lang="en-US" sz="2800" dirty="0">
              <a:solidFill>
                <a:schemeClr val="tx1"/>
              </a:solidFill>
              <a:latin typeface="Arabic Typesetting" panose="03020402040406030203" pitchFamily="66" charset="-78"/>
              <a:cs typeface="Arabic Typesetting" panose="03020402040406030203" pitchFamily="66" charset="-78"/>
            </a:endParaRPr>
          </a:p>
          <a:p>
            <a:pPr lvl="0" algn="r" rtl="1"/>
            <a:r>
              <a:rPr lang="fa-IR" sz="2800" dirty="0">
                <a:solidFill>
                  <a:schemeClr val="tx1"/>
                </a:solidFill>
                <a:latin typeface="Arabic Typesetting" panose="03020402040406030203" pitchFamily="66" charset="-78"/>
                <a:cs typeface="Arabic Typesetting" panose="03020402040406030203" pitchFamily="66" charset="-78"/>
              </a:rPr>
              <a:t>وی در شهر مراغه مرکز حکومت ایلخانان صد خانه ای دایر </a:t>
            </a:r>
            <a:r>
              <a:rPr lang="fa-IR" sz="2800" dirty="0" smtClean="0">
                <a:solidFill>
                  <a:schemeClr val="tx1"/>
                </a:solidFill>
                <a:latin typeface="Arabic Typesetting" panose="03020402040406030203" pitchFamily="66" charset="-78"/>
                <a:cs typeface="Arabic Typesetting" panose="03020402040406030203" pitchFamily="66" charset="-78"/>
              </a:rPr>
              <a:t>کرد،کتابی در زمینه فلک شناسی به رشته تحریر درآورد،برای دانشجویان کمک هزینه تحصیلی مقرر کرده بود.</a:t>
            </a:r>
            <a:endParaRPr lang="en-US" sz="2800" dirty="0">
              <a:solidFill>
                <a:schemeClr val="tx1"/>
              </a:solidFill>
              <a:latin typeface="Arabic Typesetting" panose="03020402040406030203" pitchFamily="66" charset="-78"/>
              <a:cs typeface="Arabic Typesetting" panose="03020402040406030203" pitchFamily="66" charset="-78"/>
            </a:endParaRPr>
          </a:p>
          <a:p>
            <a:pPr algn="r" rtl="1"/>
            <a:r>
              <a:rPr lang="fa-IR" sz="2800" dirty="0" smtClean="0">
                <a:solidFill>
                  <a:schemeClr val="tx1"/>
                </a:solidFill>
                <a:latin typeface="Arabic Typesetting" panose="03020402040406030203" pitchFamily="66" charset="-78"/>
                <a:cs typeface="Arabic Typesetting" panose="03020402040406030203" pitchFamily="66" charset="-78"/>
              </a:rPr>
              <a:t>2- </a:t>
            </a:r>
            <a:r>
              <a:rPr lang="fa-IR" sz="2800" dirty="0">
                <a:solidFill>
                  <a:schemeClr val="tx1"/>
                </a:solidFill>
                <a:latin typeface="Arabic Typesetting" panose="03020402040406030203" pitchFamily="66" charset="-78"/>
                <a:cs typeface="Arabic Typesetting" panose="03020402040406030203" pitchFamily="66" charset="-78"/>
              </a:rPr>
              <a:t>از جمله کتاب های خواجه نصیرالدین طوسی در زیمنه تعلیم وتربیت :</a:t>
            </a:r>
            <a:endParaRPr lang="en-US" sz="2800" dirty="0">
              <a:solidFill>
                <a:schemeClr val="tx1"/>
              </a:solidFill>
              <a:latin typeface="Arabic Typesetting" panose="03020402040406030203" pitchFamily="66" charset="-78"/>
              <a:cs typeface="Arabic Typesetting" panose="03020402040406030203" pitchFamily="66" charset="-78"/>
            </a:endParaRPr>
          </a:p>
          <a:p>
            <a:pPr marL="285750" lvl="0" indent="-285750" algn="r" rtl="1">
              <a:buFont typeface="Arial" panose="020B0604020202020204" pitchFamily="34" charset="0"/>
              <a:buChar char="•"/>
            </a:pPr>
            <a:r>
              <a:rPr lang="fa-IR" sz="2800" dirty="0">
                <a:solidFill>
                  <a:schemeClr val="tx1"/>
                </a:solidFill>
                <a:latin typeface="Arabic Typesetting" panose="03020402040406030203" pitchFamily="66" charset="-78"/>
                <a:cs typeface="Arabic Typesetting" panose="03020402040406030203" pitchFamily="66" charset="-78"/>
              </a:rPr>
              <a:t>اخلاق ناصری</a:t>
            </a:r>
            <a:endParaRPr lang="en-US" sz="2800" dirty="0">
              <a:solidFill>
                <a:schemeClr val="tx1"/>
              </a:solidFill>
              <a:latin typeface="Arabic Typesetting" panose="03020402040406030203" pitchFamily="66" charset="-78"/>
              <a:cs typeface="Arabic Typesetting" panose="03020402040406030203" pitchFamily="66" charset="-78"/>
            </a:endParaRPr>
          </a:p>
          <a:p>
            <a:pPr marL="285750" lvl="0" indent="-285750" algn="r" rtl="1">
              <a:buFont typeface="Arial" panose="020B0604020202020204" pitchFamily="34" charset="0"/>
              <a:buChar char="•"/>
            </a:pPr>
            <a:r>
              <a:rPr lang="fa-IR" sz="2800" dirty="0">
                <a:solidFill>
                  <a:schemeClr val="tx1"/>
                </a:solidFill>
                <a:latin typeface="Arabic Typesetting" panose="03020402040406030203" pitchFamily="66" charset="-78"/>
                <a:cs typeface="Arabic Typesetting" panose="03020402040406030203" pitchFamily="66" charset="-78"/>
              </a:rPr>
              <a:t>آداب المتعلمین</a:t>
            </a:r>
            <a:endParaRPr lang="en-US" sz="2800" dirty="0">
              <a:solidFill>
                <a:schemeClr val="tx1"/>
              </a:solidFill>
              <a:latin typeface="Arabic Typesetting" panose="03020402040406030203" pitchFamily="66" charset="-78"/>
              <a:cs typeface="Arabic Typesetting" panose="03020402040406030203" pitchFamily="66" charset="-78"/>
            </a:endParaRPr>
          </a:p>
          <a:p>
            <a:pPr algn="r" rtl="1"/>
            <a:r>
              <a:rPr lang="fa-IR" sz="2800" dirty="0">
                <a:solidFill>
                  <a:schemeClr val="tx1"/>
                </a:solidFill>
                <a:latin typeface="Arabic Typesetting" panose="03020402040406030203" pitchFamily="66" charset="-78"/>
                <a:cs typeface="Arabic Typesetting" panose="03020402040406030203" pitchFamily="66" charset="-78"/>
              </a:rPr>
              <a:t>خواجه  در کتاب اخلاق ناصری که کامل ترین کتاب در حکمت و تدبیر منزل است تربیت اخلاقی را مهم ترین رکن سعادت فرد می داند  و به عقیده وی برنامه تحصیلی در نهادهای آموزشی  شامل وظایف دینی - حکایتهای نیک – نقل اخبار ورزشی و .... می باشد. </a:t>
            </a:r>
            <a:endParaRPr lang="fa-IR" altLang="ko-KR" sz="2800" b="1" dirty="0">
              <a:solidFill>
                <a:schemeClr val="tx1"/>
              </a:solidFill>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56138306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060813" y="109184"/>
            <a:ext cx="8461611" cy="1542196"/>
          </a:xfrm>
        </p:spPr>
        <p:txBody>
          <a:bodyPr/>
          <a:lstStyle/>
          <a:p>
            <a:r>
              <a:rPr lang="fa-IR" sz="4800" b="1" dirty="0">
                <a:solidFill>
                  <a:schemeClr val="tx1"/>
                </a:solidFill>
                <a:latin typeface="Aldhabi" panose="01000000000000000000" pitchFamily="2" charset="-78"/>
                <a:cs typeface="Aldhabi" panose="01000000000000000000" pitchFamily="2" charset="-78"/>
              </a:rPr>
              <a:t>تحولات آموزش و پرورش ایران از صدر اسلام تا تاسیس دارالفنون</a:t>
            </a:r>
            <a:r>
              <a:rPr lang="en-US" sz="4800" b="1" dirty="0">
                <a:latin typeface="Aldhabi" panose="01000000000000000000" pitchFamily="2" charset="-78"/>
                <a:cs typeface="Aldhabi" panose="01000000000000000000" pitchFamily="2" charset="-78"/>
              </a:rPr>
              <a:t/>
            </a:r>
            <a:br>
              <a:rPr lang="en-US" sz="4800" b="1" dirty="0">
                <a:latin typeface="Aldhabi" panose="01000000000000000000" pitchFamily="2" charset="-78"/>
                <a:cs typeface="Aldhabi" panose="01000000000000000000" pitchFamily="2" charset="-78"/>
              </a:rPr>
            </a:br>
            <a:endParaRPr lang="fa-IR" sz="4800" b="1" dirty="0">
              <a:solidFill>
                <a:schemeClr val="tx1"/>
              </a:solidFill>
              <a:latin typeface="Aldhabi" panose="01000000000000000000" pitchFamily="2" charset="-78"/>
              <a:cs typeface="Aldhabi" panose="01000000000000000000" pitchFamily="2" charset="-78"/>
            </a:endParaRPr>
          </a:p>
        </p:txBody>
      </p:sp>
      <p:sp>
        <p:nvSpPr>
          <p:cNvPr id="3" name="Subtitle 2"/>
          <p:cNvSpPr>
            <a:spLocks noGrp="1"/>
          </p:cNvSpPr>
          <p:nvPr>
            <p:ph type="subTitle" idx="1"/>
          </p:nvPr>
        </p:nvSpPr>
        <p:spPr>
          <a:xfrm>
            <a:off x="354842" y="1215313"/>
            <a:ext cx="11436321" cy="5362907"/>
          </a:xfrm>
        </p:spPr>
        <p:txBody>
          <a:bodyPr>
            <a:noAutofit/>
          </a:bodyPr>
          <a:lstStyle/>
          <a:p>
            <a:pPr algn="r" rtl="1"/>
            <a:r>
              <a:rPr lang="fa-IR" sz="2800" dirty="0">
                <a:solidFill>
                  <a:schemeClr val="tx1"/>
                </a:solidFill>
                <a:latin typeface="Arabic Typesetting" panose="03020402040406030203" pitchFamily="66" charset="-78"/>
                <a:cs typeface="Arabic Typesetting" panose="03020402040406030203" pitchFamily="66" charset="-78"/>
              </a:rPr>
              <a:t>از دیگر کتاب های خواجه آداب المتعلمین او در این اثر مکتوب به مسئله تعلیم و تربیت از لحاظ علمی  و کاربردی توجه کرده  این کتاب بر خلاف کتاب اخلاق ناصری در قلمرو حکمت نظری است دز این کتاب بحث بر سر آئین­ها و آداب تعلیم و تربیت است و چگونگی دست یابی به شناخت واقعی اشاره مفصلی کرده است.</a:t>
            </a:r>
            <a:endParaRPr lang="en-US" sz="2800" dirty="0">
              <a:solidFill>
                <a:schemeClr val="tx1"/>
              </a:solidFill>
              <a:latin typeface="Arabic Typesetting" panose="03020402040406030203" pitchFamily="66" charset="-78"/>
              <a:cs typeface="Arabic Typesetting" panose="03020402040406030203" pitchFamily="66" charset="-78"/>
            </a:endParaRPr>
          </a:p>
          <a:p>
            <a:pPr algn="r" rtl="1"/>
            <a:r>
              <a:rPr lang="fa-IR" sz="2800" dirty="0">
                <a:solidFill>
                  <a:schemeClr val="tx1"/>
                </a:solidFill>
                <a:latin typeface="Arabic Typesetting" panose="03020402040406030203" pitchFamily="66" charset="-78"/>
                <a:cs typeface="Arabic Typesetting" panose="03020402040406030203" pitchFamily="66" charset="-78"/>
              </a:rPr>
              <a:t>3- از جمله دانشمندان دیگر که در زمینه تعلیم و تربیت و بازسازی مراکز علمی تلاش کرده خواجه رشیدالدین همدانی وزیر سلطان محمد خدابنده او توانست با </a:t>
            </a:r>
            <a:r>
              <a:rPr lang="fa-IR" sz="2800" dirty="0" smtClean="0">
                <a:solidFill>
                  <a:schemeClr val="tx1"/>
                </a:solidFill>
                <a:latin typeface="Arabic Typesetting" panose="03020402040406030203" pitchFamily="66" charset="-78"/>
                <a:cs typeface="Arabic Typesetting" panose="03020402040406030203" pitchFamily="66" charset="-78"/>
              </a:rPr>
              <a:t>اتخاذ </a:t>
            </a:r>
            <a:r>
              <a:rPr lang="fa-IR" sz="2800" dirty="0">
                <a:solidFill>
                  <a:schemeClr val="tx1"/>
                </a:solidFill>
                <a:latin typeface="Arabic Typesetting" panose="03020402040406030203" pitchFamily="66" charset="-78"/>
                <a:cs typeface="Arabic Typesetting" panose="03020402040406030203" pitchFamily="66" charset="-78"/>
              </a:rPr>
              <a:t>تدابیری به شهر سلطانیه اعتبار علمی بخشد و مساجد و مراکز علمی و .... ایجاد کرد و به کمک این وزیر سلطان محمد خدابنده به کار تازه­ای دست زد که در تاریخ تمدن آموزش و پرورش بی سابقه بود و آن ایجاد مدرسه سیار به نام  مدرسه سیار سلطانی  که همراه اردو ها شاه در ییلاق و قشلاق برپا می­شد. دانشمندان بسیاری چون سعدی،مولاناجلاالدین و ... در این زمینه تعلیم و تربیت  نقش داشتند که آرای تربیتی سعدی سهمی  به سزا داشت و آن  به دلیل سیر و سیاحت و بهره گیری از دانشمندان مختلف بود.</a:t>
            </a:r>
            <a:endParaRPr lang="en-US" sz="2800" dirty="0">
              <a:solidFill>
                <a:schemeClr val="tx1"/>
              </a:solidFill>
              <a:latin typeface="Arabic Typesetting" panose="03020402040406030203" pitchFamily="66" charset="-78"/>
              <a:cs typeface="Arabic Typesetting" panose="03020402040406030203" pitchFamily="66" charset="-78"/>
            </a:endParaRPr>
          </a:p>
          <a:p>
            <a:pPr algn="r" rtl="1"/>
            <a:r>
              <a:rPr lang="fa-IR" sz="3200" b="1" dirty="0">
                <a:solidFill>
                  <a:schemeClr val="tx1"/>
                </a:solidFill>
                <a:latin typeface="Aldhabi" panose="01000000000000000000" pitchFamily="2" charset="-78"/>
                <a:cs typeface="Aldhabi" panose="01000000000000000000" pitchFamily="2" charset="-78"/>
              </a:rPr>
              <a:t>تعلیم و تربیت در دوران صفوی :  </a:t>
            </a:r>
            <a:endParaRPr lang="en-US" sz="3200" b="1" dirty="0">
              <a:solidFill>
                <a:schemeClr val="tx1"/>
              </a:solidFill>
              <a:latin typeface="Aldhabi" panose="01000000000000000000" pitchFamily="2" charset="-78"/>
              <a:cs typeface="Aldhabi" panose="01000000000000000000" pitchFamily="2" charset="-78"/>
            </a:endParaRPr>
          </a:p>
          <a:p>
            <a:pPr algn="r" rtl="1"/>
            <a:r>
              <a:rPr lang="fa-IR" sz="2800" dirty="0">
                <a:solidFill>
                  <a:schemeClr val="tx1"/>
                </a:solidFill>
                <a:latin typeface="Arabic Typesetting" panose="03020402040406030203" pitchFamily="66" charset="-78"/>
                <a:cs typeface="Arabic Typesetting" panose="03020402040406030203" pitchFamily="66" charset="-78"/>
              </a:rPr>
              <a:t>در این دوران تعلیم و تربیت تحت الشعاع  مرام و عقاید مذهبی که نیرومند ترین عامل وحدت ملی و یگانگی فرهنگی بود هدف تعلیم و تربیت  در این دوره معتقد کردن مردم به مذهب جعفری بود فعالیت ورزشی برخلاف دوران قبل کاهش یافت.</a:t>
            </a:r>
            <a:endParaRPr lang="en-US" sz="2800" dirty="0">
              <a:solidFill>
                <a:schemeClr val="tx1"/>
              </a:solidFill>
              <a:latin typeface="Arabic Typesetting" panose="03020402040406030203" pitchFamily="66" charset="-78"/>
              <a:cs typeface="Arabic Typesetting" panose="03020402040406030203" pitchFamily="66" charset="-78"/>
            </a:endParaRPr>
          </a:p>
          <a:p>
            <a:pPr algn="r" rtl="1"/>
            <a:endParaRPr lang="fa-IR" altLang="ko-KR" sz="2800" b="1" dirty="0">
              <a:solidFill>
                <a:schemeClr val="tx1"/>
              </a:solidFill>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105153227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060813" y="109184"/>
            <a:ext cx="8461611" cy="1542196"/>
          </a:xfrm>
        </p:spPr>
        <p:txBody>
          <a:bodyPr/>
          <a:lstStyle/>
          <a:p>
            <a:r>
              <a:rPr lang="fa-IR" sz="4800" b="1" dirty="0">
                <a:solidFill>
                  <a:schemeClr val="tx1"/>
                </a:solidFill>
                <a:latin typeface="Aldhabi" panose="01000000000000000000" pitchFamily="2" charset="-78"/>
                <a:cs typeface="Aldhabi" panose="01000000000000000000" pitchFamily="2" charset="-78"/>
              </a:rPr>
              <a:t>تحولات آموزش و پرورش ایران از صدر اسلام تا تاسیس دارالفنون</a:t>
            </a:r>
            <a:r>
              <a:rPr lang="en-US" sz="4800" b="1" dirty="0">
                <a:latin typeface="Aldhabi" panose="01000000000000000000" pitchFamily="2" charset="-78"/>
                <a:cs typeface="Aldhabi" panose="01000000000000000000" pitchFamily="2" charset="-78"/>
              </a:rPr>
              <a:t/>
            </a:r>
            <a:br>
              <a:rPr lang="en-US" sz="4800" b="1" dirty="0">
                <a:latin typeface="Aldhabi" panose="01000000000000000000" pitchFamily="2" charset="-78"/>
                <a:cs typeface="Aldhabi" panose="01000000000000000000" pitchFamily="2" charset="-78"/>
              </a:rPr>
            </a:br>
            <a:endParaRPr lang="fa-IR" sz="4800" b="1" dirty="0">
              <a:solidFill>
                <a:schemeClr val="tx1"/>
              </a:solidFill>
              <a:latin typeface="Aldhabi" panose="01000000000000000000" pitchFamily="2" charset="-78"/>
              <a:cs typeface="Aldhabi" panose="01000000000000000000" pitchFamily="2" charset="-78"/>
            </a:endParaRPr>
          </a:p>
        </p:txBody>
      </p:sp>
      <p:sp>
        <p:nvSpPr>
          <p:cNvPr id="3" name="Subtitle 2"/>
          <p:cNvSpPr>
            <a:spLocks noGrp="1"/>
          </p:cNvSpPr>
          <p:nvPr>
            <p:ph type="subTitle" idx="1"/>
          </p:nvPr>
        </p:nvSpPr>
        <p:spPr>
          <a:xfrm>
            <a:off x="354842" y="1215313"/>
            <a:ext cx="11436321" cy="5362907"/>
          </a:xfrm>
        </p:spPr>
        <p:txBody>
          <a:bodyPr>
            <a:noAutofit/>
          </a:bodyPr>
          <a:lstStyle/>
          <a:p>
            <a:pPr algn="r" rtl="1"/>
            <a:r>
              <a:rPr lang="fa-IR" sz="2800" dirty="0">
                <a:solidFill>
                  <a:schemeClr val="tx1"/>
                </a:solidFill>
                <a:latin typeface="Arabic Typesetting" panose="03020402040406030203" pitchFamily="66" charset="-78"/>
                <a:cs typeface="Arabic Typesetting" panose="03020402040406030203" pitchFamily="66" charset="-78"/>
              </a:rPr>
              <a:t>مهم ترین هدف تعلیم و تربیت  این بود که فرد را به گونه ای تربیت کند تا توشه آخرت در برگیرد و به خشنودی خدا توجه کند.</a:t>
            </a:r>
            <a:endParaRPr lang="en-US" sz="2800" dirty="0">
              <a:solidFill>
                <a:schemeClr val="tx1"/>
              </a:solidFill>
              <a:latin typeface="Arabic Typesetting" panose="03020402040406030203" pitchFamily="66" charset="-78"/>
              <a:cs typeface="Arabic Typesetting" panose="03020402040406030203" pitchFamily="66" charset="-78"/>
            </a:endParaRPr>
          </a:p>
          <a:p>
            <a:pPr algn="r" rtl="1"/>
            <a:r>
              <a:rPr lang="fa-IR" sz="2800" dirty="0">
                <a:solidFill>
                  <a:schemeClr val="tx1"/>
                </a:solidFill>
                <a:latin typeface="Arabic Typesetting" panose="03020402040406030203" pitchFamily="66" charset="-78"/>
                <a:cs typeface="Arabic Typesetting" panose="03020402040406030203" pitchFamily="66" charset="-78"/>
              </a:rPr>
              <a:t>و از جمله نظرات غالب تربیتی روابط متعلم و معلم براساس اطلاعات و تبعیت مطلق بود با تشکیل دولت صفوی در سال 906 دو تحول اساسی رخ داد 1. تشکیل حکومت مرکزی 2. چون پادشاهان صفوی برای خود مشروعیت دینی قائل بودند به تعالیم اسلامی  و مذهب شیعه متعهد شدند</a:t>
            </a:r>
            <a:r>
              <a:rPr lang="fa-IR" sz="2800" dirty="0" smtClean="0">
                <a:solidFill>
                  <a:schemeClr val="tx1"/>
                </a:solidFill>
                <a:latin typeface="Arabic Typesetting" panose="03020402040406030203" pitchFamily="66" charset="-78"/>
                <a:cs typeface="Arabic Typesetting" panose="03020402040406030203" pitchFamily="66" charset="-78"/>
              </a:rPr>
              <a:t>.</a:t>
            </a:r>
            <a:r>
              <a:rPr lang="fa-IR" sz="2800" dirty="0">
                <a:solidFill>
                  <a:schemeClr val="tx1"/>
                </a:solidFill>
                <a:latin typeface="Arabic Typesetting" panose="03020402040406030203" pitchFamily="66" charset="-78"/>
                <a:cs typeface="Arabic Typesetting" panose="03020402040406030203" pitchFamily="66" charset="-78"/>
              </a:rPr>
              <a:t> روش تعلیمات در این دوران سخت بود و تنها کسانی که دارای استعداد درخشان بودند به درجات بالا تحصیلی نائل شوند</a:t>
            </a:r>
            <a:r>
              <a:rPr lang="fa-IR" sz="2800" dirty="0" smtClean="0">
                <a:solidFill>
                  <a:schemeClr val="tx1"/>
                </a:solidFill>
                <a:latin typeface="Arabic Typesetting" panose="03020402040406030203" pitchFamily="66" charset="-78"/>
                <a:cs typeface="Arabic Typesetting" panose="03020402040406030203" pitchFamily="66" charset="-78"/>
              </a:rPr>
              <a:t>.</a:t>
            </a:r>
            <a:endParaRPr lang="en-US" sz="2800" dirty="0">
              <a:solidFill>
                <a:schemeClr val="tx1"/>
              </a:solidFill>
              <a:latin typeface="Arabic Typesetting" panose="03020402040406030203" pitchFamily="66" charset="-78"/>
              <a:cs typeface="Arabic Typesetting" panose="03020402040406030203" pitchFamily="66" charset="-78"/>
            </a:endParaRPr>
          </a:p>
          <a:p>
            <a:pPr algn="r" rtl="1"/>
            <a:r>
              <a:rPr lang="fa-IR" sz="2800" dirty="0" smtClean="0">
                <a:solidFill>
                  <a:schemeClr val="tx1"/>
                </a:solidFill>
                <a:latin typeface="Arabic Typesetting" panose="03020402040406030203" pitchFamily="66" charset="-78"/>
                <a:cs typeface="Arabic Typesetting" panose="03020402040406030203" pitchFamily="66" charset="-78"/>
              </a:rPr>
              <a:t>در </a:t>
            </a:r>
            <a:r>
              <a:rPr lang="fa-IR" sz="2800" dirty="0">
                <a:solidFill>
                  <a:schemeClr val="tx1"/>
                </a:solidFill>
                <a:latin typeface="Arabic Typesetting" panose="03020402040406030203" pitchFamily="66" charset="-78"/>
                <a:cs typeface="Arabic Typesetting" panose="03020402040406030203" pitchFamily="66" charset="-78"/>
              </a:rPr>
              <a:t>این دوران  بر تعداد مساجد افزوده شد. مسجد لطف الله و مدرسه چهار باغ اصفهان بود و از دانشمندان پرآوازه این دوران شیخ عاملی و شیخ بهایی</a:t>
            </a:r>
            <a:endParaRPr lang="en-US" sz="2800" dirty="0">
              <a:solidFill>
                <a:schemeClr val="tx1"/>
              </a:solidFill>
              <a:latin typeface="Arabic Typesetting" panose="03020402040406030203" pitchFamily="66" charset="-78"/>
              <a:cs typeface="Arabic Typesetting" panose="03020402040406030203" pitchFamily="66" charset="-78"/>
            </a:endParaRPr>
          </a:p>
          <a:p>
            <a:pPr algn="r" rtl="1"/>
            <a:r>
              <a:rPr lang="fa-IR" sz="3200" dirty="0">
                <a:solidFill>
                  <a:schemeClr val="tx1"/>
                </a:solidFill>
                <a:latin typeface="Aldhabi" panose="01000000000000000000" pitchFamily="2" charset="-78"/>
                <a:cs typeface="Aldhabi" panose="01000000000000000000" pitchFamily="2" charset="-78"/>
              </a:rPr>
              <a:t>دیگاه </a:t>
            </a:r>
            <a:r>
              <a:rPr lang="fa-IR" sz="3200" dirty="0" smtClean="0">
                <a:solidFill>
                  <a:schemeClr val="tx1"/>
                </a:solidFill>
                <a:latin typeface="Aldhabi" panose="01000000000000000000" pitchFamily="2" charset="-78"/>
                <a:cs typeface="Aldhabi" panose="01000000000000000000" pitchFamily="2" charset="-78"/>
              </a:rPr>
              <a:t>من:</a:t>
            </a:r>
            <a:endParaRPr lang="en-US" sz="3200" dirty="0">
              <a:solidFill>
                <a:schemeClr val="tx1"/>
              </a:solidFill>
              <a:latin typeface="Aldhabi" panose="01000000000000000000" pitchFamily="2" charset="-78"/>
              <a:cs typeface="Aldhabi" panose="01000000000000000000" pitchFamily="2" charset="-78"/>
            </a:endParaRPr>
          </a:p>
          <a:p>
            <a:pPr algn="r" rtl="1"/>
            <a:r>
              <a:rPr lang="fa-IR" sz="2800" dirty="0" smtClean="0">
                <a:solidFill>
                  <a:schemeClr val="tx1"/>
                </a:solidFill>
                <a:latin typeface="Arabic Typesetting" panose="03020402040406030203" pitchFamily="66" charset="-78"/>
                <a:cs typeface="Arabic Typesetting" panose="03020402040406030203" pitchFamily="66" charset="-78"/>
              </a:rPr>
              <a:t>اوضاع </a:t>
            </a:r>
            <a:r>
              <a:rPr lang="fa-IR" sz="2800" dirty="0">
                <a:solidFill>
                  <a:schemeClr val="tx1"/>
                </a:solidFill>
                <a:latin typeface="Arabic Typesetting" panose="03020402040406030203" pitchFamily="66" charset="-78"/>
                <a:cs typeface="Arabic Typesetting" panose="03020402040406030203" pitchFamily="66" charset="-78"/>
              </a:rPr>
              <a:t>ایران از زمان حمله مغول در شرایط بدی قرار </a:t>
            </a:r>
            <a:r>
              <a:rPr lang="fa-IR" sz="2800" dirty="0" smtClean="0">
                <a:solidFill>
                  <a:schemeClr val="tx1"/>
                </a:solidFill>
                <a:latin typeface="Arabic Typesetting" panose="03020402040406030203" pitchFamily="66" charset="-78"/>
                <a:cs typeface="Arabic Typesetting" panose="03020402040406030203" pitchFamily="66" charset="-78"/>
              </a:rPr>
              <a:t>داشت نکته </a:t>
            </a:r>
            <a:r>
              <a:rPr lang="fa-IR" sz="2800" dirty="0">
                <a:solidFill>
                  <a:schemeClr val="tx1"/>
                </a:solidFill>
                <a:latin typeface="Arabic Typesetting" panose="03020402040406030203" pitchFamily="66" charset="-78"/>
                <a:cs typeface="Arabic Typesetting" panose="03020402040406030203" pitchFamily="66" charset="-78"/>
              </a:rPr>
              <a:t>مثبتی که وجود داشت در زمان خواجه نصیرالدین طوسی وجود داشت این بود که در تعلیم و تربیت به همه جنبه های تربیتی توجه می کرد و در زمان خواجه رشید­الدین همدانی به دلیل تشکیل مدرسه سیار </a:t>
            </a:r>
            <a:endParaRPr lang="en-US" sz="2800" dirty="0">
              <a:solidFill>
                <a:schemeClr val="tx1"/>
              </a:solidFill>
              <a:latin typeface="Arabic Typesetting" panose="03020402040406030203" pitchFamily="66" charset="-78"/>
              <a:cs typeface="Arabic Typesetting" panose="03020402040406030203" pitchFamily="66" charset="-78"/>
            </a:endParaRPr>
          </a:p>
          <a:p>
            <a:pPr algn="r" rtl="1"/>
            <a:r>
              <a:rPr lang="fa-IR" sz="2800" dirty="0" smtClean="0">
                <a:solidFill>
                  <a:schemeClr val="tx1"/>
                </a:solidFill>
                <a:latin typeface="Arabic Typesetting" panose="03020402040406030203" pitchFamily="66" charset="-78"/>
                <a:cs typeface="Arabic Typesetting" panose="03020402040406030203" pitchFamily="66" charset="-78"/>
              </a:rPr>
              <a:t>یکی </a:t>
            </a:r>
            <a:r>
              <a:rPr lang="fa-IR" sz="2800" dirty="0">
                <a:solidFill>
                  <a:schemeClr val="tx1"/>
                </a:solidFill>
                <a:latin typeface="Arabic Typesetting" panose="03020402040406030203" pitchFamily="66" charset="-78"/>
                <a:cs typeface="Arabic Typesetting" panose="03020402040406030203" pitchFamily="66" charset="-78"/>
              </a:rPr>
              <a:t>از جنبه های خوب که در زمان سعدی وجود داشت این بود که آراء تربیتی  نه تنها به جامعه ایران بلکه به جهان شریت ارائه </a:t>
            </a:r>
            <a:r>
              <a:rPr lang="fa-IR" sz="2800" dirty="0" smtClean="0">
                <a:solidFill>
                  <a:schemeClr val="tx1"/>
                </a:solidFill>
                <a:latin typeface="Arabic Typesetting" panose="03020402040406030203" pitchFamily="66" charset="-78"/>
                <a:cs typeface="Arabic Typesetting" panose="03020402040406030203" pitchFamily="66" charset="-78"/>
              </a:rPr>
              <a:t>داد.</a:t>
            </a:r>
            <a:endParaRPr lang="en-US" sz="2800" dirty="0">
              <a:solidFill>
                <a:schemeClr val="tx1"/>
              </a:solidFill>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423835281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060813" y="109184"/>
            <a:ext cx="8461611" cy="1542196"/>
          </a:xfrm>
        </p:spPr>
        <p:txBody>
          <a:bodyPr/>
          <a:lstStyle/>
          <a:p>
            <a:r>
              <a:rPr lang="fa-IR" sz="4800" b="1" dirty="0">
                <a:solidFill>
                  <a:schemeClr val="tx1"/>
                </a:solidFill>
                <a:latin typeface="Aldhabi" panose="01000000000000000000" pitchFamily="2" charset="-78"/>
                <a:cs typeface="Aldhabi" panose="01000000000000000000" pitchFamily="2" charset="-78"/>
              </a:rPr>
              <a:t>تحولات آموزش و پرورش ایران از صدر اسلام تا تاسیس دارالفنون</a:t>
            </a:r>
            <a:r>
              <a:rPr lang="en-US" sz="4800" b="1" dirty="0">
                <a:latin typeface="Aldhabi" panose="01000000000000000000" pitchFamily="2" charset="-78"/>
                <a:cs typeface="Aldhabi" panose="01000000000000000000" pitchFamily="2" charset="-78"/>
              </a:rPr>
              <a:t/>
            </a:r>
            <a:br>
              <a:rPr lang="en-US" sz="4800" b="1" dirty="0">
                <a:latin typeface="Aldhabi" panose="01000000000000000000" pitchFamily="2" charset="-78"/>
                <a:cs typeface="Aldhabi" panose="01000000000000000000" pitchFamily="2" charset="-78"/>
              </a:rPr>
            </a:br>
            <a:endParaRPr lang="fa-IR" sz="4800" b="1" dirty="0">
              <a:solidFill>
                <a:schemeClr val="tx1"/>
              </a:solidFill>
              <a:latin typeface="Aldhabi" panose="01000000000000000000" pitchFamily="2" charset="-78"/>
              <a:cs typeface="Aldhabi" panose="01000000000000000000" pitchFamily="2" charset="-78"/>
            </a:endParaRPr>
          </a:p>
        </p:txBody>
      </p:sp>
      <p:sp>
        <p:nvSpPr>
          <p:cNvPr id="3" name="Subtitle 2"/>
          <p:cNvSpPr>
            <a:spLocks noGrp="1"/>
          </p:cNvSpPr>
          <p:nvPr>
            <p:ph type="subTitle" idx="1"/>
          </p:nvPr>
        </p:nvSpPr>
        <p:spPr>
          <a:xfrm>
            <a:off x="354842" y="1215313"/>
            <a:ext cx="11436321" cy="5362907"/>
          </a:xfrm>
        </p:spPr>
        <p:txBody>
          <a:bodyPr>
            <a:noAutofit/>
          </a:bodyPr>
          <a:lstStyle/>
          <a:p>
            <a:pPr algn="r" rtl="1"/>
            <a:r>
              <a:rPr lang="fa-IR" sz="2800" dirty="0">
                <a:solidFill>
                  <a:schemeClr val="tx1"/>
                </a:solidFill>
                <a:latin typeface="Arabic Typesetting" panose="03020402040406030203" pitchFamily="66" charset="-78"/>
                <a:cs typeface="Arabic Typesetting" panose="03020402040406030203" pitchFamily="66" charset="-78"/>
              </a:rPr>
              <a:t>در دوران صفویه فرد یکی از مسائل مهم در تربیت و مشارکت فرد یاد گیرنده در تربیت است که در دوران صفویه از افراد سلب شد و تعلیم و تربیت فقط بر اطلاعات و تبعیت مطلق بود و یکی از مسائل دیگر این بود که روش تعلیمات  سخت بود و تنها کسانی که دارای استعداد درخشان بودند موفق می شدند که این موضوع جنبه منفی در امر تعلیم و تربیت است.</a:t>
            </a:r>
            <a:endParaRPr lang="en-US" sz="2800" dirty="0">
              <a:solidFill>
                <a:schemeClr val="tx1"/>
              </a:solidFill>
              <a:latin typeface="Arabic Typesetting" panose="03020402040406030203" pitchFamily="66" charset="-78"/>
              <a:cs typeface="Arabic Typesetting" panose="03020402040406030203" pitchFamily="66" charset="-78"/>
            </a:endParaRPr>
          </a:p>
          <a:p>
            <a:pPr algn="r"/>
            <a:r>
              <a:rPr lang="fa-IR" sz="2800" dirty="0">
                <a:solidFill>
                  <a:schemeClr val="tx1"/>
                </a:solidFill>
                <a:latin typeface="Arabic Typesetting" panose="03020402040406030203" pitchFamily="66" charset="-78"/>
                <a:cs typeface="Arabic Typesetting" panose="03020402040406030203" pitchFamily="66" charset="-78"/>
              </a:rPr>
              <a:t>در دوره ی صفویه هنرهایی مانند </a:t>
            </a:r>
            <a:r>
              <a:rPr lang="fa-IR" sz="2800" dirty="0" smtClean="0">
                <a:solidFill>
                  <a:schemeClr val="tx1"/>
                </a:solidFill>
                <a:latin typeface="Arabic Typesetting" panose="03020402040406030203" pitchFamily="66" charset="-78"/>
                <a:cs typeface="Arabic Typesetting" panose="03020402040406030203" pitchFamily="66" charset="-78"/>
              </a:rPr>
              <a:t>معماری،کاشی سازی،نقاشی،تذهیب،منبت </a:t>
            </a:r>
            <a:r>
              <a:rPr lang="fa-IR" sz="2800" dirty="0">
                <a:solidFill>
                  <a:schemeClr val="tx1"/>
                </a:solidFill>
                <a:latin typeface="Arabic Typesetting" panose="03020402040406030203" pitchFamily="66" charset="-78"/>
                <a:cs typeface="Arabic Typesetting" panose="03020402040406030203" pitchFamily="66" charset="-78"/>
              </a:rPr>
              <a:t>کاری و.. بود اما مدارس حرفه ای وجود نداشت هنر و فنون بر محور استاد و شاگردی بود و تدابیری اتخاذ نشد  علومی مانند پزشکی و ریاضیات اختر شناسی و علوم طبیعی با علوم صرف و نحو و بیان یکی نبود در دوره زندیه در دوران سلطنت نادرشاه و کریم خان زند بود با انگیزه کشور گشایی و لشکر کشی نادر و اشفتگی اوضاع و احوال اجتماعی به فرهنگ عامه و تعلیم تربیت توجه نشد فعالیت های آموزشی مانند دوره قبلی دچار رکود شد روش محتوا تغییرت  عمده ای صورت نگرفت در این دوره </a:t>
            </a:r>
            <a:r>
              <a:rPr lang="fa-IR" sz="2800" dirty="0" smtClean="0">
                <a:solidFill>
                  <a:schemeClr val="tx1"/>
                </a:solidFill>
                <a:latin typeface="Arabic Typesetting" panose="03020402040406030203" pitchFamily="66" charset="-78"/>
                <a:cs typeface="Arabic Typesetting" panose="03020402040406030203" pitchFamily="66" charset="-78"/>
              </a:rPr>
              <a:t>یکصد </a:t>
            </a:r>
            <a:r>
              <a:rPr lang="fa-IR" sz="2800" dirty="0">
                <a:solidFill>
                  <a:schemeClr val="tx1"/>
                </a:solidFill>
                <a:latin typeface="Arabic Typesetting" panose="03020402040406030203" pitchFamily="66" charset="-78"/>
                <a:cs typeface="Arabic Typesetting" panose="03020402040406030203" pitchFamily="66" charset="-78"/>
              </a:rPr>
              <a:t>و بیست ساله با انتشاشات داخلی و جنگل های پی در پی قوای بیگانه روس و </a:t>
            </a:r>
            <a:r>
              <a:rPr lang="fa-IR" sz="2800" dirty="0" smtClean="0">
                <a:solidFill>
                  <a:schemeClr val="tx1"/>
                </a:solidFill>
                <a:latin typeface="Arabic Typesetting" panose="03020402040406030203" pitchFamily="66" charset="-78"/>
                <a:cs typeface="Arabic Typesetting" panose="03020402040406030203" pitchFamily="66" charset="-78"/>
              </a:rPr>
              <a:t>عثمانی </a:t>
            </a:r>
            <a:r>
              <a:rPr lang="fa-IR" sz="2800" dirty="0">
                <a:solidFill>
                  <a:schemeClr val="tx1"/>
                </a:solidFill>
                <a:latin typeface="Arabic Typesetting" panose="03020402040406030203" pitchFamily="66" charset="-78"/>
                <a:cs typeface="Arabic Typesetting" panose="03020402040406030203" pitchFamily="66" charset="-78"/>
              </a:rPr>
              <a:t>ثبات اجتماعی که زمینه مساعد برای فعالیت های علمی اهل فضل و دانش حکم فرما نشد مدارس و مکتب خانه هایی که برای کودکان دایر </a:t>
            </a:r>
            <a:r>
              <a:rPr lang="fa-IR" sz="2800" dirty="0" smtClean="0">
                <a:solidFill>
                  <a:schemeClr val="tx1"/>
                </a:solidFill>
                <a:latin typeface="Arabic Typesetting" panose="03020402040406030203" pitchFamily="66" charset="-78"/>
                <a:cs typeface="Arabic Typesetting" panose="03020402040406030203" pitchFamily="66" charset="-78"/>
              </a:rPr>
              <a:t>شد</a:t>
            </a:r>
            <a:r>
              <a:rPr lang="fa-IR" sz="2800" dirty="0">
                <a:cs typeface="B Nazanin" panose="00000400000000000000" pitchFamily="2" charset="-78"/>
              </a:rPr>
              <a:t> </a:t>
            </a:r>
            <a:r>
              <a:rPr lang="fa-IR" sz="2800" dirty="0">
                <a:solidFill>
                  <a:schemeClr val="tx1"/>
                </a:solidFill>
                <a:latin typeface="Arabic Typesetting" panose="03020402040406030203" pitchFamily="66" charset="-78"/>
                <a:cs typeface="Arabic Typesetting" panose="03020402040406030203" pitchFamily="66" charset="-78"/>
              </a:rPr>
              <a:t>و آن به عنوان </a:t>
            </a:r>
            <a:r>
              <a:rPr lang="fa-IR" sz="2800" dirty="0" smtClean="0">
                <a:solidFill>
                  <a:schemeClr val="tx1"/>
                </a:solidFill>
                <a:latin typeface="Arabic Typesetting" panose="03020402040406030203" pitchFamily="66" charset="-78"/>
                <a:cs typeface="Arabic Typesetting" panose="03020402040406030203" pitchFamily="66" charset="-78"/>
              </a:rPr>
              <a:t>پایگاه سوادآموزی بهره گرفته</a:t>
            </a:r>
            <a:endParaRPr lang="en-US" sz="2800" dirty="0">
              <a:solidFill>
                <a:schemeClr val="tx1"/>
              </a:solidFill>
              <a:latin typeface="Arabic Typesetting" panose="03020402040406030203" pitchFamily="66" charset="-78"/>
              <a:cs typeface="Arabic Typesetting" panose="03020402040406030203" pitchFamily="66" charset="-78"/>
            </a:endParaRPr>
          </a:p>
          <a:p>
            <a:pPr algn="r"/>
            <a:r>
              <a:rPr lang="fa-IR" sz="2800" dirty="0" smtClean="0">
                <a:solidFill>
                  <a:schemeClr val="tx1"/>
                </a:solidFill>
                <a:latin typeface="Arabic Typesetting" panose="03020402040406030203" pitchFamily="66" charset="-78"/>
                <a:cs typeface="Arabic Typesetting" panose="03020402040406030203" pitchFamily="66" charset="-78"/>
              </a:rPr>
              <a:t>شد </a:t>
            </a:r>
            <a:r>
              <a:rPr lang="fa-IR" sz="2800" dirty="0">
                <a:solidFill>
                  <a:schemeClr val="tx1"/>
                </a:solidFill>
                <a:latin typeface="Arabic Typesetting" panose="03020402040406030203" pitchFamily="66" charset="-78"/>
                <a:cs typeface="Arabic Typesetting" panose="03020402040406030203" pitchFamily="66" charset="-78"/>
              </a:rPr>
              <a:t>و دوره های گذشته آموزش پرورش جایگاه شناخته ای شده نداشت در ساختار و محتوای برنامه های تحصیلی  مدارس و حوزه های علمیه تغییرات عمده صورت نگرفت تنها چند مسجد </a:t>
            </a:r>
            <a:r>
              <a:rPr lang="fa-IR" sz="2800" dirty="0" smtClean="0">
                <a:solidFill>
                  <a:schemeClr val="tx1"/>
                </a:solidFill>
                <a:latin typeface="Arabic Typesetting" panose="03020402040406030203" pitchFamily="66" charset="-78"/>
                <a:cs typeface="Arabic Typesetting" panose="03020402040406030203" pitchFamily="66" charset="-78"/>
              </a:rPr>
              <a:t>ساخته </a:t>
            </a:r>
            <a:r>
              <a:rPr lang="fa-IR" sz="2800" dirty="0">
                <a:solidFill>
                  <a:schemeClr val="tx1"/>
                </a:solidFill>
                <a:latin typeface="Arabic Typesetting" panose="03020402040406030203" pitchFamily="66" charset="-78"/>
                <a:cs typeface="Arabic Typesetting" panose="03020402040406030203" pitchFamily="66" charset="-78"/>
              </a:rPr>
              <a:t>شد از </a:t>
            </a:r>
            <a:r>
              <a:rPr lang="fa-IR" sz="2800" dirty="0" smtClean="0">
                <a:solidFill>
                  <a:schemeClr val="tx1"/>
                </a:solidFill>
                <a:latin typeface="Arabic Typesetting" panose="03020402040406030203" pitchFamily="66" charset="-78"/>
                <a:cs typeface="Arabic Typesetting" panose="03020402040406030203" pitchFamily="66" charset="-78"/>
              </a:rPr>
              <a:t>جمله:</a:t>
            </a:r>
            <a:r>
              <a:rPr lang="fa-IR" sz="2800" dirty="0">
                <a:cs typeface="B Nazanin" panose="00000400000000000000" pitchFamily="2" charset="-78"/>
              </a:rPr>
              <a:t> </a:t>
            </a:r>
            <a:r>
              <a:rPr lang="fa-IR" sz="2800" dirty="0">
                <a:solidFill>
                  <a:schemeClr val="tx1"/>
                </a:solidFill>
                <a:latin typeface="Arabic Typesetting" panose="03020402040406030203" pitchFamily="66" charset="-78"/>
                <a:cs typeface="Arabic Typesetting" panose="03020402040406030203" pitchFamily="66" charset="-78"/>
              </a:rPr>
              <a:t>مسجد وکیل در شیراز  و شاه در تهران و مدرسه سلطانی در </a:t>
            </a:r>
            <a:r>
              <a:rPr lang="fa-IR" sz="2800" dirty="0" smtClean="0">
                <a:solidFill>
                  <a:schemeClr val="tx1"/>
                </a:solidFill>
                <a:latin typeface="Arabic Typesetting" panose="03020402040406030203" pitchFamily="66" charset="-78"/>
                <a:cs typeface="Arabic Typesetting" panose="03020402040406030203" pitchFamily="66" charset="-78"/>
              </a:rPr>
              <a:t>کاشان. </a:t>
            </a:r>
            <a:r>
              <a:rPr lang="fa-IR" sz="2800" dirty="0">
                <a:solidFill>
                  <a:schemeClr val="tx1"/>
                </a:solidFill>
                <a:latin typeface="Arabic Typesetting" panose="03020402040406030203" pitchFamily="66" charset="-78"/>
                <a:cs typeface="Arabic Typesetting" panose="03020402040406030203" pitchFamily="66" charset="-78"/>
              </a:rPr>
              <a:t>مطالعات فلسفی در دوره صفوبه مهجور نبود و علوم طبیعی و ریاضیات جایگاه شناخنه  </a:t>
            </a:r>
            <a:r>
              <a:rPr lang="fa-IR" sz="2800" dirty="0" smtClean="0">
                <a:solidFill>
                  <a:schemeClr val="tx1"/>
                </a:solidFill>
                <a:latin typeface="Arabic Typesetting" panose="03020402040406030203" pitchFamily="66" charset="-78"/>
                <a:cs typeface="Arabic Typesetting" panose="03020402040406030203" pitchFamily="66" charset="-78"/>
              </a:rPr>
              <a:t>شد.</a:t>
            </a:r>
            <a:endParaRPr lang="en-US" sz="2800" dirty="0">
              <a:solidFill>
                <a:schemeClr val="tx1"/>
              </a:solidFill>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114161310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060813" y="109184"/>
            <a:ext cx="8461611" cy="1542196"/>
          </a:xfrm>
        </p:spPr>
        <p:txBody>
          <a:bodyPr/>
          <a:lstStyle/>
          <a:p>
            <a:r>
              <a:rPr lang="fa-IR" sz="4800" b="1" dirty="0">
                <a:solidFill>
                  <a:schemeClr val="tx1"/>
                </a:solidFill>
                <a:latin typeface="Aldhabi" panose="01000000000000000000" pitchFamily="2" charset="-78"/>
                <a:cs typeface="Aldhabi" panose="01000000000000000000" pitchFamily="2" charset="-78"/>
              </a:rPr>
              <a:t>تحولات آموزش و پرورش ایران از صدر اسلام تا تاسیس دارالفنون</a:t>
            </a:r>
            <a:r>
              <a:rPr lang="en-US" sz="4800" b="1" dirty="0">
                <a:latin typeface="Aldhabi" panose="01000000000000000000" pitchFamily="2" charset="-78"/>
                <a:cs typeface="Aldhabi" panose="01000000000000000000" pitchFamily="2" charset="-78"/>
              </a:rPr>
              <a:t/>
            </a:r>
            <a:br>
              <a:rPr lang="en-US" sz="4800" b="1" dirty="0">
                <a:latin typeface="Aldhabi" panose="01000000000000000000" pitchFamily="2" charset="-78"/>
                <a:cs typeface="Aldhabi" panose="01000000000000000000" pitchFamily="2" charset="-78"/>
              </a:rPr>
            </a:br>
            <a:endParaRPr lang="fa-IR" sz="4800" b="1" dirty="0">
              <a:solidFill>
                <a:schemeClr val="tx1"/>
              </a:solidFill>
              <a:latin typeface="Aldhabi" panose="01000000000000000000" pitchFamily="2" charset="-78"/>
              <a:cs typeface="Aldhabi" panose="01000000000000000000" pitchFamily="2" charset="-78"/>
            </a:endParaRPr>
          </a:p>
        </p:txBody>
      </p:sp>
      <p:sp>
        <p:nvSpPr>
          <p:cNvPr id="4" name="Subtitle 3"/>
          <p:cNvSpPr txBox="1">
            <a:spLocks noGrp="1"/>
          </p:cNvSpPr>
          <p:nvPr>
            <p:ph type="subTitle" idx="1"/>
          </p:nvPr>
        </p:nvSpPr>
        <p:spPr>
          <a:xfrm>
            <a:off x="355600" y="1216025"/>
            <a:ext cx="11436350" cy="5770811"/>
          </a:xfrm>
          <a:prstGeom prst="rect">
            <a:avLst/>
          </a:prstGeom>
          <a:noFill/>
        </p:spPr>
        <p:txBody>
          <a:bodyPr wrap="square" rtlCol="0">
            <a:spAutoFit/>
          </a:bodyPr>
          <a:lstStyle/>
          <a:p>
            <a:pPr algn="r" rtl="1"/>
            <a:r>
              <a:rPr lang="fa-IR" sz="3200" b="1" dirty="0" smtClean="0">
                <a:solidFill>
                  <a:schemeClr val="tx1"/>
                </a:solidFill>
                <a:latin typeface="Aldhabi" panose="01000000000000000000" pitchFamily="2" charset="-78"/>
                <a:cs typeface="Aldhabi" panose="01000000000000000000" pitchFamily="2" charset="-78"/>
              </a:rPr>
              <a:t>دگرگونی </a:t>
            </a:r>
            <a:r>
              <a:rPr lang="fa-IR" sz="3200" b="1" dirty="0">
                <a:solidFill>
                  <a:schemeClr val="tx1"/>
                </a:solidFill>
                <a:latin typeface="Aldhabi" panose="01000000000000000000" pitchFamily="2" charset="-78"/>
                <a:cs typeface="Aldhabi" panose="01000000000000000000" pitchFamily="2" charset="-78"/>
              </a:rPr>
              <a:t>آموزشی و پرورش جهانی هم زمان این </a:t>
            </a:r>
            <a:r>
              <a:rPr lang="fa-IR" sz="3200" b="1" dirty="0" smtClean="0">
                <a:solidFill>
                  <a:schemeClr val="tx1"/>
                </a:solidFill>
                <a:latin typeface="Aldhabi" panose="01000000000000000000" pitchFamily="2" charset="-78"/>
                <a:cs typeface="Aldhabi" panose="01000000000000000000" pitchFamily="2" charset="-78"/>
              </a:rPr>
              <a:t>دوره</a:t>
            </a:r>
            <a:endParaRPr lang="fa-IR" sz="3200" b="1" dirty="0">
              <a:solidFill>
                <a:schemeClr val="tx1"/>
              </a:solidFill>
              <a:latin typeface="Aldhabi" panose="01000000000000000000" pitchFamily="2" charset="-78"/>
              <a:cs typeface="Aldhabi" panose="01000000000000000000" pitchFamily="2" charset="-78"/>
            </a:endParaRPr>
          </a:p>
          <a:p>
            <a:pPr algn="r"/>
            <a:r>
              <a:rPr lang="fa-IR" sz="2800" dirty="0">
                <a:solidFill>
                  <a:schemeClr val="tx1"/>
                </a:solidFill>
                <a:latin typeface="Arabic Typesetting" panose="03020402040406030203" pitchFamily="66" charset="-78"/>
                <a:cs typeface="Arabic Typesetting" panose="03020402040406030203" pitchFamily="66" charset="-78"/>
              </a:rPr>
              <a:t>از قرن نهم تا سیزدهم هجری در معالک غربی پیشرفت علوم و منابع و اکتشافات نیروی برق و بخار و پیدایش ماشین و جنبش های بزرگ اجتماعی موجب شد نقش آموزش و پرورش به کلی دگرگون شود و تعلیم و تربیت موجب رواج بازار علم از دیار قوه ابداع و </a:t>
            </a:r>
            <a:r>
              <a:rPr lang="fa-IR" sz="2800" dirty="0" smtClean="0">
                <a:solidFill>
                  <a:schemeClr val="tx1"/>
                </a:solidFill>
                <a:latin typeface="Arabic Typesetting" panose="03020402040406030203" pitchFamily="66" charset="-78"/>
                <a:cs typeface="Arabic Typesetting" panose="03020402040406030203" pitchFamily="66" charset="-78"/>
              </a:rPr>
              <a:t>اختراع </a:t>
            </a:r>
            <a:r>
              <a:rPr lang="fa-IR" sz="2800" dirty="0">
                <a:solidFill>
                  <a:schemeClr val="tx1"/>
                </a:solidFill>
                <a:latin typeface="Arabic Typesetting" panose="03020402040406030203" pitchFamily="66" charset="-78"/>
                <a:cs typeface="Arabic Typesetting" panose="03020402040406030203" pitchFamily="66" charset="-78"/>
              </a:rPr>
              <a:t>اندوخته علمی و فنی جامعه را بارور می کند هر چه علوم فنون بیشتر اقتصاد بیشتر نیاز به کار افراد دانش آموخته نیر بیشتر ایران طی این دوره برای </a:t>
            </a:r>
            <a:r>
              <a:rPr lang="fa-IR" sz="2800" dirty="0" smtClean="0">
                <a:solidFill>
                  <a:schemeClr val="tx1"/>
                </a:solidFill>
                <a:latin typeface="Arabic Typesetting" panose="03020402040406030203" pitchFamily="66" charset="-78"/>
                <a:cs typeface="Arabic Typesetting" panose="03020402040406030203" pitchFamily="66" charset="-78"/>
              </a:rPr>
              <a:t>تعلیم </a:t>
            </a:r>
            <a:r>
              <a:rPr lang="fa-IR" sz="2800" dirty="0">
                <a:solidFill>
                  <a:schemeClr val="tx1"/>
                </a:solidFill>
                <a:latin typeface="Arabic Typesetting" panose="03020402040406030203" pitchFamily="66" charset="-78"/>
                <a:cs typeface="Arabic Typesetting" panose="03020402040406030203" pitchFamily="66" charset="-78"/>
              </a:rPr>
              <a:t>و تربیت اصلاح بنیادی صورت نگرفت </a:t>
            </a:r>
            <a:r>
              <a:rPr lang="fa-IR" sz="2800" dirty="0" smtClean="0">
                <a:solidFill>
                  <a:schemeClr val="tx1"/>
                </a:solidFill>
                <a:latin typeface="Arabic Typesetting" panose="03020402040406030203" pitchFamily="66" charset="-78"/>
                <a:cs typeface="Arabic Typesetting" panose="03020402040406030203" pitchFamily="66" charset="-78"/>
              </a:rPr>
              <a:t>سیر </a:t>
            </a:r>
            <a:r>
              <a:rPr lang="fa-IR" sz="2800" dirty="0">
                <a:solidFill>
                  <a:schemeClr val="tx1"/>
                </a:solidFill>
                <a:latin typeface="Arabic Typesetting" panose="03020402040406030203" pitchFamily="66" charset="-78"/>
                <a:cs typeface="Arabic Typesetting" panose="03020402040406030203" pitchFamily="66" charset="-78"/>
              </a:rPr>
              <a:t>تاریخی تحولات فرهنگی تربیتی از صدر اسلام تا قرن چهارم از بسیاری از جهات با تحولات جامعه عمومی وجوه مشترکی </a:t>
            </a:r>
            <a:r>
              <a:rPr lang="fa-IR" sz="2800" dirty="0" smtClean="0">
                <a:solidFill>
                  <a:schemeClr val="tx1"/>
                </a:solidFill>
                <a:latin typeface="Arabic Typesetting" panose="03020402040406030203" pitchFamily="66" charset="-78"/>
                <a:cs typeface="Arabic Typesetting" panose="03020402040406030203" pitchFamily="66" charset="-78"/>
              </a:rPr>
              <a:t>دارد.</a:t>
            </a:r>
            <a:endParaRPr lang="fa-IR" sz="2800" dirty="0">
              <a:solidFill>
                <a:schemeClr val="tx1"/>
              </a:solidFill>
              <a:latin typeface="Arabic Typesetting" panose="03020402040406030203" pitchFamily="66" charset="-78"/>
              <a:cs typeface="Arabic Typesetting" panose="03020402040406030203" pitchFamily="66" charset="-78"/>
            </a:endParaRPr>
          </a:p>
          <a:p>
            <a:pPr algn="r"/>
            <a:r>
              <a:rPr lang="fa-IR" sz="2800" dirty="0">
                <a:solidFill>
                  <a:schemeClr val="tx1"/>
                </a:solidFill>
                <a:latin typeface="Arabic Typesetting" panose="03020402040406030203" pitchFamily="66" charset="-78"/>
                <a:cs typeface="Arabic Typesetting" panose="03020402040406030203" pitchFamily="66" charset="-78"/>
              </a:rPr>
              <a:t>نخستین پایگاه تعلیم و تعلم عمومی در دوران مذکور مساجد بودند و مکتب خانه ها نیز به وجود امد موارد درسی مانند قرآن حدیث بحث درباره اصول و فروع دین در قرم دون و سوم  شمار مکتب خانه ها و معلمان افزایش یافت با گسترش روز افزون دین اسلام حکومتها و فرقه های مذهبی برای ایجاد مدارس و موسسات آموزشی در اکثر شهرها کوشش به عمل آوردند اکثر مساجد و مراکز آموزشی اقدام به ساخت کتابخانه مجهز کردن از میان دانشجویان ایرانی مباحث تعلیم و تربیت ابو علی سینا عنصر المعالی و نظام الملکا و امام محمد غزالی و کتبهای خود از آموزه های تربیتی اخلاقی اصول و مبانی آموزشی و پرورش که بر گرفته از تعالیم اسلامی است.</a:t>
            </a:r>
          </a:p>
          <a:p>
            <a:pPr algn="r" rtl="1"/>
            <a:endParaRPr lang="en-US" sz="3200" dirty="0">
              <a:solidFill>
                <a:schemeClr val="tx1"/>
              </a:solidFill>
              <a:latin typeface="Aldhabi" panose="01000000000000000000" pitchFamily="2" charset="-78"/>
              <a:cs typeface="Aldhabi" panose="01000000000000000000" pitchFamily="2" charset="-78"/>
            </a:endParaRPr>
          </a:p>
        </p:txBody>
      </p:sp>
    </p:spTree>
    <p:extLst>
      <p:ext uri="{BB962C8B-B14F-4D97-AF65-F5344CB8AC3E}">
        <p14:creationId xmlns:p14="http://schemas.microsoft.com/office/powerpoint/2010/main" val="372326220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060813" y="109184"/>
            <a:ext cx="8461611" cy="1542196"/>
          </a:xfrm>
        </p:spPr>
        <p:txBody>
          <a:bodyPr/>
          <a:lstStyle/>
          <a:p>
            <a:r>
              <a:rPr lang="fa-IR" sz="4800" b="1" dirty="0">
                <a:solidFill>
                  <a:schemeClr val="tx1"/>
                </a:solidFill>
                <a:latin typeface="Aldhabi" panose="01000000000000000000" pitchFamily="2" charset="-78"/>
                <a:cs typeface="Aldhabi" panose="01000000000000000000" pitchFamily="2" charset="-78"/>
              </a:rPr>
              <a:t>تحولات آموزش و پرورش ایران از صدر اسلام تا تاسیس دارالفنون</a:t>
            </a:r>
            <a:r>
              <a:rPr lang="en-US" sz="4800" b="1" dirty="0">
                <a:latin typeface="Aldhabi" panose="01000000000000000000" pitchFamily="2" charset="-78"/>
                <a:cs typeface="Aldhabi" panose="01000000000000000000" pitchFamily="2" charset="-78"/>
              </a:rPr>
              <a:t/>
            </a:r>
            <a:br>
              <a:rPr lang="en-US" sz="4800" b="1" dirty="0">
                <a:latin typeface="Aldhabi" panose="01000000000000000000" pitchFamily="2" charset="-78"/>
                <a:cs typeface="Aldhabi" panose="01000000000000000000" pitchFamily="2" charset="-78"/>
              </a:rPr>
            </a:br>
            <a:endParaRPr lang="fa-IR" sz="4800" b="1" dirty="0">
              <a:solidFill>
                <a:schemeClr val="tx1"/>
              </a:solidFill>
              <a:latin typeface="Aldhabi" panose="01000000000000000000" pitchFamily="2" charset="-78"/>
              <a:cs typeface="Aldhabi" panose="01000000000000000000" pitchFamily="2" charset="-78"/>
            </a:endParaRPr>
          </a:p>
        </p:txBody>
      </p:sp>
      <p:sp>
        <p:nvSpPr>
          <p:cNvPr id="3" name="Subtitle 2"/>
          <p:cNvSpPr>
            <a:spLocks noGrp="1"/>
          </p:cNvSpPr>
          <p:nvPr>
            <p:ph type="subTitle" idx="1"/>
          </p:nvPr>
        </p:nvSpPr>
        <p:spPr>
          <a:xfrm>
            <a:off x="354842" y="1215313"/>
            <a:ext cx="11436321" cy="5362907"/>
          </a:xfrm>
        </p:spPr>
        <p:txBody>
          <a:bodyPr>
            <a:noAutofit/>
          </a:bodyPr>
          <a:lstStyle/>
          <a:p>
            <a:pPr algn="r"/>
            <a:r>
              <a:rPr lang="fa-IR" sz="2800" dirty="0">
                <a:solidFill>
                  <a:schemeClr val="tx1"/>
                </a:solidFill>
                <a:latin typeface="Arabic Typesetting" panose="03020402040406030203" pitchFamily="66" charset="-78"/>
                <a:cs typeface="Arabic Typesetting" panose="03020402040406030203" pitchFamily="66" charset="-78"/>
              </a:rPr>
              <a:t>فرهنگ و تمدن اسلامی از زمانی که ایران قسمتی از حوزه خلافت اسلامی شد لا اقل تا ظهور و استیلای اقوام مغول و تاتار از لحاظ توسعه و ترقی علم و ادب و صنایع و معماری پیشاهنگ تمام ملل آن زمان بود و از لحاظ توسعه فرهنگ و تربیت ثبت کرده.</a:t>
            </a:r>
          </a:p>
          <a:p>
            <a:pPr algn="r"/>
            <a:r>
              <a:rPr lang="fa-IR" sz="2800" dirty="0">
                <a:solidFill>
                  <a:schemeClr val="tx1"/>
                </a:solidFill>
                <a:latin typeface="Arabic Typesetting" panose="03020402040406030203" pitchFamily="66" charset="-78"/>
                <a:cs typeface="Arabic Typesetting" panose="03020402040406030203" pitchFamily="66" charset="-78"/>
              </a:rPr>
              <a:t>نظام آموزشی اسلامی باعث رشد و پویایی علوم و معارف گردید در قرن هفتم هجری با هجوم قبایل وحشی مغول و تاتار به </a:t>
            </a:r>
            <a:r>
              <a:rPr lang="fa-IR" sz="2800" dirty="0" smtClean="0">
                <a:solidFill>
                  <a:schemeClr val="tx1"/>
                </a:solidFill>
                <a:latin typeface="Arabic Typesetting" panose="03020402040406030203" pitchFamily="66" charset="-78"/>
                <a:cs typeface="Arabic Typesetting" panose="03020402040406030203" pitchFamily="66" charset="-78"/>
              </a:rPr>
              <a:t>سرزمین های بخارا و </a:t>
            </a:r>
            <a:endParaRPr lang="fa-IR" sz="2800" dirty="0">
              <a:solidFill>
                <a:schemeClr val="tx1"/>
              </a:solidFill>
              <a:latin typeface="Arabic Typesetting" panose="03020402040406030203" pitchFamily="66" charset="-78"/>
              <a:cs typeface="Arabic Typesetting" panose="03020402040406030203" pitchFamily="66" charset="-78"/>
            </a:endParaRPr>
          </a:p>
          <a:p>
            <a:pPr algn="r"/>
            <a:r>
              <a:rPr lang="fa-IR" sz="2800" dirty="0" smtClean="0">
                <a:solidFill>
                  <a:schemeClr val="tx1"/>
                </a:solidFill>
                <a:latin typeface="Arabic Typesetting" panose="03020402040406030203" pitchFamily="66" charset="-78"/>
                <a:cs typeface="Arabic Typesetting" panose="03020402040406030203" pitchFamily="66" charset="-78"/>
              </a:rPr>
              <a:t>خوارزم </a:t>
            </a:r>
            <a:r>
              <a:rPr lang="fa-IR" sz="2800" dirty="0">
                <a:solidFill>
                  <a:schemeClr val="tx1"/>
                </a:solidFill>
                <a:latin typeface="Arabic Typesetting" panose="03020402040406030203" pitchFamily="66" charset="-78"/>
                <a:cs typeface="Arabic Typesetting" panose="03020402040406030203" pitchFamily="66" charset="-78"/>
              </a:rPr>
              <a:t>و نیشابور و قم و کاشان  و اصفهان مساجد ها کتابخانه ها نابود شدند علما و دانشمدان از بین رفتند و مبانی اقتصادی و فرهنگی و اجتماعی  فرو ریخت و پریشانی فرهنگی و اقتصادی مانع توسعه آموزشی و پرورشی شد در چنین شرایطی و </a:t>
            </a:r>
            <a:r>
              <a:rPr lang="fa-IR" sz="2800" dirty="0" smtClean="0">
                <a:solidFill>
                  <a:schemeClr val="tx1"/>
                </a:solidFill>
                <a:latin typeface="Arabic Typesetting" panose="03020402040406030203" pitchFamily="66" charset="-78"/>
                <a:cs typeface="Arabic Typesetting" panose="03020402040406030203" pitchFamily="66" charset="-78"/>
              </a:rPr>
              <a:t>اوضاع </a:t>
            </a:r>
            <a:r>
              <a:rPr lang="fa-IR" sz="2800" dirty="0">
                <a:solidFill>
                  <a:schemeClr val="tx1"/>
                </a:solidFill>
                <a:latin typeface="Arabic Typesetting" panose="03020402040406030203" pitchFamily="66" charset="-78"/>
                <a:cs typeface="Arabic Typesetting" panose="03020402040406030203" pitchFamily="66" charset="-78"/>
              </a:rPr>
              <a:t>نا مساعد صلاحهای زبان و ادب و فرهنگ و پارسی  و ایمان مذهبی اداب دینی تحمل و بردباری تلاشهای حکما نظام الملک </a:t>
            </a:r>
            <a:r>
              <a:rPr lang="fa-IR" sz="2800" dirty="0" smtClean="0">
                <a:solidFill>
                  <a:schemeClr val="tx1"/>
                </a:solidFill>
                <a:latin typeface="Arabic Typesetting" panose="03020402040406030203" pitchFamily="66" charset="-78"/>
                <a:cs typeface="Arabic Typesetting" panose="03020402040406030203" pitchFamily="66" charset="-78"/>
              </a:rPr>
              <a:t>وزیر </a:t>
            </a:r>
            <a:r>
              <a:rPr lang="fa-IR" sz="2800" dirty="0">
                <a:solidFill>
                  <a:schemeClr val="tx1"/>
                </a:solidFill>
                <a:latin typeface="Arabic Typesetting" panose="03020402040406030203" pitchFamily="66" charset="-78"/>
                <a:cs typeface="Arabic Typesetting" panose="03020402040406030203" pitchFamily="66" charset="-78"/>
              </a:rPr>
              <a:t>سلوجیان و خواجه </a:t>
            </a:r>
            <a:r>
              <a:rPr lang="fa-IR" sz="2800" dirty="0" smtClean="0">
                <a:solidFill>
                  <a:schemeClr val="tx1"/>
                </a:solidFill>
                <a:latin typeface="Arabic Typesetting" panose="03020402040406030203" pitchFamily="66" charset="-78"/>
                <a:cs typeface="Arabic Typesetting" panose="03020402040406030203" pitchFamily="66" charset="-78"/>
              </a:rPr>
              <a:t>نصیرالدین </a:t>
            </a:r>
            <a:r>
              <a:rPr lang="fa-IR" sz="2800" dirty="0">
                <a:solidFill>
                  <a:schemeClr val="tx1"/>
                </a:solidFill>
                <a:latin typeface="Arabic Typesetting" panose="03020402040406030203" pitchFamily="66" charset="-78"/>
                <a:cs typeface="Arabic Typesetting" panose="03020402040406030203" pitchFamily="66" charset="-78"/>
              </a:rPr>
              <a:t>طوسی در حکومت </a:t>
            </a:r>
            <a:r>
              <a:rPr lang="fa-IR" sz="2800" dirty="0" smtClean="0">
                <a:solidFill>
                  <a:schemeClr val="tx1"/>
                </a:solidFill>
                <a:latin typeface="Arabic Typesetting" panose="03020402040406030203" pitchFamily="66" charset="-78"/>
                <a:cs typeface="Arabic Typesetting" panose="03020402040406030203" pitchFamily="66" charset="-78"/>
              </a:rPr>
              <a:t>ایلخانیان </a:t>
            </a:r>
            <a:r>
              <a:rPr lang="fa-IR" sz="2800" dirty="0">
                <a:solidFill>
                  <a:schemeClr val="tx1"/>
                </a:solidFill>
                <a:latin typeface="Arabic Typesetting" panose="03020402040406030203" pitchFamily="66" charset="-78"/>
                <a:cs typeface="Arabic Typesetting" panose="03020402040406030203" pitchFamily="66" charset="-78"/>
              </a:rPr>
              <a:t>و به عنوان وزیر </a:t>
            </a:r>
            <a:r>
              <a:rPr lang="fa-IR" sz="2800" dirty="0" smtClean="0">
                <a:solidFill>
                  <a:schemeClr val="tx1"/>
                </a:solidFill>
                <a:latin typeface="Arabic Typesetting" panose="03020402040406030203" pitchFamily="66" charset="-78"/>
                <a:cs typeface="Arabic Typesetting" panose="03020402040406030203" pitchFamily="66" charset="-78"/>
              </a:rPr>
              <a:t>هلاکوخان </a:t>
            </a:r>
            <a:r>
              <a:rPr lang="fa-IR" sz="2800" dirty="0">
                <a:solidFill>
                  <a:schemeClr val="tx1"/>
                </a:solidFill>
                <a:latin typeface="Arabic Typesetting" panose="03020402040406030203" pitchFamily="66" charset="-78"/>
                <a:cs typeface="Arabic Typesetting" panose="03020402040406030203" pitchFamily="66" charset="-78"/>
              </a:rPr>
              <a:t>خدمت ارزنده در خور تحسین و در راه ترویج مذهب شیعه و تجدید حیان و نخستین بزرگانی جون ابو علی سینا و غزالی و  سعدی و تدوین تعلیم و تربیت گام هایی را برداشته اند</a:t>
            </a:r>
          </a:p>
          <a:p>
            <a:pPr algn="r" rtl="1"/>
            <a:endParaRPr lang="en-US" sz="2800" dirty="0">
              <a:solidFill>
                <a:schemeClr val="tx1"/>
              </a:solidFill>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177374531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65779" y="110320"/>
            <a:ext cx="7865210" cy="1036092"/>
          </a:xfrm>
        </p:spPr>
        <p:txBody>
          <a:bodyPr/>
          <a:lstStyle/>
          <a:p>
            <a:r>
              <a:rPr lang="fa-IR" altLang="ko-KR" sz="4800" b="1" dirty="0">
                <a:solidFill>
                  <a:schemeClr val="tx1"/>
                </a:solidFill>
                <a:latin typeface="Aldhabi" panose="01000000000000000000" pitchFamily="2" charset="-78"/>
                <a:ea typeface="맑은 고딕" pitchFamily="50" charset="-127"/>
                <a:cs typeface="Aldhabi" panose="01000000000000000000" pitchFamily="2" charset="-78"/>
              </a:rPr>
              <a:t>درس سیرتحول تعلیم و تربیت درایران قبل و بعد از اسلام</a:t>
            </a:r>
            <a:endParaRPr lang="en-US" altLang="ko-KR" sz="4800" b="1" dirty="0">
              <a:solidFill>
                <a:schemeClr val="tx1"/>
              </a:solidFill>
              <a:latin typeface="Aldhabi" panose="01000000000000000000" pitchFamily="2" charset="-78"/>
              <a:ea typeface="맑은 고딕" pitchFamily="50" charset="-127"/>
              <a:cs typeface="Aldhabi" panose="01000000000000000000" pitchFamily="2" charset="-78"/>
            </a:endParaRPr>
          </a:p>
        </p:txBody>
      </p:sp>
      <p:sp>
        <p:nvSpPr>
          <p:cNvPr id="3" name="Subtitle 2"/>
          <p:cNvSpPr>
            <a:spLocks noGrp="1"/>
          </p:cNvSpPr>
          <p:nvPr>
            <p:ph type="subTitle" idx="1"/>
          </p:nvPr>
        </p:nvSpPr>
        <p:spPr>
          <a:xfrm>
            <a:off x="2819982" y="2034180"/>
            <a:ext cx="8825658" cy="861420"/>
          </a:xfrm>
        </p:spPr>
        <p:txBody>
          <a:bodyPr>
            <a:noAutofit/>
          </a:bodyPr>
          <a:lstStyle/>
          <a:p>
            <a:pPr algn="r">
              <a:spcBef>
                <a:spcPts val="0"/>
              </a:spcBef>
              <a:defRPr/>
            </a:pPr>
            <a:r>
              <a:rPr lang="fa-IR" altLang="ko-KR" sz="3600" b="1" dirty="0" smtClean="0">
                <a:solidFill>
                  <a:schemeClr val="tx1"/>
                </a:solidFill>
                <a:latin typeface="Andalus" panose="02020603050405020304" pitchFamily="18" charset="-78"/>
                <a:cs typeface="Andalus" panose="02020603050405020304" pitchFamily="18" charset="-78"/>
              </a:rPr>
              <a:t>گروه پنجم :</a:t>
            </a:r>
            <a:endParaRPr lang="fa-IR" altLang="ko-KR" sz="3600" b="1" dirty="0">
              <a:solidFill>
                <a:schemeClr val="tx1"/>
              </a:solidFill>
              <a:latin typeface="Andalus" panose="02020603050405020304" pitchFamily="18" charset="-78"/>
              <a:cs typeface="Andalus" panose="02020603050405020304" pitchFamily="18" charset="-78"/>
            </a:endParaRPr>
          </a:p>
          <a:p>
            <a:pPr algn="r">
              <a:spcBef>
                <a:spcPts val="0"/>
              </a:spcBef>
              <a:defRPr/>
            </a:pPr>
            <a:endParaRPr lang="en-US" altLang="ko-KR" sz="3600" b="1" dirty="0" smtClean="0">
              <a:solidFill>
                <a:schemeClr val="tx1"/>
              </a:solidFill>
              <a:latin typeface="Arial" pitchFamily="34" charset="0"/>
              <a:cs typeface="Arial" pitchFamily="34" charset="0"/>
            </a:endParaRPr>
          </a:p>
          <a:p>
            <a:pPr algn="r">
              <a:spcBef>
                <a:spcPts val="0"/>
              </a:spcBef>
              <a:defRPr/>
            </a:pPr>
            <a:r>
              <a:rPr lang="fa-IR" altLang="ko-KR" sz="3600" b="1" dirty="0" smtClean="0">
                <a:solidFill>
                  <a:schemeClr val="tx1"/>
                </a:solidFill>
                <a:latin typeface="Andalus" panose="02020603050405020304" pitchFamily="18" charset="-78"/>
                <a:cs typeface="Andalus" panose="02020603050405020304" pitchFamily="18" charset="-78"/>
              </a:rPr>
              <a:t>علی کوهی</a:t>
            </a:r>
          </a:p>
          <a:p>
            <a:pPr algn="r">
              <a:spcBef>
                <a:spcPts val="0"/>
              </a:spcBef>
              <a:defRPr/>
            </a:pPr>
            <a:r>
              <a:rPr lang="fa-IR" altLang="ko-KR" sz="3600" b="1" dirty="0" smtClean="0">
                <a:solidFill>
                  <a:schemeClr val="tx1"/>
                </a:solidFill>
                <a:latin typeface="Andalus" panose="02020603050405020304" pitchFamily="18" charset="-78"/>
                <a:cs typeface="Andalus" panose="02020603050405020304" pitchFamily="18" charset="-78"/>
              </a:rPr>
              <a:t>محمدعلی یادگاری</a:t>
            </a:r>
          </a:p>
          <a:p>
            <a:pPr algn="r">
              <a:spcBef>
                <a:spcPts val="0"/>
              </a:spcBef>
              <a:defRPr/>
            </a:pPr>
            <a:r>
              <a:rPr lang="fa-IR" altLang="ko-KR" sz="3600" b="1" dirty="0" smtClean="0">
                <a:solidFill>
                  <a:schemeClr val="tx1"/>
                </a:solidFill>
                <a:latin typeface="Andalus" panose="02020603050405020304" pitchFamily="18" charset="-78"/>
                <a:cs typeface="Andalus" panose="02020603050405020304" pitchFamily="18" charset="-78"/>
              </a:rPr>
              <a:t>محمد ندرت زهی</a:t>
            </a:r>
          </a:p>
          <a:p>
            <a:pPr algn="r">
              <a:spcBef>
                <a:spcPts val="0"/>
              </a:spcBef>
              <a:defRPr/>
            </a:pPr>
            <a:r>
              <a:rPr lang="fa-IR" altLang="ko-KR" sz="3600" b="1" dirty="0" smtClean="0">
                <a:solidFill>
                  <a:schemeClr val="tx1"/>
                </a:solidFill>
                <a:latin typeface="Andalus" panose="02020603050405020304" pitchFamily="18" charset="-78"/>
                <a:cs typeface="Andalus" panose="02020603050405020304" pitchFamily="18" charset="-78"/>
              </a:rPr>
              <a:t>علی هیبت زهی</a:t>
            </a:r>
            <a:endParaRPr lang="en-US" altLang="ko-KR" sz="3600" b="1" dirty="0" smtClean="0">
              <a:solidFill>
                <a:schemeClr val="tx1"/>
              </a:solidFill>
              <a:latin typeface="Andalus" panose="02020603050405020304" pitchFamily="18" charset="-78"/>
              <a:cs typeface="Andalus" panose="02020603050405020304" pitchFamily="18" charset="-78"/>
            </a:endParaRPr>
          </a:p>
        </p:txBody>
      </p:sp>
    </p:spTree>
    <p:extLst>
      <p:ext uri="{BB962C8B-B14F-4D97-AF65-F5344CB8AC3E}">
        <p14:creationId xmlns:p14="http://schemas.microsoft.com/office/powerpoint/2010/main" val="299399238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126" y="218364"/>
            <a:ext cx="10249469" cy="764939"/>
          </a:xfrm>
        </p:spPr>
        <p:txBody>
          <a:bodyPr/>
          <a:lstStyle/>
          <a:p>
            <a:r>
              <a:rPr lang="fa-IR" altLang="ko-KR" sz="3200" b="1" dirty="0">
                <a:solidFill>
                  <a:schemeClr val="tx1"/>
                </a:solidFill>
                <a:latin typeface="Andalus" panose="02020603050405020304" pitchFamily="18" charset="-78"/>
                <a:ea typeface="맑은 고딕" pitchFamily="50" charset="-127"/>
                <a:cs typeface="Andalus" panose="02020603050405020304" pitchFamily="18" charset="-78"/>
              </a:rPr>
              <a:t>فصل </a:t>
            </a:r>
            <a:r>
              <a:rPr lang="fa-IR" altLang="ko-KR" sz="3200" b="1" dirty="0" smtClean="0">
                <a:solidFill>
                  <a:schemeClr val="tx1"/>
                </a:solidFill>
                <a:latin typeface="Andalus" panose="02020603050405020304" pitchFamily="18" charset="-78"/>
                <a:ea typeface="맑은 고딕" pitchFamily="50" charset="-127"/>
                <a:cs typeface="Andalus" panose="02020603050405020304" pitchFamily="18" charset="-78"/>
              </a:rPr>
              <a:t>چهارم:دیدگاه های تربیتی ابن سینا،غزالی،خواجه نصیرالدین طوسی و سعدی</a:t>
            </a:r>
            <a:endParaRPr lang="en-US" altLang="ko-KR" sz="3200" b="1" dirty="0">
              <a:solidFill>
                <a:schemeClr val="tx1"/>
              </a:solidFill>
              <a:latin typeface="Andalus" panose="02020603050405020304" pitchFamily="18" charset="-78"/>
              <a:ea typeface="맑은 고딕" pitchFamily="50" charset="-127"/>
              <a:cs typeface="Andalus" panose="02020603050405020304" pitchFamily="18" charset="-78"/>
            </a:endParaRPr>
          </a:p>
        </p:txBody>
      </p:sp>
      <p:sp>
        <p:nvSpPr>
          <p:cNvPr id="3" name="Subtitle 2"/>
          <p:cNvSpPr>
            <a:spLocks noGrp="1"/>
          </p:cNvSpPr>
          <p:nvPr>
            <p:ph type="subTitle" idx="1"/>
          </p:nvPr>
        </p:nvSpPr>
        <p:spPr>
          <a:xfrm>
            <a:off x="436729" y="1324496"/>
            <a:ext cx="11436321" cy="5362907"/>
          </a:xfrm>
        </p:spPr>
        <p:txBody>
          <a:bodyPr>
            <a:noAutofit/>
          </a:bodyPr>
          <a:lstStyle/>
          <a:p>
            <a:pPr algn="r"/>
            <a:r>
              <a:rPr lang="fa-IR" altLang="ko-KR" sz="3200" b="1" dirty="0" smtClean="0">
                <a:solidFill>
                  <a:schemeClr val="tx1"/>
                </a:solidFill>
                <a:latin typeface="Aldhabi" panose="01000000000000000000" pitchFamily="2" charset="-78"/>
                <a:ea typeface="맑은 고딕" pitchFamily="50" charset="-127"/>
                <a:cs typeface="Aldhabi" panose="01000000000000000000" pitchFamily="2" charset="-78"/>
              </a:rPr>
              <a:t>ابن سینا:</a:t>
            </a:r>
            <a:endParaRPr lang="fa-IR" altLang="ko-KR" sz="3200" b="1" dirty="0">
              <a:solidFill>
                <a:schemeClr val="tx1"/>
              </a:solidFill>
              <a:latin typeface="Aldhabi" panose="01000000000000000000" pitchFamily="2" charset="-78"/>
              <a:ea typeface="맑은 고딕" pitchFamily="50" charset="-127"/>
              <a:cs typeface="Aldhabi" panose="01000000000000000000" pitchFamily="2" charset="-78"/>
            </a:endParaRPr>
          </a:p>
          <a:p>
            <a:pPr algn="just" rtl="1"/>
            <a:r>
              <a:rPr lang="fa-IR" sz="2800" dirty="0">
                <a:solidFill>
                  <a:schemeClr val="tx1"/>
                </a:solidFill>
                <a:latin typeface="Arabic Typesetting" panose="03020402040406030203" pitchFamily="66" charset="-78"/>
                <a:cs typeface="Arabic Typesetting" panose="03020402040406030203" pitchFamily="66" charset="-78"/>
              </a:rPr>
              <a:t>درفلسفه و طب سرآمد روزگار خود بود هممینطور در موسیقی ،لغت ،شعر ،عرفان ،اخلاق ،ادبیات و ریاضیات نیز شهرت زیادی داشت .</a:t>
            </a:r>
          </a:p>
          <a:p>
            <a:pPr algn="just" rtl="1"/>
            <a:r>
              <a:rPr lang="fa-IR" sz="2800" dirty="0">
                <a:solidFill>
                  <a:schemeClr val="tx1"/>
                </a:solidFill>
                <a:latin typeface="Arabic Typesetting" panose="03020402040406030203" pitchFamily="66" charset="-78"/>
                <a:cs typeface="Arabic Typesetting" panose="03020402040406030203" pitchFamily="66" charset="-78"/>
              </a:rPr>
              <a:t>مهم ترین تالیف او در زمینه پزشکی کتاب قانون است. </a:t>
            </a:r>
          </a:p>
          <a:p>
            <a:pPr algn="r"/>
            <a:r>
              <a:rPr lang="fa-IR" sz="2800" dirty="0">
                <a:solidFill>
                  <a:schemeClr val="tx1"/>
                </a:solidFill>
                <a:latin typeface="Aldhabi" panose="01000000000000000000" pitchFamily="2" charset="-78"/>
                <a:cs typeface="Aldhabi" panose="01000000000000000000" pitchFamily="2" charset="-78"/>
              </a:rPr>
              <a:t>هدفهای تعلیم وتربیت از نظر ابن سینا:</a:t>
            </a:r>
            <a:endParaRPr lang="en-US" altLang="ko-KR" sz="2800" b="1" dirty="0">
              <a:solidFill>
                <a:schemeClr val="tx1"/>
              </a:solidFill>
              <a:latin typeface="Aldhabi" panose="01000000000000000000" pitchFamily="2" charset="-78"/>
              <a:ea typeface="맑은 고딕" pitchFamily="50" charset="-127"/>
              <a:cs typeface="Aldhabi" panose="01000000000000000000" pitchFamily="2" charset="-78"/>
            </a:endParaRPr>
          </a:p>
          <a:p>
            <a:pPr algn="just" rtl="1"/>
            <a:r>
              <a:rPr lang="fa-IR" sz="2800" dirty="0">
                <a:solidFill>
                  <a:schemeClr val="tx1"/>
                </a:solidFill>
                <a:latin typeface="Arabic Typesetting" panose="03020402040406030203" pitchFamily="66" charset="-78"/>
                <a:cs typeface="Arabic Typesetting" panose="03020402040406030203" pitchFamily="66" charset="-78"/>
              </a:rPr>
              <a:t>از نظر او سعادت بالاترین چیزی است که انسان به دنبال کسب آن است پس از </a:t>
            </a:r>
            <a:r>
              <a:rPr lang="fa-IR" sz="2800" dirty="0" smtClean="0">
                <a:solidFill>
                  <a:schemeClr val="tx1"/>
                </a:solidFill>
                <a:latin typeface="Arabic Typesetting" panose="03020402040406030203" pitchFamily="66" charset="-78"/>
                <a:cs typeface="Arabic Typesetting" panose="03020402040406030203" pitchFamily="66" charset="-78"/>
              </a:rPr>
              <a:t>دیدگاه</a:t>
            </a:r>
            <a:endParaRPr lang="fa-IR" sz="2800" dirty="0">
              <a:solidFill>
                <a:schemeClr val="tx1"/>
              </a:solidFill>
              <a:latin typeface="Arabic Typesetting" panose="03020402040406030203" pitchFamily="66" charset="-78"/>
              <a:cs typeface="Arabic Typesetting" panose="03020402040406030203" pitchFamily="66" charset="-78"/>
            </a:endParaRPr>
          </a:p>
          <a:p>
            <a:pPr algn="just" rtl="1"/>
            <a:r>
              <a:rPr lang="fa-IR" sz="2800" dirty="0">
                <a:solidFill>
                  <a:schemeClr val="tx1"/>
                </a:solidFill>
                <a:latin typeface="Arabic Typesetting" panose="03020402040406030203" pitchFamily="66" charset="-78"/>
                <a:cs typeface="Arabic Typesetting" panose="03020402040406030203" pitchFamily="66" charset="-78"/>
              </a:rPr>
              <a:t>او قرب الهی را هدف نهایی در تعلیم و تربیت </a:t>
            </a:r>
            <a:r>
              <a:rPr lang="fa-IR" sz="2800" dirty="0" smtClean="0">
                <a:solidFill>
                  <a:schemeClr val="tx1"/>
                </a:solidFill>
                <a:latin typeface="Arabic Typesetting" panose="03020402040406030203" pitchFamily="66" charset="-78"/>
                <a:cs typeface="Arabic Typesetting" panose="03020402040406030203" pitchFamily="66" charset="-78"/>
              </a:rPr>
              <a:t>دانسته است .</a:t>
            </a:r>
          </a:p>
          <a:p>
            <a:pPr algn="just" rtl="1"/>
            <a:r>
              <a:rPr lang="fa-IR" sz="2800" dirty="0" smtClean="0">
                <a:solidFill>
                  <a:schemeClr val="tx1"/>
                </a:solidFill>
                <a:latin typeface="Arabic Typesetting" panose="03020402040406030203" pitchFamily="66" charset="-78"/>
                <a:cs typeface="Arabic Typesetting" panose="03020402040406030203" pitchFamily="66" charset="-78"/>
              </a:rPr>
              <a:t>در زیر چتر هدف </a:t>
            </a:r>
            <a:r>
              <a:rPr lang="fa-IR" sz="2800" dirty="0">
                <a:solidFill>
                  <a:schemeClr val="tx1"/>
                </a:solidFill>
                <a:latin typeface="Arabic Typesetting" panose="03020402040406030203" pitchFamily="66" charset="-78"/>
                <a:cs typeface="Arabic Typesetting" panose="03020402040406030203" pitchFamily="66" charset="-78"/>
              </a:rPr>
              <a:t>نهایی قرب الهی به اهدافی اشاره کرده است :</a:t>
            </a:r>
          </a:p>
          <a:p>
            <a:pPr algn="just" rtl="1"/>
            <a:r>
              <a:rPr lang="fa-IR" sz="2800" dirty="0">
                <a:solidFill>
                  <a:schemeClr val="tx1"/>
                </a:solidFill>
                <a:latin typeface="Arabic Typesetting" panose="03020402040406030203" pitchFamily="66" charset="-78"/>
                <a:cs typeface="Arabic Typesetting" panose="03020402040406030203" pitchFamily="66" charset="-78"/>
              </a:rPr>
              <a:t>الف) اهداف جسمانی :برای پرورش بعد جسمانی انسان </a:t>
            </a:r>
          </a:p>
          <a:p>
            <a:pPr algn="just" rtl="1"/>
            <a:r>
              <a:rPr lang="fa-IR" sz="2800" dirty="0">
                <a:solidFill>
                  <a:schemeClr val="tx1"/>
                </a:solidFill>
                <a:latin typeface="Arabic Typesetting" panose="03020402040406030203" pitchFamily="66" charset="-78"/>
                <a:cs typeface="Arabic Typesetting" panose="03020402040406030203" pitchFamily="66" charset="-78"/>
              </a:rPr>
              <a:t>ب) اهداف عقلانی : اصلی ترین راه برای درک تعالیم دینی توجیه عقل گرایانه است </a:t>
            </a:r>
          </a:p>
          <a:p>
            <a:pPr algn="r"/>
            <a:endParaRPr lang="en-US"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endParaRPr>
          </a:p>
          <a:p>
            <a:pPr algn="r">
              <a:spcBef>
                <a:spcPts val="0"/>
              </a:spcBef>
              <a:defRPr/>
            </a:pPr>
            <a:endParaRPr lang="en-US"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endParaRPr>
          </a:p>
          <a:p>
            <a:pPr algn="r">
              <a:spcBef>
                <a:spcPts val="0"/>
              </a:spcBef>
              <a:defRPr/>
            </a:pPr>
            <a:endParaRPr lang="fa-IR" altLang="ko-KR" sz="2800" b="1" dirty="0">
              <a:solidFill>
                <a:schemeClr val="tx1"/>
              </a:solidFill>
              <a:latin typeface="Arabic Typesetting" panose="03020402040406030203" pitchFamily="66" charset="-78"/>
              <a:cs typeface="Arabic Typesetting" panose="03020402040406030203" pitchFamily="66" charset="-78"/>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2264" y="3099981"/>
            <a:ext cx="4343400" cy="3259876"/>
          </a:xfrm>
          <a:prstGeom prst="rect">
            <a:avLst/>
          </a:prstGeom>
        </p:spPr>
      </p:pic>
    </p:spTree>
    <p:extLst>
      <p:ext uri="{BB962C8B-B14F-4D97-AF65-F5344CB8AC3E}">
        <p14:creationId xmlns:p14="http://schemas.microsoft.com/office/powerpoint/2010/main" val="157271826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126" y="191068"/>
            <a:ext cx="10249469" cy="764939"/>
          </a:xfrm>
        </p:spPr>
        <p:txBody>
          <a:bodyPr/>
          <a:lstStyle/>
          <a:p>
            <a:r>
              <a:rPr lang="fa-IR" altLang="ko-KR" sz="3200" b="1" dirty="0">
                <a:solidFill>
                  <a:schemeClr val="tx1"/>
                </a:solidFill>
                <a:latin typeface="Andalus" panose="02020603050405020304" pitchFamily="18" charset="-78"/>
                <a:ea typeface="맑은 고딕" pitchFamily="50" charset="-127"/>
                <a:cs typeface="Andalus" panose="02020603050405020304" pitchFamily="18" charset="-78"/>
              </a:rPr>
              <a:t>فصل </a:t>
            </a:r>
            <a:r>
              <a:rPr lang="fa-IR" altLang="ko-KR" sz="3200" b="1" dirty="0" smtClean="0">
                <a:solidFill>
                  <a:schemeClr val="tx1"/>
                </a:solidFill>
                <a:latin typeface="Andalus" panose="02020603050405020304" pitchFamily="18" charset="-78"/>
                <a:ea typeface="맑은 고딕" pitchFamily="50" charset="-127"/>
                <a:cs typeface="Andalus" panose="02020603050405020304" pitchFamily="18" charset="-78"/>
              </a:rPr>
              <a:t>چهارم:دیدگاه های تربیتی ابن سینا،غزالی،خواجه نصیرالدین طوسی و سعدی</a:t>
            </a:r>
            <a:endParaRPr lang="en-US" altLang="ko-KR" sz="3200" b="1" dirty="0">
              <a:solidFill>
                <a:schemeClr val="tx1"/>
              </a:solidFill>
              <a:latin typeface="Andalus" panose="02020603050405020304" pitchFamily="18" charset="-78"/>
              <a:ea typeface="맑은 고딕" pitchFamily="50" charset="-127"/>
              <a:cs typeface="Andalus" panose="02020603050405020304" pitchFamily="18" charset="-78"/>
            </a:endParaRPr>
          </a:p>
        </p:txBody>
      </p:sp>
      <p:sp>
        <p:nvSpPr>
          <p:cNvPr id="3" name="Subtitle 2"/>
          <p:cNvSpPr>
            <a:spLocks noGrp="1"/>
          </p:cNvSpPr>
          <p:nvPr>
            <p:ph type="subTitle" idx="1"/>
          </p:nvPr>
        </p:nvSpPr>
        <p:spPr>
          <a:xfrm>
            <a:off x="436729" y="1324496"/>
            <a:ext cx="11436321" cy="5362907"/>
          </a:xfrm>
        </p:spPr>
        <p:txBody>
          <a:bodyPr>
            <a:noAutofit/>
          </a:bodyPr>
          <a:lstStyle/>
          <a:p>
            <a:pPr algn="just" rtl="1"/>
            <a:r>
              <a:rPr lang="fa-IR" sz="2800" dirty="0">
                <a:solidFill>
                  <a:schemeClr val="tx1"/>
                </a:solidFill>
                <a:latin typeface="Arabic Typesetting" panose="03020402040406030203" pitchFamily="66" charset="-78"/>
                <a:cs typeface="Arabic Typesetting" panose="03020402040406030203" pitchFamily="66" charset="-78"/>
              </a:rPr>
              <a:t>نکته مهم :نظام تربیتی ابن سینا نیروی عقل و عرفان رهبری می کند و هدف از تعلیم و تربیت گردآوری اطلاعات نیست ،بلکه هدف همان اندیشه ورزی است که بر اساس دانش عمل می کند . </a:t>
            </a:r>
          </a:p>
          <a:p>
            <a:pPr algn="just" rtl="1"/>
            <a:r>
              <a:rPr lang="fa-IR" sz="2800" dirty="0">
                <a:solidFill>
                  <a:schemeClr val="tx1"/>
                </a:solidFill>
                <a:latin typeface="Arabic Typesetting" panose="03020402040406030203" pitchFamily="66" charset="-78"/>
                <a:cs typeface="Arabic Typesetting" panose="03020402040406030203" pitchFamily="66" charset="-78"/>
              </a:rPr>
              <a:t>ج)اهداف اخلاقی:نکته مهم این هدف اکتسابی بودن اخلاق پسندیده و یا ناپسند در انسان است یعنی امر یادگیری در به وجودآمدن هرگونه اخلاق در نفس انسان دخیل است .</a:t>
            </a:r>
          </a:p>
          <a:p>
            <a:pPr algn="just" rtl="1"/>
            <a:r>
              <a:rPr lang="fa-IR" sz="2800" dirty="0">
                <a:solidFill>
                  <a:schemeClr val="tx1"/>
                </a:solidFill>
                <a:latin typeface="Arabic Typesetting" panose="03020402040406030203" pitchFamily="66" charset="-78"/>
                <a:cs typeface="Arabic Typesetting" panose="03020402040406030203" pitchFamily="66" charset="-78"/>
              </a:rPr>
              <a:t>د)اهداف هنری :ابن سینا در باب هنر به موسیقی و ادبیات عرفانی اشاره کرد (در مورد موسیقی او ابتدا به نقش اعداد و سپس به ویژگی های </a:t>
            </a:r>
            <a:r>
              <a:rPr lang="fa-IR" sz="2800" dirty="0" smtClean="0">
                <a:solidFill>
                  <a:schemeClr val="tx1"/>
                </a:solidFill>
                <a:latin typeface="Arabic Typesetting" panose="03020402040406030203" pitchFamily="66" charset="-78"/>
                <a:cs typeface="Arabic Typesetting" panose="03020402040406030203" pitchFamily="66" charset="-78"/>
              </a:rPr>
              <a:t>صوت </a:t>
            </a:r>
            <a:r>
              <a:rPr lang="fa-IR" sz="2800" dirty="0">
                <a:solidFill>
                  <a:schemeClr val="tx1"/>
                </a:solidFill>
                <a:latin typeface="Arabic Typesetting" panose="03020402040406030203" pitchFamily="66" charset="-78"/>
                <a:cs typeface="Arabic Typesetting" panose="03020402040406030203" pitchFamily="66" charset="-78"/>
              </a:rPr>
              <a:t>در بیان محسوسات اشاره دارد و موسیقی را شاخه ای از دانش ریاضی میداند</a:t>
            </a:r>
            <a:r>
              <a:rPr lang="fa-IR" sz="2800" dirty="0" smtClean="0">
                <a:solidFill>
                  <a:schemeClr val="tx1"/>
                </a:solidFill>
                <a:latin typeface="Arabic Typesetting" panose="03020402040406030203" pitchFamily="66" charset="-78"/>
                <a:cs typeface="Arabic Typesetting" panose="03020402040406030203" pitchFamily="66" charset="-78"/>
              </a:rPr>
              <a:t>.)</a:t>
            </a:r>
          </a:p>
          <a:p>
            <a:pPr algn="just" rtl="1"/>
            <a:r>
              <a:rPr lang="fa-IR" sz="3200" dirty="0" smtClean="0">
                <a:solidFill>
                  <a:schemeClr val="tx1"/>
                </a:solidFill>
                <a:latin typeface="Aldhabi" panose="01000000000000000000" pitchFamily="2" charset="-78"/>
                <a:cs typeface="Aldhabi" panose="01000000000000000000" pitchFamily="2" charset="-78"/>
              </a:rPr>
              <a:t>ه)اهداف </a:t>
            </a:r>
            <a:r>
              <a:rPr lang="fa-IR" sz="3200" dirty="0">
                <a:solidFill>
                  <a:schemeClr val="tx1"/>
                </a:solidFill>
                <a:latin typeface="Aldhabi" panose="01000000000000000000" pitchFamily="2" charset="-78"/>
                <a:cs typeface="Aldhabi" panose="01000000000000000000" pitchFamily="2" charset="-78"/>
              </a:rPr>
              <a:t>اجتماعی :براساس تبیین مدینه فاضله میتوان اهداف زیر را استنباط کرد </a:t>
            </a:r>
            <a:r>
              <a:rPr lang="fa-IR" sz="3200" dirty="0" smtClean="0">
                <a:solidFill>
                  <a:schemeClr val="tx1"/>
                </a:solidFill>
                <a:latin typeface="Aldhabi" panose="01000000000000000000" pitchFamily="2" charset="-78"/>
                <a:cs typeface="Aldhabi" panose="01000000000000000000" pitchFamily="2" charset="-78"/>
              </a:rPr>
              <a:t>:</a:t>
            </a:r>
          </a:p>
          <a:p>
            <a:pPr algn="just" rtl="1"/>
            <a:r>
              <a:rPr lang="fa-IR" sz="2800" dirty="0">
                <a:solidFill>
                  <a:schemeClr val="tx1"/>
                </a:solidFill>
                <a:latin typeface="Arabic Typesetting" panose="03020402040406030203" pitchFamily="66" charset="-78"/>
                <a:cs typeface="Arabic Typesetting" panose="03020402040406030203" pitchFamily="66" charset="-78"/>
              </a:rPr>
              <a:t>1) پرورش مسئولیت شاگردان نسبت به بیت المال </a:t>
            </a:r>
          </a:p>
          <a:p>
            <a:pPr algn="just" rtl="1"/>
            <a:r>
              <a:rPr lang="fa-IR" sz="2800" dirty="0">
                <a:solidFill>
                  <a:schemeClr val="tx1"/>
                </a:solidFill>
                <a:latin typeface="Arabic Typesetting" panose="03020402040406030203" pitchFamily="66" charset="-78"/>
                <a:cs typeface="Arabic Typesetting" panose="03020402040406030203" pitchFamily="66" charset="-78"/>
              </a:rPr>
              <a:t>2)تربیت شاگردان برای داشتن فعالیتی مفید در جامعه </a:t>
            </a:r>
          </a:p>
          <a:p>
            <a:pPr algn="just" rtl="1"/>
            <a:r>
              <a:rPr lang="fa-IR" sz="2800" dirty="0">
                <a:solidFill>
                  <a:schemeClr val="tx1"/>
                </a:solidFill>
                <a:latin typeface="Arabic Typesetting" panose="03020402040406030203" pitchFamily="66" charset="-78"/>
                <a:cs typeface="Arabic Typesetting" panose="03020402040406030203" pitchFamily="66" charset="-78"/>
              </a:rPr>
              <a:t>3)ایجاد نگرش در شاگردان نسبت به پیامدهای بد بیکاری ، بطالت ،دلالی و رباخواری </a:t>
            </a:r>
          </a:p>
          <a:p>
            <a:pPr algn="just" rtl="1"/>
            <a:endParaRPr lang="fa-IR" sz="3200" dirty="0">
              <a:solidFill>
                <a:schemeClr val="tx1"/>
              </a:solidFill>
              <a:latin typeface="Aldhabi" panose="01000000000000000000" pitchFamily="2" charset="-78"/>
              <a:cs typeface="Aldhabi" panose="01000000000000000000" pitchFamily="2" charset="-78"/>
            </a:endParaRPr>
          </a:p>
        </p:txBody>
      </p:sp>
    </p:spTree>
    <p:extLst>
      <p:ext uri="{BB962C8B-B14F-4D97-AF65-F5344CB8AC3E}">
        <p14:creationId xmlns:p14="http://schemas.microsoft.com/office/powerpoint/2010/main" val="106101514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126" y="191068"/>
            <a:ext cx="10249469" cy="764939"/>
          </a:xfrm>
        </p:spPr>
        <p:txBody>
          <a:bodyPr/>
          <a:lstStyle/>
          <a:p>
            <a:r>
              <a:rPr lang="fa-IR" altLang="ko-KR" sz="3200" b="1" dirty="0">
                <a:solidFill>
                  <a:schemeClr val="tx1"/>
                </a:solidFill>
                <a:latin typeface="Andalus" panose="02020603050405020304" pitchFamily="18" charset="-78"/>
                <a:ea typeface="맑은 고딕" pitchFamily="50" charset="-127"/>
                <a:cs typeface="Andalus" panose="02020603050405020304" pitchFamily="18" charset="-78"/>
              </a:rPr>
              <a:t>فصل </a:t>
            </a:r>
            <a:r>
              <a:rPr lang="fa-IR" altLang="ko-KR" sz="3200" b="1" dirty="0" smtClean="0">
                <a:solidFill>
                  <a:schemeClr val="tx1"/>
                </a:solidFill>
                <a:latin typeface="Andalus" panose="02020603050405020304" pitchFamily="18" charset="-78"/>
                <a:ea typeface="맑은 고딕" pitchFamily="50" charset="-127"/>
                <a:cs typeface="Andalus" panose="02020603050405020304" pitchFamily="18" charset="-78"/>
              </a:rPr>
              <a:t>چهارم:دیدگاه های تربیتی ابن سینا،غزالی،خواجه نصیرالدین طوسی و سعدی</a:t>
            </a:r>
            <a:endParaRPr lang="en-US" altLang="ko-KR" sz="3200" b="1" dirty="0">
              <a:solidFill>
                <a:schemeClr val="tx1"/>
              </a:solidFill>
              <a:latin typeface="Andalus" panose="02020603050405020304" pitchFamily="18" charset="-78"/>
              <a:ea typeface="맑은 고딕" pitchFamily="50" charset="-127"/>
              <a:cs typeface="Andalus" panose="02020603050405020304" pitchFamily="18" charset="-78"/>
            </a:endParaRPr>
          </a:p>
        </p:txBody>
      </p:sp>
      <p:sp>
        <p:nvSpPr>
          <p:cNvPr id="3" name="Subtitle 2"/>
          <p:cNvSpPr>
            <a:spLocks noGrp="1"/>
          </p:cNvSpPr>
          <p:nvPr>
            <p:ph type="subTitle" idx="1"/>
          </p:nvPr>
        </p:nvSpPr>
        <p:spPr>
          <a:xfrm>
            <a:off x="436729" y="1324496"/>
            <a:ext cx="11436321" cy="5362907"/>
          </a:xfrm>
        </p:spPr>
        <p:txBody>
          <a:bodyPr>
            <a:noAutofit/>
          </a:bodyPr>
          <a:lstStyle/>
          <a:p>
            <a:pPr algn="just" rtl="1"/>
            <a:r>
              <a:rPr lang="fa-IR" sz="2800" dirty="0">
                <a:solidFill>
                  <a:schemeClr val="tx1"/>
                </a:solidFill>
                <a:latin typeface="Arabic Typesetting" panose="03020402040406030203" pitchFamily="66" charset="-78"/>
                <a:cs typeface="Arabic Typesetting" panose="03020402040406030203" pitchFamily="66" charset="-78"/>
              </a:rPr>
              <a:t>4)ایجاد نگرش در شاگردان نسبت به ضرورت و اهمیت نهاد خانواده </a:t>
            </a:r>
          </a:p>
          <a:p>
            <a:pPr algn="just" rtl="1"/>
            <a:r>
              <a:rPr lang="fa-IR" sz="2800" dirty="0">
                <a:solidFill>
                  <a:schemeClr val="tx1"/>
                </a:solidFill>
                <a:latin typeface="Arabic Typesetting" panose="03020402040406030203" pitchFamily="66" charset="-78"/>
                <a:cs typeface="Arabic Typesetting" panose="03020402040406030203" pitchFamily="66" charset="-78"/>
              </a:rPr>
              <a:t>5)ایجاد روابط صحیح اجتماعی در نهاد خانواده به عنوان بنیادی ترین نهاد اجتماعی </a:t>
            </a:r>
          </a:p>
          <a:p>
            <a:pPr algn="just" rtl="1"/>
            <a:r>
              <a:rPr lang="fa-IR" sz="2800" dirty="0">
                <a:solidFill>
                  <a:schemeClr val="tx1"/>
                </a:solidFill>
                <a:latin typeface="Arabic Typesetting" panose="03020402040406030203" pitchFamily="66" charset="-78"/>
                <a:cs typeface="Arabic Typesetting" panose="03020402040406030203" pitchFamily="66" charset="-78"/>
              </a:rPr>
              <a:t>ابن سینا هدف تعلیم و تربیت را ایمان ،اخلاق نیکو،تندرستی ،سواد ،هنروآماده شدن برای پیشه میدانست.</a:t>
            </a:r>
          </a:p>
          <a:p>
            <a:pPr algn="just" rtl="1"/>
            <a:r>
              <a:rPr lang="fa-IR" sz="2800" dirty="0">
                <a:solidFill>
                  <a:schemeClr val="tx1"/>
                </a:solidFill>
                <a:latin typeface="Arabic Typesetting" panose="03020402040406030203" pitchFamily="66" charset="-78"/>
                <a:cs typeface="Arabic Typesetting" panose="03020402040406030203" pitchFamily="66" charset="-78"/>
              </a:rPr>
              <a:t>(آموزش پیشه و شغل هم از اهداف مهم تعلیم و تربیت ابن سینایی است.)</a:t>
            </a:r>
          </a:p>
          <a:p>
            <a:pPr algn="just" rtl="1"/>
            <a:r>
              <a:rPr lang="fa-IR" sz="2800" dirty="0">
                <a:solidFill>
                  <a:schemeClr val="tx1"/>
                </a:solidFill>
                <a:latin typeface="Arabic Typesetting" panose="03020402040406030203" pitchFamily="66" charset="-78"/>
                <a:cs typeface="Arabic Typesetting" panose="03020402040406030203" pitchFamily="66" charset="-78"/>
              </a:rPr>
              <a:t>ابن سینا عقیده داشت که نوع ورزش و بازی باید با توجه به سن دانش آموز باشد پس عادت دادن به اعمال نیک در دوره کودکی و نوجوانی بسیار مهم بود چرا که او در اخلاقیات و فضایل براعتدال تاکید کرده ،و لازمه حصول سعادت را فضایل اخلاقی دانسته است </a:t>
            </a:r>
          </a:p>
          <a:p>
            <a:pPr algn="just" rtl="1"/>
            <a:r>
              <a:rPr lang="fa-IR" sz="3200" dirty="0" smtClean="0">
                <a:solidFill>
                  <a:schemeClr val="tx1"/>
                </a:solidFill>
                <a:latin typeface="Aldhabi" panose="01000000000000000000" pitchFamily="2" charset="-78"/>
                <a:cs typeface="Aldhabi" panose="01000000000000000000" pitchFamily="2" charset="-78"/>
              </a:rPr>
              <a:t>تعریف </a:t>
            </a:r>
            <a:r>
              <a:rPr lang="fa-IR" sz="3200" dirty="0">
                <a:solidFill>
                  <a:schemeClr val="tx1"/>
                </a:solidFill>
                <a:latin typeface="Aldhabi" panose="01000000000000000000" pitchFamily="2" charset="-78"/>
                <a:cs typeface="Aldhabi" panose="01000000000000000000" pitchFamily="2" charset="-78"/>
              </a:rPr>
              <a:t>تعلیم و تربیت از نظر ابن سینا </a:t>
            </a:r>
            <a:r>
              <a:rPr lang="fa-IR" sz="3200" dirty="0" smtClean="0">
                <a:solidFill>
                  <a:schemeClr val="tx1"/>
                </a:solidFill>
                <a:latin typeface="Aldhabi" panose="01000000000000000000" pitchFamily="2" charset="-78"/>
                <a:cs typeface="Aldhabi" panose="01000000000000000000" pitchFamily="2" charset="-78"/>
              </a:rPr>
              <a:t>:</a:t>
            </a:r>
            <a:endParaRPr lang="fa-IR" sz="3200" dirty="0">
              <a:solidFill>
                <a:schemeClr val="tx1"/>
              </a:solidFill>
              <a:latin typeface="Aldhabi" panose="01000000000000000000" pitchFamily="2" charset="-78"/>
              <a:cs typeface="Aldhabi" panose="01000000000000000000" pitchFamily="2" charset="-78"/>
            </a:endParaRPr>
          </a:p>
          <a:p>
            <a:pPr algn="just" rtl="1"/>
            <a:r>
              <a:rPr lang="fa-IR" sz="2800" dirty="0">
                <a:solidFill>
                  <a:schemeClr val="tx1"/>
                </a:solidFill>
                <a:latin typeface="Arabic Typesetting" panose="03020402040406030203" pitchFamily="66" charset="-78"/>
                <a:cs typeface="Arabic Typesetting" panose="03020402040406030203" pitchFamily="66" charset="-78"/>
              </a:rPr>
              <a:t>وی تعلیم و تربیت را :برنامه ریزی و فعالیت جامعه و فرد در جهت سلامت خانواده و رشد کودک و تدبیر شئون اجتماعی برای وصول انسان به سعادت در دنیا و پس از مرگ دانسته است . </a:t>
            </a:r>
          </a:p>
          <a:p>
            <a:pPr algn="just" rtl="1"/>
            <a:endParaRPr lang="fa-IR" sz="3200" dirty="0">
              <a:solidFill>
                <a:schemeClr val="tx1"/>
              </a:solidFill>
              <a:latin typeface="Aldhabi" panose="01000000000000000000" pitchFamily="2" charset="-78"/>
              <a:cs typeface="Aldhabi" panose="01000000000000000000" pitchFamily="2" charset="-78"/>
            </a:endParaRPr>
          </a:p>
        </p:txBody>
      </p:sp>
    </p:spTree>
    <p:extLst>
      <p:ext uri="{BB962C8B-B14F-4D97-AF65-F5344CB8AC3E}">
        <p14:creationId xmlns:p14="http://schemas.microsoft.com/office/powerpoint/2010/main" val="180912589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126" y="191068"/>
            <a:ext cx="10249469" cy="764939"/>
          </a:xfrm>
        </p:spPr>
        <p:txBody>
          <a:bodyPr/>
          <a:lstStyle/>
          <a:p>
            <a:r>
              <a:rPr lang="fa-IR" altLang="ko-KR" sz="3200" b="1" dirty="0">
                <a:solidFill>
                  <a:schemeClr val="tx1"/>
                </a:solidFill>
                <a:latin typeface="Andalus" panose="02020603050405020304" pitchFamily="18" charset="-78"/>
                <a:ea typeface="맑은 고딕" pitchFamily="50" charset="-127"/>
                <a:cs typeface="Andalus" panose="02020603050405020304" pitchFamily="18" charset="-78"/>
              </a:rPr>
              <a:t>فصل </a:t>
            </a:r>
            <a:r>
              <a:rPr lang="fa-IR" altLang="ko-KR" sz="3200" b="1" dirty="0" smtClean="0">
                <a:solidFill>
                  <a:schemeClr val="tx1"/>
                </a:solidFill>
                <a:latin typeface="Andalus" panose="02020603050405020304" pitchFamily="18" charset="-78"/>
                <a:ea typeface="맑은 고딕" pitchFamily="50" charset="-127"/>
                <a:cs typeface="Andalus" panose="02020603050405020304" pitchFamily="18" charset="-78"/>
              </a:rPr>
              <a:t>چهارم:دیدگاه های تربیتی ابن سینا،غزالی،خواجه نصیرالدین طوسی و سعدی</a:t>
            </a:r>
            <a:endParaRPr lang="en-US" altLang="ko-KR" sz="3200" b="1" dirty="0">
              <a:solidFill>
                <a:schemeClr val="tx1"/>
              </a:solidFill>
              <a:latin typeface="Andalus" panose="02020603050405020304" pitchFamily="18" charset="-78"/>
              <a:ea typeface="맑은 고딕" pitchFamily="50" charset="-127"/>
              <a:cs typeface="Andalus" panose="02020603050405020304" pitchFamily="18" charset="-78"/>
            </a:endParaRPr>
          </a:p>
        </p:txBody>
      </p:sp>
      <p:sp>
        <p:nvSpPr>
          <p:cNvPr id="3" name="Subtitle 2"/>
          <p:cNvSpPr>
            <a:spLocks noGrp="1"/>
          </p:cNvSpPr>
          <p:nvPr>
            <p:ph type="subTitle" idx="1"/>
          </p:nvPr>
        </p:nvSpPr>
        <p:spPr>
          <a:xfrm>
            <a:off x="436729" y="1324496"/>
            <a:ext cx="11436321" cy="5362907"/>
          </a:xfrm>
        </p:spPr>
        <p:txBody>
          <a:bodyPr>
            <a:noAutofit/>
          </a:bodyPr>
          <a:lstStyle/>
          <a:p>
            <a:pPr algn="just" rtl="1"/>
            <a:r>
              <a:rPr lang="fa-IR" sz="3200" dirty="0">
                <a:solidFill>
                  <a:schemeClr val="tx1"/>
                </a:solidFill>
                <a:latin typeface="Aldhabi" panose="01000000000000000000" pitchFamily="2" charset="-78"/>
                <a:cs typeface="Aldhabi" panose="01000000000000000000" pitchFamily="2" charset="-78"/>
              </a:rPr>
              <a:t>روشهای </a:t>
            </a:r>
            <a:r>
              <a:rPr lang="fa-IR" sz="3200" dirty="0" smtClean="0">
                <a:solidFill>
                  <a:schemeClr val="tx1"/>
                </a:solidFill>
                <a:latin typeface="Aldhabi" panose="01000000000000000000" pitchFamily="2" charset="-78"/>
                <a:cs typeface="Aldhabi" panose="01000000000000000000" pitchFamily="2" charset="-78"/>
              </a:rPr>
              <a:t>تعلیم </a:t>
            </a:r>
            <a:r>
              <a:rPr lang="fa-IR" sz="3200" dirty="0">
                <a:solidFill>
                  <a:schemeClr val="tx1"/>
                </a:solidFill>
                <a:latin typeface="Aldhabi" panose="01000000000000000000" pitchFamily="2" charset="-78"/>
                <a:cs typeface="Aldhabi" panose="01000000000000000000" pitchFamily="2" charset="-78"/>
              </a:rPr>
              <a:t>و تربیت از دیدگاه </a:t>
            </a:r>
            <a:r>
              <a:rPr lang="fa-IR" sz="3200" dirty="0" smtClean="0">
                <a:solidFill>
                  <a:schemeClr val="tx1"/>
                </a:solidFill>
                <a:latin typeface="Aldhabi" panose="01000000000000000000" pitchFamily="2" charset="-78"/>
                <a:cs typeface="Aldhabi" panose="01000000000000000000" pitchFamily="2" charset="-78"/>
              </a:rPr>
              <a:t>ابن </a:t>
            </a:r>
            <a:r>
              <a:rPr lang="fa-IR" sz="3200" dirty="0">
                <a:solidFill>
                  <a:schemeClr val="tx1"/>
                </a:solidFill>
                <a:latin typeface="Aldhabi" panose="01000000000000000000" pitchFamily="2" charset="-78"/>
                <a:cs typeface="Aldhabi" panose="01000000000000000000" pitchFamily="2" charset="-78"/>
              </a:rPr>
              <a:t>سینا </a:t>
            </a:r>
            <a:r>
              <a:rPr lang="fa-IR" sz="3200" dirty="0" smtClean="0">
                <a:solidFill>
                  <a:schemeClr val="tx1"/>
                </a:solidFill>
                <a:latin typeface="Aldhabi" panose="01000000000000000000" pitchFamily="2" charset="-78"/>
                <a:cs typeface="Aldhabi" panose="01000000000000000000" pitchFamily="2" charset="-78"/>
              </a:rPr>
              <a:t>:</a:t>
            </a:r>
          </a:p>
          <a:p>
            <a:pPr algn="r" rtl="1"/>
            <a:r>
              <a:rPr lang="fa-IR" sz="2800" dirty="0">
                <a:solidFill>
                  <a:schemeClr val="tx1"/>
                </a:solidFill>
                <a:latin typeface="Arabic Typesetting" panose="03020402040406030203" pitchFamily="66" charset="-78"/>
                <a:cs typeface="Arabic Typesetting" panose="03020402040406030203" pitchFamily="66" charset="-78"/>
              </a:rPr>
              <a:t>روشهای مورد نظر او تعلیم ذهنی ،صناعی ،تلفیقی ،تادیبی و تنبیهی .</a:t>
            </a:r>
          </a:p>
          <a:p>
            <a:pPr algn="r" rtl="1"/>
            <a:r>
              <a:rPr lang="fa-IR" sz="2800" dirty="0">
                <a:solidFill>
                  <a:schemeClr val="tx1"/>
                </a:solidFill>
                <a:latin typeface="Arabic Typesetting" panose="03020402040406030203" pitchFamily="66" charset="-78"/>
                <a:cs typeface="Arabic Typesetting" panose="03020402040406030203" pitchFamily="66" charset="-78"/>
              </a:rPr>
              <a:t>مثلا او در جلسات درس از روشهای املا ،بحث و مذاکره ،توضیح ،مطالعه و تحقیق استفاده میکرد. و تنبیه بدنی را در حکم آخرین راهکار تربیتی ،مفید میدانست. </a:t>
            </a:r>
          </a:p>
          <a:p>
            <a:pPr algn="r" rtl="1"/>
            <a:r>
              <a:rPr lang="fa-IR" sz="2800" dirty="0">
                <a:solidFill>
                  <a:schemeClr val="tx1"/>
                </a:solidFill>
                <a:latin typeface="Arabic Typesetting" panose="03020402040406030203" pitchFamily="66" charset="-78"/>
                <a:cs typeface="Arabic Typesetting" panose="03020402040406030203" pitchFamily="66" charset="-78"/>
              </a:rPr>
              <a:t>در تعلیم ذهنی یادگیری از طریق درک و فهم ،حفظ و یادگیری نوشتاری اهمیت فراوانی دارد. </a:t>
            </a:r>
          </a:p>
          <a:p>
            <a:pPr algn="r" rtl="1"/>
            <a:r>
              <a:rPr lang="fa-IR" sz="2800" dirty="0">
                <a:solidFill>
                  <a:schemeClr val="tx1"/>
                </a:solidFill>
                <a:latin typeface="Arabic Typesetting" panose="03020402040406030203" pitchFamily="66" charset="-78"/>
                <a:cs typeface="Arabic Typesetting" panose="03020402040406030203" pitchFamily="66" charset="-78"/>
              </a:rPr>
              <a:t>تادیب در سخنان ابن سینا بیشتر جنبه سلبی دارد براین اساس باید اخلاق مذموم و ناپسند را از کودکان دور کرد. </a:t>
            </a:r>
          </a:p>
          <a:p>
            <a:pPr algn="just" rtl="1"/>
            <a:r>
              <a:rPr lang="fa-IR" sz="3200" dirty="0">
                <a:solidFill>
                  <a:schemeClr val="tx1"/>
                </a:solidFill>
                <a:latin typeface="Aldhabi" panose="01000000000000000000" pitchFamily="2" charset="-78"/>
                <a:cs typeface="Aldhabi" panose="01000000000000000000" pitchFamily="2" charset="-78"/>
              </a:rPr>
              <a:t>توجه به علایق و تفاوتهای فردی دانش آموزان </a:t>
            </a:r>
            <a:r>
              <a:rPr lang="fa-IR" sz="3200" dirty="0" smtClean="0">
                <a:solidFill>
                  <a:schemeClr val="tx1"/>
                </a:solidFill>
                <a:latin typeface="Aldhabi" panose="01000000000000000000" pitchFamily="2" charset="-78"/>
                <a:cs typeface="Aldhabi" panose="01000000000000000000" pitchFamily="2" charset="-78"/>
              </a:rPr>
              <a:t>:</a:t>
            </a:r>
          </a:p>
          <a:p>
            <a:pPr algn="just" rtl="1"/>
            <a:r>
              <a:rPr lang="fa-IR" sz="2800" dirty="0">
                <a:solidFill>
                  <a:schemeClr val="tx1"/>
                </a:solidFill>
                <a:latin typeface="Arabic Typesetting" panose="03020402040406030203" pitchFamily="66" charset="-78"/>
                <a:cs typeface="Arabic Typesetting" panose="03020402040406030203" pitchFamily="66" charset="-78"/>
              </a:rPr>
              <a:t>از دیدگاه ابن سینا ، علایق و رغبتهای دانش آموزان بسیار مهم بود پس مربی کودک هنگام گزینش حرفه یا دانش خاص ،طبیعت کودک را بیازماید ،ذوق وسلیقه و میزان هوش او را بیازماید و بر این اساس حرفه یا دانش مناسب برای کودک بگزیند. </a:t>
            </a:r>
          </a:p>
          <a:p>
            <a:pPr algn="just" rtl="1"/>
            <a:endParaRPr lang="fa-IR" sz="3200" dirty="0">
              <a:solidFill>
                <a:schemeClr val="tx1"/>
              </a:solidFill>
              <a:latin typeface="Aldhabi" panose="01000000000000000000" pitchFamily="2" charset="-78"/>
              <a:cs typeface="Aldhabi" panose="01000000000000000000" pitchFamily="2" charset="-78"/>
            </a:endParaRPr>
          </a:p>
        </p:txBody>
      </p:sp>
    </p:spTree>
    <p:extLst>
      <p:ext uri="{BB962C8B-B14F-4D97-AF65-F5344CB8AC3E}">
        <p14:creationId xmlns:p14="http://schemas.microsoft.com/office/powerpoint/2010/main" val="195721311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126" y="191068"/>
            <a:ext cx="10249469" cy="764939"/>
          </a:xfrm>
        </p:spPr>
        <p:txBody>
          <a:bodyPr/>
          <a:lstStyle/>
          <a:p>
            <a:r>
              <a:rPr lang="fa-IR" altLang="ko-KR" sz="3200" b="1" dirty="0">
                <a:solidFill>
                  <a:schemeClr val="tx1"/>
                </a:solidFill>
                <a:latin typeface="Andalus" panose="02020603050405020304" pitchFamily="18" charset="-78"/>
                <a:ea typeface="맑은 고딕" pitchFamily="50" charset="-127"/>
                <a:cs typeface="Andalus" panose="02020603050405020304" pitchFamily="18" charset="-78"/>
              </a:rPr>
              <a:t>فصل </a:t>
            </a:r>
            <a:r>
              <a:rPr lang="fa-IR" altLang="ko-KR" sz="3200" b="1" dirty="0" smtClean="0">
                <a:solidFill>
                  <a:schemeClr val="tx1"/>
                </a:solidFill>
                <a:latin typeface="Andalus" panose="02020603050405020304" pitchFamily="18" charset="-78"/>
                <a:ea typeface="맑은 고딕" pitchFamily="50" charset="-127"/>
                <a:cs typeface="Andalus" panose="02020603050405020304" pitchFamily="18" charset="-78"/>
              </a:rPr>
              <a:t>چهارم:دیدگاه های تربیتی ابن سینا،غزالی،خواجه نصیرالدین طوسی و سعدی</a:t>
            </a:r>
            <a:endParaRPr lang="en-US" altLang="ko-KR" sz="3200" b="1" dirty="0">
              <a:solidFill>
                <a:schemeClr val="tx1"/>
              </a:solidFill>
              <a:latin typeface="Andalus" panose="02020603050405020304" pitchFamily="18" charset="-78"/>
              <a:ea typeface="맑은 고딕" pitchFamily="50" charset="-127"/>
              <a:cs typeface="Andalus" panose="02020603050405020304" pitchFamily="18" charset="-78"/>
            </a:endParaRPr>
          </a:p>
        </p:txBody>
      </p:sp>
      <p:sp>
        <p:nvSpPr>
          <p:cNvPr id="3" name="Subtitle 2"/>
          <p:cNvSpPr>
            <a:spLocks noGrp="1"/>
          </p:cNvSpPr>
          <p:nvPr>
            <p:ph type="subTitle" idx="1"/>
          </p:nvPr>
        </p:nvSpPr>
        <p:spPr>
          <a:xfrm>
            <a:off x="436729" y="1324496"/>
            <a:ext cx="11436321" cy="5362907"/>
          </a:xfrm>
        </p:spPr>
        <p:txBody>
          <a:bodyPr>
            <a:noAutofit/>
          </a:bodyPr>
          <a:lstStyle/>
          <a:p>
            <a:pPr algn="just" rtl="1"/>
            <a:r>
              <a:rPr lang="fa-IR" sz="3200" dirty="0" smtClean="0">
                <a:solidFill>
                  <a:schemeClr val="tx1"/>
                </a:solidFill>
                <a:latin typeface="Aldhabi" panose="01000000000000000000" pitchFamily="2" charset="-78"/>
                <a:cs typeface="Aldhabi" panose="01000000000000000000" pitchFamily="2" charset="-78"/>
              </a:rPr>
              <a:t>آموزش </a:t>
            </a:r>
            <a:r>
              <a:rPr lang="fa-IR" sz="3200" dirty="0">
                <a:solidFill>
                  <a:schemeClr val="tx1"/>
                </a:solidFill>
                <a:latin typeface="Aldhabi" panose="01000000000000000000" pitchFamily="2" charset="-78"/>
                <a:cs typeface="Aldhabi" panose="01000000000000000000" pitchFamily="2" charset="-78"/>
              </a:rPr>
              <a:t>گروهی </a:t>
            </a:r>
            <a:r>
              <a:rPr lang="fa-IR" sz="3200" dirty="0" smtClean="0">
                <a:solidFill>
                  <a:schemeClr val="tx1"/>
                </a:solidFill>
                <a:latin typeface="Aldhabi" panose="01000000000000000000" pitchFamily="2" charset="-78"/>
                <a:cs typeface="Aldhabi" panose="01000000000000000000" pitchFamily="2" charset="-78"/>
              </a:rPr>
              <a:t>:</a:t>
            </a:r>
            <a:endParaRPr lang="fa-IR" sz="3200" dirty="0">
              <a:solidFill>
                <a:schemeClr val="tx1"/>
              </a:solidFill>
              <a:latin typeface="Aldhabi" panose="01000000000000000000" pitchFamily="2" charset="-78"/>
              <a:cs typeface="Aldhabi" panose="01000000000000000000" pitchFamily="2" charset="-78"/>
            </a:endParaRPr>
          </a:p>
          <a:p>
            <a:pPr algn="just" rtl="1"/>
            <a:r>
              <a:rPr lang="fa-IR" sz="2800" dirty="0">
                <a:solidFill>
                  <a:schemeClr val="tx1"/>
                </a:solidFill>
                <a:latin typeface="Arabic Typesetting" panose="03020402040406030203" pitchFamily="66" charset="-78"/>
                <a:cs typeface="Arabic Typesetting" panose="03020402040406030203" pitchFamily="66" charset="-78"/>
              </a:rPr>
              <a:t>بوعلی تاثیر دانش آموزان را بریکدیگر بسیار مهم میدانست و بر آموزش گروهی تاکید می کرد .</a:t>
            </a:r>
          </a:p>
          <a:p>
            <a:pPr algn="just" rtl="1"/>
            <a:r>
              <a:rPr lang="fa-IR" sz="2800" dirty="0">
                <a:solidFill>
                  <a:schemeClr val="tx1"/>
                </a:solidFill>
                <a:latin typeface="Arabic Typesetting" panose="03020402040406030203" pitchFamily="66" charset="-78"/>
                <a:cs typeface="Arabic Typesetting" panose="03020402040406030203" pitchFamily="66" charset="-78"/>
              </a:rPr>
              <a:t>در روش تعلیم و تربیت ابن سینا اعتقاد دارد که معلم باید کودک را گاهی تشویق و گاهی تهدید کند و چنانچه این عمل نتیجه نداد ،از تنبیه استفاده کند و همچنین معلم به هنگام تدریس باید رویه ای معتدل داشته باشد . </a:t>
            </a:r>
          </a:p>
          <a:p>
            <a:pPr algn="just" rtl="1"/>
            <a:r>
              <a:rPr lang="fa-IR" sz="3200" dirty="0" smtClean="0">
                <a:solidFill>
                  <a:schemeClr val="tx1"/>
                </a:solidFill>
                <a:latin typeface="Aldhabi" panose="01000000000000000000" pitchFamily="2" charset="-78"/>
                <a:cs typeface="Aldhabi" panose="01000000000000000000" pitchFamily="2" charset="-78"/>
              </a:rPr>
              <a:t>روش </a:t>
            </a:r>
            <a:r>
              <a:rPr lang="fa-IR" sz="3200" dirty="0">
                <a:solidFill>
                  <a:schemeClr val="tx1"/>
                </a:solidFill>
                <a:latin typeface="Aldhabi" panose="01000000000000000000" pitchFamily="2" charset="-78"/>
                <a:cs typeface="Aldhabi" panose="01000000000000000000" pitchFamily="2" charset="-78"/>
              </a:rPr>
              <a:t>پند و نصیحت </a:t>
            </a:r>
            <a:r>
              <a:rPr lang="fa-IR" sz="3200" dirty="0" smtClean="0">
                <a:solidFill>
                  <a:schemeClr val="tx1"/>
                </a:solidFill>
                <a:latin typeface="Aldhabi" panose="01000000000000000000" pitchFamily="2" charset="-78"/>
                <a:cs typeface="Aldhabi" panose="01000000000000000000" pitchFamily="2" charset="-78"/>
              </a:rPr>
              <a:t>:</a:t>
            </a:r>
          </a:p>
          <a:p>
            <a:pPr algn="just" rtl="1"/>
            <a:r>
              <a:rPr lang="fa-IR" sz="2800" dirty="0">
                <a:solidFill>
                  <a:schemeClr val="tx1"/>
                </a:solidFill>
                <a:latin typeface="Arabic Typesetting" panose="03020402040406030203" pitchFamily="66" charset="-78"/>
                <a:cs typeface="Arabic Typesetting" panose="03020402040406030203" pitchFamily="66" charset="-78"/>
              </a:rPr>
              <a:t>ابن سینا در کتاب تدبیر منزل به روش پند و نصیحت نیز اشاره داشته چرا که این عمل باید با خردمندی و همراه با نرمی و ملایمت انجام شود و در خلوت ترین مکان صورت گیرد و به عیوب فرد با تلویح اشاره شود نه آنکه با صراحت و روشنی صورت گیرد . </a:t>
            </a:r>
          </a:p>
          <a:p>
            <a:pPr algn="just" rtl="1"/>
            <a:r>
              <a:rPr lang="fa-IR" sz="2800" dirty="0">
                <a:solidFill>
                  <a:schemeClr val="tx1"/>
                </a:solidFill>
                <a:latin typeface="Arabic Typesetting" panose="03020402040406030203" pitchFamily="66" charset="-78"/>
                <a:cs typeface="Arabic Typesetting" panose="03020402040406030203" pitchFamily="66" charset="-78"/>
              </a:rPr>
              <a:t>ابن سینا در آموزش ،از روشهای سخنرانی ،مباحثه و پژوهش بهره جسته است . </a:t>
            </a:r>
          </a:p>
          <a:p>
            <a:pPr algn="just" rtl="1"/>
            <a:r>
              <a:rPr lang="fa-IR" sz="3200" dirty="0">
                <a:solidFill>
                  <a:schemeClr val="tx1"/>
                </a:solidFill>
                <a:latin typeface="Aldhabi" panose="01000000000000000000" pitchFamily="2" charset="-78"/>
                <a:cs typeface="Aldhabi" panose="01000000000000000000" pitchFamily="2" charset="-78"/>
              </a:rPr>
              <a:t>مراحل تربیت ازدیدگاه ابن سینا </a:t>
            </a:r>
            <a:r>
              <a:rPr lang="fa-IR" sz="3200" dirty="0" smtClean="0">
                <a:solidFill>
                  <a:schemeClr val="tx1"/>
                </a:solidFill>
                <a:latin typeface="Aldhabi" panose="01000000000000000000" pitchFamily="2" charset="-78"/>
                <a:cs typeface="Aldhabi" panose="01000000000000000000" pitchFamily="2" charset="-78"/>
              </a:rPr>
              <a:t>:</a:t>
            </a:r>
          </a:p>
          <a:p>
            <a:pPr algn="just" rtl="1"/>
            <a:r>
              <a:rPr lang="fa-IR" sz="2800" dirty="0">
                <a:solidFill>
                  <a:schemeClr val="tx1"/>
                </a:solidFill>
                <a:latin typeface="Arabic Typesetting" panose="03020402040406030203" pitchFamily="66" charset="-78"/>
                <a:cs typeface="Arabic Typesetting" panose="03020402040406030203" pitchFamily="66" charset="-78"/>
              </a:rPr>
              <a:t>مراحل تربیت </a:t>
            </a:r>
            <a:r>
              <a:rPr lang="fa-IR" sz="2800" dirty="0" smtClean="0">
                <a:solidFill>
                  <a:schemeClr val="tx1"/>
                </a:solidFill>
                <a:latin typeface="Arabic Typesetting" panose="03020402040406030203" pitchFamily="66" charset="-78"/>
                <a:cs typeface="Arabic Typesetting" panose="03020402040406030203" pitchFamily="66" charset="-78"/>
              </a:rPr>
              <a:t>را میتوان </a:t>
            </a:r>
            <a:r>
              <a:rPr lang="fa-IR" sz="2800" dirty="0">
                <a:solidFill>
                  <a:schemeClr val="tx1"/>
                </a:solidFill>
                <a:latin typeface="Arabic Typesetting" panose="03020402040406030203" pitchFamily="66" charset="-78"/>
                <a:cs typeface="Arabic Typesetting" panose="03020402040406030203" pitchFamily="66" charset="-78"/>
              </a:rPr>
              <a:t>در سه طبقه کلی دسته بندی کرد :</a:t>
            </a:r>
          </a:p>
          <a:p>
            <a:pPr algn="just" rtl="1"/>
            <a:endParaRPr lang="fa-IR" sz="3200" dirty="0">
              <a:solidFill>
                <a:schemeClr val="tx1"/>
              </a:solidFill>
              <a:latin typeface="Aldhabi" panose="01000000000000000000" pitchFamily="2" charset="-78"/>
              <a:cs typeface="Aldhabi" panose="01000000000000000000" pitchFamily="2" charset="-78"/>
            </a:endParaRPr>
          </a:p>
        </p:txBody>
      </p:sp>
    </p:spTree>
    <p:extLst>
      <p:ext uri="{BB962C8B-B14F-4D97-AF65-F5344CB8AC3E}">
        <p14:creationId xmlns:p14="http://schemas.microsoft.com/office/powerpoint/2010/main" val="255494689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126" y="191068"/>
            <a:ext cx="10249469" cy="764939"/>
          </a:xfrm>
        </p:spPr>
        <p:txBody>
          <a:bodyPr/>
          <a:lstStyle/>
          <a:p>
            <a:r>
              <a:rPr lang="fa-IR" altLang="ko-KR" sz="3200" b="1" dirty="0">
                <a:solidFill>
                  <a:schemeClr val="tx1"/>
                </a:solidFill>
                <a:latin typeface="Andalus" panose="02020603050405020304" pitchFamily="18" charset="-78"/>
                <a:ea typeface="맑은 고딕" pitchFamily="50" charset="-127"/>
                <a:cs typeface="Andalus" panose="02020603050405020304" pitchFamily="18" charset="-78"/>
              </a:rPr>
              <a:t>فصل </a:t>
            </a:r>
            <a:r>
              <a:rPr lang="fa-IR" altLang="ko-KR" sz="3200" b="1" dirty="0" smtClean="0">
                <a:solidFill>
                  <a:schemeClr val="tx1"/>
                </a:solidFill>
                <a:latin typeface="Andalus" panose="02020603050405020304" pitchFamily="18" charset="-78"/>
                <a:ea typeface="맑은 고딕" pitchFamily="50" charset="-127"/>
                <a:cs typeface="Andalus" panose="02020603050405020304" pitchFamily="18" charset="-78"/>
              </a:rPr>
              <a:t>چهارم:دیدگاه های تربیتی ابن سینا،غزالی،خواجه نصیرالدین طوسی و سعدی</a:t>
            </a:r>
            <a:endParaRPr lang="en-US" altLang="ko-KR" sz="3200" b="1" dirty="0">
              <a:solidFill>
                <a:schemeClr val="tx1"/>
              </a:solidFill>
              <a:latin typeface="Andalus" panose="02020603050405020304" pitchFamily="18" charset="-78"/>
              <a:ea typeface="맑은 고딕" pitchFamily="50" charset="-127"/>
              <a:cs typeface="Andalus" panose="02020603050405020304" pitchFamily="18" charset="-78"/>
            </a:endParaRPr>
          </a:p>
        </p:txBody>
      </p:sp>
      <p:sp>
        <p:nvSpPr>
          <p:cNvPr id="3" name="Subtitle 2"/>
          <p:cNvSpPr>
            <a:spLocks noGrp="1"/>
          </p:cNvSpPr>
          <p:nvPr>
            <p:ph type="subTitle" idx="1"/>
          </p:nvPr>
        </p:nvSpPr>
        <p:spPr>
          <a:xfrm>
            <a:off x="436729" y="1324496"/>
            <a:ext cx="11436321" cy="5362907"/>
          </a:xfrm>
        </p:spPr>
        <p:txBody>
          <a:bodyPr>
            <a:noAutofit/>
          </a:bodyPr>
          <a:lstStyle/>
          <a:p>
            <a:pPr algn="r" rtl="1"/>
            <a:r>
              <a:rPr lang="fa-IR" sz="2800" dirty="0">
                <a:solidFill>
                  <a:schemeClr val="tx1"/>
                </a:solidFill>
                <a:latin typeface="Arabic Typesetting" panose="03020402040406030203" pitchFamily="66" charset="-78"/>
                <a:cs typeface="Arabic Typesetting" panose="03020402040406030203" pitchFamily="66" charset="-78"/>
              </a:rPr>
              <a:t>1)تا شش سالگی :این مرحله با انتخاب همسر شروع میشود چرا که براساس دیدگاه ابن سینا ،اخلاق و رفتار والدین برجنین و نوزاد تاثیر بسیار میگذارد . پس از بازگیری از شیر ، مربی باید تادیب و بهسازی اخلاق کودک را آغاز کند،به این سبب انواع ورزشها و بازیها در اولویت قرار دارد. </a:t>
            </a:r>
          </a:p>
          <a:p>
            <a:pPr algn="r" rtl="1"/>
            <a:r>
              <a:rPr lang="fa-IR" sz="2800" dirty="0">
                <a:solidFill>
                  <a:schemeClr val="tx1"/>
                </a:solidFill>
                <a:latin typeface="Arabic Typesetting" panose="03020402040406030203" pitchFamily="66" charset="-78"/>
                <a:cs typeface="Arabic Typesetting" panose="03020402040406030203" pitchFamily="66" charset="-78"/>
              </a:rPr>
              <a:t>2)شش تا دوازده سالگی :در این دوره تعلیم و تربیت بیشتر صبغه دینی و مذهبی دارد باید کودک به مکتب فرستاده شود و برنامه تحصیلی عبارت است :قرآن ،تعلیمات دینی ،زبان و اشعار اخلاقی ، ورزش و هنر .</a:t>
            </a:r>
          </a:p>
          <a:p>
            <a:pPr algn="r" rtl="1"/>
            <a:r>
              <a:rPr lang="fa-IR" sz="2800" dirty="0">
                <a:solidFill>
                  <a:schemeClr val="tx1"/>
                </a:solidFill>
                <a:latin typeface="Arabic Typesetting" panose="03020402040406030203" pitchFamily="66" charset="-78"/>
                <a:cs typeface="Arabic Typesetting" panose="03020402040406030203" pitchFamily="66" charset="-78"/>
              </a:rPr>
              <a:t>3)دوازده سالگی به بعد :در این مرحله تعلیم و تربیت بیشتر تخصصی و حرفه ای می شود ، ابن سینا بر یادگیری حرفه ای مبتنی بر استعداد و علاقه دانش آموز تاکید می کند که باید پس از فراگیری حرفه به آن مشغول شود و امرار معاش کند و برای خود همسری انتخاب و زندگی مستقلی را آماده کند . </a:t>
            </a:r>
          </a:p>
          <a:p>
            <a:pPr algn="just" rtl="1"/>
            <a:r>
              <a:rPr lang="fa-IR" sz="3200" dirty="0">
                <a:solidFill>
                  <a:schemeClr val="tx1"/>
                </a:solidFill>
                <a:latin typeface="Aldhabi" panose="01000000000000000000" pitchFamily="2" charset="-78"/>
                <a:cs typeface="Aldhabi" panose="01000000000000000000" pitchFamily="2" charset="-78"/>
              </a:rPr>
              <a:t>موضوعات آموزشی از نظر ابن سینا </a:t>
            </a:r>
            <a:r>
              <a:rPr lang="fa-IR" sz="3200" dirty="0" smtClean="0">
                <a:solidFill>
                  <a:schemeClr val="tx1"/>
                </a:solidFill>
                <a:latin typeface="Aldhabi" panose="01000000000000000000" pitchFamily="2" charset="-78"/>
                <a:cs typeface="Aldhabi" panose="01000000000000000000" pitchFamily="2" charset="-78"/>
              </a:rPr>
              <a:t>:</a:t>
            </a:r>
          </a:p>
          <a:p>
            <a:pPr algn="just" rtl="1"/>
            <a:r>
              <a:rPr lang="fa-IR" sz="2800" dirty="0">
                <a:solidFill>
                  <a:schemeClr val="tx1"/>
                </a:solidFill>
                <a:latin typeface="Arabic Typesetting" panose="03020402040406030203" pitchFamily="66" charset="-78"/>
                <a:cs typeface="Arabic Typesetting" panose="03020402040406030203" pitchFamily="66" charset="-78"/>
              </a:rPr>
              <a:t>از دیدگاه ابن سینا ، باید به کودک قرآن ،اصول و واجبات دینی و زبان عربی را هنگامیکه توانایی حرف زدن و درک گفتار را پیدا نمود و آماده پذیرش تلقین شد ،آموخته شود علاوه بر آن اشعاری که حاوی مطالب اخلاقی باشد را هم باید فراگیرد. </a:t>
            </a:r>
            <a:endParaRPr lang="fa-IR" sz="3200" dirty="0">
              <a:solidFill>
                <a:schemeClr val="tx1"/>
              </a:solidFill>
              <a:latin typeface="Aldhabi" panose="01000000000000000000" pitchFamily="2" charset="-78"/>
              <a:cs typeface="Aldhabi" panose="01000000000000000000" pitchFamily="2" charset="-78"/>
            </a:endParaRPr>
          </a:p>
        </p:txBody>
      </p:sp>
    </p:spTree>
    <p:extLst>
      <p:ext uri="{BB962C8B-B14F-4D97-AF65-F5344CB8AC3E}">
        <p14:creationId xmlns:p14="http://schemas.microsoft.com/office/powerpoint/2010/main" val="88103903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126" y="191068"/>
            <a:ext cx="10249469" cy="764939"/>
          </a:xfrm>
        </p:spPr>
        <p:txBody>
          <a:bodyPr/>
          <a:lstStyle/>
          <a:p>
            <a:r>
              <a:rPr lang="fa-IR" altLang="ko-KR" sz="3200" b="1" dirty="0">
                <a:solidFill>
                  <a:schemeClr val="tx1"/>
                </a:solidFill>
                <a:latin typeface="Andalus" panose="02020603050405020304" pitchFamily="18" charset="-78"/>
                <a:ea typeface="맑은 고딕" pitchFamily="50" charset="-127"/>
                <a:cs typeface="Andalus" panose="02020603050405020304" pitchFamily="18" charset="-78"/>
              </a:rPr>
              <a:t>فصل </a:t>
            </a:r>
            <a:r>
              <a:rPr lang="fa-IR" altLang="ko-KR" sz="3200" b="1" dirty="0" smtClean="0">
                <a:solidFill>
                  <a:schemeClr val="tx1"/>
                </a:solidFill>
                <a:latin typeface="Andalus" panose="02020603050405020304" pitchFamily="18" charset="-78"/>
                <a:ea typeface="맑은 고딕" pitchFamily="50" charset="-127"/>
                <a:cs typeface="Andalus" panose="02020603050405020304" pitchFamily="18" charset="-78"/>
              </a:rPr>
              <a:t>چهارم:دیدگاه های تربیتی ابن سینا،غزالی،خواجه نصیرالدین طوسی و سعدی</a:t>
            </a:r>
            <a:endParaRPr lang="en-US" altLang="ko-KR" sz="3200" b="1" dirty="0">
              <a:solidFill>
                <a:schemeClr val="tx1"/>
              </a:solidFill>
              <a:latin typeface="Andalus" panose="02020603050405020304" pitchFamily="18" charset="-78"/>
              <a:ea typeface="맑은 고딕" pitchFamily="50" charset="-127"/>
              <a:cs typeface="Andalus" panose="02020603050405020304" pitchFamily="18" charset="-78"/>
            </a:endParaRPr>
          </a:p>
        </p:txBody>
      </p:sp>
      <p:sp>
        <p:nvSpPr>
          <p:cNvPr id="3" name="Subtitle 2"/>
          <p:cNvSpPr>
            <a:spLocks noGrp="1"/>
          </p:cNvSpPr>
          <p:nvPr>
            <p:ph type="subTitle" idx="1"/>
          </p:nvPr>
        </p:nvSpPr>
        <p:spPr>
          <a:xfrm>
            <a:off x="436729" y="1324496"/>
            <a:ext cx="11436321" cy="5362907"/>
          </a:xfrm>
        </p:spPr>
        <p:txBody>
          <a:bodyPr>
            <a:noAutofit/>
          </a:bodyPr>
          <a:lstStyle/>
          <a:p>
            <a:pPr algn="r" rtl="1"/>
            <a:r>
              <a:rPr lang="fa-IR" sz="3200" dirty="0">
                <a:solidFill>
                  <a:schemeClr val="tx1"/>
                </a:solidFill>
                <a:latin typeface="Aldhabi" panose="01000000000000000000" pitchFamily="2" charset="-78"/>
                <a:cs typeface="Aldhabi" panose="01000000000000000000" pitchFamily="2" charset="-78"/>
              </a:rPr>
              <a:t>امام محمد غزالی (رحمه الله</a:t>
            </a:r>
            <a:r>
              <a:rPr lang="fa-IR" sz="3200" dirty="0" smtClean="0">
                <a:solidFill>
                  <a:schemeClr val="tx1"/>
                </a:solidFill>
                <a:latin typeface="Aldhabi" panose="01000000000000000000" pitchFamily="2" charset="-78"/>
                <a:cs typeface="Aldhabi" panose="01000000000000000000" pitchFamily="2" charset="-78"/>
              </a:rPr>
              <a:t>)</a:t>
            </a:r>
          </a:p>
          <a:p>
            <a:pPr algn="just" rtl="1"/>
            <a:r>
              <a:rPr lang="fa-IR" sz="3200" dirty="0" smtClean="0">
                <a:solidFill>
                  <a:schemeClr val="tx1"/>
                </a:solidFill>
                <a:latin typeface="Aldhabi" panose="01000000000000000000" pitchFamily="2" charset="-78"/>
                <a:cs typeface="Aldhabi" panose="01000000000000000000" pitchFamily="2" charset="-78"/>
              </a:rPr>
              <a:t> </a:t>
            </a:r>
            <a:r>
              <a:rPr lang="fa-IR" sz="2800" dirty="0">
                <a:solidFill>
                  <a:schemeClr val="tx1"/>
                </a:solidFill>
                <a:latin typeface="Arabic Typesetting" panose="03020402040406030203" pitchFamily="66" charset="-78"/>
                <a:cs typeface="Arabic Typesetting" panose="03020402040406030203" pitchFamily="66" charset="-78"/>
              </a:rPr>
              <a:t>ابو حامد محمد ابن محمد غزالی فرزند پشم ریسی از عوام بود ولقب غزالی به سبب شغل پدرش می باشد </a:t>
            </a:r>
          </a:p>
          <a:p>
            <a:pPr algn="just" rtl="1"/>
            <a:r>
              <a:rPr lang="fa-IR" sz="2800" dirty="0">
                <a:solidFill>
                  <a:schemeClr val="tx1"/>
                </a:solidFill>
                <a:latin typeface="Arabic Typesetting" panose="03020402040406030203" pitchFamily="66" charset="-78"/>
                <a:cs typeface="Arabic Typesetting" panose="03020402040406030203" pitchFamily="66" charset="-78"/>
              </a:rPr>
              <a:t>وی در بیست سالگی به نیشابور رفت و مورد توجه نظام الملک قرار گرفت سرانجام به کسوت استادی نظامیه بغداد در آمد.</a:t>
            </a:r>
          </a:p>
          <a:p>
            <a:pPr algn="justLow" rtl="1"/>
            <a:r>
              <a:rPr lang="fa-IR" sz="2800" dirty="0">
                <a:solidFill>
                  <a:schemeClr val="tx1"/>
                </a:solidFill>
                <a:latin typeface="Arabic Typesetting" panose="03020402040406030203" pitchFamily="66" charset="-78"/>
                <a:cs typeface="Arabic Typesetting" panose="03020402040406030203" pitchFamily="66" charset="-78"/>
              </a:rPr>
              <a:t>غزالی حدود هفتاد کتاب و رساله در علوم دینی چون فقه ، اصول و کلام و حدیث و متجاوز از هفتاد رساله و کتاب در باب اخلاق ، فلسفه ،منطق و تصوف تالیف کرده است .</a:t>
            </a:r>
          </a:p>
          <a:p>
            <a:pPr algn="just" rtl="1"/>
            <a:r>
              <a:rPr lang="fa-IR" sz="2800" dirty="0">
                <a:solidFill>
                  <a:schemeClr val="tx1"/>
                </a:solidFill>
                <a:latin typeface="Arabic Typesetting" panose="03020402040406030203" pitchFamily="66" charset="-78"/>
                <a:cs typeface="Arabic Typesetting" panose="03020402040406030203" pitchFamily="66" charset="-78"/>
              </a:rPr>
              <a:t>از تالیفات او در زمینه تعلیم و تربیت میتوان از کتاب کیمیای سعادت و نصیحته الملوک نام برد . </a:t>
            </a:r>
          </a:p>
          <a:p>
            <a:pPr algn="just" rtl="1"/>
            <a:r>
              <a:rPr lang="fa-IR" sz="2800" dirty="0">
                <a:solidFill>
                  <a:schemeClr val="tx1"/>
                </a:solidFill>
                <a:latin typeface="Arabic Typesetting" panose="03020402040406030203" pitchFamily="66" charset="-78"/>
                <a:cs typeface="Arabic Typesetting" panose="03020402040406030203" pitchFamily="66" charset="-78"/>
              </a:rPr>
              <a:t>غزالی از نخستین کسانی است که درباره تربیت کودک به تفصیل و زبان عالمانه سخن گفته است.و در میان </a:t>
            </a:r>
            <a:endParaRPr lang="fa-IR" sz="2800" dirty="0" smtClean="0">
              <a:solidFill>
                <a:schemeClr val="tx1"/>
              </a:solidFill>
              <a:latin typeface="Arabic Typesetting" panose="03020402040406030203" pitchFamily="66" charset="-78"/>
              <a:cs typeface="Arabic Typesetting" panose="03020402040406030203" pitchFamily="66" charset="-78"/>
            </a:endParaRPr>
          </a:p>
          <a:p>
            <a:pPr algn="just" rtl="1"/>
            <a:r>
              <a:rPr lang="fa-IR" sz="2800" dirty="0">
                <a:solidFill>
                  <a:schemeClr val="tx1"/>
                </a:solidFill>
                <a:latin typeface="Arabic Typesetting" panose="03020402040406030203" pitchFamily="66" charset="-78"/>
                <a:cs typeface="Arabic Typesetting" panose="03020402040406030203" pitchFamily="66" charset="-78"/>
              </a:rPr>
              <a:t>محققان و مولفان مسلمان یگانه </a:t>
            </a:r>
            <a:r>
              <a:rPr lang="fa-IR" sz="2800" dirty="0" smtClean="0">
                <a:solidFill>
                  <a:schemeClr val="tx1"/>
                </a:solidFill>
                <a:latin typeface="Arabic Typesetting" panose="03020402040406030203" pitchFamily="66" charset="-78"/>
                <a:cs typeface="Arabic Typesetting" panose="03020402040406030203" pitchFamily="66" charset="-78"/>
              </a:rPr>
              <a:t>دانشمندی </a:t>
            </a:r>
            <a:r>
              <a:rPr lang="fa-IR" sz="2800" dirty="0">
                <a:solidFill>
                  <a:schemeClr val="tx1"/>
                </a:solidFill>
                <a:latin typeface="Arabic Typesetting" panose="03020402040406030203" pitchFamily="66" charset="-78"/>
                <a:cs typeface="Arabic Typesetting" panose="03020402040406030203" pitchFamily="66" charset="-78"/>
              </a:rPr>
              <a:t>است که بیشترین توجه را نسبت به تعلیم و تربیت از خود نشان </a:t>
            </a:r>
            <a:r>
              <a:rPr lang="fa-IR" sz="2800" dirty="0" smtClean="0">
                <a:solidFill>
                  <a:schemeClr val="tx1"/>
                </a:solidFill>
                <a:latin typeface="Arabic Typesetting" panose="03020402040406030203" pitchFamily="66" charset="-78"/>
                <a:cs typeface="Arabic Typesetting" panose="03020402040406030203" pitchFamily="66" charset="-78"/>
              </a:rPr>
              <a:t>داده.</a:t>
            </a:r>
          </a:p>
          <a:p>
            <a:pPr algn="just" rtl="1"/>
            <a:r>
              <a:rPr lang="fa-IR" sz="3200" dirty="0" smtClean="0">
                <a:solidFill>
                  <a:schemeClr val="tx1"/>
                </a:solidFill>
                <a:latin typeface="Aldhabi" panose="01000000000000000000" pitchFamily="2" charset="-78"/>
                <a:cs typeface="Aldhabi" panose="01000000000000000000" pitchFamily="2" charset="-78"/>
              </a:rPr>
              <a:t>مفهوم </a:t>
            </a:r>
            <a:r>
              <a:rPr lang="fa-IR" sz="3200" dirty="0">
                <a:solidFill>
                  <a:schemeClr val="tx1"/>
                </a:solidFill>
                <a:latin typeface="Aldhabi" panose="01000000000000000000" pitchFamily="2" charset="-78"/>
                <a:cs typeface="Aldhabi" panose="01000000000000000000" pitchFamily="2" charset="-78"/>
              </a:rPr>
              <a:t>و تعریف تربیت از نظر غزالی </a:t>
            </a:r>
            <a:r>
              <a:rPr lang="fa-IR" sz="3200" dirty="0" smtClean="0">
                <a:solidFill>
                  <a:schemeClr val="tx1"/>
                </a:solidFill>
                <a:latin typeface="Aldhabi" panose="01000000000000000000" pitchFamily="2" charset="-78"/>
                <a:cs typeface="Aldhabi" panose="01000000000000000000" pitchFamily="2" charset="-78"/>
              </a:rPr>
              <a:t>:</a:t>
            </a:r>
          </a:p>
          <a:p>
            <a:pPr algn="just" rtl="1"/>
            <a:r>
              <a:rPr lang="fa-IR" sz="2800" dirty="0">
                <a:solidFill>
                  <a:schemeClr val="tx1"/>
                </a:solidFill>
                <a:latin typeface="Arabic Typesetting" panose="03020402040406030203" pitchFamily="66" charset="-78"/>
                <a:cs typeface="Arabic Typesetting" panose="03020402040406030203" pitchFamily="66" charset="-78"/>
              </a:rPr>
              <a:t>غزالی نیز همانند بیشتر دانشمندان پیشین ،تربیت را امری تکوینی میداند که هدف آن ایجاد اخلاق نیکو </a:t>
            </a:r>
            <a:r>
              <a:rPr lang="fa-IR" sz="2800" dirty="0" smtClean="0">
                <a:solidFill>
                  <a:schemeClr val="tx1"/>
                </a:solidFill>
                <a:latin typeface="Arabic Typesetting" panose="03020402040406030203" pitchFamily="66" charset="-78"/>
                <a:cs typeface="Arabic Typesetting" panose="03020402040406030203" pitchFamily="66" charset="-78"/>
              </a:rPr>
              <a:t>و</a:t>
            </a:r>
            <a:endParaRPr lang="fa-IR" sz="3200" dirty="0">
              <a:solidFill>
                <a:schemeClr val="tx1"/>
              </a:solidFill>
              <a:latin typeface="Aldhabi" panose="01000000000000000000" pitchFamily="2" charset="-78"/>
              <a:cs typeface="Aldhabi" panose="01000000000000000000" pitchFamily="2" charset="-78"/>
            </a:endParaRPr>
          </a:p>
        </p:txBody>
      </p:sp>
      <p:pic>
        <p:nvPicPr>
          <p:cNvPr id="4"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630670"/>
            <a:ext cx="2862864" cy="3227330"/>
          </a:xfrm>
          <a:prstGeom prst="rect">
            <a:avLst/>
          </a:prstGeom>
        </p:spPr>
      </p:pic>
    </p:spTree>
    <p:extLst>
      <p:ext uri="{BB962C8B-B14F-4D97-AF65-F5344CB8AC3E}">
        <p14:creationId xmlns:p14="http://schemas.microsoft.com/office/powerpoint/2010/main" val="82206392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126" y="191068"/>
            <a:ext cx="10249469" cy="764939"/>
          </a:xfrm>
        </p:spPr>
        <p:txBody>
          <a:bodyPr/>
          <a:lstStyle/>
          <a:p>
            <a:r>
              <a:rPr lang="fa-IR" altLang="ko-KR" sz="3200" b="1" dirty="0">
                <a:solidFill>
                  <a:schemeClr val="tx1"/>
                </a:solidFill>
                <a:latin typeface="Andalus" panose="02020603050405020304" pitchFamily="18" charset="-78"/>
                <a:ea typeface="맑은 고딕" pitchFamily="50" charset="-127"/>
                <a:cs typeface="Andalus" panose="02020603050405020304" pitchFamily="18" charset="-78"/>
              </a:rPr>
              <a:t>فصل </a:t>
            </a:r>
            <a:r>
              <a:rPr lang="fa-IR" altLang="ko-KR" sz="3200" b="1" dirty="0" smtClean="0">
                <a:solidFill>
                  <a:schemeClr val="tx1"/>
                </a:solidFill>
                <a:latin typeface="Andalus" panose="02020603050405020304" pitchFamily="18" charset="-78"/>
                <a:ea typeface="맑은 고딕" pitchFamily="50" charset="-127"/>
                <a:cs typeface="Andalus" panose="02020603050405020304" pitchFamily="18" charset="-78"/>
              </a:rPr>
              <a:t>چهارم:دیدگاه های تربیتی ابن سینا،غزالی،خواجه نصیرالدین طوسی و سعدی</a:t>
            </a:r>
            <a:endParaRPr lang="en-US" altLang="ko-KR" sz="3200" b="1" dirty="0">
              <a:solidFill>
                <a:schemeClr val="tx1"/>
              </a:solidFill>
              <a:latin typeface="Andalus" panose="02020603050405020304" pitchFamily="18" charset="-78"/>
              <a:ea typeface="맑은 고딕" pitchFamily="50" charset="-127"/>
              <a:cs typeface="Andalus" panose="02020603050405020304" pitchFamily="18" charset="-78"/>
            </a:endParaRPr>
          </a:p>
        </p:txBody>
      </p:sp>
      <p:sp>
        <p:nvSpPr>
          <p:cNvPr id="3" name="Subtitle 2"/>
          <p:cNvSpPr>
            <a:spLocks noGrp="1"/>
          </p:cNvSpPr>
          <p:nvPr>
            <p:ph type="subTitle" idx="1"/>
          </p:nvPr>
        </p:nvSpPr>
        <p:spPr>
          <a:xfrm>
            <a:off x="436729" y="1324496"/>
            <a:ext cx="11436321" cy="5362907"/>
          </a:xfrm>
        </p:spPr>
        <p:txBody>
          <a:bodyPr>
            <a:noAutofit/>
          </a:bodyPr>
          <a:lstStyle/>
          <a:p>
            <a:pPr algn="r" rtl="1"/>
            <a:r>
              <a:rPr lang="fa-IR" sz="2800" dirty="0">
                <a:solidFill>
                  <a:schemeClr val="tx1"/>
                </a:solidFill>
                <a:latin typeface="Arabic Typesetting" panose="03020402040406030203" pitchFamily="66" charset="-78"/>
                <a:cs typeface="Arabic Typesetting" panose="03020402040406030203" pitchFamily="66" charset="-78"/>
              </a:rPr>
              <a:t>رفتار شایسته در انسان </a:t>
            </a:r>
            <a:r>
              <a:rPr lang="fa-IR" sz="2800" dirty="0" smtClean="0">
                <a:solidFill>
                  <a:schemeClr val="tx1"/>
                </a:solidFill>
                <a:latin typeface="Arabic Typesetting" panose="03020402040406030203" pitchFamily="66" charset="-78"/>
                <a:cs typeface="Arabic Typesetting" panose="03020402040406030203" pitchFamily="66" charset="-78"/>
              </a:rPr>
              <a:t>است.</a:t>
            </a:r>
          </a:p>
          <a:p>
            <a:pPr algn="just" rtl="1"/>
            <a:r>
              <a:rPr lang="fa-IR" sz="2800" dirty="0">
                <a:solidFill>
                  <a:schemeClr val="tx1"/>
                </a:solidFill>
                <a:latin typeface="Arabic Typesetting" panose="03020402040406030203" pitchFamily="66" charset="-78"/>
                <a:cs typeface="Arabic Typesetting" panose="03020402040406030203" pitchFamily="66" charset="-78"/>
              </a:rPr>
              <a:t>((معنی تربیت این است که مربی باید اخلاق بد را از  آدمی دور کند واخلاق نیکو به جای آن نهد همانند برز گری که بذر غله را پرورش می دهد)).</a:t>
            </a:r>
          </a:p>
          <a:p>
            <a:pPr algn="just" rtl="1"/>
            <a:r>
              <a:rPr lang="fa-IR" sz="2800" dirty="0">
                <a:solidFill>
                  <a:schemeClr val="tx1"/>
                </a:solidFill>
                <a:latin typeface="Arabic Typesetting" panose="03020402040406030203" pitchFamily="66" charset="-78"/>
                <a:cs typeface="Arabic Typesetting" panose="03020402040406030203" pitchFamily="66" charset="-78"/>
              </a:rPr>
              <a:t>غزالی اعتقاد راسخ دارد که تنها با تکیه به علوم و معارف اکتسابی نمیتوان از تربیت آسوده خاطر شد بلکه همان گونه که برای فراگرفتن این علوم معلم و راهنمایی لازم است برای نیل به اخلاق و معارف حقیقی و کمال معنوی نیز نیاز به مرشد و معلم می باشد</a:t>
            </a:r>
            <a:r>
              <a:rPr lang="fa-IR" sz="2800" dirty="0" smtClean="0">
                <a:solidFill>
                  <a:schemeClr val="tx1"/>
                </a:solidFill>
                <a:latin typeface="Arabic Typesetting" panose="03020402040406030203" pitchFamily="66" charset="-78"/>
                <a:cs typeface="Arabic Typesetting" panose="03020402040406030203" pitchFamily="66" charset="-78"/>
              </a:rPr>
              <a:t>.</a:t>
            </a:r>
          </a:p>
          <a:p>
            <a:pPr algn="just" rtl="1"/>
            <a:r>
              <a:rPr lang="fa-IR" sz="3200" dirty="0">
                <a:solidFill>
                  <a:schemeClr val="tx1"/>
                </a:solidFill>
                <a:latin typeface="Aldhabi" panose="01000000000000000000" pitchFamily="2" charset="-78"/>
                <a:cs typeface="Aldhabi" panose="01000000000000000000" pitchFamily="2" charset="-78"/>
              </a:rPr>
              <a:t>ضرورت و اهمیت تربیت از نظر غزالی </a:t>
            </a:r>
            <a:r>
              <a:rPr lang="fa-IR" sz="3200" dirty="0" smtClean="0">
                <a:solidFill>
                  <a:schemeClr val="tx1"/>
                </a:solidFill>
                <a:latin typeface="Aldhabi" panose="01000000000000000000" pitchFamily="2" charset="-78"/>
                <a:cs typeface="Aldhabi" panose="01000000000000000000" pitchFamily="2" charset="-78"/>
              </a:rPr>
              <a:t>:</a:t>
            </a:r>
          </a:p>
          <a:p>
            <a:pPr algn="just" rtl="1"/>
            <a:r>
              <a:rPr lang="fa-IR" sz="2800" dirty="0">
                <a:solidFill>
                  <a:schemeClr val="tx1"/>
                </a:solidFill>
                <a:latin typeface="Arabic Typesetting" panose="03020402040406030203" pitchFamily="66" charset="-78"/>
                <a:cs typeface="Arabic Typesetting" panose="03020402040406030203" pitchFamily="66" charset="-78"/>
              </a:rPr>
              <a:t>مواردی که میتوان در آثار غزالی از قبیل فرزندنامه ،احیا علوم الدین ،کیمیای سعادت در ارتباط با تربیت به آنها اشاره کرد عبارتند از : </a:t>
            </a:r>
          </a:p>
          <a:p>
            <a:pPr algn="just" rtl="1"/>
            <a:r>
              <a:rPr lang="fa-IR" sz="2800" dirty="0">
                <a:solidFill>
                  <a:schemeClr val="tx1"/>
                </a:solidFill>
                <a:latin typeface="Arabic Typesetting" panose="03020402040406030203" pitchFamily="66" charset="-78"/>
                <a:cs typeface="Arabic Typesetting" panose="03020402040406030203" pitchFamily="66" charset="-78"/>
              </a:rPr>
              <a:t>1)تربیت امری شدنی است و ضروری است </a:t>
            </a:r>
          </a:p>
          <a:p>
            <a:pPr algn="just" rtl="1"/>
            <a:r>
              <a:rPr lang="fa-IR" sz="2800" dirty="0">
                <a:solidFill>
                  <a:schemeClr val="tx1"/>
                </a:solidFill>
                <a:latin typeface="Arabic Typesetting" panose="03020402040406030203" pitchFamily="66" charset="-78"/>
                <a:cs typeface="Arabic Typesetting" panose="03020402040406030203" pitchFamily="66" charset="-78"/>
              </a:rPr>
              <a:t>2)برای انسان هیچ تلاش و کوششی ارزشمندتر از تربیت نیست</a:t>
            </a:r>
          </a:p>
          <a:p>
            <a:pPr algn="just" rtl="1"/>
            <a:r>
              <a:rPr lang="fa-IR" sz="2800" dirty="0">
                <a:solidFill>
                  <a:schemeClr val="tx1"/>
                </a:solidFill>
                <a:latin typeface="Arabic Typesetting" panose="03020402040406030203" pitchFamily="66" charset="-78"/>
                <a:cs typeface="Arabic Typesetting" panose="03020402040406030203" pitchFamily="66" charset="-78"/>
              </a:rPr>
              <a:t>3)تعلیم و تربیت جنبه سلبی دارد و آن عبارت است از تهذیب دل از اخلاق مذموم و ارشاد به اخلاق نیکو و سعادت آفرین </a:t>
            </a:r>
          </a:p>
          <a:p>
            <a:pPr algn="just" rtl="1"/>
            <a:endParaRPr lang="fa-IR" sz="3200" dirty="0">
              <a:solidFill>
                <a:schemeClr val="tx1"/>
              </a:solidFill>
              <a:latin typeface="Aldhabi" panose="01000000000000000000" pitchFamily="2" charset="-78"/>
              <a:cs typeface="Aldhabi" panose="01000000000000000000" pitchFamily="2" charset="-78"/>
            </a:endParaRPr>
          </a:p>
          <a:p>
            <a:endParaRPr lang="fa-IR" sz="2800" dirty="0"/>
          </a:p>
          <a:p>
            <a:pPr algn="r" rtl="1"/>
            <a:endParaRPr lang="fa-IR" sz="2800" dirty="0">
              <a:solidFill>
                <a:schemeClr val="tx1"/>
              </a:solidFill>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267430145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126" y="191068"/>
            <a:ext cx="10249469" cy="764939"/>
          </a:xfrm>
        </p:spPr>
        <p:txBody>
          <a:bodyPr/>
          <a:lstStyle/>
          <a:p>
            <a:r>
              <a:rPr lang="fa-IR" altLang="ko-KR" sz="3200" b="1" dirty="0">
                <a:solidFill>
                  <a:schemeClr val="tx1"/>
                </a:solidFill>
                <a:latin typeface="Andalus" panose="02020603050405020304" pitchFamily="18" charset="-78"/>
                <a:ea typeface="맑은 고딕" pitchFamily="50" charset="-127"/>
                <a:cs typeface="Andalus" panose="02020603050405020304" pitchFamily="18" charset="-78"/>
              </a:rPr>
              <a:t>فصل </a:t>
            </a:r>
            <a:r>
              <a:rPr lang="fa-IR" altLang="ko-KR" sz="3200" b="1" dirty="0" smtClean="0">
                <a:solidFill>
                  <a:schemeClr val="tx1"/>
                </a:solidFill>
                <a:latin typeface="Andalus" panose="02020603050405020304" pitchFamily="18" charset="-78"/>
                <a:ea typeface="맑은 고딕" pitchFamily="50" charset="-127"/>
                <a:cs typeface="Andalus" panose="02020603050405020304" pitchFamily="18" charset="-78"/>
              </a:rPr>
              <a:t>چهارم:دیدگاه های تربیتی ابن سینا،غزالی،خواجه نصیرالدین طوسی و سعدی</a:t>
            </a:r>
            <a:endParaRPr lang="en-US" altLang="ko-KR" sz="3200" b="1" dirty="0">
              <a:solidFill>
                <a:schemeClr val="tx1"/>
              </a:solidFill>
              <a:latin typeface="Andalus" panose="02020603050405020304" pitchFamily="18" charset="-78"/>
              <a:ea typeface="맑은 고딕" pitchFamily="50" charset="-127"/>
              <a:cs typeface="Andalus" panose="02020603050405020304" pitchFamily="18" charset="-78"/>
            </a:endParaRPr>
          </a:p>
        </p:txBody>
      </p:sp>
      <p:sp>
        <p:nvSpPr>
          <p:cNvPr id="3" name="Subtitle 2"/>
          <p:cNvSpPr>
            <a:spLocks noGrp="1"/>
          </p:cNvSpPr>
          <p:nvPr>
            <p:ph type="subTitle" idx="1"/>
          </p:nvPr>
        </p:nvSpPr>
        <p:spPr>
          <a:xfrm>
            <a:off x="436729" y="1324496"/>
            <a:ext cx="11436321" cy="5362907"/>
          </a:xfrm>
        </p:spPr>
        <p:txBody>
          <a:bodyPr>
            <a:noAutofit/>
          </a:bodyPr>
          <a:lstStyle/>
          <a:p>
            <a:pPr algn="just" rtl="1"/>
            <a:r>
              <a:rPr lang="fa-IR" sz="2800" dirty="0">
                <a:solidFill>
                  <a:schemeClr val="tx1"/>
                </a:solidFill>
                <a:latin typeface="Arabic Typesetting" panose="03020402040406030203" pitchFamily="66" charset="-78"/>
                <a:cs typeface="Arabic Typesetting" panose="03020402040406030203" pitchFamily="66" charset="-78"/>
              </a:rPr>
              <a:t>4) مربی خود باید شایسته و فاضل باشد </a:t>
            </a:r>
          </a:p>
          <a:p>
            <a:pPr algn="just" rtl="1"/>
            <a:r>
              <a:rPr lang="fa-IR" sz="2800" dirty="0">
                <a:solidFill>
                  <a:schemeClr val="tx1"/>
                </a:solidFill>
                <a:latin typeface="Arabic Typesetting" panose="03020402040406030203" pitchFamily="66" charset="-78"/>
                <a:cs typeface="Arabic Typesetting" panose="03020402040406030203" pitchFamily="66" charset="-78"/>
              </a:rPr>
              <a:t>5)کار تربیت و معلمی ،شکلی از رسالت است </a:t>
            </a:r>
          </a:p>
          <a:p>
            <a:pPr algn="just" rtl="1"/>
            <a:r>
              <a:rPr lang="fa-IR" sz="2800" dirty="0">
                <a:solidFill>
                  <a:schemeClr val="tx1"/>
                </a:solidFill>
                <a:latin typeface="Arabic Typesetting" panose="03020402040406030203" pitchFamily="66" charset="-78"/>
                <a:cs typeface="Arabic Typesetting" panose="03020402040406030203" pitchFamily="66" charset="-78"/>
              </a:rPr>
              <a:t>6)در تربیت به فطرت و توانایی متربی باید توجه شود تا نیروها و تلاشهای بیهوده به هرز نرود</a:t>
            </a:r>
          </a:p>
          <a:p>
            <a:pPr algn="just" rtl="1"/>
            <a:r>
              <a:rPr lang="fa-IR" sz="2800" dirty="0">
                <a:solidFill>
                  <a:schemeClr val="tx1"/>
                </a:solidFill>
                <a:latin typeface="Arabic Typesetting" panose="03020402040406030203" pitchFamily="66" charset="-78"/>
                <a:cs typeface="Arabic Typesetting" panose="03020402040406030203" pitchFamily="66" charset="-78"/>
              </a:rPr>
              <a:t>7)تعلیم و تربیت ماهیتی تدریجی و پیوسته و مستمر در طول عمر دارد </a:t>
            </a:r>
          </a:p>
          <a:p>
            <a:pPr algn="just" rtl="1"/>
            <a:r>
              <a:rPr lang="fa-IR" sz="2800" dirty="0">
                <a:solidFill>
                  <a:schemeClr val="tx1"/>
                </a:solidFill>
                <a:latin typeface="Arabic Typesetting" panose="03020402040406030203" pitchFamily="66" charset="-78"/>
                <a:cs typeface="Arabic Typesetting" panose="03020402040406030203" pitchFamily="66" charset="-78"/>
              </a:rPr>
              <a:t>8)تعلیم و تربیت وابسته به نقش الگویی مربی بوده ،عمل کردن به گفتار برای معلم و مربی در گرو عمل کردن به گفتار مربی ضروری شمرده می شود</a:t>
            </a:r>
          </a:p>
          <a:p>
            <a:pPr algn="just" rtl="1"/>
            <a:r>
              <a:rPr lang="fa-IR" sz="2800" dirty="0">
                <a:solidFill>
                  <a:schemeClr val="tx1"/>
                </a:solidFill>
                <a:latin typeface="Arabic Typesetting" panose="03020402040406030203" pitchFamily="66" charset="-78"/>
                <a:cs typeface="Arabic Typesetting" panose="03020402040406030203" pitchFamily="66" charset="-78"/>
              </a:rPr>
              <a:t>9)رشد متربی در گرو عمل کردن است به گونه ای که اخلاقیات نیکو را باید با ریاضت و تکلف کسب کرد تا به تدریج در نفس رسوخ پیدا کند</a:t>
            </a:r>
          </a:p>
          <a:p>
            <a:pPr algn="just" rtl="1"/>
            <a:r>
              <a:rPr lang="fa-IR" sz="2800" dirty="0">
                <a:solidFill>
                  <a:schemeClr val="tx1"/>
                </a:solidFill>
                <a:latin typeface="Arabic Typesetting" panose="03020402040406030203" pitchFamily="66" charset="-78"/>
                <a:cs typeface="Arabic Typesetting" panose="03020402040406030203" pitchFamily="66" charset="-78"/>
              </a:rPr>
              <a:t>((فن تربیت کنش و گاه کنش و واکنشی است مهرآمیز با روندی آهسته و پیوسته و بالنده با دیرینه ای دست کم از گهواره تا گور،که در طی آن کسی که فرهیخته است(مربی)رسالت دارد برای نیک بختی و سود معنوی ومادی کسی دیگر (متربی)در پی برانگیختن و پروراندن هماهنگ وهمه سویه همه ی ابعاد او برآید،این فرایند مقدس حق ونیاز فطری همگان است ودر نهایت به سود جمع نیز می باشد)).</a:t>
            </a:r>
          </a:p>
          <a:p>
            <a:pPr algn="just" rtl="1"/>
            <a:endParaRPr lang="fa-IR" sz="3200" dirty="0">
              <a:solidFill>
                <a:schemeClr val="tx1"/>
              </a:solidFill>
              <a:latin typeface="Aldhabi" panose="01000000000000000000" pitchFamily="2" charset="-78"/>
              <a:cs typeface="Aldhabi" panose="01000000000000000000" pitchFamily="2" charset="-78"/>
            </a:endParaRPr>
          </a:p>
          <a:p>
            <a:endParaRPr lang="fa-IR" sz="2800" dirty="0"/>
          </a:p>
          <a:p>
            <a:pPr algn="r" rtl="1"/>
            <a:endParaRPr lang="fa-IR" sz="2800" dirty="0">
              <a:solidFill>
                <a:schemeClr val="tx1"/>
              </a:solidFill>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376099090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126" y="191068"/>
            <a:ext cx="10249469" cy="764939"/>
          </a:xfrm>
        </p:spPr>
        <p:txBody>
          <a:bodyPr/>
          <a:lstStyle/>
          <a:p>
            <a:r>
              <a:rPr lang="fa-IR" altLang="ko-KR" sz="3200" b="1" dirty="0">
                <a:solidFill>
                  <a:schemeClr val="tx1"/>
                </a:solidFill>
                <a:latin typeface="Andalus" panose="02020603050405020304" pitchFamily="18" charset="-78"/>
                <a:ea typeface="맑은 고딕" pitchFamily="50" charset="-127"/>
                <a:cs typeface="Andalus" panose="02020603050405020304" pitchFamily="18" charset="-78"/>
              </a:rPr>
              <a:t>فصل </a:t>
            </a:r>
            <a:r>
              <a:rPr lang="fa-IR" altLang="ko-KR" sz="3200" b="1" dirty="0" smtClean="0">
                <a:solidFill>
                  <a:schemeClr val="tx1"/>
                </a:solidFill>
                <a:latin typeface="Andalus" panose="02020603050405020304" pitchFamily="18" charset="-78"/>
                <a:ea typeface="맑은 고딕" pitchFamily="50" charset="-127"/>
                <a:cs typeface="Andalus" panose="02020603050405020304" pitchFamily="18" charset="-78"/>
              </a:rPr>
              <a:t>چهارم:دیدگاه های تربیتی ابن سینا،غزالی،خواجه نصیرالدین طوسی و سعدی</a:t>
            </a:r>
            <a:endParaRPr lang="en-US" altLang="ko-KR" sz="3200" b="1" dirty="0">
              <a:solidFill>
                <a:schemeClr val="tx1"/>
              </a:solidFill>
              <a:latin typeface="Andalus" panose="02020603050405020304" pitchFamily="18" charset="-78"/>
              <a:ea typeface="맑은 고딕" pitchFamily="50" charset="-127"/>
              <a:cs typeface="Andalus" panose="02020603050405020304" pitchFamily="18" charset="-78"/>
            </a:endParaRPr>
          </a:p>
        </p:txBody>
      </p:sp>
      <p:sp>
        <p:nvSpPr>
          <p:cNvPr id="3" name="Subtitle 2"/>
          <p:cNvSpPr>
            <a:spLocks noGrp="1"/>
          </p:cNvSpPr>
          <p:nvPr>
            <p:ph type="subTitle" idx="1"/>
          </p:nvPr>
        </p:nvSpPr>
        <p:spPr>
          <a:xfrm>
            <a:off x="436729" y="1324496"/>
            <a:ext cx="11436321" cy="5362907"/>
          </a:xfrm>
        </p:spPr>
        <p:txBody>
          <a:bodyPr>
            <a:noAutofit/>
          </a:bodyPr>
          <a:lstStyle/>
          <a:p>
            <a:pPr algn="just" rtl="1"/>
            <a:r>
              <a:rPr lang="fa-IR" sz="3200" dirty="0">
                <a:solidFill>
                  <a:schemeClr val="tx1"/>
                </a:solidFill>
                <a:latin typeface="Aldhabi" panose="01000000000000000000" pitchFamily="2" charset="-78"/>
                <a:cs typeface="Aldhabi" panose="01000000000000000000" pitchFamily="2" charset="-78"/>
              </a:rPr>
              <a:t>اهداف تعلیم و تربیت از نگاه غزالی </a:t>
            </a:r>
            <a:r>
              <a:rPr lang="fa-IR" sz="3200" dirty="0" smtClean="0">
                <a:solidFill>
                  <a:schemeClr val="tx1"/>
                </a:solidFill>
                <a:latin typeface="Aldhabi" panose="01000000000000000000" pitchFamily="2" charset="-78"/>
                <a:cs typeface="Aldhabi" panose="01000000000000000000" pitchFamily="2" charset="-78"/>
              </a:rPr>
              <a:t>:</a:t>
            </a:r>
          </a:p>
          <a:p>
            <a:pPr algn="just" rtl="1"/>
            <a:r>
              <a:rPr lang="fa-IR" sz="2800" dirty="0">
                <a:solidFill>
                  <a:schemeClr val="tx1"/>
                </a:solidFill>
                <a:latin typeface="Arabic Typesetting" panose="03020402040406030203" pitchFamily="66" charset="-78"/>
                <a:cs typeface="Arabic Typesetting" panose="03020402040406030203" pitchFamily="66" charset="-78"/>
              </a:rPr>
              <a:t>غزالی به عنوان یک اندیشمند تربیتی مسلمان بدون شک جهت گیری افکار و عقاید خود را با الهام از تعالیم دینی خاصه از کتاب الهی قرآن مجید گرفته است .</a:t>
            </a:r>
          </a:p>
          <a:p>
            <a:pPr algn="just" rtl="1"/>
            <a:r>
              <a:rPr lang="fa-IR" sz="2800" dirty="0">
                <a:solidFill>
                  <a:schemeClr val="tx1"/>
                </a:solidFill>
                <a:latin typeface="Arabic Typesetting" panose="03020402040406030203" pitchFamily="66" charset="-78"/>
                <a:cs typeface="Arabic Typesetting" panose="03020402040406030203" pitchFamily="66" charset="-78"/>
              </a:rPr>
              <a:t>وی محور تربیت را سیر روح و باطن انسان به سوی حق و هدف نهایی تعلیم و تربیت را وصول به انس و قرب الهی میداند علاوه بر این غزالی برای تربیت غایت دنیایی و عقبایی میشناسد.</a:t>
            </a:r>
          </a:p>
          <a:p>
            <a:pPr algn="just" rtl="1"/>
            <a:r>
              <a:rPr lang="fa-IR" sz="2800" dirty="0">
                <a:solidFill>
                  <a:schemeClr val="tx1"/>
                </a:solidFill>
                <a:latin typeface="Arabic Typesetting" panose="03020402040406030203" pitchFamily="66" charset="-78"/>
                <a:cs typeface="Arabic Typesetting" panose="03020402040406030203" pitchFamily="66" charset="-78"/>
              </a:rPr>
              <a:t>غایت دنیایی تربیت در کلی ترین مفهومش علم و آزادی با مفهوم معرفت و حریت و غایت عقبایی آن رسیدن به کمال همانا (قرب الهی ) است</a:t>
            </a:r>
          </a:p>
          <a:p>
            <a:pPr algn="just" rtl="1"/>
            <a:r>
              <a:rPr lang="fa-IR" sz="3200" dirty="0">
                <a:solidFill>
                  <a:schemeClr val="tx1"/>
                </a:solidFill>
                <a:latin typeface="Aldhabi" panose="01000000000000000000" pitchFamily="2" charset="-78"/>
                <a:cs typeface="Aldhabi" panose="01000000000000000000" pitchFamily="2" charset="-78"/>
              </a:rPr>
              <a:t>اصول حاکم بر تعلیم و تربیت از نگاه غزالی </a:t>
            </a:r>
            <a:r>
              <a:rPr lang="fa-IR" sz="3200" dirty="0" smtClean="0">
                <a:solidFill>
                  <a:schemeClr val="tx1"/>
                </a:solidFill>
                <a:latin typeface="Aldhabi" panose="01000000000000000000" pitchFamily="2" charset="-78"/>
                <a:cs typeface="Aldhabi" panose="01000000000000000000" pitchFamily="2" charset="-78"/>
              </a:rPr>
              <a:t>:</a:t>
            </a:r>
          </a:p>
          <a:p>
            <a:pPr algn="just" rtl="1"/>
            <a:r>
              <a:rPr lang="fa-IR" sz="2800" dirty="0">
                <a:solidFill>
                  <a:schemeClr val="tx1"/>
                </a:solidFill>
                <a:latin typeface="Arabic Typesetting" panose="03020402040406030203" pitchFamily="66" charset="-78"/>
                <a:cs typeface="Arabic Typesetting" panose="03020402040406030203" pitchFamily="66" charset="-78"/>
              </a:rPr>
              <a:t>چهار عنوان مهم اشاره شده در کتاب کیمیای سعادت غزالی شامل :</a:t>
            </a:r>
          </a:p>
          <a:p>
            <a:pPr algn="just" rtl="1"/>
            <a:r>
              <a:rPr lang="fa-IR" sz="2800" dirty="0">
                <a:solidFill>
                  <a:schemeClr val="tx1"/>
                </a:solidFill>
                <a:latin typeface="Arabic Typesetting" panose="03020402040406030203" pitchFamily="66" charset="-78"/>
                <a:cs typeface="Arabic Typesetting" panose="03020402040406030203" pitchFamily="66" charset="-78"/>
              </a:rPr>
              <a:t>1)شناختن خویشتن 2)شناختن حق تعالی 3)معرفت دنیا 4)معرفت آخرت </a:t>
            </a:r>
          </a:p>
          <a:p>
            <a:pPr algn="just" rtl="1"/>
            <a:r>
              <a:rPr lang="fa-IR" sz="2800" dirty="0">
                <a:solidFill>
                  <a:schemeClr val="tx1"/>
                </a:solidFill>
                <a:latin typeface="Arabic Typesetting" panose="03020402040406030203" pitchFamily="66" charset="-78"/>
                <a:cs typeface="Arabic Typesetting" panose="03020402040406030203" pitchFamily="66" charset="-78"/>
              </a:rPr>
              <a:t>چهار رکن مهم شامل </a:t>
            </a:r>
            <a:r>
              <a:rPr lang="fa-IR" sz="2800" dirty="0" smtClean="0">
                <a:solidFill>
                  <a:schemeClr val="tx1"/>
                </a:solidFill>
                <a:latin typeface="Arabic Typesetting" panose="03020402040406030203" pitchFamily="66" charset="-78"/>
                <a:cs typeface="Arabic Typesetting" panose="03020402040406030203" pitchFamily="66" charset="-78"/>
              </a:rPr>
              <a:t>:</a:t>
            </a:r>
            <a:endParaRPr lang="fa-IR" sz="3200" dirty="0">
              <a:solidFill>
                <a:schemeClr val="tx1"/>
              </a:solidFill>
              <a:latin typeface="Aldhabi" panose="01000000000000000000" pitchFamily="2" charset="-78"/>
              <a:cs typeface="Aldhabi" panose="01000000000000000000" pitchFamily="2" charset="-78"/>
            </a:endParaRPr>
          </a:p>
          <a:p>
            <a:endParaRPr lang="fa-IR" sz="2800" dirty="0"/>
          </a:p>
          <a:p>
            <a:pPr algn="r" rtl="1"/>
            <a:endParaRPr lang="fa-IR" sz="2800" dirty="0">
              <a:solidFill>
                <a:schemeClr val="tx1"/>
              </a:solidFill>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242859103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126" y="191068"/>
            <a:ext cx="10249469" cy="764939"/>
          </a:xfrm>
        </p:spPr>
        <p:txBody>
          <a:bodyPr/>
          <a:lstStyle/>
          <a:p>
            <a:r>
              <a:rPr lang="fa-IR" altLang="ko-KR" sz="3200" b="1" dirty="0">
                <a:solidFill>
                  <a:schemeClr val="tx1"/>
                </a:solidFill>
                <a:latin typeface="Andalus" panose="02020603050405020304" pitchFamily="18" charset="-78"/>
                <a:ea typeface="맑은 고딕" pitchFamily="50" charset="-127"/>
                <a:cs typeface="Andalus" panose="02020603050405020304" pitchFamily="18" charset="-78"/>
              </a:rPr>
              <a:t>فصل </a:t>
            </a:r>
            <a:r>
              <a:rPr lang="fa-IR" altLang="ko-KR" sz="3200" b="1" dirty="0" smtClean="0">
                <a:solidFill>
                  <a:schemeClr val="tx1"/>
                </a:solidFill>
                <a:latin typeface="Andalus" panose="02020603050405020304" pitchFamily="18" charset="-78"/>
                <a:ea typeface="맑은 고딕" pitchFamily="50" charset="-127"/>
                <a:cs typeface="Andalus" panose="02020603050405020304" pitchFamily="18" charset="-78"/>
              </a:rPr>
              <a:t>چهارم:دیدگاه های تربیتی ابن سینا،غزالی،خواجه نصیرالدین طوسی و سعدی</a:t>
            </a:r>
            <a:endParaRPr lang="en-US" altLang="ko-KR" sz="3200" b="1" dirty="0">
              <a:solidFill>
                <a:schemeClr val="tx1"/>
              </a:solidFill>
              <a:latin typeface="Andalus" panose="02020603050405020304" pitchFamily="18" charset="-78"/>
              <a:ea typeface="맑은 고딕" pitchFamily="50" charset="-127"/>
              <a:cs typeface="Andalus" panose="02020603050405020304" pitchFamily="18" charset="-78"/>
            </a:endParaRPr>
          </a:p>
        </p:txBody>
      </p:sp>
      <p:sp>
        <p:nvSpPr>
          <p:cNvPr id="3" name="Subtitle 2"/>
          <p:cNvSpPr>
            <a:spLocks noGrp="1"/>
          </p:cNvSpPr>
          <p:nvPr>
            <p:ph type="subTitle" idx="1"/>
          </p:nvPr>
        </p:nvSpPr>
        <p:spPr>
          <a:xfrm>
            <a:off x="436729" y="1324496"/>
            <a:ext cx="11436321" cy="5362907"/>
          </a:xfrm>
        </p:spPr>
        <p:txBody>
          <a:bodyPr>
            <a:noAutofit/>
          </a:bodyPr>
          <a:lstStyle/>
          <a:p>
            <a:pPr algn="just" rtl="1"/>
            <a:r>
              <a:rPr lang="fa-IR" sz="2800" dirty="0">
                <a:solidFill>
                  <a:schemeClr val="tx1"/>
                </a:solidFill>
                <a:latin typeface="Arabic Typesetting" panose="03020402040406030203" pitchFamily="66" charset="-78"/>
                <a:cs typeface="Arabic Typesetting" panose="03020402040406030203" pitchFamily="66" charset="-78"/>
              </a:rPr>
              <a:t>1)گزاردن فرمان حق 2)نگه داشتن ادب در حرکات ،سکنات و معیشت 3)پاک کردن دل از اخلاق ناپسند 4)آراستن دل به اخلاق پسندیده </a:t>
            </a:r>
          </a:p>
          <a:p>
            <a:pPr algn="just" rtl="1"/>
            <a:r>
              <a:rPr lang="fa-IR" sz="3200" dirty="0">
                <a:solidFill>
                  <a:schemeClr val="tx1"/>
                </a:solidFill>
                <a:latin typeface="Aldhabi" panose="01000000000000000000" pitchFamily="2" charset="-78"/>
                <a:cs typeface="Aldhabi" panose="01000000000000000000" pitchFamily="2" charset="-78"/>
              </a:rPr>
              <a:t>روشهای تربیتی از دیدگاه غزالی </a:t>
            </a:r>
            <a:r>
              <a:rPr lang="fa-IR" sz="3200" dirty="0" smtClean="0">
                <a:solidFill>
                  <a:schemeClr val="tx1"/>
                </a:solidFill>
                <a:latin typeface="Aldhabi" panose="01000000000000000000" pitchFamily="2" charset="-78"/>
                <a:cs typeface="Aldhabi" panose="01000000000000000000" pitchFamily="2" charset="-78"/>
              </a:rPr>
              <a:t>:</a:t>
            </a:r>
          </a:p>
          <a:p>
            <a:pPr algn="just" rtl="1"/>
            <a:r>
              <a:rPr lang="fa-IR" sz="2800" dirty="0">
                <a:solidFill>
                  <a:schemeClr val="tx1"/>
                </a:solidFill>
                <a:latin typeface="Arabic Typesetting" panose="03020402040406030203" pitchFamily="66" charset="-78"/>
                <a:cs typeface="Arabic Typesetting" panose="03020402040406030203" pitchFamily="66" charset="-78"/>
              </a:rPr>
              <a:t>1)روش مبتنی بر عادت : وی در این بخش ،آئینها ،رفتارها ،آداب و روابط جاری میان انسانها را و همچنین آداب خوردن و پوشیدن و ماوی گزیدن و روابط مختلف دیگر را مد نظر قرار داده است. عادت یکی از وسایل و روشهای تربیتی است .</a:t>
            </a:r>
          </a:p>
          <a:p>
            <a:pPr algn="just" rtl="1"/>
            <a:r>
              <a:rPr lang="fa-IR" sz="2800" dirty="0">
                <a:solidFill>
                  <a:schemeClr val="tx1"/>
                </a:solidFill>
                <a:latin typeface="Arabic Typesetting" panose="03020402040406030203" pitchFamily="66" charset="-78"/>
                <a:cs typeface="Arabic Typesetting" panose="03020402040406030203" pitchFamily="66" charset="-78"/>
              </a:rPr>
              <a:t>2) روش مبتنی بر تقویت اراده :به تعبیر غزالی رفتار ارادی از ممیزات انسان است و دو نوع اراده را مشخص میکند الف)نوعی رفتار که حیوان و انسان در آن مشترکند مثل شهوات </a:t>
            </a:r>
          </a:p>
          <a:p>
            <a:pPr algn="just" rtl="1"/>
            <a:r>
              <a:rPr lang="fa-IR" sz="2800" dirty="0">
                <a:solidFill>
                  <a:schemeClr val="tx1"/>
                </a:solidFill>
                <a:latin typeface="Arabic Typesetting" panose="03020402040406030203" pitchFamily="66" charset="-78"/>
                <a:cs typeface="Arabic Typesetting" panose="03020402040406030203" pitchFamily="66" charset="-78"/>
              </a:rPr>
              <a:t>ب)نوعی دیگر که ویژه خود انسان است و آن عبارت از اراده ای است که ناشی از ادراک او نسبت به هدف ،نسبت به رفتار و......می باشد. </a:t>
            </a:r>
          </a:p>
          <a:p>
            <a:pPr algn="just" rtl="1"/>
            <a:r>
              <a:rPr lang="fa-IR" sz="2800" dirty="0">
                <a:solidFill>
                  <a:schemeClr val="tx1"/>
                </a:solidFill>
                <a:latin typeface="Arabic Typesetting" panose="03020402040406030203" pitchFamily="66" charset="-78"/>
                <a:cs typeface="Arabic Typesetting" panose="03020402040406030203" pitchFamily="66" charset="-78"/>
              </a:rPr>
              <a:t>3)روش مبتنی بر تشویق </a:t>
            </a:r>
          </a:p>
          <a:p>
            <a:pPr algn="just" rtl="1"/>
            <a:r>
              <a:rPr lang="fa-IR" sz="2800" dirty="0">
                <a:solidFill>
                  <a:schemeClr val="tx1"/>
                </a:solidFill>
                <a:latin typeface="Arabic Typesetting" panose="03020402040406030203" pitchFamily="66" charset="-78"/>
                <a:cs typeface="Arabic Typesetting" panose="03020402040406030203" pitchFamily="66" charset="-78"/>
              </a:rPr>
              <a:t>4)روش مبتنی بر تنبیه : غزالی معتقد است که اثرات تربیتی تشویق بیشتر از و بهتر از تنبیه است وتنبیه همیشه به عنوان یک شیوه بازدارنده برای مربی القا شود. </a:t>
            </a:r>
          </a:p>
          <a:p>
            <a:pPr algn="just" rtl="1"/>
            <a:endParaRPr lang="fa-IR" sz="3200" dirty="0">
              <a:solidFill>
                <a:schemeClr val="tx1"/>
              </a:solidFill>
              <a:latin typeface="Aldhabi" panose="01000000000000000000" pitchFamily="2" charset="-78"/>
              <a:cs typeface="Aldhabi" panose="01000000000000000000" pitchFamily="2" charset="-78"/>
            </a:endParaRPr>
          </a:p>
          <a:p>
            <a:endParaRPr lang="fa-IR" sz="2800" dirty="0"/>
          </a:p>
          <a:p>
            <a:pPr algn="r" rtl="1"/>
            <a:endParaRPr lang="fa-IR" sz="2800" dirty="0">
              <a:solidFill>
                <a:schemeClr val="tx1"/>
              </a:solidFill>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129003623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126" y="191068"/>
            <a:ext cx="10249469" cy="764939"/>
          </a:xfrm>
        </p:spPr>
        <p:txBody>
          <a:bodyPr/>
          <a:lstStyle/>
          <a:p>
            <a:r>
              <a:rPr lang="fa-IR" altLang="ko-KR" sz="3200" b="1" dirty="0">
                <a:solidFill>
                  <a:schemeClr val="tx1"/>
                </a:solidFill>
                <a:latin typeface="Andalus" panose="02020603050405020304" pitchFamily="18" charset="-78"/>
                <a:ea typeface="맑은 고딕" pitchFamily="50" charset="-127"/>
                <a:cs typeface="Andalus" panose="02020603050405020304" pitchFamily="18" charset="-78"/>
              </a:rPr>
              <a:t>فصل </a:t>
            </a:r>
            <a:r>
              <a:rPr lang="fa-IR" altLang="ko-KR" sz="3200" b="1" dirty="0" smtClean="0">
                <a:solidFill>
                  <a:schemeClr val="tx1"/>
                </a:solidFill>
                <a:latin typeface="Andalus" panose="02020603050405020304" pitchFamily="18" charset="-78"/>
                <a:ea typeface="맑은 고딕" pitchFamily="50" charset="-127"/>
                <a:cs typeface="Andalus" panose="02020603050405020304" pitchFamily="18" charset="-78"/>
              </a:rPr>
              <a:t>چهارم:دیدگاه های تربیتی ابن سینا،غزالی،خواجه نصیرالدین طوسی و سعدی</a:t>
            </a:r>
            <a:endParaRPr lang="en-US" altLang="ko-KR" sz="3200" b="1" dirty="0">
              <a:solidFill>
                <a:schemeClr val="tx1"/>
              </a:solidFill>
              <a:latin typeface="Andalus" panose="02020603050405020304" pitchFamily="18" charset="-78"/>
              <a:ea typeface="맑은 고딕" pitchFamily="50" charset="-127"/>
              <a:cs typeface="Andalus" panose="02020603050405020304" pitchFamily="18" charset="-78"/>
            </a:endParaRPr>
          </a:p>
        </p:txBody>
      </p:sp>
      <p:sp>
        <p:nvSpPr>
          <p:cNvPr id="3" name="Subtitle 2"/>
          <p:cNvSpPr>
            <a:spLocks noGrp="1"/>
          </p:cNvSpPr>
          <p:nvPr>
            <p:ph type="subTitle" idx="1"/>
          </p:nvPr>
        </p:nvSpPr>
        <p:spPr>
          <a:xfrm>
            <a:off x="436729" y="1324496"/>
            <a:ext cx="11436321" cy="5362907"/>
          </a:xfrm>
        </p:spPr>
        <p:txBody>
          <a:bodyPr>
            <a:noAutofit/>
          </a:bodyPr>
          <a:lstStyle/>
          <a:p>
            <a:pPr algn="just" rtl="1"/>
            <a:r>
              <a:rPr lang="fa-IR" sz="2800" dirty="0">
                <a:solidFill>
                  <a:schemeClr val="tx1"/>
                </a:solidFill>
                <a:latin typeface="Arabic Typesetting" panose="03020402040406030203" pitchFamily="66" charset="-78"/>
                <a:cs typeface="Arabic Typesetting" panose="03020402040406030203" pitchFamily="66" charset="-78"/>
              </a:rPr>
              <a:t>6)روش مبتنی بر تکرار : غزالی با الهام از آموزه های دینی برگرفته از قرآن مجید به روش مبتنی بر تکرار و تمرین به شکل تدریجی تاکید دارد و کیفیت پیشرفت کار را وابسته به تدریج که در ماهیت و طبیعت تعلیم و تربیت نیکو نهفته است . </a:t>
            </a:r>
          </a:p>
          <a:p>
            <a:pPr algn="just" rtl="1"/>
            <a:r>
              <a:rPr lang="fa-IR" sz="2800" dirty="0">
                <a:solidFill>
                  <a:schemeClr val="tx1"/>
                </a:solidFill>
                <a:latin typeface="Arabic Typesetting" panose="03020402040406030203" pitchFamily="66" charset="-78"/>
                <a:cs typeface="Arabic Typesetting" panose="03020402040406030203" pitchFamily="66" charset="-78"/>
              </a:rPr>
              <a:t>7) روش مبتنی بر توجه به استعداد و توانمندیهای افراد :معلم باید به قدر فهم متعلمان سخن بگوید و شیوه تدریس را به کار برد. </a:t>
            </a:r>
          </a:p>
          <a:p>
            <a:pPr algn="just" rtl="1"/>
            <a:r>
              <a:rPr lang="fa-IR" sz="2800" dirty="0">
                <a:solidFill>
                  <a:schemeClr val="tx1"/>
                </a:solidFill>
                <a:latin typeface="Arabic Typesetting" panose="03020402040406030203" pitchFamily="66" charset="-78"/>
                <a:cs typeface="Arabic Typesetting" panose="03020402040406030203" pitchFamily="66" charset="-78"/>
              </a:rPr>
              <a:t>8)روش مبتنی بر تعلق و اندیشیدن :از دیدگاه غزالی تفکر کلید روشنایی و آبشخور بصیرت و تور صید علوم و معارف است . </a:t>
            </a:r>
          </a:p>
          <a:p>
            <a:pPr algn="just" rtl="1"/>
            <a:r>
              <a:rPr lang="fa-IR" sz="2800" dirty="0">
                <a:solidFill>
                  <a:schemeClr val="tx1"/>
                </a:solidFill>
                <a:latin typeface="Arabic Typesetting" panose="03020402040406030203" pitchFamily="66" charset="-78"/>
                <a:cs typeface="Arabic Typesetting" panose="03020402040406030203" pitchFamily="66" charset="-78"/>
              </a:rPr>
              <a:t>9) روش مبتنی بر تلفیق علم و عمل : امام محمد غزالی بر اساس تعالیم اسلامی ،تعلیم را از تربیت و به تعبیر دیگر علم را از عمل جدا نمیداند زیرا پیشوایان اسلام این دو را مکمل هم میدانند. </a:t>
            </a:r>
          </a:p>
          <a:p>
            <a:pPr algn="just" rtl="1"/>
            <a:r>
              <a:rPr lang="fa-IR" sz="3200" dirty="0">
                <a:solidFill>
                  <a:schemeClr val="tx1"/>
                </a:solidFill>
                <a:latin typeface="Aldhabi" panose="01000000000000000000" pitchFamily="2" charset="-78"/>
                <a:cs typeface="Aldhabi" panose="01000000000000000000" pitchFamily="2" charset="-78"/>
              </a:rPr>
              <a:t>وظایف و جایگاه معلم از دیدگاه </a:t>
            </a:r>
            <a:r>
              <a:rPr lang="fa-IR" sz="3200" dirty="0" smtClean="0">
                <a:solidFill>
                  <a:schemeClr val="tx1"/>
                </a:solidFill>
                <a:latin typeface="Aldhabi" panose="01000000000000000000" pitchFamily="2" charset="-78"/>
                <a:cs typeface="Aldhabi" panose="01000000000000000000" pitchFamily="2" charset="-78"/>
              </a:rPr>
              <a:t>غزالی:</a:t>
            </a:r>
          </a:p>
          <a:p>
            <a:pPr algn="just" rtl="1"/>
            <a:r>
              <a:rPr lang="fa-IR" sz="3200" dirty="0" smtClean="0">
                <a:solidFill>
                  <a:schemeClr val="tx1"/>
                </a:solidFill>
                <a:latin typeface="Aldhabi" panose="01000000000000000000" pitchFamily="2" charset="-78"/>
                <a:cs typeface="Aldhabi" panose="01000000000000000000" pitchFamily="2" charset="-78"/>
              </a:rPr>
              <a:t> </a:t>
            </a:r>
            <a:r>
              <a:rPr lang="fa-IR" sz="2800" dirty="0">
                <a:solidFill>
                  <a:schemeClr val="tx1"/>
                </a:solidFill>
                <a:latin typeface="Arabic Typesetting" panose="03020402040406030203" pitchFamily="66" charset="-78"/>
                <a:cs typeface="Arabic Typesetting" panose="03020402040406030203" pitchFamily="66" charset="-78"/>
              </a:rPr>
              <a:t>1)معلم باید شاگرد خویش را همچون فرزند خویش بداند </a:t>
            </a:r>
          </a:p>
          <a:p>
            <a:pPr algn="just" rtl="1"/>
            <a:r>
              <a:rPr lang="fa-IR" sz="2800" dirty="0">
                <a:solidFill>
                  <a:schemeClr val="tx1"/>
                </a:solidFill>
                <a:latin typeface="Arabic Typesetting" panose="03020402040406030203" pitchFamily="66" charset="-78"/>
                <a:cs typeface="Arabic Typesetting" panose="03020402040406030203" pitchFamily="66" charset="-78"/>
              </a:rPr>
              <a:t>2)معلم به آموزش و پرورش متعلمان رویکرد اخروی داشته باشد </a:t>
            </a:r>
          </a:p>
          <a:p>
            <a:pPr algn="just" rtl="1"/>
            <a:r>
              <a:rPr lang="fa-IR" sz="2800" dirty="0">
                <a:solidFill>
                  <a:schemeClr val="tx1"/>
                </a:solidFill>
                <a:latin typeface="Arabic Typesetting" panose="03020402040406030203" pitchFamily="66" charset="-78"/>
                <a:cs typeface="Arabic Typesetting" panose="03020402040406030203" pitchFamily="66" charset="-78"/>
              </a:rPr>
              <a:t>3)معلم باید از پند دادن به متعلم و پرهیز دادن او از اخلاق زشت دریغ نورزد.</a:t>
            </a:r>
          </a:p>
          <a:p>
            <a:pPr algn="just" rtl="1"/>
            <a:endParaRPr lang="fa-IR" sz="3200" dirty="0">
              <a:solidFill>
                <a:schemeClr val="tx1"/>
              </a:solidFill>
              <a:latin typeface="Aldhabi" panose="01000000000000000000" pitchFamily="2" charset="-78"/>
              <a:cs typeface="Aldhabi" panose="01000000000000000000" pitchFamily="2" charset="-78"/>
            </a:endParaRPr>
          </a:p>
          <a:p>
            <a:endParaRPr lang="fa-IR" sz="2800" dirty="0"/>
          </a:p>
          <a:p>
            <a:pPr algn="r" rtl="1"/>
            <a:endParaRPr lang="fa-IR" sz="2800" dirty="0">
              <a:solidFill>
                <a:schemeClr val="tx1"/>
              </a:solidFill>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224856067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126" y="191068"/>
            <a:ext cx="10249469" cy="764939"/>
          </a:xfrm>
        </p:spPr>
        <p:txBody>
          <a:bodyPr/>
          <a:lstStyle/>
          <a:p>
            <a:r>
              <a:rPr lang="fa-IR" altLang="ko-KR" sz="3200" b="1" dirty="0">
                <a:solidFill>
                  <a:schemeClr val="tx1"/>
                </a:solidFill>
                <a:latin typeface="Andalus" panose="02020603050405020304" pitchFamily="18" charset="-78"/>
                <a:ea typeface="맑은 고딕" pitchFamily="50" charset="-127"/>
                <a:cs typeface="Andalus" panose="02020603050405020304" pitchFamily="18" charset="-78"/>
              </a:rPr>
              <a:t>فصل </a:t>
            </a:r>
            <a:r>
              <a:rPr lang="fa-IR" altLang="ko-KR" sz="3200" b="1" dirty="0" smtClean="0">
                <a:solidFill>
                  <a:schemeClr val="tx1"/>
                </a:solidFill>
                <a:latin typeface="Andalus" panose="02020603050405020304" pitchFamily="18" charset="-78"/>
                <a:ea typeface="맑은 고딕" pitchFamily="50" charset="-127"/>
                <a:cs typeface="Andalus" panose="02020603050405020304" pitchFamily="18" charset="-78"/>
              </a:rPr>
              <a:t>چهارم:دیدگاه های تربیتی ابن سینا،غزالی،خواجه نصیرالدین طوسی و سعدی</a:t>
            </a:r>
            <a:endParaRPr lang="en-US" altLang="ko-KR" sz="3200" b="1" dirty="0">
              <a:solidFill>
                <a:schemeClr val="tx1"/>
              </a:solidFill>
              <a:latin typeface="Andalus" panose="02020603050405020304" pitchFamily="18" charset="-78"/>
              <a:ea typeface="맑은 고딕" pitchFamily="50" charset="-127"/>
              <a:cs typeface="Andalus" panose="02020603050405020304" pitchFamily="18" charset="-78"/>
            </a:endParaRPr>
          </a:p>
        </p:txBody>
      </p:sp>
      <p:sp>
        <p:nvSpPr>
          <p:cNvPr id="3" name="Subtitle 2"/>
          <p:cNvSpPr>
            <a:spLocks noGrp="1"/>
          </p:cNvSpPr>
          <p:nvPr>
            <p:ph type="subTitle" idx="1"/>
          </p:nvPr>
        </p:nvSpPr>
        <p:spPr>
          <a:xfrm>
            <a:off x="436729" y="1324496"/>
            <a:ext cx="11436321" cy="5362907"/>
          </a:xfrm>
        </p:spPr>
        <p:txBody>
          <a:bodyPr>
            <a:noAutofit/>
          </a:bodyPr>
          <a:lstStyle/>
          <a:p>
            <a:pPr algn="just" rtl="1"/>
            <a:r>
              <a:rPr lang="fa-IR" sz="2800" dirty="0">
                <a:solidFill>
                  <a:schemeClr val="tx1"/>
                </a:solidFill>
                <a:latin typeface="Arabic Typesetting" panose="03020402040406030203" pitchFamily="66" charset="-78"/>
                <a:cs typeface="Arabic Typesetting" panose="03020402040406030203" pitchFamily="66" charset="-78"/>
              </a:rPr>
              <a:t>4)معلم وظیفه دارد به عمل آموزش و پرورش به صورت یک عمل عبادی بنگرد</a:t>
            </a:r>
          </a:p>
          <a:p>
            <a:pPr algn="just" rtl="1"/>
            <a:r>
              <a:rPr lang="fa-IR" sz="2800" dirty="0">
                <a:solidFill>
                  <a:schemeClr val="tx1"/>
                </a:solidFill>
                <a:latin typeface="Arabic Typesetting" panose="03020402040406030203" pitchFamily="66" charset="-78"/>
                <a:cs typeface="Arabic Typesetting" panose="03020402040406030203" pitchFamily="66" charset="-78"/>
              </a:rPr>
              <a:t>5)معلم به قدر فهم متعلمان سخن بگوید </a:t>
            </a:r>
          </a:p>
          <a:p>
            <a:pPr algn="just" rtl="1"/>
            <a:r>
              <a:rPr lang="fa-IR" sz="2800" dirty="0">
                <a:solidFill>
                  <a:schemeClr val="tx1"/>
                </a:solidFill>
                <a:latin typeface="Arabic Typesetting" panose="03020402040406030203" pitchFamily="66" charset="-78"/>
                <a:cs typeface="Arabic Typesetting" panose="03020402040406030203" pitchFamily="66" charset="-78"/>
              </a:rPr>
              <a:t>6)معلم باید به آنچه می آموزد عمل کند و نقش او باید اسوه مطلوب انسانی در محیط آموزشی و تربیتی باشد</a:t>
            </a:r>
          </a:p>
          <a:p>
            <a:pPr algn="just" rtl="1"/>
            <a:r>
              <a:rPr lang="fa-IR" sz="2800" dirty="0">
                <a:solidFill>
                  <a:schemeClr val="tx1"/>
                </a:solidFill>
                <a:latin typeface="Arabic Typesetting" panose="03020402040406030203" pitchFamily="66" charset="-78"/>
                <a:cs typeface="Arabic Typesetting" panose="03020402040406030203" pitchFamily="66" charset="-78"/>
              </a:rPr>
              <a:t>7)کودکان حس قوی دارند و چشم آنها به رفتار معلم و گوش آنها به گفتار اوست</a:t>
            </a:r>
          </a:p>
          <a:p>
            <a:pPr algn="just" rtl="1"/>
            <a:r>
              <a:rPr lang="fa-IR" sz="3200" dirty="0">
                <a:solidFill>
                  <a:schemeClr val="tx1"/>
                </a:solidFill>
                <a:latin typeface="Aldhabi" panose="01000000000000000000" pitchFamily="2" charset="-78"/>
                <a:cs typeface="Aldhabi" panose="01000000000000000000" pitchFamily="2" charset="-78"/>
              </a:rPr>
              <a:t>وظایف متعلم از دیدگاه </a:t>
            </a:r>
            <a:r>
              <a:rPr lang="fa-IR" sz="3200" dirty="0" smtClean="0">
                <a:solidFill>
                  <a:schemeClr val="tx1"/>
                </a:solidFill>
                <a:latin typeface="Aldhabi" panose="01000000000000000000" pitchFamily="2" charset="-78"/>
                <a:cs typeface="Aldhabi" panose="01000000000000000000" pitchFamily="2" charset="-78"/>
              </a:rPr>
              <a:t>غزالی:</a:t>
            </a:r>
          </a:p>
          <a:p>
            <a:pPr algn="r" rtl="1"/>
            <a:r>
              <a:rPr lang="fa-IR" sz="3200" dirty="0" smtClean="0">
                <a:solidFill>
                  <a:schemeClr val="tx1"/>
                </a:solidFill>
                <a:latin typeface="Aldhabi" panose="01000000000000000000" pitchFamily="2" charset="-78"/>
                <a:cs typeface="Aldhabi" panose="01000000000000000000" pitchFamily="2" charset="-78"/>
              </a:rPr>
              <a:t> </a:t>
            </a:r>
            <a:r>
              <a:rPr lang="fa-IR" sz="2800" dirty="0">
                <a:solidFill>
                  <a:schemeClr val="tx1"/>
                </a:solidFill>
                <a:latin typeface="Arabic Typesetting" panose="03020402040406030203" pitchFamily="66" charset="-78"/>
                <a:cs typeface="Arabic Typesetting" panose="03020402040406030203" pitchFamily="66" charset="-78"/>
              </a:rPr>
              <a:t>1)متعلم باید پاکی نفس را بر خوی بد برتری دهد </a:t>
            </a:r>
          </a:p>
          <a:p>
            <a:pPr algn="r" rtl="1"/>
            <a:r>
              <a:rPr lang="fa-IR" sz="2800" dirty="0">
                <a:solidFill>
                  <a:schemeClr val="tx1"/>
                </a:solidFill>
                <a:latin typeface="Arabic Typesetting" panose="03020402040406030203" pitchFamily="66" charset="-78"/>
                <a:cs typeface="Arabic Typesetting" panose="03020402040406030203" pitchFamily="66" charset="-78"/>
              </a:rPr>
              <a:t>2)متعلم باید از فعالیت های دنیوی بکاهد و با یاد خدا در محضر معلم و محل درس حاضر شود</a:t>
            </a:r>
          </a:p>
          <a:p>
            <a:pPr algn="r" rtl="1"/>
            <a:r>
              <a:rPr lang="fa-IR" sz="2800" dirty="0">
                <a:solidFill>
                  <a:schemeClr val="tx1"/>
                </a:solidFill>
                <a:latin typeface="Arabic Typesetting" panose="03020402040406030203" pitchFamily="66" charset="-78"/>
                <a:cs typeface="Arabic Typesetting" panose="03020402040406030203" pitchFamily="66" charset="-78"/>
              </a:rPr>
              <a:t>3)وظیفه متعلم است که بر علم و اهل علم تکبر روا ندارد </a:t>
            </a:r>
          </a:p>
          <a:p>
            <a:pPr algn="r" rtl="1"/>
            <a:r>
              <a:rPr lang="fa-IR" sz="2800" dirty="0">
                <a:solidFill>
                  <a:schemeClr val="tx1"/>
                </a:solidFill>
                <a:latin typeface="Arabic Typesetting" panose="03020402040406030203" pitchFamily="66" charset="-78"/>
                <a:cs typeface="Arabic Typesetting" panose="03020402040406030203" pitchFamily="66" charset="-78"/>
              </a:rPr>
              <a:t>4)متعلم وظیفه دارد هیچ یک از فنون علم و انواع آن را بی نگاهی فرو نگذارد </a:t>
            </a:r>
          </a:p>
          <a:p>
            <a:pPr algn="just" rtl="1"/>
            <a:endParaRPr lang="fa-IR" sz="3200" dirty="0">
              <a:solidFill>
                <a:schemeClr val="tx1"/>
              </a:solidFill>
              <a:latin typeface="Aldhabi" panose="01000000000000000000" pitchFamily="2" charset="-78"/>
              <a:cs typeface="Aldhabi" panose="01000000000000000000" pitchFamily="2" charset="-78"/>
            </a:endParaRPr>
          </a:p>
          <a:p>
            <a:endParaRPr lang="fa-IR" sz="2800" dirty="0"/>
          </a:p>
          <a:p>
            <a:pPr algn="r" rtl="1"/>
            <a:endParaRPr lang="fa-IR" sz="2800" dirty="0">
              <a:solidFill>
                <a:schemeClr val="tx1"/>
              </a:solidFill>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234932791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126" y="191068"/>
            <a:ext cx="10249469" cy="764939"/>
          </a:xfrm>
        </p:spPr>
        <p:txBody>
          <a:bodyPr/>
          <a:lstStyle/>
          <a:p>
            <a:r>
              <a:rPr lang="fa-IR" altLang="ko-KR" sz="3200" b="1" dirty="0">
                <a:solidFill>
                  <a:schemeClr val="tx1"/>
                </a:solidFill>
                <a:latin typeface="Andalus" panose="02020603050405020304" pitchFamily="18" charset="-78"/>
                <a:ea typeface="맑은 고딕" pitchFamily="50" charset="-127"/>
                <a:cs typeface="Andalus" panose="02020603050405020304" pitchFamily="18" charset="-78"/>
              </a:rPr>
              <a:t>فصل </a:t>
            </a:r>
            <a:r>
              <a:rPr lang="fa-IR" altLang="ko-KR" sz="3200" b="1" dirty="0" smtClean="0">
                <a:solidFill>
                  <a:schemeClr val="tx1"/>
                </a:solidFill>
                <a:latin typeface="Andalus" panose="02020603050405020304" pitchFamily="18" charset="-78"/>
                <a:ea typeface="맑은 고딕" pitchFamily="50" charset="-127"/>
                <a:cs typeface="Andalus" panose="02020603050405020304" pitchFamily="18" charset="-78"/>
              </a:rPr>
              <a:t>چهارم:دیدگاه های تربیتی ابن سینا،غزالی،خواجه نصیرالدین طوسی و سعدی</a:t>
            </a:r>
            <a:endParaRPr lang="en-US" altLang="ko-KR" sz="3200" b="1" dirty="0">
              <a:solidFill>
                <a:schemeClr val="tx1"/>
              </a:solidFill>
              <a:latin typeface="Andalus" panose="02020603050405020304" pitchFamily="18" charset="-78"/>
              <a:ea typeface="맑은 고딕" pitchFamily="50" charset="-127"/>
              <a:cs typeface="Andalus" panose="02020603050405020304" pitchFamily="18" charset="-78"/>
            </a:endParaRPr>
          </a:p>
        </p:txBody>
      </p:sp>
      <p:sp>
        <p:nvSpPr>
          <p:cNvPr id="3" name="Subtitle 2"/>
          <p:cNvSpPr>
            <a:spLocks noGrp="1"/>
          </p:cNvSpPr>
          <p:nvPr>
            <p:ph type="subTitle" idx="1"/>
          </p:nvPr>
        </p:nvSpPr>
        <p:spPr>
          <a:xfrm>
            <a:off x="436729" y="1324496"/>
            <a:ext cx="11436321" cy="5362907"/>
          </a:xfrm>
        </p:spPr>
        <p:txBody>
          <a:bodyPr>
            <a:noAutofit/>
          </a:bodyPr>
          <a:lstStyle/>
          <a:p>
            <a:pPr algn="r" rtl="1"/>
            <a:r>
              <a:rPr lang="fa-IR" sz="2800" dirty="0">
                <a:solidFill>
                  <a:schemeClr val="tx1"/>
                </a:solidFill>
                <a:latin typeface="Arabic Typesetting" panose="03020402040406030203" pitchFamily="66" charset="-78"/>
                <a:cs typeface="Arabic Typesetting" panose="03020402040406030203" pitchFamily="66" charset="-78"/>
              </a:rPr>
              <a:t>5)متعلم باید همواره در راه کسب علم و اندیشه از تعصب و خامی فاصله گیرد </a:t>
            </a:r>
          </a:p>
          <a:p>
            <a:pPr algn="r" rtl="1"/>
            <a:r>
              <a:rPr lang="fa-IR" sz="2800" dirty="0">
                <a:solidFill>
                  <a:schemeClr val="tx1"/>
                </a:solidFill>
                <a:latin typeface="Arabic Typesetting" panose="03020402040406030203" pitchFamily="66" charset="-78"/>
                <a:cs typeface="Arabic Typesetting" panose="03020402040406030203" pitchFamily="66" charset="-78"/>
              </a:rPr>
              <a:t>6)متعلم باید متوجه شود بعضی از علوم شریف تر از بعضی دیگر هستند </a:t>
            </a:r>
          </a:p>
          <a:p>
            <a:pPr algn="r" rtl="1"/>
            <a:r>
              <a:rPr lang="fa-IR" sz="2800" dirty="0">
                <a:solidFill>
                  <a:schemeClr val="tx1"/>
                </a:solidFill>
                <a:latin typeface="Arabic Typesetting" panose="03020402040406030203" pitchFamily="66" charset="-78"/>
                <a:cs typeface="Arabic Typesetting" panose="03020402040406030203" pitchFamily="66" charset="-78"/>
              </a:rPr>
              <a:t>7)متعلم باید هر آنچه می آموزد قصدش کمال و فضیلت باشد </a:t>
            </a:r>
          </a:p>
          <a:p>
            <a:pPr algn="just" rtl="1"/>
            <a:endParaRPr lang="fa-IR" sz="3200" dirty="0">
              <a:solidFill>
                <a:schemeClr val="tx1"/>
              </a:solidFill>
              <a:latin typeface="Aldhabi" panose="01000000000000000000" pitchFamily="2" charset="-78"/>
              <a:cs typeface="Aldhabi" panose="01000000000000000000" pitchFamily="2" charset="-78"/>
            </a:endParaRPr>
          </a:p>
          <a:p>
            <a:endParaRPr lang="fa-IR" sz="2800" dirty="0"/>
          </a:p>
          <a:p>
            <a:pPr algn="r" rtl="1"/>
            <a:endParaRPr lang="fa-IR" sz="2800" dirty="0">
              <a:solidFill>
                <a:schemeClr val="tx1"/>
              </a:solidFill>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375868584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65779" y="110320"/>
            <a:ext cx="7865210" cy="1036092"/>
          </a:xfrm>
        </p:spPr>
        <p:txBody>
          <a:bodyPr/>
          <a:lstStyle/>
          <a:p>
            <a:r>
              <a:rPr lang="fa-IR" altLang="ko-KR" sz="4800" b="1" dirty="0">
                <a:solidFill>
                  <a:schemeClr val="tx1"/>
                </a:solidFill>
                <a:latin typeface="Aldhabi" panose="01000000000000000000" pitchFamily="2" charset="-78"/>
                <a:ea typeface="맑은 고딕" pitchFamily="50" charset="-127"/>
                <a:cs typeface="Aldhabi" panose="01000000000000000000" pitchFamily="2" charset="-78"/>
              </a:rPr>
              <a:t>درس سیرتحول تعلیم و تربیت درایران قبل و بعد از اسلام</a:t>
            </a:r>
            <a:endParaRPr lang="en-US" altLang="ko-KR" sz="4800" b="1" dirty="0">
              <a:solidFill>
                <a:schemeClr val="tx1"/>
              </a:solidFill>
              <a:latin typeface="Aldhabi" panose="01000000000000000000" pitchFamily="2" charset="-78"/>
              <a:ea typeface="맑은 고딕" pitchFamily="50" charset="-127"/>
              <a:cs typeface="Aldhabi" panose="01000000000000000000" pitchFamily="2" charset="-78"/>
            </a:endParaRPr>
          </a:p>
        </p:txBody>
      </p:sp>
      <p:sp>
        <p:nvSpPr>
          <p:cNvPr id="3" name="Subtitle 2"/>
          <p:cNvSpPr>
            <a:spLocks noGrp="1"/>
          </p:cNvSpPr>
          <p:nvPr>
            <p:ph type="subTitle" idx="1"/>
          </p:nvPr>
        </p:nvSpPr>
        <p:spPr>
          <a:xfrm>
            <a:off x="2819982" y="2034180"/>
            <a:ext cx="8825658" cy="861420"/>
          </a:xfrm>
        </p:spPr>
        <p:txBody>
          <a:bodyPr>
            <a:noAutofit/>
          </a:bodyPr>
          <a:lstStyle/>
          <a:p>
            <a:pPr algn="r">
              <a:spcBef>
                <a:spcPts val="0"/>
              </a:spcBef>
              <a:defRPr/>
            </a:pPr>
            <a:r>
              <a:rPr lang="fa-IR" altLang="ko-KR" sz="3600" b="1" dirty="0" smtClean="0">
                <a:solidFill>
                  <a:schemeClr val="tx1"/>
                </a:solidFill>
                <a:latin typeface="Andalus" panose="02020603050405020304" pitchFamily="18" charset="-78"/>
                <a:cs typeface="Andalus" panose="02020603050405020304" pitchFamily="18" charset="-78"/>
              </a:rPr>
              <a:t>گروه ششم :</a:t>
            </a:r>
            <a:endParaRPr lang="fa-IR" altLang="ko-KR" sz="3600" b="1" dirty="0">
              <a:solidFill>
                <a:schemeClr val="tx1"/>
              </a:solidFill>
              <a:latin typeface="Andalus" panose="02020603050405020304" pitchFamily="18" charset="-78"/>
              <a:cs typeface="Andalus" panose="02020603050405020304" pitchFamily="18" charset="-78"/>
            </a:endParaRPr>
          </a:p>
          <a:p>
            <a:pPr algn="r">
              <a:spcBef>
                <a:spcPts val="0"/>
              </a:spcBef>
              <a:defRPr/>
            </a:pPr>
            <a:endParaRPr lang="en-US" altLang="ko-KR" sz="3600" b="1" dirty="0" smtClean="0">
              <a:solidFill>
                <a:schemeClr val="tx1"/>
              </a:solidFill>
              <a:latin typeface="Arial" pitchFamily="34" charset="0"/>
              <a:cs typeface="Arial" pitchFamily="34" charset="0"/>
            </a:endParaRPr>
          </a:p>
          <a:p>
            <a:pPr algn="r">
              <a:spcBef>
                <a:spcPts val="0"/>
              </a:spcBef>
              <a:defRPr/>
            </a:pPr>
            <a:r>
              <a:rPr lang="fa-IR" altLang="ko-KR" sz="3600" b="1" dirty="0" smtClean="0">
                <a:solidFill>
                  <a:schemeClr val="tx1"/>
                </a:solidFill>
                <a:latin typeface="Andalus" panose="02020603050405020304" pitchFamily="18" charset="-78"/>
                <a:cs typeface="Andalus" panose="02020603050405020304" pitchFamily="18" charset="-78"/>
              </a:rPr>
              <a:t>فایزه خسروی</a:t>
            </a:r>
          </a:p>
          <a:p>
            <a:pPr algn="r">
              <a:spcBef>
                <a:spcPts val="0"/>
              </a:spcBef>
              <a:defRPr/>
            </a:pPr>
            <a:r>
              <a:rPr lang="fa-IR" altLang="ko-KR" sz="3600" b="1" dirty="0" smtClean="0">
                <a:solidFill>
                  <a:schemeClr val="tx1"/>
                </a:solidFill>
                <a:latin typeface="Andalus" panose="02020603050405020304" pitchFamily="18" charset="-78"/>
                <a:cs typeface="Andalus" panose="02020603050405020304" pitchFamily="18" charset="-78"/>
              </a:rPr>
              <a:t>آسیه جمال زهی</a:t>
            </a:r>
          </a:p>
          <a:p>
            <a:pPr algn="r">
              <a:spcBef>
                <a:spcPts val="0"/>
              </a:spcBef>
              <a:defRPr/>
            </a:pPr>
            <a:r>
              <a:rPr lang="fa-IR" altLang="ko-KR" sz="3600" b="1" dirty="0">
                <a:solidFill>
                  <a:schemeClr val="tx1"/>
                </a:solidFill>
                <a:latin typeface="Andalus" panose="02020603050405020304" pitchFamily="18" charset="-78"/>
                <a:cs typeface="Andalus" panose="02020603050405020304" pitchFamily="18" charset="-78"/>
              </a:rPr>
              <a:t> </a:t>
            </a:r>
            <a:r>
              <a:rPr lang="fa-IR" altLang="ko-KR" sz="3600" b="1" dirty="0" smtClean="0">
                <a:solidFill>
                  <a:schemeClr val="tx1"/>
                </a:solidFill>
                <a:latin typeface="Andalus" panose="02020603050405020304" pitchFamily="18" charset="-78"/>
                <a:cs typeface="Andalus" panose="02020603050405020304" pitchFamily="18" charset="-78"/>
              </a:rPr>
              <a:t>فاطمه عابدینی</a:t>
            </a:r>
            <a:endParaRPr lang="fa-IR" altLang="ko-KR" sz="3600" b="1" dirty="0">
              <a:solidFill>
                <a:schemeClr val="tx1"/>
              </a:solidFill>
              <a:latin typeface="Andalus" panose="02020603050405020304" pitchFamily="18" charset="-78"/>
              <a:cs typeface="Andalus" panose="02020603050405020304" pitchFamily="18" charset="-78"/>
            </a:endParaRPr>
          </a:p>
        </p:txBody>
      </p:sp>
    </p:spTree>
    <p:extLst>
      <p:ext uri="{BB962C8B-B14F-4D97-AF65-F5344CB8AC3E}">
        <p14:creationId xmlns:p14="http://schemas.microsoft.com/office/powerpoint/2010/main" val="301482853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85398" y="177421"/>
            <a:ext cx="6100548" cy="1050877"/>
          </a:xfrm>
        </p:spPr>
        <p:txBody>
          <a:bodyPr/>
          <a:lstStyle/>
          <a:p>
            <a:pPr>
              <a:lnSpc>
                <a:spcPct val="200000"/>
              </a:lnSpc>
            </a:pPr>
            <a:r>
              <a:rPr lang="fa-IR" sz="4800" b="1" dirty="0" smtClean="0">
                <a:solidFill>
                  <a:schemeClr val="tx1"/>
                </a:solidFill>
                <a:latin typeface="Aldhabi" panose="01000000000000000000" pitchFamily="2" charset="-78"/>
                <a:cs typeface="Aldhabi" panose="01000000000000000000" pitchFamily="2" charset="-78"/>
              </a:rPr>
              <a:t>وظایف و جایگاه معلم و متعلم از دید گاه غزالی</a:t>
            </a:r>
            <a:endParaRPr lang="fa-IR" sz="4800" b="1" dirty="0">
              <a:solidFill>
                <a:schemeClr val="tx1"/>
              </a:solidFill>
              <a:latin typeface="Aldhabi" panose="01000000000000000000" pitchFamily="2" charset="-78"/>
              <a:cs typeface="Aldhabi" panose="01000000000000000000" pitchFamily="2" charset="-78"/>
            </a:endParaRPr>
          </a:p>
        </p:txBody>
      </p:sp>
      <p:sp>
        <p:nvSpPr>
          <p:cNvPr id="3" name="Subtitle 2"/>
          <p:cNvSpPr>
            <a:spLocks noGrp="1"/>
          </p:cNvSpPr>
          <p:nvPr>
            <p:ph type="subTitle" idx="1"/>
          </p:nvPr>
        </p:nvSpPr>
        <p:spPr>
          <a:xfrm>
            <a:off x="436729" y="1324496"/>
            <a:ext cx="11436321" cy="5362907"/>
          </a:xfrm>
        </p:spPr>
        <p:txBody>
          <a:bodyPr>
            <a:noAutofit/>
          </a:bodyPr>
          <a:lstStyle/>
          <a:p>
            <a:pPr algn="just" rtl="1">
              <a:lnSpc>
                <a:spcPct val="150000"/>
              </a:lnSpc>
            </a:pPr>
            <a:r>
              <a:rPr lang="fa-IR" sz="3200" dirty="0">
                <a:solidFill>
                  <a:schemeClr val="tx1"/>
                </a:solidFill>
                <a:latin typeface="Aldhabi" panose="01000000000000000000" pitchFamily="2" charset="-78"/>
                <a:cs typeface="Aldhabi" panose="01000000000000000000" pitchFamily="2" charset="-78"/>
              </a:rPr>
              <a:t>الف)وظایف و جایگاه معلم:</a:t>
            </a:r>
          </a:p>
          <a:p>
            <a:pPr algn="r" rtl="1">
              <a:lnSpc>
                <a:spcPct val="150000"/>
              </a:lnSpc>
            </a:pPr>
            <a:r>
              <a:rPr lang="fa-IR" sz="2800" dirty="0" smtClean="0">
                <a:solidFill>
                  <a:schemeClr val="tx1"/>
                </a:solidFill>
                <a:latin typeface="Arabic Typesetting" panose="03020402040406030203" pitchFamily="66" charset="-78"/>
                <a:cs typeface="Arabic Typesetting" panose="03020402040406030203" pitchFamily="66" charset="-78"/>
              </a:rPr>
              <a:t>1.</a:t>
            </a:r>
            <a:r>
              <a:rPr lang="en-US" sz="2800" dirty="0" smtClean="0">
                <a:solidFill>
                  <a:schemeClr val="tx1"/>
                </a:solidFill>
                <a:latin typeface="Arabic Typesetting" panose="03020402040406030203" pitchFamily="66" charset="-78"/>
                <a:cs typeface="Arabic Typesetting" panose="03020402040406030203" pitchFamily="66" charset="-78"/>
              </a:rPr>
              <a:t> </a:t>
            </a:r>
            <a:r>
              <a:rPr lang="fa-IR" sz="2800" dirty="0">
                <a:solidFill>
                  <a:schemeClr val="tx1"/>
                </a:solidFill>
                <a:latin typeface="Arabic Typesetting" panose="03020402040406030203" pitchFamily="66" charset="-78"/>
                <a:cs typeface="Arabic Typesetting" panose="03020402040406030203" pitchFamily="66" charset="-78"/>
              </a:rPr>
              <a:t>معلم باید متعلم را همچون فرزند خویش بداند.وی حتی بیش از پدر و مادر بر متعلم حق دارد.</a:t>
            </a:r>
          </a:p>
          <a:p>
            <a:pPr algn="r" rtl="1">
              <a:lnSpc>
                <a:spcPct val="150000"/>
              </a:lnSpc>
            </a:pPr>
            <a:r>
              <a:rPr lang="fa-IR" sz="2800" dirty="0">
                <a:solidFill>
                  <a:schemeClr val="tx1"/>
                </a:solidFill>
                <a:latin typeface="Arabic Typesetting" panose="03020402040406030203" pitchFamily="66" charset="-78"/>
                <a:cs typeface="Arabic Typesetting" panose="03020402040406030203" pitchFamily="66" charset="-78"/>
              </a:rPr>
              <a:t>2.</a:t>
            </a:r>
            <a:r>
              <a:rPr lang="en-US" sz="2800" dirty="0">
                <a:solidFill>
                  <a:schemeClr val="tx1"/>
                </a:solidFill>
                <a:latin typeface="Arabic Typesetting" panose="03020402040406030203" pitchFamily="66" charset="-78"/>
                <a:cs typeface="Arabic Typesetting" panose="03020402040406030203" pitchFamily="66" charset="-78"/>
              </a:rPr>
              <a:t> </a:t>
            </a:r>
            <a:r>
              <a:rPr lang="fa-IR" sz="2800" dirty="0">
                <a:solidFill>
                  <a:schemeClr val="tx1"/>
                </a:solidFill>
                <a:latin typeface="Arabic Typesetting" panose="03020402040406030203" pitchFamily="66" charset="-78"/>
                <a:cs typeface="Arabic Typesetting" panose="03020402040406030203" pitchFamily="66" charset="-78"/>
              </a:rPr>
              <a:t>معلم باید به اموزش و پرورش متعلمان رویکرد اخروی داشته باشد یعنی حتی دانشهای فرشی را اراسته به نیت عرشی کند واز تعلیم انها خشنودی حضرت حق و سعادت اخروی خود وفراگیران را بجوید.</a:t>
            </a:r>
          </a:p>
          <a:p>
            <a:pPr algn="r"/>
            <a:r>
              <a:rPr lang="fa-IR" sz="2800" dirty="0" smtClean="0">
                <a:solidFill>
                  <a:schemeClr val="tx1"/>
                </a:solidFill>
                <a:latin typeface="Arabic Typesetting" panose="03020402040406030203" pitchFamily="66" charset="-78"/>
                <a:cs typeface="Arabic Typesetting" panose="03020402040406030203" pitchFamily="66" charset="-78"/>
              </a:rPr>
              <a:t>3.معلم </a:t>
            </a:r>
            <a:r>
              <a:rPr lang="fa-IR" sz="2800" dirty="0">
                <a:solidFill>
                  <a:schemeClr val="tx1"/>
                </a:solidFill>
                <a:latin typeface="Arabic Typesetting" panose="03020402040406030203" pitchFamily="66" charset="-78"/>
                <a:cs typeface="Arabic Typesetting" panose="03020402040406030203" pitchFamily="66" charset="-78"/>
              </a:rPr>
              <a:t>باید از پند دادن به متعلم و پرهیزدادن او از اخلاق زشت دریغ نورزد و او را از اشتیاق نسبت به مرتبتی که مافوق استحقاق اوست منع کند و نگذارد که کاری فوق طاعت و توانایی اش انجام دهد و همواره او را به غایت علم اموزی اگاه سازد که جز سعادت اخروی و پرهیز از اغراض دنیوی است.</a:t>
            </a:r>
          </a:p>
          <a:p>
            <a:pPr algn="r"/>
            <a:r>
              <a:rPr lang="fa-IR" sz="2800" dirty="0" smtClean="0">
                <a:solidFill>
                  <a:schemeClr val="tx1"/>
                </a:solidFill>
                <a:latin typeface="Arabic Typesetting" panose="03020402040406030203" pitchFamily="66" charset="-78"/>
                <a:cs typeface="Arabic Typesetting" panose="03020402040406030203" pitchFamily="66" charset="-78"/>
              </a:rPr>
              <a:t>4.معلم </a:t>
            </a:r>
            <a:r>
              <a:rPr lang="fa-IR" sz="2800" dirty="0">
                <a:solidFill>
                  <a:schemeClr val="tx1"/>
                </a:solidFill>
                <a:latin typeface="Arabic Typesetting" panose="03020402040406030203" pitchFamily="66" charset="-78"/>
                <a:cs typeface="Arabic Typesetting" panose="03020402040406030203" pitchFamily="66" charset="-78"/>
              </a:rPr>
              <a:t>وظیفه دارد به عمل اموزش و پرورش بصورت یک عمل عبادی نگاه کند وی باید سعی کند بین خود و شاگردانش با اعمال شیوه های رفتاری مناسب حریم و حرمت ها را محفوظ بدارد. </a:t>
            </a:r>
            <a:endParaRPr lang="en-US" sz="2800" dirty="0">
              <a:solidFill>
                <a:schemeClr val="tx1"/>
              </a:solidFill>
              <a:latin typeface="Arabic Typesetting" panose="03020402040406030203" pitchFamily="66" charset="-78"/>
              <a:cs typeface="Arabic Typesetting" panose="03020402040406030203" pitchFamily="66" charset="-78"/>
            </a:endParaRPr>
          </a:p>
          <a:p>
            <a:pPr algn="r"/>
            <a:endParaRPr lang="en-US" sz="2800" dirty="0">
              <a:solidFill>
                <a:schemeClr val="tx1"/>
              </a:solidFill>
              <a:latin typeface="Arabic Typesetting" panose="03020402040406030203" pitchFamily="66" charset="-78"/>
              <a:cs typeface="Arabic Typesetting" panose="03020402040406030203" pitchFamily="66" charset="-78"/>
            </a:endParaRPr>
          </a:p>
          <a:p>
            <a:pPr algn="r"/>
            <a:endParaRPr lang="fa-IR"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endParaRPr>
          </a:p>
          <a:p>
            <a:pPr algn="r"/>
            <a:endParaRPr lang="en-US"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endParaRPr>
          </a:p>
          <a:p>
            <a:pPr algn="r"/>
            <a:endParaRPr lang="en-US"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endParaRPr>
          </a:p>
          <a:p>
            <a:pPr algn="r">
              <a:spcBef>
                <a:spcPts val="0"/>
              </a:spcBef>
              <a:defRPr/>
            </a:pPr>
            <a:endParaRPr lang="en-US"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endParaRPr>
          </a:p>
          <a:p>
            <a:pPr algn="r">
              <a:spcBef>
                <a:spcPts val="0"/>
              </a:spcBef>
              <a:defRPr/>
            </a:pPr>
            <a:endParaRPr lang="fa-IR" altLang="ko-KR" sz="2800" b="1" dirty="0">
              <a:solidFill>
                <a:schemeClr val="tx1"/>
              </a:solidFill>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124106500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85398" y="177421"/>
            <a:ext cx="6100548" cy="1050877"/>
          </a:xfrm>
        </p:spPr>
        <p:txBody>
          <a:bodyPr/>
          <a:lstStyle/>
          <a:p>
            <a:pPr>
              <a:lnSpc>
                <a:spcPct val="200000"/>
              </a:lnSpc>
            </a:pPr>
            <a:r>
              <a:rPr lang="fa-IR" sz="4800" b="1" dirty="0" smtClean="0">
                <a:solidFill>
                  <a:schemeClr val="tx1"/>
                </a:solidFill>
                <a:latin typeface="Aldhabi" panose="01000000000000000000" pitchFamily="2" charset="-78"/>
                <a:cs typeface="Aldhabi" panose="01000000000000000000" pitchFamily="2" charset="-78"/>
              </a:rPr>
              <a:t>وظایف و جایگاه معلم و متعلم از دید گاه غزالی</a:t>
            </a:r>
            <a:endParaRPr lang="fa-IR" sz="4800" b="1" dirty="0">
              <a:solidFill>
                <a:schemeClr val="tx1"/>
              </a:solidFill>
              <a:latin typeface="Aldhabi" panose="01000000000000000000" pitchFamily="2" charset="-78"/>
              <a:cs typeface="Aldhabi" panose="01000000000000000000" pitchFamily="2" charset="-78"/>
            </a:endParaRPr>
          </a:p>
        </p:txBody>
      </p:sp>
      <p:sp>
        <p:nvSpPr>
          <p:cNvPr id="3" name="Subtitle 2"/>
          <p:cNvSpPr>
            <a:spLocks noGrp="1"/>
          </p:cNvSpPr>
          <p:nvPr>
            <p:ph type="subTitle" idx="1"/>
          </p:nvPr>
        </p:nvSpPr>
        <p:spPr>
          <a:xfrm>
            <a:off x="436729" y="1324496"/>
            <a:ext cx="11436321" cy="5362907"/>
          </a:xfrm>
        </p:spPr>
        <p:txBody>
          <a:bodyPr>
            <a:noAutofit/>
          </a:bodyPr>
          <a:lstStyle/>
          <a:p>
            <a:pPr algn="just" rtl="1">
              <a:lnSpc>
                <a:spcPct val="150000"/>
              </a:lnSpc>
            </a:pPr>
            <a:r>
              <a:rPr lang="fa-IR" sz="2800" dirty="0" smtClean="0">
                <a:solidFill>
                  <a:schemeClr val="tx1"/>
                </a:solidFill>
                <a:latin typeface="Arabic Typesetting" panose="03020402040406030203" pitchFamily="66" charset="-78"/>
                <a:cs typeface="Arabic Typesetting" panose="03020402040406030203" pitchFamily="66" charset="-78"/>
              </a:rPr>
              <a:t>5.معلم </a:t>
            </a:r>
            <a:r>
              <a:rPr lang="fa-IR" sz="2800" dirty="0">
                <a:solidFill>
                  <a:schemeClr val="tx1"/>
                </a:solidFill>
                <a:latin typeface="Arabic Typesetting" panose="03020402040406030203" pitchFamily="66" charset="-78"/>
                <a:cs typeface="Arabic Typesetting" panose="03020402040406030203" pitchFamily="66" charset="-78"/>
              </a:rPr>
              <a:t>باید به قدر فهم متعلمان سخن بگویید و به قدر استعداد شاگردانش در اموزش پرورش انها پیش برود.</a:t>
            </a:r>
          </a:p>
          <a:p>
            <a:pPr algn="just" rtl="1">
              <a:lnSpc>
                <a:spcPct val="150000"/>
              </a:lnSpc>
            </a:pPr>
            <a:r>
              <a:rPr lang="fa-IR" sz="2800" dirty="0">
                <a:solidFill>
                  <a:schemeClr val="tx1"/>
                </a:solidFill>
                <a:latin typeface="Arabic Typesetting" panose="03020402040406030203" pitchFamily="66" charset="-78"/>
                <a:cs typeface="Arabic Typesetting" panose="03020402040406030203" pitchFamily="66" charset="-78"/>
              </a:rPr>
              <a:t>6.</a:t>
            </a:r>
            <a:r>
              <a:rPr lang="en-US" sz="2800" dirty="0">
                <a:solidFill>
                  <a:schemeClr val="tx1"/>
                </a:solidFill>
                <a:latin typeface="Arabic Typesetting" panose="03020402040406030203" pitchFamily="66" charset="-78"/>
                <a:cs typeface="Arabic Typesetting" panose="03020402040406030203" pitchFamily="66" charset="-78"/>
              </a:rPr>
              <a:t> </a:t>
            </a:r>
            <a:r>
              <a:rPr lang="fa-IR" sz="2800" dirty="0">
                <a:solidFill>
                  <a:schemeClr val="tx1"/>
                </a:solidFill>
                <a:latin typeface="Arabic Typesetting" panose="03020402040406030203" pitchFamily="66" charset="-78"/>
                <a:cs typeface="Arabic Typesetting" panose="03020402040406030203" pitchFamily="66" charset="-78"/>
              </a:rPr>
              <a:t>معلم باید به انچه می اموزد عمل کند و نقش او باید اسوه و الگوی مطلوب انسانی در محیط های اموزشی و تربیتی باشد.کردار او باید با گفتارش هماهنگ باشد و کرده او گفته اش را نقض نکند.</a:t>
            </a:r>
          </a:p>
          <a:p>
            <a:pPr algn="just" rtl="1">
              <a:lnSpc>
                <a:spcPct val="150000"/>
              </a:lnSpc>
            </a:pPr>
            <a:r>
              <a:rPr lang="fa-IR" sz="2800" dirty="0">
                <a:solidFill>
                  <a:schemeClr val="tx1"/>
                </a:solidFill>
                <a:latin typeface="Arabic Typesetting" panose="03020402040406030203" pitchFamily="66" charset="-78"/>
                <a:cs typeface="Arabic Typesetting" panose="03020402040406030203" pitchFamily="66" charset="-78"/>
              </a:rPr>
              <a:t>7.</a:t>
            </a:r>
            <a:r>
              <a:rPr lang="en-US" sz="2800" dirty="0">
                <a:solidFill>
                  <a:schemeClr val="tx1"/>
                </a:solidFill>
                <a:latin typeface="Arabic Typesetting" panose="03020402040406030203" pitchFamily="66" charset="-78"/>
                <a:cs typeface="Arabic Typesetting" panose="03020402040406030203" pitchFamily="66" charset="-78"/>
              </a:rPr>
              <a:t> </a:t>
            </a:r>
            <a:r>
              <a:rPr lang="fa-IR" sz="2800" dirty="0">
                <a:solidFill>
                  <a:schemeClr val="tx1"/>
                </a:solidFill>
                <a:latin typeface="Arabic Typesetting" panose="03020402040406030203" pitchFamily="66" charset="-78"/>
                <a:cs typeface="Arabic Typesetting" panose="03020402040406030203" pitchFamily="66" charset="-78"/>
              </a:rPr>
              <a:t>کودکان حس قوی دارند وچشم انها به رفتار معلم و گوش انها به گفتار اوست.هر چه را معلم نیکو داند انان نیکو دانند و هر چه را ناپسند انان نیز ناپسند میشمارند.</a:t>
            </a:r>
            <a:endParaRPr lang="en-US" sz="2800" dirty="0">
              <a:solidFill>
                <a:schemeClr val="tx1"/>
              </a:solidFill>
              <a:latin typeface="Arabic Typesetting" panose="03020402040406030203" pitchFamily="66" charset="-78"/>
              <a:cs typeface="Arabic Typesetting" panose="03020402040406030203" pitchFamily="66" charset="-78"/>
            </a:endParaRPr>
          </a:p>
          <a:p>
            <a:pPr algn="r" rtl="1"/>
            <a:r>
              <a:rPr lang="fa-IR" sz="3200" dirty="0">
                <a:solidFill>
                  <a:schemeClr val="tx1"/>
                </a:solidFill>
                <a:latin typeface="Aldhabi" panose="01000000000000000000" pitchFamily="2" charset="-78"/>
                <a:cs typeface="Aldhabi" panose="01000000000000000000" pitchFamily="2" charset="-78"/>
              </a:rPr>
              <a:t>ب)وظایف متعلم از نگاه غزالی:</a:t>
            </a:r>
          </a:p>
          <a:p>
            <a:pPr algn="r" rtl="1"/>
            <a:r>
              <a:rPr lang="fa-IR" sz="2800" dirty="0">
                <a:solidFill>
                  <a:schemeClr val="tx1"/>
                </a:solidFill>
                <a:latin typeface="Arabic Typesetting" panose="03020402040406030203" pitchFamily="66" charset="-78"/>
                <a:cs typeface="Arabic Typesetting" panose="03020402040406030203" pitchFamily="66" charset="-78"/>
              </a:rPr>
              <a:t>1.</a:t>
            </a:r>
            <a:r>
              <a:rPr lang="en-US" sz="2800" dirty="0">
                <a:solidFill>
                  <a:schemeClr val="tx1"/>
                </a:solidFill>
                <a:latin typeface="Arabic Typesetting" panose="03020402040406030203" pitchFamily="66" charset="-78"/>
                <a:cs typeface="Arabic Typesetting" panose="03020402040406030203" pitchFamily="66" charset="-78"/>
              </a:rPr>
              <a:t> </a:t>
            </a:r>
            <a:r>
              <a:rPr lang="fa-IR" sz="2800" dirty="0">
                <a:solidFill>
                  <a:schemeClr val="tx1"/>
                </a:solidFill>
                <a:latin typeface="Arabic Typesetting" panose="03020402040406030203" pitchFamily="66" charset="-78"/>
                <a:cs typeface="Arabic Typesetting" panose="03020402040406030203" pitchFamily="66" charset="-78"/>
              </a:rPr>
              <a:t>متعلم باید پاکی نفس را بر خوی بد برتری دهد.</a:t>
            </a:r>
          </a:p>
          <a:p>
            <a:pPr algn="r" rtl="1"/>
            <a:r>
              <a:rPr lang="fa-IR" sz="2800" dirty="0">
                <a:solidFill>
                  <a:schemeClr val="tx1"/>
                </a:solidFill>
                <a:latin typeface="Arabic Typesetting" panose="03020402040406030203" pitchFamily="66" charset="-78"/>
                <a:cs typeface="Arabic Typesetting" panose="03020402040406030203" pitchFamily="66" charset="-78"/>
              </a:rPr>
              <a:t>2.</a:t>
            </a:r>
            <a:r>
              <a:rPr lang="en-US" sz="2800" dirty="0">
                <a:solidFill>
                  <a:schemeClr val="tx1"/>
                </a:solidFill>
                <a:latin typeface="Arabic Typesetting" panose="03020402040406030203" pitchFamily="66" charset="-78"/>
                <a:cs typeface="Arabic Typesetting" panose="03020402040406030203" pitchFamily="66" charset="-78"/>
              </a:rPr>
              <a:t> </a:t>
            </a:r>
            <a:r>
              <a:rPr lang="fa-IR" sz="2800" dirty="0">
                <a:solidFill>
                  <a:schemeClr val="tx1"/>
                </a:solidFill>
                <a:latin typeface="Arabic Typesetting" panose="03020402040406030203" pitchFamily="66" charset="-78"/>
                <a:cs typeface="Arabic Typesetting" panose="03020402040406030203" pitchFamily="66" charset="-78"/>
              </a:rPr>
              <a:t>متعلم باید از فعالیتها و کارهای دنیوی بکاهد و با یاد خداوند متعال در محضر معلم و محل درس حاضر شود .</a:t>
            </a:r>
          </a:p>
          <a:p>
            <a:pPr algn="r" rtl="1"/>
            <a:endParaRPr lang="en-US" sz="2800" dirty="0">
              <a:solidFill>
                <a:schemeClr val="tx1"/>
              </a:solidFill>
              <a:latin typeface="Arabic Typesetting" panose="03020402040406030203" pitchFamily="66" charset="-78"/>
              <a:cs typeface="Arabic Typesetting" panose="03020402040406030203" pitchFamily="66" charset="-78"/>
            </a:endParaRPr>
          </a:p>
          <a:p>
            <a:pPr algn="r"/>
            <a:endParaRPr lang="fa-IR"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endParaRPr>
          </a:p>
          <a:p>
            <a:pPr algn="r"/>
            <a:endParaRPr lang="en-US"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endParaRPr>
          </a:p>
          <a:p>
            <a:pPr algn="r"/>
            <a:endParaRPr lang="en-US"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endParaRPr>
          </a:p>
          <a:p>
            <a:pPr algn="r">
              <a:spcBef>
                <a:spcPts val="0"/>
              </a:spcBef>
              <a:defRPr/>
            </a:pPr>
            <a:endParaRPr lang="en-US"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endParaRPr>
          </a:p>
          <a:p>
            <a:pPr algn="r">
              <a:spcBef>
                <a:spcPts val="0"/>
              </a:spcBef>
              <a:defRPr/>
            </a:pPr>
            <a:endParaRPr lang="fa-IR" altLang="ko-KR" sz="2800" b="1" dirty="0">
              <a:solidFill>
                <a:schemeClr val="tx1"/>
              </a:solidFill>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400352007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85398" y="177421"/>
            <a:ext cx="6100548" cy="1050877"/>
          </a:xfrm>
        </p:spPr>
        <p:txBody>
          <a:bodyPr/>
          <a:lstStyle/>
          <a:p>
            <a:pPr>
              <a:lnSpc>
                <a:spcPct val="200000"/>
              </a:lnSpc>
            </a:pPr>
            <a:r>
              <a:rPr lang="fa-IR" sz="4800" b="1" dirty="0" smtClean="0">
                <a:solidFill>
                  <a:schemeClr val="tx1"/>
                </a:solidFill>
                <a:latin typeface="Aldhabi" panose="01000000000000000000" pitchFamily="2" charset="-78"/>
                <a:cs typeface="Aldhabi" panose="01000000000000000000" pitchFamily="2" charset="-78"/>
              </a:rPr>
              <a:t>وظایف و جایگاه معلم و متعلم از دید گاه غزالی</a:t>
            </a:r>
            <a:endParaRPr lang="fa-IR" sz="4800" b="1" dirty="0">
              <a:solidFill>
                <a:schemeClr val="tx1"/>
              </a:solidFill>
              <a:latin typeface="Aldhabi" panose="01000000000000000000" pitchFamily="2" charset="-78"/>
              <a:cs typeface="Aldhabi" panose="01000000000000000000" pitchFamily="2" charset="-78"/>
            </a:endParaRPr>
          </a:p>
        </p:txBody>
      </p:sp>
      <p:sp>
        <p:nvSpPr>
          <p:cNvPr id="3" name="Subtitle 2"/>
          <p:cNvSpPr>
            <a:spLocks noGrp="1"/>
          </p:cNvSpPr>
          <p:nvPr>
            <p:ph type="subTitle" idx="1"/>
          </p:nvPr>
        </p:nvSpPr>
        <p:spPr>
          <a:xfrm>
            <a:off x="436729" y="1324496"/>
            <a:ext cx="11436321" cy="5362907"/>
          </a:xfrm>
        </p:spPr>
        <p:txBody>
          <a:bodyPr>
            <a:noAutofit/>
          </a:bodyPr>
          <a:lstStyle/>
          <a:p>
            <a:pPr algn="r" rtl="1"/>
            <a:r>
              <a:rPr lang="fa-IR" sz="2800" dirty="0">
                <a:solidFill>
                  <a:schemeClr val="tx1"/>
                </a:solidFill>
                <a:latin typeface="Arabic Typesetting" panose="03020402040406030203" pitchFamily="66" charset="-78"/>
                <a:cs typeface="Arabic Typesetting" panose="03020402040406030203" pitchFamily="66" charset="-78"/>
              </a:rPr>
              <a:t>3</a:t>
            </a:r>
            <a:r>
              <a:rPr lang="fa-IR" sz="2800" dirty="0" smtClean="0">
                <a:solidFill>
                  <a:schemeClr val="tx1"/>
                </a:solidFill>
                <a:latin typeface="Arabic Typesetting" panose="03020402040406030203" pitchFamily="66" charset="-78"/>
                <a:cs typeface="Arabic Typesetting" panose="03020402040406030203" pitchFamily="66" charset="-78"/>
              </a:rPr>
              <a:t>.</a:t>
            </a:r>
            <a:r>
              <a:rPr lang="en-US" sz="2800" dirty="0" smtClean="0">
                <a:solidFill>
                  <a:schemeClr val="tx1"/>
                </a:solidFill>
                <a:latin typeface="Arabic Typesetting" panose="03020402040406030203" pitchFamily="66" charset="-78"/>
                <a:cs typeface="Arabic Typesetting" panose="03020402040406030203" pitchFamily="66" charset="-78"/>
              </a:rPr>
              <a:t> </a:t>
            </a:r>
            <a:r>
              <a:rPr lang="fa-IR" sz="2800" dirty="0">
                <a:solidFill>
                  <a:schemeClr val="tx1"/>
                </a:solidFill>
                <a:latin typeface="Arabic Typesetting" panose="03020402040406030203" pitchFamily="66" charset="-78"/>
                <a:cs typeface="Arabic Typesetting" panose="03020402040406030203" pitchFamily="66" charset="-78"/>
              </a:rPr>
              <a:t>وظیفه متعلم است که بر علم و اهل علم تکبرروا ندارد و به معلم دستور ندهد .بلکه زمام امور خود را در تحصیل علم به دست او بسپارد.</a:t>
            </a:r>
          </a:p>
          <a:p>
            <a:pPr algn="r" rtl="1"/>
            <a:r>
              <a:rPr lang="fa-IR" sz="2800" dirty="0">
                <a:solidFill>
                  <a:schemeClr val="tx1"/>
                </a:solidFill>
                <a:latin typeface="Arabic Typesetting" panose="03020402040406030203" pitchFamily="66" charset="-78"/>
                <a:cs typeface="Arabic Typesetting" panose="03020402040406030203" pitchFamily="66" charset="-78"/>
              </a:rPr>
              <a:t>4.</a:t>
            </a:r>
            <a:r>
              <a:rPr lang="en-US" sz="2800" dirty="0">
                <a:solidFill>
                  <a:schemeClr val="tx1"/>
                </a:solidFill>
                <a:latin typeface="Arabic Typesetting" panose="03020402040406030203" pitchFamily="66" charset="-78"/>
                <a:cs typeface="Arabic Typesetting" panose="03020402040406030203" pitchFamily="66" charset="-78"/>
              </a:rPr>
              <a:t> </a:t>
            </a:r>
            <a:r>
              <a:rPr lang="fa-IR" sz="2800" dirty="0">
                <a:solidFill>
                  <a:schemeClr val="tx1"/>
                </a:solidFill>
                <a:latin typeface="Arabic Typesetting" panose="03020402040406030203" pitchFamily="66" charset="-78"/>
                <a:cs typeface="Arabic Typesetting" panose="03020402040406030203" pitchFamily="66" charset="-78"/>
              </a:rPr>
              <a:t>متعلم وظیفه دارد هیچ یک از فنون علم و هیچ نوع از انواع ان را بی نگاهی فرو نگذارد .باید با نگاهی به انها بتواند بر غایت و مقصد و روش ان اگاهی یابد .</a:t>
            </a:r>
          </a:p>
          <a:p>
            <a:pPr algn="r" rtl="1"/>
            <a:r>
              <a:rPr lang="fa-IR" sz="2800" dirty="0">
                <a:solidFill>
                  <a:schemeClr val="tx1"/>
                </a:solidFill>
                <a:latin typeface="Arabic Typesetting" panose="03020402040406030203" pitchFamily="66" charset="-78"/>
                <a:cs typeface="Arabic Typesetting" panose="03020402040406030203" pitchFamily="66" charset="-78"/>
              </a:rPr>
              <a:t>5.</a:t>
            </a:r>
            <a:r>
              <a:rPr lang="en-US" sz="2800" dirty="0">
                <a:solidFill>
                  <a:schemeClr val="tx1"/>
                </a:solidFill>
                <a:latin typeface="Arabic Typesetting" panose="03020402040406030203" pitchFamily="66" charset="-78"/>
                <a:cs typeface="Arabic Typesetting" panose="03020402040406030203" pitchFamily="66" charset="-78"/>
              </a:rPr>
              <a:t> </a:t>
            </a:r>
            <a:r>
              <a:rPr lang="fa-IR" sz="2800" dirty="0">
                <a:solidFill>
                  <a:schemeClr val="tx1"/>
                </a:solidFill>
                <a:latin typeface="Arabic Typesetting" panose="03020402040406030203" pitchFamily="66" charset="-78"/>
                <a:cs typeface="Arabic Typesetting" panose="03020402040406030203" pitchFamily="66" charset="-78"/>
              </a:rPr>
              <a:t>متعلم باید از دگم اندیشی پرهیز کند وهمواره در راه کسب  علم و اندیشه از تعصب و خامی فاصله گیرد .از نظر غزالی اشرف علوم معرفه الله است و همه علوم دیگر خادم ان اند.</a:t>
            </a:r>
          </a:p>
          <a:p>
            <a:pPr algn="r" rtl="1"/>
            <a:r>
              <a:rPr lang="fa-IR" sz="2800" dirty="0">
                <a:solidFill>
                  <a:schemeClr val="tx1"/>
                </a:solidFill>
                <a:latin typeface="Arabic Typesetting" panose="03020402040406030203" pitchFamily="66" charset="-78"/>
                <a:cs typeface="Arabic Typesetting" panose="03020402040406030203" pitchFamily="66" charset="-78"/>
              </a:rPr>
              <a:t>6.</a:t>
            </a:r>
            <a:r>
              <a:rPr lang="en-US" sz="2800" dirty="0">
                <a:solidFill>
                  <a:schemeClr val="tx1"/>
                </a:solidFill>
                <a:latin typeface="Arabic Typesetting" panose="03020402040406030203" pitchFamily="66" charset="-78"/>
                <a:cs typeface="Arabic Typesetting" panose="03020402040406030203" pitchFamily="66" charset="-78"/>
              </a:rPr>
              <a:t> </a:t>
            </a:r>
            <a:r>
              <a:rPr lang="fa-IR" sz="2800" dirty="0">
                <a:solidFill>
                  <a:schemeClr val="tx1"/>
                </a:solidFill>
                <a:latin typeface="Arabic Typesetting" panose="03020402040406030203" pitchFamily="66" charset="-78"/>
                <a:cs typeface="Arabic Typesetting" panose="03020402040406030203" pitchFamily="66" charset="-78"/>
              </a:rPr>
              <a:t>متعلم باید متوجه باشد بعضی علوم شریف تر از بعضی دیگرند. غزالی شرف علوم را بر دو چیز میداند یکی به شرف ثمره هر علم و دیگری به استحکام دلالت ان علم مانند علم دین و علم طب که ثمره اولی حیات ابدی است که پایانی ندارد.</a:t>
            </a:r>
          </a:p>
          <a:p>
            <a:pPr algn="r" rtl="1"/>
            <a:r>
              <a:rPr lang="fa-IR" sz="2800" dirty="0">
                <a:solidFill>
                  <a:schemeClr val="tx1"/>
                </a:solidFill>
                <a:latin typeface="Arabic Typesetting" panose="03020402040406030203" pitchFamily="66" charset="-78"/>
                <a:cs typeface="Arabic Typesetting" panose="03020402040406030203" pitchFamily="66" charset="-78"/>
              </a:rPr>
              <a:t>7.</a:t>
            </a:r>
            <a:r>
              <a:rPr lang="en-US" sz="2800" dirty="0">
                <a:solidFill>
                  <a:schemeClr val="tx1"/>
                </a:solidFill>
                <a:latin typeface="Arabic Typesetting" panose="03020402040406030203" pitchFamily="66" charset="-78"/>
                <a:cs typeface="Arabic Typesetting" panose="03020402040406030203" pitchFamily="66" charset="-78"/>
              </a:rPr>
              <a:t> </a:t>
            </a:r>
            <a:r>
              <a:rPr lang="fa-IR" sz="2800" dirty="0">
                <a:solidFill>
                  <a:schemeClr val="tx1"/>
                </a:solidFill>
                <a:latin typeface="Arabic Typesetting" panose="03020402040406030203" pitchFamily="66" charset="-78"/>
                <a:cs typeface="Arabic Typesetting" panose="03020402040406030203" pitchFamily="66" charset="-78"/>
              </a:rPr>
              <a:t>متعلم باید هر انچه می اموزد قصدش کمال و فضیلت باشد و از نظراخرت تقرب الی الله عزوجل را جستجو کند  و قصد ریاست .مال.مباهات نزد سفها و دشمنی با علما را نداشته باشد.</a:t>
            </a:r>
            <a:endParaRPr lang="en-US" sz="2800" dirty="0">
              <a:solidFill>
                <a:schemeClr val="tx1"/>
              </a:solidFill>
              <a:latin typeface="Arabic Typesetting" panose="03020402040406030203" pitchFamily="66" charset="-78"/>
              <a:cs typeface="Arabic Typesetting" panose="03020402040406030203" pitchFamily="66" charset="-78"/>
            </a:endParaRPr>
          </a:p>
          <a:p>
            <a:pPr algn="r" rtl="1"/>
            <a:r>
              <a:rPr lang="fa-IR" sz="3200" dirty="0">
                <a:solidFill>
                  <a:schemeClr val="tx1"/>
                </a:solidFill>
                <a:latin typeface="Aldhabi" panose="01000000000000000000" pitchFamily="2" charset="-78"/>
                <a:cs typeface="Aldhabi" panose="01000000000000000000" pitchFamily="2" charset="-78"/>
              </a:rPr>
              <a:t>سازمان و مراکز اموزشی و موضوعات درسی از دیدگاه </a:t>
            </a:r>
            <a:r>
              <a:rPr lang="fa-IR" sz="3200" dirty="0" smtClean="0">
                <a:solidFill>
                  <a:schemeClr val="tx1"/>
                </a:solidFill>
                <a:latin typeface="Aldhabi" panose="01000000000000000000" pitchFamily="2" charset="-78"/>
                <a:cs typeface="Aldhabi" panose="01000000000000000000" pitchFamily="2" charset="-78"/>
              </a:rPr>
              <a:t>غزالی</a:t>
            </a:r>
            <a:endParaRPr lang="fa-IR" sz="3200" dirty="0">
              <a:solidFill>
                <a:schemeClr val="tx1"/>
              </a:solidFill>
              <a:latin typeface="Aldhabi" panose="01000000000000000000" pitchFamily="2" charset="-78"/>
              <a:cs typeface="Aldhabi" panose="01000000000000000000" pitchFamily="2" charset="-78"/>
            </a:endParaRPr>
          </a:p>
          <a:p>
            <a:pPr algn="r" rtl="1"/>
            <a:r>
              <a:rPr lang="fa-IR" sz="2800" dirty="0">
                <a:solidFill>
                  <a:schemeClr val="tx1"/>
                </a:solidFill>
                <a:latin typeface="Arabic Typesetting" panose="03020402040406030203" pitchFamily="66" charset="-78"/>
                <a:cs typeface="Arabic Typesetting" panose="03020402040406030203" pitchFamily="66" charset="-78"/>
              </a:rPr>
              <a:t>سازمانی که برای پرورش کودک ذکر میکندابتدا خانه و سپس مکتب هست.</a:t>
            </a:r>
          </a:p>
          <a:p>
            <a:pPr algn="r" rtl="1"/>
            <a:endParaRPr lang="en-US" sz="3200" dirty="0">
              <a:solidFill>
                <a:schemeClr val="tx1"/>
              </a:solidFill>
              <a:latin typeface="Aldhabi" panose="01000000000000000000" pitchFamily="2" charset="-78"/>
              <a:cs typeface="Aldhabi" panose="01000000000000000000" pitchFamily="2" charset="-78"/>
            </a:endParaRPr>
          </a:p>
          <a:p>
            <a:pPr algn="r"/>
            <a:endParaRPr lang="fa-IR"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endParaRPr>
          </a:p>
          <a:p>
            <a:pPr algn="r"/>
            <a:endParaRPr lang="en-US"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endParaRPr>
          </a:p>
          <a:p>
            <a:pPr algn="r"/>
            <a:endParaRPr lang="en-US"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endParaRPr>
          </a:p>
          <a:p>
            <a:pPr algn="r">
              <a:spcBef>
                <a:spcPts val="0"/>
              </a:spcBef>
              <a:defRPr/>
            </a:pPr>
            <a:endParaRPr lang="en-US" altLang="ko-KR" sz="2800" b="1" dirty="0">
              <a:solidFill>
                <a:schemeClr val="tx1"/>
              </a:solidFill>
              <a:latin typeface="Arabic Typesetting" panose="03020402040406030203" pitchFamily="66" charset="-78"/>
              <a:ea typeface="맑은 고딕" pitchFamily="50" charset="-127"/>
              <a:cs typeface="Arabic Typesetting" panose="03020402040406030203" pitchFamily="66" charset="-78"/>
            </a:endParaRPr>
          </a:p>
          <a:p>
            <a:pPr algn="r">
              <a:spcBef>
                <a:spcPts val="0"/>
              </a:spcBef>
              <a:defRPr/>
            </a:pPr>
            <a:endParaRPr lang="fa-IR" altLang="ko-KR" sz="2800" b="1" dirty="0">
              <a:solidFill>
                <a:schemeClr val="tx1"/>
              </a:solidFill>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264907893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85398" y="177421"/>
            <a:ext cx="6100548" cy="1050877"/>
          </a:xfrm>
        </p:spPr>
        <p:txBody>
          <a:bodyPr/>
          <a:lstStyle/>
          <a:p>
            <a:pPr>
              <a:lnSpc>
                <a:spcPct val="200000"/>
              </a:lnSpc>
            </a:pPr>
            <a:r>
              <a:rPr lang="fa-IR" sz="4800" b="1" dirty="0" smtClean="0">
                <a:solidFill>
                  <a:schemeClr val="tx1"/>
                </a:solidFill>
                <a:latin typeface="Aldhabi" panose="01000000000000000000" pitchFamily="2" charset="-78"/>
                <a:cs typeface="Aldhabi" panose="01000000000000000000" pitchFamily="2" charset="-78"/>
              </a:rPr>
              <a:t>وظایف و جایگاه معلم و متعلم از دید گاه غزالی</a:t>
            </a:r>
            <a:endParaRPr lang="fa-IR" sz="4800" b="1" dirty="0">
              <a:solidFill>
                <a:schemeClr val="tx1"/>
              </a:solidFill>
              <a:latin typeface="Aldhabi" panose="01000000000000000000" pitchFamily="2" charset="-78"/>
              <a:cs typeface="Aldhabi" panose="01000000000000000000" pitchFamily="2" charset="-78"/>
            </a:endParaRPr>
          </a:p>
        </p:txBody>
      </p:sp>
      <p:sp>
        <p:nvSpPr>
          <p:cNvPr id="3" name="Subtitle 2"/>
          <p:cNvSpPr>
            <a:spLocks noGrp="1"/>
          </p:cNvSpPr>
          <p:nvPr>
            <p:ph type="subTitle" idx="1"/>
          </p:nvPr>
        </p:nvSpPr>
        <p:spPr>
          <a:xfrm>
            <a:off x="436729" y="1324496"/>
            <a:ext cx="11436321" cy="5362907"/>
          </a:xfrm>
        </p:spPr>
        <p:txBody>
          <a:bodyPr>
            <a:noAutofit/>
          </a:bodyPr>
          <a:lstStyle/>
          <a:p>
            <a:pPr algn="r" rtl="1">
              <a:lnSpc>
                <a:spcPct val="150000"/>
              </a:lnSpc>
            </a:pPr>
            <a:r>
              <a:rPr lang="fa-IR" sz="3200" b="1" dirty="0">
                <a:solidFill>
                  <a:schemeClr val="tx1"/>
                </a:solidFill>
                <a:latin typeface="Aldhabi" panose="01000000000000000000" pitchFamily="2" charset="-78"/>
                <a:cs typeface="Aldhabi" panose="01000000000000000000" pitchFamily="2" charset="-78"/>
              </a:rPr>
              <a:t>غزالی برای تربیت کودک سه مرحله را ذکر میکند:</a:t>
            </a:r>
          </a:p>
          <a:p>
            <a:pPr algn="r" rtl="1">
              <a:lnSpc>
                <a:spcPct val="150000"/>
              </a:lnSpc>
            </a:pPr>
            <a:r>
              <a:rPr lang="fa-IR" sz="2800" dirty="0">
                <a:solidFill>
                  <a:schemeClr val="tx1"/>
                </a:solidFill>
                <a:latin typeface="Arabic Typesetting" panose="03020402040406030203" pitchFamily="66" charset="-78"/>
                <a:cs typeface="Arabic Typesetting" panose="03020402040406030203" pitchFamily="66" charset="-78"/>
              </a:rPr>
              <a:t>1.</a:t>
            </a:r>
            <a:r>
              <a:rPr lang="en-US" sz="2800" dirty="0">
                <a:solidFill>
                  <a:schemeClr val="tx1"/>
                </a:solidFill>
                <a:latin typeface="Arabic Typesetting" panose="03020402040406030203" pitchFamily="66" charset="-78"/>
                <a:cs typeface="Arabic Typesetting" panose="03020402040406030203" pitchFamily="66" charset="-78"/>
              </a:rPr>
              <a:t> </a:t>
            </a:r>
            <a:r>
              <a:rPr lang="fa-IR" sz="2800" dirty="0">
                <a:solidFill>
                  <a:schemeClr val="tx1"/>
                </a:solidFill>
                <a:latin typeface="Arabic Typesetting" panose="03020402040406030203" pitchFamily="66" charset="-78"/>
                <a:cs typeface="Arabic Typesetting" panose="03020402040406030203" pitchFamily="66" charset="-78"/>
              </a:rPr>
              <a:t>از هفت سالگی اغاز میشود باید با مدارا وی را به طهارت و خواندن نماز دستور دهند.</a:t>
            </a:r>
          </a:p>
          <a:p>
            <a:pPr algn="r" rtl="1">
              <a:lnSpc>
                <a:spcPct val="150000"/>
              </a:lnSpc>
            </a:pPr>
            <a:r>
              <a:rPr lang="fa-IR" sz="2800" dirty="0">
                <a:solidFill>
                  <a:schemeClr val="tx1"/>
                </a:solidFill>
                <a:latin typeface="Arabic Typesetting" panose="03020402040406030203" pitchFamily="66" charset="-78"/>
                <a:cs typeface="Arabic Typesetting" panose="03020402040406030203" pitchFamily="66" charset="-78"/>
              </a:rPr>
              <a:t>2.</a:t>
            </a:r>
            <a:r>
              <a:rPr lang="en-US" sz="2800" dirty="0">
                <a:solidFill>
                  <a:schemeClr val="tx1"/>
                </a:solidFill>
                <a:latin typeface="Arabic Typesetting" panose="03020402040406030203" pitchFamily="66" charset="-78"/>
                <a:cs typeface="Arabic Typesetting" panose="03020402040406030203" pitchFamily="66" charset="-78"/>
              </a:rPr>
              <a:t> </a:t>
            </a:r>
            <a:r>
              <a:rPr lang="fa-IR" sz="2800" dirty="0">
                <a:solidFill>
                  <a:schemeClr val="tx1"/>
                </a:solidFill>
                <a:latin typeface="Arabic Typesetting" panose="03020402040406030203" pitchFamily="66" charset="-78"/>
                <a:cs typeface="Arabic Typesetting" panose="03020402040406030203" pitchFamily="66" charset="-78"/>
              </a:rPr>
              <a:t>از ده سالگی اغاز میشود چنانچه تقصیری از دانش اموز سر بزند باید او را تنبیه کرد و کارهای بد را چون دروغ گویی.دزدی و حرام خوردن در نظر او زشت جلوه داد و مذمت کرد.</a:t>
            </a:r>
          </a:p>
          <a:p>
            <a:pPr algn="r" rtl="1">
              <a:lnSpc>
                <a:spcPct val="150000"/>
              </a:lnSpc>
            </a:pPr>
            <a:r>
              <a:rPr lang="fa-IR" sz="2800" dirty="0">
                <a:solidFill>
                  <a:schemeClr val="tx1"/>
                </a:solidFill>
                <a:latin typeface="Arabic Typesetting" panose="03020402040406030203" pitchFamily="66" charset="-78"/>
                <a:cs typeface="Arabic Typesetting" panose="03020402040406030203" pitchFamily="66" charset="-78"/>
              </a:rPr>
              <a:t>3.</a:t>
            </a:r>
            <a:r>
              <a:rPr lang="en-US" sz="2800" dirty="0">
                <a:solidFill>
                  <a:schemeClr val="tx1"/>
                </a:solidFill>
                <a:latin typeface="Arabic Typesetting" panose="03020402040406030203" pitchFamily="66" charset="-78"/>
                <a:cs typeface="Arabic Typesetting" panose="03020402040406030203" pitchFamily="66" charset="-78"/>
              </a:rPr>
              <a:t> </a:t>
            </a:r>
            <a:r>
              <a:rPr lang="fa-IR" sz="2800" dirty="0">
                <a:solidFill>
                  <a:schemeClr val="tx1"/>
                </a:solidFill>
                <a:latin typeface="Arabic Typesetting" panose="03020402040406030203" pitchFamily="66" charset="-78"/>
                <a:cs typeface="Arabic Typesetting" panose="03020402040406030203" pitchFamily="66" charset="-78"/>
              </a:rPr>
              <a:t>زمان بلوغ است باید به وی علل و اسرار ادابی را که می اموزد خاطر نشان کنند. </a:t>
            </a:r>
            <a:endParaRPr lang="en-US" sz="2800" dirty="0">
              <a:solidFill>
                <a:schemeClr val="tx1"/>
              </a:solidFill>
              <a:latin typeface="Arabic Typesetting" panose="03020402040406030203" pitchFamily="66" charset="-78"/>
              <a:cs typeface="Arabic Typesetting" panose="03020402040406030203" pitchFamily="66" charset="-78"/>
            </a:endParaRPr>
          </a:p>
          <a:p>
            <a:pPr algn="r" rtl="1"/>
            <a:r>
              <a:rPr lang="fa-IR" sz="3200" dirty="0">
                <a:solidFill>
                  <a:schemeClr val="tx1"/>
                </a:solidFill>
                <a:latin typeface="Aldhabi" panose="01000000000000000000" pitchFamily="2" charset="-78"/>
                <a:cs typeface="Aldhabi" panose="01000000000000000000" pitchFamily="2" charset="-78"/>
              </a:rPr>
              <a:t>خواجه نصیر الدین طوسی</a:t>
            </a:r>
            <a:endParaRPr lang="en-US" sz="3200" dirty="0">
              <a:solidFill>
                <a:schemeClr val="tx1"/>
              </a:solidFill>
              <a:latin typeface="Aldhabi" panose="01000000000000000000" pitchFamily="2" charset="-78"/>
              <a:cs typeface="Aldhabi" panose="01000000000000000000" pitchFamily="2" charset="-78"/>
            </a:endParaRPr>
          </a:p>
          <a:p>
            <a:pPr algn="just" rtl="1">
              <a:lnSpc>
                <a:spcPct val="150000"/>
              </a:lnSpc>
            </a:pPr>
            <a:r>
              <a:rPr lang="fa-IR" sz="2800" dirty="0">
                <a:solidFill>
                  <a:schemeClr val="tx1"/>
                </a:solidFill>
                <a:latin typeface="Arabic Typesetting" panose="03020402040406030203" pitchFamily="66" charset="-78"/>
                <a:cs typeface="Arabic Typesetting" panose="03020402040406030203" pitchFamily="66" charset="-78"/>
              </a:rPr>
              <a:t>خواجه نصیر الدین ابوجعفر بن محمد بن حسن طوسی .دانشمند بزرگ و نویسنده معروف و حامی بزرگ علوم و علماء در قرن هفتم هجری بوده . </a:t>
            </a:r>
            <a:endParaRPr lang="fa-IR" altLang="ko-KR" sz="2800" b="1" dirty="0">
              <a:solidFill>
                <a:schemeClr val="tx1"/>
              </a:solidFill>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396610918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85398" y="177421"/>
            <a:ext cx="6100548" cy="1050877"/>
          </a:xfrm>
        </p:spPr>
        <p:txBody>
          <a:bodyPr/>
          <a:lstStyle/>
          <a:p>
            <a:pPr>
              <a:lnSpc>
                <a:spcPct val="200000"/>
              </a:lnSpc>
            </a:pPr>
            <a:r>
              <a:rPr lang="fa-IR" sz="4800" b="1" dirty="0" smtClean="0">
                <a:solidFill>
                  <a:schemeClr val="tx1"/>
                </a:solidFill>
                <a:latin typeface="Aldhabi" panose="01000000000000000000" pitchFamily="2" charset="-78"/>
                <a:cs typeface="Aldhabi" panose="01000000000000000000" pitchFamily="2" charset="-78"/>
              </a:rPr>
              <a:t>وظایف و جایگاه معلم و متعلم از دید گاه غزالی</a:t>
            </a:r>
            <a:endParaRPr lang="fa-IR" sz="4800" b="1" dirty="0">
              <a:solidFill>
                <a:schemeClr val="tx1"/>
              </a:solidFill>
              <a:latin typeface="Aldhabi" panose="01000000000000000000" pitchFamily="2" charset="-78"/>
              <a:cs typeface="Aldhabi" panose="01000000000000000000" pitchFamily="2" charset="-78"/>
            </a:endParaRPr>
          </a:p>
        </p:txBody>
      </p:sp>
      <p:sp>
        <p:nvSpPr>
          <p:cNvPr id="3" name="Subtitle 2"/>
          <p:cNvSpPr>
            <a:spLocks noGrp="1"/>
          </p:cNvSpPr>
          <p:nvPr>
            <p:ph type="subTitle" idx="1"/>
          </p:nvPr>
        </p:nvSpPr>
        <p:spPr>
          <a:xfrm>
            <a:off x="436729" y="1324496"/>
            <a:ext cx="11436321" cy="5362907"/>
          </a:xfrm>
        </p:spPr>
        <p:txBody>
          <a:bodyPr>
            <a:noAutofit/>
          </a:bodyPr>
          <a:lstStyle/>
          <a:p>
            <a:pPr algn="just" rtl="1">
              <a:lnSpc>
                <a:spcPct val="150000"/>
              </a:lnSpc>
            </a:pPr>
            <a:r>
              <a:rPr lang="fa-IR" sz="2800" dirty="0">
                <a:solidFill>
                  <a:schemeClr val="tx1"/>
                </a:solidFill>
                <a:latin typeface="Arabic Typesetting" panose="03020402040406030203" pitchFamily="66" charset="-78"/>
                <a:cs typeface="Arabic Typesetting" panose="03020402040406030203" pitchFamily="66" charset="-78"/>
              </a:rPr>
              <a:t>وی به سال 597ه.ق در طوس ولادت یافت.</a:t>
            </a:r>
          </a:p>
          <a:p>
            <a:pPr algn="just" rtl="1">
              <a:lnSpc>
                <a:spcPct val="150000"/>
              </a:lnSpc>
            </a:pPr>
            <a:r>
              <a:rPr lang="fa-IR" sz="2800" dirty="0">
                <a:solidFill>
                  <a:schemeClr val="tx1"/>
                </a:solidFill>
                <a:latin typeface="Arabic Typesetting" panose="03020402040406030203" pitchFamily="66" charset="-78"/>
                <a:cs typeface="Arabic Typesetting" panose="03020402040406030203" pitchFamily="66" charset="-78"/>
              </a:rPr>
              <a:t>خواجه مقدمات </a:t>
            </a:r>
            <a:r>
              <a:rPr lang="fa-IR" sz="2800" dirty="0" smtClean="0">
                <a:solidFill>
                  <a:schemeClr val="tx1"/>
                </a:solidFill>
                <a:latin typeface="Arabic Typesetting" panose="03020402040406030203" pitchFamily="66" charset="-78"/>
                <a:cs typeface="Arabic Typesetting" panose="03020402040406030203" pitchFamily="66" charset="-78"/>
              </a:rPr>
              <a:t>علوم،قران و فقه </a:t>
            </a:r>
            <a:r>
              <a:rPr lang="fa-IR" sz="2800" dirty="0">
                <a:solidFill>
                  <a:schemeClr val="tx1"/>
                </a:solidFill>
                <a:latin typeface="Arabic Typesetting" panose="03020402040406030203" pitchFamily="66" charset="-78"/>
                <a:cs typeface="Arabic Typesetting" panose="03020402040406030203" pitchFamily="66" charset="-78"/>
              </a:rPr>
              <a:t>را نزد پدر اموخت سپس نزد نورالدین محمد بن علی که او نیز شیعی مذهب بود استماع حدیث نمود و بعدها برای تکمیل معلومات خود از طوس به نیشابور رفت .سپس  رئیس ناصرالدین عبد الرحیم  بن ابی منصور .حاکم قهستان.خواجه نصیر الدین را به قهستان دعوت کرد .خواجه دعوت او را پذیرفت و به قهستان رفت و کتاب اخلاق ناصری را در حدود سال 633 به نام وخواهش او تالیف کرد.</a:t>
            </a:r>
            <a:endParaRPr lang="en-US" sz="2800" dirty="0">
              <a:solidFill>
                <a:schemeClr val="tx1"/>
              </a:solidFill>
              <a:latin typeface="Arabic Typesetting" panose="03020402040406030203" pitchFamily="66" charset="-78"/>
              <a:cs typeface="Arabic Typesetting" panose="03020402040406030203" pitchFamily="66" charset="-78"/>
            </a:endParaRPr>
          </a:p>
          <a:p>
            <a:pPr algn="r" rtl="1">
              <a:lnSpc>
                <a:spcPct val="150000"/>
              </a:lnSpc>
            </a:pPr>
            <a:r>
              <a:rPr lang="fa-IR" sz="3200" dirty="0">
                <a:solidFill>
                  <a:schemeClr val="tx1"/>
                </a:solidFill>
                <a:latin typeface="Aldhabi" panose="01000000000000000000" pitchFamily="2" charset="-78"/>
                <a:cs typeface="Aldhabi" panose="01000000000000000000" pitchFamily="2" charset="-78"/>
              </a:rPr>
              <a:t>ضرورت و اهمیت تعلیم و </a:t>
            </a:r>
            <a:r>
              <a:rPr lang="fa-IR" sz="3200" dirty="0" smtClean="0">
                <a:solidFill>
                  <a:schemeClr val="tx1"/>
                </a:solidFill>
                <a:latin typeface="Aldhabi" panose="01000000000000000000" pitchFamily="2" charset="-78"/>
                <a:cs typeface="Aldhabi" panose="01000000000000000000" pitchFamily="2" charset="-78"/>
              </a:rPr>
              <a:t>تربیت</a:t>
            </a:r>
          </a:p>
          <a:p>
            <a:pPr algn="just" rtl="1">
              <a:lnSpc>
                <a:spcPct val="200000"/>
              </a:lnSpc>
            </a:pPr>
            <a:r>
              <a:rPr lang="fa-IR" sz="2800" dirty="0">
                <a:solidFill>
                  <a:schemeClr val="tx1"/>
                </a:solidFill>
                <a:latin typeface="Arabic Typesetting" panose="03020402040406030203" pitchFamily="66" charset="-78"/>
                <a:cs typeface="Arabic Typesetting" panose="03020402040406030203" pitchFamily="66" charset="-78"/>
              </a:rPr>
              <a:t>انسان دارای شئون وجودی </a:t>
            </a:r>
            <a:r>
              <a:rPr lang="fa-IR" sz="2800" dirty="0" smtClean="0">
                <a:solidFill>
                  <a:schemeClr val="tx1"/>
                </a:solidFill>
                <a:latin typeface="Arabic Typesetting" panose="03020402040406030203" pitchFamily="66" charset="-78"/>
                <a:cs typeface="Arabic Typesetting" panose="03020402040406030203" pitchFamily="66" charset="-78"/>
              </a:rPr>
              <a:t>گوناگون،تواناییها،استعدادها </a:t>
            </a:r>
            <a:r>
              <a:rPr lang="fa-IR" sz="2800" dirty="0">
                <a:solidFill>
                  <a:schemeClr val="tx1"/>
                </a:solidFill>
                <a:latin typeface="Arabic Typesetting" panose="03020402040406030203" pitchFamily="66" charset="-78"/>
                <a:cs typeface="Arabic Typesetting" panose="03020402040406030203" pitchFamily="66" charset="-78"/>
              </a:rPr>
              <a:t>و امادگیهای متنوع است و در درون وی گرایش به خیر و </a:t>
            </a:r>
            <a:r>
              <a:rPr lang="fa-IR" sz="2800" dirty="0" smtClean="0">
                <a:solidFill>
                  <a:schemeClr val="tx1"/>
                </a:solidFill>
                <a:latin typeface="Arabic Typesetting" panose="03020402040406030203" pitchFamily="66" charset="-78"/>
                <a:cs typeface="Arabic Typesetting" panose="03020402040406030203" pitchFamily="66" charset="-78"/>
              </a:rPr>
              <a:t>شر </a:t>
            </a:r>
            <a:r>
              <a:rPr lang="fa-IR" sz="2800" dirty="0">
                <a:solidFill>
                  <a:schemeClr val="tx1"/>
                </a:solidFill>
                <a:latin typeface="Arabic Typesetting" panose="03020402040406030203" pitchFamily="66" charset="-78"/>
                <a:cs typeface="Arabic Typesetting" panose="03020402040406030203" pitchFamily="66" charset="-78"/>
              </a:rPr>
              <a:t>.سعادت و شقاوت </a:t>
            </a:r>
            <a:r>
              <a:rPr lang="fa-IR" sz="2800" dirty="0" smtClean="0">
                <a:solidFill>
                  <a:schemeClr val="tx1"/>
                </a:solidFill>
                <a:latin typeface="Arabic Typesetting" panose="03020402040406030203" pitchFamily="66" charset="-78"/>
                <a:cs typeface="Arabic Typesetting" panose="03020402040406030203" pitchFamily="66" charset="-78"/>
              </a:rPr>
              <a:t>نهاده شده </a:t>
            </a:r>
            <a:r>
              <a:rPr lang="fa-IR" sz="2800" dirty="0">
                <a:solidFill>
                  <a:schemeClr val="tx1"/>
                </a:solidFill>
                <a:latin typeface="Arabic Typesetting" panose="03020402040406030203" pitchFamily="66" charset="-78"/>
                <a:cs typeface="Arabic Typesetting" panose="03020402040406030203" pitchFamily="66" charset="-78"/>
              </a:rPr>
              <a:t>و زمینه های صعود و سقوط در سرشت او تعبیه شده است به همین دلیل به پرورش نیروها و هدایت گرایشها و شکوفاسازی قوای </a:t>
            </a:r>
            <a:r>
              <a:rPr lang="fa-IR" sz="2800" dirty="0" smtClean="0">
                <a:solidFill>
                  <a:schemeClr val="tx1"/>
                </a:solidFill>
                <a:latin typeface="Arabic Typesetting" panose="03020402040406030203" pitchFamily="66" charset="-78"/>
                <a:cs typeface="Arabic Typesetting" panose="03020402040406030203" pitchFamily="66" charset="-78"/>
              </a:rPr>
              <a:t>خود</a:t>
            </a:r>
            <a:endParaRPr lang="fa-IR" altLang="ko-KR" sz="3200" b="1" dirty="0">
              <a:solidFill>
                <a:schemeClr val="tx1"/>
              </a:solidFill>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90000433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85398" y="177421"/>
            <a:ext cx="6100548" cy="1050877"/>
          </a:xfrm>
        </p:spPr>
        <p:txBody>
          <a:bodyPr/>
          <a:lstStyle/>
          <a:p>
            <a:pPr>
              <a:lnSpc>
                <a:spcPct val="200000"/>
              </a:lnSpc>
            </a:pPr>
            <a:r>
              <a:rPr lang="fa-IR" sz="4800" b="1" dirty="0" smtClean="0">
                <a:solidFill>
                  <a:schemeClr val="tx1"/>
                </a:solidFill>
                <a:latin typeface="Aldhabi" panose="01000000000000000000" pitchFamily="2" charset="-78"/>
                <a:cs typeface="Aldhabi" panose="01000000000000000000" pitchFamily="2" charset="-78"/>
              </a:rPr>
              <a:t>وظایف و جایگاه معلم و متعلم از دید گاه غزالی</a:t>
            </a:r>
            <a:endParaRPr lang="fa-IR" sz="4800" b="1" dirty="0">
              <a:solidFill>
                <a:schemeClr val="tx1"/>
              </a:solidFill>
              <a:latin typeface="Aldhabi" panose="01000000000000000000" pitchFamily="2" charset="-78"/>
              <a:cs typeface="Aldhabi" panose="01000000000000000000" pitchFamily="2" charset="-78"/>
            </a:endParaRPr>
          </a:p>
        </p:txBody>
      </p:sp>
      <p:sp>
        <p:nvSpPr>
          <p:cNvPr id="3" name="Subtitle 2"/>
          <p:cNvSpPr>
            <a:spLocks noGrp="1"/>
          </p:cNvSpPr>
          <p:nvPr>
            <p:ph type="subTitle" idx="1"/>
          </p:nvPr>
        </p:nvSpPr>
        <p:spPr>
          <a:xfrm>
            <a:off x="436729" y="1324496"/>
            <a:ext cx="11436321" cy="5362907"/>
          </a:xfrm>
        </p:spPr>
        <p:txBody>
          <a:bodyPr>
            <a:noAutofit/>
          </a:bodyPr>
          <a:lstStyle/>
          <a:p>
            <a:pPr algn="just" rtl="1">
              <a:lnSpc>
                <a:spcPct val="200000"/>
              </a:lnSpc>
            </a:pPr>
            <a:r>
              <a:rPr lang="fa-IR" sz="2800" dirty="0">
                <a:solidFill>
                  <a:schemeClr val="tx1"/>
                </a:solidFill>
                <a:latin typeface="Arabic Typesetting" panose="03020402040406030203" pitchFamily="66" charset="-78"/>
                <a:cs typeface="Arabic Typesetting" panose="03020402040406030203" pitchFamily="66" charset="-78"/>
              </a:rPr>
              <a:t>سخت نیازمند </a:t>
            </a:r>
            <a:r>
              <a:rPr lang="fa-IR" sz="2800" dirty="0" smtClean="0">
                <a:solidFill>
                  <a:schemeClr val="tx1"/>
                </a:solidFill>
                <a:latin typeface="Arabic Typesetting" panose="03020402040406030203" pitchFamily="66" charset="-78"/>
                <a:cs typeface="Arabic Typesetting" panose="03020402040406030203" pitchFamily="66" charset="-78"/>
              </a:rPr>
              <a:t>است </a:t>
            </a:r>
            <a:r>
              <a:rPr lang="fa-IR" sz="2800" dirty="0">
                <a:solidFill>
                  <a:schemeClr val="tx1"/>
                </a:solidFill>
                <a:latin typeface="Arabic Typesetting" panose="03020402040406030203" pitchFamily="66" charset="-78"/>
                <a:cs typeface="Arabic Typesetting" panose="03020402040406030203" pitchFamily="66" charset="-78"/>
              </a:rPr>
              <a:t>تا به کمال علمی و عملی دست </a:t>
            </a:r>
            <a:r>
              <a:rPr lang="fa-IR" sz="2800" dirty="0" smtClean="0">
                <a:solidFill>
                  <a:schemeClr val="tx1"/>
                </a:solidFill>
                <a:latin typeface="Arabic Typesetting" panose="03020402040406030203" pitchFamily="66" charset="-78"/>
                <a:cs typeface="Arabic Typesetting" panose="03020402040406030203" pitchFamily="66" charset="-78"/>
              </a:rPr>
              <a:t>یابد.خواجه </a:t>
            </a:r>
            <a:r>
              <a:rPr lang="fa-IR" sz="2800" dirty="0">
                <a:solidFill>
                  <a:schemeClr val="tx1"/>
                </a:solidFill>
                <a:latin typeface="Arabic Typesetting" panose="03020402040406030203" pitchFamily="66" charset="-78"/>
                <a:cs typeface="Arabic Typesetting" panose="03020402040406030203" pitchFamily="66" charset="-78"/>
              </a:rPr>
              <a:t>با توجه به ایات قران تعلیم و تربیت را برای انسان اجباری میداند</a:t>
            </a:r>
            <a:r>
              <a:rPr lang="fa-IR" sz="2800" dirty="0" smtClean="0">
                <a:solidFill>
                  <a:schemeClr val="tx1"/>
                </a:solidFill>
                <a:latin typeface="Arabic Typesetting" panose="03020402040406030203" pitchFamily="66" charset="-78"/>
                <a:cs typeface="Arabic Typesetting" panose="03020402040406030203" pitchFamily="66" charset="-78"/>
              </a:rPr>
              <a:t>.</a:t>
            </a:r>
          </a:p>
          <a:p>
            <a:pPr algn="just" rtl="1">
              <a:lnSpc>
                <a:spcPct val="200000"/>
              </a:lnSpc>
            </a:pPr>
            <a:r>
              <a:rPr lang="fa-IR" sz="3200" dirty="0">
                <a:solidFill>
                  <a:schemeClr val="tx1"/>
                </a:solidFill>
                <a:latin typeface="Aldhabi" panose="01000000000000000000" pitchFamily="2" charset="-78"/>
                <a:cs typeface="Aldhabi" panose="01000000000000000000" pitchFamily="2" charset="-78"/>
              </a:rPr>
              <a:t>تربیت </a:t>
            </a:r>
            <a:r>
              <a:rPr lang="fa-IR" sz="3200" dirty="0" smtClean="0">
                <a:solidFill>
                  <a:schemeClr val="tx1"/>
                </a:solidFill>
                <a:latin typeface="Aldhabi" panose="01000000000000000000" pitchFamily="2" charset="-78"/>
                <a:cs typeface="Aldhabi" panose="01000000000000000000" pitchFamily="2" charset="-78"/>
              </a:rPr>
              <a:t>پذیری</a:t>
            </a:r>
          </a:p>
          <a:p>
            <a:pPr algn="just" rtl="1">
              <a:lnSpc>
                <a:spcPct val="200000"/>
              </a:lnSpc>
            </a:pPr>
            <a:r>
              <a:rPr lang="fa-IR" sz="2800" dirty="0">
                <a:solidFill>
                  <a:schemeClr val="tx1"/>
                </a:solidFill>
                <a:latin typeface="Arabic Typesetting" panose="03020402040406030203" pitchFamily="66" charset="-78"/>
                <a:cs typeface="Arabic Typesetting" panose="03020402040406030203" pitchFamily="66" charset="-78"/>
              </a:rPr>
              <a:t>در عرصه تکوین پذیرش صورت از جانب ماده پایه و اساس تکامل و دگرگونی است.درعرصه رشد و تکامل معنوی نیز تربیت پذیری و یادگیری از بنیانهای تعلیم و تربیت انسان به شمار میرود</a:t>
            </a:r>
            <a:r>
              <a:rPr lang="fa-IR" sz="2800" dirty="0" smtClean="0">
                <a:solidFill>
                  <a:schemeClr val="tx1"/>
                </a:solidFill>
                <a:latin typeface="Arabic Typesetting" panose="03020402040406030203" pitchFamily="66" charset="-78"/>
                <a:cs typeface="Arabic Typesetting" panose="03020402040406030203" pitchFamily="66" charset="-78"/>
              </a:rPr>
              <a:t>.</a:t>
            </a:r>
            <a:r>
              <a:rPr lang="fa-IR" sz="2800" dirty="0">
                <a:solidFill>
                  <a:schemeClr val="tx1"/>
                </a:solidFill>
                <a:latin typeface="Arabic Typesetting" panose="03020402040406030203" pitchFamily="66" charset="-78"/>
                <a:cs typeface="Arabic Typesetting" panose="03020402040406030203" pitchFamily="66" charset="-78"/>
              </a:rPr>
              <a:t> خواجه معتقد است که ادمی در موقعیت های مختلف و از عوامل درونی و بیرونی.مجالستها و نیز رفتارها نقش میپذیرد و شخصیت خود را میسازد. اگر خصیصه ذاتی و ساختاری نبود .رشد و تکامل.تعلیم و تربیت.هدایت و نبوت و رسالت معنا نمی یافت.</a:t>
            </a:r>
            <a:endParaRPr lang="en-US" sz="2800" dirty="0">
              <a:solidFill>
                <a:schemeClr val="tx1"/>
              </a:solidFill>
              <a:latin typeface="Arabic Typesetting" panose="03020402040406030203" pitchFamily="66" charset="-78"/>
              <a:cs typeface="Arabic Typesetting" panose="03020402040406030203" pitchFamily="66" charset="-78"/>
            </a:endParaRPr>
          </a:p>
          <a:p>
            <a:pPr algn="just" rtl="1">
              <a:lnSpc>
                <a:spcPct val="200000"/>
              </a:lnSpc>
            </a:pPr>
            <a:endParaRPr lang="fa-IR" sz="2800" dirty="0">
              <a:solidFill>
                <a:schemeClr val="tx1"/>
              </a:solidFill>
              <a:latin typeface="Arabic Typesetting" panose="03020402040406030203" pitchFamily="66" charset="-78"/>
              <a:cs typeface="Arabic Typesetting" panose="03020402040406030203" pitchFamily="66" charset="-78"/>
            </a:endParaRPr>
          </a:p>
          <a:p>
            <a:pPr algn="just" rtl="1">
              <a:lnSpc>
                <a:spcPct val="200000"/>
              </a:lnSpc>
            </a:pPr>
            <a:endParaRPr lang="fa-IR" sz="3200" dirty="0">
              <a:solidFill>
                <a:schemeClr val="tx1"/>
              </a:solidFill>
              <a:latin typeface="Aldhabi" panose="01000000000000000000" pitchFamily="2" charset="-78"/>
              <a:cs typeface="Aldhabi" panose="01000000000000000000" pitchFamily="2" charset="-78"/>
            </a:endParaRPr>
          </a:p>
        </p:txBody>
      </p:sp>
    </p:spTree>
    <p:extLst>
      <p:ext uri="{BB962C8B-B14F-4D97-AF65-F5344CB8AC3E}">
        <p14:creationId xmlns:p14="http://schemas.microsoft.com/office/powerpoint/2010/main" val="174278419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85398" y="177421"/>
            <a:ext cx="6100548" cy="1050877"/>
          </a:xfrm>
        </p:spPr>
        <p:txBody>
          <a:bodyPr/>
          <a:lstStyle/>
          <a:p>
            <a:pPr>
              <a:lnSpc>
                <a:spcPct val="200000"/>
              </a:lnSpc>
            </a:pPr>
            <a:r>
              <a:rPr lang="fa-IR" sz="4800" b="1" dirty="0" smtClean="0">
                <a:solidFill>
                  <a:schemeClr val="tx1"/>
                </a:solidFill>
                <a:latin typeface="Aldhabi" panose="01000000000000000000" pitchFamily="2" charset="-78"/>
                <a:cs typeface="Aldhabi" panose="01000000000000000000" pitchFamily="2" charset="-78"/>
              </a:rPr>
              <a:t>وظایف و جایگاه معلم و متعلم از دید گاه غزالی</a:t>
            </a:r>
            <a:endParaRPr lang="fa-IR" sz="4800" b="1" dirty="0">
              <a:solidFill>
                <a:schemeClr val="tx1"/>
              </a:solidFill>
              <a:latin typeface="Aldhabi" panose="01000000000000000000" pitchFamily="2" charset="-78"/>
              <a:cs typeface="Aldhabi" panose="01000000000000000000" pitchFamily="2" charset="-78"/>
            </a:endParaRPr>
          </a:p>
        </p:txBody>
      </p:sp>
      <p:sp>
        <p:nvSpPr>
          <p:cNvPr id="3" name="Subtitle 2"/>
          <p:cNvSpPr>
            <a:spLocks noGrp="1"/>
          </p:cNvSpPr>
          <p:nvPr>
            <p:ph type="subTitle" idx="1"/>
          </p:nvPr>
        </p:nvSpPr>
        <p:spPr>
          <a:xfrm>
            <a:off x="436729" y="1324496"/>
            <a:ext cx="11436321" cy="5362907"/>
          </a:xfrm>
        </p:spPr>
        <p:txBody>
          <a:bodyPr>
            <a:noAutofit/>
          </a:bodyPr>
          <a:lstStyle/>
          <a:p>
            <a:pPr algn="just" rtl="1">
              <a:lnSpc>
                <a:spcPct val="200000"/>
              </a:lnSpc>
            </a:pPr>
            <a:r>
              <a:rPr lang="fa-IR" sz="3200" dirty="0">
                <a:solidFill>
                  <a:schemeClr val="tx1"/>
                </a:solidFill>
                <a:latin typeface="Aldhabi" panose="01000000000000000000" pitchFamily="2" charset="-78"/>
                <a:cs typeface="Aldhabi" panose="01000000000000000000" pitchFamily="2" charset="-78"/>
              </a:rPr>
              <a:t>مراتب تربیت </a:t>
            </a:r>
            <a:r>
              <a:rPr lang="fa-IR" sz="3200" dirty="0" smtClean="0">
                <a:solidFill>
                  <a:schemeClr val="tx1"/>
                </a:solidFill>
                <a:latin typeface="Aldhabi" panose="01000000000000000000" pitchFamily="2" charset="-78"/>
                <a:cs typeface="Aldhabi" panose="01000000000000000000" pitchFamily="2" charset="-78"/>
              </a:rPr>
              <a:t>پذیری</a:t>
            </a:r>
          </a:p>
          <a:p>
            <a:pPr algn="just" rtl="1">
              <a:lnSpc>
                <a:spcPct val="150000"/>
              </a:lnSpc>
            </a:pPr>
            <a:r>
              <a:rPr lang="fa-IR" sz="2800" dirty="0">
                <a:solidFill>
                  <a:schemeClr val="tx1"/>
                </a:solidFill>
                <a:latin typeface="Arabic Typesetting" panose="03020402040406030203" pitchFamily="66" charset="-78"/>
                <a:cs typeface="Arabic Typesetting" panose="03020402040406030203" pitchFamily="66" charset="-78"/>
              </a:rPr>
              <a:t>1.تربیت پذیری قوا:انسان دارای نفس بهیمی.سبعی و ملکی است وی این سه نفس را با نفس اماره. لوامه و مطمئنه منطبق ساخته است.</a:t>
            </a:r>
          </a:p>
          <a:p>
            <a:pPr algn="just" rtl="1">
              <a:lnSpc>
                <a:spcPct val="150000"/>
              </a:lnSpc>
            </a:pPr>
            <a:r>
              <a:rPr lang="fa-IR" sz="2800" dirty="0">
                <a:solidFill>
                  <a:schemeClr val="tx1"/>
                </a:solidFill>
                <a:latin typeface="Arabic Typesetting" panose="03020402040406030203" pitchFamily="66" charset="-78"/>
                <a:cs typeface="Arabic Typesetting" panose="03020402040406030203" pitchFamily="66" charset="-78"/>
              </a:rPr>
              <a:t>2.تربیت پذیری افراد:تربیت پذیری در میان افراد متفاوت است. برخی در این زمینه امادگی بیشتری دارند و به سهولت میشود انان را تربیت کرد و.لی پاره ای در برابر تربیت و هدایت از خود مقاومت نشان میدهند .</a:t>
            </a:r>
          </a:p>
          <a:p>
            <a:pPr algn="just" rtl="1">
              <a:lnSpc>
                <a:spcPct val="150000"/>
              </a:lnSpc>
            </a:pPr>
            <a:r>
              <a:rPr lang="fa-IR" sz="2800" dirty="0">
                <a:solidFill>
                  <a:schemeClr val="tx1"/>
                </a:solidFill>
                <a:latin typeface="Arabic Typesetting" panose="03020402040406030203" pitchFamily="66" charset="-78"/>
                <a:cs typeface="Arabic Typesetting" panose="03020402040406030203" pitchFamily="66" charset="-78"/>
              </a:rPr>
              <a:t>3.تربیت پذیری کودک:خواجه تربیت کودک و نوجوان را پیشتر از تربیت بزرگسال میداند و ان را امری مهم قلمداد میکند.</a:t>
            </a:r>
          </a:p>
          <a:p>
            <a:pPr algn="just" rtl="1">
              <a:lnSpc>
                <a:spcPct val="150000"/>
              </a:lnSpc>
            </a:pPr>
            <a:r>
              <a:rPr lang="fa-IR" sz="3200" dirty="0">
                <a:solidFill>
                  <a:schemeClr val="tx1"/>
                </a:solidFill>
                <a:latin typeface="Aldhabi" panose="01000000000000000000" pitchFamily="2" charset="-78"/>
                <a:cs typeface="Aldhabi" panose="01000000000000000000" pitchFamily="2" charset="-78"/>
              </a:rPr>
              <a:t>هدفهای آموزش و </a:t>
            </a:r>
            <a:r>
              <a:rPr lang="fa-IR" sz="3200" dirty="0" smtClean="0">
                <a:solidFill>
                  <a:schemeClr val="tx1"/>
                </a:solidFill>
                <a:latin typeface="Aldhabi" panose="01000000000000000000" pitchFamily="2" charset="-78"/>
                <a:cs typeface="Aldhabi" panose="01000000000000000000" pitchFamily="2" charset="-78"/>
              </a:rPr>
              <a:t>پرورش</a:t>
            </a:r>
          </a:p>
          <a:p>
            <a:pPr algn="just" rtl="1">
              <a:lnSpc>
                <a:spcPct val="150000"/>
              </a:lnSpc>
            </a:pPr>
            <a:r>
              <a:rPr lang="fa-IR" sz="2800" dirty="0">
                <a:solidFill>
                  <a:schemeClr val="tx1"/>
                </a:solidFill>
                <a:latin typeface="Arabic Typesetting" panose="03020402040406030203" pitchFamily="66" charset="-78"/>
                <a:cs typeface="Arabic Typesetting" panose="03020402040406030203" pitchFamily="66" charset="-78"/>
              </a:rPr>
              <a:t>1.در سعادت شامل حسن حال.طیب عیش.ثنای جمیل.قلت اعداء و کثرت اصدقا ازکرام و فضلا و ترقی به معالی امور.</a:t>
            </a:r>
          </a:p>
          <a:p>
            <a:pPr algn="just" rtl="1">
              <a:lnSpc>
                <a:spcPct val="150000"/>
              </a:lnSpc>
            </a:pPr>
            <a:endParaRPr lang="fa-IR" sz="3200" dirty="0">
              <a:solidFill>
                <a:schemeClr val="tx1"/>
              </a:solidFill>
              <a:latin typeface="Aldhabi" panose="01000000000000000000" pitchFamily="2" charset="-78"/>
              <a:cs typeface="Aldhabi" panose="01000000000000000000" pitchFamily="2" charset="-78"/>
            </a:endParaRPr>
          </a:p>
          <a:p>
            <a:pPr algn="just" rtl="1">
              <a:lnSpc>
                <a:spcPct val="200000"/>
              </a:lnSpc>
            </a:pPr>
            <a:endParaRPr lang="fa-IR" sz="3200" dirty="0">
              <a:solidFill>
                <a:schemeClr val="tx1"/>
              </a:solidFill>
              <a:latin typeface="Aldhabi" panose="01000000000000000000" pitchFamily="2" charset="-78"/>
              <a:cs typeface="Aldhabi" panose="01000000000000000000" pitchFamily="2" charset="-78"/>
            </a:endParaRPr>
          </a:p>
        </p:txBody>
      </p:sp>
    </p:spTree>
    <p:extLst>
      <p:ext uri="{BB962C8B-B14F-4D97-AF65-F5344CB8AC3E}">
        <p14:creationId xmlns:p14="http://schemas.microsoft.com/office/powerpoint/2010/main" val="317981221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85398" y="177421"/>
            <a:ext cx="6100548" cy="1050877"/>
          </a:xfrm>
        </p:spPr>
        <p:txBody>
          <a:bodyPr/>
          <a:lstStyle/>
          <a:p>
            <a:pPr>
              <a:lnSpc>
                <a:spcPct val="200000"/>
              </a:lnSpc>
            </a:pPr>
            <a:r>
              <a:rPr lang="fa-IR" sz="4800" b="1" dirty="0" smtClean="0">
                <a:solidFill>
                  <a:schemeClr val="tx1"/>
                </a:solidFill>
                <a:latin typeface="Aldhabi" panose="01000000000000000000" pitchFamily="2" charset="-78"/>
                <a:cs typeface="Aldhabi" panose="01000000000000000000" pitchFamily="2" charset="-78"/>
              </a:rPr>
              <a:t>وظایف و جایگاه معلم و متعلم از دید گاه غزالی</a:t>
            </a:r>
            <a:endParaRPr lang="fa-IR" sz="4800" b="1" dirty="0">
              <a:solidFill>
                <a:schemeClr val="tx1"/>
              </a:solidFill>
              <a:latin typeface="Aldhabi" panose="01000000000000000000" pitchFamily="2" charset="-78"/>
              <a:cs typeface="Aldhabi" panose="01000000000000000000" pitchFamily="2" charset="-78"/>
            </a:endParaRPr>
          </a:p>
        </p:txBody>
      </p:sp>
      <p:sp>
        <p:nvSpPr>
          <p:cNvPr id="3" name="Subtitle 2"/>
          <p:cNvSpPr>
            <a:spLocks noGrp="1"/>
          </p:cNvSpPr>
          <p:nvPr>
            <p:ph type="subTitle" idx="1"/>
          </p:nvPr>
        </p:nvSpPr>
        <p:spPr>
          <a:xfrm>
            <a:off x="436729" y="1324496"/>
            <a:ext cx="11436321" cy="5362907"/>
          </a:xfrm>
        </p:spPr>
        <p:txBody>
          <a:bodyPr>
            <a:noAutofit/>
          </a:bodyPr>
          <a:lstStyle/>
          <a:p>
            <a:pPr algn="r" rtl="1">
              <a:lnSpc>
                <a:spcPct val="200000"/>
              </a:lnSpc>
            </a:pPr>
            <a:r>
              <a:rPr lang="fa-IR" sz="2800" dirty="0" smtClean="0">
                <a:solidFill>
                  <a:schemeClr val="tx1"/>
                </a:solidFill>
                <a:latin typeface="Arabic Typesetting" panose="03020402040406030203" pitchFamily="66" charset="-78"/>
                <a:cs typeface="Arabic Typesetting" panose="03020402040406030203" pitchFamily="66" charset="-78"/>
              </a:rPr>
              <a:t>2.دوستداری </a:t>
            </a:r>
            <a:r>
              <a:rPr lang="fa-IR" sz="2800" dirty="0">
                <a:solidFill>
                  <a:schemeClr val="tx1"/>
                </a:solidFill>
                <a:latin typeface="Arabic Typesetting" panose="03020402040406030203" pitchFamily="66" charset="-78"/>
                <a:cs typeface="Arabic Typesetting" panose="03020402040406030203" pitchFamily="66" charset="-78"/>
              </a:rPr>
              <a:t>فضایل.دوری جستن از رذایل و ضبط نفس در برابر لذات و شهوات.</a:t>
            </a:r>
          </a:p>
          <a:p>
            <a:pPr algn="r" rtl="1">
              <a:lnSpc>
                <a:spcPct val="200000"/>
              </a:lnSpc>
            </a:pPr>
            <a:r>
              <a:rPr lang="fa-IR" sz="2800" dirty="0">
                <a:solidFill>
                  <a:schemeClr val="tx1"/>
                </a:solidFill>
                <a:latin typeface="Arabic Typesetting" panose="03020402040406030203" pitchFamily="66" charset="-78"/>
                <a:cs typeface="Arabic Typesetting" panose="03020402040406030203" pitchFamily="66" charset="-78"/>
              </a:rPr>
              <a:t>3.اساس قرار دادن تربیت اخلاقی در اموزش و پرورش.</a:t>
            </a:r>
          </a:p>
          <a:p>
            <a:pPr algn="r" rtl="1">
              <a:lnSpc>
                <a:spcPct val="200000"/>
              </a:lnSpc>
            </a:pPr>
            <a:r>
              <a:rPr lang="fa-IR" sz="2800" dirty="0">
                <a:solidFill>
                  <a:schemeClr val="tx1"/>
                </a:solidFill>
                <a:latin typeface="Arabic Typesetting" panose="03020402040406030203" pitchFamily="66" charset="-78"/>
                <a:cs typeface="Arabic Typesetting" panose="03020402040406030203" pitchFamily="66" charset="-78"/>
              </a:rPr>
              <a:t>4.اموزش سنن ووظایف دین.محاسن اخبار یعنی سرگذشتهای نیک تاریخی.</a:t>
            </a:r>
          </a:p>
          <a:p>
            <a:pPr algn="r" rtl="1">
              <a:lnSpc>
                <a:spcPct val="200000"/>
              </a:lnSpc>
            </a:pPr>
            <a:r>
              <a:rPr lang="fa-IR" sz="2800" dirty="0">
                <a:solidFill>
                  <a:schemeClr val="tx1"/>
                </a:solidFill>
                <a:latin typeface="Arabic Typesetting" panose="03020402040406030203" pitchFamily="66" charset="-78"/>
                <a:cs typeface="Arabic Typesetting" panose="03020402040406030203" pitchFamily="66" charset="-78"/>
              </a:rPr>
              <a:t>5.اموزش بهداشت.مخصوصا رعایت اعتدال و قضاوت در طعام و کم خوردن گوشت و نخوردن مسکرات و نیاشامیدن اب در وسط غذا.</a:t>
            </a:r>
            <a:endParaRPr lang="en-US" sz="2800" dirty="0">
              <a:solidFill>
                <a:schemeClr val="tx1"/>
              </a:solidFill>
              <a:latin typeface="Arabic Typesetting" panose="03020402040406030203" pitchFamily="66" charset="-78"/>
              <a:cs typeface="Arabic Typesetting" panose="03020402040406030203" pitchFamily="66" charset="-78"/>
            </a:endParaRPr>
          </a:p>
          <a:p>
            <a:pPr algn="r" rtl="1">
              <a:lnSpc>
                <a:spcPct val="250000"/>
              </a:lnSpc>
            </a:pPr>
            <a:r>
              <a:rPr lang="fa-IR" sz="2800" dirty="0" smtClean="0">
                <a:solidFill>
                  <a:schemeClr val="tx1"/>
                </a:solidFill>
                <a:latin typeface="Arabic Typesetting" panose="03020402040406030203" pitchFamily="66" charset="-78"/>
                <a:cs typeface="Arabic Typesetting" panose="03020402040406030203" pitchFamily="66" charset="-78"/>
              </a:rPr>
              <a:t>6.حفظ </a:t>
            </a:r>
            <a:r>
              <a:rPr lang="fa-IR" sz="2800" dirty="0">
                <a:solidFill>
                  <a:schemeClr val="tx1"/>
                </a:solidFill>
                <a:latin typeface="Arabic Typesetting" panose="03020402040406030203" pitchFamily="66" charset="-78"/>
                <a:cs typeface="Arabic Typesetting" panose="03020402040406030203" pitchFamily="66" charset="-78"/>
              </a:rPr>
              <a:t>کردن اشعار اخلاقی نیکو.</a:t>
            </a:r>
          </a:p>
          <a:p>
            <a:pPr algn="just" rtl="1">
              <a:lnSpc>
                <a:spcPct val="150000"/>
              </a:lnSpc>
            </a:pPr>
            <a:endParaRPr lang="fa-IR" sz="3200" dirty="0">
              <a:solidFill>
                <a:schemeClr val="tx1"/>
              </a:solidFill>
              <a:latin typeface="Aldhabi" panose="01000000000000000000" pitchFamily="2" charset="-78"/>
              <a:cs typeface="Aldhabi" panose="01000000000000000000" pitchFamily="2" charset="-78"/>
            </a:endParaRPr>
          </a:p>
          <a:p>
            <a:pPr algn="just" rtl="1">
              <a:lnSpc>
                <a:spcPct val="200000"/>
              </a:lnSpc>
            </a:pPr>
            <a:endParaRPr lang="fa-IR" sz="3200" dirty="0">
              <a:solidFill>
                <a:schemeClr val="tx1"/>
              </a:solidFill>
              <a:latin typeface="Aldhabi" panose="01000000000000000000" pitchFamily="2" charset="-78"/>
              <a:cs typeface="Aldhabi" panose="01000000000000000000" pitchFamily="2" charset="-78"/>
            </a:endParaRPr>
          </a:p>
        </p:txBody>
      </p:sp>
    </p:spTree>
    <p:extLst>
      <p:ext uri="{BB962C8B-B14F-4D97-AF65-F5344CB8AC3E}">
        <p14:creationId xmlns:p14="http://schemas.microsoft.com/office/powerpoint/2010/main" val="55766362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85398" y="177421"/>
            <a:ext cx="6100548" cy="1050877"/>
          </a:xfrm>
        </p:spPr>
        <p:txBody>
          <a:bodyPr/>
          <a:lstStyle/>
          <a:p>
            <a:pPr>
              <a:lnSpc>
                <a:spcPct val="200000"/>
              </a:lnSpc>
            </a:pPr>
            <a:r>
              <a:rPr lang="fa-IR" sz="4800" b="1" dirty="0" smtClean="0">
                <a:solidFill>
                  <a:schemeClr val="tx1"/>
                </a:solidFill>
                <a:latin typeface="Aldhabi" panose="01000000000000000000" pitchFamily="2" charset="-78"/>
                <a:cs typeface="Aldhabi" panose="01000000000000000000" pitchFamily="2" charset="-78"/>
              </a:rPr>
              <a:t>وظایف و جایگاه معلم و متعلم از دید گاه غزالی</a:t>
            </a:r>
            <a:endParaRPr lang="fa-IR" sz="4800" b="1" dirty="0">
              <a:solidFill>
                <a:schemeClr val="tx1"/>
              </a:solidFill>
              <a:latin typeface="Aldhabi" panose="01000000000000000000" pitchFamily="2" charset="-78"/>
              <a:cs typeface="Aldhabi" panose="01000000000000000000" pitchFamily="2" charset="-78"/>
            </a:endParaRPr>
          </a:p>
        </p:txBody>
      </p:sp>
      <p:sp>
        <p:nvSpPr>
          <p:cNvPr id="3" name="Subtitle 2"/>
          <p:cNvSpPr>
            <a:spLocks noGrp="1"/>
          </p:cNvSpPr>
          <p:nvPr>
            <p:ph type="subTitle" idx="1"/>
          </p:nvPr>
        </p:nvSpPr>
        <p:spPr>
          <a:xfrm>
            <a:off x="436729" y="1324496"/>
            <a:ext cx="11436321" cy="5362907"/>
          </a:xfrm>
        </p:spPr>
        <p:txBody>
          <a:bodyPr>
            <a:noAutofit/>
          </a:bodyPr>
          <a:lstStyle/>
          <a:p>
            <a:pPr algn="r" rtl="1">
              <a:lnSpc>
                <a:spcPct val="250000"/>
              </a:lnSpc>
            </a:pPr>
            <a:r>
              <a:rPr lang="fa-IR" sz="2800" dirty="0" smtClean="0">
                <a:solidFill>
                  <a:schemeClr val="tx1"/>
                </a:solidFill>
                <a:latin typeface="Arabic Typesetting" panose="03020402040406030203" pitchFamily="66" charset="-78"/>
                <a:cs typeface="Arabic Typesetting" panose="03020402040406030203" pitchFamily="66" charset="-78"/>
              </a:rPr>
              <a:t>7.اموزش </a:t>
            </a:r>
            <a:r>
              <a:rPr lang="fa-IR" sz="2800" dirty="0">
                <a:solidFill>
                  <a:schemeClr val="tx1"/>
                </a:solidFill>
                <a:latin typeface="Arabic Typesetting" panose="03020402040406030203" pitchFamily="66" charset="-78"/>
                <a:cs typeface="Arabic Typesetting" panose="03020402040406030203" pitchFamily="66" charset="-78"/>
              </a:rPr>
              <a:t>اخلاقیات چون راست گویی .تواضع.اکرام.نیکی کردن به مردم. اطاعت از والدین و معلم. سوگند نخوردن.خوار شمردن زر و سیم.عدم مفاخرت به پدر و مادر. ملک . لباس .... .</a:t>
            </a:r>
          </a:p>
          <a:p>
            <a:pPr algn="r" rtl="1">
              <a:lnSpc>
                <a:spcPct val="250000"/>
              </a:lnSpc>
            </a:pPr>
            <a:r>
              <a:rPr lang="fa-IR" sz="2800" dirty="0">
                <a:solidFill>
                  <a:schemeClr val="tx1"/>
                </a:solidFill>
                <a:latin typeface="Arabic Typesetting" panose="03020402040406030203" pitchFamily="66" charset="-78"/>
                <a:cs typeface="Arabic Typesetting" panose="03020402040406030203" pitchFamily="66" charset="-78"/>
              </a:rPr>
              <a:t>8.اموزش و ورزش و بازی برای رفع خستگی از تحصیل.مشروط بر اینکه بازی درد و رنج نداشته باشد.</a:t>
            </a:r>
          </a:p>
          <a:p>
            <a:pPr algn="r" rtl="1">
              <a:lnSpc>
                <a:spcPct val="250000"/>
              </a:lnSpc>
            </a:pPr>
            <a:r>
              <a:rPr lang="fa-IR" sz="2800" dirty="0">
                <a:solidFill>
                  <a:schemeClr val="tx1"/>
                </a:solidFill>
                <a:latin typeface="Arabic Typesetting" panose="03020402040406030203" pitchFamily="66" charset="-78"/>
                <a:cs typeface="Arabic Typesetting" panose="03020402040406030203" pitchFamily="66" charset="-78"/>
              </a:rPr>
              <a:t>9.اموختن صناعات و علم از قبیل حسن خط.تهذیب نطق.حفظ کردن رساله ها.امثال . اشعار. روایات.حکایات.حساب و سایر علوم ادبی و هنری. </a:t>
            </a:r>
            <a:endParaRPr lang="en-US" sz="2800" dirty="0">
              <a:solidFill>
                <a:schemeClr val="tx1"/>
              </a:solidFill>
              <a:latin typeface="Arabic Typesetting" panose="03020402040406030203" pitchFamily="66" charset="-78"/>
              <a:cs typeface="Arabic Typesetting" panose="03020402040406030203" pitchFamily="66" charset="-78"/>
            </a:endParaRPr>
          </a:p>
          <a:p>
            <a:pPr algn="just" rtl="1">
              <a:lnSpc>
                <a:spcPct val="150000"/>
              </a:lnSpc>
            </a:pPr>
            <a:r>
              <a:rPr lang="fa-IR" sz="3200" dirty="0">
                <a:solidFill>
                  <a:schemeClr val="tx1"/>
                </a:solidFill>
                <a:latin typeface="Aldhabi" panose="01000000000000000000" pitchFamily="2" charset="-78"/>
                <a:cs typeface="Aldhabi" panose="01000000000000000000" pitchFamily="2" charset="-78"/>
              </a:rPr>
              <a:t>شیوه های تربیتی از نظر خواجه نصیر الدین </a:t>
            </a:r>
            <a:r>
              <a:rPr lang="fa-IR" sz="3200" dirty="0" smtClean="0">
                <a:solidFill>
                  <a:schemeClr val="tx1"/>
                </a:solidFill>
                <a:latin typeface="Aldhabi" panose="01000000000000000000" pitchFamily="2" charset="-78"/>
                <a:cs typeface="Aldhabi" panose="01000000000000000000" pitchFamily="2" charset="-78"/>
              </a:rPr>
              <a:t>طوسی</a:t>
            </a:r>
            <a:endParaRPr lang="fa-IR" sz="3200" dirty="0">
              <a:solidFill>
                <a:schemeClr val="tx1"/>
              </a:solidFill>
              <a:latin typeface="Aldhabi" panose="01000000000000000000" pitchFamily="2" charset="-78"/>
              <a:cs typeface="Aldhabi" panose="01000000000000000000" pitchFamily="2" charset="-78"/>
            </a:endParaRPr>
          </a:p>
        </p:txBody>
      </p:sp>
    </p:spTree>
    <p:extLst>
      <p:ext uri="{BB962C8B-B14F-4D97-AF65-F5344CB8AC3E}">
        <p14:creationId xmlns:p14="http://schemas.microsoft.com/office/powerpoint/2010/main" val="151191704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85398" y="177421"/>
            <a:ext cx="6100548" cy="1050877"/>
          </a:xfrm>
        </p:spPr>
        <p:txBody>
          <a:bodyPr/>
          <a:lstStyle/>
          <a:p>
            <a:pPr>
              <a:lnSpc>
                <a:spcPct val="200000"/>
              </a:lnSpc>
            </a:pPr>
            <a:r>
              <a:rPr lang="fa-IR" sz="4800" b="1" dirty="0" smtClean="0">
                <a:solidFill>
                  <a:schemeClr val="tx1"/>
                </a:solidFill>
                <a:latin typeface="Aldhabi" panose="01000000000000000000" pitchFamily="2" charset="-78"/>
                <a:cs typeface="Aldhabi" panose="01000000000000000000" pitchFamily="2" charset="-78"/>
              </a:rPr>
              <a:t>وظایف و جایگاه معلم و متعلم از دید گاه غزالی</a:t>
            </a:r>
            <a:endParaRPr lang="fa-IR" sz="4800" b="1" dirty="0">
              <a:solidFill>
                <a:schemeClr val="tx1"/>
              </a:solidFill>
              <a:latin typeface="Aldhabi" panose="01000000000000000000" pitchFamily="2" charset="-78"/>
              <a:cs typeface="Aldhabi" panose="01000000000000000000" pitchFamily="2" charset="-78"/>
            </a:endParaRPr>
          </a:p>
        </p:txBody>
      </p:sp>
      <p:sp>
        <p:nvSpPr>
          <p:cNvPr id="3" name="Subtitle 2"/>
          <p:cNvSpPr>
            <a:spLocks noGrp="1"/>
          </p:cNvSpPr>
          <p:nvPr>
            <p:ph type="subTitle" idx="1"/>
          </p:nvPr>
        </p:nvSpPr>
        <p:spPr>
          <a:xfrm>
            <a:off x="436729" y="1324496"/>
            <a:ext cx="11436321" cy="5362907"/>
          </a:xfrm>
        </p:spPr>
        <p:txBody>
          <a:bodyPr>
            <a:noAutofit/>
          </a:bodyPr>
          <a:lstStyle/>
          <a:p>
            <a:pPr algn="r" rtl="1">
              <a:lnSpc>
                <a:spcPct val="250000"/>
              </a:lnSpc>
            </a:pPr>
            <a:r>
              <a:rPr lang="fa-IR" sz="2800" b="1" dirty="0">
                <a:solidFill>
                  <a:schemeClr val="tx1"/>
                </a:solidFill>
                <a:latin typeface="Arabic Typesetting" panose="03020402040406030203" pitchFamily="66" charset="-78"/>
                <a:cs typeface="Arabic Typesetting" panose="03020402040406030203" pitchFamily="66" charset="-78"/>
              </a:rPr>
              <a:t>استعداد یابی:</a:t>
            </a:r>
            <a:r>
              <a:rPr lang="en-US" sz="2800" dirty="0">
                <a:solidFill>
                  <a:schemeClr val="tx1"/>
                </a:solidFill>
                <a:latin typeface="Arabic Typesetting" panose="03020402040406030203" pitchFamily="66" charset="-78"/>
                <a:cs typeface="Arabic Typesetting" panose="03020402040406030203" pitchFamily="66" charset="-78"/>
              </a:rPr>
              <a:t> </a:t>
            </a:r>
            <a:r>
              <a:rPr lang="fa-IR" sz="2800" dirty="0">
                <a:solidFill>
                  <a:schemeClr val="tx1"/>
                </a:solidFill>
                <a:latin typeface="Arabic Typesetting" panose="03020402040406030203" pitchFamily="66" charset="-78"/>
                <a:cs typeface="Arabic Typesetting" panose="03020402040406030203" pitchFamily="66" charset="-78"/>
              </a:rPr>
              <a:t>وی یکی از وظایف والدین و معلمان ومربیان را کشف استعداد و علاقه کودکان میداند و در این باره میگوید:هر یک از اعضای خانواده دارای طبعی و خاصیتی ویژه و رفتار و حرکتی خاص است که برای هدفی جهت داده شده است . خواجه اظهار میکند </a:t>
            </a:r>
            <a:r>
              <a:rPr lang="fa-IR" sz="2800" dirty="0" smtClean="0">
                <a:solidFill>
                  <a:schemeClr val="tx1"/>
                </a:solidFill>
                <a:latin typeface="Arabic Typesetting" panose="03020402040406030203" pitchFamily="66" charset="-78"/>
                <a:cs typeface="Arabic Typesetting" panose="03020402040406030203" pitchFamily="66" charset="-78"/>
              </a:rPr>
              <a:t>باید استعداد، توانایی </a:t>
            </a:r>
            <a:r>
              <a:rPr lang="fa-IR" sz="2800" dirty="0">
                <a:solidFill>
                  <a:schemeClr val="tx1"/>
                </a:solidFill>
                <a:latin typeface="Arabic Typesetting" panose="03020402040406030203" pitchFamily="66" charset="-78"/>
                <a:cs typeface="Arabic Typesetting" panose="03020402040406030203" pitchFamily="66" charset="-78"/>
              </a:rPr>
              <a:t>وعلاقه هر فردی از افراد جامعه کشف گرددو سپس شغل و حرفه متناسب با ان به او واگذار شود.</a:t>
            </a:r>
          </a:p>
          <a:p>
            <a:pPr algn="r" rtl="1">
              <a:lnSpc>
                <a:spcPct val="250000"/>
              </a:lnSpc>
            </a:pPr>
            <a:r>
              <a:rPr lang="fa-IR" sz="2800" b="1" dirty="0">
                <a:solidFill>
                  <a:schemeClr val="tx1"/>
                </a:solidFill>
                <a:latin typeface="Arabic Typesetting" panose="03020402040406030203" pitchFamily="66" charset="-78"/>
                <a:cs typeface="Arabic Typesetting" panose="03020402040406030203" pitchFamily="66" charset="-78"/>
              </a:rPr>
              <a:t>همگامی با طبیعت:</a:t>
            </a:r>
            <a:r>
              <a:rPr lang="en-US" sz="2800" b="1" dirty="0">
                <a:solidFill>
                  <a:schemeClr val="tx1"/>
                </a:solidFill>
                <a:latin typeface="Arabic Typesetting" panose="03020402040406030203" pitchFamily="66" charset="-78"/>
                <a:cs typeface="Arabic Typesetting" panose="03020402040406030203" pitchFamily="66" charset="-78"/>
              </a:rPr>
              <a:t> </a:t>
            </a:r>
            <a:r>
              <a:rPr lang="fa-IR" sz="2800" dirty="0">
                <a:solidFill>
                  <a:schemeClr val="tx1"/>
                </a:solidFill>
                <a:latin typeface="Arabic Typesetting" panose="03020402040406030203" pitchFamily="66" charset="-78"/>
                <a:cs typeface="Arabic Typesetting" panose="03020402040406030203" pitchFamily="66" charset="-78"/>
              </a:rPr>
              <a:t>استاد بزرگ بر این معتقد است که در تربیت کودک طبیعت و سیر تدریجی قوه نفسانی شناخته شود تا همگام و هماهنگ با مراحل رشد قوای کودک تعلیم و تربیت اغاز گردد.زیرا تربیت صناعت است و صناعت برگرفته از طبیعت و طبیعت به منزله معلم و </a:t>
            </a:r>
            <a:r>
              <a:rPr lang="fa-IR" sz="2800" dirty="0" smtClean="0">
                <a:solidFill>
                  <a:schemeClr val="tx1"/>
                </a:solidFill>
                <a:latin typeface="Arabic Typesetting" panose="03020402040406030203" pitchFamily="66" charset="-78"/>
                <a:cs typeface="Arabic Typesetting" panose="03020402040406030203" pitchFamily="66" charset="-78"/>
              </a:rPr>
              <a:t>صناعت</a:t>
            </a:r>
            <a:endParaRPr lang="fa-IR" sz="3200" dirty="0">
              <a:solidFill>
                <a:schemeClr val="tx1"/>
              </a:solidFill>
              <a:latin typeface="Aldhabi" panose="01000000000000000000" pitchFamily="2" charset="-78"/>
              <a:cs typeface="Aldhabi" panose="01000000000000000000" pitchFamily="2" charset="-78"/>
            </a:endParaRPr>
          </a:p>
        </p:txBody>
      </p:sp>
    </p:spTree>
    <p:extLst>
      <p:ext uri="{BB962C8B-B14F-4D97-AF65-F5344CB8AC3E}">
        <p14:creationId xmlns:p14="http://schemas.microsoft.com/office/powerpoint/2010/main" val="386380693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85398" y="177421"/>
            <a:ext cx="6100548" cy="1050877"/>
          </a:xfrm>
        </p:spPr>
        <p:txBody>
          <a:bodyPr/>
          <a:lstStyle/>
          <a:p>
            <a:pPr>
              <a:lnSpc>
                <a:spcPct val="200000"/>
              </a:lnSpc>
            </a:pPr>
            <a:r>
              <a:rPr lang="fa-IR" sz="4800" b="1" dirty="0" smtClean="0">
                <a:solidFill>
                  <a:schemeClr val="tx1"/>
                </a:solidFill>
                <a:latin typeface="Aldhabi" panose="01000000000000000000" pitchFamily="2" charset="-78"/>
                <a:cs typeface="Aldhabi" panose="01000000000000000000" pitchFamily="2" charset="-78"/>
              </a:rPr>
              <a:t>وظایف و جایگاه معلم و متعلم از دید گاه غزالی</a:t>
            </a:r>
            <a:endParaRPr lang="fa-IR" sz="4800" b="1" dirty="0">
              <a:solidFill>
                <a:schemeClr val="tx1"/>
              </a:solidFill>
              <a:latin typeface="Aldhabi" panose="01000000000000000000" pitchFamily="2" charset="-78"/>
              <a:cs typeface="Aldhabi" panose="01000000000000000000" pitchFamily="2" charset="-78"/>
            </a:endParaRPr>
          </a:p>
        </p:txBody>
      </p:sp>
      <p:sp>
        <p:nvSpPr>
          <p:cNvPr id="3" name="Subtitle 2"/>
          <p:cNvSpPr>
            <a:spLocks noGrp="1"/>
          </p:cNvSpPr>
          <p:nvPr>
            <p:ph type="subTitle" idx="1"/>
          </p:nvPr>
        </p:nvSpPr>
        <p:spPr>
          <a:xfrm>
            <a:off x="436729" y="1324496"/>
            <a:ext cx="11436321" cy="5362907"/>
          </a:xfrm>
        </p:spPr>
        <p:txBody>
          <a:bodyPr>
            <a:noAutofit/>
          </a:bodyPr>
          <a:lstStyle/>
          <a:p>
            <a:pPr algn="r" rtl="1">
              <a:lnSpc>
                <a:spcPct val="250000"/>
              </a:lnSpc>
            </a:pPr>
            <a:r>
              <a:rPr lang="fa-IR" sz="2800" dirty="0">
                <a:solidFill>
                  <a:schemeClr val="tx1"/>
                </a:solidFill>
                <a:latin typeface="Arabic Typesetting" panose="03020402040406030203" pitchFamily="66" charset="-78"/>
                <a:cs typeface="Arabic Typesetting" panose="03020402040406030203" pitchFamily="66" charset="-78"/>
              </a:rPr>
              <a:t>به منزله متعلم و تلمیذ است</a:t>
            </a:r>
            <a:r>
              <a:rPr lang="fa-IR" sz="2800" dirty="0" smtClean="0">
                <a:solidFill>
                  <a:schemeClr val="tx1"/>
                </a:solidFill>
                <a:latin typeface="Arabic Typesetting" panose="03020402040406030203" pitchFamily="66" charset="-78"/>
                <a:cs typeface="Arabic Typesetting" panose="03020402040406030203" pitchFamily="66" charset="-78"/>
              </a:rPr>
              <a:t>.</a:t>
            </a:r>
          </a:p>
          <a:p>
            <a:pPr algn="r" rtl="1">
              <a:lnSpc>
                <a:spcPct val="200000"/>
              </a:lnSpc>
            </a:pPr>
            <a:r>
              <a:rPr lang="fa-IR" sz="2800" b="1" dirty="0">
                <a:solidFill>
                  <a:schemeClr val="tx1"/>
                </a:solidFill>
                <a:latin typeface="Arabic Typesetting" panose="03020402040406030203" pitchFamily="66" charset="-78"/>
                <a:cs typeface="Arabic Typesetting" panose="03020402040406030203" pitchFamily="66" charset="-78"/>
              </a:rPr>
              <a:t>تشویق و تنبیه:</a:t>
            </a:r>
            <a:r>
              <a:rPr lang="en-US" sz="2800" b="1" dirty="0">
                <a:solidFill>
                  <a:schemeClr val="tx1"/>
                </a:solidFill>
                <a:latin typeface="Arabic Typesetting" panose="03020402040406030203" pitchFamily="66" charset="-78"/>
                <a:cs typeface="Arabic Typesetting" panose="03020402040406030203" pitchFamily="66" charset="-78"/>
              </a:rPr>
              <a:t> </a:t>
            </a:r>
            <a:r>
              <a:rPr lang="fa-IR" sz="2800" dirty="0">
                <a:solidFill>
                  <a:schemeClr val="tx1"/>
                </a:solidFill>
                <a:latin typeface="Arabic Typesetting" panose="03020402040406030203" pitchFamily="66" charset="-78"/>
                <a:cs typeface="Arabic Typesetting" panose="03020402040406030203" pitchFamily="66" charset="-78"/>
              </a:rPr>
              <a:t>این دو وسیله ضامن اجرای تعلیم و تربیت و سالم سازی فضای خانه. مدرسه  و ایجاد انگیزه برای پرهیز از تخلفات ضروری قلمداد شده است.</a:t>
            </a:r>
            <a:endParaRPr lang="en-US" sz="2800" dirty="0">
              <a:solidFill>
                <a:schemeClr val="tx1"/>
              </a:solidFill>
              <a:latin typeface="Arabic Typesetting" panose="03020402040406030203" pitchFamily="66" charset="-78"/>
              <a:cs typeface="Arabic Typesetting" panose="03020402040406030203" pitchFamily="66" charset="-78"/>
            </a:endParaRPr>
          </a:p>
          <a:p>
            <a:pPr algn="r" rtl="1">
              <a:lnSpc>
                <a:spcPct val="200000"/>
              </a:lnSpc>
            </a:pPr>
            <a:r>
              <a:rPr lang="fa-IR" sz="2800" b="1" dirty="0">
                <a:solidFill>
                  <a:schemeClr val="tx1"/>
                </a:solidFill>
                <a:latin typeface="Arabic Typesetting" panose="03020402040406030203" pitchFamily="66" charset="-78"/>
                <a:cs typeface="Arabic Typesetting" panose="03020402040406030203" pitchFamily="66" charset="-78"/>
              </a:rPr>
              <a:t>خواجه درباره تنبیه بدنی میفرمایند:</a:t>
            </a:r>
            <a:r>
              <a:rPr lang="en-US" sz="2800" b="1" dirty="0">
                <a:solidFill>
                  <a:schemeClr val="tx1"/>
                </a:solidFill>
                <a:latin typeface="Arabic Typesetting" panose="03020402040406030203" pitchFamily="66" charset="-78"/>
                <a:cs typeface="Arabic Typesetting" panose="03020402040406030203" pitchFamily="66" charset="-78"/>
              </a:rPr>
              <a:t> </a:t>
            </a:r>
            <a:r>
              <a:rPr lang="fa-IR" sz="2800" dirty="0">
                <a:solidFill>
                  <a:schemeClr val="tx1"/>
                </a:solidFill>
                <a:latin typeface="Arabic Typesetting" panose="03020402040406030203" pitchFamily="66" charset="-78"/>
                <a:cs typeface="Arabic Typesetting" panose="03020402040406030203" pitchFamily="66" charset="-78"/>
              </a:rPr>
              <a:t>اگر معلم نتوانست از راه تشویق دانش اموز را اصلاح کند میتواند به تنبیه بدنی روی اورد و ان در عین درداور بودن اندک باشد تا سایرین عبرت گیرند.</a:t>
            </a:r>
          </a:p>
          <a:p>
            <a:pPr algn="r" rtl="1">
              <a:lnSpc>
                <a:spcPct val="250000"/>
              </a:lnSpc>
            </a:pPr>
            <a:endParaRPr lang="fa-IR" sz="2800" dirty="0">
              <a:solidFill>
                <a:schemeClr val="tx1"/>
              </a:solidFill>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288434304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85398" y="177421"/>
            <a:ext cx="6100548" cy="1050877"/>
          </a:xfrm>
        </p:spPr>
        <p:txBody>
          <a:bodyPr/>
          <a:lstStyle/>
          <a:p>
            <a:pPr>
              <a:lnSpc>
                <a:spcPct val="200000"/>
              </a:lnSpc>
            </a:pPr>
            <a:r>
              <a:rPr lang="fa-IR" sz="4800" b="1" dirty="0" smtClean="0">
                <a:solidFill>
                  <a:schemeClr val="tx1"/>
                </a:solidFill>
                <a:latin typeface="Aldhabi" panose="01000000000000000000" pitchFamily="2" charset="-78"/>
                <a:cs typeface="Aldhabi" panose="01000000000000000000" pitchFamily="2" charset="-78"/>
              </a:rPr>
              <a:t>وظایف و جایگاه معلم و متعلم از دید گاه غزالی</a:t>
            </a:r>
            <a:endParaRPr lang="fa-IR" sz="4800" b="1" dirty="0">
              <a:solidFill>
                <a:schemeClr val="tx1"/>
              </a:solidFill>
              <a:latin typeface="Aldhabi" panose="01000000000000000000" pitchFamily="2" charset="-78"/>
              <a:cs typeface="Aldhabi" panose="01000000000000000000" pitchFamily="2" charset="-78"/>
            </a:endParaRPr>
          </a:p>
        </p:txBody>
      </p:sp>
      <p:sp>
        <p:nvSpPr>
          <p:cNvPr id="3" name="Subtitle 2"/>
          <p:cNvSpPr>
            <a:spLocks noGrp="1"/>
          </p:cNvSpPr>
          <p:nvPr>
            <p:ph type="subTitle" idx="1"/>
          </p:nvPr>
        </p:nvSpPr>
        <p:spPr>
          <a:xfrm>
            <a:off x="436729" y="1324496"/>
            <a:ext cx="11436321" cy="5362907"/>
          </a:xfrm>
        </p:spPr>
        <p:txBody>
          <a:bodyPr>
            <a:noAutofit/>
          </a:bodyPr>
          <a:lstStyle/>
          <a:p>
            <a:pPr algn="just" rtl="1">
              <a:lnSpc>
                <a:spcPct val="150000"/>
              </a:lnSpc>
            </a:pPr>
            <a:r>
              <a:rPr lang="fa-IR" sz="2800" b="1" dirty="0">
                <a:solidFill>
                  <a:schemeClr val="tx1"/>
                </a:solidFill>
                <a:latin typeface="Arabic Typesetting" panose="03020402040406030203" pitchFamily="66" charset="-78"/>
                <a:cs typeface="Arabic Typesetting" panose="03020402040406030203" pitchFamily="66" charset="-78"/>
              </a:rPr>
              <a:t>محبت کردن:</a:t>
            </a:r>
            <a:r>
              <a:rPr lang="en-US" sz="2800" b="1" dirty="0">
                <a:solidFill>
                  <a:schemeClr val="tx1"/>
                </a:solidFill>
                <a:latin typeface="Arabic Typesetting" panose="03020402040406030203" pitchFamily="66" charset="-78"/>
                <a:cs typeface="Arabic Typesetting" panose="03020402040406030203" pitchFamily="66" charset="-78"/>
              </a:rPr>
              <a:t> </a:t>
            </a:r>
            <a:r>
              <a:rPr lang="fa-IR" sz="2800" dirty="0">
                <a:solidFill>
                  <a:schemeClr val="tx1"/>
                </a:solidFill>
                <a:latin typeface="Arabic Typesetting" panose="03020402040406030203" pitchFamily="66" charset="-78"/>
                <a:cs typeface="Arabic Typesetting" panose="03020402040406030203" pitchFamily="66" charset="-78"/>
              </a:rPr>
              <a:t>انسان مشتق از انس میباشد .انسان ذاتا نیازمند مهر ومحبت است و عقل و دین ادمی را به مهرورزی فراخوانده و زمینه ان را فراهم کرده است. وی محبت را برتر از عدالت دانسته است زیرا عدالت موجب پیدایش اتحاد صناعی است ولی محبت عامل پیدایش اتحاد طبیعی است.</a:t>
            </a:r>
          </a:p>
          <a:p>
            <a:pPr algn="just" rtl="1">
              <a:lnSpc>
                <a:spcPct val="150000"/>
              </a:lnSpc>
            </a:pPr>
            <a:r>
              <a:rPr lang="fa-IR" sz="2800" b="1" dirty="0">
                <a:solidFill>
                  <a:schemeClr val="tx1"/>
                </a:solidFill>
                <a:latin typeface="Arabic Typesetting" panose="03020402040406030203" pitchFamily="66" charset="-78"/>
                <a:cs typeface="Arabic Typesetting" panose="03020402040406030203" pitchFamily="66" charset="-78"/>
              </a:rPr>
              <a:t>رعایت فهم و درک مخاطب: </a:t>
            </a:r>
            <a:r>
              <a:rPr lang="fa-IR" sz="2800" dirty="0">
                <a:solidFill>
                  <a:schemeClr val="tx1"/>
                </a:solidFill>
                <a:latin typeface="Arabic Typesetting" panose="03020402040406030203" pitchFamily="66" charset="-78"/>
                <a:cs typeface="Arabic Typesetting" panose="03020402040406030203" pitchFamily="66" charset="-78"/>
              </a:rPr>
              <a:t>خواجه با الهام از سخن پیامبرکه میفرمایند «پیامبران الهی مامورند به میزان عقل و درک مردم با انان سخن گویند و نیز با </a:t>
            </a:r>
            <a:r>
              <a:rPr lang="fa-IR" sz="2800" dirty="0" smtClean="0">
                <a:solidFill>
                  <a:schemeClr val="tx1"/>
                </a:solidFill>
                <a:latin typeface="Arabic Typesetting" panose="03020402040406030203" pitchFamily="66" charset="-78"/>
                <a:cs typeface="Arabic Typesetting" panose="03020402040406030203" pitchFamily="66" charset="-78"/>
              </a:rPr>
              <a:t>استفاده </a:t>
            </a:r>
            <a:r>
              <a:rPr lang="fa-IR" sz="2800" dirty="0">
                <a:solidFill>
                  <a:schemeClr val="tx1"/>
                </a:solidFill>
                <a:latin typeface="Arabic Typesetting" panose="03020402040406030203" pitchFamily="66" charset="-78"/>
                <a:cs typeface="Arabic Typesetting" panose="03020402040406030203" pitchFamily="66" charset="-78"/>
              </a:rPr>
              <a:t>از روش حکیمان که در رویارویی با افراد گاه به قیاس برهانی بسنده میکردند و گاه از خطابه و شعر و جدل و اقناعات استفاده </a:t>
            </a:r>
            <a:r>
              <a:rPr lang="fa-IR" sz="2800" dirty="0" smtClean="0">
                <a:solidFill>
                  <a:schemeClr val="tx1"/>
                </a:solidFill>
                <a:latin typeface="Arabic Typesetting" panose="03020402040406030203" pitchFamily="66" charset="-78"/>
                <a:cs typeface="Arabic Typesetting" panose="03020402040406030203" pitchFamily="66" charset="-78"/>
              </a:rPr>
              <a:t>میکردند</a:t>
            </a:r>
          </a:p>
          <a:p>
            <a:pPr algn="just" rtl="1">
              <a:lnSpc>
                <a:spcPct val="150000"/>
              </a:lnSpc>
            </a:pPr>
            <a:r>
              <a:rPr lang="fa-IR" sz="2800" dirty="0">
                <a:solidFill>
                  <a:schemeClr val="tx1"/>
                </a:solidFill>
                <a:latin typeface="Arabic Typesetting" panose="03020402040406030203" pitchFamily="66" charset="-78"/>
                <a:cs typeface="Arabic Typesetting" panose="03020402040406030203" pitchFamily="66" charset="-78"/>
              </a:rPr>
              <a:t>به معلمان و مبلغان و برنامه ریزان اموزش وپرورش توصیه میکند که برای رشد و پرورش کودک و متربی نخست صفات و ویژگی های متفاوت انان شناخته شود و اختلاف فهمشان مورد توجه قرار گیرد. </a:t>
            </a:r>
          </a:p>
          <a:p>
            <a:pPr algn="just" rtl="1">
              <a:lnSpc>
                <a:spcPct val="150000"/>
              </a:lnSpc>
            </a:pPr>
            <a:r>
              <a:rPr lang="fa-IR" sz="2800" b="1" dirty="0">
                <a:solidFill>
                  <a:schemeClr val="tx1"/>
                </a:solidFill>
                <a:latin typeface="Arabic Typesetting" panose="03020402040406030203" pitchFamily="66" charset="-78"/>
                <a:cs typeface="Arabic Typesetting" panose="03020402040406030203" pitchFamily="66" charset="-78"/>
              </a:rPr>
              <a:t>تمرین و تکرار:</a:t>
            </a:r>
            <a:r>
              <a:rPr lang="en-US" sz="2800" b="1" dirty="0">
                <a:solidFill>
                  <a:schemeClr val="tx1"/>
                </a:solidFill>
                <a:latin typeface="Arabic Typesetting" panose="03020402040406030203" pitchFamily="66" charset="-78"/>
                <a:cs typeface="Arabic Typesetting" panose="03020402040406030203" pitchFamily="66" charset="-78"/>
              </a:rPr>
              <a:t> </a:t>
            </a:r>
            <a:r>
              <a:rPr lang="fa-IR" sz="2800" dirty="0">
                <a:solidFill>
                  <a:schemeClr val="tx1"/>
                </a:solidFill>
                <a:latin typeface="Arabic Typesetting" panose="03020402040406030203" pitchFamily="66" charset="-78"/>
                <a:cs typeface="Arabic Typesetting" panose="03020402040406030203" pitchFamily="66" charset="-78"/>
              </a:rPr>
              <a:t>ادمی در زمینه تعلیم وتربیت .حرفه و فن.صنعت و اخلاق زمانی به مهارت و رشد و تکامل میرسد که با درس . کار و حرفه خود انس گیرد و ان را شعار خود قرار دهد </a:t>
            </a:r>
            <a:r>
              <a:rPr lang="fa-IR" sz="2800" dirty="0" smtClean="0">
                <a:solidFill>
                  <a:schemeClr val="tx1"/>
                </a:solidFill>
                <a:latin typeface="Arabic Typesetting" panose="03020402040406030203" pitchFamily="66" charset="-78"/>
                <a:cs typeface="Arabic Typesetting" panose="03020402040406030203" pitchFamily="66" charset="-78"/>
              </a:rPr>
              <a:t>.</a:t>
            </a:r>
            <a:endParaRPr lang="fa-IR" sz="2800" dirty="0">
              <a:solidFill>
                <a:schemeClr val="tx1"/>
              </a:solidFill>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276034075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85398" y="177421"/>
            <a:ext cx="6100548" cy="1050877"/>
          </a:xfrm>
        </p:spPr>
        <p:txBody>
          <a:bodyPr/>
          <a:lstStyle/>
          <a:p>
            <a:pPr>
              <a:lnSpc>
                <a:spcPct val="200000"/>
              </a:lnSpc>
            </a:pPr>
            <a:r>
              <a:rPr lang="fa-IR" sz="4800" b="1" dirty="0" smtClean="0">
                <a:solidFill>
                  <a:schemeClr val="tx1"/>
                </a:solidFill>
                <a:latin typeface="Aldhabi" panose="01000000000000000000" pitchFamily="2" charset="-78"/>
                <a:cs typeface="Aldhabi" panose="01000000000000000000" pitchFamily="2" charset="-78"/>
              </a:rPr>
              <a:t>وظایف و جایگاه معلم و متعلم از دید گاه غزالی</a:t>
            </a:r>
            <a:endParaRPr lang="fa-IR" sz="4800" b="1" dirty="0">
              <a:solidFill>
                <a:schemeClr val="tx1"/>
              </a:solidFill>
              <a:latin typeface="Aldhabi" panose="01000000000000000000" pitchFamily="2" charset="-78"/>
              <a:cs typeface="Aldhabi" panose="01000000000000000000" pitchFamily="2" charset="-78"/>
            </a:endParaRPr>
          </a:p>
        </p:txBody>
      </p:sp>
      <p:sp>
        <p:nvSpPr>
          <p:cNvPr id="3" name="Subtitle 2"/>
          <p:cNvSpPr>
            <a:spLocks noGrp="1"/>
          </p:cNvSpPr>
          <p:nvPr>
            <p:ph type="subTitle" idx="1"/>
          </p:nvPr>
        </p:nvSpPr>
        <p:spPr>
          <a:xfrm>
            <a:off x="436729" y="1324496"/>
            <a:ext cx="11436321" cy="5362907"/>
          </a:xfrm>
        </p:spPr>
        <p:txBody>
          <a:bodyPr>
            <a:noAutofit/>
          </a:bodyPr>
          <a:lstStyle/>
          <a:p>
            <a:pPr algn="just" rtl="1">
              <a:lnSpc>
                <a:spcPct val="150000"/>
              </a:lnSpc>
            </a:pPr>
            <a:r>
              <a:rPr lang="fa-IR" sz="2800" dirty="0">
                <a:solidFill>
                  <a:schemeClr val="tx1"/>
                </a:solidFill>
                <a:latin typeface="Arabic Typesetting" panose="03020402040406030203" pitchFamily="66" charset="-78"/>
                <a:cs typeface="Arabic Typesetting" panose="03020402040406030203" pitchFamily="66" charset="-78"/>
              </a:rPr>
              <a:t>خواجه به دانش امزان و دانشجویان توصیه میکند پس از فراگیری درس و تامل و دقت در ان با انگیزه و با نشاط ان را تکرار کنند زیرا تمرین و تکرار ادمی را از افت فراموشی حفظ میکند.</a:t>
            </a:r>
            <a:endParaRPr lang="en-US" sz="2800" dirty="0">
              <a:solidFill>
                <a:schemeClr val="tx1"/>
              </a:solidFill>
              <a:latin typeface="Arabic Typesetting" panose="03020402040406030203" pitchFamily="66" charset="-78"/>
              <a:cs typeface="Arabic Typesetting" panose="03020402040406030203" pitchFamily="66" charset="-78"/>
            </a:endParaRPr>
          </a:p>
          <a:p>
            <a:pPr algn="just" rtl="1">
              <a:lnSpc>
                <a:spcPct val="150000"/>
              </a:lnSpc>
            </a:pPr>
            <a:r>
              <a:rPr lang="fa-IR" sz="2800" b="1" dirty="0">
                <a:solidFill>
                  <a:schemeClr val="tx1"/>
                </a:solidFill>
                <a:latin typeface="Arabic Typesetting" panose="03020402040406030203" pitchFamily="66" charset="-78"/>
                <a:cs typeface="Arabic Typesetting" panose="03020402040406030203" pitchFamily="66" charset="-78"/>
              </a:rPr>
              <a:t>اموزشهای تکمیلی:</a:t>
            </a:r>
            <a:r>
              <a:rPr lang="en-US" sz="2800" b="1" dirty="0">
                <a:solidFill>
                  <a:schemeClr val="tx1"/>
                </a:solidFill>
                <a:latin typeface="Arabic Typesetting" panose="03020402040406030203" pitchFamily="66" charset="-78"/>
                <a:cs typeface="Arabic Typesetting" panose="03020402040406030203" pitchFamily="66" charset="-78"/>
              </a:rPr>
              <a:t> </a:t>
            </a:r>
            <a:r>
              <a:rPr lang="fa-IR" sz="2800" dirty="0">
                <a:solidFill>
                  <a:schemeClr val="tx1"/>
                </a:solidFill>
                <a:latin typeface="Arabic Typesetting" panose="03020402040406030203" pitchFamily="66" charset="-78"/>
                <a:cs typeface="Arabic Typesetting" panose="03020402040406030203" pitchFamily="66" charset="-78"/>
              </a:rPr>
              <a:t>در پایان دوره کودکی با توجه به علاقه و استعداد کودک برنامه ریزی میتواند واقع بینانه باشد . در کسب علم ابتدا باید علم اخلاق بیاموزد  و بعد حکمت نظری را فرا گیرد و انچه را از قبل یاد گرفته تکمیل کند. </a:t>
            </a:r>
            <a:endParaRPr lang="fa-IR" sz="2800" dirty="0" smtClean="0">
              <a:solidFill>
                <a:schemeClr val="tx1"/>
              </a:solidFill>
              <a:latin typeface="Arabic Typesetting" panose="03020402040406030203" pitchFamily="66" charset="-78"/>
              <a:cs typeface="Arabic Typesetting" panose="03020402040406030203" pitchFamily="66" charset="-78"/>
            </a:endParaRPr>
          </a:p>
          <a:p>
            <a:pPr algn="just" rtl="1">
              <a:lnSpc>
                <a:spcPct val="150000"/>
              </a:lnSpc>
            </a:pPr>
            <a:r>
              <a:rPr lang="fa-IR" sz="3200" dirty="0" smtClean="0">
                <a:solidFill>
                  <a:schemeClr val="tx1"/>
                </a:solidFill>
                <a:latin typeface="Aldhabi" panose="01000000000000000000" pitchFamily="2" charset="-78"/>
                <a:cs typeface="Aldhabi" panose="01000000000000000000" pitchFamily="2" charset="-78"/>
              </a:rPr>
              <a:t>سازمان </a:t>
            </a:r>
            <a:r>
              <a:rPr lang="fa-IR" sz="3200" dirty="0">
                <a:solidFill>
                  <a:schemeClr val="tx1"/>
                </a:solidFill>
                <a:latin typeface="Aldhabi" panose="01000000000000000000" pitchFamily="2" charset="-78"/>
                <a:cs typeface="Aldhabi" panose="01000000000000000000" pitchFamily="2" charset="-78"/>
              </a:rPr>
              <a:t>تربیت</a:t>
            </a:r>
            <a:endParaRPr lang="en-US" sz="3200" dirty="0">
              <a:solidFill>
                <a:schemeClr val="tx1"/>
              </a:solidFill>
              <a:latin typeface="Aldhabi" panose="01000000000000000000" pitchFamily="2" charset="-78"/>
              <a:cs typeface="Aldhabi" panose="01000000000000000000" pitchFamily="2" charset="-78"/>
            </a:endParaRPr>
          </a:p>
          <a:p>
            <a:pPr algn="just" rtl="1">
              <a:lnSpc>
                <a:spcPct val="200000"/>
              </a:lnSpc>
            </a:pPr>
            <a:r>
              <a:rPr lang="en-US" sz="2800" dirty="0">
                <a:solidFill>
                  <a:schemeClr val="tx1"/>
                </a:solidFill>
                <a:latin typeface="Arabic Typesetting" panose="03020402040406030203" pitchFamily="66" charset="-78"/>
                <a:cs typeface="Arabic Typesetting" panose="03020402040406030203" pitchFamily="66" charset="-78"/>
              </a:rPr>
              <a:t> </a:t>
            </a:r>
            <a:r>
              <a:rPr lang="fa-IR" sz="2800" dirty="0">
                <a:solidFill>
                  <a:schemeClr val="tx1"/>
                </a:solidFill>
                <a:latin typeface="Arabic Typesetting" panose="03020402040406030203" pitchFamily="66" charset="-78"/>
                <a:cs typeface="Arabic Typesetting" panose="03020402040406030203" pitchFamily="66" charset="-78"/>
              </a:rPr>
              <a:t>سازمان تربیتی خانه و مکتب است.معلم باید دین دار .شیرین سخن .اشنا به پرورش کودک و باوقار باشد.</a:t>
            </a:r>
          </a:p>
          <a:p>
            <a:pPr algn="just" rtl="1">
              <a:lnSpc>
                <a:spcPct val="200000"/>
              </a:lnSpc>
            </a:pPr>
            <a:r>
              <a:rPr lang="fa-IR" sz="2800" dirty="0">
                <a:solidFill>
                  <a:schemeClr val="tx1"/>
                </a:solidFill>
                <a:latin typeface="Arabic Typesetting" panose="03020402040406030203" pitchFamily="66" charset="-78"/>
                <a:cs typeface="Arabic Typesetting" panose="03020402040406030203" pitchFamily="66" charset="-78"/>
              </a:rPr>
              <a:t>برنامه تحصیل و محتوای تربیت:1.سنن و وظایف دین 2. بهداشت. بویژه میانه روی در طعام و کم خوردن گوشت و نیاشامیدن </a:t>
            </a:r>
            <a:r>
              <a:rPr lang="fa-IR" sz="2800" dirty="0" smtClean="0">
                <a:solidFill>
                  <a:schemeClr val="tx1"/>
                </a:solidFill>
                <a:latin typeface="Arabic Typesetting" panose="03020402040406030203" pitchFamily="66" charset="-78"/>
                <a:cs typeface="Arabic Typesetting" panose="03020402040406030203" pitchFamily="66" charset="-78"/>
              </a:rPr>
              <a:t>مسکرات</a:t>
            </a:r>
            <a:endParaRPr lang="fa-IR" sz="2800" dirty="0">
              <a:solidFill>
                <a:schemeClr val="tx1"/>
              </a:solidFill>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120012117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85398" y="177421"/>
            <a:ext cx="6100548" cy="1050877"/>
          </a:xfrm>
        </p:spPr>
        <p:txBody>
          <a:bodyPr/>
          <a:lstStyle/>
          <a:p>
            <a:pPr>
              <a:lnSpc>
                <a:spcPct val="200000"/>
              </a:lnSpc>
            </a:pPr>
            <a:r>
              <a:rPr lang="fa-IR" sz="4800" b="1" dirty="0" smtClean="0">
                <a:solidFill>
                  <a:schemeClr val="tx1"/>
                </a:solidFill>
                <a:latin typeface="Aldhabi" panose="01000000000000000000" pitchFamily="2" charset="-78"/>
                <a:cs typeface="Aldhabi" panose="01000000000000000000" pitchFamily="2" charset="-78"/>
              </a:rPr>
              <a:t>وظایف و جایگاه معلم و متعلم از دید گاه غزالی</a:t>
            </a:r>
            <a:endParaRPr lang="fa-IR" sz="4800" b="1" dirty="0">
              <a:solidFill>
                <a:schemeClr val="tx1"/>
              </a:solidFill>
              <a:latin typeface="Aldhabi" panose="01000000000000000000" pitchFamily="2" charset="-78"/>
              <a:cs typeface="Aldhabi" panose="01000000000000000000" pitchFamily="2" charset="-78"/>
            </a:endParaRPr>
          </a:p>
        </p:txBody>
      </p:sp>
      <p:sp>
        <p:nvSpPr>
          <p:cNvPr id="3" name="Subtitle 2"/>
          <p:cNvSpPr>
            <a:spLocks noGrp="1"/>
          </p:cNvSpPr>
          <p:nvPr>
            <p:ph type="subTitle" idx="1"/>
          </p:nvPr>
        </p:nvSpPr>
        <p:spPr>
          <a:xfrm>
            <a:off x="436729" y="1324496"/>
            <a:ext cx="11436321" cy="5362907"/>
          </a:xfrm>
        </p:spPr>
        <p:txBody>
          <a:bodyPr>
            <a:noAutofit/>
          </a:bodyPr>
          <a:lstStyle/>
          <a:p>
            <a:pPr algn="just" rtl="1">
              <a:lnSpc>
                <a:spcPct val="150000"/>
              </a:lnSpc>
            </a:pPr>
            <a:r>
              <a:rPr lang="fa-IR" sz="2800" dirty="0">
                <a:solidFill>
                  <a:schemeClr val="tx1"/>
                </a:solidFill>
                <a:latin typeface="Arabic Typesetting" panose="03020402040406030203" pitchFamily="66" charset="-78"/>
                <a:cs typeface="Arabic Typesetting" panose="03020402040406030203" pitchFamily="66" charset="-78"/>
              </a:rPr>
              <a:t>3.اخلاق نیکو چون راست گویی و فروتنی 4.سواد.حفظ کردن اشعار در مورد اداب و اخلاق نیکو 5.ورزش و بازی به شرط انکه تولید درد و رنج نکند 6.صناعت و علم.</a:t>
            </a:r>
          </a:p>
          <a:p>
            <a:pPr algn="just" rtl="1">
              <a:lnSpc>
                <a:spcPct val="150000"/>
              </a:lnSpc>
            </a:pPr>
            <a:r>
              <a:rPr lang="fa-IR" sz="3200" dirty="0" smtClean="0">
                <a:solidFill>
                  <a:schemeClr val="tx1"/>
                </a:solidFill>
                <a:latin typeface="Aldhabi" panose="01000000000000000000" pitchFamily="2" charset="-78"/>
                <a:cs typeface="Aldhabi" panose="01000000000000000000" pitchFamily="2" charset="-78"/>
              </a:rPr>
              <a:t>موضوعات </a:t>
            </a:r>
            <a:r>
              <a:rPr lang="fa-IR" sz="3200" dirty="0">
                <a:solidFill>
                  <a:schemeClr val="tx1"/>
                </a:solidFill>
                <a:latin typeface="Aldhabi" panose="01000000000000000000" pitchFamily="2" charset="-78"/>
                <a:cs typeface="Aldhabi" panose="01000000000000000000" pitchFamily="2" charset="-78"/>
              </a:rPr>
              <a:t>درسی از نظر خواجه نصیرالدین </a:t>
            </a:r>
            <a:r>
              <a:rPr lang="fa-IR" sz="3200" dirty="0" smtClean="0">
                <a:solidFill>
                  <a:schemeClr val="tx1"/>
                </a:solidFill>
                <a:latin typeface="Aldhabi" panose="01000000000000000000" pitchFamily="2" charset="-78"/>
                <a:cs typeface="Aldhabi" panose="01000000000000000000" pitchFamily="2" charset="-78"/>
              </a:rPr>
              <a:t>طوسی</a:t>
            </a:r>
          </a:p>
          <a:p>
            <a:pPr algn="r" rtl="1">
              <a:lnSpc>
                <a:spcPct val="200000"/>
              </a:lnSpc>
            </a:pPr>
            <a:r>
              <a:rPr lang="fa-IR" sz="2800" dirty="0">
                <a:solidFill>
                  <a:schemeClr val="tx1"/>
                </a:solidFill>
                <a:latin typeface="Arabic Typesetting" panose="03020402040406030203" pitchFamily="66" charset="-78"/>
                <a:cs typeface="Arabic Typesetting" panose="03020402040406030203" pitchFamily="66" charset="-78"/>
              </a:rPr>
              <a:t>خواجه در کتاب اخلاق ناصری به این نکته اشاره میکند که در تربیت باید به طبیعت فرد توجه کرد.او در این باره میگوید:</a:t>
            </a:r>
          </a:p>
          <a:p>
            <a:pPr algn="r" rtl="1">
              <a:lnSpc>
                <a:spcPct val="200000"/>
              </a:lnSpc>
            </a:pPr>
            <a:r>
              <a:rPr lang="fa-IR" sz="2800" dirty="0">
                <a:solidFill>
                  <a:schemeClr val="tx1"/>
                </a:solidFill>
                <a:latin typeface="Arabic Typesetting" panose="03020402040406030203" pitchFamily="66" charset="-78"/>
                <a:cs typeface="Arabic Typesetting" panose="03020402040406030203" pitchFamily="66" charset="-78"/>
              </a:rPr>
              <a:t>و چون تهذیب اخلاق و اکتساب فضایل ...امری صناعی است در ان باب اقتدا به طبیعت لازم بود و ان چنان باشد که تامل کنیم تا ترتیب وجود ملکات و قوا در بدو خلقت به چه سیاقت بوده است .پس در تهذیب همان تدریج نگاه داریم</a:t>
            </a:r>
            <a:r>
              <a:rPr lang="fa-IR" sz="2800" dirty="0" smtClean="0">
                <a:solidFill>
                  <a:schemeClr val="tx1"/>
                </a:solidFill>
                <a:latin typeface="Arabic Typesetting" panose="03020402040406030203" pitchFamily="66" charset="-78"/>
                <a:cs typeface="Arabic Typesetting" panose="03020402040406030203" pitchFamily="66" charset="-78"/>
              </a:rPr>
              <a:t>.</a:t>
            </a:r>
            <a:endParaRPr lang="fa-IR" sz="2800" dirty="0">
              <a:solidFill>
                <a:schemeClr val="tx1"/>
              </a:solidFill>
              <a:latin typeface="Arabic Typesetting" panose="03020402040406030203" pitchFamily="66" charset="-78"/>
              <a:cs typeface="Arabic Typesetting" panose="03020402040406030203" pitchFamily="66" charset="-78"/>
            </a:endParaRPr>
          </a:p>
          <a:p>
            <a:pPr algn="just" rtl="1">
              <a:lnSpc>
                <a:spcPct val="150000"/>
              </a:lnSpc>
            </a:pPr>
            <a:endParaRPr lang="fa-IR" sz="3200" dirty="0">
              <a:solidFill>
                <a:schemeClr val="tx1"/>
              </a:solidFill>
              <a:latin typeface="Aldhabi" panose="01000000000000000000" pitchFamily="2" charset="-78"/>
              <a:cs typeface="Aldhabi" panose="01000000000000000000" pitchFamily="2" charset="-78"/>
            </a:endParaRPr>
          </a:p>
        </p:txBody>
      </p:sp>
    </p:spTree>
    <p:extLst>
      <p:ext uri="{BB962C8B-B14F-4D97-AF65-F5344CB8AC3E}">
        <p14:creationId xmlns:p14="http://schemas.microsoft.com/office/powerpoint/2010/main" val="79286207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85398" y="177421"/>
            <a:ext cx="6100548" cy="1050877"/>
          </a:xfrm>
        </p:spPr>
        <p:txBody>
          <a:bodyPr/>
          <a:lstStyle/>
          <a:p>
            <a:pPr>
              <a:lnSpc>
                <a:spcPct val="200000"/>
              </a:lnSpc>
            </a:pPr>
            <a:r>
              <a:rPr lang="fa-IR" sz="4800" b="1" dirty="0" smtClean="0">
                <a:solidFill>
                  <a:schemeClr val="tx1"/>
                </a:solidFill>
                <a:latin typeface="Aldhabi" panose="01000000000000000000" pitchFamily="2" charset="-78"/>
                <a:cs typeface="Aldhabi" panose="01000000000000000000" pitchFamily="2" charset="-78"/>
              </a:rPr>
              <a:t>وظایف و جایگاه معلم و متعلم از دید گاه غزالی</a:t>
            </a:r>
            <a:endParaRPr lang="fa-IR" sz="4800" b="1" dirty="0">
              <a:solidFill>
                <a:schemeClr val="tx1"/>
              </a:solidFill>
              <a:latin typeface="Aldhabi" panose="01000000000000000000" pitchFamily="2" charset="-78"/>
              <a:cs typeface="Aldhabi" panose="01000000000000000000" pitchFamily="2" charset="-78"/>
            </a:endParaRPr>
          </a:p>
        </p:txBody>
      </p:sp>
      <p:sp>
        <p:nvSpPr>
          <p:cNvPr id="3" name="Subtitle 2"/>
          <p:cNvSpPr>
            <a:spLocks noGrp="1"/>
          </p:cNvSpPr>
          <p:nvPr>
            <p:ph type="subTitle" idx="1"/>
          </p:nvPr>
        </p:nvSpPr>
        <p:spPr>
          <a:xfrm>
            <a:off x="436729" y="1324496"/>
            <a:ext cx="11436321" cy="5362907"/>
          </a:xfrm>
        </p:spPr>
        <p:txBody>
          <a:bodyPr>
            <a:noAutofit/>
          </a:bodyPr>
          <a:lstStyle/>
          <a:p>
            <a:pPr algn="just" rtl="1">
              <a:lnSpc>
                <a:spcPct val="150000"/>
              </a:lnSpc>
            </a:pPr>
            <a:r>
              <a:rPr lang="fa-IR" sz="2800" dirty="0">
                <a:solidFill>
                  <a:schemeClr val="tx1"/>
                </a:solidFill>
                <a:latin typeface="Arabic Typesetting" panose="03020402040406030203" pitchFamily="66" charset="-78"/>
                <a:cs typeface="Arabic Typesetting" panose="03020402040406030203" pitchFamily="66" charset="-78"/>
              </a:rPr>
              <a:t>مضمون و پیام اصلی پیروی از طبیعت این است که برای برنامه ریزی در پرورش کودک و نوجوان نخست باید مراحل رشد طبیعی انها را شناخت و ان گاه متناسب با ان طراحی و برنامه ریزی کرد</a:t>
            </a:r>
            <a:r>
              <a:rPr lang="fa-IR" sz="2800" dirty="0" smtClean="0">
                <a:solidFill>
                  <a:schemeClr val="tx1"/>
                </a:solidFill>
                <a:latin typeface="Arabic Typesetting" panose="03020402040406030203" pitchFamily="66" charset="-78"/>
                <a:cs typeface="Arabic Typesetting" panose="03020402040406030203" pitchFamily="66" charset="-78"/>
              </a:rPr>
              <a:t>.</a:t>
            </a:r>
          </a:p>
          <a:p>
            <a:pPr algn="just" rtl="1">
              <a:lnSpc>
                <a:spcPct val="150000"/>
              </a:lnSpc>
            </a:pPr>
            <a:r>
              <a:rPr lang="fa-IR" sz="2800" dirty="0">
                <a:solidFill>
                  <a:schemeClr val="tx1"/>
                </a:solidFill>
                <a:latin typeface="Arabic Typesetting" panose="03020402040406030203" pitchFamily="66" charset="-78"/>
                <a:cs typeface="Arabic Typesetting" panose="03020402040406030203" pitchFamily="66" charset="-78"/>
              </a:rPr>
              <a:t>معرفت جویی وی را به جایگاهی رساند که پس گذشت اندک  زمانی به مقام دستیاری استادان برگزیده شد</a:t>
            </a:r>
            <a:r>
              <a:rPr lang="en-US" sz="2800" dirty="0">
                <a:solidFill>
                  <a:schemeClr val="tx1"/>
                </a:solidFill>
                <a:latin typeface="Arabic Typesetting" panose="03020402040406030203" pitchFamily="66" charset="-78"/>
                <a:cs typeface="Arabic Typesetting" panose="03020402040406030203" pitchFamily="66" charset="-78"/>
              </a:rPr>
              <a:t> </a:t>
            </a:r>
            <a:r>
              <a:rPr lang="fa-IR" sz="2800" dirty="0">
                <a:solidFill>
                  <a:schemeClr val="tx1"/>
                </a:solidFill>
                <a:latin typeface="Arabic Typesetting" panose="03020402040406030203" pitchFamily="66" charset="-78"/>
                <a:cs typeface="Arabic Typesetting" panose="03020402040406030203" pitchFamily="66" charset="-78"/>
              </a:rPr>
              <a:t>و</a:t>
            </a:r>
            <a:r>
              <a:rPr lang="en-US" sz="2800" dirty="0">
                <a:solidFill>
                  <a:schemeClr val="tx1"/>
                </a:solidFill>
                <a:latin typeface="Arabic Typesetting" panose="03020402040406030203" pitchFamily="66" charset="-78"/>
                <a:cs typeface="Arabic Typesetting" panose="03020402040406030203" pitchFamily="66" charset="-78"/>
              </a:rPr>
              <a:t> </a:t>
            </a:r>
            <a:r>
              <a:rPr lang="fa-IR" sz="2800" dirty="0">
                <a:solidFill>
                  <a:schemeClr val="tx1"/>
                </a:solidFill>
                <a:latin typeface="Arabic Typesetting" panose="03020402040406030203" pitchFamily="66" charset="-78"/>
                <a:cs typeface="Arabic Typesetting" panose="03020402040406030203" pitchFamily="66" charset="-78"/>
              </a:rPr>
              <a:t>به دریافت مستمری و</a:t>
            </a:r>
            <a:r>
              <a:rPr lang="en-US" sz="2800" dirty="0">
                <a:solidFill>
                  <a:schemeClr val="tx1"/>
                </a:solidFill>
                <a:latin typeface="Arabic Typesetting" panose="03020402040406030203" pitchFamily="66" charset="-78"/>
                <a:cs typeface="Arabic Typesetting" panose="03020402040406030203" pitchFamily="66" charset="-78"/>
              </a:rPr>
              <a:t> </a:t>
            </a:r>
            <a:r>
              <a:rPr lang="fa-IR" sz="2800" dirty="0">
                <a:solidFill>
                  <a:schemeClr val="tx1"/>
                </a:solidFill>
                <a:latin typeface="Arabic Typesetting" panose="03020402040406030203" pitchFamily="66" charset="-78"/>
                <a:cs typeface="Arabic Typesetting" panose="03020402040406030203" pitchFamily="66" charset="-78"/>
              </a:rPr>
              <a:t>امتیازات علمی نایل امد.</a:t>
            </a:r>
            <a:r>
              <a:rPr lang="en-US" sz="2800" dirty="0">
                <a:solidFill>
                  <a:schemeClr val="tx1"/>
                </a:solidFill>
                <a:latin typeface="Arabic Typesetting" panose="03020402040406030203" pitchFamily="66" charset="-78"/>
                <a:cs typeface="Arabic Typesetting" panose="03020402040406030203" pitchFamily="66" charset="-78"/>
              </a:rPr>
              <a:t> </a:t>
            </a:r>
            <a:r>
              <a:rPr lang="fa-IR" sz="2800" dirty="0">
                <a:solidFill>
                  <a:schemeClr val="tx1"/>
                </a:solidFill>
                <a:latin typeface="Arabic Typesetting" panose="03020402040406030203" pitchFamily="66" charset="-78"/>
                <a:cs typeface="Arabic Typesetting" panose="03020402040406030203" pitchFamily="66" charset="-78"/>
              </a:rPr>
              <a:t>سعدی که در زمینه علوم دینی، فقه و حدیث و تفسیر و کلام سر امد روزگار خودش بود وگوی سبقت را از دیگران ربود،درسایه راهنمایی و اموزش و تعلیم دو استاد بلند مرتبه خود، شهاب الدین عارف و ابوالفرج جوزی و بهره گیری از چشمه فیاض و جوشان چنین </a:t>
            </a:r>
            <a:r>
              <a:rPr lang="fa-IR" sz="2800" dirty="0" smtClean="0">
                <a:solidFill>
                  <a:schemeClr val="tx1"/>
                </a:solidFill>
                <a:latin typeface="Arabic Typesetting" panose="03020402040406030203" pitchFamily="66" charset="-78"/>
                <a:cs typeface="Arabic Typesetting" panose="03020402040406030203" pitchFamily="66" charset="-78"/>
              </a:rPr>
              <a:t>دانشورانی بر معارف آن زمان به ویژه معارف دینی خویش تسلط یافت.</a:t>
            </a:r>
            <a:r>
              <a:rPr lang="fa-IR" sz="2800" dirty="0">
                <a:solidFill>
                  <a:schemeClr val="tx1"/>
                </a:solidFill>
                <a:latin typeface="Arabic Typesetting" panose="03020402040406030203" pitchFamily="66" charset="-78"/>
                <a:cs typeface="Arabic Typesetting" panose="03020402040406030203" pitchFamily="66" charset="-78"/>
              </a:rPr>
              <a:t> به هر حال عشق دانش اندوزی و علاقه و پشکار سعدی در علم آموزی و الهام ازتعالیم اسلامی از اوشخصیتی کم نظیر ساخت.</a:t>
            </a:r>
            <a:endParaRPr lang="en-US" sz="2800" dirty="0">
              <a:solidFill>
                <a:schemeClr val="tx1"/>
              </a:solidFill>
              <a:latin typeface="Arabic Typesetting" panose="03020402040406030203" pitchFamily="66" charset="-78"/>
              <a:cs typeface="Arabic Typesetting" panose="03020402040406030203" pitchFamily="66" charset="-78"/>
            </a:endParaRPr>
          </a:p>
          <a:p>
            <a:pPr algn="just" rtl="1">
              <a:lnSpc>
                <a:spcPct val="150000"/>
              </a:lnSpc>
            </a:pPr>
            <a:r>
              <a:rPr lang="fa-IR" sz="2800" dirty="0">
                <a:solidFill>
                  <a:schemeClr val="tx1"/>
                </a:solidFill>
                <a:latin typeface="Arabic Typesetting" panose="03020402040406030203" pitchFamily="66" charset="-78"/>
                <a:cs typeface="Arabic Typesetting" panose="03020402040406030203" pitchFamily="66" charset="-78"/>
              </a:rPr>
              <a:t>دانش پژوه جوان شیرازی پس از تکمیل تحصیلاتش در نظامیه بغداد و فراهم ساختن توشه ای گرانبها و سرشار از مطالعات </a:t>
            </a:r>
            <a:r>
              <a:rPr lang="fa-IR" sz="2800" dirty="0" smtClean="0">
                <a:solidFill>
                  <a:schemeClr val="tx1"/>
                </a:solidFill>
                <a:latin typeface="Arabic Typesetting" panose="03020402040406030203" pitchFamily="66" charset="-78"/>
                <a:cs typeface="Arabic Typesetting" panose="03020402040406030203" pitchFamily="66" charset="-78"/>
              </a:rPr>
              <a:t>تاریخی</a:t>
            </a:r>
            <a:endParaRPr lang="fa-IR" sz="2800" dirty="0">
              <a:solidFill>
                <a:schemeClr val="tx1"/>
              </a:solidFill>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18470211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85398" y="177421"/>
            <a:ext cx="6100548" cy="1050877"/>
          </a:xfrm>
        </p:spPr>
        <p:txBody>
          <a:bodyPr/>
          <a:lstStyle/>
          <a:p>
            <a:pPr>
              <a:lnSpc>
                <a:spcPct val="200000"/>
              </a:lnSpc>
            </a:pPr>
            <a:r>
              <a:rPr lang="fa-IR" sz="4800" b="1" dirty="0" smtClean="0">
                <a:solidFill>
                  <a:schemeClr val="tx1"/>
                </a:solidFill>
                <a:latin typeface="Aldhabi" panose="01000000000000000000" pitchFamily="2" charset="-78"/>
                <a:cs typeface="Aldhabi" panose="01000000000000000000" pitchFamily="2" charset="-78"/>
              </a:rPr>
              <a:t>وظایف و جایگاه معلم و متعلم از دید گاه غزالی</a:t>
            </a:r>
            <a:endParaRPr lang="fa-IR" sz="4800" b="1" dirty="0">
              <a:solidFill>
                <a:schemeClr val="tx1"/>
              </a:solidFill>
              <a:latin typeface="Aldhabi" panose="01000000000000000000" pitchFamily="2" charset="-78"/>
              <a:cs typeface="Aldhabi" panose="01000000000000000000" pitchFamily="2" charset="-78"/>
            </a:endParaRPr>
          </a:p>
        </p:txBody>
      </p:sp>
      <p:sp>
        <p:nvSpPr>
          <p:cNvPr id="3" name="Subtitle 2"/>
          <p:cNvSpPr>
            <a:spLocks noGrp="1"/>
          </p:cNvSpPr>
          <p:nvPr>
            <p:ph type="subTitle" idx="1"/>
          </p:nvPr>
        </p:nvSpPr>
        <p:spPr>
          <a:xfrm>
            <a:off x="436729" y="1324496"/>
            <a:ext cx="11436321" cy="5362907"/>
          </a:xfrm>
        </p:spPr>
        <p:txBody>
          <a:bodyPr>
            <a:noAutofit/>
          </a:bodyPr>
          <a:lstStyle/>
          <a:p>
            <a:pPr algn="just" rtl="1">
              <a:lnSpc>
                <a:spcPct val="150000"/>
              </a:lnSpc>
            </a:pPr>
            <a:r>
              <a:rPr lang="fa-IR" sz="2800" dirty="0">
                <a:solidFill>
                  <a:schemeClr val="tx1"/>
                </a:solidFill>
                <a:latin typeface="Arabic Typesetting" panose="03020402040406030203" pitchFamily="66" charset="-78"/>
                <a:cs typeface="Arabic Typesetting" panose="03020402040406030203" pitchFamily="66" charset="-78"/>
              </a:rPr>
              <a:t>وتطورات </a:t>
            </a:r>
            <a:r>
              <a:rPr lang="fa-IR" sz="2800" dirty="0" smtClean="0">
                <a:solidFill>
                  <a:schemeClr val="tx1"/>
                </a:solidFill>
                <a:latin typeface="Arabic Typesetting" panose="03020402040406030203" pitchFamily="66" charset="-78"/>
                <a:cs typeface="Arabic Typesetting" panose="03020402040406030203" pitchFamily="66" charset="-78"/>
              </a:rPr>
              <a:t>اجتماعی در </a:t>
            </a:r>
            <a:r>
              <a:rPr lang="fa-IR" sz="2800" dirty="0">
                <a:solidFill>
                  <a:schemeClr val="tx1"/>
                </a:solidFill>
                <a:latin typeface="Arabic Typesetting" panose="03020402040406030203" pitchFamily="66" charset="-78"/>
                <a:cs typeface="Arabic Typesetting" panose="03020402040406030203" pitchFamily="66" charset="-78"/>
              </a:rPr>
              <a:t>کشورخود وسایرممالک جهان واگاهی از عقاید فرزانگان درجهت تهذیب نفس ،تدبیر منزل، سیاست مدن و کسب مهارت  در فن خطابه و وعظ اطلاع از مشرب عرفان  و تصوف برای اطلاع  و شناخت  ویژگیهای فرهنگ ملل و اداب و مسایل اجتمایی ،سیاسی و شیوه زندگانی ونحوه حاکمیت ارزشهای انسانی  در جوامع گوناگون ، گام در مسیر سیاحت و جهانگردی و به سفرهای طولانی پرداخت ،او در فراگیری  کسب معرفت لحظه ای غفلت ننمود ومسافرتهای متعددبه ممالک دوردست وکسب فضلیت ودرک حقیقت به اوج افتخار رسید.</a:t>
            </a:r>
            <a:endParaRPr lang="en-US" sz="2800" dirty="0">
              <a:solidFill>
                <a:schemeClr val="tx1"/>
              </a:solidFill>
              <a:latin typeface="Arabic Typesetting" panose="03020402040406030203" pitchFamily="66" charset="-78"/>
              <a:cs typeface="Arabic Typesetting" panose="03020402040406030203" pitchFamily="66" charset="-78"/>
            </a:endParaRPr>
          </a:p>
          <a:p>
            <a:pPr algn="just" rtl="1">
              <a:lnSpc>
                <a:spcPct val="150000"/>
              </a:lnSpc>
              <a:defRPr/>
            </a:pPr>
            <a:r>
              <a:rPr lang="fa-IR" sz="3200" b="1" dirty="0">
                <a:solidFill>
                  <a:schemeClr val="tx1"/>
                </a:solidFill>
                <a:latin typeface="Aldhabi" panose="01000000000000000000" pitchFamily="2" charset="-78"/>
                <a:cs typeface="Aldhabi" panose="01000000000000000000" pitchFamily="2" charset="-78"/>
              </a:rPr>
              <a:t>آثار ماندگار سعدی</a:t>
            </a:r>
            <a:endParaRPr lang="en-US" sz="3200" b="1" dirty="0">
              <a:solidFill>
                <a:schemeClr val="tx1"/>
              </a:solidFill>
              <a:latin typeface="Aldhabi" panose="01000000000000000000" pitchFamily="2" charset="-78"/>
              <a:cs typeface="Aldhabi" panose="01000000000000000000" pitchFamily="2" charset="-78"/>
            </a:endParaRPr>
          </a:p>
          <a:p>
            <a:pPr algn="just" rtl="1">
              <a:lnSpc>
                <a:spcPct val="150000"/>
              </a:lnSpc>
              <a:defRPr/>
            </a:pPr>
            <a:r>
              <a:rPr lang="fa-IR" sz="2800" dirty="0">
                <a:solidFill>
                  <a:schemeClr val="tx1"/>
                </a:solidFill>
                <a:latin typeface="Arabic Typesetting" panose="03020402040406030203" pitchFamily="66" charset="-78"/>
                <a:cs typeface="Arabic Typesetting" panose="03020402040406030203" pitchFamily="66" charset="-78"/>
              </a:rPr>
              <a:t>آثار متعدد و تعلیفات گوناگون سعدی شیرازی به ویژه دواثر ماندگاراودوکتاب بوستان و گلستان ،به  ترتیب درسالهای 655و656تالیف شده اند،آینه ی تمام نمای اجتماع.نمایانگرزندگانی طبقات مختلف جامعه است.او بدون تردید شاعر همه مردم و همه زمانهاست وگفتارش با دردها و کاستیهای جامعه و مطالبات مردم پیوند عمیق داردو بدین سبب سخن از زمان حیات وی  تا به امروز در قلوب ودرد زبان مردم است</a:t>
            </a:r>
          </a:p>
        </p:txBody>
      </p:sp>
    </p:spTree>
    <p:extLst>
      <p:ext uri="{BB962C8B-B14F-4D97-AF65-F5344CB8AC3E}">
        <p14:creationId xmlns:p14="http://schemas.microsoft.com/office/powerpoint/2010/main" val="193182188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85398" y="177421"/>
            <a:ext cx="6100548" cy="1050877"/>
          </a:xfrm>
        </p:spPr>
        <p:txBody>
          <a:bodyPr/>
          <a:lstStyle/>
          <a:p>
            <a:pPr>
              <a:lnSpc>
                <a:spcPct val="200000"/>
              </a:lnSpc>
            </a:pPr>
            <a:r>
              <a:rPr lang="fa-IR" sz="4800" b="1" dirty="0" smtClean="0">
                <a:solidFill>
                  <a:schemeClr val="tx1"/>
                </a:solidFill>
                <a:latin typeface="Aldhabi" panose="01000000000000000000" pitchFamily="2" charset="-78"/>
                <a:cs typeface="Aldhabi" panose="01000000000000000000" pitchFamily="2" charset="-78"/>
              </a:rPr>
              <a:t>وظایف و جایگاه معلم و متعلم از دید گاه غزالی</a:t>
            </a:r>
            <a:endParaRPr lang="fa-IR" sz="4800" b="1" dirty="0">
              <a:solidFill>
                <a:schemeClr val="tx1"/>
              </a:solidFill>
              <a:latin typeface="Aldhabi" panose="01000000000000000000" pitchFamily="2" charset="-78"/>
              <a:cs typeface="Aldhabi" panose="01000000000000000000" pitchFamily="2" charset="-78"/>
            </a:endParaRPr>
          </a:p>
        </p:txBody>
      </p:sp>
      <p:sp>
        <p:nvSpPr>
          <p:cNvPr id="3" name="Subtitle 2"/>
          <p:cNvSpPr>
            <a:spLocks noGrp="1"/>
          </p:cNvSpPr>
          <p:nvPr>
            <p:ph type="subTitle" idx="1"/>
          </p:nvPr>
        </p:nvSpPr>
        <p:spPr>
          <a:xfrm>
            <a:off x="436729" y="1324496"/>
            <a:ext cx="11436321" cy="5362907"/>
          </a:xfrm>
        </p:spPr>
        <p:txBody>
          <a:bodyPr>
            <a:noAutofit/>
          </a:bodyPr>
          <a:lstStyle/>
          <a:p>
            <a:pPr algn="just" rtl="1">
              <a:lnSpc>
                <a:spcPct val="150000"/>
              </a:lnSpc>
            </a:pPr>
            <a:r>
              <a:rPr lang="fa-IR" sz="2800" dirty="0">
                <a:solidFill>
                  <a:schemeClr val="tx1"/>
                </a:solidFill>
                <a:latin typeface="Arabic Typesetting" panose="03020402040406030203" pitchFamily="66" charset="-78"/>
                <a:cs typeface="Arabic Typesetting" panose="03020402040406030203" pitchFamily="66" charset="-78"/>
              </a:rPr>
              <a:t>شیخ شیراز همواره خودرا درکنار مردم می بیند ودر بطن اجتماع وجامعه احساس میکند،اوبا توجه به اینکه با اقشار وطبقات گوناگون  جامعه سر کار داشت درنتیجه بیان او همان زبان فهم و فکروآداب مردم بود، لذا بی سبب نیست که همگان مجذوب سخن او گردیدند ودر ضمیر اغلب  مردم مواعظ و نصایح  او نقش بسته است، کتاب گلستان همواره رایج ترین کتاب نثر فارسی درسراسر جهان بوده است بیش ازهر کتاب دیگری از ان </a:t>
            </a:r>
            <a:r>
              <a:rPr lang="fa-IR" sz="2800" dirty="0" smtClean="0">
                <a:solidFill>
                  <a:schemeClr val="tx1"/>
                </a:solidFill>
                <a:latin typeface="Arabic Typesetting" panose="03020402040406030203" pitchFamily="66" charset="-78"/>
                <a:cs typeface="Arabic Typesetting" panose="03020402040406030203" pitchFamily="66" charset="-78"/>
              </a:rPr>
              <a:t>نسخه </a:t>
            </a:r>
            <a:r>
              <a:rPr lang="fa-IR" sz="2800" dirty="0">
                <a:solidFill>
                  <a:schemeClr val="tx1"/>
                </a:solidFill>
                <a:latin typeface="Arabic Typesetting" panose="03020402040406030203" pitchFamily="66" charset="-78"/>
                <a:cs typeface="Arabic Typesetting" panose="03020402040406030203" pitchFamily="66" charset="-78"/>
              </a:rPr>
              <a:t>برداشته اند و آن را به زبانهای دیگر ترجمه کرده اند</a:t>
            </a:r>
            <a:endParaRPr lang="en-US" sz="2800" dirty="0">
              <a:solidFill>
                <a:schemeClr val="tx1"/>
              </a:solidFill>
              <a:latin typeface="Arabic Typesetting" panose="03020402040406030203" pitchFamily="66" charset="-78"/>
              <a:cs typeface="Arabic Typesetting" panose="03020402040406030203" pitchFamily="66" charset="-78"/>
            </a:endParaRPr>
          </a:p>
          <a:p>
            <a:pPr algn="just" rtl="1">
              <a:lnSpc>
                <a:spcPct val="150000"/>
              </a:lnSpc>
            </a:pPr>
            <a:r>
              <a:rPr lang="fa-IR" sz="2800" dirty="0">
                <a:solidFill>
                  <a:schemeClr val="tx1"/>
                </a:solidFill>
                <a:latin typeface="Arabic Typesetting" panose="03020402040406030203" pitchFamily="66" charset="-78"/>
                <a:cs typeface="Arabic Typesetting" panose="03020402040406030203" pitchFamily="66" charset="-78"/>
              </a:rPr>
              <a:t>بر اساس شواهد تاریخی ،گلستان در مکاتب و مدارس عصر صفوی و قاجار نخستین کتابی بوده است که برای ان اموزش زبان فارسی به کار گرفته میشد.هنر سخن پردازی،حسن سلیقه ،اندیشه والا،روح انسان گرایی،ایجاز و سادگی کلام، نکته پردازیهای بدیع و لطیف اثر سعدس به ویزه گلستان سعدی به صورت اثری ماندگاروناپذیر جهان ادب وفرهنگ در اورده است.</a:t>
            </a:r>
            <a:endParaRPr lang="en-US" sz="2800" dirty="0">
              <a:solidFill>
                <a:schemeClr val="tx1"/>
              </a:solidFill>
              <a:latin typeface="Arabic Typesetting" panose="03020402040406030203" pitchFamily="66" charset="-78"/>
              <a:cs typeface="Arabic Typesetting" panose="03020402040406030203" pitchFamily="66" charset="-78"/>
            </a:endParaRPr>
          </a:p>
          <a:p>
            <a:pPr algn="just" rtl="1">
              <a:lnSpc>
                <a:spcPct val="150000"/>
              </a:lnSpc>
            </a:pPr>
            <a:r>
              <a:rPr lang="fa-IR" sz="2800" dirty="0">
                <a:solidFill>
                  <a:schemeClr val="tx1"/>
                </a:solidFill>
                <a:latin typeface="Arabic Typesetting" panose="03020402040406030203" pitchFamily="66" charset="-78"/>
                <a:cs typeface="Arabic Typesetting" panose="03020402040406030203" pitchFamily="66" charset="-78"/>
              </a:rPr>
              <a:t>آنچه سعدی را از سایر ادبیان  و سخنوران  مشهور دوره خودش مشهورترمی کنداین است </a:t>
            </a:r>
            <a:r>
              <a:rPr lang="fa-IR" sz="2800" dirty="0" smtClean="0">
                <a:solidFill>
                  <a:schemeClr val="tx1"/>
                </a:solidFill>
                <a:latin typeface="Arabic Typesetting" panose="03020402040406030203" pitchFamily="66" charset="-78"/>
                <a:cs typeface="Arabic Typesetting" panose="03020402040406030203" pitchFamily="66" charset="-78"/>
              </a:rPr>
              <a:t>که  </a:t>
            </a:r>
            <a:r>
              <a:rPr lang="fa-IR" sz="2800" dirty="0">
                <a:solidFill>
                  <a:schemeClr val="tx1"/>
                </a:solidFill>
                <a:latin typeface="Arabic Typesetting" panose="03020402040406030203" pitchFamily="66" charset="-78"/>
                <a:cs typeface="Arabic Typesetting" panose="03020402040406030203" pitchFamily="66" charset="-78"/>
              </a:rPr>
              <a:t>شیخ اجل لحظه ای ازیادخداوند حال انسان </a:t>
            </a:r>
            <a:r>
              <a:rPr lang="fa-IR" sz="2800" dirty="0" smtClean="0">
                <a:solidFill>
                  <a:schemeClr val="tx1"/>
                </a:solidFill>
                <a:latin typeface="Arabic Typesetting" panose="03020402040406030203" pitchFamily="66" charset="-78"/>
                <a:cs typeface="Arabic Typesetting" panose="03020402040406030203" pitchFamily="66" charset="-78"/>
              </a:rPr>
              <a:t>و</a:t>
            </a:r>
            <a:endParaRPr lang="fa-IR" sz="2800" dirty="0">
              <a:solidFill>
                <a:schemeClr val="tx1"/>
              </a:solidFill>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288799315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85398" y="177421"/>
            <a:ext cx="6100548" cy="1050877"/>
          </a:xfrm>
        </p:spPr>
        <p:txBody>
          <a:bodyPr/>
          <a:lstStyle/>
          <a:p>
            <a:pPr>
              <a:lnSpc>
                <a:spcPct val="200000"/>
              </a:lnSpc>
            </a:pPr>
            <a:r>
              <a:rPr lang="fa-IR" sz="4800" b="1" dirty="0" smtClean="0">
                <a:solidFill>
                  <a:schemeClr val="tx1"/>
                </a:solidFill>
                <a:latin typeface="Aldhabi" panose="01000000000000000000" pitchFamily="2" charset="-78"/>
                <a:cs typeface="Aldhabi" panose="01000000000000000000" pitchFamily="2" charset="-78"/>
              </a:rPr>
              <a:t>وظایف و جایگاه معلم و متعلم از دید گاه غزالی</a:t>
            </a:r>
            <a:endParaRPr lang="fa-IR" sz="4800" b="1" dirty="0">
              <a:solidFill>
                <a:schemeClr val="tx1"/>
              </a:solidFill>
              <a:latin typeface="Aldhabi" panose="01000000000000000000" pitchFamily="2" charset="-78"/>
              <a:cs typeface="Aldhabi" panose="01000000000000000000" pitchFamily="2" charset="-78"/>
            </a:endParaRPr>
          </a:p>
        </p:txBody>
      </p:sp>
      <p:sp>
        <p:nvSpPr>
          <p:cNvPr id="3" name="Subtitle 2"/>
          <p:cNvSpPr>
            <a:spLocks noGrp="1"/>
          </p:cNvSpPr>
          <p:nvPr>
            <p:ph type="subTitle" idx="1"/>
          </p:nvPr>
        </p:nvSpPr>
        <p:spPr>
          <a:xfrm>
            <a:off x="436729" y="1324496"/>
            <a:ext cx="11436321" cy="5362907"/>
          </a:xfrm>
        </p:spPr>
        <p:txBody>
          <a:bodyPr>
            <a:noAutofit/>
          </a:bodyPr>
          <a:lstStyle/>
          <a:p>
            <a:pPr algn="just" rtl="1">
              <a:lnSpc>
                <a:spcPct val="200000"/>
              </a:lnSpc>
              <a:defRPr/>
            </a:pPr>
            <a:r>
              <a:rPr lang="fa-IR" sz="2800" dirty="0">
                <a:solidFill>
                  <a:schemeClr val="tx1"/>
                </a:solidFill>
                <a:latin typeface="Arabic Typesetting" panose="03020402040406030203" pitchFamily="66" charset="-78"/>
                <a:cs typeface="Arabic Typesetting" panose="03020402040406030203" pitchFamily="66" charset="-78"/>
              </a:rPr>
              <a:t>وضعیت  جامعه غفلت  نمی ورزید، گاه با روح متعالی عرفانی خویش، صدای دل انگیز طبیعت نسیم و نوای جان بخش درختان و پرندگان را به  گوش جان می شنید و در شوق جذبه و معنویت مستغرق می شد، به گونه ای که سرود و اواز مرغی او رامد هوش می ساخت. درواقع همین نگرش وبصیرت روحانی، موجب  آگاهی  و تعالی فکر و اندیشه  سعدی در عرصه حیات دنیوی اجتماعی  می گردد و او با چنین  بینش  معنوی  و تفکر عمیق  نگرش والای  اجتماعی، منادای وحدت  ویگانگی انسان می شودودرکلام خویش همواره غمخواری و همیاری تاکید دارد.</a:t>
            </a:r>
            <a:endParaRPr lang="en-US" sz="2800" dirty="0">
              <a:solidFill>
                <a:schemeClr val="tx1"/>
              </a:solidFill>
              <a:latin typeface="Arabic Typesetting" panose="03020402040406030203" pitchFamily="66" charset="-78"/>
              <a:cs typeface="Arabic Typesetting" panose="03020402040406030203" pitchFamily="66" charset="-78"/>
            </a:endParaRPr>
          </a:p>
          <a:p>
            <a:pPr marL="609600" indent="-609600" algn="just" rtl="1">
              <a:lnSpc>
                <a:spcPct val="200000"/>
              </a:lnSpc>
              <a:defRPr/>
            </a:pPr>
            <a:r>
              <a:rPr lang="fa-IR" sz="2800" dirty="0">
                <a:solidFill>
                  <a:schemeClr val="tx1"/>
                </a:solidFill>
                <a:latin typeface="Arabic Typesetting" panose="03020402040406030203" pitchFamily="66" charset="-78"/>
                <a:cs typeface="Arabic Typesetting" panose="03020402040406030203" pitchFamily="66" charset="-78"/>
              </a:rPr>
              <a:t>سعدی یکی ازآگاه ترین حکیمانی به شمارمی آمد که تاثیر فکری اندیشه و آرمان های بلند در فرهنگ وادب ایران غیر قابل انکار </a:t>
            </a:r>
            <a:r>
              <a:rPr lang="fa-IR" sz="2800" dirty="0" smtClean="0">
                <a:solidFill>
                  <a:schemeClr val="tx1"/>
                </a:solidFill>
                <a:latin typeface="Arabic Typesetting" panose="03020402040406030203" pitchFamily="66" charset="-78"/>
                <a:cs typeface="Arabic Typesetting" panose="03020402040406030203" pitchFamily="66" charset="-78"/>
              </a:rPr>
              <a:t>است.</a:t>
            </a:r>
            <a:r>
              <a:rPr lang="fa-IR" sz="2800" dirty="0">
                <a:solidFill>
                  <a:schemeClr val="tx1"/>
                </a:solidFill>
                <a:cs typeface="B Nazanin" panose="00000400000000000000" pitchFamily="2" charset="-78"/>
              </a:rPr>
              <a:t> </a:t>
            </a:r>
            <a:r>
              <a:rPr lang="fa-IR" sz="2800" dirty="0">
                <a:solidFill>
                  <a:schemeClr val="tx1"/>
                </a:solidFill>
                <a:latin typeface="Arabic Typesetting" panose="03020402040406030203" pitchFamily="66" charset="-78"/>
                <a:cs typeface="Arabic Typesetting" panose="03020402040406030203" pitchFamily="66" charset="-78"/>
              </a:rPr>
              <a:t>مباحث مطرح شده به ویزه در ارتباط با موضعهای معنوی واجتماعی وتربیتی درگلستان وبوستان سعدی به اندازه گوناگون  و فراوان است </a:t>
            </a:r>
            <a:r>
              <a:rPr lang="fa-IR" sz="2800" dirty="0" smtClean="0">
                <a:solidFill>
                  <a:schemeClr val="tx1"/>
                </a:solidFill>
                <a:latin typeface="Arabic Typesetting" panose="03020402040406030203" pitchFamily="66" charset="-78"/>
                <a:cs typeface="Arabic Typesetting" panose="03020402040406030203" pitchFamily="66" charset="-78"/>
              </a:rPr>
              <a:t>که</a:t>
            </a:r>
            <a:endParaRPr lang="fa-IR" sz="2800" dirty="0">
              <a:solidFill>
                <a:schemeClr val="tx1"/>
              </a:solidFill>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213419753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85398" y="177421"/>
            <a:ext cx="6100548" cy="1050877"/>
          </a:xfrm>
        </p:spPr>
        <p:txBody>
          <a:bodyPr/>
          <a:lstStyle/>
          <a:p>
            <a:pPr>
              <a:lnSpc>
                <a:spcPct val="200000"/>
              </a:lnSpc>
            </a:pPr>
            <a:r>
              <a:rPr lang="fa-IR" sz="4800" b="1" dirty="0" smtClean="0">
                <a:solidFill>
                  <a:schemeClr val="tx1"/>
                </a:solidFill>
                <a:latin typeface="Aldhabi" panose="01000000000000000000" pitchFamily="2" charset="-78"/>
                <a:cs typeface="Aldhabi" panose="01000000000000000000" pitchFamily="2" charset="-78"/>
              </a:rPr>
              <a:t>وظایف و جایگاه معلم و متعلم از دید گاه غزالی</a:t>
            </a:r>
            <a:endParaRPr lang="fa-IR" sz="4800" b="1" dirty="0">
              <a:solidFill>
                <a:schemeClr val="tx1"/>
              </a:solidFill>
              <a:latin typeface="Aldhabi" panose="01000000000000000000" pitchFamily="2" charset="-78"/>
              <a:cs typeface="Aldhabi" panose="01000000000000000000" pitchFamily="2" charset="-78"/>
            </a:endParaRPr>
          </a:p>
        </p:txBody>
      </p:sp>
      <p:sp>
        <p:nvSpPr>
          <p:cNvPr id="3" name="Subtitle 2"/>
          <p:cNvSpPr>
            <a:spLocks noGrp="1"/>
          </p:cNvSpPr>
          <p:nvPr>
            <p:ph type="subTitle" idx="1"/>
          </p:nvPr>
        </p:nvSpPr>
        <p:spPr>
          <a:xfrm>
            <a:off x="436729" y="1324496"/>
            <a:ext cx="11436321" cy="5362907"/>
          </a:xfrm>
        </p:spPr>
        <p:txBody>
          <a:bodyPr>
            <a:noAutofit/>
          </a:bodyPr>
          <a:lstStyle/>
          <a:p>
            <a:pPr algn="just" rtl="1">
              <a:lnSpc>
                <a:spcPct val="200000"/>
              </a:lnSpc>
              <a:defRPr/>
            </a:pPr>
            <a:r>
              <a:rPr lang="fa-IR" sz="2800" dirty="0">
                <a:solidFill>
                  <a:schemeClr val="tx1"/>
                </a:solidFill>
                <a:latin typeface="Arabic Typesetting" panose="03020402040406030203" pitchFamily="66" charset="-78"/>
                <a:cs typeface="Arabic Typesetting" panose="03020402040406030203" pitchFamily="66" charset="-78"/>
              </a:rPr>
              <a:t>که شاید به جرعت بتوان گفت هیچ اثری در زبان فارسی ازاین نظر با این آثار برابری نمی کند.</a:t>
            </a:r>
            <a:endParaRPr lang="en-US" sz="2800" dirty="0">
              <a:solidFill>
                <a:schemeClr val="tx1"/>
              </a:solidFill>
              <a:latin typeface="Arabic Typesetting" panose="03020402040406030203" pitchFamily="66" charset="-78"/>
              <a:cs typeface="Arabic Typesetting" panose="03020402040406030203" pitchFamily="66" charset="-78"/>
            </a:endParaRPr>
          </a:p>
          <a:p>
            <a:pPr algn="just" rtl="1">
              <a:lnSpc>
                <a:spcPct val="200000"/>
              </a:lnSpc>
              <a:defRPr/>
            </a:pPr>
            <a:r>
              <a:rPr lang="fa-IR" sz="2800" dirty="0">
                <a:solidFill>
                  <a:schemeClr val="tx1"/>
                </a:solidFill>
                <a:latin typeface="Arabic Typesetting" panose="03020402040406030203" pitchFamily="66" charset="-78"/>
                <a:cs typeface="Arabic Typesetting" panose="03020402040406030203" pitchFamily="66" charset="-78"/>
              </a:rPr>
              <a:t>ازسوی دیگرشاید بتوان گفت او یکی از بزرگترین ومنتفذترین مربیان اخلاق عملی درایران بوده است.کتب اوسرشارازراستی، درستی،فروتنی،صذاقت،سخاوت،عدالت، احسان، وسایراوصاف خصایل انسانی است.</a:t>
            </a:r>
            <a:endParaRPr lang="en-US" sz="2800" dirty="0">
              <a:solidFill>
                <a:schemeClr val="tx1"/>
              </a:solidFill>
              <a:latin typeface="Arabic Typesetting" panose="03020402040406030203" pitchFamily="66" charset="-78"/>
              <a:cs typeface="Arabic Typesetting" panose="03020402040406030203" pitchFamily="66" charset="-78"/>
            </a:endParaRPr>
          </a:p>
          <a:p>
            <a:pPr algn="just" rtl="1">
              <a:lnSpc>
                <a:spcPct val="150000"/>
              </a:lnSpc>
              <a:defRPr/>
            </a:pPr>
            <a:r>
              <a:rPr lang="fa-IR" sz="3200" b="1" dirty="0">
                <a:solidFill>
                  <a:schemeClr val="tx1"/>
                </a:solidFill>
                <a:latin typeface="Aldhabi" panose="01000000000000000000" pitchFamily="2" charset="-78"/>
                <a:cs typeface="Aldhabi" panose="01000000000000000000" pitchFamily="2" charset="-78"/>
              </a:rPr>
              <a:t>دیدگاه تربیتی سعدی</a:t>
            </a:r>
            <a:endParaRPr lang="en-US" sz="3200" b="1" dirty="0">
              <a:solidFill>
                <a:schemeClr val="tx1"/>
              </a:solidFill>
              <a:latin typeface="Aldhabi" panose="01000000000000000000" pitchFamily="2" charset="-78"/>
              <a:cs typeface="Aldhabi" panose="01000000000000000000" pitchFamily="2" charset="-78"/>
            </a:endParaRPr>
          </a:p>
          <a:p>
            <a:pPr algn="just" rtl="1">
              <a:lnSpc>
                <a:spcPct val="150000"/>
              </a:lnSpc>
              <a:defRPr/>
            </a:pPr>
            <a:r>
              <a:rPr lang="fa-IR" sz="2800" dirty="0">
                <a:solidFill>
                  <a:schemeClr val="tx1"/>
                </a:solidFill>
                <a:latin typeface="Arabic Typesetting" panose="03020402040406030203" pitchFamily="66" charset="-78"/>
                <a:cs typeface="Arabic Typesetting" panose="03020402040406030203" pitchFamily="66" charset="-78"/>
              </a:rPr>
              <a:t>بحث درباره نظریات سعدی بزرگترین شاعر ونویسنده آن هم درباره تربیت،کاری پیچیده است چراکه سعدی حکیمی فرزانه،عارفی است وارسته،نویسنده ای است مردمی و شاعری است در حد اعلای فصاحت وبلاغت.آثار او چه منظوم و چه در نثر همه اندیشه ها اموزه های تربیتی است</a:t>
            </a:r>
            <a:r>
              <a:rPr lang="fa-IR" sz="2800" dirty="0" smtClean="0">
                <a:solidFill>
                  <a:schemeClr val="tx1"/>
                </a:solidFill>
                <a:latin typeface="Arabic Typesetting" panose="03020402040406030203" pitchFamily="66" charset="-78"/>
                <a:cs typeface="Arabic Typesetting" panose="03020402040406030203" pitchFamily="66" charset="-78"/>
              </a:rPr>
              <a:t>.</a:t>
            </a:r>
            <a:endParaRPr lang="fa-IR" sz="2800" dirty="0">
              <a:solidFill>
                <a:schemeClr val="tx1"/>
              </a:solidFill>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103081072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85398" y="177421"/>
            <a:ext cx="6100548" cy="1050877"/>
          </a:xfrm>
        </p:spPr>
        <p:txBody>
          <a:bodyPr/>
          <a:lstStyle/>
          <a:p>
            <a:pPr>
              <a:lnSpc>
                <a:spcPct val="200000"/>
              </a:lnSpc>
            </a:pPr>
            <a:r>
              <a:rPr lang="fa-IR" sz="4800" b="1" dirty="0" smtClean="0">
                <a:solidFill>
                  <a:schemeClr val="tx1"/>
                </a:solidFill>
                <a:latin typeface="Aldhabi" panose="01000000000000000000" pitchFamily="2" charset="-78"/>
                <a:cs typeface="Aldhabi" panose="01000000000000000000" pitchFamily="2" charset="-78"/>
              </a:rPr>
              <a:t>وظایف و جایگاه معلم و متعلم از دید گاه غزالی</a:t>
            </a:r>
            <a:endParaRPr lang="fa-IR" sz="4800" b="1" dirty="0">
              <a:solidFill>
                <a:schemeClr val="tx1"/>
              </a:solidFill>
              <a:latin typeface="Aldhabi" panose="01000000000000000000" pitchFamily="2" charset="-78"/>
              <a:cs typeface="Aldhabi" panose="01000000000000000000" pitchFamily="2" charset="-78"/>
            </a:endParaRPr>
          </a:p>
        </p:txBody>
      </p:sp>
      <p:sp>
        <p:nvSpPr>
          <p:cNvPr id="3" name="Subtitle 2"/>
          <p:cNvSpPr>
            <a:spLocks noGrp="1"/>
          </p:cNvSpPr>
          <p:nvPr>
            <p:ph type="subTitle" idx="1"/>
          </p:nvPr>
        </p:nvSpPr>
        <p:spPr>
          <a:xfrm>
            <a:off x="436729" y="1324496"/>
            <a:ext cx="11436321" cy="5362907"/>
          </a:xfrm>
        </p:spPr>
        <p:txBody>
          <a:bodyPr>
            <a:noAutofit/>
          </a:bodyPr>
          <a:lstStyle/>
          <a:p>
            <a:pPr algn="just" rtl="1">
              <a:lnSpc>
                <a:spcPct val="150000"/>
              </a:lnSpc>
              <a:defRPr/>
            </a:pPr>
            <a:r>
              <a:rPr lang="fa-IR" sz="2800" dirty="0">
                <a:solidFill>
                  <a:schemeClr val="tx1"/>
                </a:solidFill>
                <a:latin typeface="Arabic Typesetting" panose="03020402040406030203" pitchFamily="66" charset="-78"/>
                <a:cs typeface="Arabic Typesetting" panose="03020402040406030203" pitchFamily="66" charset="-78"/>
              </a:rPr>
              <a:t>سعدی به علت اینکه به فرهنگ ومعارف اسلامی مسلط بوده است،در آثارش مسایل اجتماعی ، فرهنگی و تربیتی به شیوه خاصی به محک بررسی تحلیل زده است. او در بحث اخلاقی که خود بخش عمده ای مباحث تربیتی وی را در برمیگیرد تنها به موعظه نمی پردازد. بلکه تلاش او در راستای تحلیل ابعاد مختلف رفتار اخلاق فردی واجتماعی است.او درمجموع پندهای خویش را درباره مسایل تربیتی به اختلافات فردی، تاثیر عوامل ارثی ومحیطی در رفتار فرد،همچنین دررسالت دانایان ومعلمان درتحیکم ارزشهای انسانی ومعنوی اشارتی عالمانه دارد.دیدگاه وی درباب اخلاق مشتمل بربررسی خوب وبدمعیارهای اخلاقی در انسان است بسیاری از مباحث گلستان به این مباحث اختصاص یافته است سعدی ضمن ارایه حکایت اشعار خود،از طریق تحلیل رفتاراخلاقی انسان و تاثیرآن دررشد تکامل فرد در بالابردن سطح معرفت اخلاقی و همچنین اصلاح رفتار افراد اقدام میکند.</a:t>
            </a:r>
            <a:endParaRPr lang="en-US" sz="2800" dirty="0">
              <a:solidFill>
                <a:schemeClr val="tx1"/>
              </a:solidFill>
              <a:latin typeface="Arabic Typesetting" panose="03020402040406030203" pitchFamily="66" charset="-78"/>
              <a:cs typeface="Arabic Typesetting" panose="03020402040406030203" pitchFamily="66" charset="-78"/>
            </a:endParaRPr>
          </a:p>
          <a:p>
            <a:pPr algn="just" rtl="1">
              <a:lnSpc>
                <a:spcPct val="150000"/>
              </a:lnSpc>
              <a:defRPr/>
            </a:pPr>
            <a:r>
              <a:rPr lang="fa-IR" sz="3200" b="1" dirty="0">
                <a:solidFill>
                  <a:schemeClr val="tx1"/>
                </a:solidFill>
                <a:latin typeface="Aldhabi" panose="01000000000000000000" pitchFamily="2" charset="-78"/>
                <a:cs typeface="Aldhabi" panose="01000000000000000000" pitchFamily="2" charset="-78"/>
              </a:rPr>
              <a:t>عوامل موثر در تربیت از نگاه سعدی</a:t>
            </a:r>
            <a:endParaRPr lang="en-US" sz="3200" b="1" dirty="0">
              <a:solidFill>
                <a:schemeClr val="tx1"/>
              </a:solidFill>
              <a:latin typeface="Aldhabi" panose="01000000000000000000" pitchFamily="2" charset="-78"/>
              <a:cs typeface="Aldhabi" panose="01000000000000000000" pitchFamily="2" charset="-78"/>
            </a:endParaRPr>
          </a:p>
          <a:p>
            <a:pPr algn="just" rtl="1">
              <a:lnSpc>
                <a:spcPct val="150000"/>
              </a:lnSpc>
              <a:defRPr/>
            </a:pPr>
            <a:endParaRPr lang="en-US" sz="2800" dirty="0">
              <a:solidFill>
                <a:srgbClr val="FF3399"/>
              </a:solidFill>
              <a:cs typeface="B Nazanin" panose="00000400000000000000" pitchFamily="2" charset="-78"/>
            </a:endParaRPr>
          </a:p>
          <a:p>
            <a:pPr algn="just" rtl="1">
              <a:lnSpc>
                <a:spcPct val="150000"/>
              </a:lnSpc>
            </a:pPr>
            <a:endParaRPr lang="fa-IR" sz="2800" dirty="0">
              <a:solidFill>
                <a:schemeClr val="tx1"/>
              </a:solidFill>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160967384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85398" y="177421"/>
            <a:ext cx="6100548" cy="1050877"/>
          </a:xfrm>
        </p:spPr>
        <p:txBody>
          <a:bodyPr/>
          <a:lstStyle/>
          <a:p>
            <a:pPr>
              <a:lnSpc>
                <a:spcPct val="200000"/>
              </a:lnSpc>
            </a:pPr>
            <a:r>
              <a:rPr lang="fa-IR" sz="4800" b="1" dirty="0" smtClean="0">
                <a:solidFill>
                  <a:schemeClr val="tx1"/>
                </a:solidFill>
                <a:latin typeface="Aldhabi" panose="01000000000000000000" pitchFamily="2" charset="-78"/>
                <a:cs typeface="Aldhabi" panose="01000000000000000000" pitchFamily="2" charset="-78"/>
              </a:rPr>
              <a:t>وظایف و جایگاه معلم و متعلم از دید گاه غزالی</a:t>
            </a:r>
            <a:endParaRPr lang="fa-IR" sz="4800" b="1" dirty="0">
              <a:solidFill>
                <a:schemeClr val="tx1"/>
              </a:solidFill>
              <a:latin typeface="Aldhabi" panose="01000000000000000000" pitchFamily="2" charset="-78"/>
              <a:cs typeface="Aldhabi" panose="01000000000000000000" pitchFamily="2" charset="-78"/>
            </a:endParaRPr>
          </a:p>
        </p:txBody>
      </p:sp>
      <p:sp>
        <p:nvSpPr>
          <p:cNvPr id="3" name="Subtitle 2"/>
          <p:cNvSpPr>
            <a:spLocks noGrp="1"/>
          </p:cNvSpPr>
          <p:nvPr>
            <p:ph type="subTitle" idx="1"/>
          </p:nvPr>
        </p:nvSpPr>
        <p:spPr>
          <a:xfrm>
            <a:off x="436729" y="1324496"/>
            <a:ext cx="11436321" cy="5362907"/>
          </a:xfrm>
        </p:spPr>
        <p:txBody>
          <a:bodyPr>
            <a:noAutofit/>
          </a:bodyPr>
          <a:lstStyle/>
          <a:p>
            <a:pPr algn="just" rtl="1">
              <a:lnSpc>
                <a:spcPct val="150000"/>
              </a:lnSpc>
              <a:defRPr/>
            </a:pPr>
            <a:r>
              <a:rPr lang="fa-IR" sz="2800" dirty="0">
                <a:solidFill>
                  <a:schemeClr val="tx1"/>
                </a:solidFill>
                <a:latin typeface="Arabic Typesetting" panose="03020402040406030203" pitchFamily="66" charset="-78"/>
                <a:cs typeface="Arabic Typesetting" panose="03020402040406030203" pitchFamily="66" charset="-78"/>
              </a:rPr>
              <a:t>سعدی به عنوان یک مربی بزرگ در چگونگی تربیت آدمی به غواملی از قبیل محیط به وراثت،تجربه،همنشین،گروه همگنان ووالدین اشاره میکند. </a:t>
            </a:r>
            <a:endParaRPr lang="en-US" sz="2800" dirty="0">
              <a:solidFill>
                <a:schemeClr val="tx1"/>
              </a:solidFill>
              <a:latin typeface="Arabic Typesetting" panose="03020402040406030203" pitchFamily="66" charset="-78"/>
              <a:cs typeface="Arabic Typesetting" panose="03020402040406030203" pitchFamily="66" charset="-78"/>
            </a:endParaRPr>
          </a:p>
          <a:p>
            <a:pPr algn="just" rtl="1">
              <a:lnSpc>
                <a:spcPct val="150000"/>
              </a:lnSpc>
              <a:defRPr/>
            </a:pPr>
            <a:r>
              <a:rPr lang="fa-IR" sz="2800" dirty="0">
                <a:solidFill>
                  <a:schemeClr val="tx1"/>
                </a:solidFill>
                <a:latin typeface="Arabic Typesetting" panose="03020402040406030203" pitchFamily="66" charset="-78"/>
                <a:cs typeface="Arabic Typesetting" panose="03020402040406030203" pitchFamily="66" charset="-78"/>
              </a:rPr>
              <a:t>از عوامل تاثیر گذار در تربیت انسان را به شرح ذیل تایید کرده است واعتقاد دارد که حیران اثر بخشی یا به عبارت بهتر تاثیر هر کدام از این عوامل یکسان نمی باشد.</a:t>
            </a:r>
            <a:endParaRPr lang="en-US" sz="2800" dirty="0">
              <a:solidFill>
                <a:schemeClr val="tx1"/>
              </a:solidFill>
              <a:latin typeface="Arabic Typesetting" panose="03020402040406030203" pitchFamily="66" charset="-78"/>
              <a:cs typeface="Arabic Typesetting" panose="03020402040406030203" pitchFamily="66" charset="-78"/>
            </a:endParaRPr>
          </a:p>
          <a:p>
            <a:pPr algn="just" rtl="1">
              <a:lnSpc>
                <a:spcPct val="150000"/>
              </a:lnSpc>
              <a:defRPr/>
            </a:pPr>
            <a:r>
              <a:rPr lang="fa-IR" sz="2800" dirty="0">
                <a:solidFill>
                  <a:schemeClr val="tx1"/>
                </a:solidFill>
                <a:latin typeface="Arabic Typesetting" panose="03020402040406030203" pitchFamily="66" charset="-78"/>
                <a:cs typeface="Arabic Typesetting" panose="03020402040406030203" pitchFamily="66" charset="-78"/>
              </a:rPr>
              <a:t>1.تاثیر محیط در تعلیم وتربیت انسان .سعدی به حدی برای محیط مناسب تربیت اهمیت  قائل است که تاکید می کنداگر محیط سالم ومتناسب فراهم گردد بعید نیست هویت شخص  عوض شود</a:t>
            </a:r>
            <a:endParaRPr lang="en-US" sz="2800" dirty="0">
              <a:solidFill>
                <a:schemeClr val="tx1"/>
              </a:solidFill>
              <a:latin typeface="Arabic Typesetting" panose="03020402040406030203" pitchFamily="66" charset="-78"/>
              <a:cs typeface="Arabic Typesetting" panose="03020402040406030203" pitchFamily="66" charset="-78"/>
            </a:endParaRPr>
          </a:p>
          <a:p>
            <a:pPr algn="just" rtl="1">
              <a:lnSpc>
                <a:spcPct val="150000"/>
              </a:lnSpc>
              <a:defRPr/>
            </a:pPr>
            <a:r>
              <a:rPr lang="fa-IR" sz="2800" dirty="0">
                <a:solidFill>
                  <a:schemeClr val="tx1"/>
                </a:solidFill>
                <a:latin typeface="Arabic Typesetting" panose="03020402040406030203" pitchFamily="66" charset="-78"/>
                <a:cs typeface="Arabic Typesetting" panose="03020402040406030203" pitchFamily="66" charset="-78"/>
              </a:rPr>
              <a:t>2.نقش وراثت در فرایند تربیت .سعدی به عنوان یک معلم اخلاق که هدفش تربیت انسان متعلق به اخلاق نکوست فرزندان ناهموار وبی ادب و نامتعادل را که محیط در آنها تاثیر نداشته یا در مقبل محیط مناسب مقومت میکند از مار گزنده بدتر است</a:t>
            </a:r>
            <a:r>
              <a:rPr lang="fa-IR" sz="2800" dirty="0" smtClean="0">
                <a:solidFill>
                  <a:schemeClr val="tx1"/>
                </a:solidFill>
                <a:latin typeface="Arabic Typesetting" panose="03020402040406030203" pitchFamily="66" charset="-78"/>
                <a:cs typeface="Arabic Typesetting" panose="03020402040406030203" pitchFamily="66" charset="-78"/>
              </a:rPr>
              <a:t>.</a:t>
            </a:r>
            <a:endParaRPr lang="en-US" sz="2800" dirty="0">
              <a:solidFill>
                <a:schemeClr val="tx1"/>
              </a:solidFill>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392671513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85398" y="177421"/>
            <a:ext cx="6100548" cy="1050877"/>
          </a:xfrm>
        </p:spPr>
        <p:txBody>
          <a:bodyPr/>
          <a:lstStyle/>
          <a:p>
            <a:pPr>
              <a:lnSpc>
                <a:spcPct val="200000"/>
              </a:lnSpc>
            </a:pPr>
            <a:r>
              <a:rPr lang="fa-IR" sz="4800" b="1" dirty="0" smtClean="0">
                <a:solidFill>
                  <a:schemeClr val="tx1"/>
                </a:solidFill>
                <a:latin typeface="Aldhabi" panose="01000000000000000000" pitchFamily="2" charset="-78"/>
                <a:cs typeface="Aldhabi" panose="01000000000000000000" pitchFamily="2" charset="-78"/>
              </a:rPr>
              <a:t>وظایف و جایگاه معلم و متعلم از دید گاه غزالی</a:t>
            </a:r>
            <a:endParaRPr lang="fa-IR" sz="4800" b="1" dirty="0">
              <a:solidFill>
                <a:schemeClr val="tx1"/>
              </a:solidFill>
              <a:latin typeface="Aldhabi" panose="01000000000000000000" pitchFamily="2" charset="-78"/>
              <a:cs typeface="Aldhabi" panose="01000000000000000000" pitchFamily="2" charset="-78"/>
            </a:endParaRPr>
          </a:p>
        </p:txBody>
      </p:sp>
      <p:sp>
        <p:nvSpPr>
          <p:cNvPr id="3" name="Subtitle 2"/>
          <p:cNvSpPr>
            <a:spLocks noGrp="1"/>
          </p:cNvSpPr>
          <p:nvPr>
            <p:ph type="subTitle" idx="1"/>
          </p:nvPr>
        </p:nvSpPr>
        <p:spPr>
          <a:xfrm>
            <a:off x="436729" y="1324496"/>
            <a:ext cx="11436321" cy="5362907"/>
          </a:xfrm>
        </p:spPr>
        <p:txBody>
          <a:bodyPr>
            <a:noAutofit/>
          </a:bodyPr>
          <a:lstStyle/>
          <a:p>
            <a:pPr algn="just" rtl="1">
              <a:lnSpc>
                <a:spcPct val="150000"/>
              </a:lnSpc>
              <a:defRPr/>
            </a:pPr>
            <a:r>
              <a:rPr lang="fa-IR" sz="2800" dirty="0">
                <a:solidFill>
                  <a:schemeClr val="tx1"/>
                </a:solidFill>
                <a:latin typeface="Arabic Typesetting" panose="03020402040406030203" pitchFamily="66" charset="-78"/>
                <a:cs typeface="Arabic Typesetting" panose="03020402040406030203" pitchFamily="66" charset="-78"/>
              </a:rPr>
              <a:t>3.تاثیر تجربه درتعلیم وتربیت .ایشان تجربه و تخصص را در امر تعلیم وتربیت لازمه موفقیت کاری عقلانی می داند و او تاکید میکند که این ویژگیها باید ملاک انتخاب افراد تجرب و کارشناس باشد</a:t>
            </a:r>
            <a:endParaRPr lang="en-US" sz="2800" dirty="0">
              <a:solidFill>
                <a:schemeClr val="tx1"/>
              </a:solidFill>
              <a:latin typeface="Arabic Typesetting" panose="03020402040406030203" pitchFamily="66" charset="-78"/>
              <a:cs typeface="Arabic Typesetting" panose="03020402040406030203" pitchFamily="66" charset="-78"/>
            </a:endParaRPr>
          </a:p>
          <a:p>
            <a:pPr algn="just" rtl="1">
              <a:lnSpc>
                <a:spcPct val="150000"/>
              </a:lnSpc>
              <a:defRPr/>
            </a:pPr>
            <a:r>
              <a:rPr lang="fa-IR" sz="2800" dirty="0">
                <a:solidFill>
                  <a:schemeClr val="tx1"/>
                </a:solidFill>
                <a:latin typeface="Arabic Typesetting" panose="03020402040406030203" pitchFamily="66" charset="-78"/>
                <a:cs typeface="Arabic Typesetting" panose="03020402040406030203" pitchFamily="66" charset="-78"/>
              </a:rPr>
              <a:t>سعدی توجه به تفاوت تجربیات و تمایلات گوناگون در متعلم و شنونده و شناخت آن </a:t>
            </a:r>
            <a:r>
              <a:rPr lang="fa-IR" sz="2800" dirty="0" smtClean="0">
                <a:solidFill>
                  <a:schemeClr val="tx1"/>
                </a:solidFill>
                <a:latin typeface="Arabic Typesetting" panose="03020402040406030203" pitchFamily="66" charset="-78"/>
                <a:cs typeface="Arabic Typesetting" panose="03020402040406030203" pitchFamily="66" charset="-78"/>
              </a:rPr>
              <a:t>هارابه </a:t>
            </a:r>
            <a:r>
              <a:rPr lang="fa-IR" sz="2800" dirty="0">
                <a:solidFill>
                  <a:schemeClr val="tx1"/>
                </a:solidFill>
                <a:latin typeface="Arabic Typesetting" panose="03020402040406030203" pitchFamily="66" charset="-78"/>
                <a:cs typeface="Arabic Typesetting" panose="03020402040406030203" pitchFamily="66" charset="-78"/>
              </a:rPr>
              <a:t>وسیله معلم راسبب جلوگیری از ارائه مطالبی  که موجب  سویه  تفاهم می گردد، می داند معتقد است که معلم با شناخت تواناییهای متعلمین و علایق آنها می تواند در فرایند أموزش وپرورش به </a:t>
            </a:r>
            <a:r>
              <a:rPr lang="fa-IR" sz="2800" dirty="0" smtClean="0">
                <a:solidFill>
                  <a:schemeClr val="tx1"/>
                </a:solidFill>
                <a:latin typeface="Arabic Typesetting" panose="03020402040406030203" pitchFamily="66" charset="-78"/>
                <a:cs typeface="Arabic Typesetting" panose="03020402040406030203" pitchFamily="66" charset="-78"/>
              </a:rPr>
              <a:t>توفیقات </a:t>
            </a:r>
            <a:r>
              <a:rPr lang="fa-IR" sz="2800" dirty="0">
                <a:solidFill>
                  <a:schemeClr val="tx1"/>
                </a:solidFill>
                <a:latin typeface="Arabic Typesetting" panose="03020402040406030203" pitchFamily="66" charset="-78"/>
                <a:cs typeface="Arabic Typesetting" panose="03020402040406030203" pitchFamily="66" charset="-78"/>
              </a:rPr>
              <a:t>بیشتری دست یابد</a:t>
            </a:r>
            <a:r>
              <a:rPr lang="fa-IR" sz="2800" dirty="0" smtClean="0">
                <a:solidFill>
                  <a:schemeClr val="tx1"/>
                </a:solidFill>
                <a:latin typeface="Arabic Typesetting" panose="03020402040406030203" pitchFamily="66" charset="-78"/>
                <a:cs typeface="Arabic Typesetting" panose="03020402040406030203" pitchFamily="66" charset="-78"/>
              </a:rPr>
              <a:t>.</a:t>
            </a:r>
            <a:endParaRPr lang="fa-IR" sz="2800" dirty="0">
              <a:solidFill>
                <a:schemeClr val="tx1"/>
              </a:solidFill>
              <a:latin typeface="Arabic Typesetting" panose="03020402040406030203" pitchFamily="66" charset="-78"/>
              <a:cs typeface="Arabic Typesetting" panose="03020402040406030203" pitchFamily="66" charset="-78"/>
            </a:endParaRPr>
          </a:p>
          <a:p>
            <a:pPr algn="just" rtl="1">
              <a:lnSpc>
                <a:spcPct val="150000"/>
              </a:lnSpc>
              <a:defRPr/>
            </a:pPr>
            <a:r>
              <a:rPr lang="fa-IR" sz="2800" dirty="0">
                <a:solidFill>
                  <a:schemeClr val="tx1"/>
                </a:solidFill>
                <a:latin typeface="Arabic Typesetting" panose="03020402040406030203" pitchFamily="66" charset="-78"/>
                <a:cs typeface="Arabic Typesetting" panose="03020402040406030203" pitchFamily="66" charset="-78"/>
              </a:rPr>
              <a:t>نقش رفیقان،معاشران و همگنان در فرایند تربیت،سعدی در گفتار ونوشته های تعلیمی وتربیتی خود از نقش کننده و دوست و همنشین در فرایند تربیتی انسان غفلت نورزیده است و در آثار متعدد از تاثیر همنشین  سخن گفته است. سعدی در زمینه همنشینی  با بدکاران می فرماید،که با بدان نشینید اگر طبیعت ایشان دراو اثر نکند به طرقیت ایشان متهم گردد و اگر به خراباتی رود به نماز کردن،منسوب شود </a:t>
            </a:r>
            <a:r>
              <a:rPr lang="fa-IR" sz="2800" dirty="0" smtClean="0">
                <a:solidFill>
                  <a:schemeClr val="tx1"/>
                </a:solidFill>
                <a:latin typeface="Arabic Typesetting" panose="03020402040406030203" pitchFamily="66" charset="-78"/>
                <a:cs typeface="Arabic Typesetting" panose="03020402040406030203" pitchFamily="66" charset="-78"/>
              </a:rPr>
              <a:t>به </a:t>
            </a:r>
            <a:r>
              <a:rPr lang="fa-IR" sz="2800" dirty="0">
                <a:solidFill>
                  <a:schemeClr val="tx1"/>
                </a:solidFill>
                <a:latin typeface="Arabic Typesetting" panose="03020402040406030203" pitchFamily="66" charset="-78"/>
                <a:cs typeface="Arabic Typesetting" panose="03020402040406030203" pitchFamily="66" charset="-78"/>
              </a:rPr>
              <a:t>خمر خوردن.</a:t>
            </a:r>
            <a:endParaRPr lang="en-US" sz="2800" dirty="0">
              <a:solidFill>
                <a:schemeClr val="tx1"/>
              </a:solidFill>
              <a:latin typeface="Arabic Typesetting" panose="03020402040406030203" pitchFamily="66" charset="-78"/>
              <a:cs typeface="Arabic Typesetting" panose="03020402040406030203" pitchFamily="66" charset="-78"/>
            </a:endParaRPr>
          </a:p>
          <a:p>
            <a:pPr algn="just" rtl="1">
              <a:lnSpc>
                <a:spcPct val="150000"/>
              </a:lnSpc>
              <a:defRPr/>
            </a:pPr>
            <a:endParaRPr lang="en-US" sz="2800" dirty="0">
              <a:solidFill>
                <a:schemeClr val="tx1"/>
              </a:solidFill>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398374685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85398" y="177421"/>
            <a:ext cx="6100548" cy="1050877"/>
          </a:xfrm>
        </p:spPr>
        <p:txBody>
          <a:bodyPr/>
          <a:lstStyle/>
          <a:p>
            <a:pPr>
              <a:lnSpc>
                <a:spcPct val="200000"/>
              </a:lnSpc>
            </a:pPr>
            <a:r>
              <a:rPr lang="fa-IR" sz="4800" b="1" dirty="0" smtClean="0">
                <a:solidFill>
                  <a:schemeClr val="tx1"/>
                </a:solidFill>
                <a:latin typeface="Aldhabi" panose="01000000000000000000" pitchFamily="2" charset="-78"/>
                <a:cs typeface="Aldhabi" panose="01000000000000000000" pitchFamily="2" charset="-78"/>
              </a:rPr>
              <a:t>وظایف و جایگاه معلم و متعلم از دید گاه غزالی</a:t>
            </a:r>
            <a:endParaRPr lang="fa-IR" sz="4800" b="1" dirty="0">
              <a:solidFill>
                <a:schemeClr val="tx1"/>
              </a:solidFill>
              <a:latin typeface="Aldhabi" panose="01000000000000000000" pitchFamily="2" charset="-78"/>
              <a:cs typeface="Aldhabi" panose="01000000000000000000" pitchFamily="2" charset="-78"/>
            </a:endParaRPr>
          </a:p>
        </p:txBody>
      </p:sp>
      <p:sp>
        <p:nvSpPr>
          <p:cNvPr id="3" name="Subtitle 2"/>
          <p:cNvSpPr>
            <a:spLocks noGrp="1"/>
          </p:cNvSpPr>
          <p:nvPr>
            <p:ph type="subTitle" idx="1"/>
          </p:nvPr>
        </p:nvSpPr>
        <p:spPr>
          <a:xfrm>
            <a:off x="436729" y="1324496"/>
            <a:ext cx="11436321" cy="5362907"/>
          </a:xfrm>
        </p:spPr>
        <p:txBody>
          <a:bodyPr>
            <a:noAutofit/>
          </a:bodyPr>
          <a:lstStyle/>
          <a:p>
            <a:pPr algn="just" rtl="1">
              <a:lnSpc>
                <a:spcPct val="150000"/>
              </a:lnSpc>
              <a:defRPr/>
            </a:pPr>
            <a:r>
              <a:rPr lang="fa-IR" sz="2800" dirty="0">
                <a:solidFill>
                  <a:schemeClr val="tx1"/>
                </a:solidFill>
                <a:latin typeface="Arabic Typesetting" panose="03020402040406030203" pitchFamily="66" charset="-78"/>
                <a:cs typeface="Arabic Typesetting" panose="03020402040406030203" pitchFamily="66" charset="-78"/>
              </a:rPr>
              <a:t>5. نقش والدین و محیط خانه در تربیت.کودک در محیط خانه با عوامل انسانی متعددی تماس دارد که مهمتریت آنه پدر و مادر هستند که وظیفه اصلی در امر تربیت به عهده انهاست . تاثیر محیط خانه و خانواده بر کودک  دارای اهمیت خاصی است. سعدی در حکایتی با ذکر حدیثی از رسول اکرم ص  جایگاه  والای  خانواده  در تربیت کودک برجسته می نماید،هرکودکی مطابق فطرت متولد می شود و آنگاه پدرومادرهستند که او را یهودی و نصرانی ....می کنند.از طرفی سعدی به او لیا توصیه می کند که فرزاندان خود را سمت عنصر بار نیاورند  بلکه باید در تربیت فرزندان چنان تلاش کنند که آنها سرد و گرم روزگار را بچشند و هنگام ناملایمات  زندگی خسته  نشوند و با  مشکلات روزگاربه مقاومت بر خیزند</a:t>
            </a:r>
            <a:endParaRPr lang="en-US" sz="2800" dirty="0">
              <a:solidFill>
                <a:schemeClr val="tx1"/>
              </a:solidFill>
              <a:latin typeface="Arabic Typesetting" panose="03020402040406030203" pitchFamily="66" charset="-78"/>
              <a:cs typeface="Arabic Typesetting" panose="03020402040406030203" pitchFamily="66" charset="-78"/>
            </a:endParaRPr>
          </a:p>
          <a:p>
            <a:pPr algn="just" rtl="1">
              <a:lnSpc>
                <a:spcPct val="150000"/>
              </a:lnSpc>
              <a:defRPr/>
            </a:pPr>
            <a:endParaRPr lang="en-US" sz="2800" dirty="0">
              <a:solidFill>
                <a:schemeClr val="tx1"/>
              </a:solidFill>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106915812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65779" y="110320"/>
            <a:ext cx="7865210" cy="1036092"/>
          </a:xfrm>
        </p:spPr>
        <p:txBody>
          <a:bodyPr/>
          <a:lstStyle/>
          <a:p>
            <a:r>
              <a:rPr lang="fa-IR" altLang="ko-KR" sz="4800" b="1" dirty="0">
                <a:solidFill>
                  <a:schemeClr val="tx1"/>
                </a:solidFill>
                <a:latin typeface="Aldhabi" panose="01000000000000000000" pitchFamily="2" charset="-78"/>
                <a:ea typeface="맑은 고딕" pitchFamily="50" charset="-127"/>
                <a:cs typeface="Aldhabi" panose="01000000000000000000" pitchFamily="2" charset="-78"/>
              </a:rPr>
              <a:t>درس سیرتحول تعلیم و تربیت درایران قبل و بعد از اسلام</a:t>
            </a:r>
            <a:endParaRPr lang="en-US" altLang="ko-KR" sz="4800" b="1" dirty="0">
              <a:solidFill>
                <a:schemeClr val="tx1"/>
              </a:solidFill>
              <a:latin typeface="Aldhabi" panose="01000000000000000000" pitchFamily="2" charset="-78"/>
              <a:ea typeface="맑은 고딕" pitchFamily="50" charset="-127"/>
              <a:cs typeface="Aldhabi" panose="01000000000000000000" pitchFamily="2" charset="-78"/>
            </a:endParaRPr>
          </a:p>
        </p:txBody>
      </p:sp>
      <p:sp>
        <p:nvSpPr>
          <p:cNvPr id="3" name="Subtitle 2"/>
          <p:cNvSpPr>
            <a:spLocks noGrp="1"/>
          </p:cNvSpPr>
          <p:nvPr>
            <p:ph type="subTitle" idx="1"/>
          </p:nvPr>
        </p:nvSpPr>
        <p:spPr>
          <a:xfrm>
            <a:off x="2819982" y="2034180"/>
            <a:ext cx="8825658" cy="861420"/>
          </a:xfrm>
        </p:spPr>
        <p:txBody>
          <a:bodyPr>
            <a:noAutofit/>
          </a:bodyPr>
          <a:lstStyle/>
          <a:p>
            <a:pPr algn="r">
              <a:spcBef>
                <a:spcPts val="0"/>
              </a:spcBef>
              <a:defRPr/>
            </a:pPr>
            <a:r>
              <a:rPr lang="fa-IR" altLang="ko-KR" sz="3600" b="1" dirty="0">
                <a:solidFill>
                  <a:schemeClr val="tx1"/>
                </a:solidFill>
                <a:latin typeface="Andalus" panose="02020603050405020304" pitchFamily="18" charset="-78"/>
                <a:cs typeface="Andalus" panose="02020603050405020304" pitchFamily="18" charset="-78"/>
              </a:rPr>
              <a:t>گروه </a:t>
            </a:r>
            <a:r>
              <a:rPr lang="fa-IR" altLang="ko-KR" sz="3600" b="1" dirty="0" smtClean="0">
                <a:solidFill>
                  <a:schemeClr val="tx1"/>
                </a:solidFill>
                <a:latin typeface="Andalus" panose="02020603050405020304" pitchFamily="18" charset="-78"/>
                <a:cs typeface="Andalus" panose="02020603050405020304" pitchFamily="18" charset="-78"/>
              </a:rPr>
              <a:t>هفتم:</a:t>
            </a:r>
            <a:endParaRPr lang="fa-IR" altLang="ko-KR" sz="3600" b="1" dirty="0">
              <a:solidFill>
                <a:schemeClr val="tx1"/>
              </a:solidFill>
              <a:latin typeface="Andalus" panose="02020603050405020304" pitchFamily="18" charset="-78"/>
              <a:cs typeface="Andalus" panose="02020603050405020304" pitchFamily="18" charset="-78"/>
            </a:endParaRPr>
          </a:p>
          <a:p>
            <a:pPr algn="r">
              <a:spcBef>
                <a:spcPts val="0"/>
              </a:spcBef>
              <a:defRPr/>
            </a:pPr>
            <a:endParaRPr lang="fa-IR" altLang="ko-KR" sz="3600" b="1" dirty="0" smtClean="0">
              <a:solidFill>
                <a:schemeClr val="tx1"/>
              </a:solidFill>
              <a:latin typeface="Arial" pitchFamily="34" charset="0"/>
              <a:cs typeface="Arial" pitchFamily="34" charset="0"/>
            </a:endParaRPr>
          </a:p>
          <a:p>
            <a:pPr algn="r"/>
            <a:r>
              <a:rPr lang="fa-IR" sz="3600" dirty="0">
                <a:solidFill>
                  <a:schemeClr val="tx1"/>
                </a:solidFill>
                <a:latin typeface="Andalus" panose="02020603050405020304" pitchFamily="18" charset="-78"/>
                <a:cs typeface="Andalus" panose="02020603050405020304" pitchFamily="18" charset="-78"/>
              </a:rPr>
              <a:t>زهرا ناروئی</a:t>
            </a:r>
          </a:p>
          <a:p>
            <a:pPr algn="r"/>
            <a:r>
              <a:rPr lang="fa-IR" sz="3600" dirty="0">
                <a:solidFill>
                  <a:schemeClr val="tx1"/>
                </a:solidFill>
                <a:latin typeface="Andalus" panose="02020603050405020304" pitchFamily="18" charset="-78"/>
                <a:cs typeface="Andalus" panose="02020603050405020304" pitchFamily="18" charset="-78"/>
              </a:rPr>
              <a:t>مینا آباد</a:t>
            </a:r>
          </a:p>
          <a:p>
            <a:pPr algn="r"/>
            <a:r>
              <a:rPr lang="fa-IR" sz="3600" dirty="0">
                <a:solidFill>
                  <a:schemeClr val="tx1"/>
                </a:solidFill>
                <a:latin typeface="Andalus" panose="02020603050405020304" pitchFamily="18" charset="-78"/>
                <a:cs typeface="Andalus" panose="02020603050405020304" pitchFamily="18" charset="-78"/>
              </a:rPr>
              <a:t>زهرا  امیری </a:t>
            </a:r>
          </a:p>
          <a:p>
            <a:pPr algn="r"/>
            <a:r>
              <a:rPr lang="fa-IR" sz="3600" dirty="0">
                <a:solidFill>
                  <a:schemeClr val="tx1"/>
                </a:solidFill>
                <a:latin typeface="Andalus" panose="02020603050405020304" pitchFamily="18" charset="-78"/>
                <a:cs typeface="Andalus" panose="02020603050405020304" pitchFamily="18" charset="-78"/>
              </a:rPr>
              <a:t>نیلوفر بهادر</a:t>
            </a:r>
          </a:p>
          <a:p>
            <a:pPr algn="r">
              <a:spcBef>
                <a:spcPts val="0"/>
              </a:spcBef>
              <a:defRPr/>
            </a:pPr>
            <a:endParaRPr lang="en-US" altLang="ko-KR" sz="3600" b="1" dirty="0" smtClean="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val="407948671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151427" y="0"/>
            <a:ext cx="3357348" cy="1050877"/>
          </a:xfrm>
        </p:spPr>
        <p:txBody>
          <a:bodyPr/>
          <a:lstStyle/>
          <a:p>
            <a:pPr>
              <a:lnSpc>
                <a:spcPct val="200000"/>
              </a:lnSpc>
            </a:pPr>
            <a:r>
              <a:rPr lang="fa-IR" sz="4800" b="1" dirty="0" smtClean="0">
                <a:solidFill>
                  <a:schemeClr val="tx1"/>
                </a:solidFill>
                <a:latin typeface="Aldhabi" panose="01000000000000000000" pitchFamily="2" charset="-78"/>
                <a:cs typeface="Aldhabi" panose="01000000000000000000" pitchFamily="2" charset="-78"/>
              </a:rPr>
              <a:t>دیدگاه های تربیتی سعدی</a:t>
            </a:r>
            <a:endParaRPr lang="fa-IR" sz="4800" b="1" dirty="0">
              <a:solidFill>
                <a:schemeClr val="tx1"/>
              </a:solidFill>
              <a:latin typeface="Aldhabi" panose="01000000000000000000" pitchFamily="2" charset="-78"/>
              <a:cs typeface="Aldhabi" panose="01000000000000000000" pitchFamily="2" charset="-78"/>
            </a:endParaRPr>
          </a:p>
        </p:txBody>
      </p:sp>
      <p:sp>
        <p:nvSpPr>
          <p:cNvPr id="3" name="Subtitle 2"/>
          <p:cNvSpPr>
            <a:spLocks noGrp="1"/>
          </p:cNvSpPr>
          <p:nvPr>
            <p:ph type="subTitle" idx="1"/>
          </p:nvPr>
        </p:nvSpPr>
        <p:spPr>
          <a:xfrm>
            <a:off x="436729" y="1324496"/>
            <a:ext cx="11436321" cy="5362907"/>
          </a:xfrm>
        </p:spPr>
        <p:txBody>
          <a:bodyPr>
            <a:noAutofit/>
          </a:bodyPr>
          <a:lstStyle/>
          <a:p>
            <a:pPr algn="just" rtl="1">
              <a:lnSpc>
                <a:spcPct val="150000"/>
              </a:lnSpc>
              <a:defRPr/>
            </a:pPr>
            <a:r>
              <a:rPr lang="fa-IR" sz="2800" dirty="0">
                <a:solidFill>
                  <a:schemeClr val="tx1"/>
                </a:solidFill>
                <a:latin typeface="Arabic Typesetting" panose="03020402040406030203" pitchFamily="66" charset="-78"/>
                <a:cs typeface="Arabic Typesetting" panose="03020402040406030203" pitchFamily="66" charset="-78"/>
              </a:rPr>
              <a:t>سعدی چون به فرهنگ و معارف اسلامی مسلط بوده است درآثارش مسائل فرهنگی و تربیتی به شیوه خاصی محک زده شده است و در بحث اخلاقی فقط به پند و موعظه نمی پردازد بلکه تلاش میکند به تحلیل ابعاد مختلف رفتار اخلاق فردی و اجتماعی بپردازد.</a:t>
            </a:r>
          </a:p>
          <a:p>
            <a:pPr algn="just" rtl="1">
              <a:lnSpc>
                <a:spcPct val="150000"/>
              </a:lnSpc>
              <a:defRPr/>
            </a:pPr>
            <a:r>
              <a:rPr lang="fa-IR" sz="2800" dirty="0">
                <a:solidFill>
                  <a:schemeClr val="tx1"/>
                </a:solidFill>
                <a:latin typeface="Arabic Typesetting" panose="03020402040406030203" pitchFamily="66" charset="-78"/>
                <a:cs typeface="Arabic Typesetting" panose="03020402040406030203" pitchFamily="66" charset="-78"/>
              </a:rPr>
              <a:t>او در مجموعه اندرز ها و پند های خویش درباره مسائل تربیتی به اختلافات فردی،تاثیر عوامل ارثی و ممحیطی در رفتار فرد،نقش تنبیه و تشویق در رفتار شاگردان و همچنین در رسالت دانایان و معلمان در تحکیم ارزشهای انسانی و معنوی اشاراتی عالمانه دارد.</a:t>
            </a:r>
          </a:p>
          <a:p>
            <a:pPr algn="just" rtl="1">
              <a:lnSpc>
                <a:spcPct val="150000"/>
              </a:lnSpc>
              <a:defRPr/>
            </a:pPr>
            <a:r>
              <a:rPr lang="fa-IR" sz="3200" dirty="0">
                <a:solidFill>
                  <a:schemeClr val="tx1"/>
                </a:solidFill>
                <a:latin typeface="Aldhabi" panose="01000000000000000000" pitchFamily="2" charset="-78"/>
                <a:cs typeface="Aldhabi" panose="01000000000000000000" pitchFamily="2" charset="-78"/>
              </a:rPr>
              <a:t>عوامل موثر در تربیت از نظر سعدی:</a:t>
            </a:r>
          </a:p>
          <a:p>
            <a:pPr algn="r"/>
            <a:r>
              <a:rPr lang="fa-IR" sz="2800" dirty="0">
                <a:solidFill>
                  <a:schemeClr val="tx1"/>
                </a:solidFill>
                <a:latin typeface="Arabic Typesetting" panose="03020402040406030203" pitchFamily="66" charset="-78"/>
                <a:cs typeface="Arabic Typesetting" panose="03020402040406030203" pitchFamily="66" charset="-78"/>
              </a:rPr>
              <a:t>1</a:t>
            </a:r>
            <a:r>
              <a:rPr lang="fa-IR" sz="2800" dirty="0">
                <a:solidFill>
                  <a:schemeClr val="tx1"/>
                </a:solidFill>
                <a:latin typeface="Aldhabi" panose="01000000000000000000" pitchFamily="2" charset="-78"/>
                <a:cs typeface="Aldhabi" panose="01000000000000000000" pitchFamily="2" charset="-78"/>
              </a:rPr>
              <a:t>)تاثیر محیط در تربیت انسان:</a:t>
            </a:r>
          </a:p>
          <a:p>
            <a:pPr algn="r"/>
            <a:r>
              <a:rPr lang="fa-IR" sz="2800" dirty="0">
                <a:solidFill>
                  <a:schemeClr val="tx1"/>
                </a:solidFill>
                <a:latin typeface="Arabic Typesetting" panose="03020402040406030203" pitchFamily="66" charset="-78"/>
                <a:cs typeface="Arabic Typesetting" panose="03020402040406030203" pitchFamily="66" charset="-78"/>
              </a:rPr>
              <a:t>او آنچنان به محیط مناسب تربیت اهمیت قائل است که میگوید اگر محیط مناسب باشد بد نیست که هویت فرد هم عوض شود وآنچه پست است بر اثر </a:t>
            </a:r>
            <a:r>
              <a:rPr lang="fa-IR" sz="2800" dirty="0" smtClean="0">
                <a:solidFill>
                  <a:schemeClr val="tx1"/>
                </a:solidFill>
                <a:latin typeface="Arabic Typesetting" panose="03020402040406030203" pitchFamily="66" charset="-78"/>
                <a:cs typeface="Arabic Typesetting" panose="03020402040406030203" pitchFamily="66" charset="-78"/>
              </a:rPr>
              <a:t>محیط تربیتی وجودی شایسته گردد.</a:t>
            </a:r>
            <a:endParaRPr lang="fa-IR" sz="2800" dirty="0">
              <a:solidFill>
                <a:schemeClr val="tx1"/>
              </a:solidFill>
              <a:latin typeface="Arabic Typesetting" panose="03020402040406030203" pitchFamily="66" charset="-78"/>
              <a:cs typeface="Arabic Typesetting" panose="03020402040406030203" pitchFamily="66" charset="-78"/>
            </a:endParaRPr>
          </a:p>
          <a:p>
            <a:pPr algn="just" rtl="1">
              <a:lnSpc>
                <a:spcPct val="150000"/>
              </a:lnSpc>
              <a:defRPr/>
            </a:pPr>
            <a:endParaRPr lang="en-US" sz="2800" dirty="0">
              <a:solidFill>
                <a:schemeClr val="tx1"/>
              </a:solidFill>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159381657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151427" y="0"/>
            <a:ext cx="3357348" cy="1050877"/>
          </a:xfrm>
        </p:spPr>
        <p:txBody>
          <a:bodyPr/>
          <a:lstStyle/>
          <a:p>
            <a:pPr>
              <a:lnSpc>
                <a:spcPct val="200000"/>
              </a:lnSpc>
            </a:pPr>
            <a:r>
              <a:rPr lang="fa-IR" sz="4800" b="1" dirty="0" smtClean="0">
                <a:solidFill>
                  <a:schemeClr val="tx1"/>
                </a:solidFill>
                <a:latin typeface="Aldhabi" panose="01000000000000000000" pitchFamily="2" charset="-78"/>
                <a:cs typeface="Aldhabi" panose="01000000000000000000" pitchFamily="2" charset="-78"/>
              </a:rPr>
              <a:t>دیدگاه های تربیتی سعدی</a:t>
            </a:r>
            <a:endParaRPr lang="fa-IR" sz="4800" b="1" dirty="0">
              <a:solidFill>
                <a:schemeClr val="tx1"/>
              </a:solidFill>
              <a:latin typeface="Aldhabi" panose="01000000000000000000" pitchFamily="2" charset="-78"/>
              <a:cs typeface="Aldhabi" panose="01000000000000000000" pitchFamily="2" charset="-78"/>
            </a:endParaRPr>
          </a:p>
        </p:txBody>
      </p:sp>
      <p:sp>
        <p:nvSpPr>
          <p:cNvPr id="3" name="Subtitle 2"/>
          <p:cNvSpPr>
            <a:spLocks noGrp="1"/>
          </p:cNvSpPr>
          <p:nvPr>
            <p:ph type="subTitle" idx="1"/>
          </p:nvPr>
        </p:nvSpPr>
        <p:spPr>
          <a:xfrm>
            <a:off x="436729" y="1324496"/>
            <a:ext cx="11436321" cy="5362907"/>
          </a:xfrm>
        </p:spPr>
        <p:txBody>
          <a:bodyPr>
            <a:noAutofit/>
          </a:bodyPr>
          <a:lstStyle/>
          <a:p>
            <a:pPr algn="r"/>
            <a:r>
              <a:rPr lang="fa-IR" sz="3200" dirty="0" smtClean="0">
                <a:solidFill>
                  <a:schemeClr val="tx1"/>
                </a:solidFill>
                <a:latin typeface="Aldhabi" panose="01000000000000000000" pitchFamily="2" charset="-78"/>
                <a:cs typeface="Aldhabi" panose="01000000000000000000" pitchFamily="2" charset="-78"/>
              </a:rPr>
              <a:t>2)نقش </a:t>
            </a:r>
            <a:r>
              <a:rPr lang="fa-IR" sz="3200" dirty="0">
                <a:solidFill>
                  <a:schemeClr val="tx1"/>
                </a:solidFill>
                <a:latin typeface="Aldhabi" panose="01000000000000000000" pitchFamily="2" charset="-78"/>
                <a:cs typeface="Aldhabi" panose="01000000000000000000" pitchFamily="2" charset="-78"/>
              </a:rPr>
              <a:t>وراثت در فرایند تربیت:</a:t>
            </a:r>
          </a:p>
          <a:p>
            <a:pPr algn="r"/>
            <a:r>
              <a:rPr lang="fa-IR" sz="2800" dirty="0">
                <a:solidFill>
                  <a:schemeClr val="tx1"/>
                </a:solidFill>
                <a:latin typeface="Arabic Typesetting" panose="03020402040406030203" pitchFamily="66" charset="-78"/>
                <a:cs typeface="Arabic Typesetting" panose="03020402040406030203" pitchFamily="66" charset="-78"/>
              </a:rPr>
              <a:t>سعدی نقش توارث و استعداد ذاتی را در تربیت چنان مهم دانسته که جنس مقابل را تربیت پذیر نمیداند سعدی به عنوان معلم اخلاق که هدفش تربیت انسان متخلق به اخلاق نکوستفرزندان ناهموار و بی ادب را از مار گزنده بدتر میدانداو همچنین آنانی را که تربیت اولیه شان نامناسب بوده و به هیچ وجه حاضر به اصلاح نیستند را تقبیح میکند.</a:t>
            </a:r>
          </a:p>
          <a:p>
            <a:pPr algn="r"/>
            <a:r>
              <a:rPr lang="fa-IR" sz="3200" dirty="0">
                <a:solidFill>
                  <a:schemeClr val="tx1"/>
                </a:solidFill>
                <a:latin typeface="Aldhabi" panose="01000000000000000000" pitchFamily="2" charset="-78"/>
                <a:cs typeface="Aldhabi" panose="01000000000000000000" pitchFamily="2" charset="-78"/>
              </a:rPr>
              <a:t>3)تاثیر تجربه در تعلیم و تربیت</a:t>
            </a:r>
            <a:r>
              <a:rPr lang="fa-IR" sz="3200" dirty="0" smtClean="0">
                <a:solidFill>
                  <a:schemeClr val="tx1"/>
                </a:solidFill>
                <a:latin typeface="Aldhabi" panose="01000000000000000000" pitchFamily="2" charset="-78"/>
                <a:cs typeface="Aldhabi" panose="01000000000000000000" pitchFamily="2" charset="-78"/>
              </a:rPr>
              <a:t>:</a:t>
            </a:r>
            <a:endParaRPr lang="fa-IR" sz="2800" dirty="0">
              <a:solidFill>
                <a:schemeClr val="tx1"/>
              </a:solidFill>
              <a:latin typeface="Arabic Typesetting" panose="03020402040406030203" pitchFamily="66" charset="-78"/>
              <a:cs typeface="Arabic Typesetting" panose="03020402040406030203" pitchFamily="66" charset="-78"/>
            </a:endParaRPr>
          </a:p>
          <a:p>
            <a:pPr algn="r"/>
            <a:r>
              <a:rPr lang="fa-IR" sz="2800" dirty="0">
                <a:solidFill>
                  <a:schemeClr val="tx1"/>
                </a:solidFill>
                <a:latin typeface="Arabic Typesetting" panose="03020402040406030203" pitchFamily="66" charset="-78"/>
                <a:cs typeface="Arabic Typesetting" panose="03020402040406030203" pitchFamily="66" charset="-78"/>
              </a:rPr>
              <a:t>او بر این اعتقاد است که مسئولیت تربیت را باید به دست افراد مجرب و کاردان سپرد و اگر غیر این باشد سرنوشت افراد جامعه در ابهام فرو میماند مراجع به نادان و دادن زمام امور به ناآزمودگان بی تجربه جرم محسوب میشود و نشانه خفت و نادانی مسئولین است </a:t>
            </a:r>
            <a:endParaRPr lang="fa-IR" sz="2800" dirty="0">
              <a:solidFill>
                <a:schemeClr val="tx1"/>
              </a:solidFill>
            </a:endParaRPr>
          </a:p>
          <a:p>
            <a:pPr algn="r"/>
            <a:r>
              <a:rPr lang="fa-IR" sz="3200" dirty="0">
                <a:solidFill>
                  <a:schemeClr val="tx1"/>
                </a:solidFill>
                <a:latin typeface="Aldhabi" panose="01000000000000000000" pitchFamily="2" charset="-78"/>
                <a:cs typeface="Aldhabi" panose="01000000000000000000" pitchFamily="2" charset="-78"/>
              </a:rPr>
              <a:t>نقش رفیقان،معاشران و همگنان در فرایند تربیت:</a:t>
            </a:r>
            <a:r>
              <a:rPr lang="en-US" sz="3200" dirty="0">
                <a:solidFill>
                  <a:schemeClr val="tx1"/>
                </a:solidFill>
                <a:latin typeface="Aldhabi" panose="01000000000000000000" pitchFamily="2" charset="-78"/>
                <a:cs typeface="Aldhabi" panose="01000000000000000000" pitchFamily="2" charset="-78"/>
              </a:rPr>
              <a:t>(</a:t>
            </a:r>
            <a:r>
              <a:rPr lang="en-US" sz="3200" dirty="0" smtClean="0">
                <a:solidFill>
                  <a:schemeClr val="tx1"/>
                </a:solidFill>
                <a:latin typeface="Aldhabi" panose="01000000000000000000" pitchFamily="2" charset="-78"/>
                <a:cs typeface="Aldhabi" panose="01000000000000000000" pitchFamily="2" charset="-78"/>
              </a:rPr>
              <a:t>4</a:t>
            </a:r>
            <a:endParaRPr lang="fa-IR" sz="2800" dirty="0">
              <a:solidFill>
                <a:schemeClr val="tx1"/>
              </a:solidFill>
              <a:latin typeface="Arabic Typesetting" panose="03020402040406030203" pitchFamily="66" charset="-78"/>
              <a:cs typeface="Arabic Typesetting" panose="03020402040406030203" pitchFamily="66" charset="-78"/>
            </a:endParaRPr>
          </a:p>
          <a:p>
            <a:pPr algn="r"/>
            <a:r>
              <a:rPr lang="fa-IR" sz="2800" dirty="0">
                <a:solidFill>
                  <a:schemeClr val="tx1"/>
                </a:solidFill>
                <a:latin typeface="Arabic Typesetting" panose="03020402040406030203" pitchFamily="66" charset="-78"/>
                <a:cs typeface="Arabic Typesetting" panose="03020402040406030203" pitchFamily="66" charset="-78"/>
              </a:rPr>
              <a:t>سعدی درزمینه همنشینی با بد کاران میفرماید هر انسانی که با افراد فرو مایه معاشرت داشته باشد حتی اگر خاصیت ایشان در او اثر نکند به عمل و فعل بد کاران متهم میگردد.</a:t>
            </a:r>
            <a:endParaRPr lang="en-US" sz="2800" dirty="0">
              <a:solidFill>
                <a:schemeClr val="tx1"/>
              </a:solidFill>
              <a:latin typeface="Arabic Typesetting" panose="03020402040406030203" pitchFamily="66" charset="-78"/>
              <a:cs typeface="Arabic Typesetting" panose="03020402040406030203" pitchFamily="66" charset="-78"/>
            </a:endParaRPr>
          </a:p>
          <a:p>
            <a:pPr algn="just" rtl="1">
              <a:lnSpc>
                <a:spcPct val="150000"/>
              </a:lnSpc>
              <a:defRPr/>
            </a:pPr>
            <a:endParaRPr lang="en-US" sz="2800" dirty="0">
              <a:solidFill>
                <a:schemeClr val="tx1"/>
              </a:solidFill>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97443022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151427" y="0"/>
            <a:ext cx="3357348" cy="1050877"/>
          </a:xfrm>
        </p:spPr>
        <p:txBody>
          <a:bodyPr/>
          <a:lstStyle/>
          <a:p>
            <a:pPr>
              <a:lnSpc>
                <a:spcPct val="200000"/>
              </a:lnSpc>
            </a:pPr>
            <a:r>
              <a:rPr lang="fa-IR" sz="4800" b="1" dirty="0" smtClean="0">
                <a:solidFill>
                  <a:schemeClr val="tx1"/>
                </a:solidFill>
                <a:latin typeface="Aldhabi" panose="01000000000000000000" pitchFamily="2" charset="-78"/>
                <a:cs typeface="Aldhabi" panose="01000000000000000000" pitchFamily="2" charset="-78"/>
              </a:rPr>
              <a:t>دیدگاه های تربیتی سعدی</a:t>
            </a:r>
            <a:endParaRPr lang="fa-IR" sz="4800" b="1" dirty="0">
              <a:solidFill>
                <a:schemeClr val="tx1"/>
              </a:solidFill>
              <a:latin typeface="Aldhabi" panose="01000000000000000000" pitchFamily="2" charset="-78"/>
              <a:cs typeface="Aldhabi" panose="01000000000000000000" pitchFamily="2" charset="-78"/>
            </a:endParaRPr>
          </a:p>
        </p:txBody>
      </p:sp>
      <p:sp>
        <p:nvSpPr>
          <p:cNvPr id="3" name="Subtitle 2"/>
          <p:cNvSpPr>
            <a:spLocks noGrp="1"/>
          </p:cNvSpPr>
          <p:nvPr>
            <p:ph type="subTitle" idx="1"/>
          </p:nvPr>
        </p:nvSpPr>
        <p:spPr>
          <a:xfrm>
            <a:off x="436729" y="1324496"/>
            <a:ext cx="11436321" cy="5362907"/>
          </a:xfrm>
        </p:spPr>
        <p:txBody>
          <a:bodyPr>
            <a:noAutofit/>
          </a:bodyPr>
          <a:lstStyle/>
          <a:p>
            <a:pPr algn="just" rtl="1">
              <a:lnSpc>
                <a:spcPct val="150000"/>
              </a:lnSpc>
              <a:defRPr/>
            </a:pPr>
            <a:r>
              <a:rPr lang="fa-IR" sz="3200" dirty="0">
                <a:solidFill>
                  <a:schemeClr val="tx1"/>
                </a:solidFill>
                <a:latin typeface="Aldhabi" panose="01000000000000000000" pitchFamily="2" charset="-78"/>
                <a:cs typeface="Aldhabi" panose="01000000000000000000" pitchFamily="2" charset="-78"/>
              </a:rPr>
              <a:t>5)نقش والدین و محیط خانه در تربیت:</a:t>
            </a:r>
          </a:p>
          <a:p>
            <a:pPr algn="r"/>
            <a:r>
              <a:rPr lang="fa-IR" sz="2800" dirty="0">
                <a:solidFill>
                  <a:schemeClr val="tx1"/>
                </a:solidFill>
                <a:latin typeface="Arabic Typesetting" panose="03020402040406030203" pitchFamily="66" charset="-78"/>
                <a:cs typeface="Arabic Typesetting" panose="03020402040406030203" pitchFamily="66" charset="-78"/>
              </a:rPr>
              <a:t>سعدی بارها در آثار نوشتاری خود به اهمیت محیط خانه و پدر و مادر را در شکل گیری شخصیت کودک متذکر شده از طرف دیگر سعدی به اولیاء توصیه میکند که فرزندان خود را سست عنصر بار نیاورند بلکه در تربیت فرزند آنچنان تلاش کنند که آنها سرد و گرم روزگار را بچشند و به هنگام ناملایمات زندگی خسته نشوند و </a:t>
            </a:r>
            <a:r>
              <a:rPr lang="fa-IR" sz="2800" dirty="0" smtClean="0">
                <a:solidFill>
                  <a:schemeClr val="tx1"/>
                </a:solidFill>
                <a:latin typeface="Arabic Typesetting" panose="03020402040406030203" pitchFamily="66" charset="-78"/>
                <a:cs typeface="Arabic Typesetting" panose="03020402040406030203" pitchFamily="66" charset="-78"/>
              </a:rPr>
              <a:t>بامشکلات روزگار به مقاومت برخیزند.</a:t>
            </a:r>
            <a:endParaRPr lang="fa-IR" sz="2800" dirty="0">
              <a:solidFill>
                <a:schemeClr val="tx1"/>
              </a:solidFill>
              <a:latin typeface="Arabic Typesetting" panose="03020402040406030203" pitchFamily="66" charset="-78"/>
              <a:cs typeface="Arabic Typesetting" panose="03020402040406030203" pitchFamily="66" charset="-78"/>
            </a:endParaRPr>
          </a:p>
          <a:p>
            <a:pPr algn="r"/>
            <a:r>
              <a:rPr lang="fa-IR" sz="3200" dirty="0">
                <a:solidFill>
                  <a:schemeClr val="tx1"/>
                </a:solidFill>
                <a:latin typeface="Aldhabi" panose="01000000000000000000" pitchFamily="2" charset="-78"/>
                <a:cs typeface="Aldhabi" panose="01000000000000000000" pitchFamily="2" charset="-78"/>
              </a:rPr>
              <a:t>3)تواضع و فروتنی:</a:t>
            </a:r>
          </a:p>
          <a:p>
            <a:pPr algn="r"/>
            <a:r>
              <a:rPr lang="fa-IR" sz="2800" dirty="0">
                <a:solidFill>
                  <a:schemeClr val="tx1"/>
                </a:solidFill>
                <a:latin typeface="Arabic Typesetting" panose="03020402040406030203" pitchFamily="66" charset="-78"/>
                <a:cs typeface="Arabic Typesetting" panose="03020402040406030203" pitchFamily="66" charset="-78"/>
              </a:rPr>
              <a:t>تواض و فروتنی از نیکو ترین صفاتی است که انسان را شایسته تحسین و سزاوار تکریم میسازد و باید محور و هدف هر گونه تربیتی قرار گیرد </a:t>
            </a:r>
          </a:p>
          <a:p>
            <a:pPr algn="r"/>
            <a:r>
              <a:rPr lang="fa-IR" sz="2800" dirty="0">
                <a:solidFill>
                  <a:schemeClr val="tx1"/>
                </a:solidFill>
                <a:latin typeface="Arabic Typesetting" panose="03020402040406030203" pitchFamily="66" charset="-78"/>
                <a:cs typeface="Arabic Typesetting" panose="03020402040406030203" pitchFamily="66" charset="-78"/>
              </a:rPr>
              <a:t>سعدی با توجه به حدیث (بالتواضع تکون الرفعه)علو مرتبه و رفعت مقام انسان را در تحقق یکی از مهمترین اهداف تعلیم و تربیت یعنی در فروتنی و تواضع میداند و ذلت و سر افکندگی ادمی را در تکبر میداند و به نظر او ثروت،فضیلت و مقام نباید موجب خود پسندی و تکبر و غرور گردد بلکه بر عکس دارنده ثروت و مقام و دانش باید از تواضع و فروتنی بیشتری برخوردار شده باشد او تاکید میورزد که وارستگان و صاحبان خرد و اندیشه هیچگاه خود را برتر و بالا تر از کسی نمیداند </a:t>
            </a:r>
          </a:p>
          <a:p>
            <a:pPr algn="just" rtl="1">
              <a:lnSpc>
                <a:spcPct val="150000"/>
              </a:lnSpc>
              <a:defRPr/>
            </a:pPr>
            <a:endParaRPr lang="en-US" sz="2800" dirty="0">
              <a:solidFill>
                <a:schemeClr val="tx1"/>
              </a:solidFill>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344138938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151427" y="0"/>
            <a:ext cx="3357348" cy="1050877"/>
          </a:xfrm>
        </p:spPr>
        <p:txBody>
          <a:bodyPr/>
          <a:lstStyle/>
          <a:p>
            <a:pPr>
              <a:lnSpc>
                <a:spcPct val="200000"/>
              </a:lnSpc>
            </a:pPr>
            <a:r>
              <a:rPr lang="fa-IR" sz="4800" b="1" dirty="0" smtClean="0">
                <a:solidFill>
                  <a:schemeClr val="tx1"/>
                </a:solidFill>
                <a:latin typeface="Aldhabi" panose="01000000000000000000" pitchFamily="2" charset="-78"/>
                <a:cs typeface="Aldhabi" panose="01000000000000000000" pitchFamily="2" charset="-78"/>
              </a:rPr>
              <a:t>دیدگاه های تربیتی سعدی</a:t>
            </a:r>
            <a:endParaRPr lang="fa-IR" sz="4800" b="1" dirty="0">
              <a:solidFill>
                <a:schemeClr val="tx1"/>
              </a:solidFill>
              <a:latin typeface="Aldhabi" panose="01000000000000000000" pitchFamily="2" charset="-78"/>
              <a:cs typeface="Aldhabi" panose="01000000000000000000" pitchFamily="2" charset="-78"/>
            </a:endParaRPr>
          </a:p>
        </p:txBody>
      </p:sp>
      <p:sp>
        <p:nvSpPr>
          <p:cNvPr id="3" name="Subtitle 2"/>
          <p:cNvSpPr>
            <a:spLocks noGrp="1"/>
          </p:cNvSpPr>
          <p:nvPr>
            <p:ph type="subTitle" idx="1"/>
          </p:nvPr>
        </p:nvSpPr>
        <p:spPr>
          <a:xfrm>
            <a:off x="436729" y="1324496"/>
            <a:ext cx="11436321" cy="5362907"/>
          </a:xfrm>
        </p:spPr>
        <p:txBody>
          <a:bodyPr>
            <a:noAutofit/>
          </a:bodyPr>
          <a:lstStyle/>
          <a:p>
            <a:pPr algn="r"/>
            <a:r>
              <a:rPr lang="fa-IR" sz="3200" dirty="0">
                <a:solidFill>
                  <a:schemeClr val="tx1"/>
                </a:solidFill>
                <a:latin typeface="Aldhabi" panose="01000000000000000000" pitchFamily="2" charset="-78"/>
                <a:cs typeface="Aldhabi" panose="01000000000000000000" pitchFamily="2" charset="-78"/>
              </a:rPr>
              <a:t>4)مبارزه با نفس اماره:</a:t>
            </a:r>
          </a:p>
          <a:p>
            <a:pPr algn="r"/>
            <a:r>
              <a:rPr lang="fa-IR" sz="2800" dirty="0">
                <a:solidFill>
                  <a:schemeClr val="tx1"/>
                </a:solidFill>
                <a:latin typeface="Arabic Typesetting" panose="03020402040406030203" pitchFamily="66" charset="-78"/>
                <a:cs typeface="Arabic Typesetting" panose="03020402040406030203" pitchFamily="66" charset="-78"/>
              </a:rPr>
              <a:t>سعدی اعتقاد دارد یکی از راه های رسیدن به کمال انسانی در مراتب بالای آدمیت مبارزه با نفس اماره است</a:t>
            </a:r>
          </a:p>
          <a:p>
            <a:pPr algn="r"/>
            <a:r>
              <a:rPr lang="fa-IR" sz="2800" dirty="0">
                <a:solidFill>
                  <a:schemeClr val="tx1"/>
                </a:solidFill>
                <a:latin typeface="Arabic Typesetting" panose="03020402040406030203" pitchFamily="66" charset="-78"/>
                <a:cs typeface="Arabic Typesetting" panose="03020402040406030203" pitchFamily="66" charset="-78"/>
              </a:rPr>
              <a:t>5)تاکید بر قناعت به منظور برقراری تعادل در خرج و دخل:</a:t>
            </a:r>
          </a:p>
          <a:p>
            <a:pPr algn="r"/>
            <a:r>
              <a:rPr lang="fa-IR" sz="2800" dirty="0">
                <a:solidFill>
                  <a:schemeClr val="tx1"/>
                </a:solidFill>
                <a:latin typeface="Arabic Typesetting" panose="03020402040406030203" pitchFamily="66" charset="-78"/>
                <a:cs typeface="Arabic Typesetting" panose="03020402040406030203" pitchFamily="66" charset="-78"/>
              </a:rPr>
              <a:t>سعدی در باب ششم بوستان جامعه را به قناعت وآرامش خاطر که زمینه خداشناسی است و از آن نیز به عنوان مهمترین اهداف تعلیم و تربیت اسلامی نام </a:t>
            </a:r>
            <a:r>
              <a:rPr lang="fa-IR" sz="2800" dirty="0" smtClean="0">
                <a:solidFill>
                  <a:schemeClr val="tx1"/>
                </a:solidFill>
                <a:latin typeface="Arabic Typesetting" panose="03020402040406030203" pitchFamily="66" charset="-78"/>
                <a:cs typeface="Arabic Typesetting" panose="03020402040406030203" pitchFamily="66" charset="-78"/>
              </a:rPr>
              <a:t>میبرد</a:t>
            </a:r>
            <a:endParaRPr lang="fa-IR" sz="2800" dirty="0">
              <a:solidFill>
                <a:schemeClr val="tx1"/>
              </a:solidFill>
              <a:latin typeface="Arabic Typesetting" panose="03020402040406030203" pitchFamily="66" charset="-78"/>
              <a:cs typeface="Arabic Typesetting" panose="03020402040406030203" pitchFamily="66" charset="-78"/>
            </a:endParaRPr>
          </a:p>
          <a:p>
            <a:pPr algn="r"/>
            <a:r>
              <a:rPr lang="fa-IR" sz="3200" dirty="0">
                <a:solidFill>
                  <a:schemeClr val="tx1"/>
                </a:solidFill>
                <a:latin typeface="Aldhabi" panose="01000000000000000000" pitchFamily="2" charset="-78"/>
                <a:cs typeface="Aldhabi" panose="01000000000000000000" pitchFamily="2" charset="-78"/>
              </a:rPr>
              <a:t>6)پرورش روح و تهذیب نفس:</a:t>
            </a:r>
          </a:p>
          <a:p>
            <a:pPr algn="r"/>
            <a:r>
              <a:rPr lang="fa-IR" sz="2800" dirty="0">
                <a:solidFill>
                  <a:schemeClr val="tx1"/>
                </a:solidFill>
                <a:latin typeface="Arabic Typesetting" panose="03020402040406030203" pitchFamily="66" charset="-78"/>
                <a:cs typeface="Arabic Typesetting" panose="03020402040406030203" pitchFamily="66" charset="-78"/>
              </a:rPr>
              <a:t>تهذیب نفس هدف اساسی تعلیم و تربیت دینی است زیرا که آدمی در صورتی میتواند فطرت پاک خویش را در راستای تعالیم اسلامی و انسانی کمال بخشد که از اسارت نفس به در آید و به پرورش بعد روحانی وجود خویش بپردازد</a:t>
            </a:r>
          </a:p>
          <a:p>
            <a:pPr algn="r"/>
            <a:r>
              <a:rPr lang="fa-IR" sz="3200" dirty="0">
                <a:solidFill>
                  <a:schemeClr val="tx1"/>
                </a:solidFill>
                <a:latin typeface="Aldhabi" panose="01000000000000000000" pitchFamily="2" charset="-78"/>
                <a:cs typeface="Aldhabi" panose="01000000000000000000" pitchFamily="2" charset="-78"/>
              </a:rPr>
              <a:t>7)اعتدال میان قوای سه گانه آدمی:</a:t>
            </a:r>
          </a:p>
          <a:p>
            <a:pPr algn="r"/>
            <a:r>
              <a:rPr lang="fa-IR" sz="2800" dirty="0">
                <a:solidFill>
                  <a:schemeClr val="tx1"/>
                </a:solidFill>
                <a:latin typeface="Arabic Typesetting" panose="03020402040406030203" pitchFamily="66" charset="-78"/>
                <a:cs typeface="Arabic Typesetting" panose="03020402040406030203" pitchFamily="66" charset="-78"/>
              </a:rPr>
              <a:t>سعدی اعتدال میان قوای سه گانه آدمی که شامل حکمت،شجاعت و عفت میباشد را یکی از مهمتریت اهداف تعلیم وتربیت میداند و تحقق </a:t>
            </a:r>
            <a:r>
              <a:rPr lang="fa-IR" sz="2800" dirty="0" smtClean="0">
                <a:solidFill>
                  <a:schemeClr val="tx1"/>
                </a:solidFill>
                <a:latin typeface="Arabic Typesetting" panose="03020402040406030203" pitchFamily="66" charset="-78"/>
                <a:cs typeface="Arabic Typesetting" panose="03020402040406030203" pitchFamily="66" charset="-78"/>
              </a:rPr>
              <a:t>این</a:t>
            </a:r>
            <a:endParaRPr lang="en-US" sz="2800" dirty="0">
              <a:solidFill>
                <a:schemeClr val="tx1"/>
              </a:solidFill>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360688265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151427" y="0"/>
            <a:ext cx="3357348" cy="1050877"/>
          </a:xfrm>
        </p:spPr>
        <p:txBody>
          <a:bodyPr/>
          <a:lstStyle/>
          <a:p>
            <a:pPr>
              <a:lnSpc>
                <a:spcPct val="200000"/>
              </a:lnSpc>
            </a:pPr>
            <a:r>
              <a:rPr lang="fa-IR" sz="4800" b="1" dirty="0" smtClean="0">
                <a:solidFill>
                  <a:schemeClr val="tx1"/>
                </a:solidFill>
                <a:latin typeface="Aldhabi" panose="01000000000000000000" pitchFamily="2" charset="-78"/>
                <a:cs typeface="Aldhabi" panose="01000000000000000000" pitchFamily="2" charset="-78"/>
              </a:rPr>
              <a:t>دیدگاه های تربیتی سعدی</a:t>
            </a:r>
            <a:endParaRPr lang="fa-IR" sz="4800" b="1" dirty="0">
              <a:solidFill>
                <a:schemeClr val="tx1"/>
              </a:solidFill>
              <a:latin typeface="Aldhabi" panose="01000000000000000000" pitchFamily="2" charset="-78"/>
              <a:cs typeface="Aldhabi" panose="01000000000000000000" pitchFamily="2" charset="-78"/>
            </a:endParaRPr>
          </a:p>
        </p:txBody>
      </p:sp>
      <p:sp>
        <p:nvSpPr>
          <p:cNvPr id="3" name="Subtitle 2"/>
          <p:cNvSpPr>
            <a:spLocks noGrp="1"/>
          </p:cNvSpPr>
          <p:nvPr>
            <p:ph type="subTitle" idx="1"/>
          </p:nvPr>
        </p:nvSpPr>
        <p:spPr>
          <a:xfrm>
            <a:off x="436729" y="1324496"/>
            <a:ext cx="11436321" cy="5362907"/>
          </a:xfrm>
        </p:spPr>
        <p:txBody>
          <a:bodyPr>
            <a:noAutofit/>
          </a:bodyPr>
          <a:lstStyle/>
          <a:p>
            <a:pPr algn="r"/>
            <a:r>
              <a:rPr lang="fa-IR" sz="2800" dirty="0">
                <a:solidFill>
                  <a:schemeClr val="tx1"/>
                </a:solidFill>
                <a:latin typeface="Arabic Typesetting" panose="03020402040406030203" pitchFamily="66" charset="-78"/>
                <a:cs typeface="Arabic Typesetting" panose="03020402040406030203" pitchFamily="66" charset="-78"/>
              </a:rPr>
              <a:t>هدف را به دو طریق امکان پذیر میداند یکی کمال فطری که در سلوک انبیاء و رفتار اولیا ی دین به ظهور میرسد و دیگری از طریق حاکمیت عقل بدست می آید</a:t>
            </a:r>
          </a:p>
          <a:p>
            <a:pPr algn="r"/>
            <a:r>
              <a:rPr lang="fa-IR" sz="2800" dirty="0">
                <a:solidFill>
                  <a:schemeClr val="tx1"/>
                </a:solidFill>
                <a:latin typeface="Arabic Typesetting" panose="03020402040406030203" pitchFamily="66" charset="-78"/>
                <a:cs typeface="Arabic Typesetting" panose="03020402040406030203" pitchFamily="66" charset="-78"/>
              </a:rPr>
              <a:t> </a:t>
            </a:r>
            <a:r>
              <a:rPr lang="fa-IR" sz="3200" dirty="0">
                <a:solidFill>
                  <a:schemeClr val="tx1"/>
                </a:solidFill>
                <a:latin typeface="Aldhabi" panose="01000000000000000000" pitchFamily="2" charset="-78"/>
                <a:cs typeface="Aldhabi" panose="01000000000000000000" pitchFamily="2" charset="-78"/>
              </a:rPr>
              <a:t>ویژگی های متربی:</a:t>
            </a:r>
          </a:p>
          <a:p>
            <a:pPr algn="r"/>
            <a:r>
              <a:rPr lang="fa-IR" sz="2800" dirty="0">
                <a:solidFill>
                  <a:schemeClr val="tx1"/>
                </a:solidFill>
                <a:latin typeface="Arabic Typesetting" panose="03020402040406030203" pitchFamily="66" charset="-78"/>
                <a:cs typeface="Arabic Typesetting" panose="03020402040406030203" pitchFamily="66" charset="-78"/>
              </a:rPr>
              <a:t>از نظر سعدی متربی باید همیشه به دنبال کسب علم و دانش فضائل اخلاقی و دینی باشد و نیز همیشه و در همه حال استاد خویش  را نگه دارد  او در باب دوم گلستان می گوید که دانش آموزباید از علم عالم استفاده کند هر چند که علم عالم به عملش نباشد البته وی بر این عقیده است که عالم باید به عملش عمل کند وگرنه </a:t>
            </a:r>
            <a:r>
              <a:rPr lang="fa-IR" sz="2800" dirty="0" smtClean="0">
                <a:solidFill>
                  <a:schemeClr val="tx1"/>
                </a:solidFill>
                <a:latin typeface="Arabic Typesetting" panose="03020402040406030203" pitchFamily="66" charset="-78"/>
                <a:cs typeface="Arabic Typesetting" panose="03020402040406030203" pitchFamily="66" charset="-78"/>
              </a:rPr>
              <a:t>سودی برای جامعه ندارد.  </a:t>
            </a:r>
            <a:endParaRPr lang="fa-IR" sz="2800" dirty="0">
              <a:solidFill>
                <a:schemeClr val="tx1"/>
              </a:solidFill>
              <a:latin typeface="Arabic Typesetting" panose="03020402040406030203" pitchFamily="66" charset="-78"/>
              <a:cs typeface="Arabic Typesetting" panose="03020402040406030203" pitchFamily="66" charset="-78"/>
            </a:endParaRPr>
          </a:p>
          <a:p>
            <a:pPr algn="r"/>
            <a:r>
              <a:rPr lang="fa-IR" sz="3200" dirty="0">
                <a:solidFill>
                  <a:schemeClr val="tx1"/>
                </a:solidFill>
                <a:latin typeface="Aldhabi" panose="01000000000000000000" pitchFamily="2" charset="-78"/>
                <a:cs typeface="Aldhabi" panose="01000000000000000000" pitchFamily="2" charset="-78"/>
              </a:rPr>
              <a:t>روش های تربیت از دیدگاه سعدی:</a:t>
            </a:r>
          </a:p>
          <a:p>
            <a:pPr algn="r"/>
            <a:r>
              <a:rPr lang="fa-IR" sz="2800" dirty="0">
                <a:solidFill>
                  <a:schemeClr val="tx1"/>
                </a:solidFill>
                <a:latin typeface="Arabic Typesetting" panose="03020402040406030203" pitchFamily="66" charset="-78"/>
                <a:cs typeface="Arabic Typesetting" panose="03020402040406030203" pitchFamily="66" charset="-78"/>
              </a:rPr>
              <a:t>نقل حکایت و داستان از عمده ترین روشهایی است که سعدی در آموزش از ان نام میبرد او در دو کتاب بوستان و گلستان از روش حکایت گویی،نکات اجتماعی اخلاقی و تربیتی را بیان میکند روش دیگر آموزشی از دیدگاه سعدی در فرایند یاددهی و یاد گیری روش عقلانی است سعدی از عقل به عنوان وسیله ی شناخت و معرفت یاد میکند و آنرا نیرویی میداند که تمییز دهنده ی حق از باطل است عقل رابط میان پدیده ها راهنمای عمل انسان،عوامل درک حقایق و فهم مطالب و سر انجام نجات دهنده ی آدمی از تیره بختی است</a:t>
            </a:r>
          </a:p>
          <a:p>
            <a:pPr algn="r"/>
            <a:endParaRPr lang="en-US" sz="2800" dirty="0">
              <a:solidFill>
                <a:schemeClr val="tx1"/>
              </a:solidFill>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289767158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151427" y="0"/>
            <a:ext cx="3357348" cy="1050877"/>
          </a:xfrm>
        </p:spPr>
        <p:txBody>
          <a:bodyPr/>
          <a:lstStyle/>
          <a:p>
            <a:pPr>
              <a:lnSpc>
                <a:spcPct val="200000"/>
              </a:lnSpc>
            </a:pPr>
            <a:r>
              <a:rPr lang="fa-IR" sz="4800" b="1" dirty="0" smtClean="0">
                <a:solidFill>
                  <a:schemeClr val="tx1"/>
                </a:solidFill>
                <a:latin typeface="Aldhabi" panose="01000000000000000000" pitchFamily="2" charset="-78"/>
                <a:cs typeface="Aldhabi" panose="01000000000000000000" pitchFamily="2" charset="-78"/>
              </a:rPr>
              <a:t>دیدگاه های تربیتی سعدی</a:t>
            </a:r>
            <a:endParaRPr lang="fa-IR" sz="4800" b="1" dirty="0">
              <a:solidFill>
                <a:schemeClr val="tx1"/>
              </a:solidFill>
              <a:latin typeface="Aldhabi" panose="01000000000000000000" pitchFamily="2" charset="-78"/>
              <a:cs typeface="Aldhabi" panose="01000000000000000000" pitchFamily="2" charset="-78"/>
            </a:endParaRPr>
          </a:p>
        </p:txBody>
      </p:sp>
      <p:sp>
        <p:nvSpPr>
          <p:cNvPr id="3" name="Subtitle 2"/>
          <p:cNvSpPr>
            <a:spLocks noGrp="1"/>
          </p:cNvSpPr>
          <p:nvPr>
            <p:ph type="subTitle" idx="1"/>
          </p:nvPr>
        </p:nvSpPr>
        <p:spPr>
          <a:xfrm>
            <a:off x="436729" y="1324496"/>
            <a:ext cx="11436321" cy="5362907"/>
          </a:xfrm>
        </p:spPr>
        <p:txBody>
          <a:bodyPr>
            <a:noAutofit/>
          </a:bodyPr>
          <a:lstStyle/>
          <a:p>
            <a:pPr algn="r"/>
            <a:r>
              <a:rPr lang="fa-IR" sz="3200" dirty="0">
                <a:solidFill>
                  <a:schemeClr val="tx1"/>
                </a:solidFill>
                <a:latin typeface="Aldhabi" panose="01000000000000000000" pitchFamily="2" charset="-78"/>
                <a:cs typeface="Aldhabi" panose="01000000000000000000" pitchFamily="2" charset="-78"/>
              </a:rPr>
              <a:t>موضوعات درسی از دیدگاه سعدی:</a:t>
            </a:r>
          </a:p>
          <a:p>
            <a:pPr algn="r"/>
            <a:r>
              <a:rPr lang="fa-IR" sz="2800" dirty="0">
                <a:solidFill>
                  <a:schemeClr val="tx1"/>
                </a:solidFill>
                <a:latin typeface="Arabic Typesetting" panose="03020402040406030203" pitchFamily="66" charset="-78"/>
                <a:cs typeface="Arabic Typesetting" panose="03020402040406030203" pitchFamily="66" charset="-78"/>
              </a:rPr>
              <a:t>سعدی تمام توجه اش را به پرورش اخلاق فردی و اجتماعی معطوف کرده است و به کلیاتی از قبیل فرهنگ . خرد . هنر. و حرف آموزی و صنعت به صراحت تاکید کرده است</a:t>
            </a:r>
            <a:endParaRPr lang="en-US" sz="2800" dirty="0">
              <a:solidFill>
                <a:schemeClr val="tx1"/>
              </a:solidFill>
              <a:latin typeface="Arabic Typesetting" panose="03020402040406030203" pitchFamily="66" charset="-78"/>
              <a:cs typeface="Arabic Typesetting" panose="03020402040406030203" pitchFamily="66" charset="-78"/>
            </a:endParaRPr>
          </a:p>
          <a:p>
            <a:pPr algn="r"/>
            <a:r>
              <a:rPr lang="fa-IR" sz="3200" dirty="0">
                <a:solidFill>
                  <a:schemeClr val="tx1"/>
                </a:solidFill>
                <a:latin typeface="Aldhabi" panose="01000000000000000000" pitchFamily="2" charset="-78"/>
                <a:cs typeface="Aldhabi" panose="01000000000000000000" pitchFamily="2" charset="-78"/>
              </a:rPr>
              <a:t>سازمان و نهاد آموزش</a:t>
            </a:r>
            <a:r>
              <a:rPr lang="fa-IR" sz="3200" dirty="0" smtClean="0">
                <a:solidFill>
                  <a:schemeClr val="tx1"/>
                </a:solidFill>
                <a:latin typeface="Aldhabi" panose="01000000000000000000" pitchFamily="2" charset="-78"/>
                <a:cs typeface="Aldhabi" panose="01000000000000000000" pitchFamily="2" charset="-78"/>
              </a:rPr>
              <a:t>:</a:t>
            </a:r>
            <a:endParaRPr lang="fa-IR" sz="2800" dirty="0">
              <a:solidFill>
                <a:schemeClr val="tx1"/>
              </a:solidFill>
              <a:latin typeface="Arabic Typesetting" panose="03020402040406030203" pitchFamily="66" charset="-78"/>
              <a:cs typeface="Arabic Typesetting" panose="03020402040406030203" pitchFamily="66" charset="-78"/>
            </a:endParaRPr>
          </a:p>
          <a:p>
            <a:pPr algn="r"/>
            <a:r>
              <a:rPr lang="fa-IR" sz="2800" dirty="0">
                <a:solidFill>
                  <a:schemeClr val="tx1"/>
                </a:solidFill>
                <a:latin typeface="Arabic Typesetting" panose="03020402040406030203" pitchFamily="66" charset="-78"/>
                <a:cs typeface="Arabic Typesetting" panose="03020402040406030203" pitchFamily="66" charset="-78"/>
              </a:rPr>
              <a:t>سعدی ازمکتب خانه به عنوان نهاد آموزشی یاد می کند در زمان سعدی رسمی بوده است که دختران و پسران به مکتب می رفتند و در خانه به آموزش و پرورش آنان می پرداختند و از میان دانشمندان و مربیان پر آوازه قرن ششم و هفتم هجری اندیشه های اخلاقی و عقاید تربیتی سعدی در بنیاد نهادن اصول حاکم بر رفتار تربیتی و تبیین ویژگی های تربیتی اش را در قالب داستانها.اشعارو پندنامه هایی به صورت گنجینه حکمت و معرفت ارائه داده است سعدی برای راهیابی به حقایق آموزش و  پرورش و کشف دقایق عمل تربیتی به تدوین منظومه ای از تفکرات خویش در باب تعلیم و تربیت پرداخته است که حاوی دستورات مفید زندگی پندارها،گفتارهای اخلاقی و حکمت آمیز است</a:t>
            </a:r>
          </a:p>
          <a:p>
            <a:pPr algn="r"/>
            <a:endParaRPr lang="en-US" sz="2800" dirty="0">
              <a:solidFill>
                <a:schemeClr val="tx1"/>
              </a:solidFill>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166344944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151427" y="0"/>
            <a:ext cx="3357348" cy="1050877"/>
          </a:xfrm>
        </p:spPr>
        <p:txBody>
          <a:bodyPr/>
          <a:lstStyle/>
          <a:p>
            <a:pPr>
              <a:lnSpc>
                <a:spcPct val="200000"/>
              </a:lnSpc>
            </a:pPr>
            <a:r>
              <a:rPr lang="fa-IR" sz="4800" b="1" dirty="0" smtClean="0">
                <a:solidFill>
                  <a:schemeClr val="tx1"/>
                </a:solidFill>
                <a:latin typeface="Aldhabi" panose="01000000000000000000" pitchFamily="2" charset="-78"/>
                <a:cs typeface="Aldhabi" panose="01000000000000000000" pitchFamily="2" charset="-78"/>
              </a:rPr>
              <a:t>دیدگاه های تربیتی سعدی</a:t>
            </a:r>
            <a:endParaRPr lang="fa-IR" sz="4800" b="1" dirty="0">
              <a:solidFill>
                <a:schemeClr val="tx1"/>
              </a:solidFill>
              <a:latin typeface="Aldhabi" panose="01000000000000000000" pitchFamily="2" charset="-78"/>
              <a:cs typeface="Aldhabi" panose="01000000000000000000" pitchFamily="2" charset="-78"/>
            </a:endParaRPr>
          </a:p>
        </p:txBody>
      </p:sp>
      <p:sp>
        <p:nvSpPr>
          <p:cNvPr id="3" name="Subtitle 2"/>
          <p:cNvSpPr>
            <a:spLocks noGrp="1"/>
          </p:cNvSpPr>
          <p:nvPr>
            <p:ph type="subTitle" idx="1"/>
          </p:nvPr>
        </p:nvSpPr>
        <p:spPr>
          <a:xfrm>
            <a:off x="436729" y="1324496"/>
            <a:ext cx="11436321" cy="5362907"/>
          </a:xfrm>
        </p:spPr>
        <p:txBody>
          <a:bodyPr>
            <a:noAutofit/>
          </a:bodyPr>
          <a:lstStyle/>
          <a:p>
            <a:pPr algn="r"/>
            <a:r>
              <a:rPr lang="fa-IR" sz="3200" dirty="0">
                <a:solidFill>
                  <a:schemeClr val="tx1"/>
                </a:solidFill>
                <a:latin typeface="Andalus" panose="02020603050405020304" pitchFamily="18" charset="-78"/>
                <a:cs typeface="Andalus" panose="02020603050405020304" pitchFamily="18" charset="-78"/>
              </a:rPr>
              <a:t>مقدمه:</a:t>
            </a:r>
          </a:p>
          <a:p>
            <a:pPr algn="r"/>
            <a:r>
              <a:rPr lang="fa-IR" sz="2800" dirty="0">
                <a:solidFill>
                  <a:schemeClr val="tx1"/>
                </a:solidFill>
                <a:latin typeface="Arabic Typesetting" panose="03020402040406030203" pitchFamily="66" charset="-78"/>
                <a:cs typeface="Arabic Typesetting" panose="03020402040406030203" pitchFamily="66" charset="-78"/>
              </a:rPr>
              <a:t>عواملی که موجب تاسیس مدرسه دارالفنون توسط امیر کبیر شد شیوه اداره امور شعبه های تحصیلی در این مرکز،ویژگی های کادر آموزشی و کارنامه ی فعالیت های آن طی گذشت نیم قرن ،مورد بحث قرار گرفته است.یک سلسله از قوانین و طرح های آموزشی در شکل گیری نظام فعلی آموزش و پرورش موثر بوده است.ازین قوانین میتوان به قانون اساسی فرهنگ،قانون تربیت معلم و...اشاره کرد </a:t>
            </a:r>
          </a:p>
          <a:p>
            <a:pPr algn="r"/>
            <a:r>
              <a:rPr lang="fa-IR" sz="3200" dirty="0">
                <a:solidFill>
                  <a:schemeClr val="tx1"/>
                </a:solidFill>
                <a:latin typeface="Aldhabi" panose="01000000000000000000" pitchFamily="2" charset="-78"/>
                <a:cs typeface="Aldhabi" panose="01000000000000000000" pitchFamily="2" charset="-78"/>
              </a:rPr>
              <a:t>دوره قاجار:</a:t>
            </a:r>
          </a:p>
          <a:p>
            <a:pPr algn="r"/>
            <a:r>
              <a:rPr lang="fa-IR" sz="2800" dirty="0">
                <a:solidFill>
                  <a:schemeClr val="tx1"/>
                </a:solidFill>
                <a:latin typeface="Arabic Typesetting" panose="03020402040406030203" pitchFamily="66" charset="-78"/>
                <a:cs typeface="Arabic Typesetting" panose="03020402040406030203" pitchFamily="66" charset="-78"/>
              </a:rPr>
              <a:t>در دوران سلطنت نادرشاه و کریم خان زند و فتحعلی شاه به واسطه انگیزه کشورگشایی و لشکرکشی نادر و آشفتگی اوضاع و احوال اجتمایی و سیاسی بعد از او  به فرهنگ عامه و تعلیم و تربیت عموم مردم توجه خاصی نشد و روند فعالیت های آموزش و پرورش </a:t>
            </a:r>
            <a:r>
              <a:rPr lang="fa-IR" sz="2800" dirty="0" smtClean="0">
                <a:solidFill>
                  <a:schemeClr val="tx1"/>
                </a:solidFill>
                <a:latin typeface="Arabic Typesetting" panose="03020402040406030203" pitchFamily="66" charset="-78"/>
                <a:cs typeface="Arabic Typesetting" panose="03020402040406030203" pitchFamily="66" charset="-78"/>
              </a:rPr>
              <a:t>همانند</a:t>
            </a:r>
            <a:r>
              <a:rPr lang="fa-IR" sz="2800" dirty="0">
                <a:solidFill>
                  <a:schemeClr val="tx1"/>
                </a:solidFill>
                <a:latin typeface="Arabic Typesetting" panose="03020402040406030203" pitchFamily="66" charset="-78"/>
                <a:cs typeface="Arabic Typesetting" panose="03020402040406030203" pitchFamily="66" charset="-78"/>
              </a:rPr>
              <a:t>دوره ی قبلی دچار رکود گردید.در این زمان آموزش و پرورش به طور عموم هنوز همان مکتب خانه بود اولین مدرسه در خسرو آباد ارومیه در سال 1214هجری قمری توسط هیئت های مبلغ مسیحی برپا شد مهم ترین تحول در دوره ی قاجار تاسیس مدرسه ی دارالفنون است که توسط امیرکبیر صورت گرفت</a:t>
            </a:r>
          </a:p>
          <a:p>
            <a:pPr algn="r"/>
            <a:r>
              <a:rPr lang="fa-IR" sz="3600" dirty="0">
                <a:solidFill>
                  <a:schemeClr val="tx1"/>
                </a:solidFill>
              </a:rPr>
              <a:t> </a:t>
            </a:r>
            <a:r>
              <a:rPr lang="fa-IR" sz="3200" dirty="0">
                <a:solidFill>
                  <a:schemeClr val="tx1"/>
                </a:solidFill>
                <a:latin typeface="Aldhabi" panose="01000000000000000000" pitchFamily="2" charset="-78"/>
                <a:cs typeface="Aldhabi" panose="01000000000000000000" pitchFamily="2" charset="-78"/>
              </a:rPr>
              <a:t>تاسیس دارالفنون:</a:t>
            </a:r>
          </a:p>
          <a:p>
            <a:pPr algn="r"/>
            <a:endParaRPr lang="fa-IR" sz="2800" dirty="0">
              <a:solidFill>
                <a:schemeClr val="tx1"/>
              </a:solidFill>
              <a:latin typeface="Arabic Typesetting" panose="03020402040406030203" pitchFamily="66" charset="-78"/>
              <a:cs typeface="Arabic Typesetting" panose="03020402040406030203" pitchFamily="66" charset="-78"/>
            </a:endParaRPr>
          </a:p>
          <a:p>
            <a:pPr algn="r"/>
            <a:endParaRPr lang="en-US" sz="2800" dirty="0">
              <a:solidFill>
                <a:schemeClr val="tx1"/>
              </a:solidFill>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247882750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151427" y="0"/>
            <a:ext cx="3357348" cy="1050877"/>
          </a:xfrm>
        </p:spPr>
        <p:txBody>
          <a:bodyPr/>
          <a:lstStyle/>
          <a:p>
            <a:pPr>
              <a:lnSpc>
                <a:spcPct val="200000"/>
              </a:lnSpc>
            </a:pPr>
            <a:r>
              <a:rPr lang="fa-IR" sz="4800" b="1" dirty="0" smtClean="0">
                <a:solidFill>
                  <a:schemeClr val="tx1"/>
                </a:solidFill>
                <a:latin typeface="Aldhabi" panose="01000000000000000000" pitchFamily="2" charset="-78"/>
                <a:cs typeface="Aldhabi" panose="01000000000000000000" pitchFamily="2" charset="-78"/>
              </a:rPr>
              <a:t>دیدگاه های تربیتی سعدی</a:t>
            </a:r>
            <a:endParaRPr lang="fa-IR" sz="4800" b="1" dirty="0">
              <a:solidFill>
                <a:schemeClr val="tx1"/>
              </a:solidFill>
              <a:latin typeface="Aldhabi" panose="01000000000000000000" pitchFamily="2" charset="-78"/>
              <a:cs typeface="Aldhabi" panose="01000000000000000000" pitchFamily="2" charset="-78"/>
            </a:endParaRPr>
          </a:p>
        </p:txBody>
      </p:sp>
      <p:sp>
        <p:nvSpPr>
          <p:cNvPr id="3" name="Subtitle 2"/>
          <p:cNvSpPr>
            <a:spLocks noGrp="1"/>
          </p:cNvSpPr>
          <p:nvPr>
            <p:ph type="subTitle" idx="1"/>
          </p:nvPr>
        </p:nvSpPr>
        <p:spPr>
          <a:xfrm>
            <a:off x="436729" y="1324496"/>
            <a:ext cx="11436321" cy="5362907"/>
          </a:xfrm>
        </p:spPr>
        <p:txBody>
          <a:bodyPr>
            <a:noAutofit/>
          </a:bodyPr>
          <a:lstStyle/>
          <a:p>
            <a:pPr algn="r"/>
            <a:r>
              <a:rPr lang="fa-IR" sz="2800" dirty="0">
                <a:solidFill>
                  <a:schemeClr val="tx1"/>
                </a:solidFill>
                <a:latin typeface="Arabic Typesetting" panose="03020402040406030203" pitchFamily="66" charset="-78"/>
                <a:cs typeface="Arabic Typesetting" panose="03020402040406030203" pitchFamily="66" charset="-78"/>
              </a:rPr>
              <a:t>تاسیس مدرسه دارالفنون در سال1268 ق.م را باید از مهمترین اقدامات فرهنگی در تاریخ آموزش و پرورش ایران به شمار برد. اندیشه امیر کبیر در طرح بنای  دارالفنون به عنوان بنیاد فرهنگی از یک عامل سرچشمه نگرفته بود بلکه عمل او از مجموعه آموخته های او از بازدیدی که آکادمی مدارس فنی مختلف ردسیه به عمل آمده است.از یک سو خبرگان نظامی،مهندسان فرنگی برای بازسازی ارتش به ایران آمدند و چند گروه از شاگردان به کشور های اروپایی رفتند.</a:t>
            </a:r>
          </a:p>
          <a:p>
            <a:pPr algn="r"/>
            <a:r>
              <a:rPr lang="fa-IR" sz="2800" dirty="0">
                <a:solidFill>
                  <a:schemeClr val="tx1"/>
                </a:solidFill>
                <a:latin typeface="Arabic Typesetting" panose="03020402040406030203" pitchFamily="66" charset="-78"/>
                <a:cs typeface="Arabic Typesetting" panose="03020402040406030203" pitchFamily="66" charset="-78"/>
              </a:rPr>
              <a:t>این شاگردان با تحصیل در مراکز آموزشی این ممالک از ترقیات عظیم آنها و روش هایی که در مدارس و دانشگاه ها ی اروپایی به کار گرفته میشد آگاه شدند و پس از بازگشت به وطن خود موجبات تشویق دولت مردان توانایی چون امیرکبیر که سخت بر توسعه فرهنگ اعتقاد داشت را فراهم آورد سنگ بنای دارالفنون در سال1266 واقع در شمال شرقی ارگ سلطنتی که پیش از آن سرباز خانه بود نقشه ان توسط یکی از محصلانی که در زمان عباس میرزا برای تحصیل به انگلستان رفته بود طراحی شد دارای آزمایشگاه فیزیک،شیمی و دارو سازی بود طراح نخست این مدرسه امیر کبیر بوده است به دست ریاست رضا قلی هدایت در ربیع سال 1268 بود با هفت معلم از مدرسان فرانسوی،هلندی،لهستانی، ایرانی رسما گشایش یافت.</a:t>
            </a:r>
            <a:endParaRPr lang="en-US" sz="2800" dirty="0">
              <a:solidFill>
                <a:schemeClr val="tx1"/>
              </a:solidFill>
              <a:latin typeface="Arabic Typesetting" panose="03020402040406030203" pitchFamily="66" charset="-78"/>
              <a:cs typeface="Arabic Typesetting" panose="03020402040406030203" pitchFamily="66" charset="-78"/>
            </a:endParaRPr>
          </a:p>
          <a:p>
            <a:pPr algn="r"/>
            <a:r>
              <a:rPr lang="fa-IR" sz="3200" dirty="0">
                <a:solidFill>
                  <a:schemeClr val="tx1"/>
                </a:solidFill>
                <a:latin typeface="Aldhabi" panose="01000000000000000000" pitchFamily="2" charset="-78"/>
                <a:cs typeface="Aldhabi" panose="01000000000000000000" pitchFamily="2" charset="-78"/>
              </a:rPr>
              <a:t>رشته های تحصیلی:</a:t>
            </a:r>
          </a:p>
          <a:p>
            <a:pPr algn="r"/>
            <a:endParaRPr lang="fa-IR" sz="2800" dirty="0">
              <a:solidFill>
                <a:schemeClr val="tx1"/>
              </a:solidFill>
              <a:latin typeface="Arabic Typesetting" panose="03020402040406030203" pitchFamily="66" charset="-78"/>
              <a:cs typeface="Arabic Typesetting" panose="03020402040406030203" pitchFamily="66" charset="-78"/>
            </a:endParaRPr>
          </a:p>
          <a:p>
            <a:pPr algn="r"/>
            <a:endParaRPr lang="en-US" sz="2800" dirty="0">
              <a:solidFill>
                <a:schemeClr val="tx1"/>
              </a:solidFill>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277415642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151427" y="0"/>
            <a:ext cx="3357348" cy="1050877"/>
          </a:xfrm>
        </p:spPr>
        <p:txBody>
          <a:bodyPr/>
          <a:lstStyle/>
          <a:p>
            <a:pPr>
              <a:lnSpc>
                <a:spcPct val="200000"/>
              </a:lnSpc>
            </a:pPr>
            <a:r>
              <a:rPr lang="fa-IR" sz="4800" b="1" dirty="0" smtClean="0">
                <a:solidFill>
                  <a:schemeClr val="tx1"/>
                </a:solidFill>
                <a:latin typeface="Aldhabi" panose="01000000000000000000" pitchFamily="2" charset="-78"/>
                <a:cs typeface="Aldhabi" panose="01000000000000000000" pitchFamily="2" charset="-78"/>
              </a:rPr>
              <a:t>دیدگاه های تربیتی سعدی</a:t>
            </a:r>
            <a:endParaRPr lang="fa-IR" sz="4800" b="1" dirty="0">
              <a:solidFill>
                <a:schemeClr val="tx1"/>
              </a:solidFill>
              <a:latin typeface="Aldhabi" panose="01000000000000000000" pitchFamily="2" charset="-78"/>
              <a:cs typeface="Aldhabi" panose="01000000000000000000" pitchFamily="2" charset="-78"/>
            </a:endParaRPr>
          </a:p>
        </p:txBody>
      </p:sp>
      <p:sp>
        <p:nvSpPr>
          <p:cNvPr id="3" name="Subtitle 2"/>
          <p:cNvSpPr>
            <a:spLocks noGrp="1"/>
          </p:cNvSpPr>
          <p:nvPr>
            <p:ph type="subTitle" idx="1"/>
          </p:nvPr>
        </p:nvSpPr>
        <p:spPr>
          <a:xfrm>
            <a:off x="436729" y="1324496"/>
            <a:ext cx="11436321" cy="5362907"/>
          </a:xfrm>
        </p:spPr>
        <p:txBody>
          <a:bodyPr>
            <a:noAutofit/>
          </a:bodyPr>
          <a:lstStyle/>
          <a:p>
            <a:pPr algn="r"/>
            <a:r>
              <a:rPr lang="fa-IR" sz="2800" dirty="0">
                <a:solidFill>
                  <a:schemeClr val="tx1"/>
                </a:solidFill>
                <a:latin typeface="Arabic Typesetting" panose="03020402040406030203" pitchFamily="66" charset="-78"/>
                <a:cs typeface="Arabic Typesetting" panose="03020402040406030203" pitchFamily="66" charset="-78"/>
              </a:rPr>
              <a:t>دارالفنون در ابتدای تاسیس شامل هفت رشته تحصیلی شامل مهندسی،توپخانه،طب و جراحی،معدن شناسی،علوم طبیعی مبتنی </a:t>
            </a:r>
            <a:r>
              <a:rPr lang="fa-IR" sz="2800" dirty="0" smtClean="0">
                <a:solidFill>
                  <a:schemeClr val="tx1"/>
                </a:solidFill>
                <a:latin typeface="Arabic Typesetting" panose="03020402040406030203" pitchFamily="66" charset="-78"/>
                <a:cs typeface="Arabic Typesetting" panose="03020402040406030203" pitchFamily="66" charset="-78"/>
              </a:rPr>
              <a:t>بر فیزیک،شیمی،دارو </a:t>
            </a:r>
            <a:r>
              <a:rPr lang="fa-IR" sz="2800" dirty="0">
                <a:solidFill>
                  <a:schemeClr val="tx1"/>
                </a:solidFill>
                <a:latin typeface="Arabic Typesetting" panose="03020402040406030203" pitchFamily="66" charset="-78"/>
                <a:cs typeface="Arabic Typesetting" panose="03020402040406030203" pitchFamily="66" charset="-78"/>
              </a:rPr>
              <a:t>سازی بود و علوم دیگری متناسب با هر رشته از قبیل:تاریخ،جغرافیا نقشه کشی ،طب ایرانی ریاضی زبان فارسی و... تدریس میشد</a:t>
            </a:r>
            <a:r>
              <a:rPr lang="fa-IR" sz="2800" dirty="0" smtClean="0">
                <a:solidFill>
                  <a:schemeClr val="tx1"/>
                </a:solidFill>
                <a:latin typeface="Arabic Typesetting" panose="03020402040406030203" pitchFamily="66" charset="-78"/>
                <a:cs typeface="Arabic Typesetting" panose="03020402040406030203" pitchFamily="66" charset="-78"/>
              </a:rPr>
              <a:t>.</a:t>
            </a:r>
            <a:endParaRPr lang="fa-IR" sz="2800" dirty="0">
              <a:solidFill>
                <a:schemeClr val="tx1"/>
              </a:solidFill>
              <a:latin typeface="Arabic Typesetting" panose="03020402040406030203" pitchFamily="66" charset="-78"/>
              <a:cs typeface="Arabic Typesetting" panose="03020402040406030203" pitchFamily="66" charset="-78"/>
            </a:endParaRPr>
          </a:p>
          <a:p>
            <a:pPr algn="r"/>
            <a:r>
              <a:rPr lang="fa-IR" sz="3200" dirty="0">
                <a:solidFill>
                  <a:schemeClr val="tx1"/>
                </a:solidFill>
                <a:latin typeface="Aldhabi" panose="01000000000000000000" pitchFamily="2" charset="-78"/>
                <a:cs typeface="Aldhabi" panose="01000000000000000000" pitchFamily="2" charset="-78"/>
              </a:rPr>
              <a:t>امکانات تحصیلی:</a:t>
            </a:r>
          </a:p>
          <a:p>
            <a:pPr algn="r"/>
            <a:r>
              <a:rPr lang="fa-IR" sz="2800" dirty="0">
                <a:solidFill>
                  <a:schemeClr val="tx1"/>
                </a:solidFill>
                <a:latin typeface="Arabic Typesetting" panose="03020402040406030203" pitchFamily="66" charset="-78"/>
                <a:cs typeface="Arabic Typesetting" panose="03020402040406030203" pitchFamily="66" charset="-78"/>
              </a:rPr>
              <a:t>شاگردان رایگان به تحصیل اشتغال داشتند و از مزایای تحصیلی مثل خوابگاه،خورد و خوراک و از این قبیل برخوردار بودند به دانشجویان با استعداد که امتیازات عالی در امتحانات کسب میکردند حقوق و مزایای بیشتر و حتی جایزا تعلق میگرفت باید اذغان کرد که در تاریخ طولانی آموزش و پرورش کشورمان این نخستین بار بود  </a:t>
            </a:r>
            <a:r>
              <a:rPr lang="fa-IR" sz="2800" dirty="0" smtClean="0">
                <a:solidFill>
                  <a:schemeClr val="tx1"/>
                </a:solidFill>
                <a:latin typeface="Arabic Typesetting" panose="03020402040406030203" pitchFamily="66" charset="-78"/>
                <a:cs typeface="Arabic Typesetting" panose="03020402040406030203" pitchFamily="66" charset="-78"/>
              </a:rPr>
              <a:t>که </a:t>
            </a:r>
            <a:r>
              <a:rPr lang="fa-IR" sz="2800" dirty="0">
                <a:solidFill>
                  <a:schemeClr val="tx1"/>
                </a:solidFill>
                <a:latin typeface="Arabic Typesetting" panose="03020402040406030203" pitchFamily="66" charset="-78"/>
                <a:cs typeface="Arabic Typesetting" panose="03020402040406030203" pitchFamily="66" charset="-78"/>
              </a:rPr>
              <a:t>دولت مرکزی اقدام به تاسیس چنین مدرسه ای کرد و تمام مخارج و هزینه آنرا برعهده گرفته بود تاسیس دار الفنون نقطه عطفی در سیرتاریخ اموزش و پرورش کشورمان است.</a:t>
            </a:r>
            <a:endParaRPr lang="fa-IR" sz="3600" dirty="0">
              <a:solidFill>
                <a:schemeClr val="tx1"/>
              </a:solidFill>
            </a:endParaRPr>
          </a:p>
          <a:p>
            <a:pPr algn="r"/>
            <a:r>
              <a:rPr lang="fa-IR" sz="3200" dirty="0">
                <a:solidFill>
                  <a:schemeClr val="tx1"/>
                </a:solidFill>
                <a:latin typeface="Aldhabi" panose="01000000000000000000" pitchFamily="2" charset="-78"/>
                <a:cs typeface="Aldhabi" panose="01000000000000000000" pitchFamily="2" charset="-78"/>
              </a:rPr>
              <a:t>تاثیرات فکری، اجتماعی و فرهنگی دارالفنون:</a:t>
            </a:r>
          </a:p>
          <a:p>
            <a:pPr algn="r"/>
            <a:r>
              <a:rPr lang="fa-IR" sz="2800" dirty="0">
                <a:solidFill>
                  <a:schemeClr val="tx1"/>
                </a:solidFill>
                <a:latin typeface="Arabic Typesetting" panose="03020402040406030203" pitchFamily="66" charset="-78"/>
                <a:cs typeface="Arabic Typesetting" panose="03020402040406030203" pitchFamily="66" charset="-78"/>
              </a:rPr>
              <a:t>الف)دارالفنون با استخدام معلمان اروپایی در رشته های مورد نیاز جامعه علاوه بر اینکه تمدن اروپا و فرهنگ غرب را شناساند با به کار گیری آموزش نوین نقص تعالیم پیشینیان را شناساند.</a:t>
            </a:r>
          </a:p>
          <a:p>
            <a:pPr algn="r"/>
            <a:endParaRPr lang="fa-IR" sz="2800" dirty="0">
              <a:solidFill>
                <a:schemeClr val="tx1"/>
              </a:solidFill>
            </a:endParaRPr>
          </a:p>
          <a:p>
            <a:pPr algn="r"/>
            <a:endParaRPr lang="fa-IR" sz="2800" dirty="0">
              <a:solidFill>
                <a:schemeClr val="tx1"/>
              </a:solidFill>
              <a:latin typeface="Arabic Typesetting" panose="03020402040406030203" pitchFamily="66" charset="-78"/>
              <a:cs typeface="Arabic Typesetting" panose="03020402040406030203" pitchFamily="66" charset="-78"/>
            </a:endParaRPr>
          </a:p>
          <a:p>
            <a:pPr algn="r"/>
            <a:endParaRPr lang="en-US" sz="2800" dirty="0">
              <a:solidFill>
                <a:schemeClr val="tx1"/>
              </a:solidFill>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140326801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151427" y="0"/>
            <a:ext cx="3357348" cy="1050877"/>
          </a:xfrm>
        </p:spPr>
        <p:txBody>
          <a:bodyPr/>
          <a:lstStyle/>
          <a:p>
            <a:pPr>
              <a:lnSpc>
                <a:spcPct val="200000"/>
              </a:lnSpc>
            </a:pPr>
            <a:r>
              <a:rPr lang="fa-IR" sz="4800" b="1" dirty="0" smtClean="0">
                <a:solidFill>
                  <a:schemeClr val="tx1"/>
                </a:solidFill>
                <a:latin typeface="Aldhabi" panose="01000000000000000000" pitchFamily="2" charset="-78"/>
                <a:cs typeface="Aldhabi" panose="01000000000000000000" pitchFamily="2" charset="-78"/>
              </a:rPr>
              <a:t>دیدگاه های تربیتی سعدی</a:t>
            </a:r>
            <a:endParaRPr lang="fa-IR" sz="4800" b="1" dirty="0">
              <a:solidFill>
                <a:schemeClr val="tx1"/>
              </a:solidFill>
              <a:latin typeface="Aldhabi" panose="01000000000000000000" pitchFamily="2" charset="-78"/>
              <a:cs typeface="Aldhabi" panose="01000000000000000000" pitchFamily="2" charset="-78"/>
            </a:endParaRPr>
          </a:p>
        </p:txBody>
      </p:sp>
      <p:sp>
        <p:nvSpPr>
          <p:cNvPr id="3" name="Subtitle 2"/>
          <p:cNvSpPr>
            <a:spLocks noGrp="1"/>
          </p:cNvSpPr>
          <p:nvPr>
            <p:ph type="subTitle" idx="1"/>
          </p:nvPr>
        </p:nvSpPr>
        <p:spPr>
          <a:xfrm>
            <a:off x="436729" y="1324496"/>
            <a:ext cx="11436321" cy="5362907"/>
          </a:xfrm>
        </p:spPr>
        <p:txBody>
          <a:bodyPr>
            <a:noAutofit/>
          </a:bodyPr>
          <a:lstStyle/>
          <a:p>
            <a:pPr algn="r"/>
            <a:r>
              <a:rPr lang="fa-IR" sz="2800" dirty="0">
                <a:solidFill>
                  <a:schemeClr val="tx1"/>
                </a:solidFill>
                <a:latin typeface="Arabic Typesetting" panose="03020402040406030203" pitchFamily="66" charset="-78"/>
                <a:cs typeface="Arabic Typesetting" panose="03020402040406030203" pitchFamily="66" charset="-78"/>
              </a:rPr>
              <a:t>ب)یکی از اقداماتی را که معلمان و فارغ التحصیلان در دارالفنون انجام دادند و تالیف تعدادی از کتابهای درسی و مباحث علمی و نوشته های محققان و دانشمندان پر آوازه ان زمان بود چون از اولین  سال تشکیل دارالفنون  معلمان به ضرورت تالیف و ترجمه کتابهای علمی </a:t>
            </a:r>
            <a:r>
              <a:rPr lang="fa-IR" sz="2800" dirty="0" smtClean="0">
                <a:solidFill>
                  <a:schemeClr val="tx1"/>
                </a:solidFill>
                <a:latin typeface="Arabic Typesetting" panose="03020402040406030203" pitchFamily="66" charset="-78"/>
                <a:cs typeface="Arabic Typesetting" panose="03020402040406030203" pitchFamily="66" charset="-78"/>
              </a:rPr>
              <a:t>و جدید پرداختند</a:t>
            </a:r>
          </a:p>
          <a:p>
            <a:pPr algn="r"/>
            <a:r>
              <a:rPr lang="fa-IR" sz="2800" dirty="0">
                <a:solidFill>
                  <a:schemeClr val="tx1"/>
                </a:solidFill>
                <a:latin typeface="Arabic Typesetting" panose="03020402040406030203" pitchFamily="66" charset="-78"/>
                <a:cs typeface="Arabic Typesetting" panose="03020402040406030203" pitchFamily="66" charset="-78"/>
              </a:rPr>
              <a:t>ج)طی گذشت نیم قرن از افتتاح دار الفنون قریب 1500 نفر از مدرسه فارغ التحصیل شدند،فارغ التحصیلان در مقام دیوان سالاران متصدیان امور لشکری و کشوری و امور فرهنگی توانمند در جهت هدایت برخی تحولات فرهنگی و تربیتی آن زمان که منشا خدمات باشند.</a:t>
            </a:r>
          </a:p>
          <a:p>
            <a:pPr algn="r"/>
            <a:r>
              <a:rPr lang="fa-IR" sz="3200" dirty="0">
                <a:solidFill>
                  <a:schemeClr val="tx1"/>
                </a:solidFill>
                <a:latin typeface="Aldhabi" panose="01000000000000000000" pitchFamily="2" charset="-78"/>
                <a:cs typeface="Aldhabi" panose="01000000000000000000" pitchFamily="2" charset="-78"/>
              </a:rPr>
              <a:t>تحولات فرهنگی و آموزشی در دوره قاجار پس از تاسیس دارالفنون</a:t>
            </a:r>
            <a:r>
              <a:rPr lang="fa-IR" sz="3600" dirty="0">
                <a:solidFill>
                  <a:schemeClr val="tx1"/>
                </a:solidFill>
                <a:latin typeface="Aldhabi" panose="01000000000000000000" pitchFamily="2" charset="-78"/>
                <a:cs typeface="Aldhabi" panose="01000000000000000000" pitchFamily="2" charset="-78"/>
              </a:rPr>
              <a:t>:</a:t>
            </a:r>
          </a:p>
          <a:p>
            <a:pPr algn="r"/>
            <a:r>
              <a:rPr lang="fa-IR" sz="2800" dirty="0">
                <a:solidFill>
                  <a:schemeClr val="tx1"/>
                </a:solidFill>
                <a:latin typeface="Arabic Typesetting" panose="03020402040406030203" pitchFamily="66" charset="-78"/>
                <a:cs typeface="Arabic Typesetting" panose="03020402040406030203" pitchFamily="66" charset="-78"/>
              </a:rPr>
              <a:t>در آغاز مشروطیت تلاش برای اگاهی ملی فزونی گرفت روزنامه ها از تحولات فرهنگی علمی و فنی جهان غرب گزارش هایی را ارائه میدادند با آغاز حکومت مشروطه تاسیس مدارس دولتی و ملی و تحصیل اجباری در حوزه وظایف دولت قرار گرفت در سال 1290 شمسی قانون اساسی فرهنگ در مجلس دوم </a:t>
            </a:r>
            <a:r>
              <a:rPr lang="fa-IR" sz="2800" dirty="0" smtClean="0">
                <a:solidFill>
                  <a:schemeClr val="tx1"/>
                </a:solidFill>
                <a:latin typeface="Arabic Typesetting" panose="03020402040406030203" pitchFamily="66" charset="-78"/>
                <a:cs typeface="Arabic Typesetting" panose="03020402040406030203" pitchFamily="66" charset="-78"/>
              </a:rPr>
              <a:t>به  </a:t>
            </a:r>
            <a:r>
              <a:rPr lang="fa-IR" sz="2800" dirty="0">
                <a:solidFill>
                  <a:schemeClr val="tx1"/>
                </a:solidFill>
                <a:latin typeface="Arabic Typesetting" panose="03020402040406030203" pitchFamily="66" charset="-78"/>
                <a:cs typeface="Arabic Typesetting" panose="03020402040406030203" pitchFamily="66" charset="-78"/>
              </a:rPr>
              <a:t>تصویب رسید این قانون دارای 28 ماده است از قبیل:</a:t>
            </a:r>
          </a:p>
          <a:p>
            <a:pPr algn="r"/>
            <a:r>
              <a:rPr lang="fa-IR" sz="2800" dirty="0">
                <a:solidFill>
                  <a:schemeClr val="tx1"/>
                </a:solidFill>
                <a:latin typeface="Arabic Typesetting" panose="03020402040406030203" pitchFamily="66" charset="-78"/>
                <a:cs typeface="Arabic Typesetting" panose="03020402040406030203" pitchFamily="66" charset="-78"/>
              </a:rPr>
              <a:t>ماده1:مدرسه به موسساتی گفته میشود که به منظور تربیت اخلاق علمی و بدنی </a:t>
            </a:r>
            <a:r>
              <a:rPr lang="fa-IR" sz="2800" dirty="0" smtClean="0">
                <a:solidFill>
                  <a:schemeClr val="tx1"/>
                </a:solidFill>
                <a:latin typeface="Arabic Typesetting" panose="03020402040406030203" pitchFamily="66" charset="-78"/>
                <a:cs typeface="Arabic Typesetting" panose="03020402040406030203" pitchFamily="66" charset="-78"/>
              </a:rPr>
              <a:t>کودکان دایر می گردد.</a:t>
            </a:r>
            <a:endParaRPr lang="fa-IR" sz="2800" dirty="0">
              <a:solidFill>
                <a:schemeClr val="tx1"/>
              </a:solidFill>
              <a:latin typeface="Arabic Typesetting" panose="03020402040406030203" pitchFamily="66" charset="-78"/>
              <a:cs typeface="Arabic Typesetting" panose="03020402040406030203" pitchFamily="66" charset="-78"/>
            </a:endParaRPr>
          </a:p>
          <a:p>
            <a:pPr algn="r"/>
            <a:r>
              <a:rPr lang="fa-IR" sz="2800" dirty="0">
                <a:solidFill>
                  <a:schemeClr val="tx1"/>
                </a:solidFill>
                <a:latin typeface="Arabic Typesetting" panose="03020402040406030203" pitchFamily="66" charset="-78"/>
                <a:cs typeface="Arabic Typesetting" panose="03020402040406030203" pitchFamily="66" charset="-78"/>
              </a:rPr>
              <a:t>ماده2:برنامه مدارس و مکاتب در حوزه مسئولیت وزارت معارف تعیین کرده است.</a:t>
            </a:r>
            <a:endParaRPr lang="en-US" sz="2800" dirty="0">
              <a:solidFill>
                <a:schemeClr val="tx1"/>
              </a:solidFill>
              <a:latin typeface="Arabic Typesetting" panose="03020402040406030203" pitchFamily="66" charset="-78"/>
              <a:cs typeface="Arabic Typesetting" panose="03020402040406030203" pitchFamily="66" charset="-78"/>
            </a:endParaRPr>
          </a:p>
          <a:p>
            <a:pPr algn="r"/>
            <a:endParaRPr lang="fa-IR" sz="2800" dirty="0">
              <a:solidFill>
                <a:schemeClr val="tx1"/>
              </a:solidFill>
              <a:latin typeface="Arabic Typesetting" panose="03020402040406030203" pitchFamily="66" charset="-78"/>
              <a:cs typeface="Arabic Typesetting" panose="03020402040406030203" pitchFamily="66" charset="-78"/>
            </a:endParaRPr>
          </a:p>
          <a:p>
            <a:pPr algn="r"/>
            <a:endParaRPr lang="fa-IR" sz="2800" dirty="0">
              <a:solidFill>
                <a:schemeClr val="tx1"/>
              </a:solidFill>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410008054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395</TotalTime>
  <Words>14549</Words>
  <Application>Microsoft Office PowerPoint</Application>
  <PresentationFormat>Widescreen</PresentationFormat>
  <Paragraphs>627</Paragraphs>
  <Slides>92</Slides>
  <Notes>53</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92</vt:i4>
      </vt:variant>
    </vt:vector>
  </HeadingPairs>
  <TitlesOfParts>
    <vt:vector size="104" baseType="lpstr">
      <vt:lpstr>맑은 고딕</vt:lpstr>
      <vt:lpstr>Aldhabi</vt:lpstr>
      <vt:lpstr>Andalus</vt:lpstr>
      <vt:lpstr>Arabic Typesetting</vt:lpstr>
      <vt:lpstr>Arial</vt:lpstr>
      <vt:lpstr>B Nazanin</vt:lpstr>
      <vt:lpstr>Calibri</vt:lpstr>
      <vt:lpstr>Century Gothic</vt:lpstr>
      <vt:lpstr>Times New Roman</vt:lpstr>
      <vt:lpstr>Wingdings</vt:lpstr>
      <vt:lpstr>Wingdings 3</vt:lpstr>
      <vt:lpstr>Ion</vt:lpstr>
      <vt:lpstr>بسم الله الرحمن الرحیم</vt:lpstr>
      <vt:lpstr>پیشگفتار</vt:lpstr>
      <vt:lpstr>مقدمه</vt:lpstr>
      <vt:lpstr>مقدمه</vt:lpstr>
      <vt:lpstr>PowerPoint Presentation</vt:lpstr>
      <vt:lpstr>فصل اول:کلیات</vt:lpstr>
      <vt:lpstr>فصل اول:کلیات</vt:lpstr>
      <vt:lpstr>فصل اول:کلیات</vt:lpstr>
      <vt:lpstr>فصل اول:کلیات</vt:lpstr>
      <vt:lpstr>فصل اول:کلیات</vt:lpstr>
      <vt:lpstr>درس سیرتحول تعلیم و تربیت درایران قبل و بعد از اسلام</vt:lpstr>
      <vt:lpstr>PowerPoint Presentation</vt:lpstr>
      <vt:lpstr>PowerPoint Presentation</vt:lpstr>
      <vt:lpstr>PowerPoint Presentation</vt:lpstr>
      <vt:lpstr>درس سیرتحول تعلیم و تربیت درایران قبل و بعد از اسلام</vt:lpstr>
      <vt:lpstr>جایگاه فرهنگ و تعلیم و تربیت در ایران باستان</vt:lpstr>
      <vt:lpstr>جایگاه فرهنگ و تعلیم و تربیت در ایران باستان</vt:lpstr>
      <vt:lpstr>جایگاه فرهنگ و تعلیم و تربیت در ایران باستان</vt:lpstr>
      <vt:lpstr>جایگاه فرهنگ و تعلیم و تربیت در ایران باستان</vt:lpstr>
      <vt:lpstr>جایگاه فرهنگ و تعلیم و تربیت در ایران باستان</vt:lpstr>
      <vt:lpstr>جایگاه فرهنگ و تعلیم و تربیت در ایران باستان</vt:lpstr>
      <vt:lpstr>جایگاه فرهنگ و تعلیم و تربیت در ایران باستان</vt:lpstr>
      <vt:lpstr>جایگاه فرهنگ و تعلیم و تربیت در ایران باستان</vt:lpstr>
      <vt:lpstr>جایگاه فرهنگ و تعلیم و تربیت در ایران باستان</vt:lpstr>
      <vt:lpstr>جایگاه فرهنگ و تعلیم و تربیت در ایران باستان</vt:lpstr>
      <vt:lpstr>جایگاه فرهنگ و تعلیم و تربیت در ایران باستان</vt:lpstr>
      <vt:lpstr>جایگاه فرهنگ و تعلیم و تربیت در ایران باستان</vt:lpstr>
      <vt:lpstr>جایگاه فرهنگ و تعلیم و تربیت در ایران باستان</vt:lpstr>
      <vt:lpstr>جایگاه فرهنگ و تعلیم و تربیت در ایران باستان</vt:lpstr>
      <vt:lpstr>جایگاه فرهنگ و تعلیم و تربیت در ایران باستان</vt:lpstr>
      <vt:lpstr>فصل سوم</vt:lpstr>
      <vt:lpstr>فصل سوم</vt:lpstr>
      <vt:lpstr>فصل سوم</vt:lpstr>
      <vt:lpstr>فصل سوم</vt:lpstr>
      <vt:lpstr>درس سیرتحول تعلیم و تربیت درایران قبل و بعد از اسلام</vt:lpstr>
      <vt:lpstr>تحولات آموزش و پرورش ایران از صدر اسلام تا تاسیس دارالفنون </vt:lpstr>
      <vt:lpstr>تحولات آموزش و پرورش ایران از صدر اسلام تا تاسیس دارالفنون </vt:lpstr>
      <vt:lpstr>تحولات آموزش و پرورش ایران از صدر اسلام تا تاسیس دارالفنون </vt:lpstr>
      <vt:lpstr>تحولات آموزش و پرورش ایران از صدر اسلام تا تاسیس دارالفنون </vt:lpstr>
      <vt:lpstr>تحولات آموزش و پرورش ایران از صدر اسلام تا تاسیس دارالفنون </vt:lpstr>
      <vt:lpstr>تحولات آموزش و پرورش ایران از صدر اسلام تا تاسیس دارالفنون </vt:lpstr>
      <vt:lpstr>تحولات آموزش و پرورش ایران از صدر اسلام تا تاسیس دارالفنون </vt:lpstr>
      <vt:lpstr>درس سیرتحول تعلیم و تربیت درایران قبل و بعد از اسلام</vt:lpstr>
      <vt:lpstr>فصل چهارم:دیدگاه های تربیتی ابن سینا،غزالی،خواجه نصیرالدین طوسی و سعدی</vt:lpstr>
      <vt:lpstr>فصل چهارم:دیدگاه های تربیتی ابن سینا،غزالی،خواجه نصیرالدین طوسی و سعدی</vt:lpstr>
      <vt:lpstr>فصل چهارم:دیدگاه های تربیتی ابن سینا،غزالی،خواجه نصیرالدین طوسی و سعدی</vt:lpstr>
      <vt:lpstr>فصل چهارم:دیدگاه های تربیتی ابن سینا،غزالی،خواجه نصیرالدین طوسی و سعدی</vt:lpstr>
      <vt:lpstr>فصل چهارم:دیدگاه های تربیتی ابن سینا،غزالی،خواجه نصیرالدین طوسی و سعدی</vt:lpstr>
      <vt:lpstr>فصل چهارم:دیدگاه های تربیتی ابن سینا،غزالی،خواجه نصیرالدین طوسی و سعدی</vt:lpstr>
      <vt:lpstr>فصل چهارم:دیدگاه های تربیتی ابن سینا،غزالی،خواجه نصیرالدین طوسی و سعدی</vt:lpstr>
      <vt:lpstr>فصل چهارم:دیدگاه های تربیتی ابن سینا،غزالی،خواجه نصیرالدین طوسی و سعدی</vt:lpstr>
      <vt:lpstr>فصل چهارم:دیدگاه های تربیتی ابن سینا،غزالی،خواجه نصیرالدین طوسی و سعدی</vt:lpstr>
      <vt:lpstr>فصل چهارم:دیدگاه های تربیتی ابن سینا،غزالی،خواجه نصیرالدین طوسی و سعدی</vt:lpstr>
      <vt:lpstr>فصل چهارم:دیدگاه های تربیتی ابن سینا،غزالی،خواجه نصیرالدین طوسی و سعدی</vt:lpstr>
      <vt:lpstr>فصل چهارم:دیدگاه های تربیتی ابن سینا،غزالی،خواجه نصیرالدین طوسی و سعدی</vt:lpstr>
      <vt:lpstr>فصل چهارم:دیدگاه های تربیتی ابن سینا،غزالی،خواجه نصیرالدین طوسی و سعدی</vt:lpstr>
      <vt:lpstr>فصل چهارم:دیدگاه های تربیتی ابن سینا،غزالی،خواجه نصیرالدین طوسی و سعدی</vt:lpstr>
      <vt:lpstr>درس سیرتحول تعلیم و تربیت درایران قبل و بعد از اسلام</vt:lpstr>
      <vt:lpstr>وظایف و جایگاه معلم و متعلم از دید گاه غزالی</vt:lpstr>
      <vt:lpstr>وظایف و جایگاه معلم و متعلم از دید گاه غزالی</vt:lpstr>
      <vt:lpstr>وظایف و جایگاه معلم و متعلم از دید گاه غزالی</vt:lpstr>
      <vt:lpstr>وظایف و جایگاه معلم و متعلم از دید گاه غزالی</vt:lpstr>
      <vt:lpstr>وظایف و جایگاه معلم و متعلم از دید گاه غزالی</vt:lpstr>
      <vt:lpstr>وظایف و جایگاه معلم و متعلم از دید گاه غزالی</vt:lpstr>
      <vt:lpstr>وظایف و جایگاه معلم و متعلم از دید گاه غزالی</vt:lpstr>
      <vt:lpstr>وظایف و جایگاه معلم و متعلم از دید گاه غزالی</vt:lpstr>
      <vt:lpstr>وظایف و جایگاه معلم و متعلم از دید گاه غزالی</vt:lpstr>
      <vt:lpstr>وظایف و جایگاه معلم و متعلم از دید گاه غزالی</vt:lpstr>
      <vt:lpstr>وظایف و جایگاه معلم و متعلم از دید گاه غزالی</vt:lpstr>
      <vt:lpstr>وظایف و جایگاه معلم و متعلم از دید گاه غزالی</vt:lpstr>
      <vt:lpstr>وظایف و جایگاه معلم و متعلم از دید گاه غزالی</vt:lpstr>
      <vt:lpstr>وظایف و جایگاه معلم و متعلم از دید گاه غزالی</vt:lpstr>
      <vt:lpstr>وظایف و جایگاه معلم و متعلم از دید گاه غزالی</vt:lpstr>
      <vt:lpstr>وظایف و جایگاه معلم و متعلم از دید گاه غزالی</vt:lpstr>
      <vt:lpstr>وظایف و جایگاه معلم و متعلم از دید گاه غزالی</vt:lpstr>
      <vt:lpstr>وظایف و جایگاه معلم و متعلم از دید گاه غزالی</vt:lpstr>
      <vt:lpstr>وظایف و جایگاه معلم و متعلم از دید گاه غزالی</vt:lpstr>
      <vt:lpstr>وظایف و جایگاه معلم و متعلم از دید گاه غزالی</vt:lpstr>
      <vt:lpstr>وظایف و جایگاه معلم و متعلم از دید گاه غزالی</vt:lpstr>
      <vt:lpstr>وظایف و جایگاه معلم و متعلم از دید گاه غزالی</vt:lpstr>
      <vt:lpstr>وظایف و جایگاه معلم و متعلم از دید گاه غزالی</vt:lpstr>
      <vt:lpstr>درس سیرتحول تعلیم و تربیت درایران قبل و بعد از اسلام</vt:lpstr>
      <vt:lpstr>دیدگاه های تربیتی سعدی</vt:lpstr>
      <vt:lpstr>دیدگاه های تربیتی سعدی</vt:lpstr>
      <vt:lpstr>دیدگاه های تربیتی سعدی</vt:lpstr>
      <vt:lpstr>دیدگاه های تربیتی سعدی</vt:lpstr>
      <vt:lpstr>دیدگاه های تربیتی سعدی</vt:lpstr>
      <vt:lpstr>دیدگاه های تربیتی سعدی</vt:lpstr>
      <vt:lpstr>دیدگاه های تربیتی سعدی</vt:lpstr>
      <vt:lpstr>دیدگاه های تربیتی سعدی</vt:lpstr>
      <vt:lpstr>دیدگاه های تربیتی سعدی</vt:lpstr>
      <vt:lpstr>دیدگاه های تربیتی سعدی</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درس سیرتحول تعلیم و تربیت درایران قبل و بعد از اسلام</dc:title>
  <dc:creator>reza</dc:creator>
  <cp:lastModifiedBy>usb</cp:lastModifiedBy>
  <cp:revision>48</cp:revision>
  <dcterms:created xsi:type="dcterms:W3CDTF">2017-04-26T18:08:06Z</dcterms:created>
  <dcterms:modified xsi:type="dcterms:W3CDTF">2018-11-28T07:33:25Z</dcterms:modified>
</cp:coreProperties>
</file>