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74"/>
  </p:notesMasterIdLst>
  <p:sldIdLst>
    <p:sldId id="256" r:id="rId2"/>
    <p:sldId id="259" r:id="rId3"/>
    <p:sldId id="260" r:id="rId4"/>
    <p:sldId id="261" r:id="rId5"/>
    <p:sldId id="262" r:id="rId6"/>
    <p:sldId id="334" r:id="rId7"/>
    <p:sldId id="335" r:id="rId8"/>
    <p:sldId id="336" r:id="rId9"/>
    <p:sldId id="263" r:id="rId10"/>
    <p:sldId id="264" r:id="rId11"/>
    <p:sldId id="266" r:id="rId12"/>
    <p:sldId id="328" r:id="rId13"/>
    <p:sldId id="333" r:id="rId14"/>
    <p:sldId id="330" r:id="rId15"/>
    <p:sldId id="265" r:id="rId16"/>
    <p:sldId id="267" r:id="rId17"/>
    <p:sldId id="268" r:id="rId18"/>
    <p:sldId id="269" r:id="rId19"/>
    <p:sldId id="270" r:id="rId20"/>
    <p:sldId id="271" r:id="rId21"/>
    <p:sldId id="332" r:id="rId22"/>
    <p:sldId id="274" r:id="rId23"/>
    <p:sldId id="272" r:id="rId24"/>
    <p:sldId id="275" r:id="rId25"/>
    <p:sldId id="276" r:id="rId26"/>
    <p:sldId id="277" r:id="rId27"/>
    <p:sldId id="278" r:id="rId28"/>
    <p:sldId id="337" r:id="rId29"/>
    <p:sldId id="281" r:id="rId30"/>
    <p:sldId id="280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38" r:id="rId7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69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09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558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A394E3-A5FC-4A71-AE75-C0467A2CB24F}" type="datetimeFigureOut">
              <a:rPr lang="en-US" smtClean="0"/>
              <a:pPr/>
              <a:t>5/25/2017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23BC53-DA15-4CD6-897D-66F9D3A53C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642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3BC53-DA15-4CD6-897D-66F9D3A53C2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593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3BC53-DA15-4CD6-897D-66F9D3A53C2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870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3BC53-DA15-4CD6-897D-66F9D3A53C2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2982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3BC53-DA15-4CD6-897D-66F9D3A53C2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691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3BC53-DA15-4CD6-897D-66F9D3A53C2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3483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3BC53-DA15-4CD6-897D-66F9D3A53C2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1993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C530D92-1DB0-4A2D-B876-8630BCCB8174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6527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A911BF0-CBFD-4B9D-802B-E85E9BF87328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4611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3BC53-DA15-4CD6-897D-66F9D3A53C2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0049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3BC53-DA15-4CD6-897D-66F9D3A53C2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8077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42B9A6E-68E3-43A4-A341-278C1482176C}" type="slidenum">
              <a:rPr lang="en-US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7275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5C1F3CA-616C-4155-B4F4-746CA71BBDB4}" type="slidenum">
              <a:rPr lang="en-US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0203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11EA7B4-09AF-4A62-A847-4389BCB57620}" type="slidenum">
              <a:rPr lang="en-US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6433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E52B464-AA56-4F7E-B39A-15FF24FA44DC}" type="slidenum">
              <a:rPr lang="en-US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5026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6DD3B45-7170-476D-97AA-803B5924238E}" type="slidenum">
              <a:rPr lang="en-US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9605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1D517BB-1013-4C72-8EB1-B0A159D29497}" type="slidenum">
              <a:rPr lang="en-US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6237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D4CC142-6C45-43DD-96D9-EAADF10DD0D6}" type="slidenum">
              <a:rPr lang="en-US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822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F73075-0E55-4DE9-B40A-0A52C45A1464}" type="slidenum">
              <a:rPr lang="en-US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0182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AB09928-0325-4760-90A3-6EE6C443A642}" type="slidenum">
              <a:rPr lang="en-US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759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3BC53-DA15-4CD6-897D-66F9D3A53C2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8859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A96B7D8-4ADA-41DA-86D5-548E548DF008}" type="slidenum">
              <a:rPr lang="en-US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1319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1466580-C7F5-4C1B-87E2-B130A025E67E}" type="slidenum">
              <a:rPr lang="en-US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0264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8FAE79F-DD44-416D-94EF-E2CC20B84E5A}" type="slidenum">
              <a:rPr lang="en-US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8744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E57DF19-D518-4589-97F9-57DA13D37D18}" type="slidenum">
              <a:rPr lang="en-US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1779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CD1FDE6-DF99-4E4F-A4D7-C2C1FC2B0A42}" type="slidenum">
              <a:rPr lang="en-US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4474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80CC23C-430E-4616-9ABB-786FD64ED837}" type="slidenum">
              <a:rPr lang="en-US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6594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41D965F-9E04-4EE7-85EE-7F9945174FA5}" type="slidenum">
              <a:rPr lang="en-US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7428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2C65A0D-5C30-4297-A906-06E372317895}" type="slidenum">
              <a:rPr lang="en-US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435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C73E8CB-F259-421E-A577-970C52BDA9D4}" type="slidenum">
              <a:rPr lang="en-US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7222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2A2ECAB-3999-4752-A7BB-1467BC89881F}" type="slidenum">
              <a:rPr lang="en-US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5778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F2C2E4-0CAA-44CB-B4B2-679CDBFCABB7}" type="slidenum">
              <a:rPr lang="en-US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88641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80DBAAC-B0B4-451A-938A-D70F3CE9C98E}" type="slidenum">
              <a:rPr lang="en-US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4395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4EE8C9-7848-49D8-825A-C35A45E59C09}" type="slidenum">
              <a:rPr lang="en-US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4575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CD48AA1-156E-4CC4-A13E-58DFA90F0CC5}" type="slidenum">
              <a:rPr lang="en-US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2998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1DE7BB3-AB40-4900-9566-3A5E59D3A5CA}" type="slidenum">
              <a:rPr lang="en-US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50075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D8E9D21-C047-4207-B1CA-16C49E2CFD17}" type="slidenum">
              <a:rPr lang="en-US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90272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B1E0FD-1B24-461C-B1A2-DC9494EDDD1F}" type="slidenum">
              <a:rPr lang="en-US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65894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E827667-813E-46C7-AE05-6B45F6B2A585}" type="slidenum">
              <a:rPr lang="en-US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63591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126A47-0530-4BC8-BCCF-E388D0FB718D}" type="slidenum">
              <a:rPr lang="en-US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11984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7D298D4-E9E9-4D6C-9E6A-9D3C0FC8F1DD}" type="slidenum">
              <a:rPr lang="en-US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93569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82561D7-E656-4622-A6EF-CA252EA29F88}" type="slidenum">
              <a:rPr lang="en-US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91597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0F22D89-F3BB-487A-B2B4-C2A943F3B380}" type="slidenum">
              <a:rPr lang="en-US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57616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6FC25D9-BD30-427B-B3D2-81D6EB6891BB}" type="slidenum">
              <a:rPr lang="en-US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76042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094D7B0-07F0-4BE2-BC76-A1966EA78D27}" type="slidenum">
              <a:rPr lang="en-US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32910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3C49442-32AB-4B3E-8E61-A377A65F7244}" type="slidenum">
              <a:rPr lang="en-US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11716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52D4744-2A5B-4202-8C25-A13F360A0226}" type="slidenum">
              <a:rPr lang="en-US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60202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1246AE7-118E-4A14-BFA0-2BACEA8055C5}" type="slidenum">
              <a:rPr lang="en-US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36958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FFECB56-B7E8-4501-B2FC-8D90C074EEF3}" type="slidenum">
              <a:rPr lang="en-US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06286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D544C71-1EDD-43E0-8F67-62541B317BB8}" type="slidenum">
              <a:rPr lang="en-US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0185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7D94F29-DDDC-4250-96E7-6E8DEAB24A44}" type="slidenum">
              <a:rPr lang="en-US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04583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3652955-E0B1-4899-8FB7-2B9B871CE5F5}" type="slidenum">
              <a:rPr lang="en-US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48968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D070523-EE84-4203-A260-2D7043BF6727}" type="slidenum">
              <a:rPr lang="en-US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94847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44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8BC3EB5-B41E-4E42-A7B9-51D05C7A3886}" type="slidenum">
              <a:rPr lang="en-US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28563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45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06A1B5-9476-40B8-8C75-75330390295A}" type="slidenum">
              <a:rPr lang="en-US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25835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6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46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FA5E32C-0A3D-4BBE-8F1E-BEA3A143852E}" type="slidenum">
              <a:rPr lang="en-US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84282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47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F97E864-255A-4672-B28C-D3AD713BAB43}" type="slidenum">
              <a:rPr lang="en-US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18722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8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48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832BC32-BA8F-4D1C-A99B-7D1E1ECBC9E7}" type="slidenum">
              <a:rPr lang="en-US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695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19FB9B-418E-4B08-97EF-A532CD0F8B8B}" type="slidenum">
              <a:rPr lang="en-US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16941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0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50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779109D-F12D-4966-BE83-E289764C30F5}" type="slidenum">
              <a:rPr lang="en-US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12329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51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2F2C4C-9F89-4564-B940-52FFDC38E77D}" type="slidenum">
              <a:rPr lang="en-US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66106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2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52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12E2A2C-745C-4932-A472-4334626347E5}" type="slidenum">
              <a:rPr lang="en-US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37789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53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350619-2A63-4A64-B0E2-1AD72A0F0B81}" type="slidenum">
              <a:rPr lang="en-US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91793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4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54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7FEA114-E201-4EB2-9C0C-F0D8A40CEACE}" type="slidenum">
              <a:rPr lang="en-US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71247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5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55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8E11EE2-E739-43EB-87E3-60925FA1893C}" type="slidenum">
              <a:rPr lang="en-US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16490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6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56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9B02ABD-58EF-484B-BF7E-6927B42289A2}" type="slidenum">
              <a:rPr lang="en-US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9614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57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A51DE4B-E748-40B0-A238-2FED157A548F}" type="slidenum">
              <a:rPr lang="en-US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39025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3DEA79E-8E2B-4E7B-970E-D6850406C06C}" type="slidenum">
              <a:rPr lang="en-US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28477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9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59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764F172-A88F-4514-8374-A7DA24D48913}" type="slidenum">
              <a:rPr lang="en-US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60234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0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160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7E5A9DC-792C-4E77-9FB2-6C48FF2C37E8}" type="slidenum">
              <a:rPr lang="en-US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784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BE9F-9FCC-400E-8AFC-AA0A11BCADD1}" type="datetimeFigureOut">
              <a:rPr lang="en-US" smtClean="0"/>
              <a:pPr/>
              <a:t>5/25/2017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F6922-8778-4B5E-8FDD-13462E3741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BE9F-9FCC-400E-8AFC-AA0A11BCADD1}" type="datetimeFigureOut">
              <a:rPr lang="en-US" smtClean="0"/>
              <a:pPr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F6922-8778-4B5E-8FDD-13462E3741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BE9F-9FCC-400E-8AFC-AA0A11BCADD1}" type="datetimeFigureOut">
              <a:rPr lang="en-US" smtClean="0"/>
              <a:pPr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F6922-8778-4B5E-8FDD-13462E3741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BE9F-9FCC-400E-8AFC-AA0A11BCADD1}" type="datetimeFigureOut">
              <a:rPr lang="en-US" smtClean="0"/>
              <a:pPr/>
              <a:t>5/25/2017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F6922-8778-4B5E-8FDD-13462E3741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BE9F-9FCC-400E-8AFC-AA0A11BCADD1}" type="datetimeFigureOut">
              <a:rPr lang="en-US" smtClean="0"/>
              <a:pPr/>
              <a:t>5/25/2017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F6922-8778-4B5E-8FDD-13462E3741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BE9F-9FCC-400E-8AFC-AA0A11BCADD1}" type="datetimeFigureOut">
              <a:rPr lang="en-US" smtClean="0"/>
              <a:pPr/>
              <a:t>5/25/2017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F6922-8778-4B5E-8FDD-13462E3741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BE9F-9FCC-400E-8AFC-AA0A11BCADD1}" type="datetimeFigureOut">
              <a:rPr lang="en-US" smtClean="0"/>
              <a:pPr/>
              <a:t>5/25/2017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F6922-8778-4B5E-8FDD-13462E3741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BE9F-9FCC-400E-8AFC-AA0A11BCADD1}" type="datetimeFigureOut">
              <a:rPr lang="en-US" smtClean="0"/>
              <a:pPr/>
              <a:t>5/25/2017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F6922-8778-4B5E-8FDD-13462E3741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BE9F-9FCC-400E-8AFC-AA0A11BCADD1}" type="datetimeFigureOut">
              <a:rPr lang="en-US" smtClean="0"/>
              <a:pPr/>
              <a:t>5/25/2017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4EF6922-8778-4B5E-8FDD-13462E3741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BE9F-9FCC-400E-8AFC-AA0A11BCADD1}" type="datetimeFigureOut">
              <a:rPr lang="en-US" smtClean="0"/>
              <a:pPr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F6922-8778-4B5E-8FDD-13462E3741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BE9F-9FCC-400E-8AFC-AA0A11BCADD1}" type="datetimeFigureOut">
              <a:rPr lang="en-US" smtClean="0"/>
              <a:pPr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F6922-8778-4B5E-8FDD-13462E3741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79000"/>
                    </a14:imgEffect>
                    <a14:imgEffect>
                      <a14:brightnessContrast bright="-5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447BE9F-9FCC-400E-8AFC-AA0A11BCADD1}" type="datetimeFigureOut">
              <a:rPr lang="en-US" smtClean="0"/>
              <a:pPr/>
              <a:t>5/25/2017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EF6922-8778-4B5E-8FDD-13462E374141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916832"/>
            <a:ext cx="7772400" cy="2000264"/>
          </a:xfrm>
        </p:spPr>
        <p:txBody>
          <a:bodyPr>
            <a:noAutofit/>
          </a:bodyPr>
          <a:lstStyle/>
          <a:p>
            <a:pPr algn="ctr" rtl="1">
              <a:lnSpc>
                <a:spcPct val="150000"/>
              </a:lnSpc>
            </a:pPr>
            <a:r>
              <a:rPr lang="fa-IR" sz="5400" dirty="0" smtClean="0">
                <a:latin typeface="Arial" pitchFamily="34" charset="0"/>
                <a:cs typeface="B Titr" panose="00000700000000000000" pitchFamily="2" charset="-78"/>
              </a:rPr>
              <a:t>درس </a:t>
            </a:r>
            <a:r>
              <a:rPr lang="fa-IR" sz="8000" dirty="0" smtClean="0">
                <a:latin typeface="Arial" pitchFamily="34" charset="0"/>
                <a:cs typeface="B Titr" panose="00000700000000000000" pitchFamily="2" charset="-78"/>
              </a:rPr>
              <a:t/>
            </a:r>
            <a:br>
              <a:rPr lang="fa-IR" sz="8000" dirty="0" smtClean="0">
                <a:latin typeface="Arial" pitchFamily="34" charset="0"/>
                <a:cs typeface="B Titr" panose="00000700000000000000" pitchFamily="2" charset="-78"/>
              </a:rPr>
            </a:br>
            <a:r>
              <a:rPr lang="fa-IR" sz="8000" dirty="0" smtClean="0">
                <a:latin typeface="Arial" pitchFamily="34" charset="0"/>
                <a:cs typeface="B Titr" panose="00000700000000000000" pitchFamily="2" charset="-78"/>
              </a:rPr>
              <a:t>اندیشه </a:t>
            </a:r>
            <a:r>
              <a:rPr lang="fa-IR" sz="8000" dirty="0" smtClean="0">
                <a:latin typeface="Arial" pitchFamily="34" charset="0"/>
                <a:cs typeface="B Titr" panose="00000700000000000000" pitchFamily="2" charset="-78"/>
              </a:rPr>
              <a:t>اسلامی 2</a:t>
            </a:r>
            <a:endParaRPr lang="en-US" sz="8000" dirty="0">
              <a:latin typeface="Arial" pitchFamily="34" charset="0"/>
              <a:cs typeface="B Titr" panose="00000700000000000000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785793"/>
          </a:xfrm>
        </p:spPr>
        <p:txBody>
          <a:bodyPr>
            <a:normAutofit fontScale="90000"/>
          </a:bodyPr>
          <a:lstStyle/>
          <a:p>
            <a:pPr algn="r"/>
            <a:r>
              <a:rPr lang="fa-IR" b="1" dirty="0" smtClean="0">
                <a:solidFill>
                  <a:schemeClr val="tx1">
                    <a:lumMod val="95000"/>
                  </a:schemeClr>
                </a:solidFill>
              </a:rPr>
              <a:t>سرفصل مطالب</a:t>
            </a:r>
            <a:endParaRPr lang="en-US" b="1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928670"/>
            <a:ext cx="6400800" cy="5643602"/>
          </a:xfrm>
        </p:spPr>
        <p:txBody>
          <a:bodyPr>
            <a:normAutofit lnSpcReduction="10000"/>
          </a:bodyPr>
          <a:lstStyle/>
          <a:p>
            <a:pPr algn="r"/>
            <a:r>
              <a:rPr lang="fa-IR" dirty="0" smtClean="0"/>
              <a:t>بخش یکم: وحی، پیامبری و دین</a:t>
            </a:r>
          </a:p>
          <a:p>
            <a:pPr algn="r"/>
            <a:r>
              <a:rPr lang="fa-IR" sz="2600" dirty="0" smtClean="0"/>
              <a:t>1- نبوت و وحی</a:t>
            </a:r>
          </a:p>
          <a:p>
            <a:pPr algn="r"/>
            <a:r>
              <a:rPr lang="fa-IR" sz="2600" dirty="0" smtClean="0"/>
              <a:t>2- قرآن</a:t>
            </a:r>
          </a:p>
          <a:p>
            <a:pPr algn="r"/>
            <a:r>
              <a:rPr lang="fa-IR" sz="2600" dirty="0" smtClean="0"/>
              <a:t>3- رابطه علم و دین</a:t>
            </a:r>
          </a:p>
          <a:p>
            <a:pPr algn="r"/>
            <a:r>
              <a:rPr lang="fa-IR" sz="2600" dirty="0" smtClean="0"/>
              <a:t>4- خاتمیت</a:t>
            </a:r>
          </a:p>
          <a:p>
            <a:pPr algn="r"/>
            <a:r>
              <a:rPr lang="fa-IR" sz="2600" dirty="0" smtClean="0">
                <a:solidFill>
                  <a:schemeClr val="bg2">
                    <a:lumMod val="50000"/>
                  </a:schemeClr>
                </a:solidFill>
              </a:rPr>
              <a:t>5- قلمرو دین</a:t>
            </a:r>
          </a:p>
          <a:p>
            <a:pPr algn="r"/>
            <a:r>
              <a:rPr lang="fa-IR" sz="2600" dirty="0" smtClean="0"/>
              <a:t>6- اسلام و ادیان آسمانی دیگر</a:t>
            </a:r>
          </a:p>
          <a:p>
            <a:pPr algn="r"/>
            <a:r>
              <a:rPr lang="fa-IR" dirty="0" smtClean="0"/>
              <a:t>بخش دوم: امامت و مهدویت</a:t>
            </a:r>
          </a:p>
          <a:p>
            <a:pPr algn="r"/>
            <a:r>
              <a:rPr lang="fa-IR" dirty="0" smtClean="0"/>
              <a:t>7</a:t>
            </a:r>
            <a:r>
              <a:rPr lang="fa-IR" sz="2600" dirty="0" smtClean="0"/>
              <a:t>- امامت</a:t>
            </a:r>
          </a:p>
          <a:p>
            <a:pPr algn="r"/>
            <a:r>
              <a:rPr lang="fa-IR" sz="2600" dirty="0" smtClean="0"/>
              <a:t>8- مهدویت</a:t>
            </a:r>
          </a:p>
          <a:p>
            <a:pPr algn="r"/>
            <a:r>
              <a:rPr lang="fa-IR" dirty="0" smtClean="0"/>
              <a:t>بخش سوم: مرجعیت و ولایت در عصر غیبت</a:t>
            </a:r>
          </a:p>
          <a:p>
            <a:pPr algn="r"/>
            <a:r>
              <a:rPr lang="fa-IR" sz="2600" dirty="0" smtClean="0"/>
              <a:t>9- ولایت فقیه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343020"/>
          </a:xfrm>
        </p:spPr>
        <p:txBody>
          <a:bodyPr/>
          <a:lstStyle/>
          <a:p>
            <a:r>
              <a:rPr lang="fa-IR" dirty="0" smtClean="0">
                <a:cs typeface="B Esfehan" pitchFamily="2" charset="-78"/>
              </a:rPr>
              <a:t> 1- </a:t>
            </a:r>
            <a:r>
              <a:rPr lang="fa-IR" sz="6600" dirty="0" smtClean="0">
                <a:cs typeface="B Esfehan" pitchFamily="2" charset="-78"/>
              </a:rPr>
              <a:t>نبوت و وحی</a:t>
            </a:r>
            <a:endParaRPr lang="en-US" sz="6600" dirty="0">
              <a:cs typeface="B Esfehan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714752"/>
            <a:ext cx="6400800" cy="2571768"/>
          </a:xfrm>
        </p:spPr>
        <p:txBody>
          <a:bodyPr>
            <a:normAutofit/>
          </a:bodyPr>
          <a:lstStyle/>
          <a:p>
            <a:pPr algn="r"/>
            <a:r>
              <a:rPr lang="fa-I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fa-I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هدف از خلقت چیست؟ </a:t>
            </a:r>
          </a:p>
          <a:p>
            <a:pPr algn="r" rtl="1"/>
            <a:r>
              <a:rPr lang="fa-I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2-آیا بشر بدون نیاز به نبی می تواند به هدف خلقت دست یابد؟</a:t>
            </a:r>
          </a:p>
          <a:p>
            <a:pPr algn="r" rtl="1"/>
            <a:r>
              <a:rPr lang="fa-IR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3- وحی چیست؟</a:t>
            </a:r>
          </a:p>
          <a:p>
            <a:pPr algn="r" rtl="1"/>
            <a:endParaRPr lang="fa-IR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785794"/>
            <a:ext cx="7851648" cy="1000132"/>
          </a:xfrm>
        </p:spPr>
        <p:txBody>
          <a:bodyPr>
            <a:normAutofit/>
          </a:bodyPr>
          <a:lstStyle/>
          <a:p>
            <a:r>
              <a:rPr lang="fa-IR" dirty="0" smtClean="0">
                <a:cs typeface="B Esfehan" pitchFamily="2" charset="-78"/>
              </a:rPr>
              <a:t>هدف خلقت در قرآن</a:t>
            </a:r>
            <a:endParaRPr lang="en-US" dirty="0">
              <a:cs typeface="B Esfehan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2357430"/>
            <a:ext cx="8501122" cy="4429156"/>
          </a:xfrm>
        </p:spPr>
        <p:txBody>
          <a:bodyPr>
            <a:normAutofit/>
          </a:bodyPr>
          <a:lstStyle/>
          <a:p>
            <a:pPr algn="r" rtl="1">
              <a:buFontTx/>
              <a:buChar char="-"/>
            </a:pPr>
            <a:r>
              <a:rPr lang="fa-IR" dirty="0" smtClean="0">
                <a:solidFill>
                  <a:srgbClr val="FF0000"/>
                </a:solidFill>
              </a:rPr>
              <a:t>بندگی:</a:t>
            </a:r>
            <a:r>
              <a:rPr lang="fa-IR" dirty="0" smtClean="0"/>
              <a:t>قل ان صلاتی و نسکی و محیای و مماتی لله رب العالمین (انعام/162)</a:t>
            </a:r>
          </a:p>
          <a:p>
            <a:pPr algn="r" rtl="1"/>
            <a:r>
              <a:rPr lang="fa-IR" dirty="0" smtClean="0"/>
              <a:t>         وما خلقتُ الجن و الانس الا لیعبدون (ذاریات/56)</a:t>
            </a:r>
          </a:p>
          <a:p>
            <a:pPr algn="r" rtl="1"/>
            <a:r>
              <a:rPr lang="fa-IR" dirty="0" smtClean="0"/>
              <a:t>         انا لله و انا الیه راجعون (بقره/156)</a:t>
            </a:r>
          </a:p>
          <a:p>
            <a:pPr algn="r" rtl="1"/>
            <a:r>
              <a:rPr lang="fa-IR" dirty="0" smtClean="0"/>
              <a:t>         یا ایها الانسان انک کادح الی ربک کدحا فملاقیه (انشقاق/6)</a:t>
            </a:r>
          </a:p>
          <a:p>
            <a:pPr algn="r" rtl="1">
              <a:buFontTx/>
              <a:buChar char="-"/>
            </a:pPr>
            <a:r>
              <a:rPr lang="fa-IR" dirty="0" smtClean="0">
                <a:solidFill>
                  <a:srgbClr val="FF0000"/>
                </a:solidFill>
              </a:rPr>
              <a:t>یقین:  </a:t>
            </a:r>
            <a:r>
              <a:rPr lang="fa-IR" dirty="0" smtClean="0"/>
              <a:t>واعبد ربک حتی یاتیک الیقین(حجر/99)</a:t>
            </a:r>
          </a:p>
          <a:p>
            <a:pPr algn="r" rtl="1">
              <a:buFontTx/>
              <a:buChar char="-"/>
            </a:pPr>
            <a:r>
              <a:rPr lang="fa-IR" dirty="0" smtClean="0">
                <a:solidFill>
                  <a:srgbClr val="FF0000"/>
                </a:solidFill>
              </a:rPr>
              <a:t>آرامش:</a:t>
            </a:r>
            <a:r>
              <a:rPr lang="fa-IR" dirty="0" smtClean="0"/>
              <a:t>واذ قال ابراهیم رب ارنی کیف تحی الموتی قال اولم تومن قال بلی و لکن لیطمئن قلبی ... (بقره/160)</a:t>
            </a:r>
          </a:p>
          <a:p>
            <a:pPr algn="r" rtl="1">
              <a:buFontTx/>
              <a:buChar char="-"/>
            </a:pPr>
            <a:r>
              <a:rPr lang="fa-IR" dirty="0" smtClean="0">
                <a:solidFill>
                  <a:srgbClr val="FF0000"/>
                </a:solidFill>
              </a:rPr>
              <a:t>حیات طیبه (سعادت دنیا و آخرت):</a:t>
            </a:r>
            <a:r>
              <a:rPr lang="fa-IR" dirty="0" smtClean="0"/>
              <a:t>من عمل صالحا من ذکر او انثی و هو مؤمن فلنحیینه حیاتا طیبا و لنجزینهم اجرهم باحسن ما کانوا یعملون (نحل/97)</a:t>
            </a:r>
          </a:p>
          <a:p>
            <a:pPr algn="r" rtl="1">
              <a:buFontTx/>
              <a:buChar char="-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785794"/>
            <a:ext cx="7851648" cy="1000132"/>
          </a:xfrm>
        </p:spPr>
        <p:txBody>
          <a:bodyPr>
            <a:normAutofit/>
          </a:bodyPr>
          <a:lstStyle/>
          <a:p>
            <a:pPr rtl="1"/>
            <a:r>
              <a:rPr lang="fa-IR" sz="4800" dirty="0" smtClean="0">
                <a:latin typeface="Arial" pitchFamily="34" charset="0"/>
                <a:cs typeface="Arial" pitchFamily="34" charset="0"/>
              </a:rPr>
              <a:t>محدودیت های عقل بشری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643182"/>
            <a:ext cx="7854696" cy="3571900"/>
          </a:xfrm>
        </p:spPr>
        <p:txBody>
          <a:bodyPr>
            <a:normAutofit/>
          </a:bodyPr>
          <a:lstStyle/>
          <a:p>
            <a:pPr lvl="1" algn="r"/>
            <a:r>
              <a:rPr lang="fa-IR" sz="3200" dirty="0" smtClean="0"/>
              <a:t>الف) کلی بودن و اجمالی بودن احکام عقلی</a:t>
            </a:r>
          </a:p>
          <a:p>
            <a:pPr lvl="1" algn="r"/>
            <a:r>
              <a:rPr lang="fa-IR" sz="3200" dirty="0" smtClean="0"/>
              <a:t>ب) ناتوانی عقل در شناخت آثار اخروی اعمال انسان</a:t>
            </a:r>
          </a:p>
          <a:p>
            <a:pPr algn="r"/>
            <a:r>
              <a:rPr lang="fa-IR" sz="3200" dirty="0" smtClean="0"/>
              <a:t>ج) آسیب پذیری عقل در مرحله تشخیص و عمل</a:t>
            </a:r>
          </a:p>
          <a:p>
            <a:pPr>
              <a:defRPr/>
            </a:pPr>
            <a:r>
              <a:rPr lang="fa-IR" sz="2500" dirty="0" smtClean="0"/>
              <a:t>منافع و علایق ، هواهای نفسانی ، دلدادگی های شخصی ، پیشینه های</a:t>
            </a:r>
            <a:r>
              <a:rPr lang="en-US" sz="2500" dirty="0" smtClean="0"/>
              <a:t> </a:t>
            </a:r>
          </a:p>
          <a:p>
            <a:pPr>
              <a:defRPr/>
            </a:pPr>
            <a:r>
              <a:rPr lang="fa-IR" sz="2500" dirty="0" smtClean="0"/>
              <a:t>روحی وعاطفی، احساسـات و کنش و واکــنش های درونی در اندیشــه </a:t>
            </a:r>
          </a:p>
          <a:p>
            <a:pPr>
              <a:defRPr/>
            </a:pPr>
            <a:r>
              <a:rPr lang="fa-IR" sz="2500" dirty="0" smtClean="0"/>
              <a:t>انسان اثر گذارند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راه های اثبات صدق ادعای پیامبران</a:t>
            </a:r>
            <a:endParaRPr lang="en-US" sz="3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967170"/>
          </a:xfrm>
        </p:spPr>
        <p:txBody>
          <a:bodyPr/>
          <a:lstStyle/>
          <a:p>
            <a:pPr algn="r" rtl="1"/>
            <a:r>
              <a:rPr lang="fa-IR" dirty="0" smtClean="0"/>
              <a:t> قرائن اطمینان بخش</a:t>
            </a:r>
          </a:p>
          <a:p>
            <a:pPr algn="r" rtl="1">
              <a:buNone/>
            </a:pPr>
            <a:r>
              <a:rPr lang="fa-IR" dirty="0" smtClean="0"/>
              <a:t>   مانند: عدم انحراف از مسیر حق و عدالت در سراسر زندگی (قبل و بعد از ادعای نبوت)</a:t>
            </a:r>
          </a:p>
          <a:p>
            <a:pPr algn="r" rtl="1">
              <a:buNone/>
            </a:pPr>
            <a:endParaRPr lang="fa-IR" dirty="0" smtClean="0"/>
          </a:p>
          <a:p>
            <a:pPr algn="r" rtl="1"/>
            <a:r>
              <a:rPr lang="fa-IR" dirty="0" smtClean="0"/>
              <a:t>معرفی پیامبر پیشین</a:t>
            </a:r>
          </a:p>
          <a:p>
            <a:pPr algn="r" rtl="1">
              <a:buNone/>
            </a:pPr>
            <a:endParaRPr lang="fa-IR" dirty="0" smtClean="0"/>
          </a:p>
          <a:p>
            <a:pPr algn="r" rtl="1"/>
            <a:r>
              <a:rPr lang="fa-IR" dirty="0" smtClean="0"/>
              <a:t> معجزه</a:t>
            </a:r>
          </a:p>
          <a:p>
            <a:pPr algn="r" rtl="1">
              <a:buNone/>
            </a:pPr>
            <a:r>
              <a:rPr lang="fa-IR" dirty="0" smtClean="0"/>
              <a:t>   </a:t>
            </a:r>
            <a:r>
              <a:rPr lang="fa-IR" dirty="0" smtClean="0">
                <a:solidFill>
                  <a:srgbClr val="C00000"/>
                </a:solidFill>
              </a:rPr>
              <a:t>معجزه تنها راه اثبات نبوت خاصه می باشد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eaLnBrk="1" hangingPunct="1">
              <a:defRPr/>
            </a:pPr>
            <a:r>
              <a:rPr lang="fa-IR" dirty="0" smtClean="0">
                <a:cs typeface="B Esfehan" pitchFamily="2" charset="-78"/>
              </a:rPr>
              <a:t>برهان اثبات ضرورت نبوت</a:t>
            </a:r>
            <a:r>
              <a:rPr lang="fa-IR" sz="2800" dirty="0" smtClean="0">
                <a:cs typeface="B Esfehan" pitchFamily="2" charset="-78"/>
              </a:rPr>
              <a:t>( </a:t>
            </a:r>
            <a:r>
              <a:rPr lang="fa-IR" sz="2800" dirty="0" smtClean="0">
                <a:latin typeface="Arial" pitchFamily="34" charset="0"/>
                <a:cs typeface="Arial" pitchFamily="34" charset="0"/>
              </a:rPr>
              <a:t>با تأکید بر هدف خلقت</a:t>
            </a:r>
            <a:r>
              <a:rPr lang="fa-IR" sz="2800" dirty="0" smtClean="0">
                <a:cs typeface="B Esfehan" pitchFamily="2" charset="-78"/>
              </a:rPr>
              <a:t>)</a:t>
            </a:r>
            <a:endParaRPr lang="en-US" sz="2800" dirty="0" smtClean="0">
              <a:cs typeface="B Esfehan" pitchFamily="2" charset="-78"/>
            </a:endParaRP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dirty="0" smtClean="0"/>
              <a:t>پیش فرضها:</a:t>
            </a:r>
          </a:p>
          <a:p>
            <a:pPr algn="r" rtl="1" eaLnBrk="1" hangingPunct="1">
              <a:buFontTx/>
              <a:buNone/>
              <a:defRPr/>
            </a:pPr>
            <a:r>
              <a:rPr lang="fa-IR" dirty="0" smtClean="0"/>
              <a:t>1- خداوند حکیم است و حکمت اقتضا می کند که آفرینش این</a:t>
            </a:r>
          </a:p>
          <a:p>
            <a:pPr algn="r" rtl="1" eaLnBrk="1" hangingPunct="1">
              <a:buFontTx/>
              <a:buNone/>
              <a:defRPr/>
            </a:pPr>
            <a:r>
              <a:rPr lang="fa-IR" dirty="0" smtClean="0"/>
              <a:t>جهان هدفمند باشد.</a:t>
            </a:r>
          </a:p>
          <a:p>
            <a:pPr algn="r" rtl="1" eaLnBrk="1" hangingPunct="1">
              <a:buFontTx/>
              <a:buNone/>
              <a:defRPr/>
            </a:pPr>
            <a:r>
              <a:rPr lang="fa-IR" dirty="0" smtClean="0"/>
              <a:t>2- هدف از آفرینش این جهان ایصال و رسیدن به کمال است</a:t>
            </a:r>
          </a:p>
          <a:p>
            <a:pPr algn="r" rtl="1" eaLnBrk="1" hangingPunct="1">
              <a:buFontTx/>
              <a:buNone/>
              <a:defRPr/>
            </a:pPr>
            <a:r>
              <a:rPr lang="fa-IR" dirty="0" smtClean="0"/>
              <a:t>3- منظور از کمال در جهان بینی اسلامی لقاء الله و تقرب به </a:t>
            </a:r>
          </a:p>
          <a:p>
            <a:pPr algn="r" rtl="1" eaLnBrk="1" hangingPunct="1">
              <a:buFontTx/>
              <a:buNone/>
              <a:defRPr/>
            </a:pPr>
            <a:r>
              <a:rPr lang="fa-IR" dirty="0" smtClean="0"/>
              <a:t>اوست (یعنی سعادت ابدی وخوشبختی در جهان آخرت).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>
              <a:defRPr/>
            </a:pPr>
            <a:r>
              <a:rPr lang="fa-IR" dirty="0" smtClean="0">
                <a:latin typeface="Arial" pitchFamily="34" charset="0"/>
                <a:cs typeface="Arial" pitchFamily="34" charset="0"/>
              </a:rPr>
              <a:t>شبهات منکران بعثت پیامبران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اگرآموزه های وحیانی و آنچه را که پیامبران به بشر عرضه کرده اند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مطالعه کنیم از دو حال خارج نیست ؛ یا موافق مدرکات و احکام عقلی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است و عقل به تنهایی می تواند آنها را درک و در باره آنها حکم صادر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کند و یا مخالف ومتضاد با عقل می باشد که درصورت اول بعثت انبیا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لغو و در صورت دوم غیر قابل پذیرش و مردود خواهد بود.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در پاسخ باید گفت گزاره ها و تعالیم وحیانی سه دسته اند: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1- گزاره های موافق عقل بشری 2- گزاره های مخالف عقل و عقل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ستیز 3- گزاره های فرا حسی و فرا عقلی</a:t>
            </a:r>
            <a:endParaRPr lang="en-US" sz="2800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28604"/>
            <a:ext cx="7851648" cy="1857388"/>
          </a:xfrm>
        </p:spPr>
        <p:txBody>
          <a:bodyPr>
            <a:normAutofit/>
          </a:bodyPr>
          <a:lstStyle/>
          <a:p>
            <a:r>
              <a:rPr lang="fa-IR" sz="4800" dirty="0" smtClean="0">
                <a:cs typeface="B Esfehan" pitchFamily="2" charset="-78"/>
              </a:rPr>
              <a:t>معنای لغوی و اصطلاحی وحی :</a:t>
            </a:r>
            <a:r>
              <a:rPr lang="fa-IR" sz="6000" dirty="0" smtClean="0"/>
              <a:t/>
            </a:r>
            <a:br>
              <a:rPr lang="fa-IR" sz="6000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500306"/>
            <a:ext cx="7854696" cy="4071966"/>
          </a:xfrm>
        </p:spPr>
        <p:txBody>
          <a:bodyPr>
            <a:normAutofit fontScale="92500"/>
          </a:bodyPr>
          <a:lstStyle/>
          <a:p>
            <a:r>
              <a:rPr lang="fa-IR" sz="3200" dirty="0" smtClean="0"/>
              <a:t>وحی در لغت ، به معنای اشاره، اعلام در خفا و تفهیم و القای سریع و پنهانی  یک پیام و یا معنا می باشد و در اصطلاح وحی عبارت است از:</a:t>
            </a:r>
          </a:p>
          <a:p>
            <a:r>
              <a:rPr lang="fa-IR" sz="3200" dirty="0" smtClean="0"/>
              <a:t> </a:t>
            </a:r>
            <a:r>
              <a:rPr lang="fa-IR" sz="3200" b="1" dirty="0" smtClean="0"/>
              <a:t>القای پیام از سوی خداوند به انســـــان برگزیده جهت ابلاغ به انسانها در راستای هدایت بـــــه سمت سعادت</a:t>
            </a:r>
            <a:r>
              <a:rPr lang="fa-IR" sz="3200" dirty="0" smtClean="0"/>
              <a:t> </a:t>
            </a:r>
          </a:p>
          <a:p>
            <a:r>
              <a:rPr lang="fa-IR" sz="3200" dirty="0" smtClean="0"/>
              <a:t>این پدیده که رابطه ای خارق العاده میان خداوند و برخی انسان های برگزیده است کاملا ناشناخته  بوده و غیر از رابطه حسی، عقلی ، تجربی ، کشف و شهود و امثال آن می باشد.</a:t>
            </a: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928670"/>
            <a:ext cx="7851648" cy="1071570"/>
          </a:xfrm>
        </p:spPr>
        <p:txBody>
          <a:bodyPr>
            <a:normAutofit/>
          </a:bodyPr>
          <a:lstStyle/>
          <a:p>
            <a:r>
              <a:rPr lang="fa-IR" sz="4800" dirty="0" smtClean="0">
                <a:cs typeface="B Esfehan" pitchFamily="2" charset="-78"/>
              </a:rPr>
              <a:t>انواع وحی</a:t>
            </a:r>
            <a:endParaRPr lang="en-US" sz="4800" dirty="0">
              <a:cs typeface="B Esfehan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643182"/>
            <a:ext cx="7854696" cy="3857652"/>
          </a:xfrm>
        </p:spPr>
        <p:txBody>
          <a:bodyPr>
            <a:normAutofit/>
          </a:bodyPr>
          <a:lstStyle/>
          <a:p>
            <a:r>
              <a:rPr lang="fa-IR" dirty="0" smtClean="0"/>
              <a:t>در یک تقسیم می توان وحی را به چهار نوع تقسیم کرد: </a:t>
            </a:r>
          </a:p>
          <a:p>
            <a:r>
              <a:rPr lang="fa-IR" dirty="0" smtClean="0"/>
              <a:t>   1- وحی خداوند بر انبیاء ( وحی رسالی یا تشریعی )</a:t>
            </a:r>
          </a:p>
          <a:p>
            <a:r>
              <a:rPr lang="fa-IR" dirty="0" smtClean="0"/>
              <a:t>   2- وحی خداوند بر انسان غیر نبی ( الهام )</a:t>
            </a:r>
          </a:p>
          <a:p>
            <a:r>
              <a:rPr lang="fa-IR" dirty="0" smtClean="0"/>
              <a:t>   3- وحی خداوند بر غیر انسان اعم ازحیوانات و جمادات ( هدایت غریزی ) </a:t>
            </a:r>
          </a:p>
          <a:p>
            <a:r>
              <a:rPr lang="fa-IR" dirty="0" smtClean="0"/>
              <a:t>   4- القای پیام سریع توسط دیگران ( اشاره پنهانی )</a:t>
            </a:r>
            <a:endParaRPr lang="en-US" dirty="0" smtClean="0"/>
          </a:p>
          <a:p>
            <a:r>
              <a:rPr lang="fa-IR" dirty="0" smtClean="0"/>
              <a:t>و در یک تقسیم دیگر وحی رسالی را می توان به سه نوع وحی مستقیم،</a:t>
            </a:r>
          </a:p>
          <a:p>
            <a:r>
              <a:rPr lang="fa-IR" dirty="0" smtClean="0"/>
              <a:t>وحی از ورای حجاب و وحی به وسیله ی فرشته تقسیم کرد.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714356"/>
            <a:ext cx="8229600" cy="785818"/>
          </a:xfrm>
        </p:spPr>
        <p:txBody>
          <a:bodyPr>
            <a:normAutofit/>
          </a:bodyPr>
          <a:lstStyle/>
          <a:p>
            <a:pPr algn="r" eaLnBrk="1" hangingPunct="1">
              <a:defRPr/>
            </a:pPr>
            <a:r>
              <a:rPr lang="fa-IR" sz="4800" b="1" dirty="0" smtClean="0">
                <a:cs typeface="B Esfehan" pitchFamily="2" charset="-78"/>
              </a:rPr>
              <a:t>2- دین و علم</a:t>
            </a:r>
            <a:endParaRPr lang="en-US" sz="4800" b="1" dirty="0" smtClean="0">
              <a:cs typeface="B Esfehan" pitchFamily="2" charset="-78"/>
            </a:endParaRP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800600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800" dirty="0" smtClean="0"/>
              <a:t>  - هیچ پیامبری از سوی خداوند مبعوث نشده است که انسانها را به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800" dirty="0" smtClean="0"/>
              <a:t>جهل و نادانی دعوت کند.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800" dirty="0" smtClean="0"/>
              <a:t>  - کتب آسمانی خصوصا قرآن انسانها را به  فکر  و اندیشه  دعوت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800" dirty="0" smtClean="0"/>
              <a:t>نموده است.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800" dirty="0" smtClean="0"/>
              <a:t>  - قرآن  با طرح سؤال جهت  اثبات حقایق  سعی در احیای فرهنگ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800" dirty="0" smtClean="0"/>
              <a:t>تفکر دارد.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800" dirty="0" smtClean="0"/>
              <a:t>  - وجود بسیار زیاد کلماتی مانند علم ،تدبر ،تفکر و تفقه  در  قرآن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800" dirty="0" smtClean="0"/>
              <a:t>نشان از اهتمام دین اسلام بر این موضوع دارد.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800" dirty="0" smtClean="0"/>
              <a:t>  - پیامبر اسلام (ص) مرکب علم و دانایی را در مسیر رسیدن به 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800" dirty="0" smtClean="0"/>
              <a:t>قرب الهی رهوارتر از عبادت می داند. </a:t>
            </a:r>
            <a:endParaRPr lang="en-US" sz="2800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28604"/>
            <a:ext cx="8229600" cy="928694"/>
          </a:xfrm>
        </p:spPr>
        <p:txBody>
          <a:bodyPr>
            <a:normAutofit/>
          </a:bodyPr>
          <a:lstStyle/>
          <a:p>
            <a:pPr algn="r" eaLnBrk="1" hangingPunct="1">
              <a:defRPr/>
            </a:pPr>
            <a:r>
              <a:rPr lang="fa-IR" sz="4000" b="1" dirty="0" smtClean="0">
                <a:cs typeface="B Esfehan" pitchFamily="2" charset="-78"/>
              </a:rPr>
              <a:t>رابطه و نسبت علم و دین </a:t>
            </a:r>
            <a:endParaRPr lang="en-US" sz="4000" b="1" dirty="0" smtClean="0">
              <a:cs typeface="B Esfehan" pitchFamily="2" charset="-78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357430"/>
            <a:ext cx="8229600" cy="4119570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3200" dirty="0" smtClean="0"/>
              <a:t>رابطه و نسبت علم با دین در این معنا خارج از این سه حالت نیست: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3200" dirty="0" smtClean="0"/>
              <a:t>1- علم و دین دو نهاد متمایز از هم می باشند 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3200" dirty="0" smtClean="0"/>
              <a:t>2- علم و دین دو نهاد متعارض با هم می باشند 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3200" dirty="0" smtClean="0"/>
              <a:t>3- علم و دین دو نهاد مکمل هم می باشند  </a:t>
            </a:r>
            <a:endParaRPr lang="en-US" sz="3200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>
            <a:normAutofit fontScale="90000"/>
          </a:bodyPr>
          <a:lstStyle/>
          <a:p>
            <a:pPr algn="r" rtl="1"/>
            <a:r>
              <a:rPr lang="fa-IR" sz="4400" b="1" dirty="0" smtClean="0">
                <a:cs typeface="B Esfehan" pitchFamily="2" charset="-78"/>
              </a:rPr>
              <a:t>1- علم و دین دو نهاد متمایز از هم می باشند</a:t>
            </a:r>
            <a:endParaRPr lang="en-US" sz="4400" b="1" dirty="0">
              <a:cs typeface="B Esfeha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lnSpc>
                <a:spcPct val="90000"/>
              </a:lnSpc>
              <a:buNone/>
              <a:defRPr/>
            </a:pPr>
            <a:r>
              <a:rPr lang="fa-IR" sz="2800" dirty="0" smtClean="0"/>
              <a:t>در این دیدگاه به تفاوت  موضوع، زبان وغایت و روش در دو نهادعلم</a:t>
            </a:r>
          </a:p>
          <a:p>
            <a:pPr algn="r" rtl="1">
              <a:lnSpc>
                <a:spcPct val="90000"/>
              </a:lnSpc>
              <a:buNone/>
              <a:defRPr/>
            </a:pPr>
            <a:r>
              <a:rPr lang="fa-IR" sz="2800" dirty="0" smtClean="0"/>
              <a:t>ودین  استدلال می شود و لذا معتقدند  هیچ  تعارضی بین این  دو وجود </a:t>
            </a:r>
          </a:p>
          <a:p>
            <a:pPr algn="r" rtl="1">
              <a:lnSpc>
                <a:spcPct val="90000"/>
              </a:lnSpc>
              <a:buNone/>
              <a:defRPr/>
            </a:pPr>
            <a:r>
              <a:rPr lang="fa-IR" sz="2800" dirty="0" smtClean="0"/>
              <a:t>ندارد ، تعارض، حاصل وحدت موضوع  و تفاوت در احکام می باشد.</a:t>
            </a:r>
          </a:p>
          <a:p>
            <a:pPr algn="r" rtl="1">
              <a:lnSpc>
                <a:spcPct val="90000"/>
              </a:lnSpc>
              <a:buNone/>
              <a:defRPr/>
            </a:pPr>
            <a:r>
              <a:rPr lang="fa-IR" sz="2800" dirty="0" smtClean="0"/>
              <a:t>در اعتقاد اینها متون مقدس هیچ مطلب معتبری راجع به مسائل علمی</a:t>
            </a:r>
          </a:p>
          <a:p>
            <a:pPr algn="r" rtl="1">
              <a:lnSpc>
                <a:spcPct val="90000"/>
              </a:lnSpc>
              <a:buNone/>
              <a:defRPr/>
            </a:pPr>
            <a:r>
              <a:rPr lang="fa-IR" sz="2800" dirty="0" smtClean="0"/>
              <a:t>به ما نمی گویند .</a:t>
            </a:r>
          </a:p>
          <a:p>
            <a:pPr algn="r" rtl="1">
              <a:lnSpc>
                <a:spcPct val="90000"/>
              </a:lnSpc>
              <a:buNone/>
              <a:defRPr/>
            </a:pPr>
            <a:r>
              <a:rPr lang="fa-IR" sz="2800" dirty="0" smtClean="0"/>
              <a:t>برای مثال اگزیستانسیالیستها معتقدند </a:t>
            </a:r>
            <a:r>
              <a:rPr lang="fa-IR" sz="2800" i="1" dirty="0" smtClean="0"/>
              <a:t>موضوع</a:t>
            </a:r>
            <a:r>
              <a:rPr lang="fa-IR" sz="2800" dirty="0" smtClean="0"/>
              <a:t> علم، اشیای مادی و نقش </a:t>
            </a:r>
          </a:p>
          <a:p>
            <a:pPr algn="r" rtl="1">
              <a:lnSpc>
                <a:spcPct val="90000"/>
              </a:lnSpc>
              <a:buNone/>
              <a:defRPr/>
            </a:pPr>
            <a:r>
              <a:rPr lang="fa-IR" sz="2800" dirty="0" smtClean="0"/>
              <a:t>و کارکرد آنهاست و معرفت نسبت به  آنها غیر  شخصی  است   ولی</a:t>
            </a:r>
          </a:p>
          <a:p>
            <a:pPr algn="r" rtl="1">
              <a:lnSpc>
                <a:spcPct val="90000"/>
              </a:lnSpc>
              <a:buNone/>
              <a:defRPr/>
            </a:pPr>
            <a:r>
              <a:rPr lang="fa-IR" sz="2800" dirty="0" smtClean="0"/>
              <a:t>موضوع دین واقعیتهای  شخصی و اخلاقی است  و معرفت  دینی  هم</a:t>
            </a:r>
          </a:p>
          <a:p>
            <a:pPr algn="r" rtl="1">
              <a:lnSpc>
                <a:spcPct val="90000"/>
              </a:lnSpc>
              <a:buNone/>
              <a:defRPr/>
            </a:pPr>
            <a:r>
              <a:rPr lang="fa-IR" sz="2800" dirty="0" smtClean="0"/>
              <a:t>عمیقا شخصی و ذهنی است.  </a:t>
            </a:r>
            <a:endParaRPr lang="en-US" sz="2800" dirty="0" smtClean="0"/>
          </a:p>
          <a:p>
            <a:pPr algn="r" rtl="1"/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571612"/>
            <a:ext cx="7786742" cy="4929222"/>
          </a:xfrm>
        </p:spPr>
        <p:txBody>
          <a:bodyPr>
            <a:noAutofit/>
          </a:bodyPr>
          <a:lstStyle/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فیلسوفان تحلیل زبان معتقدند:غایت علم نوعاً پیش بینی و کنترل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است اما زبان دین برای مقاصدی نظیر نیایش و کسب آرامش بکار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می رود 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   کارل بارت که یکی از تأثیرگذارترین متکلمان مسیحی است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معتقد بود که الهیات و علم با موضوع های از بن متفاوتی سر و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کار دارند. موضوع الهیات تجلی خداوند در مسیح است و موضوع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علم جهان طبیعت. خدای متعال را فقط از طریق تجلی اش بر ما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می توان شناخت اما شناخت طبیعت به مدد عقل بشری است .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857232"/>
            <a:ext cx="8305800" cy="5662610"/>
          </a:xfrm>
        </p:spPr>
        <p:txBody>
          <a:bodyPr>
            <a:normAutofit/>
          </a:bodyPr>
          <a:lstStyle/>
          <a:p>
            <a:pPr algn="r" rtl="1" eaLnBrk="1" hangingPunct="1">
              <a:buFontTx/>
              <a:buNone/>
              <a:defRPr/>
            </a:pPr>
            <a:endParaRPr lang="fa-IR" sz="2800" b="1" dirty="0" smtClean="0"/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فرق بین روشهای الهیات و علم ناشی از تفاوت بین موضوع معرفت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آنهاست .الهیات با خداوند متعال و مرموز سر و کار دارد و خداوند آن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چنان بی  شباهت به جهان یعنی عرصه ی تحقیق علم است که روشهای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یکسانی را نمی توان در هر دو حوزه به کار برد.(ایان باریور/علم و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دین/ص 199)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نکته: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به رغم نکات مثبتی که در این دیدگاه وجود دارد ، اشکال اساسی آن ،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نادیده گرفتن بخشی از زبان دین است ، که بیان حقایق طبیعی است.</a:t>
            </a:r>
          </a:p>
          <a:p>
            <a:pPr algn="r" rtl="1" eaLnBrk="1" hangingPunct="1">
              <a:buFontTx/>
              <a:buNone/>
              <a:defRPr/>
            </a:pPr>
            <a:endParaRPr lang="fa-IR" sz="2800" dirty="0" smtClean="0"/>
          </a:p>
          <a:p>
            <a:pPr algn="r" rtl="1" eaLnBrk="1" hangingPunct="1">
              <a:buFontTx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1003300"/>
          </a:xfrm>
        </p:spPr>
        <p:txBody>
          <a:bodyPr/>
          <a:lstStyle/>
          <a:p>
            <a:pPr algn="r" eaLnBrk="1" hangingPunct="1">
              <a:defRPr/>
            </a:pPr>
            <a:r>
              <a:rPr lang="fa-IR" sz="3600" b="1" dirty="0" smtClean="0">
                <a:cs typeface="B Esfehan" pitchFamily="2" charset="-78"/>
              </a:rPr>
              <a:t>2- علم و دین دو نهاد مکمل هم می باشند</a:t>
            </a:r>
            <a:endParaRPr lang="en-US" sz="3600" b="1" dirty="0" smtClean="0">
              <a:cs typeface="B Esfehan" pitchFamily="2" charset="-78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4953000"/>
          </a:xfrm>
        </p:spPr>
        <p:txBody>
          <a:bodyPr/>
          <a:lstStyle/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در این نگرش اعتقاد بر این است که ممکن است بین علم و دین موضوع واحدی 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وجود داشته باشد مثلا هردو در موضوع  واحدی مثل طبیعت سخن بگویند  ولی 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هدف از طرح این مباحث در هر کدام فرق کند ،مثلا علم به علل حوادث طبیعت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بپردازد و دین به معانی حوادث طبیعی.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نکته: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این مطلب بهره ای از حقیقت دارد و واقعا دین در نقل بسیاری از حوادث طبیعی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هدفش طرح معانی آن حوادث است  و اکثرا همه ی حوادث  طبیعی  را  آیات   و 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نشانه هایی از صفات الهی می داند .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ولی حقیقت دیگری را نباید فراموش کرد  و آن این که  دین بعضا از علل حوادث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طبیعی سخن می گوید و مفاهیمی را از دل  واقعیات و علل طبیعی آنها  استخراج 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می کند و واقعیات وعلل بیان شده در دین با یافته های علمی تعارض پیدا می کنند.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/>
          <a:lstStyle/>
          <a:p>
            <a:pPr algn="r" eaLnBrk="1" hangingPunct="1">
              <a:defRPr/>
            </a:pPr>
            <a:r>
              <a:rPr lang="fa-IR" sz="3600" b="1" dirty="0" smtClean="0">
                <a:cs typeface="B Esfehan" pitchFamily="2" charset="-78"/>
              </a:rPr>
              <a:t>3- علم و دین دو نهاد متعارض با هم می باشند</a:t>
            </a:r>
            <a:endParaRPr lang="en-US" sz="3600" b="1" dirty="0" smtClean="0">
              <a:cs typeface="B Esfehan" pitchFamily="2" charset="-78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648200"/>
          </a:xfrm>
        </p:spPr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طبق این نظر حد اقل بین برخی از آموزه های اساسی دین با داده های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علم تجربی تعارض وجود دارد .پیش فرض اصلی این دیدگاه آن است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که،هم متون وحیانی در باره طبیعت سخن گفته اند و هم علم ، مدعی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حقیقت نمایی در این عرصه است  ؛  لکن گفته های آن  دو در برخی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موارد متعارض است.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دلیل اثبات تعارض مواردی از کتاب مقدس خصوصا عهدین می باشد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که باعلوم روز در تعارض است مثل زمین-مرکزی و خورشید مرکزی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یا خلقت ثابت انواع (</a:t>
            </a:r>
            <a:r>
              <a:rPr lang="en-US" sz="2800" dirty="0" err="1" smtClean="0"/>
              <a:t>fixism</a:t>
            </a:r>
            <a:r>
              <a:rPr lang="fa-IR" sz="2800" dirty="0" smtClean="0"/>
              <a:t>) و تحول انواع (</a:t>
            </a:r>
            <a:r>
              <a:rPr lang="en-US" sz="2800" dirty="0" err="1" smtClean="0"/>
              <a:t>transformism</a:t>
            </a:r>
            <a:r>
              <a:rPr lang="fa-IR" sz="2800" dirty="0" smtClean="0"/>
              <a:t>). </a:t>
            </a:r>
          </a:p>
          <a:p>
            <a:pPr eaLnBrk="1" hangingPunct="1">
              <a:buFontTx/>
              <a:buNone/>
              <a:defRPr/>
            </a:pPr>
            <a:endParaRPr lang="en-US" sz="2800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927100"/>
          </a:xfrm>
        </p:spPr>
        <p:txBody>
          <a:bodyPr>
            <a:normAutofit fontScale="90000"/>
          </a:bodyPr>
          <a:lstStyle/>
          <a:p>
            <a:pPr algn="r" eaLnBrk="1" hangingPunct="1">
              <a:defRPr/>
            </a:pPr>
            <a:r>
              <a:rPr lang="fa-IR" sz="3600" b="1" dirty="0" smtClean="0">
                <a:cs typeface="B Esfehan" pitchFamily="2" charset="-78"/>
              </a:rPr>
              <a:t>نظریه تعامل علم و دین </a:t>
            </a:r>
            <a:br>
              <a:rPr lang="fa-IR" sz="3600" b="1" dirty="0" smtClean="0">
                <a:cs typeface="B Esfehan" pitchFamily="2" charset="-78"/>
              </a:rPr>
            </a:br>
            <a:r>
              <a:rPr lang="fa-IR" sz="3200" b="1" dirty="0" smtClean="0">
                <a:cs typeface="B Esfehan" pitchFamily="2" charset="-78"/>
              </a:rPr>
              <a:t>و راه های برون رفت از تعارض متصور بین علم و دین</a:t>
            </a:r>
            <a:endParaRPr lang="en-US" sz="3200" b="1" dirty="0" smtClean="0">
              <a:cs typeface="B Esfehan" pitchFamily="2" charset="-78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229600" cy="5029200"/>
          </a:xfrm>
        </p:spPr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1- تفسیر و تأویل آموزه های دینی </a:t>
            </a:r>
          </a:p>
          <a:p>
            <a:pPr algn="r" rtl="1" eaLnBrk="1" hangingPunct="1">
              <a:buFontTx/>
              <a:buNone/>
              <a:defRPr/>
            </a:pPr>
            <a:endParaRPr lang="fa-IR" sz="2800" dirty="0" smtClean="0"/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2- فهم این واقعیت که علم هیچگاه انعکاس واقعیت خارجی نمی باشد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بلکه علم دیدگاه بشر در خصوص واقعیت خارجی است و خطا پذیر .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بر طبق این نوع نگرش به علم که ابزار انگاری علم نام دارد یافته -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های علمی اختراع نظریه است نه اکتشاف نظر .</a:t>
            </a:r>
          </a:p>
          <a:p>
            <a:pPr algn="r" rtl="1" eaLnBrk="1" hangingPunct="1">
              <a:buFontTx/>
              <a:buNone/>
              <a:defRPr/>
            </a:pPr>
            <a:endParaRPr lang="fa-IR" sz="2800" dirty="0" smtClean="0"/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3- احتمال خطا در بعضی از کتب  دینی  به  دلیل  تحریف وجود دارد مثل انجیل و تورات .</a:t>
            </a:r>
          </a:p>
          <a:p>
            <a:pPr algn="r" rtl="1" eaLnBrk="1" hangingPunct="1">
              <a:buFontTx/>
              <a:buNone/>
              <a:defRPr/>
            </a:pPr>
            <a:endParaRPr lang="en-US" sz="2800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1480"/>
            <a:ext cx="8229600" cy="2357454"/>
          </a:xfrm>
        </p:spPr>
        <p:txBody>
          <a:bodyPr>
            <a:normAutofit/>
          </a:bodyPr>
          <a:lstStyle/>
          <a:p>
            <a:pPr algn="r" eaLnBrk="1" hangingPunct="1">
              <a:defRPr/>
            </a:pPr>
            <a:r>
              <a:rPr lang="fa-IR" sz="4400" b="1" dirty="0" smtClean="0">
                <a:cs typeface="B Esfehan" pitchFamily="2" charset="-78"/>
              </a:rPr>
              <a:t>3- قرآن،اعجاز و مصونیت آن از تحریف </a:t>
            </a:r>
            <a:br>
              <a:rPr lang="fa-IR" sz="4400" b="1" dirty="0" smtClean="0">
                <a:cs typeface="B Esfehan" pitchFamily="2" charset="-78"/>
              </a:rPr>
            </a:br>
            <a:r>
              <a:rPr lang="fa-IR" dirty="0" smtClean="0"/>
              <a:t/>
            </a:r>
            <a:br>
              <a:rPr lang="fa-IR" dirty="0" smtClean="0"/>
            </a:br>
            <a:r>
              <a:rPr lang="fa-IR" sz="3600" b="1" dirty="0" smtClean="0">
                <a:cs typeface="B Esfehan" pitchFamily="2" charset="-78"/>
              </a:rPr>
              <a:t>معجزه چیست؟</a:t>
            </a:r>
            <a:endParaRPr lang="en-US" sz="3600" b="1" dirty="0" smtClean="0">
              <a:cs typeface="B Esfehan" pitchFamily="2" charset="-78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071810"/>
            <a:ext cx="8229600" cy="3481390"/>
          </a:xfrm>
        </p:spPr>
        <p:txBody>
          <a:bodyPr>
            <a:normAutofit lnSpcReduction="10000"/>
          </a:bodyPr>
          <a:lstStyle/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800" dirty="0" smtClean="0"/>
              <a:t>معجزه پدیده ای خارق العاده و خارج از نظامات علت و معلولِ شناخته شده مادی است که به منظور اثبات دعوی نبوت ، همراه با تحدی و با اذن خاص الهی صادر می شود.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endParaRPr lang="fa-IR" sz="2800" dirty="0" smtClean="0"/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800" dirty="0" smtClean="0">
                <a:cs typeface="B Esfehan" pitchFamily="2" charset="-78"/>
              </a:rPr>
              <a:t>ویژگی های معجزه: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800" dirty="0" smtClean="0"/>
              <a:t>- قابل تعلیم و تعلم نیست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800" dirty="0" smtClean="0"/>
              <a:t>- مغلوب و تحت تأثیر نیروی قوی تر قرار نمی گیرد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800" dirty="0" smtClean="0"/>
              <a:t>- همراه با تحدی است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57166"/>
            <a:ext cx="8229600" cy="857256"/>
          </a:xfrm>
        </p:spPr>
        <p:txBody>
          <a:bodyPr>
            <a:normAutofit/>
          </a:bodyPr>
          <a:lstStyle/>
          <a:p>
            <a:pPr algn="r" eaLnBrk="1" hangingPunct="1">
              <a:defRPr/>
            </a:pPr>
            <a:r>
              <a:rPr lang="fa-IR" sz="4000" b="1" dirty="0" smtClean="0">
                <a:cs typeface="B Esfehan" pitchFamily="2" charset="-78"/>
              </a:rPr>
              <a:t>راه های شناخت قرآن</a:t>
            </a:r>
            <a:endParaRPr lang="en-US" sz="4000" b="1" dirty="0" smtClean="0">
              <a:cs typeface="B Esfehan" pitchFamily="2" charset="-78"/>
            </a:endParaRP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43050"/>
            <a:ext cx="8229600" cy="4910150"/>
          </a:xfrm>
        </p:spPr>
        <p:txBody>
          <a:bodyPr/>
          <a:lstStyle/>
          <a:p>
            <a:pPr algn="r" rtl="1" eaLnBrk="1" hangingPunct="1">
              <a:buFontTx/>
              <a:buChar char="-"/>
              <a:defRPr/>
            </a:pPr>
            <a:r>
              <a:rPr lang="fa-IR" sz="2400" dirty="0" smtClean="0"/>
              <a:t>مطالعه محتوایی در پرتو اصول پذیرفته شده علمی و عقلی</a:t>
            </a:r>
          </a:p>
          <a:p>
            <a:pPr algn="r" rtl="1" eaLnBrk="1" hangingPunct="1">
              <a:buFontTx/>
              <a:buChar char="-"/>
              <a:defRPr/>
            </a:pPr>
            <a:r>
              <a:rPr lang="fa-IR" sz="2400" dirty="0" smtClean="0"/>
              <a:t>مطالعه تاریخی و سند شناختی قرآن</a:t>
            </a:r>
          </a:p>
          <a:p>
            <a:pPr algn="r" rtl="1" eaLnBrk="1" hangingPunct="1">
              <a:buFontTx/>
              <a:buChar char="-"/>
              <a:defRPr/>
            </a:pPr>
            <a:r>
              <a:rPr lang="fa-IR" sz="2400" dirty="0" smtClean="0"/>
              <a:t>مطالعه آثار فردی، اجتماعی و علمی قرآن در زندگی بشر </a:t>
            </a:r>
          </a:p>
          <a:p>
            <a:pPr algn="r" rtl="1" eaLnBrk="1" hangingPunct="1">
              <a:buFontTx/>
              <a:buChar char="-"/>
              <a:defRPr/>
            </a:pPr>
            <a:r>
              <a:rPr lang="fa-IR" sz="2400" dirty="0" smtClean="0"/>
              <a:t>مطالعه در باره فعالیت های انجام گرفته برای حفظ، قرائت، نگهداری، تقدیس و...قرآن </a:t>
            </a:r>
          </a:p>
          <a:p>
            <a:pPr algn="r" rtl="1" eaLnBrk="1" hangingPunct="1">
              <a:buFontTx/>
              <a:buChar char="-"/>
              <a:defRPr/>
            </a:pPr>
            <a:r>
              <a:rPr lang="fa-IR" sz="2400" dirty="0" smtClean="0"/>
              <a:t> مطالعه قرآن از نگاه صاحب نظران و قرآن شناسان</a:t>
            </a:r>
          </a:p>
          <a:p>
            <a:pPr algn="r" rtl="1" eaLnBrk="1" hangingPunct="1">
              <a:buFontTx/>
              <a:buChar char="-"/>
              <a:defRPr/>
            </a:pPr>
            <a:r>
              <a:rPr lang="fa-IR" sz="2400" dirty="0" smtClean="0"/>
              <a:t> مطالعه قرآن از نگاه قرآن</a:t>
            </a:r>
          </a:p>
          <a:p>
            <a:pPr algn="r" rtl="1" eaLnBrk="1" hangingPunct="1">
              <a:buFontTx/>
              <a:buChar char="-"/>
              <a:defRPr/>
            </a:pPr>
            <a:r>
              <a:rPr lang="fa-IR" sz="2400" dirty="0" smtClean="0"/>
              <a:t> مطالعه قرآن از نظر رعایت نکات ادبی (فصاحت و بلاغت)</a:t>
            </a:r>
          </a:p>
          <a:p>
            <a:pPr algn="r" rtl="1" eaLnBrk="1" hangingPunct="1">
              <a:buFontTx/>
              <a:buChar char="-"/>
              <a:defRPr/>
            </a:pPr>
            <a:r>
              <a:rPr lang="fa-IR" sz="2400" dirty="0" smtClean="0"/>
              <a:t> مطالعه قرآن به لحاظ سازگاری و ناسازگاری آیات با یکدیگر</a:t>
            </a:r>
          </a:p>
          <a:p>
            <a:pPr algn="r" rtl="1" eaLnBrk="1" hangingPunct="1">
              <a:buFontTx/>
              <a:buChar char="-"/>
              <a:defRPr/>
            </a:pPr>
            <a:r>
              <a:rPr lang="fa-IR" sz="2400" dirty="0" smtClean="0"/>
              <a:t>و مباحثی دیگر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928694"/>
          </a:xfrm>
        </p:spPr>
        <p:txBody>
          <a:bodyPr>
            <a:normAutofit fontScale="90000"/>
          </a:bodyPr>
          <a:lstStyle/>
          <a:p>
            <a:pPr algn="r" rtl="1"/>
            <a:r>
              <a:rPr lang="fa-IR" dirty="0" smtClean="0">
                <a:cs typeface="B Esfehan" pitchFamily="2" charset="-78"/>
              </a:rPr>
              <a:t/>
            </a:r>
            <a:br>
              <a:rPr lang="fa-IR" dirty="0" smtClean="0">
                <a:cs typeface="B Esfehan" pitchFamily="2" charset="-78"/>
              </a:rPr>
            </a:br>
            <a:r>
              <a:rPr lang="fa-IR" dirty="0" smtClean="0">
                <a:cs typeface="B Esfehan" pitchFamily="2" charset="-78"/>
              </a:rPr>
              <a:t/>
            </a:r>
            <a:br>
              <a:rPr lang="fa-IR" dirty="0" smtClean="0">
                <a:cs typeface="B Esfehan" pitchFamily="2" charset="-78"/>
              </a:rPr>
            </a:br>
            <a:r>
              <a:rPr lang="fa-IR" dirty="0" smtClean="0">
                <a:cs typeface="B Esfehan" pitchFamily="2" charset="-78"/>
              </a:rPr>
              <a:t/>
            </a:r>
            <a:br>
              <a:rPr lang="fa-IR" dirty="0" smtClean="0">
                <a:cs typeface="B Esfehan" pitchFamily="2" charset="-78"/>
              </a:rPr>
            </a:br>
            <a:r>
              <a:rPr lang="fa-IR" dirty="0" smtClean="0">
                <a:cs typeface="B Esfehan" pitchFamily="2" charset="-78"/>
              </a:rPr>
              <a:t/>
            </a:r>
            <a:br>
              <a:rPr lang="fa-IR" dirty="0" smtClean="0">
                <a:cs typeface="B Esfehan" pitchFamily="2" charset="-78"/>
              </a:rPr>
            </a:br>
            <a:r>
              <a:rPr lang="fa-IR" dirty="0" smtClean="0">
                <a:cs typeface="B Esfehan" pitchFamily="2" charset="-78"/>
              </a:rPr>
              <a:t/>
            </a:r>
            <a:br>
              <a:rPr lang="fa-IR" dirty="0" smtClean="0">
                <a:cs typeface="B Esfehan" pitchFamily="2" charset="-78"/>
              </a:rPr>
            </a:br>
            <a:r>
              <a:rPr lang="fa-IR" dirty="0" smtClean="0">
                <a:cs typeface="B Esfehan" pitchFamily="2" charset="-78"/>
              </a:rPr>
              <a:t/>
            </a:r>
            <a:br>
              <a:rPr lang="fa-IR" dirty="0" smtClean="0">
                <a:cs typeface="B Esfehan" pitchFamily="2" charset="-78"/>
              </a:rPr>
            </a:br>
            <a:r>
              <a:rPr lang="fa-IR" dirty="0" smtClean="0">
                <a:cs typeface="B Esfehan" pitchFamily="2" charset="-78"/>
              </a:rPr>
              <a:t/>
            </a:r>
            <a:br>
              <a:rPr lang="fa-IR" dirty="0" smtClean="0">
                <a:cs typeface="B Esfehan" pitchFamily="2" charset="-78"/>
              </a:rPr>
            </a:br>
            <a:r>
              <a:rPr lang="fa-IR" dirty="0" smtClean="0">
                <a:cs typeface="B Esfehan" pitchFamily="2" charset="-78"/>
              </a:rPr>
              <a:t/>
            </a:r>
            <a:br>
              <a:rPr lang="fa-IR" dirty="0" smtClean="0">
                <a:cs typeface="B Esfehan" pitchFamily="2" charset="-78"/>
              </a:rPr>
            </a:br>
            <a:r>
              <a:rPr lang="fa-IR" dirty="0" smtClean="0">
                <a:cs typeface="B Esfehan" pitchFamily="2" charset="-78"/>
              </a:rPr>
              <a:t/>
            </a:r>
            <a:br>
              <a:rPr lang="fa-IR" dirty="0" smtClean="0">
                <a:cs typeface="B Esfehan" pitchFamily="2" charset="-78"/>
              </a:rPr>
            </a:br>
            <a:r>
              <a:rPr lang="fa-IR" dirty="0" smtClean="0">
                <a:cs typeface="B Esfehan" pitchFamily="2" charset="-78"/>
              </a:rPr>
              <a:t/>
            </a:r>
            <a:br>
              <a:rPr lang="fa-IR" dirty="0" smtClean="0">
                <a:cs typeface="B Esfehan" pitchFamily="2" charset="-78"/>
              </a:rPr>
            </a:br>
            <a:r>
              <a:rPr lang="fa-IR" dirty="0" smtClean="0">
                <a:cs typeface="B Esfehan" pitchFamily="2" charset="-78"/>
              </a:rPr>
              <a:t/>
            </a:r>
            <a:br>
              <a:rPr lang="fa-IR" dirty="0" smtClean="0">
                <a:cs typeface="B Esfehan" pitchFamily="2" charset="-78"/>
              </a:rPr>
            </a:br>
            <a:r>
              <a:rPr lang="fa-IR" dirty="0" smtClean="0">
                <a:cs typeface="B Esfehan" pitchFamily="2" charset="-78"/>
              </a:rPr>
              <a:t/>
            </a:r>
            <a:br>
              <a:rPr lang="fa-IR" dirty="0" smtClean="0">
                <a:cs typeface="B Esfehan" pitchFamily="2" charset="-78"/>
              </a:rPr>
            </a:br>
            <a:r>
              <a:rPr lang="fa-IR" dirty="0" smtClean="0">
                <a:cs typeface="B Esfehan" pitchFamily="2" charset="-78"/>
              </a:rPr>
              <a:t/>
            </a:r>
            <a:br>
              <a:rPr lang="fa-IR" dirty="0" smtClean="0">
                <a:cs typeface="B Esfehan" pitchFamily="2" charset="-78"/>
              </a:rPr>
            </a:br>
            <a:r>
              <a:rPr lang="fa-IR" dirty="0" smtClean="0">
                <a:cs typeface="B Esfehan" pitchFamily="2" charset="-78"/>
              </a:rPr>
              <a:t/>
            </a:r>
            <a:br>
              <a:rPr lang="fa-IR" dirty="0" smtClean="0">
                <a:cs typeface="B Esfehan" pitchFamily="2" charset="-78"/>
              </a:rPr>
            </a:br>
            <a:r>
              <a:rPr lang="fa-IR" dirty="0" smtClean="0">
                <a:cs typeface="B Esfehan" pitchFamily="2" charset="-78"/>
              </a:rPr>
              <a:t/>
            </a:r>
            <a:br>
              <a:rPr lang="fa-IR" dirty="0" smtClean="0">
                <a:cs typeface="B Esfehan" pitchFamily="2" charset="-78"/>
              </a:rPr>
            </a:br>
            <a:r>
              <a:rPr lang="fa-IR" dirty="0" smtClean="0">
                <a:cs typeface="B Esfehan" pitchFamily="2" charset="-78"/>
              </a:rPr>
              <a:t/>
            </a:r>
            <a:br>
              <a:rPr lang="fa-IR" dirty="0" smtClean="0">
                <a:cs typeface="B Esfehan" pitchFamily="2" charset="-78"/>
              </a:rPr>
            </a:br>
            <a:r>
              <a:rPr lang="fa-IR" dirty="0" smtClean="0">
                <a:cs typeface="B Esfehan" pitchFamily="2" charset="-78"/>
              </a:rPr>
              <a:t> دلایل اعجاز قرآن</a:t>
            </a:r>
            <a:endParaRPr lang="en-US" dirty="0">
              <a:cs typeface="B Esfeha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buNone/>
              <a:defRPr/>
            </a:pPr>
            <a:r>
              <a:rPr lang="fa-IR" sz="3200" dirty="0" smtClean="0"/>
              <a:t>الف) تحدی به متن قرآن(فصاحت و بلاغت)</a:t>
            </a:r>
          </a:p>
          <a:p>
            <a:pPr algn="r" rtl="1">
              <a:buNone/>
              <a:defRPr/>
            </a:pPr>
            <a:r>
              <a:rPr lang="fa-IR" sz="3200" dirty="0" smtClean="0"/>
              <a:t>ب ) تحدی به امی بودن پیامبر</a:t>
            </a:r>
          </a:p>
          <a:p>
            <a:pPr algn="r" rtl="1">
              <a:buNone/>
              <a:defRPr/>
            </a:pPr>
            <a:r>
              <a:rPr lang="fa-IR" sz="3200" dirty="0" smtClean="0"/>
              <a:t>ج ) تحدی به عدم اختلاف در آیات:</a:t>
            </a:r>
          </a:p>
          <a:p>
            <a:pPr algn="r" rtl="1">
              <a:buNone/>
              <a:defRPr/>
            </a:pPr>
            <a:r>
              <a:rPr lang="fa-IR" sz="2800" dirty="0" smtClean="0"/>
              <a:t>     1- ویژگی های انسان(تکامل تدریجی، خطاپذیری، تفاوت استعدادها و محدودیت)</a:t>
            </a:r>
          </a:p>
          <a:p>
            <a:pPr algn="r" rtl="1">
              <a:buNone/>
              <a:defRPr/>
            </a:pPr>
            <a:r>
              <a:rPr lang="fa-IR" sz="2800" dirty="0" smtClean="0"/>
              <a:t>     2- ویژگی های قرآن(جامعیت،نزول تدریجی و در اوضاع و احوال مختلف)</a:t>
            </a:r>
            <a:endParaRPr lang="en-US" sz="36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/>
          <a:lstStyle/>
          <a:p>
            <a:pPr algn="r" eaLnBrk="1" hangingPunct="1">
              <a:defRPr/>
            </a:pPr>
            <a:r>
              <a:rPr lang="fa-IR" sz="3600" b="1" dirty="0" smtClean="0">
                <a:cs typeface="B Esfehan" pitchFamily="2" charset="-78"/>
              </a:rPr>
              <a:t>دلایل خارق العاده بودن قرآن</a:t>
            </a:r>
            <a:endParaRPr lang="en-US" sz="3600" b="1" dirty="0" smtClean="0">
              <a:cs typeface="B Esfehan" pitchFamily="2" charset="-78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1- اعجاز طریقی: پیامبر اسلام امی بوده است (اعراف/158)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2- اعجاز لفظی : فصاحت ، بلاغت ، اسلوب بیانی خاص </a:t>
            </a:r>
            <a:r>
              <a:rPr lang="en-US" sz="2800" dirty="0" smtClean="0"/>
              <a:t> </a:t>
            </a:r>
            <a:r>
              <a:rPr lang="en-US" sz="2400" dirty="0" smtClean="0"/>
              <a:t>)</a:t>
            </a:r>
            <a:r>
              <a:rPr lang="fa-IR" sz="2400" dirty="0" smtClean="0"/>
              <a:t>دوری  از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خیال پردازی ، استفاده از تشبیه و زیبایی های کلامی به شکلی بی نظیر</a:t>
            </a:r>
            <a:r>
              <a:rPr lang="fa-IR" sz="2800" dirty="0" smtClean="0"/>
              <a:t>) صوت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و آهنگی که علاوه بر زیبــایی احساس معنوی  و حس قدسی انسان را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بیدار می کند.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3- اعجاز معنایی: مفاهیم قرآن برای رسیدن انسان به سعــادت دنیــا و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آخرت کافی است و در این راستــا توانسته است واقعیت های عــالم را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بطور جامع برای انسان بشناساند . ( مفاهیمی چون : خداوند ، فرشته ،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انسان، جهان آخرت و طبیعت و...)</a:t>
            </a:r>
            <a:endParaRPr lang="en-US" sz="2800" dirty="0" smtClean="0"/>
          </a:p>
          <a:p>
            <a:pPr eaLnBrk="1" hangingPunct="1">
              <a:buFontTx/>
              <a:buNone/>
              <a:defRPr/>
            </a:pPr>
            <a:endParaRPr lang="fa-IR" sz="2400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/>
          <a:lstStyle/>
          <a:p>
            <a:pPr algn="r" eaLnBrk="1" hangingPunct="1">
              <a:defRPr/>
            </a:pPr>
            <a:r>
              <a:rPr lang="fa-IR" sz="3200" b="1" dirty="0" smtClean="0">
                <a:cs typeface="B Esfehan" pitchFamily="2" charset="-78"/>
              </a:rPr>
              <a:t>مصونیت قرآن از تحریف</a:t>
            </a:r>
            <a:endParaRPr lang="en-US" sz="3200" b="1" dirty="0" smtClean="0">
              <a:cs typeface="B Esfehan" pitchFamily="2" charset="-78"/>
            </a:endParaRP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953000"/>
          </a:xfrm>
        </p:spPr>
        <p:txBody>
          <a:bodyPr>
            <a:normAutofit/>
          </a:bodyPr>
          <a:lstStyle/>
          <a:p>
            <a:pPr algn="r" rtl="1" eaLnBrk="1" hangingPunct="1">
              <a:buFontTx/>
              <a:buNone/>
              <a:defRPr/>
            </a:pPr>
            <a:r>
              <a:rPr lang="fa-IR" sz="2000" dirty="0" smtClean="0"/>
              <a:t>تحریف از ریشه حرف به معنای لبه، کناره و مرز یک چیزگرفته شده است و در لغت به معنای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000" dirty="0" smtClean="0"/>
              <a:t>مایل کردن، منحرف ساختن و دگرگون نمودن آمده است و تحریف سخن به معنای ایجاد دگرگونی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000" dirty="0" smtClean="0"/>
              <a:t>در آن است.مقصود از مصونیت قرآن از تحریف مصونیت از تغییر لفظی است؛ یعنی مصونیت از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000" dirty="0" smtClean="0"/>
              <a:t>تغییر در اعراب و کلمات و افزایش و کاستی در برخی آیات کلمات و حروف قرآن مجید که سبب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000" dirty="0" smtClean="0"/>
              <a:t>دگرگونی در معنا و مفهوم آیات گردد.</a:t>
            </a:r>
          </a:p>
          <a:p>
            <a:pPr algn="r" rtl="1" eaLnBrk="1" hangingPunct="1">
              <a:buFontTx/>
              <a:buChar char="-"/>
              <a:defRPr/>
            </a:pPr>
            <a:r>
              <a:rPr lang="fa-IR" sz="2800" dirty="0" smtClean="0"/>
              <a:t>شواهد تاریخی مصونیت قرآن از تحریف</a:t>
            </a:r>
          </a:p>
          <a:p>
            <a:pPr algn="r" rtl="1" eaLnBrk="1" hangingPunct="1">
              <a:buFontTx/>
              <a:buChar char="-"/>
              <a:defRPr/>
            </a:pPr>
            <a:r>
              <a:rPr lang="fa-IR" sz="2800" dirty="0" smtClean="0"/>
              <a:t>دلایل روایی مصونیت قرآن از تحریف</a:t>
            </a:r>
          </a:p>
          <a:p>
            <a:pPr algn="r" rtl="1" eaLnBrk="1" hangingPunct="1">
              <a:buFontTx/>
              <a:buChar char="-"/>
              <a:defRPr/>
            </a:pPr>
            <a:r>
              <a:rPr lang="fa-IR" sz="2800" dirty="0" smtClean="0"/>
              <a:t>دلایل عقلی عدم تحریف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             </a:t>
            </a:r>
            <a:r>
              <a:rPr lang="fa-IR" sz="2400" dirty="0" smtClean="0"/>
              <a:t>الف ) آیات تحدی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             ب  ) اوصاف قرآن</a:t>
            </a:r>
          </a:p>
          <a:p>
            <a:pPr algn="r" rtl="1" eaLnBrk="1" hangingPunct="1">
              <a:buFontTx/>
              <a:buChar char="-"/>
              <a:defRPr/>
            </a:pPr>
            <a:r>
              <a:rPr lang="fa-IR" sz="2800" dirty="0" smtClean="0"/>
              <a:t>دلایل قرآنی عدم تحریف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500042"/>
            <a:ext cx="8229600" cy="867524"/>
          </a:xfrm>
        </p:spPr>
        <p:txBody>
          <a:bodyPr>
            <a:normAutofit/>
          </a:bodyPr>
          <a:lstStyle/>
          <a:p>
            <a:pPr algn="r" eaLnBrk="1" hangingPunct="1">
              <a:defRPr/>
            </a:pPr>
            <a:r>
              <a:rPr lang="fa-IR" sz="3600" b="1" dirty="0" smtClean="0">
                <a:cs typeface="B Esfehan" pitchFamily="2" charset="-78"/>
              </a:rPr>
              <a:t>ویژگیهای قرآن</a:t>
            </a:r>
            <a:endParaRPr lang="en-US" sz="3600" b="1" dirty="0" smtClean="0">
              <a:cs typeface="B Esfehan" pitchFamily="2" charset="-78"/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1- کلمه به کلمه ی قرآن سخن خداوند است .</a:t>
            </a:r>
          </a:p>
          <a:p>
            <a:pPr algn="r" rtl="1" eaLnBrk="1" hangingPunct="1">
              <a:buFontTx/>
              <a:buNone/>
              <a:defRPr/>
            </a:pPr>
            <a:endParaRPr lang="fa-IR" sz="2800" dirty="0" smtClean="0"/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2- ریشه ی تمام علوم اسلامی در قرآن است .</a:t>
            </a:r>
          </a:p>
          <a:p>
            <a:pPr algn="r" rtl="1" eaLnBrk="1" hangingPunct="1">
              <a:buFontTx/>
              <a:buNone/>
              <a:defRPr/>
            </a:pPr>
            <a:endParaRPr lang="fa-IR" sz="2800" dirty="0" smtClean="0"/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3- تحریف در قرآن راه نیافته است .</a:t>
            </a:r>
          </a:p>
          <a:p>
            <a:pPr algn="r" rtl="1" eaLnBrk="1" hangingPunct="1">
              <a:buFontTx/>
              <a:buNone/>
              <a:defRPr/>
            </a:pPr>
            <a:endParaRPr lang="fa-IR" sz="2800" dirty="0" smtClean="0"/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4- قرآن معجزه ی جاوید است . </a:t>
            </a:r>
            <a:endParaRPr lang="en-US" sz="2800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42918"/>
            <a:ext cx="8229600" cy="5681682"/>
          </a:xfrm>
        </p:spPr>
        <p:txBody>
          <a:bodyPr>
            <a:normAutofit/>
          </a:bodyPr>
          <a:lstStyle/>
          <a:p>
            <a:pPr algn="r" rtl="1">
              <a:buNone/>
              <a:defRPr/>
            </a:pPr>
            <a:r>
              <a:rPr lang="fa-IR" sz="4800" dirty="0" smtClean="0">
                <a:cs typeface="B Esfehan" pitchFamily="2" charset="-78"/>
              </a:rPr>
              <a:t>4-  جاودانگی اسلام ( خاتمیت )</a:t>
            </a:r>
          </a:p>
          <a:p>
            <a:pPr algn="r" rtl="1">
              <a:buNone/>
              <a:defRPr/>
            </a:pPr>
            <a:endParaRPr lang="fa-IR" sz="4800" dirty="0" smtClean="0">
              <a:cs typeface="B Esfehan" pitchFamily="2" charset="-78"/>
            </a:endParaRPr>
          </a:p>
          <a:p>
            <a:pPr algn="r" rtl="1">
              <a:buNone/>
              <a:defRPr/>
            </a:pPr>
            <a:r>
              <a:rPr lang="fa-IR" sz="4800" dirty="0" smtClean="0"/>
              <a:t>ما کان محمَّدٌ ابا احدٍ من رجالکم و لکن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4800" dirty="0" smtClean="0"/>
              <a:t>رسول الله و خاتمَ النبیِّین و کان اللهُ بکل</a:t>
            </a:r>
          </a:p>
          <a:p>
            <a:pPr algn="ctr" rtl="1" eaLnBrk="1" hangingPunct="1">
              <a:buFontTx/>
              <a:buNone/>
              <a:defRPr/>
            </a:pPr>
            <a:r>
              <a:rPr lang="fa-IR" sz="4800" dirty="0" smtClean="0"/>
              <a:t>شیئ ٍعلیما (احزاب/40)</a:t>
            </a:r>
            <a:endParaRPr lang="en-US" sz="4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rmAutofit/>
          </a:bodyPr>
          <a:lstStyle/>
          <a:p>
            <a:pPr algn="r" eaLnBrk="1" hangingPunct="1">
              <a:defRPr/>
            </a:pPr>
            <a:r>
              <a:rPr lang="fa-IR" sz="4400" dirty="0" smtClean="0">
                <a:cs typeface="B Esfehan" pitchFamily="2" charset="-78"/>
              </a:rPr>
              <a:t>انواع پیامبران</a:t>
            </a:r>
            <a:endParaRPr lang="en-US" sz="4400" dirty="0" smtClean="0">
              <a:cs typeface="B Esfehan" pitchFamily="2" charset="-78"/>
            </a:endParaRP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738710"/>
          </a:xfrm>
        </p:spPr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اولین انسانی که پا به عرصه وجود نهاده و در زمین زندگی را آغاز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نموده پیامبری از پیامبران خدا بوده است .انبیا الهی چند دسته بوده اند:</a:t>
            </a:r>
          </a:p>
          <a:p>
            <a:pPr algn="r" rtl="1" eaLnBrk="1" hangingPunct="1">
              <a:buFontTx/>
              <a:buNone/>
              <a:defRPr/>
            </a:pPr>
            <a:endParaRPr lang="fa-IR" sz="2800" dirty="0" smtClean="0"/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    -پیامبرانی که رسالت آنها به مکان و زمان خاصی محدود می شد 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    - پیامبرانی که تبلیغ و استقرار شریعت پیامبران بزرگی مانند نوح و موسی را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      بر عهده داشتند 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    - پیامبرانی که فقط برای یک قوم یا ملت خاصی پیام الهی را می آوردند 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    - پیامبرانی که رسالتی جهانی داشتند و همگان مخاطب پیام الهی آنان بودند.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    - پیامبر اسلام علاوه بر رسالت جهانی ، رسالتی جاودان نیز داشت.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1003300"/>
          </a:xfrm>
        </p:spPr>
        <p:txBody>
          <a:bodyPr>
            <a:normAutofit/>
          </a:bodyPr>
          <a:lstStyle/>
          <a:p>
            <a:pPr algn="r" eaLnBrk="1" hangingPunct="1">
              <a:defRPr/>
            </a:pPr>
            <a:r>
              <a:rPr lang="fa-IR" sz="4400" dirty="0" smtClean="0">
                <a:cs typeface="B Esfehan" pitchFamily="2" charset="-78"/>
              </a:rPr>
              <a:t>دلایل اثبات خاتمیت </a:t>
            </a:r>
            <a:endParaRPr lang="en-US" sz="4400" dirty="0" smtClean="0">
              <a:cs typeface="B Esfehan" pitchFamily="2" charset="-78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4953000"/>
          </a:xfrm>
        </p:spPr>
        <p:txBody>
          <a:bodyPr>
            <a:normAutofit/>
          </a:bodyPr>
          <a:lstStyle/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1- در بین پیامبران آسمانی هیچ  پیامبری غیر از پیـامبر اسـلام ادعـای خاتمـیـت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نکرده است.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2- آیه ی 158 سوره ی اعراف صراحت دارد که :محمد پدر هیـچ یک ازمـردان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شما نیست ولی فرستاده ی خدا و خاتم پیامبران است و خدا همواره بر هر چیـزی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دانا است 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3- احادیث پیامبر اکرم (ص) دراثبات خاتمیت خودش از جمله حدیث آن حضــرت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در ماجرای غزوه ی تبوک: ای علی تو برای من مانند هارون برای موسی هستی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با این تفاوت که بعد از من پیامبر دیگری نخواهد آمد</a:t>
            </a:r>
            <a:r>
              <a:rPr lang="en-US" sz="2400" dirty="0" smtClean="0"/>
              <a:t>. </a:t>
            </a:r>
            <a:endParaRPr lang="fa-IR" sz="2400" dirty="0" smtClean="0"/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4- آیاتی از قرآن که تمام انسانها را در تمام اعصارمخاطب خود می داند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5- آیاتی که دین اسلام را شکل کامل و تام دین الهی معرفی می کنند.</a:t>
            </a:r>
          </a:p>
          <a:p>
            <a:pPr eaLnBrk="1" hangingPunct="1">
              <a:buFontTx/>
              <a:buNone/>
              <a:defRPr/>
            </a:pPr>
            <a:r>
              <a:rPr lang="fa-IR" sz="2400" dirty="0" smtClean="0"/>
              <a:t> </a:t>
            </a:r>
            <a:endParaRPr lang="en-US" sz="2400" dirty="0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4400" dirty="0" smtClean="0">
                <a:cs typeface="B Esfehan" pitchFamily="2" charset="-78"/>
              </a:rPr>
              <a:t>فلسفه ی ختم نبوت</a:t>
            </a:r>
            <a:endParaRPr lang="en-US" sz="4400" dirty="0">
              <a:cs typeface="B Esfeha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71744"/>
            <a:ext cx="8229600" cy="3752856"/>
          </a:xfrm>
        </p:spPr>
        <p:txBody>
          <a:bodyPr>
            <a:normAutofit lnSpcReduction="10000"/>
          </a:bodyPr>
          <a:lstStyle/>
          <a:p>
            <a:pPr algn="r" rtl="1">
              <a:buFontTx/>
              <a:buChar char="-"/>
              <a:defRPr/>
            </a:pPr>
            <a:r>
              <a:rPr lang="fa-IR" sz="3200" dirty="0" smtClean="0"/>
              <a:t>بلوغ بشر و توانمندی آن در حفظ، اجرا و تطبیق قوانین کلی الهی</a:t>
            </a:r>
          </a:p>
          <a:p>
            <a:pPr algn="r" rtl="1">
              <a:buNone/>
              <a:defRPr/>
            </a:pPr>
            <a:r>
              <a:rPr lang="fa-IR" sz="3200" dirty="0" smtClean="0"/>
              <a:t> </a:t>
            </a:r>
          </a:p>
          <a:p>
            <a:pPr algn="r" rtl="1">
              <a:buFontTx/>
              <a:buChar char="-"/>
              <a:defRPr/>
            </a:pPr>
            <a:r>
              <a:rPr lang="fa-IR" sz="3200" dirty="0" smtClean="0"/>
              <a:t>وجود قوانین الهی کلی، کامل، کافی و مصون از تحریف</a:t>
            </a:r>
          </a:p>
          <a:p>
            <a:pPr algn="r" rtl="1">
              <a:buNone/>
              <a:defRPr/>
            </a:pPr>
            <a:endParaRPr lang="fa-IR" sz="3200" dirty="0" smtClean="0"/>
          </a:p>
          <a:p>
            <a:pPr algn="r" rtl="1">
              <a:buFontTx/>
              <a:buChar char="-"/>
              <a:defRPr/>
            </a:pPr>
            <a:r>
              <a:rPr lang="fa-IR" sz="3200" dirty="0" smtClean="0"/>
              <a:t>عدم وجوددلیل برای ادامه بعثت انبیا با وجود ولی زنده در هر عصری </a:t>
            </a:r>
          </a:p>
          <a:p>
            <a:endParaRPr lang="en-US" sz="3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eaLnBrk="1" hangingPunct="1">
              <a:defRPr/>
            </a:pPr>
            <a:r>
              <a:rPr lang="fa-IR" sz="4400" dirty="0" smtClean="0">
                <a:cs typeface="B Esfehan" pitchFamily="2" charset="-78"/>
              </a:rPr>
              <a:t>دلایل بعثت انبیا</a:t>
            </a:r>
            <a:endParaRPr lang="en-US" sz="4400" dirty="0" smtClean="0">
              <a:cs typeface="B Esfehan" pitchFamily="2" charset="-78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1-از بین بردن تحریف هایی که در شرایع سابق ایجاد می شد</a:t>
            </a:r>
            <a:r>
              <a:rPr lang="fa-IR" dirty="0" smtClean="0"/>
              <a:t> .</a:t>
            </a:r>
          </a:p>
          <a:p>
            <a:pPr algn="r" rtl="1" eaLnBrk="1" hangingPunct="1">
              <a:buFontTx/>
              <a:buNone/>
              <a:defRPr/>
            </a:pPr>
            <a:endParaRPr lang="fa-IR" dirty="0" smtClean="0"/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2- تشریع قوانین جدید</a:t>
            </a:r>
          </a:p>
          <a:p>
            <a:pPr algn="r" rtl="1" eaLnBrk="1" hangingPunct="1">
              <a:buFontTx/>
              <a:buNone/>
              <a:defRPr/>
            </a:pPr>
            <a:endParaRPr lang="fa-IR" sz="2800" dirty="0" smtClean="0"/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3- ترویج و تبیین شریعت الهی</a:t>
            </a:r>
          </a:p>
          <a:p>
            <a:pPr algn="r" rtl="1" eaLnBrk="1" hangingPunct="1">
              <a:buFontTx/>
              <a:buNone/>
              <a:defRPr/>
            </a:pPr>
            <a:endParaRPr lang="fa-IR" sz="2800" dirty="0" smtClean="0"/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4- تطبیق اصول کلی شریعت بر مصادیق جزئی آنها</a:t>
            </a:r>
            <a:endParaRPr lang="fa-IR" dirty="0" smtClean="0"/>
          </a:p>
          <a:p>
            <a:pPr algn="r" rtl="1" eaLnBrk="1" hangingPunct="1">
              <a:buFontTx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00042"/>
            <a:ext cx="8229600" cy="857256"/>
          </a:xfrm>
        </p:spPr>
        <p:txBody>
          <a:bodyPr>
            <a:normAutofit/>
          </a:bodyPr>
          <a:lstStyle/>
          <a:p>
            <a:pPr algn="r" eaLnBrk="1" hangingPunct="1">
              <a:defRPr/>
            </a:pPr>
            <a:r>
              <a:rPr lang="fa-IR" sz="4400" dirty="0" smtClean="0">
                <a:cs typeface="B Esfehan" pitchFamily="2" charset="-78"/>
              </a:rPr>
              <a:t>حکمت ختم نبوت</a:t>
            </a:r>
            <a:endParaRPr lang="en-US" sz="4400" dirty="0" smtClean="0">
              <a:cs typeface="B Esfehan" pitchFamily="2" charset="-78"/>
            </a:endParaRP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00174"/>
            <a:ext cx="8229600" cy="5357826"/>
          </a:xfrm>
        </p:spPr>
        <p:txBody>
          <a:bodyPr>
            <a:normAutofit lnSpcReduction="10000"/>
          </a:bodyPr>
          <a:lstStyle/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الف) اسلام و مقتضیات زمان</a:t>
            </a:r>
          </a:p>
          <a:p>
            <a:pPr algn="r" rtl="1" eaLnBrk="1" hangingPunct="1">
              <a:buFontTx/>
              <a:buChar char="-"/>
              <a:defRPr/>
            </a:pPr>
            <a:r>
              <a:rPr lang="fa-IR" sz="2800" dirty="0" smtClean="0"/>
              <a:t>سنت و تجدد</a:t>
            </a:r>
          </a:p>
          <a:p>
            <a:pPr algn="r" rtl="1" eaLnBrk="1" hangingPunct="1">
              <a:buFontTx/>
              <a:buChar char="-"/>
              <a:defRPr/>
            </a:pPr>
            <a:r>
              <a:rPr lang="fa-IR" sz="2800" dirty="0" smtClean="0"/>
              <a:t>دین و نیازهای بشر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ب) ویژگی های سیستم قانون گذاری در اسلام و عناصر پویایی آن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1- ورود عقل در حریم قانون گذاری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2- اجتهاد، قوه محرکه اسلام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3- مبتنی بودن احکام اسلامی بر مصالح و مفاسد واقعی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4- توجه به احکام اولی و ثانوی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5- عدم توجه به شکل و صورت ظاهری زندگی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6- قوانین کنترل کننده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7- اختیارات حکومت اسلامی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42918"/>
            <a:ext cx="8229600" cy="867524"/>
          </a:xfrm>
        </p:spPr>
        <p:txBody>
          <a:bodyPr>
            <a:normAutofit/>
          </a:bodyPr>
          <a:lstStyle/>
          <a:p>
            <a:pPr algn="r" eaLnBrk="1" hangingPunct="1">
              <a:defRPr/>
            </a:pPr>
            <a:r>
              <a:rPr lang="fa-IR" sz="4400" dirty="0" smtClean="0">
                <a:cs typeface="B Esfehan" pitchFamily="2" charset="-78"/>
              </a:rPr>
              <a:t>5- یگانگی راه اسلام</a:t>
            </a:r>
            <a:endParaRPr lang="en-US" sz="4400" dirty="0" smtClean="0">
              <a:cs typeface="B Esfehan" pitchFamily="2" charset="-78"/>
            </a:endParaRP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28868"/>
            <a:ext cx="8229600" cy="3895732"/>
          </a:xfrm>
        </p:spPr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ما اکنون با واقعیتی به نام تکثر ادیان مواجهیم و این موضوع مسأله ی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مهمی است که باید به آن پرداخت . با توجه به این که هر یک از ادیان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موجود خود را بر حق می داند و نیل به سعادت را فقط از رهگذر خود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ممکن می شمارد این پرسش برمی انگیزد که:</a:t>
            </a:r>
            <a:r>
              <a:rPr lang="fa-IR" sz="2800" b="1" dirty="0" smtClean="0"/>
              <a:t>آیا ما انسانها درمواجهه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b="1" dirty="0" smtClean="0"/>
              <a:t>با پدیده ی تکثــرادیان می توانیــم به دلخـواه هر دین آسمــانی را کــه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b="1" dirty="0" smtClean="0"/>
              <a:t>خواستیم بپذیریم و از آن به خداوند تقرب جوییم؟ </a:t>
            </a:r>
            <a:endParaRPr lang="en-US" sz="2800" b="1" dirty="0" smtClean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rmAutofit/>
          </a:bodyPr>
          <a:lstStyle/>
          <a:p>
            <a:pPr algn="r" eaLnBrk="1" hangingPunct="1">
              <a:defRPr/>
            </a:pPr>
            <a:r>
              <a:rPr lang="fa-IR" sz="4400" dirty="0" smtClean="0">
                <a:cs typeface="B Esfehan" pitchFamily="2" charset="-78"/>
              </a:rPr>
              <a:t>پاسخ انسانها در مواجهه با تکثر ادیان:</a:t>
            </a:r>
            <a:endParaRPr lang="en-US" sz="4400" dirty="0" smtClean="0">
              <a:cs typeface="B Esfehan" pitchFamily="2" charset="-78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dirty="0" smtClean="0"/>
              <a:t>1- تکثرگرایی(</a:t>
            </a:r>
            <a:r>
              <a:rPr lang="en-US" sz="2400" dirty="0" smtClean="0"/>
              <a:t>pluralism</a:t>
            </a:r>
            <a:r>
              <a:rPr lang="fa-IR" dirty="0" smtClean="0"/>
              <a:t> ): </a:t>
            </a:r>
            <a:r>
              <a:rPr lang="fa-IR" sz="2400" dirty="0" smtClean="0"/>
              <a:t>تکثر ادیان نشانگر وجود راههای مختلف به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سوی خداوند است و در واقع به جای یک راه مستقیم صراطهای مستقیم وجود دارد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(دردیدگاه بعضی ازمعتقدین به تکثرگرایی این راه ها محدود در ادیان آسمانی نیست)</a:t>
            </a:r>
          </a:p>
          <a:p>
            <a:pPr algn="r" rtl="1" eaLnBrk="1" hangingPunct="1">
              <a:buFontTx/>
              <a:buNone/>
              <a:defRPr/>
            </a:pPr>
            <a:endParaRPr lang="fa-IR" sz="2400" dirty="0" smtClean="0"/>
          </a:p>
          <a:p>
            <a:pPr algn="r" rtl="1" eaLnBrk="1" hangingPunct="1">
              <a:buFontTx/>
              <a:buNone/>
              <a:defRPr/>
            </a:pPr>
            <a:r>
              <a:rPr lang="fa-IR" dirty="0" smtClean="0"/>
              <a:t>2- حصرگرایی</a:t>
            </a:r>
            <a:r>
              <a:rPr lang="en-US" sz="2400" dirty="0" err="1" smtClean="0"/>
              <a:t>exclusivism</a:t>
            </a:r>
            <a:r>
              <a:rPr lang="en-US" sz="2400" dirty="0" smtClean="0"/>
              <a:t>)</a:t>
            </a:r>
            <a:r>
              <a:rPr lang="fa-IR" sz="2400" dirty="0" smtClean="0"/>
              <a:t>)</a:t>
            </a:r>
            <a:r>
              <a:rPr lang="fa-IR" dirty="0" smtClean="0"/>
              <a:t> : </a:t>
            </a:r>
            <a:r>
              <a:rPr lang="fa-IR" sz="2400" dirty="0" smtClean="0"/>
              <a:t>برای هدایت انسان فقط یک راه مستقیم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وجود دارد و هر راه دیگری ، بیش و کم از حالت اعتدال و استوا خارج است 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( حصرگرایی نگرش غالب در میان پیروان هر دینی است )</a:t>
            </a:r>
            <a:endParaRPr lang="en-US" dirty="0" smtClean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fa-IR" sz="3600" dirty="0" smtClean="0">
                <a:cs typeface="B Esfehan" pitchFamily="2" charset="-78"/>
              </a:rPr>
              <a:t>عوامل پیدایش و پذیرش پلورالیزم در اروپا</a:t>
            </a:r>
            <a:br>
              <a:rPr lang="fa-IR" sz="3600" dirty="0" smtClean="0">
                <a:cs typeface="B Esfehan" pitchFamily="2" charset="-78"/>
              </a:rPr>
            </a:br>
            <a:r>
              <a:rPr lang="fa-IR" sz="3600" dirty="0" smtClean="0">
                <a:cs typeface="B Esfehan" pitchFamily="2" charset="-78"/>
              </a:rPr>
              <a:t>از دیدگاه فلیپ کویین</a:t>
            </a:r>
            <a:endParaRPr lang="en-US" sz="3600" dirty="0" smtClean="0">
              <a:cs typeface="B Esfehan" pitchFamily="2" charset="-78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1- خستگی از جنگهای مذهبی و سوق به سمت نوعی تساهل و تسامح</a:t>
            </a:r>
          </a:p>
          <a:p>
            <a:pPr algn="r" rtl="1" eaLnBrk="1" hangingPunct="1">
              <a:buFontTx/>
              <a:buNone/>
              <a:defRPr/>
            </a:pPr>
            <a:endParaRPr lang="fa-IR" sz="2800" dirty="0" smtClean="0"/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2- گسترش مطالعات ادیان در جامعه ی مسیحی قرن بیستم</a:t>
            </a:r>
          </a:p>
          <a:p>
            <a:pPr algn="r" rtl="1" eaLnBrk="1" hangingPunct="1">
              <a:buFontTx/>
              <a:buNone/>
              <a:defRPr/>
            </a:pPr>
            <a:endParaRPr lang="fa-IR" sz="2800" dirty="0" smtClean="0"/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3- همزیستی پیروان ادیان مختلف در کشورهای غربی و از بین رفتن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فاصله های ذهنی بین ادیان</a:t>
            </a:r>
            <a:endParaRPr lang="en-US" sz="2800" dirty="0" smtClean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rmAutofit/>
          </a:bodyPr>
          <a:lstStyle/>
          <a:p>
            <a:pPr algn="r" eaLnBrk="1" hangingPunct="1">
              <a:defRPr/>
            </a:pPr>
            <a:r>
              <a:rPr lang="fa-IR" sz="4400" dirty="0" smtClean="0">
                <a:cs typeface="B Esfehan" pitchFamily="2" charset="-78"/>
              </a:rPr>
              <a:t>مدعای کثرت گرایان:</a:t>
            </a:r>
            <a:endParaRPr lang="en-US" sz="4400" dirty="0" smtClean="0">
              <a:cs typeface="B Esfehan" pitchFamily="2" charset="-78"/>
            </a:endParaRP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905000"/>
            <a:ext cx="8472518" cy="4648200"/>
          </a:xfrm>
        </p:spPr>
        <p:txBody>
          <a:bodyPr/>
          <a:lstStyle/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همه ی ادیان آسمانی راه رستگاری اند، زیرا روح رستگاری</a:t>
            </a:r>
            <a:r>
              <a:rPr lang="en-US" sz="2400" dirty="0" smtClean="0"/>
              <a:t> </a:t>
            </a:r>
            <a:r>
              <a:rPr lang="fa-IR" sz="2400" dirty="0" smtClean="0"/>
              <a:t>انسان ( گوهر دین )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رهایی از خود محوری و سروسامان دادن به زندگـی بر اســاس واقعـیـت مــداری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اسـت کـه همـــان محوریت خداوند می باشد و این در تمام ادیان اصیل وجود دارد؛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اگر چه اختلاف هایی در ادیان هست ولی چون گوهر دین در همه آنها وجود دارد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هیچ تأثیری در سعادتمنــدی بشر و حتی پیروان آن ادیان ندارد.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 </a:t>
            </a:r>
            <a:r>
              <a:rPr lang="fa-IR" sz="3600" dirty="0" smtClean="0"/>
              <a:t>نقد یا اشکال :</a:t>
            </a:r>
            <a:r>
              <a:rPr lang="en-US" sz="2400" dirty="0" smtClean="0"/>
              <a:t> </a:t>
            </a:r>
            <a:endParaRPr lang="fa-IR" sz="2400" dirty="0" smtClean="0"/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ادیان اختلاف های فاحش مناسکی و  حتی اعتقادی با هم دارند . یکی تجسد را بر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ساحت خداوند جایز و دیگری از آن منزه می داند ، یکی معاد را قبول و دیگری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رد می کند و... تصور روشن از یک اعتفاد و آموزه های یک دین، حق یک پیرو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است و در غیر این صورت سر از خود محوری در می آورد . </a:t>
            </a:r>
            <a:endParaRPr lang="en-US" sz="2400" dirty="0" smtClean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/>
          </a:bodyPr>
          <a:lstStyle/>
          <a:p>
            <a:pPr algn="r" eaLnBrk="1" hangingPunct="1">
              <a:defRPr/>
            </a:pPr>
            <a:r>
              <a:rPr lang="fa-IR" sz="3600" dirty="0" smtClean="0">
                <a:cs typeface="B Esfehan" pitchFamily="2" charset="-78"/>
              </a:rPr>
              <a:t>پاسخ کثرت گرایان (جان هیک)</a:t>
            </a:r>
            <a:endParaRPr lang="en-US" sz="3600" dirty="0" smtClean="0">
              <a:cs typeface="B Esfehan" pitchFamily="2" charset="-78"/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آنچه به عنوان اعتقاد در ادیان ، ظاهری حقیقت نما یافته است و گاه شاهد اختلاف 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در آنها هستیم در حقیقت آیینه ی تمام نمای واقعیت نیستند ، بلـکه اینــها محصـــول 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پنداشت های ما است که گمان کرده ایم آن بیان ها حکایت از واقعیت دارند .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 آ نچه ما به آن اعتقاد داریم آفریده ی ذهن و خیال ما در توصیف حقیقت است البته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بهره ای از حقیقت دارد ولی تمام حقیقت نیست . مانند همــان مثـلی که مولــوی در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باره ی چند کـوری که می خواستنـد فیـلی را شنـاسـایی کنـنـد وهر کــدام از آنـهـــا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دسـتـشـان به عضوی از اعضای فیل بر می خورد و قضاوتی از آن را مطرح می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کرد . البته هیچ جای نگرانی نیست زیرا </a:t>
            </a:r>
            <a:r>
              <a:rPr lang="fa-IR" sz="2400" b="1" dirty="0" smtClean="0"/>
              <a:t>نقش این آموزه های اعتقادی در صدق یا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b="1" dirty="0" smtClean="0"/>
              <a:t>کذب آنها نیست بلکه در تأثیری است که بر انسانها می گذارد . </a:t>
            </a:r>
            <a:endParaRPr lang="en-US" sz="2400" b="1" dirty="0" smtClean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/>
          <a:lstStyle/>
          <a:p>
            <a:pPr algn="r" eaLnBrk="1" hangingPunct="1">
              <a:defRPr/>
            </a:pPr>
            <a:r>
              <a:rPr lang="fa-IR" sz="3600" dirty="0" smtClean="0">
                <a:cs typeface="B Esfehan" pitchFamily="2" charset="-78"/>
              </a:rPr>
              <a:t>نقد پاسخ جان هیک (کثرت گرایان)</a:t>
            </a:r>
            <a:endParaRPr lang="en-US" sz="3600" dirty="0" smtClean="0">
              <a:cs typeface="B Esfehan" pitchFamily="2" charset="-78"/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724400"/>
          </a:xfrm>
        </p:spPr>
        <p:txBody>
          <a:bodyPr/>
          <a:lstStyle/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1- گفته ی ایشان بر خلاف فهم عرف مؤمنان است و همه ی مؤمنان ادیان اصیــل 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معتقد هستند که آموزه های اعتقادی آنها مطابق با واقع است .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2- تمثیل جان هیک برای مؤمنان نسبت به شناخت حقیقتی چون خداوند به نابینایان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و فیل تمثیل درستی نیست و نمی تواند واقعیت را منعکس سازد ، تمثیــل منــاســب 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مَثَل انسان های بینا وفیل در تاریکی است که شمع وحی می تواند آنها را درشناخت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خداوند یاری دهد .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3- در حقیقت جان هیک راه معرفت انسان ها رانسبت به خداوند مسدود می داند و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معتقد است بشر هیچگاه نخواهد توانست به خداوند شناخت یابد . 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4- این سخن  که اعتقادات نقش مقدمی دارند به این معنا نیست که نقشی در سعادت 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انسان ندارند و بین انسان موحد و مشرک هیچ فرقی نیست . بدون نگرش توحیدی، 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انسان هیچ گاه به تحول سعادت بخش دست نخواهد یافت</a:t>
            </a:r>
            <a:endParaRPr lang="en-US" sz="2400" dirty="0" smtClean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>
            <a:normAutofit/>
          </a:bodyPr>
          <a:lstStyle/>
          <a:p>
            <a:pPr algn="r" eaLnBrk="1" hangingPunct="1">
              <a:defRPr/>
            </a:pPr>
            <a:r>
              <a:rPr lang="fa-IR" sz="4400" dirty="0" smtClean="0">
                <a:cs typeface="B Esfehan" pitchFamily="2" charset="-78"/>
              </a:rPr>
              <a:t>حصرگرایی</a:t>
            </a:r>
            <a:endParaRPr lang="en-US" sz="4400" dirty="0" smtClean="0">
              <a:cs typeface="B Esfehan" pitchFamily="2" charset="-78"/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05000"/>
            <a:ext cx="8458200" cy="4114800"/>
          </a:xfrm>
        </p:spPr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b="1" dirty="0" smtClean="0"/>
              <a:t>مدعا:</a:t>
            </a:r>
            <a:r>
              <a:rPr lang="fa-IR" sz="2800" dirty="0" smtClean="0"/>
              <a:t>اگر روح همه ی ادیان همان پیروی از خداوند است هیچ انسانی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حق ندارد به بهانه ی اینکه در آیینی می باشد ( معتقد به دین پیــامبـری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الهی است) نسبت به پیامبر جدیدی که خداوند فرستاده تا پیام جدید خود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را مناسب زمان و مکان ابلاغ نماید بی تفاوت باشد و بی اعتنا.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اصولا رسالت یک فرایند تکاملی می باشد وخدا به اقتضای رشدآگـاهی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وارتقای سطح مسئولیت پذیری آدمیان هدایت مناسب را در اختیـارآنـان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قرار می داده است. آیا عدم قبول پیام جدید الهی با عبودیت و تسلیم که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روح رستگاری و گوهر دین می باشد سازگاری دارد.</a:t>
            </a:r>
            <a:endParaRPr lang="en-US" sz="2800" dirty="0" smtClean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00042"/>
            <a:ext cx="8229600" cy="5976958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3600" dirty="0" smtClean="0"/>
              <a:t>نقد: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پذیرش حصرگرایی در دین موجب دست کشیدن از مدارا با سایر ادیان می باشد و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انحصار طلبی و تعصب ، حاصل چنین اعتقادی است. 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3600" dirty="0" smtClean="0"/>
              <a:t>پاسخ: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پذیرش یک دین به عنوان تنها راه سعادت ، به معنای وادار کردن دیگران به تسلیم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شدن در برابر این حقیقت نیست زیرا تسلیم شدن قهری سعادتی  به  ارمغان نمی-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آورد یا به تعبیری دیگر بنا به آموزه های آخرین دین آسمانی  باید بین نجات یافتن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و حق بودن تفاوت قایل شد .دین اسلام مسلمانان را به مدارا و رفتار منصفانه با 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همه دعوت می کند .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3600" dirty="0" smtClean="0"/>
              <a:t>نکته1: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آیات ( سوره ی شوری/42و توبه/107و نساء/98 ) حکم اسلام را نسبت به انسان-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های متدین به دین های مختلف بیان می کند .( برای مطالعه ی بیشتر می توانید به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تفسیر المیزان ذیل آیه ی 40 سوره ی توبه مراجعه کنید 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876800"/>
          </a:xfrm>
        </p:spPr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sz="3600" dirty="0" smtClean="0"/>
              <a:t>نکته 2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3200" dirty="0" smtClean="0"/>
              <a:t>مدارا جزو فضایل اخلاقی در اسلام می باشد ولی دارای حد و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3200" dirty="0" smtClean="0"/>
              <a:t>مرزی است و نباید به حدی گسترده شود که شامل اعتقادات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3200" dirty="0" smtClean="0"/>
              <a:t>شده موجب تردید در حقایق هم بشود.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3200" dirty="0" smtClean="0"/>
              <a:t>وَ لن ترضی عنک الیهودُ و لاالنصاری حتی تتبع ملتهم قل إنّ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3200" dirty="0" smtClean="0"/>
              <a:t>هدی الله هو الهدی و لإن اتبَعتَ أهوائهم بعد الذی جائک مِن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3200" dirty="0" smtClean="0"/>
              <a:t>العلم ما لک مِِن الله مِن ولیّ و لا نصیر (بقره/120)</a:t>
            </a:r>
            <a:endParaRPr lang="en-US" sz="3200" dirty="0" smtClean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fa-IR" sz="4000" dirty="0" smtClean="0"/>
              <a:t>بخش سوم</a:t>
            </a:r>
            <a:br>
              <a:rPr lang="fa-IR" sz="4000" dirty="0" smtClean="0"/>
            </a:br>
            <a:r>
              <a:rPr lang="fa-IR" sz="6600" dirty="0" smtClean="0"/>
              <a:t> </a:t>
            </a:r>
            <a:r>
              <a:rPr lang="fa-IR" sz="9600" dirty="0" smtClean="0">
                <a:cs typeface="B Esfehan" pitchFamily="2" charset="-78"/>
              </a:rPr>
              <a:t>امامت</a:t>
            </a:r>
            <a:r>
              <a:rPr lang="fa-IR" sz="6600" dirty="0" smtClean="0"/>
              <a:t> </a:t>
            </a:r>
            <a:endParaRPr lang="en-US" sz="6600" dirty="0" smtClean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85992"/>
            <a:ext cx="8229600" cy="3733808"/>
          </a:xfrm>
        </p:spPr>
        <p:txBody>
          <a:bodyPr>
            <a:noAutofit/>
          </a:bodyPr>
          <a:lstStyle/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3200" dirty="0" smtClean="0"/>
              <a:t>گفتار اول: ولایت پیامبر اکرم (ص)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3200" dirty="0" smtClean="0"/>
              <a:t>گفتاردوم: مرجعیت و خلافت از دیدگاه اهل سنت 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3200" dirty="0" smtClean="0"/>
              <a:t>گفتارسوم: مرجعیت دینی امامان از دیدگاه شیعه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3200" dirty="0" smtClean="0"/>
              <a:t>گفتارچهارم: رهبری و ولایت امامان 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3200" dirty="0" smtClean="0"/>
              <a:t>گفتارپنجم: ولایت معنوی امامان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3200" dirty="0" smtClean="0"/>
              <a:t>گفتارششم: نکاتی در باره ی نظریه ی امامت شیعه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3200" dirty="0" smtClean="0"/>
              <a:t>گفتارهفتم: امام غایب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>
              <a:defRPr/>
            </a:pPr>
            <a:r>
              <a:rPr lang="fa-IR" sz="3200" dirty="0" smtClean="0"/>
              <a:t>مقدمه </a:t>
            </a:r>
            <a:r>
              <a:rPr lang="fa-IR" dirty="0" smtClean="0"/>
              <a:t/>
            </a:r>
            <a:br>
              <a:rPr lang="fa-IR" dirty="0" smtClean="0"/>
            </a:br>
            <a:r>
              <a:rPr lang="fa-IR" sz="4000" dirty="0" smtClean="0">
                <a:cs typeface="B Esfehan" pitchFamily="2" charset="-78"/>
              </a:rPr>
              <a:t>ولایت و نکاتی چند در آن</a:t>
            </a:r>
            <a:endParaRPr lang="en-US" sz="4000" dirty="0" smtClean="0">
              <a:cs typeface="B Esfehan" pitchFamily="2" charset="-78"/>
            </a:endParaRP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800600"/>
          </a:xfrm>
        </p:spPr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1- الف : بر مبنای جهان بینی توحیدی از آنجایی که خداوند مالک تمام هستی است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سررشته و اختیار هستی نیز به دست او است 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ب: شخص مؤمن همواره خداوند را ولی و اختیاردار خود می داند 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ج: شخص مؤمن خداوند را بهترین مولا می داند و از هر مولای دیگری بی نیاز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است .(کفی بالله ولیا)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د:کسی که ولایت خداوند را نپذیرفته است بی پناه خواهد ماند .(والظالمون ما لهم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من ولی و لا نصیر) و ولایت شیطان که بدترین ولایت هاست را خواهد پذیرفت.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انا جعلنا الشیاطین اولیاء للذین لا یؤمنون(اعراف/27)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ه:مؤمن و جامعه ی ایمانی نباید ولایت کفار را که از ایمان به خدا رو گردانده اند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پذیرا باشد .زیرا اطاعت از طاغوت ، با ایمان سر سازگاری ندارد.(نساء/60)  </a:t>
            </a:r>
            <a:endParaRPr lang="en-US" sz="2400" dirty="0" smtClean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8229600" cy="5257800"/>
          </a:xfrm>
        </p:spPr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2-الف: نشانه ی پذیرش ولایت خدا ، در عرصه ی عمل فردی تن دادن به احکام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اوست و در عرصه ی اجتماع ،دل نبستن به غیر قانون الهی است.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ب: پذیرش قانونی غیر از قانون خداوند کفر ورزیدن به ربوبیت تشریعی اوست 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و من لم یحکم بما انزل الله فاولئک هم الکافرون (مائده/44)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ج:عدم تبعیت از قانون الهی ظلم به خداوند محسوب می شود                       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و من لم یحکم بما انزل الله فاولئک هم الظالمون</a:t>
            </a:r>
            <a:r>
              <a:rPr lang="en-US" sz="2400" dirty="0" smtClean="0"/>
              <a:t> </a:t>
            </a:r>
            <a:r>
              <a:rPr lang="fa-IR" sz="2400" dirty="0" smtClean="0"/>
              <a:t>(مائده/45)</a:t>
            </a:r>
            <a:endParaRPr lang="en-US" sz="2400" dirty="0" smtClean="0"/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د: ظالم در حق پروردگار از عدالت و تقوی خارج است                            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و من لم یحکم بما انزل الله فاولئک هم الفاسقون (مائده/47)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ه: فرد و جامعه ای که ولایت و حاکمیت را تنها از آن خدا می داند به غیر قانون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و حکم خداوند تن نمی دهد .</a:t>
            </a:r>
            <a:endParaRPr lang="en-US" sz="2400" dirty="0" smtClean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00108"/>
            <a:ext cx="8229600" cy="5643602"/>
          </a:xfrm>
        </p:spPr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3- الف: اجرای قانون در مورد دیگران ، نوعی دخالت در حیطه ی اختیارات آنان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است</a:t>
            </a:r>
            <a:r>
              <a:rPr lang="en-US" sz="2400" dirty="0" smtClean="0"/>
              <a:t> </a:t>
            </a:r>
            <a:r>
              <a:rPr lang="fa-IR" sz="2400" dirty="0" smtClean="0"/>
              <a:t>. از این رو به صرف این که قانون بر گرفته از دستورات دینی است کافی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نیست تا هر کسی بتواند آن را در مورد دیگران به اجرا در آورد .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ب: فرد و یا دستگاهی واجد حق اجرای قانون خداوند برروی زمین است که اجازه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یا مشروعیت داشته باشد.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ج: مجوز تصرف و ولایت جز از سوی خداوند صادر نمی شود.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د : برای نمونه در قرآن از جعل حکومت برای حضرت داود یاد شده است و وی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از سوی خداوند اجازه می یابد که میان مردم حکم براند.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یا داود انا جعلناک خلیفه فی الارض فاحکم بین الناس بالحق (ص/26)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در نگرش توحیدی انسان ها دارای حق ذاتی برای حکومت نیستند و اگر حقی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داشته باشند ، حقی است که خداوند به آنها عطا کرده است . </a:t>
            </a:r>
          </a:p>
          <a:p>
            <a:pPr algn="r" rtl="1" eaLnBrk="1" hangingPunct="1">
              <a:buFontTx/>
              <a:buNone/>
              <a:defRPr/>
            </a:pPr>
            <a:endParaRPr lang="en-US" sz="2400" dirty="0" smtClean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724400"/>
          </a:xfrm>
        </p:spPr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4- الف: انسان ها مجبور به پذیرش ولایت خداوند نیستند و حق حاکمیت خداوند با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آزادی انسان منافات ندارد.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ب: حاکم اصلی خداوند است ولی می تواند این حاکمیت و ولایت را برای دیگری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اعتبار کند. در این صورت ولایت الهی اصلی و ذاتی است و ولایت دیگران تبعی.</a:t>
            </a:r>
          </a:p>
          <a:p>
            <a:pPr algn="r" rtl="1" eaLnBrk="1" hangingPunct="1">
              <a:buFontTx/>
              <a:buNone/>
              <a:defRPr/>
            </a:pPr>
            <a:endParaRPr lang="fa-IR" sz="2400" dirty="0" smtClean="0"/>
          </a:p>
          <a:p>
            <a:pPr algn="r" rtl="1" eaLnBrk="1" hangingPunct="1">
              <a:buFontTx/>
              <a:buNone/>
              <a:defRPr/>
            </a:pPr>
            <a:r>
              <a:rPr lang="fa-IR" sz="2400" b="1" dirty="0" smtClean="0"/>
              <a:t>سؤال: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b="1" dirty="0" smtClean="0"/>
              <a:t>خـداونـد بـه چـه کسـانی ولایت داده است و اطـاعت از چه کســانی را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b="1" dirty="0" smtClean="0"/>
              <a:t>واجب کرده است؟</a:t>
            </a:r>
            <a:endParaRPr lang="en-US" sz="2800" b="1" dirty="0" smtClean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>
              <a:defRPr/>
            </a:pPr>
            <a:r>
              <a:rPr lang="fa-IR" sz="2800" dirty="0" smtClean="0">
                <a:cs typeface="B Esfehan" pitchFamily="2" charset="-78"/>
              </a:rPr>
              <a:t>گفتار اول :</a:t>
            </a:r>
            <a:r>
              <a:rPr lang="fa-IR" sz="3600" dirty="0" smtClean="0">
                <a:cs typeface="B Esfehan" pitchFamily="2" charset="-78"/>
              </a:rPr>
              <a:t> ولایت پیامبر اکرم (ص)</a:t>
            </a:r>
            <a:br>
              <a:rPr lang="fa-IR" sz="3600" dirty="0" smtClean="0">
                <a:cs typeface="B Esfehan" pitchFamily="2" charset="-78"/>
              </a:rPr>
            </a:br>
            <a:r>
              <a:rPr lang="fa-IR" sz="3600" dirty="0" smtClean="0">
                <a:cs typeface="B Esfehan" pitchFamily="2" charset="-78"/>
              </a:rPr>
              <a:t>الف - مناصب پیامبر(ص)</a:t>
            </a:r>
            <a:r>
              <a:rPr lang="fa-IR" sz="3600" dirty="0" smtClean="0"/>
              <a:t>			</a:t>
            </a:r>
            <a:endParaRPr lang="en-US" sz="3600" dirty="0" smtClean="0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05000"/>
            <a:ext cx="8458200" cy="4648200"/>
          </a:xfrm>
        </p:spPr>
        <p:txBody>
          <a:bodyPr/>
          <a:lstStyle/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dirty="0" smtClean="0"/>
              <a:t>1- رسالت </a:t>
            </a:r>
            <a:r>
              <a:rPr lang="fa-IR" sz="2400" dirty="0" smtClean="0"/>
              <a:t>( تلقی وابلاغ وحی )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endParaRPr lang="fa-IR" dirty="0" smtClean="0"/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dirty="0" smtClean="0"/>
              <a:t>2- مرجعیت دینی </a:t>
            </a:r>
            <a:r>
              <a:rPr lang="fa-IR" sz="2400" dirty="0" smtClean="0"/>
              <a:t>( تبیین وتفسیر خطاناپذیر ازوحی،بیان فروعاتی از دین که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در قرآن نیامده است ،تطبیق مصادیق با کلیات و اسوه بودن )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( نحل/44و64ومائده/19وحشر/7ونجم/3و4واحزاب/21 )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endParaRPr lang="fa-IR" sz="2400" dirty="0" smtClean="0"/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dirty="0" smtClean="0"/>
              <a:t>3- ولایت </a:t>
            </a:r>
            <a:r>
              <a:rPr lang="fa-IR" sz="2400" dirty="0" smtClean="0"/>
              <a:t>( رهبری مردم ،قضاوت ،ریاست عام بر مردم ،نصب حاکمان مناطق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تحت امر ،صدور دستور العمل اجرایی ،نصب قضات ،اجرای حد ، انعقاد قرارداد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و عهدنامه دریافت مالیات ،تشکیل و فرماندهی نیروی نظامی برای دفاع و... )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( احزاب/6ومائده/55واحزاب/36ونساء65ومائده/55ونساء59وتغابن/12)</a:t>
            </a:r>
            <a:endParaRPr lang="en-US" dirty="0" smtClean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8839200" cy="1384300"/>
          </a:xfrm>
        </p:spPr>
        <p:txBody>
          <a:bodyPr>
            <a:normAutofit fontScale="90000"/>
          </a:bodyPr>
          <a:lstStyle/>
          <a:p>
            <a:pPr algn="r" eaLnBrk="1" hangingPunct="1">
              <a:defRPr/>
            </a:pPr>
            <a:r>
              <a:rPr lang="fa-IR" sz="3600" dirty="0" smtClean="0">
                <a:cs typeface="B Esfehan" pitchFamily="2" charset="-78"/>
              </a:rPr>
              <a:t>ب - دینی بودن ولایت پیامبر (ص)</a:t>
            </a:r>
            <a:br>
              <a:rPr lang="fa-IR" sz="3600" dirty="0" smtClean="0">
                <a:cs typeface="B Esfehan" pitchFamily="2" charset="-78"/>
              </a:rPr>
            </a:br>
            <a:r>
              <a:rPr lang="fa-IR" sz="3200" dirty="0" smtClean="0">
                <a:cs typeface="B Esfehan" pitchFamily="2" charset="-78"/>
              </a:rPr>
              <a:t>آیا ولایت پیامبر اسلام یک ضرورت اجتماعی بود یا امری دینی؟</a:t>
            </a:r>
            <a:endParaRPr lang="en-US" sz="3200" dirty="0" smtClean="0">
              <a:cs typeface="B Esfehan" pitchFamily="2" charset="-78"/>
            </a:endParaRP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از آیات قرآن و دستوراتی که برای نبی اکرم وظیفه از سوی خداوند مشخص می-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سازد فهمیده می شود که ولایت منصبی است که خداوند از پیامبرش می خواسته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است :</a:t>
            </a:r>
          </a:p>
          <a:p>
            <a:pPr algn="r" rtl="1" eaLnBrk="1" hangingPunct="1">
              <a:buFontTx/>
              <a:buChar char="-"/>
              <a:defRPr/>
            </a:pPr>
            <a:r>
              <a:rPr lang="fa-IR" sz="2400" dirty="0" smtClean="0"/>
              <a:t>یا ایها النبی جاهد الکفار و المنافقین(توبه/73)</a:t>
            </a:r>
          </a:p>
          <a:p>
            <a:pPr algn="r" rtl="1" eaLnBrk="1" hangingPunct="1">
              <a:buFontTx/>
              <a:buChar char="-"/>
              <a:defRPr/>
            </a:pPr>
            <a:r>
              <a:rPr lang="fa-IR" sz="2400" dirty="0" smtClean="0"/>
              <a:t>حرض المؤمنین علی القتال(انفال/65)</a:t>
            </a:r>
          </a:p>
          <a:p>
            <a:pPr algn="r" rtl="1" eaLnBrk="1" hangingPunct="1">
              <a:buFontTx/>
              <a:buChar char="-"/>
              <a:defRPr/>
            </a:pPr>
            <a:r>
              <a:rPr lang="fa-IR" sz="2400" dirty="0" smtClean="0"/>
              <a:t>لتحکم بین الناس بما ارَاکَ الله(نساء/105)</a:t>
            </a:r>
          </a:p>
          <a:p>
            <a:pPr algn="r" rtl="1" eaLnBrk="1" hangingPunct="1">
              <a:buFontTx/>
              <a:buChar char="-"/>
              <a:defRPr/>
            </a:pPr>
            <a:r>
              <a:rPr lang="fa-IR" sz="2400" dirty="0" smtClean="0"/>
              <a:t>و ان احکم بینهم بما انزل الله(مائده/49)</a:t>
            </a:r>
          </a:p>
          <a:p>
            <a:pPr algn="r" rtl="1" eaLnBrk="1" hangingPunct="1">
              <a:buFontTx/>
              <a:buChar char="-"/>
              <a:defRPr/>
            </a:pPr>
            <a:r>
              <a:rPr lang="fa-IR" sz="2400" dirty="0" smtClean="0"/>
              <a:t>خذ من اموالهم صدقه(توبه/103)</a:t>
            </a:r>
          </a:p>
          <a:p>
            <a:pPr algn="r" rtl="1" eaLnBrk="1" hangingPunct="1">
              <a:buFontTx/>
              <a:buChar char="-"/>
              <a:defRPr/>
            </a:pPr>
            <a:endParaRPr lang="en-US" sz="2400" dirty="0" smtClean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>
              <a:defRPr/>
            </a:pPr>
            <a:r>
              <a:rPr lang="fa-IR" sz="3600" dirty="0" smtClean="0">
                <a:cs typeface="B Esfehan" pitchFamily="2" charset="-78"/>
              </a:rPr>
              <a:t>ج - دیدگاه اصحاب درباره ی جانشینی پیامبر(ص) پس ازرحلت آن حضرت</a:t>
            </a:r>
            <a:endParaRPr lang="en-US" sz="3600" dirty="0" smtClean="0">
              <a:cs typeface="B Esfehan" pitchFamily="2" charset="-78"/>
            </a:endParaRP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905000"/>
            <a:ext cx="8534400" cy="4114800"/>
          </a:xfrm>
        </p:spPr>
        <p:txBody>
          <a:bodyPr/>
          <a:lstStyle/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dirty="0" smtClean="0"/>
              <a:t>1- اکثریت اصحاب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- نبوت، خاتمه یافته است وبعد از حضرت محمد (ص) پیامبری مبعوث نخواهد شد.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- مرجعیت دینی وظیفه پیامبر خدا می باشد وازعهده ی انسان های عادی خارج است.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- ریاست عامه تنها وظیفه ای است که پیامبراکرم باید بعد از خود جانشین داشته باشد.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 </a:t>
            </a:r>
            <a:endParaRPr lang="en-US" sz="2400" dirty="0" smtClean="0"/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dirty="0" smtClean="0"/>
              <a:t>2- اقلیت اصحاب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- نبوت، خاتمه یافته است وبعد از حضرت محمد (ص) پیامبری مبعوث نخواهد شد. 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- مرجعیت دینی تنها وظیفه ای است که پیامبراکرم بعد ازخود بایدجانشین داشته باشد.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- ولایت و ریاست عامه از آن کسی است که شایستگی مرجعیت دینی را دارد.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endParaRPr lang="fa-IR" sz="2400" dirty="0" smtClean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fa-IR" sz="2800" dirty="0" smtClean="0">
                <a:cs typeface="B Esfehan" pitchFamily="2" charset="-78"/>
              </a:rPr>
              <a:t>گفتار دوم :</a:t>
            </a:r>
            <a:r>
              <a:rPr lang="fa-IR" sz="3600" dirty="0" smtClean="0">
                <a:cs typeface="B Esfehan" pitchFamily="2" charset="-78"/>
              </a:rPr>
              <a:t> مرجعیت دینی و خلافت (ریاست عامه) ، از دیدگاه اکثریت اصحاب ( اهل سنت )</a:t>
            </a:r>
            <a:endParaRPr lang="en-US" sz="3600" dirty="0" smtClean="0">
              <a:cs typeface="B Esfehan" pitchFamily="2" charset="-78"/>
            </a:endParaRP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05000"/>
            <a:ext cx="8686800" cy="4953000"/>
          </a:xfrm>
        </p:spPr>
        <p:txBody>
          <a:bodyPr/>
          <a:lstStyle/>
          <a:p>
            <a:pPr algn="r" rtl="1" eaLnBrk="1" hangingPunct="1">
              <a:lnSpc>
                <a:spcPct val="80000"/>
              </a:lnSpc>
              <a:buFontTx/>
              <a:buNone/>
              <a:defRPr/>
            </a:pPr>
            <a:r>
              <a:rPr lang="fa-IR" dirty="0" smtClean="0"/>
              <a:t>1- جانشینی از مرجعیت دینی پیامبر اکرم (ص)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  <a:defRPr/>
            </a:pPr>
            <a:r>
              <a:rPr lang="fa-IR" sz="2400" dirty="0" smtClean="0"/>
              <a:t>پیامبر اکرم در مرجعیت دینی خود نیازی به جانشین ندارد زیرا: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  <a:defRPr/>
            </a:pPr>
            <a:r>
              <a:rPr lang="fa-IR" sz="2400" dirty="0" smtClean="0"/>
              <a:t>- آنچه نیاز امت اسلام است در کتاب و سنت آمده است و الا کلام خداونـد درقرآن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  <a:defRPr/>
            </a:pPr>
            <a:r>
              <a:rPr lang="fa-IR" sz="2400" dirty="0" smtClean="0"/>
              <a:t>صادق نخواهد بود که :الیوم اکملت لکم دینکم و اتممت علیکم نعمتی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  <a:defRPr/>
            </a:pPr>
            <a:r>
              <a:rPr lang="fa-IR" sz="2400" dirty="0" smtClean="0"/>
              <a:t>- بعضی از وظایف جزئی دینی مانند تطبیق مصادیق با دستـورات قرآن را همه ی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  <a:defRPr/>
            </a:pPr>
            <a:r>
              <a:rPr lang="fa-IR" sz="2400" dirty="0" smtClean="0"/>
              <a:t>اصحاب پیامبر اکرم (ص) که در لسان نبی به ستارگان آسمان از آنها یاد شده است 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  <a:defRPr/>
            </a:pPr>
            <a:r>
              <a:rPr lang="fa-IR" sz="2400" dirty="0" smtClean="0"/>
              <a:t>به عهده دارند و لذا جانشین خاص ندارد.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  <a:defRPr/>
            </a:pPr>
            <a:r>
              <a:rPr lang="fa-IR" sz="2400" b="1" dirty="0" smtClean="0"/>
              <a:t>نکته: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  <a:defRPr/>
            </a:pPr>
            <a:r>
              <a:rPr lang="fa-IR" sz="2400" dirty="0" smtClean="0"/>
              <a:t>1- صحابه به کسی گفته می شد که زمان پیامبر را درک کرده باشد .تعداد صحابه 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  <a:defRPr/>
            </a:pPr>
            <a:r>
              <a:rPr lang="fa-IR" sz="2400" dirty="0" smtClean="0"/>
              <a:t>را تا 12000 نفر گفته اند.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  <a:defRPr/>
            </a:pPr>
            <a:r>
              <a:rPr lang="fa-IR" sz="2400" dirty="0" smtClean="0"/>
              <a:t>2- بعد ها یکی از وظایف مهم اصحاب تشخیص صحت و سقم حدیث و سنت رسول 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  <a:defRPr/>
            </a:pPr>
            <a:r>
              <a:rPr lang="fa-IR" sz="2400" dirty="0" smtClean="0"/>
              <a:t>اکرم (ص) شد .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  <a:defRPr/>
            </a:pPr>
            <a:r>
              <a:rPr lang="fa-IR" sz="2400" dirty="0" smtClean="0"/>
              <a:t> </a:t>
            </a:r>
            <a:endParaRPr lang="en-US" sz="2400" dirty="0" smtClean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785794"/>
            <a:ext cx="8534400" cy="5767406"/>
          </a:xfrm>
        </p:spPr>
        <p:txBody>
          <a:bodyPr>
            <a:normAutofit/>
          </a:bodyPr>
          <a:lstStyle/>
          <a:p>
            <a:pPr algn="r" rtl="1" eaLnBrk="1" hangingPunct="1">
              <a:lnSpc>
                <a:spcPct val="80000"/>
              </a:lnSpc>
              <a:buFontTx/>
              <a:buNone/>
              <a:defRPr/>
            </a:pPr>
            <a:r>
              <a:rPr lang="fa-IR" dirty="0" smtClean="0"/>
              <a:t>2- ریاست عامه (ولایت یا رهبری اجتماعی)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  <a:defRPr/>
            </a:pPr>
            <a:endParaRPr lang="fa-IR" dirty="0" smtClean="0"/>
          </a:p>
          <a:p>
            <a:pPr algn="r" rtl="1" eaLnBrk="1" hangingPunct="1">
              <a:lnSpc>
                <a:spcPct val="80000"/>
              </a:lnSpc>
              <a:buFontTx/>
              <a:buNone/>
              <a:defRPr/>
            </a:pPr>
            <a:r>
              <a:rPr lang="fa-IR" sz="2400" dirty="0" smtClean="0"/>
              <a:t>ریاست عامه رسول اکرم (ص)تنها وظیفه ای است که باید برای آن جانشین داشته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  <a:defRPr/>
            </a:pPr>
            <a:r>
              <a:rPr lang="fa-IR" sz="2400" dirty="0" smtClean="0"/>
              <a:t>باشد و قطعا مشروعیت اِعمال ولایت مبتنی بر اذن الهی است ولی: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  <a:defRPr/>
            </a:pPr>
            <a:r>
              <a:rPr lang="fa-IR" sz="2400" dirty="0" smtClean="0"/>
              <a:t>1- قال رسول الله: انتم اعلم بشؤون دنیاکم 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  <a:defRPr/>
            </a:pPr>
            <a:r>
              <a:rPr lang="fa-IR" sz="2400" dirty="0" smtClean="0"/>
              <a:t>2- عدم نصب جانشین از سوی خود پیامبر از روی اهمال نبوده بلکه آن را به 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  <a:defRPr/>
            </a:pPr>
            <a:r>
              <a:rPr lang="fa-IR" sz="2400" dirty="0" smtClean="0"/>
              <a:t>صاحب نظران واگذار نموده است.( تفتازانی ، شرح مقاصد ،ج5، ص263)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  <a:defRPr/>
            </a:pPr>
            <a:r>
              <a:rPr lang="fa-IR" sz="2400" dirty="0" smtClean="0"/>
              <a:t>3- با توجه به تغییر شرایط و لزوم تغییر در شکل حکومت متناسب با مقتضیات 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  <a:defRPr/>
            </a:pPr>
            <a:r>
              <a:rPr lang="fa-IR" sz="2400" dirty="0" smtClean="0"/>
              <a:t>زمان، پیامبر اکرم(ص) امر حکومت را به خود مردم واگذار فرمود .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  <a:defRPr/>
            </a:pPr>
            <a:r>
              <a:rPr lang="fa-IR" sz="2400" b="1" dirty="0" smtClean="0"/>
              <a:t>نکته: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  <a:defRPr/>
            </a:pPr>
            <a:r>
              <a:rPr lang="fa-IR" sz="2400" dirty="0" smtClean="0"/>
              <a:t>1-شرایط زمان بعد از پیامبر(ص) به دلیل وجود اختلافات قومی ، عدم تجربه در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  <a:defRPr/>
            </a:pPr>
            <a:r>
              <a:rPr lang="fa-IR" sz="2400" dirty="0" smtClean="0"/>
              <a:t>حکومت ، تهدیدات خارجی و وجود مدعیان دروغین نبوت ، حساس بوده است. 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  <a:defRPr/>
            </a:pPr>
            <a:r>
              <a:rPr lang="fa-IR" sz="2400" dirty="0" smtClean="0"/>
              <a:t>2- روش انتخاب روش مرسوم نبوده است و نوع به حکومت رسیدن چهار خلیفه</a:t>
            </a:r>
          </a:p>
          <a:p>
            <a:pPr algn="r" rtl="1" eaLnBrk="1" hangingPunct="1">
              <a:lnSpc>
                <a:spcPct val="80000"/>
              </a:lnSpc>
              <a:buFontTx/>
              <a:buNone/>
              <a:defRPr/>
            </a:pPr>
            <a:r>
              <a:rPr lang="fa-IR" sz="2400" dirty="0" smtClean="0"/>
              <a:t>بعد از پیامبر(ص) نیزصحت این سخن را آشکار می کند </a:t>
            </a:r>
            <a:endParaRPr lang="en-US" sz="2400" dirty="0" smtClean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 eaLnBrk="1" hangingPunct="1">
              <a:buFontTx/>
              <a:buNone/>
              <a:defRPr/>
            </a:pPr>
            <a:r>
              <a:rPr lang="fa-IR" sz="3200" dirty="0" smtClean="0"/>
              <a:t>امام علی (ع) تحولات سالهای پیش از خلافت خود را مثبت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3200" dirty="0" smtClean="0"/>
              <a:t>ارزیابی نمی کند و منشأ همه ی این نابسامانی ها را دوری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3200" dirty="0" smtClean="0"/>
              <a:t>از مرکز حقیقی فضایل یعنی اهل بیت پیامبر (ص) می بیند.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3200" dirty="0" smtClean="0"/>
              <a:t>و می فرماید : چگونه است که صحابه بودن فضیلت شمرده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3200" dirty="0" smtClean="0"/>
              <a:t>می شود ولی صحابه ای که از اهل بیت است فضیلت شمرده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3200" dirty="0" smtClean="0"/>
              <a:t>نمی شود .</a:t>
            </a:r>
            <a:endParaRPr lang="en-US" sz="3200" dirty="0" smtClean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eaLnBrk="1" hangingPunct="1">
              <a:defRPr/>
            </a:pPr>
            <a:r>
              <a:rPr lang="fa-IR" sz="2800" dirty="0" smtClean="0">
                <a:cs typeface="B Esfehan" pitchFamily="2" charset="-78"/>
              </a:rPr>
              <a:t>گفتار سوم :</a:t>
            </a:r>
            <a:br>
              <a:rPr lang="fa-IR" sz="2800" dirty="0" smtClean="0">
                <a:cs typeface="B Esfehan" pitchFamily="2" charset="-78"/>
              </a:rPr>
            </a:br>
            <a:r>
              <a:rPr lang="fa-IR" sz="3600" dirty="0" smtClean="0">
                <a:cs typeface="B Esfehan" pitchFamily="2" charset="-78"/>
              </a:rPr>
              <a:t>مرجعیت دینی و امامت و رهبری اجتماعی از دیدگاه اقلیت اصحاب (شیعه)</a:t>
            </a:r>
            <a:r>
              <a:rPr lang="fa-IR" sz="4000" dirty="0" smtClean="0">
                <a:cs typeface="B Esfehan" pitchFamily="2" charset="-78"/>
              </a:rPr>
              <a:t> </a:t>
            </a:r>
            <a:endParaRPr lang="en-US" sz="4000" dirty="0" smtClean="0">
              <a:cs typeface="B Esfehan" pitchFamily="2" charset="-78"/>
            </a:endParaRP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905000"/>
            <a:ext cx="8534400" cy="4800600"/>
          </a:xfrm>
        </p:spPr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dirty="0" smtClean="0"/>
              <a:t>1- مرجعیت دینی امامان از دیدگاه شیعه</a:t>
            </a:r>
          </a:p>
          <a:p>
            <a:pPr algn="r" rtl="1" eaLnBrk="1" hangingPunct="1">
              <a:buFontTx/>
              <a:buNone/>
              <a:defRPr/>
            </a:pPr>
            <a:endParaRPr lang="fa-IR" dirty="0" smtClean="0"/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پیامبر اکرم (ص) در امر دین باید جانشین تعیین می کرد زیرا: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الف - نه قرآن ناقص نازل شده و نه پیامبـر(ص) در بیان دین ، بیانی ناقص داشتــه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است ؛ ولی امکان ابلاغ  معصومانه ی بیان پیامبـر به شکلی اطمینان آور در زمان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خـود پیامبر وجود نداشته است .(مطهری، امامت و رهبری، ص52)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ب - حفظ و صیانت دین از تغییر و تبدیل نیازمند فردی است که نظارت و پاسداری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از شریعت را به عهده داشته باشد .(سید مرتضی، الشافی،ج1،ص276)</a:t>
            </a:r>
          </a:p>
          <a:p>
            <a:pPr algn="r" rtl="1" eaLnBrk="1" hangingPunct="1">
              <a:buFontTx/>
              <a:buNone/>
              <a:defRPr/>
            </a:pPr>
            <a:endParaRPr lang="en-US" sz="2400" dirty="0" smtClean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384300"/>
          </a:xfrm>
        </p:spPr>
        <p:txBody>
          <a:bodyPr>
            <a:normAutofit fontScale="90000"/>
          </a:bodyPr>
          <a:lstStyle/>
          <a:p>
            <a:pPr algn="r" eaLnBrk="1" hangingPunct="1">
              <a:defRPr/>
            </a:pPr>
            <a:r>
              <a:rPr lang="fa-IR" sz="2800" dirty="0" smtClean="0">
                <a:cs typeface="B Esfehan" pitchFamily="2" charset="-78"/>
              </a:rPr>
              <a:t>گفتار چهارم :</a:t>
            </a:r>
            <a:r>
              <a:rPr lang="fa-IR" sz="3600" dirty="0" smtClean="0">
                <a:cs typeface="B Esfehan" pitchFamily="2" charset="-78"/>
              </a:rPr>
              <a:t> </a:t>
            </a:r>
            <a:br>
              <a:rPr lang="fa-IR" sz="3600" dirty="0" smtClean="0">
                <a:cs typeface="B Esfehan" pitchFamily="2" charset="-78"/>
              </a:rPr>
            </a:br>
            <a:r>
              <a:rPr lang="fa-IR" sz="3600" dirty="0" smtClean="0">
                <a:cs typeface="B Esfehan" pitchFamily="2" charset="-78"/>
              </a:rPr>
              <a:t>2- امامت و رهبری از دیدگاه اقلیت اصحاب ( شیعه</a:t>
            </a:r>
            <a:r>
              <a:rPr lang="en-US" sz="3600" dirty="0" smtClean="0">
                <a:cs typeface="B Esfehan" pitchFamily="2" charset="-78"/>
              </a:rPr>
              <a:t>( 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>
            <a:noAutofit/>
          </a:bodyPr>
          <a:lstStyle/>
          <a:p>
            <a:pPr algn="r" rtl="1" eaLnBrk="1" hangingPunct="1">
              <a:buFontTx/>
              <a:buNone/>
              <a:defRPr/>
            </a:pPr>
            <a:r>
              <a:rPr lang="fa-IR" dirty="0" smtClean="0"/>
              <a:t>از دیدگاه تشیع امامان دارای منصب مرجعیت دینی اند و آنان با دریافت های</a:t>
            </a:r>
          </a:p>
          <a:p>
            <a:pPr algn="r" rtl="1" eaLnBrk="1" hangingPunct="1">
              <a:buFontTx/>
              <a:buNone/>
              <a:defRPr/>
            </a:pPr>
            <a:r>
              <a:rPr lang="fa-IR" dirty="0" smtClean="0"/>
              <a:t>خطاناپذیر و معصومانه ی مضامین دین ، می توانند مردم را به صراط حـق</a:t>
            </a:r>
          </a:p>
          <a:p>
            <a:pPr algn="r" rtl="1" eaLnBrk="1" hangingPunct="1">
              <a:buFontTx/>
              <a:buNone/>
              <a:defRPr/>
            </a:pPr>
            <a:r>
              <a:rPr lang="fa-IR" dirty="0" smtClean="0"/>
              <a:t>رهنمون باشند .( کسی که مرجع دینی است حق امامت امت را دارد )زیرا:</a:t>
            </a:r>
            <a:endParaRPr lang="en-US" dirty="0" smtClean="0"/>
          </a:p>
          <a:p>
            <a:pPr algn="r" rtl="1" eaLnBrk="1" hangingPunct="1">
              <a:buFontTx/>
              <a:buNone/>
              <a:defRPr/>
            </a:pPr>
            <a:r>
              <a:rPr lang="fa-IR" dirty="0" smtClean="0"/>
              <a:t>1- از جهت علم و ایمان افضل از همه است . آیا خداوند با بودن افضل با آن</a:t>
            </a:r>
          </a:p>
          <a:p>
            <a:pPr algn="r" rtl="1" eaLnBrk="1" hangingPunct="1">
              <a:buFontTx/>
              <a:buNone/>
              <a:defRPr/>
            </a:pPr>
            <a:r>
              <a:rPr lang="fa-IR" dirty="0" smtClean="0"/>
              <a:t>کمالات ، مفضول را با تمام نواقصی که دارد به امامت منصوب می کند؟</a:t>
            </a:r>
          </a:p>
          <a:p>
            <a:pPr algn="r" rtl="1" eaLnBrk="1" hangingPunct="1">
              <a:buFontTx/>
              <a:buNone/>
              <a:defRPr/>
            </a:pPr>
            <a:r>
              <a:rPr lang="fa-IR" dirty="0" smtClean="0"/>
              <a:t>2 - حدیث ثقلین دلالت بر این دارد که اکمال دین تنها به قرآن نبوده ودرپرتو</a:t>
            </a:r>
          </a:p>
          <a:p>
            <a:pPr algn="r" rtl="1" eaLnBrk="1" hangingPunct="1">
              <a:buFontTx/>
              <a:buNone/>
              <a:defRPr/>
            </a:pPr>
            <a:r>
              <a:rPr lang="fa-IR" dirty="0" smtClean="0"/>
              <a:t>عترت می باشد .</a:t>
            </a:r>
          </a:p>
          <a:p>
            <a:pPr algn="r" rtl="1" eaLnBrk="1" hangingPunct="1">
              <a:buFontTx/>
              <a:buNone/>
              <a:defRPr/>
            </a:pPr>
            <a:r>
              <a:rPr lang="fa-IR" dirty="0" smtClean="0"/>
              <a:t>3 - آیه ی اولی الامر دلالت براین دارد که بعد ازپیامبر صاحب امربه همان</a:t>
            </a:r>
          </a:p>
          <a:p>
            <a:pPr algn="r" rtl="1" eaLnBrk="1" hangingPunct="1">
              <a:buFontTx/>
              <a:buNone/>
              <a:defRPr/>
            </a:pPr>
            <a:r>
              <a:rPr lang="fa-IR" dirty="0" smtClean="0"/>
              <a:t>ملاکی پیروی خواهد شد که خدا و پیامبرش تبعیت شده است.</a:t>
            </a:r>
          </a:p>
          <a:p>
            <a:pPr algn="r" rtl="1" eaLnBrk="1" hangingPunct="1">
              <a:buFontTx/>
              <a:buNone/>
              <a:defRPr/>
            </a:pPr>
            <a:r>
              <a:rPr lang="fa-IR" dirty="0" smtClean="0"/>
              <a:t>4- از آیات ولایت و احادیثی چون حدیث غدیر انتصابی بودن ولایت فهمیده</a:t>
            </a:r>
          </a:p>
          <a:p>
            <a:pPr algn="r" rtl="1" eaLnBrk="1" hangingPunct="1">
              <a:buFontTx/>
              <a:buNone/>
              <a:defRPr/>
            </a:pPr>
            <a:r>
              <a:rPr lang="fa-IR" dirty="0" smtClean="0"/>
              <a:t>می شود.</a:t>
            </a:r>
          </a:p>
          <a:p>
            <a:pPr algn="r" rtl="1" eaLnBrk="1" hangingPunct="1">
              <a:buFontTx/>
              <a:buNone/>
              <a:defRPr/>
            </a:pPr>
            <a:endParaRPr lang="en-US" dirty="0" smtClean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>
              <a:defRPr/>
            </a:pPr>
            <a:r>
              <a:rPr lang="fa-IR" sz="2800" dirty="0" smtClean="0">
                <a:cs typeface="B Esfehan" pitchFamily="2" charset="-78"/>
              </a:rPr>
              <a:t>گفتار پنجم :</a:t>
            </a:r>
            <a:r>
              <a:rPr lang="fa-IR" sz="3600" dirty="0" smtClean="0">
                <a:cs typeface="B Esfehan" pitchFamily="2" charset="-78"/>
              </a:rPr>
              <a:t> </a:t>
            </a:r>
            <a:br>
              <a:rPr lang="fa-IR" sz="3600" dirty="0" smtClean="0">
                <a:cs typeface="B Esfehan" pitchFamily="2" charset="-78"/>
              </a:rPr>
            </a:br>
            <a:r>
              <a:rPr lang="fa-IR" sz="3600" dirty="0" smtClean="0">
                <a:cs typeface="B Esfehan" pitchFamily="2" charset="-78"/>
              </a:rPr>
              <a:t>ولایت معنوی امامان</a:t>
            </a:r>
            <a:endParaRPr lang="en-US" sz="3600" dirty="0" smtClean="0">
              <a:cs typeface="B Esfehan" pitchFamily="2" charset="-78"/>
            </a:endParaRP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05000"/>
            <a:ext cx="8458200" cy="4724400"/>
          </a:xfrm>
        </p:spPr>
        <p:txBody>
          <a:bodyPr/>
          <a:lstStyle/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- در دیدگاه تشیع، امامت درجه و مرتبه ی سومی دارد که اوج مفهوم امامــت است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که از آن به عنــوان حجت زمان ، خلافت کبــرا، انسان کامل و ولایت معنـــوی یاد 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می شود. در بیان متصوفه نیز با همین تعریف تعبیر قطب به کار می رود .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- در قرآن مقام حضرت ابراهیم و امامت ایشــان با این مفهــوم شیــعی قابل تطبیــق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است.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- این مقام بر خلاف امامت ومرجعیت دینی نیاز به نصب ازسوی خداوند ندارد بلکه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منزلتی است که شخص با دارا بودن شرایطی ازاین موقعیت برخوردارمی شود.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شرط اول :صبر و استقامت بر عبودیت 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شرط دوم :یقین و معرفتی بسیار بالا که حاصل اشراف برملکوت آسمان ها وزمیــن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است.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شرط سوم :برخورداری از مقام بلند اخلاقی و فضایل انسانی 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endParaRPr lang="en-US" sz="2400" dirty="0" smtClean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071546"/>
            <a:ext cx="8229600" cy="6200780"/>
          </a:xfrm>
        </p:spPr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dirty="0" smtClean="0"/>
              <a:t>ویژگی هایی که برای خلافت کبری وجود دارد:</a:t>
            </a:r>
          </a:p>
          <a:p>
            <a:pPr algn="r" rtl="1" eaLnBrk="1" hangingPunct="1">
              <a:buFontTx/>
              <a:buNone/>
              <a:defRPr/>
            </a:pPr>
            <a:endParaRPr lang="fa-IR" dirty="0" smtClean="0"/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1- جهل به ساحت وجودی او راه نمی یابد 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2- الهام های غیبی  ، او را نشانه می گیرند 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3- از عصمت و طهارت روح و جسم برخوردارند.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4- حق تصرف و تسلط بر عالم را دارند.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5- در نتیجه ی قدرت روحی و معنوی بالا می توانند کرامات و افعال خارق عادت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انجام دهند.مانند :حرکت درخت ،اژدها شدن و یا به سخن در آمدن عصا ، شفای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بیمار ، به طلا تبدیل شدن ماده ای دیگر و ...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6- ولایت باطنی یعنی بطور خاص هدایت مؤمنان را بر عهده دارند، عقده های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آنان را می گشایند و آنها را از تنگنا بیرون می آورند.</a:t>
            </a:r>
          </a:p>
          <a:p>
            <a:pPr algn="r" rtl="1" eaLnBrk="1" hangingPunct="1">
              <a:buFontTx/>
              <a:buNone/>
              <a:defRPr/>
            </a:pPr>
            <a:endParaRPr lang="en-US" sz="2400" dirty="0" smtClean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>
              <a:defRPr/>
            </a:pPr>
            <a:r>
              <a:rPr lang="fa-IR" sz="2800" dirty="0" smtClean="0">
                <a:cs typeface="B Esfehan" pitchFamily="2" charset="-78"/>
              </a:rPr>
              <a:t>گفتار ششم :</a:t>
            </a:r>
            <a:r>
              <a:rPr lang="fa-IR" sz="3600" dirty="0" smtClean="0">
                <a:cs typeface="B Esfehan" pitchFamily="2" charset="-78"/>
              </a:rPr>
              <a:t> </a:t>
            </a:r>
            <a:br>
              <a:rPr lang="fa-IR" sz="3600" dirty="0" smtClean="0">
                <a:cs typeface="B Esfehan" pitchFamily="2" charset="-78"/>
              </a:rPr>
            </a:br>
            <a:r>
              <a:rPr lang="fa-IR" sz="3600" dirty="0" smtClean="0">
                <a:cs typeface="B Esfehan" pitchFamily="2" charset="-78"/>
              </a:rPr>
              <a:t>نکاتی در باره ی نظریه ی امامت شیعه</a:t>
            </a:r>
            <a:endParaRPr lang="en-US" sz="3600" dirty="0" smtClean="0">
              <a:cs typeface="B Esfehan" pitchFamily="2" charset="-78"/>
            </a:endParaRP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05000"/>
            <a:ext cx="8686800" cy="4648200"/>
          </a:xfrm>
        </p:spPr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1- تمامی امامان با بیان پیامبر (ص) و یا بیان امام پیشین شناسایی می شوند 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2- علت دوازده عدد بودن امامان بر ما آشکار نمی باشد و با توجه به مفهوم امامت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در تشیع فقط می توان گفت در نزد خداوند برای حفظ دین چنین تعدادی کافی بوده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است. 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3- از آنجا که امامان ، نه از راه  کسب و اجتهاد بلکه از راه الهام و تربیت الهی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به مقام امامت میرسند ، سن اثری در تعیین امام ندارد.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4- هر چند انحراف مسیر تاریخ اسلام و عدم پذیرش همگانی ولایت امامان معصوم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باعث کمرنگ شدن تأثیر وجود پر برکت امامان شد ولی نقش امامان در توسعه ی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اندیشه و معارف دینی و تبیین شریعت اسلامی و اعتلای معنویت و فضایل اخلاقی در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جامعه ی اسلامی بسیار قابل توجه است . </a:t>
            </a:r>
            <a:endParaRPr lang="en-US" sz="2400" dirty="0" smtClean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/>
          <a:lstStyle/>
          <a:p>
            <a:pPr algn="r" eaLnBrk="1" hangingPunct="1">
              <a:defRPr/>
            </a:pPr>
            <a:r>
              <a:rPr lang="fa-IR" sz="3600" dirty="0" smtClean="0">
                <a:cs typeface="B Esfehan" pitchFamily="2" charset="-78"/>
              </a:rPr>
              <a:t>پاره ای از فواید حضور امامان در جامعه</a:t>
            </a:r>
            <a:r>
              <a:rPr lang="fa-IR" dirty="0" smtClean="0">
                <a:cs typeface="B Esfehan" pitchFamily="2" charset="-78"/>
              </a:rPr>
              <a:t> </a:t>
            </a:r>
            <a:endParaRPr lang="en-US" dirty="0" smtClean="0">
              <a:cs typeface="B Esfehan" pitchFamily="2" charset="-78"/>
            </a:endParaRP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57364"/>
            <a:ext cx="8229600" cy="4772036"/>
          </a:xfrm>
        </p:spPr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1- انتقال معارف نبوی و تفسیر معصومانه از کتاب و سنت در ضمن احادیث و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روایات زیادی که امروز در اختیار شیفتگان آن بزرگواران قرار دارد.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2- تربیت علما و دانشمندان بسیاری که همه از سرچشمــه اصـلی وناب اســلام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سیراب شده بودند.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3- ارائه الگویی بی نظیر از اخلاق و معنویت برای جامعه ی اسـلامی و بیــان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مواعظ ارزشمند در قالب گفتارها و نامه ها و ادعیه و مناجات و تربیت اخلاقی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مؤمنان و اعتلای معنوی آنها.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4- شکل گیری یک مکتب فکری و سیاسی بسیار متــرقی بنام تشیـــع که گاه در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عصر حاضرنیز انقلاب ها و حرکت های بزرگ سیــاسی- فکری در جهــان به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 این مکتب و اندیشه نسبت داده می شود . </a:t>
            </a:r>
            <a:endParaRPr lang="en-US" sz="2400" dirty="0" smtClean="0"/>
          </a:p>
          <a:p>
            <a:pPr algn="r" rtl="1" eaLnBrk="1" hangingPunct="1">
              <a:buFontTx/>
              <a:buNone/>
              <a:defRPr/>
            </a:pPr>
            <a:endParaRPr lang="en-US" sz="2400" dirty="0" smtClean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>
              <a:defRPr/>
            </a:pPr>
            <a:r>
              <a:rPr lang="fa-IR" sz="2800" dirty="0" smtClean="0">
                <a:cs typeface="B Esfehan" pitchFamily="2" charset="-78"/>
              </a:rPr>
              <a:t>گفتار هفتم :</a:t>
            </a:r>
            <a:r>
              <a:rPr lang="fa-IR" dirty="0" smtClean="0">
                <a:cs typeface="B Esfehan" pitchFamily="2" charset="-78"/>
              </a:rPr>
              <a:t/>
            </a:r>
            <a:br>
              <a:rPr lang="fa-IR" dirty="0" smtClean="0">
                <a:cs typeface="B Esfehan" pitchFamily="2" charset="-78"/>
              </a:rPr>
            </a:br>
            <a:r>
              <a:rPr lang="fa-IR" sz="3600" dirty="0" smtClean="0">
                <a:cs typeface="B Esfehan" pitchFamily="2" charset="-78"/>
              </a:rPr>
              <a:t>امام غایب</a:t>
            </a:r>
            <a:endParaRPr lang="en-US" sz="3600" dirty="0" smtClean="0">
              <a:cs typeface="B Esfehan" pitchFamily="2" charset="-78"/>
            </a:endParaRP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05000"/>
            <a:ext cx="8458200" cy="4114800"/>
          </a:xfrm>
        </p:spPr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آنچه در این مقال ضروری به نظر می رسد که به آنها پرداخته شود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عبارت است از: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1- منظورشیعه از امام غایب کیست ؟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2- آیا نظریه ی امام غایب بعد از غیبت امام دوازدهم مطرح شد یا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دارای پیشینه ای بیش از این می باشد؟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3- دلایل پذیرش امام غایب در بین شیعیان چیست آیا چنین اعتقادی به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وهم بیشتر شباهت ندارد؟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4- مفهوم ولایت یک امام غایب بر انسان چیست؟</a:t>
            </a:r>
            <a:endParaRPr lang="en-US" sz="2800" dirty="0" smtClean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1480"/>
            <a:ext cx="8229600" cy="1071570"/>
          </a:xfrm>
        </p:spPr>
        <p:txBody>
          <a:bodyPr/>
          <a:lstStyle/>
          <a:p>
            <a:pPr algn="r" eaLnBrk="1" hangingPunct="1">
              <a:defRPr/>
            </a:pPr>
            <a:r>
              <a:rPr lang="fa-IR" sz="3200" dirty="0" smtClean="0">
                <a:cs typeface="B Esfehan" pitchFamily="2" charset="-78"/>
              </a:rPr>
              <a:t>1- منظور شیعه از امام غایب کیست؟</a:t>
            </a:r>
            <a:endParaRPr lang="en-US" sz="3200" dirty="0" smtClean="0">
              <a:cs typeface="B Esfehan" pitchFamily="2" charset="-78"/>
            </a:endParaRP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43116"/>
            <a:ext cx="8229600" cy="4429156"/>
          </a:xfrm>
        </p:spPr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-امام یازدهم شیعه حضرت امام حسن عسکری (ع) فرزند خود مهدی(عج)را به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رؤیت اصحاب خاص خود رساند و اعلام فرمـود: بعد از من او امام خواهد بـود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اما امامت او در غیبت است.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- پیام امام برای اصحاب ابتدا توسط نماینده ی امام یازدهـم(ع) عثمان بن سعیــد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عمروی می رسید و سپس محمد بن عثمان بن سعید ، حسین بن روح و علی بن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محمد سمری به ترتیب این مسئولیت را به عهده داشتند.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- آخرین نایب از </a:t>
            </a:r>
            <a:r>
              <a:rPr lang="fa-IR" sz="2400" b="1" dirty="0" smtClean="0"/>
              <a:t>نواب خاص</a:t>
            </a:r>
            <a:r>
              <a:rPr lang="fa-IR" sz="2400" dirty="0" smtClean="0"/>
              <a:t> در انتهای حیات خـود ، نامـه ای از امام دریافـت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می کند که در آن از اتمام دوران نیابت خاصه سخن رفتــه بود . بـه این ترتیب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b="1" dirty="0" smtClean="0"/>
              <a:t>غیبت صغرا</a:t>
            </a:r>
            <a:r>
              <a:rPr lang="fa-IR" sz="2400" dirty="0" smtClean="0"/>
              <a:t> پایان گرفت و دوران </a:t>
            </a:r>
            <a:r>
              <a:rPr lang="fa-IR" sz="2400" b="1" dirty="0" smtClean="0"/>
              <a:t>غیبت کبرا</a:t>
            </a:r>
            <a:r>
              <a:rPr lang="fa-IR" sz="2400" dirty="0" smtClean="0"/>
              <a:t> آغاز می شود.</a:t>
            </a:r>
          </a:p>
          <a:p>
            <a:pPr algn="r" rtl="1" eaLnBrk="1" hangingPunct="1">
              <a:buFontTx/>
              <a:buNone/>
              <a:defRPr/>
            </a:pPr>
            <a:endParaRPr lang="en-US" sz="2400" dirty="0" smtClean="0"/>
          </a:p>
          <a:p>
            <a:pPr algn="r" rtl="1" eaLnBrk="1" hangingPunct="1">
              <a:buFontTx/>
              <a:buNone/>
              <a:defRPr/>
            </a:pPr>
            <a:endParaRPr lang="en-US" sz="2400" dirty="0" smtClean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 eaLnBrk="1" hangingPunct="1">
              <a:defRPr/>
            </a:pPr>
            <a:r>
              <a:rPr lang="fa-IR" sz="3200" dirty="0" smtClean="0">
                <a:cs typeface="B Esfehan" pitchFamily="2" charset="-78"/>
              </a:rPr>
              <a:t>2- آیا نظریه ی امام غایب بعد از غیبت امام دوازدهم مطرح شد یا دارای پیشینه ای بیش از این می باشد؟</a:t>
            </a:r>
            <a:br>
              <a:rPr lang="fa-IR" sz="3200" dirty="0" smtClean="0">
                <a:cs typeface="B Esfehan" pitchFamily="2" charset="-78"/>
              </a:rPr>
            </a:br>
            <a:endParaRPr lang="en-US" sz="3200" dirty="0" smtClean="0">
              <a:cs typeface="B Esfehan" pitchFamily="2" charset="-78"/>
            </a:endParaRP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2071678"/>
            <a:ext cx="8534400" cy="4557722"/>
          </a:xfrm>
        </p:spPr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- مسئله ی امام غایب از زمان پیامبر اکرم(ص) مطرح بوده و منشأ آن روایاتی است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که آن حضـرت ، بشـارت تولد فرزندی را از ســلاله ی خود داده بود کـه از دیـده ها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پنهان خواهد شد 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- هر یک از امامان نیز در گفتارهای جداگانه به وجود امام غایب اشاره کرده اند 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- در شعر برخی از شعرا نیز به وقوع غیبت ، اشارات روشنی است.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- از همه جالب تر نگارش کتاب هایی است که پیش از وقــوع غیبت بطـور خاص به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مسأله ی غیبت امام پرداخته اند.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- کتاب ها و آثار مربوط به امام غایب محدود به آثار شیعیــان نبوده به دلیـــل روایات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بسیاری که از پیامبر اکرم (ص) در این خصوص نقل شــده است کانون توجــه تمــام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مسلمانان بوده است.</a:t>
            </a:r>
            <a:endParaRPr lang="en-US" sz="2400" dirty="0" smtClean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eaLnBrk="1" hangingPunct="1">
              <a:defRPr/>
            </a:pPr>
            <a:r>
              <a:rPr lang="fa-IR" sz="3200" dirty="0" smtClean="0">
                <a:cs typeface="B Esfehan" pitchFamily="2" charset="-78"/>
              </a:rPr>
              <a:t>3- دلایل پذیرش امام غایب در بین شیعیان چیست آیا چنین اعتقادی به وهم بیشتر شباهت ندارد؟</a:t>
            </a:r>
            <a:br>
              <a:rPr lang="fa-IR" sz="3200" dirty="0" smtClean="0">
                <a:cs typeface="B Esfehan" pitchFamily="2" charset="-78"/>
              </a:rPr>
            </a:br>
            <a:endParaRPr lang="en-US" sz="3200" dirty="0" smtClean="0">
              <a:cs typeface="B Esfehan" pitchFamily="2" charset="-78"/>
            </a:endParaRP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14554"/>
            <a:ext cx="8229600" cy="4286280"/>
          </a:xfrm>
        </p:spPr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1- وجود احادیث بسیار زیاد از پیامبراکرم (ص) و ائمه ی اطهار(ع) در خصوص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وجود مبارک آن حضرت (عج ) و این که از صلب کدام امام متولد خواهد شد 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2- سازگاری اعتقاد به امام غایب(عج) با مبانی اعتقادی شیعه 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3- امام غایب دربیش از شصت سـال از طریـق نایبانی که جلالـت شـأن و منــزلت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اجتماعی آنان بر خاص و عام پوشیده نیست ، با مردم ارتباط دارد.</a:t>
            </a:r>
            <a:endParaRPr lang="en-US" sz="2400" dirty="0" smtClean="0"/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4- مردم مسائل و مشکلات خود را توسط نایبان بطـور کتبی به عـرض امام (عج)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می رساندند و پاسخ خود را توسط همان نایبان دریافت می کردند.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5- گاه نامه هایی از سوی امام (عج) در اختیـار شیعیان قرار می گـرفت که به این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نامه ها توقیعات امام می گفتند.</a:t>
            </a:r>
            <a:endParaRPr lang="en-US" sz="2400" dirty="0" smtClean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eaLnBrk="1" hangingPunct="1">
              <a:defRPr/>
            </a:pPr>
            <a:r>
              <a:rPr lang="fa-IR" sz="3200" dirty="0" smtClean="0">
                <a:cs typeface="B Esfehan" pitchFamily="2" charset="-78"/>
              </a:rPr>
              <a:t>4- مفهوم ولایت یک امام غایب بر انسان چیست؟</a:t>
            </a:r>
            <a:r>
              <a:rPr lang="en-US" dirty="0" smtClean="0">
                <a:cs typeface="B Esfehan" pitchFamily="2" charset="-78"/>
              </a:rPr>
              <a:t/>
            </a:r>
            <a:br>
              <a:rPr lang="en-US" dirty="0" smtClean="0">
                <a:cs typeface="B Esfehan" pitchFamily="2" charset="-78"/>
              </a:rPr>
            </a:br>
            <a:endParaRPr lang="en-US" dirty="0" smtClean="0">
              <a:cs typeface="B Esfehan" pitchFamily="2" charset="-78"/>
            </a:endParaRP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در عقیده ی تشیع امامت منصبی فراتر از خلافت ظاهری است و شامل خلافـت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و امامت حقیقی نیز می شود . در روایات اهل بیت (ع) امام غایب به خورشیــد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پشت ابر تشبیه شده است . امام غایب نیز همانند سایـر امامان خلیفه ی خدا است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و وظایف خود را به عنوان واسطه ی فیض میان خدا و جهان هستی از یک سو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و خدا و انسان ها از سوی دیگر ادا می کند . در بین سایر امامان نیـز اکثرا به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دلیل موانع خارجی، برخی از ابعاد امامت تحقق پیدا نمی کرد واین دلیل برنفی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سایر منافع امام نمی شد.</a:t>
            </a:r>
          </a:p>
          <a:p>
            <a:pPr algn="r" rtl="1" eaLnBrk="1" hangingPunct="1">
              <a:buFontTx/>
              <a:buNone/>
              <a:defRPr/>
            </a:pPr>
            <a:endParaRPr lang="fa-IR" sz="2400" dirty="0" smtClean="0"/>
          </a:p>
          <a:p>
            <a:pPr algn="r" rtl="1" eaLnBrk="1" hangingPunct="1">
              <a:buFontTx/>
              <a:buNone/>
              <a:defRPr/>
            </a:pPr>
            <a:endParaRPr lang="en-US" sz="2400" dirty="0" smtClean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eaLnBrk="1" hangingPunct="1">
              <a:defRPr/>
            </a:pPr>
            <a:r>
              <a:rPr lang="fa-IR" sz="2800" dirty="0" smtClean="0">
                <a:cs typeface="B Esfehan" pitchFamily="2" charset="-78"/>
              </a:rPr>
              <a:t>گفتار هشتم :</a:t>
            </a:r>
            <a:br>
              <a:rPr lang="fa-IR" sz="2800" dirty="0" smtClean="0">
                <a:cs typeface="B Esfehan" pitchFamily="2" charset="-78"/>
              </a:rPr>
            </a:br>
            <a:r>
              <a:rPr lang="fa-IR" dirty="0" smtClean="0">
                <a:cs typeface="B Esfehan" pitchFamily="2" charset="-78"/>
              </a:rPr>
              <a:t> </a:t>
            </a:r>
            <a:r>
              <a:rPr lang="fa-IR" sz="3600" dirty="0" smtClean="0">
                <a:cs typeface="B Esfehan" pitchFamily="2" charset="-78"/>
              </a:rPr>
              <a:t>مهدویت</a:t>
            </a:r>
            <a:r>
              <a:rPr lang="fa-IR" dirty="0" smtClean="0">
                <a:cs typeface="B Esfehan" pitchFamily="2" charset="-78"/>
              </a:rPr>
              <a:t> </a:t>
            </a:r>
            <a:endParaRPr lang="en-US" dirty="0" smtClean="0">
              <a:cs typeface="B Esfehan" pitchFamily="2" charset="-78"/>
            </a:endParaRP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sz="2400" b="1" i="1" dirty="0" smtClean="0"/>
              <a:t>-</a:t>
            </a:r>
            <a:r>
              <a:rPr lang="fa-IR" sz="2400" dirty="0" smtClean="0"/>
              <a:t>بعد ازاعتقاد به خدا، نبوت ومعاد آنچه همه ی ادیان بر آن اتفاق نظر دارند اعتقاد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به ظهور مردی آسمانی است که سعادت عمومی و صلح جهانی و خیروبرکت را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برای همگان به ارمغان خواهد آورد.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- قرآن و روایات معتبر اسلامی پر از بشارت فراگیری عدل و حاکمیت دین خاتم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انبیا (ص) بر جهان می باشد.</a:t>
            </a:r>
            <a:endParaRPr lang="en-US" sz="2400" dirty="0" smtClean="0"/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- گرچه در اصل اعتقاد به ظهور مهدی در آخرالزمان تفاوتی میان فِرَق مختلف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اسلامی وجود ندارد ولی اختلاف عمده ی شیعیان با اهل سنت در این است که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شیعیان مصلح موعود را همان امام غایب می دانند ولی اهل سنت منتظر ولادت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مهدی موعود که از خاندان پیامبر (ص) خواهد بود می باشند.</a:t>
            </a:r>
            <a:endParaRPr lang="en-US" sz="2400" dirty="0" smtClean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16129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fa-IR" sz="3600" dirty="0" smtClean="0">
                <a:cs typeface="B Esfehan" pitchFamily="2" charset="-78"/>
              </a:rPr>
              <a:t>فصل سوم</a:t>
            </a:r>
            <a:br>
              <a:rPr lang="fa-IR" sz="3600" dirty="0" smtClean="0">
                <a:cs typeface="B Esfehan" pitchFamily="2" charset="-78"/>
              </a:rPr>
            </a:br>
            <a:r>
              <a:rPr lang="fa-IR" sz="3600" dirty="0" smtClean="0">
                <a:cs typeface="B Esfehan" pitchFamily="2" charset="-78"/>
              </a:rPr>
              <a:t/>
            </a:r>
            <a:br>
              <a:rPr lang="fa-IR" sz="3600" dirty="0" smtClean="0">
                <a:cs typeface="B Esfehan" pitchFamily="2" charset="-78"/>
              </a:rPr>
            </a:br>
            <a:r>
              <a:rPr lang="fa-IR" sz="6600" dirty="0" smtClean="0">
                <a:cs typeface="B Esfehan" pitchFamily="2" charset="-78"/>
              </a:rPr>
              <a:t>مرجعیت و ولایت عالمان دین</a:t>
            </a:r>
            <a:r>
              <a:rPr lang="fa-IR" sz="4000" dirty="0" smtClean="0">
                <a:cs typeface="B Esfehan" pitchFamily="2" charset="-78"/>
              </a:rPr>
              <a:t> </a:t>
            </a:r>
            <a:endParaRPr lang="en-US" sz="4000" dirty="0" smtClean="0">
              <a:cs typeface="B Esfehan" pitchFamily="2" charset="-78"/>
            </a:endParaRP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352800"/>
            <a:ext cx="8229600" cy="2667000"/>
          </a:xfrm>
        </p:spPr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گفتار اول : مرجعیت عالمان دینی درعصر غیبت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گفتاردوم : نگاه تاریخی به ولایت عالمان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گفتار سوم : ولایت عالمان دینی از منظر عقل و شرع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گفتار چهارم : ولایت فقیه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800" dirty="0" smtClean="0"/>
              <a:t>گفتار پنجم : ولایت و جمهوریت</a:t>
            </a:r>
            <a:endParaRPr lang="en-US" sz="2800" dirty="0" smtClean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 eaLnBrk="1" hangingPunct="1">
              <a:defRPr/>
            </a:pPr>
            <a:r>
              <a:rPr lang="fa-IR" sz="2800" dirty="0" smtClean="0">
                <a:cs typeface="B Esfehan" pitchFamily="2" charset="-78"/>
              </a:rPr>
              <a:t>گفتار اول :</a:t>
            </a:r>
            <a:r>
              <a:rPr lang="fa-IR" sz="4000" dirty="0" smtClean="0">
                <a:cs typeface="B Esfehan" pitchFamily="2" charset="-78"/>
              </a:rPr>
              <a:t> </a:t>
            </a:r>
            <a:br>
              <a:rPr lang="fa-IR" sz="4000" dirty="0" smtClean="0">
                <a:cs typeface="B Esfehan" pitchFamily="2" charset="-78"/>
              </a:rPr>
            </a:br>
            <a:r>
              <a:rPr lang="fa-IR" sz="4000" dirty="0" smtClean="0">
                <a:cs typeface="B Esfehan" pitchFamily="2" charset="-78"/>
              </a:rPr>
              <a:t> </a:t>
            </a:r>
            <a:r>
              <a:rPr lang="fa-IR" sz="3200" dirty="0" smtClean="0">
                <a:cs typeface="B Esfehan" pitchFamily="2" charset="-78"/>
              </a:rPr>
              <a:t>مرجعیت عالمان دینی درعصر غیبت</a:t>
            </a:r>
            <a:endParaRPr lang="en-US" sz="3200" dirty="0" smtClean="0">
              <a:cs typeface="B Esfehan" pitchFamily="2" charset="-78"/>
            </a:endParaRP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05000"/>
            <a:ext cx="8686800" cy="4724400"/>
          </a:xfrm>
        </p:spPr>
        <p:txBody>
          <a:bodyPr/>
          <a:lstStyle/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- به استناد تاریخ عالمان بسیاری به محضرامامان معصوم راه یافته و گفته های آن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بزرگان را ضبط و ثبت می کردند و علاوه بر نقل آن احادیث ، صلاحیت و قـدرت 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تفسیر و تجزیه و تحلیل نیز داشتند و امامان نیز مردم را در امر فراگیری معــارف 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دینی به آنان حواله می دادند .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در دوران غیبت نیز همین وظیفه توســط علما دنبـال شد ؛ بر اثر تلاش این بزرگان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مجموعه های روایی در موضـوع های مختلف شکل گرفت مثلا  اصــول و فــروع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کافی، من لا یحضره الفقیه ، تهذیب و استبصــار در سال های ابتـدای بعـد از غیبت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و وسائل الشیعه ، بحارالانوار و وافی در دو- سه قرن اخیـرتوسـط علمـای بـزرگـی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چون :محمد بن یعقوب کلینی (م329ق)،شیخ صدوق (م381ق)،شیخ مفید(م413ق)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سیــد مــرتضـی (م436ق) ، شیـخ طــوســی (م460ق) ، عـلامـه حـلــی (م726ق)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حرعاملی(م1104ق) ،علامه مجلسی(م1110ق) و فیض کاشانی (م1091ق)</a:t>
            </a:r>
            <a:endParaRPr lang="en-US" sz="2400" dirty="0" smtClean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fa-IR" sz="3600" dirty="0" smtClean="0">
                <a:cs typeface="B Esfehan" pitchFamily="2" charset="-78"/>
              </a:rPr>
              <a:t>تغییر شرایط و مسئولیت علمای دینی در عصر غیبت</a:t>
            </a:r>
            <a:br>
              <a:rPr lang="fa-IR" sz="3600" dirty="0" smtClean="0">
                <a:cs typeface="B Esfehan" pitchFamily="2" charset="-78"/>
              </a:rPr>
            </a:br>
            <a:r>
              <a:rPr lang="fa-IR" sz="3600" dirty="0" smtClean="0">
                <a:cs typeface="B Esfehan" pitchFamily="2" charset="-78"/>
              </a:rPr>
              <a:t>( سنت اجتهـاد )</a:t>
            </a:r>
            <a:endParaRPr lang="en-US" sz="3600" dirty="0" smtClean="0">
              <a:cs typeface="B Esfehan" pitchFamily="2" charset="-78"/>
            </a:endParaRP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تأمل و تدبر و تجزیه و تحلیل در منابع روایی از دوران شیـخ مفیـــد آغاز گردید و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بعد ها در زمان شیخ طوسی موقعیت بسیار مطلوبی پیدا کرد.به این عمــل اجتهــاد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گفته می شود . مجتهد کســی است که توانایی استنبــاط احکــام را از آیات قــرآن و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احادیث و روایات معصومین دارد .از نظر شیعه اجتهاد ویژگی های زیر را دارد: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b="1" dirty="0" smtClean="0"/>
              <a:t>1- غیر انحصاری است</a:t>
            </a:r>
            <a:r>
              <a:rPr lang="fa-IR" sz="2400" dirty="0" smtClean="0"/>
              <a:t> و هر کسی از هر طبقه ی اجتماعی می تواند مجتهد شود.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b="1" dirty="0" smtClean="0"/>
              <a:t>2- باب آن باز می باشد</a:t>
            </a:r>
            <a:r>
              <a:rPr lang="fa-IR" sz="2400" dirty="0" smtClean="0"/>
              <a:t> و هر شخصی مادام که ضوابط حاکم براستنباط را رعایت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کند می تواند در هر زمانی و بر خلاف هر شخص عالمی دیگر اجتهاد کند.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b="1" dirty="0" smtClean="0"/>
              <a:t>3- ضابطه مند است</a:t>
            </a:r>
            <a:r>
              <a:rPr lang="fa-IR" sz="2400" dirty="0" smtClean="0"/>
              <a:t> و فرایند رسیدن به فهم دین تنها در صورتی که بر خاسته از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منطق خاص خود باشد اجتهاد تلقی می شود .</a:t>
            </a:r>
          </a:p>
          <a:p>
            <a:pPr algn="r" rtl="1" eaLnBrk="1" hangingPunct="1">
              <a:buFontTx/>
              <a:buNone/>
              <a:defRPr/>
            </a:pPr>
            <a:endParaRPr lang="en-US" sz="2400" dirty="0" smtClean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eaLnBrk="1" hangingPunct="1">
              <a:defRPr/>
            </a:pPr>
            <a:r>
              <a:rPr lang="fa-IR" sz="2800" dirty="0" smtClean="0">
                <a:cs typeface="B Esfehan" pitchFamily="2" charset="-78"/>
              </a:rPr>
              <a:t>گفتاردوم :</a:t>
            </a:r>
            <a:br>
              <a:rPr lang="fa-IR" sz="2800" dirty="0" smtClean="0">
                <a:cs typeface="B Esfehan" pitchFamily="2" charset="-78"/>
              </a:rPr>
            </a:br>
            <a:r>
              <a:rPr lang="fa-IR" dirty="0" smtClean="0">
                <a:cs typeface="B Esfehan" pitchFamily="2" charset="-78"/>
              </a:rPr>
              <a:t> </a:t>
            </a:r>
            <a:r>
              <a:rPr lang="fa-IR" sz="3600" dirty="0" smtClean="0">
                <a:cs typeface="B Esfehan" pitchFamily="2" charset="-78"/>
              </a:rPr>
              <a:t>نگاه تاریخی به ولایت عالمان</a:t>
            </a:r>
            <a:endParaRPr lang="en-US" sz="3600" dirty="0" smtClean="0">
              <a:cs typeface="B Esfehan" pitchFamily="2" charset="-78"/>
            </a:endParaRP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05000"/>
            <a:ext cx="8686800" cy="4648200"/>
          </a:xfrm>
        </p:spPr>
        <p:txBody>
          <a:bodyPr/>
          <a:lstStyle/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- در اندیشه ی سیاسی شیعه ، حکومت از آن خدا است و پیامبر (ص)و امامان (ع)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کسانی هستند</a:t>
            </a:r>
            <a:r>
              <a:rPr lang="en-US" sz="2400" dirty="0" smtClean="0"/>
              <a:t> </a:t>
            </a:r>
            <a:r>
              <a:rPr lang="fa-IR" sz="2400" dirty="0" smtClean="0"/>
              <a:t> که حق تصرف در حوزه ی عمومی دارند ومی توانند برمردم فرمان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برانند ودر صورت فقدان امام معصوم این وظیفه بر عهده ی نماینده  ایشان است.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این اندیشه (ولایت فقیه) ابتدائا در انتهای دوران غیبت صغرا توسط حضرت مهدی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(عج) اعــلام و سپس در آثار تقریبا تمام علمای شیعی مطرح و زوایای مختــلف آن 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تبیین گردید.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- این تفکر حتی در بین عرف شیعه و حتی حاکمان شیعی نیز رایج بوده است .</a:t>
            </a:r>
            <a:endParaRPr lang="en-US" sz="2400" dirty="0" smtClean="0"/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- با پذیرش نظریه ی امامت معصـوم و با تأکیـدات فــراوان که از ناحیــه ی امامان 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صورت گرفته بود درفرهنگ شیعه جایی برای حکومت وسلطنت نامشروع حاکمان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وقت نبـود. اما این بدان معنا نیست که آنان به حتـم نسبت به برانـدازی حکـومت ها</a:t>
            </a:r>
          </a:p>
          <a:p>
            <a:pPr algn="r" rtl="1" eaLnBrk="1" hangingPunct="1">
              <a:lnSpc>
                <a:spcPct val="90000"/>
              </a:lnSpc>
              <a:buFontTx/>
              <a:buNone/>
              <a:defRPr/>
            </a:pPr>
            <a:r>
              <a:rPr lang="fa-IR" sz="2400" dirty="0" smtClean="0"/>
              <a:t>اقدام نمایند و رهبری انقلاب را بر عهده گیرند.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eaLnBrk="1" hangingPunct="1">
              <a:defRPr/>
            </a:pPr>
            <a:r>
              <a:rPr lang="fa-IR" sz="2800" dirty="0" smtClean="0">
                <a:cs typeface="B Esfehan" pitchFamily="2" charset="-78"/>
              </a:rPr>
              <a:t>گفتار سوم :</a:t>
            </a:r>
            <a:br>
              <a:rPr lang="fa-IR" sz="2800" dirty="0" smtClean="0">
                <a:cs typeface="B Esfehan" pitchFamily="2" charset="-78"/>
              </a:rPr>
            </a:br>
            <a:r>
              <a:rPr lang="fa-IR" dirty="0" smtClean="0">
                <a:cs typeface="B Esfehan" pitchFamily="2" charset="-78"/>
              </a:rPr>
              <a:t> </a:t>
            </a:r>
            <a:r>
              <a:rPr lang="fa-IR" sz="3600" dirty="0" smtClean="0">
                <a:cs typeface="B Esfehan" pitchFamily="2" charset="-78"/>
              </a:rPr>
              <a:t>ولایت عالمان دینی از منظر عقل و شرع</a:t>
            </a:r>
            <a:endParaRPr lang="en-US" sz="3600" dirty="0" smtClean="0">
              <a:cs typeface="B Esfehan" pitchFamily="2" charset="-78"/>
            </a:endParaRP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05000"/>
            <a:ext cx="8686800" cy="4724400"/>
          </a:xfrm>
        </p:spPr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dirty="0" smtClean="0"/>
              <a:t>الف – ولایت فقیه از نگاه عقل: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1- وجود نهاد ولایت یک نیاز فطری است.لابد للناس من امیر برّ او فاجر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2- اگر ولایت امری فطری و ضروری است باید دید ولایت چه شخصی مشروعیت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دارد.از قانون عقلی </a:t>
            </a:r>
            <a:r>
              <a:rPr lang="fa-IR" sz="2400" b="1" dirty="0" smtClean="0"/>
              <a:t>تناسب شغل و شاغل</a:t>
            </a:r>
            <a:r>
              <a:rPr lang="fa-IR" sz="2400" dirty="0" smtClean="0"/>
              <a:t> می شود به دو شرط عمومی و اختصاصی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رسید که مشروعیت ولایت شخص را ثابت می کند. شرایط عمومی مانند عقل وتدبیر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و شرایط اختصاصی مانند فقاهت و عدالت.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3- اصل اولی عدم ولایت برانسانها است و درعین حال ولایت ضرورتی اجتمــاعی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است که فطرت به آن حکـم می کنـد .در چنیـن شـرایطی وظیفـه </a:t>
            </a:r>
            <a:r>
              <a:rPr lang="fa-IR" sz="2400" b="1" dirty="0" smtClean="0"/>
              <a:t>عمل به قـدر متیقـن</a:t>
            </a:r>
            <a:r>
              <a:rPr lang="fa-IR" sz="2400" dirty="0" smtClean="0"/>
              <a:t>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می باشد.(مشروعیت حکومت فردی که می خواهد اعمال ولایت کند و حق تصـرف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داشته باشد باید اطمینان بخش باشد.)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838200"/>
            <a:ext cx="8534400" cy="5181600"/>
          </a:xfrm>
        </p:spPr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dirty="0" smtClean="0"/>
              <a:t>ب – ولایت فقیه از نگاه شرع</a:t>
            </a:r>
          </a:p>
          <a:p>
            <a:pPr algn="r" rtl="1" eaLnBrk="1" hangingPunct="1">
              <a:buFontTx/>
              <a:buNone/>
              <a:defRPr/>
            </a:pPr>
            <a:endParaRPr lang="fa-IR" dirty="0" smtClean="0"/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- قال رسول الله (ص) : اللهم ارحم خلفایی . قیل یا رسول الله من خلفاؤک؟ قال الذین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یأتون من بعدی یروون عنی حدیثی و سنتی .(من لایحضره الفقیه ج4،ص420)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- قال الصادق(ع): من کان منکم قد روی حدیثنا و نظر فی حلالنا و حرامنا و عرف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احکامنا ...فانی قد جعلته حاکما.(وسائل الشیعه ،ج18 ،ص98)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- قال حجه بن الحسن(عج):اما الحوادث الواقعه فارجعوا فیها الی رواه احادیثنا فانهم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حجتی علیکم و انا حجه الله (اکمال الدین و اتمام النعمه ج2،ص844)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- آیات ولایت در قرآن نیز با انسان هایی سازگار است که ولایت خداوند را پذیرفته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و نشانه های ولایت در آنها متجلی است.</a:t>
            </a:r>
            <a:endParaRPr lang="en-US" sz="2400" dirty="0" smtClean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eaLnBrk="1" hangingPunct="1">
              <a:defRPr/>
            </a:pPr>
            <a:r>
              <a:rPr lang="fa-IR" sz="2800" dirty="0" smtClean="0">
                <a:cs typeface="B Esfehan" pitchFamily="2" charset="-78"/>
              </a:rPr>
              <a:t>گفتار چهارم :</a:t>
            </a:r>
            <a:r>
              <a:rPr lang="fa-IR" dirty="0" smtClean="0">
                <a:cs typeface="B Esfehan" pitchFamily="2" charset="-78"/>
              </a:rPr>
              <a:t/>
            </a:r>
            <a:br>
              <a:rPr lang="fa-IR" dirty="0" smtClean="0">
                <a:cs typeface="B Esfehan" pitchFamily="2" charset="-78"/>
              </a:rPr>
            </a:br>
            <a:r>
              <a:rPr lang="fa-IR" dirty="0" smtClean="0">
                <a:cs typeface="B Esfehan" pitchFamily="2" charset="-78"/>
              </a:rPr>
              <a:t> </a:t>
            </a:r>
            <a:r>
              <a:rPr lang="fa-IR" sz="3600" dirty="0" smtClean="0">
                <a:cs typeface="B Esfehan" pitchFamily="2" charset="-78"/>
              </a:rPr>
              <a:t>ولایت مطلقۀ فقیه</a:t>
            </a:r>
            <a:endParaRPr lang="en-US" sz="3600" dirty="0" smtClean="0">
              <a:cs typeface="B Esfehan" pitchFamily="2" charset="-78"/>
            </a:endParaRP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dirty="0" smtClean="0"/>
              <a:t>معنای ولایت مطلقه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همانطوری که قبلا نیز اشاره شد ولایت، مصادیق بسیار زیادی دارد: رهبری مردم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،قضاوت ،ریاست عام بر مردم ،نصب حاکمان مناطق تحت امـر ،صــدور دستــور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العمل اجرایی ،نصب قضات ،اجرای حد ، انعقاد قرارداد و عهدنامه دریافت مالیات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تشکیل و فرماندهی نیروی نظامی برای دفاع و... اگر معتقد باشیم که نیابت عالمان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دین درحوزه های خاصی، مانند قضاوت یا امثال آن است ویا درمحدوده هایی است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که ضــرورت اقتضا می کند در آن صــورت قائل به </a:t>
            </a:r>
            <a:r>
              <a:rPr lang="fa-IR" sz="2400" b="1" dirty="0" smtClean="0"/>
              <a:t>نیابت محـدود</a:t>
            </a:r>
            <a:r>
              <a:rPr lang="fa-IR" sz="2400" dirty="0" smtClean="0"/>
              <a:t> یا </a:t>
            </a:r>
            <a:r>
              <a:rPr lang="fa-IR" sz="2400" b="1" dirty="0" smtClean="0"/>
              <a:t>ولایت مقیـده</a:t>
            </a:r>
            <a:endParaRPr lang="fa-IR" sz="2400" dirty="0" smtClean="0"/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شـده ایم ولی اگر دایـرۀ اختیار فقیـه را به اندازۀ اختیـارات امام (ع) دانستیــم در آن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صورت به </a:t>
            </a:r>
            <a:r>
              <a:rPr lang="fa-IR" sz="2400" b="1" dirty="0" smtClean="0"/>
              <a:t>نیابت عام</a:t>
            </a:r>
            <a:r>
              <a:rPr lang="fa-IR" sz="2400" dirty="0" smtClean="0"/>
              <a:t> یا </a:t>
            </a:r>
            <a:r>
              <a:rPr lang="fa-IR" sz="2400" b="1" dirty="0" smtClean="0"/>
              <a:t>ولایت مطلقه</a:t>
            </a:r>
            <a:r>
              <a:rPr lang="fa-IR" sz="2400" dirty="0" smtClean="0"/>
              <a:t> قائل شده ایم .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/>
          <a:lstStyle/>
          <a:p>
            <a:pPr algn="r" eaLnBrk="1" hangingPunct="1">
              <a:defRPr/>
            </a:pPr>
            <a:r>
              <a:rPr lang="fa-IR" sz="3200" dirty="0" smtClean="0">
                <a:cs typeface="B Esfehan" pitchFamily="2" charset="-78"/>
              </a:rPr>
              <a:t>نکاتی در بارۀ معنای ولایت مطلقۀ فقیه</a:t>
            </a:r>
            <a:endParaRPr lang="en-US" sz="3200" dirty="0" smtClean="0">
              <a:cs typeface="B Esfehan" pitchFamily="2" charset="-78"/>
            </a:endParaRP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85926"/>
            <a:ext cx="8229600" cy="4691074"/>
          </a:xfrm>
        </p:spPr>
        <p:txBody>
          <a:bodyPr/>
          <a:lstStyle/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1- ولایت فقیه یعنی ولایت فقه و شریعت لذا این ولایت در محدودۀ قانون اســلام و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اهداف دین است و در نتیجه هیچگاه سر از استبداد در نخواهد آورد.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2- ولایت فقیه در حقیقت استمرار ولایت معصومین (ع) است و آنچه از اختیـارات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برای معصـومین قائلیم برای ولی فقیه نیز قائل می باشیم. تفاوت در ولایت، چـه بـه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معنای تفاوت درکم و کیف  یک حکم شرعی و چه در حیطه احکام ممکن نیست.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3- معصومین (ع)در اعمال ولایت محدودیت داشتند و بدون مصالح کل جامعــه در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جان و مال مردم حق تصرف نداشتند فقیه نیز چنین است.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4- نیابت فقیه از امام معصوم(ع) به معنای آن نیست که فقیه دراوصاف وشخصیت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عـلمی و اخلاقی، از همـان کمالات برخـوردار می باشـد. ولایت امـری اعتبـاری و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جعلی می باشد بر خلاف شخصیت علمی و اخلاقی. </a:t>
            </a:r>
            <a:endParaRPr lang="en-US" sz="2400" dirty="0" smtClean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eaLnBrk="1" hangingPunct="1">
              <a:defRPr/>
            </a:pPr>
            <a:r>
              <a:rPr lang="fa-IR" sz="2800" dirty="0" smtClean="0">
                <a:cs typeface="B Esfehan" pitchFamily="2" charset="-78"/>
              </a:rPr>
              <a:t>گفتار پنجم :</a:t>
            </a:r>
            <a:r>
              <a:rPr lang="fa-IR" dirty="0" smtClean="0">
                <a:cs typeface="B Esfehan" pitchFamily="2" charset="-78"/>
              </a:rPr>
              <a:t/>
            </a:r>
            <a:br>
              <a:rPr lang="fa-IR" dirty="0" smtClean="0">
                <a:cs typeface="B Esfehan" pitchFamily="2" charset="-78"/>
              </a:rPr>
            </a:br>
            <a:r>
              <a:rPr lang="fa-IR" dirty="0" smtClean="0">
                <a:cs typeface="B Esfehan" pitchFamily="2" charset="-78"/>
              </a:rPr>
              <a:t> </a:t>
            </a:r>
            <a:r>
              <a:rPr lang="fa-IR" sz="3600" dirty="0" smtClean="0">
                <a:cs typeface="B Esfehan" pitchFamily="2" charset="-78"/>
              </a:rPr>
              <a:t>ولایت و جمهوریت</a:t>
            </a:r>
            <a:endParaRPr lang="en-US" sz="3600" dirty="0" smtClean="0">
              <a:cs typeface="B Esfehan" pitchFamily="2" charset="-78"/>
            </a:endParaRP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- حکومت اسلامی از یک طرف خواست و ارادۀ خداوند است وازسوی دیگر ، این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خود مردم هستند که به این حاکمیت و ولایت تن داده ، آن را پذیرا می شوند ؛ کمــا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اینکه می توانند ابا کنند و به چنین حکومتی بر خود رضایت ندهند.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- شاخصۀ اصلی ومهم جمهوریت، احترام به رأی انسانها وجلوگیری از دیکتاتوری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است ولزوما وهمیشه انتخابات و دموکراسی به عدم دیکتاتوری نمی انجامد درحالی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که در نظام اسلامی، ولی فقیه با یک گناه مسلم از ولایت ساقط می شود. 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- دخالت رأی مردم درانتخاب رئیس جمهور،نمایندگان مجلس قانون گذاری ومجلس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خبرگان قانون اساسی ورهبری و اعضای دولت درنظام جمهوری اسلامی نشان</a:t>
            </a:r>
          </a:p>
          <a:p>
            <a:pPr algn="r" rtl="1" eaLnBrk="1" hangingPunct="1">
              <a:buFontTx/>
              <a:buNone/>
              <a:defRPr/>
            </a:pPr>
            <a:r>
              <a:rPr lang="fa-IR" sz="2400" dirty="0" smtClean="0"/>
              <a:t>ازجمهوریت و مردمی بودن این نظام در کنار اسلامی بودن دارد.</a:t>
            </a:r>
            <a:endParaRPr lang="en-US" sz="2400" dirty="0" smtClean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85"/>
            <a:ext cx="9144000" cy="685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3309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1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000000"/>
      </a:accent1>
      <a:accent2>
        <a:srgbClr val="969696"/>
      </a:accent2>
      <a:accent3>
        <a:srgbClr val="FFFFFF"/>
      </a:accent3>
      <a:accent4>
        <a:srgbClr val="000000"/>
      </a:accent4>
      <a:accent5>
        <a:srgbClr val="AACAFF"/>
      </a:accent5>
      <a:accent6>
        <a:srgbClr val="878787"/>
      </a:accent6>
      <a:hlink>
        <a:srgbClr val="99CCFF"/>
      </a:hlink>
      <a:folHlink>
        <a:srgbClr val="EAEAEA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601</TotalTime>
  <Words>7328</Words>
  <Application>Microsoft Office PowerPoint</Application>
  <PresentationFormat>On-screen Show (4:3)</PresentationFormat>
  <Paragraphs>729</Paragraphs>
  <Slides>72</Slides>
  <Notes>69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81" baseType="lpstr">
      <vt:lpstr>Arial</vt:lpstr>
      <vt:lpstr>B Esfehan</vt:lpstr>
      <vt:lpstr>B Titr</vt:lpstr>
      <vt:lpstr>Calibri</vt:lpstr>
      <vt:lpstr>Constantia</vt:lpstr>
      <vt:lpstr>Majalla UI</vt:lpstr>
      <vt:lpstr>Traditional Arabic</vt:lpstr>
      <vt:lpstr>Wingdings 2</vt:lpstr>
      <vt:lpstr>Flow</vt:lpstr>
      <vt:lpstr>درس  اندیشه اسلامی 2</vt:lpstr>
      <vt:lpstr>سرفصل مطالب</vt:lpstr>
      <vt:lpstr> 1- نبوت و وحی</vt:lpstr>
      <vt:lpstr>هدف خلقت در قرآن</vt:lpstr>
      <vt:lpstr>محدودیت های عقل بشری</vt:lpstr>
      <vt:lpstr>راه های اثبات صدق ادعای پیامبران</vt:lpstr>
      <vt:lpstr>برهان اثبات ضرورت نبوت( با تأکید بر هدف خلقت)</vt:lpstr>
      <vt:lpstr>شبهات منکران بعثت پیامبران</vt:lpstr>
      <vt:lpstr>معنای لغوی و اصطلاحی وحی : </vt:lpstr>
      <vt:lpstr>انواع وحی</vt:lpstr>
      <vt:lpstr>2- دین و علم</vt:lpstr>
      <vt:lpstr>رابطه و نسبت علم و دین </vt:lpstr>
      <vt:lpstr>1- علم و دین دو نهاد متمایز از هم می باشند</vt:lpstr>
      <vt:lpstr>PowerPoint Presentation</vt:lpstr>
      <vt:lpstr>PowerPoint Presentation</vt:lpstr>
      <vt:lpstr>2- علم و دین دو نهاد مکمل هم می باشند</vt:lpstr>
      <vt:lpstr>3- علم و دین دو نهاد متعارض با هم می باشند</vt:lpstr>
      <vt:lpstr>نظریه تعامل علم و دین  و راه های برون رفت از تعارض متصور بین علم و دین</vt:lpstr>
      <vt:lpstr>3- قرآن،اعجاز و مصونیت آن از تحریف   معجزه چیست؟</vt:lpstr>
      <vt:lpstr>راه های شناخت قرآن</vt:lpstr>
      <vt:lpstr>                 دلایل اعجاز قرآن</vt:lpstr>
      <vt:lpstr>دلایل خارق العاده بودن قرآن</vt:lpstr>
      <vt:lpstr>مصونیت قرآن از تحریف</vt:lpstr>
      <vt:lpstr>ویژگیهای قرآن</vt:lpstr>
      <vt:lpstr>PowerPoint Presentation</vt:lpstr>
      <vt:lpstr>انواع پیامبران</vt:lpstr>
      <vt:lpstr>دلایل اثبات خاتمیت </vt:lpstr>
      <vt:lpstr>فلسفه ی ختم نبوت</vt:lpstr>
      <vt:lpstr>دلایل بعثت انبیا</vt:lpstr>
      <vt:lpstr>حکمت ختم نبوت</vt:lpstr>
      <vt:lpstr>5- یگانگی راه اسلام</vt:lpstr>
      <vt:lpstr>پاسخ انسانها در مواجهه با تکثر ادیان:</vt:lpstr>
      <vt:lpstr>عوامل پیدایش و پذیرش پلورالیزم در اروپا از دیدگاه فلیپ کویین</vt:lpstr>
      <vt:lpstr>مدعای کثرت گرایان:</vt:lpstr>
      <vt:lpstr>پاسخ کثرت گرایان (جان هیک)</vt:lpstr>
      <vt:lpstr>نقد پاسخ جان هیک (کثرت گرایان)</vt:lpstr>
      <vt:lpstr>حصرگرایی</vt:lpstr>
      <vt:lpstr>PowerPoint Presentation</vt:lpstr>
      <vt:lpstr>PowerPoint Presentation</vt:lpstr>
      <vt:lpstr>بخش سوم  امامت </vt:lpstr>
      <vt:lpstr>مقدمه  ولایت و نکاتی چند در آن</vt:lpstr>
      <vt:lpstr>PowerPoint Presentation</vt:lpstr>
      <vt:lpstr>PowerPoint Presentation</vt:lpstr>
      <vt:lpstr>PowerPoint Presentation</vt:lpstr>
      <vt:lpstr>گفتار اول : ولایت پیامبر اکرم (ص) الف - مناصب پیامبر(ص)   </vt:lpstr>
      <vt:lpstr>ب - دینی بودن ولایت پیامبر (ص) آیا ولایت پیامبر اسلام یک ضرورت اجتماعی بود یا امری دینی؟</vt:lpstr>
      <vt:lpstr>ج - دیدگاه اصحاب درباره ی جانشینی پیامبر(ص) پس ازرحلت آن حضرت</vt:lpstr>
      <vt:lpstr>گفتار دوم : مرجعیت دینی و خلافت (ریاست عامه) ، از دیدگاه اکثریت اصحاب ( اهل سنت )</vt:lpstr>
      <vt:lpstr>PowerPoint Presentation</vt:lpstr>
      <vt:lpstr>PowerPoint Presentation</vt:lpstr>
      <vt:lpstr>گفتار سوم : مرجعیت دینی و امامت و رهبری اجتماعی از دیدگاه اقلیت اصحاب (شیعه) </vt:lpstr>
      <vt:lpstr>گفتار چهارم :  2- امامت و رهبری از دیدگاه اقلیت اصحاب ( شیعه( </vt:lpstr>
      <vt:lpstr>گفتار پنجم :  ولایت معنوی امامان</vt:lpstr>
      <vt:lpstr>PowerPoint Presentation</vt:lpstr>
      <vt:lpstr>گفتار ششم :  نکاتی در باره ی نظریه ی امامت شیعه</vt:lpstr>
      <vt:lpstr>پاره ای از فواید حضور امامان در جامعه </vt:lpstr>
      <vt:lpstr>گفتار هفتم : امام غایب</vt:lpstr>
      <vt:lpstr>1- منظور شیعه از امام غایب کیست؟</vt:lpstr>
      <vt:lpstr>2- آیا نظریه ی امام غایب بعد از غیبت امام دوازدهم مطرح شد یا دارای پیشینه ای بیش از این می باشد؟ </vt:lpstr>
      <vt:lpstr>3- دلایل پذیرش امام غایب در بین شیعیان چیست آیا چنین اعتقادی به وهم بیشتر شباهت ندارد؟ </vt:lpstr>
      <vt:lpstr>4- مفهوم ولایت یک امام غایب بر انسان چیست؟ </vt:lpstr>
      <vt:lpstr>گفتار هشتم :  مهدویت </vt:lpstr>
      <vt:lpstr>فصل سوم  مرجعیت و ولایت عالمان دین </vt:lpstr>
      <vt:lpstr>گفتار اول :   مرجعیت عالمان دینی درعصر غیبت</vt:lpstr>
      <vt:lpstr>تغییر شرایط و مسئولیت علمای دینی در عصر غیبت ( سنت اجتهـاد )</vt:lpstr>
      <vt:lpstr>گفتاردوم :  نگاه تاریخی به ولایت عالمان</vt:lpstr>
      <vt:lpstr>گفتار سوم :  ولایت عالمان دینی از منظر عقل و شرع</vt:lpstr>
      <vt:lpstr>PowerPoint Presentation</vt:lpstr>
      <vt:lpstr>گفتار چهارم :  ولایت مطلقۀ فقیه</vt:lpstr>
      <vt:lpstr>نکاتی در بارۀ معنای ولایت مطلقۀ فقیه</vt:lpstr>
      <vt:lpstr>گفتار پنجم :  ولایت و جمهوریت</vt:lpstr>
      <vt:lpstr>PowerPoint Presentation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اندیشه اسلامی 2</dc:title>
  <dc:creator>habib</dc:creator>
  <cp:lastModifiedBy>Sajjad</cp:lastModifiedBy>
  <cp:revision>64</cp:revision>
  <dcterms:created xsi:type="dcterms:W3CDTF">2009-08-25T22:16:33Z</dcterms:created>
  <dcterms:modified xsi:type="dcterms:W3CDTF">2017-05-25T07:06:19Z</dcterms:modified>
</cp:coreProperties>
</file>