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1"/>
  </p:notesMasterIdLst>
  <p:sldIdLst>
    <p:sldId id="256" r:id="rId2"/>
    <p:sldId id="257" r:id="rId3"/>
    <p:sldId id="258" r:id="rId4"/>
    <p:sldId id="369" r:id="rId5"/>
    <p:sldId id="364" r:id="rId6"/>
    <p:sldId id="366" r:id="rId7"/>
    <p:sldId id="367" r:id="rId8"/>
    <p:sldId id="368" r:id="rId9"/>
    <p:sldId id="259" r:id="rId10"/>
    <p:sldId id="292" r:id="rId11"/>
    <p:sldId id="372" r:id="rId12"/>
    <p:sldId id="371" r:id="rId13"/>
    <p:sldId id="293" r:id="rId14"/>
    <p:sldId id="294" r:id="rId15"/>
    <p:sldId id="295" r:id="rId16"/>
    <p:sldId id="296" r:id="rId17"/>
    <p:sldId id="261" r:id="rId18"/>
    <p:sldId id="262" r:id="rId19"/>
    <p:sldId id="263" r:id="rId20"/>
    <p:sldId id="370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  <p:sldId id="373" r:id="rId32"/>
    <p:sldId id="374" r:id="rId33"/>
    <p:sldId id="375" r:id="rId34"/>
    <p:sldId id="376" r:id="rId35"/>
    <p:sldId id="377" r:id="rId36"/>
    <p:sldId id="378" r:id="rId37"/>
    <p:sldId id="379" r:id="rId38"/>
    <p:sldId id="380" r:id="rId39"/>
    <p:sldId id="381" r:id="rId40"/>
    <p:sldId id="382" r:id="rId41"/>
    <p:sldId id="383" r:id="rId42"/>
    <p:sldId id="384" r:id="rId43"/>
    <p:sldId id="385" r:id="rId44"/>
    <p:sldId id="386" r:id="rId45"/>
    <p:sldId id="387" r:id="rId46"/>
    <p:sldId id="388" r:id="rId47"/>
    <p:sldId id="389" r:id="rId48"/>
    <p:sldId id="390" r:id="rId49"/>
    <p:sldId id="391" r:id="rId50"/>
    <p:sldId id="392" r:id="rId51"/>
    <p:sldId id="393" r:id="rId52"/>
    <p:sldId id="394" r:id="rId53"/>
    <p:sldId id="395" r:id="rId54"/>
    <p:sldId id="396" r:id="rId55"/>
    <p:sldId id="397" r:id="rId56"/>
    <p:sldId id="398" r:id="rId57"/>
    <p:sldId id="399" r:id="rId58"/>
    <p:sldId id="400" r:id="rId59"/>
    <p:sldId id="401" r:id="rId60"/>
    <p:sldId id="402" r:id="rId61"/>
    <p:sldId id="403" r:id="rId62"/>
    <p:sldId id="404" r:id="rId63"/>
    <p:sldId id="276" r:id="rId64"/>
    <p:sldId id="277" r:id="rId65"/>
    <p:sldId id="278" r:id="rId66"/>
    <p:sldId id="300" r:id="rId67"/>
    <p:sldId id="301" r:id="rId68"/>
    <p:sldId id="302" r:id="rId69"/>
    <p:sldId id="303" r:id="rId70"/>
    <p:sldId id="304" r:id="rId71"/>
    <p:sldId id="305" r:id="rId72"/>
    <p:sldId id="306" r:id="rId73"/>
    <p:sldId id="307" r:id="rId74"/>
    <p:sldId id="308" r:id="rId75"/>
    <p:sldId id="309" r:id="rId76"/>
    <p:sldId id="310" r:id="rId77"/>
    <p:sldId id="311" r:id="rId78"/>
    <p:sldId id="312" r:id="rId79"/>
    <p:sldId id="313" r:id="rId80"/>
    <p:sldId id="314" r:id="rId81"/>
    <p:sldId id="315" r:id="rId82"/>
    <p:sldId id="316" r:id="rId83"/>
    <p:sldId id="317" r:id="rId84"/>
    <p:sldId id="318" r:id="rId85"/>
    <p:sldId id="319" r:id="rId86"/>
    <p:sldId id="320" r:id="rId87"/>
    <p:sldId id="321" r:id="rId88"/>
    <p:sldId id="322" r:id="rId89"/>
    <p:sldId id="323" r:id="rId90"/>
    <p:sldId id="324" r:id="rId91"/>
    <p:sldId id="325" r:id="rId92"/>
    <p:sldId id="326" r:id="rId93"/>
    <p:sldId id="327" r:id="rId94"/>
    <p:sldId id="328" r:id="rId95"/>
    <p:sldId id="329" r:id="rId96"/>
    <p:sldId id="330" r:id="rId97"/>
    <p:sldId id="279" r:id="rId98"/>
    <p:sldId id="280" r:id="rId99"/>
    <p:sldId id="281" r:id="rId100"/>
    <p:sldId id="282" r:id="rId101"/>
    <p:sldId id="283" r:id="rId102"/>
    <p:sldId id="284" r:id="rId103"/>
    <p:sldId id="285" r:id="rId104"/>
    <p:sldId id="286" r:id="rId105"/>
    <p:sldId id="287" r:id="rId106"/>
    <p:sldId id="288" r:id="rId107"/>
    <p:sldId id="289" r:id="rId108"/>
    <p:sldId id="290" r:id="rId109"/>
    <p:sldId id="291" r:id="rId1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15" autoAdjust="0"/>
    <p:restoredTop sz="94660"/>
  </p:normalViewPr>
  <p:slideViewPr>
    <p:cSldViewPr>
      <p:cViewPr varScale="1">
        <p:scale>
          <a:sx n="69" d="100"/>
          <a:sy n="69" d="100"/>
        </p:scale>
        <p:origin x="-151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FCEEDD-C63B-4A5A-93F4-16D58070E550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A24B8D-34C6-47FE-87F4-38773B5C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117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666750"/>
            <a:ext cx="4645025" cy="34845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61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308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370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0571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3905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5166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6159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6933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3552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4961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4847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5660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8338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5356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9719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8390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7508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3262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294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764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5324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9789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1869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2808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271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4562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54124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0325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47988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59699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22439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08180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923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22A8-60CA-4681-B447-2CA69356B2C1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AC4FF-1811-482F-993F-B2669AE95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459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22A8-60CA-4681-B447-2CA69356B2C1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AC4FF-1811-482F-993F-B2669AE95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520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22A8-60CA-4681-B447-2CA69356B2C1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AC4FF-1811-482F-993F-B2669AE95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869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22A8-60CA-4681-B447-2CA69356B2C1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AC4FF-1811-482F-993F-B2669AE95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251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22A8-60CA-4681-B447-2CA69356B2C1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AC4FF-1811-482F-993F-B2669AE95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624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22A8-60CA-4681-B447-2CA69356B2C1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AC4FF-1811-482F-993F-B2669AE95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101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22A8-60CA-4681-B447-2CA69356B2C1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AC4FF-1811-482F-993F-B2669AE95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736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22A8-60CA-4681-B447-2CA69356B2C1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AC4FF-1811-482F-993F-B2669AE95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155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22A8-60CA-4681-B447-2CA69356B2C1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AC4FF-1811-482F-993F-B2669AE95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34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22A8-60CA-4681-B447-2CA69356B2C1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AC4FF-1811-482F-993F-B2669AE95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289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22A8-60CA-4681-B447-2CA69356B2C1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AC4FF-1811-482F-993F-B2669AE95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1934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cs typeface="B Jalal" pitchFamily="2" charset="-78"/>
              </a:defRPr>
            </a:lvl1pPr>
          </a:lstStyle>
          <a:p>
            <a:r>
              <a:rPr lang="fa-IR" dirty="0" smtClean="0"/>
              <a:t>عنوان اسلاید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10600" y="6051332"/>
            <a:ext cx="533400" cy="457200"/>
          </a:xfrm>
        </p:spPr>
        <p:txBody>
          <a:bodyPr/>
          <a:lstStyle>
            <a:lvl1pPr algn="ctr" rtl="1">
              <a:defRPr>
                <a:cs typeface="B Yekan" pitchFamily="2" charset="-78"/>
              </a:defRPr>
            </a:lvl1pPr>
          </a:lstStyle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1524000"/>
            <a:ext cx="8077200" cy="4953000"/>
          </a:xfrm>
        </p:spPr>
        <p:txBody>
          <a:bodyPr/>
          <a:lstStyle>
            <a:lvl1pPr algn="just">
              <a:defRPr sz="2000">
                <a:solidFill>
                  <a:schemeClr val="accent1">
                    <a:lumMod val="25000"/>
                  </a:schemeClr>
                </a:solidFill>
                <a:cs typeface="B Yekan" pitchFamily="2" charset="-78"/>
              </a:defRPr>
            </a:lvl1pPr>
            <a:lvl2pPr algn="just">
              <a:defRPr sz="2000">
                <a:solidFill>
                  <a:schemeClr val="accent1">
                    <a:lumMod val="50000"/>
                  </a:schemeClr>
                </a:solidFill>
                <a:cs typeface="B Yekan" pitchFamily="2" charset="-78"/>
              </a:defRPr>
            </a:lvl2pPr>
            <a:lvl3pPr algn="just">
              <a:defRPr sz="2000">
                <a:solidFill>
                  <a:schemeClr val="accent1">
                    <a:lumMod val="50000"/>
                  </a:schemeClr>
                </a:solidFill>
                <a:cs typeface="B Yekan" pitchFamily="2" charset="-78"/>
              </a:defRPr>
            </a:lvl3pPr>
            <a:lvl4pPr algn="just">
              <a:defRPr sz="2000">
                <a:solidFill>
                  <a:schemeClr val="accent1">
                    <a:lumMod val="50000"/>
                  </a:schemeClr>
                </a:solidFill>
                <a:cs typeface="B Yekan" pitchFamily="2" charset="-78"/>
              </a:defRPr>
            </a:lvl4pPr>
            <a:lvl5pPr algn="just">
              <a:defRPr sz="2000">
                <a:solidFill>
                  <a:schemeClr val="accent1">
                    <a:lumMod val="50000"/>
                  </a:schemeClr>
                </a:solidFill>
                <a:cs typeface="B Yekan" pitchFamily="2" charset="-78"/>
              </a:defRPr>
            </a:lvl5pPr>
          </a:lstStyle>
          <a:p>
            <a:pPr lvl="0"/>
            <a:r>
              <a:rPr lang="fa-IR" dirty="0" smtClean="0"/>
              <a:t>متن</a:t>
            </a:r>
            <a:endParaRPr lang="en-US" dirty="0" smtClean="0"/>
          </a:p>
          <a:p>
            <a:pPr lvl="1"/>
            <a:r>
              <a:rPr lang="fa-IR" dirty="0" smtClean="0"/>
              <a:t>متن</a:t>
            </a:r>
            <a:endParaRPr lang="en-US" dirty="0" smtClean="0"/>
          </a:p>
          <a:p>
            <a:pPr lvl="2"/>
            <a:r>
              <a:rPr lang="fa-IR" dirty="0" smtClean="0"/>
              <a:t>متن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52057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7A22A8-60CA-4681-B447-2CA69356B2C1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6AC4FF-1811-482F-993F-B2669AE95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742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tiff"/><Relationship Id="rId2" Type="http://schemas.openxmlformats.org/officeDocument/2006/relationships/image" Target="../media/image59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1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tiff"/><Relationship Id="rId2" Type="http://schemas.openxmlformats.org/officeDocument/2006/relationships/image" Target="../media/image63.tiff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tiff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gif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gif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tiff"/><Relationship Id="rId2" Type="http://schemas.openxmlformats.org/officeDocument/2006/relationships/image" Target="../media/image70.tiff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tiff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tiff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gif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gif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8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3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5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0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0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0.jpeg"/><Relationship Id="rId4" Type="http://schemas.openxmlformats.org/officeDocument/2006/relationships/image" Target="../media/image99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3.jpeg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5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8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0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3.jpeg"/><Relationship Id="rId4" Type="http://schemas.openxmlformats.org/officeDocument/2006/relationships/image" Target="../media/image112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5.gi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7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7.jpe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0.jpeg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a-IR" sz="6000" dirty="0" smtClean="0">
                <a:cs typeface="B Nazanin" panose="00000400000000000000" pitchFamily="2" charset="-78"/>
              </a:rPr>
              <a:t>روشهای سنتز نانوذرات</a:t>
            </a:r>
            <a:endParaRPr lang="en-US" sz="6000" dirty="0">
              <a:cs typeface="B Nazanin" panose="000004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35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8" y="1304925"/>
            <a:ext cx="8048625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944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838" y="1195388"/>
            <a:ext cx="5648325" cy="446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733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799"/>
            <a:ext cx="8512692" cy="522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9882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1">
            <a:normAutofit/>
          </a:bodyPr>
          <a:lstStyle/>
          <a:p>
            <a:pPr marL="342900" indent="-342900" algn="r" eaLnBrk="1" hangingPunct="1">
              <a:defRPr/>
            </a:pPr>
            <a:r>
              <a:rPr lang="fa-I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tr" pitchFamily="2" charset="-78"/>
              </a:rPr>
              <a:t>روشهاي </a:t>
            </a:r>
            <a:r>
              <a:rPr lang="fa-I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tr" pitchFamily="2" charset="-78"/>
              </a:rPr>
              <a:t>توليد و ساخت نانو مواد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tr" pitchFamily="2" charset="-78"/>
            </a:endParaRP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468313" y="2349500"/>
            <a:ext cx="3525837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fa-IR" sz="3200">
              <a:latin typeface="Calibri" pitchFamily="34" charset="0"/>
              <a:cs typeface="Zar" pitchFamily="2" charset="-78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143000" y="1524000"/>
            <a:ext cx="7402513" cy="4284663"/>
            <a:chOff x="722" y="928"/>
            <a:chExt cx="4663" cy="2699"/>
          </a:xfrm>
        </p:grpSpPr>
        <p:sp>
          <p:nvSpPr>
            <p:cNvPr id="104453" name="Text Box 5"/>
            <p:cNvSpPr txBox="1">
              <a:spLocks noChangeArrowheads="1"/>
            </p:cNvSpPr>
            <p:nvPr/>
          </p:nvSpPr>
          <p:spPr bwMode="auto">
            <a:xfrm>
              <a:off x="2834" y="1072"/>
              <a:ext cx="93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342900" indent="-342900">
                <a:defRPr/>
              </a:pPr>
              <a:r>
                <a:rPr lang="fa-IR" sz="2400" dirty="0">
                  <a:solidFill>
                    <a:srgbClr val="290BD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Titr" pitchFamily="2" charset="-78"/>
                </a:rPr>
                <a:t>دنياي ماكرو</a:t>
              </a:r>
              <a:endParaRPr lang="en-US" sz="2400" dirty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endParaRPr>
            </a:p>
          </p:txBody>
        </p:sp>
        <p:sp>
          <p:nvSpPr>
            <p:cNvPr id="104454" name="Text Box 6"/>
            <p:cNvSpPr txBox="1">
              <a:spLocks noChangeArrowheads="1"/>
            </p:cNvSpPr>
            <p:nvPr/>
          </p:nvSpPr>
          <p:spPr bwMode="auto">
            <a:xfrm>
              <a:off x="1586" y="3280"/>
              <a:ext cx="1340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342900" indent="-342900">
                <a:defRPr/>
              </a:pPr>
              <a:r>
                <a:rPr lang="fa-IR" sz="2400" dirty="0">
                  <a:solidFill>
                    <a:srgbClr val="290BD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Titr" pitchFamily="2" charset="-78"/>
                </a:rPr>
                <a:t>دنياي اتمي            </a:t>
              </a:r>
              <a:endParaRPr lang="en-US" sz="2400" dirty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endParaRPr>
            </a:p>
          </p:txBody>
        </p:sp>
        <p:sp>
          <p:nvSpPr>
            <p:cNvPr id="112647" name="Text Box 7"/>
            <p:cNvSpPr txBox="1">
              <a:spLocks noChangeArrowheads="1"/>
            </p:cNvSpPr>
            <p:nvPr/>
          </p:nvSpPr>
          <p:spPr bwMode="auto">
            <a:xfrm>
              <a:off x="3218" y="2512"/>
              <a:ext cx="2167" cy="9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4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Titr" pitchFamily="2" charset="-78"/>
                </a:rPr>
                <a:t>Bottom  Up</a:t>
              </a:r>
              <a:endParaRPr lang="en-GB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endParaRPr>
            </a:p>
            <a:p>
              <a:pPr algn="ctr">
                <a:buClr>
                  <a:schemeClr val="folHlink"/>
                </a:buClr>
                <a:buSzPts val="2000"/>
                <a:buFont typeface="Tahoma" pitchFamily="34" charset="0"/>
                <a:buNone/>
                <a:defRPr/>
              </a:pPr>
              <a:r>
                <a:rPr lang="fa-IR" sz="2400" dirty="0">
                  <a:solidFill>
                    <a:srgbClr val="290BD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Titr" pitchFamily="2" charset="-78"/>
                </a:rPr>
                <a:t>تركيب و دركنار هم قرار</a:t>
              </a:r>
            </a:p>
            <a:p>
              <a:pPr algn="ctr">
                <a:buClr>
                  <a:schemeClr val="folHlink"/>
                </a:buClr>
                <a:buSzPts val="2000"/>
                <a:buFont typeface="Tahoma" pitchFamily="34" charset="0"/>
                <a:buNone/>
                <a:defRPr/>
              </a:pPr>
              <a:r>
                <a:rPr lang="fa-IR" sz="2400" dirty="0">
                  <a:solidFill>
                    <a:srgbClr val="290BD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Titr" pitchFamily="2" charset="-78"/>
                </a:rPr>
                <a:t> دادن مواد براي رسيدن به </a:t>
              </a:r>
            </a:p>
            <a:p>
              <a:pPr algn="ctr">
                <a:buClr>
                  <a:schemeClr val="folHlink"/>
                </a:buClr>
                <a:buSzPts val="2000"/>
                <a:buFont typeface="Tahoma" pitchFamily="34" charset="0"/>
                <a:buNone/>
                <a:defRPr/>
              </a:pPr>
              <a:r>
                <a:rPr lang="fa-IR" sz="2400" dirty="0">
                  <a:solidFill>
                    <a:srgbClr val="290BD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Titr" pitchFamily="2" charset="-78"/>
                </a:rPr>
                <a:t>محصول مورد نظر</a:t>
              </a:r>
              <a:endParaRPr lang="en-GB" sz="2400" dirty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endParaRPr>
            </a:p>
          </p:txBody>
        </p:sp>
        <p:sp>
          <p:nvSpPr>
            <p:cNvPr id="104456" name="Text Box 8"/>
            <p:cNvSpPr txBox="1">
              <a:spLocks noChangeArrowheads="1"/>
            </p:cNvSpPr>
            <p:nvPr/>
          </p:nvSpPr>
          <p:spPr bwMode="auto">
            <a:xfrm>
              <a:off x="722" y="928"/>
              <a:ext cx="1569" cy="7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342900" indent="-342900" algn="ctr">
                <a:defRPr/>
              </a:pPr>
              <a:r>
                <a:rPr lang="en-US" sz="24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Titr" pitchFamily="2" charset="-78"/>
                </a:rPr>
                <a:t>Top  Down </a:t>
              </a:r>
              <a:endParaRPr lang="en-GB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endParaRPr>
            </a:p>
            <a:p>
              <a:pPr marL="342900" indent="-342900">
                <a:buClr>
                  <a:schemeClr val="folHlink"/>
                </a:buClr>
                <a:buSzPts val="2000"/>
                <a:buFont typeface="Tahoma" pitchFamily="34" charset="0"/>
                <a:buNone/>
                <a:defRPr/>
              </a:pPr>
              <a:r>
                <a:rPr lang="fa-IR" sz="2400" dirty="0">
                  <a:solidFill>
                    <a:srgbClr val="290BD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Titr" pitchFamily="2" charset="-78"/>
                </a:rPr>
                <a:t>كاهش ابعاد تا رسيدن</a:t>
              </a:r>
            </a:p>
            <a:p>
              <a:pPr marL="342900" indent="-342900">
                <a:buClr>
                  <a:schemeClr val="folHlink"/>
                </a:buClr>
                <a:buSzPts val="2000"/>
                <a:buFont typeface="Tahoma" pitchFamily="34" charset="0"/>
                <a:buNone/>
                <a:defRPr/>
              </a:pPr>
              <a:r>
                <a:rPr lang="fa-IR" sz="2400" dirty="0">
                  <a:solidFill>
                    <a:srgbClr val="290BD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Titr" pitchFamily="2" charset="-78"/>
                </a:rPr>
                <a:t>  به محصول مورد نظر</a:t>
              </a:r>
              <a:endParaRPr lang="en-US" sz="2400" dirty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endParaRPr>
            </a:p>
          </p:txBody>
        </p:sp>
        <p:sp>
          <p:nvSpPr>
            <p:cNvPr id="104457" name="AutoShape 9"/>
            <p:cNvSpPr>
              <a:spLocks noChangeArrowheads="1"/>
            </p:cNvSpPr>
            <p:nvPr/>
          </p:nvSpPr>
          <p:spPr bwMode="auto">
            <a:xfrm>
              <a:off x="2910" y="1995"/>
              <a:ext cx="306" cy="1632"/>
            </a:xfrm>
            <a:prstGeom prst="upArrow">
              <a:avLst>
                <a:gd name="adj1" fmla="val 50000"/>
                <a:gd name="adj2" fmla="val 133333"/>
              </a:avLst>
            </a:prstGeom>
            <a:gradFill rotWithShape="0">
              <a:gsLst>
                <a:gs pos="0">
                  <a:srgbClr val="FFEBFA"/>
                </a:gs>
                <a:gs pos="30000">
                  <a:srgbClr val="C4D6EB"/>
                </a:gs>
                <a:gs pos="60001">
                  <a:srgbClr val="85C2FF"/>
                </a:gs>
                <a:gs pos="100000">
                  <a:srgbClr val="5E9EFF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a-IR">
                <a:latin typeface="+mn-lt"/>
                <a:cs typeface="+mn-cs"/>
              </a:endParaRPr>
            </a:p>
          </p:txBody>
        </p:sp>
        <p:sp>
          <p:nvSpPr>
            <p:cNvPr id="104458" name="AutoShape 10"/>
            <p:cNvSpPr>
              <a:spLocks noChangeArrowheads="1"/>
            </p:cNvSpPr>
            <p:nvPr/>
          </p:nvSpPr>
          <p:spPr bwMode="auto">
            <a:xfrm flipV="1">
              <a:off x="2592" y="1131"/>
              <a:ext cx="306" cy="1776"/>
            </a:xfrm>
            <a:prstGeom prst="upArrow">
              <a:avLst>
                <a:gd name="adj1" fmla="val 50000"/>
                <a:gd name="adj2" fmla="val 145098"/>
              </a:avLst>
            </a:prstGeom>
            <a:gradFill rotWithShape="0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a-IR">
                <a:latin typeface="+mn-lt"/>
                <a:cs typeface="+mn-cs"/>
              </a:endParaRPr>
            </a:p>
          </p:txBody>
        </p:sp>
      </p:grp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160838" y="3048000"/>
            <a:ext cx="31781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 algn="l">
              <a:defRPr/>
            </a:pPr>
            <a:r>
              <a:rPr lang="fa-IR" sz="2400" dirty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دنيايي در مقياس نانو            </a:t>
            </a:r>
            <a:endParaRPr lang="en-US" sz="2400" dirty="0">
              <a:solidFill>
                <a:srgbClr val="290BD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Titr" pitchFamily="2" charset="-78"/>
            </a:endParaRPr>
          </a:p>
        </p:txBody>
      </p:sp>
      <p:pic>
        <p:nvPicPr>
          <p:cNvPr id="8198" name="Picture 5" descr="C:\WINDOWS\Desktop\Olga\WTEC1.gif"/>
          <p:cNvPicPr>
            <a:picLocks noChangeAspect="1" noChangeArrowheads="1"/>
          </p:cNvPicPr>
          <p:nvPr/>
        </p:nvPicPr>
        <p:blipFill>
          <a:blip r:embed="rId2" cstate="print"/>
          <a:srcRect l="69826" t="11035" r="12271" b="41148"/>
          <a:stretch>
            <a:fillRect/>
          </a:stretch>
        </p:blipFill>
        <p:spPr bwMode="auto">
          <a:xfrm>
            <a:off x="6172200" y="1371600"/>
            <a:ext cx="762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5" descr="C:\WINDOWS\Desktop\Olga\WTEC1.gif"/>
          <p:cNvPicPr>
            <a:picLocks noChangeAspect="1" noChangeArrowheads="1"/>
          </p:cNvPicPr>
          <p:nvPr/>
        </p:nvPicPr>
        <p:blipFill>
          <a:blip r:embed="rId2" cstate="print"/>
          <a:srcRect l="34016" t="11035" r="42708" b="59540"/>
          <a:stretch>
            <a:fillRect/>
          </a:stretch>
        </p:blipFill>
        <p:spPr bwMode="auto">
          <a:xfrm>
            <a:off x="3200400" y="3048000"/>
            <a:ext cx="990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5" descr="C:\WINDOWS\Desktop\Olga\WTEC1.gif"/>
          <p:cNvPicPr>
            <a:picLocks noChangeAspect="1" noChangeArrowheads="1"/>
          </p:cNvPicPr>
          <p:nvPr/>
        </p:nvPicPr>
        <p:blipFill>
          <a:blip r:embed="rId2" cstate="print"/>
          <a:srcRect l="5371" t="18391" r="78516" b="41148"/>
          <a:stretch>
            <a:fillRect/>
          </a:stretch>
        </p:blipFill>
        <p:spPr bwMode="auto">
          <a:xfrm>
            <a:off x="2514600" y="5029200"/>
            <a:ext cx="685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77241"/>
            <a:ext cx="9144000" cy="6225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8265286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066800"/>
            <a:ext cx="8776097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57092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95324"/>
            <a:ext cx="9081622" cy="486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1791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85800"/>
            <a:ext cx="901487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7718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9" y="355600"/>
            <a:ext cx="8825071" cy="520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1208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782" y="152400"/>
            <a:ext cx="8944053" cy="519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07" y="5125161"/>
            <a:ext cx="8686800" cy="907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5580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304800"/>
            <a:ext cx="8670534" cy="5922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8289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13316"/>
            <a:ext cx="8610599" cy="6488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94412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63" y="0"/>
            <a:ext cx="8338705" cy="2799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782" y="2667000"/>
            <a:ext cx="889635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59" y="4813748"/>
            <a:ext cx="8638309" cy="2016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1693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55" y="0"/>
            <a:ext cx="8867775" cy="235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548" y="2352675"/>
            <a:ext cx="8772525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6" y="3762375"/>
            <a:ext cx="8810625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82646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236118"/>
            <a:ext cx="8229600" cy="6506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91859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018" y="1769918"/>
            <a:ext cx="6562725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657600"/>
            <a:ext cx="6257925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43841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299804"/>
            <a:ext cx="8382000" cy="6258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67883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636"/>
            <a:ext cx="4786312" cy="3395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086783"/>
            <a:ext cx="5638800" cy="3297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46408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75771"/>
            <a:ext cx="8737764" cy="561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37894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r" rtl="1">
              <a:lnSpc>
                <a:spcPct val="150000"/>
              </a:lnSpc>
            </a:pPr>
            <a:r>
              <a:rPr lang="fa-IR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روش های آبی (</a:t>
            </a:r>
            <a:r>
              <a:rPr lang="en-US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Aqueous Methods</a:t>
            </a:r>
            <a:r>
              <a:rPr lang="fa-IR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)</a:t>
            </a:r>
          </a:p>
          <a:p>
            <a:pPr algn="r" rtl="1">
              <a:lnSpc>
                <a:spcPct val="150000"/>
              </a:lnSpc>
            </a:pPr>
            <a:r>
              <a:rPr lang="fa-IR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روش های غير آبی (</a:t>
            </a:r>
            <a:r>
              <a:rPr lang="en-US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Non-aqueous Methods</a:t>
            </a:r>
            <a:r>
              <a:rPr lang="fa-IR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)</a:t>
            </a:r>
          </a:p>
          <a:p>
            <a:pPr algn="r" rtl="1">
              <a:lnSpc>
                <a:spcPct val="150000"/>
              </a:lnSpc>
            </a:pPr>
            <a:r>
              <a:rPr lang="fa-IR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روش های سونوشيمی (</a:t>
            </a:r>
            <a:r>
              <a:rPr lang="en-US" sz="2600" dirty="0" err="1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Sono</a:t>
            </a:r>
            <a:r>
              <a:rPr lang="en-US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-chemical Methods</a:t>
            </a:r>
            <a:r>
              <a:rPr lang="fa-IR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)</a:t>
            </a:r>
          </a:p>
          <a:p>
            <a:pPr algn="r" rtl="1">
              <a:lnSpc>
                <a:spcPct val="150000"/>
              </a:lnSpc>
            </a:pPr>
            <a:r>
              <a:rPr lang="fa-IR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روش های اورگانومتاليک (</a:t>
            </a:r>
            <a:r>
              <a:rPr lang="en-US" sz="2600" dirty="0" err="1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Organo</a:t>
            </a:r>
            <a:r>
              <a:rPr lang="en-US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-metallic Methods</a:t>
            </a:r>
            <a:r>
              <a:rPr lang="fa-IR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)</a:t>
            </a:r>
          </a:p>
          <a:p>
            <a:pPr algn="r" rtl="1">
              <a:lnSpc>
                <a:spcPct val="150000"/>
              </a:lnSpc>
            </a:pPr>
            <a:r>
              <a:rPr lang="fa-IR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روش های رسوب الکتروشيميايی (</a:t>
            </a:r>
            <a:r>
              <a:rPr lang="en-US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Electro-deposition Methods</a:t>
            </a:r>
            <a:r>
              <a:rPr lang="fa-IR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)</a:t>
            </a:r>
          </a:p>
          <a:p>
            <a:pPr algn="r" rtl="1">
              <a:lnSpc>
                <a:spcPct val="150000"/>
              </a:lnSpc>
            </a:pPr>
            <a:r>
              <a:rPr lang="fa-IR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روش های رسوب از محلول (</a:t>
            </a:r>
            <a:r>
              <a:rPr lang="en-US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Solution Deposition</a:t>
            </a:r>
            <a:r>
              <a:rPr lang="fa-IR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)</a:t>
            </a:r>
          </a:p>
          <a:p>
            <a:pPr algn="r" rtl="1">
              <a:lnSpc>
                <a:spcPct val="150000"/>
              </a:lnSpc>
            </a:pPr>
            <a:r>
              <a:rPr lang="fa-IR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روش های سل- ژل (</a:t>
            </a:r>
            <a:r>
              <a:rPr lang="en-US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Sol-Gel</a:t>
            </a:r>
            <a:r>
              <a:rPr lang="fa-IR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fa-IR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...</a:t>
            </a:r>
          </a:p>
          <a:p>
            <a:pPr>
              <a:buNone/>
            </a:pPr>
            <a:endParaRPr lang="fa-IR" dirty="0" smtClean="0"/>
          </a:p>
          <a:p>
            <a:pPr>
              <a:buNone/>
            </a:pPr>
            <a:endParaRPr lang="fa-IR" dirty="0" smtClean="0"/>
          </a:p>
          <a:p>
            <a:endParaRPr 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rtlCol="1">
            <a:normAutofit/>
          </a:bodyPr>
          <a:lstStyle/>
          <a:p>
            <a:pPr marL="342900" indent="-342900" algn="r" eaLnBrk="1" hangingPunct="1">
              <a:defRPr/>
            </a:pPr>
            <a:r>
              <a:rPr lang="fa-I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tr" pitchFamily="2" charset="-78"/>
              </a:rPr>
              <a:t>روشهاي </a:t>
            </a:r>
            <a:r>
              <a:rPr lang="fa-I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tr" pitchFamily="2" charset="-78"/>
              </a:rPr>
              <a:t>توليد و ساخت نانو مواد (روش های شيميايي)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6185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74" y="228600"/>
            <a:ext cx="8956250" cy="6400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38566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824" y="304801"/>
            <a:ext cx="5737718" cy="6307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31296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551" y="381000"/>
            <a:ext cx="7651081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574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55517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0050"/>
            <a:ext cx="9041921" cy="630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22374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9144000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9224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804" y="483257"/>
            <a:ext cx="8761196" cy="6135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69060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2" y="215830"/>
            <a:ext cx="8926448" cy="648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79605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908749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46744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916" y="82747"/>
            <a:ext cx="8497483" cy="6546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45228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 روش های سنتز شیمیایی</a:t>
            </a:r>
            <a:endParaRPr lang="en-US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228600" y="1371600"/>
            <a:ext cx="80772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در بسیاری از سنتزهای نانو ، هدف تهیه نانوذرات تک‌پخش (</a:t>
            </a:r>
            <a:r>
              <a:rPr lang="en-US" b="1" dirty="0" err="1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Monodisperse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است. </a:t>
            </a:r>
          </a:p>
        </p:txBody>
      </p:sp>
      <p:pic>
        <p:nvPicPr>
          <p:cNvPr id="1026" name="Picture 2" descr="C:\Users\fatemeh\Desktop\pic-pic\chemical persipitaion\monodisperse nanoparticles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36737" y="2590801"/>
            <a:ext cx="4868863" cy="2514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28969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روش های سنتز شیمیایی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914400"/>
            <a:ext cx="8229600" cy="5334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روند سنتز زمانی ارزشمند است که تغییرات در اندازه ذرات محصول کمتر از 5% باشد. 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نانوذراتی که گستره اندازه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Size Distribution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محدود دارند، خصوصیات همگن و ویژه‌ای را از خود نشان می‌دهند. </a:t>
            </a:r>
          </a:p>
          <a:p>
            <a:pPr rtl="1"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تنها چنین نانوساختارهایی این قابلیت را دارند که به طور گسترده در محصولات صنعتی به کار روند. 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ارائه روش های سنتز نانومواد در مقیاس بالا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Large Scale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که منجر به تولید ذرات تک‌پخش و همگن می‌شوند، بسیار قابل توجه است.</a:t>
            </a:r>
            <a:endParaRPr lang="en-US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2050" name="Picture 2" descr="C:\Users\fatemeh\Desktop\pic-pic\chemical persipitaion\monodisperse nanoparticl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4572000"/>
            <a:ext cx="3657600" cy="2209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8670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روش های سنتز شیمیایی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2296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سنتزهای شیمیایی روش‌هایی را در بر می‌گیرند که شامل رسوب‌گیری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Precipitation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از فاز مایع (یا محلول) است.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 این روش‌ها در مقابل روش‌های مکانیکی سنتز نانومواد (معمولاً رویکردهای بالا به پایین) و روش‌های فیزیکی (معمولاً روش‌های سنتز از فاز گازی) قرار می‌گیرند. </a:t>
            </a:r>
          </a:p>
        </p:txBody>
      </p:sp>
      <p:pic>
        <p:nvPicPr>
          <p:cNvPr id="3074" name="Picture 2" descr="C:\Users\fatemeh\Desktop\pic-pic\chemical persipitaion\Two phase methods.jpg"/>
          <p:cNvPicPr>
            <a:picLocks noChangeAspect="1" noChangeArrowheads="1"/>
          </p:cNvPicPr>
          <p:nvPr/>
        </p:nvPicPr>
        <p:blipFill>
          <a:blip r:embed="rId2"/>
          <a:srcRect b="6024"/>
          <a:stretch>
            <a:fillRect/>
          </a:stretch>
        </p:blipFill>
        <p:spPr bwMode="auto">
          <a:xfrm>
            <a:off x="1371600" y="3429000"/>
            <a:ext cx="5715000" cy="2971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5744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روش های سنتز شیمیایی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0772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دیگر نامهای این روش در برخی متون: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 روش های سنتز تر یا مرطوب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Wet Synthesis Methods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 سنتز از فاز محلول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Solution Phase Synthesis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</a:t>
            </a:r>
          </a:p>
          <a:p>
            <a:pPr rtl="1"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در این حالت گونه‌های محلول به فرم شیمیایی نامحلول (یا کم‌محلول) تبدیل می‌شوند.</a:t>
            </a:r>
            <a:endParaRPr lang="en-US" b="1" dirty="0" smtClean="0">
              <a:solidFill>
                <a:srgbClr val="002060"/>
              </a:solidFill>
              <a:latin typeface="Times New Roman" pitchFamily="18" charset="0"/>
              <a:cs typeface="B Nazanin" panose="00000400000000000000" pitchFamily="2" charset="-78"/>
            </a:endParaRPr>
          </a:p>
          <a:p>
            <a:endParaRPr lang="en-US" b="1" dirty="0"/>
          </a:p>
        </p:txBody>
      </p:sp>
      <p:pic>
        <p:nvPicPr>
          <p:cNvPr id="4098" name="Picture 2" descr="C:\Users\fatemeh\Desktop\pic-pic\chemical persipitaion\Wet Synthesis Methods, nanoparticles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44663" y="3505200"/>
            <a:ext cx="5113337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36479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 روش های سنتز شیمیایی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371600"/>
            <a:ext cx="8153400" cy="50292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روش‌های شیمیایی سنتز نانومواد، از آن جهت که از رویکردهای پایین به بالا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Bottom Up Method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محسوب می‌شوند...</a:t>
            </a:r>
          </a:p>
          <a:p>
            <a:pPr lvl="1"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توانایی مهندسی نانوساختار و همچنین اصلاح سطح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Surface Modification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را فراهم می‌آورند. </a:t>
            </a:r>
            <a:endParaRPr lang="en-US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5122" name="Picture 2" descr="C:\Users\fatemeh\Desktop\pic-pic\chemical persipitaion\Bottom Up Method Synthesis of nanoparticles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3581400"/>
            <a:ext cx="5943600" cy="2209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7240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روش های سنتز شیمیایی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روش‌های سنتز از فاز محلول همانند روش‌های فیزیکی (و برخلاف بسیاری از روش‌های مکانیکی)، علاوه بر نانوپودرها...</a:t>
            </a:r>
          </a:p>
          <a:p>
            <a:pPr lvl="1"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 قابلیت ساخت لایه‌نازک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Thin Film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با فناوری‌ نانو را داراست. 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روش‌های شیمیایی در مقایسه با روش‌های فیزیکی به امکانات ساده‌تر و ارزانتری نیازمندند.</a:t>
            </a:r>
          </a:p>
          <a:p>
            <a:pPr lvl="1"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این خود یک مزیت عمده در مقیاس تحقیقات آزمایشگاهی و همچنین تولیدات صنعتی محسوب می‌شود.</a:t>
            </a:r>
            <a:endParaRPr lang="en-US" b="1" dirty="0" smtClean="0">
              <a:solidFill>
                <a:srgbClr val="002060"/>
              </a:solidFill>
              <a:latin typeface="Times New Roman" pitchFamily="18" charset="0"/>
              <a:cs typeface="B Nazanin" panose="00000400000000000000" pitchFamily="2" charset="-78"/>
            </a:endParaRPr>
          </a:p>
          <a:p>
            <a:endParaRPr lang="en-US" dirty="0"/>
          </a:p>
        </p:txBody>
      </p:sp>
      <p:pic>
        <p:nvPicPr>
          <p:cNvPr id="6146" name="Picture 2" descr="C:\Users\fatemeh\Desktop\pic-pic\chemical persipitaion\Chemical Precipitation Synthesi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4724400"/>
            <a:ext cx="3600450" cy="1771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479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روش های سنتز شیمیایی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50292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روش های سنتز شیمیایی شامل موارد زیر است: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تخریب حرارتی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Thermal Decomposition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 سولوترمال و هیدروترمال (</a:t>
            </a:r>
            <a:r>
              <a:rPr lang="en-US" b="1" dirty="0" err="1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Solvothermal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 and Hydrothermal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سنتز در میکروامولسیون (</a:t>
            </a:r>
            <a:r>
              <a:rPr lang="en-US" b="1" dirty="0" err="1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Microemulsion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 مایسل معکوس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Reverse Micelle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 سل-ژل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Sol-Gel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</a:t>
            </a:r>
          </a:p>
          <a:p>
            <a:pPr rtl="1"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 روش های ترسیب شیمیایی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Chemical Precipitation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</a:t>
            </a:r>
            <a:endParaRPr lang="en-US" b="1" dirty="0">
              <a:solidFill>
                <a:srgbClr val="002060"/>
              </a:solidFill>
              <a:latin typeface="Times New Roman" pitchFamily="18" charset="0"/>
              <a:cs typeface="B Nazanin" panose="00000400000000000000" pitchFamily="2" charset="-78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2514600" cy="12213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2" name="Picture 4" descr="C:\Users\fatemeh\Desktop\pic-pic\chemical persipitaion\Solvothermal 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2743200"/>
            <a:ext cx="1600200" cy="14478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3" name="Picture 5" descr="C:\Users\fatemeh\Desktop\pic-pic\chemical persipitaion\microemulsionsynthesi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" y="4572000"/>
            <a:ext cx="2667000" cy="1757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4" name="Picture 6" descr="C:\Users\fatemeh\Desktop\pic-pic\chemical persipitaion\Reverse Micelle synthesis of nanoparticle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0" y="4800600"/>
            <a:ext cx="2590800" cy="1838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5" name="Picture 7" descr="C:\Users\fatemeh\Desktop\pic-pic\chemical persipitaion\Sol-Gel synthesis of nanoparticles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91200" y="4876800"/>
            <a:ext cx="2590800" cy="1752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7828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rtl="1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روش ترسیب شیمیایی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fa-IR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Chemical Precipitation Synthesis</a:t>
            </a:r>
            <a:r>
              <a:rPr lang="fa-IR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sz="32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روش ترسیب شیمیایی، اصلی ترین و جزء اولین‌ها در میان روش‌های شیمیایی ساخت نانوذرات است.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 این روش گاه به طور دقیق‌تر روش هم رسوبی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Co-precipitation</a:t>
            </a: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) نیز نامیده می‌شود، چون...</a:t>
            </a:r>
          </a:p>
          <a:p>
            <a:pPr lvl="1"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 هم‌رسوبی فرآیندی ‌است که در آن ‌ماده ای محلول در محیط به ساختاری نامحلول تبدیل می‌شود.</a:t>
            </a:r>
          </a:p>
        </p:txBody>
      </p:sp>
      <p:pic>
        <p:nvPicPr>
          <p:cNvPr id="8194" name="Picture 2" descr="C:\Users\fatemeh\Desktop\pic-pic\chemical persipitaion\Chemical Precipitation Synthesis of nanoparticles, Nucleat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939309"/>
            <a:ext cx="3141662" cy="287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12207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rtl="1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روش ترسیب شیمیایی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fa-IR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Chemical Precipitation Synthesis</a:t>
            </a:r>
            <a:r>
              <a:rPr lang="fa-IR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077200" cy="50292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فرآیند رسوب‌گیری شیمیایی مراحل هسته‌زایی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Nucleation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و رشد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Growth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را در بر دارد.</a:t>
            </a:r>
          </a:p>
          <a:p>
            <a:pPr lvl="1" rtl="1"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کنترل همین دو مرحله است که منجر به تولید محصولات با کیفیت می گردد.</a:t>
            </a:r>
          </a:p>
        </p:txBody>
      </p:sp>
      <p:pic>
        <p:nvPicPr>
          <p:cNvPr id="9218" name="Picture 2" descr="C:\Users\fatemeh\Desktop\pic-pic\chemical persipitaion\Chemical Precipitation Synthesis of nanoparticles, Nucleation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5200" y="2743200"/>
            <a:ext cx="4724400" cy="381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219" name="Picture 3" descr="C:\Users\fatemeh\Desktop\pic-pic\chemical persipitaion\Chemical Precipitation Synthesis of nanoparticles, Growth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3200400"/>
            <a:ext cx="3200400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43612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764" y="0"/>
            <a:ext cx="8229600" cy="1143000"/>
          </a:xfrm>
        </p:spPr>
        <p:txBody>
          <a:bodyPr>
            <a:normAutofit fontScale="90000"/>
          </a:bodyPr>
          <a:lstStyle/>
          <a:p>
            <a:pPr algn="ctr" rtl="1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روش ترسیب شیمیایی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fa-IR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fa-IR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Chemical Precipitation Synthesis</a:t>
            </a:r>
            <a:r>
              <a:rPr lang="fa-IR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990600"/>
            <a:ext cx="8686800" cy="52578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 بسیاری از ترکیباتی که با این روش (در دماهای پایین) ایجاد می‌شوند، حالت بی‌شکلند. 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لذا برای به‌دست آوردن محصولاتی با ساختار بلوری مناسب...</a:t>
            </a:r>
          </a:p>
          <a:p>
            <a:pPr lvl="1"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 انجام فرآیندهای حرارتی ثانویه همچون کلسینه شدن  یا بازپخت ضروری است.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فرآیندهای حرارتی ثانویه‌ می‌توانند منجر به کلوخه‌ای شدن و کاهش کیفیت ذرات محصول شوند. </a:t>
            </a:r>
          </a:p>
          <a:p>
            <a:pPr lvl="1" rtl="1"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از همین رو تهیه ذرات تک‌پخش با روش ترسیب شیمیایی به سختی مهیا می‌شود.</a:t>
            </a:r>
            <a:endParaRPr lang="en-US" b="1" dirty="0">
              <a:solidFill>
                <a:srgbClr val="002060"/>
              </a:solidFill>
              <a:latin typeface="Times New Roman" pitchFamily="18" charset="0"/>
              <a:cs typeface="B Nazanin" panose="00000400000000000000" pitchFamily="2" charset="-78"/>
            </a:endParaRPr>
          </a:p>
        </p:txBody>
      </p:sp>
      <p:pic>
        <p:nvPicPr>
          <p:cNvPr id="10242" name="Picture 2" descr="C:\Users\fatemeh\Desktop\pic-pic\chemical persipitaion\Amorphous nanoparticl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3600" y="4197927"/>
            <a:ext cx="2133600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3" name="Picture 3" descr="C:\Users\fatemeh\Desktop\pic-pic\chemical persipitaion\calcination, nanoparticles synthesi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4343400"/>
            <a:ext cx="4648200" cy="152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59672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واکنش‌های شیمیایی در سنتزهای نانو</a:t>
            </a:r>
            <a:endParaRPr lang="en-US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0772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این واکنش‌ها به صورت کلی فرآیندهای سنتزی هم‌رسوبی (</a:t>
            </a:r>
            <a:r>
              <a:rPr lang="en-US" b="1" dirty="0" err="1" smtClean="0">
                <a:solidFill>
                  <a:srgbClr val="002060"/>
                </a:solidFill>
                <a:latin typeface="Times New Roman" pitchFamily="18" charset="0"/>
              </a:rPr>
              <a:t>Coprecipitation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نامیده می‌شوند و شامل انواعی از واکنش های زیر می باشند:</a:t>
            </a:r>
          </a:p>
          <a:p>
            <a:pPr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واکنش‌های رسوبی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Precipitation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اکسایش-کاهش (</a:t>
            </a:r>
            <a:r>
              <a:rPr lang="en-US" b="1" dirty="0" err="1" smtClean="0">
                <a:solidFill>
                  <a:srgbClr val="002060"/>
                </a:solidFill>
                <a:latin typeface="Times New Roman" pitchFamily="18" charset="0"/>
              </a:rPr>
              <a:t>Redox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فرآیندهایی همچون آب‌کافت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Hydrolysis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گرماکافت (</a:t>
            </a:r>
            <a:r>
              <a:rPr lang="en-US" b="1" dirty="0" err="1" smtClean="0">
                <a:solidFill>
                  <a:srgbClr val="002060"/>
                </a:solidFill>
                <a:latin typeface="Times New Roman" pitchFamily="18" charset="0"/>
              </a:rPr>
              <a:t>Thermolysis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بسپارش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Polymerization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تراکم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Condensation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</a:t>
            </a:r>
          </a:p>
        </p:txBody>
      </p:sp>
      <p:pic>
        <p:nvPicPr>
          <p:cNvPr id="6" name="Picture 3" descr="C:\Users\fatemeh\Desktop\pic-pic\chemical persipitaion\Precipitation Reactions, nanoparticles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3810000"/>
            <a:ext cx="2362200" cy="198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2209800"/>
            <a:ext cx="4038600" cy="106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8" name="Picture 6" descr="C:\Users\fatemeh\Desktop\pic-pic\chemical persipitaion\Hydrolysis reaction, nanoparticles synthesis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90800" y="3886200"/>
            <a:ext cx="2400300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440" name="Picture 8" descr="C:\Users\fatemeh\Desktop\pic-pic\chemical persipitaion\Redox reaction, nanoparticles synthesi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81600" y="5181601"/>
            <a:ext cx="3200400" cy="1447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8148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واکنش‌های شیمیایی در سنتزهای نانو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762000"/>
            <a:ext cx="8915400" cy="54864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 </a:t>
            </a:r>
            <a:r>
              <a:rPr lang="fa-I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واکنش‌های رسوبی (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Precipitation Reactions</a:t>
            </a:r>
            <a:r>
              <a:rPr lang="fa-I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): 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زمانی که غلظت ترکیب از حلالیت آن فراتر می‌رود، ماده شروع به رسوب کردن می‌کند. 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گاه رسوب گیری در شرایط فوق اشباع صورت می‌گیرد. 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معمولاً واکنش‌های جانشینی متقابل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Metathesis Reaction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می‌توانند منجر به تولید جامد یونی‌ کم‌محلول شوند، که محصول رسوبی را ایجاد می‌کند. </a:t>
            </a:r>
          </a:p>
          <a:p>
            <a:pPr rtl="1"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گاه این واکنش به‌طور ساده واکنش جانشینی دوگانه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Double Displacement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خوانده می‌شود.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endParaRPr lang="en-US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11266" name="Picture 2" descr="C:\Users\fatemeh\Desktop\pic-pic\chemical persipitaion\Image20showing20double20displacement20react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4191000"/>
            <a:ext cx="2819400" cy="2114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 descr="C:\Users\fatemeh\Desktop\pic-pic\chemical persipitaion\Chemical Precipitation Synthesis of nanoparticles, Growth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0" y="4554582"/>
            <a:ext cx="5181600" cy="19986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4957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واکنش‌های شیمیایی در سنتزهای نانو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7630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شمای کلی واکنش جانشینی دوگانه و واکنش بین نمک نیترات نقره و سدیم کلرید:</a:t>
            </a:r>
            <a:endParaRPr lang="en-US" b="1" dirty="0" smtClean="0">
              <a:solidFill>
                <a:srgbClr val="002060"/>
              </a:solidFill>
              <a:latin typeface="Times New Roman" pitchFamily="18" charset="0"/>
              <a:cs typeface="B Nazanin" panose="00000400000000000000" pitchFamily="2" charset="-78"/>
            </a:endParaRP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endParaRPr lang="fa-IR" b="1" dirty="0" smtClean="0">
              <a:solidFill>
                <a:srgbClr val="002060"/>
              </a:solidFill>
              <a:latin typeface="Times New Roman" pitchFamily="18" charset="0"/>
              <a:cs typeface="B Nazanin" panose="00000400000000000000" pitchFamily="2" charset="-78"/>
            </a:endParaRPr>
          </a:p>
          <a:p>
            <a:pPr>
              <a:lnSpc>
                <a:spcPct val="150000"/>
              </a:lnSpc>
              <a:buClr>
                <a:srgbClr val="FFFF00"/>
              </a:buClr>
            </a:pPr>
            <a:endParaRPr lang="fa-IR" b="1" dirty="0" smtClean="0">
              <a:solidFill>
                <a:srgbClr val="002060"/>
              </a:solidFill>
              <a:latin typeface="Times New Roman" pitchFamily="18" charset="0"/>
              <a:cs typeface="B Nazanin" panose="00000400000000000000" pitchFamily="2" charset="-78"/>
            </a:endParaRP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کلرید نقره کم محلول است و تقریباً به محض تولید در محلول، رسوب می‌کند.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 محصول سدیم نیترات که با (</a:t>
            </a:r>
            <a:r>
              <a:rPr lang="en-US" b="1" dirty="0" err="1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aq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در معادله نمایانده شده، در محیط آبی محلول است و به صورت یون‌های مجزای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Na</a:t>
            </a:r>
            <a:r>
              <a:rPr lang="en-US" b="1" baseline="30000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+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 و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NO</a:t>
            </a:r>
            <a:r>
              <a:rPr lang="en-US" b="1" baseline="-25000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3</a:t>
            </a:r>
            <a:r>
              <a:rPr lang="en-US" b="1" baseline="30000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-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 وجود دارد. </a:t>
            </a:r>
          </a:p>
          <a:p>
            <a:pPr lvl="0"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این یون‌ها تنها نقش همراه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Contour 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یا ناظر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Spectator 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را داشته‌اند و خود در واکنش شرکت نکرده اند.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endParaRPr lang="fa-IR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endParaRPr lang="en-US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6" name="Picture 5" descr="C:\Users\Sorori\Desktop\formula 3.t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752600"/>
            <a:ext cx="2971800" cy="1143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C:\Users\Sorori\Desktop\Formula 2.t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38384" y="1981200"/>
            <a:ext cx="4967416" cy="7896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 descr="C:\Users\fatemeh\Desktop\pic-pic\chemical persipitaion\precipitation reactions examples of nanoparticl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43200" y="4800600"/>
            <a:ext cx="2324100" cy="1854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02538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واکنش‌های شیمیایی در سنتزهای نانو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534400" cy="4953000"/>
          </a:xfrm>
        </p:spPr>
        <p:txBody>
          <a:bodyPr>
            <a:normAutofit/>
          </a:bodyPr>
          <a:lstStyle/>
          <a:p>
            <a:pPr lvl="0"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با حذف یون‌های ناظر، می‌توان واکنش کلی را به‌صورت زیر نوشت:</a:t>
            </a:r>
          </a:p>
          <a:p>
            <a:pPr lvl="0"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endParaRPr lang="fa-IR" b="1" dirty="0" smtClean="0">
              <a:solidFill>
                <a:srgbClr val="002060"/>
              </a:solidFill>
              <a:latin typeface="Times New Roman" pitchFamily="18" charset="0"/>
              <a:cs typeface="B Nazanin" panose="00000400000000000000" pitchFamily="2" charset="-78"/>
            </a:endParaRPr>
          </a:p>
          <a:p>
            <a:pPr lvl="0"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endParaRPr lang="fa-IR" b="1" dirty="0" smtClean="0">
              <a:solidFill>
                <a:srgbClr val="002060"/>
              </a:solidFill>
              <a:latin typeface="Times New Roman" pitchFamily="18" charset="0"/>
              <a:cs typeface="B Nazanin" panose="00000400000000000000" pitchFamily="2" charset="-78"/>
            </a:endParaRP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یون‌های نقره و کلرید (بر خلاف کاتیون سدیم و نیترات)...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 تنها در غلظت بسیار پایین می‌توانند در کنار یکدیگر در محلول آبی حضور داشته باشند. 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این یونها سریعاً تشکیل رسوب می دهند.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در جهت عکس معادله بالا می‌توان گفت که...</a:t>
            </a:r>
          </a:p>
          <a:p>
            <a:pPr lvl="1"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 رسوب کلرید نقره به‌میزان کم در محیط آبی محلول است و بر اثر انحلال ناچیز، مقدار اندکی از یون‌های نقره و کلرید آزاد در محیط ایجاد می‌گردد.</a:t>
            </a:r>
          </a:p>
          <a:p>
            <a:pPr lvl="0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endParaRPr lang="en-US" b="1" dirty="0" smtClean="0">
              <a:solidFill>
                <a:srgbClr val="002060"/>
              </a:solidFill>
              <a:latin typeface="Times New Roman" pitchFamily="18" charset="0"/>
              <a:cs typeface="B Nazanin" panose="00000400000000000000" pitchFamily="2" charset="-78"/>
            </a:endParaRPr>
          </a:p>
          <a:p>
            <a:endParaRPr lang="en-US" dirty="0"/>
          </a:p>
        </p:txBody>
      </p:sp>
      <p:pic>
        <p:nvPicPr>
          <p:cNvPr id="7" name="Picture 6" descr="C:\Users\Sorori\Desktop\Formula 4.t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1828800"/>
            <a:ext cx="4648200" cy="896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31254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واکنش‌های شیمیایی در سنتزهای نانو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371600"/>
            <a:ext cx="8686800" cy="4953000"/>
          </a:xfrm>
        </p:spPr>
        <p:txBody>
          <a:bodyPr>
            <a:normAutofit lnSpcReduction="10000"/>
          </a:bodyPr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واکنش جانشینی ترسیبی ساده با در نظر گرفتن ضرایب استوکیومتری: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</a:pPr>
            <a:endParaRPr lang="fa-IR" b="1" dirty="0" smtClean="0">
              <a:solidFill>
                <a:srgbClr val="002060"/>
              </a:solidFill>
              <a:cs typeface="B Nazanin" panose="00000400000000000000" pitchFamily="2" charset="-78"/>
            </a:endParaRP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رابطه تعادل ترمودینامیکی بین محصول و اجزای تشکیل دهنده‌ واکنش بالا بر حسب غلظت (به‌جای فعالیت)...</a:t>
            </a:r>
          </a:p>
          <a:p>
            <a:pPr lvl="1"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 با عبارت حاصلضرب حلالیت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Solubility Product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بیان می‌گردد:</a:t>
            </a:r>
          </a:p>
          <a:p>
            <a:pPr lvl="1"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endParaRPr lang="fa-IR" b="1" dirty="0" smtClean="0">
              <a:solidFill>
                <a:srgbClr val="002060"/>
              </a:solidFill>
              <a:latin typeface="Times New Roman" pitchFamily="18" charset="0"/>
              <a:cs typeface="B Nazanin" panose="00000400000000000000" pitchFamily="2" charset="-78"/>
            </a:endParaRP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عبارات درون براکت نشان دهنده غلظت گونه‌های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A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 و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B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 می‌باشند.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 مقادیر </a:t>
            </a:r>
            <a:r>
              <a:rPr lang="en-US" b="1" dirty="0" err="1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K</a:t>
            </a:r>
            <a:r>
              <a:rPr lang="en-US" b="1" baseline="-25000" dirty="0" err="1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sp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 و درنتیجه حلالیت برای برخی ترکیبات از جمله هیدروکسیدها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Hydroxides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)، کربنات‌ها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Carbonates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)، اگزالات ها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Oxalates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و کلکوژناید ها (</a:t>
            </a:r>
            <a:r>
              <a:rPr lang="en-US" b="1" dirty="0" err="1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Chalcogenides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در حلال آبی کوچک است.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endParaRPr lang="en-US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endParaRPr lang="en-US" b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5" name="Picture 4" descr="C:\Users\Sorori\Desktop\Formula 5.t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1828800"/>
            <a:ext cx="4572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C:\Users\Sorori\Desktop\Formula 6.t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810000"/>
            <a:ext cx="2590800" cy="642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68350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واکنش‌های شیمیایی در سنتزهای نانو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6868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 </a:t>
            </a:r>
            <a:r>
              <a:rPr lang="fa-I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واکنش‌های اکسایش-کاهش (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Redox</a:t>
            </a:r>
            <a:r>
              <a:rPr lang="fa-I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):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هرچند واکنش‌های جانشینی دوگانه می‌توانند منجر به تشکیل ترکیبات کم‌محلول شوند، اما واکنش‌های دیگری نیز ترکیبات کم‌محلول را فراهم می‌آورند. 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واکنش‌های اکسایش-کاهش با تغییر در عدد اکسایش اجزاء به‌کار رفته در واکنش همراه هستند.</a:t>
            </a:r>
            <a:endParaRPr lang="en-US" b="1" dirty="0">
              <a:solidFill>
                <a:srgbClr val="002060"/>
              </a:solidFill>
              <a:cs typeface="B Nazanin" panose="00000400000000000000" pitchFamily="2" charset="-78"/>
            </a:endParaRPr>
          </a:p>
        </p:txBody>
      </p:sp>
      <p:pic>
        <p:nvPicPr>
          <p:cNvPr id="13314" name="Picture 2" descr="C:\Users\fatemeh\Desktop\pic-pic\chemical persipitaion\Redo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76425" y="3372178"/>
            <a:ext cx="4829175" cy="30286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25670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واکنش‌های شیمیایی در سنتزهای نانو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برای تهیه فرم نامحلول از یون فلزی در محیط آبی، به طور معمول از واکنش کاهش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Reduction</a:t>
            </a: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) استفاده می‌شود.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 نیم‌واکنش احیای فلز در زیر آورده شده‌است: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</a:pPr>
            <a:endParaRPr lang="fa-IR" b="1" dirty="0" smtClean="0">
              <a:solidFill>
                <a:srgbClr val="002060"/>
              </a:solidFill>
              <a:cs typeface="B Nazanin" panose="00000400000000000000" pitchFamily="2" charset="-78"/>
            </a:endParaRPr>
          </a:p>
          <a:p>
            <a:pPr rtl="1">
              <a:lnSpc>
                <a:spcPct val="150000"/>
              </a:lnSpc>
              <a:buClr>
                <a:srgbClr val="FFFF00"/>
              </a:buClr>
            </a:pPr>
            <a:endParaRPr lang="fa-IR" b="1" dirty="0" smtClean="0">
              <a:solidFill>
                <a:srgbClr val="002060"/>
              </a:solidFill>
              <a:cs typeface="B Nazanin" panose="00000400000000000000" pitchFamily="2" charset="-78"/>
            </a:endParaRP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الکترون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ne</a:t>
            </a:r>
            <a:r>
              <a:rPr lang="en-US" b="1" baseline="30000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-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در معادله بالا می‌تواند از اکسیداسیون یک عامل کاهنده شیمیایی فراهم می‌شود.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endParaRPr lang="en-US" b="1" dirty="0" smtClean="0">
              <a:solidFill>
                <a:srgbClr val="002060"/>
              </a:solidFill>
              <a:cs typeface="B Nazanin" panose="00000400000000000000" pitchFamily="2" charset="-78"/>
            </a:endParaRPr>
          </a:p>
          <a:p>
            <a:endParaRPr lang="en-US" dirty="0"/>
          </a:p>
        </p:txBody>
      </p:sp>
      <p:pic>
        <p:nvPicPr>
          <p:cNvPr id="5" name="Picture 4" descr="C:\Users\Sorori\Desktop\Formulaa1.t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9697" y="3048000"/>
            <a:ext cx="4341103" cy="964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7368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709"/>
            <a:ext cx="8229600" cy="1143000"/>
          </a:xfrm>
        </p:spPr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واکنش‌های شیمیایی در سنتزهای نانو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990600"/>
            <a:ext cx="8610600" cy="52578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همیشه در یک فرآیند اکسایش-کاهش شیمیایی (</a:t>
            </a:r>
            <a:r>
              <a:rPr lang="en-US" b="1" dirty="0" err="1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Redox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)، دو ترکیب شیمیایی در کنار یکدیگر اکسید و احیا می‌شوند. 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ترکیبی که اکسید می‌شود الکترون آزاد می‌کند و لذا کاهنده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Reducing Agent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نامیده می‌شود. </a:t>
            </a:r>
          </a:p>
          <a:p>
            <a:pPr rtl="1"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ترکیب دوم (در اینجا یون فلزی به عنوان اکسنده) باعث اکسیداسیون عامل کاهنده می‌شود. </a:t>
            </a:r>
            <a:endParaRPr lang="en-US" b="1" dirty="0">
              <a:solidFill>
                <a:srgbClr val="002060"/>
              </a:solidFill>
              <a:latin typeface="Times New Roman" pitchFamily="18" charset="0"/>
              <a:cs typeface="B Nazanin" panose="00000400000000000000" pitchFamily="2" charset="-78"/>
            </a:endParaRPr>
          </a:p>
        </p:txBody>
      </p:sp>
      <p:pic>
        <p:nvPicPr>
          <p:cNvPr id="14338" name="Picture 2" descr="C:\Users\fatemeh\Desktop\pic-pic\chemical persipitaion\redox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3701414"/>
            <a:ext cx="5105400" cy="26803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5511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واکنش‌های شیمیایی در سنتزهای نانو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3581400" y="1447800"/>
            <a:ext cx="53340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اینکه دو ماده در کنار یکدیگر در طی یک فرآیند اکسید و احیا نقش الکترون‌دهنده و الکترون‌گیرنده‌ را بازی کنند به....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 پتانسیل استاندارد الکترودی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Standard Electrode Potential – E</a:t>
            </a:r>
            <a:r>
              <a:rPr lang="en-US" b="1" baseline="30000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0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مربوط است. 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این کمیت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E</a:t>
            </a:r>
            <a:r>
              <a:rPr lang="en-US" b="1" baseline="30000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0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در اصل شاخصی از تمایل ترکیب شیمیایی جهت گرفتن و یا آزاد کردن الکترون است که از جداول مربوطه در کتب شیمی تجزیه قابل استخراج است. </a:t>
            </a:r>
            <a:endParaRPr lang="en-US" b="1" dirty="0" smtClean="0">
              <a:solidFill>
                <a:srgbClr val="002060"/>
              </a:solidFill>
              <a:latin typeface="Times New Roman" pitchFamily="18" charset="0"/>
              <a:cs typeface="B Nazanin" panose="00000400000000000000" pitchFamily="2" charset="-78"/>
            </a:endParaRP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endParaRPr lang="en-US" b="1" dirty="0" smtClean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15362" name="Picture 2" descr="C:\Users\fatemeh\Desktop\pic-pic\chemical persipitaion\activity,Standard Electrode Potential – E0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1295400"/>
            <a:ext cx="3581400" cy="5029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5587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واکنش‌های شیمیایی در سنتزهای نانو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382000" cy="50292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 </a:t>
            </a:r>
            <a:r>
              <a:rPr lang="fa-I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فرآیند آب‌کافت (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Hydrolysis</a:t>
            </a:r>
            <a:r>
              <a:rPr lang="fa-I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):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در فرآیند آب‌کافت، با افزایش یک مولکول آب در ساختار ‌ مولکول شیمیایی، شکست در پیوند خاصی از مولکول اولیه اتفاق می‌افتد.</a:t>
            </a:r>
          </a:p>
          <a:p>
            <a:pPr lvl="1"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با دخالت یک‌مولکول آب، مولکول اولیه (معمولاً) به دو بخش  می‌شکند. </a:t>
            </a:r>
          </a:p>
        </p:txBody>
      </p:sp>
      <p:pic>
        <p:nvPicPr>
          <p:cNvPr id="16386" name="Picture 2" descr="C:\Users\fatemeh\Desktop\pic-pic\chemical persipitaion\Transesterification1,Hydrolysis.jpg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1066800" y="3409950"/>
            <a:ext cx="6743700" cy="2990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24295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واکنش‌های شیمیایی در سنتزهای نانو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534400" cy="50292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در بسیاری موارد مولکول آب نیز خود می‌شکند و هر جزء آن به بخشی از مولکول اولیه متصل می‌شود. 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حتی در محیط آبی خالص نیز، آب به یون‌های هیدروکسیل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Hydroxyl, OH</a:t>
            </a:r>
            <a:r>
              <a:rPr lang="en-US" b="1" baseline="30000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-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و هیدرونیوم (</a:t>
            </a:r>
            <a:r>
              <a:rPr lang="en-US" b="1" dirty="0" err="1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Hydronium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, H</a:t>
            </a:r>
            <a:r>
              <a:rPr lang="en-US" b="1" baseline="-25000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3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O</a:t>
            </a:r>
            <a:r>
              <a:rPr lang="en-US" b="1" baseline="30000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+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تفکیک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Dissociation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می‌شود. 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گاه یون‌های هیدرونیوم به‌راحتی به صورت یون پروتون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Proton, H</a:t>
            </a:r>
            <a:r>
              <a:rPr lang="en-US" b="1" baseline="30000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+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 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نمایش داده می‌شوند. </a:t>
            </a:r>
          </a:p>
          <a:p>
            <a:pPr rtl="1"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واکنش تفکیک مولکول‌های آب:</a:t>
            </a:r>
          </a:p>
          <a:p>
            <a:pPr rtl="1"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شمایی از فرآیند آب‌کافت یک گروه عاملی بر سطح ابرمولکول فولرن:</a:t>
            </a:r>
            <a:endParaRPr lang="en-US" b="1" dirty="0" smtClean="0">
              <a:solidFill>
                <a:srgbClr val="002060"/>
              </a:solidFill>
              <a:cs typeface="B Nazanin" panose="00000400000000000000" pitchFamily="2" charset="-78"/>
            </a:endParaRP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endParaRPr lang="en-US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endParaRPr lang="en-US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endParaRPr lang="en-US" dirty="0"/>
          </a:p>
        </p:txBody>
      </p:sp>
      <p:pic>
        <p:nvPicPr>
          <p:cNvPr id="5" name="Picture 4" descr="C:\Users\Sorori\Desktop\Formula 1.tif"/>
          <p:cNvPicPr/>
          <p:nvPr/>
        </p:nvPicPr>
        <p:blipFill>
          <a:blip r:embed="rId2" cstate="print"/>
          <a:srcRect l="1651" t="6593" r="1465" b="6579"/>
          <a:stretch>
            <a:fillRect/>
          </a:stretch>
        </p:blipFill>
        <p:spPr bwMode="auto">
          <a:xfrm>
            <a:off x="457200" y="3886200"/>
            <a:ext cx="4038600" cy="748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Users\Sorori\Desktop\Picture3.t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5029200"/>
            <a:ext cx="5745377" cy="1188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64239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واکنش‌های شیمیایی در سنتزهای نانو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371600"/>
            <a:ext cx="86106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آب‌کافت یکی از مراحل پایه‌ای در روش سنتزی سل-ژل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Sol-Gel</a:t>
            </a: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) است. 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فرآیند آب‌کافت در بسیاری موارد در مورد کاتیون‌های فلزی اتفاق می‌افتد.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فرآیند آب‌کافت برای یون‌های فلزی: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endParaRPr lang="fa-IR" b="1" dirty="0" smtClean="0">
              <a:solidFill>
                <a:srgbClr val="002060"/>
              </a:solidFill>
              <a:cs typeface="B Nazanin" panose="00000400000000000000" pitchFamily="2" charset="-78"/>
            </a:endParaRP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endParaRPr lang="fa-IR" b="1" dirty="0" smtClean="0">
              <a:solidFill>
                <a:srgbClr val="002060"/>
              </a:solidFill>
              <a:cs typeface="B Nazanin" panose="00000400000000000000" pitchFamily="2" charset="-78"/>
            </a:endParaRP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endParaRPr lang="fa-IR" b="1" dirty="0" smtClean="0">
              <a:solidFill>
                <a:srgbClr val="002060"/>
              </a:solidFill>
              <a:cs typeface="B Nazanin" panose="00000400000000000000" pitchFamily="2" charset="-78"/>
            </a:endParaRP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endParaRPr lang="fa-IR" b="1" dirty="0" smtClean="0">
              <a:solidFill>
                <a:srgbClr val="002060"/>
              </a:solidFill>
              <a:cs typeface="B Nazanin" panose="00000400000000000000" pitchFamily="2" charset="-78"/>
            </a:endParaRP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یون فلزی آب‌پوشیده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Hydrated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معمولاً در نهایت (بسته به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pH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 محیط)  به هیدروکسید فلز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Hydroxide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تبدیل می‌گردد. 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endParaRPr lang="en-US" b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5" name="Picture 4" descr="C:\Users\Sorori\Desktop\Picture2.tif"/>
          <p:cNvPicPr/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1371600" y="3048000"/>
            <a:ext cx="4850772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770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و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اکنش‌های شیمیایی در سنتزهای نانو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610600" cy="51054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در بسیاری موارد، هیدروکسید فلزی پیش‌ماده مناسبی برای سنتز اکسیدهای فلزی است. 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تبدیل هیدروکسید به اکسید فلزی معمولاً با فرآیندهای تخریب حرارتی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Thermal Decomposition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صورت می‌گیرد. 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تبدیل مستقیم تیتانیوم کلرید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TiCl</a:t>
            </a:r>
            <a:r>
              <a:rPr lang="en-US" b="1" baseline="-25000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3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به اکسید تیتانیوم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TiO</a:t>
            </a:r>
            <a:r>
              <a:rPr lang="en-US" b="1" baseline="-25000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2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بر اثر آب‌کافت در حضور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NH</a:t>
            </a:r>
            <a:r>
              <a:rPr lang="en-US" b="1" baseline="-25000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4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OH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 اتفاق می‌افتد.</a:t>
            </a:r>
            <a:endParaRPr lang="en-US" b="1" dirty="0">
              <a:solidFill>
                <a:srgbClr val="002060"/>
              </a:solidFill>
              <a:latin typeface="Times New Roman" pitchFamily="18" charset="0"/>
              <a:cs typeface="B Nazanin" panose="00000400000000000000" pitchFamily="2" charset="-78"/>
            </a:endParaRPr>
          </a:p>
        </p:txBody>
      </p:sp>
      <p:pic>
        <p:nvPicPr>
          <p:cNvPr id="17412" name="Picture 4" descr="C:\Users\fatemeh\Desktop\pic-pic\chemical persipitaion\metal ion hydrolysis2.jpg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304800" y="4495800"/>
            <a:ext cx="6172200" cy="190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9689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واکنش‌های شیمیایی در سنتزهای نانو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6106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 </a:t>
            </a:r>
            <a:r>
              <a:rPr lang="fa-I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فرآیند گرماکافت (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Thermolysis</a:t>
            </a:r>
            <a:r>
              <a:rPr lang="fa-I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):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واکنش گرماکافت (یا گاه تحت عنوان تخریب حرارتی،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Thermal Decomposition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)، به تخریب شیمیایی و برگشت‌ناپذیر یک ماده در دمای بالا اطلاق می‌شود.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اگر محصول باقی‌مانده از این فرآیند یک رسوب جامد باشد (مانند فرآیند تخریب حرارتی کمپلکس‌های فلز-آلی کربونیل فلزات)...</a:t>
            </a:r>
          </a:p>
          <a:p>
            <a:pPr lvl="1" rtl="1"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 می‌تواند به عنوان رویکردی جهت سنتز نانومواد مورد بررسی قرار گیرد. </a:t>
            </a:r>
            <a:endParaRPr lang="en-US" b="1" dirty="0">
              <a:solidFill>
                <a:srgbClr val="002060"/>
              </a:solidFill>
              <a:latin typeface="Times New Roman" pitchFamily="18" charset="0"/>
              <a:cs typeface="B Nazanin" panose="00000400000000000000" pitchFamily="2" charset="-78"/>
            </a:endParaRPr>
          </a:p>
        </p:txBody>
      </p:sp>
      <p:pic>
        <p:nvPicPr>
          <p:cNvPr id="19459" name="Picture 3" descr="C:\Users\fatemeh\Desktop\pic-pic\chemical persipitaion\Thermolysis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343400"/>
            <a:ext cx="4352925" cy="2268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09858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582" y="0"/>
            <a:ext cx="8229600" cy="1143000"/>
          </a:xfrm>
        </p:spPr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واکنش‌های شیمیایی در سنتزهای نانو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990600"/>
            <a:ext cx="8686800" cy="5334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 </a:t>
            </a:r>
            <a:r>
              <a:rPr lang="fa-I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فرآیند بسپارش (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Polymerization</a:t>
            </a:r>
            <a:r>
              <a:rPr lang="fa-I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): 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در طی فرآیند پلیمریزاسیون، مولکول‌های اولیه با پیوند شیمیایی به‌یکدیگر متصل شده و یک درشت‌مولکول ایجاد می‌کنند. 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به مولکول‌های اولیه تک‌پار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Monomer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و به مولکول نهایی بسپار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Polymer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می گویند.</a:t>
            </a:r>
            <a:endParaRPr lang="en-US" b="1" dirty="0">
              <a:solidFill>
                <a:srgbClr val="002060"/>
              </a:solidFill>
              <a:latin typeface="Times New Roman" pitchFamily="18" charset="0"/>
              <a:cs typeface="B Nazanin" panose="00000400000000000000" pitchFamily="2" charset="-78"/>
            </a:endParaRPr>
          </a:p>
        </p:txBody>
      </p:sp>
      <p:pic>
        <p:nvPicPr>
          <p:cNvPr id="20482" name="Picture 2" descr="C:\Users\fatemeh\Desktop\pic-pic\chemical persipitaion\polymerReaction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4267200"/>
            <a:ext cx="2662237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483" name="Picture 3" descr="C:\Users\fatemeh\Desktop\pic-pic\chemical persipitaion\Polymerizatio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0400" y="3429000"/>
            <a:ext cx="4114800" cy="3219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262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3855"/>
            <a:ext cx="8229600" cy="1143000"/>
          </a:xfrm>
        </p:spPr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واکنش‌های شیمیایی در سنتزهای نانو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763000" cy="51816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فرآیندهای بسپارش می‌توانند افزایشی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Addition Polymerization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و یا تراکمی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Condensation Polymerization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باشند.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 در فرآیند بسپارش افزایشی، مولکول‌های اولیه به سادگی به یکدیگر افزوده می‌شوند.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در بسپارش افزایشی این اضافه‌شدن با از دست دادن مولکول‌های ساده (مثل آب، الکل و ...) همراه است. </a:t>
            </a:r>
            <a:endParaRPr lang="en-US" dirty="0">
              <a:cs typeface="B Nazanin" panose="00000400000000000000" pitchFamily="2" charset="-78"/>
            </a:endParaRPr>
          </a:p>
        </p:txBody>
      </p:sp>
      <p:pic>
        <p:nvPicPr>
          <p:cNvPr id="5" name="Picture 4" descr="C:\Users\Sorori\Desktop\Picture5.t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581400"/>
            <a:ext cx="5340178" cy="31340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6139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واکنش‌های شیمیایی در سنتزهای نانو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371600"/>
            <a:ext cx="80772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نانوذرات پلیمری به‌خصوص در نانوپزشکی با استقبال فراوانی مواجه شده‌اند.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این استقبال به دلیل زیست سازگاری و کاربرد گسترده آنها در فرآیندهای انتقال دارو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Drug Delivery</a:t>
            </a: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) می‌باشد.</a:t>
            </a:r>
            <a:endParaRPr lang="en-US" b="1" dirty="0" smtClean="0">
              <a:solidFill>
                <a:srgbClr val="002060"/>
              </a:solidFill>
              <a:cs typeface="B Nazanin" panose="00000400000000000000" pitchFamily="2" charset="-78"/>
            </a:endParaRPr>
          </a:p>
          <a:p>
            <a:endParaRPr lang="en-US" dirty="0"/>
          </a:p>
        </p:txBody>
      </p:sp>
      <p:pic>
        <p:nvPicPr>
          <p:cNvPr id="21506" name="Picture 2" descr="C:\Users\fatemeh\Desktop\pic-pic\chemical persipitaion\polymeric nanoparticles for Drug Deliver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3200400"/>
            <a:ext cx="4343400" cy="2895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5773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واکنش‌های شیمیایی در سنتزهای نانو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763000" cy="48768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فرآیند تراکم (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Condensation</a:t>
            </a:r>
            <a:r>
              <a:rPr lang="fa-I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):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در فرآیند تراکم با اتصال مولکول‌های تک‌پار به یکدیگر، مولکول‌هایی به‌عنوان محصول جانبی ایجاد می‌شوند. 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اگر مولکول آزاد شده آب باشد، این فرآیند عکس واکنش آب‌کافت به‌حساب می‌آید.</a:t>
            </a:r>
          </a:p>
          <a:p>
            <a:pPr lvl="1"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در فرآیند آب‌کافت، بر اثر جذب آب، پیوند شیمیایی در مولکول شکسته می‌شود.</a:t>
            </a:r>
          </a:p>
          <a:p>
            <a:pPr lvl="1"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در فرآیند تراکم، تشکیل پیوند باعث آزادسازی مولکول آب می‌شود.</a:t>
            </a:r>
            <a:endParaRPr lang="en-US" b="1" dirty="0">
              <a:solidFill>
                <a:srgbClr val="002060"/>
              </a:solidFill>
              <a:latin typeface="Times New Roman" pitchFamily="18" charset="0"/>
              <a:cs typeface="B Nazanin" panose="00000400000000000000" pitchFamily="2" charset="-78"/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7600" y="4403066"/>
            <a:ext cx="3810000" cy="22644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532" name="Picture 4" descr="C:\Users\fatemeh\Desktop\pic-pic\chemical persipitaion\hydrolysis reactio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627" y="4343400"/>
            <a:ext cx="3093174" cy="205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03786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واکنش‌های شیمیایی در سنتزهای نانو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4582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این فرآیند پایه‌ای ترین مرحله در فرآیند سل-ژل است.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 معمولاً این مرحله همزمان و یا پس از فرآیند آب‌کافت اتفاق می‌افتد و منجر به تشکیل ساختارهای درشت‌مولکول به‌عنوان محصول می‌شود.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 بر اثر این پدیده، محلول اولیه (سل) به مرور دارای گرانروی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Viscosity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بیشتر می‌شود و به‌سمت فاز جامد حرکت می‌کند.</a:t>
            </a:r>
          </a:p>
        </p:txBody>
      </p:sp>
      <p:pic>
        <p:nvPicPr>
          <p:cNvPr id="23554" name="Picture 2" descr="C:\Users\fatemeh\Desktop\pic-pic\chemical persipitaion\Sol-Gel synthesis of nanoparticl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3810000"/>
            <a:ext cx="5045242" cy="2819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555" name="Picture 3" descr="C:\Users\fatemeh\Desktop\pic-pic\chemical persipitaion\solgel-1,hydrolysis reaction, Sol-Ge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4038600"/>
            <a:ext cx="2743200" cy="18684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77441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واکنش‌های شیمیایی در سنتزهای نانو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50292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معمول‌ترین مثال از این روند، فرآیند تراکمی گروه های سیلانول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Si-OH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و تشکیل شبکه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SiO</a:t>
            </a:r>
            <a:r>
              <a:rPr lang="en-US" b="1" baseline="-25000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2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 می‌باشد. 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گروه‌های سیلانول خود حاصل آب‌کافت گروه‌های آلکوکسید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Si-OR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است. </a:t>
            </a:r>
            <a:endParaRPr lang="en-US" b="1" dirty="0" smtClean="0">
              <a:solidFill>
                <a:srgbClr val="002060"/>
              </a:solidFill>
              <a:latin typeface="Times New Roman" pitchFamily="18" charset="0"/>
              <a:cs typeface="B Nazanin" panose="00000400000000000000" pitchFamily="2" charset="-78"/>
            </a:endParaRPr>
          </a:p>
          <a:p>
            <a:endParaRPr lang="en-US" dirty="0"/>
          </a:p>
        </p:txBody>
      </p:sp>
      <p:pic>
        <p:nvPicPr>
          <p:cNvPr id="24579" name="Picture 3" descr="C:\Users\fatemeh\Desktop\pic-pic\chemical persipitaion\hydrolysis reaction, Sol-Gel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2971800"/>
            <a:ext cx="5867400" cy="32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37408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بحث و نتیجه گیری</a:t>
            </a:r>
            <a:endParaRPr lang="en-US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61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سنتزهای شیمیایی از مطلوب‌ترین روش‌های ساخت نانوذرات هستند.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 این روش‌ها که به روش‌های سنتز تر نیز معروفند، بر پایه ترسیب ترکیبی با حلالیت کم‌ از محلول‌های آبی و غیر آبی عمل می‌کنند.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 از این دسته می‌توان به روش‌های سنتزی هم رسوبی، سنتز در میکروامولسیون، سنتز با گرماکافت، روش سل‌-ژل و روش‌های سولوترمال-هیدروترمال اشاره نمود.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 علاوه بر واکنش‌های رسوبی معمول که در شیمی واکنش های جانشینی خوانده می شوند، واکنش‌هایی نظیر اکسایش-کاهش نیز در روند سنتز نانوذرات به‌کار گرفته می‌شوند. </a:t>
            </a:r>
          </a:p>
        </p:txBody>
      </p:sp>
    </p:spTree>
    <p:extLst>
      <p:ext uri="{BB962C8B-B14F-4D97-AF65-F5344CB8AC3E}">
        <p14:creationId xmlns:p14="http://schemas.microsoft.com/office/powerpoint/2010/main" val="680164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بحث و نتیجه گیری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62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روش‌های شیمیایی سنتز نانوذرات می‌توانند فرآیندهایی همچون موارد برشمرده در زیر باشد:</a:t>
            </a:r>
          </a:p>
          <a:p>
            <a:pPr lvl="0"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 آب‌کافت</a:t>
            </a:r>
          </a:p>
          <a:p>
            <a:pPr lvl="0"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 تراکم</a:t>
            </a:r>
          </a:p>
          <a:p>
            <a:pPr lvl="0"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 بسپارش </a:t>
            </a:r>
          </a:p>
          <a:p>
            <a:pPr lvl="0"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 گرماکافت مولکول‌های پیش‌ماده</a:t>
            </a:r>
            <a:endParaRPr lang="en-US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534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-3255"/>
            <a:ext cx="7543800" cy="6795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564612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19" y="381000"/>
            <a:ext cx="899401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159268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30" y="-38100"/>
            <a:ext cx="7794170" cy="6819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243492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تهیه نانومواد</a:t>
            </a:r>
            <a:endParaRPr lang="en-US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216143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B Titr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76200" y="838200"/>
            <a:ext cx="8458200" cy="5715000"/>
          </a:xfrm>
        </p:spPr>
        <p:txBody>
          <a:bodyPr>
            <a:normAutofit lnSpcReduction="10000"/>
          </a:bodyPr>
          <a:lstStyle/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روشهای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معمول تولید نانوذرات: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فرآیند سل- ژل (روش محلولی)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تراکم بخار خنثی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آلیاژسازی مکانیکی یا برخورد با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گلوله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پر انرژی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روش پلاسما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روش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الکتروشیمیایی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>
              <a:lnSpc>
                <a:spcPct val="150000"/>
              </a:lnSpc>
              <a:buClr>
                <a:srgbClr val="216143"/>
              </a:buClr>
            </a:pP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>
              <a:lnSpc>
                <a:spcPct val="150000"/>
              </a:lnSpc>
              <a:buClr>
                <a:srgbClr val="216143"/>
              </a:buClr>
            </a:pPr>
            <a:endParaRPr lang="fa-IR" sz="2200" b="1" dirty="0">
              <a:solidFill>
                <a:srgbClr val="002060"/>
              </a:solidFill>
              <a:cs typeface="B Nazanin" pitchFamily="2" charset="-78"/>
            </a:endParaRPr>
          </a:p>
          <a:p>
            <a:pPr>
              <a:lnSpc>
                <a:spcPct val="150000"/>
              </a:lnSpc>
              <a:buClr>
                <a:srgbClr val="216143"/>
              </a:buClr>
            </a:pP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همه روشهای ذکر شده برای تولید حجم زیادی از نانو مواد استفاده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شوند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1026" name="Picture 2" descr="C:\Users\Public\Pictures\plasma metho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54" y="3200400"/>
            <a:ext cx="5432424" cy="2209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C:\Users\Public\Pictures\electrochemical metho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76200" y="862660"/>
            <a:ext cx="3851564" cy="17796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71865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تهیه نانومواد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67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153400" cy="5105400"/>
          </a:xfrm>
        </p:spPr>
        <p:txBody>
          <a:bodyPr/>
          <a:lstStyle/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ازمیان روش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های تولید نانوذرات...</a:t>
            </a: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روش سل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-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ژل دارای محبوبیت و کاربرد صنعتی بالاتری نسبت به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روش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موجود است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سل – ژل  هم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اکنون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تواند نانو ذراتی با کیفیت بالا (تولید ذرات با اندازه یکسان) را در حجمی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زیاد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تولید کند. 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endParaRPr lang="en-US" dirty="0"/>
          </a:p>
        </p:txBody>
      </p:sp>
      <p:pic>
        <p:nvPicPr>
          <p:cNvPr id="2050" name="Picture 2" descr="C:\Users\Public\Pictures\sol gel process.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4267200"/>
            <a:ext cx="5410200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3" descr="C:\Users\Public\Pictures\pop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4775" y="228600"/>
            <a:ext cx="914400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1" name="Picture 3" descr="C:\Users\Public\Pictures\industry clip art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4775" y="3733800"/>
            <a:ext cx="2562225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59668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تهیه نانومواد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68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066800"/>
            <a:ext cx="8229600" cy="5181600"/>
          </a:xfrm>
        </p:spPr>
        <p:txBody>
          <a:bodyPr/>
          <a:lstStyle/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روش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سل - ژل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قادر است همزمان دو یا چند نوع نانو ذره را با هم تولید کند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با این روش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با مخلوط کردن پیش ماده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سنتز دو یا چند فلز (یا اکسید فلز)  مختلف با نسبت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معین قادر خواهیم بود که محصولات آلیاژی را در یک مرحله سنتز کنیم.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روش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دیگری که قادر به انجام چنین کاری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باشند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:</a:t>
            </a: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روش پلاسما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روش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الکتروشیمیایی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چگالش از فاز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در مقیاس صنعتی هیچ کدام  از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روشها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قادر به رقابت با روش سل - ژل نیستند.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endParaRPr lang="en-US" dirty="0"/>
          </a:p>
        </p:txBody>
      </p:sp>
      <p:pic>
        <p:nvPicPr>
          <p:cNvPr id="3074" name="Picture 2" descr="C:\Users\Public\Pictures\electo cheical proces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1" y="2895600"/>
            <a:ext cx="2057400" cy="27797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5" name="Picture 3" descr="C:\Users\Public\Pictures\chemical process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14601" y="3962400"/>
            <a:ext cx="2819399" cy="18455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77668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تهیه نانومواد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69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2296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روش سل- ژل امکان ساخت کامپوزیتهای بسیار همگن و با خلوص بسیار بالا (با 99.99 درصد خلوص) را فراهم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کند.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این روش قادر است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نانو مواد سرامیکی و فلزی را در دماهای بسیار پایین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تری تولید کند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: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حدود 70 تا 320 درجه سانتیگراد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در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روشهای رایج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محدوده دمایی بالا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است: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بین 1400 تا 3600 درجه سانتیگراد</a:t>
            </a: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4098" name="Picture 2" descr="C:\Users\Public\Pictures\sol gel process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030070"/>
            <a:ext cx="3657600" cy="33707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9" name="Picture 3" descr="C:\Users\Public\Pictures\homogenous composit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67200" y="5019675"/>
            <a:ext cx="3886200" cy="1685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92514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Public\Pictures\sol gel process,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133600"/>
            <a:ext cx="4267200" cy="2667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تهیه نانومواد به روش سل-ژل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70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305800" cy="51816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از دیگر دلایل محبوبیت روش سل – ژل: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سنتز در دماي پائين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ساده بودن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ابزار انجام آن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تهيه محصولاتي با خلوص بالا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راندمان توليد بسیار بالا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تولید قطعات اپتیکی با اشکال پیچیده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سنتز تركيبات يكنواخت به صورت اكسيدهاي كامپوزيتی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امکان طراحي ترکيب شيميايي و به‌دست آوردن ترکيب همگن</a:t>
            </a: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5123" name="Picture 3" descr="C:\Users\Public\Pictures\pop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219200"/>
            <a:ext cx="838200" cy="838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92319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تهیه نانومواد به روش سل-ژل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71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371600"/>
            <a:ext cx="8305800" cy="51054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از دیگر دلایل محبوبیت روش سل – ژل: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امکان استفاده از محصول به اشکال خاص مثل الیاف، آئروژل و پوشش سطوح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امكان استفاده از این فرايند براي سنتز مواد در حالت بي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شكل و به كارگيري آنها جهت لايه‌هاي نازك 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تولید مواد دارای خواص فیزیکی اصلاح شده مانند ضریب انبساط حرارتی پایین و ‏جذب اشعه ‏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Uv</a:t>
            </a:r>
            <a:r>
              <a:rPr lang="ar-S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‏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کم و شفافیت اپتیکی بالا</a:t>
            </a:r>
            <a:endParaRPr lang="en-US" dirty="0"/>
          </a:p>
        </p:txBody>
      </p:sp>
      <p:pic>
        <p:nvPicPr>
          <p:cNvPr id="6146" name="Picture 2" descr="C:\Users\Public\Pictures\sol gel process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4191000"/>
            <a:ext cx="3581400" cy="2219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3" descr="C:\Users\Public\Pictures\pop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2455" y="294640"/>
            <a:ext cx="990600" cy="924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7989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تهیه نانومواد به روش سل-ژل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72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371600"/>
            <a:ext cx="8229600" cy="5105400"/>
          </a:xfrm>
        </p:spPr>
        <p:txBody>
          <a:bodyPr/>
          <a:lstStyle/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از دیگر دلایل محبوبیت روش سل – ژل: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تولید مواد متخلخل که اجازه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غنی شدن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با ترکیبات آلی و پلیمری را می دهد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واكنش پذيري شيميايي بالای پیش ماده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 ب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ه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دلیل انجام فرایند در فاز محلول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کنترل دقیق ساختار مواد با امکان تنظیم متغیرهای مرحله اولیه تشکیل سل و تشکیل ‏شبکه 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سرمايه‌گذاري اوليه کم و کيفيت بالای محصولات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</a:pP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endParaRPr lang="en-US" dirty="0"/>
          </a:p>
        </p:txBody>
      </p:sp>
      <p:pic>
        <p:nvPicPr>
          <p:cNvPr id="7170" name="Picture 2" descr="C:\Users\Public\Pictures\download, surface plasmon resonance- 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733800"/>
            <a:ext cx="3352800" cy="2667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1" name="Picture 3" descr="C:\Users\Public\Pictures\sol gel process. 1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4876800"/>
            <a:ext cx="3124200" cy="1752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3" descr="C:\Users\Public\Pictures\pop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219200"/>
            <a:ext cx="990600" cy="924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57195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روش سل-ژل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73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1534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فرآيند سل- ژل روش جديدي نيست.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در سال 1800 «ابل‌من» به طور اتفاقي مشاهده کرد که تتراکلريد سيليکون (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SiCl</a:t>
            </a:r>
            <a:r>
              <a:rPr lang="en-US" sz="2200" b="1" baseline="-25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) که در ظرفی رها شده بود، ابتدا هيدروليز و سپس به ژل تبديل شد.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در سال 1950 مطالعات گسترده‌اي در زمینه سنتز سراميکﻫﺎ و ساختارهاي شيشه‌اي با استفاده از اين روش آغاز شد.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با اين روش، بسياري از اکسيدهاي غيرآلي مانند</a:t>
            </a:r>
            <a:r>
              <a:rPr lang="ar-S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TiO</a:t>
            </a:r>
            <a:r>
              <a:rPr lang="en-US" sz="2200" b="1" baseline="-25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ar-S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، 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SiO</a:t>
            </a:r>
            <a:r>
              <a:rPr lang="en-US" sz="2200" b="1" baseline="-25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ar-S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، 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ZrO</a:t>
            </a:r>
            <a:r>
              <a:rPr lang="en-US" sz="2200" b="1" baseline="-25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سنتز شدند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8194" name="Picture 2" descr="C:\Users\Public\Pictures\TiO2 structure,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4572000"/>
            <a:ext cx="1447800" cy="1504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5" name="Picture 3" descr="C:\Users\Public\Pictures\sio2 structur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71801" y="4555222"/>
            <a:ext cx="2209800" cy="19694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6" name="Picture 4" descr="C:\Users\Public\Pictures\zro2 structur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10200" y="4933950"/>
            <a:ext cx="2743200" cy="1656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7" name="Picture 5" descr="C:\Users\Public\Pictures\sicl4 structure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4572000"/>
            <a:ext cx="1295400" cy="1514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6218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روش سل-ژل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74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229600" cy="4953000"/>
          </a:xfrm>
        </p:spPr>
        <p:txBody>
          <a:bodyPr/>
          <a:lstStyle/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آئروژل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 یکی از محصولات فرایند سل- ژل هستند.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ساده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ترین تعریف از یک آئروژل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:</a:t>
            </a: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ژلی خشک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،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که با حذف رطوبت از یک ژل مرطوب به دست آمده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باشد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بسته به شیوه حذف رطوبت، ساختمان این ژل تا حد زیادی ساختار ژل خیس (ژل اولیه) را حفظ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کند.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ژل خیس را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توان با فرایندهای مختلفی آماده کرد.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به این روشها عموماً روشهای سل- ژل اطلاق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شود.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endParaRPr lang="en-US" dirty="0"/>
          </a:p>
        </p:txBody>
      </p:sp>
      <p:pic>
        <p:nvPicPr>
          <p:cNvPr id="9218" name="Picture 2" descr="C:\Users\Public\Pictures\aerogell structur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5114925"/>
            <a:ext cx="4876800" cy="1590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219" name="Picture 3" descr="C:\Users\Public\Pictures\aerogell structure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3810000"/>
            <a:ext cx="2466975" cy="205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9345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روش سل-ژل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75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153400" cy="5105400"/>
          </a:xfrm>
        </p:spPr>
        <p:txBody>
          <a:bodyPr/>
          <a:lstStyle/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واکنش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شیمیایی درگیر در روش سل ژل: 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endParaRPr lang="en-US" dirty="0"/>
          </a:p>
        </p:txBody>
      </p:sp>
      <p:pic>
        <p:nvPicPr>
          <p:cNvPr id="5" name="Picture 4" descr="Description: http://edu.nano.ir/userfiles/edu/images/0D/04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4825" y="1981200"/>
            <a:ext cx="7343775" cy="426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74333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روش سل-ژل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76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5181600"/>
          </a:xfrm>
        </p:spPr>
        <p:txBody>
          <a:bodyPr/>
          <a:lstStyle/>
          <a:p>
            <a:pPr rtl="1"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ژل خیس، ژل خشک، آئروژل</a:t>
            </a: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981200"/>
            <a:ext cx="7239000" cy="426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1267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روش سل-ژل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77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229600" cy="50292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در هر فرآیند شیمیایی (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Chemical Process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) محصول بدست آمده، حاصل واکنش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شیمیایی مختلف است.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در فرایند سل ژل  واکنش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مختلفی رخ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دهد تا محصول نهایی بدست آید. </a:t>
            </a: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10242" name="Picture 2" descr="C:\Users\Public\Pictures\chemical proces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2895600"/>
            <a:ext cx="3800475" cy="3505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3" name="Picture 3" descr="C:\Users\Public\Pictures\download, surface plasmon resonance- 1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67200" y="3048000"/>
            <a:ext cx="4038600" cy="3505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10650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مراحل فرآیند سل ژل</a:t>
            </a:r>
            <a:endParaRPr lang="en-US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216143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B Titr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78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0772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برای تولید محصول به روش سل – ژل لازم است ابتدا مقدمات و شرایط لازم برای واکنش ها را فراهم نمود.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11266" name="Picture 2" descr="C:\Users\Public\Pictures\sol gel process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2443162"/>
            <a:ext cx="6781800" cy="12144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267" name="Picture 3" descr="C:\Users\Public\Pictures\sol gel process,1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3810000"/>
            <a:ext cx="7086600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39236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تهیه محلول همگن</a:t>
            </a:r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gene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us</a:t>
            </a:r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60C7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960C7C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79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2296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در ابتدا لازم است محلول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هم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گن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شامل حلال و پیش ماده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هایی که قرار است در طول فرآیند، محصول نهایی را شکل دهند آماده گردد.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برای این کار ابتدا حلال ( آب، الکل، حلال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آلی یا نسبتی از آنها ) و پیش ماده (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Precursor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)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،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در ظرف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حل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شده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تا محلول همگن حاصل شود.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گاهی لازم است تا از ترکیب دو حلال با نسبت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معین استفاده شود تا پیش ماده به طور کامل در آن ح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ل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و محلول همگن حاصل شود. </a:t>
            </a: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12290" name="Picture 2" descr="C:\Users\Public\Pictures\organic solven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982720"/>
            <a:ext cx="2133600" cy="2418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291" name="Picture 3" descr="C:\Users\Public\Pictures\alcohol structur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19400" y="4572000"/>
            <a:ext cx="2743200" cy="190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292" name="Picture 4" descr="C:\Users\Public\Pictures\h2o, 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5000" y="4572000"/>
            <a:ext cx="2590800" cy="190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73878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تهیه محلول همگن</a:t>
            </a:r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gene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us</a:t>
            </a:r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60C7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80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153400" cy="5257800"/>
          </a:xfrm>
        </p:spPr>
        <p:txBody>
          <a:bodyPr/>
          <a:lstStyle/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مثال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:</a:t>
            </a: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برخی از پیش ماده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آلی فلزی را ابتدا باید در یک حلال آلی قابل حل در آب حل کرد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سپس محلول حاصل را در آب حل نمود.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در مواردی که پیش ماده مورد نظر نمک فلزی باشد به طور مستقیم در آب قابل حل بوده و نیازی به حلال آلی وجود ندارد.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endParaRPr lang="en-US" dirty="0"/>
          </a:p>
        </p:txBody>
      </p:sp>
      <p:pic>
        <p:nvPicPr>
          <p:cNvPr id="13314" name="Picture 2" descr="C:\Users\Public\Pictures\solven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4267200"/>
            <a:ext cx="2971800" cy="213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5" name="Picture 3" descr="C:\Users\Public\Pictures\NaCl_ionic_bond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38600" y="4876800"/>
            <a:ext cx="3352800" cy="1638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83215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تهیه محلول همگن</a:t>
            </a:r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gene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us</a:t>
            </a:r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60C7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81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2296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پیش ماده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آلکوکسیدی بیشتر مورد استفاده قرار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گیرند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طریق دیگر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پیش برد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روش سل – ژل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مسیر کلوئیدی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است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آلك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و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کسيدهای فلزی به عنوان پیش ماده روش سل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-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ژل يک دسته از خانوادة ترکيبات آلی فلزی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باشند که شامل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...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يک بنيان آلی متصل به يک عنصر فلزی يا شبه فلزی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باشند . </a:t>
            </a: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4038600"/>
            <a:ext cx="2114550" cy="205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C:\Users\Public\Pictures\suspansio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0" y="4191000"/>
            <a:ext cx="3076404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99008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تهیه محلول همگن</a:t>
            </a:r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gene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us</a:t>
            </a:r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60C7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82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153400" cy="5257800"/>
          </a:xfrm>
        </p:spPr>
        <p:txBody>
          <a:bodyPr/>
          <a:lstStyle/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مثالی که اخيرا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ً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بسيار مورد مطالعه قرار گرفته تترا اتوکسيد سيلسيم یا 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Si(OC</a:t>
            </a:r>
            <a:r>
              <a:rPr lang="en-US" sz="2200" b="1" baseline="-25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200" b="1" baseline="-25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200" b="1" baseline="-25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باشد.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این پیش ماده با نام تترا اتوکسی سيلان (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TEOS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) نیز شناخته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شود.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در شکل زیر چند نمونه از آغازگرها متدوال برای سنتز اکسید سیلسیم آورده شده است. 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7600"/>
            <a:ext cx="6934200" cy="32004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6002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تشکیل سل 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216143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83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52400" y="1219200"/>
            <a:ext cx="8229600" cy="52578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پس از ساخت یک محلول همگن باید آن را به سل تبدیل کرد.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واکنش هیدرولیز (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Hydrolysis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) پایه این مرحله است.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کلمه هیدرولیز از ترکیب دو کلمه هیدرو + لیز تشکیل شده و مفهوم آن تجزیه بوسیله آب است. 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اصطلاح تجزیه به هر موردی اطلاق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شود که یک حالت پیچیده به حالتی ساده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تر تبدیل گردد. </a:t>
            </a: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15362" name="Picture 2" descr="C:\Users\Public\Pictures\hydrolysis reaction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4267200"/>
            <a:ext cx="5181600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01341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تشکیل سل 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84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153400" cy="5257800"/>
          </a:xfrm>
        </p:spPr>
        <p:txBody>
          <a:bodyPr/>
          <a:lstStyle/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در شیمی گاهی آب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تواند مولکولی را شکسته و به مولکول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های ساده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تری تبدیل کند.</a:t>
            </a: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به دسته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ای از واکنش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ها که در آن آب مولکولی را شکسته (بر اثر یک واکنش شیمیایی) و به مولکول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های ساده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تر تبدیل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کند هیدرولیز گفته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شود.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3657600"/>
            <a:ext cx="6629400" cy="2762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34448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rtl="1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تشکیل سل 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85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966787"/>
            <a:ext cx="82296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واکنش هیدرولیز چندان پیچیده نیست. 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برای آغاز این فرآیند کمی آب به محیط واکنش افزوده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شود.</a:t>
            </a:r>
          </a:p>
          <a:p>
            <a:pPr lvl="1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در حالتی که محلول همگن در حلالی فاقد آب تهیه شده باشد.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حضور آب باعث خواهد شد تا واکنش هیدرولیز بر روی پیش ماده صورت گیرد.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با فعال شدن پیش ماده، ذرات اکسید فلزی گرد هم آمده و تشکیل ذرات ریز و جامدی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دهند که در حلال پراکنده هستند.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به چنین ترکیبی سل (به عنوان یک محصول میانی فرآیند) اطلاق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شود.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16386" name="Picture 2" descr="C:\Users\Public\Pictures\hydrolysis reaction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5133975"/>
            <a:ext cx="4876800" cy="1571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7081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تشکیل سل 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86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524000"/>
            <a:ext cx="8077200" cy="47111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9591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تشکیل سل 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87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153400" cy="52578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سل از کلمه انگلیسی 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Solution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به معنای محلول گرفته شده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است.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سل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محلولی است کلوئیدی از واکنش دهنده‌های مختلف، (مثل پیش ماده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ها، حلال، کاتالیزورهای اسیدی یا بازی و سایر افزودنی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 مورد نیاز) که قرار است در ادامه واکنش طی مراحل هیدرولیز و تراکم به ژل تبدیل شو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ن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سل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 کمی با محلول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حقیقی متفاوت هستند.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1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در محلول حقيقي جسم حل شونده به صورت اتم٬ مولكول و يا يون در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حلال به طور يكنواخت پراكنده شده و اندازه ذرات از 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nm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تجاوز نمي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كند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1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اگر اندازه ذرات بزرگتر از 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100 nm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باشد، به تدريج ته نشين مي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شوند (مخلوط سوسپانسيونی).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804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تشکیل سل 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88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524000"/>
            <a:ext cx="8229600" cy="4953000"/>
          </a:xfrm>
        </p:spPr>
        <p:txBody>
          <a:bodyPr/>
          <a:lstStyle/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اگر اندازه ذرات بين 1 تا حدود 100 متغير باشد، معمولا به صورت پراكنده در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همه جاي مخلوط باقي مي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ماند که به اين گونه مخلوط ها كلوييد مي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گویند.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سل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 شامل ذرات بسیار ریز (کمتر از 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100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nm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) پراکنده شده در فاز حلال هستند و محلول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یا مخلوط کلوییدی را تشکیل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دهد.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سل را اینگونه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توان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تعریف کرد: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" سل مخلوط جامد پراکنده شده در مایع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ی است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که به علت کوچکی ذرات جامد قادر است برای مدت بسیار طولانی ( ماه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 ) پایدار بماند و ته نشین نشود. "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58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تشکیل سل 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89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229600" cy="50292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مهمترین نکته راجع به یک سل خوب و قابل قبول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: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سل حاصل باید به گونه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ای تهیه شود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که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برای ماه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 پایدار ب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وده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و رسوب نکند.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به عبارت دیگر باید اندازه ذرات آنقدر کوچک باشد که حرکات براونی </a:t>
            </a:r>
            <a:r>
              <a:rPr lang="ar-S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Brownian Motion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) ذرات بر نیروی جا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ذ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به زمین غلبه کرده و ذرات ته نشین نشوند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و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برای مدت طولانی همگن باقی بمانند.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اگر سل حاصل دارای چنین ویژگی باشد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توان امیدوار بود تا محصولی همگن، خالص و با بازده بالا تولید شود.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17411" name="Picture 3" descr="C:\Users\Public\Pictures\brownian motion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4495800"/>
            <a:ext cx="4676775" cy="1952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29083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تشکیل ژل</a:t>
            </a:r>
            <a:endParaRPr lang="en-US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216143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B Titr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90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153400" cy="50292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به منظور تشکیل ژل: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محلول ساخته شده به نوعی تحریک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شود، تا ذرات ریز پراکنده شده، شروع به گردهمایی کنند.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میان ذرات معلق پراکنده شده در محلول سل، بر همکنش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هایی (فیزیکی و شیمیایی) ایجاد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شود.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این ذرات به صورت واحدهایی متشکل از چند ده هزار مولکول کنار هم جمع شده و تشکیل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یک مولکول سه بعدی بی نهایت بزرگ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دهند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5029200"/>
            <a:ext cx="5181600" cy="16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64348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تشکیل ژل</a:t>
            </a:r>
            <a:endParaRPr lang="en-US" dirty="0">
              <a:solidFill>
                <a:srgbClr val="216143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91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153400" cy="50292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این مولکولهای سه بعدی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نوعا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ً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تمام حجم ظرف واکنش را به خود اختصاص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ده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ن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د. 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این مولکول غول پیکر که دارای خلل و فرج بسیار فراوانی است تمام حلال را در درون خود به دام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اندازد و ژل خیس</a:t>
            </a:r>
            <a:r>
              <a:rPr lang="ar-S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 Wet Gel )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نام دارد.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5" name="Picture 4"/>
          <p:cNvPicPr/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457200" y="3581400"/>
            <a:ext cx="7696200" cy="2667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20033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تشکیل ژل</a:t>
            </a:r>
            <a:endParaRPr lang="en-US" dirty="0">
              <a:solidFill>
                <a:srgbClr val="216143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92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1534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برای تولید ژل خیس نیاز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مند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تحریک محلول سل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هستیم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این تحریک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تواند با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استفاده از معرف مناسب  (آب خالص يا آب به همراه 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NaOH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HCl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a-IR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انجام شود. 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مرحله تبدیل سل به ژل که توسط واکنشهایی موسوم به تراکم کنترل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شوند،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یک واکنش بسپارش معدنی (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Inorganic Polymerization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) به شمار ‏می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رود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محصول نهایی شبکه اکسیدی حاوی خوشه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اکسید فلزی ‏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M-O-M</a:t>
            </a:r>
            <a:r>
              <a:rPr lang="ar-S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‏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است.‏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18434" name="Picture 2" descr="C:\Users\Public\Pictures\inorganicpolymerizatio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4572000"/>
            <a:ext cx="5334000" cy="213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435" name="Picture 3" descr="C:\Users\Public\Pictures\mom cluste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" y="4495800"/>
            <a:ext cx="2667000" cy="198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59873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تشکیل ژل</a:t>
            </a:r>
            <a:endParaRPr lang="en-US" dirty="0">
              <a:solidFill>
                <a:srgbClr val="216143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93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600200"/>
            <a:ext cx="7848600" cy="46482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60721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تشکیل ژل</a:t>
            </a:r>
            <a:endParaRPr lang="en-US" dirty="0">
              <a:solidFill>
                <a:srgbClr val="216143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94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2296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واکنش تراکم دقیقاً عکس واکنش هیدرولیز است. 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در هیدرولیز مولکولی درشت با مصرف آب به اجزاء ساده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تر تبدیل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شود.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در تراکم دو مولکول ساده به هم پیوسته و تشکیل مولکلول پیچیده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تر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دهند. 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در حاشیه این ترکیب شدن یک مولکول کوچک مثل آب آزاد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شود. </a:t>
            </a:r>
          </a:p>
          <a:p>
            <a:pPr algn="l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واکنش تراکمی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: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دو هیدروکسید ( یا هیدروکسید + آلکوکسید) فلزی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           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(M-OR+HO-M)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با هم ترکیب ش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ده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و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اکسید فلزی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(M-O- M)</a:t>
            </a:r>
            <a:r>
              <a:rPr lang="fa-IR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ایجاد کنند.</a:t>
            </a: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19458" name="Picture 2" descr="C:\Users\Public\Pictures\RT, m-o-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0400" y="4648200"/>
            <a:ext cx="4953000" cy="205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459" name="Picture 3" descr="C:\Users\Public\Pictures\LDHnew, m-oh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4705350"/>
            <a:ext cx="2590800" cy="1619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72214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تشکیل ژل</a:t>
            </a:r>
            <a:endParaRPr lang="en-US" dirty="0">
              <a:solidFill>
                <a:srgbClr val="216143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95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447800"/>
            <a:ext cx="8229600" cy="5029200"/>
          </a:xfrm>
        </p:spPr>
        <p:txBody>
          <a:bodyPr/>
          <a:lstStyle/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ژل در نهایت به شکل محلول ساخته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شود. </a:t>
            </a: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در مرحله بعد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بایست حلال از ژل جدا شود تا فرآیند تکمیل شود. </a:t>
            </a: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ژل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ها انواع مختلفی دارند، که هر کدام خصوصیات و کاربردهای مخصوص به خود را دارند. 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اسامی، ویژگی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ها و کاربردهای  ژلها بسته به موارد زیر متفاوت خواهد بود: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نوع حلال مورد استفاده 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نوع روش خشک کردن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53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نتیجه گیری</a:t>
            </a:r>
            <a:endParaRPr lang="en-US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216143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B Titr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96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371600"/>
            <a:ext cx="8229600" cy="51054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روش سل ژل، روش ارزان و قابل دسترس برای تولید در حجم صنعتی است.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در این روش...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یک محلول سل شفاف و پایدار ساخته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شود.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طی فرآیند هیدرولیز به ژل تبدیل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شود.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در پی تراکم به محصول ژل خیس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رسیم.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با یکی از روشهایی که برای خشک کردن ژل خیس وجود دارد،  ژل را خشک کرده و به محصول نهایی که یک ساختار جامد متخلخل است،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رسیم.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نحوه خشک کردن بستگی مستقیم به نوع محصول و ویژگی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های آن دارد.</a:t>
            </a: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4968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928688"/>
            <a:ext cx="7524750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298262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25" y="847725"/>
            <a:ext cx="6381750" cy="516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485388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975" y="933450"/>
            <a:ext cx="6496050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604932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942975"/>
            <a:ext cx="7143750" cy="497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690957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588" y="1543050"/>
            <a:ext cx="6600825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551534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663" y="1095375"/>
            <a:ext cx="6924675" cy="466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311150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213" y="995363"/>
            <a:ext cx="6505575" cy="48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725667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25" y="895350"/>
            <a:ext cx="5238750" cy="506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678570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823" y="152400"/>
            <a:ext cx="5895975" cy="6326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172754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1004888"/>
            <a:ext cx="8096250" cy="484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292734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" y="1338263"/>
            <a:ext cx="7048500" cy="418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352933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313" y="1252538"/>
            <a:ext cx="6429375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084389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1624013"/>
            <a:ext cx="7391400" cy="360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88007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4062</Words>
  <Application>Microsoft Office PowerPoint</Application>
  <PresentationFormat>On-screen Show (4:3)</PresentationFormat>
  <Paragraphs>438</Paragraphs>
  <Slides>109</Slides>
  <Notes>33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109</vt:i4>
      </vt:variant>
    </vt:vector>
  </HeadingPairs>
  <TitlesOfParts>
    <vt:vector size="110" baseType="lpstr">
      <vt:lpstr>Office Theme</vt:lpstr>
      <vt:lpstr>روشهای سنتز نانوذرات</vt:lpstr>
      <vt:lpstr>PowerPoint Presentation</vt:lpstr>
      <vt:lpstr>PowerPoint Presentation</vt:lpstr>
      <vt:lpstr>PowerPoint Presentation</vt:lpstr>
      <vt:lpstr>روشهاي توليد و ساخت نانو مواد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روشهاي توليد و ساخت نانو مواد (روش های شيميايي)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روش های سنتز شیمیایی</vt:lpstr>
      <vt:lpstr> روش های سنتز شیمیایی</vt:lpstr>
      <vt:lpstr> روش های سنتز شیمیایی</vt:lpstr>
      <vt:lpstr> روش های سنتز شیمیایی</vt:lpstr>
      <vt:lpstr> روش های سنتز شیمیایی</vt:lpstr>
      <vt:lpstr> روش های سنتز شیمیایی</vt:lpstr>
      <vt:lpstr> روش های سنتز شیمیایی</vt:lpstr>
      <vt:lpstr>روش ترسیب شیمیایی  (Chemical Precipitation Synthesis)</vt:lpstr>
      <vt:lpstr>روش ترسیب شیمیایی  (Chemical Precipitation Synthesis)</vt:lpstr>
      <vt:lpstr>روش ترسیب شیمیایی  (Chemical Precipitation Synthesis)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بحث و نتیجه گیری</vt:lpstr>
      <vt:lpstr>بحث و نتیجه گیری</vt:lpstr>
      <vt:lpstr>PowerPoint Presentation</vt:lpstr>
      <vt:lpstr>PowerPoint Presentation</vt:lpstr>
      <vt:lpstr>PowerPoint Presentation</vt:lpstr>
      <vt:lpstr>تهیه نانومواد</vt:lpstr>
      <vt:lpstr>تهیه نانومواد</vt:lpstr>
      <vt:lpstr>تهیه نانومواد</vt:lpstr>
      <vt:lpstr>تهیه نانومواد</vt:lpstr>
      <vt:lpstr>تهیه نانومواد به روش سل-ژل</vt:lpstr>
      <vt:lpstr>تهیه نانومواد به روش سل-ژل</vt:lpstr>
      <vt:lpstr>تهیه نانومواد به روش سل-ژل</vt:lpstr>
      <vt:lpstr>روش سل-ژل</vt:lpstr>
      <vt:lpstr>روش سل-ژل</vt:lpstr>
      <vt:lpstr>روش سل-ژل</vt:lpstr>
      <vt:lpstr>روش سل-ژل</vt:lpstr>
      <vt:lpstr>روش سل-ژل</vt:lpstr>
      <vt:lpstr>مراحل فرآیند سل ژل</vt:lpstr>
      <vt:lpstr>تهیه محلول همگن (Homogeneous)</vt:lpstr>
      <vt:lpstr>تهیه محلول همگن (Homogeneous)</vt:lpstr>
      <vt:lpstr>تهیه محلول همگن (Homogeneous)</vt:lpstr>
      <vt:lpstr>تهیه محلول همگن (Homogeneous)</vt:lpstr>
      <vt:lpstr>تشکیل سل (Sol)</vt:lpstr>
      <vt:lpstr>تشکیل سل (Sol)</vt:lpstr>
      <vt:lpstr>تشکیل سل (Sol)</vt:lpstr>
      <vt:lpstr>تشکیل سل (Sol)</vt:lpstr>
      <vt:lpstr>تشکیل سل (Sol)</vt:lpstr>
      <vt:lpstr>تشکیل سل (Sol)</vt:lpstr>
      <vt:lpstr>تشکیل سل (Sol)</vt:lpstr>
      <vt:lpstr>تشکیل ژل</vt:lpstr>
      <vt:lpstr>تشکیل ژل</vt:lpstr>
      <vt:lpstr>تشکیل ژل</vt:lpstr>
      <vt:lpstr>تشکیل ژل</vt:lpstr>
      <vt:lpstr>تشکیل ژل</vt:lpstr>
      <vt:lpstr>تشکیل ژل</vt:lpstr>
      <vt:lpstr>نتیجه گیری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CE</dc:creator>
  <cp:lastModifiedBy>parse</cp:lastModifiedBy>
  <cp:revision>24</cp:revision>
  <dcterms:created xsi:type="dcterms:W3CDTF">2018-04-16T10:20:09Z</dcterms:created>
  <dcterms:modified xsi:type="dcterms:W3CDTF">2018-04-23T16:06:29Z</dcterms:modified>
</cp:coreProperties>
</file>