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61" r:id="rId2"/>
    <p:sldId id="416" r:id="rId3"/>
    <p:sldId id="397" r:id="rId4"/>
    <p:sldId id="394" r:id="rId5"/>
    <p:sldId id="395" r:id="rId6"/>
    <p:sldId id="264" r:id="rId7"/>
    <p:sldId id="400" r:id="rId8"/>
    <p:sldId id="414" r:id="rId9"/>
    <p:sldId id="396" r:id="rId10"/>
    <p:sldId id="401" r:id="rId11"/>
    <p:sldId id="415" r:id="rId12"/>
    <p:sldId id="393" r:id="rId13"/>
    <p:sldId id="402" r:id="rId14"/>
    <p:sldId id="403" r:id="rId15"/>
    <p:sldId id="409" r:id="rId16"/>
    <p:sldId id="408" r:id="rId17"/>
    <p:sldId id="404" r:id="rId18"/>
    <p:sldId id="410" r:id="rId19"/>
    <p:sldId id="405" r:id="rId20"/>
    <p:sldId id="406" r:id="rId21"/>
    <p:sldId id="407" r:id="rId22"/>
    <p:sldId id="411" r:id="rId23"/>
    <p:sldId id="412" r:id="rId24"/>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5AFCDC-3A0E-4C68-9120-1972FF65C09A}">
          <p14:sldIdLst>
            <p14:sldId id="261"/>
            <p14:sldId id="416"/>
            <p14:sldId id="397"/>
            <p14:sldId id="394"/>
            <p14:sldId id="395"/>
            <p14:sldId id="264"/>
            <p14:sldId id="400"/>
            <p14:sldId id="414"/>
            <p14:sldId id="396"/>
            <p14:sldId id="401"/>
            <p14:sldId id="415"/>
            <p14:sldId id="393"/>
            <p14:sldId id="402"/>
            <p14:sldId id="403"/>
            <p14:sldId id="409"/>
            <p14:sldId id="408"/>
            <p14:sldId id="404"/>
            <p14:sldId id="410"/>
            <p14:sldId id="405"/>
            <p14:sldId id="406"/>
            <p14:sldId id="407"/>
            <p14:sldId id="411"/>
            <p14:sldId id="4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1E6"/>
    <a:srgbClr val="B7DEE8"/>
    <a:srgbClr val="8064A2"/>
    <a:srgbClr val="9BBB59"/>
    <a:srgbClr val="4F5D68"/>
    <a:srgbClr val="4BACC6"/>
    <a:srgbClr val="FF0000"/>
    <a:srgbClr val="F0F0F0"/>
    <a:srgbClr val="E2E2E2"/>
    <a:srgbClr val="BC2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5" autoAdjust="0"/>
    <p:restoredTop sz="94660"/>
  </p:normalViewPr>
  <p:slideViewPr>
    <p:cSldViewPr snapToGrid="0">
      <p:cViewPr varScale="1">
        <p:scale>
          <a:sx n="91" d="100"/>
          <a:sy n="91" d="100"/>
        </p:scale>
        <p:origin x="42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a:defRPr sz="1200"/>
            </a:lvl1pPr>
          </a:lstStyle>
          <a:p>
            <a:fld id="{CF907F36-AC5E-4E4D-851E-F579E5126583}" type="datetimeFigureOut">
              <a:rPr lang="fa-IR" smtClean="0"/>
              <a:t>05/05/1439</a:t>
            </a:fld>
            <a:endParaRPr lang="fa-I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a:defRPr sz="1200"/>
            </a:lvl1pPr>
          </a:lstStyle>
          <a:p>
            <a:fld id="{DF23C1C1-FBAA-4803-83D4-598D36CEF5B9}" type="slidenum">
              <a:rPr lang="fa-IR" smtClean="0"/>
              <a:t>‹#›</a:t>
            </a:fld>
            <a:endParaRPr lang="fa-IR"/>
          </a:p>
        </p:txBody>
      </p:sp>
    </p:spTree>
    <p:extLst>
      <p:ext uri="{BB962C8B-B14F-4D97-AF65-F5344CB8AC3E}">
        <p14:creationId xmlns:p14="http://schemas.microsoft.com/office/powerpoint/2010/main" val="30112583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827C8597-56A6-404F-8256-965D3F73C1C0}" type="datetimeFigureOut">
              <a:rPr lang="fa-IR" smtClean="0"/>
              <a:t>05/05/1439</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31D45BE8-D448-4B80-A419-0DDB235E88FE}" type="slidenum">
              <a:rPr lang="fa-IR" smtClean="0"/>
              <a:t>‹#›</a:t>
            </a:fld>
            <a:endParaRPr lang="fa-IR"/>
          </a:p>
        </p:txBody>
      </p:sp>
    </p:spTree>
    <p:extLst>
      <p:ext uri="{BB962C8B-B14F-4D97-AF65-F5344CB8AC3E}">
        <p14:creationId xmlns:p14="http://schemas.microsoft.com/office/powerpoint/2010/main" val="117529283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9583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2" name="Rectangle 11"/>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100"/>
          </a:p>
        </p:txBody>
      </p:sp>
      <p:sp>
        <p:nvSpPr>
          <p:cNvPr id="11" name="AutoShape 114"/>
          <p:cNvSpPr>
            <a:spLocks/>
          </p:cNvSpPr>
          <p:nvPr userDrawn="1"/>
        </p:nvSpPr>
        <p:spPr bwMode="auto">
          <a:xfrm>
            <a:off x="11351281" y="246494"/>
            <a:ext cx="629291" cy="472237"/>
          </a:xfrm>
          <a:custGeom>
            <a:avLst/>
            <a:gdLst>
              <a:gd name="T0" fmla="*/ 6065 w 21596"/>
              <a:gd name="T1" fmla="*/ 3878 h 21600"/>
              <a:gd name="T2" fmla="*/ 1353 w 21596"/>
              <a:gd name="T3" fmla="*/ 6303 h 21600"/>
              <a:gd name="T4" fmla="*/ 17349 w 21596"/>
              <a:gd name="T5" fmla="*/ 6303 h 21600"/>
              <a:gd name="T6" fmla="*/ 17082 w 21596"/>
              <a:gd name="T7" fmla="*/ 2154 h 21600"/>
              <a:gd name="T8" fmla="*/ 17349 w 21596"/>
              <a:gd name="T9" fmla="*/ 6303 h 21600"/>
              <a:gd name="T10" fmla="*/ 19664 w 21596"/>
              <a:gd name="T11" fmla="*/ 7203 h 21600"/>
              <a:gd name="T12" fmla="*/ 17264 w 21596"/>
              <a:gd name="T13" fmla="*/ 7203 h 21600"/>
              <a:gd name="T14" fmla="*/ 1933 w 21596"/>
              <a:gd name="T15" fmla="*/ 7203 h 21600"/>
              <a:gd name="T16" fmla="*/ 8574 w 21596"/>
              <a:gd name="T17" fmla="*/ 16638 h 21600"/>
              <a:gd name="T18" fmla="*/ 10085 w 21596"/>
              <a:gd name="T19" fmla="*/ 18250 h 21600"/>
              <a:gd name="T20" fmla="*/ 8430 w 21596"/>
              <a:gd name="T21" fmla="*/ 7203 h 21600"/>
              <a:gd name="T22" fmla="*/ 8247 w 21596"/>
              <a:gd name="T23" fmla="*/ 6303 h 21600"/>
              <a:gd name="T24" fmla="*/ 6585 w 21596"/>
              <a:gd name="T25" fmla="*/ 4457 h 21600"/>
              <a:gd name="T26" fmla="*/ 5251 w 21596"/>
              <a:gd name="T27" fmla="*/ 1801 h 21600"/>
              <a:gd name="T28" fmla="*/ 6544 w 21596"/>
              <a:gd name="T29" fmla="*/ 3239 h 21600"/>
              <a:gd name="T30" fmla="*/ 9300 w 21596"/>
              <a:gd name="T31" fmla="*/ 1801 h 21600"/>
              <a:gd name="T32" fmla="*/ 10798 w 21596"/>
              <a:gd name="T33" fmla="*/ 3466 h 21600"/>
              <a:gd name="T34" fmla="*/ 16345 w 21596"/>
              <a:gd name="T35" fmla="*/ 1801 h 21600"/>
              <a:gd name="T36" fmla="*/ 13974 w 21596"/>
              <a:gd name="T37" fmla="*/ 1801 h 21600"/>
              <a:gd name="T38" fmla="*/ 15011 w 21596"/>
              <a:gd name="T39" fmla="*/ 4457 h 21600"/>
              <a:gd name="T40" fmla="*/ 13349 w 21596"/>
              <a:gd name="T41" fmla="*/ 6303 h 21600"/>
              <a:gd name="T42" fmla="*/ 16478 w 21596"/>
              <a:gd name="T43" fmla="*/ 7203 h 21600"/>
              <a:gd name="T44" fmla="*/ 13166 w 21596"/>
              <a:gd name="T45" fmla="*/ 7203 h 21600"/>
              <a:gd name="T46" fmla="*/ 10798 w 21596"/>
              <a:gd name="T47" fmla="*/ 18414 h 21600"/>
              <a:gd name="T48" fmla="*/ 12479 w 21596"/>
              <a:gd name="T49" fmla="*/ 7203 h 21600"/>
              <a:gd name="T50" fmla="*/ 7064 w 21596"/>
              <a:gd name="T51" fmla="*/ 3818 h 21600"/>
              <a:gd name="T52" fmla="*/ 10270 w 21596"/>
              <a:gd name="T53" fmla="*/ 4052 h 21600"/>
              <a:gd name="T54" fmla="*/ 11325 w 21596"/>
              <a:gd name="T55" fmla="*/ 4052 h 21600"/>
              <a:gd name="T56" fmla="*/ 14532 w 21596"/>
              <a:gd name="T57" fmla="*/ 3818 h 21600"/>
              <a:gd name="T58" fmla="*/ 11325 w 21596"/>
              <a:gd name="T59" fmla="*/ 4052 h 21600"/>
              <a:gd name="T60" fmla="*/ 9300 w 21596"/>
              <a:gd name="T61" fmla="*/ 6303 h 21600"/>
              <a:gd name="T62" fmla="*/ 12296 w 21596"/>
              <a:gd name="T63" fmla="*/ 6303 h 21600"/>
              <a:gd name="T64" fmla="*/ 17772 w 21596"/>
              <a:gd name="T65" fmla="*/ 528 h 21600"/>
              <a:gd name="T66" fmla="*/ 4779 w 21596"/>
              <a:gd name="T67" fmla="*/ 0 h 21600"/>
              <a:gd name="T68" fmla="*/ 396 w 21596"/>
              <a:gd name="T69" fmla="*/ 5102 h 21600"/>
              <a:gd name="T70" fmla="*/ 341 w 21596"/>
              <a:gd name="T71" fmla="*/ 7573 h 21600"/>
              <a:gd name="T72" fmla="*/ 10798 w 21596"/>
              <a:gd name="T73" fmla="*/ 21600 h 21600"/>
              <a:gd name="T74" fmla="*/ 21256 w 21596"/>
              <a:gd name="T75" fmla="*/ 7573 h 21600"/>
              <a:gd name="T76" fmla="*/ 21201 w 21596"/>
              <a:gd name="T77" fmla="*/ 510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596" h="21600">
                <a:moveTo>
                  <a:pt x="4512" y="2152"/>
                </a:moveTo>
                <a:lnTo>
                  <a:pt x="6065" y="3878"/>
                </a:lnTo>
                <a:lnTo>
                  <a:pt x="4247" y="6303"/>
                </a:lnTo>
                <a:lnTo>
                  <a:pt x="1353" y="6303"/>
                </a:lnTo>
                <a:cubicBezTo>
                  <a:pt x="1353" y="6303"/>
                  <a:pt x="4512" y="2152"/>
                  <a:pt x="4512" y="2152"/>
                </a:cubicBezTo>
                <a:close/>
                <a:moveTo>
                  <a:pt x="17349" y="6303"/>
                </a:moveTo>
                <a:lnTo>
                  <a:pt x="15531" y="3878"/>
                </a:lnTo>
                <a:lnTo>
                  <a:pt x="17082" y="2154"/>
                </a:lnTo>
                <a:lnTo>
                  <a:pt x="20191" y="6303"/>
                </a:lnTo>
                <a:cubicBezTo>
                  <a:pt x="20191" y="6303"/>
                  <a:pt x="17349" y="6303"/>
                  <a:pt x="17349" y="6303"/>
                </a:cubicBezTo>
                <a:close/>
                <a:moveTo>
                  <a:pt x="17264" y="7203"/>
                </a:moveTo>
                <a:lnTo>
                  <a:pt x="19664" y="7203"/>
                </a:lnTo>
                <a:lnTo>
                  <a:pt x="13021" y="16639"/>
                </a:lnTo>
                <a:cubicBezTo>
                  <a:pt x="13021" y="16639"/>
                  <a:pt x="17264" y="7203"/>
                  <a:pt x="17264" y="7203"/>
                </a:cubicBezTo>
                <a:close/>
                <a:moveTo>
                  <a:pt x="8574" y="16638"/>
                </a:moveTo>
                <a:lnTo>
                  <a:pt x="1933" y="7203"/>
                </a:lnTo>
                <a:lnTo>
                  <a:pt x="4331" y="7203"/>
                </a:lnTo>
                <a:cubicBezTo>
                  <a:pt x="4331" y="7203"/>
                  <a:pt x="8574" y="16638"/>
                  <a:pt x="8574" y="16638"/>
                </a:cubicBezTo>
                <a:close/>
                <a:moveTo>
                  <a:pt x="8430" y="7203"/>
                </a:moveTo>
                <a:lnTo>
                  <a:pt x="10085" y="18250"/>
                </a:lnTo>
                <a:lnTo>
                  <a:pt x="5117" y="7203"/>
                </a:lnTo>
                <a:cubicBezTo>
                  <a:pt x="5117" y="7203"/>
                  <a:pt x="8430" y="7203"/>
                  <a:pt x="8430" y="7203"/>
                </a:cubicBezTo>
                <a:close/>
                <a:moveTo>
                  <a:pt x="6585" y="4457"/>
                </a:moveTo>
                <a:lnTo>
                  <a:pt x="8247" y="6303"/>
                </a:lnTo>
                <a:lnTo>
                  <a:pt x="5201" y="6303"/>
                </a:lnTo>
                <a:cubicBezTo>
                  <a:pt x="5201" y="6303"/>
                  <a:pt x="6585" y="4457"/>
                  <a:pt x="6585" y="4457"/>
                </a:cubicBezTo>
                <a:close/>
                <a:moveTo>
                  <a:pt x="6544" y="3239"/>
                </a:moveTo>
                <a:lnTo>
                  <a:pt x="5251" y="1801"/>
                </a:lnTo>
                <a:lnTo>
                  <a:pt x="7621" y="1801"/>
                </a:lnTo>
                <a:cubicBezTo>
                  <a:pt x="7621" y="1801"/>
                  <a:pt x="6544" y="3239"/>
                  <a:pt x="6544" y="3239"/>
                </a:cubicBezTo>
                <a:close/>
                <a:moveTo>
                  <a:pt x="10798" y="3466"/>
                </a:moveTo>
                <a:lnTo>
                  <a:pt x="9300" y="1801"/>
                </a:lnTo>
                <a:lnTo>
                  <a:pt x="12296" y="1801"/>
                </a:lnTo>
                <a:cubicBezTo>
                  <a:pt x="12296" y="1801"/>
                  <a:pt x="10798" y="3466"/>
                  <a:pt x="10798" y="3466"/>
                </a:cubicBezTo>
                <a:close/>
                <a:moveTo>
                  <a:pt x="13974" y="1801"/>
                </a:moveTo>
                <a:lnTo>
                  <a:pt x="16345" y="1801"/>
                </a:lnTo>
                <a:lnTo>
                  <a:pt x="15052" y="3239"/>
                </a:lnTo>
                <a:cubicBezTo>
                  <a:pt x="15052" y="3239"/>
                  <a:pt x="13974" y="1801"/>
                  <a:pt x="13974" y="1801"/>
                </a:cubicBezTo>
                <a:close/>
                <a:moveTo>
                  <a:pt x="13349" y="6303"/>
                </a:moveTo>
                <a:lnTo>
                  <a:pt x="15011" y="4457"/>
                </a:lnTo>
                <a:lnTo>
                  <a:pt x="16394" y="6303"/>
                </a:lnTo>
                <a:cubicBezTo>
                  <a:pt x="16394" y="6303"/>
                  <a:pt x="13349" y="6303"/>
                  <a:pt x="13349" y="6303"/>
                </a:cubicBezTo>
                <a:close/>
                <a:moveTo>
                  <a:pt x="13166" y="7203"/>
                </a:moveTo>
                <a:lnTo>
                  <a:pt x="16478" y="7203"/>
                </a:lnTo>
                <a:lnTo>
                  <a:pt x="11511" y="18250"/>
                </a:lnTo>
                <a:cubicBezTo>
                  <a:pt x="11511" y="18250"/>
                  <a:pt x="13166" y="7203"/>
                  <a:pt x="13166" y="7203"/>
                </a:cubicBezTo>
                <a:close/>
                <a:moveTo>
                  <a:pt x="12479" y="7203"/>
                </a:moveTo>
                <a:lnTo>
                  <a:pt x="10798" y="18414"/>
                </a:lnTo>
                <a:lnTo>
                  <a:pt x="9117" y="7203"/>
                </a:lnTo>
                <a:cubicBezTo>
                  <a:pt x="9117" y="7203"/>
                  <a:pt x="12479" y="7203"/>
                  <a:pt x="12479" y="7203"/>
                </a:cubicBezTo>
                <a:close/>
                <a:moveTo>
                  <a:pt x="8773" y="5717"/>
                </a:moveTo>
                <a:lnTo>
                  <a:pt x="7064" y="3818"/>
                </a:lnTo>
                <a:lnTo>
                  <a:pt x="8426" y="2001"/>
                </a:lnTo>
                <a:lnTo>
                  <a:pt x="10270" y="4052"/>
                </a:lnTo>
                <a:cubicBezTo>
                  <a:pt x="10270" y="4052"/>
                  <a:pt x="8773" y="5717"/>
                  <a:pt x="8773" y="5717"/>
                </a:cubicBezTo>
                <a:close/>
                <a:moveTo>
                  <a:pt x="11325" y="4052"/>
                </a:moveTo>
                <a:lnTo>
                  <a:pt x="13170" y="2001"/>
                </a:lnTo>
                <a:lnTo>
                  <a:pt x="14532" y="3818"/>
                </a:lnTo>
                <a:lnTo>
                  <a:pt x="12822" y="5717"/>
                </a:lnTo>
                <a:cubicBezTo>
                  <a:pt x="12822" y="5717"/>
                  <a:pt x="11325" y="4052"/>
                  <a:pt x="11325" y="4052"/>
                </a:cubicBezTo>
                <a:close/>
                <a:moveTo>
                  <a:pt x="12296" y="6303"/>
                </a:moveTo>
                <a:lnTo>
                  <a:pt x="9300" y="6303"/>
                </a:lnTo>
                <a:lnTo>
                  <a:pt x="10798" y="4638"/>
                </a:lnTo>
                <a:cubicBezTo>
                  <a:pt x="10798" y="4638"/>
                  <a:pt x="12296" y="6303"/>
                  <a:pt x="12296" y="6303"/>
                </a:cubicBezTo>
                <a:close/>
                <a:moveTo>
                  <a:pt x="21201" y="5102"/>
                </a:moveTo>
                <a:lnTo>
                  <a:pt x="17772" y="528"/>
                </a:lnTo>
                <a:cubicBezTo>
                  <a:pt x="17519" y="190"/>
                  <a:pt x="17176" y="0"/>
                  <a:pt x="16818" y="0"/>
                </a:cubicBezTo>
                <a:lnTo>
                  <a:pt x="4779" y="0"/>
                </a:lnTo>
                <a:cubicBezTo>
                  <a:pt x="4421" y="0"/>
                  <a:pt x="4077" y="190"/>
                  <a:pt x="3824" y="528"/>
                </a:cubicBezTo>
                <a:lnTo>
                  <a:pt x="396" y="5102"/>
                </a:lnTo>
                <a:cubicBezTo>
                  <a:pt x="131" y="5455"/>
                  <a:pt x="-1" y="5922"/>
                  <a:pt x="0" y="6387"/>
                </a:cubicBezTo>
                <a:cubicBezTo>
                  <a:pt x="2" y="6810"/>
                  <a:pt x="115" y="7234"/>
                  <a:pt x="341" y="7573"/>
                </a:cubicBezTo>
                <a:lnTo>
                  <a:pt x="9789" y="20996"/>
                </a:lnTo>
                <a:cubicBezTo>
                  <a:pt x="10045" y="21379"/>
                  <a:pt x="10412" y="21600"/>
                  <a:pt x="10798" y="21600"/>
                </a:cubicBezTo>
                <a:cubicBezTo>
                  <a:pt x="11184" y="21600"/>
                  <a:pt x="11551" y="21379"/>
                  <a:pt x="11807" y="20996"/>
                </a:cubicBezTo>
                <a:lnTo>
                  <a:pt x="21256" y="7573"/>
                </a:lnTo>
                <a:cubicBezTo>
                  <a:pt x="21486" y="7227"/>
                  <a:pt x="21599" y="6791"/>
                  <a:pt x="21596" y="6359"/>
                </a:cubicBezTo>
                <a:cubicBezTo>
                  <a:pt x="21594" y="5903"/>
                  <a:pt x="21460" y="5449"/>
                  <a:pt x="21201" y="5102"/>
                </a:cubicBezTo>
              </a:path>
            </a:pathLst>
          </a:custGeom>
          <a:solidFill>
            <a:schemeClr val="bg1"/>
          </a:solidFill>
          <a:ln>
            <a:noFill/>
          </a:ln>
          <a:extLst/>
        </p:spPr>
        <p:txBody>
          <a:bodyPr lIns="0" tIns="0" rIns="0" bIns="0"/>
          <a:lstStyle/>
          <a:p>
            <a:endParaRPr lang="fa-IR" sz="900"/>
          </a:p>
        </p:txBody>
      </p:sp>
      <p:sp>
        <p:nvSpPr>
          <p:cNvPr id="2" name="Title 1"/>
          <p:cNvSpPr>
            <a:spLocks noGrp="1"/>
          </p:cNvSpPr>
          <p:nvPr>
            <p:ph type="ctrTitle" hasCustomPrompt="1"/>
          </p:nvPr>
        </p:nvSpPr>
        <p:spPr>
          <a:xfrm>
            <a:off x="1524000" y="1210478"/>
            <a:ext cx="9144000" cy="1764290"/>
          </a:xfrm>
          <a:prstGeom prst="rect">
            <a:avLst/>
          </a:prstGeom>
        </p:spPr>
        <p:txBody>
          <a:bodyPr anchor="b"/>
          <a:lstStyle>
            <a:lvl1pPr algn="ctr">
              <a:defRPr sz="4000"/>
            </a:lvl1pPr>
          </a:lstStyle>
          <a:p>
            <a:pPr algn="ctr"/>
            <a:r>
              <a:rPr lang="fa-IR" sz="6000" dirty="0" smtClean="0">
                <a:latin typeface="IRANSans" panose="02040503050201020203" pitchFamily="18" charset="-78"/>
                <a:cs typeface="IRANSans" panose="02040503050201020203" pitchFamily="18" charset="-78"/>
              </a:rPr>
              <a:t>دوره جامع صفحه‌آرایی </a:t>
            </a:r>
            <a:br>
              <a:rPr lang="fa-IR" sz="6000" dirty="0" smtClean="0">
                <a:latin typeface="IRANSans" panose="02040503050201020203" pitchFamily="18" charset="-78"/>
                <a:cs typeface="IRANSans" panose="02040503050201020203" pitchFamily="18" charset="-78"/>
              </a:rPr>
            </a:br>
            <a:r>
              <a:rPr lang="fa-IR" sz="6000" dirty="0" smtClean="0">
                <a:latin typeface="IRANSans" panose="02040503050201020203" pitchFamily="18" charset="-78"/>
                <a:cs typeface="IRANSans" panose="02040503050201020203" pitchFamily="18" charset="-78"/>
              </a:rPr>
              <a:t>در یک نگاه</a:t>
            </a:r>
            <a:endParaRPr lang="fa-IR" sz="6000" dirty="0">
              <a:latin typeface="IRANSans" panose="02040503050201020203" pitchFamily="18" charset="-78"/>
              <a:cs typeface="IRANSans" panose="02040503050201020203" pitchFamily="18" charset="-78"/>
            </a:endParaRPr>
          </a:p>
        </p:txBody>
      </p:sp>
      <p:sp>
        <p:nvSpPr>
          <p:cNvPr id="3" name="Subtitle 2"/>
          <p:cNvSpPr>
            <a:spLocks noGrp="1"/>
          </p:cNvSpPr>
          <p:nvPr>
            <p:ph type="subTitle" idx="1" hasCustomPrompt="1"/>
          </p:nvPr>
        </p:nvSpPr>
        <p:spPr>
          <a:xfrm>
            <a:off x="1524000" y="3602038"/>
            <a:ext cx="9144000" cy="1655762"/>
          </a:xfr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ctr"/>
            <a:r>
              <a:rPr lang="fa-IR" sz="2400" dirty="0" smtClean="0">
                <a:latin typeface="IRANSans" panose="02040503050201020203" pitchFamily="18" charset="-78"/>
                <a:cs typeface="IRANSans" panose="02040503050201020203" pitchFamily="18" charset="-78"/>
              </a:rPr>
              <a:t>متن مورد نظر را در اینجا تایپ می کنیم</a:t>
            </a:r>
            <a:endParaRPr lang="fa-IR" sz="2400" dirty="0">
              <a:latin typeface="IRANSans" panose="02040503050201020203" pitchFamily="18" charset="-78"/>
              <a:cs typeface="IRANSans" panose="02040503050201020203" pitchFamily="18" charset="-78"/>
            </a:endParaRPr>
          </a:p>
        </p:txBody>
      </p:sp>
      <p:sp>
        <p:nvSpPr>
          <p:cNvPr id="4" name="Date Placeholder 3"/>
          <p:cNvSpPr>
            <a:spLocks noGrp="1"/>
          </p:cNvSpPr>
          <p:nvPr>
            <p:ph type="dt" sz="half" idx="10"/>
          </p:nvPr>
        </p:nvSpPr>
        <p:spPr/>
        <p:txBody>
          <a:bodyPr/>
          <a:lstStyle/>
          <a:p>
            <a:fld id="{93955A82-767D-49AB-9E1F-25A6D9201170}" type="datetime8">
              <a:rPr lang="fa-IR" smtClean="0"/>
              <a:t>ژانويه 21،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2109039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Rectangle 7"/>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TextBox 9"/>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3" name="Content Placeholder 2"/>
          <p:cNvSpPr>
            <a:spLocks noGrp="1"/>
          </p:cNvSpPr>
          <p:nvPr>
            <p:ph idx="1" hasCustomPrompt="1"/>
          </p:nvPr>
        </p:nvSpPr>
        <p:spPr>
          <a:xfrm>
            <a:off x="838200" y="1628503"/>
            <a:ext cx="10515600" cy="4548460"/>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4" name="Date Placeholder 3"/>
          <p:cNvSpPr>
            <a:spLocks noGrp="1"/>
          </p:cNvSpPr>
          <p:nvPr>
            <p:ph type="dt" sz="half" idx="10"/>
          </p:nvPr>
        </p:nvSpPr>
        <p:spPr/>
        <p:txBody>
          <a:bodyPr/>
          <a:lstStyle/>
          <a:p>
            <a:fld id="{70AABA65-38EA-426A-BB50-45ACE6FE2B31}" type="datetime8">
              <a:rPr lang="fa-IR" smtClean="0"/>
              <a:t>ژانويه 21،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2271436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Rectangle 7"/>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TextBox 9"/>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2" name="Title 1"/>
          <p:cNvSpPr>
            <a:spLocks noGrp="1"/>
          </p:cNvSpPr>
          <p:nvPr>
            <p:ph type="title" hasCustomPrompt="1"/>
          </p:nvPr>
        </p:nvSpPr>
        <p:spPr>
          <a:xfrm>
            <a:off x="831850" y="1709738"/>
            <a:ext cx="10515600" cy="2852737"/>
          </a:xfrm>
          <a:prstGeom prst="rect">
            <a:avLst/>
          </a:prstGeom>
        </p:spPr>
        <p:txBody>
          <a:bodyPr anchor="b"/>
          <a:lstStyle>
            <a:lvl1pPr algn="r" rtl="1">
              <a:defRPr sz="6000"/>
            </a:lvl1pPr>
          </a:lstStyle>
          <a:p>
            <a:r>
              <a:rPr lang="fa-IR" sz="6000" dirty="0" smtClean="0">
                <a:latin typeface="IRANSans" panose="02040503050201020203" pitchFamily="18" charset="-78"/>
                <a:cs typeface="IRANSans" panose="02040503050201020203" pitchFamily="18" charset="-78"/>
              </a:rPr>
              <a:t>تیتر اصلی</a:t>
            </a:r>
            <a:endParaRPr lang="fa-IR"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lgn="r" rtl="1">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a-IR" sz="2400" dirty="0" smtClean="0">
                <a:latin typeface="IRANSans" panose="02040503050201020203" pitchFamily="18" charset="-78"/>
                <a:cs typeface="IRANSans" panose="02040503050201020203" pitchFamily="18" charset="-78"/>
              </a:rPr>
              <a:t>تیتر اصلی</a:t>
            </a:r>
            <a:endParaRPr lang="en-US" dirty="0" smtClean="0"/>
          </a:p>
        </p:txBody>
      </p:sp>
      <p:sp>
        <p:nvSpPr>
          <p:cNvPr id="4" name="Date Placeholder 3"/>
          <p:cNvSpPr>
            <a:spLocks noGrp="1"/>
          </p:cNvSpPr>
          <p:nvPr>
            <p:ph type="dt" sz="half" idx="10"/>
          </p:nvPr>
        </p:nvSpPr>
        <p:spPr/>
        <p:txBody>
          <a:bodyPr/>
          <a:lstStyle/>
          <a:p>
            <a:fld id="{CEF0238B-52E4-4ED0-904C-EC55937A0421}" type="datetime8">
              <a:rPr lang="fa-IR" smtClean="0"/>
              <a:t>ژانويه 21،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10687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Rectangle 8"/>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TextBox 10"/>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3" name="Content Placeholder 2"/>
          <p:cNvSpPr>
            <a:spLocks noGrp="1"/>
          </p:cNvSpPr>
          <p:nvPr>
            <p:ph sz="half" idx="1" hasCustomPrompt="1"/>
          </p:nvPr>
        </p:nvSpPr>
        <p:spPr>
          <a:xfrm>
            <a:off x="838200" y="1825625"/>
            <a:ext cx="5181600" cy="435133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4" name="Content Placeholder 3"/>
          <p:cNvSpPr>
            <a:spLocks noGrp="1"/>
          </p:cNvSpPr>
          <p:nvPr>
            <p:ph sz="half" idx="2" hasCustomPrompt="1"/>
          </p:nvPr>
        </p:nvSpPr>
        <p:spPr>
          <a:xfrm>
            <a:off x="6172200" y="1825625"/>
            <a:ext cx="5181600" cy="435133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5" name="Date Placeholder 4"/>
          <p:cNvSpPr>
            <a:spLocks noGrp="1"/>
          </p:cNvSpPr>
          <p:nvPr>
            <p:ph type="dt" sz="half" idx="10"/>
          </p:nvPr>
        </p:nvSpPr>
        <p:spPr/>
        <p:txBody>
          <a:bodyPr/>
          <a:lstStyle/>
          <a:p>
            <a:fld id="{D809F16C-EB21-4D3D-B8B6-DB6DE51B860E}" type="datetime8">
              <a:rPr lang="fa-IR" smtClean="0"/>
              <a:t>ژانويه 21، 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7086063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p:cNvSpPr/>
          <p:nvPr userDrawn="1"/>
        </p:nvSpPr>
        <p:spPr>
          <a:xfrm>
            <a:off x="0" y="0"/>
            <a:ext cx="12192000" cy="9583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ectangle 10"/>
          <p:cNvSpPr/>
          <p:nvPr userDrawn="1"/>
        </p:nvSpPr>
        <p:spPr>
          <a:xfrm>
            <a:off x="11139854" y="0"/>
            <a:ext cx="1052146" cy="958362"/>
          </a:xfrm>
          <a:prstGeom prst="rect">
            <a:avLst/>
          </a:prstGeom>
          <a:solidFill>
            <a:srgbClr val="BC2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TextBox 12"/>
          <p:cNvSpPr txBox="1"/>
          <p:nvPr userDrawn="1"/>
        </p:nvSpPr>
        <p:spPr>
          <a:xfrm>
            <a:off x="1310053" y="252116"/>
            <a:ext cx="8950569" cy="584775"/>
          </a:xfrm>
          <a:prstGeom prst="rect">
            <a:avLst/>
          </a:prstGeom>
          <a:noFill/>
        </p:spPr>
        <p:txBody>
          <a:bodyPr wrap="square" rtlCol="1">
            <a:spAutoFit/>
          </a:bodyPr>
          <a:lstStyle/>
          <a:p>
            <a:pPr algn="ctr"/>
            <a:r>
              <a:rPr lang="fa-IR" sz="3200" dirty="0" smtClean="0">
                <a:latin typeface="IRANSans" panose="02040503050201020203" pitchFamily="18" charset="-78"/>
                <a:cs typeface="IRANSans" panose="02040503050201020203" pitchFamily="18" charset="-78"/>
              </a:rPr>
              <a:t>دوره جامع صفحه‌آرایی در یک نگاه</a:t>
            </a:r>
            <a:endParaRPr lang="fa-IR" sz="3200" dirty="0">
              <a:latin typeface="IRANSans" panose="02040503050201020203" pitchFamily="18" charset="-78"/>
              <a:cs typeface="IRANSans" panose="02040503050201020203" pitchFamily="18" charset="-78"/>
            </a:endParaRPr>
          </a:p>
        </p:txBody>
      </p:sp>
      <p:sp>
        <p:nvSpPr>
          <p:cNvPr id="3" name="Text Placeholder 2"/>
          <p:cNvSpPr>
            <a:spLocks noGrp="1"/>
          </p:cNvSpPr>
          <p:nvPr>
            <p:ph type="body" idx="1" hasCustomPrompt="1"/>
          </p:nvPr>
        </p:nvSpPr>
        <p:spPr>
          <a:xfrm>
            <a:off x="839788" y="1681163"/>
            <a:ext cx="5157787" cy="823912"/>
          </a:xfrm>
        </p:spPr>
        <p:txBody>
          <a:bodyPr anchor="b"/>
          <a:lstStyle>
            <a:lvl1pPr marL="0" indent="0" algn="r" rtl="1">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sz="2400" dirty="0" smtClean="0">
                <a:latin typeface="IRANSans" panose="02040503050201020203" pitchFamily="18" charset="-78"/>
                <a:cs typeface="IRANSans" panose="02040503050201020203" pitchFamily="18" charset="-78"/>
              </a:rPr>
              <a:t>تیتر اصلی</a:t>
            </a:r>
            <a:endParaRPr lang="en-US" dirty="0" smtClean="0"/>
          </a:p>
        </p:txBody>
      </p:sp>
      <p:sp>
        <p:nvSpPr>
          <p:cNvPr id="4" name="Content Placeholder 3"/>
          <p:cNvSpPr>
            <a:spLocks noGrp="1"/>
          </p:cNvSpPr>
          <p:nvPr>
            <p:ph sz="half" idx="2" hasCustomPrompt="1"/>
          </p:nvPr>
        </p:nvSpPr>
        <p:spPr>
          <a:xfrm>
            <a:off x="839788" y="2505075"/>
            <a:ext cx="5157787" cy="368458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lgn="r" rtl="1">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sz="2400" dirty="0" smtClean="0">
                <a:latin typeface="IRANSans" panose="02040503050201020203" pitchFamily="18" charset="-78"/>
                <a:cs typeface="IRANSans" panose="02040503050201020203" pitchFamily="18" charset="-78"/>
              </a:rPr>
              <a:t>تیتر اصلی</a:t>
            </a:r>
            <a:endParaRPr lang="en-US" dirty="0" smtClean="0"/>
          </a:p>
        </p:txBody>
      </p:sp>
      <p:sp>
        <p:nvSpPr>
          <p:cNvPr id="6" name="Content Placeholder 5"/>
          <p:cNvSpPr>
            <a:spLocks noGrp="1"/>
          </p:cNvSpPr>
          <p:nvPr>
            <p:ph sz="quarter" idx="4" hasCustomPrompt="1"/>
          </p:nvPr>
        </p:nvSpPr>
        <p:spPr>
          <a:xfrm>
            <a:off x="6172200" y="2505075"/>
            <a:ext cx="5183188" cy="3684588"/>
          </a:xfrm>
        </p:spPr>
        <p:txBody>
          <a:bodyPr/>
          <a:lstStyle>
            <a:lvl1pPr algn="r" rtl="1">
              <a:defRPr/>
            </a:lvl1pPr>
            <a:lvl2pPr algn="r" rtl="1">
              <a:defRPr/>
            </a:lvl2pPr>
            <a:lvl3pPr algn="r" rtl="1">
              <a:defRPr/>
            </a:lvl3pPr>
            <a:lvl4pPr algn="r" rtl="1">
              <a:defRPr/>
            </a:lvl4pPr>
            <a:lvl5pPr algn="r" rtl="1">
              <a:defRPr/>
            </a:lvl5p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7" name="Date Placeholder 6"/>
          <p:cNvSpPr>
            <a:spLocks noGrp="1"/>
          </p:cNvSpPr>
          <p:nvPr>
            <p:ph type="dt" sz="half" idx="10"/>
          </p:nvPr>
        </p:nvSpPr>
        <p:spPr/>
        <p:txBody>
          <a:bodyPr/>
          <a:lstStyle/>
          <a:p>
            <a:fld id="{D05819F4-E2A6-4E4C-8ABB-B370A45CAA83}" type="datetime8">
              <a:rPr lang="fa-IR" smtClean="0"/>
              <a:t>ژانويه 21، 18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30348764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lvl1pPr algn="r" rtl="1">
              <a:defRPr/>
            </a:lvl1pPr>
          </a:lstStyle>
          <a:p>
            <a:r>
              <a:rPr lang="fa-IR" sz="4400" dirty="0" smtClean="0">
                <a:latin typeface="IRANSans" panose="02040503050201020203" pitchFamily="18" charset="-78"/>
                <a:cs typeface="IRANSans" panose="02040503050201020203" pitchFamily="18" charset="-78"/>
              </a:rPr>
              <a:t>تیتر اصلی</a:t>
            </a:r>
            <a:endParaRPr lang="fa-IR" dirty="0"/>
          </a:p>
        </p:txBody>
      </p:sp>
      <p:sp>
        <p:nvSpPr>
          <p:cNvPr id="3" name="Date Placeholder 2"/>
          <p:cNvSpPr>
            <a:spLocks noGrp="1"/>
          </p:cNvSpPr>
          <p:nvPr>
            <p:ph type="dt" sz="half" idx="10"/>
          </p:nvPr>
        </p:nvSpPr>
        <p:spPr/>
        <p:txBody>
          <a:bodyPr/>
          <a:lstStyle/>
          <a:p>
            <a:fld id="{D15377A4-1A14-4185-B939-FADF27D5EDB4}" type="datetime8">
              <a:rPr lang="fa-IR" smtClean="0"/>
              <a:t>ژانويه 21، 18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30437705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4E2F75-D7E9-422B-B0EE-EA6D7690ADFD}" type="datetime8">
              <a:rPr lang="fa-IR" smtClean="0"/>
              <a:t>ژانويه 21، 18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37472126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B23EBD5-CF3A-4E96-B435-983D6C267015}" type="datetime8">
              <a:rPr lang="fa-IR" smtClean="0"/>
              <a:t>ژانويه 21، 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981518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683FA0-3712-40FD-8715-532FE43246F8}" type="datetime8">
              <a:rPr lang="fa-IR" smtClean="0"/>
              <a:t>ژانويه 21، 18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937089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C2E067F-CAD0-4F7D-B7F5-10C6B722BF2F}" type="datetime8">
              <a:rPr lang="fa-IR" smtClean="0"/>
              <a:t>ژانويه 21،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23315931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8FD1075-A3AA-4D1F-9E1C-DD0BA53D43A4}" type="datetime8">
              <a:rPr lang="fa-IR" smtClean="0"/>
              <a:t>ژانويه 21، 18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7FBBCAC-84DB-4E58-825E-900044883C2A}" type="slidenum">
              <a:rPr lang="fa-IR" smtClean="0"/>
              <a:t>‹#›</a:t>
            </a:fld>
            <a:endParaRPr lang="fa-IR"/>
          </a:p>
        </p:txBody>
      </p:sp>
    </p:spTree>
    <p:extLst>
      <p:ext uri="{BB962C8B-B14F-4D97-AF65-F5344CB8AC3E}">
        <p14:creationId xmlns:p14="http://schemas.microsoft.com/office/powerpoint/2010/main" val="159578351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endParaRPr lang="en-US" dirty="0"/>
          </a:p>
        </p:txBody>
      </p:sp>
      <p:sp>
        <p:nvSpPr>
          <p:cNvPr id="11" name="Date Placeholder 10"/>
          <p:cNvSpPr>
            <a:spLocks noGrp="1"/>
          </p:cNvSpPr>
          <p:nvPr>
            <p:ph type="dt" sz="half" idx="10"/>
          </p:nvPr>
        </p:nvSpPr>
        <p:spPr/>
        <p:txBody>
          <a:bodyPr/>
          <a:lstStyle/>
          <a:p>
            <a:fld id="{1964DA3C-36B9-4C0D-B8E7-B716C707E084}" type="datetime8">
              <a:rPr lang="fa-IR" smtClean="0"/>
              <a:t>ژانويه 21، 18</a:t>
            </a:fld>
            <a:endParaRPr lang="fa-IR"/>
          </a:p>
        </p:txBody>
      </p:sp>
      <p:sp>
        <p:nvSpPr>
          <p:cNvPr id="12" name="Footer Placeholder 11"/>
          <p:cNvSpPr>
            <a:spLocks noGrp="1"/>
          </p:cNvSpPr>
          <p:nvPr>
            <p:ph type="ftr" sz="quarter" idx="11"/>
          </p:nvPr>
        </p:nvSpPr>
        <p:spPr/>
        <p:txBody>
          <a:bodyPr/>
          <a:lstStyle/>
          <a:p>
            <a:endParaRPr lang="fa-IR"/>
          </a:p>
        </p:txBody>
      </p:sp>
    </p:spTree>
    <p:extLst>
      <p:ext uri="{BB962C8B-B14F-4D97-AF65-F5344CB8AC3E}">
        <p14:creationId xmlns:p14="http://schemas.microsoft.com/office/powerpoint/2010/main" val="23436020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698" y="0"/>
            <a:ext cx="12188301" cy="6860082"/>
          </a:xfrm>
          <a:prstGeom prst="rect">
            <a:avLst/>
          </a:prstGeom>
        </p:spPr>
      </p:pic>
      <p:sp>
        <p:nvSpPr>
          <p:cNvPr id="3" name="Text Placeholder 2"/>
          <p:cNvSpPr>
            <a:spLocks noGrp="1"/>
          </p:cNvSpPr>
          <p:nvPr>
            <p:ph type="body" idx="1"/>
          </p:nvPr>
        </p:nvSpPr>
        <p:spPr>
          <a:xfrm>
            <a:off x="838200" y="2562860"/>
            <a:ext cx="10515600" cy="4665663"/>
          </a:xfrm>
          <a:prstGeom prst="rect">
            <a:avLst/>
          </a:prstGeom>
        </p:spPr>
        <p:txBody>
          <a:bodyPr vert="horz" lIns="91440" tIns="45720" rIns="91440" bIns="45720" rtlCol="0">
            <a:normAutofit/>
          </a:bodyPr>
          <a:lstStyle/>
          <a:p>
            <a:pPr lvl="0"/>
            <a:r>
              <a:rPr lang="fa-IR" sz="2800" dirty="0" smtClean="0">
                <a:latin typeface="IRANSans" panose="02040503050201020203" pitchFamily="18" charset="-78"/>
                <a:cs typeface="IRANSans" panose="02040503050201020203" pitchFamily="18" charset="-78"/>
              </a:rPr>
              <a:t>تیتر اصلی</a:t>
            </a:r>
            <a:endParaRPr lang="en-US" dirty="0" smtClean="0"/>
          </a:p>
          <a:p>
            <a:pPr lvl="1"/>
            <a:r>
              <a:rPr lang="fa-IR" sz="2400" dirty="0" smtClean="0">
                <a:latin typeface="IRANSans" panose="02040503050201020203" pitchFamily="18" charset="-78"/>
                <a:cs typeface="IRANSans" panose="02040503050201020203" pitchFamily="18" charset="-78"/>
              </a:rPr>
              <a:t>تیتر اصلی</a:t>
            </a:r>
            <a:endParaRPr lang="en-US" dirty="0" smtClean="0"/>
          </a:p>
          <a:p>
            <a:pPr lvl="2"/>
            <a:r>
              <a:rPr lang="fa-IR" sz="2000" dirty="0" smtClean="0">
                <a:latin typeface="IRANSans" panose="02040503050201020203" pitchFamily="18" charset="-78"/>
                <a:cs typeface="IRANSans" panose="02040503050201020203" pitchFamily="18" charset="-78"/>
              </a:rPr>
              <a:t>تیتر اصلی</a:t>
            </a:r>
          </a:p>
          <a:p>
            <a:pPr lvl="3"/>
            <a:r>
              <a:rPr lang="fa-IR" sz="1800" dirty="0" smtClean="0">
                <a:latin typeface="IRANSans" panose="02040503050201020203" pitchFamily="18" charset="-78"/>
                <a:cs typeface="IRANSans" panose="02040503050201020203" pitchFamily="18" charset="-78"/>
              </a:rPr>
              <a:t>تیتر اصلی</a:t>
            </a:r>
            <a:endParaRPr lang="fa-IR" dirty="0" smtClean="0"/>
          </a:p>
          <a:p>
            <a:pPr lvl="4"/>
            <a:r>
              <a:rPr lang="fa-IR" sz="1800" dirty="0" smtClean="0">
                <a:latin typeface="IRANSans" panose="02040503050201020203" pitchFamily="18" charset="-78"/>
                <a:cs typeface="IRANSans" panose="02040503050201020203" pitchFamily="18" charset="-78"/>
              </a:rPr>
              <a:t>تیتر اصلی</a:t>
            </a:r>
            <a:endParaRPr lang="fa-I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C933C-98AF-4D00-B1C6-17967DFEB56E}" type="datetime8">
              <a:rPr lang="fa-IR" smtClean="0"/>
              <a:t>ژانويه 21، 18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FBBCAC-84DB-4E58-825E-900044883C2A}" type="slidenum">
              <a:rPr lang="fa-IR" smtClean="0"/>
              <a:t>‹#›</a:t>
            </a:fld>
            <a:endParaRPr lang="fa-IR"/>
          </a:p>
        </p:txBody>
      </p:sp>
    </p:spTree>
    <p:extLst>
      <p:ext uri="{BB962C8B-B14F-4D97-AF65-F5344CB8AC3E}">
        <p14:creationId xmlns:p14="http://schemas.microsoft.com/office/powerpoint/2010/main" val="848305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iki.ahlolbait.com/%D8%B3%D9%88%D8%B1%D9%87_25/%D9%85%D8%AA%D9%86_%D9%88_%D8%AA%D8%B1%D8%AC%D9%85%D9%87#32" TargetMode="Externa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iki.ahlolbait.com/%D8%B3%D9%88%D8%B1%D9%87_25/%D9%85%D8%AA%D9%86_%D9%88_%D8%AA%D8%B1%D8%AC%D9%85%D9%87#32" TargetMode="Externa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iki.ahlolbait.com/%D8%B3%D9%88%D8%B1%D9%87_25/%D9%85%D8%AA%D9%86_%D9%88_%D8%AA%D8%B1%D8%AC%D9%85%D9%87#32" TargetMode="Externa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iki.ahlolbait.com/%D8%B3%D9%88%D8%B1%D9%87_25/%D9%85%D8%AA%D9%86_%D9%88_%D8%AA%D8%B1%D8%AC%D9%85%D9%87#32" TargetMode="Externa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iki.ahlolbait.com/%D8%B3%D9%88%D8%B1%D9%87_25/%D9%85%D8%AA%D9%86_%D9%88_%D8%AA%D8%B1%D8%AC%D9%85%D9%87#32" TargetMode="Externa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iki.ahlolbait.com/%D8%B3%D9%88%D8%B1%D9%87_25/%D9%85%D8%AA%D9%86_%D9%88_%D8%AA%D8%B1%D8%AC%D9%85%D9%87#32" TargetMode="External"/><Relationship Id="rId1" Type="http://schemas.openxmlformats.org/officeDocument/2006/relationships/slideLayout" Target="../slideLayouts/slideLayout1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899" y="1219200"/>
            <a:ext cx="6854060" cy="4667615"/>
          </a:xfrm>
          <a:prstGeom prst="rect">
            <a:avLst/>
          </a:prstGeom>
        </p:spPr>
      </p:pic>
    </p:spTree>
    <p:extLst>
      <p:ext uri="{BB962C8B-B14F-4D97-AF65-F5344CB8AC3E}">
        <p14:creationId xmlns:p14="http://schemas.microsoft.com/office/powerpoint/2010/main" val="302251884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312465"/>
            <a:ext cx="12192000" cy="2418178"/>
          </a:xfrm>
          <a:prstGeom prst="rect">
            <a:avLst/>
          </a:prstGeom>
          <a:solidFill>
            <a:srgbClr val="A9D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0255" y="-151286"/>
            <a:ext cx="6470447" cy="6583680"/>
          </a:xfrm>
          <a:prstGeom prst="rect">
            <a:avLst/>
          </a:prstGeom>
        </p:spPr>
      </p:pic>
      <p:sp>
        <p:nvSpPr>
          <p:cNvPr id="9" name="TextBox 8"/>
          <p:cNvSpPr txBox="1"/>
          <p:nvPr/>
        </p:nvSpPr>
        <p:spPr>
          <a:xfrm>
            <a:off x="2135912" y="2992754"/>
            <a:ext cx="8638469" cy="707886"/>
          </a:xfrm>
          <a:prstGeom prst="rect">
            <a:avLst/>
          </a:prstGeom>
          <a:noFill/>
        </p:spPr>
        <p:txBody>
          <a:bodyPr wrap="square" rtlCol="1">
            <a:spAutoFit/>
          </a:bodyPr>
          <a:lstStyle/>
          <a:p>
            <a:pPr algn="just" rtl="1"/>
            <a:r>
              <a:rPr lang="en-US" sz="2000" dirty="0" smtClean="0">
                <a:cs typeface="B Zar" panose="00000400000000000000" pitchFamily="2" charset="-78"/>
              </a:rPr>
              <a:t>    </a:t>
            </a:r>
            <a:r>
              <a:rPr lang="fa-IR" sz="2000" b="1" dirty="0" smtClean="0">
                <a:cs typeface="B Zar" panose="00000400000000000000" pitchFamily="2" charset="-78"/>
              </a:rPr>
              <a:t>تفسیر موضوعی قرآن</a:t>
            </a:r>
          </a:p>
          <a:p>
            <a:pPr algn="just" rtl="1"/>
            <a:endParaRPr lang="fa-IR" sz="2000" dirty="0">
              <a:latin typeface="IRANSans" panose="02040503050201020203" pitchFamily="18" charset="-78"/>
              <a:cs typeface="B Zar" panose="00000400000000000000" pitchFamily="2" charset="-78"/>
            </a:endParaRPr>
          </a:p>
        </p:txBody>
      </p:sp>
      <p:sp>
        <p:nvSpPr>
          <p:cNvPr id="12" name="TextBox 11"/>
          <p:cNvSpPr txBox="1"/>
          <p:nvPr/>
        </p:nvSpPr>
        <p:spPr>
          <a:xfrm>
            <a:off x="-4533458" y="2705946"/>
            <a:ext cx="8638469" cy="1477328"/>
          </a:xfrm>
          <a:prstGeom prst="rect">
            <a:avLst/>
          </a:prstGeom>
          <a:noFill/>
        </p:spPr>
        <p:txBody>
          <a:bodyPr wrap="square" rtlCol="1">
            <a:spAutoFit/>
          </a:bodyPr>
          <a:lstStyle/>
          <a:p>
            <a:pPr algn="r" rtl="1"/>
            <a:r>
              <a:rPr lang="fa-IR" b="1" dirty="0" smtClean="0">
                <a:cs typeface="B Zar" panose="00000400000000000000" pitchFamily="2" charset="-78"/>
              </a:rPr>
              <a:t>تالیف توسط:</a:t>
            </a:r>
          </a:p>
          <a:p>
            <a:pPr algn="r" rtl="1"/>
            <a:r>
              <a:rPr lang="fa-IR" b="1" dirty="0" smtClean="0">
                <a:cs typeface="B Zar" panose="00000400000000000000" pitchFamily="2" charset="-78"/>
              </a:rPr>
              <a:t>عبدالکریم بهجت‌پور</a:t>
            </a:r>
          </a:p>
          <a:p>
            <a:pPr algn="r" rtl="1"/>
            <a:r>
              <a:rPr lang="fa-IR" b="1" dirty="0" smtClean="0">
                <a:cs typeface="B Zar" panose="00000400000000000000" pitchFamily="2" charset="-78"/>
              </a:rPr>
              <a:t>محمدعلی </a:t>
            </a:r>
            <a:r>
              <a:rPr lang="fa-IR" b="1" dirty="0">
                <a:cs typeface="B Zar" panose="00000400000000000000" pitchFamily="2" charset="-78"/>
              </a:rPr>
              <a:t>رضایی </a:t>
            </a:r>
            <a:r>
              <a:rPr lang="fa-IR" b="1" dirty="0" smtClean="0">
                <a:cs typeface="B Zar" panose="00000400000000000000" pitchFamily="2" charset="-78"/>
              </a:rPr>
              <a:t>اصفهانی</a:t>
            </a:r>
          </a:p>
          <a:p>
            <a:pPr algn="r" rtl="1"/>
            <a:r>
              <a:rPr lang="fa-IR" b="1" dirty="0" smtClean="0">
                <a:cs typeface="B Zar" panose="00000400000000000000" pitchFamily="2" charset="-78"/>
              </a:rPr>
              <a:t>ابراهیم کلانتری</a:t>
            </a:r>
          </a:p>
          <a:p>
            <a:pPr algn="r" rtl="1"/>
            <a:r>
              <a:rPr lang="fa-IR" b="1" dirty="0" smtClean="0">
                <a:cs typeface="B Zar" panose="00000400000000000000" pitchFamily="2" charset="-78"/>
              </a:rPr>
              <a:t>علی نصیری</a:t>
            </a:r>
            <a:endParaRPr lang="fa-IR" b="1" dirty="0">
              <a:cs typeface="B Zar" panose="00000400000000000000" pitchFamily="2" charset="-78"/>
            </a:endParaRPr>
          </a:p>
        </p:txBody>
      </p:sp>
      <p:sp>
        <p:nvSpPr>
          <p:cNvPr id="13" name="TextBox 12"/>
          <p:cNvSpPr txBox="1"/>
          <p:nvPr/>
        </p:nvSpPr>
        <p:spPr>
          <a:xfrm>
            <a:off x="2135912" y="3462654"/>
            <a:ext cx="8638469" cy="400110"/>
          </a:xfrm>
          <a:prstGeom prst="rect">
            <a:avLst/>
          </a:prstGeom>
          <a:noFill/>
        </p:spPr>
        <p:txBody>
          <a:bodyPr wrap="square" rtlCol="1">
            <a:spAutoFit/>
          </a:bodyPr>
          <a:lstStyle/>
          <a:p>
            <a:pPr algn="just" rtl="1"/>
            <a:r>
              <a:rPr lang="en-US" sz="2000" b="1" dirty="0" smtClean="0">
                <a:cs typeface="B Zar" panose="00000400000000000000" pitchFamily="2" charset="-78"/>
              </a:rPr>
              <a:t>    </a:t>
            </a:r>
            <a:r>
              <a:rPr lang="fa-IR" sz="2000" b="1" dirty="0" smtClean="0">
                <a:cs typeface="B Zar" panose="00000400000000000000" pitchFamily="2" charset="-78"/>
              </a:rPr>
              <a:t>ناشر: </a:t>
            </a:r>
            <a:r>
              <a:rPr lang="fa-IR" sz="2000" b="1" dirty="0">
                <a:cs typeface="B Zar" panose="00000400000000000000" pitchFamily="2" charset="-78"/>
              </a:rPr>
              <a:t>دفتر نشر معارف</a:t>
            </a:r>
            <a:endParaRPr lang="fa-IR" sz="2000" b="1" dirty="0">
              <a:latin typeface="IRANSans" panose="02040503050201020203" pitchFamily="18" charset="-78"/>
              <a:cs typeface="B Zar" panose="00000400000000000000" pitchFamily="2" charset="-78"/>
            </a:endParaRPr>
          </a:p>
        </p:txBody>
      </p:sp>
    </p:spTree>
    <p:extLst>
      <p:ext uri="{BB962C8B-B14F-4D97-AF65-F5344CB8AC3E}">
        <p14:creationId xmlns:p14="http://schemas.microsoft.com/office/powerpoint/2010/main" val="1207115828"/>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033346"/>
          </a:xfrm>
          <a:prstGeom prst="rect">
            <a:avLst/>
          </a:prstGeom>
          <a:solidFill>
            <a:srgbClr val="A9D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000984" y="1672619"/>
            <a:ext cx="8434020" cy="1200329"/>
          </a:xfrm>
          <a:prstGeom prst="rect">
            <a:avLst/>
          </a:prstGeom>
          <a:noFill/>
        </p:spPr>
        <p:txBody>
          <a:bodyPr wrap="square" rtlCol="1">
            <a:spAutoFit/>
          </a:bodyPr>
          <a:lstStyle/>
          <a:p>
            <a:pPr algn="ctr"/>
            <a:r>
              <a:rPr lang="fa-IR" sz="7200" dirty="0" smtClean="0">
                <a:solidFill>
                  <a:schemeClr val="bg1"/>
                </a:solidFill>
                <a:latin typeface="IRANSans" panose="02040503050201020203" pitchFamily="18" charset="-78"/>
                <a:cs typeface="B Titr" panose="00000700000000000000" pitchFamily="2" charset="-78"/>
              </a:rPr>
              <a:t>شناخت قرآن</a:t>
            </a:r>
            <a:endParaRPr lang="fa-IR" sz="7200" dirty="0">
              <a:solidFill>
                <a:schemeClr val="bg1"/>
              </a:solidFill>
              <a:latin typeface="IRANSans" panose="02040503050201020203" pitchFamily="18" charset="-78"/>
              <a:cs typeface="B Titr" panose="00000700000000000000" pitchFamily="2" charset="-78"/>
            </a:endParaRPr>
          </a:p>
        </p:txBody>
      </p:sp>
      <p:sp>
        <p:nvSpPr>
          <p:cNvPr id="6" name="Rectangle 5"/>
          <p:cNvSpPr/>
          <p:nvPr/>
        </p:nvSpPr>
        <p:spPr>
          <a:xfrm>
            <a:off x="5094930" y="677475"/>
            <a:ext cx="2246129" cy="1446550"/>
          </a:xfrm>
          <a:prstGeom prst="rect">
            <a:avLst/>
          </a:prstGeom>
          <a:noFill/>
        </p:spPr>
        <p:txBody>
          <a:bodyPr wrap="none">
            <a:spAutoFit/>
          </a:bodyPr>
          <a:lstStyle/>
          <a:p>
            <a:pPr algn="ctr">
              <a:defRPr/>
            </a:pPr>
            <a:r>
              <a:rPr lang="fa-IR" sz="8800" baseline="30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فصل</a:t>
            </a:r>
            <a:r>
              <a:rPr lang="fa-IR" sz="88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 </a:t>
            </a:r>
            <a:r>
              <a:rPr lang="fa-IR" sz="88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rPr>
              <a:t>2</a:t>
            </a:r>
            <a:endParaRPr lang="en-US" sz="8800" baseline="30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B Titr" panose="00000700000000000000" pitchFamily="2" charset="-78"/>
            </a:endParaRPr>
          </a:p>
        </p:txBody>
      </p:sp>
      <p:sp>
        <p:nvSpPr>
          <p:cNvPr id="10" name="TextBox 9"/>
          <p:cNvSpPr txBox="1"/>
          <p:nvPr/>
        </p:nvSpPr>
        <p:spPr>
          <a:xfrm>
            <a:off x="1726250" y="3645026"/>
            <a:ext cx="9323462" cy="1938992"/>
          </a:xfrm>
          <a:prstGeom prst="rect">
            <a:avLst/>
          </a:prstGeom>
          <a:noFill/>
        </p:spPr>
        <p:txBody>
          <a:bodyPr wrap="square" rtlCol="1">
            <a:spAutoFit/>
          </a:bodyPr>
          <a:lstStyle/>
          <a:p>
            <a:pPr algn="just" rtl="1"/>
            <a:r>
              <a:rPr lang="fa-IR" sz="2400" dirty="0" smtClean="0">
                <a:latin typeface="IRANSans" panose="02040503050201020203" pitchFamily="18" charset="-78"/>
                <a:cs typeface="B Yekan" panose="00000400000000000000" pitchFamily="2" charset="-78"/>
              </a:rPr>
              <a:t>دلایل اهمیت شناخت قرآن:</a:t>
            </a:r>
          </a:p>
          <a:p>
            <a:pPr algn="just" rtl="1"/>
            <a:r>
              <a:rPr lang="fa-IR" sz="2400" dirty="0" smtClean="0">
                <a:latin typeface="IRANSans" panose="02040503050201020203" pitchFamily="18" charset="-78"/>
                <a:cs typeface="B Yekan" panose="00000400000000000000" pitchFamily="2" charset="-78"/>
              </a:rPr>
              <a:t>منبع اساسی دین، ایمان و اندیشه و معنابخش زندگی</a:t>
            </a:r>
          </a:p>
          <a:p>
            <a:pPr algn="just" rtl="1"/>
            <a:r>
              <a:rPr lang="fa-IR" sz="2400" dirty="0" smtClean="0">
                <a:latin typeface="IRANSans" panose="02040503050201020203" pitchFamily="18" charset="-78"/>
                <a:cs typeface="B Yekan" panose="00000400000000000000" pitchFamily="2" charset="-78"/>
              </a:rPr>
              <a:t>بیان پایه های جهان بینی و خردورزی در نظام آفرینت</a:t>
            </a:r>
          </a:p>
          <a:p>
            <a:pPr algn="just" rtl="1"/>
            <a:r>
              <a:rPr lang="fa-IR" sz="2400" dirty="0" smtClean="0">
                <a:latin typeface="IRANSans" panose="02040503050201020203" pitchFamily="18" charset="-78"/>
                <a:cs typeface="B Yekan" panose="00000400000000000000" pitchFamily="2" charset="-78"/>
              </a:rPr>
              <a:t>ارائۀ اصول اخلاق نیکو، تربیت صحیح و شیوه بنای یک جامعه انسانی و ارزش محور</a:t>
            </a:r>
          </a:p>
          <a:p>
            <a:pPr algn="just" rtl="1"/>
            <a:r>
              <a:rPr lang="fa-IR" sz="2400" dirty="0" smtClean="0">
                <a:latin typeface="IRANSans" panose="02040503050201020203" pitchFamily="18" charset="-78"/>
                <a:cs typeface="B Yekan" panose="00000400000000000000" pitchFamily="2" charset="-78"/>
              </a:rPr>
              <a:t>بیان چگونگی نیایش و راز و نیاز و ارادت ورزی به پیشگاه خالق مهربان</a:t>
            </a:r>
            <a:endParaRPr lang="fa-IR" sz="2400" dirty="0" smtClean="0">
              <a:latin typeface="IRANSans" panose="02040503050201020203" pitchFamily="18" charset="-78"/>
              <a:cs typeface="B Yekan" panose="00000400000000000000" pitchFamily="2" charset="-78"/>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9848" b="16114"/>
          <a:stretch/>
        </p:blipFill>
        <p:spPr>
          <a:xfrm>
            <a:off x="855812" y="1058950"/>
            <a:ext cx="3083142" cy="19743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45183077"/>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717705" y="2435305"/>
            <a:ext cx="9032904" cy="3046988"/>
          </a:xfrm>
          <a:prstGeom prst="rect">
            <a:avLst/>
          </a:prstGeom>
          <a:noFill/>
        </p:spPr>
        <p:txBody>
          <a:bodyPr wrap="square" rtlCol="1">
            <a:spAutoFit/>
          </a:bodyPr>
          <a:lstStyle/>
          <a:p>
            <a:pPr algn="just" rtl="1"/>
            <a:r>
              <a:rPr lang="fa-IR" sz="2400" dirty="0" smtClean="0">
                <a:cs typeface="B Yekan" panose="00000400000000000000" pitchFamily="2" charset="-78"/>
              </a:rPr>
              <a:t>شناخت همه جانبه یک اثر نیازمند سه نوع شناخت است:</a:t>
            </a:r>
          </a:p>
          <a:p>
            <a:pPr algn="just" rtl="1"/>
            <a:endParaRPr lang="fa-IR" sz="2400" dirty="0" smtClean="0">
              <a:cs typeface="B Yekan" panose="00000400000000000000" pitchFamily="2" charset="-78"/>
            </a:endParaRPr>
          </a:p>
          <a:p>
            <a:pPr marL="457200" indent="-457200" algn="just" rtl="1">
              <a:buFont typeface="+mj-lt"/>
              <a:buAutoNum type="arabicPeriod"/>
            </a:pPr>
            <a:r>
              <a:rPr lang="fa-IR" sz="2400" dirty="0" smtClean="0">
                <a:cs typeface="B Yekan" panose="00000400000000000000" pitchFamily="2" charset="-78"/>
              </a:rPr>
              <a:t>شناخت سندی</a:t>
            </a:r>
          </a:p>
          <a:p>
            <a:pPr marL="457200" indent="-457200" algn="just" rtl="1">
              <a:buFont typeface="+mj-lt"/>
              <a:buAutoNum type="arabicPeriod"/>
            </a:pPr>
            <a:r>
              <a:rPr lang="fa-IR" sz="2400" dirty="0" smtClean="0">
                <a:cs typeface="B Yekan" panose="00000400000000000000" pitchFamily="2" charset="-78"/>
              </a:rPr>
              <a:t>شناخت تحلیلی</a:t>
            </a:r>
          </a:p>
          <a:p>
            <a:pPr marL="457200" indent="-457200" algn="just" rtl="1">
              <a:buFont typeface="+mj-lt"/>
              <a:buAutoNum type="arabicPeriod"/>
            </a:pPr>
            <a:r>
              <a:rPr lang="fa-IR" sz="2400" dirty="0" smtClean="0">
                <a:cs typeface="B Yekan" panose="00000400000000000000" pitchFamily="2" charset="-78"/>
              </a:rPr>
              <a:t>شناخت ریشه ای</a:t>
            </a:r>
          </a:p>
          <a:p>
            <a:pPr algn="just" rtl="1"/>
            <a:endParaRPr lang="fa-IR" sz="2400" dirty="0">
              <a:cs typeface="B Yekan" panose="00000400000000000000" pitchFamily="2" charset="-78"/>
            </a:endParaRPr>
          </a:p>
          <a:p>
            <a:pPr algn="just" rtl="1"/>
            <a:r>
              <a:rPr lang="fa-IR" sz="2400" dirty="0" smtClean="0">
                <a:cs typeface="B Yekan" panose="00000400000000000000" pitchFamily="2" charset="-78"/>
              </a:rPr>
              <a:t>دست یابی به ایمان حقیقی، متوقف این سه شناخت می باشد.</a:t>
            </a:r>
            <a:endParaRPr lang="en-US" sz="2400" dirty="0">
              <a:cs typeface="B Yekan" panose="00000400000000000000" pitchFamily="2" charset="-78"/>
            </a:endParaRPr>
          </a:p>
          <a:p>
            <a:pPr algn="ctr" rtl="1">
              <a:buClr>
                <a:schemeClr val="tx2">
                  <a:lumMod val="60000"/>
                  <a:lumOff val="40000"/>
                </a:schemeClr>
              </a:buClr>
            </a:pPr>
            <a:endParaRPr lang="fa-IR" altLang="fa-IR" sz="2400" dirty="0">
              <a:cs typeface="B Yekan" panose="00000400000000000000" pitchFamily="2" charset="-78"/>
            </a:endParaRPr>
          </a:p>
        </p:txBody>
      </p:sp>
      <p:sp>
        <p:nvSpPr>
          <p:cNvPr id="9" name="TextBox 8"/>
          <p:cNvSpPr txBox="1"/>
          <p:nvPr/>
        </p:nvSpPr>
        <p:spPr>
          <a:xfrm>
            <a:off x="1948230" y="1108957"/>
            <a:ext cx="8434020" cy="830997"/>
          </a:xfrm>
          <a:prstGeom prst="rect">
            <a:avLst/>
          </a:prstGeom>
          <a:noFill/>
        </p:spPr>
        <p:txBody>
          <a:bodyPr wrap="square" rtlCol="1">
            <a:spAutoFit/>
          </a:bodyPr>
          <a:lstStyle/>
          <a:p>
            <a:pPr algn="ctr"/>
            <a:r>
              <a:rPr lang="fa-IR" sz="4800" dirty="0" smtClean="0">
                <a:latin typeface="IRANSans" panose="02040503050201020203" pitchFamily="18" charset="-78"/>
                <a:cs typeface="B Titr" panose="00000700000000000000" pitchFamily="2" charset="-78"/>
              </a:rPr>
              <a:t>اقسام شناخت قرآن</a:t>
            </a:r>
            <a:endParaRPr lang="fa-IR" sz="4800" dirty="0">
              <a:latin typeface="IRANSans" panose="02040503050201020203" pitchFamily="18" charset="-78"/>
              <a:cs typeface="B Titr" panose="00000700000000000000" pitchFamily="2" charset="-78"/>
            </a:endParaRPr>
          </a:p>
        </p:txBody>
      </p:sp>
      <p:cxnSp>
        <p:nvCxnSpPr>
          <p:cNvPr id="10" name="Straight Connector 9"/>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252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306206" y="2435304"/>
            <a:ext cx="4508331" cy="3046988"/>
          </a:xfrm>
          <a:prstGeom prst="rect">
            <a:avLst/>
          </a:prstGeom>
          <a:noFill/>
        </p:spPr>
        <p:txBody>
          <a:bodyPr wrap="square" rtlCol="1">
            <a:spAutoFit/>
          </a:bodyPr>
          <a:lstStyle/>
          <a:p>
            <a:pPr algn="just" rtl="1"/>
            <a:r>
              <a:rPr lang="fa-IR" sz="2400" dirty="0" smtClean="0">
                <a:cs typeface="B Yekan" panose="00000400000000000000" pitchFamily="2" charset="-78"/>
              </a:rPr>
              <a:t>در این نوع شناخت، اعتبار اِسناد و انتساب یک کتاب به نویسنده اش مورد بررسی قرار می گیرد.</a:t>
            </a:r>
          </a:p>
          <a:p>
            <a:pPr algn="just" rtl="1"/>
            <a:endParaRPr lang="fa-IR" sz="2400" dirty="0" smtClean="0">
              <a:cs typeface="B Yekan" panose="00000400000000000000" pitchFamily="2" charset="-78"/>
            </a:endParaRPr>
          </a:p>
          <a:p>
            <a:pPr algn="just" rtl="1"/>
            <a:r>
              <a:rPr lang="fa-IR" sz="2400" dirty="0" smtClean="0">
                <a:cs typeface="B Yekan" panose="00000400000000000000" pitchFamily="2" charset="-78"/>
              </a:rPr>
              <a:t>قرآن از این نوع شناخت بی نیاز است؛ چراکه هیچ گاه در انتساب سوره و آیه ای از قرآن به آورنده اش، یعنی پیامبر اسلام(ص) تردیدی رخ نداده است.</a:t>
            </a:r>
            <a:endParaRPr lang="en-US" sz="2400" dirty="0">
              <a:cs typeface="B Yekan" panose="00000400000000000000" pitchFamily="2" charset="-78"/>
            </a:endParaRPr>
          </a:p>
        </p:txBody>
      </p:sp>
      <p:sp>
        <p:nvSpPr>
          <p:cNvPr id="9" name="TextBox 8"/>
          <p:cNvSpPr txBox="1"/>
          <p:nvPr/>
        </p:nvSpPr>
        <p:spPr>
          <a:xfrm>
            <a:off x="1485900" y="1108957"/>
            <a:ext cx="9328638" cy="584775"/>
          </a:xfrm>
          <a:prstGeom prst="rect">
            <a:avLst/>
          </a:prstGeom>
          <a:noFill/>
        </p:spPr>
        <p:txBody>
          <a:bodyPr wrap="square" rtlCol="1">
            <a:spAutoFit/>
          </a:bodyPr>
          <a:lstStyle/>
          <a:p>
            <a:pPr algn="ctr"/>
            <a:r>
              <a:rPr lang="fa-IR" sz="3200" dirty="0" smtClean="0">
                <a:latin typeface="IRANSans" panose="02040503050201020203" pitchFamily="18" charset="-78"/>
                <a:cs typeface="B Titr" panose="00000700000000000000" pitchFamily="2" charset="-78"/>
              </a:rPr>
              <a:t>1. شناخت سندی</a:t>
            </a:r>
            <a:endParaRPr lang="fa-IR" sz="3200" dirty="0">
              <a:latin typeface="IRANSans" panose="02040503050201020203" pitchFamily="18" charset="-78"/>
              <a:cs typeface="B Titr" panose="00000700000000000000" pitchFamily="2" charset="-78"/>
            </a:endParaRPr>
          </a:p>
        </p:txBody>
      </p:sp>
      <p:cxnSp>
        <p:nvCxnSpPr>
          <p:cNvPr id="10" name="Straight Connector 9"/>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178" y="2435077"/>
            <a:ext cx="4635061" cy="3047441"/>
          </a:xfrm>
          <a:prstGeom prst="rect">
            <a:avLst/>
          </a:prstGeom>
        </p:spPr>
      </p:pic>
    </p:spTree>
    <p:extLst>
      <p:ext uri="{BB962C8B-B14F-4D97-AF65-F5344CB8AC3E}">
        <p14:creationId xmlns:p14="http://schemas.microsoft.com/office/powerpoint/2010/main" val="2255308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6054361" y="2245893"/>
            <a:ext cx="479034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algn="just" rtl="1" eaLnBrk="1" hangingPunct="1">
              <a:buAutoNum type="arabicPeriod"/>
            </a:pPr>
            <a:r>
              <a:rPr lang="fa-IR" altLang="fa-IR" sz="2000" dirty="0" smtClean="0">
                <a:cs typeface="B Yekan" panose="00000400000000000000" pitchFamily="2" charset="-78"/>
              </a:rPr>
              <a:t>دریافت وحی از طریق «علم حضوری» و عدم تردید در دریافت پیام الهی.</a:t>
            </a:r>
          </a:p>
          <a:p>
            <a:pPr marL="457200" indent="-457200" algn="just" rtl="1" eaLnBrk="1" hangingPunct="1">
              <a:buAutoNum type="arabicPeriod"/>
            </a:pPr>
            <a:endParaRPr lang="fa-IR" altLang="fa-IR" sz="2000" dirty="0">
              <a:cs typeface="B Yekan" panose="00000400000000000000" pitchFamily="2" charset="-78"/>
            </a:endParaRPr>
          </a:p>
          <a:p>
            <a:pPr algn="just" rtl="1"/>
            <a:r>
              <a:rPr lang="fa-IR" altLang="fa-IR" sz="2000" dirty="0">
                <a:solidFill>
                  <a:schemeClr val="accent6">
                    <a:lumMod val="50000"/>
                  </a:schemeClr>
                </a:solidFill>
                <a:cs typeface="B Yekan" panose="00000400000000000000" pitchFamily="2" charset="-78"/>
              </a:rPr>
              <a:t>لا تُحَرِّکْ بِهِ لِسانَکَ لِتَعْجَلَ بِهِ </a:t>
            </a:r>
            <a:r>
              <a:rPr lang="fa-IR" altLang="fa-IR" sz="2000" dirty="0">
                <a:cs typeface="B Yekan" panose="00000400000000000000" pitchFamily="2" charset="-78"/>
              </a:rPr>
              <a:t>(16) </a:t>
            </a:r>
            <a:r>
              <a:rPr lang="fa-IR" altLang="fa-IR" sz="2000" dirty="0">
                <a:solidFill>
                  <a:schemeClr val="accent6">
                    <a:lumMod val="50000"/>
                  </a:schemeClr>
                </a:solidFill>
                <a:cs typeface="B Yekan" panose="00000400000000000000" pitchFamily="2" charset="-78"/>
              </a:rPr>
              <a:t>إِنَّ عَلَیْنا جَمْعَهُ وَ قُرْآنَهُ </a:t>
            </a:r>
            <a:r>
              <a:rPr lang="fa-IR" altLang="fa-IR" sz="2000" dirty="0">
                <a:cs typeface="B Yekan" panose="00000400000000000000" pitchFamily="2" charset="-78"/>
              </a:rPr>
              <a:t>(17) </a:t>
            </a:r>
            <a:r>
              <a:rPr lang="fa-IR" altLang="fa-IR" sz="2000" dirty="0">
                <a:solidFill>
                  <a:schemeClr val="accent6">
                    <a:lumMod val="50000"/>
                  </a:schemeClr>
                </a:solidFill>
                <a:cs typeface="B Yekan" panose="00000400000000000000" pitchFamily="2" charset="-78"/>
              </a:rPr>
              <a:t>فَإِذا قَرَأْناهُ فَاتَّبِعْ قُرْآنَهُ </a:t>
            </a:r>
            <a:r>
              <a:rPr lang="fa-IR" altLang="fa-IR" sz="2000" dirty="0">
                <a:cs typeface="B Yekan" panose="00000400000000000000" pitchFamily="2" charset="-78"/>
              </a:rPr>
              <a:t>(18) </a:t>
            </a:r>
            <a:r>
              <a:rPr lang="fa-IR" altLang="fa-IR" sz="2000" dirty="0">
                <a:solidFill>
                  <a:schemeClr val="accent6">
                    <a:lumMod val="50000"/>
                  </a:schemeClr>
                </a:solidFill>
                <a:cs typeface="B Yekan" panose="00000400000000000000" pitchFamily="2" charset="-78"/>
              </a:rPr>
              <a:t>ثُمَّ إِنَّ عَلَیْنا بَیانَهُ </a:t>
            </a:r>
            <a:r>
              <a:rPr lang="fa-IR" altLang="fa-IR" sz="2000" dirty="0">
                <a:cs typeface="B Yekan" panose="00000400000000000000" pitchFamily="2" charset="-78"/>
              </a:rPr>
              <a:t>(19)</a:t>
            </a:r>
          </a:p>
          <a:p>
            <a:pPr algn="just" rtl="1"/>
            <a:r>
              <a:rPr lang="fa-IR" altLang="fa-IR" sz="2000" dirty="0" smtClean="0">
                <a:cs typeface="B Yekan" panose="00000400000000000000" pitchFamily="2" charset="-78"/>
              </a:rPr>
              <a:t>زبانت </a:t>
            </a:r>
            <a:r>
              <a:rPr lang="fa-IR" altLang="fa-IR" sz="2000" dirty="0">
                <a:cs typeface="B Yekan" panose="00000400000000000000" pitchFamily="2" charset="-78"/>
              </a:rPr>
              <a:t>را به خاطر عجله براى خواندن آن (قرآن) حرکت </a:t>
            </a:r>
            <a:r>
              <a:rPr lang="fa-IR" altLang="fa-IR" sz="2000" dirty="0" smtClean="0">
                <a:cs typeface="B Yekan" panose="00000400000000000000" pitchFamily="2" charset="-78"/>
              </a:rPr>
              <a:t>مده. (16) </a:t>
            </a:r>
            <a:r>
              <a:rPr lang="fa-IR" altLang="fa-IR" sz="2000" dirty="0">
                <a:cs typeface="B Yekan" panose="00000400000000000000" pitchFamily="2" charset="-78"/>
              </a:rPr>
              <a:t>چرا که جمع و خواندن آن بر عهده </a:t>
            </a:r>
            <a:r>
              <a:rPr lang="fa-IR" altLang="fa-IR" sz="2000" dirty="0" smtClean="0">
                <a:cs typeface="B Yekan" panose="00000400000000000000" pitchFamily="2" charset="-78"/>
              </a:rPr>
              <a:t>ماست. </a:t>
            </a:r>
            <a:r>
              <a:rPr lang="fa-IR" altLang="fa-IR" sz="2000" dirty="0">
                <a:cs typeface="B Yekan" panose="00000400000000000000" pitchFamily="2" charset="-78"/>
              </a:rPr>
              <a:t>(</a:t>
            </a:r>
            <a:r>
              <a:rPr lang="fa-IR" altLang="fa-IR" sz="2000" dirty="0" smtClean="0">
                <a:cs typeface="B Yekan" panose="00000400000000000000" pitchFamily="2" charset="-78"/>
              </a:rPr>
              <a:t>17) </a:t>
            </a:r>
            <a:r>
              <a:rPr lang="fa-IR" altLang="fa-IR" sz="2000" dirty="0">
                <a:cs typeface="B Yekan" panose="00000400000000000000" pitchFamily="2" charset="-78"/>
              </a:rPr>
              <a:t>و هنگامى که ما آن را خواندیم از آن پیروى </a:t>
            </a:r>
            <a:r>
              <a:rPr lang="fa-IR" altLang="fa-IR" sz="2000" dirty="0" smtClean="0">
                <a:cs typeface="B Yekan" panose="00000400000000000000" pitchFamily="2" charset="-78"/>
              </a:rPr>
              <a:t>کن. (18) </a:t>
            </a:r>
            <a:r>
              <a:rPr lang="fa-IR" altLang="fa-IR" sz="2000" dirty="0">
                <a:cs typeface="B Yekan" panose="00000400000000000000" pitchFamily="2" charset="-78"/>
              </a:rPr>
              <a:t>سپس بیان (و توضیح) آن نیز بر عهده </a:t>
            </a:r>
            <a:r>
              <a:rPr lang="fa-IR" altLang="fa-IR" sz="2000" dirty="0" smtClean="0">
                <a:cs typeface="B Yekan" panose="00000400000000000000" pitchFamily="2" charset="-78"/>
              </a:rPr>
              <a:t>ماست.</a:t>
            </a:r>
            <a:r>
              <a:rPr lang="fa-IR" altLang="fa-IR" sz="2000" dirty="0">
                <a:cs typeface="B Yekan" panose="00000400000000000000" pitchFamily="2" charset="-78"/>
              </a:rPr>
              <a:t> </a:t>
            </a:r>
            <a:r>
              <a:rPr lang="fa-IR" altLang="fa-IR" sz="2000" dirty="0" smtClean="0">
                <a:cs typeface="B Yekan" panose="00000400000000000000" pitchFamily="2" charset="-78"/>
              </a:rPr>
              <a:t>(19)   </a:t>
            </a:r>
            <a:r>
              <a:rPr lang="fa-IR" altLang="fa-IR" sz="1400" dirty="0" smtClean="0">
                <a:cs typeface="B Yekan" panose="00000400000000000000" pitchFamily="2" charset="-78"/>
              </a:rPr>
              <a:t>[قیامت: 19-16]</a:t>
            </a:r>
            <a:endParaRPr lang="fa-IR" altLang="fa-IR" sz="1400" dirty="0">
              <a:cs typeface="B Yekan" panose="00000400000000000000" pitchFamily="2" charset="-78"/>
            </a:endParaRPr>
          </a:p>
        </p:txBody>
      </p:sp>
      <p:sp>
        <p:nvSpPr>
          <p:cNvPr id="10" name="Rectangle 7"/>
          <p:cNvSpPr>
            <a:spLocks/>
          </p:cNvSpPr>
          <p:nvPr/>
        </p:nvSpPr>
        <p:spPr bwMode="auto">
          <a:xfrm>
            <a:off x="201898" y="6096087"/>
            <a:ext cx="3342481" cy="53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5600">
                <a:solidFill>
                  <a:schemeClr val="tx1"/>
                </a:solidFill>
                <a:latin typeface="Gill Sans" pitchFamily="-65" charset="0"/>
                <a:ea typeface="Heiti SC Light" pitchFamily="-65" charset="-122"/>
                <a:sym typeface="Gill Sans" pitchFamily="-65" charset="0"/>
              </a:defRPr>
            </a:lvl1pPr>
            <a:lvl2pPr marL="742950" indent="-285750" algn="ctr" eaLnBrk="0" hangingPunct="0">
              <a:defRPr sz="5600">
                <a:solidFill>
                  <a:schemeClr val="tx1"/>
                </a:solidFill>
                <a:latin typeface="Gill Sans" pitchFamily="-65" charset="0"/>
                <a:ea typeface="Heiti SC Light" pitchFamily="-65" charset="-122"/>
                <a:sym typeface="Gill Sans" pitchFamily="-65" charset="0"/>
              </a:defRPr>
            </a:lvl2pPr>
            <a:lvl3pPr marL="1143000" indent="-228600" algn="ctr" eaLnBrk="0" hangingPunct="0">
              <a:defRPr sz="5600">
                <a:solidFill>
                  <a:schemeClr val="tx1"/>
                </a:solidFill>
                <a:latin typeface="Gill Sans" pitchFamily="-65" charset="0"/>
                <a:ea typeface="Heiti SC Light" pitchFamily="-65" charset="-122"/>
                <a:sym typeface="Gill Sans" pitchFamily="-65" charset="0"/>
              </a:defRPr>
            </a:lvl3pPr>
            <a:lvl4pPr marL="1600200" indent="-228600" algn="ctr" eaLnBrk="0" hangingPunct="0">
              <a:defRPr sz="5600">
                <a:solidFill>
                  <a:schemeClr val="tx1"/>
                </a:solidFill>
                <a:latin typeface="Gill Sans" pitchFamily="-65" charset="0"/>
                <a:ea typeface="Heiti SC Light" pitchFamily="-65" charset="-122"/>
                <a:sym typeface="Gill Sans" pitchFamily="-65" charset="0"/>
              </a:defRPr>
            </a:lvl4pPr>
            <a:lvl5pPr marL="2057400" indent="-228600" algn="ctr" eaLnBrk="0" hangingPunct="0">
              <a:defRPr sz="5600">
                <a:solidFill>
                  <a:schemeClr val="tx1"/>
                </a:solidFill>
                <a:latin typeface="Gill Sans" pitchFamily="-65" charset="0"/>
                <a:ea typeface="Heiti SC Light" pitchFamily="-65" charset="-122"/>
                <a:sym typeface="Gill Sans" pitchFamily="-65" charset="0"/>
              </a:defRPr>
            </a:lvl5pPr>
            <a:lvl6pPr marL="25146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6pPr>
            <a:lvl7pPr marL="29718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7pPr>
            <a:lvl8pPr marL="34290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8pPr>
            <a:lvl9pPr marL="38862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9pPr>
          </a:lstStyle>
          <a:p>
            <a:pPr algn="l" eaLnBrk="1" hangingPunct="1">
              <a:lnSpc>
                <a:spcPct val="110000"/>
              </a:lnSpc>
            </a:pPr>
            <a:r>
              <a:rPr lang="en-US" altLang="fa-IR" sz="1600" dirty="0" smtClean="0">
                <a:solidFill>
                  <a:schemeClr val="bg1">
                    <a:lumMod val="85000"/>
                  </a:schemeClr>
                </a:solidFill>
                <a:latin typeface="Source Sans Pro Bold" pitchFamily="-65" charset="0"/>
                <a:ea typeface="MS PGothic" panose="020B0600070205080204" pitchFamily="34" charset="-128"/>
                <a:sym typeface="Source Sans Pro Bold" pitchFamily="-65" charset="0"/>
              </a:rPr>
              <a:t>wwww.razclick.ir</a:t>
            </a:r>
          </a:p>
          <a:p>
            <a:pPr algn="l" eaLnBrk="1" hangingPunct="1">
              <a:lnSpc>
                <a:spcPct val="110000"/>
              </a:lnSpc>
            </a:pPr>
            <a:r>
              <a:rPr lang="fa-IR" altLang="fa-IR" sz="1200" b="1" dirty="0" smtClean="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rPr>
              <a:t>آموزش های تجاری مخصوص بازار کار</a:t>
            </a:r>
          </a:p>
          <a:p>
            <a:pPr algn="l" eaLnBrk="1" hangingPunct="1">
              <a:lnSpc>
                <a:spcPct val="110000"/>
              </a:lnSpc>
            </a:pPr>
            <a:endParaRPr lang="en-US" altLang="fa-IR" sz="1200" b="1" dirty="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endParaRPr>
          </a:p>
        </p:txBody>
      </p:sp>
      <p:sp>
        <p:nvSpPr>
          <p:cNvPr id="22" name="TextBox 21"/>
          <p:cNvSpPr txBox="1"/>
          <p:nvPr/>
        </p:nvSpPr>
        <p:spPr>
          <a:xfrm>
            <a:off x="1468315" y="1108957"/>
            <a:ext cx="9284677" cy="523220"/>
          </a:xfrm>
          <a:prstGeom prst="rect">
            <a:avLst/>
          </a:prstGeom>
          <a:noFill/>
        </p:spPr>
        <p:txBody>
          <a:bodyPr wrap="square" rtlCol="1">
            <a:spAutoFit/>
          </a:bodyPr>
          <a:lstStyle/>
          <a:p>
            <a:pPr algn="ctr"/>
            <a:r>
              <a:rPr lang="fa-IR" sz="2800" b="1" dirty="0" smtClean="0">
                <a:latin typeface="IRANSans" panose="02040503050201020203" pitchFamily="18" charset="-78"/>
                <a:cs typeface="B Titr" panose="00000700000000000000" pitchFamily="2" charset="-78"/>
              </a:rPr>
              <a:t>دلایل بی نیازی قرآن از شناخت سندی</a:t>
            </a:r>
            <a:endParaRPr lang="fa-IR" sz="2800" b="1" dirty="0">
              <a:latin typeface="IRANSans" panose="02040503050201020203" pitchFamily="18" charset="-78"/>
              <a:cs typeface="B Titr" panose="00000700000000000000" pitchFamily="2" charset="-78"/>
            </a:endParaRPr>
          </a:p>
        </p:txBody>
      </p:sp>
      <p:cxnSp>
        <p:nvCxnSpPr>
          <p:cNvPr id="23" name="Straight Connector 22"/>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268" y="2259724"/>
            <a:ext cx="4665418" cy="3279227"/>
          </a:xfrm>
          <a:prstGeom prst="rect">
            <a:avLst/>
          </a:prstGeom>
        </p:spPr>
      </p:pic>
    </p:spTree>
    <p:extLst>
      <p:ext uri="{BB962C8B-B14F-4D97-AF65-F5344CB8AC3E}">
        <p14:creationId xmlns:p14="http://schemas.microsoft.com/office/powerpoint/2010/main" val="3014908490"/>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1135117" y="916237"/>
            <a:ext cx="9899763"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lnSpc>
                <a:spcPct val="150000"/>
              </a:lnSpc>
            </a:pPr>
            <a:r>
              <a:rPr lang="fa-IR" sz="2000" dirty="0" smtClean="0">
                <a:cs typeface="B Yekan" panose="00000400000000000000" pitchFamily="2" charset="-78"/>
              </a:rPr>
              <a:t>2. نزول تدریجی قرآن</a:t>
            </a:r>
          </a:p>
          <a:p>
            <a:pPr algn="just" rtl="1">
              <a:lnSpc>
                <a:spcPct val="150000"/>
              </a:lnSpc>
            </a:pPr>
            <a:r>
              <a:rPr lang="fa-IR" sz="2000" dirty="0" smtClean="0">
                <a:cs typeface="B Yekan" panose="00000400000000000000" pitchFamily="2" charset="-78"/>
              </a:rPr>
              <a:t>نزول یک باره ممکن بود باعث تفاوت در نسخه های قرآن گردد. همچنین نزول تدریجی آیات، دریافت اطمینان بخش را برای پیامبر(ص) و روند فراگیری برای مؤمنان را آسان می نمود. خداوند متعال در آیه 32 فرقان و 106 اسرا می فرماید:</a:t>
            </a:r>
          </a:p>
          <a:p>
            <a:pPr algn="just" rtl="1">
              <a:lnSpc>
                <a:spcPct val="150000"/>
              </a:lnSpc>
            </a:pPr>
            <a:r>
              <a:rPr lang="fa-IR" sz="2000" dirty="0" smtClean="0">
                <a:cs typeface="B Yekan" panose="00000400000000000000" pitchFamily="2" charset="-78"/>
              </a:rPr>
              <a:t> </a:t>
            </a:r>
            <a:endParaRPr lang="en-US" sz="2000" dirty="0">
              <a:cs typeface="B Yekan" panose="00000400000000000000" pitchFamily="2" charset="-78"/>
            </a:endParaRPr>
          </a:p>
        </p:txBody>
      </p:sp>
      <p:sp>
        <p:nvSpPr>
          <p:cNvPr id="10" name="Rectangle 7"/>
          <p:cNvSpPr>
            <a:spLocks/>
          </p:cNvSpPr>
          <p:nvPr/>
        </p:nvSpPr>
        <p:spPr bwMode="auto">
          <a:xfrm>
            <a:off x="201898" y="6096087"/>
            <a:ext cx="3342481" cy="53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lgn="ctr" eaLnBrk="0" hangingPunct="0">
              <a:defRPr sz="5600">
                <a:solidFill>
                  <a:schemeClr val="tx1"/>
                </a:solidFill>
                <a:latin typeface="Gill Sans" pitchFamily="-65" charset="0"/>
                <a:ea typeface="Heiti SC Light" pitchFamily="-65" charset="-122"/>
                <a:sym typeface="Gill Sans" pitchFamily="-65" charset="0"/>
              </a:defRPr>
            </a:lvl1pPr>
            <a:lvl2pPr marL="742950" indent="-285750" algn="ctr" eaLnBrk="0" hangingPunct="0">
              <a:defRPr sz="5600">
                <a:solidFill>
                  <a:schemeClr val="tx1"/>
                </a:solidFill>
                <a:latin typeface="Gill Sans" pitchFamily="-65" charset="0"/>
                <a:ea typeface="Heiti SC Light" pitchFamily="-65" charset="-122"/>
                <a:sym typeface="Gill Sans" pitchFamily="-65" charset="0"/>
              </a:defRPr>
            </a:lvl2pPr>
            <a:lvl3pPr marL="1143000" indent="-228600" algn="ctr" eaLnBrk="0" hangingPunct="0">
              <a:defRPr sz="5600">
                <a:solidFill>
                  <a:schemeClr val="tx1"/>
                </a:solidFill>
                <a:latin typeface="Gill Sans" pitchFamily="-65" charset="0"/>
                <a:ea typeface="Heiti SC Light" pitchFamily="-65" charset="-122"/>
                <a:sym typeface="Gill Sans" pitchFamily="-65" charset="0"/>
              </a:defRPr>
            </a:lvl3pPr>
            <a:lvl4pPr marL="1600200" indent="-228600" algn="ctr" eaLnBrk="0" hangingPunct="0">
              <a:defRPr sz="5600">
                <a:solidFill>
                  <a:schemeClr val="tx1"/>
                </a:solidFill>
                <a:latin typeface="Gill Sans" pitchFamily="-65" charset="0"/>
                <a:ea typeface="Heiti SC Light" pitchFamily="-65" charset="-122"/>
                <a:sym typeface="Gill Sans" pitchFamily="-65" charset="0"/>
              </a:defRPr>
            </a:lvl4pPr>
            <a:lvl5pPr marL="2057400" indent="-228600" algn="ctr" eaLnBrk="0" hangingPunct="0">
              <a:defRPr sz="5600">
                <a:solidFill>
                  <a:schemeClr val="tx1"/>
                </a:solidFill>
                <a:latin typeface="Gill Sans" pitchFamily="-65" charset="0"/>
                <a:ea typeface="Heiti SC Light" pitchFamily="-65" charset="-122"/>
                <a:sym typeface="Gill Sans" pitchFamily="-65" charset="0"/>
              </a:defRPr>
            </a:lvl5pPr>
            <a:lvl6pPr marL="25146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6pPr>
            <a:lvl7pPr marL="29718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7pPr>
            <a:lvl8pPr marL="34290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8pPr>
            <a:lvl9pPr marL="3886200" indent="-228600" algn="ctr" eaLnBrk="0" fontAlgn="base" hangingPunct="0">
              <a:spcBef>
                <a:spcPct val="0"/>
              </a:spcBef>
              <a:spcAft>
                <a:spcPct val="0"/>
              </a:spcAft>
              <a:defRPr sz="5600">
                <a:solidFill>
                  <a:schemeClr val="tx1"/>
                </a:solidFill>
                <a:latin typeface="Gill Sans" pitchFamily="-65" charset="0"/>
                <a:ea typeface="Heiti SC Light" pitchFamily="-65" charset="-122"/>
                <a:sym typeface="Gill Sans" pitchFamily="-65" charset="0"/>
              </a:defRPr>
            </a:lvl9pPr>
          </a:lstStyle>
          <a:p>
            <a:pPr algn="l" eaLnBrk="1" hangingPunct="1">
              <a:lnSpc>
                <a:spcPct val="110000"/>
              </a:lnSpc>
            </a:pPr>
            <a:r>
              <a:rPr lang="en-US" altLang="fa-IR" sz="1600" dirty="0" smtClean="0">
                <a:solidFill>
                  <a:schemeClr val="bg1">
                    <a:lumMod val="85000"/>
                  </a:schemeClr>
                </a:solidFill>
                <a:latin typeface="Source Sans Pro Bold" pitchFamily="-65" charset="0"/>
                <a:ea typeface="MS PGothic" panose="020B0600070205080204" pitchFamily="34" charset="-128"/>
                <a:sym typeface="Source Sans Pro Bold" pitchFamily="-65" charset="0"/>
              </a:rPr>
              <a:t>wwww.razclick.ir</a:t>
            </a:r>
          </a:p>
          <a:p>
            <a:pPr algn="l" eaLnBrk="1" hangingPunct="1">
              <a:lnSpc>
                <a:spcPct val="110000"/>
              </a:lnSpc>
            </a:pPr>
            <a:r>
              <a:rPr lang="fa-IR" altLang="fa-IR" sz="1200" b="1" dirty="0" smtClean="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rPr>
              <a:t>آموزش های تجاری مخصوص بازار کار</a:t>
            </a:r>
          </a:p>
          <a:p>
            <a:pPr algn="l" eaLnBrk="1" hangingPunct="1">
              <a:lnSpc>
                <a:spcPct val="110000"/>
              </a:lnSpc>
            </a:pPr>
            <a:endParaRPr lang="en-US" altLang="fa-IR" sz="1200" b="1" dirty="0">
              <a:solidFill>
                <a:schemeClr val="bg1">
                  <a:lumMod val="85000"/>
                </a:schemeClr>
              </a:solidFill>
              <a:latin typeface="Source Sans Pro" panose="020B0503030403020204" pitchFamily="34" charset="0"/>
              <a:ea typeface="MS PGothic" panose="020B0600070205080204" pitchFamily="34" charset="-128"/>
              <a:sym typeface="Source Sans Pro" panose="020B0503030403020204" pitchFamily="34" charset="0"/>
            </a:endParaRPr>
          </a:p>
        </p:txBody>
      </p:sp>
      <p:sp>
        <p:nvSpPr>
          <p:cNvPr id="3" name="Rectangle 4"/>
          <p:cNvSpPr>
            <a:spLocks noChangeArrowheads="1"/>
          </p:cNvSpPr>
          <p:nvPr/>
        </p:nvSpPr>
        <p:spPr bwMode="auto">
          <a:xfrm>
            <a:off x="262758" y="-158353"/>
            <a:ext cx="1219200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a-IR" altLang="fa-IR" sz="1800" b="0" i="0" u="none" strike="noStrike" cap="none" normalizeH="0" baseline="0" dirty="0" smtClean="0">
                <a:ln>
                  <a:noFill/>
                </a:ln>
                <a:solidFill>
                  <a:schemeClr val="tx1"/>
                </a:solidFill>
                <a:effectLst/>
                <a:latin typeface="Arial" panose="020B0604020202020204" pitchFamily="34" charset="0"/>
                <a:hlinkClick r:id="rId2" tooltip="مشاهده آیه در سوره"/>
              </a:rPr>
              <a:t>  </a:t>
            </a:r>
            <a:r>
              <a:rPr kumimoji="0" lang="fa-IR" altLang="fa-IR" sz="2800" b="0" i="0" u="none" strike="noStrike" cap="none" normalizeH="0" baseline="0" dirty="0" smtClean="0">
                <a:ln>
                  <a:noFill/>
                </a:ln>
                <a:solidFill>
                  <a:schemeClr val="tx1"/>
                </a:solidFill>
                <a:effectLst/>
                <a:latin typeface="Arial" panose="020B0604020202020204" pitchFamily="34" charset="0"/>
              </a:rPr>
              <a:t> </a:t>
            </a:r>
            <a:r>
              <a:rPr kumimoji="0" lang="fa-IR" altLang="fa-IR" sz="1800" b="0" i="0" u="none" strike="noStrike" cap="none" normalizeH="0" baseline="0" dirty="0" smtClean="0">
                <a:ln>
                  <a:noFill/>
                </a:ln>
                <a:solidFill>
                  <a:schemeClr val="tx1"/>
                </a:solidFill>
                <a:effectLst/>
                <a:latin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a-IR" altLang="fa-IR" sz="2800" b="0" i="0" u="none" strike="noStrike" cap="none" normalizeH="0" baseline="0" dirty="0" smtClean="0">
                <a:ln>
                  <a:noFill/>
                </a:ln>
                <a:solidFill>
                  <a:schemeClr val="tx1"/>
                </a:solidFill>
                <a:effectLst/>
                <a:latin typeface="Arial" panose="020B0604020202020204" pitchFamily="34" charset="0"/>
              </a:rPr>
              <a:t> </a:t>
            </a:r>
            <a:r>
              <a:rPr kumimoji="0" lang="fa-IR" altLang="fa-IR" sz="1800" b="0" i="0" u="none" strike="noStrike" cap="none" normalizeH="0" baseline="0" dirty="0" smtClean="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a-IR" altLang="fa-IR" sz="1800" b="0" i="0" u="none" strike="noStrike" cap="none" normalizeH="0" baseline="0" dirty="0" smtClean="0">
              <a:ln>
                <a:noFill/>
              </a:ln>
              <a:solidFill>
                <a:schemeClr val="tx1"/>
              </a:solidFill>
              <a:effectLst/>
              <a:latin typeface="Arial" panose="020B0604020202020204" pitchFamily="34" charset="0"/>
            </a:endParaRPr>
          </a:p>
        </p:txBody>
      </p:sp>
      <p:pic>
        <p:nvPicPr>
          <p:cNvPr id="1029"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741" y="2651244"/>
            <a:ext cx="32480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مشاهده آیه در سوره">
            <a:hlinkClick r:id="rId2" tooltip="مشاهده آیه در سوره"/>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7788" y="3480408"/>
            <a:ext cx="3248025" cy="4572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64521" y="3147887"/>
            <a:ext cx="7357239" cy="400110"/>
          </a:xfrm>
          <a:prstGeom prst="rect">
            <a:avLst/>
          </a:prstGeom>
        </p:spPr>
        <p:txBody>
          <a:bodyPr wrap="square">
            <a:spAutoFit/>
          </a:bodyPr>
          <a:lstStyle/>
          <a:p>
            <a:pPr lvl="0" algn="ctr" eaLnBrk="0" fontAlgn="base" hangingPunct="0">
              <a:spcBef>
                <a:spcPct val="0"/>
              </a:spcBef>
              <a:spcAft>
                <a:spcPct val="0"/>
              </a:spcAft>
            </a:pPr>
            <a:r>
              <a:rPr lang="ar-SA" altLang="fa-IR" sz="2000" b="1" dirty="0">
                <a:solidFill>
                  <a:srgbClr val="0000FF"/>
                </a:solidFill>
                <a:latin typeface="me_quran"/>
                <a:cs typeface="B Badr" panose="00000400000000000000" pitchFamily="2" charset="-78"/>
              </a:rPr>
              <a:t>وَقَالَ الَّذِينَ كَفَرُوا لَوْلَا نُزِّلَ عَلَيْهِ الْقُرْآنُ جُمْلَةً وَاحِدَةً ۚ كَذَٰلِكَ لِنُثَبِّتَ بِهِ فُؤَادَكَ ۖ وَرَتَّلْنَاهُ </a:t>
            </a:r>
            <a:r>
              <a:rPr lang="ar-SA" altLang="fa-IR" sz="2000" b="1" dirty="0" smtClean="0">
                <a:solidFill>
                  <a:srgbClr val="0000FF"/>
                </a:solidFill>
                <a:latin typeface="me_quran"/>
                <a:cs typeface="B Badr" panose="00000400000000000000" pitchFamily="2" charset="-78"/>
              </a:rPr>
              <a:t>تَرْتِيلًا</a:t>
            </a:r>
            <a:r>
              <a:rPr lang="fa-IR" altLang="fa-IR" sz="1100" b="1" dirty="0" smtClean="0">
                <a:cs typeface="B Badr" panose="00000400000000000000" pitchFamily="2" charset="-78"/>
              </a:rPr>
              <a:t> </a:t>
            </a:r>
            <a:endParaRPr lang="fa-IR" altLang="fa-IR" sz="2400" b="1" dirty="0">
              <a:latin typeface="Arial" panose="020B0604020202020204" pitchFamily="34" charset="0"/>
              <a:cs typeface="B Badr" panose="00000400000000000000" pitchFamily="2" charset="-78"/>
            </a:endParaRPr>
          </a:p>
        </p:txBody>
      </p:sp>
      <p:sp>
        <p:nvSpPr>
          <p:cNvPr id="13" name="TextBox 5"/>
          <p:cNvSpPr txBox="1">
            <a:spLocks noChangeArrowheads="1"/>
          </p:cNvSpPr>
          <p:nvPr/>
        </p:nvSpPr>
        <p:spPr bwMode="auto">
          <a:xfrm>
            <a:off x="1135116" y="3854482"/>
            <a:ext cx="102886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rtl="1">
              <a:lnSpc>
                <a:spcPct val="150000"/>
              </a:lnSpc>
            </a:pPr>
            <a:r>
              <a:rPr lang="fa-IR" sz="1400" dirty="0">
                <a:cs typeface="B Yekan" panose="00000400000000000000" pitchFamily="2" charset="-78"/>
              </a:rPr>
              <a:t>و كسانى كه كافر شدند، گفتند: «چرا قرآن يكجا بر او نازل نشده است؟» اين گونه [ما آن را به تدريج نازل كرديم‌] تا قلبت را به وسيله آن استوار گردانيم، و آن را به آرامى [بر تو] خوانديم.</a:t>
            </a:r>
            <a:endParaRPr lang="en-US" sz="1400" dirty="0">
              <a:cs typeface="B Yekan" panose="00000400000000000000" pitchFamily="2" charset="-78"/>
            </a:endParaRPr>
          </a:p>
        </p:txBody>
      </p:sp>
      <p:pic>
        <p:nvPicPr>
          <p:cNvPr id="15"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788" y="4339427"/>
            <a:ext cx="32480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مشاهده آیه در سوره">
            <a:hlinkClick r:id="rId2" tooltip="مشاهده آیه در سوره"/>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5970" y="5217520"/>
            <a:ext cx="3248025" cy="4572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174047" y="4838172"/>
            <a:ext cx="4418197" cy="400110"/>
          </a:xfrm>
          <a:prstGeom prst="rect">
            <a:avLst/>
          </a:prstGeom>
        </p:spPr>
        <p:txBody>
          <a:bodyPr wrap="none">
            <a:spAutoFit/>
          </a:bodyPr>
          <a:lstStyle/>
          <a:p>
            <a:r>
              <a:rPr lang="fa-IR" sz="2000" b="1" dirty="0">
                <a:solidFill>
                  <a:srgbClr val="0000FF"/>
                </a:solidFill>
                <a:latin typeface="me_quran"/>
                <a:cs typeface="B Badr" panose="00000400000000000000" pitchFamily="2" charset="-78"/>
              </a:rPr>
              <a:t>وَقُرْآنًا فَرَقْنَاهُ لِتَقْرَأَهُ عَلَى النَّاسِ </a:t>
            </a:r>
            <a:r>
              <a:rPr lang="fa-IR" sz="2000" b="1" dirty="0" smtClean="0">
                <a:solidFill>
                  <a:srgbClr val="0000FF"/>
                </a:solidFill>
                <a:latin typeface="me_quran"/>
                <a:cs typeface="B Badr" panose="00000400000000000000" pitchFamily="2" charset="-78"/>
              </a:rPr>
              <a:t>عَلَىٰ مُكْثٍ وَنَزَّلْنَاهُ تَنْزِيلًا</a:t>
            </a:r>
            <a:endParaRPr lang="fa-IR" sz="2000" b="1" dirty="0">
              <a:solidFill>
                <a:srgbClr val="0000FF"/>
              </a:solidFill>
              <a:latin typeface="me_quran"/>
              <a:cs typeface="B Badr" panose="00000400000000000000" pitchFamily="2" charset="-78"/>
            </a:endParaRPr>
          </a:p>
        </p:txBody>
      </p:sp>
      <p:sp>
        <p:nvSpPr>
          <p:cNvPr id="19" name="TextBox 5"/>
          <p:cNvSpPr txBox="1">
            <a:spLocks noChangeArrowheads="1"/>
          </p:cNvSpPr>
          <p:nvPr/>
        </p:nvSpPr>
        <p:spPr bwMode="auto">
          <a:xfrm>
            <a:off x="2785243" y="5576341"/>
            <a:ext cx="6862270" cy="71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lnSpc>
                <a:spcPct val="150000"/>
              </a:lnSpc>
            </a:pPr>
            <a:r>
              <a:rPr lang="fa-IR" sz="1400" dirty="0">
                <a:cs typeface="B Yekan" panose="00000400000000000000" pitchFamily="2" charset="-78"/>
              </a:rPr>
              <a:t>و قرآنى [با عظمت را] بخش بخش [بر تو] نازل كرديم تا آن را به آرامى به مردم بخوانى، و آن را به تدريج نازل كرديم.</a:t>
            </a:r>
            <a:endParaRPr lang="en-US" sz="1400" dirty="0">
              <a:cs typeface="B Yekan" panose="00000400000000000000" pitchFamily="2" charset="-78"/>
            </a:endParaRPr>
          </a:p>
        </p:txBody>
      </p:sp>
    </p:spTree>
    <p:extLst>
      <p:ext uri="{BB962C8B-B14F-4D97-AF65-F5344CB8AC3E}">
        <p14:creationId xmlns:p14="http://schemas.microsoft.com/office/powerpoint/2010/main" val="2718320832"/>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8839198" y="1468032"/>
            <a:ext cx="236001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r>
              <a:rPr lang="fa-IR" sz="2200" dirty="0" smtClean="0">
                <a:cs typeface="B Yekan" panose="00000400000000000000" pitchFamily="2" charset="-78"/>
              </a:rPr>
              <a:t>3. انتخاب افرادی به عنوان «کاتبان وحی» از سوی پیامبر(ص) جهت ضبط، نگهداری و نگارش صحیح قرآن</a:t>
            </a:r>
            <a:endParaRPr lang="en-US" sz="2200" dirty="0">
              <a:cs typeface="B Yekan" panose="000004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586" y="1296057"/>
            <a:ext cx="7393443" cy="4158812"/>
          </a:xfrm>
          <a:prstGeom prst="rect">
            <a:avLst/>
          </a:prstGeom>
        </p:spPr>
      </p:pic>
    </p:spTree>
    <p:extLst>
      <p:ext uri="{BB962C8B-B14F-4D97-AF65-F5344CB8AC3E}">
        <p14:creationId xmlns:p14="http://schemas.microsoft.com/office/powerpoint/2010/main" val="4151906137"/>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309851" y="1266613"/>
            <a:ext cx="9808123" cy="461665"/>
          </a:xfrm>
          <a:prstGeom prst="rect">
            <a:avLst/>
          </a:prstGeom>
          <a:noFill/>
        </p:spPr>
        <p:txBody>
          <a:bodyPr wrap="square" rtlCol="1">
            <a:spAutoFit/>
          </a:bodyPr>
          <a:lstStyle/>
          <a:p>
            <a:pPr algn="r"/>
            <a:r>
              <a:rPr lang="fa-IR" sz="2400" dirty="0" smtClean="0">
                <a:latin typeface="IRANSans" panose="02040503050201020203" pitchFamily="18" charset="-78"/>
                <a:cs typeface="B Yekan" panose="00000400000000000000" pitchFamily="2" charset="-78"/>
              </a:rPr>
              <a:t>4. حفظ و به خاطر سپردن آسان قرآن به دلیل فصاحت، بلاغت و ساختار آهنگین آیات آن</a:t>
            </a:r>
            <a:endParaRPr lang="fa-IR" sz="2400" dirty="0">
              <a:latin typeface="IRANSans" panose="02040503050201020203" pitchFamily="18" charset="-78"/>
              <a:cs typeface="B Yekan" panose="000004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631" y="1901495"/>
            <a:ext cx="6425762" cy="4283841"/>
          </a:xfrm>
          <a:prstGeom prst="rect">
            <a:avLst/>
          </a:prstGeom>
        </p:spPr>
      </p:pic>
    </p:spTree>
    <p:extLst>
      <p:ext uri="{BB962C8B-B14F-4D97-AF65-F5344CB8AC3E}">
        <p14:creationId xmlns:p14="http://schemas.microsoft.com/office/powerpoint/2010/main" val="3761783965"/>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Box 5"/>
          <p:cNvSpPr txBox="1">
            <a:spLocks noChangeArrowheads="1"/>
          </p:cNvSpPr>
          <p:nvPr/>
        </p:nvSpPr>
        <p:spPr bwMode="auto">
          <a:xfrm>
            <a:off x="1292772" y="1234457"/>
            <a:ext cx="96706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r>
              <a:rPr lang="fa-IR" sz="2000" dirty="0" smtClean="0">
                <a:cs typeface="B Yekan" panose="00000400000000000000" pitchFamily="2" charset="-78"/>
              </a:rPr>
              <a:t>5. نبود کتابی دیگر همچون قرآن در بین جامعه بدوی آن زمان، وجود ذهن خالی و داشتن حافظه قوی، کسب اطلاعات از راه دیدن و شنیدن به دلیل نداشتن سواد و حفظ دقیق آیات قرآن به سبب اعتقاد آنان به کلام الهی بودن قرآن</a:t>
            </a:r>
            <a:endParaRPr lang="en-US" sz="2000" dirty="0">
              <a:cs typeface="B Yekan" panose="00000400000000000000"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7062" y="2167128"/>
            <a:ext cx="5108028" cy="3939164"/>
          </a:xfrm>
          <a:prstGeom prst="rect">
            <a:avLst/>
          </a:prstGeom>
        </p:spPr>
      </p:pic>
    </p:spTree>
    <p:extLst>
      <p:ext uri="{BB962C8B-B14F-4D97-AF65-F5344CB8AC3E}">
        <p14:creationId xmlns:p14="http://schemas.microsoft.com/office/powerpoint/2010/main" val="4117058618"/>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4792" y="2421911"/>
            <a:ext cx="7303770" cy="3817620"/>
          </a:xfrm>
          <a:prstGeom prst="rect">
            <a:avLst/>
          </a:prstGeom>
        </p:spPr>
      </p:pic>
      <p:sp>
        <p:nvSpPr>
          <p:cNvPr id="6148" name="TextBox 5"/>
          <p:cNvSpPr txBox="1">
            <a:spLocks noChangeArrowheads="1"/>
          </p:cNvSpPr>
          <p:nvPr/>
        </p:nvSpPr>
        <p:spPr bwMode="auto">
          <a:xfrm>
            <a:off x="1713186" y="2386743"/>
            <a:ext cx="943829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a:r>
              <a:rPr lang="fa-IR" sz="2000" dirty="0" smtClean="0">
                <a:cs typeface="B Yekan" panose="00000400000000000000" pitchFamily="2" charset="-78"/>
              </a:rPr>
              <a:t>آگاهی به مطالب و محتوای کتاب قرآن و شناخت نسبت به هدف، پیام، سبک بیان و شیوه برخورد آن با مسائل بنیادین جهان، انسان و جامعه و روشن شدن عیار و ارزش علمی و محتوایی این کتاب آسمانی.</a:t>
            </a:r>
          </a:p>
          <a:p>
            <a:pPr algn="just" rtl="1"/>
            <a:r>
              <a:rPr lang="fa-IR" sz="2000" dirty="0" smtClean="0">
                <a:cs typeface="B Yekan" panose="00000400000000000000" pitchFamily="2" charset="-78"/>
              </a:rPr>
              <a:t>شناخت تحلیلی قرآن، زیربنای ایمان و جهت دهنده رفتار و اخلاق مسلمانان در زندگی فردی و انسانی است که در پرتو تفسیر روشمند آن تحقق می یابد.</a:t>
            </a:r>
            <a:endParaRPr lang="en-US" sz="2000" dirty="0">
              <a:cs typeface="B Yekan" panose="00000400000000000000" pitchFamily="2" charset="-78"/>
            </a:endParaRPr>
          </a:p>
        </p:txBody>
      </p:sp>
      <p:sp>
        <p:nvSpPr>
          <p:cNvPr id="17" name="TextBox 16"/>
          <p:cNvSpPr txBox="1"/>
          <p:nvPr/>
        </p:nvSpPr>
        <p:spPr>
          <a:xfrm>
            <a:off x="1948230" y="1108957"/>
            <a:ext cx="8434020" cy="584775"/>
          </a:xfrm>
          <a:prstGeom prst="rect">
            <a:avLst/>
          </a:prstGeom>
          <a:noFill/>
        </p:spPr>
        <p:txBody>
          <a:bodyPr wrap="square" rtlCol="1">
            <a:spAutoFit/>
          </a:bodyPr>
          <a:lstStyle/>
          <a:p>
            <a:pPr algn="ctr"/>
            <a:r>
              <a:rPr lang="fa-IR" sz="3200" dirty="0" smtClean="0">
                <a:latin typeface="IRANSans" panose="02040503050201020203" pitchFamily="18" charset="-78"/>
                <a:cs typeface="B Titr" panose="00000700000000000000" pitchFamily="2" charset="-78"/>
              </a:rPr>
              <a:t>2. شناخت تحلیلی</a:t>
            </a:r>
            <a:endParaRPr lang="fa-IR" sz="3200" dirty="0">
              <a:latin typeface="IRANSans" panose="02040503050201020203" pitchFamily="18" charset="-78"/>
              <a:cs typeface="B Titr" panose="00000700000000000000" pitchFamily="2" charset="-78"/>
            </a:endParaRPr>
          </a:p>
        </p:txBody>
      </p:sp>
      <p:cxnSp>
        <p:nvCxnSpPr>
          <p:cNvPr id="18" name="Straight Connector 17"/>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505611"/>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48230" y="1108957"/>
            <a:ext cx="8434020" cy="584775"/>
          </a:xfrm>
          <a:prstGeom prst="rect">
            <a:avLst/>
          </a:prstGeom>
          <a:noFill/>
        </p:spPr>
        <p:txBody>
          <a:bodyPr wrap="square" rtlCol="1">
            <a:spAutoFit/>
          </a:bodyPr>
          <a:lstStyle/>
          <a:p>
            <a:pPr algn="ctr" rtl="1"/>
            <a:r>
              <a:rPr lang="fa-IR" altLang="fa-IR" sz="3200" dirty="0" smtClean="0">
                <a:latin typeface="IRANSans" panose="02040503050201020203" pitchFamily="18" charset="-78"/>
                <a:cs typeface="B Titr" panose="00000700000000000000" pitchFamily="2" charset="-78"/>
              </a:rPr>
              <a:t>3. شناخت ریشه ای</a:t>
            </a:r>
            <a:endParaRPr lang="fa-IR" altLang="fa-IR" sz="3200" dirty="0">
              <a:latin typeface="IRANSans" panose="02040503050201020203" pitchFamily="18" charset="-78"/>
              <a:cs typeface="B Titr" panose="00000700000000000000" pitchFamily="2" charset="-78"/>
            </a:endParaRPr>
          </a:p>
        </p:txBody>
      </p:sp>
      <p:cxnSp>
        <p:nvCxnSpPr>
          <p:cNvPr id="9" name="Straight Connector 8"/>
          <p:cNvCxnSpPr/>
          <p:nvPr/>
        </p:nvCxnSpPr>
        <p:spPr>
          <a:xfrm flipH="1">
            <a:off x="1948230" y="1895020"/>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a:spLocks noChangeArrowheads="1"/>
          </p:cNvSpPr>
          <p:nvPr/>
        </p:nvSpPr>
        <p:spPr bwMode="auto">
          <a:xfrm>
            <a:off x="6214902" y="1895020"/>
            <a:ext cx="4885334"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lnSpc>
                <a:spcPct val="150000"/>
              </a:lnSpc>
            </a:pPr>
            <a:r>
              <a:rPr lang="fa-IR" altLang="fa-IR" dirty="0" smtClean="0">
                <a:cs typeface="B Yekan" panose="00000400000000000000" pitchFamily="2" charset="-78"/>
              </a:rPr>
              <a:t>روشن نمودن اینکه آیا مطالب، محتوا و اندیشه های مطرح شده در کتابی، از اندیشه پدیدآوردنده اش تراوش یافته یا نه؟</a:t>
            </a:r>
          </a:p>
          <a:p>
            <a:pPr algn="just" rtl="1">
              <a:lnSpc>
                <a:spcPct val="150000"/>
              </a:lnSpc>
            </a:pPr>
            <a:r>
              <a:rPr lang="fa-IR" altLang="fa-IR" dirty="0" smtClean="0">
                <a:cs typeface="B Yekan" panose="00000400000000000000" pitchFamily="2" charset="-78"/>
              </a:rPr>
              <a:t>شناخت تاریخی و </a:t>
            </a:r>
            <a:r>
              <a:rPr lang="fa-IR" altLang="fa-IR" dirty="0">
                <a:cs typeface="B Yekan" panose="00000400000000000000" pitchFamily="2" charset="-78"/>
              </a:rPr>
              <a:t>مقایسه </a:t>
            </a:r>
            <a:r>
              <a:rPr lang="fa-IR" altLang="fa-IR" dirty="0" smtClean="0">
                <a:cs typeface="B Yekan" panose="00000400000000000000" pitchFamily="2" charset="-78"/>
              </a:rPr>
              <a:t>قرآن با سایر کتب به ویژه کتب مذهبی، پژوهشگر منصِف را به «اصالت الهی» آن رهنمون می کند.</a:t>
            </a:r>
          </a:p>
          <a:p>
            <a:pPr algn="just" rtl="1">
              <a:lnSpc>
                <a:spcPct val="150000"/>
              </a:lnSpc>
            </a:pPr>
            <a:r>
              <a:rPr lang="fa-IR" altLang="fa-IR" dirty="0" smtClean="0">
                <a:cs typeface="B Yekan" panose="00000400000000000000" pitchFamily="2" charset="-78"/>
              </a:rPr>
              <a:t>یعنی قرآن از افقی بالاتر از ذهن و اندیشه پیامبر(ص) به ایشان افاظه گردیده و او صرفاً حامل این وحی و پیام بوده است. اصالت الهی، یعنی معجزه بودن قرآن و این نتیجه از شناخت ریشه قرآن به دست می اید.</a:t>
            </a:r>
            <a:endParaRPr lang="fa-IR" altLang="fa-IR" dirty="0">
              <a:cs typeface="B Yeka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834" y="1960905"/>
            <a:ext cx="4809406" cy="4304299"/>
          </a:xfrm>
          <a:prstGeom prst="rect">
            <a:avLst/>
          </a:prstGeom>
        </p:spPr>
      </p:pic>
    </p:spTree>
    <p:extLst>
      <p:ext uri="{BB962C8B-B14F-4D97-AF65-F5344CB8AC3E}">
        <p14:creationId xmlns:p14="http://schemas.microsoft.com/office/powerpoint/2010/main" val="280562458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48230" y="1108957"/>
            <a:ext cx="8434020" cy="584775"/>
          </a:xfrm>
          <a:prstGeom prst="rect">
            <a:avLst/>
          </a:prstGeom>
          <a:noFill/>
        </p:spPr>
        <p:txBody>
          <a:bodyPr wrap="square" rtlCol="1">
            <a:spAutoFit/>
          </a:bodyPr>
          <a:lstStyle/>
          <a:p>
            <a:pPr algn="ctr" rtl="1"/>
            <a:r>
              <a:rPr lang="fa-IR" altLang="fa-IR" sz="3200" dirty="0" smtClean="0">
                <a:latin typeface="IRANSans" panose="02040503050201020203" pitchFamily="18" charset="-78"/>
                <a:cs typeface="B Titr" panose="00000700000000000000" pitchFamily="2" charset="-78"/>
              </a:rPr>
              <a:t>فرض های بنیادین در شناخت قرآن </a:t>
            </a:r>
            <a:endParaRPr lang="fa-IR" altLang="fa-IR" sz="3200" dirty="0">
              <a:latin typeface="IRANSans" panose="02040503050201020203" pitchFamily="18" charset="-78"/>
              <a:cs typeface="B Titr" panose="00000700000000000000" pitchFamily="2" charset="-78"/>
            </a:endParaRPr>
          </a:p>
        </p:txBody>
      </p:sp>
      <p:cxnSp>
        <p:nvCxnSpPr>
          <p:cNvPr id="9" name="Straight Connector 8"/>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a:spLocks noChangeArrowheads="1"/>
          </p:cNvSpPr>
          <p:nvPr/>
        </p:nvSpPr>
        <p:spPr bwMode="auto">
          <a:xfrm>
            <a:off x="5978768" y="2432637"/>
            <a:ext cx="44034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b="1" dirty="0" smtClean="0">
                <a:solidFill>
                  <a:srgbClr val="7030A0"/>
                </a:solidFill>
                <a:cs typeface="B Yekan" panose="00000400000000000000" pitchFamily="2" charset="-78"/>
              </a:rPr>
              <a:t>1. وحیانی بودن الفاظ قرآن</a:t>
            </a:r>
          </a:p>
        </p:txBody>
      </p:sp>
      <p:sp>
        <p:nvSpPr>
          <p:cNvPr id="10" name="TextBox 9"/>
          <p:cNvSpPr txBox="1">
            <a:spLocks noChangeArrowheads="1"/>
          </p:cNvSpPr>
          <p:nvPr/>
        </p:nvSpPr>
        <p:spPr bwMode="auto">
          <a:xfrm>
            <a:off x="2039007" y="3002144"/>
            <a:ext cx="834324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دیدگاه عموم مسلمانان از آغاز بر این بوده است که قرآن با همه معارف بلند و محتوای آسمانی خود در قالب واژه ها، جمله ها و ترکیب های کلامی موجود، بر پیامبر(ص) نازل گردیده و پیامبر نیز تنها به عنوان واسطه میان آدمیان و هستی، این پیام را دریافت و بی هیچ کاستی و فزونی ابلاغ نموده است.</a:t>
            </a:r>
          </a:p>
          <a:p>
            <a:pPr algn="just" rtl="1" eaLnBrk="1" hangingPunct="1"/>
            <a:endParaRPr lang="fa-IR" altLang="fa-IR" sz="2000" dirty="0">
              <a:cs typeface="B Yekan" panose="00000400000000000000" pitchFamily="2" charset="-78"/>
            </a:endParaRPr>
          </a:p>
          <a:p>
            <a:pPr algn="just" rtl="1" eaLnBrk="1" hangingPunct="1"/>
            <a:r>
              <a:rPr lang="fa-IR" altLang="fa-IR" sz="2000" dirty="0" smtClean="0">
                <a:cs typeface="B Yekan" panose="00000400000000000000" pitchFamily="2" charset="-78"/>
              </a:rPr>
              <a:t>دلایل بسیاری بر الهی بودن الفاظ و ساختار ظاهری متن قرآن وجود دارد که برخی از آنها اشاره می گردد:</a:t>
            </a:r>
          </a:p>
        </p:txBody>
      </p:sp>
    </p:spTree>
    <p:extLst>
      <p:ext uri="{BB962C8B-B14F-4D97-AF65-F5344CB8AC3E}">
        <p14:creationId xmlns:p14="http://schemas.microsoft.com/office/powerpoint/2010/main" val="3585132914"/>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5291149" y="1562917"/>
            <a:ext cx="556406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الف)  قرآن آشکارا خود را سخن خدا معرفی کرده است:</a:t>
            </a:r>
            <a:endParaRPr lang="fa-IR" altLang="fa-IR" sz="2000" dirty="0" smtClean="0">
              <a:cs typeface="B Yekan" panose="00000400000000000000" pitchFamily="2" charset="-78"/>
            </a:endParaRPr>
          </a:p>
          <a:p>
            <a:pPr algn="r" rtl="1" eaLnBrk="1" hangingPunct="1"/>
            <a:endParaRPr lang="fa-IR" altLang="fa-IR" sz="2000" dirty="0" smtClean="0">
              <a:cs typeface="B Yekan" panose="00000400000000000000" pitchFamily="2" charset="-78"/>
            </a:endParaRPr>
          </a:p>
        </p:txBody>
      </p:sp>
      <p:sp>
        <p:nvSpPr>
          <p:cNvPr id="5" name="Rectangle 4"/>
          <p:cNvSpPr/>
          <p:nvPr/>
        </p:nvSpPr>
        <p:spPr>
          <a:xfrm>
            <a:off x="3820452" y="2561162"/>
            <a:ext cx="4697120" cy="400110"/>
          </a:xfrm>
          <a:prstGeom prst="rect">
            <a:avLst/>
          </a:prstGeom>
        </p:spPr>
        <p:txBody>
          <a:bodyPr wrap="none">
            <a:spAutoFit/>
          </a:bodyPr>
          <a:lstStyle/>
          <a:p>
            <a:r>
              <a:rPr lang="fa-IR" sz="2000" dirty="0">
                <a:cs typeface="B Zar" panose="00000400000000000000" pitchFamily="2" charset="-78"/>
              </a:rPr>
              <a:t>وَإِنْ أَحَدٌ مِنَ الْمُشْرِكِينَ اسْتَجَارَكَ فَأَجِرْهُ </a:t>
            </a:r>
            <a:r>
              <a:rPr lang="fa-IR" sz="2000" dirty="0" smtClean="0">
                <a:cs typeface="B Zar" panose="00000400000000000000" pitchFamily="2" charset="-78"/>
              </a:rPr>
              <a:t>حَتَّى </a:t>
            </a:r>
            <a:r>
              <a:rPr lang="fa-IR" sz="2000" dirty="0">
                <a:cs typeface="B Zar" panose="00000400000000000000" pitchFamily="2" charset="-78"/>
              </a:rPr>
              <a:t>يَسْمَعَ كَلَامَ اللَّهِ</a:t>
            </a:r>
          </a:p>
        </p:txBody>
      </p:sp>
      <p:pic>
        <p:nvPicPr>
          <p:cNvPr id="10"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967" y="2041643"/>
            <a:ext cx="32480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مشاهده آیه در سوره">
            <a:hlinkClick r:id="rId2" tooltip="مشاهده آیه در سوره"/>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484" y="2965397"/>
            <a:ext cx="3248025" cy="4572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101505" y="3675258"/>
            <a:ext cx="6343403" cy="584775"/>
          </a:xfrm>
          <a:prstGeom prst="rect">
            <a:avLst/>
          </a:prstGeom>
        </p:spPr>
        <p:txBody>
          <a:bodyPr wrap="none">
            <a:spAutoFit/>
          </a:bodyPr>
          <a:lstStyle/>
          <a:p>
            <a:pPr algn="r" rtl="1"/>
            <a:r>
              <a:rPr lang="fa-IR" dirty="0">
                <a:cs typeface="B Yekan" panose="00000400000000000000" pitchFamily="2" charset="-78"/>
              </a:rPr>
              <a:t>و اگر يكى از مشركان از تو پناه خواست پناهش ده تا «</a:t>
            </a:r>
            <a:r>
              <a:rPr lang="fa-IR" dirty="0" smtClean="0">
                <a:cs typeface="B Yekan" panose="00000400000000000000" pitchFamily="2" charset="-78"/>
              </a:rPr>
              <a:t>كلام خدا» </a:t>
            </a:r>
            <a:r>
              <a:rPr lang="fa-IR" dirty="0">
                <a:cs typeface="B Yekan" panose="00000400000000000000" pitchFamily="2" charset="-78"/>
              </a:rPr>
              <a:t>را بشنود</a:t>
            </a:r>
            <a:r>
              <a:rPr lang="fa-IR" dirty="0" smtClean="0">
                <a:cs typeface="B Yekan" panose="00000400000000000000" pitchFamily="2" charset="-78"/>
              </a:rPr>
              <a:t>؛</a:t>
            </a:r>
          </a:p>
          <a:p>
            <a:pPr algn="ctr" rtl="1"/>
            <a:r>
              <a:rPr lang="fa-IR" sz="1400" dirty="0" smtClean="0">
                <a:cs typeface="B Yekan" panose="00000400000000000000" pitchFamily="2" charset="-78"/>
              </a:rPr>
              <a:t>(سوره توبه، آیه 6)</a:t>
            </a:r>
            <a:endParaRPr lang="fa-IR" sz="1400" dirty="0">
              <a:cs typeface="B Yekan" panose="00000400000000000000" pitchFamily="2" charset="-78"/>
            </a:endParaRPr>
          </a:p>
        </p:txBody>
      </p:sp>
    </p:spTree>
    <p:extLst>
      <p:ext uri="{BB962C8B-B14F-4D97-AF65-F5344CB8AC3E}">
        <p14:creationId xmlns:p14="http://schemas.microsoft.com/office/powerpoint/2010/main" val="136163874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6810703" y="1331689"/>
            <a:ext cx="404451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lnSpc>
                <a:spcPct val="150000"/>
              </a:lnSpc>
            </a:pPr>
            <a:r>
              <a:rPr lang="fa-IR" altLang="fa-IR" sz="2200" dirty="0" smtClean="0">
                <a:cs typeface="B Yekan" panose="00000400000000000000" pitchFamily="2" charset="-78"/>
              </a:rPr>
              <a:t>ب) بخش بزرگی از اعجاز قرآن به ساختار ظاهری متن، سبک بدیع و اسلوب منحصربه فرد آن بازمی گردد.</a:t>
            </a:r>
          </a:p>
          <a:p>
            <a:pPr algn="just" rtl="1" eaLnBrk="1" hangingPunct="1">
              <a:lnSpc>
                <a:spcPct val="150000"/>
              </a:lnSpc>
            </a:pPr>
            <a:r>
              <a:rPr lang="fa-IR" altLang="fa-IR" sz="2200" dirty="0" smtClean="0">
                <a:cs typeface="B Yekan" panose="00000400000000000000" pitchFamily="2" charset="-78"/>
              </a:rPr>
              <a:t>پیام «تحدی» بیانگر آن است که ساختار ظاهری متن و سبک بیانی قرآن نیز از سوی خداوند است و ذهن و زبان هیچ انسانی، حتی شخص پیامبر(ص)، در آن دخیل نبوده است.</a:t>
            </a:r>
            <a:endParaRPr lang="fa-IR" altLang="fa-IR" sz="2200" dirty="0" smtClean="0">
              <a:cs typeface="B Yekan" panose="00000400000000000000" pitchFamily="2" charset="-78"/>
            </a:endParaRPr>
          </a:p>
        </p:txBody>
      </p:sp>
      <p:sp>
        <p:nvSpPr>
          <p:cNvPr id="3" name="Rectangle 2"/>
          <p:cNvSpPr/>
          <p:nvPr/>
        </p:nvSpPr>
        <p:spPr>
          <a:xfrm>
            <a:off x="1713181" y="1671877"/>
            <a:ext cx="3909848" cy="1785104"/>
          </a:xfrm>
          <a:prstGeom prst="rect">
            <a:avLst/>
          </a:prstGeom>
        </p:spPr>
        <p:txBody>
          <a:bodyPr wrap="square">
            <a:spAutoFit/>
          </a:bodyPr>
          <a:lstStyle/>
          <a:p>
            <a:pPr algn="ctr"/>
            <a:r>
              <a:rPr lang="fa-IR" sz="2200" dirty="0">
                <a:solidFill>
                  <a:srgbClr val="2C402C"/>
                </a:solidFill>
                <a:cs typeface="B Zar" panose="00000400000000000000" pitchFamily="2" charset="-78"/>
              </a:rPr>
              <a:t>وَ إِنْ كُنْتُمْ فِي رَيْبٍ مِمَّا نَزَّلْنا عَلى‏ عَبْدِنا فَأْتُوا بِسُورَةٍ مِنْ مِثْلِهِ وَ ادْعُوا شُهَداءَكُمْ مِنْ دُونِ اللَّهِ إِنْ كُنْتُمْ صادِقِينَ (23) فَإِنْ لَمْ تَفْعَلُوا وَ لَنْ تَفْعَلُوا فَاتَّقُوا النَّارَ الَّتِي وَقُودُهَا النَّاسُ وَ الْحِجارَةُ أُعِدَّتْ لِلْكافِرِينَ (24)</a:t>
            </a:r>
            <a:endParaRPr lang="fa-IR" sz="2200" dirty="0">
              <a:cs typeface="B Zar" panose="00000400000000000000" pitchFamily="2" charset="-78"/>
            </a:endParaRPr>
          </a:p>
        </p:txBody>
      </p:sp>
      <p:pic>
        <p:nvPicPr>
          <p:cNvPr id="7"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561" y="1100377"/>
            <a:ext cx="32480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مشاهده آیه در سوره">
            <a:hlinkClick r:id="rId2" tooltip="مشاهده آیه در سوره"/>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4603" y="3456981"/>
            <a:ext cx="3248025" cy="4572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39305" y="3914182"/>
            <a:ext cx="3783724" cy="2031325"/>
          </a:xfrm>
          <a:prstGeom prst="rect">
            <a:avLst/>
          </a:prstGeom>
        </p:spPr>
        <p:txBody>
          <a:bodyPr wrap="square">
            <a:spAutoFit/>
          </a:bodyPr>
          <a:lstStyle/>
          <a:p>
            <a:pPr algn="ctr" rtl="1"/>
            <a:r>
              <a:rPr lang="fa-IR" dirty="0">
                <a:cs typeface="B Zar" panose="00000400000000000000" pitchFamily="2" charset="-78"/>
              </a:rPr>
              <a:t>و اگر در آنچه بر بنده خود نازل كرده‌ايم شك داريد، پس -اگر راست مى‌گوييد- سوره‌اى مانند آن بياوريد؛ و گواهان خود را -غير خدا- فرا خوانيد. </a:t>
            </a:r>
            <a:r>
              <a:rPr lang="fa-IR" dirty="0" smtClean="0">
                <a:cs typeface="B Zar" panose="00000400000000000000" pitchFamily="2" charset="-78"/>
              </a:rPr>
              <a:t>پس </a:t>
            </a:r>
            <a:r>
              <a:rPr lang="fa-IR" dirty="0">
                <a:cs typeface="B Zar" panose="00000400000000000000" pitchFamily="2" charset="-78"/>
              </a:rPr>
              <a:t>اگر نكرديد -و هرگز نمى‌توانيد كرد- از آن آتشى كه سوختش مردمان و سنگها هستند، و براى كافران آماده شده، بپرهيزيد</a:t>
            </a:r>
            <a:r>
              <a:rPr lang="fa-IR" dirty="0" smtClean="0">
                <a:cs typeface="B Zar" panose="00000400000000000000" pitchFamily="2" charset="-78"/>
              </a:rPr>
              <a:t>.</a:t>
            </a:r>
          </a:p>
          <a:p>
            <a:pPr algn="ctr" rtl="1"/>
            <a:r>
              <a:rPr lang="fa-IR" sz="1600" dirty="0" smtClean="0">
                <a:cs typeface="B Zar" panose="00000400000000000000" pitchFamily="2" charset="-78"/>
              </a:rPr>
              <a:t>(سوره بقره، 24-23)</a:t>
            </a:r>
            <a:endParaRPr lang="fa-IR" sz="1600" dirty="0">
              <a:cs typeface="B Zar" panose="00000400000000000000" pitchFamily="2" charset="-78"/>
            </a:endParaRPr>
          </a:p>
        </p:txBody>
      </p:sp>
    </p:spTree>
    <p:extLst>
      <p:ext uri="{BB962C8B-B14F-4D97-AF65-F5344CB8AC3E}">
        <p14:creationId xmlns:p14="http://schemas.microsoft.com/office/powerpoint/2010/main" val="3762624232"/>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7399283" y="1291611"/>
            <a:ext cx="352794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lnSpc>
                <a:spcPct val="150000"/>
              </a:lnSpc>
            </a:pPr>
            <a:r>
              <a:rPr lang="fa-IR" altLang="fa-IR" sz="2000" dirty="0" smtClean="0">
                <a:cs typeface="B Yekan" panose="00000400000000000000" pitchFamily="2" charset="-78"/>
              </a:rPr>
              <a:t>ج) آیات بسیاری از قرآن بر وحیانی بودن الفاظ و ساختار متن عربی قرآن دلالت دارند. این آیات، ساختار لفظی و عربی قرآن را به صراحت به خداوند نسبت داده اند. آیات دیگری نیز بر عدم دخالت پیامبر در ساختار ظاهری قرآن و تبعیت محض او از وحی الهی دلالت دارند.</a:t>
            </a:r>
            <a:endParaRPr lang="fa-IR" altLang="fa-IR" sz="2000" dirty="0" smtClean="0">
              <a:cs typeface="B Yekan" panose="00000400000000000000" pitchFamily="2" charset="-78"/>
            </a:endParaRPr>
          </a:p>
        </p:txBody>
      </p:sp>
      <p:sp>
        <p:nvSpPr>
          <p:cNvPr id="2" name="Rectangle 1"/>
          <p:cNvSpPr/>
          <p:nvPr/>
        </p:nvSpPr>
        <p:spPr>
          <a:xfrm>
            <a:off x="1688166" y="1914208"/>
            <a:ext cx="4896802" cy="1015663"/>
          </a:xfrm>
          <a:prstGeom prst="rect">
            <a:avLst/>
          </a:prstGeom>
        </p:spPr>
        <p:txBody>
          <a:bodyPr wrap="square">
            <a:spAutoFit/>
          </a:bodyPr>
          <a:lstStyle/>
          <a:p>
            <a:pPr algn="ctr" rtl="1"/>
            <a:r>
              <a:rPr lang="fa-IR" sz="2000" dirty="0">
                <a:solidFill>
                  <a:srgbClr val="2C402C"/>
                </a:solidFill>
                <a:cs typeface="B Zar" panose="00000400000000000000" pitchFamily="2" charset="-78"/>
              </a:rPr>
              <a:t>وَ إِذا تُتْلى‏ عَلَيْهِمْ آياتُنا بَيِّناتٍ قالَ الَّذِينَ لا يَرْجُونَ لِقاءَنَا ائْتِ بِقُرْآنٍ غَيْرِ هذا أَوْ بَدِّلْهُ قُلْ ما يَكُونُ لِي أَنْ أُبَدِّلَهُ مِنْ تِلْقاءِ نَفْسِي إِنْ أَتَّبِعُ إِلاَّ ما يُوحى‏ إِلَيَّ إِنِّي أَخافُ إِنْ عَصَيْتُ رَبِّي عَذابَ يَوْمٍ عَظِيمٍ </a:t>
            </a:r>
            <a:endParaRPr lang="fa-IR" sz="2000" dirty="0">
              <a:cs typeface="B Zar" panose="00000400000000000000" pitchFamily="2" charset="-78"/>
            </a:endParaRPr>
          </a:p>
        </p:txBody>
      </p:sp>
      <p:pic>
        <p:nvPicPr>
          <p:cNvPr id="7"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9499" y="1161206"/>
            <a:ext cx="4502834" cy="6338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مشاهده آیه در سوره">
            <a:hlinkClick r:id="rId2" tooltip="مشاهده آیه در سوره"/>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946" y="2971715"/>
            <a:ext cx="4337241" cy="6105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51536" y="3888825"/>
            <a:ext cx="5290703" cy="1938992"/>
          </a:xfrm>
          <a:prstGeom prst="rect">
            <a:avLst/>
          </a:prstGeom>
        </p:spPr>
        <p:txBody>
          <a:bodyPr wrap="square">
            <a:spAutoFit/>
          </a:bodyPr>
          <a:lstStyle/>
          <a:p>
            <a:pPr algn="ctr" rtl="1"/>
            <a:r>
              <a:rPr lang="fa-IR" sz="2000" dirty="0">
                <a:cs typeface="B Zar" panose="00000400000000000000" pitchFamily="2" charset="-78"/>
              </a:rPr>
              <a:t>و چون آيات روشن ما بر آنان خوانده شود، آنانكه به ديدار ما اميد ندارند مى‌گويند: «قرآن ديگرى جز اين بياور، يا آن را عوض كن.» بگو: «مرا نرسد كه آن را از پيش خود عوض كنم. جز آنچه را كه به من وحى مى‌شود پيروى نمى‌كنم. اگر پروردگارم را نافرمانى كنم، از عذاب روزى بزرگ مى‌ترسم</a:t>
            </a:r>
            <a:r>
              <a:rPr lang="fa-IR" sz="2000" dirty="0" smtClean="0">
                <a:cs typeface="B Zar" panose="00000400000000000000" pitchFamily="2" charset="-78"/>
              </a:rPr>
              <a:t>.»</a:t>
            </a:r>
          </a:p>
          <a:p>
            <a:pPr algn="ctr" rtl="1"/>
            <a:r>
              <a:rPr lang="fa-IR" sz="1600" dirty="0" smtClean="0">
                <a:cs typeface="B Zar" panose="00000400000000000000" pitchFamily="2" charset="-78"/>
              </a:rPr>
              <a:t>(یونس، آیه 15)</a:t>
            </a:r>
            <a:endParaRPr lang="fa-IR" sz="1600" dirty="0">
              <a:cs typeface="B Zar" panose="00000400000000000000" pitchFamily="2" charset="-78"/>
            </a:endParaRPr>
          </a:p>
        </p:txBody>
      </p:sp>
    </p:spTree>
    <p:extLst>
      <p:ext uri="{BB962C8B-B14F-4D97-AF65-F5344CB8AC3E}">
        <p14:creationId xmlns:p14="http://schemas.microsoft.com/office/powerpoint/2010/main" val="2079950560"/>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6779171" y="1469307"/>
            <a:ext cx="423930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د) تمایز آشکار ساختار ظاهری متن قرآن با سخنان پیامبر(ص)</a:t>
            </a:r>
          </a:p>
          <a:p>
            <a:pPr algn="just" rtl="1" eaLnBrk="1" hangingPunct="1"/>
            <a:endParaRPr lang="fa-IR" altLang="fa-IR" sz="2000" dirty="0">
              <a:cs typeface="B Yekan" panose="00000400000000000000" pitchFamily="2" charset="-78"/>
            </a:endParaRPr>
          </a:p>
          <a:p>
            <a:pPr algn="just" rtl="1" eaLnBrk="1" hangingPunct="1"/>
            <a:r>
              <a:rPr lang="fa-IR" altLang="fa-IR" sz="2000" dirty="0" smtClean="0">
                <a:cs typeface="B Yekan" panose="00000400000000000000" pitchFamily="2" charset="-78"/>
              </a:rPr>
              <a:t>زرقانی – از اندیشمندان اهل سنت – در این باره می گوید:</a:t>
            </a:r>
          </a:p>
          <a:p>
            <a:pPr algn="just" rtl="1" eaLnBrk="1" hangingPunct="1"/>
            <a:r>
              <a:rPr lang="fa-IR" altLang="fa-IR" sz="2000" dirty="0" smtClean="0">
                <a:cs typeface="B Yekan" panose="00000400000000000000" pitchFamily="2" charset="-78"/>
              </a:rPr>
              <a:t>«اعراب عصر نزول، پیامبر(ص) را می شناختند و بر مقدار توان او در سخن گفتن، پیش از نزول وحی واقف بودند. به ذهن هیچ یک از افراد با انصاف آنان نیامد که بگوید قرآن سخن محمد است؛ زیرا فرق های آشکاری بین لغت قرآن و لغت پیامبر(ص) دیده می شد.</a:t>
            </a:r>
            <a:endParaRPr lang="fa-IR" altLang="fa-IR" sz="2000" dirty="0">
              <a:cs typeface="B Yekan" panose="000004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7725" y="1343183"/>
            <a:ext cx="4801245" cy="4237810"/>
          </a:xfrm>
          <a:prstGeom prst="rect">
            <a:avLst/>
          </a:prstGeom>
        </p:spPr>
      </p:pic>
    </p:spTree>
    <p:extLst>
      <p:ext uri="{BB962C8B-B14F-4D97-AF65-F5344CB8AC3E}">
        <p14:creationId xmlns:p14="http://schemas.microsoft.com/office/powerpoint/2010/main" val="3604333997"/>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2017986" y="1290336"/>
            <a:ext cx="87519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ه)  اولاً، معارف و محتوای قرآن چنان عظمت دارند که احاطه کامل بر آنها و قرار دادنشان در قالب الفاظ و عباراتی که آن معارف را برتابند، فراتر از توان انسان است و ثانیاً، قرآن پیامبر(ص) را نیز همانند سایر انسان ها معرفی می کند که خداوند بر او وحی نازل کرده است.</a:t>
            </a:r>
            <a:endParaRPr lang="fa-IR" altLang="fa-IR" sz="2000" dirty="0">
              <a:cs typeface="B Yekan" panose="00000400000000000000" pitchFamily="2" charset="-78"/>
            </a:endParaRPr>
          </a:p>
        </p:txBody>
      </p:sp>
      <p:sp>
        <p:nvSpPr>
          <p:cNvPr id="2" name="Rectangle 1"/>
          <p:cNvSpPr/>
          <p:nvPr/>
        </p:nvSpPr>
        <p:spPr>
          <a:xfrm>
            <a:off x="7826987" y="3184690"/>
            <a:ext cx="2626040" cy="461665"/>
          </a:xfrm>
          <a:prstGeom prst="rect">
            <a:avLst/>
          </a:prstGeom>
        </p:spPr>
        <p:txBody>
          <a:bodyPr wrap="none">
            <a:spAutoFit/>
          </a:bodyPr>
          <a:lstStyle/>
          <a:p>
            <a:pPr algn="ctr" rtl="1"/>
            <a:r>
              <a:rPr lang="fa-IR" sz="2400" dirty="0">
                <a:cs typeface="B Zar" panose="00000400000000000000" pitchFamily="2" charset="-78"/>
              </a:rPr>
              <a:t>إِنَّا سَنُلْقِي عَلَيْكَ قَوْلاً ثَقِيلاً </a:t>
            </a:r>
          </a:p>
        </p:txBody>
      </p:sp>
      <p:sp>
        <p:nvSpPr>
          <p:cNvPr id="3" name="Rectangle 2"/>
          <p:cNvSpPr/>
          <p:nvPr/>
        </p:nvSpPr>
        <p:spPr>
          <a:xfrm>
            <a:off x="6910871" y="4509205"/>
            <a:ext cx="4408579" cy="646331"/>
          </a:xfrm>
          <a:prstGeom prst="rect">
            <a:avLst/>
          </a:prstGeom>
        </p:spPr>
        <p:txBody>
          <a:bodyPr wrap="none">
            <a:spAutoFit/>
          </a:bodyPr>
          <a:lstStyle/>
          <a:p>
            <a:pPr algn="r" rtl="1"/>
            <a:r>
              <a:rPr lang="fa-IR" sz="2000" dirty="0" smtClean="0">
                <a:cs typeface="B Zar" panose="00000400000000000000" pitchFamily="2" charset="-78"/>
              </a:rPr>
              <a:t>در حقیقت ما به </a:t>
            </a:r>
            <a:r>
              <a:rPr lang="fa-IR" sz="2000" dirty="0">
                <a:cs typeface="B Zar" panose="00000400000000000000" pitchFamily="2" charset="-78"/>
              </a:rPr>
              <a:t>زودى كلامى سنگين بر تو نازل مى‏</a:t>
            </a:r>
            <a:r>
              <a:rPr lang="fa-IR" sz="2000" dirty="0" smtClean="0">
                <a:cs typeface="B Zar" panose="00000400000000000000" pitchFamily="2" charset="-78"/>
              </a:rPr>
              <a:t>كنيم.</a:t>
            </a:r>
          </a:p>
          <a:p>
            <a:pPr algn="ctr" rtl="1"/>
            <a:r>
              <a:rPr lang="fa-IR" sz="1600" dirty="0" smtClean="0">
                <a:cs typeface="B Zar" panose="00000400000000000000" pitchFamily="2" charset="-78"/>
              </a:rPr>
              <a:t>(سوره مزّمّل، آیه 5)</a:t>
            </a:r>
            <a:endParaRPr lang="fa-IR" sz="1600" dirty="0">
              <a:cs typeface="B Zar" panose="00000400000000000000" pitchFamily="2" charset="-78"/>
            </a:endParaRPr>
          </a:p>
        </p:txBody>
      </p:sp>
      <p:pic>
        <p:nvPicPr>
          <p:cNvPr id="12"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5995" y="2599118"/>
            <a:ext cx="324802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stretch>
            <a:fillRect/>
          </a:stretch>
        </p:blipFill>
        <p:spPr>
          <a:xfrm>
            <a:off x="7515995" y="3662693"/>
            <a:ext cx="3249450" cy="457240"/>
          </a:xfrm>
          <a:prstGeom prst="rect">
            <a:avLst/>
          </a:prstGeom>
        </p:spPr>
      </p:pic>
      <p:pic>
        <p:nvPicPr>
          <p:cNvPr id="14" name="Picture 6" descr="مشاهده آیه در سوره">
            <a:hlinkClick r:id="rId2" tooltip="مشاهده آیه در سوره"/>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7986" y="3662693"/>
            <a:ext cx="3248025" cy="45720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986" y="2575242"/>
            <a:ext cx="3248025" cy="4572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222906" y="3164851"/>
            <a:ext cx="4838184" cy="461665"/>
          </a:xfrm>
          <a:prstGeom prst="rect">
            <a:avLst/>
          </a:prstGeom>
        </p:spPr>
        <p:txBody>
          <a:bodyPr wrap="none">
            <a:spAutoFit/>
          </a:bodyPr>
          <a:lstStyle/>
          <a:p>
            <a:r>
              <a:rPr lang="fa-IR" sz="2400" dirty="0">
                <a:solidFill>
                  <a:srgbClr val="2C402C"/>
                </a:solidFill>
                <a:cs typeface="B Zar" panose="00000400000000000000" pitchFamily="2" charset="-78"/>
              </a:rPr>
              <a:t>قُلْ إِنَّما أَنَا بَشَرٌ مِثْلُكُمْ يُوحى‏ إِلَيَّ أَنَّما إِلهُكُمْ إِلهٌ واحِدٌ</a:t>
            </a:r>
            <a:endParaRPr lang="fa-IR" sz="2400" dirty="0">
              <a:cs typeface="B Zar" panose="00000400000000000000" pitchFamily="2" charset="-78"/>
            </a:endParaRPr>
          </a:p>
        </p:txBody>
      </p:sp>
      <p:sp>
        <p:nvSpPr>
          <p:cNvPr id="17" name="Rectangle 16"/>
          <p:cNvSpPr/>
          <p:nvPr/>
        </p:nvSpPr>
        <p:spPr>
          <a:xfrm>
            <a:off x="1222906" y="4509205"/>
            <a:ext cx="4761186" cy="954107"/>
          </a:xfrm>
          <a:prstGeom prst="rect">
            <a:avLst/>
          </a:prstGeom>
        </p:spPr>
        <p:txBody>
          <a:bodyPr wrap="square">
            <a:spAutoFit/>
          </a:bodyPr>
          <a:lstStyle/>
          <a:p>
            <a:pPr algn="ctr" rtl="1"/>
            <a:r>
              <a:rPr lang="fa-IR" sz="2000" dirty="0" smtClean="0">
                <a:cs typeface="B Zar" panose="00000400000000000000" pitchFamily="2" charset="-78"/>
              </a:rPr>
              <a:t>بگو</a:t>
            </a:r>
            <a:r>
              <a:rPr lang="fa-IR" sz="2000" dirty="0">
                <a:cs typeface="B Zar" panose="00000400000000000000" pitchFamily="2" charset="-78"/>
              </a:rPr>
              <a:t>: «من هم مِثل شما بشرى هستم و[لى‌] به من وحى مى‌شود كه خداى شما خدايى يگانه است</a:t>
            </a:r>
            <a:r>
              <a:rPr lang="fa-IR" sz="2000" dirty="0" smtClean="0">
                <a:cs typeface="B Zar" panose="00000400000000000000" pitchFamily="2" charset="-78"/>
              </a:rPr>
              <a:t>.»</a:t>
            </a:r>
          </a:p>
          <a:p>
            <a:pPr algn="ctr" rtl="1"/>
            <a:r>
              <a:rPr lang="fa-IR" sz="1600" dirty="0" smtClean="0">
                <a:cs typeface="B Zar" panose="00000400000000000000" pitchFamily="2" charset="-78"/>
              </a:rPr>
              <a:t>(سوره کهف، آیه 110)</a:t>
            </a:r>
            <a:endParaRPr lang="fa-IR" sz="1600" dirty="0">
              <a:cs typeface="B Zar" panose="00000400000000000000" pitchFamily="2" charset="-78"/>
            </a:endParaRPr>
          </a:p>
        </p:txBody>
      </p:sp>
    </p:spTree>
    <p:extLst>
      <p:ext uri="{BB962C8B-B14F-4D97-AF65-F5344CB8AC3E}">
        <p14:creationId xmlns:p14="http://schemas.microsoft.com/office/powerpoint/2010/main" val="3703111114"/>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7062951" y="1328935"/>
            <a:ext cx="4139105" cy="403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lnSpc>
                <a:spcPct val="150000"/>
              </a:lnSpc>
            </a:pPr>
            <a:r>
              <a:rPr lang="fa-IR" altLang="fa-IR" sz="2000" b="1" dirty="0" smtClean="0">
                <a:solidFill>
                  <a:srgbClr val="7030A0"/>
                </a:solidFill>
                <a:cs typeface="B Yekan" panose="00000400000000000000" pitchFamily="2" charset="-78"/>
              </a:rPr>
              <a:t>2. ابدیت و تغییر</a:t>
            </a:r>
          </a:p>
          <a:p>
            <a:pPr algn="just" rtl="1" eaLnBrk="1" hangingPunct="1">
              <a:lnSpc>
                <a:spcPct val="150000"/>
              </a:lnSpc>
            </a:pPr>
            <a:endParaRPr lang="fa-IR" altLang="fa-IR" sz="1100" dirty="0">
              <a:solidFill>
                <a:srgbClr val="7030A0"/>
              </a:solidFill>
              <a:cs typeface="B Yekan" panose="00000400000000000000" pitchFamily="2" charset="-78"/>
            </a:endParaRPr>
          </a:p>
          <a:p>
            <a:pPr algn="just" rtl="1" eaLnBrk="1" hangingPunct="1">
              <a:lnSpc>
                <a:spcPct val="150000"/>
              </a:lnSpc>
            </a:pPr>
            <a:r>
              <a:rPr lang="fa-IR" altLang="fa-IR" sz="2000" dirty="0" smtClean="0">
                <a:cs typeface="B Yekan" panose="00000400000000000000" pitchFamily="2" charset="-78"/>
              </a:rPr>
              <a:t>باور به جاودانگی قرآن یکی از اعتقادات اساسی انسان مسلمان است. پاسخ به نیازهای متغیر و گسترده با یک کتاب ثابت به «رابطه ابدیت و تغییر» باز می گردد.</a:t>
            </a:r>
          </a:p>
          <a:p>
            <a:pPr algn="just" rtl="1" eaLnBrk="1" hangingPunct="1">
              <a:lnSpc>
                <a:spcPct val="150000"/>
              </a:lnSpc>
            </a:pPr>
            <a:r>
              <a:rPr lang="fa-IR" altLang="fa-IR" sz="2000" dirty="0" smtClean="0">
                <a:cs typeface="B Yekan" panose="00000400000000000000" pitchFamily="2" charset="-78"/>
              </a:rPr>
              <a:t>برای پاسخ به این پرسش، باید «حوزه های پرتوافشانی قرآن» و «اسرار ماندگاری قرآن در بستر زمان» مورد توجه قرار گیرد.</a:t>
            </a:r>
            <a:endParaRPr lang="fa-IR" altLang="fa-IR" sz="2000" dirty="0">
              <a:cs typeface="B Yekan" panose="000004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7436" y="2091558"/>
            <a:ext cx="5124313" cy="3413453"/>
          </a:xfrm>
          <a:prstGeom prst="rect">
            <a:avLst/>
          </a:prstGeom>
        </p:spPr>
      </p:pic>
    </p:spTree>
    <p:extLst>
      <p:ext uri="{BB962C8B-B14F-4D97-AF65-F5344CB8AC3E}">
        <p14:creationId xmlns:p14="http://schemas.microsoft.com/office/powerpoint/2010/main" val="352163352"/>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48230" y="1287633"/>
            <a:ext cx="8434020" cy="523220"/>
          </a:xfrm>
          <a:prstGeom prst="rect">
            <a:avLst/>
          </a:prstGeom>
          <a:noFill/>
        </p:spPr>
        <p:txBody>
          <a:bodyPr wrap="square" rtlCol="1">
            <a:spAutoFit/>
          </a:bodyPr>
          <a:lstStyle/>
          <a:p>
            <a:pPr algn="ctr" rtl="1"/>
            <a:r>
              <a:rPr lang="fa-IR" altLang="fa-IR" sz="2800" dirty="0" smtClean="0">
                <a:latin typeface="IRANSans" panose="02040503050201020203" pitchFamily="18" charset="-78"/>
                <a:cs typeface="B Titr" panose="00000700000000000000" pitchFamily="2" charset="-78"/>
              </a:rPr>
              <a:t>اسرار ماندگاری قرآن در بستر زمان</a:t>
            </a:r>
            <a:endParaRPr lang="fa-IR" altLang="fa-IR" sz="2800" dirty="0">
              <a:latin typeface="IRANSans" panose="02040503050201020203" pitchFamily="18" charset="-78"/>
              <a:cs typeface="B Titr" panose="00000700000000000000" pitchFamily="2" charset="-78"/>
            </a:endParaRPr>
          </a:p>
        </p:txBody>
      </p:sp>
      <p:cxnSp>
        <p:nvCxnSpPr>
          <p:cNvPr id="9" name="Straight Connector 8"/>
          <p:cNvCxnSpPr/>
          <p:nvPr/>
        </p:nvCxnSpPr>
        <p:spPr>
          <a:xfrm flipH="1">
            <a:off x="1948230" y="2063184"/>
            <a:ext cx="843402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31211" y="2063184"/>
            <a:ext cx="5868058" cy="3785652"/>
          </a:xfrm>
          <a:prstGeom prst="rect">
            <a:avLst/>
          </a:prstGeom>
          <a:noFill/>
        </p:spPr>
        <p:txBody>
          <a:bodyPr wrap="square" rtlCol="1">
            <a:spAutoFit/>
          </a:bodyPr>
          <a:lstStyle/>
          <a:p>
            <a:pPr algn="just" rtl="1"/>
            <a:r>
              <a:rPr lang="fa-IR" altLang="fa-IR" sz="2400" dirty="0" smtClean="0">
                <a:latin typeface="IRANSans" panose="02040503050201020203" pitchFamily="18" charset="-78"/>
                <a:cs typeface="B Yekan" panose="00000400000000000000" pitchFamily="2" charset="-78"/>
              </a:rPr>
              <a:t>سه عامل اساسی موجب جاودانگی قرآن شده است:</a:t>
            </a:r>
          </a:p>
          <a:p>
            <a:pPr algn="just" rtl="1"/>
            <a:endParaRPr lang="fa-IR" altLang="fa-IR" sz="2400" dirty="0">
              <a:latin typeface="IRANSans" panose="02040503050201020203" pitchFamily="18" charset="-78"/>
              <a:cs typeface="B Yekan" panose="00000400000000000000" pitchFamily="2" charset="-78"/>
            </a:endParaRPr>
          </a:p>
          <a:p>
            <a:pPr marL="457200" indent="-457200" algn="just" rtl="1">
              <a:buAutoNum type="arabicPeriod"/>
            </a:pPr>
            <a:r>
              <a:rPr lang="fa-IR" altLang="fa-IR" sz="2400" dirty="0" smtClean="0">
                <a:latin typeface="IRANSans" panose="02040503050201020203" pitchFamily="18" charset="-78"/>
                <a:cs typeface="B Yekan" panose="00000400000000000000" pitchFamily="2" charset="-78"/>
              </a:rPr>
              <a:t>ژرفای نامحدود قرآن</a:t>
            </a:r>
          </a:p>
          <a:p>
            <a:pPr algn="just" rtl="1"/>
            <a:endParaRPr lang="fa-IR" altLang="fa-IR" sz="2000" dirty="0" smtClean="0">
              <a:latin typeface="IRANSans" panose="02040503050201020203" pitchFamily="18" charset="-78"/>
              <a:cs typeface="B Yekan" panose="00000400000000000000" pitchFamily="2" charset="-78"/>
            </a:endParaRPr>
          </a:p>
          <a:p>
            <a:pPr algn="just" rtl="1"/>
            <a:r>
              <a:rPr lang="fa-IR" altLang="fa-IR" sz="2400" dirty="0" smtClean="0">
                <a:latin typeface="IRANSans" panose="02040503050201020203" pitchFamily="18" charset="-78"/>
                <a:cs typeface="B Yekan" panose="00000400000000000000" pitchFamily="2" charset="-78"/>
              </a:rPr>
              <a:t>امام باقر(ع) می فرمایند: ظاهر قرآن همان نزول آن، و باطن قرآن تأویل آن است؛ برخی از قرآن تحقق یافته و برخی از قرآن هنوز تحقق نیافته است؛ قرآن همانند خورشید و ماه همواره در حال جریان و پرتوافشانی است.</a:t>
            </a:r>
          </a:p>
          <a:p>
            <a:pPr algn="just" rtl="1"/>
            <a:endParaRPr lang="fa-IR" altLang="fa-IR" sz="2400" dirty="0">
              <a:latin typeface="IRANSans" panose="02040503050201020203" pitchFamily="18" charset="-78"/>
              <a:cs typeface="B Yekan" panose="00000400000000000000" pitchFamily="2" charset="-78"/>
            </a:endParaRPr>
          </a:p>
        </p:txBody>
      </p:sp>
    </p:spTree>
    <p:extLst>
      <p:ext uri="{BB962C8B-B14F-4D97-AF65-F5344CB8AC3E}">
        <p14:creationId xmlns:p14="http://schemas.microsoft.com/office/powerpoint/2010/main" val="1133255597"/>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ChangeArrowheads="1"/>
          </p:cNvSpPr>
          <p:nvPr/>
        </p:nvSpPr>
        <p:spPr bwMode="auto">
          <a:xfrm>
            <a:off x="2431706" y="1236353"/>
            <a:ext cx="84340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2. پیوند قرآن و عترت</a:t>
            </a:r>
          </a:p>
          <a:p>
            <a:pPr algn="just" rtl="1" eaLnBrk="1" hangingPunct="1"/>
            <a:endParaRPr lang="fa-IR" altLang="fa-IR" sz="2000" dirty="0">
              <a:cs typeface="B Yekan" panose="00000400000000000000" pitchFamily="2" charset="-78"/>
            </a:endParaRPr>
          </a:p>
          <a:p>
            <a:pPr algn="just" rtl="1" eaLnBrk="1" hangingPunct="1"/>
            <a:r>
              <a:rPr lang="fa-IR" altLang="fa-IR" sz="2000" dirty="0" smtClean="0">
                <a:cs typeface="B Yekan" panose="00000400000000000000" pitchFamily="2" charset="-78"/>
              </a:rPr>
              <a:t>تبیین و تفسیر صحیح قرآن، نخستین و اصلی ترین سازوکار «پیوند جاودانه و ناگسستنی قرآن و عترت» است. </a:t>
            </a:r>
          </a:p>
          <a:p>
            <a:pPr algn="just" rtl="1" eaLnBrk="1" hangingPunct="1"/>
            <a:endParaRPr lang="fa-IR" altLang="fa-IR" sz="2000" dirty="0">
              <a:cs typeface="B Yekan" panose="00000400000000000000" pitchFamily="2" charset="-78"/>
            </a:endParaRPr>
          </a:p>
          <a:p>
            <a:pPr algn="just" rtl="1" eaLnBrk="1" hangingPunct="1"/>
            <a:endParaRPr lang="fa-IR" altLang="fa-IR" sz="2000" dirty="0">
              <a:cs typeface="B Yekan" panose="00000400000000000000" pitchFamily="2" charset="-78"/>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9213" y="2817993"/>
            <a:ext cx="6695090" cy="2834701"/>
          </a:xfrm>
          <a:prstGeom prst="rect">
            <a:avLst/>
          </a:prstGeom>
        </p:spPr>
      </p:pic>
    </p:spTree>
    <p:extLst>
      <p:ext uri="{BB962C8B-B14F-4D97-AF65-F5344CB8AC3E}">
        <p14:creationId xmlns:p14="http://schemas.microsoft.com/office/powerpoint/2010/main" val="545373350"/>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ChangeArrowheads="1"/>
          </p:cNvSpPr>
          <p:nvPr/>
        </p:nvSpPr>
        <p:spPr bwMode="auto">
          <a:xfrm>
            <a:off x="6936826" y="1580456"/>
            <a:ext cx="4257346"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3. اجتهاد روشمند در قرآن</a:t>
            </a:r>
          </a:p>
          <a:p>
            <a:pPr algn="just" rtl="1" eaLnBrk="1" hangingPunct="1"/>
            <a:endParaRPr lang="fa-IR" altLang="fa-IR" sz="2000" dirty="0">
              <a:cs typeface="B Yekan" panose="00000400000000000000" pitchFamily="2" charset="-78"/>
            </a:endParaRPr>
          </a:p>
          <a:p>
            <a:pPr algn="just" rtl="1" eaLnBrk="1" hangingPunct="1"/>
            <a:r>
              <a:rPr lang="fa-IR" altLang="fa-IR" sz="2000" dirty="0" smtClean="0">
                <a:cs typeface="B Yekan" panose="00000400000000000000" pitchFamily="2" charset="-78"/>
              </a:rPr>
              <a:t>تأکید قرآن بر «تعقل»، «تفکر» و «تدبر» همگی از اهمیت اجتهاد و خردورزی در حیات جاودانه قرآن حکایت دارد.</a:t>
            </a:r>
          </a:p>
          <a:p>
            <a:pPr algn="just" rtl="1" eaLnBrk="1" hangingPunct="1"/>
            <a:r>
              <a:rPr lang="fa-IR" altLang="fa-IR" sz="2000" dirty="0" smtClean="0">
                <a:cs typeface="B Yekan" panose="00000400000000000000" pitchFamily="2" charset="-78"/>
              </a:rPr>
              <a:t>البته گام نهادن در عرصۀ خطیر اجتهاد بدون برخورداری از شرایط لازم، خود نوعی «تفسیر به رأی» شمرده می شود که پیامبر گرامی(ص) و اهل بیت(ع) نیز به شدت آن را نکوهیده اند.</a:t>
            </a:r>
            <a:endParaRPr lang="fa-IR" altLang="fa-IR" sz="2000" dirty="0">
              <a:cs typeface="B Yekan" panose="00000400000000000000"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7388" y="1061544"/>
            <a:ext cx="5315660" cy="4918894"/>
          </a:xfrm>
          <a:prstGeom prst="rect">
            <a:avLst/>
          </a:prstGeom>
        </p:spPr>
      </p:pic>
    </p:spTree>
    <p:extLst>
      <p:ext uri="{BB962C8B-B14F-4D97-AF65-F5344CB8AC3E}">
        <p14:creationId xmlns:p14="http://schemas.microsoft.com/office/powerpoint/2010/main" val="222129754"/>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ChangeArrowheads="1"/>
          </p:cNvSpPr>
          <p:nvPr/>
        </p:nvSpPr>
        <p:spPr bwMode="auto">
          <a:xfrm>
            <a:off x="2068180" y="1173867"/>
            <a:ext cx="92380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rtl="1" eaLnBrk="1" hangingPunct="1"/>
            <a:r>
              <a:rPr lang="fa-IR" altLang="fa-IR" sz="2000" dirty="0" smtClean="0">
                <a:cs typeface="B Yekan" panose="00000400000000000000" pitchFamily="2" charset="-78"/>
              </a:rPr>
              <a:t>قرآن اصل اجتهاد را «تفقه در دین» یاد کرده و مؤمنان را نیز به آن ترغیب نموده است:  </a:t>
            </a:r>
            <a:endParaRPr lang="fa-IR" altLang="fa-IR" sz="2000" dirty="0">
              <a:cs typeface="B Yekan" panose="00000400000000000000" pitchFamily="2" charset="-78"/>
            </a:endParaRPr>
          </a:p>
        </p:txBody>
      </p:sp>
      <p:sp>
        <p:nvSpPr>
          <p:cNvPr id="4" name="Rectangle 3"/>
          <p:cNvSpPr/>
          <p:nvPr/>
        </p:nvSpPr>
        <p:spPr>
          <a:xfrm>
            <a:off x="7073462" y="2310443"/>
            <a:ext cx="3988037" cy="1107996"/>
          </a:xfrm>
          <a:prstGeom prst="rect">
            <a:avLst/>
          </a:prstGeom>
        </p:spPr>
        <p:txBody>
          <a:bodyPr wrap="square">
            <a:spAutoFit/>
          </a:bodyPr>
          <a:lstStyle/>
          <a:p>
            <a:pPr algn="ctr"/>
            <a:r>
              <a:rPr lang="fa-IR" sz="2000" dirty="0" smtClean="0">
                <a:cs typeface="B Zar" panose="00000400000000000000" pitchFamily="2" charset="-78"/>
              </a:rPr>
              <a:t>و</a:t>
            </a:r>
            <a:r>
              <a:rPr lang="fa-IR" sz="2200" dirty="0" smtClean="0">
                <a:cs typeface="B Zar" panose="00000400000000000000" pitchFamily="2" charset="-78"/>
              </a:rPr>
              <a:t>َمَا </a:t>
            </a:r>
            <a:r>
              <a:rPr lang="fa-IR" sz="2200" dirty="0">
                <a:cs typeface="B Zar" panose="00000400000000000000" pitchFamily="2" charset="-78"/>
              </a:rPr>
              <a:t>كَانَ الْمُؤْمِنُونَ لِيَنْفِرُوا </a:t>
            </a:r>
            <a:r>
              <a:rPr lang="fa-IR" sz="2200" dirty="0" smtClean="0">
                <a:cs typeface="B Zar" panose="00000400000000000000" pitchFamily="2" charset="-78"/>
              </a:rPr>
              <a:t>كَافَّةً </a:t>
            </a:r>
            <a:r>
              <a:rPr lang="fa-IR" sz="2200" dirty="0">
                <a:cs typeface="B Zar" panose="00000400000000000000" pitchFamily="2" charset="-78"/>
              </a:rPr>
              <a:t>فَلَوْلَا نَفَرَ مِنْ كُلِّ فِرْقَةٍ مِنْهُمْ طَائِفَةٌ لِيَتَفَقَّهُوا فِي الدِّينِ وَلِيُنْذِرُوا قَوْمَهُمْ إِذَا رَجَعُوا إِلَيْهِمْ لَعَلَّهُمْ يَحْذَرُونَ</a:t>
            </a:r>
          </a:p>
        </p:txBody>
      </p:sp>
      <p:pic>
        <p:nvPicPr>
          <p:cNvPr id="10" name="Picture 5" descr="مشاهده آیه در سوره">
            <a:hlinkClick r:id="rId2" tooltip="مشاهده آیه در سوره"/>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0923" y="1633043"/>
            <a:ext cx="3536894" cy="6026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مشاهده آیه در سوره">
            <a:hlinkClick r:id="rId2" tooltip="مشاهده آیه در سوره"/>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0923" y="3578320"/>
            <a:ext cx="3536894" cy="5765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596032" y="4199524"/>
            <a:ext cx="3226675" cy="1754326"/>
          </a:xfrm>
          <a:prstGeom prst="rect">
            <a:avLst/>
          </a:prstGeom>
        </p:spPr>
        <p:txBody>
          <a:bodyPr wrap="square">
            <a:spAutoFit/>
          </a:bodyPr>
          <a:lstStyle/>
          <a:p>
            <a:pPr algn="ctr" rtl="1"/>
            <a:r>
              <a:rPr lang="fa-IR" dirty="0">
                <a:cs typeface="B Zar" panose="00000400000000000000" pitchFamily="2" charset="-78"/>
              </a:rPr>
              <a:t>و شايسته نيست مؤمنان همگى [براى جهاد] كوچ كنند. پس چرا از هر فرقه‌اى از آنان، دسته‌اى كوچ نمى‌كنند تا [دسته‌اى بمانند و] در دين آگاهى پيدا كنند و قوم خود را -وقتى به سوى آنان بازگشتند بيم دهند- باشد كه آنان [از كيفر </a:t>
            </a:r>
            <a:r>
              <a:rPr lang="fa-IR" dirty="0" smtClean="0">
                <a:cs typeface="B Zar" panose="00000400000000000000" pitchFamily="2" charset="-78"/>
              </a:rPr>
              <a:t>الهى] بترسند؟ </a:t>
            </a:r>
            <a:r>
              <a:rPr lang="fa-IR" sz="1400" dirty="0" smtClean="0">
                <a:cs typeface="B Zar" panose="00000400000000000000" pitchFamily="2" charset="-78"/>
              </a:rPr>
              <a:t>(توبه-122)</a:t>
            </a:r>
            <a:endParaRPr lang="fa-IR" sz="1400" dirty="0">
              <a:cs typeface="B Zar" panose="00000400000000000000" pitchFamily="2" charset="-78"/>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4428" y="4389573"/>
            <a:ext cx="4388069" cy="1770729"/>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16270" y="1622778"/>
            <a:ext cx="4457757" cy="2636489"/>
          </a:xfrm>
          <a:prstGeom prst="rect">
            <a:avLst/>
          </a:prstGeom>
        </p:spPr>
      </p:pic>
    </p:spTree>
    <p:extLst>
      <p:ext uri="{BB962C8B-B14F-4D97-AF65-F5344CB8AC3E}">
        <p14:creationId xmlns:p14="http://schemas.microsoft.com/office/powerpoint/2010/main" val="260667427"/>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FF000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فونت جدید">
      <a:majorFont>
        <a:latin typeface="IRANSans"/>
        <a:ea typeface=""/>
        <a:cs typeface="IRANSans"/>
      </a:majorFont>
      <a:minorFont>
        <a:latin typeface="IRANSans"/>
        <a:ea typeface=""/>
        <a:cs typeface="IRAN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25753</TotalTime>
  <Words>1751</Words>
  <Application>Microsoft Office PowerPoint</Application>
  <PresentationFormat>Widescreen</PresentationFormat>
  <Paragraphs>103</Paragraphs>
  <Slides>23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MS PGothic</vt:lpstr>
      <vt:lpstr>Arial</vt:lpstr>
      <vt:lpstr>B Badr</vt:lpstr>
      <vt:lpstr>B Titr</vt:lpstr>
      <vt:lpstr>B Yekan</vt:lpstr>
      <vt:lpstr>B Zar</vt:lpstr>
      <vt:lpstr>Calibri</vt:lpstr>
      <vt:lpstr>IRANSans</vt:lpstr>
      <vt:lpstr>me_quran</vt:lpstr>
      <vt:lpstr>Source Sans Pro</vt:lpstr>
      <vt:lpstr>Source Sans Pro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حمیدرضا خاتونی</dc:creator>
  <cp:lastModifiedBy>r.moradi</cp:lastModifiedBy>
  <cp:revision>136</cp:revision>
  <dcterms:created xsi:type="dcterms:W3CDTF">2017-02-05T13:10:08Z</dcterms:created>
  <dcterms:modified xsi:type="dcterms:W3CDTF">2018-02-07T08:28:58Z</dcterms:modified>
</cp:coreProperties>
</file>