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1" r:id="rId2"/>
    <p:sldId id="416" r:id="rId3"/>
    <p:sldId id="397" r:id="rId4"/>
    <p:sldId id="394" r:id="rId5"/>
    <p:sldId id="395" r:id="rId6"/>
    <p:sldId id="264" r:id="rId7"/>
    <p:sldId id="400" r:id="rId8"/>
    <p:sldId id="414" r:id="rId9"/>
    <p:sldId id="396" r:id="rId10"/>
    <p:sldId id="401" r:id="rId11"/>
    <p:sldId id="415" r:id="rId12"/>
    <p:sldId id="393" r:id="rId13"/>
    <p:sldId id="402" r:id="rId14"/>
    <p:sldId id="403" r:id="rId15"/>
    <p:sldId id="409" r:id="rId16"/>
    <p:sldId id="408" r:id="rId17"/>
    <p:sldId id="404" r:id="rId18"/>
    <p:sldId id="410" r:id="rId19"/>
    <p:sldId id="405" r:id="rId20"/>
    <p:sldId id="406" r:id="rId21"/>
    <p:sldId id="407" r:id="rId22"/>
    <p:sldId id="411" r:id="rId23"/>
    <p:sldId id="412" r:id="rId24"/>
    <p:sldId id="413" r:id="rId25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5AFCDC-3A0E-4C68-9120-1972FF65C09A}">
          <p14:sldIdLst>
            <p14:sldId id="261"/>
            <p14:sldId id="416"/>
            <p14:sldId id="397"/>
            <p14:sldId id="394"/>
            <p14:sldId id="395"/>
            <p14:sldId id="264"/>
            <p14:sldId id="400"/>
            <p14:sldId id="414"/>
            <p14:sldId id="396"/>
            <p14:sldId id="401"/>
            <p14:sldId id="415"/>
            <p14:sldId id="393"/>
            <p14:sldId id="402"/>
            <p14:sldId id="403"/>
            <p14:sldId id="409"/>
            <p14:sldId id="408"/>
            <p14:sldId id="404"/>
            <p14:sldId id="410"/>
            <p14:sldId id="405"/>
            <p14:sldId id="406"/>
            <p14:sldId id="407"/>
            <p14:sldId id="411"/>
            <p14:sldId id="412"/>
            <p14:sldId id="4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E6"/>
    <a:srgbClr val="B7DEE8"/>
    <a:srgbClr val="8064A2"/>
    <a:srgbClr val="9BBB59"/>
    <a:srgbClr val="4F5D68"/>
    <a:srgbClr val="4BACC6"/>
    <a:srgbClr val="FF0000"/>
    <a:srgbClr val="F0F0F0"/>
    <a:srgbClr val="E2E2E2"/>
    <a:srgbClr val="BC2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5" autoAdjust="0"/>
    <p:restoredTop sz="94660"/>
  </p:normalViewPr>
  <p:slideViewPr>
    <p:cSldViewPr snapToGrid="0">
      <p:cViewPr varScale="1">
        <p:scale>
          <a:sx n="47" d="100"/>
          <a:sy n="47" d="100"/>
        </p:scale>
        <p:origin x="9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F907F36-AC5E-4E4D-851E-F579E5126583}" type="datetimeFigureOut">
              <a:rPr lang="fa-IR" smtClean="0"/>
              <a:t>04/21/1440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F23C1C1-FBAA-4803-83D4-598D36CEF5B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1258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27C8597-56A6-404F-8256-965D3F73C1C0}" type="datetimeFigureOut">
              <a:rPr lang="fa-IR" smtClean="0"/>
              <a:t>04/21/1440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1D45BE8-D448-4B80-A419-0DDB235E88F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5292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00"/>
          </a:p>
        </p:txBody>
      </p:sp>
      <p:sp>
        <p:nvSpPr>
          <p:cNvPr id="11" name="AutoShape 114"/>
          <p:cNvSpPr>
            <a:spLocks/>
          </p:cNvSpPr>
          <p:nvPr userDrawn="1"/>
        </p:nvSpPr>
        <p:spPr bwMode="auto">
          <a:xfrm>
            <a:off x="11351281" y="246494"/>
            <a:ext cx="629291" cy="472237"/>
          </a:xfrm>
          <a:custGeom>
            <a:avLst/>
            <a:gdLst>
              <a:gd name="T0" fmla="*/ 6065 w 21596"/>
              <a:gd name="T1" fmla="*/ 3878 h 21600"/>
              <a:gd name="T2" fmla="*/ 1353 w 21596"/>
              <a:gd name="T3" fmla="*/ 6303 h 21600"/>
              <a:gd name="T4" fmla="*/ 17349 w 21596"/>
              <a:gd name="T5" fmla="*/ 6303 h 21600"/>
              <a:gd name="T6" fmla="*/ 17082 w 21596"/>
              <a:gd name="T7" fmla="*/ 2154 h 21600"/>
              <a:gd name="T8" fmla="*/ 17349 w 21596"/>
              <a:gd name="T9" fmla="*/ 6303 h 21600"/>
              <a:gd name="T10" fmla="*/ 19664 w 21596"/>
              <a:gd name="T11" fmla="*/ 7203 h 21600"/>
              <a:gd name="T12" fmla="*/ 17264 w 21596"/>
              <a:gd name="T13" fmla="*/ 7203 h 21600"/>
              <a:gd name="T14" fmla="*/ 1933 w 21596"/>
              <a:gd name="T15" fmla="*/ 7203 h 21600"/>
              <a:gd name="T16" fmla="*/ 8574 w 21596"/>
              <a:gd name="T17" fmla="*/ 16638 h 21600"/>
              <a:gd name="T18" fmla="*/ 10085 w 21596"/>
              <a:gd name="T19" fmla="*/ 18250 h 21600"/>
              <a:gd name="T20" fmla="*/ 8430 w 21596"/>
              <a:gd name="T21" fmla="*/ 7203 h 21600"/>
              <a:gd name="T22" fmla="*/ 8247 w 21596"/>
              <a:gd name="T23" fmla="*/ 6303 h 21600"/>
              <a:gd name="T24" fmla="*/ 6585 w 21596"/>
              <a:gd name="T25" fmla="*/ 4457 h 21600"/>
              <a:gd name="T26" fmla="*/ 5251 w 21596"/>
              <a:gd name="T27" fmla="*/ 1801 h 21600"/>
              <a:gd name="T28" fmla="*/ 6544 w 21596"/>
              <a:gd name="T29" fmla="*/ 3239 h 21600"/>
              <a:gd name="T30" fmla="*/ 9300 w 21596"/>
              <a:gd name="T31" fmla="*/ 1801 h 21600"/>
              <a:gd name="T32" fmla="*/ 10798 w 21596"/>
              <a:gd name="T33" fmla="*/ 3466 h 21600"/>
              <a:gd name="T34" fmla="*/ 16345 w 21596"/>
              <a:gd name="T35" fmla="*/ 1801 h 21600"/>
              <a:gd name="T36" fmla="*/ 13974 w 21596"/>
              <a:gd name="T37" fmla="*/ 1801 h 21600"/>
              <a:gd name="T38" fmla="*/ 15011 w 21596"/>
              <a:gd name="T39" fmla="*/ 4457 h 21600"/>
              <a:gd name="T40" fmla="*/ 13349 w 21596"/>
              <a:gd name="T41" fmla="*/ 6303 h 21600"/>
              <a:gd name="T42" fmla="*/ 16478 w 21596"/>
              <a:gd name="T43" fmla="*/ 7203 h 21600"/>
              <a:gd name="T44" fmla="*/ 13166 w 21596"/>
              <a:gd name="T45" fmla="*/ 7203 h 21600"/>
              <a:gd name="T46" fmla="*/ 10798 w 21596"/>
              <a:gd name="T47" fmla="*/ 18414 h 21600"/>
              <a:gd name="T48" fmla="*/ 12479 w 21596"/>
              <a:gd name="T49" fmla="*/ 7203 h 21600"/>
              <a:gd name="T50" fmla="*/ 7064 w 21596"/>
              <a:gd name="T51" fmla="*/ 3818 h 21600"/>
              <a:gd name="T52" fmla="*/ 10270 w 21596"/>
              <a:gd name="T53" fmla="*/ 4052 h 21600"/>
              <a:gd name="T54" fmla="*/ 11325 w 21596"/>
              <a:gd name="T55" fmla="*/ 4052 h 21600"/>
              <a:gd name="T56" fmla="*/ 14532 w 21596"/>
              <a:gd name="T57" fmla="*/ 3818 h 21600"/>
              <a:gd name="T58" fmla="*/ 11325 w 21596"/>
              <a:gd name="T59" fmla="*/ 4052 h 21600"/>
              <a:gd name="T60" fmla="*/ 9300 w 21596"/>
              <a:gd name="T61" fmla="*/ 6303 h 21600"/>
              <a:gd name="T62" fmla="*/ 12296 w 21596"/>
              <a:gd name="T63" fmla="*/ 6303 h 21600"/>
              <a:gd name="T64" fmla="*/ 17772 w 21596"/>
              <a:gd name="T65" fmla="*/ 528 h 21600"/>
              <a:gd name="T66" fmla="*/ 4779 w 21596"/>
              <a:gd name="T67" fmla="*/ 0 h 21600"/>
              <a:gd name="T68" fmla="*/ 396 w 21596"/>
              <a:gd name="T69" fmla="*/ 5102 h 21600"/>
              <a:gd name="T70" fmla="*/ 341 w 21596"/>
              <a:gd name="T71" fmla="*/ 7573 h 21600"/>
              <a:gd name="T72" fmla="*/ 10798 w 21596"/>
              <a:gd name="T73" fmla="*/ 21600 h 21600"/>
              <a:gd name="T74" fmla="*/ 21256 w 21596"/>
              <a:gd name="T75" fmla="*/ 7573 h 21600"/>
              <a:gd name="T76" fmla="*/ 21201 w 21596"/>
              <a:gd name="T77" fmla="*/ 510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596" h="21600">
                <a:moveTo>
                  <a:pt x="4512" y="2152"/>
                </a:moveTo>
                <a:lnTo>
                  <a:pt x="6065" y="3878"/>
                </a:lnTo>
                <a:lnTo>
                  <a:pt x="4247" y="6303"/>
                </a:lnTo>
                <a:lnTo>
                  <a:pt x="1353" y="6303"/>
                </a:lnTo>
                <a:cubicBezTo>
                  <a:pt x="1353" y="6303"/>
                  <a:pt x="4512" y="2152"/>
                  <a:pt x="4512" y="2152"/>
                </a:cubicBezTo>
                <a:close/>
                <a:moveTo>
                  <a:pt x="17349" y="6303"/>
                </a:moveTo>
                <a:lnTo>
                  <a:pt x="15531" y="3878"/>
                </a:lnTo>
                <a:lnTo>
                  <a:pt x="17082" y="2154"/>
                </a:lnTo>
                <a:lnTo>
                  <a:pt x="20191" y="6303"/>
                </a:lnTo>
                <a:cubicBezTo>
                  <a:pt x="20191" y="6303"/>
                  <a:pt x="17349" y="6303"/>
                  <a:pt x="17349" y="6303"/>
                </a:cubicBezTo>
                <a:close/>
                <a:moveTo>
                  <a:pt x="17264" y="7203"/>
                </a:moveTo>
                <a:lnTo>
                  <a:pt x="19664" y="7203"/>
                </a:lnTo>
                <a:lnTo>
                  <a:pt x="13021" y="16639"/>
                </a:lnTo>
                <a:cubicBezTo>
                  <a:pt x="13021" y="16639"/>
                  <a:pt x="17264" y="7203"/>
                  <a:pt x="17264" y="7203"/>
                </a:cubicBezTo>
                <a:close/>
                <a:moveTo>
                  <a:pt x="8574" y="16638"/>
                </a:moveTo>
                <a:lnTo>
                  <a:pt x="1933" y="7203"/>
                </a:lnTo>
                <a:lnTo>
                  <a:pt x="4331" y="7203"/>
                </a:lnTo>
                <a:cubicBezTo>
                  <a:pt x="4331" y="7203"/>
                  <a:pt x="8574" y="16638"/>
                  <a:pt x="8574" y="16638"/>
                </a:cubicBezTo>
                <a:close/>
                <a:moveTo>
                  <a:pt x="8430" y="7203"/>
                </a:moveTo>
                <a:lnTo>
                  <a:pt x="10085" y="18250"/>
                </a:lnTo>
                <a:lnTo>
                  <a:pt x="5117" y="7203"/>
                </a:lnTo>
                <a:cubicBezTo>
                  <a:pt x="5117" y="7203"/>
                  <a:pt x="8430" y="7203"/>
                  <a:pt x="8430" y="7203"/>
                </a:cubicBezTo>
                <a:close/>
                <a:moveTo>
                  <a:pt x="6585" y="4457"/>
                </a:moveTo>
                <a:lnTo>
                  <a:pt x="8247" y="6303"/>
                </a:lnTo>
                <a:lnTo>
                  <a:pt x="5201" y="6303"/>
                </a:lnTo>
                <a:cubicBezTo>
                  <a:pt x="5201" y="6303"/>
                  <a:pt x="6585" y="4457"/>
                  <a:pt x="6585" y="4457"/>
                </a:cubicBezTo>
                <a:close/>
                <a:moveTo>
                  <a:pt x="6544" y="3239"/>
                </a:moveTo>
                <a:lnTo>
                  <a:pt x="5251" y="1801"/>
                </a:lnTo>
                <a:lnTo>
                  <a:pt x="7621" y="1801"/>
                </a:lnTo>
                <a:cubicBezTo>
                  <a:pt x="7621" y="1801"/>
                  <a:pt x="6544" y="3239"/>
                  <a:pt x="6544" y="3239"/>
                </a:cubicBezTo>
                <a:close/>
                <a:moveTo>
                  <a:pt x="10798" y="3466"/>
                </a:moveTo>
                <a:lnTo>
                  <a:pt x="9300" y="1801"/>
                </a:lnTo>
                <a:lnTo>
                  <a:pt x="12296" y="1801"/>
                </a:lnTo>
                <a:cubicBezTo>
                  <a:pt x="12296" y="1801"/>
                  <a:pt x="10798" y="3466"/>
                  <a:pt x="10798" y="3466"/>
                </a:cubicBezTo>
                <a:close/>
                <a:moveTo>
                  <a:pt x="13974" y="1801"/>
                </a:moveTo>
                <a:lnTo>
                  <a:pt x="16345" y="1801"/>
                </a:lnTo>
                <a:lnTo>
                  <a:pt x="15052" y="3239"/>
                </a:lnTo>
                <a:cubicBezTo>
                  <a:pt x="15052" y="3239"/>
                  <a:pt x="13974" y="1801"/>
                  <a:pt x="13974" y="1801"/>
                </a:cubicBezTo>
                <a:close/>
                <a:moveTo>
                  <a:pt x="13349" y="6303"/>
                </a:moveTo>
                <a:lnTo>
                  <a:pt x="15011" y="4457"/>
                </a:lnTo>
                <a:lnTo>
                  <a:pt x="16394" y="6303"/>
                </a:lnTo>
                <a:cubicBezTo>
                  <a:pt x="16394" y="6303"/>
                  <a:pt x="13349" y="6303"/>
                  <a:pt x="13349" y="6303"/>
                </a:cubicBezTo>
                <a:close/>
                <a:moveTo>
                  <a:pt x="13166" y="7203"/>
                </a:moveTo>
                <a:lnTo>
                  <a:pt x="16478" y="7203"/>
                </a:lnTo>
                <a:lnTo>
                  <a:pt x="11511" y="18250"/>
                </a:lnTo>
                <a:cubicBezTo>
                  <a:pt x="11511" y="18250"/>
                  <a:pt x="13166" y="7203"/>
                  <a:pt x="13166" y="7203"/>
                </a:cubicBezTo>
                <a:close/>
                <a:moveTo>
                  <a:pt x="12479" y="7203"/>
                </a:moveTo>
                <a:lnTo>
                  <a:pt x="10798" y="18414"/>
                </a:lnTo>
                <a:lnTo>
                  <a:pt x="9117" y="7203"/>
                </a:lnTo>
                <a:cubicBezTo>
                  <a:pt x="9117" y="7203"/>
                  <a:pt x="12479" y="7203"/>
                  <a:pt x="12479" y="7203"/>
                </a:cubicBezTo>
                <a:close/>
                <a:moveTo>
                  <a:pt x="8773" y="5717"/>
                </a:moveTo>
                <a:lnTo>
                  <a:pt x="7064" y="3818"/>
                </a:lnTo>
                <a:lnTo>
                  <a:pt x="8426" y="2001"/>
                </a:lnTo>
                <a:lnTo>
                  <a:pt x="10270" y="4052"/>
                </a:lnTo>
                <a:cubicBezTo>
                  <a:pt x="10270" y="4052"/>
                  <a:pt x="8773" y="5717"/>
                  <a:pt x="8773" y="5717"/>
                </a:cubicBezTo>
                <a:close/>
                <a:moveTo>
                  <a:pt x="11325" y="4052"/>
                </a:moveTo>
                <a:lnTo>
                  <a:pt x="13170" y="2001"/>
                </a:lnTo>
                <a:lnTo>
                  <a:pt x="14532" y="3818"/>
                </a:lnTo>
                <a:lnTo>
                  <a:pt x="12822" y="5717"/>
                </a:lnTo>
                <a:cubicBezTo>
                  <a:pt x="12822" y="5717"/>
                  <a:pt x="11325" y="4052"/>
                  <a:pt x="11325" y="4052"/>
                </a:cubicBezTo>
                <a:close/>
                <a:moveTo>
                  <a:pt x="12296" y="6303"/>
                </a:moveTo>
                <a:lnTo>
                  <a:pt x="9300" y="6303"/>
                </a:lnTo>
                <a:lnTo>
                  <a:pt x="10798" y="4638"/>
                </a:lnTo>
                <a:cubicBezTo>
                  <a:pt x="10798" y="4638"/>
                  <a:pt x="12296" y="6303"/>
                  <a:pt x="12296" y="6303"/>
                </a:cubicBezTo>
                <a:close/>
                <a:moveTo>
                  <a:pt x="21201" y="5102"/>
                </a:moveTo>
                <a:lnTo>
                  <a:pt x="17772" y="528"/>
                </a:lnTo>
                <a:cubicBezTo>
                  <a:pt x="17519" y="190"/>
                  <a:pt x="17176" y="0"/>
                  <a:pt x="16818" y="0"/>
                </a:cubicBezTo>
                <a:lnTo>
                  <a:pt x="4779" y="0"/>
                </a:lnTo>
                <a:cubicBezTo>
                  <a:pt x="4421" y="0"/>
                  <a:pt x="4077" y="190"/>
                  <a:pt x="3824" y="528"/>
                </a:cubicBezTo>
                <a:lnTo>
                  <a:pt x="396" y="5102"/>
                </a:lnTo>
                <a:cubicBezTo>
                  <a:pt x="131" y="5455"/>
                  <a:pt x="-1" y="5922"/>
                  <a:pt x="0" y="6387"/>
                </a:cubicBezTo>
                <a:cubicBezTo>
                  <a:pt x="2" y="6810"/>
                  <a:pt x="115" y="7234"/>
                  <a:pt x="341" y="7573"/>
                </a:cubicBezTo>
                <a:lnTo>
                  <a:pt x="9789" y="20996"/>
                </a:lnTo>
                <a:cubicBezTo>
                  <a:pt x="10045" y="21379"/>
                  <a:pt x="10412" y="21600"/>
                  <a:pt x="10798" y="21600"/>
                </a:cubicBezTo>
                <a:cubicBezTo>
                  <a:pt x="11184" y="21600"/>
                  <a:pt x="11551" y="21379"/>
                  <a:pt x="11807" y="20996"/>
                </a:cubicBezTo>
                <a:lnTo>
                  <a:pt x="21256" y="7573"/>
                </a:lnTo>
                <a:cubicBezTo>
                  <a:pt x="21486" y="7227"/>
                  <a:pt x="21599" y="6791"/>
                  <a:pt x="21596" y="6359"/>
                </a:cubicBezTo>
                <a:cubicBezTo>
                  <a:pt x="21594" y="5903"/>
                  <a:pt x="21460" y="5449"/>
                  <a:pt x="21201" y="510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fa-IR" sz="9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210478"/>
            <a:ext cx="9144000" cy="176429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pPr algn="ctr"/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</a:t>
            </a:r>
            <a:b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</a:br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در یک نگاه</a:t>
            </a:r>
            <a:endParaRPr lang="fa-IR" sz="60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متن مورد نظر را در اینجا تایپ می کنیم</a:t>
            </a:r>
            <a:endParaRPr lang="fa-IR" sz="24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5A82-767D-49AB-9E1F-25A6D9201170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090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28503"/>
            <a:ext cx="10515600" cy="454846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A65-38EA-426A-BB50-45ACE6FE2B31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714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 rtl="1">
              <a:defRPr sz="6000"/>
            </a:lvl1pPr>
          </a:lstStyle>
          <a:p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 rtl="1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38B-52E4-4ED0-904C-EC55937A0421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8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F16C-EB21-4D3D-B8B6-DB6DE51B860E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0860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19F4-E2A6-4E4C-8ABB-B370A45CAA83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48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r>
              <a:rPr lang="fa-IR" sz="4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377A4-1A14-4185-B939-FADF27D5EDB4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37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2F75-D7E9-422B-B0EE-EA6D7690ADFD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7212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3EBD5-CF3A-4E96-B435-983D6C267015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151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3FA0-3712-40FD-8715-532FE43246F8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3708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067F-CAD0-4F7D-B7F5-10C6B722BF2F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159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D1075-A3AA-4D1F-9E1C-DD0BA53D43A4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578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DA3C-36B9-4C0D-B8E7-B716C707E084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43602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0"/>
            <a:ext cx="12188301" cy="68600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62860"/>
            <a:ext cx="10515600" cy="466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C933C-98AF-4D00-B1C6-17967DFEB56E}" type="datetime8">
              <a:rPr lang="fa-IR" smtClean="0"/>
              <a:t>دسامبر 29،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3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99" y="1219200"/>
            <a:ext cx="6854060" cy="46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18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12465"/>
            <a:ext cx="12192000" cy="2418178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55" y="-151286"/>
            <a:ext cx="6470447" cy="6583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5912" y="2992754"/>
            <a:ext cx="86384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en-US" sz="2000" dirty="0" smtClean="0">
                <a:cs typeface="B Zar" panose="00000400000000000000" pitchFamily="2" charset="-78"/>
              </a:rPr>
              <a:t>    </a:t>
            </a:r>
            <a:r>
              <a:rPr lang="fa-IR" sz="2000" b="1" dirty="0" smtClean="0">
                <a:cs typeface="B Zar" panose="00000400000000000000" pitchFamily="2" charset="-78"/>
              </a:rPr>
              <a:t>تفسیر موضوعی قرآن</a:t>
            </a:r>
          </a:p>
          <a:p>
            <a:pPr algn="just" rtl="1"/>
            <a:endParaRPr lang="fa-IR" sz="2000" dirty="0">
              <a:latin typeface="IRANSans" panose="02040503050201020203" pitchFamily="18" charset="-78"/>
              <a:cs typeface="B Zar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533458" y="2705946"/>
            <a:ext cx="8638469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تالیف توسط: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عبدالکریم بهجت‌پور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محمدعلی </a:t>
            </a:r>
            <a:r>
              <a:rPr lang="fa-IR" b="1" dirty="0">
                <a:cs typeface="B Zar" panose="00000400000000000000" pitchFamily="2" charset="-78"/>
              </a:rPr>
              <a:t>رضایی </a:t>
            </a:r>
            <a:r>
              <a:rPr lang="fa-IR" b="1" dirty="0" smtClean="0">
                <a:cs typeface="B Zar" panose="00000400000000000000" pitchFamily="2" charset="-78"/>
              </a:rPr>
              <a:t>اصفهانی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ابراهیم کلانتری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علی نصیری</a:t>
            </a:r>
            <a:endParaRPr lang="fa-IR" b="1" dirty="0">
              <a:cs typeface="B Zar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5912" y="3462654"/>
            <a:ext cx="863846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en-US" sz="2000" b="1" dirty="0" smtClean="0">
                <a:cs typeface="B Zar" panose="00000400000000000000" pitchFamily="2" charset="-78"/>
              </a:rPr>
              <a:t>    </a:t>
            </a:r>
            <a:r>
              <a:rPr lang="fa-IR" sz="2000" b="1" dirty="0" smtClean="0">
                <a:cs typeface="B Zar" panose="00000400000000000000" pitchFamily="2" charset="-78"/>
              </a:rPr>
              <a:t>ناشر: </a:t>
            </a:r>
            <a:r>
              <a:rPr lang="fa-IR" sz="2000" b="1" dirty="0">
                <a:cs typeface="B Zar" panose="00000400000000000000" pitchFamily="2" charset="-78"/>
              </a:rPr>
              <a:t>دفتر نشر معارف</a:t>
            </a:r>
            <a:endParaRPr lang="fa-IR" sz="2000" b="1" dirty="0">
              <a:latin typeface="IRANSans" panose="02040503050201020203" pitchFamily="18" charset="-78"/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7115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033346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0984" y="1672619"/>
            <a:ext cx="84340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7200" dirty="0" smtClean="0">
                <a:solidFill>
                  <a:schemeClr val="bg1"/>
                </a:solidFill>
                <a:latin typeface="IRANSans" panose="02040503050201020203" pitchFamily="18" charset="-78"/>
                <a:cs typeface="B Titr" panose="00000700000000000000" pitchFamily="2" charset="-78"/>
              </a:rPr>
              <a:t>خدا در قرآن</a:t>
            </a:r>
            <a:endParaRPr lang="fa-IR" sz="7200" dirty="0">
              <a:solidFill>
                <a:schemeClr val="bg1"/>
              </a:solidFill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63860" y="677475"/>
            <a:ext cx="2108269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8800" baseline="3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فصل</a:t>
            </a:r>
            <a:r>
              <a:rPr lang="fa-IR" sz="8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1</a:t>
            </a:r>
            <a:endParaRPr lang="en-US" sz="8800" baseline="3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26250" y="3645026"/>
            <a:ext cx="9323462" cy="23698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400" dirty="0">
                <a:latin typeface="IRANSans" panose="02040503050201020203" pitchFamily="18" charset="-78"/>
                <a:cs typeface="B Yekan" panose="00000400000000000000" pitchFamily="2" charset="-78"/>
              </a:rPr>
              <a:t>در کتب مقدس عهد عتیق ، با خدایی مادی ، بخیل ، دروغگو، پشیمان، فراموشکار ، خسته ، خشمگین ، و غیرحلیم و ضعیف در برابر کید و قدرت انسان و شیطان مواجهیم .</a:t>
            </a:r>
          </a:p>
          <a:p>
            <a:pPr algn="just" rtl="1"/>
            <a:r>
              <a:rPr lang="fa-IR" sz="24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خدای عهد جدید موجودی مهربان است .</a:t>
            </a:r>
          </a:p>
          <a:p>
            <a:pPr algn="just" rtl="1"/>
            <a:r>
              <a:rPr lang="fa-IR" sz="24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اما خدایی که در قرآن ترسیم شده چگونه است و چه نقشی در هستی دارد و از سویی چه تأثیری نیز بر انسان می نهد ؟</a:t>
            </a:r>
            <a:endParaRPr lang="fa-IR" sz="24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8" b="16114"/>
          <a:stretch/>
        </p:blipFill>
        <p:spPr>
          <a:xfrm>
            <a:off x="855812" y="1058950"/>
            <a:ext cx="3083142" cy="1974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45183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574" y="4612385"/>
            <a:ext cx="3157331" cy="16087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17705" y="2435305"/>
            <a:ext cx="9032904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400" dirty="0">
                <a:cs typeface="B Yekan" panose="00000400000000000000" pitchFamily="2" charset="-78"/>
              </a:rPr>
              <a:t>قرآن مجید و روایات اسلامی خداوند را دارای «نام های </a:t>
            </a:r>
            <a:r>
              <a:rPr lang="fa-IR" sz="2400" dirty="0" smtClean="0">
                <a:cs typeface="B Yekan" panose="00000400000000000000" pitchFamily="2" charset="-78"/>
              </a:rPr>
              <a:t>نیک» </a:t>
            </a:r>
            <a:r>
              <a:rPr lang="fa-IR" sz="2400" dirty="0">
                <a:cs typeface="B Yekan" panose="00000400000000000000" pitchFamily="2" charset="-78"/>
              </a:rPr>
              <a:t>دانسته اند .</a:t>
            </a:r>
            <a:endParaRPr lang="en-US" sz="2400" dirty="0">
              <a:cs typeface="B Yekan" panose="00000400000000000000" pitchFamily="2" charset="-78"/>
            </a:endParaRPr>
          </a:p>
          <a:p>
            <a:pPr algn="just" rtl="1"/>
            <a:r>
              <a:rPr lang="fa-IR" sz="2400" dirty="0">
                <a:cs typeface="B Yekan" panose="00000400000000000000" pitchFamily="2" charset="-78"/>
              </a:rPr>
              <a:t>اینکه « اسماء حسنی » مخصوص خداوند است ، از این روست که اسماء او حاکی از کمالات اوست و از دیگر </a:t>
            </a:r>
            <a:r>
              <a:rPr lang="fa-IR" sz="2400" dirty="0" smtClean="0">
                <a:cs typeface="B Yekan" panose="00000400000000000000" pitchFamily="2" charset="-78"/>
              </a:rPr>
              <a:t>سو واجب </a:t>
            </a:r>
            <a:r>
              <a:rPr lang="fa-IR" sz="2400" dirty="0">
                <a:cs typeface="B Yekan" panose="00000400000000000000" pitchFamily="2" charset="-78"/>
              </a:rPr>
              <a:t>الوجود ، عین کمال و کمال مطلق است . از همین رو ، کمال حقیقی از آن اوست و غیر او هر چه هست ، ممکن الوجود و سراسر فقر و نیازست . </a:t>
            </a:r>
            <a:endParaRPr lang="en-US" sz="2400" dirty="0">
              <a:cs typeface="B Yekan" panose="00000400000000000000" pitchFamily="2" charset="-78"/>
            </a:endParaRPr>
          </a:p>
          <a:p>
            <a:pPr algn="ctr" rtl="1">
              <a:buClr>
                <a:schemeClr val="tx2">
                  <a:lumMod val="60000"/>
                  <a:lumOff val="40000"/>
                </a:schemeClr>
              </a:buClr>
            </a:pP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8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اسماء و صفات خدا در یک نگاه</a:t>
            </a:r>
            <a:endParaRPr lang="fa-IR" sz="48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55277" y="2435305"/>
            <a:ext cx="8159261" cy="32316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 dirty="0">
                <a:cs typeface="B Yekan" panose="00000400000000000000" pitchFamily="2" charset="-78"/>
              </a:rPr>
              <a:t>1</a:t>
            </a:r>
            <a:r>
              <a:rPr lang="fa-IR" sz="2000" dirty="0">
                <a:cs typeface="B Yekan" panose="00000400000000000000" pitchFamily="2" charset="-78"/>
              </a:rPr>
              <a:t>.« الله» ذاتی که جامع همه کمالات است .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2.« واحد » ؛ شبیه و مانندی برای او نیست . 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3.« صمد» بی نیازاست .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4.«اول»؛ ازلی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5.« آخر»؛(ابدی)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6.«باقی»؛کسی که برای او فنا نیست .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7.« ظاهر»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8.« باطن» ؛ کسی که کنه ذاتش از دسترس افکار و اندیشه ها بیرون است .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9.« حی» کسی که فعال و مدبر است .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/>
            <a:r>
              <a:rPr lang="fa-IR" sz="2000" dirty="0">
                <a:cs typeface="B Yekan" panose="00000400000000000000" pitchFamily="2" charset="-78"/>
              </a:rPr>
              <a:t>10.«غنی»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85900" y="1108957"/>
            <a:ext cx="932863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برخی از اسماء خدا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962" y="1904344"/>
            <a:ext cx="3434862" cy="2146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553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591908" y="2414058"/>
            <a:ext cx="4790342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2000" dirty="0" smtClean="0">
                <a:cs typeface="B Yekan" panose="00000400000000000000" pitchFamily="2" charset="-78"/>
              </a:rPr>
              <a:t>در میان صفات الهی ، چهار صفت « </a:t>
            </a:r>
            <a:r>
              <a:rPr lang="fa-IR" sz="2000" dirty="0">
                <a:cs typeface="B Yekan" panose="00000400000000000000" pitchFamily="2" charset="-78"/>
              </a:rPr>
              <a:t>خالقیت ، ربوبیت ، علم گسترده و قدرت بی پایان » تأثیرات گوناگون معرفتی و تربیتی دارند ؛ ضمن اینکه در سوره های آغازینی که بر پیامبر اکرم (ص) نازل شد ، بر این صفت نیز تأکید شده که این خود گواه اهیمت شناخت این صفات است .</a:t>
            </a:r>
            <a:endParaRPr lang="en-US" sz="2000" dirty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8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تفسیر برخی از صفات</a:t>
            </a:r>
            <a:endParaRPr lang="fa-IR" sz="28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370567"/>
            <a:ext cx="3382108" cy="338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08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29" y="2277326"/>
            <a:ext cx="8571643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2200" dirty="0">
                <a:cs typeface="B Yekan" panose="00000400000000000000" pitchFamily="2" charset="-78"/>
              </a:rPr>
              <a:t>نیروی عقل و اندیشه انسان بر این امر اذعان دارد که حقیقت نامحدود ، پایدار ، مطلق و غیرمشروط و بی نیازی که تکیه گاه تمام هستی هاست و در همه ظرف ها و زمان ها حضور دارد موجود است .</a:t>
            </a:r>
            <a:endParaRPr lang="en-US" sz="2200" dirty="0">
              <a:cs typeface="B Yeka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2200" dirty="0">
                <a:cs typeface="B Yekan" panose="00000400000000000000" pitchFamily="2" charset="-78"/>
              </a:rPr>
              <a:t>در واقع باید برای هستی خالقی تصور کرد که همه صفات والا ویژه او باشد . این خالق پیش از او دارا بودن این صفات کمال باید هستی او عاریه ای و موقت نباشد . خود هستی باشد که واقعیتی فناپذیر است .و در آن نسبیتی راه ندارد ( نه در گذشته و حال و نه در آینده) </a:t>
            </a:r>
            <a:endParaRPr lang="en-US" sz="22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48230" y="1108957"/>
            <a:ext cx="843402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8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الف)خالقیت</a:t>
            </a:r>
            <a:endParaRPr lang="fa-IR" sz="48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320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6638191" y="2277326"/>
            <a:ext cx="4035505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200" dirty="0">
                <a:cs typeface="B Yekan" panose="00000400000000000000" pitchFamily="2" charset="-78"/>
              </a:rPr>
              <a:t>واژه </a:t>
            </a:r>
            <a:r>
              <a:rPr lang="fa-IR" sz="2200" dirty="0" smtClean="0">
                <a:cs typeface="B Yekan" panose="00000400000000000000" pitchFamily="2" charset="-78"/>
              </a:rPr>
              <a:t>«خلق</a:t>
            </a:r>
            <a:r>
              <a:rPr lang="fa-IR" sz="2200" dirty="0">
                <a:cs typeface="B Yekan" panose="00000400000000000000" pitchFamily="2" charset="-78"/>
              </a:rPr>
              <a:t>» و مشتقاتش 261 بار در قرآن به کار رفته که در پاره ای موارد به توصیف آفرینش و بیان ابعاد آن پرداخته شده و در برخی موارد نیز «</a:t>
            </a:r>
            <a:r>
              <a:rPr lang="fa-IR" sz="2200" dirty="0" smtClean="0">
                <a:cs typeface="B Yekan" panose="00000400000000000000" pitchFamily="2" charset="-78"/>
              </a:rPr>
              <a:t>خالق» </a:t>
            </a:r>
            <a:r>
              <a:rPr lang="fa-IR" sz="2200" dirty="0">
                <a:cs typeface="B Yekan" panose="00000400000000000000" pitchFamily="2" charset="-78"/>
              </a:rPr>
              <a:t>بودن خدا پایه معارف و اوامر الهی قرار گرفته است . </a:t>
            </a:r>
            <a:endParaRPr lang="en-US" sz="2200" dirty="0">
              <a:cs typeface="B Yekan" panose="00000400000000000000" pitchFamily="2" charset="-78"/>
            </a:endParaRPr>
          </a:p>
          <a:p>
            <a:pPr algn="just" rtl="1"/>
            <a:r>
              <a:rPr lang="fa-IR" sz="2200" dirty="0">
                <a:cs typeface="B Yekan" panose="00000400000000000000" pitchFamily="2" charset="-78"/>
              </a:rPr>
              <a:t>واژه </a:t>
            </a:r>
            <a:r>
              <a:rPr lang="fa-IR" sz="2200" dirty="0" smtClean="0">
                <a:cs typeface="B Yekan" panose="00000400000000000000" pitchFamily="2" charset="-78"/>
              </a:rPr>
              <a:t>«خلق</a:t>
            </a:r>
            <a:r>
              <a:rPr lang="fa-IR" sz="2200" dirty="0">
                <a:cs typeface="B Yekan" panose="00000400000000000000" pitchFamily="2" charset="-78"/>
              </a:rPr>
              <a:t>» یعنی ایجاد کردن چیزی بعد از معدوم بودن آن.</a:t>
            </a:r>
            <a:endParaRPr lang="en-US" sz="2200" dirty="0">
              <a:cs typeface="B Yeka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48230" y="1108957"/>
            <a:ext cx="843402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8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الف)خالقیت</a:t>
            </a:r>
            <a:endParaRPr lang="fa-IR" sz="48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371" y="1939954"/>
            <a:ext cx="4671208" cy="2508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1906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6135414" y="2284650"/>
            <a:ext cx="4246836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2200" dirty="0">
                <a:cs typeface="B Yekan" panose="00000400000000000000" pitchFamily="2" charset="-78"/>
              </a:rPr>
              <a:t>خداوند از حضرت محمد (ص) می خواهد تا صفات پروردگارش را بر مردم بخواند و معرفت را از شناخت او به عنوان </a:t>
            </a:r>
            <a:r>
              <a:rPr lang="fa-IR" sz="2200" dirty="0" smtClean="0">
                <a:cs typeface="B Yekan" panose="00000400000000000000" pitchFamily="2" charset="-78"/>
              </a:rPr>
              <a:t>«آفریدگار</a:t>
            </a:r>
            <a:r>
              <a:rPr lang="fa-IR" sz="2200" dirty="0">
                <a:cs typeface="B Yekan" panose="00000400000000000000" pitchFamily="2" charset="-78"/>
              </a:rPr>
              <a:t>» هستی و انسان شروع </a:t>
            </a:r>
            <a:r>
              <a:rPr lang="fa-IR" sz="2200" dirty="0" smtClean="0">
                <a:cs typeface="B Yekan" panose="00000400000000000000" pitchFamily="2" charset="-78"/>
              </a:rPr>
              <a:t>نموده، </a:t>
            </a:r>
            <a:r>
              <a:rPr lang="fa-IR" sz="2200" dirty="0">
                <a:cs typeface="B Yekan" panose="00000400000000000000" pitchFamily="2" charset="-78"/>
              </a:rPr>
              <a:t>از سویی بر خالقیتش نیز تکیه کند . </a:t>
            </a:r>
          </a:p>
          <a:p>
            <a:pPr algn="just" rtl="1"/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آفریدگاری ، نقطه آغازین معرفت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1476785" y="1943101"/>
            <a:ext cx="4135188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1783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926015" y="2432637"/>
            <a:ext cx="485877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000" dirty="0">
                <a:cs typeface="B Yekan" panose="00000400000000000000" pitchFamily="2" charset="-78"/>
              </a:rPr>
              <a:t>آفریننده هستی ، اجزای هر موجود را در جایی قرار داده که بهتر از آن تصور نشود . مثلاً در مورد انسان چشم ، گوش و هر عضو را در جائی نهاده که اگر در جائی دیگر می نشست ، کارایی اش هرگز به این اندازه نبود . این عمل </a:t>
            </a:r>
            <a:r>
              <a:rPr lang="fa-IR" sz="2000" u="sng" dirty="0">
                <a:cs typeface="B Yekan" panose="00000400000000000000" pitchFamily="2" charset="-78"/>
              </a:rPr>
              <a:t>تسویه</a:t>
            </a:r>
            <a:r>
              <a:rPr lang="fa-IR" sz="2000" dirty="0">
                <a:cs typeface="B Yekan" panose="00000400000000000000" pitchFamily="2" charset="-78"/>
              </a:rPr>
              <a:t> نام دارد . 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عمل دیگر « تقدیر » است . </a:t>
            </a:r>
            <a:r>
              <a:rPr lang="fa-IR" sz="2000" u="sng" dirty="0">
                <a:cs typeface="B Yekan" panose="00000400000000000000" pitchFamily="2" charset="-78"/>
              </a:rPr>
              <a:t>تقدیر</a:t>
            </a:r>
            <a:r>
              <a:rPr lang="fa-IR" sz="2000" dirty="0">
                <a:cs typeface="B Yekan" panose="00000400000000000000" pitchFamily="2" charset="-78"/>
              </a:rPr>
              <a:t> هر چیزی  عبارت است از تدبیر مخصوص آن . این ویژگی ها همان تقدیرها و اندازه گیری های هستی آفرین است که به مقتضای حکمت صورت گرفته است .</a:t>
            </a: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عمل سوم« </a:t>
            </a:r>
            <a:r>
              <a:rPr lang="fa-IR" sz="2000" u="sng" dirty="0">
                <a:cs typeface="B Yekan" panose="00000400000000000000" pitchFamily="2" charset="-78"/>
              </a:rPr>
              <a:t>هدایت</a:t>
            </a:r>
            <a:r>
              <a:rPr lang="fa-IR" sz="2000" dirty="0">
                <a:cs typeface="B Yekan" panose="00000400000000000000" pitchFamily="2" charset="-78"/>
              </a:rPr>
              <a:t> » است ؛ یعنی نشان دادن راه گذر از وضع موجود تا رسیدن به وضعیت مطلوب . 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پردازش ، اندازه گیری و هدایت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96"/>
          <a:stretch/>
        </p:blipFill>
        <p:spPr>
          <a:xfrm>
            <a:off x="1287249" y="2186276"/>
            <a:ext cx="4137605" cy="2324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170586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92" y="2421911"/>
            <a:ext cx="7303770" cy="3817620"/>
          </a:xfrm>
          <a:prstGeom prst="rect">
            <a:avLst/>
          </a:prstGeom>
        </p:spPr>
      </p:pic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062530" y="2386743"/>
            <a:ext cx="820542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000" dirty="0">
                <a:cs typeface="B Yekan" panose="00000400000000000000" pitchFamily="2" charset="-78"/>
              </a:rPr>
              <a:t>هر پدیده ای استعدادی دارد که باید شکوفا شود . نیازهایی که باید مرتفع گردد و خواست هایی که باید تامین شود . 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زیرا آفریدگار هستی است که درباره ظرفیت ها ، قابلیت ها ، نیازها </a:t>
            </a:r>
            <a:r>
              <a:rPr lang="fa-IR" sz="2000" dirty="0" smtClean="0">
                <a:cs typeface="B Yekan" panose="00000400000000000000" pitchFamily="2" charset="-78"/>
              </a:rPr>
              <a:t>و نسبت </a:t>
            </a:r>
            <a:r>
              <a:rPr lang="fa-IR" sz="2000" dirty="0">
                <a:cs typeface="B Yekan" panose="00000400000000000000" pitchFamily="2" charset="-78"/>
              </a:rPr>
              <a:t>پدیده ها با یکدیگر بیشترین دانش را دارد . 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منظور از </a:t>
            </a:r>
            <a:r>
              <a:rPr lang="fa-IR" sz="2000" dirty="0" smtClean="0">
                <a:cs typeface="B Yekan" panose="00000400000000000000" pitchFamily="2" charset="-78"/>
              </a:rPr>
              <a:t>«خلقه</a:t>
            </a:r>
            <a:r>
              <a:rPr lang="fa-IR" sz="2000" dirty="0">
                <a:cs typeface="B Yekan" panose="00000400000000000000" pitchFamily="2" charset="-78"/>
              </a:rPr>
              <a:t>» ظاهراً خلقت مخصوص هر چیز ( جمادات ، حیوانات و انسان ) است . بنابراین خداوند به هر پدیده شکل و ترکیبی مخصوص به خود را داده و سپس در همان خلقت و مسیر او را هدایت کرده است .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پردازش ، اندازه گیری و هدایت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5056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نکته ها 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982198" y="2236079"/>
            <a:ext cx="5400052" cy="4670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>
              <a:lnSpc>
                <a:spcPct val="150000"/>
              </a:lnSpc>
            </a:pPr>
            <a:r>
              <a:rPr lang="fa-IR" sz="2000" dirty="0">
                <a:cs typeface="B Yekan" panose="00000400000000000000" pitchFamily="2" charset="-78"/>
              </a:rPr>
              <a:t>1.از نظر قرآن امکان شناخت آغاز هستی وجود دارد ؛ آن هم با سیر در آفاق و مطالعه در </a:t>
            </a:r>
            <a:r>
              <a:rPr lang="fa-IR" sz="2000" dirty="0" smtClean="0">
                <a:cs typeface="B Yekan" panose="00000400000000000000" pitchFamily="2" charset="-78"/>
              </a:rPr>
              <a:t>زمین</a:t>
            </a:r>
            <a:r>
              <a:rPr lang="en-US" sz="2000" dirty="0">
                <a:cs typeface="B Yekan" panose="00000400000000000000" pitchFamily="2" charset="-78"/>
              </a:rPr>
              <a:t> </a:t>
            </a:r>
            <a:r>
              <a:rPr lang="en-US" sz="2000" dirty="0" smtClean="0">
                <a:cs typeface="B Yekan" panose="00000400000000000000" pitchFamily="2" charset="-78"/>
              </a:rPr>
              <a:t>.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2000" dirty="0">
                <a:cs typeface="B Yekan" panose="00000400000000000000" pitchFamily="2" charset="-78"/>
              </a:rPr>
              <a:t>2.همه اقرار دارند که آفریدگار هستی خداوند است . 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2000" dirty="0">
                <a:cs typeface="B Yekan" panose="00000400000000000000" pitchFamily="2" charset="-78"/>
              </a:rPr>
              <a:t>3.از آیات قرآن می توان دریافت که مطالعه در خلقت و نظامات حاکم بر جهان ، انسان را به بیهوده نبودن آفرینش رهنمون می سازد .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sz="2000" dirty="0">
                <a:cs typeface="B Yekan" panose="00000400000000000000" pitchFamily="2" charset="-78"/>
              </a:rPr>
              <a:t>بدین رو، هستی با هدفی صحیح و در پرتو حکمتی بالغ خلق شده است .</a:t>
            </a:r>
            <a:endParaRPr lang="en-US" sz="2000" dirty="0">
              <a:cs typeface="B Yekan" panose="00000400000000000000" pitchFamily="2" charset="-78"/>
            </a:endParaRPr>
          </a:p>
          <a:p>
            <a:pPr algn="just" rtl="1" eaLnBrk="1" hangingPunct="1">
              <a:lnSpc>
                <a:spcPct val="150000"/>
              </a:lnSpc>
            </a:pPr>
            <a:endParaRPr lang="fa-IR" altLang="fa-IR" sz="2000" dirty="0" smtClean="0">
              <a:cs typeface="B Yekan" panose="00000400000000000000" pitchFamily="2" charset="-78"/>
            </a:endParaRPr>
          </a:p>
          <a:p>
            <a:pPr algn="just" rtl="1" eaLnBrk="1" hangingPunct="1">
              <a:lnSpc>
                <a:spcPct val="150000"/>
              </a:lnSpc>
            </a:pPr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4" r="8910"/>
          <a:stretch/>
        </p:blipFill>
        <p:spPr>
          <a:xfrm>
            <a:off x="1670539" y="2256440"/>
            <a:ext cx="3174023" cy="2926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056245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ب) ربوبیت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978768" y="2432637"/>
            <a:ext cx="4403481" cy="3754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200" dirty="0">
                <a:cs typeface="B Yekan" panose="00000400000000000000" pitchFamily="2" charset="-78"/>
              </a:rPr>
              <a:t>قرآن کریم خداوند را تنها پروردگار انسان و تمام موجودات عالم می داند. واژه </a:t>
            </a:r>
            <a:r>
              <a:rPr lang="fa-IR" sz="2200" dirty="0" smtClean="0">
                <a:cs typeface="B Yekan" panose="00000400000000000000" pitchFamily="2" charset="-78"/>
              </a:rPr>
              <a:t>«رب</a:t>
            </a:r>
            <a:r>
              <a:rPr lang="fa-IR" sz="2200" dirty="0">
                <a:cs typeface="B Yekan" panose="00000400000000000000" pitchFamily="2" charset="-78"/>
              </a:rPr>
              <a:t>» و مشتقاتش 981 بار در قرآن آمده </a:t>
            </a:r>
            <a:r>
              <a:rPr lang="fa-IR" sz="2200" dirty="0" smtClean="0">
                <a:cs typeface="B Yekan" panose="00000400000000000000" pitchFamily="2" charset="-78"/>
              </a:rPr>
              <a:t>است.  «رب</a:t>
            </a:r>
            <a:r>
              <a:rPr lang="fa-IR" sz="2200" dirty="0">
                <a:cs typeface="B Yekan" panose="00000400000000000000" pitchFamily="2" charset="-78"/>
              </a:rPr>
              <a:t>» در لغت به معنای اصلاح شیء و اقدام به تامین مصالح آن است .</a:t>
            </a:r>
            <a:endParaRPr lang="en-US" sz="2200" dirty="0">
              <a:cs typeface="B Yekan" panose="00000400000000000000" pitchFamily="2" charset="-78"/>
            </a:endParaRPr>
          </a:p>
          <a:p>
            <a:pPr algn="just" rtl="1"/>
            <a:r>
              <a:rPr lang="fa-IR" sz="2200" dirty="0">
                <a:cs typeface="B Yekan" panose="00000400000000000000" pitchFamily="2" charset="-78"/>
              </a:rPr>
              <a:t>قرآن خداوند را صاحب اختیاری مطلق و اصلاح گر کاملی ترسیم می کند که نه تنها انسان ها ، بلکه تمام موجودات هستی را می پروراند .</a:t>
            </a:r>
            <a:endParaRPr lang="en-US" sz="2200" dirty="0">
              <a:cs typeface="B Yekan" panose="00000400000000000000" pitchFamily="2" charset="-78"/>
            </a:endParaRPr>
          </a:p>
          <a:p>
            <a:pPr algn="just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just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8" r="12413"/>
          <a:stretch/>
        </p:blipFill>
        <p:spPr>
          <a:xfrm>
            <a:off x="1948230" y="2251135"/>
            <a:ext cx="3868615" cy="2787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51329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مربی انسان کیست ؟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18184" y="2508848"/>
            <a:ext cx="556406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آیا حضرت ابراهیم (ع) در سوره انعام آیات( 78  - 76 )</a:t>
            </a:r>
            <a:r>
              <a:rPr lang="en-US" altLang="fa-IR" sz="2000" dirty="0" smtClean="0">
                <a:cs typeface="B Yekan" panose="00000400000000000000" pitchFamily="2" charset="-78"/>
              </a:rPr>
              <a:t> </a:t>
            </a:r>
            <a:r>
              <a:rPr lang="fa-IR" altLang="fa-IR" sz="2000" dirty="0" smtClean="0">
                <a:cs typeface="B Yekan" panose="00000400000000000000" pitchFamily="2" charset="-78"/>
              </a:rPr>
              <a:t>به راستی فرمود «هذا ربی»؟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در برخی تفاسیر آمده این جمله استفهامی بوده و به طور خبری گفته نشده است . بنابراین او خود را یکی از آنان شمرد تا عقاید خرافی اشان را اصلاح کند .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حضرت می فرمایند: اگر پروردگار هدایتم نکند ، از جمله گمراهان خواهم بود .این عبارت تأکیدی است بر آنکه وی می دانست پروردگاری دارد در واقع ایشان درصدد شناخت یا شناساندن او به دیگران بودند.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29" y="2508848"/>
            <a:ext cx="2641695" cy="1849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61638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مربی انسان کیست ؟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213838" y="2508848"/>
            <a:ext cx="5168412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از نظر حضرت ابراهیم (ع) پروردگار باید چهار صفت داشته باشد :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1ـ اثربخش باشد 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2ـ اثربخشی او دائمی باشد 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3ـ موجودات اثرپذیر در محضرش باشند 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4ـ تأثیراتش بیشتر و عمیق تر از دیگر مؤثران – در سلسله اسباب و علل – باشد .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30" y="1813910"/>
            <a:ext cx="2710962" cy="3525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626242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مربی انسان کیست ؟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62086" y="2500302"/>
            <a:ext cx="8460337" cy="28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توحید خالص آن است که به سوی آفریدگار وآغازگر هستی روی کنیم ؛ اوکه همه آسمان ها و زمین را آفریده واز همه آنها بزرگ تر ، اثربخش تر و دائمی تر است . از آنجا که آفرینش امری مستمر و پیوسته است و نیاز به افاضه هستی مستمر به مخلوق دارد ، مخلوقات همیشه در محضر اویند و بلکه ظهور خود را از او دارند . بنابراین « پردازش ، اندازه گیری و هدایت تکوینی و تشریعی » که همراه و ملازم با آفرینش اند ، جلوه هایی از پروردگاری خداوند هستند .</a:t>
            </a:r>
          </a:p>
        </p:txBody>
      </p:sp>
    </p:spTree>
    <p:extLst>
      <p:ext uri="{BB962C8B-B14F-4D97-AF65-F5344CB8AC3E}">
        <p14:creationId xmlns:p14="http://schemas.microsoft.com/office/powerpoint/2010/main" val="20799505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مناظره های پیامبران الهی با پادشاهان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310554" y="2173500"/>
            <a:ext cx="523495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درآیه 258 سوره بقره حضرت ابراهیم (ع) فرمود : پروردگار من خورشید را از مشرق آشکار می کند و در مغرب پنهان می سازد حال اگر تو (نمرود) پروردگار انسان ها هستی و مانند پروردگار من در عالم تکوین دخالت داری ، خورشید را از مغرب بیرون آور .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در آیات 23 – 28 سوره شعرا مناظره حضرت موسی (ع) با فرعون آمده که در ین مناظره هم حضرت موسی (ع) از پروردگاری خداوند بر تمامی هستی و صاحب اختیاری او یاد می کند .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277" y="2173500"/>
            <a:ext cx="3481754" cy="2321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043339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مناظره های پیامبران الهی با پادشاهان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91117" y="2551577"/>
            <a:ext cx="7948246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خدا پروردگار تمام هستی است ؛ زیرا آفریننده آن است . آفریدگار بهترین راه های گذر از « هست » ها به « بایدها» را می داند و مخلوقاتش را تا رسیدن به مرحله نهایی شکوفائی ، تدبیر و فرمانروائی می کند 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بر پایه ی این آیات ، ویژگی پروردگار انسان عبارت است از : پرورش تکوینی تمام (اعم از آسمان ها ، زمین و موجودات بین آنها) ، پرورش انسان های حال و گذشته ، و پروردگاری مشرق و مغرب و آنچه بین آنهاست .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31111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ج) دانش گسترده 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143500" y="2337928"/>
            <a:ext cx="5238750" cy="328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قرآن کریم خداوند را موجودی آگاه به جزئیات امور و پدیده ها، گذشته و حال و آینده ، دنیا و آخرت ، غیب و شهادت ، ظاهر و باطن ،نیات و گفتار و هم چنین موجودی عالم به اسرار و مخفی تر از اسرار معرفی کرده است 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بیشتر صفات به کار رفته در قرآن – مانند رؤیت ، سمیع بصیر ، حکیم ، خبیر ، لطیف ، شاهد و مشتقات آنها – بیانگر علم الهی و ابعاد مختلف آن است . 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1401344"/>
            <a:ext cx="5263661" cy="394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3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عالم محضر خدا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917222" y="2242608"/>
            <a:ext cx="4465028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الم یعلم بأن الله یری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مگر ندانسته که خدا می بیند ؟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خداوند برای تسلی دادن پیامبر اسلام(ص) و تهدید ابوجهل به خاطر آزارهایی که به آن حضرت روا می داشت ، این آیه را نازل فرمود .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در پاسخ گفته اند این علم لازمه اعتقاد به هستی بخش مطلق است . بت پرستان و مشرکان نیز اعتراف داشتند که جهان هستی بخش می خواهد ؛ یعنی کسی که خود هستی را از جایی دیگر برنگرفته باشد .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630" y="2432637"/>
            <a:ext cx="3568624" cy="2884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33255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>
                <a:latin typeface="IRANSans" panose="02040503050201020203" pitchFamily="18" charset="-78"/>
                <a:cs typeface="B Titr" panose="00000700000000000000" pitchFamily="2" charset="-78"/>
              </a:rPr>
              <a:t>عالم محضر خدا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43402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آفرینش امری مستمر و دائمی است که هر لحظه فیض وجود از ناحیه او به مخلوقات می رسد و چنان نیست که آنها را بیافریند و به حال خود واگذارد ؛ زیرا ممکنات در هستی و همه شئون خود ، به ذات واجب تعالی فقر دائمی دارند .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توجه به این پیوند دائمی و آفرینش مستمر بهترین دلیل بر علم خداوند به اسرار همه موجودات در هر زمان و مکان است .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در راستای همین برهان، لطیف بودن خداوند نیز اشاره دارد به علم او به اسرار دقیق و ظریف آفرینش ؛ چه آنکه خلقت اجسام لطیف و کوک و بسیار خُرد و از دیگر سو لطایف و ظرایفی که در آفرینش تمام موجودات وجود دارد ، ملازم با علم خداوند به اسرار دقیق و ظریف آفرینش است .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53733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د)قدرت بی پایان پروردگار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20542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یکی از مهم ترین مباحث صفات کمال و جمال خداوند ، مسئله قدرت است . واژه هایی چون « قادر ، قوی عزیز ، بطش ، قهر و غالب » هر یک به گونه ای توانائی بی پایان خداوند را باز نموده است .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لازمه آفرینش هستی و همچنین تدبیر و ثبات امور انسان و سایر موجودات عالم ، وجود قدرت و توانائی خالق و مدبر موجودات را به اثبات می رساند . 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8" b="13089"/>
          <a:stretch/>
        </p:blipFill>
        <p:spPr>
          <a:xfrm>
            <a:off x="3909464" y="3974124"/>
            <a:ext cx="4511552" cy="2049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21297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د)قدرت بی پایان پروردگار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760434" y="2242608"/>
            <a:ext cx="923800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آفرینش انسان و گیاه و تدبیر امور سه مطلب را به اثبات می رساند :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1ـ الله حق است و امری موهوم ، باطل و خیالی نیست . 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2ـ انتقال خاک مرده از وضعی به وضع دیگر و رساندنش به مرحله انسانی و نیز انتقال زمین مرده به وسیله آب به صورت نباتی که به کرّات روی می دهد ثابت می کند همین موجودی که در تدبیرش چنین بعثت های پی در پی و مستمری دارد ، توان زنده کردن مردگان و بعثت انسان ها را نیز دارد .</a:t>
            </a: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3ـ « ایجاد و تدبیر انسان و نبات ، در کنار دیگر موجودات هستی شکل می گیرد و کسی می تواند انسان و گیاهان را هستی دهد ، و امر آن دو را انتظام بخشد که کل هستی را آفریده و آن را تدبیر نموده باشد . پس اگر کسی قدرت بر آفرینش و تدبیر این دو ( انسان و گیاهان ) را داشته باشد ، قدرت بر هر چیزی خواهد داشت ؛ همان گونه که هستی بخش و مدبر همه چیز خواهد بود .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06674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مُلک و پادشاهی نامحدود، دلیل قدرت خداوند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943599" y="2242608"/>
            <a:ext cx="5054837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واژه «یَد» استعاره از قدرت است . قدرت نامحدود و گسترده خداوند از راه آفرینش مرگ و زندگی شناخته می شود . </a:t>
            </a:r>
            <a:endParaRPr lang="fa-IR" altLang="fa-IR" sz="2000" dirty="0">
              <a:cs typeface="B Yekan" panose="00000400000000000000" pitchFamily="2" charset="-78"/>
            </a:endParaRP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تولد نوزاد، مرگ از رَحِم و انتقال به جهان خارج است ، مرگِ انسان نیز مردن از دنیا و انتقال به جهان دیگر دانسته شده و در نتیجه هستی بخش عالم ، هم زنده کننده و هم میراننده و تعلق قدرت او به مرگ نیز تعلق قدرت به امری وجودی است . </a:t>
            </a:r>
            <a:endParaRPr lang="fa-IR" altLang="fa-IR" sz="2000" dirty="0">
              <a:cs typeface="B Yekan" panose="00000400000000000000" pitchFamily="2" charset="-78"/>
            </a:endParaRPr>
          </a:p>
          <a:p>
            <a:pPr algn="just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همه موجودات عالم هستی بندگان ضعیف و ناتوانی هستند که مهار امر  نهی آنها کاملاً در دست مولای قادر و غالب است .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143" y="2063184"/>
            <a:ext cx="3723542" cy="26883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33382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فونت جدید">
      <a:majorFont>
        <a:latin typeface="IRANSans"/>
        <a:ea typeface=""/>
        <a:cs typeface="IRANSans"/>
      </a:majorFont>
      <a:minorFont>
        <a:latin typeface="IRANSans"/>
        <a:ea typeface=""/>
        <a:cs typeface="IRAN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</TotalTime>
  <Words>2023</Words>
  <Application>Microsoft Office PowerPoint</Application>
  <PresentationFormat>Widescreen</PresentationFormat>
  <Paragraphs>100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MS PGothic</vt:lpstr>
      <vt:lpstr>Arial</vt:lpstr>
      <vt:lpstr>B Titr</vt:lpstr>
      <vt:lpstr>B Yekan</vt:lpstr>
      <vt:lpstr>B Zar</vt:lpstr>
      <vt:lpstr>Calibri</vt:lpstr>
      <vt:lpstr>IRANSans</vt:lpstr>
      <vt:lpstr>Source Sans Pro</vt:lpstr>
      <vt:lpstr>Source Sans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حمیدرضا خاتونی</dc:creator>
  <cp:lastModifiedBy>Maaref</cp:lastModifiedBy>
  <cp:revision>81</cp:revision>
  <dcterms:created xsi:type="dcterms:W3CDTF">2017-02-05T13:10:08Z</dcterms:created>
  <dcterms:modified xsi:type="dcterms:W3CDTF">2018-12-29T08:34:06Z</dcterms:modified>
</cp:coreProperties>
</file>