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56" r:id="rId2"/>
    <p:sldId id="479" r:id="rId3"/>
    <p:sldId id="474" r:id="rId4"/>
    <p:sldId id="333" r:id="rId5"/>
    <p:sldId id="342" r:id="rId6"/>
    <p:sldId id="343" r:id="rId7"/>
    <p:sldId id="344" r:id="rId8"/>
    <p:sldId id="345" r:id="rId9"/>
    <p:sldId id="363" r:id="rId10"/>
    <p:sldId id="459" r:id="rId11"/>
    <p:sldId id="381" r:id="rId12"/>
    <p:sldId id="382" r:id="rId13"/>
    <p:sldId id="383" r:id="rId14"/>
    <p:sldId id="380" r:id="rId15"/>
    <p:sldId id="258" r:id="rId16"/>
    <p:sldId id="346" r:id="rId17"/>
    <p:sldId id="477" r:id="rId18"/>
    <p:sldId id="357" r:id="rId19"/>
    <p:sldId id="476" r:id="rId20"/>
    <p:sldId id="422" r:id="rId21"/>
    <p:sldId id="473" r:id="rId22"/>
    <p:sldId id="441" r:id="rId23"/>
    <p:sldId id="472" r:id="rId24"/>
    <p:sldId id="259" r:id="rId25"/>
    <p:sldId id="427" r:id="rId26"/>
    <p:sldId id="428" r:id="rId27"/>
    <p:sldId id="429" r:id="rId28"/>
    <p:sldId id="347" r:id="rId29"/>
    <p:sldId id="494" r:id="rId30"/>
    <p:sldId id="348" r:id="rId31"/>
    <p:sldId id="379" r:id="rId32"/>
    <p:sldId id="420" r:id="rId33"/>
    <p:sldId id="260" r:id="rId34"/>
    <p:sldId id="265" r:id="rId35"/>
    <p:sldId id="266" r:id="rId36"/>
    <p:sldId id="267" r:id="rId37"/>
    <p:sldId id="268" r:id="rId38"/>
    <p:sldId id="269" r:id="rId39"/>
    <p:sldId id="270" r:id="rId40"/>
    <p:sldId id="271" r:id="rId41"/>
    <p:sldId id="386" r:id="rId42"/>
    <p:sldId id="423" r:id="rId43"/>
    <p:sldId id="403" r:id="rId44"/>
    <p:sldId id="273" r:id="rId45"/>
    <p:sldId id="491" r:id="rId46"/>
    <p:sldId id="274" r:id="rId47"/>
    <p:sldId id="384" r:id="rId48"/>
    <p:sldId id="443" r:id="rId49"/>
    <p:sldId id="492" r:id="rId50"/>
    <p:sldId id="493" r:id="rId51"/>
    <p:sldId id="275" r:id="rId52"/>
    <p:sldId id="276" r:id="rId53"/>
    <p:sldId id="478" r:id="rId54"/>
    <p:sldId id="355" r:id="rId55"/>
    <p:sldId id="283" r:id="rId56"/>
    <p:sldId id="349" r:id="rId57"/>
    <p:sldId id="350" r:id="rId58"/>
    <p:sldId id="284" r:id="rId59"/>
    <p:sldId id="351" r:id="rId60"/>
    <p:sldId id="285" r:id="rId61"/>
    <p:sldId id="286" r:id="rId62"/>
    <p:sldId id="287" r:id="rId63"/>
    <p:sldId id="288" r:id="rId64"/>
    <p:sldId id="289" r:id="rId65"/>
    <p:sldId id="290" r:id="rId66"/>
    <p:sldId id="291" r:id="rId67"/>
    <p:sldId id="292" r:id="rId68"/>
    <p:sldId id="444" r:id="rId69"/>
    <p:sldId id="300" r:id="rId70"/>
    <p:sldId id="301" r:id="rId71"/>
    <p:sldId id="302" r:id="rId72"/>
    <p:sldId id="303" r:id="rId73"/>
    <p:sldId id="304" r:id="rId74"/>
    <p:sldId id="305" r:id="rId75"/>
    <p:sldId id="306" r:id="rId76"/>
    <p:sldId id="307" r:id="rId77"/>
    <p:sldId id="356" r:id="rId78"/>
    <p:sldId id="308" r:id="rId79"/>
    <p:sldId id="475" r:id="rId80"/>
    <p:sldId id="490" r:id="rId81"/>
    <p:sldId id="489" r:id="rId82"/>
    <p:sldId id="309" r:id="rId83"/>
    <p:sldId id="310" r:id="rId84"/>
    <p:sldId id="311" r:id="rId85"/>
    <p:sldId id="312" r:id="rId86"/>
    <p:sldId id="314" r:id="rId87"/>
    <p:sldId id="482" r:id="rId88"/>
    <p:sldId id="480" r:id="rId89"/>
    <p:sldId id="481" r:id="rId90"/>
    <p:sldId id="316" r:id="rId91"/>
    <p:sldId id="471" r:id="rId92"/>
    <p:sldId id="325" r:id="rId93"/>
    <p:sldId id="362" r:id="rId94"/>
    <p:sldId id="364" r:id="rId95"/>
    <p:sldId id="365" r:id="rId96"/>
    <p:sldId id="366" r:id="rId97"/>
    <p:sldId id="367" r:id="rId98"/>
    <p:sldId id="376" r:id="rId99"/>
    <p:sldId id="377" r:id="rId100"/>
    <p:sldId id="352" r:id="rId101"/>
    <p:sldId id="353" r:id="rId102"/>
    <p:sldId id="330" r:id="rId103"/>
    <p:sldId id="424" r:id="rId104"/>
    <p:sldId id="425" r:id="rId105"/>
    <p:sldId id="426" r:id="rId106"/>
    <p:sldId id="331" r:id="rId107"/>
    <p:sldId id="378" r:id="rId108"/>
    <p:sldId id="368" r:id="rId109"/>
    <p:sldId id="369" r:id="rId110"/>
    <p:sldId id="370" r:id="rId111"/>
    <p:sldId id="371" r:id="rId112"/>
    <p:sldId id="372" r:id="rId113"/>
    <p:sldId id="373" r:id="rId114"/>
    <p:sldId id="374" r:id="rId115"/>
    <p:sldId id="375" r:id="rId116"/>
    <p:sldId id="486" r:id="rId117"/>
    <p:sldId id="485" r:id="rId118"/>
    <p:sldId id="484" r:id="rId119"/>
    <p:sldId id="483" r:id="rId120"/>
    <p:sldId id="501" r:id="rId121"/>
    <p:sldId id="500" r:id="rId122"/>
    <p:sldId id="502" r:id="rId123"/>
    <p:sldId id="448" r:id="rId124"/>
    <p:sldId id="332" r:id="rId125"/>
    <p:sldId id="334" r:id="rId126"/>
    <p:sldId id="503" r:id="rId127"/>
    <p:sldId id="335" r:id="rId128"/>
    <p:sldId id="336" r:id="rId129"/>
    <p:sldId id="337" r:id="rId130"/>
    <p:sldId id="338" r:id="rId131"/>
    <p:sldId id="339" r:id="rId132"/>
    <p:sldId id="361" r:id="rId133"/>
    <p:sldId id="487" r:id="rId134"/>
    <p:sldId id="340" r:id="rId135"/>
    <p:sldId id="455" r:id="rId136"/>
    <p:sldId id="453" r:id="rId137"/>
    <p:sldId id="454" r:id="rId138"/>
    <p:sldId id="341" r:id="rId139"/>
    <p:sldId id="452" r:id="rId140"/>
    <p:sldId id="495" r:id="rId141"/>
    <p:sldId id="496" r:id="rId142"/>
    <p:sldId id="498" r:id="rId143"/>
    <p:sldId id="497" r:id="rId144"/>
    <p:sldId id="499" r:id="rId145"/>
    <p:sldId id="385" r:id="rId1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53" autoAdjust="0"/>
  </p:normalViewPr>
  <p:slideViewPr>
    <p:cSldViewPr>
      <p:cViewPr varScale="1">
        <p:scale>
          <a:sx n="80" d="100"/>
          <a:sy n="80" d="100"/>
        </p:scale>
        <p:origin x="-1530" y="-90"/>
      </p:cViewPr>
      <p:guideLst>
        <p:guide orient="horz" pos="2160"/>
        <p:guide pos="2880"/>
      </p:guideLst>
    </p:cSldViewPr>
  </p:slideViewPr>
  <p:outlineViewPr>
    <p:cViewPr>
      <p:scale>
        <a:sx n="33" d="100"/>
        <a:sy n="33" d="100"/>
      </p:scale>
      <p:origin x="0" y="-167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 Id="rId5" Type="http://schemas.openxmlformats.org/officeDocument/2006/relationships/image" Target="../media/image140.wmf"/><Relationship Id="rId4" Type="http://schemas.openxmlformats.org/officeDocument/2006/relationships/image" Target="../media/image13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 Id="rId4" Type="http://schemas.openxmlformats.org/officeDocument/2006/relationships/image" Target="../media/image1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A1AE-02BF-44D4-A598-312A19DB650F}" type="datetimeFigureOut">
              <a:rPr lang="en-US" smtClean="0"/>
              <a:pPr/>
              <a:t>11/27/2018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B2CFD-9E31-4F12-9CC0-057067C82B4F}" type="slidenum">
              <a:rPr lang="en-GB" smtClean="0"/>
              <a:pPr/>
              <a:t>‹#›</a:t>
            </a:fld>
            <a:endParaRPr lang="en-GB"/>
          </a:p>
        </p:txBody>
      </p:sp>
    </p:spTree>
    <p:extLst>
      <p:ext uri="{BB962C8B-B14F-4D97-AF65-F5344CB8AC3E}">
        <p14:creationId xmlns:p14="http://schemas.microsoft.com/office/powerpoint/2010/main" val="273399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a:t>
            </a:fld>
            <a:endParaRPr lang="en-GB"/>
          </a:p>
        </p:txBody>
      </p:sp>
    </p:spTree>
    <p:extLst>
      <p:ext uri="{BB962C8B-B14F-4D97-AF65-F5344CB8AC3E}">
        <p14:creationId xmlns:p14="http://schemas.microsoft.com/office/powerpoint/2010/main" val="2525757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Chaotic: is a state of complete confusion and disorder</a:t>
            </a:r>
          </a:p>
          <a:p>
            <a:r>
              <a:rPr lang="en-US" sz="1200" b="0" i="0" kern="1200" dirty="0" smtClean="0">
                <a:solidFill>
                  <a:schemeClr val="tx1"/>
                </a:solidFill>
                <a:effectLst/>
                <a:latin typeface="+mn-lt"/>
                <a:ea typeface="+mn-ea"/>
                <a:cs typeface="+mn-cs"/>
              </a:rPr>
              <a:t>In fluid dynamics, a </a:t>
            </a:r>
            <a:r>
              <a:rPr lang="en-US" sz="1200" b="1" i="0" kern="1200" dirty="0" smtClean="0">
                <a:solidFill>
                  <a:schemeClr val="tx1"/>
                </a:solidFill>
                <a:effectLst/>
                <a:latin typeface="+mn-lt"/>
                <a:ea typeface="+mn-ea"/>
                <a:cs typeface="+mn-cs"/>
              </a:rPr>
              <a:t>vortex</a:t>
            </a:r>
            <a:r>
              <a:rPr lang="en-US" sz="1200" b="0" i="0" kern="1200" dirty="0" smtClean="0">
                <a:solidFill>
                  <a:schemeClr val="tx1"/>
                </a:solidFill>
                <a:effectLst/>
                <a:latin typeface="+mn-lt"/>
                <a:ea typeface="+mn-ea"/>
                <a:cs typeface="+mn-cs"/>
              </a:rPr>
              <a:t> is a region in a fluid in which the flow is rotating around an axis line, which may be straight or curved. </a:t>
            </a:r>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35</a:t>
            </a:fld>
            <a:endParaRPr lang="en-GB"/>
          </a:p>
        </p:txBody>
      </p:sp>
    </p:spTree>
    <p:extLst>
      <p:ext uri="{BB962C8B-B14F-4D97-AF65-F5344CB8AC3E}">
        <p14:creationId xmlns:p14="http://schemas.microsoft.com/office/powerpoint/2010/main" val="58352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53</a:t>
            </a:fld>
            <a:endParaRPr lang="en-GB"/>
          </a:p>
        </p:txBody>
      </p:sp>
    </p:spTree>
    <p:extLst>
      <p:ext uri="{BB962C8B-B14F-4D97-AF65-F5344CB8AC3E}">
        <p14:creationId xmlns:p14="http://schemas.microsoft.com/office/powerpoint/2010/main" val="402453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79</a:t>
            </a:fld>
            <a:endParaRPr lang="en-GB"/>
          </a:p>
        </p:txBody>
      </p:sp>
    </p:spTree>
    <p:extLst>
      <p:ext uri="{BB962C8B-B14F-4D97-AF65-F5344CB8AC3E}">
        <p14:creationId xmlns:p14="http://schemas.microsoft.com/office/powerpoint/2010/main" val="153687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RSM attempts to more mechanistically account for the various physical phenomena that contribute to the behavior of the turbulent stresses.  The convective and generation/destruction terms are computed directly while the pressure-strain, potentially anisotropic dissipation, and turbulent diffusion terms need to modeled to provide closure.  In </a:t>
            </a:r>
            <a:r>
              <a:rPr lang="en-US" dirty="0" err="1" smtClean="0"/>
              <a:t>addtion</a:t>
            </a:r>
            <a:r>
              <a:rPr lang="en-US" dirty="0" smtClean="0"/>
              <a:t> to the mean momentum equations and pressure equation, the RSM model solves 6 transport equations for the Reynolds stresses and one transport  equation for the  dissipation rate.</a:t>
            </a:r>
          </a:p>
          <a:p>
            <a:endParaRPr lang="en-GB"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86</a:t>
            </a:fld>
            <a:endParaRPr lang="en-GB"/>
          </a:p>
        </p:txBody>
      </p:sp>
    </p:spTree>
    <p:extLst>
      <p:ext uri="{BB962C8B-B14F-4D97-AF65-F5344CB8AC3E}">
        <p14:creationId xmlns:p14="http://schemas.microsoft.com/office/powerpoint/2010/main" val="91579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91</a:t>
            </a:fld>
            <a:endParaRPr lang="en-GB"/>
          </a:p>
        </p:txBody>
      </p:sp>
    </p:spTree>
    <p:extLst>
      <p:ext uri="{BB962C8B-B14F-4D97-AF65-F5344CB8AC3E}">
        <p14:creationId xmlns:p14="http://schemas.microsoft.com/office/powerpoint/2010/main" val="3399304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132</a:t>
            </a:fld>
            <a:endParaRPr lang="en-GB"/>
          </a:p>
        </p:txBody>
      </p:sp>
    </p:spTree>
    <p:extLst>
      <p:ext uri="{BB962C8B-B14F-4D97-AF65-F5344CB8AC3E}">
        <p14:creationId xmlns:p14="http://schemas.microsoft.com/office/powerpoint/2010/main" val="75706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141</a:t>
            </a:fld>
            <a:endParaRPr lang="en-GB"/>
          </a:p>
        </p:txBody>
      </p:sp>
    </p:spTree>
    <p:extLst>
      <p:ext uri="{BB962C8B-B14F-4D97-AF65-F5344CB8AC3E}">
        <p14:creationId xmlns:p14="http://schemas.microsoft.com/office/powerpoint/2010/main" val="3874186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142</a:t>
            </a:fld>
            <a:endParaRPr lang="en-GB"/>
          </a:p>
        </p:txBody>
      </p:sp>
    </p:spTree>
    <p:extLst>
      <p:ext uri="{BB962C8B-B14F-4D97-AF65-F5344CB8AC3E}">
        <p14:creationId xmlns:p14="http://schemas.microsoft.com/office/powerpoint/2010/main" val="61768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143</a:t>
            </a:fld>
            <a:endParaRPr lang="en-GB"/>
          </a:p>
        </p:txBody>
      </p:sp>
    </p:spTree>
    <p:extLst>
      <p:ext uri="{BB962C8B-B14F-4D97-AF65-F5344CB8AC3E}">
        <p14:creationId xmlns:p14="http://schemas.microsoft.com/office/powerpoint/2010/main" val="22242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4</a:t>
            </a:fld>
            <a:endParaRPr lang="en-GB"/>
          </a:p>
        </p:txBody>
      </p:sp>
    </p:spTree>
    <p:extLst>
      <p:ext uri="{BB962C8B-B14F-4D97-AF65-F5344CB8AC3E}">
        <p14:creationId xmlns:p14="http://schemas.microsoft.com/office/powerpoint/2010/main" val="256553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fluid mechanics, </a:t>
            </a:r>
            <a:r>
              <a:rPr lang="en-US" sz="1200" b="1" i="0" kern="1200" dirty="0" smtClean="0">
                <a:solidFill>
                  <a:schemeClr val="tx1"/>
                </a:solidFill>
                <a:effectLst/>
                <a:latin typeface="+mn-lt"/>
                <a:ea typeface="+mn-ea"/>
                <a:cs typeface="+mn-cs"/>
              </a:rPr>
              <a:t>external flow</a:t>
            </a:r>
            <a:r>
              <a:rPr lang="en-US" sz="1200" b="0" i="0" kern="1200" dirty="0" smtClean="0">
                <a:solidFill>
                  <a:schemeClr val="tx1"/>
                </a:solidFill>
                <a:effectLst/>
                <a:latin typeface="+mn-lt"/>
                <a:ea typeface="+mn-ea"/>
                <a:cs typeface="+mn-cs"/>
              </a:rPr>
              <a:t> is such a </a:t>
            </a:r>
            <a:r>
              <a:rPr lang="en-US" sz="1200" b="1" i="0" kern="1200" dirty="0" smtClean="0">
                <a:solidFill>
                  <a:schemeClr val="tx1"/>
                </a:solidFill>
                <a:effectLst/>
                <a:latin typeface="+mn-lt"/>
                <a:ea typeface="+mn-ea"/>
                <a:cs typeface="+mn-cs"/>
              </a:rPr>
              <a:t>flow</a:t>
            </a:r>
            <a:r>
              <a:rPr lang="en-US" sz="1200" b="0" i="0" kern="1200" dirty="0" smtClean="0">
                <a:solidFill>
                  <a:schemeClr val="tx1"/>
                </a:solidFill>
                <a:effectLst/>
                <a:latin typeface="+mn-lt"/>
                <a:ea typeface="+mn-ea"/>
                <a:cs typeface="+mn-cs"/>
              </a:rPr>
              <a:t> that boundary layers develop freely, without constraints imposed by adjacent surfaces. Accordingly, there will always exist a region of the </a:t>
            </a:r>
            <a:r>
              <a:rPr lang="en-US" sz="1200" b="1" i="0" kern="1200" dirty="0" smtClean="0">
                <a:solidFill>
                  <a:schemeClr val="tx1"/>
                </a:solidFill>
                <a:effectLst/>
                <a:latin typeface="+mn-lt"/>
                <a:ea typeface="+mn-ea"/>
                <a:cs typeface="+mn-cs"/>
              </a:rPr>
              <a:t>flow</a:t>
            </a:r>
            <a:r>
              <a:rPr lang="en-US" sz="1200" b="0" i="0" kern="1200" dirty="0" smtClean="0">
                <a:solidFill>
                  <a:schemeClr val="tx1"/>
                </a:solidFill>
                <a:effectLst/>
                <a:latin typeface="+mn-lt"/>
                <a:ea typeface="+mn-ea"/>
                <a:cs typeface="+mn-cs"/>
              </a:rPr>
              <a:t> outside the boundary layer in which velocity, temperature, and/or concentration gradients are negligible.</a:t>
            </a:r>
          </a:p>
          <a:p>
            <a:r>
              <a:rPr lang="en-US" sz="1200" b="0" i="0" kern="1200" dirty="0" smtClean="0">
                <a:solidFill>
                  <a:schemeClr val="tx1"/>
                </a:solidFill>
                <a:effectLst/>
                <a:latin typeface="+mn-lt"/>
                <a:ea typeface="+mn-ea"/>
                <a:cs typeface="+mn-cs"/>
              </a:rPr>
              <a:t>In fluid mechanics, </a:t>
            </a:r>
            <a:r>
              <a:rPr lang="en-US" sz="1200" b="1" i="0" kern="1200" dirty="0" smtClean="0">
                <a:solidFill>
                  <a:schemeClr val="tx1"/>
                </a:solidFill>
                <a:effectLst/>
                <a:latin typeface="+mn-lt"/>
                <a:ea typeface="+mn-ea"/>
                <a:cs typeface="+mn-cs"/>
              </a:rPr>
              <a:t>internal flow</a:t>
            </a:r>
            <a:r>
              <a:rPr lang="en-US" sz="1200" b="0" i="0" kern="1200" dirty="0" smtClean="0">
                <a:solidFill>
                  <a:schemeClr val="tx1"/>
                </a:solidFill>
                <a:effectLst/>
                <a:latin typeface="+mn-lt"/>
                <a:ea typeface="+mn-ea"/>
                <a:cs typeface="+mn-cs"/>
              </a:rPr>
              <a:t> is a </a:t>
            </a:r>
            <a:r>
              <a:rPr lang="en-US" sz="1200" b="1" i="0" kern="1200" dirty="0" smtClean="0">
                <a:solidFill>
                  <a:schemeClr val="tx1"/>
                </a:solidFill>
                <a:effectLst/>
                <a:latin typeface="+mn-lt"/>
                <a:ea typeface="+mn-ea"/>
                <a:cs typeface="+mn-cs"/>
              </a:rPr>
              <a:t>flow</a:t>
            </a:r>
            <a:r>
              <a:rPr lang="en-US" sz="1200" b="0" i="0" kern="1200" dirty="0" smtClean="0">
                <a:solidFill>
                  <a:schemeClr val="tx1"/>
                </a:solidFill>
                <a:effectLst/>
                <a:latin typeface="+mn-lt"/>
                <a:ea typeface="+mn-ea"/>
                <a:cs typeface="+mn-cs"/>
              </a:rPr>
              <a:t> for which the fluid is confined by a surface. Hence the boundary layer is unable to develop without eventually being constrained.</a:t>
            </a:r>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16</a:t>
            </a:fld>
            <a:endParaRPr lang="en-GB"/>
          </a:p>
        </p:txBody>
      </p:sp>
    </p:spTree>
    <p:extLst>
      <p:ext uri="{BB962C8B-B14F-4D97-AF65-F5344CB8AC3E}">
        <p14:creationId xmlns:p14="http://schemas.microsoft.com/office/powerpoint/2010/main" val="2106773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17</a:t>
            </a:fld>
            <a:endParaRPr lang="en-GB"/>
          </a:p>
        </p:txBody>
      </p:sp>
    </p:spTree>
    <p:extLst>
      <p:ext uri="{BB962C8B-B14F-4D97-AF65-F5344CB8AC3E}">
        <p14:creationId xmlns:p14="http://schemas.microsoft.com/office/powerpoint/2010/main" val="19828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19</a:t>
            </a:fld>
            <a:endParaRPr lang="en-GB"/>
          </a:p>
        </p:txBody>
      </p:sp>
    </p:spTree>
    <p:extLst>
      <p:ext uri="{BB962C8B-B14F-4D97-AF65-F5344CB8AC3E}">
        <p14:creationId xmlns:p14="http://schemas.microsoft.com/office/powerpoint/2010/main" val="384681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eddy</a:t>
            </a:r>
            <a:r>
              <a:rPr lang="en-US" sz="1200" b="0" i="0" kern="1200" dirty="0" smtClean="0">
                <a:solidFill>
                  <a:schemeClr val="tx1"/>
                </a:solidFill>
                <a:effectLst/>
                <a:latin typeface="+mn-lt"/>
                <a:ea typeface="+mn-ea"/>
                <a:cs typeface="+mn-cs"/>
              </a:rPr>
              <a:t>: a circular movement of air or water</a:t>
            </a:r>
          </a:p>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20</a:t>
            </a:fld>
            <a:endParaRPr lang="en-GB"/>
          </a:p>
        </p:txBody>
      </p:sp>
    </p:spTree>
    <p:extLst>
      <p:ext uri="{BB962C8B-B14F-4D97-AF65-F5344CB8AC3E}">
        <p14:creationId xmlns:p14="http://schemas.microsoft.com/office/powerpoint/2010/main" val="247498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fluid dynamics, a </a:t>
            </a:r>
            <a:r>
              <a:rPr lang="en-US" sz="1200" b="1" i="0" kern="1200" dirty="0" err="1" smtClean="0">
                <a:solidFill>
                  <a:schemeClr val="tx1"/>
                </a:solidFill>
                <a:effectLst/>
                <a:latin typeface="+mn-lt"/>
                <a:ea typeface="+mn-ea"/>
                <a:cs typeface="+mn-cs"/>
              </a:rPr>
              <a:t>Tollmien</a:t>
            </a:r>
            <a:r>
              <a:rPr lang="en-US" sz="1200" b="1" i="0" kern="1200" dirty="0"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Schlichting</a:t>
            </a:r>
            <a:r>
              <a:rPr lang="en-US" sz="1200" b="1" i="0" kern="1200" dirty="0" smtClean="0">
                <a:solidFill>
                  <a:schemeClr val="tx1"/>
                </a:solidFill>
                <a:effectLst/>
                <a:latin typeface="+mn-lt"/>
                <a:ea typeface="+mn-ea"/>
                <a:cs typeface="+mn-cs"/>
              </a:rPr>
              <a:t> wave</a:t>
            </a:r>
            <a:r>
              <a:rPr lang="en-US" sz="1200" b="0" i="0" kern="1200" dirty="0" smtClean="0">
                <a:solidFill>
                  <a:schemeClr val="tx1"/>
                </a:solidFill>
                <a:effectLst/>
                <a:latin typeface="+mn-lt"/>
                <a:ea typeface="+mn-ea"/>
                <a:cs typeface="+mn-cs"/>
              </a:rPr>
              <a:t> (often abbreviated </a:t>
            </a:r>
            <a:r>
              <a:rPr lang="en-US" sz="1200" b="1" i="0" kern="1200" dirty="0" smtClean="0">
                <a:solidFill>
                  <a:schemeClr val="tx1"/>
                </a:solidFill>
                <a:effectLst/>
                <a:latin typeface="+mn-lt"/>
                <a:ea typeface="+mn-ea"/>
                <a:cs typeface="+mn-cs"/>
              </a:rPr>
              <a:t>T-S wave</a:t>
            </a:r>
            <a:r>
              <a:rPr lang="en-US" sz="1200" b="0" i="0" kern="1200" dirty="0" smtClean="0">
                <a:solidFill>
                  <a:schemeClr val="tx1"/>
                </a:solidFill>
                <a:effectLst/>
                <a:latin typeface="+mn-lt"/>
                <a:ea typeface="+mn-ea"/>
                <a:cs typeface="+mn-cs"/>
              </a:rPr>
              <a:t>) is a </a:t>
            </a:r>
            <a:r>
              <a:rPr lang="en-US" sz="1200" b="0" i="0" kern="1200" dirty="0" err="1" smtClean="0">
                <a:solidFill>
                  <a:schemeClr val="tx1"/>
                </a:solidFill>
                <a:effectLst/>
                <a:latin typeface="+mn-lt"/>
                <a:ea typeface="+mn-ea"/>
                <a:cs typeface="+mn-cs"/>
              </a:rPr>
              <a:t>streamwise</a:t>
            </a:r>
            <a:r>
              <a:rPr lang="en-US" sz="1200" b="0" i="0" kern="1200" dirty="0" smtClean="0">
                <a:solidFill>
                  <a:schemeClr val="tx1"/>
                </a:solidFill>
                <a:effectLst/>
                <a:latin typeface="+mn-lt"/>
                <a:ea typeface="+mn-ea"/>
                <a:cs typeface="+mn-cs"/>
              </a:rPr>
              <a:t> instability which arises in a viscous boundary layer.</a:t>
            </a:r>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22</a:t>
            </a:fld>
            <a:endParaRPr lang="en-GB"/>
          </a:p>
        </p:txBody>
      </p:sp>
    </p:spTree>
    <p:extLst>
      <p:ext uri="{BB962C8B-B14F-4D97-AF65-F5344CB8AC3E}">
        <p14:creationId xmlns:p14="http://schemas.microsoft.com/office/powerpoint/2010/main" val="386446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23</a:t>
            </a:fld>
            <a:endParaRPr lang="en-GB"/>
          </a:p>
        </p:txBody>
      </p:sp>
    </p:spTree>
    <p:extLst>
      <p:ext uri="{BB962C8B-B14F-4D97-AF65-F5344CB8AC3E}">
        <p14:creationId xmlns:p14="http://schemas.microsoft.com/office/powerpoint/2010/main" val="4277475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Isotropy</a:t>
            </a:r>
            <a:r>
              <a:rPr lang="en-US" sz="1200" b="0" i="0" kern="1200" dirty="0" smtClean="0">
                <a:solidFill>
                  <a:schemeClr val="tx1"/>
                </a:solidFill>
                <a:effectLst/>
                <a:latin typeface="+mn-lt"/>
                <a:ea typeface="+mn-ea"/>
                <a:cs typeface="+mn-cs"/>
              </a:rPr>
              <a:t> is uniformity in all orientations; it is derived from the Greek </a:t>
            </a:r>
            <a:r>
              <a:rPr lang="en-US" sz="1200" b="0" i="0" kern="1200" dirty="0" err="1" smtClean="0">
                <a:solidFill>
                  <a:schemeClr val="tx1"/>
                </a:solidFill>
                <a:effectLst/>
                <a:latin typeface="+mn-lt"/>
                <a:ea typeface="+mn-ea"/>
                <a:cs typeface="+mn-cs"/>
              </a:rPr>
              <a:t>isos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ἴσος</a:t>
            </a:r>
            <a:r>
              <a:rPr lang="en-US" sz="1200" b="0" i="0" kern="1200" dirty="0" smtClean="0">
                <a:solidFill>
                  <a:schemeClr val="tx1"/>
                </a:solidFill>
                <a:effectLst/>
                <a:latin typeface="+mn-lt"/>
                <a:ea typeface="+mn-ea"/>
                <a:cs typeface="+mn-cs"/>
              </a:rPr>
              <a:t>, "equal") </a:t>
            </a:r>
            <a:endParaRPr lang="en-US" dirty="0"/>
          </a:p>
        </p:txBody>
      </p:sp>
      <p:sp>
        <p:nvSpPr>
          <p:cNvPr id="4" name="Slide Number Placeholder 3"/>
          <p:cNvSpPr>
            <a:spLocks noGrp="1"/>
          </p:cNvSpPr>
          <p:nvPr>
            <p:ph type="sldNum" sz="quarter" idx="10"/>
          </p:nvPr>
        </p:nvSpPr>
        <p:spPr/>
        <p:txBody>
          <a:bodyPr/>
          <a:lstStyle/>
          <a:p>
            <a:fld id="{E9EB2CFD-9E31-4F12-9CC0-057067C82B4F}" type="slidenum">
              <a:rPr lang="en-GB" smtClean="0"/>
              <a:pPr/>
              <a:t>30</a:t>
            </a:fld>
            <a:endParaRPr lang="en-GB"/>
          </a:p>
        </p:txBody>
      </p:sp>
    </p:spTree>
    <p:extLst>
      <p:ext uri="{BB962C8B-B14F-4D97-AF65-F5344CB8AC3E}">
        <p14:creationId xmlns:p14="http://schemas.microsoft.com/office/powerpoint/2010/main" val="104448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CB0QFjAA&amp;url=http://mitpress.mit.edu/books/first-course-turbulence&amp;ei=MGdLVPnYOMfkaLX0gpgF&amp;usg=AFQjCNFvOBFrQFwOZITEfke2nPbjs1fyyw&amp;bvm=bv.77880786,d.d2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www.cfd-online.com/Books/list_books.php?author=Wilcox,+David+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64.wmf"/><Relationship Id="rId5" Type="http://schemas.openxmlformats.org/officeDocument/2006/relationships/oleObject" Target="../embeddings/oleObject38.bin"/><Relationship Id="rId4" Type="http://schemas.openxmlformats.org/officeDocument/2006/relationships/image" Target="../media/image163.wmf"/></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5.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tags" Target="../tags/tag16.xml"/><Relationship Id="rId7" Type="http://schemas.openxmlformats.org/officeDocument/2006/relationships/image" Target="../media/image17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79.png"/><Relationship Id="rId4" Type="http://schemas.openxmlformats.org/officeDocument/2006/relationships/image" Target="../media/image17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tags" Target="../tags/tag21.xml"/><Relationship Id="rId7" Type="http://schemas.openxmlformats.org/officeDocument/2006/relationships/image" Target="../media/image18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82.png"/><Relationship Id="rId5" Type="http://schemas.openxmlformats.org/officeDocument/2006/relationships/slideLayout" Target="../slideLayouts/slideLayout2.xml"/><Relationship Id="rId4" Type="http://schemas.openxmlformats.org/officeDocument/2006/relationships/tags" Target="../tags/tag22.xml"/><Relationship Id="rId9" Type="http://schemas.openxmlformats.org/officeDocument/2006/relationships/image" Target="../media/image185.png"/></Relationships>
</file>

<file path=ppt/slides/_rels/slide11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1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1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13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18.wmf"/><Relationship Id="rId5" Type="http://schemas.openxmlformats.org/officeDocument/2006/relationships/oleObject" Target="../embeddings/oleObject41.bin"/><Relationship Id="rId4" Type="http://schemas.openxmlformats.org/officeDocument/2006/relationships/image" Target="../media/image217.w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1.wmf"/><Relationship Id="rId5" Type="http://schemas.openxmlformats.org/officeDocument/2006/relationships/oleObject" Target="../embeddings/oleObject13.bin"/><Relationship Id="rId4" Type="http://schemas.openxmlformats.org/officeDocument/2006/relationships/image" Target="../media/image40.wmf"/></Relationships>
</file>

<file path=ppt/slides/_rels/slide140.xml.rels><?xml version="1.0" encoding="UTF-8" standalone="yes"?>
<Relationships xmlns="http://schemas.openxmlformats.org/package/2006/relationships"><Relationship Id="rId2" Type="http://schemas.openxmlformats.org/officeDocument/2006/relationships/image" Target="../media/image221.gi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48.wmf"/><Relationship Id="rId18" Type="http://schemas.openxmlformats.org/officeDocument/2006/relationships/oleObject" Target="../embeddings/oleObject21.bin"/><Relationship Id="rId3" Type="http://schemas.openxmlformats.org/officeDocument/2006/relationships/notesSlide" Target="../notesSlides/notesSlide3.xml"/><Relationship Id="rId7" Type="http://schemas.openxmlformats.org/officeDocument/2006/relationships/image" Target="../media/image45.wmf"/><Relationship Id="rId12" Type="http://schemas.openxmlformats.org/officeDocument/2006/relationships/oleObject" Target="../embeddings/oleObject18.bin"/><Relationship Id="rId17" Type="http://schemas.openxmlformats.org/officeDocument/2006/relationships/image" Target="../media/image50.wmf"/><Relationship Id="rId2" Type="http://schemas.openxmlformats.org/officeDocument/2006/relationships/slideLayout" Target="../slideLayouts/slideLayout2.xml"/><Relationship Id="rId16" Type="http://schemas.openxmlformats.org/officeDocument/2006/relationships/oleObject" Target="../embeddings/oleObject20.bin"/><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image" Target="../media/image47.wmf"/><Relationship Id="rId5" Type="http://schemas.openxmlformats.org/officeDocument/2006/relationships/image" Target="../media/image44.wmf"/><Relationship Id="rId15" Type="http://schemas.openxmlformats.org/officeDocument/2006/relationships/image" Target="../media/image49.wmf"/><Relationship Id="rId10" Type="http://schemas.openxmlformats.org/officeDocument/2006/relationships/oleObject" Target="../embeddings/oleObject17.bin"/><Relationship Id="rId19" Type="http://schemas.openxmlformats.org/officeDocument/2006/relationships/image" Target="../media/image51.wmf"/><Relationship Id="rId4" Type="http://schemas.openxmlformats.org/officeDocument/2006/relationships/oleObject" Target="../embeddings/oleObject14.bin"/><Relationship Id="rId9" Type="http://schemas.openxmlformats.org/officeDocument/2006/relationships/image" Target="../media/image46.wmf"/><Relationship Id="rId1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amazon.in/gp/product/1928729088/ref=as_li_tl?ie=UTF8&amp;camp=3626&amp;creative=24790&amp;creativeASIN=1928729088&amp;linkCode=as2&amp;tag=learncax-21&amp;linkId=23KMBQUSXX4VPHPG"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amazon.in/gp/product/0262200198/ref=as_li_tl?ie=UTF8&amp;camp=3626&amp;creative=24790&amp;creativeASIN=0262200198&amp;linkCode=as2&amp;tag=learncax-21&amp;linkId=GWYGYL4CCLYPFRIB" TargetMode="External"/><Relationship Id="rId5" Type="http://schemas.openxmlformats.org/officeDocument/2006/relationships/hyperlink" Target="http://www.amazon.in/gp/product/0521177847/ref=as_li_tl?ie=UTF8&amp;camp=3626&amp;creative=24790&amp;creativeASIN=0521177847&amp;linkCode=as2&amp;tag=learncax-21&amp;linkId=GE6PZTQIAJECSQYI"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Fluid" TargetMode="External"/><Relationship Id="rId2" Type="http://schemas.openxmlformats.org/officeDocument/2006/relationships/hyperlink" Target="https://en.wikipedia.org/wiki/Fluid_dynamics" TargetMode="External"/><Relationship Id="rId1" Type="http://schemas.openxmlformats.org/officeDocument/2006/relationships/slideLayout" Target="../slideLayouts/slideLayout2.xml"/><Relationship Id="rId6" Type="http://schemas.openxmlformats.org/officeDocument/2006/relationships/hyperlink" Target="https://en.wikipedia.org/wiki/Vortex_street" TargetMode="External"/><Relationship Id="rId5" Type="http://schemas.openxmlformats.org/officeDocument/2006/relationships/image" Target="../media/image66.gif"/><Relationship Id="rId4" Type="http://schemas.openxmlformats.org/officeDocument/2006/relationships/hyperlink" Target="https://en.wikipedia.org/wiki/Current_(wat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ideo" Target="file:///D:\users\ab\personal\cfdclass\class-cd\smoke_ring.avi" TargetMode="Externa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03.wmf"/><Relationship Id="rId5" Type="http://schemas.openxmlformats.org/officeDocument/2006/relationships/oleObject" Target="../embeddings/oleObject23.bin"/><Relationship Id="rId4" Type="http://schemas.openxmlformats.org/officeDocument/2006/relationships/image" Target="../media/image102.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5.bin"/></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5.wmf"/><Relationship Id="rId5" Type="http://schemas.openxmlformats.org/officeDocument/2006/relationships/oleObject" Target="../embeddings/oleObject25.bin"/><Relationship Id="rId4" Type="http://schemas.openxmlformats.org/officeDocument/2006/relationships/image" Target="../media/image114.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19.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18.wmf"/><Relationship Id="rId11" Type="http://schemas.openxmlformats.org/officeDocument/2006/relationships/image" Target="../media/image121.emf"/><Relationship Id="rId5" Type="http://schemas.openxmlformats.org/officeDocument/2006/relationships/oleObject" Target="../embeddings/oleObject28.bin"/><Relationship Id="rId10" Type="http://schemas.openxmlformats.org/officeDocument/2006/relationships/image" Target="../media/image120.wmf"/><Relationship Id="rId4" Type="http://schemas.openxmlformats.org/officeDocument/2006/relationships/image" Target="../media/image117.wmf"/><Relationship Id="rId9" Type="http://schemas.openxmlformats.org/officeDocument/2006/relationships/oleObject" Target="../embeddings/oleObject30.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n.wikipedia.org/wiki/K%E2%80%93omega_turbulence_model#CITEREFWilcox200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35.wmf"/></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140.wmf"/><Relationship Id="rId3" Type="http://schemas.openxmlformats.org/officeDocument/2006/relationships/notesSlide" Target="../notesSlides/notesSlide13.xml"/><Relationship Id="rId7" Type="http://schemas.openxmlformats.org/officeDocument/2006/relationships/image" Target="../media/image137.wmf"/><Relationship Id="rId12"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3.bin"/><Relationship Id="rId11" Type="http://schemas.openxmlformats.org/officeDocument/2006/relationships/image" Target="../media/image139.wmf"/><Relationship Id="rId5" Type="http://schemas.openxmlformats.org/officeDocument/2006/relationships/image" Target="../media/image136.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138.wmf"/></Relationships>
</file>

<file path=ppt/slides/_rels/slide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2.wmf"/><Relationship Id="rId3" Type="http://schemas.openxmlformats.org/officeDocument/2006/relationships/oleObject" Target="../embeddings/oleObject7.bin"/><Relationship Id="rId7" Type="http://schemas.openxmlformats.org/officeDocument/2006/relationships/image" Target="../media/image23.png"/><Relationship Id="rId12"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wmf"/><Relationship Id="rId11" Type="http://schemas.openxmlformats.org/officeDocument/2006/relationships/image" Target="../media/image21.wmf"/><Relationship Id="rId5" Type="http://schemas.openxmlformats.org/officeDocument/2006/relationships/oleObject" Target="../embeddings/oleObject8.bin"/><Relationship Id="rId10" Type="http://schemas.openxmlformats.org/officeDocument/2006/relationships/oleObject" Target="../embeddings/oleObject10.bin"/><Relationship Id="rId4" Type="http://schemas.openxmlformats.org/officeDocument/2006/relationships/image" Target="../media/image18.wmf"/><Relationship Id="rId9" Type="http://schemas.openxmlformats.org/officeDocument/2006/relationships/image" Target="../media/image20.wmf"/><Relationship Id="rId1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7.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tags" Target="../tags/tag6.xml"/><Relationship Id="rId7" Type="http://schemas.openxmlformats.org/officeDocument/2006/relationships/slideLayout" Target="../slideLayouts/slideLayout2.xml"/><Relationship Id="rId12" Type="http://schemas.openxmlformats.org/officeDocument/2006/relationships/image" Target="../media/image15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53.png"/><Relationship Id="rId5" Type="http://schemas.openxmlformats.org/officeDocument/2006/relationships/tags" Target="../tags/tag8.xml"/><Relationship Id="rId10" Type="http://schemas.openxmlformats.org/officeDocument/2006/relationships/image" Target="../media/image152.png"/><Relationship Id="rId4" Type="http://schemas.openxmlformats.org/officeDocument/2006/relationships/tags" Target="../tags/tag7.xml"/><Relationship Id="rId9" Type="http://schemas.openxmlformats.org/officeDocument/2006/relationships/image" Target="../media/image151.png"/><Relationship Id="rId14" Type="http://schemas.openxmlformats.org/officeDocument/2006/relationships/image" Target="../media/image156.png"/></Relationships>
</file>

<file path=ppt/slides/_rels/slide9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tags" Target="../tags/tag12.xml"/><Relationship Id="rId7" Type="http://schemas.openxmlformats.org/officeDocument/2006/relationships/image" Target="../media/image15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50.png"/><Relationship Id="rId5" Type="http://schemas.openxmlformats.org/officeDocument/2006/relationships/slideLayout" Target="../slideLayouts/slideLayout2.xml"/><Relationship Id="rId10" Type="http://schemas.openxmlformats.org/officeDocument/2006/relationships/image" Target="../media/image159.png"/><Relationship Id="rId4" Type="http://schemas.openxmlformats.org/officeDocument/2006/relationships/tags" Target="../tags/tag13.xml"/><Relationship Id="rId9" Type="http://schemas.openxmlformats.org/officeDocument/2006/relationships/image" Target="../media/image158.png"/></Relationships>
</file>

<file path=ppt/slides/_rels/slide9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514600"/>
            <a:ext cx="4495800" cy="4114800"/>
          </a:xfrm>
        </p:spPr>
        <p:txBody>
          <a:bodyPr>
            <a:noAutofit/>
          </a:bodyPr>
          <a:lstStyle/>
          <a:p>
            <a:r>
              <a:rPr lang="en-GB" sz="1600" dirty="0" smtClean="0">
                <a:solidFill>
                  <a:schemeClr val="tx1"/>
                </a:solidFill>
                <a:latin typeface="Times New Roman" pitchFamily="18" charset="0"/>
                <a:cs typeface="Times New Roman" pitchFamily="18" charset="0"/>
              </a:rPr>
              <a:t>Dr. B. </a:t>
            </a:r>
            <a:r>
              <a:rPr lang="en-GB" sz="1600" dirty="0" err="1" smtClean="0">
                <a:solidFill>
                  <a:schemeClr val="tx1"/>
                </a:solidFill>
                <a:latin typeface="Times New Roman" pitchFamily="18" charset="0"/>
                <a:cs typeface="Times New Roman" pitchFamily="18" charset="0"/>
              </a:rPr>
              <a:t>Pirzadeh</a:t>
            </a:r>
            <a:endParaRPr lang="en-GB" sz="1600" dirty="0" smtClean="0">
              <a:solidFill>
                <a:schemeClr val="tx1"/>
              </a:solidFill>
              <a:latin typeface="Times New Roman" pitchFamily="18" charset="0"/>
              <a:cs typeface="Times New Roman" pitchFamily="18" charset="0"/>
            </a:endParaRPr>
          </a:p>
          <a:p>
            <a:r>
              <a:rPr lang="en-US" sz="1600" dirty="0" smtClean="0">
                <a:solidFill>
                  <a:schemeClr val="tx1"/>
                </a:solidFill>
                <a:latin typeface="Times New Roman" pitchFamily="18" charset="0"/>
                <a:cs typeface="Times New Roman" pitchFamily="18" charset="0"/>
              </a:rPr>
              <a:t>Department of Civil Engineering, University of </a:t>
            </a:r>
            <a:r>
              <a:rPr lang="en-US" sz="1600" dirty="0" err="1" smtClean="0">
                <a:solidFill>
                  <a:schemeClr val="tx1"/>
                </a:solidFill>
                <a:latin typeface="Times New Roman" pitchFamily="18" charset="0"/>
                <a:cs typeface="Times New Roman" pitchFamily="18" charset="0"/>
              </a:rPr>
              <a:t>Sistan</a:t>
            </a:r>
            <a:r>
              <a:rPr lang="en-US" sz="1600" dirty="0" smtClean="0">
                <a:solidFill>
                  <a:schemeClr val="tx1"/>
                </a:solidFill>
                <a:latin typeface="Times New Roman" pitchFamily="18" charset="0"/>
                <a:cs typeface="Times New Roman" pitchFamily="18" charset="0"/>
              </a:rPr>
              <a:t> &amp; </a:t>
            </a:r>
            <a:r>
              <a:rPr lang="en-US" sz="1600" dirty="0" err="1" smtClean="0">
                <a:solidFill>
                  <a:schemeClr val="tx1"/>
                </a:solidFill>
                <a:latin typeface="Times New Roman" pitchFamily="18" charset="0"/>
                <a:cs typeface="Times New Roman" pitchFamily="18" charset="0"/>
              </a:rPr>
              <a:t>Baluchestan</a:t>
            </a:r>
            <a:endParaRPr lang="en-US" sz="1600" dirty="0" smtClean="0">
              <a:solidFill>
                <a:schemeClr val="tx1"/>
              </a:solidFill>
              <a:latin typeface="Times New Roman" pitchFamily="18" charset="0"/>
              <a:cs typeface="Times New Roman" pitchFamily="18" charset="0"/>
            </a:endParaRPr>
          </a:p>
          <a:p>
            <a:endParaRPr lang="en-GB" sz="1600" dirty="0" smtClean="0">
              <a:solidFill>
                <a:schemeClr val="tx1"/>
              </a:solidFill>
              <a:latin typeface="Times New Roman" pitchFamily="18" charset="0"/>
              <a:cs typeface="Times New Roman" pitchFamily="18" charset="0"/>
            </a:endParaRPr>
          </a:p>
          <a:p>
            <a:endParaRPr lang="en-GB" sz="1600" dirty="0" smtClean="0">
              <a:solidFill>
                <a:schemeClr val="tx1"/>
              </a:solidFill>
              <a:latin typeface="Times New Roman" pitchFamily="18" charset="0"/>
              <a:cs typeface="Times New Roman" pitchFamily="18" charset="0"/>
            </a:endParaRPr>
          </a:p>
          <a:p>
            <a:r>
              <a:rPr lang="en-GB" sz="1600" dirty="0" smtClean="0">
                <a:solidFill>
                  <a:schemeClr val="tx1"/>
                </a:solidFill>
                <a:latin typeface="Times New Roman" pitchFamily="18" charset="0"/>
                <a:cs typeface="Times New Roman" pitchFamily="18" charset="0"/>
              </a:rPr>
              <a:t>References:</a:t>
            </a:r>
          </a:p>
          <a:p>
            <a:r>
              <a:rPr lang="en-US" sz="1600" b="1" dirty="0">
                <a:solidFill>
                  <a:schemeClr val="tx1"/>
                </a:solidFill>
                <a:latin typeface="Times New Roman" pitchFamily="18" charset="0"/>
                <a:cs typeface="Times New Roman" pitchFamily="18" charset="0"/>
              </a:rPr>
              <a:t>TURBULENT FLOWS </a:t>
            </a:r>
            <a:r>
              <a:rPr lang="en-GB" sz="1600" dirty="0" smtClean="0">
                <a:solidFill>
                  <a:schemeClr val="tx1"/>
                </a:solidFill>
                <a:latin typeface="Times New Roman" pitchFamily="18" charset="0"/>
                <a:cs typeface="Times New Roman" pitchFamily="18" charset="0"/>
              </a:rPr>
              <a:t>; Pope; </a:t>
            </a:r>
            <a:r>
              <a:rPr lang="en-US" sz="1600" b="1" i="1" dirty="0" smtClean="0">
                <a:solidFill>
                  <a:schemeClr val="tx1"/>
                </a:solidFill>
                <a:latin typeface="Times New Roman" pitchFamily="18" charset="0"/>
                <a:cs typeface="Times New Roman" pitchFamily="18" charset="0"/>
              </a:rPr>
              <a:t>Cambridge University Press (2000)</a:t>
            </a:r>
            <a:endParaRPr lang="en-GB" sz="1600" dirty="0" smtClean="0">
              <a:solidFill>
                <a:schemeClr val="tx1"/>
              </a:solidFill>
              <a:latin typeface="Times New Roman" pitchFamily="18" charset="0"/>
              <a:cs typeface="Times New Roman" pitchFamily="18" charset="0"/>
            </a:endParaRPr>
          </a:p>
          <a:p>
            <a:r>
              <a:rPr lang="en-US" sz="1600" b="1" dirty="0" smtClean="0">
                <a:solidFill>
                  <a:schemeClr val="tx1"/>
                </a:solidFill>
                <a:latin typeface="Times New Roman" pitchFamily="18" charset="0"/>
                <a:cs typeface="Times New Roman" pitchFamily="18" charset="0"/>
                <a:hlinkClick r:id="rId3"/>
              </a:rPr>
              <a:t>A First Course in Turbulence</a:t>
            </a:r>
            <a:r>
              <a:rPr lang="en-GB" sz="1600" dirty="0" smtClean="0">
                <a:solidFill>
                  <a:schemeClr val="tx1"/>
                </a:solidFill>
                <a:latin typeface="Times New Roman" pitchFamily="18" charset="0"/>
                <a:cs typeface="Times New Roman" pitchFamily="18" charset="0"/>
              </a:rPr>
              <a:t>; </a:t>
            </a:r>
            <a:r>
              <a:rPr lang="en-GB" sz="1600" dirty="0" err="1" smtClean="0">
                <a:solidFill>
                  <a:schemeClr val="tx1"/>
                </a:solidFill>
                <a:latin typeface="Times New Roman" pitchFamily="18" charset="0"/>
                <a:cs typeface="Times New Roman" pitchFamily="18" charset="0"/>
              </a:rPr>
              <a:t>Tennekes</a:t>
            </a:r>
            <a:r>
              <a:rPr lang="en-GB" sz="1600" dirty="0" smtClean="0">
                <a:solidFill>
                  <a:schemeClr val="tx1"/>
                </a:solidFill>
                <a:latin typeface="Times New Roman" pitchFamily="18" charset="0"/>
                <a:cs typeface="Times New Roman" pitchFamily="18" charset="0"/>
              </a:rPr>
              <a:t> &amp; Lumley ; </a:t>
            </a:r>
            <a:r>
              <a:rPr lang="en-US" sz="1600" dirty="0" smtClean="0">
                <a:solidFill>
                  <a:schemeClr val="tx1"/>
                </a:solidFill>
                <a:latin typeface="Times New Roman" pitchFamily="18" charset="0"/>
                <a:cs typeface="Times New Roman" pitchFamily="18" charset="0"/>
                <a:hlinkClick r:id="rId3"/>
              </a:rPr>
              <a:t>The MIT Press</a:t>
            </a:r>
            <a:r>
              <a:rPr lang="en-US" sz="1600" dirty="0" smtClean="0">
                <a:solidFill>
                  <a:schemeClr val="tx1"/>
                </a:solidFill>
                <a:latin typeface="Times New Roman" pitchFamily="18" charset="0"/>
                <a:cs typeface="Times New Roman" pitchFamily="18" charset="0"/>
              </a:rPr>
              <a:t> (1972)</a:t>
            </a:r>
            <a:endParaRPr lang="en-GB" sz="1600" dirty="0" smtClean="0">
              <a:solidFill>
                <a:schemeClr val="tx1"/>
              </a:solidFill>
              <a:latin typeface="Times New Roman" pitchFamily="18" charset="0"/>
              <a:cs typeface="Times New Roman" pitchFamily="18" charset="0"/>
            </a:endParaRPr>
          </a:p>
          <a:p>
            <a:r>
              <a:rPr lang="en-US" sz="1600" b="1" dirty="0" smtClean="0">
                <a:solidFill>
                  <a:schemeClr val="tx1"/>
                </a:solidFill>
                <a:latin typeface="Times New Roman" pitchFamily="18" charset="0"/>
                <a:cs typeface="Times New Roman" pitchFamily="18" charset="0"/>
              </a:rPr>
              <a:t>Turbulence Modeling for CFD; </a:t>
            </a:r>
            <a:r>
              <a:rPr lang="en-US" sz="1600" dirty="0" smtClean="0">
                <a:solidFill>
                  <a:schemeClr val="tx1"/>
                </a:solidFill>
                <a:latin typeface="Times New Roman" pitchFamily="18" charset="0"/>
                <a:cs typeface="Times New Roman" pitchFamily="18" charset="0"/>
                <a:hlinkClick r:id="rId4"/>
              </a:rPr>
              <a:t>David C. Wilcox</a:t>
            </a:r>
            <a:r>
              <a:rPr lang="en-US" sz="1600" dirty="0" smtClean="0">
                <a:solidFill>
                  <a:schemeClr val="tx1"/>
                </a:solidFill>
                <a:latin typeface="Times New Roman" pitchFamily="18" charset="0"/>
                <a:cs typeface="Times New Roman" pitchFamily="18" charset="0"/>
              </a:rPr>
              <a:t>; DCW Industries (2006)</a:t>
            </a:r>
            <a:endParaRPr lang="en-GB" sz="1600" dirty="0" smtClean="0">
              <a:solidFill>
                <a:schemeClr val="tx1"/>
              </a:solidFill>
              <a:latin typeface="Times New Roman" pitchFamily="18" charset="0"/>
              <a:cs typeface="Times New Roman" pitchFamily="18" charset="0"/>
            </a:endParaRPr>
          </a:p>
          <a:p>
            <a:endParaRPr lang="en-GB" sz="1600" dirty="0" smtClean="0">
              <a:solidFill>
                <a:schemeClr val="tx1"/>
              </a:solidFill>
              <a:latin typeface="Times New Roman" pitchFamily="18" charset="0"/>
              <a:cs typeface="Times New Roman" pitchFamily="18" charset="0"/>
            </a:endParaRPr>
          </a:p>
          <a:p>
            <a:endParaRPr lang="en-GB" sz="1600" dirty="0">
              <a:solidFill>
                <a:schemeClr val="tx1"/>
              </a:solidFill>
              <a:latin typeface="Times New Roman" pitchFamily="18" charset="0"/>
              <a:cs typeface="Times New Roman" pitchFamily="18" charset="0"/>
            </a:endParaRPr>
          </a:p>
        </p:txBody>
      </p:sp>
      <p:sp>
        <p:nvSpPr>
          <p:cNvPr id="4" name="Rectangle 2"/>
          <p:cNvSpPr txBox="1">
            <a:spLocks noChangeArrowheads="1"/>
          </p:cNvSpPr>
          <p:nvPr/>
        </p:nvSpPr>
        <p:spPr>
          <a:xfrm>
            <a:off x="0" y="1447800"/>
            <a:ext cx="47244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3200" dirty="0" smtClean="0">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Turbulence Models</a:t>
            </a:r>
            <a:b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en-US" sz="3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5" name="Picture 4" descr="image002"/>
          <p:cNvPicPr/>
          <p:nvPr/>
        </p:nvPicPr>
        <p:blipFill>
          <a:blip r:embed="rId5" cstate="print"/>
          <a:srcRect/>
          <a:stretch>
            <a:fillRect/>
          </a:stretch>
        </p:blipFill>
        <p:spPr bwMode="auto">
          <a:xfrm>
            <a:off x="4038600" y="228600"/>
            <a:ext cx="914400" cy="1123950"/>
          </a:xfrm>
          <a:prstGeom prst="rect">
            <a:avLst/>
          </a:prstGeom>
          <a:noFill/>
          <a:ln w="9525">
            <a:noFill/>
            <a:miter lim="800000"/>
            <a:headEnd/>
            <a:tailEnd/>
          </a:ln>
        </p:spPr>
      </p:pic>
      <p:pic>
        <p:nvPicPr>
          <p:cNvPr id="6" name="Picture 6" descr="C:\data\cfdclass\davinci\oldmanwater2.jpg"/>
          <p:cNvPicPr>
            <a:picLocks noChangeAspect="1" noChangeArrowheads="1"/>
          </p:cNvPicPr>
          <p:nvPr/>
        </p:nvPicPr>
        <p:blipFill>
          <a:blip r:embed="rId6" cstate="print"/>
          <a:srcRect/>
          <a:stretch>
            <a:fillRect/>
          </a:stretch>
        </p:blipFill>
        <p:spPr bwMode="auto">
          <a:xfrm>
            <a:off x="5257800" y="1676400"/>
            <a:ext cx="3505200" cy="46736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2432" t="54079" r="45946" b="19495"/>
          <a:stretch/>
        </p:blipFill>
        <p:spPr>
          <a:xfrm>
            <a:off x="3691890" y="5562600"/>
            <a:ext cx="1524000" cy="1047750"/>
          </a:xfrm>
          <a:prstGeom prst="rect">
            <a:avLst/>
          </a:prstGeom>
        </p:spPr>
      </p:pic>
      <p:pic>
        <p:nvPicPr>
          <p:cNvPr id="4" name="Picture 3"/>
          <p:cNvPicPr/>
          <p:nvPr/>
        </p:nvPicPr>
        <p:blipFill rotWithShape="1">
          <a:blip r:embed="rId3"/>
          <a:srcRect l="16128" t="23223" r="32949" b="6396"/>
          <a:stretch/>
        </p:blipFill>
        <p:spPr bwMode="auto">
          <a:xfrm>
            <a:off x="1828800" y="1295400"/>
            <a:ext cx="5250180" cy="4137025"/>
          </a:xfrm>
          <a:prstGeom prst="rect">
            <a:avLst/>
          </a:prstGeom>
          <a:ln>
            <a:noFill/>
          </a:ln>
          <a:extLst>
            <a:ext uri="{53640926-AAD7-44D8-BBD7-CCE9431645EC}">
              <a14:shadowObscured xmlns:a14="http://schemas.microsoft.com/office/drawing/2010/main"/>
            </a:ext>
          </a:extLst>
        </p:spPr>
      </p:pic>
      <p:cxnSp>
        <p:nvCxnSpPr>
          <p:cNvPr id="6" name="Straight Connector 5"/>
          <p:cNvCxnSpPr/>
          <p:nvPr/>
        </p:nvCxnSpPr>
        <p:spPr>
          <a:xfrm flipV="1">
            <a:off x="1447800" y="5356225"/>
            <a:ext cx="6172200" cy="7620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39090" y="64135"/>
            <a:ext cx="8229600" cy="1143000"/>
          </a:xfrm>
        </p:spPr>
        <p:txBody>
          <a:bodyPr>
            <a:normAutofit/>
          </a:bodyPr>
          <a:lstStyle/>
          <a:p>
            <a:r>
              <a:rPr lang="en-GB" sz="4000" dirty="0" smtClean="0">
                <a:solidFill>
                  <a:srgbClr val="0070C0"/>
                </a:solidFill>
                <a:latin typeface="Times New Roman" pitchFamily="18" charset="0"/>
                <a:cs typeface="Times New Roman" pitchFamily="18" charset="0"/>
              </a:rPr>
              <a:t>Axioms of </a:t>
            </a:r>
            <a:r>
              <a:rPr lang="en-GB" sz="4000" dirty="0" err="1" smtClean="0">
                <a:solidFill>
                  <a:srgbClr val="0070C0"/>
                </a:solidFill>
                <a:latin typeface="Times New Roman" pitchFamily="18" charset="0"/>
                <a:cs typeface="Times New Roman" pitchFamily="18" charset="0"/>
              </a:rPr>
              <a:t>O.Reynolds</a:t>
            </a:r>
            <a:endParaRPr lang="en-GB"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3712322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762000" y="609600"/>
            <a:ext cx="7772400" cy="487363"/>
          </a:xfrm>
        </p:spPr>
        <p:txBody>
          <a:bodyPr>
            <a:normAutofit fontScale="90000"/>
          </a:bodyPr>
          <a:lstStyle/>
          <a:p>
            <a:r>
              <a:rPr lang="en-US" dirty="0">
                <a:solidFill>
                  <a:srgbClr val="0070C0"/>
                </a:solidFill>
                <a:latin typeface="Times New Roman" pitchFamily="18" charset="0"/>
                <a:cs typeface="Times New Roman" pitchFamily="18" charset="0"/>
              </a:rPr>
              <a:t>Large Eddy Simulation (LES)</a:t>
            </a:r>
          </a:p>
        </p:txBody>
      </p:sp>
      <p:sp>
        <p:nvSpPr>
          <p:cNvPr id="6" name="Rectangle 3"/>
          <p:cNvSpPr txBox="1">
            <a:spLocks noChangeArrowheads="1"/>
          </p:cNvSpPr>
          <p:nvPr/>
        </p:nvSpPr>
        <p:spPr>
          <a:xfrm>
            <a:off x="685800" y="3962400"/>
            <a:ext cx="8077200" cy="2133600"/>
          </a:xfrm>
          <a:prstGeom prst="rect">
            <a:avLst/>
          </a:prstGeom>
        </p:spPr>
        <p:txBody>
          <a:bodyPr vert="horz" lIns="91440" tIns="45720" rIns="91440" bIns="45720" rtlCol="0">
            <a:normAutofit fontScale="70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LES is a three dimensional, time dependent and computationally expensive simulation, though less expensive than DNS.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LES solves the large scale motions and models the small scale motions of the turbulent flow.</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premise of LES is that the large scale motions or eddies contain the larger fraction of energy in the flow responsible for the transport of conserved properties while the small.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7" name="Picture 5"/>
          <p:cNvPicPr>
            <a:picLocks noChangeArrowheads="1"/>
          </p:cNvPicPr>
          <p:nvPr/>
        </p:nvPicPr>
        <p:blipFill>
          <a:blip r:embed="rId2" cstate="print"/>
          <a:srcRect t="13321" r="47052" b="57878"/>
          <a:stretch>
            <a:fillRect/>
          </a:stretch>
        </p:blipFill>
        <p:spPr bwMode="auto">
          <a:xfrm>
            <a:off x="5116513" y="2133600"/>
            <a:ext cx="2138362" cy="1758950"/>
          </a:xfrm>
          <a:prstGeom prst="rect">
            <a:avLst/>
          </a:prstGeom>
          <a:noFill/>
          <a:ln w="12700">
            <a:noFill/>
            <a:miter lim="800000"/>
            <a:headEnd/>
            <a:tailEnd/>
          </a:ln>
          <a:effectLst/>
        </p:spPr>
      </p:pic>
      <p:sp>
        <p:nvSpPr>
          <p:cNvPr id="8" name="Line 8"/>
          <p:cNvSpPr>
            <a:spLocks noChangeShapeType="1"/>
          </p:cNvSpPr>
          <p:nvPr/>
        </p:nvSpPr>
        <p:spPr bwMode="auto">
          <a:xfrm flipV="1">
            <a:off x="5230813" y="2139950"/>
            <a:ext cx="0" cy="1474788"/>
          </a:xfrm>
          <a:prstGeom prst="line">
            <a:avLst/>
          </a:prstGeom>
          <a:noFill/>
          <a:ln w="25400">
            <a:solidFill>
              <a:schemeClr val="tx1"/>
            </a:solidFill>
            <a:round/>
            <a:headEnd/>
            <a:tailEnd type="triangle" w="med" len="med"/>
          </a:ln>
          <a:effectLst/>
        </p:spPr>
        <p:txBody>
          <a:bodyPr wrap="none" anchor="ctr"/>
          <a:lstStyle/>
          <a:p>
            <a:endParaRPr lang="en-US"/>
          </a:p>
        </p:txBody>
      </p:sp>
      <p:sp>
        <p:nvSpPr>
          <p:cNvPr id="9" name="Line 9"/>
          <p:cNvSpPr>
            <a:spLocks noChangeShapeType="1"/>
          </p:cNvSpPr>
          <p:nvPr/>
        </p:nvSpPr>
        <p:spPr bwMode="auto">
          <a:xfrm>
            <a:off x="5235575" y="3624263"/>
            <a:ext cx="2384425" cy="0"/>
          </a:xfrm>
          <a:prstGeom prst="line">
            <a:avLst/>
          </a:prstGeom>
          <a:noFill/>
          <a:ln w="25400">
            <a:solidFill>
              <a:schemeClr val="tx1"/>
            </a:solidFill>
            <a:round/>
            <a:headEnd/>
            <a:tailEnd type="triangle" w="med" len="med"/>
          </a:ln>
          <a:effectLst/>
        </p:spPr>
        <p:txBody>
          <a:bodyPr wrap="none" anchor="ctr"/>
          <a:lstStyle/>
          <a:p>
            <a:endParaRPr lang="en-US"/>
          </a:p>
        </p:txBody>
      </p:sp>
      <p:sp>
        <p:nvSpPr>
          <p:cNvPr id="10" name="Rectangle 10"/>
          <p:cNvSpPr>
            <a:spLocks noChangeArrowheads="1"/>
          </p:cNvSpPr>
          <p:nvPr/>
        </p:nvSpPr>
        <p:spPr bwMode="auto">
          <a:xfrm>
            <a:off x="7162800" y="3657600"/>
            <a:ext cx="304800" cy="333375"/>
          </a:xfrm>
          <a:prstGeom prst="rect">
            <a:avLst/>
          </a:prstGeom>
          <a:noFill/>
          <a:ln w="12700">
            <a:noFill/>
            <a:miter lim="800000"/>
            <a:headEnd/>
            <a:tailEnd/>
          </a:ln>
          <a:effectLst/>
        </p:spPr>
        <p:txBody>
          <a:bodyPr lIns="90488" tIns="44450" rIns="90488" bIns="44450">
            <a:spAutoFit/>
          </a:bodyPr>
          <a:lstStyle/>
          <a:p>
            <a:r>
              <a:rPr lang="en-US" sz="1600" i="1"/>
              <a:t>t</a:t>
            </a:r>
          </a:p>
        </p:txBody>
      </p:sp>
      <p:sp>
        <p:nvSpPr>
          <p:cNvPr id="11" name="Line 11"/>
          <p:cNvSpPr>
            <a:spLocks noChangeShapeType="1"/>
          </p:cNvSpPr>
          <p:nvPr/>
        </p:nvSpPr>
        <p:spPr bwMode="auto">
          <a:xfrm flipV="1">
            <a:off x="5227638" y="2720975"/>
            <a:ext cx="2217737" cy="3175"/>
          </a:xfrm>
          <a:prstGeom prst="line">
            <a:avLst/>
          </a:prstGeom>
          <a:noFill/>
          <a:ln w="12700">
            <a:solidFill>
              <a:schemeClr val="tx1"/>
            </a:solidFill>
            <a:round/>
            <a:headEnd/>
            <a:tailEnd/>
          </a:ln>
          <a:effectLst/>
        </p:spPr>
        <p:txBody>
          <a:bodyPr wrap="none" anchor="ctr"/>
          <a:lstStyle/>
          <a:p>
            <a:endParaRPr lang="en-US"/>
          </a:p>
        </p:txBody>
      </p:sp>
      <p:sp>
        <p:nvSpPr>
          <p:cNvPr id="12" name="Text Box 13"/>
          <p:cNvSpPr txBox="1">
            <a:spLocks noChangeArrowheads="1"/>
          </p:cNvSpPr>
          <p:nvPr/>
        </p:nvSpPr>
        <p:spPr bwMode="auto">
          <a:xfrm>
            <a:off x="4953000" y="2514600"/>
            <a:ext cx="119063" cy="336550"/>
          </a:xfrm>
          <a:prstGeom prst="rect">
            <a:avLst/>
          </a:prstGeom>
          <a:noFill/>
          <a:ln w="12700">
            <a:noFill/>
            <a:miter lim="800000"/>
            <a:headEnd/>
            <a:tailEnd/>
          </a:ln>
          <a:effectLst/>
        </p:spPr>
        <p:txBody>
          <a:bodyPr>
            <a:spAutoFit/>
          </a:bodyPr>
          <a:lstStyle/>
          <a:p>
            <a:pPr>
              <a:spcBef>
                <a:spcPct val="50000"/>
              </a:spcBef>
            </a:pPr>
            <a:r>
              <a:rPr lang="en-US" sz="1600" i="1"/>
              <a:t>u</a:t>
            </a:r>
            <a:endParaRPr lang="en-US" sz="1600"/>
          </a:p>
        </p:txBody>
      </p:sp>
      <p:sp>
        <p:nvSpPr>
          <p:cNvPr id="13" name="Freeform 19"/>
          <p:cNvSpPr>
            <a:spLocks/>
          </p:cNvSpPr>
          <p:nvPr/>
        </p:nvSpPr>
        <p:spPr bwMode="auto">
          <a:xfrm>
            <a:off x="5257800" y="2262188"/>
            <a:ext cx="2014538" cy="868362"/>
          </a:xfrm>
          <a:custGeom>
            <a:avLst/>
            <a:gdLst/>
            <a:ahLst/>
            <a:cxnLst>
              <a:cxn ang="0">
                <a:pos x="0" y="255"/>
              </a:cxn>
              <a:cxn ang="0">
                <a:pos x="48" y="207"/>
              </a:cxn>
              <a:cxn ang="0">
                <a:pos x="78" y="159"/>
              </a:cxn>
              <a:cxn ang="0">
                <a:pos x="117" y="201"/>
              </a:cxn>
              <a:cxn ang="0">
                <a:pos x="228" y="108"/>
              </a:cxn>
              <a:cxn ang="0">
                <a:pos x="336" y="303"/>
              </a:cxn>
              <a:cxn ang="0">
                <a:pos x="402" y="222"/>
              </a:cxn>
              <a:cxn ang="0">
                <a:pos x="480" y="399"/>
              </a:cxn>
              <a:cxn ang="0">
                <a:pos x="555" y="423"/>
              </a:cxn>
              <a:cxn ang="0">
                <a:pos x="624" y="543"/>
              </a:cxn>
              <a:cxn ang="0">
                <a:pos x="720" y="447"/>
              </a:cxn>
              <a:cxn ang="0">
                <a:pos x="747" y="342"/>
              </a:cxn>
              <a:cxn ang="0">
                <a:pos x="768" y="399"/>
              </a:cxn>
              <a:cxn ang="0">
                <a:pos x="795" y="453"/>
              </a:cxn>
              <a:cxn ang="0">
                <a:pos x="960" y="159"/>
              </a:cxn>
              <a:cxn ang="0">
                <a:pos x="1149" y="39"/>
              </a:cxn>
              <a:cxn ang="0">
                <a:pos x="1269" y="0"/>
              </a:cxn>
            </a:cxnLst>
            <a:rect l="0" t="0" r="r" b="b"/>
            <a:pathLst>
              <a:path w="1269" h="547">
                <a:moveTo>
                  <a:pt x="0" y="255"/>
                </a:moveTo>
                <a:cubicBezTo>
                  <a:pt x="20" y="239"/>
                  <a:pt x="35" y="223"/>
                  <a:pt x="48" y="207"/>
                </a:cubicBezTo>
                <a:cubicBezTo>
                  <a:pt x="61" y="191"/>
                  <a:pt x="67" y="160"/>
                  <a:pt x="78" y="159"/>
                </a:cubicBezTo>
                <a:cubicBezTo>
                  <a:pt x="89" y="158"/>
                  <a:pt x="92" y="209"/>
                  <a:pt x="117" y="201"/>
                </a:cubicBezTo>
                <a:cubicBezTo>
                  <a:pt x="142" y="193"/>
                  <a:pt x="192" y="91"/>
                  <a:pt x="228" y="108"/>
                </a:cubicBezTo>
                <a:cubicBezTo>
                  <a:pt x="264" y="125"/>
                  <a:pt x="307" y="284"/>
                  <a:pt x="336" y="303"/>
                </a:cubicBezTo>
                <a:cubicBezTo>
                  <a:pt x="365" y="322"/>
                  <a:pt x="378" y="206"/>
                  <a:pt x="402" y="222"/>
                </a:cubicBezTo>
                <a:cubicBezTo>
                  <a:pt x="426" y="238"/>
                  <a:pt x="455" y="366"/>
                  <a:pt x="480" y="399"/>
                </a:cubicBezTo>
                <a:cubicBezTo>
                  <a:pt x="505" y="432"/>
                  <a:pt x="531" y="399"/>
                  <a:pt x="555" y="423"/>
                </a:cubicBezTo>
                <a:cubicBezTo>
                  <a:pt x="579" y="447"/>
                  <a:pt x="597" y="539"/>
                  <a:pt x="624" y="543"/>
                </a:cubicBezTo>
                <a:cubicBezTo>
                  <a:pt x="651" y="547"/>
                  <a:pt x="700" y="481"/>
                  <a:pt x="720" y="447"/>
                </a:cubicBezTo>
                <a:cubicBezTo>
                  <a:pt x="740" y="413"/>
                  <a:pt x="739" y="350"/>
                  <a:pt x="747" y="342"/>
                </a:cubicBezTo>
                <a:cubicBezTo>
                  <a:pt x="755" y="334"/>
                  <a:pt x="760" y="381"/>
                  <a:pt x="768" y="399"/>
                </a:cubicBezTo>
                <a:cubicBezTo>
                  <a:pt x="776" y="417"/>
                  <a:pt x="763" y="493"/>
                  <a:pt x="795" y="453"/>
                </a:cubicBezTo>
                <a:cubicBezTo>
                  <a:pt x="827" y="413"/>
                  <a:pt x="901" y="228"/>
                  <a:pt x="960" y="159"/>
                </a:cubicBezTo>
                <a:cubicBezTo>
                  <a:pt x="1019" y="90"/>
                  <a:pt x="1098" y="65"/>
                  <a:pt x="1149" y="39"/>
                </a:cubicBezTo>
                <a:cubicBezTo>
                  <a:pt x="1200" y="13"/>
                  <a:pt x="1244" y="8"/>
                  <a:pt x="1269" y="0"/>
                </a:cubicBezTo>
              </a:path>
            </a:pathLst>
          </a:custGeom>
          <a:noFill/>
          <a:ln w="12700" cap="flat" cmpd="sng">
            <a:solidFill>
              <a:srgbClr val="FF0000"/>
            </a:solidFill>
            <a:prstDash val="dash"/>
            <a:round/>
            <a:headEnd/>
            <a:tailEnd/>
          </a:ln>
          <a:effectLst/>
        </p:spPr>
        <p:txBody>
          <a:bodyPr wrap="none" anchor="ctr"/>
          <a:lstStyle/>
          <a:p>
            <a:endParaRPr lang="en-US"/>
          </a:p>
        </p:txBody>
      </p:sp>
      <p:sp>
        <p:nvSpPr>
          <p:cNvPr id="14" name="Line 21"/>
          <p:cNvSpPr>
            <a:spLocks noChangeShapeType="1"/>
          </p:cNvSpPr>
          <p:nvPr/>
        </p:nvSpPr>
        <p:spPr bwMode="auto">
          <a:xfrm>
            <a:off x="7010400" y="3048000"/>
            <a:ext cx="381000" cy="0"/>
          </a:xfrm>
          <a:prstGeom prst="line">
            <a:avLst/>
          </a:prstGeom>
          <a:noFill/>
          <a:ln w="9525">
            <a:solidFill>
              <a:schemeClr val="tx1"/>
            </a:solidFill>
            <a:round/>
            <a:headEnd/>
            <a:tailEnd/>
          </a:ln>
          <a:effectLst/>
        </p:spPr>
        <p:txBody>
          <a:bodyPr wrap="none" anchor="ctr"/>
          <a:lstStyle/>
          <a:p>
            <a:endParaRPr lang="en-US"/>
          </a:p>
        </p:txBody>
      </p:sp>
      <p:sp>
        <p:nvSpPr>
          <p:cNvPr id="15" name="Text Box 22"/>
          <p:cNvSpPr txBox="1">
            <a:spLocks noChangeArrowheads="1"/>
          </p:cNvSpPr>
          <p:nvPr/>
        </p:nvSpPr>
        <p:spPr bwMode="auto">
          <a:xfrm>
            <a:off x="7375525" y="2781300"/>
            <a:ext cx="641350" cy="366713"/>
          </a:xfrm>
          <a:prstGeom prst="rect">
            <a:avLst/>
          </a:prstGeom>
          <a:noFill/>
          <a:ln w="9525">
            <a:noFill/>
            <a:miter lim="800000"/>
            <a:headEnd/>
            <a:tailEnd/>
          </a:ln>
          <a:effectLst/>
        </p:spPr>
        <p:txBody>
          <a:bodyPr wrap="none">
            <a:spAutoFit/>
          </a:bodyPr>
          <a:lstStyle/>
          <a:p>
            <a:r>
              <a:rPr lang="en-US" sz="1800"/>
              <a:t>DNS</a:t>
            </a:r>
          </a:p>
        </p:txBody>
      </p:sp>
      <p:sp>
        <p:nvSpPr>
          <p:cNvPr id="16" name="Line 20"/>
          <p:cNvSpPr>
            <a:spLocks noChangeShapeType="1"/>
          </p:cNvSpPr>
          <p:nvPr/>
        </p:nvSpPr>
        <p:spPr bwMode="auto">
          <a:xfrm>
            <a:off x="7010400" y="3352800"/>
            <a:ext cx="381000" cy="0"/>
          </a:xfrm>
          <a:prstGeom prst="line">
            <a:avLst/>
          </a:prstGeom>
          <a:noFill/>
          <a:ln w="12700">
            <a:solidFill>
              <a:srgbClr val="FF0000"/>
            </a:solidFill>
            <a:prstDash val="dash"/>
            <a:round/>
            <a:headEnd/>
            <a:tailEnd/>
          </a:ln>
          <a:effectLst/>
        </p:spPr>
        <p:txBody>
          <a:bodyPr wrap="none" anchor="ctr"/>
          <a:lstStyle/>
          <a:p>
            <a:endParaRPr lang="en-US"/>
          </a:p>
        </p:txBody>
      </p:sp>
      <p:sp>
        <p:nvSpPr>
          <p:cNvPr id="17" name="Text Box 23"/>
          <p:cNvSpPr txBox="1">
            <a:spLocks noChangeArrowheads="1"/>
          </p:cNvSpPr>
          <p:nvPr/>
        </p:nvSpPr>
        <p:spPr bwMode="auto">
          <a:xfrm>
            <a:off x="7391400" y="3124200"/>
            <a:ext cx="590550" cy="366713"/>
          </a:xfrm>
          <a:prstGeom prst="rect">
            <a:avLst/>
          </a:prstGeom>
          <a:noFill/>
          <a:ln w="9525">
            <a:noFill/>
            <a:miter lim="800000"/>
            <a:headEnd/>
            <a:tailEnd/>
          </a:ln>
          <a:effectLst/>
        </p:spPr>
        <p:txBody>
          <a:bodyPr wrap="none">
            <a:spAutoFit/>
          </a:bodyPr>
          <a:lstStyle/>
          <a:p>
            <a:r>
              <a:rPr lang="en-US" sz="1800"/>
              <a:t>LES</a:t>
            </a:r>
          </a:p>
        </p:txBody>
      </p:sp>
      <p:sp>
        <p:nvSpPr>
          <p:cNvPr id="18" name="Rectangle 25" descr="Denim"/>
          <p:cNvSpPr>
            <a:spLocks noChangeArrowheads="1"/>
          </p:cNvSpPr>
          <p:nvPr/>
        </p:nvSpPr>
        <p:spPr bwMode="auto">
          <a:xfrm>
            <a:off x="1371600" y="2286000"/>
            <a:ext cx="2286000" cy="76200"/>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en-US"/>
          </a:p>
        </p:txBody>
      </p:sp>
      <p:sp>
        <p:nvSpPr>
          <p:cNvPr id="19" name="Rectangle 26" descr="Denim"/>
          <p:cNvSpPr>
            <a:spLocks noChangeArrowheads="1"/>
          </p:cNvSpPr>
          <p:nvPr/>
        </p:nvSpPr>
        <p:spPr bwMode="auto">
          <a:xfrm>
            <a:off x="1371600" y="3505200"/>
            <a:ext cx="2286000" cy="76200"/>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en-US"/>
          </a:p>
        </p:txBody>
      </p:sp>
      <p:sp>
        <p:nvSpPr>
          <p:cNvPr id="20" name="Freeform 27"/>
          <p:cNvSpPr>
            <a:spLocks/>
          </p:cNvSpPr>
          <p:nvPr/>
        </p:nvSpPr>
        <p:spPr bwMode="auto">
          <a:xfrm>
            <a:off x="1912938" y="2414588"/>
            <a:ext cx="423862" cy="319087"/>
          </a:xfrm>
          <a:custGeom>
            <a:avLst/>
            <a:gdLst/>
            <a:ahLst/>
            <a:cxnLst>
              <a:cxn ang="0">
                <a:pos x="0" y="141"/>
              </a:cxn>
              <a:cxn ang="0">
                <a:pos x="149" y="192"/>
              </a:cxn>
              <a:cxn ang="0">
                <a:pos x="257" y="84"/>
              </a:cxn>
              <a:cxn ang="0">
                <a:pos x="87" y="7"/>
              </a:cxn>
              <a:cxn ang="0">
                <a:pos x="41" y="110"/>
              </a:cxn>
              <a:cxn ang="0">
                <a:pos x="164" y="69"/>
              </a:cxn>
            </a:cxnLst>
            <a:rect l="0" t="0" r="r" b="b"/>
            <a:pathLst>
              <a:path w="267" h="201">
                <a:moveTo>
                  <a:pt x="0" y="141"/>
                </a:moveTo>
                <a:cubicBezTo>
                  <a:pt x="51" y="187"/>
                  <a:pt x="106" y="201"/>
                  <a:pt x="149" y="192"/>
                </a:cubicBezTo>
                <a:cubicBezTo>
                  <a:pt x="192" y="183"/>
                  <a:pt x="267" y="115"/>
                  <a:pt x="257" y="84"/>
                </a:cubicBezTo>
                <a:cubicBezTo>
                  <a:pt x="252" y="17"/>
                  <a:pt x="120" y="0"/>
                  <a:pt x="87" y="7"/>
                </a:cubicBezTo>
                <a:cubicBezTo>
                  <a:pt x="51" y="11"/>
                  <a:pt x="28" y="100"/>
                  <a:pt x="41" y="110"/>
                </a:cubicBezTo>
                <a:cubicBezTo>
                  <a:pt x="92" y="177"/>
                  <a:pt x="205" y="95"/>
                  <a:pt x="164" y="6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1" name="Freeform 28"/>
          <p:cNvSpPr>
            <a:spLocks/>
          </p:cNvSpPr>
          <p:nvPr/>
        </p:nvSpPr>
        <p:spPr bwMode="auto">
          <a:xfrm>
            <a:off x="1371600" y="2971800"/>
            <a:ext cx="2209800" cy="88900"/>
          </a:xfrm>
          <a:custGeom>
            <a:avLst/>
            <a:gdLst/>
            <a:ahLst/>
            <a:cxnLst>
              <a:cxn ang="0">
                <a:pos x="0" y="8"/>
              </a:cxn>
              <a:cxn ang="0">
                <a:pos x="336" y="56"/>
              </a:cxn>
              <a:cxn ang="0">
                <a:pos x="912" y="8"/>
              </a:cxn>
              <a:cxn ang="0">
                <a:pos x="1296" y="8"/>
              </a:cxn>
              <a:cxn ang="0">
                <a:pos x="1344" y="8"/>
              </a:cxn>
              <a:cxn ang="0">
                <a:pos x="1392" y="8"/>
              </a:cxn>
            </a:cxnLst>
            <a:rect l="0" t="0" r="r" b="b"/>
            <a:pathLst>
              <a:path w="1392" h="56">
                <a:moveTo>
                  <a:pt x="0" y="8"/>
                </a:moveTo>
                <a:cubicBezTo>
                  <a:pt x="92" y="32"/>
                  <a:pt x="184" y="56"/>
                  <a:pt x="336" y="56"/>
                </a:cubicBezTo>
                <a:cubicBezTo>
                  <a:pt x="488" y="56"/>
                  <a:pt x="752" y="16"/>
                  <a:pt x="912" y="8"/>
                </a:cubicBezTo>
                <a:cubicBezTo>
                  <a:pt x="1072" y="0"/>
                  <a:pt x="1224" y="8"/>
                  <a:pt x="1296" y="8"/>
                </a:cubicBezTo>
                <a:cubicBezTo>
                  <a:pt x="1368" y="8"/>
                  <a:pt x="1328" y="8"/>
                  <a:pt x="1344" y="8"/>
                </a:cubicBezTo>
                <a:cubicBezTo>
                  <a:pt x="1360" y="8"/>
                  <a:pt x="1376" y="8"/>
                  <a:pt x="1392" y="8"/>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2" name="Freeform 29"/>
          <p:cNvSpPr>
            <a:spLocks/>
          </p:cNvSpPr>
          <p:nvPr/>
        </p:nvSpPr>
        <p:spPr bwMode="auto">
          <a:xfrm>
            <a:off x="1371600" y="3355975"/>
            <a:ext cx="2239963" cy="85725"/>
          </a:xfrm>
          <a:custGeom>
            <a:avLst/>
            <a:gdLst/>
            <a:ahLst/>
            <a:cxnLst>
              <a:cxn ang="0">
                <a:pos x="0" y="6"/>
              </a:cxn>
              <a:cxn ang="0">
                <a:pos x="336" y="54"/>
              </a:cxn>
              <a:cxn ang="0">
                <a:pos x="649" y="9"/>
              </a:cxn>
              <a:cxn ang="0">
                <a:pos x="992" y="40"/>
              </a:cxn>
              <a:cxn ang="0">
                <a:pos x="1344" y="6"/>
              </a:cxn>
              <a:cxn ang="0">
                <a:pos x="1392" y="6"/>
              </a:cxn>
            </a:cxnLst>
            <a:rect l="0" t="0" r="r" b="b"/>
            <a:pathLst>
              <a:path w="1411" h="54">
                <a:moveTo>
                  <a:pt x="0" y="6"/>
                </a:moveTo>
                <a:cubicBezTo>
                  <a:pt x="92" y="30"/>
                  <a:pt x="228" y="54"/>
                  <a:pt x="336" y="54"/>
                </a:cubicBezTo>
                <a:cubicBezTo>
                  <a:pt x="444" y="54"/>
                  <a:pt x="540" y="11"/>
                  <a:pt x="649" y="9"/>
                </a:cubicBezTo>
                <a:cubicBezTo>
                  <a:pt x="758" y="7"/>
                  <a:pt x="876" y="40"/>
                  <a:pt x="992" y="40"/>
                </a:cubicBezTo>
                <a:cubicBezTo>
                  <a:pt x="1108" y="40"/>
                  <a:pt x="1277" y="12"/>
                  <a:pt x="1344" y="6"/>
                </a:cubicBezTo>
                <a:cubicBezTo>
                  <a:pt x="1411" y="0"/>
                  <a:pt x="1376" y="6"/>
                  <a:pt x="1392" y="6"/>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3" name="Freeform 30"/>
          <p:cNvSpPr>
            <a:spLocks/>
          </p:cNvSpPr>
          <p:nvPr/>
        </p:nvSpPr>
        <p:spPr bwMode="auto">
          <a:xfrm>
            <a:off x="1371600" y="2582863"/>
            <a:ext cx="2214563" cy="295275"/>
          </a:xfrm>
          <a:custGeom>
            <a:avLst/>
            <a:gdLst/>
            <a:ahLst/>
            <a:cxnLst>
              <a:cxn ang="0">
                <a:pos x="0" y="61"/>
              </a:cxn>
              <a:cxn ang="0">
                <a:pos x="362" y="173"/>
              </a:cxn>
              <a:cxn ang="0">
                <a:pos x="731" y="137"/>
              </a:cxn>
              <a:cxn ang="0">
                <a:pos x="977" y="19"/>
              </a:cxn>
              <a:cxn ang="0">
                <a:pos x="1326" y="24"/>
              </a:cxn>
              <a:cxn ang="0">
                <a:pos x="1392" y="19"/>
              </a:cxn>
            </a:cxnLst>
            <a:rect l="0" t="0" r="r" b="b"/>
            <a:pathLst>
              <a:path w="1395" h="186">
                <a:moveTo>
                  <a:pt x="0" y="61"/>
                </a:moveTo>
                <a:cubicBezTo>
                  <a:pt x="60" y="80"/>
                  <a:pt x="240" y="160"/>
                  <a:pt x="362" y="173"/>
                </a:cubicBezTo>
                <a:cubicBezTo>
                  <a:pt x="484" y="186"/>
                  <a:pt x="629" y="163"/>
                  <a:pt x="731" y="137"/>
                </a:cubicBezTo>
                <a:cubicBezTo>
                  <a:pt x="833" y="111"/>
                  <a:pt x="878" y="38"/>
                  <a:pt x="977" y="19"/>
                </a:cubicBezTo>
                <a:cubicBezTo>
                  <a:pt x="1076" y="0"/>
                  <a:pt x="1257" y="24"/>
                  <a:pt x="1326" y="24"/>
                </a:cubicBezTo>
                <a:cubicBezTo>
                  <a:pt x="1395" y="24"/>
                  <a:pt x="1378" y="20"/>
                  <a:pt x="1392" y="1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4" name="Freeform 31"/>
          <p:cNvSpPr>
            <a:spLocks/>
          </p:cNvSpPr>
          <p:nvPr/>
        </p:nvSpPr>
        <p:spPr bwMode="auto">
          <a:xfrm>
            <a:off x="2895600" y="2667000"/>
            <a:ext cx="455613" cy="292100"/>
          </a:xfrm>
          <a:custGeom>
            <a:avLst/>
            <a:gdLst/>
            <a:ahLst/>
            <a:cxnLst>
              <a:cxn ang="0">
                <a:pos x="25" y="124"/>
              </a:cxn>
              <a:cxn ang="0">
                <a:pos x="174" y="175"/>
              </a:cxn>
              <a:cxn ang="0">
                <a:pos x="282" y="67"/>
              </a:cxn>
              <a:cxn ang="0">
                <a:pos x="128" y="16"/>
              </a:cxn>
              <a:cxn ang="0">
                <a:pos x="82" y="108"/>
              </a:cxn>
              <a:cxn ang="0">
                <a:pos x="215" y="62"/>
              </a:cxn>
            </a:cxnLst>
            <a:rect l="0" t="0" r="r" b="b"/>
            <a:pathLst>
              <a:path w="287" h="184">
                <a:moveTo>
                  <a:pt x="25" y="124"/>
                </a:moveTo>
                <a:cubicBezTo>
                  <a:pt x="73" y="166"/>
                  <a:pt x="131" y="184"/>
                  <a:pt x="174" y="175"/>
                </a:cubicBezTo>
                <a:cubicBezTo>
                  <a:pt x="217" y="166"/>
                  <a:pt x="287" y="134"/>
                  <a:pt x="282" y="67"/>
                </a:cubicBezTo>
                <a:cubicBezTo>
                  <a:pt x="277" y="0"/>
                  <a:pt x="161" y="9"/>
                  <a:pt x="128" y="16"/>
                </a:cubicBezTo>
                <a:cubicBezTo>
                  <a:pt x="95" y="23"/>
                  <a:pt x="0" y="57"/>
                  <a:pt x="82" y="108"/>
                </a:cubicBezTo>
                <a:cubicBezTo>
                  <a:pt x="164" y="159"/>
                  <a:pt x="217" y="115"/>
                  <a:pt x="215" y="62"/>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5" name="Freeform 32"/>
          <p:cNvSpPr>
            <a:spLocks/>
          </p:cNvSpPr>
          <p:nvPr/>
        </p:nvSpPr>
        <p:spPr bwMode="auto">
          <a:xfrm>
            <a:off x="1676400" y="3124200"/>
            <a:ext cx="455613" cy="292100"/>
          </a:xfrm>
          <a:custGeom>
            <a:avLst/>
            <a:gdLst/>
            <a:ahLst/>
            <a:cxnLst>
              <a:cxn ang="0">
                <a:pos x="25" y="124"/>
              </a:cxn>
              <a:cxn ang="0">
                <a:pos x="174" y="175"/>
              </a:cxn>
              <a:cxn ang="0">
                <a:pos x="282" y="67"/>
              </a:cxn>
              <a:cxn ang="0">
                <a:pos x="128" y="16"/>
              </a:cxn>
              <a:cxn ang="0">
                <a:pos x="82" y="108"/>
              </a:cxn>
              <a:cxn ang="0">
                <a:pos x="215" y="62"/>
              </a:cxn>
            </a:cxnLst>
            <a:rect l="0" t="0" r="r" b="b"/>
            <a:pathLst>
              <a:path w="287" h="184">
                <a:moveTo>
                  <a:pt x="25" y="124"/>
                </a:moveTo>
                <a:cubicBezTo>
                  <a:pt x="50" y="132"/>
                  <a:pt x="131" y="184"/>
                  <a:pt x="174" y="175"/>
                </a:cubicBezTo>
                <a:cubicBezTo>
                  <a:pt x="217" y="166"/>
                  <a:pt x="287" y="134"/>
                  <a:pt x="282" y="67"/>
                </a:cubicBezTo>
                <a:cubicBezTo>
                  <a:pt x="277" y="0"/>
                  <a:pt x="161" y="9"/>
                  <a:pt x="128" y="16"/>
                </a:cubicBezTo>
                <a:cubicBezTo>
                  <a:pt x="95" y="23"/>
                  <a:pt x="0" y="57"/>
                  <a:pt x="82" y="108"/>
                </a:cubicBezTo>
                <a:cubicBezTo>
                  <a:pt x="164" y="159"/>
                  <a:pt x="231" y="114"/>
                  <a:pt x="215" y="62"/>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6" name="Freeform 33"/>
          <p:cNvSpPr>
            <a:spLocks/>
          </p:cNvSpPr>
          <p:nvPr/>
        </p:nvSpPr>
        <p:spPr bwMode="auto">
          <a:xfrm>
            <a:off x="2819400" y="3049588"/>
            <a:ext cx="304800" cy="349250"/>
          </a:xfrm>
          <a:custGeom>
            <a:avLst/>
            <a:gdLst/>
            <a:ahLst/>
            <a:cxnLst>
              <a:cxn ang="0">
                <a:pos x="129" y="220"/>
              </a:cxn>
              <a:cxn ang="0">
                <a:pos x="183" y="95"/>
              </a:cxn>
              <a:cxn ang="0">
                <a:pos x="70" y="4"/>
              </a:cxn>
              <a:cxn ang="0">
                <a:pos x="17" y="134"/>
              </a:cxn>
              <a:cxn ang="0">
                <a:pos x="101" y="171"/>
              </a:cxn>
              <a:cxn ang="0">
                <a:pos x="65" y="84"/>
              </a:cxn>
            </a:cxnLst>
            <a:rect l="0" t="0" r="r" b="b"/>
            <a:pathLst>
              <a:path w="192" h="220">
                <a:moveTo>
                  <a:pt x="129" y="220"/>
                </a:moveTo>
                <a:cubicBezTo>
                  <a:pt x="138" y="199"/>
                  <a:pt x="192" y="131"/>
                  <a:pt x="183" y="95"/>
                </a:cubicBezTo>
                <a:cubicBezTo>
                  <a:pt x="173" y="59"/>
                  <a:pt x="140" y="0"/>
                  <a:pt x="70" y="4"/>
                </a:cubicBezTo>
                <a:cubicBezTo>
                  <a:pt x="0" y="8"/>
                  <a:pt x="9" y="106"/>
                  <a:pt x="17" y="134"/>
                </a:cubicBezTo>
                <a:cubicBezTo>
                  <a:pt x="22" y="162"/>
                  <a:pt x="65" y="187"/>
                  <a:pt x="101" y="171"/>
                </a:cubicBezTo>
                <a:cubicBezTo>
                  <a:pt x="137" y="155"/>
                  <a:pt x="111" y="42"/>
                  <a:pt x="65" y="84"/>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7" name="Freeform 34"/>
          <p:cNvSpPr>
            <a:spLocks/>
          </p:cNvSpPr>
          <p:nvPr/>
        </p:nvSpPr>
        <p:spPr bwMode="auto">
          <a:xfrm>
            <a:off x="1600200" y="25146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8" name="Freeform 35"/>
          <p:cNvSpPr>
            <a:spLocks/>
          </p:cNvSpPr>
          <p:nvPr/>
        </p:nvSpPr>
        <p:spPr bwMode="auto">
          <a:xfrm>
            <a:off x="2362200" y="26670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29" name="Freeform 36"/>
          <p:cNvSpPr>
            <a:spLocks/>
          </p:cNvSpPr>
          <p:nvPr/>
        </p:nvSpPr>
        <p:spPr bwMode="auto">
          <a:xfrm>
            <a:off x="2514600" y="25146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0" name="Freeform 37"/>
          <p:cNvSpPr>
            <a:spLocks/>
          </p:cNvSpPr>
          <p:nvPr/>
        </p:nvSpPr>
        <p:spPr bwMode="auto">
          <a:xfrm>
            <a:off x="2438400" y="28956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1" name="Freeform 39"/>
          <p:cNvSpPr>
            <a:spLocks/>
          </p:cNvSpPr>
          <p:nvPr/>
        </p:nvSpPr>
        <p:spPr bwMode="auto">
          <a:xfrm>
            <a:off x="1752600" y="26670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2" name="Freeform 40"/>
          <p:cNvSpPr>
            <a:spLocks/>
          </p:cNvSpPr>
          <p:nvPr/>
        </p:nvSpPr>
        <p:spPr bwMode="auto">
          <a:xfrm>
            <a:off x="1600200" y="2819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3" name="Freeform 41"/>
          <p:cNvSpPr>
            <a:spLocks/>
          </p:cNvSpPr>
          <p:nvPr/>
        </p:nvSpPr>
        <p:spPr bwMode="auto">
          <a:xfrm>
            <a:off x="2362200" y="3200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4" name="Freeform 42"/>
          <p:cNvSpPr>
            <a:spLocks/>
          </p:cNvSpPr>
          <p:nvPr/>
        </p:nvSpPr>
        <p:spPr bwMode="auto">
          <a:xfrm>
            <a:off x="1447800" y="3200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5" name="Freeform 43"/>
          <p:cNvSpPr>
            <a:spLocks/>
          </p:cNvSpPr>
          <p:nvPr/>
        </p:nvSpPr>
        <p:spPr bwMode="auto">
          <a:xfrm>
            <a:off x="3352800" y="3200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6" name="Freeform 44"/>
          <p:cNvSpPr>
            <a:spLocks/>
          </p:cNvSpPr>
          <p:nvPr/>
        </p:nvSpPr>
        <p:spPr bwMode="auto">
          <a:xfrm>
            <a:off x="3200400" y="2438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7" name="Freeform 45"/>
          <p:cNvSpPr>
            <a:spLocks/>
          </p:cNvSpPr>
          <p:nvPr/>
        </p:nvSpPr>
        <p:spPr bwMode="auto">
          <a:xfrm>
            <a:off x="2819400" y="2438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8" name="Freeform 46"/>
          <p:cNvSpPr>
            <a:spLocks/>
          </p:cNvSpPr>
          <p:nvPr/>
        </p:nvSpPr>
        <p:spPr bwMode="auto">
          <a:xfrm>
            <a:off x="2743200" y="2819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39" name="Freeform 47"/>
          <p:cNvSpPr>
            <a:spLocks/>
          </p:cNvSpPr>
          <p:nvPr/>
        </p:nvSpPr>
        <p:spPr bwMode="auto">
          <a:xfrm>
            <a:off x="1905000" y="28956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40" name="Freeform 48"/>
          <p:cNvSpPr>
            <a:spLocks/>
          </p:cNvSpPr>
          <p:nvPr/>
        </p:nvSpPr>
        <p:spPr bwMode="auto">
          <a:xfrm>
            <a:off x="2667000" y="3200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41" name="Freeform 49"/>
          <p:cNvSpPr>
            <a:spLocks/>
          </p:cNvSpPr>
          <p:nvPr/>
        </p:nvSpPr>
        <p:spPr bwMode="auto">
          <a:xfrm>
            <a:off x="3429000" y="2819400"/>
            <a:ext cx="84138" cy="101600"/>
          </a:xfrm>
          <a:custGeom>
            <a:avLst/>
            <a:gdLst/>
            <a:ahLst/>
            <a:cxnLst>
              <a:cxn ang="0">
                <a:pos x="10" y="141"/>
              </a:cxn>
              <a:cxn ang="0">
                <a:pos x="159" y="192"/>
              </a:cxn>
              <a:cxn ang="0">
                <a:pos x="267" y="84"/>
              </a:cxn>
              <a:cxn ang="0">
                <a:pos x="97" y="7"/>
              </a:cxn>
              <a:cxn ang="0">
                <a:pos x="51" y="110"/>
              </a:cxn>
              <a:cxn ang="0">
                <a:pos x="200" y="79"/>
              </a:cxn>
            </a:cxnLst>
            <a:rect l="0" t="0" r="r" b="b"/>
            <a:pathLst>
              <a:path w="277" h="201">
                <a:moveTo>
                  <a:pt x="10" y="141"/>
                </a:moveTo>
                <a:cubicBezTo>
                  <a:pt x="61" y="187"/>
                  <a:pt x="116" y="201"/>
                  <a:pt x="159" y="192"/>
                </a:cubicBezTo>
                <a:cubicBezTo>
                  <a:pt x="202" y="183"/>
                  <a:pt x="277" y="115"/>
                  <a:pt x="267" y="84"/>
                </a:cubicBezTo>
                <a:cubicBezTo>
                  <a:pt x="262" y="17"/>
                  <a:pt x="130" y="0"/>
                  <a:pt x="97" y="7"/>
                </a:cubicBezTo>
                <a:cubicBezTo>
                  <a:pt x="61" y="11"/>
                  <a:pt x="0" y="43"/>
                  <a:pt x="51" y="110"/>
                </a:cubicBezTo>
                <a:cubicBezTo>
                  <a:pt x="102" y="177"/>
                  <a:pt x="172" y="89"/>
                  <a:pt x="200" y="79"/>
                </a:cubicBezTo>
              </a:path>
            </a:pathLst>
          </a:custGeom>
          <a:noFill/>
          <a:ln w="9525">
            <a:solidFill>
              <a:schemeClr val="tx1"/>
            </a:solidFill>
            <a:round/>
            <a:headEnd type="none" w="med" len="med"/>
            <a:tailEnd type="none" w="sm" len="med"/>
          </a:ln>
          <a:effectLst/>
        </p:spPr>
        <p:txBody>
          <a:bodyPr wrap="none" anchor="ctr"/>
          <a:lstStyle/>
          <a:p>
            <a:endParaRPr lang="en-US"/>
          </a:p>
        </p:txBody>
      </p:sp>
      <p:sp>
        <p:nvSpPr>
          <p:cNvPr id="42" name="Text Box 52"/>
          <p:cNvSpPr txBox="1">
            <a:spLocks noChangeArrowheads="1"/>
          </p:cNvSpPr>
          <p:nvPr/>
        </p:nvSpPr>
        <p:spPr bwMode="auto">
          <a:xfrm>
            <a:off x="3962400" y="2438400"/>
            <a:ext cx="641350" cy="366713"/>
          </a:xfrm>
          <a:prstGeom prst="rect">
            <a:avLst/>
          </a:prstGeom>
          <a:noFill/>
          <a:ln w="9525">
            <a:noFill/>
            <a:miter lim="800000"/>
            <a:headEnd/>
            <a:tailEnd/>
          </a:ln>
          <a:effectLst/>
        </p:spPr>
        <p:txBody>
          <a:bodyPr wrap="none">
            <a:spAutoFit/>
          </a:bodyPr>
          <a:lstStyle/>
          <a:p>
            <a:r>
              <a:rPr lang="en-US" sz="1800"/>
              <a:t>DNS</a:t>
            </a:r>
          </a:p>
        </p:txBody>
      </p:sp>
      <p:sp>
        <p:nvSpPr>
          <p:cNvPr id="43" name="Text Box 53"/>
          <p:cNvSpPr txBox="1">
            <a:spLocks noChangeArrowheads="1"/>
          </p:cNvSpPr>
          <p:nvPr/>
        </p:nvSpPr>
        <p:spPr bwMode="auto">
          <a:xfrm>
            <a:off x="3962400" y="2895600"/>
            <a:ext cx="590550" cy="366713"/>
          </a:xfrm>
          <a:prstGeom prst="rect">
            <a:avLst/>
          </a:prstGeom>
          <a:noFill/>
          <a:ln w="9525">
            <a:noFill/>
            <a:miter lim="800000"/>
            <a:headEnd/>
            <a:tailEnd/>
          </a:ln>
          <a:effectLst/>
        </p:spPr>
        <p:txBody>
          <a:bodyPr wrap="none">
            <a:spAutoFit/>
          </a:bodyPr>
          <a:lstStyle/>
          <a:p>
            <a:r>
              <a:rPr lang="en-US" sz="1800"/>
              <a:t>LES</a:t>
            </a:r>
          </a:p>
        </p:txBody>
      </p:sp>
      <p:sp>
        <p:nvSpPr>
          <p:cNvPr id="44" name="Line 55"/>
          <p:cNvSpPr>
            <a:spLocks noChangeShapeType="1"/>
          </p:cNvSpPr>
          <p:nvPr/>
        </p:nvSpPr>
        <p:spPr bwMode="auto">
          <a:xfrm flipH="1">
            <a:off x="3124200" y="3124200"/>
            <a:ext cx="914400" cy="76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45" name="Line 56"/>
          <p:cNvSpPr>
            <a:spLocks noChangeShapeType="1"/>
          </p:cNvSpPr>
          <p:nvPr/>
        </p:nvSpPr>
        <p:spPr bwMode="auto">
          <a:xfrm flipH="1" flipV="1">
            <a:off x="2895600" y="2514600"/>
            <a:ext cx="1143000" cy="76200"/>
          </a:xfrm>
          <a:prstGeom prst="line">
            <a:avLst/>
          </a:prstGeom>
          <a:noFill/>
          <a:ln w="9525">
            <a:solidFill>
              <a:schemeClr val="tx1"/>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spect="1" noChangeArrowheads="1"/>
          </p:cNvSpPr>
          <p:nvPr>
            <p:ph type="title"/>
          </p:nvPr>
        </p:nvSpPr>
        <p:spPr>
          <a:xfrm>
            <a:off x="685800" y="762000"/>
            <a:ext cx="7848600" cy="487363"/>
          </a:xfrm>
        </p:spPr>
        <p:txBody>
          <a:bodyPr>
            <a:normAutofit fontScale="90000"/>
          </a:bodyPr>
          <a:lstStyle/>
          <a:p>
            <a:r>
              <a:rPr lang="en-US" dirty="0">
                <a:solidFill>
                  <a:srgbClr val="0070C0"/>
                </a:solidFill>
                <a:latin typeface="Times New Roman" pitchFamily="18" charset="0"/>
                <a:cs typeface="Times New Roman" pitchFamily="18" charset="0"/>
              </a:rPr>
              <a:t>Large Eddy Simulation (LES)</a:t>
            </a:r>
          </a:p>
        </p:txBody>
      </p:sp>
      <p:sp>
        <p:nvSpPr>
          <p:cNvPr id="5" name="Rectangle 3"/>
          <p:cNvSpPr txBox="1">
            <a:spLocks noChangeArrowheads="1"/>
          </p:cNvSpPr>
          <p:nvPr/>
        </p:nvSpPr>
        <p:spPr>
          <a:xfrm>
            <a:off x="685800" y="1524000"/>
            <a:ext cx="8001000" cy="4572000"/>
          </a:xfrm>
          <a:prstGeom prst="rect">
            <a:avLst/>
          </a:prstGeom>
        </p:spPr>
        <p:txBody>
          <a:bodyPr vert="horz" lIns="91440" tIns="45720" rIns="91440" bIns="45720" rtlCol="0">
            <a:normAutofit fontScale="55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large scale components of the flow field are </a:t>
            </a:r>
            <a:r>
              <a:rPr kumimoji="0" lang="en-US" sz="3200" b="0" i="1" u="none" strike="noStrike" kern="1200" cap="none" spc="0" normalizeH="0" baseline="0" noProof="0" dirty="0" smtClean="0">
                <a:ln>
                  <a:noFill/>
                </a:ln>
                <a:solidFill>
                  <a:srgbClr val="CC0066"/>
                </a:solidFill>
                <a:effectLst/>
                <a:uLnTx/>
                <a:uFillTx/>
                <a:latin typeface="Times New Roman" pitchFamily="18" charset="0"/>
                <a:cs typeface="Times New Roman" pitchFamily="18" charset="0"/>
              </a:rPr>
              <a:t>filtered</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from the small scale  components using a wavelength criteria related to the size of the eddies.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filter produces the following equation used to model the small scale motions.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where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inequality is then modeled 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1" u="none" strike="noStrike" kern="1200" cap="none" spc="0" normalizeH="0" baseline="0" noProof="0" dirty="0" err="1" smtClean="0">
                <a:ln>
                  <a:noFill/>
                </a:ln>
                <a:solidFill>
                  <a:schemeClr val="tx1"/>
                </a:solidFill>
                <a:effectLst/>
                <a:uLnTx/>
                <a:uFillTx/>
                <a:latin typeface="Symbol" pitchFamily="18" charset="2"/>
                <a:cs typeface="Times New Roman" pitchFamily="18" charset="0"/>
              </a:rPr>
              <a:t>t</a:t>
            </a:r>
            <a:r>
              <a:rPr kumimoji="0" lang="en-US" sz="3200" b="1" i="1"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rPr>
              <a:t>ij</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is called the </a:t>
            </a:r>
            <a:r>
              <a:rPr kumimoji="0" lang="en-US" sz="3200" b="0" i="1"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subgrid</a:t>
            </a:r>
            <a:r>
              <a:rPr kumimoji="0" lang="en-US" sz="3200" b="0" i="1"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scale (SGS) Reynolds Stress</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Different </a:t>
            </a:r>
            <a:r>
              <a:rPr kumimoji="0" lang="en-US" sz="3200" b="0" i="1"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subgrid</a:t>
            </a:r>
            <a:r>
              <a:rPr kumimoji="0" lang="en-US" sz="32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scale</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models are available to approximate </a:t>
            </a:r>
            <a:r>
              <a:rPr kumimoji="0" lang="en-US" sz="3200" b="1" i="1" u="none" strike="noStrike" kern="1200" cap="none" spc="0" normalizeH="0" baseline="0" noProof="0" dirty="0" err="1" smtClean="0">
                <a:ln>
                  <a:noFill/>
                </a:ln>
                <a:solidFill>
                  <a:schemeClr val="tx1"/>
                </a:solidFill>
                <a:effectLst/>
                <a:uLnTx/>
                <a:uFillTx/>
                <a:latin typeface="Symbol" pitchFamily="18" charset="2"/>
                <a:cs typeface="Times New Roman" pitchFamily="18" charset="0"/>
              </a:rPr>
              <a:t>t</a:t>
            </a:r>
            <a:r>
              <a:rPr kumimoji="0" lang="en-US" sz="3200" b="1" i="1"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rPr>
              <a:t>ij</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graphicFrame>
        <p:nvGraphicFramePr>
          <p:cNvPr id="6" name="Object 44"/>
          <p:cNvGraphicFramePr>
            <a:graphicFrameLocks noChangeAspect="1"/>
          </p:cNvGraphicFramePr>
          <p:nvPr/>
        </p:nvGraphicFramePr>
        <p:xfrm>
          <a:off x="3048000" y="2438400"/>
          <a:ext cx="4146550" cy="744538"/>
        </p:xfrm>
        <a:graphic>
          <a:graphicData uri="http://schemas.openxmlformats.org/presentationml/2006/ole">
            <mc:AlternateContent xmlns:mc="http://schemas.openxmlformats.org/markup-compatibility/2006">
              <mc:Choice xmlns:v="urn:schemas-microsoft-com:vml" Requires="v">
                <p:oleObj spid="_x0000_s104861" name="Equation" r:id="rId3" imgW="2958840" imgH="533160" progId="Equation.3">
                  <p:embed/>
                </p:oleObj>
              </mc:Choice>
              <mc:Fallback>
                <p:oleObj name="Equation" r:id="rId3" imgW="2958840" imgH="5331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4146550" cy="744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5"/>
          <p:cNvGraphicFramePr>
            <a:graphicFrameLocks noChangeAspect="1"/>
          </p:cNvGraphicFramePr>
          <p:nvPr/>
        </p:nvGraphicFramePr>
        <p:xfrm>
          <a:off x="3429000" y="3276600"/>
          <a:ext cx="1143000" cy="433388"/>
        </p:xfrm>
        <a:graphic>
          <a:graphicData uri="http://schemas.openxmlformats.org/presentationml/2006/ole">
            <mc:AlternateContent xmlns:mc="http://schemas.openxmlformats.org/markup-compatibility/2006">
              <mc:Choice xmlns:v="urn:schemas-microsoft-com:vml" Requires="v">
                <p:oleObj spid="_x0000_s104862" name="Equation" r:id="rId5" imgW="698400" imgH="266400" progId="Equation.3">
                  <p:embed/>
                </p:oleObj>
              </mc:Choice>
              <mc:Fallback>
                <p:oleObj name="Equation" r:id="rId5" imgW="698400" imgH="266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276600"/>
                        <a:ext cx="1143000"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6"/>
          <p:cNvGraphicFramePr>
            <a:graphicFrameLocks noChangeAspect="1"/>
          </p:cNvGraphicFramePr>
          <p:nvPr/>
        </p:nvGraphicFramePr>
        <p:xfrm>
          <a:off x="3276600" y="4343400"/>
          <a:ext cx="2016125" cy="433388"/>
        </p:xfrm>
        <a:graphic>
          <a:graphicData uri="http://schemas.openxmlformats.org/presentationml/2006/ole">
            <mc:AlternateContent xmlns:mc="http://schemas.openxmlformats.org/markup-compatibility/2006">
              <mc:Choice xmlns:v="urn:schemas-microsoft-com:vml" Requires="v">
                <p:oleObj spid="_x0000_s104863" name="Equation" r:id="rId7" imgW="1231560" imgH="266400" progId="Equation.3">
                  <p:embed/>
                </p:oleObj>
              </mc:Choice>
              <mc:Fallback>
                <p:oleObj name="Equation" r:id="rId7" imgW="1231560" imgH="2664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343400"/>
                        <a:ext cx="2016125"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0625" t="20000" r="7500" b="34245"/>
          <a:stretch>
            <a:fillRect/>
          </a:stretch>
        </p:blipFill>
        <p:spPr bwMode="auto">
          <a:xfrm>
            <a:off x="1295400" y="1143000"/>
            <a:ext cx="6324600" cy="2923071"/>
          </a:xfrm>
          <a:prstGeom prst="rect">
            <a:avLst/>
          </a:prstGeom>
          <a:noFill/>
          <a:ln w="9525">
            <a:noFill/>
            <a:miter lim="800000"/>
            <a:headEnd/>
            <a:tailEnd/>
          </a:ln>
          <a:effectLst/>
        </p:spPr>
      </p:pic>
      <p:sp>
        <p:nvSpPr>
          <p:cNvPr id="5" name="Title 1"/>
          <p:cNvSpPr>
            <a:spLocks noGrp="1"/>
          </p:cNvSpPr>
          <p:nvPr>
            <p:ph type="title"/>
          </p:nvPr>
        </p:nvSpPr>
        <p:spPr>
          <a:xfrm>
            <a:off x="1143000" y="457200"/>
            <a:ext cx="7391400" cy="487363"/>
          </a:xfrm>
        </p:spPr>
        <p:txBody>
          <a:bodyPr/>
          <a:lstStyle/>
          <a:p>
            <a:r>
              <a:rPr lang="en-US" sz="2400" dirty="0" smtClean="0">
                <a:solidFill>
                  <a:srgbClr val="0070C0"/>
                </a:solidFill>
                <a:latin typeface="Times New Roman" pitchFamily="18" charset="0"/>
                <a:cs typeface="Times New Roman" pitchFamily="18" charset="0"/>
              </a:rPr>
              <a:t>Large Eddy Simulation (LES)</a:t>
            </a:r>
            <a:endParaRPr lang="en-US" sz="2400" dirty="0">
              <a:solidFill>
                <a:srgbClr val="0070C0"/>
              </a:solidFill>
              <a:latin typeface="Times New Roman" pitchFamily="18" charset="0"/>
              <a:cs typeface="Times New Roman" pitchFamily="18" charset="0"/>
            </a:endParaRPr>
          </a:p>
        </p:txBody>
      </p:sp>
      <p:pic>
        <p:nvPicPr>
          <p:cNvPr id="6" name="Picture 5"/>
          <p:cNvPicPr>
            <a:picLocks noChangeAspect="1" noChangeArrowheads="1"/>
          </p:cNvPicPr>
          <p:nvPr/>
        </p:nvPicPr>
        <p:blipFill>
          <a:blip r:embed="rId2" cstate="print"/>
          <a:srcRect l="43132" t="66340" r="23298" b="15000"/>
          <a:stretch>
            <a:fillRect/>
          </a:stretch>
        </p:blipFill>
        <p:spPr bwMode="auto">
          <a:xfrm>
            <a:off x="228600" y="5029200"/>
            <a:ext cx="3886200" cy="1350048"/>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l="34375" t="22000" r="5000" b="35000"/>
          <a:stretch>
            <a:fillRect/>
          </a:stretch>
        </p:blipFill>
        <p:spPr bwMode="auto">
          <a:xfrm>
            <a:off x="4724400" y="4572000"/>
            <a:ext cx="4419600" cy="19592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5"/>
          <p:cNvPicPr>
            <a:picLocks noChangeAspect="1" noChangeArrowheads="1"/>
          </p:cNvPicPr>
          <p:nvPr/>
        </p:nvPicPr>
        <p:blipFill>
          <a:blip r:embed="rId2" cstate="print"/>
          <a:srcRect/>
          <a:stretch>
            <a:fillRect/>
          </a:stretch>
        </p:blipFill>
        <p:spPr bwMode="auto">
          <a:xfrm>
            <a:off x="311150" y="1443038"/>
            <a:ext cx="1863725" cy="2438400"/>
          </a:xfrm>
          <a:prstGeom prst="rect">
            <a:avLst/>
          </a:prstGeom>
          <a:noFill/>
        </p:spPr>
      </p:pic>
      <p:pic>
        <p:nvPicPr>
          <p:cNvPr id="6" name="Picture 3" descr="pic6"/>
          <p:cNvPicPr>
            <a:picLocks noChangeAspect="1" noChangeArrowheads="1"/>
          </p:cNvPicPr>
          <p:nvPr/>
        </p:nvPicPr>
        <p:blipFill>
          <a:blip r:embed="rId3" cstate="print"/>
          <a:srcRect/>
          <a:stretch>
            <a:fillRect/>
          </a:stretch>
        </p:blipFill>
        <p:spPr bwMode="auto">
          <a:xfrm>
            <a:off x="3854450" y="1443038"/>
            <a:ext cx="1801813" cy="2438400"/>
          </a:xfrm>
          <a:prstGeom prst="rect">
            <a:avLst/>
          </a:prstGeom>
          <a:noFill/>
        </p:spPr>
      </p:pic>
      <p:pic>
        <p:nvPicPr>
          <p:cNvPr id="7" name="Picture 4" descr="pic7"/>
          <p:cNvPicPr>
            <a:picLocks noChangeAspect="1" noChangeArrowheads="1"/>
          </p:cNvPicPr>
          <p:nvPr/>
        </p:nvPicPr>
        <p:blipFill>
          <a:blip r:embed="rId4" cstate="print"/>
          <a:srcRect/>
          <a:stretch>
            <a:fillRect/>
          </a:stretch>
        </p:blipFill>
        <p:spPr bwMode="auto">
          <a:xfrm>
            <a:off x="2139950" y="1443038"/>
            <a:ext cx="1830388" cy="2438400"/>
          </a:xfrm>
          <a:prstGeom prst="rect">
            <a:avLst/>
          </a:prstGeom>
          <a:noFill/>
        </p:spPr>
      </p:pic>
      <p:pic>
        <p:nvPicPr>
          <p:cNvPr id="8" name="Picture 5" descr="pic8"/>
          <p:cNvPicPr>
            <a:picLocks noChangeAspect="1" noChangeArrowheads="1"/>
          </p:cNvPicPr>
          <p:nvPr/>
        </p:nvPicPr>
        <p:blipFill>
          <a:blip r:embed="rId5" cstate="print"/>
          <a:srcRect/>
          <a:stretch>
            <a:fillRect/>
          </a:stretch>
        </p:blipFill>
        <p:spPr bwMode="auto">
          <a:xfrm>
            <a:off x="5607050" y="1443038"/>
            <a:ext cx="1744663" cy="2438400"/>
          </a:xfrm>
          <a:prstGeom prst="rect">
            <a:avLst/>
          </a:prstGeom>
          <a:noFill/>
        </p:spPr>
      </p:pic>
      <p:pic>
        <p:nvPicPr>
          <p:cNvPr id="9" name="Picture 6" descr="pic13"/>
          <p:cNvPicPr>
            <a:picLocks noChangeAspect="1" noChangeArrowheads="1"/>
          </p:cNvPicPr>
          <p:nvPr/>
        </p:nvPicPr>
        <p:blipFill>
          <a:blip r:embed="rId6" cstate="print"/>
          <a:srcRect/>
          <a:stretch>
            <a:fillRect/>
          </a:stretch>
        </p:blipFill>
        <p:spPr bwMode="auto">
          <a:xfrm>
            <a:off x="7162800" y="1443038"/>
            <a:ext cx="1835150" cy="2438400"/>
          </a:xfrm>
          <a:prstGeom prst="rect">
            <a:avLst/>
          </a:prstGeom>
          <a:noFill/>
        </p:spPr>
      </p:pic>
      <p:sp>
        <p:nvSpPr>
          <p:cNvPr id="10" name="Text Box 7"/>
          <p:cNvSpPr txBox="1">
            <a:spLocks noChangeArrowheads="1"/>
          </p:cNvSpPr>
          <p:nvPr/>
        </p:nvSpPr>
        <p:spPr bwMode="auto">
          <a:xfrm>
            <a:off x="0" y="0"/>
            <a:ext cx="4787900" cy="369332"/>
          </a:xfrm>
          <a:prstGeom prst="rect">
            <a:avLst/>
          </a:prstGeom>
          <a:noFill/>
          <a:ln w="9525">
            <a:noFill/>
            <a:miter lim="800000"/>
            <a:headEnd/>
            <a:tailEnd/>
          </a:ln>
        </p:spPr>
        <p:txBody>
          <a:bodyPr>
            <a:spAutoFit/>
          </a:bodyPr>
          <a:lstStyle/>
          <a:p>
            <a:pPr eaLnBrk="0" hangingPunct="0">
              <a:spcBef>
                <a:spcPct val="50000"/>
              </a:spcBef>
            </a:pPr>
            <a:r>
              <a:rPr lang="en-US">
                <a:solidFill>
                  <a:srgbClr val="0000FF"/>
                </a:solidFill>
                <a:latin typeface="Times New Roman" pitchFamily="18" charset="0"/>
                <a:ea typeface="ＭＳ Ｐゴシック" charset="-128"/>
                <a:cs typeface="Times New Roman" pitchFamily="18" charset="0"/>
              </a:rPr>
              <a:t>SPATIAL FILTERING</a:t>
            </a:r>
            <a:endParaRPr lang="en-US">
              <a:latin typeface="Times New Roman" pitchFamily="18" charset="0"/>
              <a:ea typeface="ＭＳ Ｐゴシック" charset="-128"/>
              <a:cs typeface="Times New Roman" pitchFamily="18" charset="0"/>
            </a:endParaRPr>
          </a:p>
        </p:txBody>
      </p:sp>
      <p:sp>
        <p:nvSpPr>
          <p:cNvPr id="11" name="Text Box 8"/>
          <p:cNvSpPr txBox="1">
            <a:spLocks noChangeArrowheads="1"/>
          </p:cNvSpPr>
          <p:nvPr/>
        </p:nvSpPr>
        <p:spPr bwMode="auto">
          <a:xfrm>
            <a:off x="1371600" y="4310063"/>
            <a:ext cx="6324600" cy="3968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latin typeface="Times New Roman" pitchFamily="18" charset="0"/>
                <a:ea typeface="ＭＳ Ｐゴシック" charset="-128"/>
                <a:cs typeface="Times New Roman" pitchFamily="18" charset="0"/>
              </a:rPr>
              <a:t>LOWPASS FILTER CUTOFF WAVENUMBER </a:t>
            </a:r>
            <a:r>
              <a:rPr lang="en-US" sz="2000" b="1">
                <a:solidFill>
                  <a:srgbClr val="0000FF"/>
                </a:solidFill>
                <a:latin typeface="Times New Roman" pitchFamily="18" charset="0"/>
                <a:ea typeface="ＭＳ Ｐゴシック" charset="-128"/>
                <a:cs typeface="Times New Roman" pitchFamily="18" charset="0"/>
                <a:sym typeface="Symbol" pitchFamily="18" charset="2"/>
              </a:rPr>
              <a:t></a:t>
            </a:r>
            <a:r>
              <a:rPr lang="en-US" sz="2000" b="1" baseline="-18000">
                <a:solidFill>
                  <a:srgbClr val="0000FF"/>
                </a:solidFill>
                <a:latin typeface="Times New Roman" pitchFamily="18" charset="0"/>
                <a:ea typeface="ＭＳ Ｐゴシック" charset="-128"/>
                <a:cs typeface="Times New Roman" pitchFamily="18" charset="0"/>
              </a:rPr>
              <a:t>C</a:t>
            </a:r>
            <a:endParaRPr lang="en-US" sz="2400">
              <a:latin typeface="Times New Roman" pitchFamily="18" charset="0"/>
              <a:ea typeface="ＭＳ Ｐゴシック" charset="-128"/>
              <a:cs typeface="Times New Roman" pitchFamily="18" charset="0"/>
            </a:endParaRPr>
          </a:p>
        </p:txBody>
      </p:sp>
      <p:sp>
        <p:nvSpPr>
          <p:cNvPr id="12" name="Line 9"/>
          <p:cNvSpPr>
            <a:spLocks noChangeShapeType="1"/>
          </p:cNvSpPr>
          <p:nvPr/>
        </p:nvSpPr>
        <p:spPr bwMode="auto">
          <a:xfrm>
            <a:off x="1371600" y="4176713"/>
            <a:ext cx="6324600" cy="0"/>
          </a:xfrm>
          <a:prstGeom prst="line">
            <a:avLst/>
          </a:prstGeom>
          <a:noFill/>
          <a:ln w="28575">
            <a:solidFill>
              <a:schemeClr val="tx1"/>
            </a:solidFill>
            <a:round/>
            <a:headEnd/>
            <a:tailEnd type="triangle" w="med" len="med"/>
          </a:ln>
        </p:spPr>
        <p:txBody>
          <a:bodyPr wrap="none" anchor="ctr"/>
          <a:lstStyle/>
          <a:p>
            <a:endParaRPr lang="en-GB">
              <a:latin typeface="Times New Roman" pitchFamily="18" charset="0"/>
              <a:cs typeface="Times New Roman" pitchFamily="18" charset="0"/>
            </a:endParaRPr>
          </a:p>
        </p:txBody>
      </p:sp>
      <p:sp>
        <p:nvSpPr>
          <p:cNvPr id="13" name="Text Box 10"/>
          <p:cNvSpPr txBox="1">
            <a:spLocks noChangeArrowheads="1"/>
          </p:cNvSpPr>
          <p:nvPr/>
        </p:nvSpPr>
        <p:spPr bwMode="auto">
          <a:xfrm>
            <a:off x="7239000" y="442913"/>
            <a:ext cx="1676400" cy="7016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latin typeface="Times New Roman" pitchFamily="18" charset="0"/>
                <a:ea typeface="ＭＳ Ｐゴシック" charset="-128"/>
                <a:cs typeface="Times New Roman" pitchFamily="18" charset="0"/>
              </a:rPr>
              <a:t>FULLY </a:t>
            </a:r>
          </a:p>
          <a:p>
            <a:pPr eaLnBrk="0" hangingPunct="0">
              <a:lnSpc>
                <a:spcPct val="50000"/>
              </a:lnSpc>
              <a:spcBef>
                <a:spcPct val="50000"/>
              </a:spcBef>
            </a:pPr>
            <a:r>
              <a:rPr lang="en-US" sz="2000" b="1">
                <a:solidFill>
                  <a:srgbClr val="0000FF"/>
                </a:solidFill>
                <a:latin typeface="Times New Roman" pitchFamily="18" charset="0"/>
                <a:ea typeface="ＭＳ Ｐゴシック" charset="-128"/>
                <a:cs typeface="Times New Roman" pitchFamily="18" charset="0"/>
              </a:rPr>
              <a:t>RESOLVED</a:t>
            </a:r>
            <a:endParaRPr lang="en-US" sz="2400">
              <a:latin typeface="Times New Roman" pitchFamily="18" charset="0"/>
              <a:ea typeface="ＭＳ Ｐゴシック" charset="-128"/>
              <a:cs typeface="Times New Roman" pitchFamily="18" charset="0"/>
            </a:endParaRPr>
          </a:p>
        </p:txBody>
      </p:sp>
      <p:pic>
        <p:nvPicPr>
          <p:cNvPr id="14" name="Picture 11" descr="h"/>
          <p:cNvPicPr>
            <a:picLocks noChangeAspect="1" noChangeArrowheads="1"/>
          </p:cNvPicPr>
          <p:nvPr/>
        </p:nvPicPr>
        <p:blipFill>
          <a:blip r:embed="rId7" cstate="print"/>
          <a:srcRect/>
          <a:stretch>
            <a:fillRect/>
          </a:stretch>
        </p:blipFill>
        <p:spPr bwMode="auto">
          <a:xfrm>
            <a:off x="2921000" y="4965700"/>
            <a:ext cx="3022600" cy="1365250"/>
          </a:xfrm>
          <a:prstGeom prst="rect">
            <a:avLst/>
          </a:prstGeom>
          <a:noFill/>
        </p:spPr>
      </p:pic>
      <p:sp>
        <p:nvSpPr>
          <p:cNvPr id="15" name="Rectangle 12"/>
          <p:cNvSpPr>
            <a:spLocks noChangeArrowheads="1"/>
          </p:cNvSpPr>
          <p:nvPr/>
        </p:nvSpPr>
        <p:spPr bwMode="auto">
          <a:xfrm>
            <a:off x="228600" y="1357313"/>
            <a:ext cx="7010400" cy="2667000"/>
          </a:xfrm>
          <a:prstGeom prst="rect">
            <a:avLst/>
          </a:prstGeom>
          <a:solidFill>
            <a:schemeClr val="bg1"/>
          </a:solidFill>
          <a:ln w="9525">
            <a:noFill/>
            <a:miter lim="800000"/>
            <a:headEnd/>
            <a:tailEnd/>
          </a:ln>
        </p:spPr>
        <p:txBody>
          <a:bodyPr wrap="none" anchor="ctr"/>
          <a:lstStyle/>
          <a:p>
            <a:endParaRPr lang="en-GB">
              <a:latin typeface="Times New Roman" pitchFamily="18" charset="0"/>
              <a:cs typeface="Times New Roman" pitchFamily="18" charset="0"/>
            </a:endParaRPr>
          </a:p>
        </p:txBody>
      </p:sp>
      <p:sp>
        <p:nvSpPr>
          <p:cNvPr id="16" name="Line 13"/>
          <p:cNvSpPr>
            <a:spLocks noChangeShapeType="1"/>
          </p:cNvSpPr>
          <p:nvPr/>
        </p:nvSpPr>
        <p:spPr bwMode="auto">
          <a:xfrm flipH="1">
            <a:off x="7848600" y="1128713"/>
            <a:ext cx="304800" cy="304800"/>
          </a:xfrm>
          <a:prstGeom prst="line">
            <a:avLst/>
          </a:prstGeom>
          <a:noFill/>
          <a:ln w="15875">
            <a:solidFill>
              <a:srgbClr val="FF0000"/>
            </a:solidFill>
            <a:round/>
            <a:headEnd/>
            <a:tailEnd type="triangle" w="med" len="med"/>
          </a:ln>
        </p:spPr>
        <p:txBody>
          <a:bodyPr wrap="none" anchor="ctr"/>
          <a:lstStyle/>
          <a:p>
            <a:endParaRPr lang="en-GB">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5"/>
          <p:cNvPicPr>
            <a:picLocks noChangeAspect="1" noChangeArrowheads="1"/>
          </p:cNvPicPr>
          <p:nvPr/>
        </p:nvPicPr>
        <p:blipFill>
          <a:blip r:embed="rId2" cstate="print"/>
          <a:srcRect/>
          <a:stretch>
            <a:fillRect/>
          </a:stretch>
        </p:blipFill>
        <p:spPr bwMode="auto">
          <a:xfrm>
            <a:off x="311150" y="1189038"/>
            <a:ext cx="1863725" cy="2438400"/>
          </a:xfrm>
          <a:prstGeom prst="rect">
            <a:avLst/>
          </a:prstGeom>
          <a:noFill/>
        </p:spPr>
      </p:pic>
      <p:pic>
        <p:nvPicPr>
          <p:cNvPr id="6" name="Picture 3" descr="pic6"/>
          <p:cNvPicPr>
            <a:picLocks noChangeAspect="1" noChangeArrowheads="1"/>
          </p:cNvPicPr>
          <p:nvPr/>
        </p:nvPicPr>
        <p:blipFill>
          <a:blip r:embed="rId3" cstate="print"/>
          <a:srcRect/>
          <a:stretch>
            <a:fillRect/>
          </a:stretch>
        </p:blipFill>
        <p:spPr bwMode="auto">
          <a:xfrm>
            <a:off x="3854450" y="1189038"/>
            <a:ext cx="1801813" cy="2438400"/>
          </a:xfrm>
          <a:prstGeom prst="rect">
            <a:avLst/>
          </a:prstGeom>
          <a:noFill/>
        </p:spPr>
      </p:pic>
      <p:pic>
        <p:nvPicPr>
          <p:cNvPr id="7" name="Picture 4" descr="pic7"/>
          <p:cNvPicPr>
            <a:picLocks noChangeAspect="1" noChangeArrowheads="1"/>
          </p:cNvPicPr>
          <p:nvPr/>
        </p:nvPicPr>
        <p:blipFill>
          <a:blip r:embed="rId4" cstate="print"/>
          <a:srcRect/>
          <a:stretch>
            <a:fillRect/>
          </a:stretch>
        </p:blipFill>
        <p:spPr bwMode="auto">
          <a:xfrm>
            <a:off x="2139950" y="1189038"/>
            <a:ext cx="1830388" cy="2438400"/>
          </a:xfrm>
          <a:prstGeom prst="rect">
            <a:avLst/>
          </a:prstGeom>
          <a:noFill/>
        </p:spPr>
      </p:pic>
      <p:pic>
        <p:nvPicPr>
          <p:cNvPr id="8" name="Picture 5" descr="pic8"/>
          <p:cNvPicPr>
            <a:picLocks noChangeAspect="1" noChangeArrowheads="1"/>
          </p:cNvPicPr>
          <p:nvPr/>
        </p:nvPicPr>
        <p:blipFill>
          <a:blip r:embed="rId5" cstate="print"/>
          <a:srcRect/>
          <a:stretch>
            <a:fillRect/>
          </a:stretch>
        </p:blipFill>
        <p:spPr bwMode="auto">
          <a:xfrm>
            <a:off x="5607050" y="1189038"/>
            <a:ext cx="1744663" cy="2438400"/>
          </a:xfrm>
          <a:prstGeom prst="rect">
            <a:avLst/>
          </a:prstGeom>
          <a:noFill/>
        </p:spPr>
      </p:pic>
      <p:pic>
        <p:nvPicPr>
          <p:cNvPr id="9" name="Picture 6" descr="pic13"/>
          <p:cNvPicPr>
            <a:picLocks noChangeAspect="1" noChangeArrowheads="1"/>
          </p:cNvPicPr>
          <p:nvPr/>
        </p:nvPicPr>
        <p:blipFill>
          <a:blip r:embed="rId6" cstate="print"/>
          <a:srcRect/>
          <a:stretch>
            <a:fillRect/>
          </a:stretch>
        </p:blipFill>
        <p:spPr bwMode="auto">
          <a:xfrm>
            <a:off x="7162800" y="1189038"/>
            <a:ext cx="1835150" cy="2438400"/>
          </a:xfrm>
          <a:prstGeom prst="rect">
            <a:avLst/>
          </a:prstGeom>
          <a:noFill/>
        </p:spPr>
      </p:pic>
      <p:sp>
        <p:nvSpPr>
          <p:cNvPr id="10" name="Text Box 8"/>
          <p:cNvSpPr txBox="1">
            <a:spLocks noChangeArrowheads="1"/>
          </p:cNvSpPr>
          <p:nvPr/>
        </p:nvSpPr>
        <p:spPr bwMode="auto">
          <a:xfrm>
            <a:off x="1371600" y="4056063"/>
            <a:ext cx="6324600" cy="3968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latin typeface="Times New Roman" pitchFamily="18" charset="0"/>
                <a:ea typeface="ＭＳ Ｐゴシック" charset="-128"/>
                <a:cs typeface="Times New Roman" pitchFamily="18" charset="0"/>
              </a:rPr>
              <a:t>LOWPASS FILTER CUTOFF WAVENUMBER </a:t>
            </a:r>
            <a:r>
              <a:rPr lang="en-US" sz="2000" b="1">
                <a:solidFill>
                  <a:srgbClr val="0000FF"/>
                </a:solidFill>
                <a:latin typeface="Times New Roman" pitchFamily="18" charset="0"/>
                <a:ea typeface="ＭＳ Ｐゴシック" charset="-128"/>
                <a:cs typeface="Times New Roman" pitchFamily="18" charset="0"/>
                <a:sym typeface="Symbol" pitchFamily="18" charset="2"/>
              </a:rPr>
              <a:t></a:t>
            </a:r>
            <a:r>
              <a:rPr lang="en-US" sz="2000" b="1" baseline="-18000">
                <a:solidFill>
                  <a:srgbClr val="0000FF"/>
                </a:solidFill>
                <a:latin typeface="Times New Roman" pitchFamily="18" charset="0"/>
                <a:ea typeface="ＭＳ Ｐゴシック" charset="-128"/>
                <a:cs typeface="Times New Roman" pitchFamily="18" charset="0"/>
              </a:rPr>
              <a:t>C</a:t>
            </a:r>
            <a:endParaRPr lang="en-US" sz="2400">
              <a:latin typeface="Times New Roman" pitchFamily="18" charset="0"/>
              <a:ea typeface="ＭＳ Ｐゴシック" charset="-128"/>
              <a:cs typeface="Times New Roman" pitchFamily="18" charset="0"/>
            </a:endParaRPr>
          </a:p>
        </p:txBody>
      </p:sp>
      <p:sp>
        <p:nvSpPr>
          <p:cNvPr id="11" name="Line 9"/>
          <p:cNvSpPr>
            <a:spLocks noChangeShapeType="1"/>
          </p:cNvSpPr>
          <p:nvPr/>
        </p:nvSpPr>
        <p:spPr bwMode="auto">
          <a:xfrm>
            <a:off x="1371600" y="3922713"/>
            <a:ext cx="6324600" cy="0"/>
          </a:xfrm>
          <a:prstGeom prst="line">
            <a:avLst/>
          </a:prstGeom>
          <a:noFill/>
          <a:ln w="28575">
            <a:solidFill>
              <a:schemeClr val="tx1"/>
            </a:solidFill>
            <a:round/>
            <a:headEnd/>
            <a:tailEnd type="triangle" w="med" len="med"/>
          </a:ln>
        </p:spPr>
        <p:txBody>
          <a:bodyPr wrap="none" anchor="ctr"/>
          <a:lstStyle/>
          <a:p>
            <a:endParaRPr lang="en-GB">
              <a:latin typeface="Times New Roman" pitchFamily="18" charset="0"/>
              <a:cs typeface="Times New Roman" pitchFamily="18" charset="0"/>
            </a:endParaRPr>
          </a:p>
        </p:txBody>
      </p:sp>
      <p:sp>
        <p:nvSpPr>
          <p:cNvPr id="12" name="Text Box 10"/>
          <p:cNvSpPr txBox="1">
            <a:spLocks noChangeArrowheads="1"/>
          </p:cNvSpPr>
          <p:nvPr/>
        </p:nvSpPr>
        <p:spPr bwMode="auto">
          <a:xfrm>
            <a:off x="3733800" y="341313"/>
            <a:ext cx="1638300" cy="575607"/>
          </a:xfrm>
          <a:prstGeom prst="rect">
            <a:avLst/>
          </a:prstGeom>
          <a:noFill/>
          <a:ln w="9525">
            <a:noFill/>
            <a:miter lim="800000"/>
            <a:headEnd/>
            <a:tailEnd/>
          </a:ln>
        </p:spPr>
        <p:txBody>
          <a:bodyPr>
            <a:spAutoFit/>
          </a:bodyPr>
          <a:lstStyle/>
          <a:p>
            <a:pPr eaLnBrk="0" hangingPunct="0">
              <a:lnSpc>
                <a:spcPct val="50000"/>
              </a:lnSpc>
              <a:spcBef>
                <a:spcPct val="50000"/>
              </a:spcBef>
            </a:pPr>
            <a:r>
              <a:rPr lang="en-US" sz="2000" b="1">
                <a:solidFill>
                  <a:srgbClr val="0000FF"/>
                </a:solidFill>
                <a:latin typeface="Times New Roman" pitchFamily="18" charset="0"/>
                <a:ea typeface="ＭＳ Ｐゴシック" charset="-128"/>
                <a:cs typeface="Times New Roman" pitchFamily="18" charset="0"/>
              </a:rPr>
              <a:t>PARTIALLY </a:t>
            </a:r>
          </a:p>
          <a:p>
            <a:pPr eaLnBrk="0" hangingPunct="0">
              <a:lnSpc>
                <a:spcPct val="50000"/>
              </a:lnSpc>
              <a:spcBef>
                <a:spcPct val="50000"/>
              </a:spcBef>
            </a:pPr>
            <a:r>
              <a:rPr lang="en-US" sz="2000" b="1">
                <a:solidFill>
                  <a:srgbClr val="0000FF"/>
                </a:solidFill>
                <a:latin typeface="Times New Roman" pitchFamily="18" charset="0"/>
                <a:ea typeface="ＭＳ Ｐゴシック" charset="-128"/>
                <a:cs typeface="Times New Roman" pitchFamily="18" charset="0"/>
              </a:rPr>
              <a:t>RESOLVED</a:t>
            </a:r>
            <a:endParaRPr lang="en-US" sz="2400">
              <a:latin typeface="Times New Roman" pitchFamily="18" charset="0"/>
              <a:ea typeface="ＭＳ Ｐゴシック" charset="-128"/>
              <a:cs typeface="Times New Roman" pitchFamily="18" charset="0"/>
            </a:endParaRPr>
          </a:p>
        </p:txBody>
      </p:sp>
      <p:sp>
        <p:nvSpPr>
          <p:cNvPr id="13" name="Text Box 11"/>
          <p:cNvSpPr txBox="1">
            <a:spLocks noChangeArrowheads="1"/>
          </p:cNvSpPr>
          <p:nvPr/>
        </p:nvSpPr>
        <p:spPr bwMode="auto">
          <a:xfrm>
            <a:off x="7239000" y="188913"/>
            <a:ext cx="1676400" cy="72949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latin typeface="Times New Roman" pitchFamily="18" charset="0"/>
                <a:ea typeface="ＭＳ Ｐゴシック" charset="-128"/>
                <a:cs typeface="Times New Roman" pitchFamily="18" charset="0"/>
              </a:rPr>
              <a:t>FULLY </a:t>
            </a:r>
          </a:p>
          <a:p>
            <a:pPr eaLnBrk="0" hangingPunct="0">
              <a:lnSpc>
                <a:spcPct val="50000"/>
              </a:lnSpc>
              <a:spcBef>
                <a:spcPct val="50000"/>
              </a:spcBef>
            </a:pPr>
            <a:r>
              <a:rPr lang="en-US" sz="2000" b="1">
                <a:solidFill>
                  <a:srgbClr val="0000FF"/>
                </a:solidFill>
                <a:latin typeface="Times New Roman" pitchFamily="18" charset="0"/>
                <a:ea typeface="ＭＳ Ｐゴシック" charset="-128"/>
                <a:cs typeface="Times New Roman" pitchFamily="18" charset="0"/>
              </a:rPr>
              <a:t>RESOLVED</a:t>
            </a:r>
            <a:endParaRPr lang="en-US" sz="2400">
              <a:latin typeface="Times New Roman" pitchFamily="18" charset="0"/>
              <a:ea typeface="ＭＳ Ｐゴシック" charset="-128"/>
              <a:cs typeface="Times New Roman" pitchFamily="18" charset="0"/>
            </a:endParaRPr>
          </a:p>
        </p:txBody>
      </p:sp>
      <p:pic>
        <p:nvPicPr>
          <p:cNvPr id="14" name="Picture 12" descr="h"/>
          <p:cNvPicPr>
            <a:picLocks noChangeAspect="1" noChangeArrowheads="1"/>
          </p:cNvPicPr>
          <p:nvPr/>
        </p:nvPicPr>
        <p:blipFill>
          <a:blip r:embed="rId7" cstate="print"/>
          <a:srcRect/>
          <a:stretch>
            <a:fillRect/>
          </a:stretch>
        </p:blipFill>
        <p:spPr bwMode="auto">
          <a:xfrm>
            <a:off x="2921000" y="4711700"/>
            <a:ext cx="3022600" cy="1365250"/>
          </a:xfrm>
          <a:prstGeom prst="rect">
            <a:avLst/>
          </a:prstGeom>
          <a:noFill/>
        </p:spPr>
      </p:pic>
      <p:sp>
        <p:nvSpPr>
          <p:cNvPr id="15" name="Rectangle 13"/>
          <p:cNvSpPr>
            <a:spLocks noChangeArrowheads="1"/>
          </p:cNvSpPr>
          <p:nvPr/>
        </p:nvSpPr>
        <p:spPr bwMode="auto">
          <a:xfrm>
            <a:off x="152400" y="1103313"/>
            <a:ext cx="5410200" cy="2590800"/>
          </a:xfrm>
          <a:prstGeom prst="rect">
            <a:avLst/>
          </a:prstGeom>
          <a:solidFill>
            <a:schemeClr val="bg1"/>
          </a:solidFill>
          <a:ln w="9525">
            <a:noFill/>
            <a:miter lim="800000"/>
            <a:headEnd/>
            <a:tailEnd/>
          </a:ln>
        </p:spPr>
        <p:txBody>
          <a:bodyPr wrap="none" anchor="ctr"/>
          <a:lstStyle/>
          <a:p>
            <a:endParaRPr lang="en-GB">
              <a:latin typeface="Times New Roman" pitchFamily="18" charset="0"/>
              <a:cs typeface="Times New Roman" pitchFamily="18" charset="0"/>
            </a:endParaRPr>
          </a:p>
        </p:txBody>
      </p:sp>
      <p:sp>
        <p:nvSpPr>
          <p:cNvPr id="16" name="Line 14"/>
          <p:cNvSpPr>
            <a:spLocks noChangeShapeType="1"/>
          </p:cNvSpPr>
          <p:nvPr/>
        </p:nvSpPr>
        <p:spPr bwMode="auto">
          <a:xfrm>
            <a:off x="5181600" y="798513"/>
            <a:ext cx="609600" cy="381000"/>
          </a:xfrm>
          <a:prstGeom prst="line">
            <a:avLst/>
          </a:prstGeom>
          <a:noFill/>
          <a:ln w="15875">
            <a:solidFill>
              <a:srgbClr val="FF0000"/>
            </a:solidFill>
            <a:round/>
            <a:headEnd/>
            <a:tailEnd type="triangle" w="med" len="med"/>
          </a:ln>
        </p:spPr>
        <p:txBody>
          <a:bodyPr wrap="none" anchor="ctr"/>
          <a:lstStyle/>
          <a:p>
            <a:endParaRPr lang="en-GB">
              <a:latin typeface="Times New Roman" pitchFamily="18" charset="0"/>
              <a:cs typeface="Times New Roman" pitchFamily="18" charset="0"/>
            </a:endParaRPr>
          </a:p>
        </p:txBody>
      </p:sp>
      <p:sp>
        <p:nvSpPr>
          <p:cNvPr id="17" name="Line 15"/>
          <p:cNvSpPr>
            <a:spLocks noChangeShapeType="1"/>
          </p:cNvSpPr>
          <p:nvPr/>
        </p:nvSpPr>
        <p:spPr bwMode="auto">
          <a:xfrm flipH="1">
            <a:off x="7848600" y="874713"/>
            <a:ext cx="304800" cy="304800"/>
          </a:xfrm>
          <a:prstGeom prst="line">
            <a:avLst/>
          </a:prstGeom>
          <a:noFill/>
          <a:ln w="15875">
            <a:solidFill>
              <a:srgbClr val="FF0000"/>
            </a:solidFill>
            <a:round/>
            <a:headEnd/>
            <a:tailEnd type="triangle" w="med" len="med"/>
          </a:ln>
        </p:spPr>
        <p:txBody>
          <a:bodyPr wrap="none" anchor="ctr"/>
          <a:lstStyle/>
          <a:p>
            <a:endParaRPr lang="en-GB">
              <a:latin typeface="Times New Roman" pitchFamily="18" charset="0"/>
              <a:cs typeface="Times New Roman" pitchFamily="18" charset="0"/>
            </a:endParaRPr>
          </a:p>
        </p:txBody>
      </p:sp>
      <p:sp>
        <p:nvSpPr>
          <p:cNvPr id="19" name="Freeform 17"/>
          <p:cNvSpPr>
            <a:spLocks/>
          </p:cNvSpPr>
          <p:nvPr/>
        </p:nvSpPr>
        <p:spPr bwMode="auto">
          <a:xfrm>
            <a:off x="5181600" y="3579813"/>
            <a:ext cx="3556000" cy="1866900"/>
          </a:xfrm>
          <a:custGeom>
            <a:avLst/>
            <a:gdLst/>
            <a:ahLst/>
            <a:cxnLst>
              <a:cxn ang="0">
                <a:pos x="1920" y="72"/>
              </a:cxn>
              <a:cxn ang="0">
                <a:pos x="1920" y="120"/>
              </a:cxn>
              <a:cxn ang="0">
                <a:pos x="1920" y="792"/>
              </a:cxn>
              <a:cxn ang="0">
                <a:pos x="0" y="1176"/>
              </a:cxn>
            </a:cxnLst>
            <a:rect l="0" t="0" r="r" b="b"/>
            <a:pathLst>
              <a:path w="2240" h="1176">
                <a:moveTo>
                  <a:pt x="1920" y="72"/>
                </a:moveTo>
                <a:cubicBezTo>
                  <a:pt x="1920" y="36"/>
                  <a:pt x="1920" y="0"/>
                  <a:pt x="1920" y="120"/>
                </a:cubicBezTo>
                <a:cubicBezTo>
                  <a:pt x="1920" y="240"/>
                  <a:pt x="2240" y="616"/>
                  <a:pt x="1920" y="792"/>
                </a:cubicBezTo>
                <a:cubicBezTo>
                  <a:pt x="1600" y="968"/>
                  <a:pt x="800" y="1072"/>
                  <a:pt x="0" y="1176"/>
                </a:cubicBezTo>
              </a:path>
            </a:pathLst>
          </a:custGeom>
          <a:noFill/>
          <a:ln w="25400">
            <a:solidFill>
              <a:srgbClr val="FF0000"/>
            </a:solidFill>
            <a:round/>
            <a:headEnd/>
            <a:tailEnd type="stealth" w="med" len="med"/>
          </a:ln>
        </p:spPr>
        <p:txBody>
          <a:bodyPr wrap="none" anchor="ctr"/>
          <a:lstStyle/>
          <a:p>
            <a:endParaRPr lang="en-GB">
              <a:latin typeface="Times New Roman" pitchFamily="18" charset="0"/>
              <a:cs typeface="Times New Roman" pitchFamily="18" charset="0"/>
            </a:endParaRPr>
          </a:p>
        </p:txBody>
      </p:sp>
      <p:sp>
        <p:nvSpPr>
          <p:cNvPr id="20" name="Freeform 18"/>
          <p:cNvSpPr>
            <a:spLocks/>
          </p:cNvSpPr>
          <p:nvPr/>
        </p:nvSpPr>
        <p:spPr bwMode="auto">
          <a:xfrm>
            <a:off x="4724400" y="3617913"/>
            <a:ext cx="3632200" cy="1600200"/>
          </a:xfrm>
          <a:custGeom>
            <a:avLst/>
            <a:gdLst/>
            <a:ahLst/>
            <a:cxnLst>
              <a:cxn ang="0">
                <a:pos x="1152" y="0"/>
              </a:cxn>
              <a:cxn ang="0">
                <a:pos x="1152" y="48"/>
              </a:cxn>
              <a:cxn ang="0">
                <a:pos x="1920" y="96"/>
              </a:cxn>
              <a:cxn ang="0">
                <a:pos x="1968" y="528"/>
              </a:cxn>
              <a:cxn ang="0">
                <a:pos x="0" y="1008"/>
              </a:cxn>
            </a:cxnLst>
            <a:rect l="0" t="0" r="r" b="b"/>
            <a:pathLst>
              <a:path w="2288" h="1008">
                <a:moveTo>
                  <a:pt x="1152" y="0"/>
                </a:moveTo>
                <a:cubicBezTo>
                  <a:pt x="1088" y="16"/>
                  <a:pt x="1024" y="32"/>
                  <a:pt x="1152" y="48"/>
                </a:cubicBezTo>
                <a:cubicBezTo>
                  <a:pt x="1280" y="64"/>
                  <a:pt x="1784" y="16"/>
                  <a:pt x="1920" y="96"/>
                </a:cubicBezTo>
                <a:cubicBezTo>
                  <a:pt x="2056" y="176"/>
                  <a:pt x="2288" y="376"/>
                  <a:pt x="1968" y="528"/>
                </a:cubicBezTo>
                <a:cubicBezTo>
                  <a:pt x="1648" y="680"/>
                  <a:pt x="824" y="844"/>
                  <a:pt x="0" y="1008"/>
                </a:cubicBezTo>
              </a:path>
            </a:pathLst>
          </a:custGeom>
          <a:noFill/>
          <a:ln w="25400">
            <a:solidFill>
              <a:srgbClr val="FF0000"/>
            </a:solidFill>
            <a:round/>
            <a:headEnd/>
            <a:tailEnd type="stealth" w="med" len="med"/>
          </a:ln>
        </p:spPr>
        <p:txBody>
          <a:bodyPr wrap="none" anchor="ctr"/>
          <a:lstStyle/>
          <a:p>
            <a:endParaRPr lang="en-GB">
              <a:latin typeface="Times New Roman" pitchFamily="18" charset="0"/>
              <a:cs typeface="Times New Roman"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5"/>
          <p:cNvPicPr>
            <a:picLocks noChangeAspect="1" noChangeArrowheads="1"/>
          </p:cNvPicPr>
          <p:nvPr/>
        </p:nvPicPr>
        <p:blipFill>
          <a:blip r:embed="rId2" cstate="print"/>
          <a:srcRect/>
          <a:stretch>
            <a:fillRect/>
          </a:stretch>
        </p:blipFill>
        <p:spPr bwMode="auto">
          <a:xfrm>
            <a:off x="311150" y="1333500"/>
            <a:ext cx="1863725" cy="2438400"/>
          </a:xfrm>
          <a:prstGeom prst="rect">
            <a:avLst/>
          </a:prstGeom>
          <a:noFill/>
        </p:spPr>
      </p:pic>
      <p:pic>
        <p:nvPicPr>
          <p:cNvPr id="6" name="Picture 3" descr="pic6"/>
          <p:cNvPicPr>
            <a:picLocks noChangeAspect="1" noChangeArrowheads="1"/>
          </p:cNvPicPr>
          <p:nvPr/>
        </p:nvPicPr>
        <p:blipFill>
          <a:blip r:embed="rId3" cstate="print"/>
          <a:srcRect/>
          <a:stretch>
            <a:fillRect/>
          </a:stretch>
        </p:blipFill>
        <p:spPr bwMode="auto">
          <a:xfrm>
            <a:off x="3854450" y="1333500"/>
            <a:ext cx="1801813" cy="2438400"/>
          </a:xfrm>
          <a:prstGeom prst="rect">
            <a:avLst/>
          </a:prstGeom>
          <a:noFill/>
        </p:spPr>
      </p:pic>
      <p:pic>
        <p:nvPicPr>
          <p:cNvPr id="7" name="Picture 4" descr="pic7"/>
          <p:cNvPicPr>
            <a:picLocks noChangeAspect="1" noChangeArrowheads="1"/>
          </p:cNvPicPr>
          <p:nvPr/>
        </p:nvPicPr>
        <p:blipFill>
          <a:blip r:embed="rId4" cstate="print"/>
          <a:srcRect/>
          <a:stretch>
            <a:fillRect/>
          </a:stretch>
        </p:blipFill>
        <p:spPr bwMode="auto">
          <a:xfrm>
            <a:off x="2139950" y="1333500"/>
            <a:ext cx="1830388" cy="2438400"/>
          </a:xfrm>
          <a:prstGeom prst="rect">
            <a:avLst/>
          </a:prstGeom>
          <a:noFill/>
        </p:spPr>
      </p:pic>
      <p:pic>
        <p:nvPicPr>
          <p:cNvPr id="8" name="Picture 5" descr="pic8"/>
          <p:cNvPicPr>
            <a:picLocks noChangeAspect="1" noChangeArrowheads="1"/>
          </p:cNvPicPr>
          <p:nvPr/>
        </p:nvPicPr>
        <p:blipFill>
          <a:blip r:embed="rId5" cstate="print"/>
          <a:srcRect/>
          <a:stretch>
            <a:fillRect/>
          </a:stretch>
        </p:blipFill>
        <p:spPr bwMode="auto">
          <a:xfrm>
            <a:off x="5607050" y="1333500"/>
            <a:ext cx="1744663" cy="2438400"/>
          </a:xfrm>
          <a:prstGeom prst="rect">
            <a:avLst/>
          </a:prstGeom>
          <a:noFill/>
        </p:spPr>
      </p:pic>
      <p:pic>
        <p:nvPicPr>
          <p:cNvPr id="9" name="Picture 6" descr="pic13"/>
          <p:cNvPicPr>
            <a:picLocks noChangeAspect="1" noChangeArrowheads="1"/>
          </p:cNvPicPr>
          <p:nvPr/>
        </p:nvPicPr>
        <p:blipFill>
          <a:blip r:embed="rId6" cstate="print"/>
          <a:srcRect/>
          <a:stretch>
            <a:fillRect/>
          </a:stretch>
        </p:blipFill>
        <p:spPr bwMode="auto">
          <a:xfrm>
            <a:off x="7162800" y="1333500"/>
            <a:ext cx="1835150" cy="2438400"/>
          </a:xfrm>
          <a:prstGeom prst="rect">
            <a:avLst/>
          </a:prstGeom>
          <a:noFill/>
        </p:spPr>
      </p:pic>
      <p:sp>
        <p:nvSpPr>
          <p:cNvPr id="10" name="Text Box 8"/>
          <p:cNvSpPr txBox="1">
            <a:spLocks noChangeArrowheads="1"/>
          </p:cNvSpPr>
          <p:nvPr/>
        </p:nvSpPr>
        <p:spPr bwMode="auto">
          <a:xfrm>
            <a:off x="1371600" y="4200525"/>
            <a:ext cx="6324600" cy="3968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latin typeface="Times New Roman" pitchFamily="18" charset="0"/>
                <a:ea typeface="ＭＳ Ｐゴシック" charset="-128"/>
                <a:cs typeface="Times New Roman" pitchFamily="18" charset="0"/>
              </a:rPr>
              <a:t>LOWPASS FILTER CUTOFF WAVENUMBER </a:t>
            </a:r>
            <a:r>
              <a:rPr lang="en-US" sz="2000" b="1">
                <a:solidFill>
                  <a:srgbClr val="0000FF"/>
                </a:solidFill>
                <a:latin typeface="Times New Roman" pitchFamily="18" charset="0"/>
                <a:ea typeface="ＭＳ Ｐゴシック" charset="-128"/>
                <a:cs typeface="Times New Roman" pitchFamily="18" charset="0"/>
                <a:sym typeface="Symbol" pitchFamily="18" charset="2"/>
              </a:rPr>
              <a:t></a:t>
            </a:r>
            <a:r>
              <a:rPr lang="en-US" sz="2000" b="1" baseline="-18000">
                <a:solidFill>
                  <a:srgbClr val="0000FF"/>
                </a:solidFill>
                <a:latin typeface="Times New Roman" pitchFamily="18" charset="0"/>
                <a:ea typeface="ＭＳ Ｐゴシック" charset="-128"/>
                <a:cs typeface="Times New Roman" pitchFamily="18" charset="0"/>
              </a:rPr>
              <a:t>C</a:t>
            </a:r>
            <a:endParaRPr lang="en-US" sz="2400" b="1">
              <a:latin typeface="Times New Roman" pitchFamily="18" charset="0"/>
              <a:ea typeface="ＭＳ Ｐゴシック" charset="-128"/>
              <a:cs typeface="Times New Roman" pitchFamily="18" charset="0"/>
            </a:endParaRPr>
          </a:p>
        </p:txBody>
      </p:sp>
      <p:sp>
        <p:nvSpPr>
          <p:cNvPr id="11" name="Line 9"/>
          <p:cNvSpPr>
            <a:spLocks noChangeShapeType="1"/>
          </p:cNvSpPr>
          <p:nvPr/>
        </p:nvSpPr>
        <p:spPr bwMode="auto">
          <a:xfrm>
            <a:off x="1371600" y="4067175"/>
            <a:ext cx="6324600" cy="0"/>
          </a:xfrm>
          <a:prstGeom prst="line">
            <a:avLst/>
          </a:prstGeom>
          <a:noFill/>
          <a:ln w="28575">
            <a:solidFill>
              <a:schemeClr val="tx1"/>
            </a:solidFill>
            <a:round/>
            <a:headEnd/>
            <a:tailEnd type="triangle" w="med" len="med"/>
          </a:ln>
        </p:spPr>
        <p:txBody>
          <a:bodyPr wrap="none" anchor="ctr"/>
          <a:lstStyle/>
          <a:p>
            <a:endParaRPr lang="en-GB">
              <a:latin typeface="Times New Roman" pitchFamily="18" charset="0"/>
              <a:cs typeface="Times New Roman" pitchFamily="18" charset="0"/>
            </a:endParaRPr>
          </a:p>
        </p:txBody>
      </p:sp>
      <p:sp>
        <p:nvSpPr>
          <p:cNvPr id="12" name="Text Box 10"/>
          <p:cNvSpPr txBox="1">
            <a:spLocks noChangeArrowheads="1"/>
          </p:cNvSpPr>
          <p:nvPr/>
        </p:nvSpPr>
        <p:spPr bwMode="auto">
          <a:xfrm>
            <a:off x="654050" y="476250"/>
            <a:ext cx="1066800" cy="3968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latin typeface="Times New Roman" pitchFamily="18" charset="0"/>
                <a:ea typeface="ＭＳ Ｐゴシック" charset="-128"/>
                <a:cs typeface="Times New Roman" pitchFamily="18" charset="0"/>
              </a:rPr>
              <a:t>MEAN</a:t>
            </a:r>
            <a:endParaRPr lang="en-US" sz="2400">
              <a:solidFill>
                <a:srgbClr val="0000FF"/>
              </a:solidFill>
              <a:latin typeface="Times New Roman" pitchFamily="18" charset="0"/>
              <a:ea typeface="ＭＳ Ｐゴシック" charset="-128"/>
              <a:cs typeface="Times New Roman" pitchFamily="18" charset="0"/>
            </a:endParaRPr>
          </a:p>
        </p:txBody>
      </p:sp>
      <p:sp>
        <p:nvSpPr>
          <p:cNvPr id="13" name="Text Box 11"/>
          <p:cNvSpPr txBox="1">
            <a:spLocks noChangeArrowheads="1"/>
          </p:cNvSpPr>
          <p:nvPr/>
        </p:nvSpPr>
        <p:spPr bwMode="auto">
          <a:xfrm>
            <a:off x="3733800" y="485775"/>
            <a:ext cx="1638300" cy="575607"/>
          </a:xfrm>
          <a:prstGeom prst="rect">
            <a:avLst/>
          </a:prstGeom>
          <a:noFill/>
          <a:ln w="9525">
            <a:noFill/>
            <a:miter lim="800000"/>
            <a:headEnd/>
            <a:tailEnd/>
          </a:ln>
        </p:spPr>
        <p:txBody>
          <a:bodyPr>
            <a:spAutoFit/>
          </a:bodyPr>
          <a:lstStyle/>
          <a:p>
            <a:pPr eaLnBrk="0" hangingPunct="0">
              <a:lnSpc>
                <a:spcPct val="50000"/>
              </a:lnSpc>
              <a:spcBef>
                <a:spcPct val="50000"/>
              </a:spcBef>
            </a:pPr>
            <a:r>
              <a:rPr lang="en-US" sz="2000" b="1">
                <a:solidFill>
                  <a:srgbClr val="0000FF"/>
                </a:solidFill>
                <a:latin typeface="Times New Roman" pitchFamily="18" charset="0"/>
                <a:ea typeface="ＭＳ Ｐゴシック" charset="-128"/>
                <a:cs typeface="Times New Roman" pitchFamily="18" charset="0"/>
              </a:rPr>
              <a:t>PARTIALLY </a:t>
            </a:r>
          </a:p>
          <a:p>
            <a:pPr eaLnBrk="0" hangingPunct="0">
              <a:lnSpc>
                <a:spcPct val="50000"/>
              </a:lnSpc>
              <a:spcBef>
                <a:spcPct val="50000"/>
              </a:spcBef>
            </a:pPr>
            <a:r>
              <a:rPr lang="en-US" sz="2000" b="1">
                <a:solidFill>
                  <a:srgbClr val="0000FF"/>
                </a:solidFill>
                <a:latin typeface="Times New Roman" pitchFamily="18" charset="0"/>
                <a:ea typeface="ＭＳ Ｐゴシック" charset="-128"/>
                <a:cs typeface="Times New Roman" pitchFamily="18" charset="0"/>
              </a:rPr>
              <a:t>RESOLVED</a:t>
            </a:r>
            <a:endParaRPr lang="en-US" sz="2400">
              <a:latin typeface="Times New Roman" pitchFamily="18" charset="0"/>
              <a:ea typeface="ＭＳ Ｐゴシック" charset="-128"/>
              <a:cs typeface="Times New Roman" pitchFamily="18" charset="0"/>
            </a:endParaRPr>
          </a:p>
        </p:txBody>
      </p:sp>
      <p:sp>
        <p:nvSpPr>
          <p:cNvPr id="14" name="Text Box 12"/>
          <p:cNvSpPr txBox="1">
            <a:spLocks noChangeArrowheads="1"/>
          </p:cNvSpPr>
          <p:nvPr/>
        </p:nvSpPr>
        <p:spPr bwMode="auto">
          <a:xfrm>
            <a:off x="7239000" y="333375"/>
            <a:ext cx="1676400" cy="72949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latin typeface="Times New Roman" pitchFamily="18" charset="0"/>
                <a:ea typeface="ＭＳ Ｐゴシック" charset="-128"/>
                <a:cs typeface="Times New Roman" pitchFamily="18" charset="0"/>
              </a:rPr>
              <a:t>FULLY </a:t>
            </a:r>
          </a:p>
          <a:p>
            <a:pPr eaLnBrk="0" hangingPunct="0">
              <a:lnSpc>
                <a:spcPct val="50000"/>
              </a:lnSpc>
              <a:spcBef>
                <a:spcPct val="50000"/>
              </a:spcBef>
            </a:pPr>
            <a:r>
              <a:rPr lang="en-US" sz="2000" b="1">
                <a:solidFill>
                  <a:srgbClr val="0000FF"/>
                </a:solidFill>
                <a:latin typeface="Times New Roman" pitchFamily="18" charset="0"/>
                <a:ea typeface="ＭＳ Ｐゴシック" charset="-128"/>
                <a:cs typeface="Times New Roman" pitchFamily="18" charset="0"/>
              </a:rPr>
              <a:t>RESOLVED</a:t>
            </a:r>
            <a:endParaRPr lang="en-US" sz="2400">
              <a:latin typeface="Times New Roman" pitchFamily="18" charset="0"/>
              <a:ea typeface="ＭＳ Ｐゴシック" charset="-128"/>
              <a:cs typeface="Times New Roman" pitchFamily="18" charset="0"/>
            </a:endParaRPr>
          </a:p>
        </p:txBody>
      </p:sp>
      <p:pic>
        <p:nvPicPr>
          <p:cNvPr id="15" name="Picture 13" descr="h"/>
          <p:cNvPicPr>
            <a:picLocks noChangeAspect="1" noChangeArrowheads="1"/>
          </p:cNvPicPr>
          <p:nvPr/>
        </p:nvPicPr>
        <p:blipFill>
          <a:blip r:embed="rId7" cstate="print"/>
          <a:srcRect/>
          <a:stretch>
            <a:fillRect/>
          </a:stretch>
        </p:blipFill>
        <p:spPr bwMode="auto">
          <a:xfrm>
            <a:off x="2921000" y="4856163"/>
            <a:ext cx="3022600" cy="136525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274638"/>
            <a:ext cx="8229600" cy="944562"/>
          </a:xfrm>
        </p:spPr>
        <p:txBody>
          <a:bodyPr>
            <a:normAutofit/>
          </a:bodyPr>
          <a:lstStyle/>
          <a:p>
            <a:r>
              <a:rPr lang="en-GB" sz="4000" dirty="0" smtClean="0">
                <a:solidFill>
                  <a:srgbClr val="0070C0"/>
                </a:solidFill>
                <a:latin typeface="Times New Roman" pitchFamily="18" charset="0"/>
                <a:cs typeface="Times New Roman" pitchFamily="18" charset="0"/>
              </a:rPr>
              <a:t>Sub-Grid Scale (SGS) Models</a:t>
            </a:r>
            <a:endParaRPr lang="en-GB" sz="4000" dirty="0">
              <a:solidFill>
                <a:srgbClr val="0070C0"/>
              </a:solidFill>
              <a:latin typeface="Times New Roman" pitchFamily="18" charset="0"/>
              <a:cs typeface="Times New Roman" pitchFamily="18" charset="0"/>
            </a:endParaRPr>
          </a:p>
        </p:txBody>
      </p:sp>
      <p:sp>
        <p:nvSpPr>
          <p:cNvPr id="27" name="Rectangle 26"/>
          <p:cNvSpPr/>
          <p:nvPr/>
        </p:nvSpPr>
        <p:spPr>
          <a:xfrm>
            <a:off x="533400" y="1371600"/>
            <a:ext cx="2037737" cy="369332"/>
          </a:xfrm>
          <a:prstGeom prst="rect">
            <a:avLst/>
          </a:prstGeom>
        </p:spPr>
        <p:txBody>
          <a:bodyPr wrap="none">
            <a:spAutoFit/>
          </a:bodyPr>
          <a:lstStyle/>
          <a:p>
            <a:r>
              <a:rPr lang="en-US" dirty="0" err="1" smtClean="0">
                <a:latin typeface="Times New Roman" pitchFamily="18" charset="0"/>
                <a:cs typeface="Times New Roman" pitchFamily="18" charset="0"/>
              </a:rPr>
              <a:t>Smagorinsky</a:t>
            </a:r>
            <a:r>
              <a:rPr lang="en-US" dirty="0" smtClean="0">
                <a:latin typeface="Times New Roman" pitchFamily="18" charset="0"/>
                <a:cs typeface="Times New Roman" pitchFamily="18" charset="0"/>
              </a:rPr>
              <a:t> model</a:t>
            </a:r>
            <a:endParaRPr lang="en-GB" dirty="0">
              <a:latin typeface="Times New Roman" pitchFamily="18" charset="0"/>
              <a:cs typeface="Times New Roman" pitchFamily="18" charset="0"/>
            </a:endParaRPr>
          </a:p>
        </p:txBody>
      </p:sp>
      <p:pic>
        <p:nvPicPr>
          <p:cNvPr id="28" name="Picture 4" descr="txp_fig"/>
          <p:cNvPicPr>
            <a:picLocks noChangeAspect="1" noChangeArrowheads="1"/>
          </p:cNvPicPr>
          <p:nvPr>
            <p:custDataLst>
              <p:tags r:id="rId1"/>
            </p:custDataLst>
          </p:nvPr>
        </p:nvPicPr>
        <p:blipFill>
          <a:blip r:embed="rId5" cstate="print"/>
          <a:srcRect/>
          <a:stretch>
            <a:fillRect/>
          </a:stretch>
        </p:blipFill>
        <p:spPr bwMode="auto">
          <a:xfrm>
            <a:off x="1295400" y="2057400"/>
            <a:ext cx="1965325" cy="328613"/>
          </a:xfrm>
          <a:prstGeom prst="rect">
            <a:avLst/>
          </a:prstGeom>
          <a:noFill/>
          <a:ln w="9525">
            <a:noFill/>
            <a:miter lim="800000"/>
            <a:headEnd/>
            <a:tailEnd/>
          </a:ln>
          <a:effectLst/>
        </p:spPr>
      </p:pic>
      <p:sp>
        <p:nvSpPr>
          <p:cNvPr id="29" name="Rectangle 28"/>
          <p:cNvSpPr/>
          <p:nvPr/>
        </p:nvSpPr>
        <p:spPr>
          <a:xfrm>
            <a:off x="3962400" y="2057400"/>
            <a:ext cx="1443024" cy="369332"/>
          </a:xfrm>
          <a:prstGeom prst="rect">
            <a:avLst/>
          </a:prstGeom>
        </p:spPr>
        <p:txBody>
          <a:bodyPr wrap="none">
            <a:spAutoFit/>
          </a:bodyPr>
          <a:lstStyle/>
          <a:p>
            <a:r>
              <a:rPr lang="en-US" i="1" dirty="0" smtClean="0">
                <a:latin typeface="Times New Roman" pitchFamily="18" charset="0"/>
              </a:rPr>
              <a:t>C</a:t>
            </a:r>
            <a:r>
              <a:rPr lang="en-US" i="1" baseline="-25000" dirty="0" smtClean="0">
                <a:latin typeface="Times New Roman" pitchFamily="18" charset="0"/>
              </a:rPr>
              <a:t>S </a:t>
            </a:r>
            <a:r>
              <a:rPr lang="en-US" dirty="0" smtClean="0">
                <a:latin typeface="Symbol" pitchFamily="18" charset="2"/>
              </a:rPr>
              <a:t>@ </a:t>
            </a:r>
            <a:r>
              <a:rPr lang="en-US" dirty="0" smtClean="0"/>
              <a:t>0.1 – 0.2</a:t>
            </a:r>
            <a:endParaRPr lang="en-GB" dirty="0"/>
          </a:p>
        </p:txBody>
      </p:sp>
      <p:pic>
        <p:nvPicPr>
          <p:cNvPr id="30" name="Picture 9" descr="txp_fig"/>
          <p:cNvPicPr>
            <a:picLocks noChangeAspect="1" noChangeArrowheads="1"/>
          </p:cNvPicPr>
          <p:nvPr>
            <p:custDataLst>
              <p:tags r:id="rId2"/>
            </p:custDataLst>
          </p:nvPr>
        </p:nvPicPr>
        <p:blipFill>
          <a:blip r:embed="rId6" cstate="print"/>
          <a:srcRect/>
          <a:stretch>
            <a:fillRect/>
          </a:stretch>
        </p:blipFill>
        <p:spPr bwMode="auto">
          <a:xfrm>
            <a:off x="5791200" y="1828800"/>
            <a:ext cx="2870200" cy="1003300"/>
          </a:xfrm>
          <a:prstGeom prst="rect">
            <a:avLst/>
          </a:prstGeom>
          <a:noFill/>
          <a:ln w="9525">
            <a:noFill/>
            <a:miter lim="800000"/>
            <a:headEnd/>
            <a:tailEnd/>
          </a:ln>
          <a:effectLst/>
        </p:spPr>
      </p:pic>
      <p:pic>
        <p:nvPicPr>
          <p:cNvPr id="31" name="Picture 3" descr="spec_cropped"/>
          <p:cNvPicPr>
            <a:picLocks noChangeAspect="1" noChangeArrowheads="1"/>
          </p:cNvPicPr>
          <p:nvPr/>
        </p:nvPicPr>
        <p:blipFill>
          <a:blip r:embed="rId7" cstate="print"/>
          <a:srcRect/>
          <a:stretch>
            <a:fillRect/>
          </a:stretch>
        </p:blipFill>
        <p:spPr bwMode="auto">
          <a:xfrm>
            <a:off x="3276600" y="3352800"/>
            <a:ext cx="3505200" cy="2954337"/>
          </a:xfrm>
          <a:prstGeom prst="rect">
            <a:avLst/>
          </a:prstGeom>
          <a:noFill/>
        </p:spPr>
      </p:pic>
      <p:pic>
        <p:nvPicPr>
          <p:cNvPr id="32" name="Picture 4" descr="txp_fig"/>
          <p:cNvPicPr>
            <a:picLocks noChangeAspect="1" noChangeArrowheads="1"/>
          </p:cNvPicPr>
          <p:nvPr>
            <p:custDataLst>
              <p:tags r:id="rId3"/>
            </p:custDataLst>
          </p:nvPr>
        </p:nvPicPr>
        <p:blipFill>
          <a:blip r:embed="rId8" cstate="print"/>
          <a:srcRect/>
          <a:stretch>
            <a:fillRect/>
          </a:stretch>
        </p:blipFill>
        <p:spPr bwMode="auto">
          <a:xfrm>
            <a:off x="2705100" y="3614737"/>
            <a:ext cx="571500" cy="25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dirty="0" smtClean="0">
                <a:solidFill>
                  <a:srgbClr val="0070C0"/>
                </a:solidFill>
                <a:latin typeface="Times New Roman" pitchFamily="18" charset="0"/>
                <a:cs typeface="Times New Roman" pitchFamily="18" charset="0"/>
              </a:rPr>
              <a:t>SGS modelling</a:t>
            </a:r>
            <a:endParaRPr lang="en-GB" dirty="0">
              <a:solidFill>
                <a:srgbClr val="0070C0"/>
              </a:solidFill>
              <a:latin typeface="Times New Roman" pitchFamily="18" charset="0"/>
              <a:cs typeface="Times New Roman" pitchFamily="18" charset="0"/>
            </a:endParaRPr>
          </a:p>
        </p:txBody>
      </p:sp>
      <p:sp>
        <p:nvSpPr>
          <p:cNvPr id="4" name="Rectangle 3"/>
          <p:cNvSpPr>
            <a:spLocks noChangeArrowheads="1"/>
          </p:cNvSpPr>
          <p:nvPr/>
        </p:nvSpPr>
        <p:spPr bwMode="auto">
          <a:xfrm>
            <a:off x="304800" y="1447800"/>
            <a:ext cx="8458200" cy="1524000"/>
          </a:xfrm>
          <a:prstGeom prst="rect">
            <a:avLst/>
          </a:prstGeom>
          <a:noFill/>
          <a:ln w="9525">
            <a:noFill/>
            <a:miter lim="800000"/>
            <a:headEnd/>
            <a:tailEnd/>
          </a:ln>
        </p:spPr>
        <p:txBody>
          <a:bodyPr lIns="91408" tIns="45704" rIns="91408" bIns="45704"/>
          <a:lstStyle/>
          <a:p>
            <a:pPr marL="228600" indent="-228600" algn="just">
              <a:lnSpc>
                <a:spcPct val="110000"/>
              </a:lnSpc>
              <a:spcAft>
                <a:spcPct val="0"/>
              </a:spcAft>
            </a:pPr>
            <a:r>
              <a:rPr lang="en-US" sz="1800" baseline="0" dirty="0" err="1">
                <a:effectLst/>
                <a:latin typeface="Times New Roman" pitchFamily="18" charset="0"/>
                <a:cs typeface="Times New Roman" pitchFamily="18" charset="0"/>
              </a:rPr>
              <a:t>Smagorinsky</a:t>
            </a:r>
            <a:r>
              <a:rPr lang="en-US" sz="1800" baseline="0" dirty="0">
                <a:effectLst/>
                <a:latin typeface="Times New Roman" pitchFamily="18" charset="0"/>
                <a:cs typeface="Times New Roman" pitchFamily="18" charset="0"/>
              </a:rPr>
              <a:t> model suffers from some well known deficiencies</a:t>
            </a:r>
          </a:p>
          <a:p>
            <a:pPr marL="520700" lvl="1" indent="-177800" algn="just">
              <a:lnSpc>
                <a:spcPct val="110000"/>
              </a:lnSpc>
              <a:spcAft>
                <a:spcPct val="0"/>
              </a:spcAft>
              <a:buClr>
                <a:schemeClr val="tx2"/>
              </a:buClr>
              <a:buSzTx/>
              <a:buFontTx/>
              <a:buChar char="•"/>
            </a:pPr>
            <a:r>
              <a:rPr lang="en-US" sz="1800" baseline="0" dirty="0">
                <a:effectLst/>
                <a:latin typeface="Times New Roman" pitchFamily="18" charset="0"/>
                <a:cs typeface="Times New Roman" pitchFamily="18" charset="0"/>
              </a:rPr>
              <a:t>Model coefficient requires adjustment in sheared turbulence, transitional flows, near solid surfaces, etc.</a:t>
            </a:r>
          </a:p>
          <a:p>
            <a:pPr marL="520700" lvl="1" indent="-177800" algn="just">
              <a:lnSpc>
                <a:spcPct val="110000"/>
              </a:lnSpc>
              <a:spcAft>
                <a:spcPct val="0"/>
              </a:spcAft>
              <a:buClr>
                <a:schemeClr val="tx2"/>
              </a:buClr>
              <a:buSzTx/>
              <a:buFontTx/>
              <a:buChar char="•"/>
            </a:pPr>
            <a:r>
              <a:rPr lang="en-US" sz="1800" baseline="0" dirty="0">
                <a:effectLst/>
                <a:latin typeface="Times New Roman" pitchFamily="18" charset="0"/>
                <a:cs typeface="Times New Roman" pitchFamily="18" charset="0"/>
              </a:rPr>
              <a:t>Does not account for local interactions</a:t>
            </a:r>
          </a:p>
          <a:p>
            <a:pPr marL="520700" lvl="1" indent="-177800" algn="just">
              <a:lnSpc>
                <a:spcPct val="110000"/>
              </a:lnSpc>
              <a:spcAft>
                <a:spcPct val="0"/>
              </a:spcAft>
              <a:buClr>
                <a:schemeClr val="tx2"/>
              </a:buClr>
              <a:buSzTx/>
              <a:buFontTx/>
              <a:buChar char="•"/>
            </a:pPr>
            <a:r>
              <a:rPr lang="en-US" sz="1800" baseline="0" dirty="0">
                <a:effectLst/>
                <a:latin typeface="Times New Roman" pitchFamily="18" charset="0"/>
                <a:cs typeface="Times New Roman" pitchFamily="18" charset="0"/>
              </a:rPr>
              <a:t>Absolutely dissipative (cannot account for backscatter of energy)</a:t>
            </a:r>
          </a:p>
          <a:p>
            <a:pPr marL="520700" lvl="1" indent="-177800" algn="just">
              <a:lnSpc>
                <a:spcPct val="110000"/>
              </a:lnSpc>
              <a:spcAft>
                <a:spcPct val="0"/>
              </a:spcAft>
              <a:buClr>
                <a:schemeClr val="tx2"/>
              </a:buClr>
              <a:buSzTx/>
              <a:buFontTx/>
              <a:buChar char="•"/>
            </a:pPr>
            <a:endParaRPr lang="en-US" sz="1800" baseline="0" dirty="0">
              <a:effectLst/>
              <a:latin typeface="Times New Roman" pitchFamily="18" charset="0"/>
              <a:cs typeface="Times New Roman" pitchFamily="18" charset="0"/>
            </a:endParaRPr>
          </a:p>
        </p:txBody>
      </p:sp>
      <p:sp>
        <p:nvSpPr>
          <p:cNvPr id="5" name="Rectangle 4"/>
          <p:cNvSpPr>
            <a:spLocks noChangeArrowheads="1"/>
          </p:cNvSpPr>
          <p:nvPr/>
        </p:nvSpPr>
        <p:spPr bwMode="auto">
          <a:xfrm>
            <a:off x="304800" y="3352800"/>
            <a:ext cx="8458200" cy="3276600"/>
          </a:xfrm>
          <a:prstGeom prst="rect">
            <a:avLst/>
          </a:prstGeom>
          <a:noFill/>
          <a:ln w="9525">
            <a:noFill/>
            <a:miter lim="800000"/>
            <a:headEnd/>
            <a:tailEnd/>
          </a:ln>
        </p:spPr>
        <p:txBody>
          <a:bodyPr lIns="91408" tIns="45704" rIns="91408" bIns="45704"/>
          <a:lstStyle/>
          <a:p>
            <a:pPr marL="228600" indent="-228600" algn="just">
              <a:lnSpc>
                <a:spcPct val="110000"/>
              </a:lnSpc>
              <a:spcAft>
                <a:spcPct val="0"/>
              </a:spcAft>
            </a:pPr>
            <a:r>
              <a:rPr lang="en-US" sz="1800" baseline="0" dirty="0">
                <a:effectLst/>
                <a:latin typeface="Times New Roman" pitchFamily="18" charset="0"/>
                <a:cs typeface="Times New Roman" pitchFamily="18" charset="0"/>
              </a:rPr>
              <a:t>Many improvements possible…</a:t>
            </a:r>
          </a:p>
          <a:p>
            <a:pPr marL="520700" lvl="1" indent="-177800" algn="just">
              <a:lnSpc>
                <a:spcPct val="110000"/>
              </a:lnSpc>
              <a:spcAft>
                <a:spcPct val="0"/>
              </a:spcAft>
              <a:buClr>
                <a:schemeClr val="tx2"/>
              </a:buClr>
              <a:buSzTx/>
              <a:buFontTx/>
              <a:buChar char="•"/>
            </a:pPr>
            <a:r>
              <a:rPr lang="en-US" sz="1800" i="1" u="sng" baseline="0" dirty="0">
                <a:effectLst/>
                <a:latin typeface="Times New Roman" pitchFamily="18" charset="0"/>
                <a:cs typeface="Times New Roman" pitchFamily="18" charset="0"/>
              </a:rPr>
              <a:t>Two-point closures</a:t>
            </a:r>
            <a:r>
              <a:rPr lang="en-US" sz="1800" baseline="0" dirty="0">
                <a:effectLst/>
                <a:latin typeface="Times New Roman" pitchFamily="18" charset="0"/>
                <a:cs typeface="Times New Roman" pitchFamily="18" charset="0"/>
              </a:rPr>
              <a:t> (</a:t>
            </a:r>
            <a:r>
              <a:rPr lang="en-US" sz="1800" baseline="0" dirty="0" err="1">
                <a:effectLst/>
                <a:latin typeface="Times New Roman" pitchFamily="18" charset="0"/>
                <a:cs typeface="Times New Roman" pitchFamily="18" charset="0"/>
              </a:rPr>
              <a:t>Kraichnan</a:t>
            </a:r>
            <a:r>
              <a:rPr lang="en-US" sz="1800" baseline="0" dirty="0">
                <a:effectLst/>
                <a:latin typeface="Times New Roman" pitchFamily="18" charset="0"/>
                <a:cs typeface="Times New Roman" pitchFamily="18" charset="0"/>
              </a:rPr>
              <a:t> 1976, </a:t>
            </a:r>
            <a:r>
              <a:rPr lang="en-US" sz="1800" baseline="0" dirty="0" err="1">
                <a:effectLst/>
                <a:latin typeface="Times New Roman" pitchFamily="18" charset="0"/>
                <a:cs typeface="Times New Roman" pitchFamily="18" charset="0"/>
              </a:rPr>
              <a:t>Chollet</a:t>
            </a:r>
            <a:r>
              <a:rPr lang="en-US" sz="1800" baseline="0" dirty="0">
                <a:effectLst/>
                <a:latin typeface="Times New Roman" pitchFamily="18" charset="0"/>
                <a:cs typeface="Times New Roman" pitchFamily="18" charset="0"/>
              </a:rPr>
              <a:t> and </a:t>
            </a:r>
            <a:r>
              <a:rPr lang="en-US" sz="1800" baseline="0" dirty="0" err="1">
                <a:effectLst/>
                <a:latin typeface="Times New Roman" pitchFamily="18" charset="0"/>
                <a:cs typeface="Times New Roman" pitchFamily="18" charset="0"/>
              </a:rPr>
              <a:t>Lesieur</a:t>
            </a:r>
            <a:r>
              <a:rPr lang="en-US" sz="1800" baseline="0" dirty="0">
                <a:effectLst/>
                <a:latin typeface="Times New Roman" pitchFamily="18" charset="0"/>
                <a:cs typeface="Times New Roman" pitchFamily="18" charset="0"/>
              </a:rPr>
              <a:t> 1981, </a:t>
            </a:r>
            <a:r>
              <a:rPr lang="en-US" sz="1800" baseline="0" dirty="0" err="1">
                <a:effectLst/>
                <a:latin typeface="Times New Roman" pitchFamily="18" charset="0"/>
                <a:cs typeface="Times New Roman" pitchFamily="18" charset="0"/>
              </a:rPr>
              <a:t>Metais</a:t>
            </a:r>
            <a:r>
              <a:rPr lang="en-US" sz="1800" baseline="0" dirty="0">
                <a:effectLst/>
                <a:latin typeface="Times New Roman" pitchFamily="18" charset="0"/>
                <a:cs typeface="Times New Roman" pitchFamily="18" charset="0"/>
              </a:rPr>
              <a:t> and </a:t>
            </a:r>
            <a:r>
              <a:rPr lang="en-US" sz="1800" baseline="0" dirty="0" err="1">
                <a:effectLst/>
                <a:latin typeface="Times New Roman" pitchFamily="18" charset="0"/>
                <a:cs typeface="Times New Roman" pitchFamily="18" charset="0"/>
              </a:rPr>
              <a:t>Lesieur</a:t>
            </a:r>
            <a:r>
              <a:rPr lang="en-US" sz="1800" baseline="0" dirty="0">
                <a:effectLst/>
                <a:latin typeface="Times New Roman" pitchFamily="18" charset="0"/>
                <a:cs typeface="Times New Roman" pitchFamily="18" charset="0"/>
              </a:rPr>
              <a:t> 1992)</a:t>
            </a:r>
          </a:p>
          <a:p>
            <a:pPr marL="520700" lvl="1" indent="-177800" algn="just">
              <a:lnSpc>
                <a:spcPct val="110000"/>
              </a:lnSpc>
              <a:spcAft>
                <a:spcPct val="0"/>
              </a:spcAft>
              <a:buClr>
                <a:schemeClr val="tx2"/>
              </a:buClr>
              <a:buSzTx/>
              <a:buFontTx/>
              <a:buChar char="•"/>
            </a:pPr>
            <a:r>
              <a:rPr lang="en-US" sz="1800" i="1" u="sng" baseline="0" dirty="0">
                <a:effectLst/>
                <a:latin typeface="Times New Roman" pitchFamily="18" charset="0"/>
                <a:cs typeface="Times New Roman" pitchFamily="18" charset="0"/>
              </a:rPr>
              <a:t>Scale-similar and mixed models</a:t>
            </a:r>
            <a:r>
              <a:rPr lang="en-US" sz="1800" baseline="0" dirty="0">
                <a:effectLst/>
                <a:latin typeface="Times New Roman" pitchFamily="18" charset="0"/>
                <a:cs typeface="Times New Roman" pitchFamily="18" charset="0"/>
              </a:rPr>
              <a:t> (</a:t>
            </a:r>
            <a:r>
              <a:rPr lang="en-US" sz="1800" baseline="0" dirty="0" err="1">
                <a:effectLst/>
                <a:latin typeface="Times New Roman" pitchFamily="18" charset="0"/>
                <a:cs typeface="Times New Roman" pitchFamily="18" charset="0"/>
              </a:rPr>
              <a:t>Bardina</a:t>
            </a:r>
            <a:r>
              <a:rPr lang="en-US" sz="1800" baseline="0" dirty="0">
                <a:effectLst/>
                <a:latin typeface="Times New Roman" pitchFamily="18" charset="0"/>
                <a:cs typeface="Times New Roman" pitchFamily="18" charset="0"/>
              </a:rPr>
              <a:t>, </a:t>
            </a:r>
            <a:r>
              <a:rPr lang="en-US" sz="1800" baseline="0" dirty="0" err="1">
                <a:effectLst/>
                <a:latin typeface="Times New Roman" pitchFamily="18" charset="0"/>
                <a:cs typeface="Times New Roman" pitchFamily="18" charset="0"/>
              </a:rPr>
              <a:t>Ferziger</a:t>
            </a:r>
            <a:r>
              <a:rPr lang="en-US" sz="1800" baseline="0" dirty="0">
                <a:effectLst/>
                <a:latin typeface="Times New Roman" pitchFamily="18" charset="0"/>
                <a:cs typeface="Times New Roman" pitchFamily="18" charset="0"/>
              </a:rPr>
              <a:t> and Reynolds 1980, Anderson and </a:t>
            </a:r>
            <a:r>
              <a:rPr lang="en-US" sz="1800" baseline="0" dirty="0" err="1">
                <a:effectLst/>
                <a:latin typeface="Times New Roman" pitchFamily="18" charset="0"/>
                <a:cs typeface="Times New Roman" pitchFamily="18" charset="0"/>
              </a:rPr>
              <a:t>Meneveau</a:t>
            </a:r>
            <a:r>
              <a:rPr lang="en-US" sz="1800" baseline="0" dirty="0">
                <a:effectLst/>
                <a:latin typeface="Times New Roman" pitchFamily="18" charset="0"/>
                <a:cs typeface="Times New Roman" pitchFamily="18" charset="0"/>
              </a:rPr>
              <a:t> 1999, … )</a:t>
            </a:r>
          </a:p>
          <a:p>
            <a:pPr marL="520700" lvl="1" indent="-177800" algn="just">
              <a:lnSpc>
                <a:spcPct val="110000"/>
              </a:lnSpc>
              <a:spcAft>
                <a:spcPct val="0"/>
              </a:spcAft>
              <a:buClr>
                <a:schemeClr val="tx2"/>
              </a:buClr>
              <a:buSzTx/>
              <a:buFontTx/>
              <a:buChar char="•"/>
            </a:pPr>
            <a:r>
              <a:rPr lang="en-US" sz="1800" i="1" u="sng" baseline="0" dirty="0">
                <a:effectLst/>
                <a:latin typeface="Times New Roman" pitchFamily="18" charset="0"/>
                <a:cs typeface="Times New Roman" pitchFamily="18" charset="0"/>
              </a:rPr>
              <a:t>Dynamic models</a:t>
            </a:r>
            <a:r>
              <a:rPr lang="en-US" sz="1800" baseline="0" dirty="0">
                <a:effectLst/>
                <a:latin typeface="Times New Roman" pitchFamily="18" charset="0"/>
                <a:cs typeface="Times New Roman" pitchFamily="18" charset="0"/>
              </a:rPr>
              <a:t> (</a:t>
            </a:r>
            <a:r>
              <a:rPr lang="en-US" sz="1800" baseline="0" dirty="0" err="1">
                <a:effectLst/>
                <a:latin typeface="Times New Roman" pitchFamily="18" charset="0"/>
                <a:cs typeface="Times New Roman" pitchFamily="18" charset="0"/>
              </a:rPr>
              <a:t>Germano</a:t>
            </a:r>
            <a:r>
              <a:rPr lang="en-US" sz="1800" baseline="0" dirty="0">
                <a:effectLst/>
                <a:latin typeface="Times New Roman" pitchFamily="18" charset="0"/>
                <a:cs typeface="Times New Roman" pitchFamily="18" charset="0"/>
              </a:rPr>
              <a:t>, </a:t>
            </a:r>
            <a:r>
              <a:rPr lang="en-US" sz="1800" baseline="0" dirty="0" err="1">
                <a:effectLst/>
                <a:latin typeface="Times New Roman" pitchFamily="18" charset="0"/>
                <a:cs typeface="Times New Roman" pitchFamily="18" charset="0"/>
              </a:rPr>
              <a:t>Piomelli</a:t>
            </a:r>
            <a:r>
              <a:rPr lang="en-US" sz="1800" baseline="0" dirty="0">
                <a:effectLst/>
                <a:latin typeface="Times New Roman" pitchFamily="18" charset="0"/>
                <a:cs typeface="Times New Roman" pitchFamily="18" charset="0"/>
              </a:rPr>
              <a:t>, Cabot and </a:t>
            </a:r>
            <a:r>
              <a:rPr lang="en-US" sz="1800" baseline="0" dirty="0" err="1">
                <a:effectLst/>
                <a:latin typeface="Times New Roman" pitchFamily="18" charset="0"/>
                <a:cs typeface="Times New Roman" pitchFamily="18" charset="0"/>
              </a:rPr>
              <a:t>Moin</a:t>
            </a:r>
            <a:r>
              <a:rPr lang="en-US" sz="1800" baseline="0" dirty="0">
                <a:effectLst/>
                <a:latin typeface="Times New Roman" pitchFamily="18" charset="0"/>
                <a:cs typeface="Times New Roman" pitchFamily="18" charset="0"/>
              </a:rPr>
              <a:t> 1991, </a:t>
            </a:r>
            <a:r>
              <a:rPr lang="en-US" sz="1800" baseline="0" dirty="0" err="1">
                <a:effectLst/>
                <a:latin typeface="Times New Roman" pitchFamily="18" charset="0"/>
                <a:cs typeface="Times New Roman" pitchFamily="18" charset="0"/>
              </a:rPr>
              <a:t>Moin</a:t>
            </a:r>
            <a:r>
              <a:rPr lang="en-US" sz="1800" baseline="0" dirty="0">
                <a:effectLst/>
                <a:latin typeface="Times New Roman" pitchFamily="18" charset="0"/>
                <a:cs typeface="Times New Roman" pitchFamily="18" charset="0"/>
              </a:rPr>
              <a:t>, Squires, Cabot and Lee 1991, </a:t>
            </a:r>
            <a:r>
              <a:rPr lang="en-US" sz="1800" baseline="0" dirty="0" err="1">
                <a:effectLst/>
                <a:latin typeface="Times New Roman" pitchFamily="18" charset="0"/>
                <a:cs typeface="Times New Roman" pitchFamily="18" charset="0"/>
              </a:rPr>
              <a:t>Meneveau</a:t>
            </a:r>
            <a:r>
              <a:rPr lang="en-US" sz="1800" baseline="0" dirty="0">
                <a:effectLst/>
                <a:latin typeface="Times New Roman" pitchFamily="18" charset="0"/>
                <a:cs typeface="Times New Roman" pitchFamily="18" charset="0"/>
              </a:rPr>
              <a:t>, Lund and Cabot 1996)</a:t>
            </a:r>
          </a:p>
          <a:p>
            <a:pPr marL="520700" lvl="1" indent="-177800" algn="just">
              <a:lnSpc>
                <a:spcPct val="110000"/>
              </a:lnSpc>
              <a:spcAft>
                <a:spcPct val="0"/>
              </a:spcAft>
              <a:buClr>
                <a:schemeClr val="tx2"/>
              </a:buClr>
              <a:buSzTx/>
              <a:buFontTx/>
              <a:buChar char="•"/>
            </a:pPr>
            <a:r>
              <a:rPr lang="en-US" sz="1800" i="1" u="sng" baseline="0" dirty="0" err="1">
                <a:effectLst/>
                <a:latin typeface="Times New Roman" pitchFamily="18" charset="0"/>
                <a:cs typeface="Times New Roman" pitchFamily="18" charset="0"/>
              </a:rPr>
              <a:t>Deconvolution</a:t>
            </a:r>
            <a:r>
              <a:rPr lang="en-US" sz="1800" i="1" u="sng" baseline="0" dirty="0">
                <a:effectLst/>
                <a:latin typeface="Times New Roman" pitchFamily="18" charset="0"/>
                <a:cs typeface="Times New Roman" pitchFamily="18" charset="0"/>
              </a:rPr>
              <a:t> models</a:t>
            </a:r>
            <a:r>
              <a:rPr lang="en-US" sz="1800" baseline="0" dirty="0">
                <a:effectLst/>
                <a:latin typeface="Times New Roman" pitchFamily="18" charset="0"/>
                <a:cs typeface="Times New Roman" pitchFamily="18" charset="0"/>
              </a:rPr>
              <a:t> (Shah and </a:t>
            </a:r>
            <a:r>
              <a:rPr lang="en-US" sz="1800" baseline="0" dirty="0" err="1">
                <a:effectLst/>
                <a:latin typeface="Times New Roman" pitchFamily="18" charset="0"/>
                <a:cs typeface="Times New Roman" pitchFamily="18" charset="0"/>
              </a:rPr>
              <a:t>Ferziger</a:t>
            </a:r>
            <a:r>
              <a:rPr lang="en-US" sz="1800" baseline="0" dirty="0">
                <a:effectLst/>
                <a:latin typeface="Times New Roman" pitchFamily="18" charset="0"/>
                <a:cs typeface="Times New Roman" pitchFamily="18" charset="0"/>
              </a:rPr>
              <a:t> 1995, </a:t>
            </a:r>
            <a:r>
              <a:rPr lang="en-US" sz="1800" baseline="0" dirty="0" err="1">
                <a:effectLst/>
                <a:latin typeface="Times New Roman" pitchFamily="18" charset="0"/>
                <a:cs typeface="Times New Roman" pitchFamily="18" charset="0"/>
              </a:rPr>
              <a:t>Domaradzki</a:t>
            </a:r>
            <a:r>
              <a:rPr lang="en-US" sz="1800" baseline="0" dirty="0">
                <a:effectLst/>
                <a:latin typeface="Times New Roman" pitchFamily="18" charset="0"/>
                <a:cs typeface="Times New Roman" pitchFamily="18" charset="0"/>
              </a:rPr>
              <a:t> and </a:t>
            </a:r>
            <a:r>
              <a:rPr lang="en-US" sz="1800" baseline="0" dirty="0" err="1">
                <a:effectLst/>
                <a:latin typeface="Times New Roman" pitchFamily="18" charset="0"/>
                <a:cs typeface="Times New Roman" pitchFamily="18" charset="0"/>
              </a:rPr>
              <a:t>Loh</a:t>
            </a:r>
            <a:r>
              <a:rPr lang="en-US" sz="1800" baseline="0" dirty="0">
                <a:effectLst/>
                <a:latin typeface="Times New Roman" pitchFamily="18" charset="0"/>
                <a:cs typeface="Times New Roman" pitchFamily="18" charset="0"/>
              </a:rPr>
              <a:t> 1999, </a:t>
            </a:r>
            <a:r>
              <a:rPr lang="en-US" sz="1800" baseline="0" dirty="0" err="1">
                <a:effectLst/>
                <a:latin typeface="Times New Roman" pitchFamily="18" charset="0"/>
                <a:cs typeface="Times New Roman" pitchFamily="18" charset="0"/>
              </a:rPr>
              <a:t>Stoltz</a:t>
            </a:r>
            <a:r>
              <a:rPr lang="en-US" sz="1800" baseline="0" dirty="0">
                <a:effectLst/>
                <a:latin typeface="Times New Roman" pitchFamily="18" charset="0"/>
                <a:cs typeface="Times New Roman" pitchFamily="18" charset="0"/>
              </a:rPr>
              <a:t> and Adams 1999… )</a:t>
            </a:r>
          </a:p>
          <a:p>
            <a:pPr marL="520700" lvl="1" indent="-177800" algn="just">
              <a:lnSpc>
                <a:spcPct val="110000"/>
              </a:lnSpc>
              <a:spcAft>
                <a:spcPct val="0"/>
              </a:spcAft>
              <a:buClr>
                <a:schemeClr val="tx2"/>
              </a:buClr>
              <a:buSzTx/>
              <a:buFontTx/>
              <a:buChar char="•"/>
            </a:pPr>
            <a:r>
              <a:rPr lang="en-US" sz="1800" baseline="0" dirty="0">
                <a:effectLst/>
                <a:latin typeface="Times New Roman" pitchFamily="18" charset="0"/>
                <a:cs typeface="Times New Roman" pitchFamily="18" charset="0"/>
              </a:rPr>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14338" y="3505200"/>
            <a:ext cx="8196262" cy="2590800"/>
          </a:xfrm>
          <a:prstGeom prst="rect">
            <a:avLst/>
          </a:prstGeom>
          <a:ln/>
        </p:spPr>
        <p:txBody>
          <a:bodyPr vert="horz" lIns="0" tIns="0" rIns="0" bIns="0" rtlCol="0">
            <a:normAutofit/>
          </a:bodyPr>
          <a:lstStyle/>
          <a:p>
            <a:pPr marL="431800" marR="0" lvl="0" indent="-323850" algn="just"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Only resolve the integral length scale (energy containing eddies)</a:t>
            </a:r>
          </a:p>
          <a:p>
            <a:pPr marL="431800" marR="0" lvl="0" indent="-323850" algn="just"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Integral scale varies only weakly with Reynolds number</a:t>
            </a:r>
          </a:p>
          <a:p>
            <a:pPr marL="863600" marR="0" lvl="1" indent="-287338" algn="just"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Computational cost of LES </a:t>
            </a:r>
            <a:r>
              <a:rPr kumimoji="0" lang="en-GB" sz="2400" b="0" i="0" u="sng"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away from solid boundaries</a:t>
            </a: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varies slowly with Reynolds number</a:t>
            </a:r>
            <a:endParaRPr kumimoji="0" lang="en-GB"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Rectangle 3"/>
          <p:cNvSpPr>
            <a:spLocks noChangeArrowheads="1"/>
          </p:cNvSpPr>
          <p:nvPr/>
        </p:nvSpPr>
        <p:spPr bwMode="auto">
          <a:xfrm>
            <a:off x="228600" y="228600"/>
            <a:ext cx="7775575" cy="606425"/>
          </a:xfrm>
          <a:prstGeom prst="rect">
            <a:avLst/>
          </a:prstGeom>
          <a:noFill/>
          <a:ln w="9525">
            <a:noFill/>
            <a:miter lim="800000"/>
            <a:headEnd/>
            <a:tailEnd/>
          </a:ln>
        </p:spPr>
        <p:txBody>
          <a:bodyPr lIns="91408" tIns="45704" rIns="91408" bIns="45704" anchor="b"/>
          <a:lstStyle/>
          <a:p>
            <a:pPr algn="ctr">
              <a:spcBef>
                <a:spcPct val="0"/>
              </a:spcBef>
              <a:spcAft>
                <a:spcPct val="0"/>
              </a:spcAft>
              <a:buClrTx/>
              <a:buSzTx/>
              <a:buFontTx/>
              <a:buNone/>
            </a:pPr>
            <a:r>
              <a:rPr lang="en-US" sz="3200" baseline="0" dirty="0">
                <a:solidFill>
                  <a:srgbClr val="0070C0"/>
                </a:solidFill>
                <a:effectLst/>
                <a:latin typeface="Times New Roman" pitchFamily="18" charset="0"/>
                <a:cs typeface="Times New Roman" pitchFamily="18" charset="0"/>
              </a:rPr>
              <a:t>Resolution </a:t>
            </a:r>
            <a:r>
              <a:rPr lang="en-US" sz="3200" baseline="0" dirty="0" smtClean="0">
                <a:solidFill>
                  <a:srgbClr val="0070C0"/>
                </a:solidFill>
                <a:effectLst/>
                <a:latin typeface="Times New Roman" pitchFamily="18" charset="0"/>
                <a:cs typeface="Times New Roman" pitchFamily="18" charset="0"/>
              </a:rPr>
              <a:t>requirements for </a:t>
            </a:r>
            <a:r>
              <a:rPr lang="en-US" sz="3200" baseline="0" dirty="0">
                <a:solidFill>
                  <a:srgbClr val="0070C0"/>
                </a:solidFill>
                <a:effectLst/>
                <a:latin typeface="Times New Roman" pitchFamily="18" charset="0"/>
                <a:cs typeface="Times New Roman" pitchFamily="18" charset="0"/>
              </a:rPr>
              <a:t>LES</a:t>
            </a:r>
          </a:p>
        </p:txBody>
      </p:sp>
      <p:sp>
        <p:nvSpPr>
          <p:cNvPr id="6" name="Rectangle 4"/>
          <p:cNvSpPr>
            <a:spLocks noChangeArrowheads="1"/>
          </p:cNvSpPr>
          <p:nvPr/>
        </p:nvSpPr>
        <p:spPr bwMode="auto">
          <a:xfrm>
            <a:off x="414338" y="5943600"/>
            <a:ext cx="8196262" cy="762000"/>
          </a:xfrm>
          <a:prstGeom prst="rect">
            <a:avLst/>
          </a:prstGeom>
          <a:noFill/>
          <a:ln w="9525">
            <a:noFill/>
            <a:miter lim="800000"/>
            <a:headEnd/>
            <a:tailEnd/>
          </a:ln>
        </p:spPr>
        <p:txBody>
          <a:bodyPr lIns="0" tIns="0" rIns="0" bIns="0"/>
          <a:lstStyle/>
          <a:p>
            <a:pPr marL="431800" indent="-323850" defTabSz="457200">
              <a:lnSpc>
                <a:spcPct val="110000"/>
              </a:lnSpc>
              <a:spcAft>
                <a:spcPct val="20000"/>
              </a:spcAft>
              <a:buFont typeface="Marlett"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i="1" baseline="0" dirty="0">
                <a:solidFill>
                  <a:srgbClr val="FF0000"/>
                </a:solidFill>
                <a:effectLst/>
                <a:latin typeface="Times New Roman" pitchFamily="18" charset="0"/>
                <a:cs typeface="Times New Roman" pitchFamily="18" charset="0"/>
              </a:rPr>
              <a:t>Infinite Reynolds number computations are possible</a:t>
            </a:r>
          </a:p>
        </p:txBody>
      </p:sp>
      <p:pic>
        <p:nvPicPr>
          <p:cNvPr id="7" name="Picture 6"/>
          <p:cNvPicPr>
            <a:picLocks noChangeAspect="1" noChangeArrowheads="1"/>
          </p:cNvPicPr>
          <p:nvPr/>
        </p:nvPicPr>
        <p:blipFill>
          <a:blip r:embed="rId2" cstate="print"/>
          <a:srcRect/>
          <a:stretch>
            <a:fillRect/>
          </a:stretch>
        </p:blipFill>
        <p:spPr bwMode="auto">
          <a:xfrm>
            <a:off x="938213" y="1136650"/>
            <a:ext cx="6765925" cy="1998663"/>
          </a:xfrm>
          <a:prstGeom prst="rect">
            <a:avLst/>
          </a:prstGeom>
          <a:noFill/>
        </p:spPr>
      </p:pic>
      <p:sp>
        <p:nvSpPr>
          <p:cNvPr id="8" name="Oval 7"/>
          <p:cNvSpPr>
            <a:spLocks noChangeArrowheads="1"/>
          </p:cNvSpPr>
          <p:nvPr/>
        </p:nvSpPr>
        <p:spPr bwMode="auto">
          <a:xfrm>
            <a:off x="2409825" y="1651000"/>
            <a:ext cx="1036638" cy="1035050"/>
          </a:xfrm>
          <a:prstGeom prst="ellipse">
            <a:avLst/>
          </a:prstGeom>
          <a:noFill/>
          <a:ln w="45720">
            <a:solidFill>
              <a:srgbClr val="B80047"/>
            </a:solidFill>
            <a:round/>
            <a:headEnd/>
            <a:tailEnd/>
          </a:ln>
        </p:spPr>
        <p:txBody>
          <a:bodyPr wrap="none" anchor="ctr"/>
          <a:lstStyle/>
          <a:p>
            <a:endParaRPr lang="en-US"/>
          </a:p>
        </p:txBody>
      </p:sp>
      <p:sp>
        <p:nvSpPr>
          <p:cNvPr id="9" name="Line 10"/>
          <p:cNvSpPr>
            <a:spLocks noChangeShapeType="1"/>
          </p:cNvSpPr>
          <p:nvPr/>
        </p:nvSpPr>
        <p:spPr bwMode="auto">
          <a:xfrm>
            <a:off x="1743075" y="1536700"/>
            <a:ext cx="711200" cy="333375"/>
          </a:xfrm>
          <a:prstGeom prst="line">
            <a:avLst/>
          </a:prstGeom>
          <a:noFill/>
          <a:ln w="45720">
            <a:solidFill>
              <a:srgbClr val="B80047"/>
            </a:solidFill>
            <a:round/>
            <a:headEnd/>
            <a:tailEnd type="triangle" w="lg" len="lg"/>
          </a:ln>
        </p:spPr>
        <p:txBody>
          <a:bodyPr/>
          <a:lstStyle/>
          <a:p>
            <a:endParaRPr lang="en-US"/>
          </a:p>
        </p:txBody>
      </p:sp>
      <p:sp>
        <p:nvSpPr>
          <p:cNvPr id="10" name="Text Box 11"/>
          <p:cNvSpPr txBox="1">
            <a:spLocks noChangeArrowheads="1"/>
          </p:cNvSpPr>
          <p:nvPr/>
        </p:nvSpPr>
        <p:spPr bwMode="auto">
          <a:xfrm>
            <a:off x="588963" y="1066800"/>
            <a:ext cx="2073275" cy="609600"/>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45000"/>
              <a:buFont typeface="StarBats" charset="0"/>
              <a:buNone/>
              <a:tabLst>
                <a:tab pos="657225" algn="l"/>
                <a:tab pos="1312863" algn="l"/>
              </a:tabLst>
            </a:pPr>
            <a:r>
              <a:rPr kumimoji="0" lang="en-GB" b="1" i="1" baseline="0">
                <a:solidFill>
                  <a:srgbClr val="B80047"/>
                </a:solidFill>
                <a:effectLst/>
              </a:rPr>
              <a:t>Large (integral) scale</a:t>
            </a:r>
            <a:r>
              <a:rPr kumimoji="0" lang="en-GB" b="1" i="1" baseline="0">
                <a:solidFill>
                  <a:srgbClr val="B80047"/>
                </a:solidFill>
                <a:effectLst/>
                <a:latin typeface="Times New Roman" pitchFamily="18" charset="0"/>
              </a:rPr>
              <a:t> 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14338" y="1371600"/>
            <a:ext cx="8196262" cy="762000"/>
          </a:xfrm>
          <a:prstGeom prst="rect">
            <a:avLst/>
          </a:prstGeom>
          <a:ln/>
        </p:spPr>
        <p:txBody>
          <a:bodyPr vert="horz" lIns="0" tIns="0" rIns="0" bIns="0" rtlCol="0">
            <a:normAutofit/>
          </a:bodyPr>
          <a:lstStyle/>
          <a:p>
            <a:pPr marL="431800" marR="0" lvl="0" indent="-323850" algn="l"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Outer layer (Chapman 1979)</a:t>
            </a:r>
            <a:endParaRPr kumimoji="0" lang="en-GB"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Rectangle 3"/>
          <p:cNvSpPr>
            <a:spLocks noChangeArrowheads="1"/>
          </p:cNvSpPr>
          <p:nvPr/>
        </p:nvSpPr>
        <p:spPr bwMode="auto">
          <a:xfrm>
            <a:off x="228600" y="228600"/>
            <a:ext cx="7775575" cy="606425"/>
          </a:xfrm>
          <a:prstGeom prst="rect">
            <a:avLst/>
          </a:prstGeom>
          <a:noFill/>
          <a:ln w="9525">
            <a:noFill/>
            <a:miter lim="800000"/>
            <a:headEnd/>
            <a:tailEnd/>
          </a:ln>
        </p:spPr>
        <p:txBody>
          <a:bodyPr lIns="91408" tIns="45704" rIns="91408" bIns="45704" anchor="b"/>
          <a:lstStyle/>
          <a:p>
            <a:pPr algn="ctr">
              <a:spcBef>
                <a:spcPct val="0"/>
              </a:spcBef>
              <a:spcAft>
                <a:spcPct val="0"/>
              </a:spcAft>
              <a:buClrTx/>
              <a:buSzTx/>
              <a:buFontTx/>
              <a:buNone/>
            </a:pPr>
            <a:r>
              <a:rPr lang="en-US" sz="3200" baseline="0" dirty="0">
                <a:solidFill>
                  <a:srgbClr val="0070C0"/>
                </a:solidFill>
                <a:effectLst/>
                <a:latin typeface="Times New Roman" pitchFamily="18" charset="0"/>
                <a:cs typeface="Times New Roman" pitchFamily="18" charset="0"/>
              </a:rPr>
              <a:t>Resolution requirements: LES</a:t>
            </a:r>
          </a:p>
        </p:txBody>
      </p:sp>
      <p:sp>
        <p:nvSpPr>
          <p:cNvPr id="6" name="Text Box 4"/>
          <p:cNvSpPr txBox="1">
            <a:spLocks noChangeArrowheads="1"/>
          </p:cNvSpPr>
          <p:nvPr/>
        </p:nvSpPr>
        <p:spPr bwMode="auto">
          <a:xfrm>
            <a:off x="304800" y="838200"/>
            <a:ext cx="7467600" cy="457200"/>
          </a:xfrm>
          <a:prstGeom prst="rect">
            <a:avLst/>
          </a:prstGeom>
          <a:noFill/>
          <a:ln w="9525">
            <a:noFill/>
            <a:miter lim="800000"/>
            <a:headEnd/>
            <a:tailEnd/>
          </a:ln>
          <a:effectLst/>
        </p:spPr>
        <p:txBody>
          <a:bodyPr lIns="91408" tIns="45704" rIns="91408" bIns="45704">
            <a:spAutoFit/>
          </a:bodyPr>
          <a:lstStyle/>
          <a:p>
            <a:pPr algn="l">
              <a:spcBef>
                <a:spcPct val="10000"/>
              </a:spcBef>
              <a:buFont typeface="Marlett" pitchFamily="2" charset="2"/>
              <a:buNone/>
            </a:pPr>
            <a:r>
              <a:rPr lang="en-US" sz="2400" i="1" baseline="0">
                <a:solidFill>
                  <a:srgbClr val="3333FF"/>
                </a:solidFill>
                <a:effectLst/>
                <a:latin typeface="Times New Roman" pitchFamily="18" charset="0"/>
                <a:cs typeface="Times New Roman" pitchFamily="18" charset="0"/>
              </a:rPr>
              <a:t>Boundary layers</a:t>
            </a:r>
            <a:endParaRPr lang="en-US" sz="2400" i="1">
              <a:solidFill>
                <a:srgbClr val="3333FF"/>
              </a:solidFill>
              <a:effectLst/>
              <a:latin typeface="Times New Roman" pitchFamily="18" charset="0"/>
              <a:cs typeface="Times New Roman" pitchFamily="18" charset="0"/>
            </a:endParaRPr>
          </a:p>
        </p:txBody>
      </p:sp>
      <p:sp>
        <p:nvSpPr>
          <p:cNvPr id="7" name="Rectangle 7"/>
          <p:cNvSpPr>
            <a:spLocks noChangeArrowheads="1"/>
          </p:cNvSpPr>
          <p:nvPr/>
        </p:nvSpPr>
        <p:spPr bwMode="auto">
          <a:xfrm>
            <a:off x="457200" y="2514600"/>
            <a:ext cx="8196263" cy="762000"/>
          </a:xfrm>
          <a:prstGeom prst="rect">
            <a:avLst/>
          </a:prstGeom>
          <a:noFill/>
          <a:ln w="9525">
            <a:noFill/>
            <a:miter lim="800000"/>
            <a:headEnd/>
            <a:tailEnd/>
          </a:ln>
        </p:spPr>
        <p:txBody>
          <a:bodyPr lIns="0" tIns="0" rIns="0" bIns="0"/>
          <a:lstStyle/>
          <a:p>
            <a:pPr marL="863600" lvl="1" indent="-287338" algn="l" defTabSz="457200">
              <a:lnSpc>
                <a:spcPct val="110000"/>
              </a:lnSpc>
              <a:spcAft>
                <a:spcPct val="20000"/>
              </a:spcAft>
              <a:buClr>
                <a:schemeClr val="tx2"/>
              </a:buClr>
              <a:buSzTx/>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baseline="0" dirty="0">
                <a:effectLst/>
                <a:latin typeface="Times New Roman" pitchFamily="18" charset="0"/>
                <a:cs typeface="Times New Roman" pitchFamily="18" charset="0"/>
              </a:rPr>
              <a:t>Only scales of order </a:t>
            </a:r>
            <a:r>
              <a:rPr lang="en-GB" sz="2400" baseline="0" dirty="0">
                <a:effectLst/>
                <a:latin typeface="Symbol" pitchFamily="18" charset="2"/>
                <a:cs typeface="Times New Roman" pitchFamily="18" charset="0"/>
              </a:rPr>
              <a:t>d</a:t>
            </a:r>
            <a:r>
              <a:rPr lang="en-GB" sz="2400" baseline="0" dirty="0">
                <a:effectLst/>
                <a:latin typeface="Times New Roman" pitchFamily="18" charset="0"/>
                <a:cs typeface="Times New Roman" pitchFamily="18" charset="0"/>
              </a:rPr>
              <a:t> need to be resolved</a:t>
            </a:r>
          </a:p>
        </p:txBody>
      </p:sp>
      <p:sp>
        <p:nvSpPr>
          <p:cNvPr id="8" name="Rectangle 8"/>
          <p:cNvSpPr>
            <a:spLocks noChangeArrowheads="1"/>
          </p:cNvSpPr>
          <p:nvPr/>
        </p:nvSpPr>
        <p:spPr bwMode="auto">
          <a:xfrm>
            <a:off x="414338" y="3200400"/>
            <a:ext cx="8196262" cy="762000"/>
          </a:xfrm>
          <a:prstGeom prst="rect">
            <a:avLst/>
          </a:prstGeom>
          <a:noFill/>
          <a:ln w="9525">
            <a:noFill/>
            <a:miter lim="800000"/>
            <a:headEnd/>
            <a:tailEnd/>
          </a:ln>
        </p:spPr>
        <p:txBody>
          <a:bodyPr lIns="0" tIns="0" rIns="0" bIns="0"/>
          <a:lstStyle/>
          <a:p>
            <a:pPr marL="431800" indent="-323850" defTabSz="457200">
              <a:spcBef>
                <a:spcPct val="20000"/>
              </a:spcBef>
              <a:spcAft>
                <a:spcPct val="20000"/>
              </a:spcAft>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sz="2400" dirty="0">
                <a:latin typeface="Times New Roman" pitchFamily="18" charset="0"/>
                <a:cs typeface="Times New Roman" pitchFamily="18" charset="0"/>
              </a:rPr>
              <a:t>Inner layer (Chapman 1979)</a:t>
            </a:r>
          </a:p>
        </p:txBody>
      </p:sp>
      <p:pic>
        <p:nvPicPr>
          <p:cNvPr id="9" name="Picture 12" descr="txp_fig"/>
          <p:cNvPicPr>
            <a:picLocks noChangeAspect="1" noChangeArrowheads="1"/>
          </p:cNvPicPr>
          <p:nvPr>
            <p:custDataLst>
              <p:tags r:id="rId1"/>
            </p:custDataLst>
          </p:nvPr>
        </p:nvPicPr>
        <p:blipFill>
          <a:blip r:embed="rId4" cstate="print"/>
          <a:srcRect/>
          <a:stretch>
            <a:fillRect/>
          </a:stretch>
        </p:blipFill>
        <p:spPr bwMode="auto">
          <a:xfrm>
            <a:off x="2841625" y="3800475"/>
            <a:ext cx="2363788" cy="387350"/>
          </a:xfrm>
          <a:prstGeom prst="rect">
            <a:avLst/>
          </a:prstGeom>
          <a:noFill/>
          <a:ln w="9525">
            <a:noFill/>
            <a:miter lim="800000"/>
            <a:headEnd/>
            <a:tailEnd/>
          </a:ln>
          <a:effectLst/>
        </p:spPr>
      </p:pic>
      <p:pic>
        <p:nvPicPr>
          <p:cNvPr id="10" name="Picture 13" descr="txp_fig"/>
          <p:cNvPicPr>
            <a:picLocks noChangeAspect="1" noChangeArrowheads="1"/>
          </p:cNvPicPr>
          <p:nvPr>
            <p:custDataLst>
              <p:tags r:id="rId2"/>
            </p:custDataLst>
          </p:nvPr>
        </p:nvPicPr>
        <p:blipFill>
          <a:blip r:embed="rId5" cstate="print"/>
          <a:srcRect/>
          <a:stretch>
            <a:fillRect/>
          </a:stretch>
        </p:blipFill>
        <p:spPr bwMode="auto">
          <a:xfrm>
            <a:off x="2819400" y="1892300"/>
            <a:ext cx="2362200" cy="387350"/>
          </a:xfrm>
          <a:prstGeom prst="rect">
            <a:avLst/>
          </a:prstGeom>
          <a:noFill/>
          <a:ln w="9525">
            <a:noFill/>
            <a:miter lim="800000"/>
            <a:headEnd/>
            <a:tailEnd/>
          </a:ln>
          <a:effectLst/>
        </p:spPr>
      </p:pic>
      <p:sp>
        <p:nvSpPr>
          <p:cNvPr id="11" name="Rectangle 14"/>
          <p:cNvSpPr>
            <a:spLocks noChangeArrowheads="1"/>
          </p:cNvSpPr>
          <p:nvPr/>
        </p:nvSpPr>
        <p:spPr bwMode="auto">
          <a:xfrm>
            <a:off x="414338" y="5029200"/>
            <a:ext cx="8196262" cy="762000"/>
          </a:xfrm>
          <a:prstGeom prst="rect">
            <a:avLst/>
          </a:prstGeom>
          <a:noFill/>
          <a:ln w="9525">
            <a:noFill/>
            <a:miter lim="800000"/>
            <a:headEnd/>
            <a:tailEnd/>
          </a:ln>
        </p:spPr>
        <p:txBody>
          <a:bodyPr lIns="0" tIns="0" rIns="0" bIns="0"/>
          <a:lstStyle/>
          <a:p>
            <a:pPr marL="431800" indent="-323850" algn="l" defTabSz="457200">
              <a:lnSpc>
                <a:spcPct val="110000"/>
              </a:lnSpc>
              <a:spcAft>
                <a:spcPct val="2000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baseline="0" dirty="0">
                <a:effectLst/>
                <a:latin typeface="Times New Roman" pitchFamily="18" charset="0"/>
                <a:cs typeface="Times New Roman" pitchFamily="18" charset="0"/>
              </a:rPr>
              <a:t>Computational cost ~ </a:t>
            </a:r>
            <a:r>
              <a:rPr lang="en-GB" sz="2400" i="1" baseline="0" dirty="0">
                <a:effectLst/>
                <a:latin typeface="Times New Roman" pitchFamily="18" charset="0"/>
                <a:cs typeface="Times New Roman" pitchFamily="18" charset="0"/>
              </a:rPr>
              <a:t>Re</a:t>
            </a:r>
            <a:r>
              <a:rPr lang="en-GB" sz="2400" baseline="30000" dirty="0">
                <a:effectLst/>
                <a:latin typeface="Times New Roman" pitchFamily="18" charset="0"/>
                <a:cs typeface="Times New Roman" pitchFamily="18" charset="0"/>
              </a:rPr>
              <a:t>2.4</a:t>
            </a:r>
          </a:p>
        </p:txBody>
      </p:sp>
      <p:sp>
        <p:nvSpPr>
          <p:cNvPr id="12" name="Rectangle 15"/>
          <p:cNvSpPr>
            <a:spLocks noChangeArrowheads="1"/>
          </p:cNvSpPr>
          <p:nvPr/>
        </p:nvSpPr>
        <p:spPr bwMode="auto">
          <a:xfrm>
            <a:off x="414338" y="4343400"/>
            <a:ext cx="8196262" cy="762000"/>
          </a:xfrm>
          <a:prstGeom prst="rect">
            <a:avLst/>
          </a:prstGeom>
          <a:noFill/>
          <a:ln w="9525">
            <a:noFill/>
            <a:miter lim="800000"/>
            <a:headEnd/>
            <a:tailEnd/>
          </a:ln>
        </p:spPr>
        <p:txBody>
          <a:bodyPr lIns="0" tIns="0" rIns="0" bIns="0"/>
          <a:lstStyle/>
          <a:p>
            <a:pPr marL="863600" lvl="1" indent="-287338" algn="l" defTabSz="457200">
              <a:lnSpc>
                <a:spcPct val="110000"/>
              </a:lnSpc>
              <a:spcAft>
                <a:spcPct val="20000"/>
              </a:spcAft>
              <a:buClr>
                <a:schemeClr val="tx2"/>
              </a:buClr>
              <a:buSzTx/>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baseline="0">
                <a:effectLst/>
                <a:latin typeface="Times New Roman" pitchFamily="18" charset="0"/>
                <a:cs typeface="Times New Roman" pitchFamily="18" charset="0"/>
              </a:rPr>
              <a:t>Must resolve near-wall eddies</a:t>
            </a:r>
            <a:endParaRPr lang="en-GB" sz="2400">
              <a:effectLst/>
              <a:latin typeface="Times New Roman" pitchFamily="18" charset="0"/>
              <a:cs typeface="Times New Roman" pitchFamily="18" charset="0"/>
            </a:endParaRPr>
          </a:p>
        </p:txBody>
      </p:sp>
      <p:sp>
        <p:nvSpPr>
          <p:cNvPr id="13" name="Rectangle 16"/>
          <p:cNvSpPr>
            <a:spLocks noChangeArrowheads="1"/>
          </p:cNvSpPr>
          <p:nvPr/>
        </p:nvSpPr>
        <p:spPr bwMode="auto">
          <a:xfrm>
            <a:off x="457200" y="5867400"/>
            <a:ext cx="8458200" cy="457200"/>
          </a:xfrm>
          <a:prstGeom prst="rect">
            <a:avLst/>
          </a:prstGeom>
          <a:noFill/>
          <a:ln w="9525">
            <a:noFill/>
            <a:miter lim="800000"/>
            <a:headEnd/>
            <a:tailEnd/>
          </a:ln>
        </p:spPr>
        <p:txBody>
          <a:bodyPr lIns="0" tIns="0" rIns="0" bIns="0"/>
          <a:lstStyle/>
          <a:p>
            <a:pPr marL="431800" indent="-323850" defTabSz="457200">
              <a:lnSpc>
                <a:spcPct val="110000"/>
              </a:lnSpc>
              <a:spcAft>
                <a:spcPct val="20000"/>
              </a:spcAft>
              <a:buFont typeface="Marlett"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000" i="1" baseline="0" dirty="0">
                <a:solidFill>
                  <a:srgbClr val="FF0000"/>
                </a:solidFill>
                <a:effectLst/>
                <a:latin typeface="Times New Roman" pitchFamily="18" charset="0"/>
                <a:cs typeface="Times New Roman" pitchFamily="18" charset="0"/>
              </a:rPr>
              <a:t>While not as demanding as DNS, LES still poses considerable computational cost</a:t>
            </a:r>
            <a:endParaRPr lang="en-GB" sz="2000" i="1" dirty="0">
              <a:solidFill>
                <a:srgbClr val="FF0000"/>
              </a:solidFill>
              <a:effectLst/>
              <a:latin typeface="Times New Roman" pitchFamily="18" charset="0"/>
              <a:cs typeface="Times New Roman" pitchFamily="18" charset="0"/>
            </a:endParaRPr>
          </a:p>
        </p:txBody>
      </p:sp>
      <p:sp>
        <p:nvSpPr>
          <p:cNvPr id="14" name="Rectangle 17"/>
          <p:cNvSpPr>
            <a:spLocks noChangeArrowheads="1"/>
          </p:cNvSpPr>
          <p:nvPr/>
        </p:nvSpPr>
        <p:spPr bwMode="auto">
          <a:xfrm>
            <a:off x="2667000" y="3679825"/>
            <a:ext cx="2743200" cy="587375"/>
          </a:xfrm>
          <a:prstGeom prst="rect">
            <a:avLst/>
          </a:prstGeom>
          <a:noFill/>
          <a:ln w="28575">
            <a:solidFill>
              <a:srgbClr val="FF3300"/>
            </a:solidFill>
            <a:miter lim="800000"/>
            <a:headEnd/>
            <a:tailEnd/>
          </a:ln>
          <a:effectLst/>
        </p:spPr>
        <p:txBody>
          <a:bodyPr wrap="none" lIns="91408" tIns="45704" rIns="91408" bIns="45704" anchor="ctr"/>
          <a:lstStyle/>
          <a:p>
            <a:endParaRPr lang="en-US">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708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3400" y="609600"/>
            <a:ext cx="8012151" cy="1052879"/>
          </a:xfrm>
          <a:prstGeom prst="rect">
            <a:avLst/>
          </a:prstGeom>
          <a:noFill/>
        </p:spPr>
      </p:pic>
      <p:sp>
        <p:nvSpPr>
          <p:cNvPr id="6" name="Text Box 4"/>
          <p:cNvSpPr txBox="1">
            <a:spLocks noChangeArrowheads="1"/>
          </p:cNvSpPr>
          <p:nvPr/>
        </p:nvSpPr>
        <p:spPr bwMode="auto">
          <a:xfrm>
            <a:off x="457200" y="1828800"/>
            <a:ext cx="6324600" cy="369332"/>
          </a:xfrm>
          <a:prstGeom prst="rect">
            <a:avLst/>
          </a:prstGeom>
          <a:noFill/>
          <a:ln w="9525">
            <a:noFill/>
            <a:miter lim="800000"/>
            <a:headEnd/>
            <a:tailEnd/>
          </a:ln>
          <a:effectLst/>
        </p:spPr>
        <p:txBody>
          <a:bodyPr>
            <a:spAutoFit/>
          </a:bodyPr>
          <a:lstStyle/>
          <a:p>
            <a:pPr>
              <a:spcBef>
                <a:spcPct val="50000"/>
              </a:spcBef>
            </a:pPr>
            <a:r>
              <a:rPr lang="en-US" dirty="0" smtClean="0">
                <a:latin typeface="Times New Roman" pitchFamily="18" charset="0"/>
                <a:cs typeface="Times New Roman" pitchFamily="18" charset="0"/>
              </a:rPr>
              <a:t>Take time averaging for steady flow:</a:t>
            </a:r>
            <a:endParaRPr lang="en-US" dirty="0">
              <a:latin typeface="Times New Roman" pitchFamily="18" charset="0"/>
              <a:cs typeface="Times New Roman" pitchFamily="18" charset="0"/>
            </a:endParaRPr>
          </a:p>
        </p:txBody>
      </p:sp>
      <p:sp>
        <p:nvSpPr>
          <p:cNvPr id="2170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709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1000" y="2590800"/>
            <a:ext cx="8534400" cy="1148862"/>
          </a:xfrm>
          <a:prstGeom prst="rect">
            <a:avLst/>
          </a:prstGeom>
          <a:noFill/>
        </p:spPr>
      </p:pic>
      <p:sp>
        <p:nvSpPr>
          <p:cNvPr id="2170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7093" name="Picture 5"/>
          <p:cNvPicPr>
            <a:picLocks noChangeAspect="1" noChangeArrowheads="1"/>
          </p:cNvPicPr>
          <p:nvPr/>
        </p:nvPicPr>
        <p:blipFill>
          <a:blip r:embed="rId4" cstate="print">
            <a:clrChange>
              <a:clrFrom>
                <a:srgbClr val="FFFFFF"/>
              </a:clrFrom>
              <a:clrTo>
                <a:srgbClr val="FFFFFF">
                  <a:alpha val="0"/>
                </a:srgbClr>
              </a:clrTo>
            </a:clrChange>
          </a:blip>
          <a:srcRect l="22265"/>
          <a:stretch>
            <a:fillRect/>
          </a:stretch>
        </p:blipFill>
        <p:spPr bwMode="auto">
          <a:xfrm>
            <a:off x="2133600" y="4419600"/>
            <a:ext cx="6384925" cy="742950"/>
          </a:xfrm>
          <a:prstGeom prst="rect">
            <a:avLst/>
          </a:prstGeom>
          <a:noFill/>
        </p:spPr>
      </p:pic>
      <p:sp>
        <p:nvSpPr>
          <p:cNvPr id="11" name="Text Box 4"/>
          <p:cNvSpPr txBox="1">
            <a:spLocks noChangeArrowheads="1"/>
          </p:cNvSpPr>
          <p:nvPr/>
        </p:nvSpPr>
        <p:spPr bwMode="auto">
          <a:xfrm>
            <a:off x="304800" y="3886200"/>
            <a:ext cx="6324600" cy="369332"/>
          </a:xfrm>
          <a:prstGeom prst="rect">
            <a:avLst/>
          </a:prstGeom>
          <a:noFill/>
          <a:ln w="9525">
            <a:noFill/>
            <a:miter lim="800000"/>
            <a:headEnd/>
            <a:tailEnd/>
          </a:ln>
          <a:effectLst/>
        </p:spPr>
        <p:txBody>
          <a:bodyPr>
            <a:spAutoFit/>
          </a:bodyPr>
          <a:lstStyle/>
          <a:p>
            <a:pPr>
              <a:spcBef>
                <a:spcPct val="50000"/>
              </a:spcBef>
            </a:pPr>
            <a:r>
              <a:rPr lang="en-US" dirty="0" smtClean="0">
                <a:latin typeface="Times New Roman" pitchFamily="18" charset="0"/>
                <a:cs typeface="Times New Roman" pitchFamily="18" charset="0"/>
              </a:rPr>
              <a:t>Expanding the terms:</a:t>
            </a:r>
            <a:endParaRPr lang="en-US" dirty="0">
              <a:latin typeface="Times New Roman" pitchFamily="18" charset="0"/>
              <a:cs typeface="Times New Roman" pitchFamily="18" charset="0"/>
            </a:endParaRPr>
          </a:p>
        </p:txBody>
      </p:sp>
      <p:sp>
        <p:nvSpPr>
          <p:cNvPr id="2170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170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7097" name="Picture 9"/>
          <p:cNvPicPr>
            <a:picLocks noChangeAspect="1" noChangeArrowheads="1"/>
          </p:cNvPicPr>
          <p:nvPr/>
        </p:nvPicPr>
        <p:blipFill>
          <a:blip r:embed="rId5" cstate="print">
            <a:clrChange>
              <a:clrFrom>
                <a:srgbClr val="FFFFFF"/>
              </a:clrFrom>
              <a:clrTo>
                <a:srgbClr val="FFFFFF">
                  <a:alpha val="0"/>
                </a:srgbClr>
              </a:clrTo>
            </a:clrChange>
          </a:blip>
          <a:srcRect l="22430"/>
          <a:stretch>
            <a:fillRect/>
          </a:stretch>
        </p:blipFill>
        <p:spPr bwMode="auto">
          <a:xfrm>
            <a:off x="2209800" y="5257800"/>
            <a:ext cx="6324600" cy="781082"/>
          </a:xfrm>
          <a:prstGeom prst="rect">
            <a:avLst/>
          </a:prstGeom>
          <a:noFill/>
        </p:spPr>
      </p:pic>
      <p:sp>
        <p:nvSpPr>
          <p:cNvPr id="2171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7099" name="Picture 11"/>
          <p:cNvPicPr>
            <a:picLocks noChangeAspect="1" noChangeArrowheads="1"/>
          </p:cNvPicPr>
          <p:nvPr/>
        </p:nvPicPr>
        <p:blipFill>
          <a:blip r:embed="rId6" cstate="print">
            <a:clrChange>
              <a:clrFrom>
                <a:srgbClr val="FFFFFF"/>
              </a:clrFrom>
              <a:clrTo>
                <a:srgbClr val="FFFFFF">
                  <a:alpha val="0"/>
                </a:srgbClr>
              </a:clrTo>
            </a:clrChange>
          </a:blip>
          <a:srcRect l="21827"/>
          <a:stretch>
            <a:fillRect/>
          </a:stretch>
        </p:blipFill>
        <p:spPr bwMode="auto">
          <a:xfrm>
            <a:off x="2057400" y="6132653"/>
            <a:ext cx="6549702" cy="725347"/>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8600" y="231775"/>
            <a:ext cx="7775575" cy="606425"/>
          </a:xfrm>
        </p:spPr>
        <p:txBody>
          <a:bodyPr/>
          <a:lstStyle/>
          <a:p>
            <a:r>
              <a:rPr lang="en-US" sz="3200" dirty="0">
                <a:solidFill>
                  <a:srgbClr val="0070C0"/>
                </a:solidFill>
                <a:effectLst/>
                <a:latin typeface="Times New Roman" pitchFamily="18" charset="0"/>
                <a:cs typeface="Times New Roman" pitchFamily="18" charset="0"/>
              </a:rPr>
              <a:t>Governing </a:t>
            </a:r>
            <a:r>
              <a:rPr lang="en-US" sz="3200" dirty="0" smtClean="0">
                <a:solidFill>
                  <a:srgbClr val="0070C0"/>
                </a:solidFill>
                <a:effectLst/>
                <a:latin typeface="Times New Roman" pitchFamily="18" charset="0"/>
                <a:cs typeface="Times New Roman" pitchFamily="18" charset="0"/>
              </a:rPr>
              <a:t>Equations- LES</a:t>
            </a:r>
            <a:endParaRPr lang="en-US" sz="3200" dirty="0">
              <a:solidFill>
                <a:srgbClr val="0070C0"/>
              </a:solidFill>
              <a:effectLst/>
              <a:latin typeface="Times New Roman" pitchFamily="18" charset="0"/>
              <a:cs typeface="Times New Roman"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2286000" y="939800"/>
            <a:ext cx="4419600" cy="2565400"/>
          </a:xfrm>
          <a:prstGeom prst="rect">
            <a:avLst/>
          </a:prstGeom>
          <a:noFill/>
        </p:spPr>
      </p:pic>
      <p:sp>
        <p:nvSpPr>
          <p:cNvPr id="6" name="Rectangle 6"/>
          <p:cNvSpPr>
            <a:spLocks noChangeArrowheads="1"/>
          </p:cNvSpPr>
          <p:nvPr/>
        </p:nvSpPr>
        <p:spPr bwMode="auto">
          <a:xfrm>
            <a:off x="414338" y="3733800"/>
            <a:ext cx="8120062" cy="685800"/>
          </a:xfrm>
          <a:prstGeom prst="rect">
            <a:avLst/>
          </a:prstGeom>
          <a:noFill/>
          <a:ln w="9525">
            <a:noFill/>
            <a:miter lim="800000"/>
            <a:headEnd/>
            <a:tailEnd/>
          </a:ln>
        </p:spPr>
        <p:txBody>
          <a:bodyPr lIns="0" tIns="0" rIns="0" bIns="0"/>
          <a:lstStyle/>
          <a:p>
            <a:pPr marL="431800" indent="-323850" algn="just" defTabSz="457200">
              <a:lnSpc>
                <a:spcPct val="11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baseline="0" dirty="0">
                <a:effectLst/>
                <a:latin typeface="Times New Roman" pitchFamily="18" charset="0"/>
                <a:cs typeface="Times New Roman" pitchFamily="18" charset="0"/>
              </a:rPr>
              <a:t>Separate the large and the small scales by the filtering operation:</a:t>
            </a:r>
            <a:r>
              <a:rPr lang="en-GB" baseline="0" dirty="0">
                <a:effectLst>
                  <a:outerShdw blurRad="38100" dist="38100" dir="2700000" algn="tl">
                    <a:srgbClr val="C0C0C0"/>
                  </a:outerShdw>
                </a:effectLst>
                <a:latin typeface="Times New Roman" pitchFamily="18" charset="0"/>
                <a:cs typeface="Times New Roman" pitchFamily="18" charset="0"/>
              </a:rPr>
              <a:t/>
            </a:r>
            <a:br>
              <a:rPr lang="en-GB" baseline="0" dirty="0">
                <a:effectLst>
                  <a:outerShdw blurRad="38100" dist="38100" dir="2700000" algn="tl">
                    <a:srgbClr val="C0C0C0"/>
                  </a:outerShdw>
                </a:effectLst>
                <a:latin typeface="Times New Roman" pitchFamily="18" charset="0"/>
                <a:cs typeface="Times New Roman" pitchFamily="18" charset="0"/>
              </a:rPr>
            </a:br>
            <a:endParaRPr lang="en-GB" baseline="0" dirty="0">
              <a:effectLst>
                <a:outerShdw blurRad="38100" dist="38100" dir="2700000" algn="tl">
                  <a:srgbClr val="C0C0C0"/>
                </a:outerShdw>
              </a:effectLst>
              <a:latin typeface="Times New Roman" pitchFamily="18" charset="0"/>
              <a:cs typeface="Times New Roman" pitchFamily="18" charset="0"/>
            </a:endParaRPr>
          </a:p>
        </p:txBody>
      </p:sp>
      <p:pic>
        <p:nvPicPr>
          <p:cNvPr id="7" name="Picture 8"/>
          <p:cNvPicPr>
            <a:picLocks noChangeAspect="1" noChangeArrowheads="1"/>
          </p:cNvPicPr>
          <p:nvPr/>
        </p:nvPicPr>
        <p:blipFill>
          <a:blip r:embed="rId3" cstate="print"/>
          <a:srcRect/>
          <a:stretch>
            <a:fillRect/>
          </a:stretch>
        </p:blipFill>
        <p:spPr bwMode="auto">
          <a:xfrm>
            <a:off x="1917700" y="4710113"/>
            <a:ext cx="5016500" cy="776287"/>
          </a:xfrm>
          <a:prstGeom prst="rect">
            <a:avLst/>
          </a:prstGeom>
          <a:noFill/>
        </p:spPr>
      </p:pic>
      <p:sp>
        <p:nvSpPr>
          <p:cNvPr id="8" name="Text Box 10"/>
          <p:cNvSpPr txBox="1">
            <a:spLocks noChangeArrowheads="1"/>
          </p:cNvSpPr>
          <p:nvPr/>
        </p:nvSpPr>
        <p:spPr bwMode="auto">
          <a:xfrm>
            <a:off x="4360863" y="5791200"/>
            <a:ext cx="1658937" cy="457200"/>
          </a:xfrm>
          <a:prstGeom prst="rect">
            <a:avLst/>
          </a:prstGeom>
          <a:noFill/>
          <a:ln w="9525">
            <a:noFill/>
            <a:miter lim="800000"/>
            <a:headEnd/>
            <a:tailEnd/>
          </a:ln>
          <a:effectLst/>
        </p:spPr>
        <p:txBody>
          <a:bodyPr wrap="none" lIns="91408" tIns="45704" rIns="91408" bIns="45704">
            <a:spAutoFit/>
          </a:bodyPr>
          <a:lstStyle/>
          <a:p>
            <a:pPr>
              <a:buFont typeface="Marlett" pitchFamily="2" charset="2"/>
              <a:buNone/>
            </a:pPr>
            <a:r>
              <a:rPr lang="en-US" sz="2400" i="1" baseline="0">
                <a:solidFill>
                  <a:srgbClr val="FF0000"/>
                </a:solidFill>
                <a:effectLst/>
              </a:rPr>
              <a:t>Filter width</a:t>
            </a:r>
          </a:p>
        </p:txBody>
      </p:sp>
      <p:sp>
        <p:nvSpPr>
          <p:cNvPr id="9" name="Line 11"/>
          <p:cNvSpPr>
            <a:spLocks noChangeShapeType="1"/>
          </p:cNvSpPr>
          <p:nvPr/>
        </p:nvSpPr>
        <p:spPr bwMode="auto">
          <a:xfrm flipV="1">
            <a:off x="5324475" y="5181600"/>
            <a:ext cx="619125" cy="609600"/>
          </a:xfrm>
          <a:prstGeom prst="line">
            <a:avLst/>
          </a:prstGeom>
          <a:noFill/>
          <a:ln w="9525">
            <a:solidFill>
              <a:srgbClr val="FF0000"/>
            </a:solidFill>
            <a:round/>
            <a:headEnd/>
            <a:tailEnd type="triangle" w="med" len="med"/>
          </a:ln>
          <a:effectLst/>
        </p:spPr>
        <p:txBody>
          <a:bodyPr wrap="none" lIns="91408" tIns="45704" rIns="91408" bIns="45704" anchor="ctr"/>
          <a:lstStyle/>
          <a:p>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4800" y="155575"/>
            <a:ext cx="8523288" cy="606425"/>
          </a:xfrm>
        </p:spPr>
        <p:txBody>
          <a:bodyPr/>
          <a:lstStyle/>
          <a:p>
            <a:r>
              <a:rPr lang="en-US" sz="3200" dirty="0">
                <a:solidFill>
                  <a:srgbClr val="0070C0"/>
                </a:solidFill>
                <a:effectLst/>
                <a:latin typeface="Times New Roman" pitchFamily="18" charset="0"/>
                <a:cs typeface="Times New Roman" pitchFamily="18" charset="0"/>
              </a:rPr>
              <a:t>Governing </a:t>
            </a:r>
            <a:r>
              <a:rPr lang="en-US" sz="3200" dirty="0" smtClean="0">
                <a:solidFill>
                  <a:srgbClr val="0070C0"/>
                </a:solidFill>
                <a:effectLst/>
                <a:latin typeface="Times New Roman" pitchFamily="18" charset="0"/>
                <a:cs typeface="Times New Roman" pitchFamily="18" charset="0"/>
              </a:rPr>
              <a:t>Equations- LES</a:t>
            </a:r>
            <a:endParaRPr lang="en-US" sz="3200" dirty="0">
              <a:solidFill>
                <a:srgbClr val="0070C0"/>
              </a:solidFill>
              <a:effectLst/>
              <a:latin typeface="Times New Roman" pitchFamily="18" charset="0"/>
              <a:cs typeface="Times New Roman" pitchFamily="18" charset="0"/>
            </a:endParaRPr>
          </a:p>
        </p:txBody>
      </p:sp>
      <p:sp>
        <p:nvSpPr>
          <p:cNvPr id="5" name="Rectangle 3"/>
          <p:cNvSpPr>
            <a:spLocks noChangeArrowheads="1"/>
          </p:cNvSpPr>
          <p:nvPr/>
        </p:nvSpPr>
        <p:spPr bwMode="auto">
          <a:xfrm>
            <a:off x="457200" y="2133600"/>
            <a:ext cx="8229600" cy="533400"/>
          </a:xfrm>
          <a:prstGeom prst="rect">
            <a:avLst/>
          </a:prstGeom>
          <a:noFill/>
          <a:ln w="9525">
            <a:noFill/>
            <a:miter lim="800000"/>
            <a:headEnd/>
            <a:tailEnd/>
          </a:ln>
        </p:spPr>
        <p:txBody>
          <a:bodyPr lIns="91408" tIns="45704" rIns="91408" bIns="45704"/>
          <a:lstStyle/>
          <a:p>
            <a:pPr marL="342900" indent="-342900" algn="l">
              <a:lnSpc>
                <a:spcPct val="110000"/>
              </a:lnSpc>
              <a:spcAft>
                <a:spcPct val="0"/>
              </a:spcAft>
            </a:pPr>
            <a:r>
              <a:rPr lang="en-US" sz="1800" baseline="0">
                <a:effectLst/>
                <a:latin typeface="Times New Roman" pitchFamily="18" charset="0"/>
                <a:cs typeface="Times New Roman" pitchFamily="18" charset="0"/>
              </a:rPr>
              <a:t>Filtered equations of motion…</a:t>
            </a:r>
          </a:p>
        </p:txBody>
      </p:sp>
      <p:sp>
        <p:nvSpPr>
          <p:cNvPr id="6" name="Rectangle 4"/>
          <p:cNvSpPr>
            <a:spLocks noChangeArrowheads="1"/>
          </p:cNvSpPr>
          <p:nvPr/>
        </p:nvSpPr>
        <p:spPr bwMode="auto">
          <a:xfrm>
            <a:off x="609600" y="4724400"/>
            <a:ext cx="8229600" cy="685800"/>
          </a:xfrm>
          <a:prstGeom prst="rect">
            <a:avLst/>
          </a:prstGeom>
          <a:noFill/>
          <a:ln w="9525">
            <a:noFill/>
            <a:miter lim="800000"/>
            <a:headEnd/>
            <a:tailEnd/>
          </a:ln>
        </p:spPr>
        <p:txBody>
          <a:bodyPr lIns="91408" tIns="45704" rIns="91408" bIns="45704"/>
          <a:lstStyle/>
          <a:p>
            <a:pPr marL="342900" indent="-342900" algn="l">
              <a:lnSpc>
                <a:spcPct val="110000"/>
              </a:lnSpc>
              <a:spcAft>
                <a:spcPct val="0"/>
              </a:spcAft>
            </a:pPr>
            <a:r>
              <a:rPr lang="en-US" sz="1800" baseline="0">
                <a:effectLst/>
                <a:latin typeface="Times New Roman" pitchFamily="18" charset="0"/>
                <a:cs typeface="Times New Roman" pitchFamily="18" charset="0"/>
              </a:rPr>
              <a:t>Subgrid-scale (SGS) stress (which needs to be modeled)</a:t>
            </a:r>
          </a:p>
        </p:txBody>
      </p:sp>
      <p:pic>
        <p:nvPicPr>
          <p:cNvPr id="7" name="Picture 5" descr="txp_fig"/>
          <p:cNvPicPr>
            <a:picLocks noChangeAspect="1" noChangeArrowheads="1"/>
          </p:cNvPicPr>
          <p:nvPr>
            <p:custDataLst>
              <p:tags r:id="rId1"/>
            </p:custDataLst>
          </p:nvPr>
        </p:nvPicPr>
        <p:blipFill>
          <a:blip r:embed="rId6" cstate="print"/>
          <a:srcRect/>
          <a:stretch>
            <a:fillRect/>
          </a:stretch>
        </p:blipFill>
        <p:spPr bwMode="auto">
          <a:xfrm>
            <a:off x="1778000" y="3543300"/>
            <a:ext cx="5384800" cy="723900"/>
          </a:xfrm>
          <a:prstGeom prst="rect">
            <a:avLst/>
          </a:prstGeom>
          <a:noFill/>
          <a:ln w="9525">
            <a:noFill/>
            <a:miter lim="800000"/>
            <a:headEnd/>
            <a:tailEnd/>
          </a:ln>
          <a:effectLst/>
        </p:spPr>
      </p:pic>
      <p:pic>
        <p:nvPicPr>
          <p:cNvPr id="8" name="Picture 6" descr="txp_fig"/>
          <p:cNvPicPr>
            <a:picLocks noChangeAspect="1" noChangeArrowheads="1"/>
          </p:cNvPicPr>
          <p:nvPr>
            <p:custDataLst>
              <p:tags r:id="rId2"/>
            </p:custDataLst>
          </p:nvPr>
        </p:nvPicPr>
        <p:blipFill>
          <a:blip r:embed="rId7" cstate="print"/>
          <a:srcRect/>
          <a:stretch>
            <a:fillRect/>
          </a:stretch>
        </p:blipFill>
        <p:spPr bwMode="auto">
          <a:xfrm>
            <a:off x="3390900" y="5473700"/>
            <a:ext cx="2019300" cy="241300"/>
          </a:xfrm>
          <a:prstGeom prst="rect">
            <a:avLst/>
          </a:prstGeom>
          <a:noFill/>
          <a:ln w="9525">
            <a:noFill/>
            <a:miter lim="800000"/>
            <a:headEnd/>
            <a:tailEnd/>
          </a:ln>
          <a:effectLst/>
        </p:spPr>
      </p:pic>
      <p:pic>
        <p:nvPicPr>
          <p:cNvPr id="9" name="Picture 7" descr="txp_fig"/>
          <p:cNvPicPr>
            <a:picLocks noChangeAspect="1" noChangeArrowheads="1"/>
          </p:cNvPicPr>
          <p:nvPr>
            <p:custDataLst>
              <p:tags r:id="rId3"/>
            </p:custDataLst>
          </p:nvPr>
        </p:nvPicPr>
        <p:blipFill>
          <a:blip r:embed="rId8" cstate="print"/>
          <a:srcRect/>
          <a:stretch>
            <a:fillRect/>
          </a:stretch>
        </p:blipFill>
        <p:spPr bwMode="auto">
          <a:xfrm>
            <a:off x="3733800" y="2743200"/>
            <a:ext cx="1168400" cy="660400"/>
          </a:xfrm>
          <a:prstGeom prst="rect">
            <a:avLst/>
          </a:prstGeom>
          <a:noFill/>
          <a:ln w="9525">
            <a:noFill/>
            <a:miter lim="800000"/>
            <a:headEnd/>
            <a:tailEnd/>
          </a:ln>
          <a:effectLst/>
        </p:spPr>
      </p:pic>
      <p:sp>
        <p:nvSpPr>
          <p:cNvPr id="10" name="Rectangle 8"/>
          <p:cNvSpPr>
            <a:spLocks noChangeArrowheads="1"/>
          </p:cNvSpPr>
          <p:nvPr/>
        </p:nvSpPr>
        <p:spPr bwMode="auto">
          <a:xfrm>
            <a:off x="457200" y="914400"/>
            <a:ext cx="8229600" cy="609600"/>
          </a:xfrm>
          <a:prstGeom prst="rect">
            <a:avLst/>
          </a:prstGeom>
          <a:noFill/>
          <a:ln w="9525">
            <a:noFill/>
            <a:miter lim="800000"/>
            <a:headEnd/>
            <a:tailEnd/>
          </a:ln>
        </p:spPr>
        <p:txBody>
          <a:bodyPr lIns="91408" tIns="45704" rIns="91408" bIns="45704"/>
          <a:lstStyle/>
          <a:p>
            <a:pPr marL="228600" indent="-228600" algn="l">
              <a:lnSpc>
                <a:spcPct val="110000"/>
              </a:lnSpc>
              <a:spcAft>
                <a:spcPct val="0"/>
              </a:spcAft>
            </a:pPr>
            <a:r>
              <a:rPr lang="en-US" sz="1800" baseline="0">
                <a:effectLst/>
                <a:latin typeface="Times New Roman" pitchFamily="18" charset="0"/>
                <a:cs typeface="Times New Roman" pitchFamily="18" charset="0"/>
              </a:rPr>
              <a:t>Apply the filtering operation to the Navier-Stokes equations</a:t>
            </a:r>
          </a:p>
        </p:txBody>
      </p:sp>
      <p:sp>
        <p:nvSpPr>
          <p:cNvPr id="11" name="Rectangle 9"/>
          <p:cNvSpPr>
            <a:spLocks noChangeArrowheads="1"/>
          </p:cNvSpPr>
          <p:nvPr/>
        </p:nvSpPr>
        <p:spPr bwMode="auto">
          <a:xfrm>
            <a:off x="457200" y="4579938"/>
            <a:ext cx="7391400" cy="1363662"/>
          </a:xfrm>
          <a:prstGeom prst="rect">
            <a:avLst/>
          </a:prstGeom>
          <a:noFill/>
          <a:ln w="28575">
            <a:solidFill>
              <a:schemeClr val="accent1"/>
            </a:solidFill>
            <a:miter lim="800000"/>
            <a:headEnd/>
            <a:tailEnd/>
          </a:ln>
          <a:effectLst/>
        </p:spPr>
        <p:txBody>
          <a:bodyPr wrap="none" lIns="91408" tIns="45704" rIns="91408" bIns="45704" anchor="ctr"/>
          <a:lstStyle/>
          <a:p>
            <a:endParaRPr lang="en-US">
              <a:latin typeface="Times New Roman" pitchFamily="18" charset="0"/>
              <a:cs typeface="Times New Roman" pitchFamily="18" charset="0"/>
            </a:endParaRPr>
          </a:p>
        </p:txBody>
      </p:sp>
      <p:sp>
        <p:nvSpPr>
          <p:cNvPr id="12" name="Rectangle 10"/>
          <p:cNvSpPr>
            <a:spLocks noChangeArrowheads="1"/>
          </p:cNvSpPr>
          <p:nvPr/>
        </p:nvSpPr>
        <p:spPr bwMode="auto">
          <a:xfrm>
            <a:off x="6553200" y="3549650"/>
            <a:ext cx="719138" cy="796925"/>
          </a:xfrm>
          <a:prstGeom prst="rect">
            <a:avLst/>
          </a:prstGeom>
          <a:noFill/>
          <a:ln w="28575" algn="ctr">
            <a:solidFill>
              <a:schemeClr val="accent1"/>
            </a:solidFill>
            <a:miter lim="800000"/>
            <a:headEnd/>
            <a:tailEnd/>
          </a:ln>
          <a:effectLst/>
        </p:spPr>
        <p:txBody>
          <a:bodyPr wrap="none" lIns="91408" tIns="45704" rIns="91408" bIns="45704" anchor="ctr"/>
          <a:lstStyle/>
          <a:p>
            <a:endParaRPr lang="en-US">
              <a:latin typeface="Times New Roman" pitchFamily="18" charset="0"/>
              <a:cs typeface="Times New Roman" pitchFamily="18" charset="0"/>
            </a:endParaRPr>
          </a:p>
        </p:txBody>
      </p:sp>
      <p:pic>
        <p:nvPicPr>
          <p:cNvPr id="13" name="Picture 11" descr="txp_fig"/>
          <p:cNvPicPr>
            <a:picLocks noChangeAspect="1" noChangeArrowheads="1"/>
          </p:cNvPicPr>
          <p:nvPr>
            <p:custDataLst>
              <p:tags r:id="rId4"/>
            </p:custDataLst>
          </p:nvPr>
        </p:nvPicPr>
        <p:blipFill>
          <a:blip r:embed="rId9" cstate="print"/>
          <a:srcRect/>
          <a:stretch>
            <a:fillRect/>
          </a:stretch>
        </p:blipFill>
        <p:spPr bwMode="auto">
          <a:xfrm>
            <a:off x="1714500" y="1365250"/>
            <a:ext cx="5270500" cy="5207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8600" y="231775"/>
            <a:ext cx="7775575" cy="606425"/>
          </a:xfrm>
        </p:spPr>
        <p:txBody>
          <a:bodyPr>
            <a:noAutofit/>
          </a:bodyPr>
          <a:lstStyle/>
          <a:p>
            <a:r>
              <a:rPr lang="en-US" sz="3600" dirty="0">
                <a:solidFill>
                  <a:srgbClr val="0070C0"/>
                </a:solidFill>
                <a:effectLst/>
                <a:latin typeface="Times New Roman" pitchFamily="18" charset="0"/>
                <a:cs typeface="Times New Roman" pitchFamily="18" charset="0"/>
              </a:rPr>
              <a:t>The filtering operation</a:t>
            </a:r>
          </a:p>
        </p:txBody>
      </p:sp>
      <p:pic>
        <p:nvPicPr>
          <p:cNvPr id="5" name="Picture 7"/>
          <p:cNvPicPr>
            <a:picLocks noChangeAspect="1" noChangeArrowheads="1"/>
          </p:cNvPicPr>
          <p:nvPr/>
        </p:nvPicPr>
        <p:blipFill>
          <a:blip r:embed="rId2" cstate="print"/>
          <a:srcRect l="6283" t="4794" r="8410" b="2530"/>
          <a:stretch>
            <a:fillRect/>
          </a:stretch>
        </p:blipFill>
        <p:spPr bwMode="auto">
          <a:xfrm>
            <a:off x="3505200" y="1143000"/>
            <a:ext cx="5410200" cy="4419600"/>
          </a:xfrm>
          <a:prstGeom prst="rect">
            <a:avLst/>
          </a:prstGeom>
          <a:noFill/>
        </p:spPr>
      </p:pic>
      <p:sp>
        <p:nvSpPr>
          <p:cNvPr id="6" name="Rectangle 8"/>
          <p:cNvSpPr txBox="1">
            <a:spLocks noChangeArrowheads="1"/>
          </p:cNvSpPr>
          <p:nvPr/>
        </p:nvSpPr>
        <p:spPr>
          <a:xfrm>
            <a:off x="207963" y="1330325"/>
            <a:ext cx="3221037" cy="4151313"/>
          </a:xfrm>
          <a:prstGeom prst="rect">
            <a:avLst/>
          </a:prstGeom>
          <a:ln/>
        </p:spPr>
        <p:txBody>
          <a:bodyPr vert="horz" lIns="0" tIns="0" rIns="0" bIns="0" rtlCol="0">
            <a:normAutofit/>
          </a:bodyPr>
          <a:lstStyle/>
          <a:p>
            <a:pPr marL="431800" marR="0" lvl="0" indent="-323850" algn="l" defTabSz="457200" rtl="0" eaLnBrk="1" fontAlgn="auto" latinLnBrk="0" hangingPunct="1">
              <a:lnSpc>
                <a:spcPct val="100000"/>
              </a:lnSpc>
              <a:spcBef>
                <a:spcPct val="20000"/>
              </a:spcBef>
              <a:spcAft>
                <a:spcPts val="0"/>
              </a:spcAft>
              <a:buClrTx/>
              <a:buSzTx/>
              <a:buFont typeface="Arial" pitchFamily="34" charset="0"/>
              <a:buChar char="•"/>
              <a:tabLst>
                <a:tab pos="723900" algn="l"/>
                <a:tab pos="1447800" algn="l"/>
                <a:tab pos="2171700" algn="l"/>
                <a:tab pos="28956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Filtering is a local spatial averaging over the </a:t>
            </a:r>
            <a:r>
              <a:rPr kumimoji="0" lang="en-GB" sz="2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filter width</a:t>
            </a: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en-GB" sz="2400" b="0" i="0" u="none" strike="noStrike" kern="1200" cap="none" spc="0" normalizeH="0" baseline="0" noProof="0" dirty="0" smtClean="0">
                <a:ln>
                  <a:noFill/>
                </a:ln>
                <a:solidFill>
                  <a:schemeClr val="tx1"/>
                </a:solidFill>
                <a:effectLst/>
                <a:uLnTx/>
                <a:uFillTx/>
                <a:latin typeface="Symbol" pitchFamily="18" charset="2"/>
                <a:cs typeface="Times New Roman" pitchFamily="18" charset="0"/>
              </a:rPr>
              <a:t>D</a:t>
            </a:r>
          </a:p>
          <a:p>
            <a:pPr marL="431800" marR="0" lvl="0" indent="-323850" algn="l" defTabSz="457200" rtl="0" eaLnBrk="1" fontAlgn="auto" latinLnBrk="0" hangingPunct="1">
              <a:lnSpc>
                <a:spcPct val="100000"/>
              </a:lnSpc>
              <a:spcBef>
                <a:spcPct val="20000"/>
              </a:spcBef>
              <a:spcAft>
                <a:spcPts val="0"/>
              </a:spcAft>
              <a:buClrTx/>
              <a:buSzTx/>
              <a:buFont typeface="Arial" pitchFamily="34" charset="0"/>
              <a:buChar char="•"/>
              <a:tabLst>
                <a:tab pos="723900" algn="l"/>
                <a:tab pos="1447800" algn="l"/>
                <a:tab pos="2171700" algn="l"/>
                <a:tab pos="28956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Increasing </a:t>
            </a:r>
            <a:r>
              <a:rPr kumimoji="0" lang="en-GB" sz="2400" b="0" i="0" u="none" strike="noStrike" kern="1200" cap="none" spc="0" normalizeH="0" baseline="0" noProof="0" dirty="0" smtClean="0">
                <a:ln>
                  <a:noFill/>
                </a:ln>
                <a:solidFill>
                  <a:schemeClr val="tx1"/>
                </a:solidFill>
                <a:effectLst/>
                <a:uLnTx/>
                <a:uFillTx/>
                <a:latin typeface="Symbol" pitchFamily="18" charset="2"/>
                <a:cs typeface="Times New Roman" pitchFamily="18" charset="0"/>
              </a:rPr>
              <a:t>D</a:t>
            </a: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removes more scales from the velocity field</a:t>
            </a:r>
          </a:p>
          <a:p>
            <a:pPr marL="863600" marR="0" lvl="1" indent="-287338" algn="l" defTabSz="457200" rtl="0" eaLnBrk="1" fontAlgn="auto" latinLnBrk="0" hangingPunct="1">
              <a:lnSpc>
                <a:spcPct val="100000"/>
              </a:lnSpc>
              <a:spcBef>
                <a:spcPct val="20000"/>
              </a:spcBef>
              <a:spcAft>
                <a:spcPts val="0"/>
              </a:spcAft>
              <a:buClrTx/>
              <a:buSzTx/>
              <a:buFont typeface="Arial" pitchFamily="34" charset="0"/>
              <a:buChar char="–"/>
              <a:tabLst>
                <a:tab pos="723900" algn="l"/>
                <a:tab pos="1447800" algn="l"/>
                <a:tab pos="2171700" algn="l"/>
                <a:tab pos="28956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Increases the contribution of </a:t>
            </a:r>
            <a:r>
              <a:rPr kumimoji="0" lang="en-GB" sz="2400" b="0" i="0" u="none" strike="noStrike" kern="1200" cap="none" spc="0" normalizeH="0" baseline="0" noProof="0" dirty="0" err="1" smtClean="0">
                <a:ln>
                  <a:noFill/>
                </a:ln>
                <a:solidFill>
                  <a:schemeClr val="tx1"/>
                </a:solidFill>
                <a:effectLst/>
                <a:uLnTx/>
                <a:uFillTx/>
                <a:latin typeface="Symbol" pitchFamily="18" charset="2"/>
                <a:cs typeface="Times New Roman" pitchFamily="18" charset="0"/>
              </a:rPr>
              <a:t>t</a:t>
            </a:r>
            <a:r>
              <a:rPr kumimoji="0" lang="en-GB" sz="2400" b="0" i="0"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rPr>
              <a:t>ij</a:t>
            </a: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endParaRPr kumimoji="0" lang="en-GB"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Text Box 9"/>
          <p:cNvSpPr txBox="1">
            <a:spLocks noChangeArrowheads="1"/>
          </p:cNvSpPr>
          <p:nvPr/>
        </p:nvSpPr>
        <p:spPr bwMode="auto">
          <a:xfrm>
            <a:off x="411162" y="5649913"/>
            <a:ext cx="8428037" cy="369300"/>
          </a:xfrm>
          <a:prstGeom prst="rect">
            <a:avLst/>
          </a:prstGeom>
          <a:noFill/>
          <a:ln w="9525">
            <a:noFill/>
            <a:miter lim="800000"/>
            <a:headEnd/>
            <a:tailEnd/>
          </a:ln>
          <a:effectLst/>
        </p:spPr>
        <p:txBody>
          <a:bodyPr wrap="square" lIns="91408" tIns="45704" rIns="91408" bIns="45704">
            <a:spAutoFit/>
          </a:bodyPr>
          <a:lstStyle/>
          <a:p>
            <a:pPr>
              <a:buFont typeface="Marlett" pitchFamily="2" charset="2"/>
              <a:buNone/>
            </a:pPr>
            <a:r>
              <a:rPr lang="en-US" baseline="0" dirty="0">
                <a:effectLst/>
                <a:latin typeface="Times New Roman" pitchFamily="18" charset="0"/>
                <a:cs typeface="Times New Roman" pitchFamily="18" charset="0"/>
              </a:rPr>
              <a:t>(should expect to see the filter </a:t>
            </a:r>
            <a:r>
              <a:rPr lang="en-US" baseline="0" dirty="0" smtClean="0">
                <a:effectLst/>
                <a:latin typeface="Times New Roman" pitchFamily="18" charset="0"/>
                <a:cs typeface="Times New Roman" pitchFamily="18" charset="0"/>
              </a:rPr>
              <a:t>width In </a:t>
            </a:r>
            <a:r>
              <a:rPr lang="en-US" baseline="0" dirty="0">
                <a:effectLst/>
                <a:latin typeface="Times New Roman" pitchFamily="18" charset="0"/>
                <a:cs typeface="Times New Roman" pitchFamily="18" charset="0"/>
              </a:rPr>
              <a:t>the expressions for the models of </a:t>
            </a:r>
            <a:r>
              <a:rPr lang="en-US" baseline="0" dirty="0" err="1">
                <a:effectLst/>
                <a:latin typeface="Symbol" pitchFamily="18" charset="2"/>
                <a:cs typeface="Times New Roman" pitchFamily="18" charset="0"/>
              </a:rPr>
              <a:t>t</a:t>
            </a:r>
            <a:r>
              <a:rPr lang="en-US" baseline="-25000" dirty="0" err="1">
                <a:effectLst/>
                <a:latin typeface="Times New Roman" pitchFamily="18" charset="0"/>
                <a:cs typeface="Times New Roman" pitchFamily="18" charset="0"/>
              </a:rPr>
              <a:t>ij</a:t>
            </a:r>
            <a:r>
              <a:rPr lang="en-US" baseline="0" dirty="0">
                <a:effectLst/>
                <a:latin typeface="Times New Roman" pitchFamily="18" charset="0"/>
                <a:cs typeface="Times New Roman" pitchFamily="18" charset="0"/>
              </a:rPr>
              <a: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t_vel_v_y_cropped"/>
          <p:cNvPicPr>
            <a:picLocks noChangeAspect="1" noChangeArrowheads="1"/>
          </p:cNvPicPr>
          <p:nvPr/>
        </p:nvPicPr>
        <p:blipFill>
          <a:blip r:embed="rId2" cstate="print"/>
          <a:srcRect/>
          <a:stretch>
            <a:fillRect/>
          </a:stretch>
        </p:blipFill>
        <p:spPr bwMode="auto">
          <a:xfrm>
            <a:off x="4116388" y="4006850"/>
            <a:ext cx="5027612" cy="2851150"/>
          </a:xfrm>
          <a:prstGeom prst="rect">
            <a:avLst/>
          </a:prstGeom>
          <a:noFill/>
        </p:spPr>
      </p:pic>
      <p:pic>
        <p:nvPicPr>
          <p:cNvPr id="5" name="Picture 3" descr="vel_v_y_cropped"/>
          <p:cNvPicPr>
            <a:picLocks noChangeAspect="1" noChangeArrowheads="1"/>
          </p:cNvPicPr>
          <p:nvPr/>
        </p:nvPicPr>
        <p:blipFill>
          <a:blip r:embed="rId3" cstate="print"/>
          <a:srcRect/>
          <a:stretch>
            <a:fillRect/>
          </a:stretch>
        </p:blipFill>
        <p:spPr bwMode="auto">
          <a:xfrm>
            <a:off x="4114800" y="0"/>
            <a:ext cx="5027613" cy="2770188"/>
          </a:xfrm>
          <a:prstGeom prst="rect">
            <a:avLst/>
          </a:prstGeom>
          <a:noFill/>
        </p:spPr>
      </p:pic>
      <p:sp>
        <p:nvSpPr>
          <p:cNvPr id="6" name="Text Box 4"/>
          <p:cNvSpPr txBox="1">
            <a:spLocks noChangeArrowheads="1"/>
          </p:cNvSpPr>
          <p:nvPr/>
        </p:nvSpPr>
        <p:spPr bwMode="auto">
          <a:xfrm>
            <a:off x="5486400" y="3657600"/>
            <a:ext cx="2687638" cy="366712"/>
          </a:xfrm>
          <a:prstGeom prst="rect">
            <a:avLst/>
          </a:prstGeom>
          <a:noFill/>
          <a:ln w="9525">
            <a:noFill/>
            <a:miter lim="800000"/>
            <a:headEnd/>
            <a:tailEnd/>
          </a:ln>
          <a:effectLst/>
        </p:spPr>
        <p:txBody>
          <a:bodyPr lIns="91408" tIns="45704" rIns="91408" bIns="45704">
            <a:spAutoFit/>
          </a:bodyPr>
          <a:lstStyle/>
          <a:p>
            <a:pPr algn="l">
              <a:spcAft>
                <a:spcPct val="0"/>
              </a:spcAft>
              <a:buFont typeface="Marlett" pitchFamily="2" charset="2"/>
              <a:buNone/>
            </a:pPr>
            <a:r>
              <a:rPr lang="en-US" sz="1800" i="1" u="sng" baseline="0" dirty="0">
                <a:solidFill>
                  <a:schemeClr val="accent1"/>
                </a:solidFill>
                <a:effectLst/>
              </a:rPr>
              <a:t>Filtered with width = 8</a:t>
            </a:r>
            <a:r>
              <a:rPr lang="en-US" sz="1800" i="1" u="sng" baseline="0" dirty="0">
                <a:solidFill>
                  <a:schemeClr val="accent1"/>
                </a:solidFill>
                <a:effectLst/>
                <a:latin typeface="Symbol" pitchFamily="18" charset="2"/>
              </a:rPr>
              <a:t>D</a:t>
            </a:r>
          </a:p>
        </p:txBody>
      </p:sp>
      <p:sp>
        <p:nvSpPr>
          <p:cNvPr id="7" name="Text Box 5"/>
          <p:cNvSpPr txBox="1">
            <a:spLocks noChangeArrowheads="1"/>
          </p:cNvSpPr>
          <p:nvPr/>
        </p:nvSpPr>
        <p:spPr bwMode="auto">
          <a:xfrm>
            <a:off x="0" y="304800"/>
            <a:ext cx="4419600" cy="366713"/>
          </a:xfrm>
          <a:prstGeom prst="rect">
            <a:avLst/>
          </a:prstGeom>
          <a:noFill/>
          <a:ln w="9525">
            <a:noFill/>
            <a:miter lim="800000"/>
            <a:headEnd/>
            <a:tailEnd/>
          </a:ln>
          <a:effectLst/>
        </p:spPr>
        <p:txBody>
          <a:bodyPr lIns="91408" tIns="45704" rIns="91408" bIns="45704">
            <a:spAutoFit/>
          </a:bodyPr>
          <a:lstStyle/>
          <a:p>
            <a:pPr algn="l">
              <a:spcAft>
                <a:spcPct val="0"/>
              </a:spcAft>
              <a:buFont typeface="Marlett" pitchFamily="2" charset="2"/>
              <a:buNone/>
            </a:pPr>
            <a:r>
              <a:rPr lang="en-US" sz="1800" i="1" u="sng" baseline="0" dirty="0" smtClean="0">
                <a:solidFill>
                  <a:schemeClr val="accent1"/>
                </a:solidFill>
                <a:effectLst/>
              </a:rPr>
              <a:t>Wall-normal </a:t>
            </a:r>
            <a:r>
              <a:rPr lang="en-US" sz="1800" i="1" u="sng" baseline="0" dirty="0">
                <a:solidFill>
                  <a:schemeClr val="accent1"/>
                </a:solidFill>
                <a:effectLst/>
              </a:rPr>
              <a:t>velocity in channel flow DNS</a:t>
            </a:r>
            <a:endParaRPr lang="en-US" sz="1800" i="1" u="sng" baseline="0" dirty="0">
              <a:solidFill>
                <a:schemeClr val="accent1"/>
              </a:solidFill>
              <a:effectLst/>
              <a:latin typeface="Symbol" pitchFamily="18" charset="2"/>
            </a:endParaRPr>
          </a:p>
        </p:txBody>
      </p:sp>
      <p:pic>
        <p:nvPicPr>
          <p:cNvPr id="8" name="Picture 6" descr="filt_vel_v_ycropped8"/>
          <p:cNvPicPr>
            <a:picLocks noChangeAspect="1" noChangeArrowheads="1"/>
          </p:cNvPicPr>
          <p:nvPr/>
        </p:nvPicPr>
        <p:blipFill>
          <a:blip r:embed="rId4" cstate="print"/>
          <a:srcRect/>
          <a:stretch>
            <a:fillRect/>
          </a:stretch>
        </p:blipFill>
        <p:spPr bwMode="auto">
          <a:xfrm>
            <a:off x="0" y="2209800"/>
            <a:ext cx="5046663" cy="2798763"/>
          </a:xfrm>
          <a:prstGeom prst="rect">
            <a:avLst/>
          </a:prstGeom>
          <a:noFill/>
        </p:spPr>
      </p:pic>
      <p:sp>
        <p:nvSpPr>
          <p:cNvPr id="9" name="Text Box 7"/>
          <p:cNvSpPr txBox="1">
            <a:spLocks noChangeArrowheads="1"/>
          </p:cNvSpPr>
          <p:nvPr/>
        </p:nvSpPr>
        <p:spPr bwMode="auto">
          <a:xfrm>
            <a:off x="1198563" y="1843088"/>
            <a:ext cx="2687637" cy="366712"/>
          </a:xfrm>
          <a:prstGeom prst="rect">
            <a:avLst/>
          </a:prstGeom>
          <a:noFill/>
          <a:ln w="9525">
            <a:noFill/>
            <a:miter lim="800000"/>
            <a:headEnd/>
            <a:tailEnd/>
          </a:ln>
          <a:effectLst/>
        </p:spPr>
        <p:txBody>
          <a:bodyPr lIns="91408" tIns="45704" rIns="91408" bIns="45704">
            <a:spAutoFit/>
          </a:bodyPr>
          <a:lstStyle/>
          <a:p>
            <a:pPr algn="l">
              <a:spcAft>
                <a:spcPct val="0"/>
              </a:spcAft>
              <a:buFont typeface="Marlett" pitchFamily="2" charset="2"/>
              <a:buNone/>
            </a:pPr>
            <a:r>
              <a:rPr lang="en-US" sz="1800" i="1" u="sng" baseline="0">
                <a:solidFill>
                  <a:schemeClr val="accent1"/>
                </a:solidFill>
                <a:effectLst/>
              </a:rPr>
              <a:t>Filtered with width = 4</a:t>
            </a:r>
            <a:r>
              <a:rPr lang="en-US" sz="1800" i="1" u="sng" baseline="0">
                <a:solidFill>
                  <a:schemeClr val="accent1"/>
                </a:solidFill>
                <a:effectLst/>
                <a:latin typeface="Symbol" pitchFamily="18" charset="2"/>
              </a:rPr>
              <a:t>D</a:t>
            </a:r>
          </a:p>
        </p:txBody>
      </p:sp>
      <p:sp>
        <p:nvSpPr>
          <p:cNvPr id="10" name="Rectangle 8"/>
          <p:cNvSpPr txBox="1">
            <a:spLocks noChangeArrowheads="1"/>
          </p:cNvSpPr>
          <p:nvPr/>
        </p:nvSpPr>
        <p:spPr>
          <a:xfrm>
            <a:off x="0" y="5257799"/>
            <a:ext cx="3810000" cy="1579563"/>
          </a:xfrm>
          <a:prstGeom prst="rect">
            <a:avLst/>
          </a:prstGeom>
          <a:ln/>
        </p:spPr>
        <p:txBody>
          <a:bodyPr vert="horz" lIns="0" tIns="0" rIns="0" bIns="0" rtlCol="0">
            <a:noAutofit/>
          </a:bodyPr>
          <a:lstStyle/>
          <a:p>
            <a:pPr marL="431800" marR="0" lvl="0" indent="-323850" algn="just" defTabSz="457200" rtl="0" eaLnBrk="1" fontAlgn="auto" latinLnBrk="0" hangingPunct="1">
              <a:lnSpc>
                <a:spcPct val="100000"/>
              </a:lnSpc>
              <a:spcBef>
                <a:spcPct val="20000"/>
              </a:spcBef>
              <a:spcAft>
                <a:spcPts val="0"/>
              </a:spcAft>
              <a:buClrTx/>
              <a:buSzTx/>
              <a:buFont typeface="Arial" pitchFamily="34" charset="0"/>
              <a:buChar char="•"/>
              <a:tabLst>
                <a:tab pos="723900" algn="l"/>
                <a:tab pos="1447800" algn="l"/>
                <a:tab pos="2171700" algn="l"/>
                <a:tab pos="2895600" algn="l"/>
              </a:tabLst>
              <a:defRPr/>
            </a:pPr>
            <a:r>
              <a:rPr kumimoji="0" lang="en-GB"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Increasing the filter width removes more scales from the velocity field (and increases the contribution from the model)</a:t>
            </a:r>
            <a:endParaRPr kumimoji="0" lang="en-GB" sz="20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8600" y="231775"/>
            <a:ext cx="7775575" cy="606425"/>
          </a:xfrm>
        </p:spPr>
        <p:txBody>
          <a:bodyPr/>
          <a:lstStyle/>
          <a:p>
            <a:r>
              <a:rPr lang="en-US" sz="3200" dirty="0" smtClean="0">
                <a:solidFill>
                  <a:srgbClr val="0070C0"/>
                </a:solidFill>
                <a:effectLst/>
                <a:latin typeface="Times New Roman" pitchFamily="18" charset="0"/>
                <a:cs typeface="Times New Roman" pitchFamily="18" charset="0"/>
              </a:rPr>
              <a:t>Filters in LES </a:t>
            </a:r>
            <a:endParaRPr lang="en-US" sz="3200" dirty="0">
              <a:solidFill>
                <a:srgbClr val="0070C0"/>
              </a:solidFill>
              <a:effectLst/>
              <a:latin typeface="Times New Roman" pitchFamily="18" charset="0"/>
              <a:cs typeface="Times New Roman" pitchFamily="18" charset="0"/>
            </a:endParaRPr>
          </a:p>
        </p:txBody>
      </p:sp>
      <p:sp>
        <p:nvSpPr>
          <p:cNvPr id="5" name="Rectangle 4"/>
          <p:cNvSpPr txBox="1">
            <a:spLocks noChangeArrowheads="1"/>
          </p:cNvSpPr>
          <p:nvPr/>
        </p:nvSpPr>
        <p:spPr>
          <a:xfrm>
            <a:off x="207963" y="1066800"/>
            <a:ext cx="8555037" cy="685800"/>
          </a:xfrm>
          <a:prstGeom prst="rect">
            <a:avLst/>
          </a:prstGeom>
          <a:ln/>
        </p:spPr>
        <p:txBody>
          <a:bodyPr vert="horz" lIns="0" tIns="0" rIns="0" bIns="0" rtlCol="0">
            <a:normAutofit/>
          </a:bodyPr>
          <a:lstStyle/>
          <a:p>
            <a:pPr marL="431800" marR="0" lvl="0" indent="-323850" algn="l" defTabSz="457200" rtl="0" eaLnBrk="1" fontAlgn="auto" latinLnBrk="0" hangingPunct="1">
              <a:lnSpc>
                <a:spcPct val="100000"/>
              </a:lnSpc>
              <a:spcBef>
                <a:spcPct val="20000"/>
              </a:spcBef>
              <a:spcAft>
                <a:spcPts val="0"/>
              </a:spcAft>
              <a:buClrTx/>
              <a:buSzTx/>
              <a:buFont typeface="Arial" pitchFamily="34" charset="0"/>
              <a:buChar char="•"/>
              <a:tabLst>
                <a:tab pos="723900" algn="l"/>
                <a:tab pos="1447800" algn="l"/>
                <a:tab pos="2171700" algn="l"/>
                <a:tab pos="2895600" algn="l"/>
              </a:tabLst>
              <a:defRPr/>
            </a:pPr>
            <a:r>
              <a:rPr kumimoji="0" lang="en-GB"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Sharp Fourier cut-off filter in wave space</a:t>
            </a:r>
            <a:endParaRPr kumimoji="0" lang="en-GB"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6" name="Picture 5"/>
          <p:cNvPicPr>
            <a:picLocks noChangeAspect="1" noChangeArrowheads="1"/>
          </p:cNvPicPr>
          <p:nvPr/>
        </p:nvPicPr>
        <p:blipFill>
          <a:blip r:embed="rId2" cstate="print"/>
          <a:srcRect/>
          <a:stretch>
            <a:fillRect/>
          </a:stretch>
        </p:blipFill>
        <p:spPr bwMode="auto">
          <a:xfrm>
            <a:off x="2239963" y="1658938"/>
            <a:ext cx="4668837" cy="941387"/>
          </a:xfrm>
          <a:prstGeom prst="rect">
            <a:avLst/>
          </a:prstGeom>
          <a:noFill/>
        </p:spPr>
      </p:pic>
      <p:sp>
        <p:nvSpPr>
          <p:cNvPr id="7" name="Rectangle 6"/>
          <p:cNvSpPr>
            <a:spLocks noChangeArrowheads="1"/>
          </p:cNvSpPr>
          <p:nvPr/>
        </p:nvSpPr>
        <p:spPr bwMode="auto">
          <a:xfrm>
            <a:off x="228600" y="2971800"/>
            <a:ext cx="8555038" cy="685800"/>
          </a:xfrm>
          <a:prstGeom prst="rect">
            <a:avLst/>
          </a:prstGeom>
          <a:noFill/>
          <a:ln w="9525">
            <a:noFill/>
            <a:miter lim="800000"/>
            <a:headEnd/>
            <a:tailEnd/>
          </a:ln>
        </p:spPr>
        <p:txBody>
          <a:bodyPr lIns="0" tIns="0" rIns="0" bIns="0"/>
          <a:lstStyle/>
          <a:p>
            <a:pPr marL="431800" indent="-323850" defTabSz="457200">
              <a:spcBef>
                <a:spcPct val="20000"/>
              </a:spcBef>
              <a:buFont typeface="Arial" pitchFamily="34" charset="0"/>
              <a:buChar char="•"/>
              <a:tabLst>
                <a:tab pos="723900" algn="l"/>
                <a:tab pos="1447800" algn="l"/>
                <a:tab pos="2171700" algn="l"/>
                <a:tab pos="2895600" algn="l"/>
              </a:tabLst>
              <a:defRPr/>
            </a:pPr>
            <a:r>
              <a:rPr lang="en-GB" sz="2400" dirty="0">
                <a:latin typeface="Times New Roman" pitchFamily="18" charset="0"/>
                <a:cs typeface="Times New Roman" pitchFamily="18" charset="0"/>
              </a:rPr>
              <a:t>Gaussian</a:t>
            </a:r>
          </a:p>
        </p:txBody>
      </p:sp>
      <p:pic>
        <p:nvPicPr>
          <p:cNvPr id="8" name="Picture 7"/>
          <p:cNvPicPr>
            <a:picLocks noChangeAspect="1" noChangeArrowheads="1"/>
          </p:cNvPicPr>
          <p:nvPr/>
        </p:nvPicPr>
        <p:blipFill>
          <a:blip r:embed="rId3" cstate="print"/>
          <a:srcRect/>
          <a:stretch>
            <a:fillRect/>
          </a:stretch>
        </p:blipFill>
        <p:spPr bwMode="auto">
          <a:xfrm>
            <a:off x="1866900" y="3417888"/>
            <a:ext cx="5278438" cy="1077912"/>
          </a:xfrm>
          <a:prstGeom prst="rect">
            <a:avLst/>
          </a:prstGeom>
          <a:noFill/>
        </p:spPr>
      </p:pic>
      <p:sp>
        <p:nvSpPr>
          <p:cNvPr id="9" name="Rectangle 8"/>
          <p:cNvSpPr>
            <a:spLocks noChangeArrowheads="1"/>
          </p:cNvSpPr>
          <p:nvPr/>
        </p:nvSpPr>
        <p:spPr bwMode="auto">
          <a:xfrm>
            <a:off x="228600" y="4648200"/>
            <a:ext cx="8555038" cy="685800"/>
          </a:xfrm>
          <a:prstGeom prst="rect">
            <a:avLst/>
          </a:prstGeom>
          <a:noFill/>
          <a:ln w="9525">
            <a:noFill/>
            <a:miter lim="800000"/>
            <a:headEnd/>
            <a:tailEnd/>
          </a:ln>
        </p:spPr>
        <p:txBody>
          <a:bodyPr lIns="0" tIns="0" rIns="0" bIns="0"/>
          <a:lstStyle/>
          <a:p>
            <a:pPr marL="431800" indent="-323850" defTabSz="457200">
              <a:lnSpc>
                <a:spcPct val="110000"/>
              </a:lnSpc>
              <a:spcBef>
                <a:spcPct val="20000"/>
              </a:spcBef>
              <a:spcAft>
                <a:spcPct val="0"/>
              </a:spcAft>
              <a:buFont typeface="Arial" pitchFamily="34" charset="0"/>
              <a:buChar char="•"/>
              <a:tabLst>
                <a:tab pos="723900" algn="l"/>
                <a:tab pos="1447800" algn="l"/>
                <a:tab pos="2171700" algn="l"/>
                <a:tab pos="2895600" algn="l"/>
              </a:tabLst>
              <a:defRPr/>
            </a:pPr>
            <a:r>
              <a:rPr lang="en-GB" sz="2400" dirty="0" smtClean="0">
                <a:latin typeface="Times New Roman" pitchFamily="18" charset="0"/>
                <a:cs typeface="Times New Roman" pitchFamily="18" charset="0"/>
              </a:rPr>
              <a:t>Top-hat </a:t>
            </a:r>
            <a:r>
              <a:rPr lang="en-GB" sz="2400" dirty="0">
                <a:latin typeface="Times New Roman" pitchFamily="18" charset="0"/>
                <a:cs typeface="Times New Roman" pitchFamily="18" charset="0"/>
              </a:rPr>
              <a:t>filter in physical space</a:t>
            </a:r>
          </a:p>
        </p:txBody>
      </p:sp>
      <p:pic>
        <p:nvPicPr>
          <p:cNvPr id="10" name="Picture 9"/>
          <p:cNvPicPr>
            <a:picLocks noChangeAspect="1" noChangeArrowheads="1"/>
          </p:cNvPicPr>
          <p:nvPr/>
        </p:nvPicPr>
        <p:blipFill>
          <a:blip r:embed="rId4" cstate="print"/>
          <a:srcRect/>
          <a:stretch>
            <a:fillRect/>
          </a:stretch>
        </p:blipFill>
        <p:spPr bwMode="auto">
          <a:xfrm>
            <a:off x="1889125" y="5213350"/>
            <a:ext cx="5370513" cy="95885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8600" y="231775"/>
            <a:ext cx="7775575" cy="606425"/>
          </a:xfrm>
        </p:spPr>
        <p:txBody>
          <a:bodyPr>
            <a:noAutofit/>
          </a:bodyPr>
          <a:lstStyle/>
          <a:p>
            <a:r>
              <a:rPr lang="en-US" sz="3600" dirty="0">
                <a:solidFill>
                  <a:srgbClr val="0070C0"/>
                </a:solidFill>
                <a:effectLst/>
                <a:latin typeface="Times New Roman" pitchFamily="18" charset="0"/>
                <a:cs typeface="Times New Roman" pitchFamily="18" charset="0"/>
              </a:rPr>
              <a:t>Effect of the filters</a:t>
            </a:r>
          </a:p>
        </p:txBody>
      </p:sp>
      <p:pic>
        <p:nvPicPr>
          <p:cNvPr id="5" name="Picture 10"/>
          <p:cNvPicPr>
            <a:picLocks noChangeAspect="1" noChangeArrowheads="1"/>
          </p:cNvPicPr>
          <p:nvPr/>
        </p:nvPicPr>
        <p:blipFill>
          <a:blip r:embed="rId2" cstate="print"/>
          <a:srcRect/>
          <a:stretch>
            <a:fillRect/>
          </a:stretch>
        </p:blipFill>
        <p:spPr bwMode="auto">
          <a:xfrm>
            <a:off x="207963" y="1450975"/>
            <a:ext cx="8509000" cy="4484688"/>
          </a:xfrm>
          <a:prstGeom prst="rect">
            <a:avLst/>
          </a:prstGeom>
          <a:noFill/>
        </p:spPr>
      </p:pic>
      <p:sp>
        <p:nvSpPr>
          <p:cNvPr id="6" name="Text Box 11"/>
          <p:cNvSpPr txBox="1">
            <a:spLocks noChangeArrowheads="1"/>
          </p:cNvSpPr>
          <p:nvPr/>
        </p:nvSpPr>
        <p:spPr bwMode="auto">
          <a:xfrm>
            <a:off x="5842000" y="2870200"/>
            <a:ext cx="1128713" cy="295275"/>
          </a:xfrm>
          <a:prstGeom prst="rect">
            <a:avLst/>
          </a:prstGeom>
          <a:solidFill>
            <a:srgbClr val="FFFFFF"/>
          </a:solidFill>
          <a:ln w="9525">
            <a:noFill/>
            <a:miter lim="800000"/>
            <a:headEnd/>
            <a:tailEnd/>
          </a:ln>
        </p:spPr>
        <p:txBody>
          <a:bodyPr lIns="0" tIns="0" rIns="0" bIns="0">
            <a:spAutoFit/>
          </a:bodyPr>
          <a:lstStyle/>
          <a:p>
            <a:pPr algn="l" defTabSz="828675">
              <a:spcBef>
                <a:spcPct val="0"/>
              </a:spcBef>
              <a:spcAft>
                <a:spcPct val="0"/>
              </a:spcAft>
              <a:buClr>
                <a:srgbClr val="000000"/>
              </a:buClr>
              <a:buSzPct val="60000"/>
              <a:buFont typeface="StarBats" charset="0"/>
              <a:buNone/>
              <a:tabLst>
                <a:tab pos="657225" algn="l"/>
              </a:tabLst>
            </a:pPr>
            <a:r>
              <a:rPr kumimoji="0" lang="en-GB" sz="1600" baseline="0">
                <a:solidFill>
                  <a:srgbClr val="008000"/>
                </a:solidFill>
                <a:effectLst/>
              </a:rPr>
              <a:t>Gaussian</a:t>
            </a:r>
          </a:p>
        </p:txBody>
      </p:sp>
      <p:sp>
        <p:nvSpPr>
          <p:cNvPr id="7" name="Line 12"/>
          <p:cNvSpPr>
            <a:spLocks noChangeShapeType="1"/>
          </p:cNvSpPr>
          <p:nvPr/>
        </p:nvSpPr>
        <p:spPr bwMode="auto">
          <a:xfrm flipH="1">
            <a:off x="5075238" y="3014663"/>
            <a:ext cx="698500" cy="317500"/>
          </a:xfrm>
          <a:prstGeom prst="line">
            <a:avLst/>
          </a:prstGeom>
          <a:noFill/>
          <a:ln w="18360">
            <a:solidFill>
              <a:srgbClr val="008000"/>
            </a:solidFill>
            <a:round/>
            <a:headEnd/>
            <a:tailEnd type="triangle" w="lg" len="lg"/>
          </a:ln>
        </p:spPr>
        <p:txBody>
          <a:bodyPr/>
          <a:lstStyle/>
          <a:p>
            <a:endParaRPr lang="en-US"/>
          </a:p>
        </p:txBody>
      </p:sp>
      <p:sp>
        <p:nvSpPr>
          <p:cNvPr id="8" name="Text Box 13"/>
          <p:cNvSpPr txBox="1">
            <a:spLocks noChangeArrowheads="1"/>
          </p:cNvSpPr>
          <p:nvPr/>
        </p:nvSpPr>
        <p:spPr bwMode="auto">
          <a:xfrm>
            <a:off x="5584825" y="1978025"/>
            <a:ext cx="2430463" cy="295275"/>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60000"/>
              <a:buFont typeface="StarBats" charset="0"/>
              <a:buNone/>
              <a:tabLst>
                <a:tab pos="657225" algn="l"/>
                <a:tab pos="1312863" algn="l"/>
                <a:tab pos="1970088" algn="l"/>
              </a:tabLst>
            </a:pPr>
            <a:r>
              <a:rPr kumimoji="0" lang="en-GB" sz="1600" baseline="0">
                <a:solidFill>
                  <a:srgbClr val="008000"/>
                </a:solidFill>
                <a:effectLst/>
              </a:rPr>
              <a:t>Sharp Fourier cutoff</a:t>
            </a:r>
          </a:p>
        </p:txBody>
      </p:sp>
      <p:sp>
        <p:nvSpPr>
          <p:cNvPr id="9" name="Line 14"/>
          <p:cNvSpPr>
            <a:spLocks noChangeShapeType="1"/>
          </p:cNvSpPr>
          <p:nvPr/>
        </p:nvSpPr>
        <p:spPr bwMode="auto">
          <a:xfrm flipH="1">
            <a:off x="4962525" y="2185988"/>
            <a:ext cx="622300" cy="206375"/>
          </a:xfrm>
          <a:prstGeom prst="line">
            <a:avLst/>
          </a:prstGeom>
          <a:noFill/>
          <a:ln w="18360">
            <a:solidFill>
              <a:srgbClr val="008000"/>
            </a:solidFill>
            <a:round/>
            <a:headEnd/>
            <a:tailEnd type="triangle" w="lg" len="lg"/>
          </a:ln>
        </p:spPr>
        <p:txBody>
          <a:bodyPr/>
          <a:lstStyle/>
          <a:p>
            <a:endParaRPr lang="en-US"/>
          </a:p>
        </p:txBody>
      </p:sp>
      <p:sp>
        <p:nvSpPr>
          <p:cNvPr id="10" name="Text Box 15"/>
          <p:cNvSpPr txBox="1">
            <a:spLocks noChangeArrowheads="1"/>
          </p:cNvSpPr>
          <p:nvPr/>
        </p:nvSpPr>
        <p:spPr bwMode="auto">
          <a:xfrm>
            <a:off x="3133725" y="3525838"/>
            <a:ext cx="1130300" cy="295275"/>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60000"/>
              <a:buFont typeface="StarBats" charset="0"/>
              <a:buNone/>
              <a:tabLst>
                <a:tab pos="657225" algn="l"/>
              </a:tabLst>
            </a:pPr>
            <a:r>
              <a:rPr kumimoji="0" lang="en-GB" sz="1600" baseline="0">
                <a:solidFill>
                  <a:srgbClr val="008000"/>
                </a:solidFill>
                <a:effectLst/>
              </a:rPr>
              <a:t>Tophat</a:t>
            </a:r>
          </a:p>
        </p:txBody>
      </p:sp>
      <p:sp>
        <p:nvSpPr>
          <p:cNvPr id="11" name="Line 16"/>
          <p:cNvSpPr>
            <a:spLocks noChangeShapeType="1"/>
          </p:cNvSpPr>
          <p:nvPr/>
        </p:nvSpPr>
        <p:spPr bwMode="auto">
          <a:xfrm flipV="1">
            <a:off x="3816350" y="3543300"/>
            <a:ext cx="1160463" cy="125413"/>
          </a:xfrm>
          <a:prstGeom prst="line">
            <a:avLst/>
          </a:prstGeom>
          <a:noFill/>
          <a:ln w="18360">
            <a:solidFill>
              <a:srgbClr val="008000"/>
            </a:solidFill>
            <a:round/>
            <a:headEnd/>
            <a:tailEnd type="triangle" w="lg" len="lg"/>
          </a:ln>
        </p:spPr>
        <p:txBody>
          <a:bodyPr/>
          <a:lstStyle/>
          <a:p>
            <a:endParaRPr lang="en-US"/>
          </a:p>
        </p:txBody>
      </p:sp>
      <p:sp>
        <p:nvSpPr>
          <p:cNvPr id="12" name="Text Box 17"/>
          <p:cNvSpPr txBox="1">
            <a:spLocks noChangeArrowheads="1"/>
          </p:cNvSpPr>
          <p:nvPr/>
        </p:nvSpPr>
        <p:spPr bwMode="auto">
          <a:xfrm>
            <a:off x="4976813" y="4057650"/>
            <a:ext cx="1128712" cy="295275"/>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60000"/>
              <a:buFont typeface="StarBats" charset="0"/>
              <a:buNone/>
              <a:tabLst>
                <a:tab pos="657225" algn="l"/>
              </a:tabLst>
            </a:pPr>
            <a:r>
              <a:rPr kumimoji="0" lang="en-GB" sz="1600" baseline="0">
                <a:solidFill>
                  <a:srgbClr val="008000"/>
                </a:solidFill>
                <a:effectLst/>
              </a:rPr>
              <a:t>Unfiltered</a:t>
            </a:r>
          </a:p>
        </p:txBody>
      </p:sp>
      <p:sp>
        <p:nvSpPr>
          <p:cNvPr id="13" name="Line 18"/>
          <p:cNvSpPr>
            <a:spLocks noChangeShapeType="1"/>
          </p:cNvSpPr>
          <p:nvPr/>
        </p:nvSpPr>
        <p:spPr bwMode="auto">
          <a:xfrm flipV="1">
            <a:off x="5945188" y="4048125"/>
            <a:ext cx="1160462" cy="128588"/>
          </a:xfrm>
          <a:prstGeom prst="line">
            <a:avLst/>
          </a:prstGeom>
          <a:noFill/>
          <a:ln w="18360">
            <a:solidFill>
              <a:srgbClr val="008000"/>
            </a:solidFill>
            <a:round/>
            <a:headEnd/>
            <a:tailEnd type="triangle" w="lg" len="lg"/>
          </a:ln>
        </p:spPr>
        <p:txBody>
          <a:bodyPr/>
          <a:lstStyle/>
          <a:p>
            <a:endParaRPr lang="en-US"/>
          </a:p>
        </p:txBody>
      </p:sp>
      <p:sp>
        <p:nvSpPr>
          <p:cNvPr id="14" name="Text Box 19"/>
          <p:cNvSpPr txBox="1">
            <a:spLocks noChangeArrowheads="1"/>
          </p:cNvSpPr>
          <p:nvPr/>
        </p:nvSpPr>
        <p:spPr bwMode="auto">
          <a:xfrm>
            <a:off x="2200275" y="6221413"/>
            <a:ext cx="4443524" cy="338554"/>
          </a:xfrm>
          <a:prstGeom prst="rect">
            <a:avLst/>
          </a:prstGeom>
          <a:noFill/>
          <a:ln w="9525">
            <a:noFill/>
            <a:miter lim="800000"/>
            <a:headEnd/>
            <a:tailEnd/>
          </a:ln>
        </p:spPr>
        <p:txBody>
          <a:bodyPr wrap="none" lIns="0" tIns="0" rIns="0" bIns="0">
            <a:spAutoFit/>
          </a:bodyPr>
          <a:lstStyle/>
          <a:p>
            <a:pPr algn="l" defTabSz="828675">
              <a:spcBef>
                <a:spcPct val="0"/>
              </a:spcBef>
              <a:spcAft>
                <a:spcPct val="0"/>
              </a:spcAft>
              <a:buClr>
                <a:srgbClr val="000000"/>
              </a:buClr>
              <a:buSzPct val="45000"/>
              <a:buFont typeface="StarBats" charset="0"/>
              <a:buNone/>
              <a:tabLst>
                <a:tab pos="657225" algn="l"/>
                <a:tab pos="1312863" algn="l"/>
                <a:tab pos="1970088" algn="l"/>
                <a:tab pos="2627313" algn="l"/>
                <a:tab pos="3282950" algn="l"/>
                <a:tab pos="3940175" algn="l"/>
                <a:tab pos="4595813" algn="l"/>
                <a:tab pos="5253038" algn="l"/>
                <a:tab pos="5910263" algn="l"/>
              </a:tabLst>
            </a:pPr>
            <a:r>
              <a:rPr kumimoji="0" lang="en-GB" sz="2200" baseline="0" dirty="0">
                <a:effectLst/>
                <a:latin typeface="Times New Roman" pitchFamily="18" charset="0"/>
                <a:cs typeface="Times New Roman" pitchFamily="18" charset="0"/>
              </a:rPr>
              <a:t>Unfiltered and filtered velocity spectra.</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Image result for comparison SGS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53951"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0154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Image result for comparison SGS models"/>
          <p:cNvPicPr>
            <a:picLocks noChangeAspect="1" noChangeArrowheads="1"/>
          </p:cNvPicPr>
          <p:nvPr/>
        </p:nvPicPr>
        <p:blipFill rotWithShape="1">
          <a:blip r:embed="rId2">
            <a:extLst>
              <a:ext uri="{28A0092B-C50C-407E-A947-70E740481C1C}">
                <a14:useLocalDpi xmlns:a14="http://schemas.microsoft.com/office/drawing/2010/main" val="0"/>
              </a:ext>
            </a:extLst>
          </a:blip>
          <a:srcRect t="23171" b="7317"/>
          <a:stretch/>
        </p:blipFill>
        <p:spPr bwMode="auto">
          <a:xfrm>
            <a:off x="152400" y="685800"/>
            <a:ext cx="8698752"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90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Image result for comparison turbulent model"/>
          <p:cNvPicPr>
            <a:picLocks noChangeAspect="1" noChangeArrowheads="1"/>
          </p:cNvPicPr>
          <p:nvPr/>
        </p:nvPicPr>
        <p:blipFill rotWithShape="1">
          <a:blip r:embed="rId2">
            <a:extLst>
              <a:ext uri="{28A0092B-C50C-407E-A947-70E740481C1C}">
                <a14:useLocalDpi xmlns:a14="http://schemas.microsoft.com/office/drawing/2010/main" val="0"/>
              </a:ext>
            </a:extLst>
          </a:blip>
          <a:srcRect b="54667"/>
          <a:stretch/>
        </p:blipFill>
        <p:spPr bwMode="auto">
          <a:xfrm>
            <a:off x="76200" y="35311"/>
            <a:ext cx="4486275" cy="3274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omparison turbulent model"/>
          <p:cNvPicPr>
            <a:picLocks noChangeAspect="1" noChangeArrowheads="1"/>
          </p:cNvPicPr>
          <p:nvPr/>
        </p:nvPicPr>
        <p:blipFill rotWithShape="1">
          <a:blip r:embed="rId2">
            <a:extLst>
              <a:ext uri="{28A0092B-C50C-407E-A947-70E740481C1C}">
                <a14:useLocalDpi xmlns:a14="http://schemas.microsoft.com/office/drawing/2010/main" val="0"/>
              </a:ext>
            </a:extLst>
          </a:blip>
          <a:srcRect t="51556" b="3111"/>
          <a:stretch/>
        </p:blipFill>
        <p:spPr bwMode="auto">
          <a:xfrm>
            <a:off x="4267200" y="3276600"/>
            <a:ext cx="469806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8874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6248400" cy="567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16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 y="304800"/>
            <a:ext cx="7620000" cy="369332"/>
          </a:xfrm>
          <a:prstGeom prst="rect">
            <a:avLst/>
          </a:prstGeom>
          <a:noFill/>
          <a:ln w="9525">
            <a:noFill/>
            <a:miter lim="800000"/>
            <a:headEnd/>
            <a:tailEnd/>
          </a:ln>
          <a:effectLst/>
        </p:spPr>
        <p:txBody>
          <a:bodyPr wrap="square">
            <a:spAutoFit/>
          </a:bodyPr>
          <a:lstStyle/>
          <a:p>
            <a:pPr>
              <a:spcBef>
                <a:spcPct val="50000"/>
              </a:spcBef>
            </a:pPr>
            <a:r>
              <a:rPr lang="en-US" dirty="0" smtClean="0">
                <a:latin typeface="Times New Roman" pitchFamily="18" charset="0"/>
                <a:cs typeface="Times New Roman" pitchFamily="18" charset="0"/>
              </a:rPr>
              <a:t>Then take the continuity equation for incompressible  instantaneous flow:</a:t>
            </a:r>
            <a:endParaRPr lang="en-US" dirty="0">
              <a:latin typeface="Times New Roman" pitchFamily="18" charset="0"/>
              <a:cs typeface="Times New Roman" pitchFamily="18" charset="0"/>
            </a:endParaRPr>
          </a:p>
        </p:txBody>
      </p:sp>
      <p:sp>
        <p:nvSpPr>
          <p:cNvPr id="2181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811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066800"/>
            <a:ext cx="2074985" cy="685800"/>
          </a:xfrm>
          <a:prstGeom prst="rect">
            <a:avLst/>
          </a:prstGeom>
          <a:noFill/>
        </p:spPr>
      </p:pic>
      <p:sp>
        <p:nvSpPr>
          <p:cNvPr id="7" name="Text Box 4"/>
          <p:cNvSpPr txBox="1">
            <a:spLocks noChangeArrowheads="1"/>
          </p:cNvSpPr>
          <p:nvPr/>
        </p:nvSpPr>
        <p:spPr bwMode="auto">
          <a:xfrm>
            <a:off x="304800" y="2133600"/>
            <a:ext cx="6324600" cy="369332"/>
          </a:xfrm>
          <a:prstGeom prst="rect">
            <a:avLst/>
          </a:prstGeom>
          <a:noFill/>
          <a:ln w="9525">
            <a:noFill/>
            <a:miter lim="800000"/>
            <a:headEnd/>
            <a:tailEnd/>
          </a:ln>
          <a:effectLst/>
        </p:spPr>
        <p:txBody>
          <a:bodyPr>
            <a:spAutoFit/>
          </a:bodyPr>
          <a:lstStyle/>
          <a:p>
            <a:pPr>
              <a:spcBef>
                <a:spcPct val="50000"/>
              </a:spcBef>
            </a:pPr>
            <a:r>
              <a:rPr lang="en-US" dirty="0" smtClean="0">
                <a:latin typeface="Times New Roman" pitchFamily="18" charset="0"/>
                <a:cs typeface="Times New Roman" pitchFamily="18" charset="0"/>
              </a:rPr>
              <a:t>Then multiply this by u’ and time averaging:</a:t>
            </a:r>
            <a:endParaRPr lang="en-US" dirty="0">
              <a:latin typeface="Times New Roman" pitchFamily="18" charset="0"/>
              <a:cs typeface="Times New Roman" pitchFamily="18" charset="0"/>
            </a:endParaRPr>
          </a:p>
        </p:txBody>
      </p:sp>
      <p:sp>
        <p:nvSpPr>
          <p:cNvPr id="2181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181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2" name="Text Box 4"/>
          <p:cNvSpPr txBox="1">
            <a:spLocks noChangeArrowheads="1"/>
          </p:cNvSpPr>
          <p:nvPr/>
        </p:nvSpPr>
        <p:spPr bwMode="auto">
          <a:xfrm>
            <a:off x="228600" y="3581400"/>
            <a:ext cx="8458200" cy="369332"/>
          </a:xfrm>
          <a:prstGeom prst="rect">
            <a:avLst/>
          </a:prstGeom>
          <a:noFill/>
          <a:ln w="9525">
            <a:noFill/>
            <a:miter lim="800000"/>
            <a:headEnd/>
            <a:tailEnd/>
          </a:ln>
          <a:effectLst/>
        </p:spPr>
        <p:txBody>
          <a:bodyPr wrap="square">
            <a:spAutoFit/>
          </a:bodyPr>
          <a:lstStyle/>
          <a:p>
            <a:pPr>
              <a:spcBef>
                <a:spcPct val="50000"/>
              </a:spcBef>
            </a:pPr>
            <a:r>
              <a:rPr lang="en-US" dirty="0" smtClean="0">
                <a:latin typeface="Times New Roman" pitchFamily="18" charset="0"/>
                <a:cs typeface="Times New Roman" pitchFamily="18" charset="0"/>
              </a:rPr>
              <a:t>Add this (which equals to zero) to the LHS of the momentum equation, which in:</a:t>
            </a:r>
            <a:endParaRPr lang="en-US" dirty="0">
              <a:latin typeface="Times New Roman" pitchFamily="18" charset="0"/>
              <a:cs typeface="Times New Roman" pitchFamily="18" charset="0"/>
            </a:endParaRPr>
          </a:p>
        </p:txBody>
      </p:sp>
      <p:sp>
        <p:nvSpPr>
          <p:cNvPr id="21812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1812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7" name="Text Box 4"/>
          <p:cNvSpPr txBox="1">
            <a:spLocks noChangeArrowheads="1"/>
          </p:cNvSpPr>
          <p:nvPr/>
        </p:nvSpPr>
        <p:spPr bwMode="auto">
          <a:xfrm>
            <a:off x="304800" y="4953000"/>
            <a:ext cx="6324600" cy="369332"/>
          </a:xfrm>
          <a:prstGeom prst="rect">
            <a:avLst/>
          </a:prstGeom>
          <a:noFill/>
          <a:ln w="9525">
            <a:noFill/>
            <a:miter lim="800000"/>
            <a:headEnd/>
            <a:tailEnd/>
          </a:ln>
          <a:effectLst/>
        </p:spPr>
        <p:txBody>
          <a:bodyPr>
            <a:spAutoFit/>
          </a:bodyPr>
          <a:lstStyle/>
          <a:p>
            <a:pPr>
              <a:spcBef>
                <a:spcPct val="50000"/>
              </a:spcBef>
            </a:pPr>
            <a:r>
              <a:rPr lang="en-US" dirty="0" smtClean="0">
                <a:latin typeface="Times New Roman" pitchFamily="18" charset="0"/>
                <a:cs typeface="Times New Roman" pitchFamily="18" charset="0"/>
              </a:rPr>
              <a:t>And note that:</a:t>
            </a:r>
            <a:endParaRPr lang="en-US" dirty="0">
              <a:latin typeface="Times New Roman" pitchFamily="18" charset="0"/>
              <a:cs typeface="Times New Roman" pitchFamily="18" charset="0"/>
            </a:endParaRPr>
          </a:p>
        </p:txBody>
      </p:sp>
      <p:sp>
        <p:nvSpPr>
          <p:cNvPr id="21812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cxnSp>
        <p:nvCxnSpPr>
          <p:cNvPr id="18" name="Straight Arrow Connector 17"/>
          <p:cNvCxnSpPr/>
          <p:nvPr/>
        </p:nvCxnSpPr>
        <p:spPr>
          <a:xfrm>
            <a:off x="2971800" y="1371600"/>
            <a:ext cx="1676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95600" y="990600"/>
            <a:ext cx="1828800" cy="276999"/>
          </a:xfrm>
          <a:prstGeom prst="rect">
            <a:avLst/>
          </a:prstGeom>
          <a:noFill/>
        </p:spPr>
        <p:txBody>
          <a:bodyPr wrap="square" rtlCol="0">
            <a:spAutoFit/>
          </a:bodyPr>
          <a:lstStyle/>
          <a:p>
            <a:pPr algn="ctr"/>
            <a:r>
              <a:rPr lang="en-GB" sz="1200" b="1" dirty="0" smtClean="0">
                <a:latin typeface="Times New Roman" pitchFamily="18" charset="0"/>
                <a:cs typeface="Times New Roman" pitchFamily="18" charset="0"/>
              </a:rPr>
              <a:t>Reynolds decomposition </a:t>
            </a:r>
            <a:endParaRPr lang="en-GB" sz="1200" b="1" dirty="0">
              <a:latin typeface="Times New Roman" pitchFamily="18" charset="0"/>
              <a:cs typeface="Times New Roman" pitchFamily="18"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0582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76800" y="1066800"/>
            <a:ext cx="1652221" cy="523875"/>
          </a:xfrm>
          <a:prstGeom prst="rect">
            <a:avLst/>
          </a:prstGeom>
          <a:noFill/>
        </p:spPr>
      </p:pic>
      <p:sp>
        <p:nvSpPr>
          <p:cNvPr id="2058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058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58000" y="1066800"/>
            <a:ext cx="1760220" cy="533400"/>
          </a:xfrm>
          <a:prstGeom prst="rect">
            <a:avLst/>
          </a:prstGeom>
          <a:noFill/>
        </p:spPr>
      </p:pic>
      <p:sp>
        <p:nvSpPr>
          <p:cNvPr id="2058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0582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90600" y="2743200"/>
            <a:ext cx="2598057" cy="609600"/>
          </a:xfrm>
          <a:prstGeom prst="rect">
            <a:avLst/>
          </a:prstGeom>
          <a:noFill/>
        </p:spPr>
      </p:pic>
      <p:sp>
        <p:nvSpPr>
          <p:cNvPr id="2058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05831"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38200" y="4114800"/>
            <a:ext cx="5196320" cy="647700"/>
          </a:xfrm>
          <a:prstGeom prst="rect">
            <a:avLst/>
          </a:prstGeom>
          <a:noFill/>
        </p:spPr>
      </p:pic>
      <p:sp>
        <p:nvSpPr>
          <p:cNvPr id="2058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05833"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38200" y="5715000"/>
            <a:ext cx="2170339" cy="628650"/>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372" y="381000"/>
            <a:ext cx="6887456" cy="249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2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178" y="3733800"/>
            <a:ext cx="6724650" cy="245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16424" y="2875002"/>
            <a:ext cx="4377352" cy="369332"/>
          </a:xfrm>
          <a:prstGeom prst="rect">
            <a:avLst/>
          </a:prstGeom>
        </p:spPr>
        <p:txBody>
          <a:bodyPr wrap="none">
            <a:spAutoFit/>
          </a:bodyPr>
          <a:lstStyle/>
          <a:p>
            <a:r>
              <a:rPr lang="en-US" b="1" dirty="0"/>
              <a:t>Turbulent kinetic energy in the wake region </a:t>
            </a:r>
            <a:endParaRPr lang="fa-IR" dirty="0"/>
          </a:p>
        </p:txBody>
      </p:sp>
      <p:sp>
        <p:nvSpPr>
          <p:cNvPr id="5" name="Rectangle 4"/>
          <p:cNvSpPr/>
          <p:nvPr/>
        </p:nvSpPr>
        <p:spPr>
          <a:xfrm>
            <a:off x="2971800" y="6324600"/>
            <a:ext cx="2800126" cy="369332"/>
          </a:xfrm>
          <a:prstGeom prst="rect">
            <a:avLst/>
          </a:prstGeom>
        </p:spPr>
        <p:txBody>
          <a:bodyPr wrap="none">
            <a:spAutoFit/>
          </a:bodyPr>
          <a:lstStyle/>
          <a:p>
            <a:r>
              <a:rPr lang="en-US" b="1" dirty="0"/>
              <a:t>velocity in the wake region </a:t>
            </a:r>
            <a:endParaRPr lang="fa-IR" dirty="0"/>
          </a:p>
        </p:txBody>
      </p:sp>
    </p:spTree>
    <p:extLst>
      <p:ext uri="{BB962C8B-B14F-4D97-AF65-F5344CB8AC3E}">
        <p14:creationId xmlns:p14="http://schemas.microsoft.com/office/powerpoint/2010/main" val="12015585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33400"/>
            <a:ext cx="6248400" cy="577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2208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55721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31486" y="5257800"/>
            <a:ext cx="2225609" cy="369332"/>
          </a:xfrm>
          <a:prstGeom prst="rect">
            <a:avLst/>
          </a:prstGeom>
        </p:spPr>
        <p:txBody>
          <a:bodyPr wrap="none">
            <a:spAutoFit/>
          </a:bodyPr>
          <a:lstStyle/>
          <a:p>
            <a:r>
              <a:rPr lang="en-US" b="1" dirty="0"/>
              <a:t>Pressure distribution </a:t>
            </a:r>
            <a:endParaRPr lang="fa-IR" dirty="0"/>
          </a:p>
        </p:txBody>
      </p:sp>
    </p:spTree>
    <p:extLst>
      <p:ext uri="{BB962C8B-B14F-4D97-AF65-F5344CB8AC3E}">
        <p14:creationId xmlns:p14="http://schemas.microsoft.com/office/powerpoint/2010/main" val="28337426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304800"/>
            <a:ext cx="8534400" cy="5507037"/>
          </a:xfrm>
          <a:prstGeom prst="rect">
            <a:avLst/>
          </a:prstGeom>
        </p:spPr>
        <p:txBody>
          <a:bodyPr vert="horz" lIns="91440" tIns="45720" rIns="91440" bIns="45720" rtlCol="0">
            <a:normAutofit lnSpcReduction="10000"/>
          </a:bodyPr>
          <a:lstStyle/>
          <a:p>
            <a:pPr marL="342900" marR="0" lvl="0" indent="-342900" algn="just" defTabSz="914400" rtl="0" eaLnBrk="1" fontAlgn="auto" latinLnBrk="0" hangingPunct="1">
              <a:lnSpc>
                <a:spcPct val="90000"/>
              </a:lnSpc>
              <a:spcBef>
                <a:spcPct val="20000"/>
              </a:spcBef>
              <a:spcAft>
                <a:spcPts val="0"/>
              </a:spcAft>
              <a:buClrTx/>
              <a:buSzTx/>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Summary:</a:t>
            </a:r>
            <a:endPar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Large Eddy Simulation (LES)</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Resolves the large eddies, models the small eddies</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Problem: Requires a </a:t>
            </a:r>
            <a:r>
              <a:rPr kumimoji="0" lang="en-CA" sz="1800" b="0" i="1" u="sng"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very</a:t>
            </a:r>
            <a:r>
              <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fine boundary layer mesh, making it impractical for most flows</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Detached Eddy Simulation (DES)</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Uses a RANS model in the boundary layer, switches over to LES in the bulk flow</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 “standard” boundary layer mesh can be used</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Problem:  the RANS to LES switch depends on the mesh, which can give unphysical results on the “wrong” mesh</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Scale-Adaptive Simulation (SAS)</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Like DES, but without the mesh dependency problems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GB" sz="4000" dirty="0" smtClean="0">
                <a:solidFill>
                  <a:srgbClr val="0070C0"/>
                </a:solidFill>
                <a:latin typeface="Times New Roman" pitchFamily="18" charset="0"/>
                <a:cs typeface="Times New Roman" pitchFamily="18" charset="0"/>
              </a:rPr>
              <a:t>What is CFD?</a:t>
            </a:r>
          </a:p>
        </p:txBody>
      </p:sp>
      <p:sp>
        <p:nvSpPr>
          <p:cNvPr id="4" name="Rectangle 3"/>
          <p:cNvSpPr/>
          <p:nvPr/>
        </p:nvSpPr>
        <p:spPr>
          <a:xfrm>
            <a:off x="457200" y="1371600"/>
            <a:ext cx="8305800" cy="3170099"/>
          </a:xfrm>
          <a:prstGeom prst="rect">
            <a:avLst/>
          </a:prstGeom>
        </p:spPr>
        <p:txBody>
          <a:bodyPr wrap="square">
            <a:spAutoFit/>
          </a:bodyPr>
          <a:lstStyle/>
          <a:p>
            <a:pPr algn="just">
              <a:buFont typeface="Arial" pitchFamily="34" charset="0"/>
              <a:buChar char="•"/>
            </a:pPr>
            <a:r>
              <a:rPr lang="en-GB" sz="2000" dirty="0" smtClean="0">
                <a:solidFill>
                  <a:srgbClr val="00B0F0"/>
                </a:solidFill>
                <a:latin typeface="Times New Roman" pitchFamily="18" charset="0"/>
                <a:cs typeface="Times New Roman" pitchFamily="18" charset="0"/>
              </a:rPr>
              <a:t>CFD</a:t>
            </a:r>
            <a:r>
              <a:rPr lang="en-GB" sz="2000" dirty="0" smtClean="0">
                <a:latin typeface="Times New Roman" pitchFamily="18" charset="0"/>
                <a:cs typeface="Times New Roman" pitchFamily="18" charset="0"/>
              </a:rPr>
              <a:t> is the </a:t>
            </a:r>
            <a:r>
              <a:rPr lang="en-GB" sz="2000" dirty="0" smtClean="0">
                <a:solidFill>
                  <a:srgbClr val="00B0F0"/>
                </a:solidFill>
                <a:latin typeface="Times New Roman" pitchFamily="18" charset="0"/>
                <a:cs typeface="Times New Roman" pitchFamily="18" charset="0"/>
              </a:rPr>
              <a:t>simulation of fluids engineering systems </a:t>
            </a:r>
            <a:r>
              <a:rPr lang="en-GB" sz="2000" dirty="0" smtClean="0">
                <a:latin typeface="Times New Roman" pitchFamily="18" charset="0"/>
                <a:cs typeface="Times New Roman" pitchFamily="18" charset="0"/>
              </a:rPr>
              <a:t>using </a:t>
            </a:r>
            <a:r>
              <a:rPr lang="en-GB" sz="2000" dirty="0" err="1" smtClean="0">
                <a:latin typeface="Times New Roman" pitchFamily="18" charset="0"/>
                <a:cs typeface="Times New Roman" pitchFamily="18" charset="0"/>
              </a:rPr>
              <a:t>modeling</a:t>
            </a:r>
            <a:r>
              <a:rPr lang="en-GB" sz="2000" dirty="0" smtClean="0">
                <a:latin typeface="Times New Roman" pitchFamily="18" charset="0"/>
                <a:cs typeface="Times New Roman" pitchFamily="18" charset="0"/>
              </a:rPr>
              <a:t> (mathematical physical problem formulation) and numerical methods (</a:t>
            </a:r>
            <a:r>
              <a:rPr lang="en-GB" sz="2000" dirty="0" err="1" smtClean="0">
                <a:latin typeface="Times New Roman" pitchFamily="18" charset="0"/>
                <a:cs typeface="Times New Roman" pitchFamily="18" charset="0"/>
              </a:rPr>
              <a:t>discretization</a:t>
            </a:r>
            <a:r>
              <a:rPr lang="en-GB" sz="2000" dirty="0" smtClean="0">
                <a:latin typeface="Times New Roman" pitchFamily="18" charset="0"/>
                <a:cs typeface="Times New Roman" pitchFamily="18" charset="0"/>
              </a:rPr>
              <a:t> methods, solvers, numerical parameters, and grid generations, etc.)</a:t>
            </a:r>
          </a:p>
          <a:p>
            <a:pPr algn="just">
              <a:buFont typeface="Arial" pitchFamily="34" charset="0"/>
              <a:buChar char="•"/>
            </a:pPr>
            <a:endParaRPr lang="en-GB" sz="2000" dirty="0" smtClean="0">
              <a:latin typeface="Times New Roman" pitchFamily="18" charset="0"/>
              <a:cs typeface="Times New Roman" pitchFamily="18" charset="0"/>
            </a:endParaRPr>
          </a:p>
          <a:p>
            <a:pPr algn="just">
              <a:buFont typeface="Arial" pitchFamily="34" charset="0"/>
              <a:buChar char="•"/>
            </a:pPr>
            <a:r>
              <a:rPr lang="en-GB" sz="2000" dirty="0" smtClean="0">
                <a:latin typeface="Times New Roman" pitchFamily="18" charset="0"/>
                <a:cs typeface="Times New Roman" pitchFamily="18" charset="0"/>
              </a:rPr>
              <a:t>Historically only Analytical Fluid Dynamics (AFD) and Experimental Fluid Dynamics (EFD).</a:t>
            </a:r>
          </a:p>
          <a:p>
            <a:pPr algn="just">
              <a:buFont typeface="Arial" pitchFamily="34" charset="0"/>
              <a:buChar char="•"/>
            </a:pPr>
            <a:endParaRPr lang="en-GB" sz="2000" dirty="0" smtClean="0">
              <a:latin typeface="Times New Roman" pitchFamily="18" charset="0"/>
              <a:cs typeface="Times New Roman" pitchFamily="18" charset="0"/>
            </a:endParaRPr>
          </a:p>
          <a:p>
            <a:pPr algn="just">
              <a:buFont typeface="Arial" pitchFamily="34" charset="0"/>
              <a:buChar char="•"/>
            </a:pPr>
            <a:r>
              <a:rPr lang="en-GB" sz="2000" dirty="0" smtClean="0">
                <a:latin typeface="Times New Roman" pitchFamily="18" charset="0"/>
                <a:cs typeface="Times New Roman" pitchFamily="18" charset="0"/>
              </a:rPr>
              <a:t>CFD made possible by the advent of </a:t>
            </a:r>
            <a:r>
              <a:rPr lang="en-GB" sz="2000" dirty="0" smtClean="0">
                <a:solidFill>
                  <a:srgbClr val="00B0F0"/>
                </a:solidFill>
                <a:latin typeface="Times New Roman" pitchFamily="18" charset="0"/>
                <a:cs typeface="Times New Roman" pitchFamily="18" charset="0"/>
              </a:rPr>
              <a:t>digital computer </a:t>
            </a:r>
            <a:r>
              <a:rPr lang="en-GB" sz="2000" dirty="0" smtClean="0">
                <a:latin typeface="Times New Roman" pitchFamily="18" charset="0"/>
                <a:cs typeface="Times New Roman" pitchFamily="18" charset="0"/>
              </a:rPr>
              <a:t>and advancing with improvements of computer resources.</a:t>
            </a:r>
          </a:p>
        </p:txBody>
      </p:sp>
      <p:pic>
        <p:nvPicPr>
          <p:cNvPr id="58370" name="Picture 2"/>
          <p:cNvPicPr>
            <a:picLocks noChangeAspect="1" noChangeArrowheads="1"/>
          </p:cNvPicPr>
          <p:nvPr/>
        </p:nvPicPr>
        <p:blipFill>
          <a:blip r:embed="rId2" cstate="print"/>
          <a:srcRect/>
          <a:stretch>
            <a:fillRect/>
          </a:stretch>
        </p:blipFill>
        <p:spPr bwMode="auto">
          <a:xfrm>
            <a:off x="2286000" y="4724400"/>
            <a:ext cx="5163854" cy="1847850"/>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60438"/>
          </a:xfrm>
        </p:spPr>
        <p:txBody>
          <a:bodyPr>
            <a:normAutofit/>
          </a:bodyPr>
          <a:lstStyle/>
          <a:p>
            <a:r>
              <a:rPr lang="en-GB" sz="4000" dirty="0" smtClean="0">
                <a:solidFill>
                  <a:srgbClr val="0070C0"/>
                </a:solidFill>
                <a:latin typeface="Times New Roman" pitchFamily="18" charset="0"/>
                <a:cs typeface="Times New Roman" pitchFamily="18" charset="0"/>
              </a:rPr>
              <a:t>Why use CFD?</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pPr algn="just">
              <a:buNone/>
            </a:pPr>
            <a:r>
              <a:rPr lang="en-GB" dirty="0" smtClean="0">
                <a:latin typeface="Times New Roman" pitchFamily="18" charset="0"/>
                <a:cs typeface="Times New Roman" pitchFamily="18" charset="0"/>
              </a:rPr>
              <a:t>Analysis and Design</a:t>
            </a:r>
          </a:p>
          <a:p>
            <a:pPr algn="just">
              <a:buNone/>
            </a:pPr>
            <a:r>
              <a:rPr lang="en-GB" dirty="0" smtClean="0">
                <a:latin typeface="Times New Roman" pitchFamily="18" charset="0"/>
                <a:cs typeface="Times New Roman" pitchFamily="18" charset="0"/>
              </a:rPr>
              <a:t>1. Simulation-based design instead of “build &amp; test”</a:t>
            </a:r>
          </a:p>
          <a:p>
            <a:pPr lvl="1" algn="just">
              <a:buFont typeface="Wingdings" pitchFamily="2" charset="2"/>
              <a:buChar char="q"/>
            </a:pPr>
            <a:r>
              <a:rPr lang="en-GB" dirty="0" smtClean="0">
                <a:latin typeface="Times New Roman" pitchFamily="18" charset="0"/>
                <a:cs typeface="Times New Roman" pitchFamily="18" charset="0"/>
              </a:rPr>
              <a:t>More cost effective and more rapid than EFD</a:t>
            </a:r>
          </a:p>
          <a:p>
            <a:pPr lvl="1" algn="just">
              <a:buFont typeface="Wingdings" pitchFamily="2" charset="2"/>
              <a:buChar char="q"/>
            </a:pPr>
            <a:r>
              <a:rPr lang="en-GB" dirty="0" smtClean="0">
                <a:latin typeface="Times New Roman" pitchFamily="18" charset="0"/>
                <a:cs typeface="Times New Roman" pitchFamily="18" charset="0"/>
              </a:rPr>
              <a:t>CFD provides high-fidelity database for diagnosing flow field</a:t>
            </a:r>
          </a:p>
          <a:p>
            <a:pPr algn="just">
              <a:buNone/>
            </a:pPr>
            <a:r>
              <a:rPr lang="en-GB" dirty="0" smtClean="0">
                <a:latin typeface="Times New Roman" pitchFamily="18" charset="0"/>
                <a:cs typeface="Times New Roman" pitchFamily="18" charset="0"/>
              </a:rPr>
              <a:t>2. Simulation of physical fluid phenomena that are difficult for experiments</a:t>
            </a:r>
          </a:p>
          <a:p>
            <a:pPr lvl="1" algn="just">
              <a:buFont typeface="Wingdings" pitchFamily="2" charset="2"/>
              <a:buChar char="q"/>
            </a:pPr>
            <a:r>
              <a:rPr lang="en-GB" dirty="0" smtClean="0">
                <a:latin typeface="Times New Roman" pitchFamily="18" charset="0"/>
                <a:cs typeface="Times New Roman" pitchFamily="18" charset="0"/>
              </a:rPr>
              <a:t>Full scale simulations (e.g., ships and airplanes)</a:t>
            </a:r>
          </a:p>
          <a:p>
            <a:pPr lvl="1" algn="just">
              <a:buFont typeface="Wingdings" pitchFamily="2" charset="2"/>
              <a:buChar char="q"/>
            </a:pPr>
            <a:r>
              <a:rPr lang="en-GB" dirty="0" smtClean="0">
                <a:latin typeface="Times New Roman" pitchFamily="18" charset="0"/>
                <a:cs typeface="Times New Roman" pitchFamily="18" charset="0"/>
              </a:rPr>
              <a:t>Environmental effects (wind, weather, etc.)</a:t>
            </a:r>
          </a:p>
          <a:p>
            <a:pPr lvl="1" algn="just">
              <a:buFont typeface="Wingdings" pitchFamily="2" charset="2"/>
              <a:buChar char="q"/>
            </a:pPr>
            <a:r>
              <a:rPr lang="fr-FR" dirty="0" err="1" smtClean="0">
                <a:latin typeface="Times New Roman" pitchFamily="18" charset="0"/>
                <a:cs typeface="Times New Roman" pitchFamily="18" charset="0"/>
              </a:rPr>
              <a:t>Hazards</a:t>
            </a:r>
            <a:r>
              <a:rPr lang="fr-FR" dirty="0" smtClean="0">
                <a:latin typeface="Times New Roman" pitchFamily="18" charset="0"/>
                <a:cs typeface="Times New Roman" pitchFamily="18" charset="0"/>
              </a:rPr>
              <a:t> (e.g., explosions, radiation, pollution)</a:t>
            </a:r>
          </a:p>
          <a:p>
            <a:pPr lvl="1" algn="just">
              <a:buFont typeface="Wingdings" pitchFamily="2" charset="2"/>
              <a:buChar char="q"/>
            </a:pPr>
            <a:r>
              <a:rPr lang="en-GB" dirty="0" smtClean="0">
                <a:latin typeface="Times New Roman" pitchFamily="18" charset="0"/>
                <a:cs typeface="Times New Roman" pitchFamily="18" charset="0"/>
              </a:rPr>
              <a:t>Physics (e.g., planetary boundary layer, stellar evolution)</a:t>
            </a:r>
          </a:p>
          <a:p>
            <a:pPr algn="just">
              <a:buNone/>
            </a:pPr>
            <a:r>
              <a:rPr lang="en-GB" dirty="0" smtClean="0">
                <a:latin typeface="Times New Roman" pitchFamily="18" charset="0"/>
                <a:cs typeface="Times New Roman" pitchFamily="18" charset="0"/>
              </a:rPr>
              <a:t>3.   Knowledge and exploration of flow physics</a:t>
            </a:r>
          </a:p>
          <a:p>
            <a:pPr algn="just">
              <a:buNone/>
            </a:pPr>
            <a:endParaRPr lang="en-GB" dirty="0">
              <a:latin typeface="Times New Roman" pitchFamily="18" charset="0"/>
              <a:cs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185552"/>
            <a:ext cx="8363585" cy="430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0976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GB" sz="4000" dirty="0" smtClean="0">
                <a:solidFill>
                  <a:srgbClr val="0070C0"/>
                </a:solidFill>
                <a:latin typeface="Times New Roman" pitchFamily="18" charset="0"/>
                <a:cs typeface="Times New Roman" pitchFamily="18" charset="0"/>
              </a:rPr>
              <a:t>Where is CFD used?</a:t>
            </a:r>
            <a:endParaRPr lang="en-GB" sz="4000" dirty="0">
              <a:solidFill>
                <a:srgbClr val="0070C0"/>
              </a:solidFill>
              <a:latin typeface="Times New Roman" pitchFamily="18" charset="0"/>
              <a:cs typeface="Times New Roman" pitchFamily="18" charset="0"/>
            </a:endParaRPr>
          </a:p>
        </p:txBody>
      </p:sp>
      <p:sp>
        <p:nvSpPr>
          <p:cNvPr id="5" name="Content Placeholder 2"/>
          <p:cNvSpPr>
            <a:spLocks noGrp="1"/>
          </p:cNvSpPr>
          <p:nvPr>
            <p:ph idx="1"/>
          </p:nvPr>
        </p:nvSpPr>
        <p:spPr>
          <a:xfrm>
            <a:off x="457200" y="1600200"/>
            <a:ext cx="3429000" cy="4525963"/>
          </a:xfrm>
        </p:spPr>
        <p:txBody>
          <a:bodyPr>
            <a:noAutofit/>
          </a:bodyPr>
          <a:lstStyle/>
          <a:p>
            <a:r>
              <a:rPr lang="en-GB" sz="2400" dirty="0" err="1" smtClean="0">
                <a:latin typeface="Times New Roman" pitchFamily="18" charset="0"/>
                <a:cs typeface="Times New Roman" pitchFamily="18" charset="0"/>
              </a:rPr>
              <a:t>Aerospacee</a:t>
            </a:r>
            <a:endParaRPr lang="en-GB" sz="2400" dirty="0" smtClean="0">
              <a:latin typeface="Times New Roman" pitchFamily="18" charset="0"/>
              <a:cs typeface="Times New Roman" pitchFamily="18" charset="0"/>
            </a:endParaRPr>
          </a:p>
          <a:p>
            <a:r>
              <a:rPr lang="en-GB" sz="2400" dirty="0" smtClean="0">
                <a:latin typeface="Times New Roman" pitchFamily="18" charset="0"/>
                <a:cs typeface="Times New Roman" pitchFamily="18" charset="0"/>
              </a:rPr>
              <a:t>Automotive</a:t>
            </a:r>
          </a:p>
          <a:p>
            <a:r>
              <a:rPr lang="en-GB" sz="2400" dirty="0" smtClean="0">
                <a:latin typeface="Times New Roman" pitchFamily="18" charset="0"/>
                <a:cs typeface="Times New Roman" pitchFamily="18" charset="0"/>
              </a:rPr>
              <a:t>Biomedical</a:t>
            </a:r>
          </a:p>
          <a:p>
            <a:r>
              <a:rPr lang="en-GB" sz="2400" dirty="0" smtClean="0">
                <a:latin typeface="Times New Roman" pitchFamily="18" charset="0"/>
                <a:cs typeface="Times New Roman" pitchFamily="18" charset="0"/>
              </a:rPr>
              <a:t>Chemical Processing</a:t>
            </a:r>
          </a:p>
          <a:p>
            <a:r>
              <a:rPr lang="en-GB" sz="2400" dirty="0" smtClean="0">
                <a:latin typeface="Times New Roman" pitchFamily="18" charset="0"/>
                <a:cs typeface="Times New Roman" pitchFamily="18" charset="0"/>
              </a:rPr>
              <a:t>Hydraulics</a:t>
            </a:r>
          </a:p>
          <a:p>
            <a:r>
              <a:rPr lang="en-GB" sz="2400" dirty="0" smtClean="0">
                <a:latin typeface="Times New Roman" pitchFamily="18" charset="0"/>
                <a:cs typeface="Times New Roman" pitchFamily="18" charset="0"/>
              </a:rPr>
              <a:t>Marine</a:t>
            </a:r>
          </a:p>
          <a:p>
            <a:r>
              <a:rPr lang="en-GB" sz="2400" dirty="0" smtClean="0">
                <a:latin typeface="Times New Roman" pitchFamily="18" charset="0"/>
                <a:cs typeface="Times New Roman" pitchFamily="18" charset="0"/>
              </a:rPr>
              <a:t>Oil &amp; Gas</a:t>
            </a:r>
          </a:p>
          <a:p>
            <a:r>
              <a:rPr lang="en-GB" sz="2400" dirty="0" smtClean="0">
                <a:latin typeface="Times New Roman" pitchFamily="18" charset="0"/>
                <a:cs typeface="Times New Roman" pitchFamily="18" charset="0"/>
              </a:rPr>
              <a:t>Power Generation</a:t>
            </a:r>
          </a:p>
          <a:p>
            <a:r>
              <a:rPr lang="en-GB" sz="2400" dirty="0" smtClean="0">
                <a:latin typeface="Times New Roman" pitchFamily="18" charset="0"/>
                <a:cs typeface="Times New Roman" pitchFamily="18" charset="0"/>
              </a:rPr>
              <a:t>Sports</a:t>
            </a:r>
          </a:p>
          <a:p>
            <a:endParaRPr lang="en-GB" sz="2400" dirty="0">
              <a:latin typeface="Times New Roman" pitchFamily="18" charset="0"/>
              <a:cs typeface="Times New Roman" pitchFamily="18" charset="0"/>
            </a:endParaRPr>
          </a:p>
        </p:txBody>
      </p:sp>
      <p:pic>
        <p:nvPicPr>
          <p:cNvPr id="59395" name="Picture 3"/>
          <p:cNvPicPr>
            <a:picLocks noChangeAspect="1" noChangeArrowheads="1"/>
          </p:cNvPicPr>
          <p:nvPr/>
        </p:nvPicPr>
        <p:blipFill>
          <a:blip r:embed="rId2" cstate="print"/>
          <a:srcRect/>
          <a:stretch>
            <a:fillRect/>
          </a:stretch>
        </p:blipFill>
        <p:spPr bwMode="auto">
          <a:xfrm>
            <a:off x="3886200" y="1524000"/>
            <a:ext cx="1771650" cy="1228725"/>
          </a:xfrm>
          <a:prstGeom prst="rect">
            <a:avLst/>
          </a:prstGeom>
          <a:noFill/>
          <a:ln w="9525">
            <a:noFill/>
            <a:miter lim="800000"/>
            <a:headEnd/>
            <a:tailEnd/>
          </a:ln>
          <a:effectLst/>
        </p:spPr>
      </p:pic>
      <p:pic>
        <p:nvPicPr>
          <p:cNvPr id="59396" name="Picture 4"/>
          <p:cNvPicPr>
            <a:picLocks noChangeAspect="1" noChangeArrowheads="1"/>
          </p:cNvPicPr>
          <p:nvPr/>
        </p:nvPicPr>
        <p:blipFill>
          <a:blip r:embed="rId3" cstate="print"/>
          <a:srcRect/>
          <a:stretch>
            <a:fillRect/>
          </a:stretch>
        </p:blipFill>
        <p:spPr bwMode="auto">
          <a:xfrm>
            <a:off x="3962400" y="2819400"/>
            <a:ext cx="1866900" cy="1333500"/>
          </a:xfrm>
          <a:prstGeom prst="rect">
            <a:avLst/>
          </a:prstGeom>
          <a:noFill/>
          <a:ln w="9525">
            <a:noFill/>
            <a:miter lim="800000"/>
            <a:headEnd/>
            <a:tailEnd/>
          </a:ln>
          <a:effectLst/>
        </p:spPr>
      </p:pic>
      <p:pic>
        <p:nvPicPr>
          <p:cNvPr id="59397" name="Picture 5"/>
          <p:cNvPicPr>
            <a:picLocks noChangeAspect="1" noChangeArrowheads="1"/>
          </p:cNvPicPr>
          <p:nvPr/>
        </p:nvPicPr>
        <p:blipFill>
          <a:blip r:embed="rId4" cstate="print"/>
          <a:srcRect/>
          <a:stretch>
            <a:fillRect/>
          </a:stretch>
        </p:blipFill>
        <p:spPr bwMode="auto">
          <a:xfrm>
            <a:off x="6781800" y="1066800"/>
            <a:ext cx="1961322" cy="3048000"/>
          </a:xfrm>
          <a:prstGeom prst="rect">
            <a:avLst/>
          </a:prstGeom>
          <a:noFill/>
          <a:ln w="9525">
            <a:noFill/>
            <a:miter lim="800000"/>
            <a:headEnd/>
            <a:tailEnd/>
          </a:ln>
          <a:effectLst/>
        </p:spPr>
      </p:pic>
      <p:pic>
        <p:nvPicPr>
          <p:cNvPr id="59398" name="Picture 6"/>
          <p:cNvPicPr>
            <a:picLocks noChangeAspect="1" noChangeArrowheads="1"/>
          </p:cNvPicPr>
          <p:nvPr/>
        </p:nvPicPr>
        <p:blipFill>
          <a:blip r:embed="rId5" cstate="print"/>
          <a:srcRect/>
          <a:stretch>
            <a:fillRect/>
          </a:stretch>
        </p:blipFill>
        <p:spPr bwMode="auto">
          <a:xfrm>
            <a:off x="6380104" y="4343400"/>
            <a:ext cx="2763896" cy="2152650"/>
          </a:xfrm>
          <a:prstGeom prst="rect">
            <a:avLst/>
          </a:prstGeom>
          <a:noFill/>
          <a:ln w="9525">
            <a:noFill/>
            <a:miter lim="800000"/>
            <a:headEnd/>
            <a:tailEnd/>
          </a:ln>
          <a:effectLst/>
        </p:spPr>
      </p:pic>
      <p:pic>
        <p:nvPicPr>
          <p:cNvPr id="59399" name="Picture 7"/>
          <p:cNvPicPr>
            <a:picLocks noChangeAspect="1" noChangeArrowheads="1"/>
          </p:cNvPicPr>
          <p:nvPr/>
        </p:nvPicPr>
        <p:blipFill>
          <a:blip r:embed="rId6" cstate="print"/>
          <a:srcRect/>
          <a:stretch>
            <a:fillRect/>
          </a:stretch>
        </p:blipFill>
        <p:spPr bwMode="auto">
          <a:xfrm>
            <a:off x="3589193" y="4343400"/>
            <a:ext cx="2561607" cy="2362200"/>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70C0"/>
                </a:solidFill>
                <a:latin typeface="Times New Roman" pitchFamily="18" charset="0"/>
                <a:cs typeface="Times New Roman" pitchFamily="18" charset="0"/>
              </a:rPr>
              <a:t>CFD process</a:t>
            </a:r>
            <a:endParaRPr lang="en-GB" dirty="0">
              <a:solidFill>
                <a:srgbClr val="0070C0"/>
              </a:solidFill>
              <a:latin typeface="Times New Roman" pitchFamily="18" charset="0"/>
              <a:cs typeface="Times New Roman" pitchFamily="18" charset="0"/>
            </a:endParaRPr>
          </a:p>
        </p:txBody>
      </p:sp>
      <p:sp>
        <p:nvSpPr>
          <p:cNvPr id="4" name="Content Placeholder 3"/>
          <p:cNvSpPr>
            <a:spLocks noGrp="1"/>
          </p:cNvSpPr>
          <p:nvPr>
            <p:ph idx="1"/>
          </p:nvPr>
        </p:nvSpPr>
        <p:spPr>
          <a:xfrm>
            <a:off x="381000" y="1600200"/>
            <a:ext cx="8305800" cy="4525963"/>
          </a:xfrm>
        </p:spPr>
        <p:txBody>
          <a:bodyPr>
            <a:normAutofit lnSpcReduction="10000"/>
          </a:bodyPr>
          <a:lstStyle/>
          <a:p>
            <a:pPr algn="just"/>
            <a:r>
              <a:rPr lang="en-GB" sz="2400" dirty="0" smtClean="0">
                <a:solidFill>
                  <a:srgbClr val="FF0000"/>
                </a:solidFill>
                <a:latin typeface="Times New Roman" pitchFamily="18" charset="0"/>
                <a:cs typeface="Times New Roman" pitchFamily="18" charset="0"/>
              </a:rPr>
              <a:t>Purposes</a:t>
            </a:r>
            <a:r>
              <a:rPr lang="en-GB" sz="2400" dirty="0" smtClean="0">
                <a:latin typeface="Times New Roman" pitchFamily="18" charset="0"/>
                <a:cs typeface="Times New Roman" pitchFamily="18" charset="0"/>
              </a:rPr>
              <a:t> of CFD codes will be </a:t>
            </a:r>
            <a:r>
              <a:rPr lang="en-GB" sz="2400" dirty="0" smtClean="0">
                <a:solidFill>
                  <a:srgbClr val="00B0F0"/>
                </a:solidFill>
                <a:latin typeface="Times New Roman" pitchFamily="18" charset="0"/>
                <a:cs typeface="Times New Roman" pitchFamily="18" charset="0"/>
              </a:rPr>
              <a:t>different for different applications:</a:t>
            </a:r>
          </a:p>
          <a:p>
            <a:pPr lvl="1" algn="just"/>
            <a:r>
              <a:rPr lang="en-GB" sz="2000" dirty="0" smtClean="0">
                <a:latin typeface="Times New Roman" pitchFamily="18" charset="0"/>
                <a:cs typeface="Times New Roman" pitchFamily="18" charset="0"/>
              </a:rPr>
              <a:t>investigation of bubble-fluid interactions for bubbly flows,</a:t>
            </a:r>
          </a:p>
          <a:p>
            <a:pPr lvl="1" algn="just"/>
            <a:r>
              <a:rPr lang="en-GB" sz="2000" dirty="0" smtClean="0">
                <a:latin typeface="Times New Roman" pitchFamily="18" charset="0"/>
                <a:cs typeface="Times New Roman" pitchFamily="18" charset="0"/>
              </a:rPr>
              <a:t>study of wave induced massively separated flows for free-surface, etc.</a:t>
            </a:r>
          </a:p>
          <a:p>
            <a:pPr lvl="1" algn="just"/>
            <a:endParaRPr lang="en-GB" sz="2000" dirty="0" smtClean="0">
              <a:latin typeface="Times New Roman" pitchFamily="18" charset="0"/>
              <a:cs typeface="Times New Roman" pitchFamily="18" charset="0"/>
            </a:endParaRPr>
          </a:p>
          <a:p>
            <a:pPr algn="just"/>
            <a:r>
              <a:rPr lang="en-GB" sz="2400" dirty="0" smtClean="0">
                <a:latin typeface="Times New Roman" pitchFamily="18" charset="0"/>
                <a:cs typeface="Times New Roman" pitchFamily="18" charset="0"/>
              </a:rPr>
              <a:t>Depending on the specific purpose and flow conditions of the problem, different </a:t>
            </a:r>
            <a:r>
              <a:rPr lang="en-GB" sz="2400" dirty="0" smtClean="0">
                <a:solidFill>
                  <a:srgbClr val="FF0000"/>
                </a:solidFill>
                <a:latin typeface="Times New Roman" pitchFamily="18" charset="0"/>
                <a:cs typeface="Times New Roman" pitchFamily="18" charset="0"/>
              </a:rPr>
              <a:t>CFD codes </a:t>
            </a:r>
            <a:r>
              <a:rPr lang="en-GB" sz="2400" dirty="0" smtClean="0">
                <a:latin typeface="Times New Roman" pitchFamily="18" charset="0"/>
                <a:cs typeface="Times New Roman" pitchFamily="18" charset="0"/>
              </a:rPr>
              <a:t>can be chosen for different applications (aerospace, marines, combustion, multi phase flows, etc.)</a:t>
            </a:r>
          </a:p>
          <a:p>
            <a:pPr algn="just"/>
            <a:endParaRPr lang="en-GB" sz="2400" dirty="0" smtClean="0">
              <a:latin typeface="Times New Roman" pitchFamily="18" charset="0"/>
              <a:cs typeface="Times New Roman" pitchFamily="18" charset="0"/>
            </a:endParaRPr>
          </a:p>
          <a:p>
            <a:pPr algn="just"/>
            <a:r>
              <a:rPr lang="en-GB" sz="2400" dirty="0" smtClean="0">
                <a:latin typeface="Times New Roman" pitchFamily="18" charset="0"/>
                <a:cs typeface="Times New Roman" pitchFamily="18" charset="0"/>
              </a:rPr>
              <a:t>Once purposes and CFD codes chosen, “</a:t>
            </a:r>
            <a:r>
              <a:rPr lang="en-GB" sz="2400" dirty="0" smtClean="0">
                <a:solidFill>
                  <a:srgbClr val="FF0000"/>
                </a:solidFill>
                <a:latin typeface="Times New Roman" pitchFamily="18" charset="0"/>
                <a:cs typeface="Times New Roman" pitchFamily="18" charset="0"/>
              </a:rPr>
              <a:t>CFD process</a:t>
            </a:r>
            <a:r>
              <a:rPr lang="en-GB" sz="2400" dirty="0" smtClean="0">
                <a:latin typeface="Times New Roman" pitchFamily="18" charset="0"/>
                <a:cs typeface="Times New Roman" pitchFamily="18" charset="0"/>
              </a:rPr>
              <a:t>” is the steps to set up the problem and run the code:</a:t>
            </a:r>
          </a:p>
          <a:p>
            <a:pPr algn="just"/>
            <a:endParaRPr lang="en-GB" sz="2400" dirty="0">
              <a:latin typeface="Times New Roman" pitchFamily="18" charset="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GB" sz="4000" dirty="0" smtClean="0">
                <a:solidFill>
                  <a:srgbClr val="0070C0"/>
                </a:solidFill>
                <a:latin typeface="Times New Roman" pitchFamily="18" charset="0"/>
                <a:cs typeface="Times New Roman" pitchFamily="18" charset="0"/>
              </a:rPr>
              <a:t>How does a CFD code work?</a:t>
            </a:r>
            <a:endParaRPr lang="en-GB" sz="4000" dirty="0">
              <a:solidFill>
                <a:srgbClr val="0070C0"/>
              </a:solidFill>
              <a:latin typeface="Times New Roman" pitchFamily="18" charset="0"/>
              <a:cs typeface="Times New Roman" pitchFamily="18" charset="0"/>
            </a:endParaRPr>
          </a:p>
        </p:txBody>
      </p:sp>
      <p:pic>
        <p:nvPicPr>
          <p:cNvPr id="60418" name="Picture 2"/>
          <p:cNvPicPr>
            <a:picLocks noChangeAspect="1" noChangeArrowheads="1"/>
          </p:cNvPicPr>
          <p:nvPr/>
        </p:nvPicPr>
        <p:blipFill>
          <a:blip r:embed="rId2" cstate="print"/>
          <a:srcRect/>
          <a:stretch>
            <a:fillRect/>
          </a:stretch>
        </p:blipFill>
        <p:spPr bwMode="auto">
          <a:xfrm>
            <a:off x="1143000" y="1143000"/>
            <a:ext cx="6797968" cy="5403102"/>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4800" y="304800"/>
            <a:ext cx="6324600" cy="369332"/>
          </a:xfrm>
          <a:prstGeom prst="rect">
            <a:avLst/>
          </a:prstGeom>
          <a:noFill/>
          <a:ln w="9525">
            <a:noFill/>
            <a:miter lim="800000"/>
            <a:headEnd/>
            <a:tailEnd/>
          </a:ln>
          <a:effectLst/>
        </p:spPr>
        <p:txBody>
          <a:bodyPr>
            <a:spAutoFit/>
          </a:bodyPr>
          <a:lstStyle/>
          <a:p>
            <a:pPr>
              <a:spcBef>
                <a:spcPct val="50000"/>
              </a:spcBef>
            </a:pPr>
            <a:r>
              <a:rPr lang="en-US" dirty="0" smtClean="0">
                <a:latin typeface="Times New Roman" pitchFamily="18" charset="0"/>
                <a:cs typeface="Times New Roman" pitchFamily="18" charset="0"/>
              </a:rPr>
              <a:t>To write the LHS plus u times continuity as:</a:t>
            </a:r>
            <a:endParaRPr lang="en-US" dirty="0">
              <a:latin typeface="Times New Roman" pitchFamily="18" charset="0"/>
              <a:cs typeface="Times New Roman" pitchFamily="18" charset="0"/>
            </a:endParaRPr>
          </a:p>
        </p:txBody>
      </p:sp>
      <p:sp>
        <p:nvSpPr>
          <p:cNvPr id="2191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913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14400" y="914400"/>
            <a:ext cx="4558748" cy="609600"/>
          </a:xfrm>
          <a:prstGeom prst="rect">
            <a:avLst/>
          </a:prstGeom>
          <a:noFill/>
        </p:spPr>
      </p:pic>
      <p:sp>
        <p:nvSpPr>
          <p:cNvPr id="7" name="Text Box 4"/>
          <p:cNvSpPr txBox="1">
            <a:spLocks noChangeArrowheads="1"/>
          </p:cNvSpPr>
          <p:nvPr/>
        </p:nvSpPr>
        <p:spPr bwMode="auto">
          <a:xfrm>
            <a:off x="457200" y="1828800"/>
            <a:ext cx="8305800" cy="646331"/>
          </a:xfrm>
          <a:prstGeom prst="rect">
            <a:avLst/>
          </a:prstGeom>
          <a:noFill/>
          <a:ln w="9525">
            <a:noFill/>
            <a:miter lim="800000"/>
            <a:headEnd/>
            <a:tailEnd/>
          </a:ln>
          <a:effectLst/>
        </p:spPr>
        <p:txBody>
          <a:bodyPr wrap="square">
            <a:spAutoFit/>
          </a:bodyPr>
          <a:lstStyle/>
          <a:p>
            <a:pPr algn="just">
              <a:spcBef>
                <a:spcPct val="50000"/>
              </a:spcBef>
            </a:pPr>
            <a:r>
              <a:rPr lang="en-US" dirty="0" smtClean="0">
                <a:latin typeface="Times New Roman" pitchFamily="18" charset="0"/>
                <a:cs typeface="Times New Roman" pitchFamily="18" charset="0"/>
              </a:rPr>
              <a:t>Transposing these terms yields the final version with the fluctuating momentum terms interpreted as “ Reynolds Stresses”</a:t>
            </a:r>
            <a:endParaRPr lang="en-US" dirty="0">
              <a:latin typeface="Times New Roman" pitchFamily="18" charset="0"/>
              <a:cs typeface="Times New Roman" pitchFamily="18" charset="0"/>
            </a:endParaRPr>
          </a:p>
        </p:txBody>
      </p:sp>
      <p:sp>
        <p:nvSpPr>
          <p:cNvPr id="2191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191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19141"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3400" y="2895600"/>
            <a:ext cx="8390965" cy="16002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70C0"/>
                </a:solidFill>
                <a:latin typeface="Times New Roman" pitchFamily="18" charset="0"/>
                <a:cs typeface="Times New Roman" pitchFamily="18" charset="0"/>
              </a:rPr>
              <a:t>Three basic elements in CFD</a:t>
            </a:r>
            <a:endParaRPr lang="en-GB" dirty="0">
              <a:solidFill>
                <a:srgbClr val="0070C0"/>
              </a:solidFill>
            </a:endParaRPr>
          </a:p>
        </p:txBody>
      </p:sp>
      <p:sp>
        <p:nvSpPr>
          <p:cNvPr id="3" name="Content Placeholder 2"/>
          <p:cNvSpPr>
            <a:spLocks noGrp="1"/>
          </p:cNvSpPr>
          <p:nvPr>
            <p:ph idx="1"/>
          </p:nvPr>
        </p:nvSpPr>
        <p:spPr>
          <a:xfrm>
            <a:off x="457200" y="1371601"/>
            <a:ext cx="8382000" cy="2209800"/>
          </a:xfrm>
        </p:spPr>
        <p:txBody>
          <a:bodyPr/>
          <a:lstStyle/>
          <a:p>
            <a:r>
              <a:rPr lang="en-GB" sz="2800" dirty="0" smtClean="0">
                <a:latin typeface="Times New Roman" pitchFamily="18" charset="0"/>
                <a:cs typeface="Times New Roman" pitchFamily="18" charset="0"/>
              </a:rPr>
              <a:t>All commercial codes contain three basic elements: </a:t>
            </a:r>
          </a:p>
          <a:p>
            <a:pPr lvl="2">
              <a:buNone/>
            </a:pPr>
            <a:r>
              <a:rPr lang="en-GB" dirty="0" smtClean="0">
                <a:latin typeface="Times New Roman" pitchFamily="18" charset="0"/>
                <a:cs typeface="Times New Roman" pitchFamily="18" charset="0"/>
              </a:rPr>
              <a:t>1. Pre-processor</a:t>
            </a:r>
          </a:p>
          <a:p>
            <a:pPr lvl="2">
              <a:buNone/>
            </a:pPr>
            <a:r>
              <a:rPr lang="en-GB" dirty="0" smtClean="0">
                <a:latin typeface="Times New Roman" pitchFamily="18" charset="0"/>
                <a:cs typeface="Times New Roman" pitchFamily="18" charset="0"/>
              </a:rPr>
              <a:t>2. Solver</a:t>
            </a:r>
          </a:p>
          <a:p>
            <a:pPr lvl="2">
              <a:buNone/>
            </a:pPr>
            <a:r>
              <a:rPr lang="en-GB" dirty="0" smtClean="0">
                <a:latin typeface="Times New Roman" pitchFamily="18" charset="0"/>
                <a:cs typeface="Times New Roman" pitchFamily="18" charset="0"/>
              </a:rPr>
              <a:t>3. Post-processor</a:t>
            </a:r>
            <a:endParaRPr lang="en-GB"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lum bright="-30000" contrast="66000"/>
          </a:blip>
          <a:srcRect/>
          <a:stretch>
            <a:fillRect/>
          </a:stretch>
        </p:blipFill>
        <p:spPr>
          <a:xfrm>
            <a:off x="838200" y="4038600"/>
            <a:ext cx="7620000" cy="838200"/>
          </a:xfrm>
          <a:prstGeom prst="rect">
            <a:avLst/>
          </a:prstGeom>
        </p:spPr>
      </p:pic>
      <p:pic>
        <p:nvPicPr>
          <p:cNvPr id="5" name="Picture 4" descr="mesh_plantbody_all"/>
          <p:cNvPicPr>
            <a:picLocks noChangeAspect="1" noChangeArrowheads="1"/>
          </p:cNvPicPr>
          <p:nvPr/>
        </p:nvPicPr>
        <p:blipFill>
          <a:blip r:embed="rId3" cstate="print"/>
          <a:srcRect/>
          <a:stretch>
            <a:fillRect/>
          </a:stretch>
        </p:blipFill>
        <p:spPr bwMode="auto">
          <a:xfrm>
            <a:off x="838200" y="4913283"/>
            <a:ext cx="7848600" cy="1944717"/>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1- Pre-processor</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800600"/>
          </a:xfrm>
        </p:spPr>
        <p:txBody>
          <a:bodyPr>
            <a:normAutofit fontScale="70000" lnSpcReduction="20000"/>
          </a:bodyPr>
          <a:lstStyle/>
          <a:p>
            <a:pPr algn="just">
              <a:buNone/>
            </a:pPr>
            <a:r>
              <a:rPr lang="en-GB" dirty="0" smtClean="0">
                <a:latin typeface="Times New Roman" pitchFamily="18" charset="0"/>
                <a:cs typeface="Times New Roman" pitchFamily="18" charset="0"/>
              </a:rPr>
              <a:t>Provides the input of the problem and transforms this input in a form suitable for use by the solver. Pre-processing involve:</a:t>
            </a:r>
          </a:p>
          <a:p>
            <a:pPr algn="just"/>
            <a:endParaRPr lang="en-GB" dirty="0" smtClean="0">
              <a:latin typeface="Times New Roman" pitchFamily="18" charset="0"/>
              <a:cs typeface="Times New Roman" pitchFamily="18" charset="0"/>
            </a:endParaRPr>
          </a:p>
          <a:p>
            <a:pPr algn="just">
              <a:buNone/>
            </a:pPr>
            <a:r>
              <a:rPr lang="en-GB" dirty="0" smtClean="0">
                <a:latin typeface="Times New Roman" pitchFamily="18" charset="0"/>
                <a:cs typeface="Times New Roman" pitchFamily="18" charset="0"/>
              </a:rPr>
              <a:t>Definition of the geometry of the region of interest: the computational domain.</a:t>
            </a:r>
          </a:p>
          <a:p>
            <a:pPr algn="just"/>
            <a:r>
              <a:rPr lang="en-GB" dirty="0" smtClean="0">
                <a:latin typeface="Times New Roman" pitchFamily="18" charset="0"/>
                <a:cs typeface="Times New Roman" pitchFamily="18" charset="0"/>
              </a:rPr>
              <a:t>Selection of an appropriate coordinate</a:t>
            </a:r>
          </a:p>
          <a:p>
            <a:pPr algn="just"/>
            <a:r>
              <a:rPr lang="en-GB" dirty="0" smtClean="0">
                <a:latin typeface="Times New Roman" pitchFamily="18" charset="0"/>
                <a:cs typeface="Times New Roman" pitchFamily="18" charset="0"/>
              </a:rPr>
              <a:t>Determine the domain size and shape</a:t>
            </a:r>
          </a:p>
          <a:p>
            <a:pPr algn="just"/>
            <a:r>
              <a:rPr lang="en-GB" dirty="0" smtClean="0">
                <a:latin typeface="Times New Roman" pitchFamily="18" charset="0"/>
                <a:cs typeface="Times New Roman" pitchFamily="18" charset="0"/>
              </a:rPr>
              <a:t>Any simplifications needed?</a:t>
            </a:r>
          </a:p>
          <a:p>
            <a:pPr algn="just"/>
            <a:r>
              <a:rPr lang="en-GB" dirty="0" smtClean="0">
                <a:latin typeface="Times New Roman" pitchFamily="18" charset="0"/>
                <a:cs typeface="Times New Roman" pitchFamily="18" charset="0"/>
              </a:rPr>
              <a:t>What kinds of shapes needed to be used to best resolve the geometry? (lines, circular, ovals, etc.)</a:t>
            </a:r>
          </a:p>
          <a:p>
            <a:pPr algn="just"/>
            <a:r>
              <a:rPr lang="en-GB" dirty="0" smtClean="0">
                <a:latin typeface="Times New Roman" pitchFamily="18" charset="0"/>
                <a:cs typeface="Times New Roman" pitchFamily="18" charset="0"/>
              </a:rPr>
              <a:t>For commercial code, geometry is usually created using commercial software (either separated from the commercial code itself, like Gambit, or combined together, like </a:t>
            </a:r>
            <a:r>
              <a:rPr lang="en-GB" dirty="0" err="1" smtClean="0">
                <a:latin typeface="Times New Roman" pitchFamily="18" charset="0"/>
                <a:cs typeface="Times New Roman" pitchFamily="18" charset="0"/>
              </a:rPr>
              <a:t>FlowLab</a:t>
            </a:r>
            <a:r>
              <a:rPr lang="en-GB" dirty="0" smtClean="0">
                <a:latin typeface="Times New Roman" pitchFamily="18" charset="0"/>
                <a:cs typeface="Times New Roman" pitchFamily="18" charset="0"/>
              </a:rPr>
              <a:t>)</a:t>
            </a:r>
          </a:p>
          <a:p>
            <a:pPr algn="just"/>
            <a:r>
              <a:rPr lang="en-GB" dirty="0" smtClean="0">
                <a:latin typeface="Times New Roman" pitchFamily="18" charset="0"/>
                <a:cs typeface="Times New Roman" pitchFamily="18" charset="0"/>
              </a:rPr>
              <a:t>One of the commercial geometry and mesh modeller is </a:t>
            </a:r>
            <a:r>
              <a:rPr lang="en-GB" dirty="0" err="1" smtClean="0">
                <a:latin typeface="Times New Roman" pitchFamily="18" charset="0"/>
                <a:cs typeface="Times New Roman" pitchFamily="18" charset="0"/>
              </a:rPr>
              <a:t>Gridgen</a:t>
            </a:r>
            <a:r>
              <a:rPr lang="en-GB" dirty="0" smtClean="0">
                <a:latin typeface="Times New Roman" pitchFamily="18" charset="0"/>
                <a:cs typeface="Times New Roman" pitchFamily="18" charset="0"/>
              </a:rPr>
              <a:t>.</a:t>
            </a:r>
          </a:p>
          <a:p>
            <a:pPr algn="just"/>
            <a:endParaRPr lang="en-GB" dirty="0">
              <a:latin typeface="Times New Roman" pitchFamily="18" charset="0"/>
              <a:cs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28"/>
            <a:ext cx="8229600" cy="639762"/>
          </a:xfrm>
        </p:spPr>
        <p:txBody>
          <a:bodyPr>
            <a:normAutofit fontScale="90000"/>
          </a:bodyPr>
          <a:lstStyle/>
          <a:p>
            <a:r>
              <a:rPr lang="en-GB" sz="4000" dirty="0" smtClean="0">
                <a:solidFill>
                  <a:srgbClr val="0070C0"/>
                </a:solidFill>
                <a:latin typeface="Times New Roman" pitchFamily="18" charset="0"/>
                <a:cs typeface="Times New Roman" pitchFamily="18" charset="0"/>
              </a:rPr>
              <a:t>Grids</a:t>
            </a:r>
            <a:endParaRPr lang="en-US" sz="4000" dirty="0">
              <a:solidFill>
                <a:srgbClr val="0070C0"/>
              </a:solidFill>
              <a:latin typeface="Times New Roman" pitchFamily="18" charset="0"/>
              <a:cs typeface="Times New Roman" pitchFamily="18" charset="0"/>
            </a:endParaRPr>
          </a:p>
        </p:txBody>
      </p:sp>
      <p:sp>
        <p:nvSpPr>
          <p:cNvPr id="4" name="Rectangle 3"/>
          <p:cNvSpPr txBox="1">
            <a:spLocks noChangeArrowheads="1"/>
          </p:cNvSpPr>
          <p:nvPr/>
        </p:nvSpPr>
        <p:spPr>
          <a:xfrm>
            <a:off x="457200" y="800100"/>
            <a:ext cx="5029200" cy="3733800"/>
          </a:xfrm>
          <a:prstGeom prst="rect">
            <a:avLst/>
          </a:prstGeom>
        </p:spPr>
        <p:txBody>
          <a:bodyPr vert="horz" lIns="91440" tIns="45720" rIns="91440" bIns="45720" rtlCol="0">
            <a:normAutofit fontScale="70000" lnSpcReduction="20000"/>
          </a:bodyPr>
          <a:lstStyle/>
          <a:p>
            <a:pPr marL="342900" indent="-342900">
              <a:spcBef>
                <a:spcPct val="20000"/>
              </a:spcBef>
              <a:buFont typeface="Arial" pitchFamily="34" charset="0"/>
              <a:buChar char="•"/>
            </a:pPr>
            <a:r>
              <a:rPr lang="en-GB" sz="3200" dirty="0" smtClean="0">
                <a:latin typeface="Times New Roman" pitchFamily="18" charset="0"/>
                <a:cs typeface="Times New Roman" pitchFamily="18" charset="0"/>
              </a:rPr>
              <a:t>Structured grid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all nodes have the same number</a:t>
            </a:r>
          </a:p>
          <a:p>
            <a:pPr marL="742950" marR="0" lvl="1" indent="-285750" algn="l" defTabSz="914400" rtl="0" eaLnBrk="1" fontAlgn="auto" latinLnBrk="0" hangingPunct="1">
              <a:lnSpc>
                <a:spcPct val="100000"/>
              </a:lnSpc>
              <a:spcBef>
                <a:spcPct val="20000"/>
              </a:spcBef>
              <a:spcAft>
                <a:spcPts val="0"/>
              </a:spcAft>
              <a:buClrTx/>
              <a:buSzTx/>
              <a:buFontTx/>
              <a:buNone/>
              <a:tabLst/>
              <a:defRPr/>
            </a:pPr>
            <a:r>
              <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of elements around it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only for simple domains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GB" sz="2800" dirty="0" smtClean="0">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Unstructured grid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for all geometries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irregular data structure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Block-structured grid</a:t>
            </a:r>
            <a:endParaRPr kumimoji="0" lang="en-GB"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5" name="Picture 5" descr="BLOCKSTRUCTURED_GRID"/>
          <p:cNvPicPr>
            <a:picLocks noChangeAspect="1" noChangeArrowheads="1"/>
          </p:cNvPicPr>
          <p:nvPr/>
        </p:nvPicPr>
        <p:blipFill>
          <a:blip r:embed="rId3" cstate="print">
            <a:lum bright="-54000" contrast="84000"/>
          </a:blip>
          <a:srcRect/>
          <a:stretch>
            <a:fillRect/>
          </a:stretch>
        </p:blipFill>
        <p:spPr bwMode="auto">
          <a:xfrm>
            <a:off x="6048190" y="3657600"/>
            <a:ext cx="1692505" cy="1009650"/>
          </a:xfrm>
          <a:prstGeom prst="rect">
            <a:avLst/>
          </a:prstGeom>
          <a:noFill/>
        </p:spPr>
      </p:pic>
      <p:pic>
        <p:nvPicPr>
          <p:cNvPr id="6" name="Picture 6" descr="STRUCTURED_GRID"/>
          <p:cNvPicPr>
            <a:picLocks noChangeAspect="1" noChangeArrowheads="1"/>
          </p:cNvPicPr>
          <p:nvPr/>
        </p:nvPicPr>
        <p:blipFill>
          <a:blip r:embed="rId4" cstate="print">
            <a:lum bright="-42000" contrast="60000"/>
          </a:blip>
          <a:srcRect/>
          <a:stretch>
            <a:fillRect/>
          </a:stretch>
        </p:blipFill>
        <p:spPr bwMode="auto">
          <a:xfrm>
            <a:off x="6072348" y="721126"/>
            <a:ext cx="1676400" cy="1129979"/>
          </a:xfrm>
          <a:prstGeom prst="rect">
            <a:avLst/>
          </a:prstGeom>
          <a:noFill/>
        </p:spPr>
      </p:pic>
      <p:pic>
        <p:nvPicPr>
          <p:cNvPr id="7" name="Picture 7" descr="UNSTRUCTURED_GRID"/>
          <p:cNvPicPr>
            <a:picLocks noChangeAspect="1" noChangeArrowheads="1"/>
          </p:cNvPicPr>
          <p:nvPr/>
        </p:nvPicPr>
        <p:blipFill>
          <a:blip r:embed="rId5" cstate="print">
            <a:lum bright="-36000" contrast="54000"/>
          </a:blip>
          <a:srcRect/>
          <a:stretch>
            <a:fillRect/>
          </a:stretch>
        </p:blipFill>
        <p:spPr bwMode="auto">
          <a:xfrm>
            <a:off x="6056243" y="2286000"/>
            <a:ext cx="1676400" cy="1127618"/>
          </a:xfrm>
          <a:prstGeom prst="rect">
            <a:avLst/>
          </a:prstGeom>
          <a:noFill/>
        </p:spPr>
      </p:pic>
      <p:pic>
        <p:nvPicPr>
          <p:cNvPr id="3" name="Picture 2"/>
          <p:cNvPicPr>
            <a:picLocks noChangeAspect="1"/>
          </p:cNvPicPr>
          <p:nvPr/>
        </p:nvPicPr>
        <p:blipFill rotWithShape="1">
          <a:blip r:embed="rId6"/>
          <a:srcRect l="20417" t="10741" r="37083" b="52222"/>
          <a:stretch/>
        </p:blipFill>
        <p:spPr>
          <a:xfrm>
            <a:off x="2667000" y="4667250"/>
            <a:ext cx="4379843" cy="2146982"/>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398095"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71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GB" sz="4000" dirty="0" smtClean="0">
                <a:solidFill>
                  <a:srgbClr val="0070C0"/>
                </a:solidFill>
                <a:latin typeface="Times New Roman" pitchFamily="18" charset="0"/>
                <a:cs typeface="Times New Roman" pitchFamily="18" charset="0"/>
              </a:rPr>
              <a:t>2- SOLVER</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77500" lnSpcReduction="20000"/>
          </a:bodyPr>
          <a:lstStyle/>
          <a:p>
            <a:pPr algn="just">
              <a:buNone/>
            </a:pPr>
            <a:r>
              <a:rPr lang="en-GB" dirty="0" smtClean="0">
                <a:latin typeface="Times New Roman" pitchFamily="18" charset="0"/>
                <a:cs typeface="Times New Roman" pitchFamily="18" charset="0"/>
              </a:rPr>
              <a:t>There are three basic numerical solution techniques:</a:t>
            </a:r>
          </a:p>
          <a:p>
            <a:pPr lvl="2" algn="just">
              <a:buNone/>
            </a:pPr>
            <a:r>
              <a:rPr lang="en-GB" sz="2600" dirty="0" smtClean="0">
                <a:latin typeface="Times New Roman" pitchFamily="18" charset="0"/>
                <a:cs typeface="Times New Roman" pitchFamily="18" charset="0"/>
              </a:rPr>
              <a:t>a) Finite difference methods</a:t>
            </a:r>
          </a:p>
          <a:p>
            <a:pPr lvl="2" algn="just">
              <a:buNone/>
            </a:pPr>
            <a:r>
              <a:rPr lang="en-GB" sz="2600" dirty="0" smtClean="0">
                <a:latin typeface="Times New Roman" pitchFamily="18" charset="0"/>
                <a:cs typeface="Times New Roman" pitchFamily="18" charset="0"/>
              </a:rPr>
              <a:t>b) Finite element methods</a:t>
            </a:r>
          </a:p>
          <a:p>
            <a:pPr lvl="2" algn="just">
              <a:buNone/>
            </a:pPr>
            <a:r>
              <a:rPr lang="en-GB" sz="2600" dirty="0" smtClean="0">
                <a:latin typeface="Times New Roman" pitchFamily="18" charset="0"/>
                <a:cs typeface="Times New Roman" pitchFamily="18" charset="0"/>
              </a:rPr>
              <a:t>c) Spectral methods</a:t>
            </a:r>
          </a:p>
          <a:p>
            <a:pPr lvl="2" algn="just">
              <a:buNone/>
            </a:pPr>
            <a:endParaRPr lang="en-GB" dirty="0" smtClean="0">
              <a:latin typeface="Times New Roman" pitchFamily="18" charset="0"/>
              <a:cs typeface="Times New Roman" pitchFamily="18" charset="0"/>
            </a:endParaRPr>
          </a:p>
          <a:p>
            <a:pPr algn="just">
              <a:buNone/>
            </a:pPr>
            <a:r>
              <a:rPr lang="en-GB" dirty="0" smtClean="0">
                <a:latin typeface="Times New Roman" pitchFamily="18" charset="0"/>
                <a:cs typeface="Times New Roman" pitchFamily="18" charset="0"/>
              </a:rPr>
              <a:t>All of these numerical methods perform the following steps:</a:t>
            </a:r>
          </a:p>
          <a:p>
            <a:pPr algn="just"/>
            <a:r>
              <a:rPr lang="en-GB" dirty="0" smtClean="0">
                <a:latin typeface="Times New Roman" pitchFamily="18" charset="0"/>
                <a:cs typeface="Times New Roman" pitchFamily="18" charset="0"/>
              </a:rPr>
              <a:t>Approximation of the unknown flow variables by means Functions of simple functions.</a:t>
            </a:r>
          </a:p>
          <a:p>
            <a:pPr algn="just"/>
            <a:r>
              <a:rPr lang="en-GB" dirty="0" err="1" smtClean="0">
                <a:latin typeface="Times New Roman" pitchFamily="18" charset="0"/>
                <a:cs typeface="Times New Roman" pitchFamily="18" charset="0"/>
              </a:rPr>
              <a:t>Discretisation</a:t>
            </a:r>
            <a:r>
              <a:rPr lang="en-GB" dirty="0" smtClean="0">
                <a:latin typeface="Times New Roman" pitchFamily="18" charset="0"/>
                <a:cs typeface="Times New Roman" pitchFamily="18" charset="0"/>
              </a:rPr>
              <a:t> by substitution of the approximations into the governing flow equations and subsequent mathematical manipulations.</a:t>
            </a:r>
          </a:p>
          <a:p>
            <a:pPr algn="just"/>
            <a:r>
              <a:rPr lang="en-GB" dirty="0" smtClean="0">
                <a:latin typeface="Times New Roman" pitchFamily="18" charset="0"/>
                <a:cs typeface="Times New Roman" pitchFamily="18" charset="0"/>
              </a:rPr>
              <a:t>Solution of the algebraic equations.</a:t>
            </a:r>
          </a:p>
          <a:p>
            <a:pPr algn="just"/>
            <a:endParaRPr lang="en-GB" dirty="0">
              <a:latin typeface="Times New Roman" pitchFamily="18" charset="0"/>
              <a:cs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7086600" y="6248400"/>
            <a:ext cx="1905000" cy="457200"/>
          </a:xfrm>
        </p:spPr>
        <p:txBody>
          <a:bodyPr/>
          <a:lstStyle/>
          <a:p>
            <a:pPr algn="r"/>
            <a:fld id="{6242A04C-3514-4E18-8EB5-1ED51243DD1C}" type="slidenum">
              <a:rPr lang="de-DE">
                <a:latin typeface="Times New Roman" pitchFamily="18" charset="0"/>
                <a:cs typeface="Times New Roman" pitchFamily="18" charset="0"/>
              </a:rPr>
              <a:pPr algn="r"/>
              <a:t>135</a:t>
            </a:fld>
            <a:endParaRPr lang="de-DE" dirty="0">
              <a:latin typeface="Times New Roman" pitchFamily="18" charset="0"/>
              <a:cs typeface="Times New Roman" pitchFamily="18" charset="0"/>
            </a:endParaRPr>
          </a:p>
        </p:txBody>
      </p:sp>
      <p:sp>
        <p:nvSpPr>
          <p:cNvPr id="6" name="Rectangle 2"/>
          <p:cNvSpPr>
            <a:spLocks noGrp="1" noChangeArrowheads="1"/>
          </p:cNvSpPr>
          <p:nvPr>
            <p:ph type="title"/>
          </p:nvPr>
        </p:nvSpPr>
        <p:spPr>
          <a:xfrm>
            <a:off x="609600" y="228600"/>
            <a:ext cx="7772400" cy="762000"/>
          </a:xfrm>
        </p:spPr>
        <p:txBody>
          <a:bodyPr/>
          <a:lstStyle/>
          <a:p>
            <a:r>
              <a:rPr lang="en-GB" dirty="0">
                <a:solidFill>
                  <a:srgbClr val="FF0000"/>
                </a:solidFill>
                <a:latin typeface="Times New Roman" pitchFamily="18" charset="0"/>
                <a:cs typeface="Times New Roman" pitchFamily="18" charset="0"/>
              </a:rPr>
              <a:t>Boundary conditions</a:t>
            </a:r>
          </a:p>
        </p:txBody>
      </p:sp>
      <p:sp>
        <p:nvSpPr>
          <p:cNvPr id="7" name="Rectangle 3"/>
          <p:cNvSpPr txBox="1">
            <a:spLocks noChangeArrowheads="1"/>
          </p:cNvSpPr>
          <p:nvPr/>
        </p:nvSpPr>
        <p:spPr>
          <a:xfrm>
            <a:off x="228600" y="1066800"/>
            <a:ext cx="8763000" cy="48006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Wall : no fluid penetrates the boundary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No-slip, fluid is at rest at the wall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Free-slip, no friction with the wall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Inflow (inlet): convective flux prescribed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Outflow (outlet): convective flux independent of coordinate normal to the boundary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Symmetry </a:t>
            </a:r>
          </a:p>
          <a:p>
            <a:pPr marL="742950" marR="0" lvl="1" indent="-285750" algn="l" defTabSz="914400" rtl="0" eaLnBrk="1" fontAlgn="auto" latinLnBrk="0" hangingPunct="1">
              <a:lnSpc>
                <a:spcPct val="100000"/>
              </a:lnSpc>
              <a:spcBef>
                <a:spcPct val="20000"/>
              </a:spcBef>
              <a:spcAft>
                <a:spcPts val="0"/>
              </a:spcAft>
              <a:buClrTx/>
              <a:buSzTx/>
              <a:buFontTx/>
              <a:buNone/>
              <a:tabLst/>
              <a:defRPr/>
            </a:pPr>
            <a:endPar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buFontTx/>
              <a:buNone/>
              <a:tabLst/>
              <a:defRPr/>
            </a:pPr>
            <a:endPar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buFontTx/>
              <a:buNone/>
              <a:tabLst/>
              <a:defRPr/>
            </a:pPr>
            <a:endPar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buFontTx/>
              <a:buNone/>
              <a:tabLst/>
              <a:defRPr/>
            </a:pPr>
            <a:endParaRPr kumimoji="0" lang="en-GB"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7239000" y="6400800"/>
            <a:ext cx="1905000" cy="457200"/>
          </a:xfrm>
        </p:spPr>
        <p:txBody>
          <a:bodyPr/>
          <a:lstStyle/>
          <a:p>
            <a:pPr algn="r"/>
            <a:fld id="{2056751A-922D-4846-BAAC-6A863C7A416B}" type="slidenum">
              <a:rPr lang="de-DE"/>
              <a:pPr algn="r"/>
              <a:t>136</a:t>
            </a:fld>
            <a:endParaRPr lang="de-DE" dirty="0"/>
          </a:p>
        </p:txBody>
      </p:sp>
      <p:sp>
        <p:nvSpPr>
          <p:cNvPr id="6" name="Rectangle 2"/>
          <p:cNvSpPr>
            <a:spLocks noGrp="1" noChangeArrowheads="1"/>
          </p:cNvSpPr>
          <p:nvPr>
            <p:ph type="title"/>
          </p:nvPr>
        </p:nvSpPr>
        <p:spPr>
          <a:xfrm>
            <a:off x="685800" y="381000"/>
            <a:ext cx="7772400" cy="762000"/>
          </a:xfrm>
        </p:spPr>
        <p:txBody>
          <a:bodyPr/>
          <a:lstStyle/>
          <a:p>
            <a:r>
              <a:rPr lang="en-GB">
                <a:solidFill>
                  <a:srgbClr val="FF0000"/>
                </a:solidFill>
                <a:latin typeface="Times New Roman" pitchFamily="18" charset="0"/>
                <a:cs typeface="Times New Roman" pitchFamily="18" charset="0"/>
              </a:rPr>
              <a:t>Numerical methods, properties</a:t>
            </a:r>
          </a:p>
        </p:txBody>
      </p:sp>
      <p:sp>
        <p:nvSpPr>
          <p:cNvPr id="7" name="Rectangle 3"/>
          <p:cNvSpPr txBox="1">
            <a:spLocks noChangeArrowheads="1"/>
          </p:cNvSpPr>
          <p:nvPr/>
        </p:nvSpPr>
        <p:spPr>
          <a:xfrm>
            <a:off x="152400" y="1219200"/>
            <a:ext cx="8839200" cy="4800600"/>
          </a:xfrm>
          <a:prstGeom prst="rect">
            <a:avLst/>
          </a:prstGeom>
        </p:spPr>
        <p:txBody>
          <a:bodyPr vert="horz" lIns="91440" tIns="45720" rIns="91440" bIns="45720" rtlCol="0">
            <a:normAutofit fontScale="85000" lnSpcReduction="20000"/>
          </a:bodyPr>
          <a:lstStyle/>
          <a:p>
            <a:pPr marL="342900" marR="0" lvl="0" indent="-342900" algn="just" defTabSz="914400" rtl="0" eaLnBrk="1" fontAlgn="auto" latinLnBrk="0" hangingPunct="1">
              <a:lnSpc>
                <a:spcPct val="90000"/>
              </a:lnSpc>
              <a:spcBef>
                <a:spcPct val="20000"/>
              </a:spcBef>
              <a:spcAft>
                <a:spcPts val="0"/>
              </a:spcAft>
              <a:buClrTx/>
              <a:buSzTx/>
              <a:buFontTx/>
              <a:buNone/>
              <a:tabLst/>
              <a:defRPr/>
            </a:pPr>
            <a:r>
              <a:rPr kumimoji="0" lang="en-GB" sz="3200" b="0" i="0" u="sng"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Consistency</a:t>
            </a:r>
          </a:p>
          <a:p>
            <a:pPr marL="342900" marR="0" lvl="0" indent="-342900" algn="just" defTabSz="914400" rtl="0" eaLnBrk="1" fontAlgn="auto" latinLnBrk="0" hangingPunct="1">
              <a:lnSpc>
                <a:spcPct val="90000"/>
              </a:lnSpc>
              <a:spcBef>
                <a:spcPct val="20000"/>
              </a:spcBef>
              <a:spcAft>
                <a:spcPts val="0"/>
              </a:spcAft>
              <a:buClrTx/>
              <a:buSzTx/>
              <a:buFontTx/>
              <a:buNone/>
              <a:tabLst/>
              <a:defRPr/>
            </a:pPr>
            <a:endParaRPr kumimoji="0" lang="en-GB" sz="20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Tx/>
              <a:buNone/>
              <a:tabLst/>
              <a:defRPr/>
            </a:pPr>
            <a:r>
              <a:rPr kumimoji="0" lang="en-GB" sz="20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Truncation error </a:t>
            </a:r>
            <a:r>
              <a:rPr kumimoji="0" lang="en-GB"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difference between discrete </a:t>
            </a:r>
            <a:r>
              <a:rPr kumimoji="0" lang="en-GB" sz="20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eq</a:t>
            </a:r>
            <a:r>
              <a:rPr kumimoji="0" lang="en-GB"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and the exact one</a:t>
            </a:r>
          </a:p>
          <a:p>
            <a:pPr marL="342900" marR="0" lvl="0" indent="-342900" algn="just" defTabSz="914400" rtl="0" eaLnBrk="1" fontAlgn="auto" latinLnBrk="0" hangingPunct="1">
              <a:lnSpc>
                <a:spcPct val="90000"/>
              </a:lnSpc>
              <a:spcBef>
                <a:spcPct val="20000"/>
              </a:spcBef>
              <a:spcAft>
                <a:spcPts val="0"/>
              </a:spcAft>
              <a:buClrTx/>
              <a:buSzTx/>
              <a:buFontTx/>
              <a:buNone/>
              <a:tabLst/>
              <a:defRPr/>
            </a:pPr>
            <a:endParaRPr kumimoji="0" lang="en-GB"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Truncation error becomes zero when the mesh is refined.</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Method </a:t>
            </a:r>
            <a:r>
              <a:rPr kumimoji="0" lang="en-GB" sz="32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order n</a:t>
            </a: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if the truncation error is proportional to</a:t>
            </a:r>
          </a:p>
          <a:p>
            <a:pPr marL="342900" marR="0" lvl="0" indent="-342900" algn="just" defTabSz="914400" rtl="0" eaLnBrk="1" fontAlgn="auto" latinLnBrk="0" hangingPunct="1">
              <a:lnSpc>
                <a:spcPct val="90000"/>
              </a:lnSpc>
              <a:spcBef>
                <a:spcPct val="20000"/>
              </a:spcBef>
              <a:spcAft>
                <a:spcPts val="0"/>
              </a:spcAft>
              <a:buClrTx/>
              <a:buSzTx/>
              <a:buFontTx/>
              <a:buNone/>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or </a:t>
            </a:r>
          </a:p>
          <a:p>
            <a:pPr marL="342900" marR="0" lvl="0" indent="-342900" algn="just" defTabSz="914400" rtl="0" eaLnBrk="1" fontAlgn="auto" latinLnBrk="0" hangingPunct="1">
              <a:lnSpc>
                <a:spcPct val="90000"/>
              </a:lnSpc>
              <a:spcBef>
                <a:spcPct val="20000"/>
              </a:spcBef>
              <a:spcAft>
                <a:spcPts val="0"/>
              </a:spcAft>
              <a:buClrTx/>
              <a:buSzTx/>
              <a:buFontTx/>
              <a:buNone/>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Tx/>
              <a:buNone/>
              <a:tabLst/>
              <a:defRPr/>
            </a:pPr>
            <a:r>
              <a:rPr kumimoji="0" lang="en-GB" sz="3200" b="0" i="0" u="sng"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Stability</a:t>
            </a:r>
          </a:p>
          <a:p>
            <a:pPr marL="342900" marR="0" lvl="0" indent="-342900" algn="just" defTabSz="914400" rtl="0" eaLnBrk="1" fontAlgn="auto" latinLnBrk="0" hangingPunct="1">
              <a:lnSpc>
                <a:spcPct val="90000"/>
              </a:lnSpc>
              <a:spcBef>
                <a:spcPct val="20000"/>
              </a:spcBef>
              <a:spcAft>
                <a:spcPts val="0"/>
              </a:spcAft>
              <a:buClrTx/>
              <a:buSzTx/>
              <a:buFontTx/>
              <a:buNone/>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Errors are not magnified</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Bounded numerical solution</a:t>
            </a:r>
          </a:p>
          <a:p>
            <a:pPr marL="342900" marR="0" lvl="0" indent="-342900" algn="just" defTabSz="914400" rtl="0" eaLnBrk="1" fontAlgn="auto" latinLnBrk="0" hangingPunct="1">
              <a:lnSpc>
                <a:spcPct val="90000"/>
              </a:lnSpc>
              <a:spcBef>
                <a:spcPct val="20000"/>
              </a:spcBef>
              <a:spcAft>
                <a:spcPts val="0"/>
              </a:spcAft>
              <a:buClrTx/>
              <a:buSzTx/>
              <a:buFontTx/>
              <a:buNone/>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endParaRPr kumimoji="0" lang="en-GB"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graphicFrame>
        <p:nvGraphicFramePr>
          <p:cNvPr id="8" name="Object 4"/>
          <p:cNvGraphicFramePr>
            <a:graphicFrameLocks noChangeAspect="1"/>
          </p:cNvGraphicFramePr>
          <p:nvPr/>
        </p:nvGraphicFramePr>
        <p:xfrm>
          <a:off x="533400" y="2971800"/>
          <a:ext cx="685800" cy="427038"/>
        </p:xfrm>
        <a:graphic>
          <a:graphicData uri="http://schemas.openxmlformats.org/presentationml/2006/ole">
            <mc:AlternateContent xmlns:mc="http://schemas.openxmlformats.org/markup-compatibility/2006">
              <mc:Choice xmlns:v="urn:schemas-microsoft-com:vml" Requires="v">
                <p:oleObj spid="_x0000_s554397" name="Equation" r:id="rId3" imgW="368280" imgH="228600" progId="Equation.3">
                  <p:embed/>
                </p:oleObj>
              </mc:Choice>
              <mc:Fallback>
                <p:oleObj name="Equation" r:id="rId3" imgW="36828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971800"/>
                        <a:ext cx="685800"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p:cNvGraphicFramePr>
            <a:graphicFrameLocks noChangeAspect="1"/>
          </p:cNvGraphicFramePr>
          <p:nvPr/>
        </p:nvGraphicFramePr>
        <p:xfrm>
          <a:off x="2492375" y="3592513"/>
          <a:ext cx="195263" cy="369887"/>
        </p:xfrm>
        <a:graphic>
          <a:graphicData uri="http://schemas.openxmlformats.org/presentationml/2006/ole">
            <mc:AlternateContent xmlns:mc="http://schemas.openxmlformats.org/markup-compatibility/2006">
              <mc:Choice xmlns:v="urn:schemas-microsoft-com:vml" Requires="v">
                <p:oleObj spid="_x0000_s554398" name="Equation" r:id="rId5" imgW="114120" imgH="215640" progId="Equation.3">
                  <p:embed/>
                </p:oleObj>
              </mc:Choice>
              <mc:Fallback>
                <p:oleObj name="Equation" r:id="rId5" imgW="114120" imgH="215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75" y="3592513"/>
                        <a:ext cx="195263" cy="36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6"/>
          <p:cNvGraphicFramePr>
            <a:graphicFrameLocks noChangeAspect="1"/>
          </p:cNvGraphicFramePr>
          <p:nvPr/>
        </p:nvGraphicFramePr>
        <p:xfrm>
          <a:off x="1828800" y="2971800"/>
          <a:ext cx="685800" cy="441325"/>
        </p:xfrm>
        <a:graphic>
          <a:graphicData uri="http://schemas.openxmlformats.org/presentationml/2006/ole">
            <mc:AlternateContent xmlns:mc="http://schemas.openxmlformats.org/markup-compatibility/2006">
              <mc:Choice xmlns:v="urn:schemas-microsoft-com:vml" Requires="v">
                <p:oleObj spid="_x0000_s554399" name="Equation" r:id="rId7" imgW="355320" imgH="228600" progId="Equation.3">
                  <p:embed/>
                </p:oleObj>
              </mc:Choice>
              <mc:Fallback>
                <p:oleObj name="Equation" r:id="rId7" imgW="355320" imgH="2286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2971800"/>
                        <a:ext cx="685800"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7239000" y="6248400"/>
            <a:ext cx="1905000" cy="457200"/>
          </a:xfrm>
        </p:spPr>
        <p:txBody>
          <a:bodyPr/>
          <a:lstStyle/>
          <a:p>
            <a:pPr algn="r"/>
            <a:fld id="{414EB0E3-30CC-4B18-BCBB-168AFAEEA182}" type="slidenum">
              <a:rPr lang="de-DE">
                <a:latin typeface="Times New Roman" pitchFamily="18" charset="0"/>
                <a:cs typeface="Times New Roman" pitchFamily="18" charset="0"/>
              </a:rPr>
              <a:pPr algn="r"/>
              <a:t>137</a:t>
            </a:fld>
            <a:endParaRPr lang="de-DE">
              <a:latin typeface="Times New Roman" pitchFamily="18" charset="0"/>
              <a:cs typeface="Times New Roman" pitchFamily="18" charset="0"/>
            </a:endParaRPr>
          </a:p>
        </p:txBody>
      </p:sp>
      <p:sp>
        <p:nvSpPr>
          <p:cNvPr id="6" name="Rectangle 2"/>
          <p:cNvSpPr>
            <a:spLocks noGrp="1" noChangeArrowheads="1"/>
          </p:cNvSpPr>
          <p:nvPr>
            <p:ph type="title"/>
          </p:nvPr>
        </p:nvSpPr>
        <p:spPr>
          <a:xfrm>
            <a:off x="304800" y="381000"/>
            <a:ext cx="8686800" cy="762000"/>
          </a:xfrm>
        </p:spPr>
        <p:txBody>
          <a:bodyPr>
            <a:normAutofit/>
          </a:bodyPr>
          <a:lstStyle/>
          <a:p>
            <a:r>
              <a:rPr lang="en-GB" sz="3600" dirty="0">
                <a:solidFill>
                  <a:srgbClr val="FF0000"/>
                </a:solidFill>
                <a:latin typeface="Times New Roman" pitchFamily="18" charset="0"/>
                <a:cs typeface="Times New Roman" pitchFamily="18" charset="0"/>
              </a:rPr>
              <a:t>Numerical methods, properties </a:t>
            </a:r>
            <a:r>
              <a:rPr lang="en-GB" sz="3600" dirty="0" smtClean="0">
                <a:solidFill>
                  <a:srgbClr val="FF0000"/>
                </a:solidFill>
                <a:latin typeface="Times New Roman" pitchFamily="18" charset="0"/>
                <a:cs typeface="Times New Roman" pitchFamily="18" charset="0"/>
              </a:rPr>
              <a:t>(Continue)</a:t>
            </a:r>
            <a:endParaRPr lang="en-GB" sz="3600" dirty="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a:xfrm>
            <a:off x="381000" y="1219200"/>
            <a:ext cx="8458200" cy="4800600"/>
          </a:xfrm>
          <a:prstGeom prst="rect">
            <a:avLst/>
          </a:prstGeom>
        </p:spPr>
        <p:txBody>
          <a:bodyPr vert="horz" lIns="91440" tIns="45720" rIns="91440" bIns="45720" rtlCol="0">
            <a:normAutofit fontScale="92500" lnSpcReduction="20000"/>
          </a:body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GB" sz="3200" b="0" i="0" u="sng"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Convergence</a:t>
            </a: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Discrete solution tends to the exact one as the grid spacing tends to zero.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Lax equivalence theorem (for linear problems):</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GB" sz="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Consistency  +  Stability   =  Convergence</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For non-linear problems: repeat the calculations in successively refined grids to check if the solution converges to a </a:t>
            </a:r>
            <a:r>
              <a:rPr kumimoji="0" lang="en-GB" sz="32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grid-independent solution</a:t>
            </a:r>
            <a:r>
              <a:rPr kumimoji="0" lang="en-GB"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endParaRPr kumimoji="0" lang="en-GB"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GB" sz="4000" dirty="0" smtClean="0">
                <a:solidFill>
                  <a:srgbClr val="0070C0"/>
                </a:solidFill>
                <a:latin typeface="Times New Roman" pitchFamily="18" charset="0"/>
                <a:cs typeface="Times New Roman" pitchFamily="18" charset="0"/>
              </a:rPr>
              <a:t>3- Post Processor</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10000"/>
          </a:bodyPr>
          <a:lstStyle/>
          <a:p>
            <a:pPr algn="just">
              <a:buNone/>
            </a:pPr>
            <a:r>
              <a:rPr lang="en-GB" dirty="0" smtClean="0">
                <a:latin typeface="Times New Roman" pitchFamily="18" charset="0"/>
                <a:cs typeface="Times New Roman" pitchFamily="18" charset="0"/>
              </a:rPr>
              <a:t>The leading CFD packages are now equipped With versatile data visualization tools. These include:</a:t>
            </a:r>
          </a:p>
          <a:p>
            <a:pPr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Domain geometry and grid display</a:t>
            </a:r>
          </a:p>
          <a:p>
            <a:pPr algn="just"/>
            <a:r>
              <a:rPr lang="en-GB" dirty="0" smtClean="0">
                <a:latin typeface="Times New Roman" pitchFamily="18" charset="0"/>
                <a:cs typeface="Times New Roman" pitchFamily="18" charset="0"/>
              </a:rPr>
              <a:t>Vector plots</a:t>
            </a:r>
          </a:p>
          <a:p>
            <a:pPr algn="just"/>
            <a:r>
              <a:rPr lang="en-GB" dirty="0" smtClean="0">
                <a:latin typeface="Times New Roman" pitchFamily="18" charset="0"/>
                <a:cs typeface="Times New Roman" pitchFamily="18" charset="0"/>
              </a:rPr>
              <a:t>Line and shaded contour plots</a:t>
            </a:r>
          </a:p>
          <a:p>
            <a:pPr algn="just"/>
            <a:r>
              <a:rPr lang="en-GB" dirty="0" smtClean="0">
                <a:latin typeface="Times New Roman" pitchFamily="18" charset="0"/>
                <a:cs typeface="Times New Roman" pitchFamily="18" charset="0"/>
              </a:rPr>
              <a:t>2D and 3D surface plots</a:t>
            </a:r>
          </a:p>
          <a:p>
            <a:pPr algn="just"/>
            <a:r>
              <a:rPr lang="en-GB" dirty="0" smtClean="0">
                <a:latin typeface="Times New Roman" pitchFamily="18" charset="0"/>
                <a:cs typeface="Times New Roman" pitchFamily="18" charset="0"/>
              </a:rPr>
              <a:t>Particle tracking</a:t>
            </a:r>
          </a:p>
          <a:p>
            <a:pPr algn="just"/>
            <a:r>
              <a:rPr lang="en-GB" dirty="0" smtClean="0">
                <a:latin typeface="Times New Roman" pitchFamily="18" charset="0"/>
                <a:cs typeface="Times New Roman" pitchFamily="18" charset="0"/>
              </a:rPr>
              <a:t>View manipulation (translation, rotation, scaling etc)</a:t>
            </a:r>
          </a:p>
          <a:p>
            <a:pPr algn="just"/>
            <a:r>
              <a:rPr lang="en-GB" dirty="0" err="1" smtClean="0">
                <a:latin typeface="Times New Roman" pitchFamily="18" charset="0"/>
                <a:cs typeface="Times New Roman" pitchFamily="18" charset="0"/>
              </a:rPr>
              <a:t>Color</a:t>
            </a:r>
            <a:r>
              <a:rPr lang="en-GB" dirty="0" smtClean="0">
                <a:latin typeface="Times New Roman" pitchFamily="18" charset="0"/>
                <a:cs typeface="Times New Roman" pitchFamily="18" charset="0"/>
              </a:rPr>
              <a:t> postscript output.</a:t>
            </a:r>
          </a:p>
          <a:p>
            <a:pPr algn="just">
              <a:buNone/>
            </a:pPr>
            <a:endParaRPr lang="en-GB" dirty="0">
              <a:latin typeface="Times New Roman" pitchFamily="18" charset="0"/>
              <a:cs typeface="Times New Roman"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228600"/>
            <a:ext cx="9144000" cy="457200"/>
          </a:xfrm>
        </p:spPr>
        <p:txBody>
          <a:bodyPr>
            <a:noAutofit/>
          </a:bodyPr>
          <a:lstStyle/>
          <a:p>
            <a:pPr eaLnBrk="1" hangingPunct="1"/>
            <a:r>
              <a:rPr lang="en-US" sz="3600" dirty="0" smtClean="0">
                <a:solidFill>
                  <a:srgbClr val="FF0000"/>
                </a:solidFill>
                <a:latin typeface="Times New Roman" pitchFamily="18" charset="0"/>
                <a:cs typeface="Times New Roman" pitchFamily="18" charset="0"/>
              </a:rPr>
              <a:t>Turbulence Modeling Guidelines</a:t>
            </a:r>
          </a:p>
        </p:txBody>
      </p:sp>
      <p:sp>
        <p:nvSpPr>
          <p:cNvPr id="5" name="Rectangle 3"/>
          <p:cNvSpPr txBox="1">
            <a:spLocks noChangeArrowheads="1"/>
          </p:cNvSpPr>
          <p:nvPr/>
        </p:nvSpPr>
        <p:spPr>
          <a:xfrm>
            <a:off x="180975" y="935038"/>
            <a:ext cx="8782050" cy="5553075"/>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Successful turbulence modeling requires engineering judgment of:</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Flow physics</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Computer resources available</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Project requirements</a:t>
            </a:r>
          </a:p>
          <a:p>
            <a:pPr marL="1143000" marR="0" lvl="2" indent="-2286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Accuracy</a:t>
            </a:r>
          </a:p>
          <a:p>
            <a:pPr marL="1143000" marR="0" lvl="2" indent="-2286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Turnaround time</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Near-wall treatments</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Modeling procedure</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Calculate characteristic </a:t>
            </a:r>
            <a:r>
              <a:rPr kumimoji="0" lang="en-US" sz="18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and determine whether the flow is turbulent</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Estimate y</a:t>
            </a:r>
            <a:r>
              <a:rPr kumimoji="0" lang="en-US" sz="1800" b="0" i="0" u="none" strike="noStrike" kern="1200" cap="none" spc="0" normalizeH="0" baseline="30000" noProof="0" dirty="0" smtClean="0">
                <a:ln>
                  <a:noFill/>
                </a:ln>
                <a:solidFill>
                  <a:schemeClr val="tx1"/>
                </a:solidFill>
                <a:effectLst/>
                <a:uLnTx/>
                <a:uFillTx/>
                <a:latin typeface="Times New Roman" pitchFamily="18" charset="0"/>
                <a:cs typeface="Times New Roman" pitchFamily="18" charset="0"/>
              </a:rPr>
              <a:t>+</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before generating the mesh</a:t>
            </a:r>
          </a:p>
          <a:p>
            <a:pPr marL="742950" lvl="1" indent="-285750" algn="just">
              <a:lnSpc>
                <a:spcPct val="90000"/>
              </a:lnSpc>
              <a:spcBef>
                <a:spcPct val="20000"/>
              </a:spcBef>
              <a:buFont typeface="Arial" pitchFamily="34" charset="0"/>
              <a:buChar cha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Select the appropriate turbulence model according your knowledge of turbulence modeling </a:t>
            </a:r>
            <a:r>
              <a:rPr lang="en-US" dirty="0" smtClean="0">
                <a:latin typeface="Times New Roman" pitchFamily="18" charset="0"/>
                <a:cs typeface="Times New Roman" pitchFamily="18" charset="0"/>
              </a:rPr>
              <a:t>and literature review.</a:t>
            </a:r>
            <a:endPar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p:txBody>
      </p:sp>
      <p:pic>
        <p:nvPicPr>
          <p:cNvPr id="6" name="Picture 5"/>
          <p:cNvPicPr>
            <a:picLocks noChangeAspect="1"/>
          </p:cNvPicPr>
          <p:nvPr/>
        </p:nvPicPr>
        <p:blipFill rotWithShape="1">
          <a:blip r:embed="rId2"/>
          <a:srcRect l="32916" t="52963" r="30001" b="15186"/>
          <a:stretch/>
        </p:blipFill>
        <p:spPr>
          <a:xfrm>
            <a:off x="4419600" y="1981200"/>
            <a:ext cx="4648200" cy="22457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4800" y="533400"/>
            <a:ext cx="6324600" cy="369332"/>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Time averaged </a:t>
            </a:r>
            <a:r>
              <a:rPr lang="en-US" dirty="0" err="1">
                <a:latin typeface="Times New Roman" pitchFamily="18" charset="0"/>
                <a:cs typeface="Times New Roman" pitchFamily="18" charset="0"/>
              </a:rPr>
              <a:t>Navier</a:t>
            </a:r>
            <a:r>
              <a:rPr lang="en-US" dirty="0">
                <a:latin typeface="Times New Roman" pitchFamily="18" charset="0"/>
                <a:cs typeface="Times New Roman" pitchFamily="18" charset="0"/>
              </a:rPr>
              <a:t> Stokes </a:t>
            </a:r>
            <a:r>
              <a:rPr lang="en-US" dirty="0" smtClean="0">
                <a:latin typeface="Times New Roman" pitchFamily="18" charset="0"/>
                <a:cs typeface="Times New Roman" pitchFamily="18" charset="0"/>
              </a:rPr>
              <a:t>Equation in another form:</a:t>
            </a:r>
            <a:r>
              <a:rPr lang="en-US" dirty="0">
                <a:latin typeface="Times New Roman" pitchFamily="18" charset="0"/>
                <a:cs typeface="Times New Roman" pitchFamily="18" charset="0"/>
              </a:rPr>
              <a:t>	</a:t>
            </a:r>
          </a:p>
        </p:txBody>
      </p:sp>
      <p:graphicFrame>
        <p:nvGraphicFramePr>
          <p:cNvPr id="5" name="Object 4"/>
          <p:cNvGraphicFramePr>
            <a:graphicFrameLocks noChangeAspect="1"/>
          </p:cNvGraphicFramePr>
          <p:nvPr/>
        </p:nvGraphicFramePr>
        <p:xfrm>
          <a:off x="838200" y="1524000"/>
          <a:ext cx="7543800" cy="838200"/>
        </p:xfrm>
        <a:graphic>
          <a:graphicData uri="http://schemas.openxmlformats.org/presentationml/2006/ole">
            <mc:AlternateContent xmlns:mc="http://schemas.openxmlformats.org/markup-compatibility/2006">
              <mc:Choice xmlns:v="urn:schemas-microsoft-com:vml" Requires="v">
                <p:oleObj spid="_x0000_s204052" name="Equation" r:id="rId3" imgW="4635360" imgH="533160" progId="Equation.3">
                  <p:embed/>
                </p:oleObj>
              </mc:Choice>
              <mc:Fallback>
                <p:oleObj name="Equation" r:id="rId3" imgW="4635360" imgH="5331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24000"/>
                        <a:ext cx="7543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457200" y="3048000"/>
            <a:ext cx="3751989" cy="369332"/>
          </a:xfrm>
          <a:prstGeom prst="rect">
            <a:avLst/>
          </a:prstGeom>
        </p:spPr>
        <p:txBody>
          <a:bodyPr wrap="none">
            <a:spAutoFit/>
          </a:bodyPr>
          <a:lstStyle/>
          <a:p>
            <a:r>
              <a:rPr lang="en-US" dirty="0" smtClean="0">
                <a:latin typeface="Times New Roman" pitchFamily="18" charset="0"/>
                <a:cs typeface="Times New Roman" pitchFamily="18" charset="0"/>
              </a:rPr>
              <a:t>For all the Three Momentum Equation</a:t>
            </a:r>
            <a:endParaRPr lang="en-US" dirty="0">
              <a:latin typeface="Times New Roman" pitchFamily="18" charset="0"/>
              <a:cs typeface="Times New Roman" pitchFamily="18" charset="0"/>
            </a:endParaRPr>
          </a:p>
        </p:txBody>
      </p:sp>
      <p:graphicFrame>
        <p:nvGraphicFramePr>
          <p:cNvPr id="7" name="Object 5"/>
          <p:cNvGraphicFramePr>
            <a:graphicFrameLocks noChangeAspect="1"/>
          </p:cNvGraphicFramePr>
          <p:nvPr/>
        </p:nvGraphicFramePr>
        <p:xfrm>
          <a:off x="2133600" y="4038600"/>
          <a:ext cx="4800600" cy="1524000"/>
        </p:xfrm>
        <a:graphic>
          <a:graphicData uri="http://schemas.openxmlformats.org/presentationml/2006/ole">
            <mc:AlternateContent xmlns:mc="http://schemas.openxmlformats.org/markup-compatibility/2006">
              <mc:Choice xmlns:v="urn:schemas-microsoft-com:vml" Requires="v">
                <p:oleObj spid="_x0000_s204053" name="Equation" r:id="rId5" imgW="2705040" imgH="838080" progId="Equation.3">
                  <p:embed/>
                </p:oleObj>
              </mc:Choice>
              <mc:Fallback>
                <p:oleObj name="Equation" r:id="rId5" imgW="2705040" imgH="8380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038600"/>
                        <a:ext cx="4800600"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43"/>
            <a:ext cx="8229600" cy="1143000"/>
          </a:xfrm>
        </p:spPr>
        <p:txBody>
          <a:bodyPr/>
          <a:lstStyle/>
          <a:p>
            <a:r>
              <a:rPr lang="en-US" dirty="0" smtClean="0">
                <a:latin typeface="Times New Roman" panose="02020603050405020304" pitchFamily="18" charset="0"/>
                <a:cs typeface="Times New Roman" panose="02020603050405020304" pitchFamily="18" charset="0"/>
              </a:rPr>
              <a:t>Turbulence models in Fluent</a:t>
            </a:r>
            <a:endParaRPr lang="en-US" dirty="0">
              <a:latin typeface="Times New Roman" panose="02020603050405020304" pitchFamily="18" charset="0"/>
              <a:cs typeface="Times New Roman" panose="02020603050405020304" pitchFamily="18" charset="0"/>
            </a:endParaRPr>
          </a:p>
        </p:txBody>
      </p:sp>
      <p:pic>
        <p:nvPicPr>
          <p:cNvPr id="556034" name="Picture 2" descr="Image result for Turbulence models in Flu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371600"/>
            <a:ext cx="4067175"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770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Turbulence models in </a:t>
            </a:r>
            <a:r>
              <a:rPr lang="en-US" dirty="0" smtClean="0">
                <a:latin typeface="Times New Roman" panose="02020603050405020304" pitchFamily="18" charset="0"/>
                <a:cs typeface="Times New Roman" panose="02020603050405020304" pitchFamily="18" charset="0"/>
              </a:rPr>
              <a:t>Flow3D</a:t>
            </a:r>
            <a:endParaRPr lang="en-US" dirty="0"/>
          </a:p>
        </p:txBody>
      </p:sp>
      <p:pic>
        <p:nvPicPr>
          <p:cNvPr id="6" name="Picture 5"/>
          <p:cNvPicPr>
            <a:picLocks noChangeAspect="1"/>
          </p:cNvPicPr>
          <p:nvPr/>
        </p:nvPicPr>
        <p:blipFill rotWithShape="1">
          <a:blip r:embed="rId3"/>
          <a:srcRect l="12500" t="10001" r="22916" b="8518"/>
          <a:stretch/>
        </p:blipFill>
        <p:spPr>
          <a:xfrm>
            <a:off x="1066800" y="1417638"/>
            <a:ext cx="7239000" cy="5137355"/>
          </a:xfrm>
          <a:prstGeom prst="rect">
            <a:avLst/>
          </a:prstGeom>
        </p:spPr>
      </p:pic>
    </p:spTree>
    <p:extLst>
      <p:ext uri="{BB962C8B-B14F-4D97-AF65-F5344CB8AC3E}">
        <p14:creationId xmlns:p14="http://schemas.microsoft.com/office/powerpoint/2010/main" val="23780159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Times New Roman" panose="02020603050405020304" pitchFamily="18" charset="0"/>
                <a:cs typeface="Times New Roman" panose="02020603050405020304" pitchFamily="18" charset="0"/>
              </a:rPr>
              <a:t>Turbulence models in Flow3D</a:t>
            </a:r>
            <a:endParaRPr lang="en-US" dirty="0"/>
          </a:p>
        </p:txBody>
      </p:sp>
      <p:pic>
        <p:nvPicPr>
          <p:cNvPr id="4" name="Picture 3"/>
          <p:cNvPicPr>
            <a:picLocks noChangeAspect="1"/>
          </p:cNvPicPr>
          <p:nvPr/>
        </p:nvPicPr>
        <p:blipFill rotWithShape="1">
          <a:blip r:embed="rId3"/>
          <a:srcRect l="12084" t="9259" r="22916" b="7349"/>
          <a:stretch/>
        </p:blipFill>
        <p:spPr>
          <a:xfrm>
            <a:off x="990600" y="1295400"/>
            <a:ext cx="7391400" cy="5334000"/>
          </a:xfrm>
          <a:prstGeom prst="rect">
            <a:avLst/>
          </a:prstGeom>
        </p:spPr>
      </p:pic>
    </p:spTree>
    <p:extLst>
      <p:ext uri="{BB962C8B-B14F-4D97-AF65-F5344CB8AC3E}">
        <p14:creationId xmlns:p14="http://schemas.microsoft.com/office/powerpoint/2010/main" val="41156244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Turbulence models in </a:t>
            </a:r>
            <a:r>
              <a:rPr lang="en-US" dirty="0" smtClean="0">
                <a:latin typeface="Times New Roman" panose="02020603050405020304" pitchFamily="18" charset="0"/>
                <a:cs typeface="Times New Roman" panose="02020603050405020304" pitchFamily="18" charset="0"/>
              </a:rPr>
              <a:t>MIKE</a:t>
            </a:r>
            <a:endParaRPr lang="en-US" dirty="0"/>
          </a:p>
        </p:txBody>
      </p:sp>
      <p:pic>
        <p:nvPicPr>
          <p:cNvPr id="4" name="Picture 3"/>
          <p:cNvPicPr>
            <a:picLocks noChangeAspect="1"/>
          </p:cNvPicPr>
          <p:nvPr/>
        </p:nvPicPr>
        <p:blipFill rotWithShape="1">
          <a:blip r:embed="rId3"/>
          <a:srcRect l="37500" t="26296" r="32500" b="45556"/>
          <a:stretch/>
        </p:blipFill>
        <p:spPr>
          <a:xfrm>
            <a:off x="1295400" y="1752600"/>
            <a:ext cx="6785811" cy="3581400"/>
          </a:xfrm>
          <a:prstGeom prst="rect">
            <a:avLst/>
          </a:prstGeom>
        </p:spPr>
      </p:pic>
    </p:spTree>
    <p:extLst>
      <p:ext uri="{BB962C8B-B14F-4D97-AF65-F5344CB8AC3E}">
        <p14:creationId xmlns:p14="http://schemas.microsoft.com/office/powerpoint/2010/main" val="6506622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Turbulence models in </a:t>
            </a:r>
            <a:r>
              <a:rPr lang="en-US" dirty="0" smtClean="0">
                <a:latin typeface="Times New Roman" panose="02020603050405020304" pitchFamily="18" charset="0"/>
                <a:cs typeface="Times New Roman" panose="02020603050405020304" pitchFamily="18" charset="0"/>
              </a:rPr>
              <a:t>CFX</a:t>
            </a:r>
            <a:endParaRPr lang="en-US" dirty="0"/>
          </a:p>
        </p:txBody>
      </p:sp>
      <p:pic>
        <p:nvPicPr>
          <p:cNvPr id="558084" name="Picture 4" descr="Image result for Turbulence models in CFX"/>
          <p:cNvPicPr>
            <a:picLocks noChangeAspect="1" noChangeArrowheads="1"/>
          </p:cNvPicPr>
          <p:nvPr/>
        </p:nvPicPr>
        <p:blipFill rotWithShape="1">
          <a:blip r:embed="rId2">
            <a:extLst>
              <a:ext uri="{28A0092B-C50C-407E-A947-70E740481C1C}">
                <a14:useLocalDpi xmlns:a14="http://schemas.microsoft.com/office/drawing/2010/main" val="0"/>
              </a:ext>
            </a:extLst>
          </a:blip>
          <a:srcRect l="4545" t="6576" r="9091" b="16152"/>
          <a:stretch/>
        </p:blipFill>
        <p:spPr bwMode="auto">
          <a:xfrm>
            <a:off x="990600" y="1981200"/>
            <a:ext cx="6705601" cy="4499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287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cstate="print"/>
          <a:srcRect l="17969" t="17708" r="21875" b="9375"/>
          <a:stretch>
            <a:fillRect/>
          </a:stretch>
        </p:blipFill>
        <p:spPr bwMode="auto">
          <a:xfrm>
            <a:off x="1447800" y="533400"/>
            <a:ext cx="6324600" cy="5749636"/>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28600" y="152400"/>
            <a:ext cx="8686800" cy="1066800"/>
          </a:xfrm>
        </p:spPr>
        <p:txBody>
          <a:bodyPr/>
          <a:lstStyle/>
          <a:p>
            <a:pPr algn="l"/>
            <a:r>
              <a:rPr lang="en-US" dirty="0">
                <a:latin typeface="Times New Roman" pitchFamily="18" charset="0"/>
                <a:cs typeface="Times New Roman" pitchFamily="18" charset="0"/>
              </a:rPr>
              <a:t>Turbulence</a:t>
            </a:r>
          </a:p>
        </p:txBody>
      </p:sp>
      <p:sp>
        <p:nvSpPr>
          <p:cNvPr id="6" name="Rectangle 3"/>
          <p:cNvSpPr txBox="1">
            <a:spLocks noChangeArrowheads="1"/>
          </p:cNvSpPr>
          <p:nvPr/>
        </p:nvSpPr>
        <p:spPr>
          <a:xfrm>
            <a:off x="152400" y="1143000"/>
            <a:ext cx="3048000" cy="48768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Is the flow turbulent?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What is turbulence?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Effect of turbulence on </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Navier</a:t>
            </a: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-Stokes</a:t>
            </a:r>
            <a:r>
              <a:rPr kumimoji="0" lang="en-US" sz="2000" b="0"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equations.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Reynolds averaging.</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Reynolds stresses.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8" name="Picture 3" descr="oldmanwater_mirror"/>
          <p:cNvPicPr>
            <a:picLocks noChangeAspect="1" noChangeArrowheads="1"/>
          </p:cNvPicPr>
          <p:nvPr/>
        </p:nvPicPr>
        <p:blipFill>
          <a:blip r:embed="rId2" cstate="print"/>
          <a:srcRect/>
          <a:stretch>
            <a:fillRect/>
          </a:stretch>
        </p:blipFill>
        <p:spPr bwMode="auto">
          <a:xfrm>
            <a:off x="3200400" y="685800"/>
            <a:ext cx="5776912" cy="4113212"/>
          </a:xfrm>
          <a:prstGeom prst="rect">
            <a:avLst/>
          </a:prstGeom>
          <a:noFill/>
        </p:spPr>
      </p:pic>
      <p:sp>
        <p:nvSpPr>
          <p:cNvPr id="9" name="Text Box 2"/>
          <p:cNvSpPr txBox="1">
            <a:spLocks noChangeArrowheads="1"/>
          </p:cNvSpPr>
          <p:nvPr/>
        </p:nvSpPr>
        <p:spPr bwMode="auto">
          <a:xfrm>
            <a:off x="457200" y="3962400"/>
            <a:ext cx="7010400" cy="2532063"/>
          </a:xfrm>
          <a:prstGeom prst="rect">
            <a:avLst/>
          </a:prstGeom>
          <a:noFill/>
          <a:ln w="9525">
            <a:noFill/>
            <a:miter lim="800000"/>
            <a:headEnd/>
            <a:tailEnd/>
          </a:ln>
        </p:spPr>
        <p:txBody>
          <a:bodyPr wrap="square" lIns="0" tIns="0" rIns="0" bIns="0">
            <a:spAutoFit/>
          </a:bodyPr>
          <a:lstStyle/>
          <a:p>
            <a:pPr algn="l" defTabSz="828675">
              <a:spcBef>
                <a:spcPct val="0"/>
              </a:spcBef>
              <a:spcAft>
                <a:spcPct val="0"/>
              </a:spcAft>
              <a:buClr>
                <a:srgbClr val="000000"/>
              </a:buClr>
              <a:buSzPct val="45000"/>
              <a:buFont typeface="StarBats"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1800" i="1" baseline="0" dirty="0">
                <a:solidFill>
                  <a:schemeClr val="accent1"/>
                </a:solidFill>
                <a:effectLst/>
              </a:rPr>
              <a:t>“Observe the motion </a:t>
            </a:r>
            <a:br>
              <a:rPr lang="en-GB" sz="1800" i="1" baseline="0" dirty="0">
                <a:solidFill>
                  <a:schemeClr val="accent1"/>
                </a:solidFill>
                <a:effectLst/>
              </a:rPr>
            </a:br>
            <a:r>
              <a:rPr lang="en-GB" sz="1800" i="1" baseline="0" dirty="0">
                <a:solidFill>
                  <a:schemeClr val="accent1"/>
                </a:solidFill>
                <a:effectLst/>
              </a:rPr>
              <a:t>of the water surface, </a:t>
            </a:r>
            <a:br>
              <a:rPr lang="en-GB" sz="1800" i="1" baseline="0" dirty="0">
                <a:solidFill>
                  <a:schemeClr val="accent1"/>
                </a:solidFill>
                <a:effectLst/>
              </a:rPr>
            </a:br>
            <a:r>
              <a:rPr lang="en-GB" sz="1800" i="1" baseline="0" dirty="0">
                <a:solidFill>
                  <a:schemeClr val="accent1"/>
                </a:solidFill>
                <a:effectLst/>
              </a:rPr>
              <a:t>which resembles </a:t>
            </a:r>
            <a:br>
              <a:rPr lang="en-GB" sz="1800" i="1" baseline="0" dirty="0">
                <a:solidFill>
                  <a:schemeClr val="accent1"/>
                </a:solidFill>
                <a:effectLst/>
              </a:rPr>
            </a:br>
            <a:r>
              <a:rPr lang="en-GB" sz="1800" i="1" baseline="0" dirty="0">
                <a:solidFill>
                  <a:schemeClr val="accent1"/>
                </a:solidFill>
                <a:effectLst/>
              </a:rPr>
              <a:t>that of hair, that has </a:t>
            </a:r>
            <a:br>
              <a:rPr lang="en-GB" sz="1800" i="1" baseline="0" dirty="0">
                <a:solidFill>
                  <a:schemeClr val="accent1"/>
                </a:solidFill>
                <a:effectLst/>
              </a:rPr>
            </a:br>
            <a:r>
              <a:rPr lang="en-GB" sz="1800" i="1" baseline="0" dirty="0">
                <a:solidFill>
                  <a:schemeClr val="accent1"/>
                </a:solidFill>
                <a:effectLst/>
              </a:rPr>
              <a:t>two motions: one </a:t>
            </a:r>
            <a:br>
              <a:rPr lang="en-GB" sz="1800" i="1" baseline="0" dirty="0">
                <a:solidFill>
                  <a:schemeClr val="accent1"/>
                </a:solidFill>
                <a:effectLst/>
              </a:rPr>
            </a:br>
            <a:r>
              <a:rPr lang="en-GB" sz="1800" i="1" baseline="0" dirty="0">
                <a:solidFill>
                  <a:schemeClr val="accent1"/>
                </a:solidFill>
                <a:effectLst/>
              </a:rPr>
              <a:t>due to the weight of the shaft, the other to the shape of the curls; thus, water has eddying motions, </a:t>
            </a:r>
            <a:r>
              <a:rPr lang="en-GB" sz="1800" i="1" u="sng" baseline="0" dirty="0">
                <a:solidFill>
                  <a:schemeClr val="accent1"/>
                </a:solidFill>
                <a:effectLst/>
              </a:rPr>
              <a:t>one part of which is due to the principal current, the other to the random and reverse motion</a:t>
            </a:r>
            <a:r>
              <a:rPr lang="en-GB" sz="1800" i="1" baseline="0" dirty="0">
                <a:solidFill>
                  <a:schemeClr val="accent1"/>
                </a:solidFill>
                <a:effectLst/>
              </a:rPr>
              <a:t>.”</a:t>
            </a:r>
          </a:p>
          <a:p>
            <a:pPr algn="l" defTabSz="828675">
              <a:spcBef>
                <a:spcPct val="0"/>
              </a:spcBef>
              <a:spcAft>
                <a:spcPct val="0"/>
              </a:spcAft>
              <a:buClr>
                <a:srgbClr val="000000"/>
              </a:buClr>
              <a:buSzPct val="45000"/>
              <a:buFont typeface="StarBats"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kumimoji="0" lang="en-GB" sz="2200" baseline="0" dirty="0">
                <a:solidFill>
                  <a:srgbClr val="000000"/>
                </a:solidFill>
                <a:effectLst/>
              </a:rPr>
              <a:t>  - </a:t>
            </a:r>
            <a:r>
              <a:rPr kumimoji="0" lang="en-GB" sz="1800" i="1" baseline="0" dirty="0">
                <a:solidFill>
                  <a:srgbClr val="000000"/>
                </a:solidFill>
                <a:effectLst/>
              </a:rPr>
              <a:t>Leonardo </a:t>
            </a:r>
            <a:r>
              <a:rPr kumimoji="0" lang="en-GB" sz="1800" i="1" baseline="0" dirty="0" err="1">
                <a:solidFill>
                  <a:srgbClr val="000000"/>
                </a:solidFill>
                <a:effectLst/>
              </a:rPr>
              <a:t>da</a:t>
            </a:r>
            <a:r>
              <a:rPr kumimoji="0" lang="en-GB" sz="1800" i="1" baseline="0" dirty="0">
                <a:solidFill>
                  <a:srgbClr val="000000"/>
                </a:solidFill>
                <a:effectLst/>
              </a:rPr>
              <a:t> Vinci, ca.1510</a:t>
            </a:r>
          </a:p>
        </p:txBody>
      </p:sp>
      <p:pic>
        <p:nvPicPr>
          <p:cNvPr id="10" name="Picture 3" descr="Picture 3"/>
          <p:cNvPicPr>
            <a:picLocks noChangeAspect="1" noChangeArrowheads="1"/>
          </p:cNvPicPr>
          <p:nvPr/>
        </p:nvPicPr>
        <p:blipFill>
          <a:blip r:embed="rId3" cstate="print"/>
          <a:srcRect/>
          <a:stretch>
            <a:fillRect/>
          </a:stretch>
        </p:blipFill>
        <p:spPr bwMode="auto">
          <a:xfrm>
            <a:off x="7445375" y="4876800"/>
            <a:ext cx="1698625" cy="19812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55638"/>
          </a:xfrm>
        </p:spPr>
        <p:txBody>
          <a:bodyPr>
            <a:normAutofit fontScale="90000"/>
          </a:bodyPr>
          <a:lstStyle/>
          <a:p>
            <a:r>
              <a:rPr lang="en-GB" sz="4000" dirty="0" smtClean="0">
                <a:latin typeface="Times New Roman" pitchFamily="18" charset="0"/>
                <a:cs typeface="Times New Roman" pitchFamily="18" charset="0"/>
              </a:rPr>
              <a:t>Is the Flow Turbulent?</a:t>
            </a:r>
            <a:endParaRPr lang="en-GB" sz="4000" dirty="0">
              <a:latin typeface="Times New Roman" pitchFamily="18" charset="0"/>
              <a:cs typeface="Times New Roman" pitchFamily="18" charset="0"/>
            </a:endParaRPr>
          </a:p>
        </p:txBody>
      </p:sp>
      <p:sp>
        <p:nvSpPr>
          <p:cNvPr id="5" name="Rectangle 3"/>
          <p:cNvSpPr>
            <a:spLocks noChangeArrowheads="1"/>
          </p:cNvSpPr>
          <p:nvPr/>
        </p:nvSpPr>
        <p:spPr bwMode="auto">
          <a:xfrm>
            <a:off x="577850" y="1646238"/>
            <a:ext cx="1824038" cy="393700"/>
          </a:xfrm>
          <a:prstGeom prst="rect">
            <a:avLst/>
          </a:prstGeom>
          <a:noFill/>
          <a:ln w="12700">
            <a:noFill/>
            <a:miter lim="800000"/>
            <a:headEnd/>
            <a:tailEnd/>
          </a:ln>
        </p:spPr>
        <p:txBody>
          <a:bodyPr wrap="none" lIns="90488" tIns="44450" rIns="90488" bIns="44450">
            <a:spAutoFit/>
          </a:bodyPr>
          <a:lstStyle/>
          <a:p>
            <a:pPr algn="l"/>
            <a:r>
              <a:rPr lang="en-US" sz="2000" dirty="0">
                <a:solidFill>
                  <a:schemeClr val="tx2"/>
                </a:solidFill>
                <a:latin typeface="Times New Roman" pitchFamily="18" charset="0"/>
              </a:rPr>
              <a:t>External Flows</a:t>
            </a:r>
          </a:p>
        </p:txBody>
      </p:sp>
      <p:sp>
        <p:nvSpPr>
          <p:cNvPr id="6" name="Rectangle 4"/>
          <p:cNvSpPr>
            <a:spLocks noChangeArrowheads="1"/>
          </p:cNvSpPr>
          <p:nvPr/>
        </p:nvSpPr>
        <p:spPr bwMode="auto">
          <a:xfrm>
            <a:off x="577850" y="3619500"/>
            <a:ext cx="1766888" cy="393700"/>
          </a:xfrm>
          <a:prstGeom prst="rect">
            <a:avLst/>
          </a:prstGeom>
          <a:noFill/>
          <a:ln w="12700">
            <a:noFill/>
            <a:miter lim="800000"/>
            <a:headEnd/>
            <a:tailEnd/>
          </a:ln>
        </p:spPr>
        <p:txBody>
          <a:bodyPr wrap="none" lIns="90488" tIns="44450" rIns="90488" bIns="44450">
            <a:spAutoFit/>
          </a:bodyPr>
          <a:lstStyle/>
          <a:p>
            <a:pPr algn="l"/>
            <a:r>
              <a:rPr lang="en-US" sz="2000">
                <a:solidFill>
                  <a:schemeClr val="accent2"/>
                </a:solidFill>
                <a:latin typeface="Times New Roman" pitchFamily="18" charset="0"/>
              </a:rPr>
              <a:t>Internal Flows</a:t>
            </a:r>
            <a:endParaRPr lang="en-US" sz="2000" b="0">
              <a:solidFill>
                <a:schemeClr val="accent2"/>
              </a:solidFill>
              <a:latin typeface="Times New Roman" pitchFamily="18" charset="0"/>
            </a:endParaRPr>
          </a:p>
        </p:txBody>
      </p:sp>
      <p:sp>
        <p:nvSpPr>
          <p:cNvPr id="7" name="Rectangle 5"/>
          <p:cNvSpPr>
            <a:spLocks noChangeArrowheads="1"/>
          </p:cNvSpPr>
          <p:nvPr/>
        </p:nvSpPr>
        <p:spPr bwMode="auto">
          <a:xfrm>
            <a:off x="577850" y="4702175"/>
            <a:ext cx="2317750" cy="393700"/>
          </a:xfrm>
          <a:prstGeom prst="rect">
            <a:avLst/>
          </a:prstGeom>
          <a:noFill/>
          <a:ln w="12700">
            <a:noFill/>
            <a:miter lim="800000"/>
            <a:headEnd/>
            <a:tailEnd/>
          </a:ln>
        </p:spPr>
        <p:txBody>
          <a:bodyPr wrap="none" lIns="90488" tIns="44450" rIns="90488" bIns="44450">
            <a:spAutoFit/>
          </a:bodyPr>
          <a:lstStyle/>
          <a:p>
            <a:pPr algn="l"/>
            <a:r>
              <a:rPr lang="en-US" sz="2000">
                <a:solidFill>
                  <a:srgbClr val="00AE00"/>
                </a:solidFill>
                <a:latin typeface="Times New Roman" pitchFamily="18" charset="0"/>
              </a:rPr>
              <a:t>Natural Convection</a:t>
            </a:r>
          </a:p>
        </p:txBody>
      </p:sp>
      <p:graphicFrame>
        <p:nvGraphicFramePr>
          <p:cNvPr id="8" name="Object 6">
            <a:hlinkClick r:id="" action="ppaction://ole?verb=0"/>
          </p:cNvPr>
          <p:cNvGraphicFramePr>
            <a:graphicFrameLocks/>
          </p:cNvGraphicFramePr>
          <p:nvPr/>
        </p:nvGraphicFramePr>
        <p:xfrm>
          <a:off x="811213" y="2181225"/>
          <a:ext cx="1563687" cy="385763"/>
        </p:xfrm>
        <a:graphic>
          <a:graphicData uri="http://schemas.openxmlformats.org/presentationml/2006/ole">
            <mc:AlternateContent xmlns:mc="http://schemas.openxmlformats.org/markup-compatibility/2006">
              <mc:Choice xmlns:v="urn:schemas-microsoft-com:vml" Requires="v">
                <p:oleObj spid="_x0000_s560201" name="Equation" r:id="rId4" imgW="927000" imgH="228600" progId="Equation.3">
                  <p:embed/>
                </p:oleObj>
              </mc:Choice>
              <mc:Fallback>
                <p:oleObj name="Equation" r:id="rId4" imgW="927000" imgH="228600" progId="Equation.3">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13" y="2181225"/>
                        <a:ext cx="1563687"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
          <p:cNvSpPr>
            <a:spLocks noChangeArrowheads="1"/>
          </p:cNvSpPr>
          <p:nvPr/>
        </p:nvSpPr>
        <p:spPr bwMode="auto">
          <a:xfrm>
            <a:off x="2354263" y="2171700"/>
            <a:ext cx="1635125" cy="363538"/>
          </a:xfrm>
          <a:prstGeom prst="rect">
            <a:avLst/>
          </a:prstGeom>
          <a:noFill/>
          <a:ln w="12700">
            <a:noFill/>
            <a:miter lim="800000"/>
            <a:headEnd/>
            <a:tailEnd/>
          </a:ln>
        </p:spPr>
        <p:txBody>
          <a:bodyPr lIns="90488" tIns="44450" rIns="90488" bIns="44450">
            <a:spAutoFit/>
          </a:bodyPr>
          <a:lstStyle/>
          <a:p>
            <a:pPr algn="l"/>
            <a:r>
              <a:rPr lang="en-US" sz="1800" b="0">
                <a:latin typeface="Times New Roman" pitchFamily="18" charset="0"/>
              </a:rPr>
              <a:t>along a surface</a:t>
            </a:r>
          </a:p>
        </p:txBody>
      </p:sp>
      <p:sp>
        <p:nvSpPr>
          <p:cNvPr id="10" name="Rectangle 8"/>
          <p:cNvSpPr>
            <a:spLocks noChangeArrowheads="1"/>
          </p:cNvSpPr>
          <p:nvPr/>
        </p:nvSpPr>
        <p:spPr bwMode="auto">
          <a:xfrm>
            <a:off x="2354263" y="2825750"/>
            <a:ext cx="1895475" cy="363538"/>
          </a:xfrm>
          <a:prstGeom prst="rect">
            <a:avLst/>
          </a:prstGeom>
          <a:noFill/>
          <a:ln w="12700">
            <a:noFill/>
            <a:miter lim="800000"/>
            <a:headEnd/>
            <a:tailEnd/>
          </a:ln>
        </p:spPr>
        <p:txBody>
          <a:bodyPr wrap="none" lIns="90488" tIns="44450" rIns="90488" bIns="44450">
            <a:spAutoFit/>
          </a:bodyPr>
          <a:lstStyle/>
          <a:p>
            <a:pPr algn="l"/>
            <a:r>
              <a:rPr lang="en-US" sz="1800" b="0">
                <a:latin typeface="Times New Roman" pitchFamily="18" charset="0"/>
              </a:rPr>
              <a:t>around an obstacle</a:t>
            </a:r>
          </a:p>
        </p:txBody>
      </p:sp>
      <p:sp>
        <p:nvSpPr>
          <p:cNvPr id="11" name="Rectangle 9"/>
          <p:cNvSpPr>
            <a:spLocks noChangeArrowheads="1"/>
          </p:cNvSpPr>
          <p:nvPr/>
        </p:nvSpPr>
        <p:spPr bwMode="auto">
          <a:xfrm>
            <a:off x="2354263" y="5243513"/>
            <a:ext cx="739775" cy="363537"/>
          </a:xfrm>
          <a:prstGeom prst="rect">
            <a:avLst/>
          </a:prstGeom>
          <a:noFill/>
          <a:ln w="12700">
            <a:noFill/>
            <a:miter lim="800000"/>
            <a:headEnd/>
            <a:tailEnd/>
          </a:ln>
        </p:spPr>
        <p:txBody>
          <a:bodyPr wrap="none" lIns="90488" tIns="44450" rIns="90488" bIns="44450">
            <a:spAutoFit/>
          </a:bodyPr>
          <a:lstStyle/>
          <a:p>
            <a:pPr algn="l"/>
            <a:r>
              <a:rPr lang="en-US" sz="1800" b="0">
                <a:latin typeface="Times New Roman" pitchFamily="18" charset="0"/>
              </a:rPr>
              <a:t>where</a:t>
            </a:r>
          </a:p>
        </p:txBody>
      </p:sp>
      <p:sp>
        <p:nvSpPr>
          <p:cNvPr id="12" name="Rectangle 10"/>
          <p:cNvSpPr>
            <a:spLocks noChangeArrowheads="1"/>
          </p:cNvSpPr>
          <p:nvPr/>
        </p:nvSpPr>
        <p:spPr bwMode="auto">
          <a:xfrm>
            <a:off x="5254625" y="1917700"/>
            <a:ext cx="739775" cy="363538"/>
          </a:xfrm>
          <a:prstGeom prst="rect">
            <a:avLst/>
          </a:prstGeom>
          <a:noFill/>
          <a:ln w="12700">
            <a:noFill/>
            <a:miter lim="800000"/>
            <a:headEnd/>
            <a:tailEnd/>
          </a:ln>
        </p:spPr>
        <p:txBody>
          <a:bodyPr wrap="none" lIns="90488" tIns="44450" rIns="90488" bIns="44450">
            <a:spAutoFit/>
          </a:bodyPr>
          <a:lstStyle/>
          <a:p>
            <a:pPr algn="l"/>
            <a:r>
              <a:rPr lang="en-US" sz="1800" b="0">
                <a:latin typeface="Times New Roman" pitchFamily="18" charset="0"/>
              </a:rPr>
              <a:t>where</a:t>
            </a:r>
          </a:p>
        </p:txBody>
      </p:sp>
      <p:sp>
        <p:nvSpPr>
          <p:cNvPr id="13" name="Rectangle 11"/>
          <p:cNvSpPr>
            <a:spLocks noChangeArrowheads="1"/>
          </p:cNvSpPr>
          <p:nvPr/>
        </p:nvSpPr>
        <p:spPr bwMode="auto">
          <a:xfrm>
            <a:off x="5222875" y="2911475"/>
            <a:ext cx="3448050" cy="1462088"/>
          </a:xfrm>
          <a:prstGeom prst="rect">
            <a:avLst/>
          </a:prstGeom>
          <a:noFill/>
          <a:ln w="12700">
            <a:noFill/>
            <a:miter lim="800000"/>
            <a:headEnd/>
            <a:tailEnd/>
          </a:ln>
        </p:spPr>
        <p:txBody>
          <a:bodyPr lIns="90488" tIns="44450" rIns="90488" bIns="44450">
            <a:spAutoFit/>
          </a:bodyPr>
          <a:lstStyle/>
          <a:p>
            <a:pPr algn="l"/>
            <a:r>
              <a:rPr lang="en-US" sz="1800" b="0">
                <a:latin typeface="Times New Roman" pitchFamily="18" charset="0"/>
              </a:rPr>
              <a:t>Other factors such as free-stream turbulence, surface conditions, and disturbances may cause transition to turbulence at lower Reynolds numbers</a:t>
            </a:r>
          </a:p>
        </p:txBody>
      </p:sp>
      <p:sp>
        <p:nvSpPr>
          <p:cNvPr id="14" name="Line 12"/>
          <p:cNvSpPr>
            <a:spLocks noChangeShapeType="1"/>
          </p:cNvSpPr>
          <p:nvPr/>
        </p:nvSpPr>
        <p:spPr bwMode="auto">
          <a:xfrm flipV="1">
            <a:off x="4592638" y="3111500"/>
            <a:ext cx="450850" cy="0"/>
          </a:xfrm>
          <a:prstGeom prst="line">
            <a:avLst/>
          </a:prstGeom>
          <a:noFill/>
          <a:ln w="12700">
            <a:solidFill>
              <a:schemeClr val="tx1"/>
            </a:solidFill>
            <a:round/>
            <a:headEnd/>
            <a:tailEnd type="triangle" w="med" len="lg"/>
          </a:ln>
        </p:spPr>
        <p:txBody>
          <a:bodyPr wrap="none" anchor="ctr"/>
          <a:lstStyle/>
          <a:p>
            <a:endParaRPr lang="en-US"/>
          </a:p>
        </p:txBody>
      </p:sp>
      <p:graphicFrame>
        <p:nvGraphicFramePr>
          <p:cNvPr id="15" name="Object 13">
            <a:hlinkClick r:id="" action="ppaction://ole?verb=0"/>
          </p:cNvPr>
          <p:cNvGraphicFramePr>
            <a:graphicFrameLocks/>
          </p:cNvGraphicFramePr>
          <p:nvPr/>
        </p:nvGraphicFramePr>
        <p:xfrm>
          <a:off x="811213" y="4098925"/>
          <a:ext cx="1401762" cy="409575"/>
        </p:xfrm>
        <a:graphic>
          <a:graphicData uri="http://schemas.openxmlformats.org/presentationml/2006/ole">
            <mc:AlternateContent xmlns:mc="http://schemas.openxmlformats.org/markup-compatibility/2006">
              <mc:Choice xmlns:v="urn:schemas-microsoft-com:vml" Requires="v">
                <p:oleObj spid="_x0000_s560202" name="Equation" r:id="rId6" imgW="825480" imgH="241200" progId="Equation.3">
                  <p:embed/>
                </p:oleObj>
              </mc:Choice>
              <mc:Fallback>
                <p:oleObj name="Equation" r:id="rId6" imgW="825480" imgH="241200" progId="Equation.3">
                  <p:embed/>
                  <p:pic>
                    <p:nvPicPr>
                      <p:cNvPr id="0" name="Object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213" y="4098925"/>
                        <a:ext cx="1401762"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14">
            <a:hlinkClick r:id="" action="ppaction://ole?verb=0"/>
          </p:cNvPr>
          <p:cNvGraphicFramePr>
            <a:graphicFrameLocks/>
          </p:cNvGraphicFramePr>
          <p:nvPr/>
        </p:nvGraphicFramePr>
        <p:xfrm>
          <a:off x="811213" y="2835275"/>
          <a:ext cx="1455737" cy="384175"/>
        </p:xfrm>
        <a:graphic>
          <a:graphicData uri="http://schemas.openxmlformats.org/presentationml/2006/ole">
            <mc:AlternateContent xmlns:mc="http://schemas.openxmlformats.org/markup-compatibility/2006">
              <mc:Choice xmlns:v="urn:schemas-microsoft-com:vml" Requires="v">
                <p:oleObj spid="_x0000_s560203" name="Equation" r:id="rId8" imgW="863280" imgH="228600" progId="Equation.3">
                  <p:embed/>
                </p:oleObj>
              </mc:Choice>
              <mc:Fallback>
                <p:oleObj name="Equation" r:id="rId8" imgW="863280" imgH="228600" progId="Equation.3">
                  <p:embed/>
                  <p:pic>
                    <p:nvPicPr>
                      <p:cNvPr id="0" name="Object 1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213" y="2835275"/>
                        <a:ext cx="1455737"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 Box 15"/>
          <p:cNvSpPr txBox="1">
            <a:spLocks noChangeArrowheads="1"/>
          </p:cNvSpPr>
          <p:nvPr/>
        </p:nvSpPr>
        <p:spPr bwMode="auto">
          <a:xfrm>
            <a:off x="6715125" y="5256213"/>
            <a:ext cx="2311400" cy="366712"/>
          </a:xfrm>
          <a:prstGeom prst="rect">
            <a:avLst/>
          </a:prstGeom>
          <a:noFill/>
          <a:ln w="12700">
            <a:noFill/>
            <a:miter lim="800000"/>
            <a:headEnd type="none" w="sm" len="sm"/>
            <a:tailEnd type="none" w="sm" len="sm"/>
          </a:ln>
        </p:spPr>
        <p:txBody>
          <a:bodyPr wrap="none">
            <a:spAutoFit/>
          </a:bodyPr>
          <a:lstStyle/>
          <a:p>
            <a:pPr algn="l"/>
            <a:r>
              <a:rPr lang="en-US" sz="1800" b="0">
                <a:latin typeface="Times New Roman" pitchFamily="18" charset="0"/>
              </a:rPr>
              <a:t>is the </a:t>
            </a:r>
            <a:r>
              <a:rPr lang="en-US" sz="1800" b="0">
                <a:solidFill>
                  <a:schemeClr val="tx2"/>
                </a:solidFill>
                <a:latin typeface="Times New Roman" pitchFamily="18" charset="0"/>
              </a:rPr>
              <a:t>Rayleigh number</a:t>
            </a:r>
          </a:p>
        </p:txBody>
      </p:sp>
      <p:graphicFrame>
        <p:nvGraphicFramePr>
          <p:cNvPr id="18" name="Object 16">
            <a:hlinkClick r:id="" action="ppaction://ole?verb=0"/>
          </p:cNvPr>
          <p:cNvGraphicFramePr>
            <a:graphicFrameLocks/>
          </p:cNvGraphicFramePr>
          <p:nvPr/>
        </p:nvGraphicFramePr>
        <p:xfrm>
          <a:off x="5994400" y="1774825"/>
          <a:ext cx="1352550" cy="709613"/>
        </p:xfrm>
        <a:graphic>
          <a:graphicData uri="http://schemas.openxmlformats.org/presentationml/2006/ole">
            <mc:AlternateContent xmlns:mc="http://schemas.openxmlformats.org/markup-compatibility/2006">
              <mc:Choice xmlns:v="urn:schemas-microsoft-com:vml" Requires="v">
                <p:oleObj spid="_x0000_s560204" name="Equation" r:id="rId10" imgW="799920" imgH="419040" progId="Equation.3">
                  <p:embed/>
                </p:oleObj>
              </mc:Choice>
              <mc:Fallback>
                <p:oleObj name="Equation" r:id="rId10" imgW="799920" imgH="419040" progId="Equation.3">
                  <p:embed/>
                  <p:pic>
                    <p:nvPicPr>
                      <p:cNvPr id="0" name="Object 1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4400" y="1774825"/>
                        <a:ext cx="135255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17">
            <a:hlinkClick r:id="" action="ppaction://ole?verb=0"/>
          </p:cNvPr>
          <p:cNvGraphicFramePr>
            <a:graphicFrameLocks/>
          </p:cNvGraphicFramePr>
          <p:nvPr/>
        </p:nvGraphicFramePr>
        <p:xfrm>
          <a:off x="5994400" y="2420938"/>
          <a:ext cx="1647825" cy="384175"/>
        </p:xfrm>
        <a:graphic>
          <a:graphicData uri="http://schemas.openxmlformats.org/presentationml/2006/ole">
            <mc:AlternateContent xmlns:mc="http://schemas.openxmlformats.org/markup-compatibility/2006">
              <mc:Choice xmlns:v="urn:schemas-microsoft-com:vml" Requires="v">
                <p:oleObj spid="_x0000_s560205" name="Equation" r:id="rId12" imgW="977760" imgH="228600" progId="Equation.3">
                  <p:embed/>
                </p:oleObj>
              </mc:Choice>
              <mc:Fallback>
                <p:oleObj name="Equation" r:id="rId12" imgW="977760" imgH="228600" progId="Equation.3">
                  <p:embed/>
                  <p:pic>
                    <p:nvPicPr>
                      <p:cNvPr id="0" name="Object 1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94400" y="2420938"/>
                        <a:ext cx="164782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ct 18">
            <a:hlinkClick r:id="" action="ppaction://ole?verb=0"/>
          </p:cNvPr>
          <p:cNvGraphicFramePr>
            <a:graphicFrameLocks/>
          </p:cNvGraphicFramePr>
          <p:nvPr/>
        </p:nvGraphicFramePr>
        <p:xfrm>
          <a:off x="3216275" y="5032375"/>
          <a:ext cx="3498850" cy="795338"/>
        </p:xfrm>
        <a:graphic>
          <a:graphicData uri="http://schemas.openxmlformats.org/presentationml/2006/ole">
            <mc:AlternateContent xmlns:mc="http://schemas.openxmlformats.org/markup-compatibility/2006">
              <mc:Choice xmlns:v="urn:schemas-microsoft-com:vml" Requires="v">
                <p:oleObj spid="_x0000_s560206" name="Equation" r:id="rId14" imgW="2070000" imgH="469800" progId="Equation.3">
                  <p:embed/>
                </p:oleObj>
              </mc:Choice>
              <mc:Fallback>
                <p:oleObj name="Equation" r:id="rId14" imgW="2070000" imgH="469800" progId="Equation.3">
                  <p:embed/>
                  <p:pic>
                    <p:nvPicPr>
                      <p:cNvPr id="0" name="Object 18"/>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6275" y="5032375"/>
                        <a:ext cx="3498850"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19">
            <a:hlinkClick r:id="" action="ppaction://ole?verb=0"/>
          </p:cNvPr>
          <p:cNvGraphicFramePr>
            <a:graphicFrameLocks/>
          </p:cNvGraphicFramePr>
          <p:nvPr/>
        </p:nvGraphicFramePr>
        <p:xfrm>
          <a:off x="811213" y="5095875"/>
          <a:ext cx="985837" cy="666750"/>
        </p:xfrm>
        <a:graphic>
          <a:graphicData uri="http://schemas.openxmlformats.org/presentationml/2006/ole">
            <mc:AlternateContent xmlns:mc="http://schemas.openxmlformats.org/markup-compatibility/2006">
              <mc:Choice xmlns:v="urn:schemas-microsoft-com:vml" Requires="v">
                <p:oleObj spid="_x0000_s560207" name="Equation" r:id="rId16" imgW="583920" imgH="393480" progId="Equation.3">
                  <p:embed/>
                </p:oleObj>
              </mc:Choice>
              <mc:Fallback>
                <p:oleObj name="Equation" r:id="rId16" imgW="583920" imgH="393480" progId="Equation.3">
                  <p:embed/>
                  <p:pic>
                    <p:nvPicPr>
                      <p:cNvPr id="0" name="Object 1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1213" y="5095875"/>
                        <a:ext cx="985837"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AutoShape 20"/>
          <p:cNvSpPr>
            <a:spLocks/>
          </p:cNvSpPr>
          <p:nvPr/>
        </p:nvSpPr>
        <p:spPr bwMode="auto">
          <a:xfrm>
            <a:off x="4095750" y="1714500"/>
            <a:ext cx="496888" cy="2794000"/>
          </a:xfrm>
          <a:prstGeom prst="rightBrace">
            <a:avLst>
              <a:gd name="adj1" fmla="val 46858"/>
              <a:gd name="adj2" fmla="val 50000"/>
            </a:avLst>
          </a:prstGeom>
          <a:noFill/>
          <a:ln w="12700">
            <a:solidFill>
              <a:schemeClr val="tx1"/>
            </a:solidFill>
            <a:round/>
            <a:headEnd type="none" w="sm" len="sm"/>
            <a:tailEnd type="none" w="sm" len="sm"/>
          </a:ln>
        </p:spPr>
        <p:txBody>
          <a:bodyPr wrap="none" anchor="ctr"/>
          <a:lstStyle/>
          <a:p>
            <a:endParaRPr lang="en-US"/>
          </a:p>
        </p:txBody>
      </p:sp>
      <p:graphicFrame>
        <p:nvGraphicFramePr>
          <p:cNvPr id="23" name="Object 21">
            <a:hlinkClick r:id="" action="ppaction://ole?verb=0"/>
          </p:cNvPr>
          <p:cNvGraphicFramePr>
            <a:graphicFrameLocks/>
          </p:cNvGraphicFramePr>
          <p:nvPr/>
        </p:nvGraphicFramePr>
        <p:xfrm>
          <a:off x="3216275" y="5761038"/>
          <a:ext cx="1566863" cy="709612"/>
        </p:xfrm>
        <a:graphic>
          <a:graphicData uri="http://schemas.openxmlformats.org/presentationml/2006/ole">
            <mc:AlternateContent xmlns:mc="http://schemas.openxmlformats.org/markup-compatibility/2006">
              <mc:Choice xmlns:v="urn:schemas-microsoft-com:vml" Requires="v">
                <p:oleObj spid="_x0000_s560208" name="Equation" r:id="rId18" imgW="927000" imgH="419040" progId="Equation.3">
                  <p:embed/>
                </p:oleObj>
              </mc:Choice>
              <mc:Fallback>
                <p:oleObj name="Equation" r:id="rId18" imgW="927000" imgH="419040" progId="Equation.3">
                  <p:embed/>
                  <p:pic>
                    <p:nvPicPr>
                      <p:cNvPr id="0" name="Object 21"/>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16275" y="5761038"/>
                        <a:ext cx="1566863"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 Box 22"/>
          <p:cNvSpPr txBox="1">
            <a:spLocks noChangeArrowheads="1"/>
          </p:cNvSpPr>
          <p:nvPr/>
        </p:nvSpPr>
        <p:spPr bwMode="auto">
          <a:xfrm>
            <a:off x="4783138" y="5981700"/>
            <a:ext cx="2146300" cy="366713"/>
          </a:xfrm>
          <a:prstGeom prst="rect">
            <a:avLst/>
          </a:prstGeom>
          <a:noFill/>
          <a:ln w="12700">
            <a:noFill/>
            <a:miter lim="800000"/>
            <a:headEnd type="none" w="sm" len="sm"/>
            <a:tailEnd type="none" w="sm" len="sm"/>
          </a:ln>
        </p:spPr>
        <p:txBody>
          <a:bodyPr wrap="none">
            <a:spAutoFit/>
          </a:bodyPr>
          <a:lstStyle/>
          <a:p>
            <a:pPr algn="l"/>
            <a:r>
              <a:rPr lang="en-US" sz="1800" b="0">
                <a:latin typeface="Times New Roman" pitchFamily="18" charset="0"/>
              </a:rPr>
              <a:t>is the </a:t>
            </a:r>
            <a:r>
              <a:rPr lang="en-US" sz="1800" b="0">
                <a:solidFill>
                  <a:schemeClr val="tx2"/>
                </a:solidFill>
                <a:latin typeface="Times New Roman" pitchFamily="18" charset="0"/>
              </a:rPr>
              <a:t>Prandtl number</a:t>
            </a:r>
          </a:p>
        </p:txBody>
      </p:sp>
      <p:sp>
        <p:nvSpPr>
          <p:cNvPr id="25" name="Rectangle 23"/>
          <p:cNvSpPr txBox="1">
            <a:spLocks noChangeArrowheads="1"/>
          </p:cNvSpPr>
          <p:nvPr/>
        </p:nvSpPr>
        <p:spPr>
          <a:xfrm>
            <a:off x="180974" y="963613"/>
            <a:ext cx="8963025" cy="857250"/>
          </a:xfrm>
          <a:prstGeom prst="rect">
            <a:avLst/>
          </a:prstGeom>
          <a:no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Flows can be characterized by the Reynolds Number, </a:t>
            </a:r>
            <a:r>
              <a:rPr kumimoji="0" lang="en-US" sz="28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1250" t="22592" r="21250" b="7778"/>
          <a:stretch/>
        </p:blipFill>
        <p:spPr>
          <a:xfrm>
            <a:off x="381000" y="457200"/>
            <a:ext cx="8501975" cy="5791200"/>
          </a:xfrm>
          <a:prstGeom prst="rect">
            <a:avLst/>
          </a:prstGeom>
        </p:spPr>
      </p:pic>
    </p:spTree>
    <p:extLst>
      <p:ext uri="{BB962C8B-B14F-4D97-AF65-F5344CB8AC3E}">
        <p14:creationId xmlns:p14="http://schemas.microsoft.com/office/powerpoint/2010/main" val="319027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0438"/>
          </a:xfrm>
        </p:spPr>
        <p:txBody>
          <a:bodyPr>
            <a:normAutofit/>
          </a:bodyPr>
          <a:lstStyle/>
          <a:p>
            <a:r>
              <a:rPr lang="en-GB" sz="4000" dirty="0" smtClean="0">
                <a:latin typeface="Times New Roman" pitchFamily="18" charset="0"/>
                <a:cs typeface="Times New Roman" pitchFamily="18" charset="0"/>
              </a:rPr>
              <a:t>Observation by  O. Reynolds</a:t>
            </a:r>
            <a:endParaRPr lang="en-US" sz="4000" dirty="0">
              <a:latin typeface="Times New Roman" pitchFamily="18" charset="0"/>
              <a:cs typeface="Times New Roman" pitchFamily="18" charset="0"/>
            </a:endParaRPr>
          </a:p>
        </p:txBody>
      </p:sp>
      <p:pic>
        <p:nvPicPr>
          <p:cNvPr id="4" name="Picture 3" descr="reynolds"/>
          <p:cNvPicPr>
            <a:picLocks noChangeAspect="1" noChangeArrowheads="1"/>
          </p:cNvPicPr>
          <p:nvPr/>
        </p:nvPicPr>
        <p:blipFill>
          <a:blip r:embed="rId2" cstate="print"/>
          <a:srcRect l="6049" t="15672" r="6258" b="17365"/>
          <a:stretch>
            <a:fillRect/>
          </a:stretch>
        </p:blipFill>
        <p:spPr bwMode="auto">
          <a:xfrm>
            <a:off x="609600" y="1143000"/>
            <a:ext cx="4902200" cy="5295900"/>
          </a:xfrm>
          <a:prstGeom prst="rect">
            <a:avLst/>
          </a:prstGeom>
          <a:noFill/>
          <a:ln w="9525">
            <a:noFill/>
            <a:miter lim="800000"/>
            <a:headEnd/>
            <a:tailEnd/>
          </a:ln>
        </p:spPr>
      </p:pic>
      <p:sp>
        <p:nvSpPr>
          <p:cNvPr id="5" name="Text Box 4"/>
          <p:cNvSpPr txBox="1">
            <a:spLocks noChangeArrowheads="1"/>
          </p:cNvSpPr>
          <p:nvPr/>
        </p:nvSpPr>
        <p:spPr bwMode="auto">
          <a:xfrm>
            <a:off x="5991225" y="1306513"/>
            <a:ext cx="2632075" cy="615553"/>
          </a:xfrm>
          <a:prstGeom prst="rect">
            <a:avLst/>
          </a:prstGeom>
          <a:noFill/>
          <a:ln w="28575" algn="ctr">
            <a:noFill/>
            <a:miter lim="800000"/>
            <a:headEnd/>
            <a:tailEnd/>
          </a:ln>
        </p:spPr>
        <p:txBody>
          <a:bodyPr>
            <a:spAutoFit/>
          </a:bodyPr>
          <a:lstStyle/>
          <a:p>
            <a:r>
              <a:rPr lang="en-CA" dirty="0">
                <a:latin typeface="Times New Roman" pitchFamily="18" charset="0"/>
                <a:cs typeface="Times New Roman" pitchFamily="18" charset="0"/>
              </a:rPr>
              <a:t>Laminar</a:t>
            </a:r>
          </a:p>
          <a:p>
            <a:r>
              <a:rPr lang="en-CA" sz="1600" dirty="0">
                <a:latin typeface="Times New Roman" pitchFamily="18" charset="0"/>
                <a:cs typeface="Times New Roman" pitchFamily="18" charset="0"/>
              </a:rPr>
              <a:t>(Low Reynolds Number)</a:t>
            </a:r>
          </a:p>
        </p:txBody>
      </p:sp>
      <p:sp>
        <p:nvSpPr>
          <p:cNvPr id="6" name="Text Box 5"/>
          <p:cNvSpPr txBox="1">
            <a:spLocks noChangeArrowheads="1"/>
          </p:cNvSpPr>
          <p:nvPr/>
        </p:nvSpPr>
        <p:spPr bwMode="auto">
          <a:xfrm>
            <a:off x="5840413" y="2779713"/>
            <a:ext cx="2731838" cy="615553"/>
          </a:xfrm>
          <a:prstGeom prst="rect">
            <a:avLst/>
          </a:prstGeom>
          <a:noFill/>
          <a:ln w="28575" algn="ctr">
            <a:noFill/>
            <a:miter lim="800000"/>
            <a:headEnd/>
            <a:tailEnd/>
          </a:ln>
        </p:spPr>
        <p:txBody>
          <a:bodyPr wrap="none">
            <a:spAutoFit/>
          </a:bodyPr>
          <a:lstStyle/>
          <a:p>
            <a:r>
              <a:rPr lang="en-CA" dirty="0">
                <a:latin typeface="Times New Roman" pitchFamily="18" charset="0"/>
                <a:cs typeface="Times New Roman" pitchFamily="18" charset="0"/>
              </a:rPr>
              <a:t>Transition</a:t>
            </a:r>
          </a:p>
          <a:p>
            <a:r>
              <a:rPr lang="en-CA" sz="1600" dirty="0">
                <a:latin typeface="Times New Roman" pitchFamily="18" charset="0"/>
                <a:cs typeface="Times New Roman" pitchFamily="18" charset="0"/>
              </a:rPr>
              <a:t>(Increasing Reynolds Number)</a:t>
            </a:r>
          </a:p>
        </p:txBody>
      </p:sp>
      <p:sp>
        <p:nvSpPr>
          <p:cNvPr id="7" name="Text Box 6"/>
          <p:cNvSpPr txBox="1">
            <a:spLocks noChangeArrowheads="1"/>
          </p:cNvSpPr>
          <p:nvPr/>
        </p:nvSpPr>
        <p:spPr bwMode="auto">
          <a:xfrm>
            <a:off x="5962650" y="5368925"/>
            <a:ext cx="2444900" cy="615553"/>
          </a:xfrm>
          <a:prstGeom prst="rect">
            <a:avLst/>
          </a:prstGeom>
          <a:noFill/>
          <a:ln w="28575" algn="ctr">
            <a:noFill/>
            <a:miter lim="800000"/>
            <a:headEnd/>
            <a:tailEnd/>
          </a:ln>
        </p:spPr>
        <p:txBody>
          <a:bodyPr wrap="none">
            <a:spAutoFit/>
          </a:bodyPr>
          <a:lstStyle/>
          <a:p>
            <a:r>
              <a:rPr lang="en-CA" dirty="0">
                <a:latin typeface="Times New Roman" pitchFamily="18" charset="0"/>
                <a:cs typeface="Times New Roman" pitchFamily="18" charset="0"/>
              </a:rPr>
              <a:t>Turbulent</a:t>
            </a:r>
          </a:p>
          <a:p>
            <a:r>
              <a:rPr lang="en-CA" sz="1600" dirty="0">
                <a:latin typeface="Times New Roman" pitchFamily="18" charset="0"/>
                <a:cs typeface="Times New Roman" pitchFamily="18" charset="0"/>
              </a:rPr>
              <a:t>(Higher Reynolds Number)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583" t="8518" r="22917" b="15185"/>
          <a:stretch/>
        </p:blipFill>
        <p:spPr>
          <a:xfrm>
            <a:off x="609600" y="457200"/>
            <a:ext cx="8065364" cy="6019800"/>
          </a:xfrm>
          <a:prstGeom prst="rect">
            <a:avLst/>
          </a:prstGeom>
        </p:spPr>
      </p:pic>
    </p:spTree>
    <p:extLst>
      <p:ext uri="{BB962C8B-B14F-4D97-AF65-F5344CB8AC3E}">
        <p14:creationId xmlns:p14="http://schemas.microsoft.com/office/powerpoint/2010/main" val="279431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Turbulence Modeling for CFD By David C. Wilc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533400"/>
            <a:ext cx="2819400" cy="3909570"/>
          </a:xfrm>
          <a:prstGeom prst="rect">
            <a:avLst/>
          </a:prstGeom>
          <a:noFill/>
          <a:extLst>
            <a:ext uri="{909E8E84-426E-40DD-AFC4-6F175D3DCCD1}">
              <a14:hiddenFill xmlns:a14="http://schemas.microsoft.com/office/drawing/2010/main">
                <a:solidFill>
                  <a:srgbClr val="FFFFFF"/>
                </a:solidFill>
              </a14:hiddenFill>
            </a:ext>
          </a:extLst>
        </p:spPr>
      </p:pic>
      <p:pic>
        <p:nvPicPr>
          <p:cNvPr id="556036" name="Picture 4" descr="A First Course in Turbulence By Henk Tennekes  and John L. Lum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165" y="334617"/>
            <a:ext cx="2667000" cy="4036062"/>
          </a:xfrm>
          <a:prstGeom prst="rect">
            <a:avLst/>
          </a:prstGeom>
          <a:noFill/>
          <a:extLst>
            <a:ext uri="{909E8E84-426E-40DD-AFC4-6F175D3DCCD1}">
              <a14:hiddenFill xmlns:a14="http://schemas.microsoft.com/office/drawing/2010/main">
                <a:solidFill>
                  <a:srgbClr val="FFFFFF"/>
                </a:solidFill>
              </a14:hiddenFill>
            </a:ext>
          </a:extLst>
        </p:spPr>
      </p:pic>
      <p:pic>
        <p:nvPicPr>
          <p:cNvPr id="556038" name="Picture 6" descr="Turbulent Flows By Stephen B. P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56272"/>
            <a:ext cx="2514600" cy="35707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29000" y="6019800"/>
            <a:ext cx="2819400" cy="646331"/>
          </a:xfrm>
          <a:prstGeom prst="rect">
            <a:avLst/>
          </a:prstGeom>
        </p:spPr>
        <p:txBody>
          <a:bodyPr wrap="square">
            <a:spAutoFit/>
          </a:bodyPr>
          <a:lstStyle/>
          <a:p>
            <a:r>
              <a:rPr lang="en-US" b="1" dirty="0">
                <a:solidFill>
                  <a:srgbClr val="1570A6"/>
                </a:solidFill>
                <a:latin typeface="Verdana" panose="020B0604030504040204" pitchFamily="34" charset="0"/>
                <a:hlinkClick r:id="rId5"/>
              </a:rPr>
              <a:t>Turbulent Flows </a:t>
            </a:r>
            <a:r>
              <a:rPr lang="en-US" dirty="0"/>
              <a:t/>
            </a:r>
            <a:br>
              <a:rPr lang="en-US" dirty="0"/>
            </a:br>
            <a:r>
              <a:rPr lang="en-US" dirty="0">
                <a:solidFill>
                  <a:srgbClr val="000000"/>
                </a:solidFill>
                <a:latin typeface="Verdana" panose="020B0604030504040204" pitchFamily="34" charset="0"/>
              </a:rPr>
              <a:t>Stephen B. Pope</a:t>
            </a:r>
            <a:endParaRPr lang="en-US" dirty="0"/>
          </a:p>
        </p:txBody>
      </p:sp>
      <p:sp>
        <p:nvSpPr>
          <p:cNvPr id="5" name="Rectangle 4"/>
          <p:cNvSpPr/>
          <p:nvPr/>
        </p:nvSpPr>
        <p:spPr>
          <a:xfrm>
            <a:off x="5791200" y="4563473"/>
            <a:ext cx="3276600" cy="461665"/>
          </a:xfrm>
          <a:prstGeom prst="rect">
            <a:avLst/>
          </a:prstGeom>
        </p:spPr>
        <p:txBody>
          <a:bodyPr wrap="square">
            <a:spAutoFit/>
          </a:bodyPr>
          <a:lstStyle/>
          <a:p>
            <a:r>
              <a:rPr lang="en-US" sz="1200" b="1" dirty="0">
                <a:solidFill>
                  <a:srgbClr val="1570A6"/>
                </a:solidFill>
                <a:latin typeface="Verdana" panose="020B0604030504040204" pitchFamily="34" charset="0"/>
                <a:hlinkClick r:id="rId6"/>
              </a:rPr>
              <a:t>A First Course in Turbulence</a:t>
            </a:r>
            <a:r>
              <a:rPr lang="en-US" sz="1200" dirty="0"/>
              <a:t/>
            </a:r>
            <a:br>
              <a:rPr lang="en-US" sz="1200" dirty="0"/>
            </a:br>
            <a:r>
              <a:rPr lang="en-US" sz="1200" dirty="0" err="1" smtClean="0">
                <a:solidFill>
                  <a:srgbClr val="000000"/>
                </a:solidFill>
                <a:latin typeface="Verdana" panose="020B0604030504040204" pitchFamily="34" charset="0"/>
              </a:rPr>
              <a:t>Henk</a:t>
            </a:r>
            <a:r>
              <a:rPr lang="en-US" sz="1200" dirty="0" smtClean="0">
                <a:solidFill>
                  <a:srgbClr val="000000"/>
                </a:solidFill>
                <a:latin typeface="Verdana" panose="020B0604030504040204" pitchFamily="34" charset="0"/>
              </a:rPr>
              <a:t> </a:t>
            </a:r>
            <a:r>
              <a:rPr lang="en-US" sz="1200" dirty="0" err="1">
                <a:solidFill>
                  <a:srgbClr val="000000"/>
                </a:solidFill>
                <a:latin typeface="Verdana" panose="020B0604030504040204" pitchFamily="34" charset="0"/>
              </a:rPr>
              <a:t>Tennekes</a:t>
            </a:r>
            <a:r>
              <a:rPr lang="en-US" sz="1200" dirty="0">
                <a:solidFill>
                  <a:srgbClr val="000000"/>
                </a:solidFill>
                <a:latin typeface="Verdana" panose="020B0604030504040204" pitchFamily="34" charset="0"/>
              </a:rPr>
              <a:t> and John L. Lumley</a:t>
            </a:r>
            <a:endParaRPr lang="en-US" sz="1200" dirty="0"/>
          </a:p>
        </p:txBody>
      </p:sp>
      <p:sp>
        <p:nvSpPr>
          <p:cNvPr id="6" name="Rectangle 5"/>
          <p:cNvSpPr/>
          <p:nvPr/>
        </p:nvSpPr>
        <p:spPr>
          <a:xfrm>
            <a:off x="160682" y="4563472"/>
            <a:ext cx="2955235" cy="461665"/>
          </a:xfrm>
          <a:prstGeom prst="rect">
            <a:avLst/>
          </a:prstGeom>
        </p:spPr>
        <p:txBody>
          <a:bodyPr wrap="square">
            <a:spAutoFit/>
          </a:bodyPr>
          <a:lstStyle/>
          <a:p>
            <a:r>
              <a:rPr lang="en-US" sz="1200" b="1" dirty="0">
                <a:solidFill>
                  <a:srgbClr val="1570A6"/>
                </a:solidFill>
                <a:latin typeface="Verdana" panose="020B0604030504040204" pitchFamily="34" charset="0"/>
                <a:hlinkClick r:id="rId7"/>
              </a:rPr>
              <a:t>Turbulence Modeling for CFD</a:t>
            </a:r>
            <a:r>
              <a:rPr lang="en-US" sz="1200" dirty="0"/>
              <a:t/>
            </a:r>
            <a:br>
              <a:rPr lang="en-US" sz="1200" dirty="0"/>
            </a:br>
            <a:r>
              <a:rPr lang="en-US" sz="1200" dirty="0" err="1" smtClean="0">
                <a:solidFill>
                  <a:srgbClr val="000000"/>
                </a:solidFill>
                <a:latin typeface="Verdana" panose="020B0604030504040204" pitchFamily="34" charset="0"/>
              </a:rPr>
              <a:t>ByDavid</a:t>
            </a:r>
            <a:r>
              <a:rPr lang="en-US" sz="1200" dirty="0" smtClean="0">
                <a:solidFill>
                  <a:srgbClr val="000000"/>
                </a:solidFill>
                <a:latin typeface="Verdana" panose="020B0604030504040204" pitchFamily="34" charset="0"/>
              </a:rPr>
              <a:t> </a:t>
            </a:r>
            <a:r>
              <a:rPr lang="en-US" sz="1200" dirty="0">
                <a:solidFill>
                  <a:srgbClr val="000000"/>
                </a:solidFill>
                <a:latin typeface="Verdana" panose="020B0604030504040204" pitchFamily="34" charset="0"/>
              </a:rPr>
              <a:t>C. Wilcox</a:t>
            </a:r>
            <a:endParaRPr lang="en-US" sz="1200" dirty="0"/>
          </a:p>
        </p:txBody>
      </p:sp>
    </p:spTree>
    <p:extLst>
      <p:ext uri="{BB962C8B-B14F-4D97-AF65-F5344CB8AC3E}">
        <p14:creationId xmlns:p14="http://schemas.microsoft.com/office/powerpoint/2010/main" val="747053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23850" y="2852738"/>
            <a:ext cx="184150" cy="366712"/>
          </a:xfrm>
          <a:prstGeom prst="rect">
            <a:avLst/>
          </a:prstGeom>
          <a:noFill/>
          <a:ln w="9525">
            <a:noFill/>
            <a:miter lim="800000"/>
            <a:headEnd/>
            <a:tailEnd/>
          </a:ln>
          <a:effectLst/>
        </p:spPr>
        <p:txBody>
          <a:bodyPr wrap="none">
            <a:spAutoFit/>
          </a:bodyPr>
          <a:lstStyle/>
          <a:p>
            <a:endParaRPr lang="en-US" sz="1800">
              <a:latin typeface="Verdana" pitchFamily="34" charset="0"/>
            </a:endParaRPr>
          </a:p>
        </p:txBody>
      </p:sp>
      <p:pic>
        <p:nvPicPr>
          <p:cNvPr id="6" name="Picture 4" descr="cylindre circulaire à Re=140"/>
          <p:cNvPicPr>
            <a:picLocks noChangeAspect="1" noChangeArrowheads="1"/>
          </p:cNvPicPr>
          <p:nvPr/>
        </p:nvPicPr>
        <p:blipFill>
          <a:blip r:embed="rId3" cstate="print"/>
          <a:srcRect/>
          <a:stretch>
            <a:fillRect/>
          </a:stretch>
        </p:blipFill>
        <p:spPr bwMode="auto">
          <a:xfrm>
            <a:off x="2844800" y="4329113"/>
            <a:ext cx="3022600" cy="1508125"/>
          </a:xfrm>
          <a:prstGeom prst="rect">
            <a:avLst/>
          </a:prstGeom>
          <a:noFill/>
          <a:ln w="9525" algn="ctr">
            <a:solidFill>
              <a:schemeClr val="tx1"/>
            </a:solidFill>
            <a:miter lim="800000"/>
            <a:headEnd/>
            <a:tailEnd/>
          </a:ln>
          <a:effectLst/>
        </p:spPr>
      </p:pic>
      <p:pic>
        <p:nvPicPr>
          <p:cNvPr id="7" name="Picture 5" descr="cylindre circulaire à Re=10000"/>
          <p:cNvPicPr>
            <a:picLocks noChangeAspect="1" noChangeArrowheads="1"/>
          </p:cNvPicPr>
          <p:nvPr/>
        </p:nvPicPr>
        <p:blipFill>
          <a:blip r:embed="rId4" cstate="print"/>
          <a:srcRect/>
          <a:stretch>
            <a:fillRect/>
          </a:stretch>
        </p:blipFill>
        <p:spPr bwMode="auto">
          <a:xfrm>
            <a:off x="5940425" y="4324350"/>
            <a:ext cx="3168650" cy="1511300"/>
          </a:xfrm>
          <a:prstGeom prst="rect">
            <a:avLst/>
          </a:prstGeom>
          <a:noFill/>
          <a:ln w="9525" algn="ctr">
            <a:solidFill>
              <a:schemeClr val="tx1"/>
            </a:solidFill>
            <a:miter lim="800000"/>
            <a:headEnd/>
            <a:tailEnd/>
          </a:ln>
          <a:effectLst/>
        </p:spPr>
      </p:pic>
      <p:pic>
        <p:nvPicPr>
          <p:cNvPr id="8" name="Picture 6" descr="cylindre R=26"/>
          <p:cNvPicPr>
            <a:picLocks noChangeAspect="1" noChangeArrowheads="1"/>
          </p:cNvPicPr>
          <p:nvPr/>
        </p:nvPicPr>
        <p:blipFill>
          <a:blip r:embed="rId5" cstate="print"/>
          <a:srcRect/>
          <a:stretch>
            <a:fillRect/>
          </a:stretch>
        </p:blipFill>
        <p:spPr bwMode="auto">
          <a:xfrm>
            <a:off x="0" y="4318000"/>
            <a:ext cx="2771775" cy="1550988"/>
          </a:xfrm>
          <a:prstGeom prst="rect">
            <a:avLst/>
          </a:prstGeom>
          <a:noFill/>
          <a:ln w="9525">
            <a:solidFill>
              <a:schemeClr val="tx1"/>
            </a:solidFill>
            <a:miter lim="800000"/>
            <a:headEnd/>
            <a:tailEnd/>
          </a:ln>
        </p:spPr>
      </p:pic>
      <p:sp>
        <p:nvSpPr>
          <p:cNvPr id="9" name="Text Box 7"/>
          <p:cNvSpPr txBox="1">
            <a:spLocks noChangeArrowheads="1"/>
          </p:cNvSpPr>
          <p:nvPr/>
        </p:nvSpPr>
        <p:spPr bwMode="auto">
          <a:xfrm>
            <a:off x="395288" y="5984875"/>
            <a:ext cx="990600" cy="396875"/>
          </a:xfrm>
          <a:prstGeom prst="rect">
            <a:avLst/>
          </a:prstGeom>
          <a:noFill/>
          <a:ln w="9525">
            <a:noFill/>
            <a:miter lim="800000"/>
            <a:headEnd/>
            <a:tailEnd/>
          </a:ln>
          <a:effectLst/>
        </p:spPr>
        <p:txBody>
          <a:bodyPr>
            <a:spAutoFit/>
          </a:bodyPr>
          <a:lstStyle/>
          <a:p>
            <a:pPr eaLnBrk="0" hangingPunct="0">
              <a:spcBef>
                <a:spcPct val="50000"/>
              </a:spcBef>
            </a:pPr>
            <a:r>
              <a:rPr lang="fr-FR" sz="2000">
                <a:solidFill>
                  <a:srgbClr val="000000"/>
                </a:solidFill>
                <a:latin typeface="Times New Roman" pitchFamily="18" charset="0"/>
              </a:rPr>
              <a:t>Re=26</a:t>
            </a:r>
          </a:p>
        </p:txBody>
      </p:sp>
      <p:sp>
        <p:nvSpPr>
          <p:cNvPr id="10" name="Text Box 8"/>
          <p:cNvSpPr txBox="1">
            <a:spLocks noChangeArrowheads="1"/>
          </p:cNvSpPr>
          <p:nvPr/>
        </p:nvSpPr>
        <p:spPr bwMode="auto">
          <a:xfrm>
            <a:off x="6804025" y="5984875"/>
            <a:ext cx="1371600" cy="396875"/>
          </a:xfrm>
          <a:prstGeom prst="rect">
            <a:avLst/>
          </a:prstGeom>
          <a:noFill/>
          <a:ln w="9525">
            <a:noFill/>
            <a:miter lim="800000"/>
            <a:headEnd/>
            <a:tailEnd/>
          </a:ln>
          <a:effectLst/>
        </p:spPr>
        <p:txBody>
          <a:bodyPr>
            <a:spAutoFit/>
          </a:bodyPr>
          <a:lstStyle/>
          <a:p>
            <a:pPr eaLnBrk="0" hangingPunct="0">
              <a:spcBef>
                <a:spcPct val="50000"/>
              </a:spcBef>
            </a:pPr>
            <a:r>
              <a:rPr lang="fr-FR" sz="2000">
                <a:latin typeface="Times New Roman" pitchFamily="18" charset="0"/>
              </a:rPr>
              <a:t>Re=10000</a:t>
            </a:r>
          </a:p>
        </p:txBody>
      </p:sp>
      <p:sp>
        <p:nvSpPr>
          <p:cNvPr id="11" name="Text Box 9"/>
          <p:cNvSpPr txBox="1">
            <a:spLocks noChangeArrowheads="1"/>
          </p:cNvSpPr>
          <p:nvPr/>
        </p:nvSpPr>
        <p:spPr bwMode="auto">
          <a:xfrm>
            <a:off x="3348038" y="5984875"/>
            <a:ext cx="1371600" cy="396875"/>
          </a:xfrm>
          <a:prstGeom prst="rect">
            <a:avLst/>
          </a:prstGeom>
          <a:noFill/>
          <a:ln w="9525">
            <a:noFill/>
            <a:miter lim="800000"/>
            <a:headEnd/>
            <a:tailEnd/>
          </a:ln>
          <a:effectLst/>
        </p:spPr>
        <p:txBody>
          <a:bodyPr>
            <a:spAutoFit/>
          </a:bodyPr>
          <a:lstStyle/>
          <a:p>
            <a:pPr eaLnBrk="0" hangingPunct="0">
              <a:spcBef>
                <a:spcPct val="50000"/>
              </a:spcBef>
            </a:pPr>
            <a:r>
              <a:rPr lang="fr-FR" sz="2000">
                <a:latin typeface="Times New Roman" pitchFamily="18" charset="0"/>
              </a:rPr>
              <a:t>Re=140</a:t>
            </a:r>
          </a:p>
        </p:txBody>
      </p:sp>
      <p:sp>
        <p:nvSpPr>
          <p:cNvPr id="12" name="Text Box 15"/>
          <p:cNvSpPr txBox="1">
            <a:spLocks noChangeArrowheads="1"/>
          </p:cNvSpPr>
          <p:nvPr/>
        </p:nvSpPr>
        <p:spPr bwMode="auto">
          <a:xfrm>
            <a:off x="0" y="285750"/>
            <a:ext cx="9144000" cy="2677656"/>
          </a:xfrm>
          <a:prstGeom prst="rect">
            <a:avLst/>
          </a:prstGeom>
          <a:noFill/>
          <a:ln w="9525">
            <a:noFill/>
            <a:miter lim="800000"/>
            <a:headEnd/>
            <a:tailEnd/>
          </a:ln>
          <a:effectLst/>
        </p:spPr>
        <p:txBody>
          <a:bodyPr wrap="square">
            <a:spAutoFit/>
          </a:bodyPr>
          <a:lstStyle/>
          <a:p>
            <a:r>
              <a:rPr lang="fr-FR" sz="2400" dirty="0" err="1">
                <a:solidFill>
                  <a:schemeClr val="accent2"/>
                </a:solidFill>
                <a:latin typeface="Times New Roman" pitchFamily="18" charset="0"/>
                <a:cs typeface="Times New Roman" pitchFamily="18" charset="0"/>
              </a:rPr>
              <a:t>Example</a:t>
            </a:r>
            <a:r>
              <a:rPr lang="fr-FR" sz="2400" dirty="0">
                <a:solidFill>
                  <a:schemeClr val="accent2"/>
                </a:solidFill>
                <a:latin typeface="Times New Roman" pitchFamily="18" charset="0"/>
                <a:cs typeface="Times New Roman" pitchFamily="18" charset="0"/>
              </a:rPr>
              <a:t>: </a:t>
            </a:r>
            <a:r>
              <a:rPr lang="fr-FR" sz="2400" dirty="0" err="1">
                <a:solidFill>
                  <a:schemeClr val="accent2"/>
                </a:solidFill>
                <a:latin typeface="Times New Roman" pitchFamily="18" charset="0"/>
                <a:cs typeface="Times New Roman" pitchFamily="18" charset="0"/>
              </a:rPr>
              <a:t>wake</a:t>
            </a:r>
            <a:r>
              <a:rPr lang="fr-FR" sz="2400" dirty="0">
                <a:solidFill>
                  <a:schemeClr val="accent2"/>
                </a:solidFill>
                <a:latin typeface="Times New Roman" pitchFamily="18" charset="0"/>
                <a:cs typeface="Times New Roman" pitchFamily="18" charset="0"/>
              </a:rPr>
              <a:t> flow</a:t>
            </a:r>
          </a:p>
          <a:p>
            <a:endParaRPr lang="fr-FR" sz="2400" dirty="0">
              <a:latin typeface="Times New Roman" pitchFamily="18" charset="0"/>
              <a:cs typeface="Times New Roman" pitchFamily="18" charset="0"/>
            </a:endParaRPr>
          </a:p>
          <a:p>
            <a:pPr>
              <a:buFontTx/>
              <a:buChar char="-"/>
            </a:pPr>
            <a:r>
              <a:rPr lang="fr-FR" sz="2400" u="sng" dirty="0" err="1">
                <a:latin typeface="Times New Roman" pitchFamily="18" charset="0"/>
                <a:cs typeface="Times New Roman" pitchFamily="18" charset="0"/>
              </a:rPr>
              <a:t>At</a:t>
            </a:r>
            <a:r>
              <a:rPr lang="fr-FR" sz="2400" u="sng" dirty="0">
                <a:latin typeface="Times New Roman" pitchFamily="18" charset="0"/>
                <a:cs typeface="Times New Roman" pitchFamily="18" charset="0"/>
              </a:rPr>
              <a:t> </a:t>
            </a:r>
            <a:r>
              <a:rPr lang="fr-FR" sz="2400" u="sng" dirty="0" err="1">
                <a:latin typeface="Times New Roman" pitchFamily="18" charset="0"/>
                <a:cs typeface="Times New Roman" pitchFamily="18" charset="0"/>
              </a:rPr>
              <a:t>low</a:t>
            </a:r>
            <a:r>
              <a:rPr lang="fr-FR" sz="2400" u="sng" dirty="0">
                <a:latin typeface="Times New Roman" pitchFamily="18" charset="0"/>
                <a:cs typeface="Times New Roman" pitchFamily="18" charset="0"/>
              </a:rPr>
              <a:t> </a:t>
            </a:r>
            <a:r>
              <a:rPr lang="fr-FR" sz="2400" u="sng" dirty="0" err="1">
                <a:latin typeface="Times New Roman" pitchFamily="18" charset="0"/>
                <a:cs typeface="Times New Roman" pitchFamily="18" charset="0"/>
              </a:rPr>
              <a:t>Re</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viscous</a:t>
            </a:r>
            <a:r>
              <a:rPr lang="fr-FR" sz="2400" dirty="0">
                <a:latin typeface="Times New Roman" pitchFamily="18" charset="0"/>
                <a:cs typeface="Times New Roman" pitchFamily="18" charset="0"/>
              </a:rPr>
              <a:t> flow</a:t>
            </a:r>
          </a:p>
          <a:p>
            <a:r>
              <a:rPr lang="fr-FR" sz="2400" dirty="0" err="1">
                <a:latin typeface="Times New Roman" pitchFamily="18" charset="0"/>
                <a:cs typeface="Times New Roman" pitchFamily="18" charset="0"/>
              </a:rPr>
              <a:t>scale</a:t>
            </a:r>
            <a:r>
              <a:rPr lang="fr-FR" sz="2400" dirty="0">
                <a:latin typeface="Times New Roman" pitchFamily="18" charset="0"/>
                <a:cs typeface="Times New Roman" pitchFamily="18" charset="0"/>
              </a:rPr>
              <a:t> of the flow </a:t>
            </a:r>
            <a:r>
              <a:rPr lang="fr-FR" sz="2400" dirty="0" err="1">
                <a:latin typeface="Times New Roman" pitchFamily="18" charset="0"/>
                <a:cs typeface="Times New Roman" pitchFamily="18" charset="0"/>
              </a:rPr>
              <a:t>given</a:t>
            </a:r>
            <a:r>
              <a:rPr lang="fr-FR" sz="2400" dirty="0">
                <a:latin typeface="Times New Roman" pitchFamily="18" charset="0"/>
                <a:cs typeface="Times New Roman" pitchFamily="18" charset="0"/>
              </a:rPr>
              <a:t> by the </a:t>
            </a:r>
            <a:r>
              <a:rPr lang="fr-FR" sz="2400" dirty="0" err="1">
                <a:latin typeface="Times New Roman" pitchFamily="18" charset="0"/>
                <a:cs typeface="Times New Roman" pitchFamily="18" charset="0"/>
              </a:rPr>
              <a:t>bl</a:t>
            </a:r>
            <a:r>
              <a:rPr lang="fr-FR" sz="2400" dirty="0">
                <a:latin typeface="Times New Roman" pitchFamily="18" charset="0"/>
                <a:cs typeface="Times New Roman" pitchFamily="18" charset="0"/>
              </a:rPr>
              <a:t> </a:t>
            </a:r>
            <a:r>
              <a:rPr lang="fr-FR" sz="2400" dirty="0" err="1" smtClean="0">
                <a:latin typeface="Times New Roman" pitchFamily="18" charset="0"/>
                <a:cs typeface="Times New Roman" pitchFamily="18" charset="0"/>
              </a:rPr>
              <a:t>thickness</a:t>
            </a:r>
            <a:endParaRPr lang="fr-FR" sz="2400" dirty="0">
              <a:latin typeface="Times New Roman" pitchFamily="18" charset="0"/>
              <a:cs typeface="Times New Roman" pitchFamily="18" charset="0"/>
            </a:endParaRPr>
          </a:p>
          <a:p>
            <a:endParaRPr lang="fr-FR" sz="2400" dirty="0">
              <a:latin typeface="Times New Roman" pitchFamily="18" charset="0"/>
              <a:ea typeface="Arial Unicode MS" pitchFamily="34" charset="-128"/>
              <a:cs typeface="Times New Roman" pitchFamily="18" charset="0"/>
            </a:endParaRPr>
          </a:p>
          <a:p>
            <a:pPr algn="just">
              <a:buFontTx/>
              <a:buChar char="-"/>
            </a:pPr>
            <a:r>
              <a:rPr lang="fr-FR" sz="2400" u="sng" dirty="0" err="1">
                <a:latin typeface="Times New Roman" pitchFamily="18" charset="0"/>
                <a:ea typeface="Arial Unicode MS" pitchFamily="34" charset="-128"/>
                <a:cs typeface="Times New Roman" pitchFamily="18" charset="0"/>
              </a:rPr>
              <a:t>At</a:t>
            </a:r>
            <a:r>
              <a:rPr lang="fr-FR" sz="2400" u="sng" dirty="0">
                <a:latin typeface="Times New Roman" pitchFamily="18" charset="0"/>
                <a:ea typeface="Arial Unicode MS" pitchFamily="34" charset="-128"/>
                <a:cs typeface="Times New Roman" pitchFamily="18" charset="0"/>
              </a:rPr>
              <a:t> </a:t>
            </a:r>
            <a:r>
              <a:rPr lang="fr-FR" sz="2400" u="sng" dirty="0" err="1">
                <a:latin typeface="Times New Roman" pitchFamily="18" charset="0"/>
                <a:ea typeface="Arial Unicode MS" pitchFamily="34" charset="-128"/>
                <a:cs typeface="Times New Roman" pitchFamily="18" charset="0"/>
              </a:rPr>
              <a:t>high</a:t>
            </a:r>
            <a:r>
              <a:rPr lang="fr-FR" sz="2400" u="sng" dirty="0">
                <a:latin typeface="Times New Roman" pitchFamily="18" charset="0"/>
                <a:ea typeface="Arial Unicode MS" pitchFamily="34" charset="-128"/>
                <a:cs typeface="Times New Roman" pitchFamily="18" charset="0"/>
              </a:rPr>
              <a:t> </a:t>
            </a:r>
            <a:r>
              <a:rPr lang="fr-FR" sz="2400" u="sng" dirty="0" err="1">
                <a:latin typeface="Times New Roman" pitchFamily="18" charset="0"/>
                <a:ea typeface="Arial Unicode MS" pitchFamily="34" charset="-128"/>
                <a:cs typeface="Times New Roman" pitchFamily="18" charset="0"/>
              </a:rPr>
              <a:t>Re</a:t>
            </a:r>
            <a:r>
              <a:rPr lang="fr-FR" sz="2400" dirty="0">
                <a:latin typeface="Times New Roman" pitchFamily="18" charset="0"/>
                <a:ea typeface="Arial Unicode MS" pitchFamily="34" charset="-128"/>
                <a:cs typeface="Times New Roman" pitchFamily="18" charset="0"/>
              </a:rPr>
              <a:t>: spatial fluctuations, large range of </a:t>
            </a:r>
            <a:r>
              <a:rPr lang="fr-FR" sz="2400" dirty="0" err="1">
                <a:latin typeface="Times New Roman" pitchFamily="18" charset="0"/>
                <a:ea typeface="Arial Unicode MS" pitchFamily="34" charset="-128"/>
                <a:cs typeface="Times New Roman" pitchFamily="18" charset="0"/>
              </a:rPr>
              <a:t>scales</a:t>
            </a:r>
            <a:r>
              <a:rPr lang="fr-FR" sz="2400" dirty="0">
                <a:latin typeface="Times New Roman" pitchFamily="18" charset="0"/>
                <a:ea typeface="Arial Unicode MS" pitchFamily="34" charset="-128"/>
                <a:cs typeface="Times New Roman" pitchFamily="18" charset="0"/>
              </a:rPr>
              <a:t> </a:t>
            </a:r>
            <a:r>
              <a:rPr lang="fr-FR" sz="2400" dirty="0" err="1">
                <a:latin typeface="Times New Roman" pitchFamily="18" charset="0"/>
                <a:ea typeface="Arial Unicode MS" pitchFamily="34" charset="-128"/>
                <a:cs typeface="Times New Roman" pitchFamily="18" charset="0"/>
              </a:rPr>
              <a:t>from</a:t>
            </a:r>
            <a:r>
              <a:rPr lang="fr-FR" sz="2400" dirty="0">
                <a:latin typeface="Times New Roman" pitchFamily="18" charset="0"/>
                <a:ea typeface="Arial Unicode MS" pitchFamily="34" charset="-128"/>
                <a:cs typeface="Times New Roman" pitchFamily="18" charset="0"/>
              </a:rPr>
              <a:t> the </a:t>
            </a:r>
          </a:p>
          <a:p>
            <a:r>
              <a:rPr lang="fr-FR" sz="2400" dirty="0">
                <a:latin typeface="Times New Roman" pitchFamily="18" charset="0"/>
                <a:ea typeface="Arial Unicode MS" pitchFamily="34" charset="-128"/>
                <a:cs typeface="Times New Roman" pitchFamily="18" charset="0"/>
              </a:rPr>
              <a:t>obstacle size to </a:t>
            </a:r>
            <a:r>
              <a:rPr lang="fr-FR" sz="2400" dirty="0" err="1">
                <a:latin typeface="Times New Roman" pitchFamily="18" charset="0"/>
                <a:ea typeface="Arial Unicode MS" pitchFamily="34" charset="-128"/>
                <a:cs typeface="Times New Roman" pitchFamily="18" charset="0"/>
              </a:rPr>
              <a:t>very</a:t>
            </a:r>
            <a:r>
              <a:rPr lang="fr-FR" sz="2400" dirty="0">
                <a:latin typeface="Times New Roman" pitchFamily="18" charset="0"/>
                <a:ea typeface="Arial Unicode MS" pitchFamily="34" charset="-128"/>
                <a:cs typeface="Times New Roman" pitchFamily="18" charset="0"/>
              </a:rPr>
              <a:t> </a:t>
            </a:r>
            <a:r>
              <a:rPr lang="fr-FR" sz="2400" dirty="0" err="1">
                <a:latin typeface="Times New Roman" pitchFamily="18" charset="0"/>
                <a:ea typeface="Arial Unicode MS" pitchFamily="34" charset="-128"/>
                <a:cs typeface="Times New Roman" pitchFamily="18" charset="0"/>
              </a:rPr>
              <a:t>small</a:t>
            </a:r>
            <a:r>
              <a:rPr lang="fr-FR" sz="2400" dirty="0">
                <a:latin typeface="Times New Roman" pitchFamily="18" charset="0"/>
                <a:ea typeface="Arial Unicode MS" pitchFamily="34" charset="-128"/>
                <a:cs typeface="Times New Roman" pitchFamily="18" charset="0"/>
              </a:rPr>
              <a:t> </a:t>
            </a:r>
            <a:r>
              <a:rPr lang="fr-FR" sz="2400" dirty="0" err="1">
                <a:latin typeface="Times New Roman" pitchFamily="18" charset="0"/>
                <a:ea typeface="Arial Unicode MS" pitchFamily="34" charset="-128"/>
                <a:cs typeface="Times New Roman" pitchFamily="18" charset="0"/>
              </a:rPr>
              <a:t>ones</a:t>
            </a:r>
            <a:endParaRPr lang="fr-FR" sz="2400" dirty="0">
              <a:latin typeface="Times New Roman" pitchFamily="18" charset="0"/>
              <a:ea typeface="Arial Unicode MS" pitchFamily="34" charset="-128"/>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7239000" y="6400800"/>
            <a:ext cx="1905000" cy="457200"/>
          </a:xfrm>
        </p:spPr>
        <p:txBody>
          <a:bodyPr/>
          <a:lstStyle/>
          <a:p>
            <a:fld id="{9C3F479D-6DA8-458D-B68A-B2605A0B34BD}" type="slidenum">
              <a:rPr lang="en-US"/>
              <a:pPr/>
              <a:t>21</a:t>
            </a:fld>
            <a:endParaRPr lang="en-US"/>
          </a:p>
        </p:txBody>
      </p:sp>
      <p:sp>
        <p:nvSpPr>
          <p:cNvPr id="5" name="Rectangle 2"/>
          <p:cNvSpPr>
            <a:spLocks noGrp="1" noChangeArrowheads="1"/>
          </p:cNvSpPr>
          <p:nvPr>
            <p:ph type="title"/>
          </p:nvPr>
        </p:nvSpPr>
        <p:spPr>
          <a:xfrm>
            <a:off x="228600" y="152400"/>
            <a:ext cx="8686800" cy="1066800"/>
          </a:xfrm>
        </p:spPr>
        <p:txBody>
          <a:bodyPr>
            <a:normAutofit/>
          </a:bodyPr>
          <a:lstStyle/>
          <a:p>
            <a:r>
              <a:rPr lang="en-US" sz="4000" dirty="0">
                <a:latin typeface="Times New Roman" pitchFamily="18" charset="0"/>
                <a:cs typeface="Times New Roman" pitchFamily="18" charset="0"/>
              </a:rPr>
              <a:t>Turbulent boundary layer</a:t>
            </a:r>
          </a:p>
        </p:txBody>
      </p:sp>
      <p:pic>
        <p:nvPicPr>
          <p:cNvPr id="6" name="Picture 4" descr="C:\WINDOWS\Desktop\f6.gif"/>
          <p:cNvPicPr>
            <a:picLocks noChangeAspect="1" noChangeArrowheads="1"/>
          </p:cNvPicPr>
          <p:nvPr/>
        </p:nvPicPr>
        <p:blipFill>
          <a:blip r:embed="rId2" cstate="print"/>
          <a:srcRect/>
          <a:stretch>
            <a:fillRect/>
          </a:stretch>
        </p:blipFill>
        <p:spPr bwMode="auto">
          <a:xfrm>
            <a:off x="381000" y="1295400"/>
            <a:ext cx="6051550" cy="4314825"/>
          </a:xfrm>
          <a:prstGeom prst="rect">
            <a:avLst/>
          </a:prstGeom>
          <a:noFill/>
        </p:spPr>
      </p:pic>
      <p:sp>
        <p:nvSpPr>
          <p:cNvPr id="7" name="Text Box 5"/>
          <p:cNvSpPr txBox="1">
            <a:spLocks noChangeArrowheads="1"/>
          </p:cNvSpPr>
          <p:nvPr/>
        </p:nvSpPr>
        <p:spPr bwMode="auto">
          <a:xfrm>
            <a:off x="304800" y="5715000"/>
            <a:ext cx="5297284" cy="646331"/>
          </a:xfrm>
          <a:prstGeom prst="rect">
            <a:avLst/>
          </a:prstGeom>
          <a:noFill/>
          <a:ln w="9525">
            <a:noFill/>
            <a:miter lim="800000"/>
            <a:headEnd/>
            <a:tailEnd/>
          </a:ln>
          <a:effectLst/>
        </p:spPr>
        <p:txBody>
          <a:bodyPr wrap="none">
            <a:spAutoFit/>
          </a:bodyPr>
          <a:lstStyle/>
          <a:p>
            <a:pPr algn="ctr"/>
            <a:r>
              <a:rPr lang="en-US" sz="1800" dirty="0">
                <a:latin typeface="Times New Roman" pitchFamily="18" charset="0"/>
                <a:cs typeface="Times New Roman" pitchFamily="18" charset="0"/>
              </a:rPr>
              <a:t>Merging of turbulent spots and transition to turbulence </a:t>
            </a:r>
          </a:p>
          <a:p>
            <a:pPr algn="ctr"/>
            <a:r>
              <a:rPr lang="en-US" sz="1800" dirty="0">
                <a:latin typeface="Times New Roman" pitchFamily="18" charset="0"/>
                <a:cs typeface="Times New Roman" pitchFamily="18" charset="0"/>
              </a:rPr>
              <a:t>in a natural flat plate boundary layer.</a:t>
            </a:r>
            <a:endParaRPr lang="en-US" sz="2400" b="0" dirty="0">
              <a:solidFill>
                <a:schemeClr val="tx1"/>
              </a:solidFill>
              <a:latin typeface="Times New Roman" pitchFamily="18" charset="0"/>
              <a:cs typeface="Times New Roman" pitchFamily="18" charset="0"/>
            </a:endParaRPr>
          </a:p>
        </p:txBody>
      </p:sp>
      <p:sp>
        <p:nvSpPr>
          <p:cNvPr id="8" name="Text Box 6"/>
          <p:cNvSpPr txBox="1">
            <a:spLocks noChangeArrowheads="1"/>
          </p:cNvSpPr>
          <p:nvPr/>
        </p:nvSpPr>
        <p:spPr bwMode="auto">
          <a:xfrm>
            <a:off x="1752600" y="1416050"/>
            <a:ext cx="1054100" cy="336550"/>
          </a:xfrm>
          <a:prstGeom prst="rect">
            <a:avLst/>
          </a:prstGeom>
          <a:noFill/>
          <a:ln w="9525">
            <a:noFill/>
            <a:miter lim="800000"/>
            <a:headEnd/>
            <a:tailEnd/>
          </a:ln>
          <a:effectLst/>
        </p:spPr>
        <p:txBody>
          <a:bodyPr wrap="none">
            <a:spAutoFit/>
          </a:bodyPr>
          <a:lstStyle/>
          <a:p>
            <a:r>
              <a:rPr lang="en-US" sz="1600">
                <a:solidFill>
                  <a:srgbClr val="FFFF66"/>
                </a:solidFill>
              </a:rPr>
              <a:t>Top view</a:t>
            </a:r>
            <a:endParaRPr lang="en-US" sz="2400" b="0">
              <a:solidFill>
                <a:schemeClr val="tx1"/>
              </a:solidFill>
              <a:latin typeface="Times New Roman" pitchFamily="18" charset="0"/>
            </a:endParaRPr>
          </a:p>
        </p:txBody>
      </p:sp>
      <p:sp>
        <p:nvSpPr>
          <p:cNvPr id="9" name="Text Box 7"/>
          <p:cNvSpPr txBox="1">
            <a:spLocks noChangeArrowheads="1"/>
          </p:cNvSpPr>
          <p:nvPr/>
        </p:nvSpPr>
        <p:spPr bwMode="auto">
          <a:xfrm>
            <a:off x="1752600" y="5149850"/>
            <a:ext cx="1111250" cy="336550"/>
          </a:xfrm>
          <a:prstGeom prst="rect">
            <a:avLst/>
          </a:prstGeom>
          <a:noFill/>
          <a:ln w="9525">
            <a:noFill/>
            <a:miter lim="800000"/>
            <a:headEnd/>
            <a:tailEnd/>
          </a:ln>
          <a:effectLst/>
        </p:spPr>
        <p:txBody>
          <a:bodyPr wrap="none">
            <a:spAutoFit/>
          </a:bodyPr>
          <a:lstStyle/>
          <a:p>
            <a:r>
              <a:rPr lang="en-US" sz="1600">
                <a:solidFill>
                  <a:srgbClr val="FFFF66"/>
                </a:solidFill>
              </a:rPr>
              <a:t>Side view</a:t>
            </a:r>
            <a:endParaRPr lang="en-US" sz="2400" b="0">
              <a:solidFill>
                <a:schemeClr val="tx1"/>
              </a:solidFill>
              <a:latin typeface="Times New Roman" pitchFamily="18" charset="0"/>
            </a:endParaRPr>
          </a:p>
        </p:txBody>
      </p:sp>
      <p:pic>
        <p:nvPicPr>
          <p:cNvPr id="10" name="Picture 4" descr="C:\WINDOWS\Desktop\f5.gif"/>
          <p:cNvPicPr>
            <a:picLocks noChangeAspect="1" noChangeArrowheads="1"/>
          </p:cNvPicPr>
          <p:nvPr/>
        </p:nvPicPr>
        <p:blipFill>
          <a:blip r:embed="rId3" cstate="print"/>
          <a:srcRect/>
          <a:stretch>
            <a:fillRect/>
          </a:stretch>
        </p:blipFill>
        <p:spPr bwMode="auto">
          <a:xfrm>
            <a:off x="5722780" y="2286000"/>
            <a:ext cx="3421220" cy="1941513"/>
          </a:xfrm>
          <a:prstGeom prst="rect">
            <a:avLst/>
          </a:prstGeom>
          <a:noFill/>
        </p:spPr>
      </p:pic>
      <p:sp>
        <p:nvSpPr>
          <p:cNvPr id="11" name="Text Box 5"/>
          <p:cNvSpPr txBox="1">
            <a:spLocks noChangeArrowheads="1"/>
          </p:cNvSpPr>
          <p:nvPr/>
        </p:nvSpPr>
        <p:spPr bwMode="auto">
          <a:xfrm>
            <a:off x="6858000" y="4343400"/>
            <a:ext cx="1797050" cy="923330"/>
          </a:xfrm>
          <a:prstGeom prst="rect">
            <a:avLst/>
          </a:prstGeom>
          <a:noFill/>
          <a:ln w="9525">
            <a:noFill/>
            <a:miter lim="800000"/>
            <a:headEnd/>
            <a:tailEnd/>
          </a:ln>
          <a:effectLst/>
        </p:spPr>
        <p:txBody>
          <a:bodyPr wrap="square">
            <a:spAutoFit/>
          </a:bodyPr>
          <a:lstStyle/>
          <a:p>
            <a:pPr algn="ctr"/>
            <a:r>
              <a:rPr lang="en-US" sz="1800" dirty="0">
                <a:latin typeface="Times New Roman" pitchFamily="18" charset="0"/>
                <a:cs typeface="Times New Roman" pitchFamily="18" charset="0"/>
              </a:rPr>
              <a:t>Close-up view of the turbulent boundary layer.</a:t>
            </a:r>
            <a:endParaRPr lang="en-US" sz="2400" b="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99739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066800"/>
          </a:xfrm>
        </p:spPr>
        <p:txBody>
          <a:bodyPr>
            <a:noAutofit/>
          </a:bodyPr>
          <a:lstStyle/>
          <a:p>
            <a:r>
              <a:rPr lang="en-US" sz="3600" dirty="0">
                <a:latin typeface="Times New Roman" pitchFamily="18" charset="0"/>
                <a:cs typeface="Times New Roman" pitchFamily="18" charset="0"/>
              </a:rPr>
              <a:t>Transition in boundary layer flow over flat plate</a:t>
            </a:r>
          </a:p>
        </p:txBody>
      </p:sp>
      <p:pic>
        <p:nvPicPr>
          <p:cNvPr id="6" name="Picture 3" descr="C:\WINDOWS\Desktop\f1.gif"/>
          <p:cNvPicPr>
            <a:picLocks noChangeAspect="1" noChangeArrowheads="1"/>
          </p:cNvPicPr>
          <p:nvPr/>
        </p:nvPicPr>
        <p:blipFill>
          <a:blip r:embed="rId3" cstate="print"/>
          <a:srcRect/>
          <a:stretch>
            <a:fillRect/>
          </a:stretch>
        </p:blipFill>
        <p:spPr bwMode="auto">
          <a:xfrm>
            <a:off x="838200" y="1143000"/>
            <a:ext cx="7315200" cy="4311650"/>
          </a:xfrm>
          <a:prstGeom prst="rect">
            <a:avLst/>
          </a:prstGeom>
          <a:noFill/>
        </p:spPr>
      </p:pic>
      <p:pic>
        <p:nvPicPr>
          <p:cNvPr id="7" name="Picture 5" descr="C:\backups\backup06\Image2.gif"/>
          <p:cNvPicPr>
            <a:picLocks noChangeAspect="1" noChangeArrowheads="1"/>
          </p:cNvPicPr>
          <p:nvPr/>
        </p:nvPicPr>
        <p:blipFill>
          <a:blip r:embed="rId4" cstate="print"/>
          <a:srcRect/>
          <a:stretch>
            <a:fillRect/>
          </a:stretch>
        </p:blipFill>
        <p:spPr bwMode="auto">
          <a:xfrm>
            <a:off x="838200" y="5486400"/>
            <a:ext cx="7313613" cy="1220788"/>
          </a:xfrm>
          <a:prstGeom prst="rect">
            <a:avLst/>
          </a:prstGeom>
          <a:noFill/>
        </p:spPr>
      </p:pic>
      <p:sp>
        <p:nvSpPr>
          <p:cNvPr id="8" name="Rectangle 6"/>
          <p:cNvSpPr>
            <a:spLocks noChangeArrowheads="1"/>
          </p:cNvSpPr>
          <p:nvPr/>
        </p:nvSpPr>
        <p:spPr bwMode="auto">
          <a:xfrm>
            <a:off x="3683000" y="5105400"/>
            <a:ext cx="685800" cy="152400"/>
          </a:xfrm>
          <a:prstGeom prst="rect">
            <a:avLst/>
          </a:prstGeom>
          <a:solidFill>
            <a:schemeClr val="bg1"/>
          </a:solidFill>
          <a:ln w="9525">
            <a:solidFill>
              <a:schemeClr val="bg1"/>
            </a:solidFill>
            <a:miter lim="800000"/>
            <a:headEnd/>
            <a:tailEnd/>
          </a:ln>
          <a:effectLst/>
        </p:spPr>
        <p:txBody>
          <a:bodyPr wrap="none" anchor="ctr"/>
          <a:lstStyle/>
          <a:p>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57200"/>
            <a:ext cx="5414816"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From Instability to Transition</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11250" t="16667" r="22083" b="8518"/>
          <a:stretch/>
        </p:blipFill>
        <p:spPr>
          <a:xfrm>
            <a:off x="337930" y="1048601"/>
            <a:ext cx="7543800" cy="4762024"/>
          </a:xfrm>
          <a:prstGeom prst="rect">
            <a:avLst/>
          </a:prstGeom>
        </p:spPr>
      </p:pic>
      <p:sp>
        <p:nvSpPr>
          <p:cNvPr id="6" name="Rectangle 5"/>
          <p:cNvSpPr/>
          <p:nvPr/>
        </p:nvSpPr>
        <p:spPr>
          <a:xfrm>
            <a:off x="228600" y="6096000"/>
            <a:ext cx="8763000" cy="646331"/>
          </a:xfrm>
          <a:prstGeom prst="rect">
            <a:avLst/>
          </a:prstGeom>
        </p:spPr>
        <p:txBody>
          <a:bodyPr wrap="square">
            <a:spAutoFit/>
          </a:bodyPr>
          <a:lstStyle/>
          <a:p>
            <a:pPr algn="just"/>
            <a:r>
              <a:rPr lang="en-US" dirty="0">
                <a:latin typeface="Times New Roman" panose="02020603050405020304" pitchFamily="18" charset="0"/>
              </a:rPr>
              <a:t>Some of these stages may be bypassed, particularly in the presence of large free-stream</a:t>
            </a:r>
          </a:p>
          <a:p>
            <a:pPr algn="just"/>
            <a:r>
              <a:rPr lang="en-US" dirty="0">
                <a:latin typeface="Times New Roman" panose="02020603050405020304" pitchFamily="18" charset="0"/>
              </a:rPr>
              <a:t>disturbances, the presence of side walls or large roughness.</a:t>
            </a:r>
            <a:endParaRPr lang="en-US" dirty="0"/>
          </a:p>
        </p:txBody>
      </p:sp>
    </p:spTree>
    <p:extLst>
      <p:ext uri="{BB962C8B-B14F-4D97-AF65-F5344CB8AC3E}">
        <p14:creationId xmlns:p14="http://schemas.microsoft.com/office/powerpoint/2010/main" val="403238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a:grpSpLocks/>
          </p:cNvGrpSpPr>
          <p:nvPr/>
        </p:nvGrpSpPr>
        <p:grpSpPr bwMode="auto">
          <a:xfrm>
            <a:off x="2362200" y="3352800"/>
            <a:ext cx="5203825" cy="2205038"/>
            <a:chOff x="906" y="1931"/>
            <a:chExt cx="3278" cy="1389"/>
          </a:xfrm>
        </p:grpSpPr>
        <p:pic>
          <p:nvPicPr>
            <p:cNvPr id="6" name="Picture 3"/>
            <p:cNvPicPr>
              <a:picLocks noChangeArrowheads="1"/>
            </p:cNvPicPr>
            <p:nvPr/>
          </p:nvPicPr>
          <p:blipFill>
            <a:blip r:embed="rId2" cstate="print"/>
            <a:srcRect t="13321" r="47052" b="57878"/>
            <a:stretch>
              <a:fillRect/>
            </a:stretch>
          </p:blipFill>
          <p:spPr bwMode="auto">
            <a:xfrm>
              <a:off x="906" y="1931"/>
              <a:ext cx="3278" cy="1256"/>
            </a:xfrm>
            <a:prstGeom prst="rect">
              <a:avLst/>
            </a:prstGeom>
            <a:noFill/>
            <a:ln w="12700">
              <a:noFill/>
              <a:miter lim="800000"/>
              <a:headEnd/>
              <a:tailEnd/>
            </a:ln>
            <a:effectLst/>
          </p:spPr>
        </p:pic>
        <p:sp>
          <p:nvSpPr>
            <p:cNvPr id="7" name="Rectangle 4"/>
            <p:cNvSpPr>
              <a:spLocks noChangeArrowheads="1"/>
            </p:cNvSpPr>
            <p:nvPr/>
          </p:nvSpPr>
          <p:spPr bwMode="auto">
            <a:xfrm>
              <a:off x="2376" y="3091"/>
              <a:ext cx="433" cy="229"/>
            </a:xfrm>
            <a:prstGeom prst="rect">
              <a:avLst/>
            </a:prstGeom>
            <a:noFill/>
            <a:ln w="12700">
              <a:noFill/>
              <a:miter lim="800000"/>
              <a:headEnd/>
              <a:tailEnd/>
            </a:ln>
            <a:effectLst/>
          </p:spPr>
          <p:txBody>
            <a:bodyPr lIns="90488" tIns="44450" rIns="90488" bIns="44450">
              <a:spAutoFit/>
            </a:bodyPr>
            <a:lstStyle/>
            <a:p>
              <a:r>
                <a:rPr lang="en-US" sz="1800" b="0">
                  <a:solidFill>
                    <a:schemeClr val="tx1"/>
                  </a:solidFill>
                  <a:latin typeface="Times New Roman" pitchFamily="18" charset="0"/>
                  <a:cs typeface="Times New Roman" pitchFamily="18" charset="0"/>
                </a:rPr>
                <a:t>Time</a:t>
              </a:r>
            </a:p>
          </p:txBody>
        </p:sp>
      </p:grpSp>
      <p:sp>
        <p:nvSpPr>
          <p:cNvPr id="8" name="Rectangle 7"/>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What is turbulence?</a:t>
            </a:r>
          </a:p>
        </p:txBody>
      </p:sp>
      <p:sp>
        <p:nvSpPr>
          <p:cNvPr id="9" name="Rectangle 8"/>
          <p:cNvSpPr txBox="1">
            <a:spLocks noChangeArrowheads="1"/>
          </p:cNvSpPr>
          <p:nvPr/>
        </p:nvSpPr>
        <p:spPr>
          <a:xfrm>
            <a:off x="228600" y="1219200"/>
            <a:ext cx="8686800" cy="4876800"/>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Unsteady, an-periodic motion in which all three velocity components fluctuate, mixing matter, momentum, and energy.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Decompose velocity into mean and fluctuating parts:</a:t>
            </a:r>
          </a:p>
          <a:p>
            <a:pPr marL="342900" marR="0" lvl="0" indent="-342900" algn="l" defTabSz="914400" rtl="0" eaLnBrk="1" fontAlgn="auto" latinLnBrk="0" hangingPunct="1">
              <a:lnSpc>
                <a:spcPct val="100000"/>
              </a:lnSpc>
              <a:spcBef>
                <a:spcPct val="20000"/>
              </a:spcBef>
              <a:spcAft>
                <a:spcPts val="0"/>
              </a:spcAft>
              <a:buClr>
                <a:schemeClr val="tx1"/>
              </a:buClr>
              <a:buSzTx/>
              <a:buFontTx/>
              <a:buNone/>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U</a:t>
            </a:r>
            <a:r>
              <a:rPr kumimoji="0" lang="en-US" sz="3200" b="0" i="0"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rPr>
              <a:t>i</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 </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sym typeface="Symbol" pitchFamily="18" charset="2"/>
              </a:rPr>
              <a:t> </a:t>
            </a:r>
            <a:r>
              <a:rPr kumimoji="0" lang="en-US"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sym typeface="Symbol" pitchFamily="18" charset="2"/>
              </a:rPr>
              <a:t>U</a:t>
            </a:r>
            <a:r>
              <a:rPr kumimoji="0" lang="en-US" sz="3200" b="0" i="0"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sym typeface="Symbol" pitchFamily="18" charset="2"/>
              </a:rPr>
              <a:t>i</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sym typeface="Symbol" pitchFamily="18" charset="2"/>
              </a:rPr>
              <a:t> + </a:t>
            </a:r>
            <a:r>
              <a:rPr kumimoji="0" lang="en-US"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sym typeface="Symbol" pitchFamily="18" charset="2"/>
              </a:rPr>
              <a:t>u</a:t>
            </a:r>
            <a:r>
              <a:rPr kumimoji="0" lang="en-US" sz="3200" b="0" i="0"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sym typeface="Symbol" pitchFamily="18" charset="2"/>
              </a:rPr>
              <a:t>i</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sym typeface="Symbol" pitchFamily="18" charset="2"/>
              </a:rPr>
              <a:t>(t).</a:t>
            </a:r>
          </a:p>
          <a:p>
            <a:pPr marL="342900" marR="0" lvl="0" indent="-342900" algn="l" defTabSz="914400" rtl="0" eaLnBrk="1" fontAlgn="auto" latinLnBrk="0" hangingPunct="1">
              <a:lnSpc>
                <a:spcPct val="100000"/>
              </a:lnSpc>
              <a:spcBef>
                <a:spcPct val="20000"/>
              </a:spcBef>
              <a:spcAft>
                <a:spcPts val="0"/>
              </a:spcAft>
              <a:buClr>
                <a:schemeClr val="tx1"/>
              </a:buClr>
              <a:buSzTx/>
              <a:buFontTx/>
              <a:buNone/>
              <a:tabLst/>
              <a:defRPr/>
            </a:pPr>
            <a:endParaRPr lang="en-US" sz="3200" dirty="0" smtClean="0">
              <a:latin typeface="Times New Roman" pitchFamily="18" charset="0"/>
              <a:cs typeface="Times New Roman" pitchFamily="18" charset="0"/>
              <a:sym typeface="Symbol" pitchFamily="18" charset="2"/>
            </a:endParaRPr>
          </a:p>
          <a:p>
            <a:pPr marL="342900" marR="0" lvl="0" indent="-342900" algn="l" defTabSz="914400" rtl="0" eaLnBrk="1" fontAlgn="auto" latinLnBrk="0" hangingPunct="1">
              <a:lnSpc>
                <a:spcPct val="100000"/>
              </a:lnSpc>
              <a:spcBef>
                <a:spcPct val="20000"/>
              </a:spcBef>
              <a:spcAft>
                <a:spcPts val="0"/>
              </a:spcAft>
              <a:buClr>
                <a:schemeClr val="tx1"/>
              </a:buClr>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sym typeface="Symbol" pitchFamily="18" charset="2"/>
            </a:endParaRPr>
          </a:p>
          <a:p>
            <a:pPr marL="342900" marR="0" lvl="0" indent="-342900" algn="l" defTabSz="914400" rtl="0" eaLnBrk="1" fontAlgn="auto" latinLnBrk="0" hangingPunct="1">
              <a:lnSpc>
                <a:spcPct val="100000"/>
              </a:lnSpc>
              <a:spcBef>
                <a:spcPct val="20000"/>
              </a:spcBef>
              <a:spcAft>
                <a:spcPts val="0"/>
              </a:spcAft>
              <a:buClr>
                <a:schemeClr val="tx1"/>
              </a:buClr>
              <a:buSzTx/>
              <a:buFontTx/>
              <a:buNone/>
              <a:tabLst/>
              <a:defRPr/>
            </a:pPr>
            <a:endParaRPr lang="en-US" sz="3200" dirty="0" smtClean="0">
              <a:latin typeface="Times New Roman" pitchFamily="18" charset="0"/>
              <a:cs typeface="Times New Roman" pitchFamily="18" charset="0"/>
              <a:sym typeface="Symbol" pitchFamily="18" charset="2"/>
            </a:endParaRPr>
          </a:p>
          <a:p>
            <a:pPr marL="342900" marR="0" lvl="0" indent="-342900" algn="l" defTabSz="914400" rtl="0" eaLnBrk="1" fontAlgn="auto" latinLnBrk="0" hangingPunct="1">
              <a:lnSpc>
                <a:spcPct val="100000"/>
              </a:lnSpc>
              <a:spcBef>
                <a:spcPct val="20000"/>
              </a:spcBef>
              <a:spcAft>
                <a:spcPts val="0"/>
              </a:spcAft>
              <a:buClr>
                <a:schemeClr val="tx1"/>
              </a:buClr>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sym typeface="Symbol" pitchFamily="18" charset="2"/>
            </a:endParaRPr>
          </a:p>
          <a:p>
            <a:pPr marL="342900" marR="0" lvl="0" indent="-342900" algn="l" defTabSz="914400" rtl="0" eaLnBrk="1" fontAlgn="auto" latinLnBrk="0" hangingPunct="1">
              <a:lnSpc>
                <a:spcPct val="100000"/>
              </a:lnSpc>
              <a:spcBef>
                <a:spcPct val="20000"/>
              </a:spcBef>
              <a:spcAft>
                <a:spcPts val="0"/>
              </a:spcAft>
              <a:buClr>
                <a:schemeClr val="tx1"/>
              </a:buClr>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Similar fluctuations for pressure, temperature, and species concentration values.</a:t>
            </a: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Turbulence definition</a:t>
            </a:r>
            <a:endParaRPr lang="en-GB"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2819400"/>
          </a:xfrm>
        </p:spPr>
        <p:txBody>
          <a:bodyPr>
            <a:normAutofit/>
          </a:bodyPr>
          <a:lstStyle/>
          <a:p>
            <a:pPr marL="514350" indent="-514350" algn="just">
              <a:buFont typeface="+mj-lt"/>
              <a:buAutoNum type="arabicPeriod"/>
            </a:pPr>
            <a:r>
              <a:rPr lang="en-GB" sz="2800" dirty="0" smtClean="0">
                <a:latin typeface="Times New Roman" pitchFamily="18" charset="0"/>
                <a:cs typeface="Times New Roman" pitchFamily="18" charset="0"/>
              </a:rPr>
              <a:t>Taylor, Von Karman:</a:t>
            </a:r>
          </a:p>
          <a:p>
            <a:pPr marL="514350" indent="-514350" algn="just">
              <a:buNone/>
            </a:pPr>
            <a:r>
              <a:rPr lang="en-GB" sz="2800" dirty="0" smtClean="0">
                <a:latin typeface="Times New Roman" pitchFamily="18" charset="0"/>
                <a:cs typeface="Times New Roman" pitchFamily="18" charset="0"/>
              </a:rPr>
              <a:t>Turbulence is an </a:t>
            </a:r>
            <a:r>
              <a:rPr lang="en-GB" sz="2800" dirty="0" smtClean="0">
                <a:solidFill>
                  <a:srgbClr val="FF0000"/>
                </a:solidFill>
                <a:latin typeface="Times New Roman" pitchFamily="18" charset="0"/>
                <a:cs typeface="Times New Roman" pitchFamily="18" charset="0"/>
              </a:rPr>
              <a:t>irregular</a:t>
            </a:r>
            <a:r>
              <a:rPr lang="en-GB" sz="2800" dirty="0" smtClean="0">
                <a:latin typeface="Times New Roman" pitchFamily="18" charset="0"/>
                <a:cs typeface="Times New Roman" pitchFamily="18" charset="0"/>
              </a:rPr>
              <a:t> motion which in general makes its appearance in fluids, gases or liquids when they flow past </a:t>
            </a:r>
            <a:r>
              <a:rPr lang="en-GB" sz="2800" dirty="0" smtClean="0">
                <a:solidFill>
                  <a:srgbClr val="FF0000"/>
                </a:solidFill>
                <a:latin typeface="Times New Roman" pitchFamily="18" charset="0"/>
                <a:cs typeface="Times New Roman" pitchFamily="18" charset="0"/>
              </a:rPr>
              <a:t>solid surface </a:t>
            </a:r>
            <a:r>
              <a:rPr lang="en-GB" sz="2800" dirty="0" smtClean="0">
                <a:latin typeface="Times New Roman" pitchFamily="18" charset="0"/>
                <a:cs typeface="Times New Roman" pitchFamily="18" charset="0"/>
              </a:rPr>
              <a:t>or even when neighbouring streams of the same fluid flow </a:t>
            </a:r>
            <a:r>
              <a:rPr lang="en-GB" sz="2800" dirty="0" smtClean="0">
                <a:solidFill>
                  <a:srgbClr val="FF0000"/>
                </a:solidFill>
                <a:latin typeface="Times New Roman" pitchFamily="18" charset="0"/>
                <a:cs typeface="Times New Roman" pitchFamily="18" charset="0"/>
              </a:rPr>
              <a:t>past or over another</a:t>
            </a:r>
            <a:r>
              <a:rPr lang="en-GB" sz="2800" dirty="0" smtClean="0">
                <a:latin typeface="Times New Roman" pitchFamily="18" charset="0"/>
                <a:cs typeface="Times New Roman" pitchFamily="18" charset="0"/>
              </a:rPr>
              <a:t>.</a:t>
            </a:r>
          </a:p>
          <a:p>
            <a:pPr marL="514350" indent="-514350" algn="just">
              <a:buFont typeface="+mj-lt"/>
              <a:buAutoNum type="arabicPeriod"/>
            </a:pPr>
            <a:endParaRPr lang="en-GB" sz="2800" dirty="0">
              <a:latin typeface="Times New Roman" pitchFamily="18" charset="0"/>
              <a:cs typeface="Times New Roman" pitchFamily="18" charset="0"/>
            </a:endParaRPr>
          </a:p>
        </p:txBody>
      </p:sp>
      <p:cxnSp>
        <p:nvCxnSpPr>
          <p:cNvPr id="5" name="Straight Arrow Connector 4"/>
          <p:cNvCxnSpPr/>
          <p:nvPr/>
        </p:nvCxnSpPr>
        <p:spPr>
          <a:xfrm rot="5400000">
            <a:off x="2971800" y="3810000"/>
            <a:ext cx="15240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828800" y="5181600"/>
            <a:ext cx="1647374" cy="369332"/>
          </a:xfrm>
          <a:prstGeom prst="rect">
            <a:avLst/>
          </a:prstGeom>
        </p:spPr>
        <p:txBody>
          <a:bodyPr wrap="none">
            <a:spAutoFit/>
          </a:bodyPr>
          <a:lstStyle/>
          <a:p>
            <a:r>
              <a:rPr lang="en-GB" dirty="0" smtClean="0">
                <a:latin typeface="Times New Roman" pitchFamily="18" charset="0"/>
                <a:cs typeface="Times New Roman" pitchFamily="18" charset="0"/>
              </a:rPr>
              <a:t>Wall turbulence</a:t>
            </a:r>
            <a:endParaRPr lang="en-GB" dirty="0"/>
          </a:p>
        </p:txBody>
      </p:sp>
      <p:cxnSp>
        <p:nvCxnSpPr>
          <p:cNvPr id="9" name="Straight Arrow Connector 8"/>
          <p:cNvCxnSpPr/>
          <p:nvPr/>
        </p:nvCxnSpPr>
        <p:spPr>
          <a:xfrm rot="5400000">
            <a:off x="7315200" y="4038600"/>
            <a:ext cx="762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324600" y="4876800"/>
            <a:ext cx="1627369" cy="369332"/>
          </a:xfrm>
          <a:prstGeom prst="rect">
            <a:avLst/>
          </a:prstGeom>
        </p:spPr>
        <p:txBody>
          <a:bodyPr wrap="none">
            <a:spAutoFit/>
          </a:bodyPr>
          <a:lstStyle/>
          <a:p>
            <a:r>
              <a:rPr lang="en-GB" dirty="0" smtClean="0">
                <a:latin typeface="Times New Roman" pitchFamily="18" charset="0"/>
                <a:cs typeface="Times New Roman" pitchFamily="18" charset="0"/>
              </a:rPr>
              <a:t>Free turbulence</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fontScale="92500" lnSpcReduction="10000"/>
          </a:bodyPr>
          <a:lstStyle/>
          <a:p>
            <a:pPr marL="514350" indent="-514350" algn="just">
              <a:buFont typeface="+mj-lt"/>
              <a:buAutoNum type="arabicPeriod" startAt="2"/>
            </a:pPr>
            <a:r>
              <a:rPr lang="en-GB" sz="2800" dirty="0" err="1" smtClean="0">
                <a:latin typeface="Times New Roman" pitchFamily="18" charset="0"/>
                <a:cs typeface="Times New Roman" pitchFamily="18" charset="0"/>
              </a:rPr>
              <a:t>Hinz</a:t>
            </a:r>
            <a:r>
              <a:rPr lang="en-GB" sz="2800" dirty="0" smtClean="0">
                <a:latin typeface="Times New Roman" pitchFamily="18" charset="0"/>
                <a:cs typeface="Times New Roman" pitchFamily="18" charset="0"/>
              </a:rPr>
              <a:t>:</a:t>
            </a:r>
          </a:p>
          <a:p>
            <a:pPr marL="514350" indent="-514350" algn="just">
              <a:buNone/>
            </a:pPr>
            <a:r>
              <a:rPr lang="en-GB" sz="2800" dirty="0" smtClean="0">
                <a:latin typeface="Times New Roman" pitchFamily="18" charset="0"/>
                <a:cs typeface="Times New Roman" pitchFamily="18" charset="0"/>
              </a:rPr>
              <a:t>Turbulent fluid motion is </a:t>
            </a:r>
            <a:r>
              <a:rPr lang="en-GB" sz="2800" dirty="0" smtClean="0">
                <a:solidFill>
                  <a:srgbClr val="FF0000"/>
                </a:solidFill>
                <a:latin typeface="Times New Roman" pitchFamily="18" charset="0"/>
                <a:cs typeface="Times New Roman" pitchFamily="18" charset="0"/>
              </a:rPr>
              <a:t>irregular</a:t>
            </a:r>
            <a:r>
              <a:rPr lang="en-GB" sz="2800" dirty="0" smtClean="0">
                <a:latin typeface="Times New Roman" pitchFamily="18" charset="0"/>
                <a:cs typeface="Times New Roman" pitchFamily="18" charset="0"/>
              </a:rPr>
              <a:t> condition of the flow in which the various quantities show a </a:t>
            </a:r>
            <a:r>
              <a:rPr lang="en-GB" sz="2800" dirty="0" smtClean="0">
                <a:solidFill>
                  <a:srgbClr val="FF0000"/>
                </a:solidFill>
                <a:latin typeface="Times New Roman" pitchFamily="18" charset="0"/>
                <a:cs typeface="Times New Roman" pitchFamily="18" charset="0"/>
              </a:rPr>
              <a:t>random</a:t>
            </a:r>
            <a:r>
              <a:rPr lang="en-GB" sz="2800" dirty="0" smtClean="0">
                <a:latin typeface="Times New Roman" pitchFamily="18" charset="0"/>
                <a:cs typeface="Times New Roman" pitchFamily="18" charset="0"/>
              </a:rPr>
              <a:t> variation with </a:t>
            </a:r>
            <a:r>
              <a:rPr lang="en-GB" sz="2800" dirty="0" smtClean="0">
                <a:solidFill>
                  <a:srgbClr val="FF0000"/>
                </a:solidFill>
                <a:latin typeface="Times New Roman" pitchFamily="18" charset="0"/>
                <a:cs typeface="Times New Roman" pitchFamily="18" charset="0"/>
              </a:rPr>
              <a:t>time</a:t>
            </a:r>
            <a:r>
              <a:rPr lang="en-GB" sz="2800" dirty="0" smtClean="0">
                <a:latin typeface="Times New Roman" pitchFamily="18" charset="0"/>
                <a:cs typeface="Times New Roman" pitchFamily="18" charset="0"/>
              </a:rPr>
              <a:t> and </a:t>
            </a:r>
            <a:r>
              <a:rPr lang="en-GB" sz="2800" dirty="0" smtClean="0">
                <a:solidFill>
                  <a:srgbClr val="FF0000"/>
                </a:solidFill>
                <a:latin typeface="Times New Roman" pitchFamily="18" charset="0"/>
                <a:cs typeface="Times New Roman" pitchFamily="18" charset="0"/>
              </a:rPr>
              <a:t>space</a:t>
            </a:r>
            <a:r>
              <a:rPr lang="en-GB" sz="2800" dirty="0" smtClean="0">
                <a:latin typeface="Times New Roman" pitchFamily="18" charset="0"/>
                <a:cs typeface="Times New Roman" pitchFamily="18" charset="0"/>
              </a:rPr>
              <a:t> coordinate, so that </a:t>
            </a:r>
            <a:r>
              <a:rPr lang="en-GB" sz="2800" dirty="0" smtClean="0">
                <a:solidFill>
                  <a:srgbClr val="FF0000"/>
                </a:solidFill>
                <a:latin typeface="Times New Roman" pitchFamily="18" charset="0"/>
                <a:cs typeface="Times New Roman" pitchFamily="18" charset="0"/>
              </a:rPr>
              <a:t>statistically distinct average values </a:t>
            </a:r>
            <a:r>
              <a:rPr lang="en-GB" sz="2800" dirty="0" smtClean="0">
                <a:latin typeface="Times New Roman" pitchFamily="18" charset="0"/>
                <a:cs typeface="Times New Roman" pitchFamily="18" charset="0"/>
              </a:rPr>
              <a:t>can be discerned.</a:t>
            </a:r>
          </a:p>
          <a:p>
            <a:pPr marL="514350" indent="-514350" algn="just">
              <a:buFont typeface="+mj-lt"/>
              <a:buAutoNum type="arabicPeriod" startAt="3"/>
            </a:pPr>
            <a:r>
              <a:rPr lang="en-GB" sz="2800" dirty="0" err="1" smtClean="0">
                <a:latin typeface="Times New Roman" pitchFamily="18" charset="0"/>
                <a:cs typeface="Times New Roman" pitchFamily="18" charset="0"/>
              </a:rPr>
              <a:t>Bradshow</a:t>
            </a:r>
            <a:r>
              <a:rPr lang="en-GB" sz="2800" dirty="0" smtClean="0">
                <a:latin typeface="Times New Roman" pitchFamily="18" charset="0"/>
                <a:cs typeface="Times New Roman" pitchFamily="18" charset="0"/>
              </a:rPr>
              <a:t>:</a:t>
            </a:r>
          </a:p>
          <a:p>
            <a:pPr marL="514350" indent="-514350" algn="just">
              <a:buNone/>
            </a:pPr>
            <a:r>
              <a:rPr lang="en-GB" sz="2800" dirty="0" smtClean="0">
                <a:latin typeface="Times New Roman" pitchFamily="18" charset="0"/>
                <a:cs typeface="Times New Roman" pitchFamily="18" charset="0"/>
              </a:rPr>
              <a:t>It is a </a:t>
            </a:r>
            <a:r>
              <a:rPr lang="en-GB" sz="2800" dirty="0" smtClean="0">
                <a:solidFill>
                  <a:srgbClr val="FF0000"/>
                </a:solidFill>
                <a:latin typeface="Times New Roman" pitchFamily="18" charset="0"/>
                <a:cs typeface="Times New Roman" pitchFamily="18" charset="0"/>
              </a:rPr>
              <a:t>3D</a:t>
            </a:r>
            <a:r>
              <a:rPr lang="en-GB" sz="2800" dirty="0" smtClean="0">
                <a:latin typeface="Times New Roman" pitchFamily="18" charset="0"/>
                <a:cs typeface="Times New Roman" pitchFamily="18" charset="0"/>
              </a:rPr>
              <a:t> </a:t>
            </a:r>
            <a:r>
              <a:rPr lang="en-GB" sz="2800" dirty="0" smtClean="0">
                <a:solidFill>
                  <a:srgbClr val="FF0000"/>
                </a:solidFill>
                <a:latin typeface="Times New Roman" pitchFamily="18" charset="0"/>
                <a:cs typeface="Times New Roman" pitchFamily="18" charset="0"/>
              </a:rPr>
              <a:t>time dependent </a:t>
            </a:r>
            <a:r>
              <a:rPr lang="en-GB" sz="2800" dirty="0" smtClean="0">
                <a:latin typeface="Times New Roman" pitchFamily="18" charset="0"/>
                <a:cs typeface="Times New Roman" pitchFamily="18" charset="0"/>
              </a:rPr>
              <a:t>motion in which </a:t>
            </a:r>
            <a:r>
              <a:rPr lang="en-GB" sz="2800" dirty="0" smtClean="0">
                <a:solidFill>
                  <a:srgbClr val="FF0000"/>
                </a:solidFill>
                <a:latin typeface="Times New Roman" pitchFamily="18" charset="0"/>
                <a:cs typeface="Times New Roman" pitchFamily="18" charset="0"/>
              </a:rPr>
              <a:t>vortex stretching </a:t>
            </a:r>
            <a:r>
              <a:rPr lang="en-GB" sz="2800" dirty="0" smtClean="0">
                <a:latin typeface="Times New Roman" pitchFamily="18" charset="0"/>
                <a:cs typeface="Times New Roman" pitchFamily="18" charset="0"/>
              </a:rPr>
              <a:t>causes velocity fluctuations to spread to </a:t>
            </a:r>
            <a:r>
              <a:rPr lang="en-GB" sz="2800" dirty="0" smtClean="0">
                <a:solidFill>
                  <a:srgbClr val="FF0000"/>
                </a:solidFill>
                <a:latin typeface="Times New Roman" pitchFamily="18" charset="0"/>
                <a:cs typeface="Times New Roman" pitchFamily="18" charset="0"/>
              </a:rPr>
              <a:t>all wave lengths </a:t>
            </a:r>
            <a:r>
              <a:rPr lang="en-GB" sz="2800" dirty="0" smtClean="0">
                <a:latin typeface="Times New Roman" pitchFamily="18" charset="0"/>
                <a:cs typeface="Times New Roman" pitchFamily="18" charset="0"/>
              </a:rPr>
              <a:t>between a </a:t>
            </a:r>
            <a:r>
              <a:rPr lang="en-GB" sz="2800" dirty="0" smtClean="0">
                <a:solidFill>
                  <a:srgbClr val="FF0000"/>
                </a:solidFill>
                <a:latin typeface="Times New Roman" pitchFamily="18" charset="0"/>
                <a:cs typeface="Times New Roman" pitchFamily="18" charset="0"/>
              </a:rPr>
              <a:t>minimum</a:t>
            </a:r>
            <a:r>
              <a:rPr lang="en-GB" sz="2800" dirty="0" smtClean="0">
                <a:latin typeface="Times New Roman" pitchFamily="18" charset="0"/>
                <a:cs typeface="Times New Roman" pitchFamily="18" charset="0"/>
              </a:rPr>
              <a:t> determined by viscous forces and a </a:t>
            </a:r>
            <a:r>
              <a:rPr lang="en-GB" sz="2800" dirty="0" smtClean="0">
                <a:solidFill>
                  <a:srgbClr val="FF0000"/>
                </a:solidFill>
                <a:latin typeface="Times New Roman" pitchFamily="18" charset="0"/>
                <a:cs typeface="Times New Roman" pitchFamily="18" charset="0"/>
              </a:rPr>
              <a:t>maximum</a:t>
            </a:r>
            <a:r>
              <a:rPr lang="en-GB" sz="2800" dirty="0" smtClean="0">
                <a:latin typeface="Times New Roman" pitchFamily="18" charset="0"/>
                <a:cs typeface="Times New Roman" pitchFamily="18" charset="0"/>
              </a:rPr>
              <a:t> determined by the boundary conditions of the flow.</a:t>
            </a:r>
          </a:p>
          <a:p>
            <a:pPr marL="514350" indent="-514350" algn="just">
              <a:buFont typeface="+mj-lt"/>
              <a:buAutoNum type="arabicPeriod" startAt="3"/>
            </a:pPr>
            <a:endParaRPr lang="en-GB" sz="2800" dirty="0" smtClean="0">
              <a:latin typeface="Times New Roman" pitchFamily="18" charset="0"/>
              <a:cs typeface="Times New Roman" pitchFamily="18" charset="0"/>
            </a:endParaRPr>
          </a:p>
          <a:p>
            <a:pPr marL="514350" indent="-514350" algn="just">
              <a:buFont typeface="+mj-lt"/>
              <a:buAutoNum type="arabicPeriod" startAt="3"/>
            </a:pPr>
            <a:endParaRPr lang="en-GB" sz="2800" dirty="0">
              <a:latin typeface="Times New Roman" pitchFamily="18" charset="0"/>
              <a:cs typeface="Times New Roman" pitchFamily="18" charset="0"/>
            </a:endParaRPr>
          </a:p>
        </p:txBody>
      </p:sp>
      <p:sp>
        <p:nvSpPr>
          <p:cNvPr id="6" name="Title 1"/>
          <p:cNvSpPr>
            <a:spLocks noGrp="1"/>
          </p:cNvSpPr>
          <p:nvPr>
            <p:ph type="title"/>
          </p:nvPr>
        </p:nvSpPr>
        <p:spPr>
          <a:xfrm>
            <a:off x="457200" y="274638"/>
            <a:ext cx="8229600" cy="1143000"/>
          </a:xfrm>
        </p:spPr>
        <p:txBody>
          <a:bodyPr>
            <a:normAutofit/>
          </a:bodyPr>
          <a:lstStyle/>
          <a:p>
            <a:r>
              <a:rPr lang="en-GB" sz="3600" dirty="0" smtClean="0">
                <a:latin typeface="Times New Roman" pitchFamily="18" charset="0"/>
                <a:cs typeface="Times New Roman" pitchFamily="18" charset="0"/>
              </a:rPr>
              <a:t>Turbulence definition</a:t>
            </a:r>
            <a:endParaRPr lang="en-GB"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0"/>
            <a:ext cx="8229600" cy="4525963"/>
          </a:xfrm>
        </p:spPr>
        <p:txBody>
          <a:bodyPr>
            <a:normAutofit/>
          </a:bodyPr>
          <a:lstStyle/>
          <a:p>
            <a:pPr marL="514350" indent="-514350" algn="just">
              <a:buFont typeface="+mj-lt"/>
              <a:buAutoNum type="arabicPeriod" startAt="4"/>
            </a:pPr>
            <a:r>
              <a:rPr lang="en-GB" sz="2800" dirty="0" err="1" smtClean="0">
                <a:latin typeface="Times New Roman" pitchFamily="18" charset="0"/>
                <a:cs typeface="Times New Roman" pitchFamily="18" charset="0"/>
              </a:rPr>
              <a:t>Tennekes</a:t>
            </a:r>
            <a:r>
              <a:rPr lang="en-GB" sz="2800" dirty="0" smtClean="0">
                <a:latin typeface="Times New Roman" pitchFamily="18" charset="0"/>
                <a:cs typeface="Times New Roman" pitchFamily="18" charset="0"/>
              </a:rPr>
              <a:t> and </a:t>
            </a:r>
            <a:r>
              <a:rPr lang="en-GB" sz="2800" dirty="0" err="1" smtClean="0">
                <a:latin typeface="Times New Roman" pitchFamily="18" charset="0"/>
                <a:cs typeface="Times New Roman" pitchFamily="18" charset="0"/>
              </a:rPr>
              <a:t>Lumely</a:t>
            </a:r>
            <a:r>
              <a:rPr lang="en-GB" sz="2800" dirty="0" smtClean="0">
                <a:latin typeface="Times New Roman" pitchFamily="18" charset="0"/>
                <a:cs typeface="Times New Roman" pitchFamily="18" charset="0"/>
              </a:rPr>
              <a:t>:</a:t>
            </a:r>
          </a:p>
          <a:p>
            <a:pPr marL="514350" indent="-514350" algn="just">
              <a:buNone/>
            </a:pPr>
            <a:r>
              <a:rPr lang="en-GB" sz="2800" dirty="0" smtClean="0">
                <a:latin typeface="Times New Roman" pitchFamily="18" charset="0"/>
                <a:cs typeface="Times New Roman" pitchFamily="18" charset="0"/>
              </a:rPr>
              <a:t>The main property of turbulence is </a:t>
            </a:r>
            <a:r>
              <a:rPr lang="en-GB" sz="2800" dirty="0" smtClean="0">
                <a:solidFill>
                  <a:srgbClr val="FF0000"/>
                </a:solidFill>
                <a:latin typeface="Times New Roman" pitchFamily="18" charset="0"/>
                <a:cs typeface="Times New Roman" pitchFamily="18" charset="0"/>
              </a:rPr>
              <a:t>irregularity</a:t>
            </a:r>
            <a:r>
              <a:rPr lang="en-GB" sz="2800" dirty="0" smtClean="0">
                <a:latin typeface="Times New Roman" pitchFamily="18" charset="0"/>
                <a:cs typeface="Times New Roman" pitchFamily="18" charset="0"/>
              </a:rPr>
              <a:t> or </a:t>
            </a:r>
            <a:r>
              <a:rPr lang="en-GB" sz="2800" dirty="0" smtClean="0">
                <a:solidFill>
                  <a:srgbClr val="FF0000"/>
                </a:solidFill>
                <a:latin typeface="Times New Roman" pitchFamily="18" charset="0"/>
                <a:cs typeface="Times New Roman" pitchFamily="18" charset="0"/>
              </a:rPr>
              <a:t>randomness</a:t>
            </a:r>
            <a:r>
              <a:rPr lang="en-GB" sz="2800" dirty="0" smtClean="0">
                <a:latin typeface="Times New Roman" pitchFamily="18" charset="0"/>
                <a:cs typeface="Times New Roman" pitchFamily="18" charset="0"/>
              </a:rPr>
              <a:t>; it is very diffusive; it causes rapid mixing and increased rates of mass, momentum and heat </a:t>
            </a:r>
            <a:r>
              <a:rPr lang="en-GB" sz="2800" dirty="0" smtClean="0">
                <a:solidFill>
                  <a:srgbClr val="FF0000"/>
                </a:solidFill>
                <a:latin typeface="Times New Roman" pitchFamily="18" charset="0"/>
                <a:cs typeface="Times New Roman" pitchFamily="18" charset="0"/>
              </a:rPr>
              <a:t>transfer</a:t>
            </a:r>
            <a:r>
              <a:rPr lang="en-GB" sz="2800" dirty="0" smtClean="0">
                <a:latin typeface="Times New Roman" pitchFamily="18" charset="0"/>
                <a:cs typeface="Times New Roman" pitchFamily="18" charset="0"/>
              </a:rPr>
              <a:t>. Further, turbulence is </a:t>
            </a:r>
            <a:r>
              <a:rPr lang="en-GB" sz="2800" dirty="0" smtClean="0">
                <a:solidFill>
                  <a:srgbClr val="FF0000"/>
                </a:solidFill>
                <a:latin typeface="Times New Roman" pitchFamily="18" charset="0"/>
                <a:cs typeface="Times New Roman" pitchFamily="18" charset="0"/>
              </a:rPr>
              <a:t>rotational</a:t>
            </a:r>
            <a:r>
              <a:rPr lang="en-GB" sz="2800" dirty="0" smtClean="0">
                <a:latin typeface="Times New Roman" pitchFamily="18" charset="0"/>
                <a:cs typeface="Times New Roman" pitchFamily="18" charset="0"/>
              </a:rPr>
              <a:t>, </a:t>
            </a:r>
            <a:r>
              <a:rPr lang="en-GB" sz="2800" dirty="0" smtClean="0">
                <a:solidFill>
                  <a:srgbClr val="FF0000"/>
                </a:solidFill>
                <a:latin typeface="Times New Roman" pitchFamily="18" charset="0"/>
                <a:cs typeface="Times New Roman" pitchFamily="18" charset="0"/>
              </a:rPr>
              <a:t>3D</a:t>
            </a:r>
            <a:r>
              <a:rPr lang="en-GB" sz="2800" dirty="0" smtClean="0">
                <a:latin typeface="Times New Roman" pitchFamily="18" charset="0"/>
                <a:cs typeface="Times New Roman" pitchFamily="18" charset="0"/>
              </a:rPr>
              <a:t> and essentially </a:t>
            </a:r>
            <a:r>
              <a:rPr lang="en-GB" sz="2800" dirty="0" smtClean="0">
                <a:solidFill>
                  <a:srgbClr val="FF0000"/>
                </a:solidFill>
                <a:latin typeface="Times New Roman" pitchFamily="18" charset="0"/>
                <a:cs typeface="Times New Roman" pitchFamily="18" charset="0"/>
              </a:rPr>
              <a:t>dissipative</a:t>
            </a:r>
            <a:r>
              <a:rPr lang="en-GB" sz="2800" dirty="0" smtClean="0">
                <a:latin typeface="Times New Roman" pitchFamily="18" charset="0"/>
                <a:cs typeface="Times New Roman" pitchFamily="18" charset="0"/>
              </a:rPr>
              <a:t>. It is also a </a:t>
            </a:r>
            <a:r>
              <a:rPr lang="en-GB" sz="2800" dirty="0" smtClean="0">
                <a:solidFill>
                  <a:srgbClr val="FF0000"/>
                </a:solidFill>
                <a:latin typeface="Times New Roman" pitchFamily="18" charset="0"/>
                <a:cs typeface="Times New Roman" pitchFamily="18" charset="0"/>
              </a:rPr>
              <a:t>continuum</a:t>
            </a:r>
            <a:r>
              <a:rPr lang="en-GB" sz="2800" dirty="0" smtClean="0">
                <a:latin typeface="Times New Roman" pitchFamily="18" charset="0"/>
                <a:cs typeface="Times New Roman" pitchFamily="18" charset="0"/>
              </a:rPr>
              <a:t> phenomenon since even the smallest eddies that occur in turbulent motion are larger than any molecular length scale.</a:t>
            </a:r>
          </a:p>
          <a:p>
            <a:pPr marL="514350" indent="-514350" algn="just">
              <a:buFont typeface="+mj-lt"/>
              <a:buAutoNum type="arabicPeriod" startAt="3"/>
            </a:pPr>
            <a:endParaRPr lang="en-GB" sz="2800" dirty="0" smtClean="0">
              <a:latin typeface="Times New Roman" pitchFamily="18" charset="0"/>
              <a:cs typeface="Times New Roman" pitchFamily="18" charset="0"/>
            </a:endParaRPr>
          </a:p>
          <a:p>
            <a:pPr marL="514350" indent="-514350" algn="just">
              <a:buFont typeface="+mj-lt"/>
              <a:buAutoNum type="arabicPeriod" startAt="3"/>
            </a:pPr>
            <a:endParaRPr lang="en-GB" sz="2800" dirty="0">
              <a:latin typeface="Times New Roman" pitchFamily="18" charset="0"/>
              <a:cs typeface="Times New Roman" pitchFamily="18" charset="0"/>
            </a:endParaRPr>
          </a:p>
        </p:txBody>
      </p:sp>
      <p:sp>
        <p:nvSpPr>
          <p:cNvPr id="5" name="Title 1"/>
          <p:cNvSpPr>
            <a:spLocks noGrp="1"/>
          </p:cNvSpPr>
          <p:nvPr>
            <p:ph type="title"/>
          </p:nvPr>
        </p:nvSpPr>
        <p:spPr>
          <a:xfrm>
            <a:off x="457200" y="274638"/>
            <a:ext cx="8229600" cy="1143000"/>
          </a:xfrm>
        </p:spPr>
        <p:txBody>
          <a:bodyPr>
            <a:normAutofit/>
          </a:bodyPr>
          <a:lstStyle/>
          <a:p>
            <a:r>
              <a:rPr lang="en-GB" sz="3600" dirty="0" smtClean="0">
                <a:latin typeface="Times New Roman" pitchFamily="18" charset="0"/>
                <a:cs typeface="Times New Roman" pitchFamily="18" charset="0"/>
              </a:rPr>
              <a:t>Turbulence definition</a:t>
            </a:r>
            <a:endParaRPr lang="en-GB"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Scales of turbulence</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1905000"/>
          </a:xfrm>
        </p:spPr>
        <p:txBody>
          <a:bodyPr/>
          <a:lstStyle/>
          <a:p>
            <a:r>
              <a:rPr lang="en-GB" dirty="0" smtClean="0">
                <a:latin typeface="Times New Roman" pitchFamily="18" charset="0"/>
                <a:cs typeface="Times New Roman" pitchFamily="18" charset="0"/>
              </a:rPr>
              <a:t>Largest eddies break up due to inertial forces</a:t>
            </a:r>
          </a:p>
          <a:p>
            <a:r>
              <a:rPr lang="en-GB" dirty="0" smtClean="0">
                <a:latin typeface="Times New Roman" pitchFamily="18" charset="0"/>
                <a:cs typeface="Times New Roman" pitchFamily="18" charset="0"/>
              </a:rPr>
              <a:t>Smallest eddies dissipate due to viscous forces</a:t>
            </a:r>
          </a:p>
          <a:p>
            <a:r>
              <a:rPr lang="en-GB" dirty="0" smtClean="0">
                <a:latin typeface="Times New Roman" pitchFamily="18" charset="0"/>
                <a:cs typeface="Times New Roman" pitchFamily="18" charset="0"/>
              </a:rPr>
              <a:t>Richardson Energy Cascade (1922)</a:t>
            </a:r>
          </a:p>
          <a:p>
            <a:endParaRPr lang="en-GB" dirty="0">
              <a:latin typeface="Times New Roman" pitchFamily="18" charset="0"/>
              <a:cs typeface="Times New Roman" pitchFamily="18" charset="0"/>
            </a:endParaRPr>
          </a:p>
        </p:txBody>
      </p:sp>
      <p:pic>
        <p:nvPicPr>
          <p:cNvPr id="66562" name="Picture 2"/>
          <p:cNvPicPr>
            <a:picLocks noChangeAspect="1" noChangeArrowheads="1"/>
          </p:cNvPicPr>
          <p:nvPr/>
        </p:nvPicPr>
        <p:blipFill>
          <a:blip r:embed="rId2" cstate="print"/>
          <a:srcRect/>
          <a:stretch>
            <a:fillRect/>
          </a:stretch>
        </p:blipFill>
        <p:spPr bwMode="auto">
          <a:xfrm>
            <a:off x="609600" y="3657600"/>
            <a:ext cx="3817485" cy="2898704"/>
          </a:xfrm>
          <a:prstGeom prst="rect">
            <a:avLst/>
          </a:prstGeom>
          <a:noFill/>
          <a:ln w="9525">
            <a:noFill/>
            <a:miter lim="800000"/>
            <a:headEnd/>
            <a:tailEnd/>
          </a:ln>
          <a:effectLst/>
        </p:spPr>
      </p:pic>
      <p:pic>
        <p:nvPicPr>
          <p:cNvPr id="55910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657600"/>
            <a:ext cx="3764169" cy="2733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33400"/>
            <a:ext cx="8610600" cy="646331"/>
          </a:xfrm>
          <a:prstGeom prst="rect">
            <a:avLst/>
          </a:prstGeom>
        </p:spPr>
        <p:txBody>
          <a:bodyPr wrap="square">
            <a:spAutoFit/>
          </a:bodyPr>
          <a:lstStyle/>
          <a:p>
            <a:pPr algn="just"/>
            <a:r>
              <a:rPr lang="en-US" dirty="0">
                <a:solidFill>
                  <a:srgbClr val="222222"/>
                </a:solidFill>
                <a:latin typeface="Times New Roman" panose="02020603050405020304" pitchFamily="18" charset="0"/>
                <a:cs typeface="Times New Roman" panose="02020603050405020304" pitchFamily="18" charset="0"/>
              </a:rPr>
              <a:t>In </a:t>
            </a:r>
            <a:r>
              <a:rPr lang="en-US" dirty="0">
                <a:solidFill>
                  <a:srgbClr val="0B0080"/>
                </a:solidFill>
                <a:latin typeface="Times New Roman" panose="02020603050405020304" pitchFamily="18" charset="0"/>
                <a:cs typeface="Times New Roman" panose="02020603050405020304" pitchFamily="18" charset="0"/>
                <a:hlinkClick r:id="rId2" tooltip="Fluid dynamics"/>
              </a:rPr>
              <a:t>fluid dynamics</a:t>
            </a:r>
            <a:r>
              <a:rPr lang="en-US" dirty="0">
                <a:solidFill>
                  <a:srgbClr val="222222"/>
                </a:solidFill>
                <a:latin typeface="Times New Roman" panose="02020603050405020304" pitchFamily="18" charset="0"/>
                <a:cs typeface="Times New Roman" panose="02020603050405020304" pitchFamily="18" charset="0"/>
              </a:rPr>
              <a:t>, an </a:t>
            </a:r>
            <a:r>
              <a:rPr lang="en-US" b="1" dirty="0">
                <a:solidFill>
                  <a:srgbClr val="222222"/>
                </a:solidFill>
                <a:latin typeface="Times New Roman" panose="02020603050405020304" pitchFamily="18" charset="0"/>
                <a:cs typeface="Times New Roman" panose="02020603050405020304" pitchFamily="18" charset="0"/>
              </a:rPr>
              <a:t>eddy</a:t>
            </a:r>
            <a:r>
              <a:rPr lang="en-US" dirty="0">
                <a:solidFill>
                  <a:srgbClr val="222222"/>
                </a:solidFill>
                <a:latin typeface="Times New Roman" panose="02020603050405020304" pitchFamily="18" charset="0"/>
                <a:cs typeface="Times New Roman" panose="02020603050405020304" pitchFamily="18" charset="0"/>
              </a:rPr>
              <a:t> is the swirling of a </a:t>
            </a:r>
            <a:r>
              <a:rPr lang="en-US" dirty="0">
                <a:solidFill>
                  <a:srgbClr val="0B0080"/>
                </a:solidFill>
                <a:latin typeface="Times New Roman" panose="02020603050405020304" pitchFamily="18" charset="0"/>
                <a:cs typeface="Times New Roman" panose="02020603050405020304" pitchFamily="18" charset="0"/>
                <a:hlinkClick r:id="rId3" tooltip="Fluid"/>
              </a:rPr>
              <a:t>fluid</a:t>
            </a:r>
            <a:r>
              <a:rPr lang="en-US" dirty="0">
                <a:solidFill>
                  <a:srgbClr val="222222"/>
                </a:solidFill>
                <a:latin typeface="Times New Roman" panose="02020603050405020304" pitchFamily="18" charset="0"/>
                <a:cs typeface="Times New Roman" panose="02020603050405020304" pitchFamily="18" charset="0"/>
              </a:rPr>
              <a:t> and the reverse </a:t>
            </a:r>
            <a:r>
              <a:rPr lang="en-US" dirty="0">
                <a:solidFill>
                  <a:srgbClr val="0B0080"/>
                </a:solidFill>
                <a:latin typeface="Times New Roman" panose="02020603050405020304" pitchFamily="18" charset="0"/>
                <a:cs typeface="Times New Roman" panose="02020603050405020304" pitchFamily="18" charset="0"/>
                <a:hlinkClick r:id="rId4" tooltip="Current (water)"/>
              </a:rPr>
              <a:t>current</a:t>
            </a:r>
            <a:r>
              <a:rPr lang="en-US" dirty="0">
                <a:solidFill>
                  <a:srgbClr val="222222"/>
                </a:solidFill>
                <a:latin typeface="Times New Roman" panose="02020603050405020304" pitchFamily="18" charset="0"/>
                <a:cs typeface="Times New Roman" panose="02020603050405020304" pitchFamily="18" charset="0"/>
              </a:rPr>
              <a:t> created when the fluid is in a turbulent flow regime.</a:t>
            </a:r>
            <a:endParaRPr lang="en-US" dirty="0">
              <a:latin typeface="Times New Roman" panose="02020603050405020304" pitchFamily="18" charset="0"/>
              <a:cs typeface="Times New Roman" panose="02020603050405020304" pitchFamily="18" charset="0"/>
            </a:endParaRPr>
          </a:p>
        </p:txBody>
      </p:sp>
      <p:pic>
        <p:nvPicPr>
          <p:cNvPr id="560130" name="Picture 2" descr="https://upload.wikimedia.org/wikipedia/commons/thumb/b/b4/Vortex-street-animation.gif/220px-Vortex-street-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2700" y="1594364"/>
            <a:ext cx="4038600" cy="2019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67596" y="3244334"/>
            <a:ext cx="3608808" cy="369332"/>
          </a:xfrm>
          <a:prstGeom prst="rect">
            <a:avLst/>
          </a:prstGeom>
        </p:spPr>
        <p:txBody>
          <a:bodyPr wrap="none">
            <a:spAutoFit/>
          </a:bodyPr>
          <a:lstStyle/>
          <a:p>
            <a:r>
              <a:rPr lang="en-US" dirty="0">
                <a:solidFill>
                  <a:srgbClr val="222222"/>
                </a:solidFill>
                <a:latin typeface="Arial" panose="020B0604020202020204" pitchFamily="34" charset="0"/>
              </a:rPr>
              <a:t>A </a:t>
            </a:r>
            <a:r>
              <a:rPr lang="en-US" dirty="0">
                <a:solidFill>
                  <a:srgbClr val="0B0080"/>
                </a:solidFill>
                <a:latin typeface="Arial" panose="020B0604020202020204" pitchFamily="34" charset="0"/>
                <a:hlinkClick r:id="rId6" tooltip="Vortex street"/>
              </a:rPr>
              <a:t>vortex street</a:t>
            </a:r>
            <a:r>
              <a:rPr lang="en-US" dirty="0">
                <a:solidFill>
                  <a:srgbClr val="222222"/>
                </a:solidFill>
                <a:latin typeface="Arial" panose="020B0604020202020204" pitchFamily="34" charset="0"/>
              </a:rPr>
              <a:t> around a cylinder. </a:t>
            </a:r>
            <a:endParaRPr lang="en-US" dirty="0"/>
          </a:p>
        </p:txBody>
      </p:sp>
      <p:sp>
        <p:nvSpPr>
          <p:cNvPr id="6" name="Rectangle 5"/>
          <p:cNvSpPr/>
          <p:nvPr/>
        </p:nvSpPr>
        <p:spPr>
          <a:xfrm>
            <a:off x="381000" y="4340306"/>
            <a:ext cx="8458200" cy="923330"/>
          </a:xfrm>
          <a:prstGeom prst="rect">
            <a:avLst/>
          </a:prstGeom>
        </p:spPr>
        <p:txBody>
          <a:bodyPr wrap="square">
            <a:spAutoFit/>
          </a:bodyPr>
          <a:lstStyle/>
          <a:p>
            <a:pPr algn="just"/>
            <a:r>
              <a:rPr lang="en-US" dirty="0">
                <a:solidFill>
                  <a:srgbClr val="222222"/>
                </a:solidFill>
                <a:latin typeface="Times New Roman" panose="02020603050405020304" pitchFamily="18" charset="0"/>
                <a:cs typeface="Times New Roman" panose="02020603050405020304" pitchFamily="18" charset="0"/>
              </a:rPr>
              <a:t>In </a:t>
            </a:r>
            <a:r>
              <a:rPr lang="en-US" dirty="0">
                <a:solidFill>
                  <a:srgbClr val="0070C0"/>
                </a:solidFill>
                <a:latin typeface="Times New Roman" panose="02020603050405020304" pitchFamily="18" charset="0"/>
                <a:cs typeface="Times New Roman" panose="02020603050405020304" pitchFamily="18" charset="0"/>
              </a:rPr>
              <a:t>fluid dynamics</a:t>
            </a:r>
            <a:r>
              <a:rPr lang="en-US" dirty="0">
                <a:solidFill>
                  <a:srgbClr val="222222"/>
                </a:solidFill>
                <a:latin typeface="Times New Roman" panose="02020603050405020304" pitchFamily="18" charset="0"/>
                <a:cs typeface="Times New Roman" panose="02020603050405020304" pitchFamily="18" charset="0"/>
              </a:rPr>
              <a:t>, a </a:t>
            </a:r>
            <a:r>
              <a:rPr lang="en-US" b="1" dirty="0">
                <a:solidFill>
                  <a:srgbClr val="222222"/>
                </a:solidFill>
                <a:latin typeface="Times New Roman" panose="02020603050405020304" pitchFamily="18" charset="0"/>
                <a:cs typeface="Times New Roman" panose="02020603050405020304" pitchFamily="18" charset="0"/>
              </a:rPr>
              <a:t>vortex</a:t>
            </a:r>
            <a:r>
              <a:rPr lang="en-US" dirty="0">
                <a:solidFill>
                  <a:srgbClr val="222222"/>
                </a:solidFill>
                <a:latin typeface="Times New Roman" panose="02020603050405020304" pitchFamily="18" charset="0"/>
                <a:cs typeface="Times New Roman" panose="02020603050405020304" pitchFamily="18" charset="0"/>
              </a:rPr>
              <a:t> is a region in a </a:t>
            </a:r>
            <a:r>
              <a:rPr lang="en-US" dirty="0">
                <a:solidFill>
                  <a:srgbClr val="0070C0"/>
                </a:solidFill>
                <a:latin typeface="Times New Roman" panose="02020603050405020304" pitchFamily="18" charset="0"/>
                <a:cs typeface="Times New Roman" panose="02020603050405020304" pitchFamily="18" charset="0"/>
              </a:rPr>
              <a:t>fluid</a:t>
            </a:r>
            <a:r>
              <a:rPr lang="en-US" dirty="0">
                <a:solidFill>
                  <a:srgbClr val="222222"/>
                </a:solidFill>
                <a:latin typeface="Times New Roman" panose="02020603050405020304" pitchFamily="18" charset="0"/>
                <a:cs typeface="Times New Roman" panose="02020603050405020304" pitchFamily="18" charset="0"/>
              </a:rPr>
              <a:t> in which the flow </a:t>
            </a:r>
            <a:r>
              <a:rPr lang="en-US" dirty="0">
                <a:solidFill>
                  <a:srgbClr val="0070C0"/>
                </a:solidFill>
                <a:latin typeface="Times New Roman" panose="02020603050405020304" pitchFamily="18" charset="0"/>
                <a:cs typeface="Times New Roman" panose="02020603050405020304" pitchFamily="18" charset="0"/>
              </a:rPr>
              <a:t>revolves around an axis</a:t>
            </a:r>
            <a:r>
              <a:rPr lang="en-US" dirty="0">
                <a:solidFill>
                  <a:srgbClr val="222222"/>
                </a:solidFill>
                <a:latin typeface="Times New Roman" panose="02020603050405020304" pitchFamily="18" charset="0"/>
                <a:cs typeface="Times New Roman" panose="02020603050405020304" pitchFamily="18" charset="0"/>
              </a:rPr>
              <a:t> line, which may be straight or curved. The plural of </a:t>
            </a:r>
            <a:r>
              <a:rPr lang="en-US" b="1" dirty="0">
                <a:solidFill>
                  <a:srgbClr val="222222"/>
                </a:solidFill>
                <a:latin typeface="Times New Roman" panose="02020603050405020304" pitchFamily="18" charset="0"/>
                <a:cs typeface="Times New Roman" panose="02020603050405020304" pitchFamily="18" charset="0"/>
              </a:rPr>
              <a:t>vortex</a:t>
            </a:r>
            <a:r>
              <a:rPr lang="en-US" dirty="0">
                <a:solidFill>
                  <a:srgbClr val="222222"/>
                </a:solidFill>
                <a:latin typeface="Times New Roman" panose="02020603050405020304" pitchFamily="18" charset="0"/>
                <a:cs typeface="Times New Roman" panose="02020603050405020304" pitchFamily="18" charset="0"/>
              </a:rPr>
              <a:t> is either </a:t>
            </a:r>
            <a:r>
              <a:rPr lang="en-US" b="1" dirty="0" err="1">
                <a:solidFill>
                  <a:srgbClr val="222222"/>
                </a:solidFill>
                <a:latin typeface="Times New Roman" panose="02020603050405020304" pitchFamily="18" charset="0"/>
                <a:cs typeface="Times New Roman" panose="02020603050405020304" pitchFamily="18" charset="0"/>
              </a:rPr>
              <a:t>vortices</a:t>
            </a:r>
            <a:r>
              <a:rPr lang="en-US" dirty="0" err="1">
                <a:solidFill>
                  <a:srgbClr val="222222"/>
                </a:solidFill>
                <a:latin typeface="Times New Roman" panose="02020603050405020304" pitchFamily="18" charset="0"/>
                <a:cs typeface="Times New Roman" panose="02020603050405020304" pitchFamily="18" charset="0"/>
              </a:rPr>
              <a:t>or</a:t>
            </a:r>
            <a:r>
              <a:rPr lang="en-US" dirty="0">
                <a:solidFill>
                  <a:srgbClr val="222222"/>
                </a:solidFill>
                <a:latin typeface="Times New Roman" panose="02020603050405020304" pitchFamily="18" charset="0"/>
                <a:cs typeface="Times New Roman" panose="02020603050405020304" pitchFamily="18" charset="0"/>
              </a:rPr>
              <a:t> vortexes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115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txBox="1">
            <a:spLocks noChangeArrowheads="1"/>
          </p:cNvSpPr>
          <p:nvPr/>
        </p:nvSpPr>
        <p:spPr>
          <a:xfrm>
            <a:off x="0" y="115888"/>
            <a:ext cx="8893175" cy="452596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3200" b="0" i="0" u="none" strike="noStrike" kern="1200" cap="none" spc="0" normalizeH="0" baseline="0" noProof="0" smtClean="0">
                <a:ln>
                  <a:noFill/>
                </a:ln>
                <a:solidFill>
                  <a:schemeClr val="accent2"/>
                </a:solidFill>
                <a:effectLst/>
                <a:uLnTx/>
                <a:uFillTx/>
                <a:latin typeface="Times New Roman" pitchFamily="18" charset="0"/>
                <a:cs typeface="Times New Roman" pitchFamily="18" charset="0"/>
              </a:rPr>
              <a:t>Most flows in nature &amp; technical applications are turbulent</a:t>
            </a:r>
            <a:endParaRPr kumimoji="0" lang="fr-FR" sz="3200" b="0" i="0" u="none" strike="noStrike" kern="1200" cap="none" spc="0" normalizeH="0" baseline="0" noProof="0" dirty="0">
              <a:ln>
                <a:noFill/>
              </a:ln>
              <a:solidFill>
                <a:schemeClr val="accent2"/>
              </a:solidFill>
              <a:effectLst/>
              <a:uLnTx/>
              <a:uFillTx/>
              <a:latin typeface="Times New Roman" pitchFamily="18" charset="0"/>
              <a:cs typeface="Times New Roman" pitchFamily="18" charset="0"/>
            </a:endParaRPr>
          </a:p>
        </p:txBody>
      </p:sp>
      <p:sp>
        <p:nvSpPr>
          <p:cNvPr id="6" name="Text Box 19"/>
          <p:cNvSpPr txBox="1">
            <a:spLocks noChangeArrowheads="1"/>
          </p:cNvSpPr>
          <p:nvPr/>
        </p:nvSpPr>
        <p:spPr bwMode="auto">
          <a:xfrm>
            <a:off x="107950" y="5949950"/>
            <a:ext cx="1864613" cy="369332"/>
          </a:xfrm>
          <a:prstGeom prst="rect">
            <a:avLst/>
          </a:prstGeom>
          <a:noFill/>
          <a:ln w="9525">
            <a:noFill/>
            <a:miter lim="800000"/>
            <a:headEnd/>
            <a:tailEnd/>
          </a:ln>
          <a:effectLst/>
        </p:spPr>
        <p:txBody>
          <a:bodyPr wrap="none">
            <a:spAutoFit/>
          </a:bodyPr>
          <a:lstStyle/>
          <a:p>
            <a:r>
              <a:rPr lang="fr-FR" sz="1800">
                <a:latin typeface="Times New Roman" pitchFamily="18" charset="0"/>
                <a:cs typeface="Times New Roman" pitchFamily="18" charset="0"/>
              </a:rPr>
              <a:t>Pictures of Jupiter</a:t>
            </a:r>
          </a:p>
        </p:txBody>
      </p:sp>
      <p:sp>
        <p:nvSpPr>
          <p:cNvPr id="7" name="Text Box 20"/>
          <p:cNvSpPr txBox="1">
            <a:spLocks noChangeArrowheads="1"/>
          </p:cNvSpPr>
          <p:nvPr/>
        </p:nvSpPr>
        <p:spPr bwMode="auto">
          <a:xfrm>
            <a:off x="3132138" y="5013325"/>
            <a:ext cx="2339102" cy="369332"/>
          </a:xfrm>
          <a:prstGeom prst="rect">
            <a:avLst/>
          </a:prstGeom>
          <a:noFill/>
          <a:ln w="9525">
            <a:noFill/>
            <a:miter lim="800000"/>
            <a:headEnd/>
            <a:tailEnd/>
          </a:ln>
          <a:effectLst/>
        </p:spPr>
        <p:txBody>
          <a:bodyPr wrap="none">
            <a:spAutoFit/>
          </a:bodyPr>
          <a:lstStyle/>
          <a:p>
            <a:r>
              <a:rPr lang="fr-FR" sz="1800">
                <a:latin typeface="Times New Roman" pitchFamily="18" charset="0"/>
                <a:cs typeface="Times New Roman" pitchFamily="18" charset="0"/>
              </a:rPr>
              <a:t>Flow around propellers</a:t>
            </a:r>
          </a:p>
        </p:txBody>
      </p:sp>
      <p:sp>
        <p:nvSpPr>
          <p:cNvPr id="8" name="Text Box 21"/>
          <p:cNvSpPr txBox="1">
            <a:spLocks noChangeArrowheads="1"/>
          </p:cNvSpPr>
          <p:nvPr/>
        </p:nvSpPr>
        <p:spPr bwMode="auto">
          <a:xfrm>
            <a:off x="6361113" y="4149725"/>
            <a:ext cx="2537874" cy="369332"/>
          </a:xfrm>
          <a:prstGeom prst="rect">
            <a:avLst/>
          </a:prstGeom>
          <a:noFill/>
          <a:ln w="9525">
            <a:noFill/>
            <a:miter lim="800000"/>
            <a:headEnd/>
            <a:tailEnd/>
          </a:ln>
          <a:effectLst/>
        </p:spPr>
        <p:txBody>
          <a:bodyPr wrap="none">
            <a:spAutoFit/>
          </a:bodyPr>
          <a:lstStyle/>
          <a:p>
            <a:r>
              <a:rPr lang="fr-FR" sz="1800">
                <a:latin typeface="Times New Roman" pitchFamily="18" charset="0"/>
                <a:cs typeface="Times New Roman" pitchFamily="18" charset="0"/>
              </a:rPr>
              <a:t>Flow around a submarine</a:t>
            </a:r>
          </a:p>
        </p:txBody>
      </p:sp>
      <p:pic>
        <p:nvPicPr>
          <p:cNvPr id="9" name="Picture 22"/>
          <p:cNvPicPr>
            <a:picLocks noChangeAspect="1" noChangeArrowheads="1"/>
          </p:cNvPicPr>
          <p:nvPr/>
        </p:nvPicPr>
        <p:blipFill>
          <a:blip r:embed="rId3" cstate="print"/>
          <a:srcRect/>
          <a:stretch>
            <a:fillRect/>
          </a:stretch>
        </p:blipFill>
        <p:spPr bwMode="auto">
          <a:xfrm>
            <a:off x="152400" y="2590800"/>
            <a:ext cx="2787650" cy="3240087"/>
          </a:xfrm>
          <a:prstGeom prst="rect">
            <a:avLst/>
          </a:prstGeom>
          <a:noFill/>
          <a:ln w="9525">
            <a:solidFill>
              <a:schemeClr val="tx1"/>
            </a:solidFill>
            <a:miter lim="800000"/>
            <a:headEnd/>
            <a:tailEnd/>
          </a:ln>
          <a:effectLst/>
        </p:spPr>
      </p:pic>
      <p:pic>
        <p:nvPicPr>
          <p:cNvPr id="10" name="Picture 23"/>
          <p:cNvPicPr>
            <a:picLocks noChangeAspect="1" noChangeArrowheads="1"/>
          </p:cNvPicPr>
          <p:nvPr/>
        </p:nvPicPr>
        <p:blipFill>
          <a:blip r:embed="rId4" cstate="print"/>
          <a:srcRect/>
          <a:stretch>
            <a:fillRect/>
          </a:stretch>
        </p:blipFill>
        <p:spPr bwMode="auto">
          <a:xfrm>
            <a:off x="2987675" y="2133600"/>
            <a:ext cx="2987675" cy="2822575"/>
          </a:xfrm>
          <a:prstGeom prst="rect">
            <a:avLst/>
          </a:prstGeom>
          <a:noFill/>
          <a:ln w="9525">
            <a:solidFill>
              <a:schemeClr val="tx1"/>
            </a:solidFill>
            <a:miter lim="800000"/>
            <a:headEnd/>
            <a:tailEnd/>
          </a:ln>
          <a:effectLst/>
        </p:spPr>
      </p:pic>
      <p:graphicFrame>
        <p:nvGraphicFramePr>
          <p:cNvPr id="11" name="Object 24"/>
          <p:cNvGraphicFramePr>
            <a:graphicFrameLocks noGrp="1" noChangeAspect="1"/>
          </p:cNvGraphicFramePr>
          <p:nvPr>
            <p:ph sz="half" idx="4294967295"/>
          </p:nvPr>
        </p:nvGraphicFramePr>
        <p:xfrm>
          <a:off x="6096000" y="914400"/>
          <a:ext cx="2879725" cy="3141663"/>
        </p:xfrm>
        <a:graphic>
          <a:graphicData uri="http://schemas.openxmlformats.org/presentationml/2006/ole">
            <mc:AlternateContent xmlns:mc="http://schemas.openxmlformats.org/markup-compatibility/2006">
              <mc:Choice xmlns:v="urn:schemas-microsoft-com:vml" Requires="v">
                <p:oleObj spid="_x0000_s555087" name="Photo Editor Photo" r:id="rId5" imgW="4933333" imgH="5380952" progId="">
                  <p:embed/>
                </p:oleObj>
              </mc:Choice>
              <mc:Fallback>
                <p:oleObj name="Photo Editor Photo" r:id="rId5" imgW="4933333" imgH="538095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14400"/>
                        <a:ext cx="2879725" cy="3141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35579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70C0"/>
                </a:solidFill>
                <a:latin typeface="Times New Roman" pitchFamily="18" charset="0"/>
                <a:cs typeface="Times New Roman" pitchFamily="18" charset="0"/>
              </a:rPr>
              <a:t>Scales of turbulence - continue</a:t>
            </a:r>
            <a:endParaRPr lang="en-GB" dirty="0">
              <a:solidFill>
                <a:srgbClr val="0070C0"/>
              </a:solidFill>
            </a:endParaRPr>
          </a:p>
        </p:txBody>
      </p:sp>
      <p:sp>
        <p:nvSpPr>
          <p:cNvPr id="3" name="Content Placeholder 2"/>
          <p:cNvSpPr>
            <a:spLocks noGrp="1"/>
          </p:cNvSpPr>
          <p:nvPr>
            <p:ph idx="1"/>
          </p:nvPr>
        </p:nvSpPr>
        <p:spPr/>
        <p:txBody>
          <a:bodyPr>
            <a:normAutofit fontScale="62500" lnSpcReduction="20000"/>
          </a:bodyPr>
          <a:lstStyle/>
          <a:p>
            <a:r>
              <a:rPr lang="en-GB" b="1" dirty="0" smtClean="0">
                <a:latin typeface="Times New Roman" pitchFamily="18" charset="0"/>
                <a:cs typeface="Times New Roman" pitchFamily="18" charset="0"/>
              </a:rPr>
              <a:t>Large Eddies:</a:t>
            </a:r>
          </a:p>
          <a:p>
            <a:pPr lvl="1">
              <a:buFontTx/>
              <a:buChar char="-"/>
            </a:pPr>
            <a:r>
              <a:rPr lang="en-GB" sz="2900" dirty="0" smtClean="0">
                <a:latin typeface="Times New Roman" pitchFamily="18" charset="0"/>
                <a:cs typeface="Times New Roman" pitchFamily="18" charset="0"/>
              </a:rPr>
              <a:t>have large eddy Reynolds number,</a:t>
            </a:r>
          </a:p>
          <a:p>
            <a:pPr lvl="1">
              <a:buFontTx/>
              <a:buChar char="-"/>
            </a:pPr>
            <a:r>
              <a:rPr lang="en-GB" dirty="0" smtClean="0">
                <a:latin typeface="Times New Roman" pitchFamily="18" charset="0"/>
                <a:cs typeface="Times New Roman" pitchFamily="18" charset="0"/>
              </a:rPr>
              <a:t>are dominated by inertia effects</a:t>
            </a:r>
          </a:p>
          <a:p>
            <a:pPr lvl="1">
              <a:buFontTx/>
              <a:buChar char="-"/>
            </a:pPr>
            <a:r>
              <a:rPr lang="en-GB" sz="2900" dirty="0" smtClean="0">
                <a:latin typeface="Times New Roman" pitchFamily="18" charset="0"/>
                <a:cs typeface="Times New Roman" pitchFamily="18" charset="0"/>
              </a:rPr>
              <a:t>viscous effects are negligible</a:t>
            </a:r>
          </a:p>
          <a:p>
            <a:pPr lvl="1">
              <a:buFontTx/>
              <a:buChar char="-"/>
            </a:pPr>
            <a:r>
              <a:rPr lang="en-GB" dirty="0" smtClean="0">
                <a:latin typeface="Times New Roman" pitchFamily="18" charset="0"/>
                <a:cs typeface="Times New Roman" pitchFamily="18" charset="0"/>
              </a:rPr>
              <a:t>are effectively </a:t>
            </a:r>
            <a:r>
              <a:rPr lang="en-GB" dirty="0" err="1" smtClean="0">
                <a:latin typeface="Times New Roman" pitchFamily="18" charset="0"/>
                <a:cs typeface="Times New Roman" pitchFamily="18" charset="0"/>
              </a:rPr>
              <a:t>inviscid</a:t>
            </a:r>
            <a:r>
              <a:rPr lang="en-GB" dirty="0" smtClean="0">
                <a:latin typeface="Times New Roman" pitchFamily="18" charset="0"/>
                <a:cs typeface="Times New Roman" pitchFamily="18" charset="0"/>
              </a:rPr>
              <a:t>.</a:t>
            </a:r>
          </a:p>
          <a:p>
            <a:pPr lvl="1">
              <a:buFontTx/>
              <a:buChar char="-"/>
            </a:pPr>
            <a:r>
              <a:rPr lang="en-GB" dirty="0" smtClean="0">
                <a:latin typeface="Times New Roman" pitchFamily="18" charset="0"/>
                <a:cs typeface="Times New Roman" pitchFamily="18" charset="0"/>
              </a:rPr>
              <a:t>are anisotropic</a:t>
            </a:r>
          </a:p>
          <a:p>
            <a:pPr>
              <a:buNone/>
            </a:pPr>
            <a:endParaRPr lang="el-GR" dirty="0" smtClean="0">
              <a:latin typeface="Times New Roman" pitchFamily="18" charset="0"/>
              <a:cs typeface="Times New Roman" pitchFamily="18" charset="0"/>
            </a:endParaRPr>
          </a:p>
          <a:p>
            <a:r>
              <a:rPr lang="en-GB" b="1" dirty="0" smtClean="0">
                <a:latin typeface="Times New Roman" pitchFamily="18" charset="0"/>
                <a:cs typeface="Times New Roman" pitchFamily="18" charset="0"/>
              </a:rPr>
              <a:t>Small Eddies:</a:t>
            </a:r>
          </a:p>
          <a:p>
            <a:pPr lvl="1">
              <a:buFontTx/>
              <a:buChar char="-"/>
            </a:pPr>
            <a:r>
              <a:rPr lang="en-GB" sz="2900" dirty="0" smtClean="0">
                <a:latin typeface="Times New Roman" pitchFamily="18" charset="0"/>
                <a:cs typeface="Times New Roman" pitchFamily="18" charset="0"/>
              </a:rPr>
              <a:t>motion is dictated by viscosity</a:t>
            </a:r>
          </a:p>
          <a:p>
            <a:pPr lvl="1">
              <a:buFontTx/>
              <a:buChar char="-"/>
            </a:pPr>
            <a:r>
              <a:rPr lang="en-GB" sz="2900" dirty="0" smtClean="0">
                <a:latin typeface="Times New Roman" pitchFamily="18" charset="0"/>
                <a:cs typeface="Times New Roman" pitchFamily="18" charset="0"/>
              </a:rPr>
              <a:t>Re ≈ 1</a:t>
            </a:r>
          </a:p>
          <a:p>
            <a:pPr lvl="1">
              <a:buFontTx/>
              <a:buChar char="-"/>
            </a:pPr>
            <a:r>
              <a:rPr lang="en-GB" sz="2900" dirty="0" smtClean="0">
                <a:latin typeface="Times New Roman" pitchFamily="18" charset="0"/>
                <a:cs typeface="Times New Roman" pitchFamily="18" charset="0"/>
              </a:rPr>
              <a:t>length scales : 0.1 – 0.01 mm</a:t>
            </a:r>
          </a:p>
          <a:p>
            <a:pPr lvl="1">
              <a:buFontTx/>
              <a:buChar char="-"/>
            </a:pPr>
            <a:r>
              <a:rPr lang="en-GB" sz="2900" dirty="0" smtClean="0">
                <a:latin typeface="Times New Roman" pitchFamily="18" charset="0"/>
                <a:cs typeface="Times New Roman" pitchFamily="18" charset="0"/>
              </a:rPr>
              <a:t>frequencies : ≈ 10 kHz</a:t>
            </a:r>
          </a:p>
          <a:p>
            <a:pPr lvl="1">
              <a:buFontTx/>
              <a:buChar char="-"/>
            </a:pPr>
            <a:r>
              <a:rPr lang="en-GB" sz="2900" dirty="0" smtClean="0">
                <a:latin typeface="Times New Roman" pitchFamily="18" charset="0"/>
                <a:cs typeface="Times New Roman" pitchFamily="18" charset="0"/>
              </a:rPr>
              <a:t>are isotropic</a:t>
            </a:r>
          </a:p>
          <a:p>
            <a:pPr lvl="1">
              <a:buFontTx/>
              <a:buChar char="-"/>
            </a:pPr>
            <a:endParaRPr lang="en-GB" dirty="0" smtClean="0">
              <a:latin typeface="Times New Roman" pitchFamily="18" charset="0"/>
              <a:cs typeface="Times New Roman" pitchFamily="18" charset="0"/>
            </a:endParaRPr>
          </a:p>
          <a:p>
            <a:r>
              <a:rPr lang="en-GB" b="1" dirty="0" smtClean="0">
                <a:latin typeface="Times New Roman" pitchFamily="18" charset="0"/>
                <a:cs typeface="Times New Roman" pitchFamily="18" charset="0"/>
              </a:rPr>
              <a:t>Energy associated with eddy motions is dissipated and converted into thermal internal energy</a:t>
            </a:r>
            <a:endParaRPr lang="en-GB" sz="1800" b="1" dirty="0" smtClean="0">
              <a:latin typeface="Times New Roman" pitchFamily="18" charset="0"/>
              <a:cs typeface="Times New Roman" pitchFamily="18" charset="0"/>
            </a:endParaRPr>
          </a:p>
          <a:p>
            <a:pPr lvl="1">
              <a:buFontTx/>
              <a:buChar char="-"/>
            </a:pPr>
            <a:endParaRPr lang="en-GB" dirty="0" smtClean="0">
              <a:latin typeface="Times New Roman" pitchFamily="18" charset="0"/>
              <a:cs typeface="Times New Roman" pitchFamily="18" charset="0"/>
            </a:endParaRPr>
          </a:p>
          <a:p>
            <a:pPr>
              <a:buNone/>
            </a:pP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7239000" y="6400800"/>
            <a:ext cx="1905000" cy="457200"/>
          </a:xfrm>
        </p:spPr>
        <p:txBody>
          <a:bodyPr/>
          <a:lstStyle/>
          <a:p>
            <a:fld id="{9A6AA968-3C63-4D89-9071-D910D84571F6}" type="slidenum">
              <a:rPr lang="en-US"/>
              <a:pPr/>
              <a:t>31</a:t>
            </a:fld>
            <a:endParaRPr lang="en-US"/>
          </a:p>
        </p:txBody>
      </p:sp>
      <p:sp>
        <p:nvSpPr>
          <p:cNvPr id="5" name="Rectangle 2"/>
          <p:cNvSpPr>
            <a:spLocks noChangeArrowheads="1"/>
          </p:cNvSpPr>
          <p:nvPr/>
        </p:nvSpPr>
        <p:spPr bwMode="auto">
          <a:xfrm>
            <a:off x="609600" y="876300"/>
            <a:ext cx="7772400" cy="647700"/>
          </a:xfrm>
          <a:prstGeom prst="rect">
            <a:avLst/>
          </a:prstGeom>
          <a:noFill/>
          <a:ln w="12700">
            <a:noFill/>
            <a:miter lim="800000"/>
            <a:headEnd/>
            <a:tailEnd/>
          </a:ln>
          <a:effectLst/>
        </p:spPr>
        <p:txBody>
          <a:bodyPr lIns="90488" tIns="44450" rIns="90488" bIns="44450" anchor="b"/>
          <a:lstStyle/>
          <a:p>
            <a:endParaRPr lang="en-US" sz="2400" b="0">
              <a:solidFill>
                <a:schemeClr val="tx1"/>
              </a:solidFill>
              <a:latin typeface="Times New Roman" pitchFamily="18" charset="0"/>
            </a:endParaRPr>
          </a:p>
        </p:txBody>
      </p:sp>
      <p:grpSp>
        <p:nvGrpSpPr>
          <p:cNvPr id="6" name="Group 16"/>
          <p:cNvGrpSpPr>
            <a:grpSpLocks/>
          </p:cNvGrpSpPr>
          <p:nvPr/>
        </p:nvGrpSpPr>
        <p:grpSpPr bwMode="auto">
          <a:xfrm>
            <a:off x="990600" y="1295400"/>
            <a:ext cx="7010400" cy="2994025"/>
            <a:chOff x="527" y="1581"/>
            <a:chExt cx="4785" cy="2222"/>
          </a:xfrm>
        </p:grpSpPr>
        <p:pic>
          <p:nvPicPr>
            <p:cNvPr id="7" name="Picture 3" descr="G:\tex\ohp\figures\jet-eddy-structure.tif"/>
            <p:cNvPicPr>
              <a:picLocks noChangeAspect="1" noChangeArrowheads="1"/>
            </p:cNvPicPr>
            <p:nvPr/>
          </p:nvPicPr>
          <p:blipFill>
            <a:blip r:embed="rId2" cstate="print"/>
            <a:srcRect r="2426"/>
            <a:stretch>
              <a:fillRect/>
            </a:stretch>
          </p:blipFill>
          <p:spPr bwMode="auto">
            <a:xfrm>
              <a:off x="527" y="1581"/>
              <a:ext cx="4785" cy="1810"/>
            </a:xfrm>
            <a:prstGeom prst="rect">
              <a:avLst/>
            </a:prstGeom>
            <a:noFill/>
          </p:spPr>
        </p:pic>
        <p:sp>
          <p:nvSpPr>
            <p:cNvPr id="8" name="Text Box 4"/>
            <p:cNvSpPr txBox="1">
              <a:spLocks noChangeArrowheads="1"/>
            </p:cNvSpPr>
            <p:nvPr/>
          </p:nvSpPr>
          <p:spPr bwMode="auto">
            <a:xfrm>
              <a:off x="3407" y="3572"/>
              <a:ext cx="1177" cy="231"/>
            </a:xfrm>
            <a:prstGeom prst="rect">
              <a:avLst/>
            </a:prstGeom>
            <a:noFill/>
            <a:ln w="12700">
              <a:noFill/>
              <a:miter lim="800000"/>
              <a:headEnd/>
              <a:tailEnd/>
            </a:ln>
            <a:effectLst/>
          </p:spPr>
          <p:txBody>
            <a:bodyPr>
              <a:spAutoFit/>
            </a:bodyPr>
            <a:lstStyle/>
            <a:p>
              <a:pPr>
                <a:spcBef>
                  <a:spcPct val="50000"/>
                </a:spcBef>
              </a:pPr>
              <a:r>
                <a:rPr lang="en-US" sz="1800" b="0">
                  <a:latin typeface="Times New Roman" pitchFamily="18" charset="0"/>
                </a:rPr>
                <a:t>Large Structure</a:t>
              </a:r>
              <a:r>
                <a:rPr lang="en-US" sz="1800" b="0">
                  <a:solidFill>
                    <a:schemeClr val="tx1"/>
                  </a:solidFill>
                  <a:latin typeface="Times New Roman" pitchFamily="18" charset="0"/>
                </a:rPr>
                <a:t> </a:t>
              </a:r>
            </a:p>
          </p:txBody>
        </p:sp>
        <p:sp>
          <p:nvSpPr>
            <p:cNvPr id="9" name="Text Box 5"/>
            <p:cNvSpPr txBox="1">
              <a:spLocks noChangeArrowheads="1"/>
            </p:cNvSpPr>
            <p:nvPr/>
          </p:nvSpPr>
          <p:spPr bwMode="auto">
            <a:xfrm>
              <a:off x="719" y="3510"/>
              <a:ext cx="1118" cy="231"/>
            </a:xfrm>
            <a:prstGeom prst="rect">
              <a:avLst/>
            </a:prstGeom>
            <a:noFill/>
            <a:ln w="12700">
              <a:noFill/>
              <a:miter lim="800000"/>
              <a:headEnd/>
              <a:tailEnd/>
            </a:ln>
            <a:effectLst/>
          </p:spPr>
          <p:txBody>
            <a:bodyPr>
              <a:spAutoFit/>
            </a:bodyPr>
            <a:lstStyle/>
            <a:p>
              <a:pPr>
                <a:spcBef>
                  <a:spcPct val="50000"/>
                </a:spcBef>
              </a:pPr>
              <a:r>
                <a:rPr lang="en-US" sz="1800" b="0">
                  <a:latin typeface="Times New Roman" pitchFamily="18" charset="0"/>
                </a:rPr>
                <a:t>Small Structure</a:t>
              </a:r>
              <a:endParaRPr lang="en-US" sz="1800" b="0">
                <a:solidFill>
                  <a:schemeClr val="tx1"/>
                </a:solidFill>
                <a:latin typeface="Times New Roman" pitchFamily="18" charset="0"/>
              </a:endParaRPr>
            </a:p>
          </p:txBody>
        </p:sp>
        <p:sp>
          <p:nvSpPr>
            <p:cNvPr id="10" name="Oval 6"/>
            <p:cNvSpPr>
              <a:spLocks noChangeArrowheads="1"/>
            </p:cNvSpPr>
            <p:nvPr/>
          </p:nvSpPr>
          <p:spPr bwMode="auto">
            <a:xfrm>
              <a:off x="2111" y="2414"/>
              <a:ext cx="221" cy="237"/>
            </a:xfrm>
            <a:prstGeom prst="ellipse">
              <a:avLst/>
            </a:prstGeom>
            <a:noFill/>
            <a:ln w="28575">
              <a:solidFill>
                <a:schemeClr val="accent2"/>
              </a:solidFill>
              <a:round/>
              <a:headEnd/>
              <a:tailEnd/>
            </a:ln>
            <a:effectLst/>
          </p:spPr>
          <p:txBody>
            <a:bodyPr wrap="none" anchor="ctr"/>
            <a:lstStyle/>
            <a:p>
              <a:pPr algn="ctr"/>
              <a:endParaRPr lang="en-US" sz="1800" b="0">
                <a:solidFill>
                  <a:schemeClr val="tx1"/>
                </a:solidFill>
                <a:latin typeface="Times New Roman" pitchFamily="18" charset="0"/>
              </a:endParaRPr>
            </a:p>
          </p:txBody>
        </p:sp>
        <p:sp>
          <p:nvSpPr>
            <p:cNvPr id="11" name="Oval 7"/>
            <p:cNvSpPr>
              <a:spLocks noChangeArrowheads="1"/>
            </p:cNvSpPr>
            <p:nvPr/>
          </p:nvSpPr>
          <p:spPr bwMode="auto">
            <a:xfrm>
              <a:off x="2785" y="1850"/>
              <a:ext cx="438" cy="452"/>
            </a:xfrm>
            <a:prstGeom prst="ellipse">
              <a:avLst/>
            </a:prstGeom>
            <a:noFill/>
            <a:ln w="28575">
              <a:solidFill>
                <a:schemeClr val="accent2"/>
              </a:solidFill>
              <a:round/>
              <a:headEnd/>
              <a:tailEnd/>
            </a:ln>
            <a:effectLst/>
          </p:spPr>
          <p:txBody>
            <a:bodyPr wrap="none" anchor="ctr"/>
            <a:lstStyle/>
            <a:p>
              <a:pPr algn="ctr"/>
              <a:endParaRPr lang="en-US" sz="1800" b="0">
                <a:solidFill>
                  <a:schemeClr val="tx1"/>
                </a:solidFill>
                <a:latin typeface="Times New Roman" pitchFamily="18" charset="0"/>
              </a:endParaRPr>
            </a:p>
          </p:txBody>
        </p:sp>
        <p:sp>
          <p:nvSpPr>
            <p:cNvPr id="12" name="Oval 8"/>
            <p:cNvSpPr>
              <a:spLocks noChangeArrowheads="1"/>
            </p:cNvSpPr>
            <p:nvPr/>
          </p:nvSpPr>
          <p:spPr bwMode="auto">
            <a:xfrm>
              <a:off x="1304" y="2215"/>
              <a:ext cx="127" cy="134"/>
            </a:xfrm>
            <a:prstGeom prst="ellipse">
              <a:avLst/>
            </a:prstGeom>
            <a:noFill/>
            <a:ln w="28575">
              <a:solidFill>
                <a:schemeClr val="accent2"/>
              </a:solidFill>
              <a:round/>
              <a:headEnd/>
              <a:tailEnd/>
            </a:ln>
            <a:effectLst/>
          </p:spPr>
          <p:txBody>
            <a:bodyPr wrap="none" anchor="ctr"/>
            <a:lstStyle/>
            <a:p>
              <a:endParaRPr lang="en-GB"/>
            </a:p>
          </p:txBody>
        </p:sp>
        <p:sp>
          <p:nvSpPr>
            <p:cNvPr id="13" name="Oval 9"/>
            <p:cNvSpPr>
              <a:spLocks noChangeArrowheads="1"/>
            </p:cNvSpPr>
            <p:nvPr/>
          </p:nvSpPr>
          <p:spPr bwMode="auto">
            <a:xfrm>
              <a:off x="3763" y="2045"/>
              <a:ext cx="422" cy="414"/>
            </a:xfrm>
            <a:prstGeom prst="ellipse">
              <a:avLst/>
            </a:prstGeom>
            <a:noFill/>
            <a:ln w="28575">
              <a:solidFill>
                <a:schemeClr val="accent2"/>
              </a:solidFill>
              <a:round/>
              <a:headEnd/>
              <a:tailEnd/>
            </a:ln>
            <a:effectLst/>
          </p:spPr>
          <p:txBody>
            <a:bodyPr wrap="none" anchor="ctr"/>
            <a:lstStyle/>
            <a:p>
              <a:endParaRPr lang="en-GB"/>
            </a:p>
          </p:txBody>
        </p:sp>
        <p:sp>
          <p:nvSpPr>
            <p:cNvPr id="14" name="Line 10"/>
            <p:cNvSpPr>
              <a:spLocks noChangeShapeType="1"/>
            </p:cNvSpPr>
            <p:nvPr/>
          </p:nvSpPr>
          <p:spPr bwMode="auto">
            <a:xfrm flipV="1">
              <a:off x="1275" y="2355"/>
              <a:ext cx="65" cy="1126"/>
            </a:xfrm>
            <a:prstGeom prst="line">
              <a:avLst/>
            </a:prstGeom>
            <a:noFill/>
            <a:ln w="28575">
              <a:solidFill>
                <a:schemeClr val="accent2"/>
              </a:solidFill>
              <a:round/>
              <a:headEnd/>
              <a:tailEnd type="triangle" w="sm" len="lg"/>
            </a:ln>
            <a:effectLst/>
          </p:spPr>
          <p:txBody>
            <a:bodyPr wrap="none" anchor="ctr"/>
            <a:lstStyle/>
            <a:p>
              <a:endParaRPr lang="en-GB"/>
            </a:p>
          </p:txBody>
        </p:sp>
        <p:sp>
          <p:nvSpPr>
            <p:cNvPr id="15" name="Line 11"/>
            <p:cNvSpPr>
              <a:spLocks noChangeShapeType="1"/>
            </p:cNvSpPr>
            <p:nvPr/>
          </p:nvSpPr>
          <p:spPr bwMode="auto">
            <a:xfrm flipV="1">
              <a:off x="1564" y="2628"/>
              <a:ext cx="585" cy="852"/>
            </a:xfrm>
            <a:prstGeom prst="line">
              <a:avLst/>
            </a:prstGeom>
            <a:noFill/>
            <a:ln w="28575">
              <a:solidFill>
                <a:schemeClr val="accent2"/>
              </a:solidFill>
              <a:round/>
              <a:headEnd/>
              <a:tailEnd type="triangle" w="sm" len="lg"/>
            </a:ln>
            <a:effectLst/>
          </p:spPr>
          <p:txBody>
            <a:bodyPr wrap="none" anchor="ctr"/>
            <a:lstStyle/>
            <a:p>
              <a:endParaRPr lang="en-GB"/>
            </a:p>
          </p:txBody>
        </p:sp>
        <p:sp>
          <p:nvSpPr>
            <p:cNvPr id="16" name="Line 12"/>
            <p:cNvSpPr>
              <a:spLocks noChangeShapeType="1"/>
            </p:cNvSpPr>
            <p:nvPr/>
          </p:nvSpPr>
          <p:spPr bwMode="auto">
            <a:xfrm flipH="1" flipV="1">
              <a:off x="3963" y="2429"/>
              <a:ext cx="213" cy="1123"/>
            </a:xfrm>
            <a:prstGeom prst="line">
              <a:avLst/>
            </a:prstGeom>
            <a:noFill/>
            <a:ln w="25400">
              <a:solidFill>
                <a:schemeClr val="accent2"/>
              </a:solidFill>
              <a:round/>
              <a:headEnd/>
              <a:tailEnd type="triangle" w="sm" len="lg"/>
            </a:ln>
            <a:effectLst/>
          </p:spPr>
          <p:txBody>
            <a:bodyPr wrap="none" anchor="ctr"/>
            <a:lstStyle/>
            <a:p>
              <a:endParaRPr lang="en-GB"/>
            </a:p>
          </p:txBody>
        </p:sp>
        <p:sp>
          <p:nvSpPr>
            <p:cNvPr id="17" name="Line 13"/>
            <p:cNvSpPr>
              <a:spLocks noChangeShapeType="1"/>
            </p:cNvSpPr>
            <p:nvPr/>
          </p:nvSpPr>
          <p:spPr bwMode="auto">
            <a:xfrm flipH="1" flipV="1">
              <a:off x="3073" y="2296"/>
              <a:ext cx="767" cy="1256"/>
            </a:xfrm>
            <a:prstGeom prst="line">
              <a:avLst/>
            </a:prstGeom>
            <a:noFill/>
            <a:ln w="25400">
              <a:solidFill>
                <a:schemeClr val="accent2"/>
              </a:solidFill>
              <a:round/>
              <a:headEnd/>
              <a:tailEnd type="triangle" w="sm" len="lg"/>
            </a:ln>
            <a:effectLst/>
          </p:spPr>
          <p:txBody>
            <a:bodyPr wrap="none" anchor="ctr"/>
            <a:lstStyle/>
            <a:p>
              <a:endParaRPr lang="en-GB"/>
            </a:p>
          </p:txBody>
        </p:sp>
      </p:grpSp>
      <p:sp>
        <p:nvSpPr>
          <p:cNvPr id="18" name="Rectangle 15"/>
          <p:cNvSpPr>
            <a:spLocks noGrp="1" noChangeArrowheads="1"/>
          </p:cNvSpPr>
          <p:nvPr>
            <p:ph type="title"/>
          </p:nvPr>
        </p:nvSpPr>
        <p:spPr>
          <a:xfrm>
            <a:off x="228600" y="152400"/>
            <a:ext cx="8686800" cy="1066800"/>
          </a:xfrm>
        </p:spPr>
        <p:txBody>
          <a:bodyPr>
            <a:normAutofit/>
          </a:bodyPr>
          <a:lstStyle/>
          <a:p>
            <a:r>
              <a:rPr lang="en-US" sz="4000" dirty="0">
                <a:solidFill>
                  <a:srgbClr val="0070C0"/>
                </a:solidFill>
                <a:latin typeface="Times New Roman" pitchFamily="18" charset="0"/>
                <a:cs typeface="Times New Roman" pitchFamily="18" charset="0"/>
              </a:rPr>
              <a:t>Large-scale vs. small-scale structure</a:t>
            </a:r>
          </a:p>
        </p:txBody>
      </p:sp>
      <p:pic>
        <p:nvPicPr>
          <p:cNvPr id="19" name="Picture 3" descr="eddy-scale"/>
          <p:cNvPicPr>
            <a:picLocks noChangeAspect="1" noChangeArrowheads="1"/>
          </p:cNvPicPr>
          <p:nvPr/>
        </p:nvPicPr>
        <p:blipFill>
          <a:blip r:embed="rId3" cstate="print"/>
          <a:srcRect b="56918"/>
          <a:stretch>
            <a:fillRect/>
          </a:stretch>
        </p:blipFill>
        <p:spPr bwMode="auto">
          <a:xfrm>
            <a:off x="1295400" y="4597400"/>
            <a:ext cx="6324600" cy="1779588"/>
          </a:xfrm>
          <a:prstGeom prst="rect">
            <a:avLst/>
          </a:prstGeom>
          <a:noFill/>
          <a:ln w="9525">
            <a:noFill/>
            <a:miter lim="800000"/>
            <a:headEnd/>
            <a:tailEnd/>
          </a:ln>
        </p:spPr>
      </p:pic>
      <p:sp>
        <p:nvSpPr>
          <p:cNvPr id="20" name="Text Box 4"/>
          <p:cNvSpPr txBox="1">
            <a:spLocks noChangeArrowheads="1"/>
          </p:cNvSpPr>
          <p:nvPr/>
        </p:nvSpPr>
        <p:spPr bwMode="auto">
          <a:xfrm>
            <a:off x="3048000" y="6216650"/>
            <a:ext cx="2819400" cy="641350"/>
          </a:xfrm>
          <a:prstGeom prst="rect">
            <a:avLst/>
          </a:prstGeom>
          <a:solidFill>
            <a:schemeClr val="bg1"/>
          </a:solidFill>
          <a:ln w="9525">
            <a:noFill/>
            <a:miter lim="800000"/>
            <a:headEnd/>
            <a:tailEnd/>
          </a:ln>
        </p:spPr>
        <p:txBody>
          <a:bodyPr>
            <a:spAutoFit/>
          </a:bodyPr>
          <a:lstStyle/>
          <a:p>
            <a:pPr eaLnBrk="1" hangingPunct="1">
              <a:spcBef>
                <a:spcPct val="50000"/>
              </a:spcBef>
            </a:pPr>
            <a:r>
              <a:rPr lang="en-US" sz="1800">
                <a:latin typeface="Times New Roman" pitchFamily="18" charset="0"/>
              </a:rPr>
              <a:t>Energy Cascade Richardson (1922)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867400" y="1752600"/>
            <a:ext cx="2808288" cy="457200"/>
          </a:xfrm>
          <a:prstGeom prst="rect">
            <a:avLst/>
          </a:prstGeom>
          <a:noFill/>
          <a:ln w="9525">
            <a:noFill/>
            <a:miter lim="800000"/>
            <a:headEnd/>
            <a:tailEnd/>
          </a:ln>
        </p:spPr>
        <p:txBody>
          <a:bodyPr>
            <a:spAutoFit/>
          </a:bodyPr>
          <a:lstStyle/>
          <a:p>
            <a:pPr eaLnBrk="0" hangingPunct="0">
              <a:spcBef>
                <a:spcPct val="50000"/>
              </a:spcBef>
            </a:pPr>
            <a:r>
              <a:rPr lang="en-US" sz="2400" b="1">
                <a:ea typeface="ＭＳ Ｐゴシック" charset="-128"/>
              </a:rPr>
              <a:t>High-Re flow!</a:t>
            </a:r>
          </a:p>
        </p:txBody>
      </p:sp>
      <p:pic>
        <p:nvPicPr>
          <p:cNvPr id="6" name="Picture 3" descr="cornfieldsc"/>
          <p:cNvPicPr>
            <a:picLocks noChangeAspect="1" noChangeArrowheads="1"/>
          </p:cNvPicPr>
          <p:nvPr/>
        </p:nvPicPr>
        <p:blipFill>
          <a:blip r:embed="rId2" cstate="print"/>
          <a:srcRect/>
          <a:stretch>
            <a:fillRect/>
          </a:stretch>
        </p:blipFill>
        <p:spPr bwMode="auto">
          <a:xfrm>
            <a:off x="152400" y="914400"/>
            <a:ext cx="3810000" cy="3173413"/>
          </a:xfrm>
          <a:prstGeom prst="rect">
            <a:avLst/>
          </a:prstGeom>
          <a:noFill/>
        </p:spPr>
      </p:pic>
      <p:sp>
        <p:nvSpPr>
          <p:cNvPr id="7" name="Text Box 4"/>
          <p:cNvSpPr txBox="1">
            <a:spLocks noChangeArrowheads="1"/>
          </p:cNvSpPr>
          <p:nvPr/>
        </p:nvSpPr>
        <p:spPr bwMode="auto">
          <a:xfrm>
            <a:off x="609600" y="0"/>
            <a:ext cx="4953000" cy="822325"/>
          </a:xfrm>
          <a:prstGeom prst="rect">
            <a:avLst/>
          </a:prstGeom>
          <a:noFill/>
          <a:ln w="9525">
            <a:noFill/>
            <a:miter lim="800000"/>
            <a:headEnd/>
            <a:tailEnd/>
          </a:ln>
        </p:spPr>
        <p:txBody>
          <a:bodyPr>
            <a:spAutoFit/>
          </a:bodyPr>
          <a:lstStyle/>
          <a:p>
            <a:pPr eaLnBrk="0" hangingPunct="0">
              <a:spcBef>
                <a:spcPct val="50000"/>
              </a:spcBef>
            </a:pPr>
            <a:r>
              <a:rPr lang="en-US" sz="2400" b="1">
                <a:ea typeface="ＭＳ Ｐゴシック" charset="-128"/>
              </a:rPr>
              <a:t>Low-Re flow,  Van Gogh’s clouds have no small scales!</a:t>
            </a:r>
          </a:p>
        </p:txBody>
      </p:sp>
      <p:sp>
        <p:nvSpPr>
          <p:cNvPr id="8" name="Line 5"/>
          <p:cNvSpPr>
            <a:spLocks noChangeShapeType="1"/>
          </p:cNvSpPr>
          <p:nvPr/>
        </p:nvSpPr>
        <p:spPr bwMode="auto">
          <a:xfrm flipH="1">
            <a:off x="1981200" y="762000"/>
            <a:ext cx="228600" cy="1066800"/>
          </a:xfrm>
          <a:prstGeom prst="line">
            <a:avLst/>
          </a:prstGeom>
          <a:noFill/>
          <a:ln w="28575">
            <a:solidFill>
              <a:srgbClr val="FF8000"/>
            </a:solidFill>
            <a:round/>
            <a:headEnd/>
            <a:tailEnd type="triangle" w="med" len="med"/>
          </a:ln>
        </p:spPr>
        <p:txBody>
          <a:bodyPr wrap="none" anchor="ctr"/>
          <a:lstStyle/>
          <a:p>
            <a:endParaRPr lang="en-GB"/>
          </a:p>
        </p:txBody>
      </p:sp>
      <p:sp>
        <p:nvSpPr>
          <p:cNvPr id="9" name="Line 6"/>
          <p:cNvSpPr>
            <a:spLocks noChangeShapeType="1"/>
          </p:cNvSpPr>
          <p:nvPr/>
        </p:nvSpPr>
        <p:spPr bwMode="auto">
          <a:xfrm>
            <a:off x="2209800" y="762000"/>
            <a:ext cx="762000" cy="685800"/>
          </a:xfrm>
          <a:prstGeom prst="line">
            <a:avLst/>
          </a:prstGeom>
          <a:noFill/>
          <a:ln w="28575">
            <a:solidFill>
              <a:srgbClr val="FF8000"/>
            </a:solidFill>
            <a:round/>
            <a:headEnd/>
            <a:tailEnd type="triangle" w="med" len="med"/>
          </a:ln>
        </p:spPr>
        <p:txBody>
          <a:bodyPr wrap="none" anchor="ctr"/>
          <a:lstStyle/>
          <a:p>
            <a:endParaRPr lang="en-GB"/>
          </a:p>
        </p:txBody>
      </p:sp>
      <p:pic>
        <p:nvPicPr>
          <p:cNvPr id="10" name="Picture 7" descr="da_vinci"/>
          <p:cNvPicPr>
            <a:picLocks noChangeAspect="1" noChangeArrowheads="1"/>
          </p:cNvPicPr>
          <p:nvPr/>
        </p:nvPicPr>
        <p:blipFill>
          <a:blip r:embed="rId3" cstate="print"/>
          <a:srcRect r="12889"/>
          <a:stretch>
            <a:fillRect/>
          </a:stretch>
        </p:blipFill>
        <p:spPr bwMode="auto">
          <a:xfrm>
            <a:off x="4427538" y="2276475"/>
            <a:ext cx="4716462" cy="3321050"/>
          </a:xfrm>
          <a:prstGeom prst="rect">
            <a:avLst/>
          </a:prstGeom>
          <a:noFill/>
          <a:ln w="9525">
            <a:noFill/>
            <a:miter lim="800000"/>
            <a:headEnd/>
            <a:tailEnd/>
          </a:ln>
        </p:spPr>
      </p:pic>
      <p:sp>
        <p:nvSpPr>
          <p:cNvPr id="11" name="Rectangle 8"/>
          <p:cNvSpPr>
            <a:spLocks noChangeArrowheads="1"/>
          </p:cNvSpPr>
          <p:nvPr/>
        </p:nvSpPr>
        <p:spPr bwMode="auto">
          <a:xfrm>
            <a:off x="539750" y="4508500"/>
            <a:ext cx="3887788" cy="1187450"/>
          </a:xfrm>
          <a:prstGeom prst="rect">
            <a:avLst/>
          </a:prstGeom>
          <a:noFill/>
          <a:ln w="9525">
            <a:noFill/>
            <a:miter lim="800000"/>
            <a:headEnd/>
            <a:tailEnd/>
          </a:ln>
          <a:effectLst/>
        </p:spPr>
        <p:txBody>
          <a:bodyPr>
            <a:spAutoFit/>
          </a:bodyPr>
          <a:lstStyle/>
          <a:p>
            <a:r>
              <a:rPr lang="en-US" sz="2400" b="1">
                <a:solidFill>
                  <a:srgbClr val="FF0000"/>
                </a:solidFill>
              </a:rPr>
              <a:t>The sketch of a free water jet issuing from a square hole into a pool</a:t>
            </a:r>
            <a:endParaRPr lang="fr-FR" sz="2400" b="1">
              <a:solidFill>
                <a:srgbClr val="FF0000"/>
              </a:solidFill>
            </a:endParaRPr>
          </a:p>
        </p:txBody>
      </p:sp>
      <p:sp>
        <p:nvSpPr>
          <p:cNvPr id="12" name="Rectangle 9"/>
          <p:cNvSpPr>
            <a:spLocks noChangeArrowheads="1"/>
          </p:cNvSpPr>
          <p:nvPr/>
        </p:nvSpPr>
        <p:spPr bwMode="auto">
          <a:xfrm>
            <a:off x="4500563" y="5638800"/>
            <a:ext cx="4643437" cy="915988"/>
          </a:xfrm>
          <a:prstGeom prst="rect">
            <a:avLst/>
          </a:prstGeom>
          <a:noFill/>
          <a:ln w="9525">
            <a:noFill/>
            <a:miter lim="800000"/>
            <a:headEnd/>
            <a:tailEnd/>
          </a:ln>
          <a:effectLst/>
        </p:spPr>
        <p:txBody>
          <a:bodyPr>
            <a:spAutoFit/>
          </a:bodyPr>
          <a:lstStyle/>
          <a:p>
            <a:r>
              <a:rPr lang="en-US" sz="1800" b="1" dirty="0">
                <a:solidFill>
                  <a:srgbClr val="FF0000"/>
                </a:solidFill>
              </a:rPr>
              <a:t>Perhaps the world's first use of visualization as a scientific tool to study a turbulent flow</a:t>
            </a:r>
            <a:endParaRPr lang="fr-FR" sz="18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Examples of simple turbulent flows</a:t>
            </a:r>
          </a:p>
        </p:txBody>
      </p:sp>
      <p:grpSp>
        <p:nvGrpSpPr>
          <p:cNvPr id="6" name="Group 14"/>
          <p:cNvGrpSpPr>
            <a:grpSpLocks/>
          </p:cNvGrpSpPr>
          <p:nvPr/>
        </p:nvGrpSpPr>
        <p:grpSpPr bwMode="auto">
          <a:xfrm>
            <a:off x="114300" y="3657600"/>
            <a:ext cx="8915400" cy="3089275"/>
            <a:chOff x="72" y="1488"/>
            <a:chExt cx="5616" cy="1946"/>
          </a:xfrm>
        </p:grpSpPr>
        <p:grpSp>
          <p:nvGrpSpPr>
            <p:cNvPr id="7" name="Group 13"/>
            <p:cNvGrpSpPr>
              <a:grpSpLocks/>
            </p:cNvGrpSpPr>
            <p:nvPr/>
          </p:nvGrpSpPr>
          <p:grpSpPr bwMode="auto">
            <a:xfrm>
              <a:off x="72" y="1488"/>
              <a:ext cx="5616" cy="1668"/>
              <a:chOff x="72" y="1452"/>
              <a:chExt cx="5616" cy="1668"/>
            </a:xfrm>
          </p:grpSpPr>
          <p:grpSp>
            <p:nvGrpSpPr>
              <p:cNvPr id="11" name="Group 12"/>
              <p:cNvGrpSpPr>
                <a:grpSpLocks/>
              </p:cNvGrpSpPr>
              <p:nvPr/>
            </p:nvGrpSpPr>
            <p:grpSpPr bwMode="auto">
              <a:xfrm>
                <a:off x="72" y="1452"/>
                <a:ext cx="5616" cy="1668"/>
                <a:chOff x="72" y="1452"/>
                <a:chExt cx="5616" cy="1668"/>
              </a:xfrm>
            </p:grpSpPr>
            <p:grpSp>
              <p:nvGrpSpPr>
                <p:cNvPr id="13" name="Group 11"/>
                <p:cNvGrpSpPr>
                  <a:grpSpLocks/>
                </p:cNvGrpSpPr>
                <p:nvPr/>
              </p:nvGrpSpPr>
              <p:grpSpPr bwMode="auto">
                <a:xfrm>
                  <a:off x="72" y="1452"/>
                  <a:ext cx="5616" cy="1668"/>
                  <a:chOff x="72" y="1452"/>
                  <a:chExt cx="5616" cy="1668"/>
                </a:xfrm>
              </p:grpSpPr>
              <p:pic>
                <p:nvPicPr>
                  <p:cNvPr id="15" name="Picture 3" descr="C:\backups\backup06\f3a.gif"/>
                  <p:cNvPicPr>
                    <a:picLocks noChangeAspect="1" noChangeArrowheads="1"/>
                  </p:cNvPicPr>
                  <p:nvPr/>
                </p:nvPicPr>
                <p:blipFill>
                  <a:blip r:embed="rId2" cstate="print"/>
                  <a:srcRect/>
                  <a:stretch>
                    <a:fillRect/>
                  </a:stretch>
                </p:blipFill>
                <p:spPr bwMode="auto">
                  <a:xfrm>
                    <a:off x="72" y="1452"/>
                    <a:ext cx="5616" cy="1416"/>
                  </a:xfrm>
                  <a:prstGeom prst="rect">
                    <a:avLst/>
                  </a:prstGeom>
                  <a:noFill/>
                </p:spPr>
              </p:pic>
              <p:sp>
                <p:nvSpPr>
                  <p:cNvPr id="16" name="AutoShape 4"/>
                  <p:cNvSpPr>
                    <a:spLocks/>
                  </p:cNvSpPr>
                  <p:nvPr/>
                </p:nvSpPr>
                <p:spPr bwMode="auto">
                  <a:xfrm rot="-5386002">
                    <a:off x="816" y="2160"/>
                    <a:ext cx="240" cy="1680"/>
                  </a:xfrm>
                  <a:prstGeom prst="leftBrace">
                    <a:avLst>
                      <a:gd name="adj1" fmla="val 58333"/>
                      <a:gd name="adj2" fmla="val 50000"/>
                    </a:avLst>
                  </a:prstGeom>
                  <a:noFill/>
                  <a:ln w="9525">
                    <a:solidFill>
                      <a:schemeClr val="tx1"/>
                    </a:solidFill>
                    <a:round/>
                    <a:headEnd/>
                    <a:tailEnd/>
                  </a:ln>
                  <a:effectLst/>
                </p:spPr>
                <p:txBody>
                  <a:bodyPr wrap="none" anchor="ctr"/>
                  <a:lstStyle/>
                  <a:p>
                    <a:endParaRPr lang="en-GB"/>
                  </a:p>
                </p:txBody>
              </p:sp>
            </p:grpSp>
            <p:sp>
              <p:nvSpPr>
                <p:cNvPr id="14" name="AutoShape 5"/>
                <p:cNvSpPr>
                  <a:spLocks/>
                </p:cNvSpPr>
                <p:nvPr/>
              </p:nvSpPr>
              <p:spPr bwMode="auto">
                <a:xfrm rot="-5386002">
                  <a:off x="2711" y="2040"/>
                  <a:ext cx="240" cy="1920"/>
                </a:xfrm>
                <a:prstGeom prst="leftBrace">
                  <a:avLst>
                    <a:gd name="adj1" fmla="val 66667"/>
                    <a:gd name="adj2" fmla="val 50000"/>
                  </a:avLst>
                </a:prstGeom>
                <a:noFill/>
                <a:ln w="9525">
                  <a:solidFill>
                    <a:schemeClr val="tx1"/>
                  </a:solidFill>
                  <a:round/>
                  <a:headEnd/>
                  <a:tailEnd/>
                </a:ln>
                <a:effectLst/>
              </p:spPr>
              <p:txBody>
                <a:bodyPr wrap="none" anchor="ctr"/>
                <a:lstStyle/>
                <a:p>
                  <a:endParaRPr lang="en-GB"/>
                </a:p>
              </p:txBody>
            </p:sp>
          </p:grpSp>
          <p:sp>
            <p:nvSpPr>
              <p:cNvPr id="12" name="AutoShape 6"/>
              <p:cNvSpPr>
                <a:spLocks/>
              </p:cNvSpPr>
              <p:nvPr/>
            </p:nvSpPr>
            <p:spPr bwMode="auto">
              <a:xfrm rot="-5386002">
                <a:off x="4704" y="2160"/>
                <a:ext cx="240" cy="1680"/>
              </a:xfrm>
              <a:prstGeom prst="leftBrace">
                <a:avLst>
                  <a:gd name="adj1" fmla="val 58333"/>
                  <a:gd name="adj2" fmla="val 50000"/>
                </a:avLst>
              </a:prstGeom>
              <a:noFill/>
              <a:ln w="9525">
                <a:solidFill>
                  <a:schemeClr val="tx1"/>
                </a:solidFill>
                <a:round/>
                <a:headEnd/>
                <a:tailEnd/>
              </a:ln>
              <a:effectLst/>
            </p:spPr>
            <p:txBody>
              <a:bodyPr wrap="none" anchor="ctr"/>
              <a:lstStyle/>
              <a:p>
                <a:endParaRPr lang="en-GB"/>
              </a:p>
            </p:txBody>
          </p:sp>
        </p:grpSp>
        <p:sp>
          <p:nvSpPr>
            <p:cNvPr id="8" name="Text Box 7"/>
            <p:cNvSpPr txBox="1">
              <a:spLocks noChangeArrowheads="1"/>
            </p:cNvSpPr>
            <p:nvPr/>
          </p:nvSpPr>
          <p:spPr bwMode="auto">
            <a:xfrm>
              <a:off x="768" y="3144"/>
              <a:ext cx="307" cy="288"/>
            </a:xfrm>
            <a:prstGeom prst="rect">
              <a:avLst/>
            </a:prstGeom>
            <a:noFill/>
            <a:ln w="9525">
              <a:noFill/>
              <a:miter lim="800000"/>
              <a:headEnd/>
              <a:tailEnd/>
            </a:ln>
            <a:effectLst/>
          </p:spPr>
          <p:txBody>
            <a:bodyPr wrap="none">
              <a:spAutoFit/>
            </a:bodyPr>
            <a:lstStyle/>
            <a:p>
              <a:r>
                <a:rPr lang="en-US" sz="2400" b="0">
                  <a:solidFill>
                    <a:schemeClr val="tx1"/>
                  </a:solidFill>
                  <a:latin typeface="Times New Roman" pitchFamily="18" charset="0"/>
                </a:rPr>
                <a:t>jet</a:t>
              </a:r>
            </a:p>
          </p:txBody>
        </p:sp>
        <p:sp>
          <p:nvSpPr>
            <p:cNvPr id="9" name="Text Box 8"/>
            <p:cNvSpPr txBox="1">
              <a:spLocks noChangeArrowheads="1"/>
            </p:cNvSpPr>
            <p:nvPr/>
          </p:nvSpPr>
          <p:spPr bwMode="auto">
            <a:xfrm>
              <a:off x="2256" y="3146"/>
              <a:ext cx="1090" cy="288"/>
            </a:xfrm>
            <a:prstGeom prst="rect">
              <a:avLst/>
            </a:prstGeom>
            <a:noFill/>
            <a:ln w="9525">
              <a:noFill/>
              <a:miter lim="800000"/>
              <a:headEnd/>
              <a:tailEnd/>
            </a:ln>
            <a:effectLst/>
          </p:spPr>
          <p:txBody>
            <a:bodyPr wrap="none">
              <a:spAutoFit/>
            </a:bodyPr>
            <a:lstStyle/>
            <a:p>
              <a:r>
                <a:rPr lang="en-US" sz="2400" b="0">
                  <a:solidFill>
                    <a:schemeClr val="tx1"/>
                  </a:solidFill>
                  <a:latin typeface="Times New Roman" pitchFamily="18" charset="0"/>
                </a:rPr>
                <a:t>mixing layer</a:t>
              </a:r>
            </a:p>
          </p:txBody>
        </p:sp>
        <p:sp>
          <p:nvSpPr>
            <p:cNvPr id="10" name="Text Box 9"/>
            <p:cNvSpPr txBox="1">
              <a:spLocks noChangeArrowheads="1"/>
            </p:cNvSpPr>
            <p:nvPr/>
          </p:nvSpPr>
          <p:spPr bwMode="auto">
            <a:xfrm>
              <a:off x="4567" y="3144"/>
              <a:ext cx="521" cy="288"/>
            </a:xfrm>
            <a:prstGeom prst="rect">
              <a:avLst/>
            </a:prstGeom>
            <a:noFill/>
            <a:ln w="9525">
              <a:noFill/>
              <a:miter lim="800000"/>
              <a:headEnd/>
              <a:tailEnd/>
            </a:ln>
            <a:effectLst/>
          </p:spPr>
          <p:txBody>
            <a:bodyPr wrap="none">
              <a:spAutoFit/>
            </a:bodyPr>
            <a:lstStyle/>
            <a:p>
              <a:r>
                <a:rPr lang="en-US" sz="2400" b="0">
                  <a:solidFill>
                    <a:schemeClr val="tx1"/>
                  </a:solidFill>
                  <a:latin typeface="Times New Roman" pitchFamily="18" charset="0"/>
                </a:rPr>
                <a:t>wake</a:t>
              </a:r>
            </a:p>
          </p:txBody>
        </p:sp>
      </p:grpSp>
      <p:sp>
        <p:nvSpPr>
          <p:cNvPr id="17" name="Rectangle 15"/>
          <p:cNvSpPr txBox="1">
            <a:spLocks noChangeArrowheads="1"/>
          </p:cNvSpPr>
          <p:nvPr/>
        </p:nvSpPr>
        <p:spPr>
          <a:xfrm>
            <a:off x="228600" y="1219200"/>
            <a:ext cx="8686800" cy="48768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Some examples of simple turbulent flows are a jet entering a domain with stagnant fluid, a mixing layer, and the wake behind objects such as cylinders.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Such flows are often used as test cases to validate the ability of computational fluid dynamics software to accurately predict fluid flows.</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B374B198-C202-4A13-9926-8C5FE5359BD2}" type="slidenum">
              <a:rPr lang="en-US"/>
              <a:pPr/>
              <a:t>34</a:t>
            </a:fld>
            <a:endParaRPr lang="en-US"/>
          </a:p>
        </p:txBody>
      </p:sp>
      <p:pic>
        <p:nvPicPr>
          <p:cNvPr id="5" name="Picture 3" descr="C:\WINDOWS\Desktop\Image3.gif"/>
          <p:cNvPicPr>
            <a:picLocks noChangeAspect="1" noChangeArrowheads="1"/>
          </p:cNvPicPr>
          <p:nvPr/>
        </p:nvPicPr>
        <p:blipFill>
          <a:blip r:embed="rId2" cstate="print"/>
          <a:srcRect/>
          <a:stretch>
            <a:fillRect/>
          </a:stretch>
        </p:blipFill>
        <p:spPr bwMode="auto">
          <a:xfrm>
            <a:off x="457200" y="2284413"/>
            <a:ext cx="2605088" cy="1830387"/>
          </a:xfrm>
          <a:prstGeom prst="rect">
            <a:avLst/>
          </a:prstGeom>
          <a:noFill/>
        </p:spPr>
      </p:pic>
      <p:pic>
        <p:nvPicPr>
          <p:cNvPr id="6" name="Picture 4" descr="C:\WINDOWS\Desktop\Image6.gif"/>
          <p:cNvPicPr>
            <a:picLocks noChangeAspect="1" noChangeArrowheads="1"/>
          </p:cNvPicPr>
          <p:nvPr/>
        </p:nvPicPr>
        <p:blipFill>
          <a:blip r:embed="rId3" cstate="print"/>
          <a:srcRect/>
          <a:stretch>
            <a:fillRect/>
          </a:stretch>
        </p:blipFill>
        <p:spPr bwMode="auto">
          <a:xfrm>
            <a:off x="228600" y="4568825"/>
            <a:ext cx="3098800" cy="1831975"/>
          </a:xfrm>
          <a:prstGeom prst="rect">
            <a:avLst/>
          </a:prstGeom>
          <a:noFill/>
        </p:spPr>
      </p:pic>
      <p:pic>
        <p:nvPicPr>
          <p:cNvPr id="7" name="Picture 5" descr="C:\WINDOWS\Desktop\Image7.gif"/>
          <p:cNvPicPr>
            <a:picLocks noChangeAspect="1" noChangeArrowheads="1"/>
          </p:cNvPicPr>
          <p:nvPr/>
        </p:nvPicPr>
        <p:blipFill>
          <a:blip r:embed="rId4" cstate="print"/>
          <a:srcRect/>
          <a:stretch>
            <a:fillRect/>
          </a:stretch>
        </p:blipFill>
        <p:spPr bwMode="auto">
          <a:xfrm>
            <a:off x="3429000" y="4575175"/>
            <a:ext cx="2459038" cy="1825625"/>
          </a:xfrm>
          <a:prstGeom prst="rect">
            <a:avLst/>
          </a:prstGeom>
          <a:noFill/>
        </p:spPr>
      </p:pic>
      <p:sp>
        <p:nvSpPr>
          <p:cNvPr id="8" name="Text Box 6"/>
          <p:cNvSpPr txBox="1">
            <a:spLocks noChangeArrowheads="1"/>
          </p:cNvSpPr>
          <p:nvPr/>
        </p:nvSpPr>
        <p:spPr bwMode="auto">
          <a:xfrm>
            <a:off x="990600" y="4129088"/>
            <a:ext cx="1054100" cy="366712"/>
          </a:xfrm>
          <a:prstGeom prst="rect">
            <a:avLst/>
          </a:prstGeom>
          <a:noFill/>
          <a:ln w="9525">
            <a:noFill/>
            <a:miter lim="800000"/>
            <a:headEnd/>
            <a:tailEnd/>
          </a:ln>
          <a:effectLst/>
        </p:spPr>
        <p:txBody>
          <a:bodyPr wrap="none">
            <a:spAutoFit/>
          </a:bodyPr>
          <a:lstStyle/>
          <a:p>
            <a:r>
              <a:rPr lang="en-US" sz="1800"/>
              <a:t>Re = 9.6</a:t>
            </a:r>
            <a:endParaRPr lang="en-US" sz="2400" b="0">
              <a:solidFill>
                <a:schemeClr val="tx1"/>
              </a:solidFill>
              <a:latin typeface="Times New Roman" pitchFamily="18" charset="0"/>
            </a:endParaRPr>
          </a:p>
        </p:txBody>
      </p:sp>
      <p:sp>
        <p:nvSpPr>
          <p:cNvPr id="9" name="Text Box 7"/>
          <p:cNvSpPr txBox="1">
            <a:spLocks noChangeArrowheads="1"/>
          </p:cNvSpPr>
          <p:nvPr/>
        </p:nvSpPr>
        <p:spPr bwMode="auto">
          <a:xfrm>
            <a:off x="3962400" y="4129088"/>
            <a:ext cx="1181100" cy="366712"/>
          </a:xfrm>
          <a:prstGeom prst="rect">
            <a:avLst/>
          </a:prstGeom>
          <a:noFill/>
          <a:ln w="9525">
            <a:noFill/>
            <a:miter lim="800000"/>
            <a:headEnd/>
            <a:tailEnd/>
          </a:ln>
          <a:effectLst/>
        </p:spPr>
        <p:txBody>
          <a:bodyPr wrap="none">
            <a:spAutoFit/>
          </a:bodyPr>
          <a:lstStyle/>
          <a:p>
            <a:r>
              <a:rPr lang="en-US" sz="1800"/>
              <a:t>Re = 13.1</a:t>
            </a:r>
          </a:p>
        </p:txBody>
      </p:sp>
      <p:sp>
        <p:nvSpPr>
          <p:cNvPr id="10" name="Text Box 8"/>
          <p:cNvSpPr txBox="1">
            <a:spLocks noChangeArrowheads="1"/>
          </p:cNvSpPr>
          <p:nvPr/>
        </p:nvSpPr>
        <p:spPr bwMode="auto">
          <a:xfrm>
            <a:off x="1028700" y="6415088"/>
            <a:ext cx="1181100" cy="366712"/>
          </a:xfrm>
          <a:prstGeom prst="rect">
            <a:avLst/>
          </a:prstGeom>
          <a:noFill/>
          <a:ln w="9525">
            <a:noFill/>
            <a:miter lim="800000"/>
            <a:headEnd/>
            <a:tailEnd/>
          </a:ln>
          <a:effectLst/>
        </p:spPr>
        <p:txBody>
          <a:bodyPr wrap="none">
            <a:spAutoFit/>
          </a:bodyPr>
          <a:lstStyle/>
          <a:p>
            <a:r>
              <a:rPr lang="en-US" sz="1800"/>
              <a:t>Re = 30.2</a:t>
            </a:r>
          </a:p>
        </p:txBody>
      </p:sp>
      <p:sp>
        <p:nvSpPr>
          <p:cNvPr id="11" name="Text Box 9"/>
          <p:cNvSpPr txBox="1">
            <a:spLocks noChangeArrowheads="1"/>
          </p:cNvSpPr>
          <p:nvPr/>
        </p:nvSpPr>
        <p:spPr bwMode="auto">
          <a:xfrm>
            <a:off x="4038600" y="6415088"/>
            <a:ext cx="1244600" cy="366712"/>
          </a:xfrm>
          <a:prstGeom prst="rect">
            <a:avLst/>
          </a:prstGeom>
          <a:noFill/>
          <a:ln w="9525">
            <a:noFill/>
            <a:miter lim="800000"/>
            <a:headEnd/>
            <a:tailEnd/>
          </a:ln>
          <a:effectLst/>
        </p:spPr>
        <p:txBody>
          <a:bodyPr wrap="none">
            <a:spAutoFit/>
          </a:bodyPr>
          <a:lstStyle/>
          <a:p>
            <a:r>
              <a:rPr lang="en-US" sz="1800"/>
              <a:t>Re = 2000</a:t>
            </a:r>
          </a:p>
        </p:txBody>
      </p:sp>
      <p:pic>
        <p:nvPicPr>
          <p:cNvPr id="12" name="Picture 10" descr="C:\WINDOWS\Desktop\Image5.gif"/>
          <p:cNvPicPr>
            <a:picLocks noChangeAspect="1" noChangeArrowheads="1"/>
          </p:cNvPicPr>
          <p:nvPr/>
        </p:nvPicPr>
        <p:blipFill>
          <a:blip r:embed="rId5" cstate="print"/>
          <a:srcRect/>
          <a:stretch>
            <a:fillRect/>
          </a:stretch>
        </p:blipFill>
        <p:spPr bwMode="auto">
          <a:xfrm>
            <a:off x="6248400" y="2282825"/>
            <a:ext cx="2505075" cy="1831975"/>
          </a:xfrm>
          <a:prstGeom prst="rect">
            <a:avLst/>
          </a:prstGeom>
          <a:noFill/>
        </p:spPr>
      </p:pic>
      <p:sp>
        <p:nvSpPr>
          <p:cNvPr id="13" name="Text Box 11"/>
          <p:cNvSpPr txBox="1">
            <a:spLocks noChangeArrowheads="1"/>
          </p:cNvSpPr>
          <p:nvPr/>
        </p:nvSpPr>
        <p:spPr bwMode="auto">
          <a:xfrm>
            <a:off x="7010400" y="4129088"/>
            <a:ext cx="990600" cy="366712"/>
          </a:xfrm>
          <a:prstGeom prst="rect">
            <a:avLst/>
          </a:prstGeom>
          <a:noFill/>
          <a:ln w="9525">
            <a:noFill/>
            <a:miter lim="800000"/>
            <a:headEnd/>
            <a:tailEnd/>
          </a:ln>
          <a:effectLst/>
        </p:spPr>
        <p:txBody>
          <a:bodyPr wrap="none">
            <a:spAutoFit/>
          </a:bodyPr>
          <a:lstStyle/>
          <a:p>
            <a:r>
              <a:rPr lang="en-US" sz="1800"/>
              <a:t>Re = 26</a:t>
            </a:r>
          </a:p>
        </p:txBody>
      </p:sp>
      <p:pic>
        <p:nvPicPr>
          <p:cNvPr id="14" name="Picture 13" descr="F:\training\boot-camp\cylinderRe10000.tif"/>
          <p:cNvPicPr>
            <a:picLocks noChangeAspect="1" noChangeArrowheads="1"/>
          </p:cNvPicPr>
          <p:nvPr/>
        </p:nvPicPr>
        <p:blipFill>
          <a:blip r:embed="rId6" cstate="print"/>
          <a:srcRect/>
          <a:stretch>
            <a:fillRect/>
          </a:stretch>
        </p:blipFill>
        <p:spPr bwMode="auto">
          <a:xfrm>
            <a:off x="5995988" y="4648200"/>
            <a:ext cx="2995612" cy="1460500"/>
          </a:xfrm>
          <a:prstGeom prst="rect">
            <a:avLst/>
          </a:prstGeom>
          <a:noFill/>
        </p:spPr>
      </p:pic>
      <p:sp>
        <p:nvSpPr>
          <p:cNvPr id="15" name="Text Box 14"/>
          <p:cNvSpPr txBox="1">
            <a:spLocks noChangeArrowheads="1"/>
          </p:cNvSpPr>
          <p:nvPr/>
        </p:nvSpPr>
        <p:spPr bwMode="auto">
          <a:xfrm>
            <a:off x="6781800" y="6400800"/>
            <a:ext cx="1435100" cy="366713"/>
          </a:xfrm>
          <a:prstGeom prst="rect">
            <a:avLst/>
          </a:prstGeom>
          <a:noFill/>
          <a:ln w="9525">
            <a:noFill/>
            <a:miter lim="800000"/>
            <a:headEnd/>
            <a:tailEnd/>
          </a:ln>
          <a:effectLst/>
        </p:spPr>
        <p:txBody>
          <a:bodyPr wrap="none">
            <a:spAutoFit/>
          </a:bodyPr>
          <a:lstStyle/>
          <a:p>
            <a:r>
              <a:rPr lang="en-US" sz="1800"/>
              <a:t>Re = 10,000</a:t>
            </a:r>
          </a:p>
        </p:txBody>
      </p:sp>
      <p:pic>
        <p:nvPicPr>
          <p:cNvPr id="16" name="Picture 15" descr="C:\WINDOWS\Desktop\Image4.gif"/>
          <p:cNvPicPr>
            <a:picLocks noChangeAspect="1" noChangeArrowheads="1"/>
          </p:cNvPicPr>
          <p:nvPr/>
        </p:nvPicPr>
        <p:blipFill>
          <a:blip r:embed="rId7" cstate="print"/>
          <a:srcRect/>
          <a:stretch>
            <a:fillRect/>
          </a:stretch>
        </p:blipFill>
        <p:spPr bwMode="auto">
          <a:xfrm>
            <a:off x="3429000" y="2287588"/>
            <a:ext cx="2459038" cy="1827212"/>
          </a:xfrm>
          <a:prstGeom prst="rect">
            <a:avLst/>
          </a:prstGeom>
          <a:noFill/>
        </p:spPr>
      </p:pic>
      <p:sp>
        <p:nvSpPr>
          <p:cNvPr id="17" name="Rectangle 16"/>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Flow transitions around a cylinder</a:t>
            </a:r>
          </a:p>
        </p:txBody>
      </p:sp>
      <p:sp>
        <p:nvSpPr>
          <p:cNvPr id="18" name="Rectangle 17"/>
          <p:cNvSpPr txBox="1">
            <a:spLocks noChangeArrowheads="1"/>
          </p:cNvSpPr>
          <p:nvPr/>
        </p:nvSpPr>
        <p:spPr>
          <a:xfrm>
            <a:off x="228600" y="1219200"/>
            <a:ext cx="8686800" cy="4876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For flow around a cylinder, the flow starts separating at Re = 5. For Re below 30, the flow is stable. Oscillations appear for higher 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separation point moves upstream, increasing drag up to Re = 2000.</a:t>
            </a: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ED658CB5-BB5E-41DD-9C5E-8331AE7DE3CA}" type="slidenum">
              <a:rPr lang="en-US"/>
              <a:pPr/>
              <a:t>35</a:t>
            </a:fld>
            <a:endParaRPr lang="en-US"/>
          </a:p>
        </p:txBody>
      </p:sp>
      <p:sp>
        <p:nvSpPr>
          <p:cNvPr id="5" name="Rectangle 2"/>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What is turbulence?</a:t>
            </a:r>
          </a:p>
        </p:txBody>
      </p:sp>
      <p:sp>
        <p:nvSpPr>
          <p:cNvPr id="6" name="Rectangle 3"/>
          <p:cNvSpPr txBox="1">
            <a:spLocks noChangeArrowheads="1"/>
          </p:cNvSpPr>
          <p:nvPr/>
        </p:nvSpPr>
        <p:spPr>
          <a:xfrm>
            <a:off x="228600" y="1219200"/>
            <a:ext cx="8686800" cy="5410200"/>
          </a:xfrm>
          <a:prstGeom prst="rect">
            <a:avLst/>
          </a:prstGeom>
        </p:spPr>
        <p:txBody>
          <a:bodyPr vert="horz" lIns="91440" tIns="45720" rIns="91440" bIns="45720" rtlCol="0">
            <a:normAutofit lnSpcReduction="10000"/>
          </a:bodyPr>
          <a:lstStyle/>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Turbulent flows have the following characteristics:</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One characteristic of turbulent flows is their </a:t>
            </a:r>
            <a:r>
              <a:rPr kumimoji="0" lang="en-US" sz="18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irregularity</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or randomness. A full deterministic approach is very difficult. Turbulent flows are usually described statistically. Turbulent flows are always </a:t>
            </a:r>
            <a:r>
              <a:rPr kumimoji="0" lang="en-US" sz="18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chaotic</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But not all chaotic flows are turbulent. Waves in the ocean, for example, can be chaotic but are not necessarily turbulent.</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a:t>
            </a:r>
            <a:r>
              <a:rPr kumimoji="0" lang="en-US" sz="18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diffusivity</a:t>
            </a:r>
            <a:r>
              <a:rPr kumimoji="0" lang="en-US" sz="18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of turbulence causes rapid mixing and increased rates of momentum, heat, and mass transfer. A flow that looks random but does not exhibit the spreading of velocity fluctuations through the surrounding fluid is not turbulent. If a flow is chaotic, but not diffusive, it is not turbulent. The trail left behind a jet plane that seems chaotic, but does not diffuse for miles is then not turbulent.</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Turbulent flows always occur at </a:t>
            </a:r>
            <a:r>
              <a:rPr kumimoji="0" lang="en-US" sz="18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high Reynolds numbers</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They are caused by the complex interaction between the viscous terms and the inertia terms in the momentum equations. </a:t>
            </a: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Turbulent flows are </a:t>
            </a:r>
            <a:r>
              <a:rPr kumimoji="0" lang="en-US" sz="18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rotational</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that is, they have non-zero </a:t>
            </a:r>
            <a:r>
              <a:rPr kumimoji="0" lang="en-US" sz="18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vorticity</a:t>
            </a: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Mechanisms such as the stretching of three-dimensional vortices play a key role in turbulence.</a:t>
            </a: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DA413179-2FBD-4CF9-B415-4E59D187955D}" type="slidenum">
              <a:rPr lang="en-US"/>
              <a:pPr/>
              <a:t>36</a:t>
            </a:fld>
            <a:endParaRPr lang="en-US"/>
          </a:p>
        </p:txBody>
      </p:sp>
      <p:sp>
        <p:nvSpPr>
          <p:cNvPr id="5" name="Rectangle 2"/>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What is turbulence? - Continued</a:t>
            </a:r>
          </a:p>
        </p:txBody>
      </p:sp>
      <p:sp>
        <p:nvSpPr>
          <p:cNvPr id="6" name="Rectangle 3"/>
          <p:cNvSpPr txBox="1">
            <a:spLocks noChangeArrowheads="1"/>
          </p:cNvSpPr>
          <p:nvPr/>
        </p:nvSpPr>
        <p:spPr>
          <a:xfrm>
            <a:off x="228600" y="1219200"/>
            <a:ext cx="8686800" cy="4876800"/>
          </a:xfrm>
          <a:prstGeom prst="rect">
            <a:avLst/>
          </a:prstGeom>
        </p:spPr>
        <p:txBody>
          <a:bodyPr vert="horz" lIns="91440" tIns="45720" rIns="91440" bIns="45720" rtlCol="0">
            <a:normAutofit/>
          </a:bodyPr>
          <a:lstStyle/>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Turbulent flows are </a:t>
            </a:r>
            <a:r>
              <a:rPr kumimoji="0" lang="en-US" sz="20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dissipative</a:t>
            </a: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Kinetic energy gets converted into heat due to viscous shear stresses. Turbulent flows die out quickly when no energy is supplied. Random motions that have insignificant viscous losses, such as random sound waves, are not turbulent.</a:t>
            </a:r>
          </a:p>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Turbulence is a </a:t>
            </a:r>
            <a:r>
              <a:rPr kumimoji="0" lang="en-US" sz="20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continuum</a:t>
            </a:r>
            <a:r>
              <a:rPr kumimoji="0" lang="en-US" sz="20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phenomenon. Even the smallest eddies are significantly larger than the molecular scales. Turbulence is therefore governed by the equations of fluid mechanics.</a:t>
            </a:r>
          </a:p>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Turbulent flows are flows. Turbulence is a </a:t>
            </a:r>
            <a:r>
              <a:rPr kumimoji="0" lang="en-US" sz="20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feature of fluid flow</a:t>
            </a: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not of the fluid.  When the Reynolds number is high enough, most of the dynamics of turbulence are the same whether the fluid is an actual fluid or a gas. Most of the dynamics are then independent of the properties of the fluid.</a:t>
            </a:r>
            <a:endParaRPr kumimoji="0" lang="en-US" sz="20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C004FF6A-211C-4BB5-990B-529F957DA458}" type="slidenum">
              <a:rPr lang="en-US"/>
              <a:pPr/>
              <a:t>37</a:t>
            </a:fld>
            <a:endParaRPr lang="en-US"/>
          </a:p>
        </p:txBody>
      </p:sp>
      <p:pic>
        <p:nvPicPr>
          <p:cNvPr id="5" name="Picture 2" descr="C:\WINDOWS\Desktop\temp\Dcp_0921b.jpg"/>
          <p:cNvPicPr>
            <a:picLocks noChangeAspect="1" noChangeArrowheads="1"/>
          </p:cNvPicPr>
          <p:nvPr/>
        </p:nvPicPr>
        <p:blipFill>
          <a:blip r:embed="rId2" cstate="print"/>
          <a:srcRect/>
          <a:stretch>
            <a:fillRect/>
          </a:stretch>
        </p:blipFill>
        <p:spPr bwMode="auto">
          <a:xfrm>
            <a:off x="455613" y="1141413"/>
            <a:ext cx="8226425" cy="5483225"/>
          </a:xfrm>
          <a:prstGeom prst="rect">
            <a:avLst/>
          </a:prstGeom>
          <a:noFill/>
        </p:spPr>
      </p:pic>
      <p:sp>
        <p:nvSpPr>
          <p:cNvPr id="6" name="Rectangle 3"/>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Turbulent flows are chaotic</a:t>
            </a:r>
          </a:p>
        </p:txBody>
      </p:sp>
      <p:sp>
        <p:nvSpPr>
          <p:cNvPr id="7" name="Rectangle 4"/>
          <p:cNvSpPr txBox="1">
            <a:spLocks noChangeArrowheads="1"/>
          </p:cNvSpPr>
          <p:nvPr/>
        </p:nvSpPr>
        <p:spPr>
          <a:xfrm>
            <a:off x="228600" y="1117600"/>
            <a:ext cx="8229600" cy="4876800"/>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9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One characteristic of turbulent flows is their </a:t>
            </a:r>
            <a:r>
              <a:rPr kumimoji="0" lang="en-US" sz="1900" b="1"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irregularity</a:t>
            </a:r>
            <a:r>
              <a:rPr kumimoji="0" lang="en-US" sz="19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 or randomness. A full deterministic approach is very difficult. Turbulent flows are usually described statistically. Turbulent flows are always chaotic. But not all chaotic flows are turbulent.</a:t>
            </a:r>
            <a:r>
              <a:rPr kumimoji="0" lang="en-US" sz="19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lang="en-US" sz="1900" dirty="0">
              <a:latin typeface="Times New Roman" pitchFamily="18" charset="0"/>
              <a:cs typeface="Times New Roman" pitchFamily="18" charset="0"/>
            </a:endParaRPr>
          </a:p>
          <a:p>
            <a:pPr marL="342900" indent="-342900" algn="just">
              <a:spcBef>
                <a:spcPct val="20000"/>
              </a:spcBef>
              <a:defRPr/>
            </a:pPr>
            <a:r>
              <a:rPr lang="en-US" sz="2000" dirty="0" smtClean="0">
                <a:solidFill>
                  <a:srgbClr val="FFFF00"/>
                </a:solidFill>
              </a:rPr>
              <a:t>       Chaotic</a:t>
            </a:r>
            <a:r>
              <a:rPr lang="en-US" sz="2000" dirty="0">
                <a:solidFill>
                  <a:srgbClr val="FFFF00"/>
                </a:solidFill>
              </a:rPr>
              <a:t>: is a state of complete confusion and disorder</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19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82168E2D-2D47-41E9-945C-F40900B412BC}" type="slidenum">
              <a:rPr lang="en-US"/>
              <a:pPr/>
              <a:t>38</a:t>
            </a:fld>
            <a:endParaRPr lang="en-US"/>
          </a:p>
        </p:txBody>
      </p:sp>
      <p:pic>
        <p:nvPicPr>
          <p:cNvPr id="5" name="Picture 2" descr="C:\WINDOWS\Desktop\temp\DCP_0437.jpg"/>
          <p:cNvPicPr>
            <a:picLocks noChangeAspect="1" noChangeArrowheads="1"/>
          </p:cNvPicPr>
          <p:nvPr/>
        </p:nvPicPr>
        <p:blipFill>
          <a:blip r:embed="rId2" cstate="print"/>
          <a:srcRect/>
          <a:stretch>
            <a:fillRect/>
          </a:stretch>
        </p:blipFill>
        <p:spPr bwMode="auto">
          <a:xfrm>
            <a:off x="455613" y="1141413"/>
            <a:ext cx="8226425" cy="5483225"/>
          </a:xfrm>
          <a:prstGeom prst="rect">
            <a:avLst/>
          </a:prstGeom>
          <a:noFill/>
        </p:spPr>
      </p:pic>
      <p:sp>
        <p:nvSpPr>
          <p:cNvPr id="6" name="Rectangle 3"/>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Turbulence: diffusivity</a:t>
            </a:r>
          </a:p>
        </p:txBody>
      </p:sp>
      <p:sp>
        <p:nvSpPr>
          <p:cNvPr id="7" name="Rectangle 4"/>
          <p:cNvSpPr txBox="1">
            <a:spLocks noChangeArrowheads="1"/>
          </p:cNvSpPr>
          <p:nvPr/>
        </p:nvSpPr>
        <p:spPr>
          <a:xfrm>
            <a:off x="228600" y="1117600"/>
            <a:ext cx="8229600" cy="5054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lang="en-US" dirty="0" smtClean="0"/>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1900" b="0" i="0" u="none" strike="noStrike" kern="1200" cap="none" spc="0" normalizeH="0" noProof="0" dirty="0" smtClean="0">
                <a:ln>
                  <a:noFill/>
                </a:ln>
                <a:solidFill>
                  <a:srgbClr val="FFFF66"/>
                </a:solidFill>
                <a:effectLst/>
                <a:uLnTx/>
                <a:uFillTx/>
                <a:latin typeface="Times New Roman" pitchFamily="18" charset="0"/>
                <a:cs typeface="Times New Roman" pitchFamily="18" charset="0"/>
              </a:rPr>
              <a:t>     </a:t>
            </a:r>
            <a:r>
              <a:rPr kumimoji="0" lang="en-US" sz="19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The </a:t>
            </a:r>
            <a:r>
              <a:rPr kumimoji="0" lang="en-US" sz="1900" b="1"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diffusivity </a:t>
            </a:r>
            <a:r>
              <a:rPr kumimoji="0" lang="en-US" sz="19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of turbulence causes rapid mixing and increased rates of momentum, heat, and mass transfer. A flow that looks random but does not exhibit the spreading of velocity fluctuations through the surrounding fluid is not turbulent. If a flow is chaotic, but not diffusive, it is not turbulent. </a:t>
            </a: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70FADBD9-0405-43D9-8F7C-B314763FC92C}" type="slidenum">
              <a:rPr lang="en-US"/>
              <a:pPr/>
              <a:t>39</a:t>
            </a:fld>
            <a:endParaRPr lang="en-US"/>
          </a:p>
        </p:txBody>
      </p:sp>
      <p:pic>
        <p:nvPicPr>
          <p:cNvPr id="5" name="Picture 2" descr="C:\WINDOWS\Desktop\temp\DCP_0452.jpg"/>
          <p:cNvPicPr>
            <a:picLocks noChangeAspect="1" noChangeArrowheads="1"/>
          </p:cNvPicPr>
          <p:nvPr/>
        </p:nvPicPr>
        <p:blipFill>
          <a:blip r:embed="rId2" cstate="print"/>
          <a:srcRect/>
          <a:stretch>
            <a:fillRect/>
          </a:stretch>
        </p:blipFill>
        <p:spPr bwMode="auto">
          <a:xfrm>
            <a:off x="455613" y="1141413"/>
            <a:ext cx="8226425" cy="5483225"/>
          </a:xfrm>
          <a:prstGeom prst="rect">
            <a:avLst/>
          </a:prstGeom>
          <a:noFill/>
        </p:spPr>
      </p:pic>
      <p:sp>
        <p:nvSpPr>
          <p:cNvPr id="6" name="Rectangle 3"/>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Turbulence: dissipation</a:t>
            </a:r>
          </a:p>
        </p:txBody>
      </p:sp>
      <p:sp>
        <p:nvSpPr>
          <p:cNvPr id="7" name="Rectangle 4"/>
          <p:cNvSpPr txBox="1">
            <a:spLocks noChangeArrowheads="1"/>
          </p:cNvSpPr>
          <p:nvPr/>
        </p:nvSpPr>
        <p:spPr>
          <a:xfrm>
            <a:off x="228600" y="1358900"/>
            <a:ext cx="8229600" cy="48768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rgbClr val="FFFF66"/>
                </a:solidFill>
                <a:effectLst/>
                <a:uLnTx/>
                <a:uFillTx/>
                <a:latin typeface="+mn-lt"/>
                <a:ea typeface="+mn-ea"/>
                <a:cs typeface="+mn-cs"/>
              </a:rPr>
              <a:t>	</a:t>
            </a:r>
            <a:r>
              <a:rPr kumimoji="0" lang="en-US" sz="20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Turbulent flows are </a:t>
            </a:r>
            <a:r>
              <a:rPr kumimoji="0" lang="en-US" sz="2000" b="1"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dissipative</a:t>
            </a:r>
            <a:r>
              <a:rPr kumimoji="0" lang="en-US" sz="20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 Kinetic energy gets converted into heat due to viscous shear stresses. Turbulent flows die out quickly when no energy is supplied. Random motions that have insignificant viscous losses, such as random sound waves, are not turbulent.</a:t>
            </a:r>
            <a:endParaRPr kumimoji="0" lang="en-US" sz="20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GB" sz="4000" dirty="0" smtClean="0">
                <a:solidFill>
                  <a:srgbClr val="0070C0"/>
                </a:solidFill>
                <a:latin typeface="Times New Roman" pitchFamily="18" charset="0"/>
                <a:cs typeface="Times New Roman" pitchFamily="18" charset="0"/>
              </a:rPr>
              <a:t>Conservation Laws of Fluid Motion</a:t>
            </a:r>
          </a:p>
        </p:txBody>
      </p:sp>
      <p:sp>
        <p:nvSpPr>
          <p:cNvPr id="3" name="Content Placeholder 2"/>
          <p:cNvSpPr>
            <a:spLocks noGrp="1"/>
          </p:cNvSpPr>
          <p:nvPr>
            <p:ph idx="1"/>
          </p:nvPr>
        </p:nvSpPr>
        <p:spPr/>
        <p:txBody>
          <a:bodyPr>
            <a:normAutofit/>
          </a:bodyPr>
          <a:lstStyle/>
          <a:p>
            <a:pPr algn="just">
              <a:buNone/>
            </a:pPr>
            <a:r>
              <a:rPr lang="en-GB" sz="2400" dirty="0" smtClean="0">
                <a:latin typeface="Times New Roman" pitchFamily="18" charset="0"/>
                <a:cs typeface="Times New Roman" pitchFamily="18" charset="0"/>
              </a:rPr>
              <a:t>The governing equations of fluid flow represent mathematical statements of the </a:t>
            </a:r>
            <a:r>
              <a:rPr lang="en-GB" sz="2400" b="1" dirty="0" smtClean="0">
                <a:latin typeface="Times New Roman" pitchFamily="18" charset="0"/>
                <a:cs typeface="Times New Roman" pitchFamily="18" charset="0"/>
              </a:rPr>
              <a:t>conservation laws of physics.</a:t>
            </a:r>
          </a:p>
          <a:p>
            <a:pPr algn="just">
              <a:buNone/>
            </a:pPr>
            <a:endParaRPr lang="en-GB" sz="2400" b="1" dirty="0" smtClean="0">
              <a:latin typeface="Times New Roman" pitchFamily="18" charset="0"/>
              <a:cs typeface="Times New Roman" pitchFamily="18" charset="0"/>
            </a:endParaRPr>
          </a:p>
          <a:p>
            <a:pPr algn="just"/>
            <a:r>
              <a:rPr lang="en-GB" sz="2400" dirty="0" smtClean="0">
                <a:latin typeface="Times New Roman" pitchFamily="18" charset="0"/>
                <a:cs typeface="Times New Roman" pitchFamily="18" charset="0"/>
              </a:rPr>
              <a:t>The mass of fluid is conserved.</a:t>
            </a:r>
          </a:p>
          <a:p>
            <a:pPr algn="just"/>
            <a:r>
              <a:rPr lang="en-GB" sz="2400" dirty="0" smtClean="0">
                <a:latin typeface="Times New Roman" pitchFamily="18" charset="0"/>
                <a:cs typeface="Times New Roman" pitchFamily="18" charset="0"/>
              </a:rPr>
              <a:t>The rate of change of momentum equals the sum of the forces on a fluid particle (Newton’s second law)</a:t>
            </a:r>
          </a:p>
          <a:p>
            <a:pPr algn="just"/>
            <a:r>
              <a:rPr lang="en-GB" sz="2400" dirty="0" smtClean="0">
                <a:latin typeface="Times New Roman" pitchFamily="18" charset="0"/>
                <a:cs typeface="Times New Roman" pitchFamily="18" charset="0"/>
              </a:rPr>
              <a:t>The rate of change of energy is equal to the sum of the rate of heat addition to and the rate of work done on a fluid particle (first law of thermodynamics).</a:t>
            </a:r>
          </a:p>
          <a:p>
            <a:pPr algn="just">
              <a:buNone/>
            </a:pPr>
            <a:endParaRPr lang="en-GB"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D34C8859-CB08-4836-94C0-7F907295EEB7}" type="slidenum">
              <a:rPr lang="en-US"/>
              <a:pPr/>
              <a:t>40</a:t>
            </a:fld>
            <a:endParaRPr lang="en-US"/>
          </a:p>
        </p:txBody>
      </p:sp>
      <p:sp>
        <p:nvSpPr>
          <p:cNvPr id="5" name="Rectangle 2"/>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Turbulence: rotation and </a:t>
            </a:r>
            <a:r>
              <a:rPr lang="en-US" dirty="0" err="1">
                <a:solidFill>
                  <a:srgbClr val="0070C0"/>
                </a:solidFill>
                <a:latin typeface="Times New Roman" pitchFamily="18" charset="0"/>
                <a:cs typeface="Times New Roman" pitchFamily="18" charset="0"/>
              </a:rPr>
              <a:t>vorticity</a:t>
            </a:r>
            <a:endParaRPr lang="en-US" dirty="0">
              <a:solidFill>
                <a:srgbClr val="0070C0"/>
              </a:solidFill>
              <a:latin typeface="Times New Roman" pitchFamily="18" charset="0"/>
              <a:cs typeface="Times New Roman" pitchFamily="18" charset="0"/>
            </a:endParaRPr>
          </a:p>
        </p:txBody>
      </p:sp>
      <p:pic>
        <p:nvPicPr>
          <p:cNvPr id="6" name="Picture 3" descr="C:\WINDOWS\Desktop\flow\fog04.jpg"/>
          <p:cNvPicPr>
            <a:picLocks noChangeAspect="1" noChangeArrowheads="1"/>
          </p:cNvPicPr>
          <p:nvPr/>
        </p:nvPicPr>
        <p:blipFill>
          <a:blip r:embed="rId2" cstate="print"/>
          <a:srcRect/>
          <a:stretch>
            <a:fillRect/>
          </a:stretch>
        </p:blipFill>
        <p:spPr bwMode="auto">
          <a:xfrm>
            <a:off x="457200" y="1143000"/>
            <a:ext cx="8229600" cy="5486400"/>
          </a:xfrm>
          <a:prstGeom prst="rect">
            <a:avLst/>
          </a:prstGeom>
          <a:noFill/>
        </p:spPr>
      </p:pic>
      <p:sp>
        <p:nvSpPr>
          <p:cNvPr id="7" name="Text Box 4"/>
          <p:cNvSpPr txBox="1">
            <a:spLocks noChangeArrowheads="1"/>
          </p:cNvSpPr>
          <p:nvPr/>
        </p:nvSpPr>
        <p:spPr bwMode="auto">
          <a:xfrm>
            <a:off x="5943600" y="3429000"/>
            <a:ext cx="76200" cy="304800"/>
          </a:xfrm>
          <a:prstGeom prst="rect">
            <a:avLst/>
          </a:prstGeom>
          <a:noFill/>
          <a:ln w="9525">
            <a:noFill/>
            <a:miter lim="800000"/>
            <a:headEnd/>
            <a:tailEnd/>
          </a:ln>
          <a:effectLst/>
        </p:spPr>
        <p:txBody>
          <a:bodyPr>
            <a:spAutoFit/>
          </a:bodyPr>
          <a:lstStyle/>
          <a:p>
            <a:pPr>
              <a:spcBef>
                <a:spcPct val="50000"/>
              </a:spcBef>
            </a:pPr>
            <a:endParaRPr lang="en-US"/>
          </a:p>
        </p:txBody>
      </p:sp>
      <p:sp>
        <p:nvSpPr>
          <p:cNvPr id="8" name="Rectangle 5"/>
          <p:cNvSpPr txBox="1">
            <a:spLocks noChangeArrowheads="1"/>
          </p:cNvSpPr>
          <p:nvPr/>
        </p:nvSpPr>
        <p:spPr>
          <a:xfrm>
            <a:off x="228600" y="1219200"/>
            <a:ext cx="8458200" cy="4876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Turbulent flows are </a:t>
            </a:r>
            <a:r>
              <a:rPr kumimoji="0" lang="en-US" sz="1800" b="1"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rotational</a:t>
            </a:r>
            <a:r>
              <a:rPr kumimoji="0" lang="en-US" sz="18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 that is, they have non-zero </a:t>
            </a:r>
            <a:r>
              <a:rPr kumimoji="0" lang="en-US" sz="1800" b="0" i="0" u="none" strike="noStrike" kern="1200" cap="none" spc="0" normalizeH="0" baseline="0" noProof="0" dirty="0" err="1" smtClean="0">
                <a:ln>
                  <a:noFill/>
                </a:ln>
                <a:solidFill>
                  <a:srgbClr val="FFFF66"/>
                </a:solidFill>
                <a:effectLst/>
                <a:uLnTx/>
                <a:uFillTx/>
                <a:latin typeface="Times New Roman" pitchFamily="18" charset="0"/>
                <a:cs typeface="Times New Roman" pitchFamily="18" charset="0"/>
              </a:rPr>
              <a:t>vorticity</a:t>
            </a:r>
            <a:r>
              <a:rPr kumimoji="0" lang="en-US" sz="1800" b="0" i="0" u="none" strike="noStrike" kern="1200" cap="none" spc="0" normalizeH="0" baseline="0" noProof="0" dirty="0" smtClean="0">
                <a:ln>
                  <a:noFill/>
                </a:ln>
                <a:solidFill>
                  <a:srgbClr val="FFFF66"/>
                </a:solidFill>
                <a:effectLst/>
                <a:uLnTx/>
                <a:uFillTx/>
                <a:latin typeface="Times New Roman" pitchFamily="18" charset="0"/>
                <a:cs typeface="Times New Roman" pitchFamily="18" charset="0"/>
              </a:rPr>
              <a:t>. Mechanisms such as the stretching of three-dimensional vortices play a key role in turbulence.</a:t>
            </a: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Text Box 6"/>
          <p:cNvSpPr txBox="1">
            <a:spLocks noChangeArrowheads="1"/>
          </p:cNvSpPr>
          <p:nvPr/>
        </p:nvSpPr>
        <p:spPr bwMode="auto">
          <a:xfrm>
            <a:off x="5029200" y="5348288"/>
            <a:ext cx="1009650" cy="366712"/>
          </a:xfrm>
          <a:prstGeom prst="rect">
            <a:avLst/>
          </a:prstGeom>
          <a:noFill/>
          <a:ln w="9525">
            <a:noFill/>
            <a:miter lim="800000"/>
            <a:headEnd/>
            <a:tailEnd/>
          </a:ln>
          <a:effectLst/>
        </p:spPr>
        <p:txBody>
          <a:bodyPr wrap="none">
            <a:spAutoFit/>
          </a:bodyPr>
          <a:lstStyle/>
          <a:p>
            <a:r>
              <a:rPr lang="en-US" sz="1800" b="0">
                <a:solidFill>
                  <a:srgbClr val="FFFF66"/>
                </a:solidFill>
              </a:rPr>
              <a:t>Vortices</a:t>
            </a:r>
            <a:endParaRPr lang="en-US" b="0"/>
          </a:p>
        </p:txBody>
      </p:sp>
      <p:sp>
        <p:nvSpPr>
          <p:cNvPr id="10" name="Line 7"/>
          <p:cNvSpPr>
            <a:spLocks noChangeShapeType="1"/>
          </p:cNvSpPr>
          <p:nvPr/>
        </p:nvSpPr>
        <p:spPr bwMode="auto">
          <a:xfrm flipH="1" flipV="1">
            <a:off x="4643438" y="5027613"/>
            <a:ext cx="385762" cy="306387"/>
          </a:xfrm>
          <a:prstGeom prst="line">
            <a:avLst/>
          </a:prstGeom>
          <a:noFill/>
          <a:ln w="25400">
            <a:solidFill>
              <a:srgbClr val="FFFF66"/>
            </a:solidFill>
            <a:round/>
            <a:headEnd/>
            <a:tailEnd type="triangle" w="med" len="med"/>
          </a:ln>
          <a:effectLst/>
        </p:spPr>
        <p:txBody>
          <a:bodyPr wrap="none" anchor="ctr"/>
          <a:lstStyle/>
          <a:p>
            <a:endParaRPr lang="en-GB"/>
          </a:p>
        </p:txBody>
      </p:sp>
      <p:sp>
        <p:nvSpPr>
          <p:cNvPr id="2" name="Rectangle 1"/>
          <p:cNvSpPr/>
          <p:nvPr/>
        </p:nvSpPr>
        <p:spPr>
          <a:xfrm>
            <a:off x="504825" y="5641479"/>
            <a:ext cx="4572000" cy="923330"/>
          </a:xfrm>
          <a:prstGeom prst="rect">
            <a:avLst/>
          </a:prstGeom>
        </p:spPr>
        <p:txBody>
          <a:bodyPr>
            <a:spAutoFit/>
          </a:bodyPr>
          <a:lstStyle/>
          <a:p>
            <a:pPr algn="just"/>
            <a:r>
              <a:rPr lang="en-US" dirty="0">
                <a:solidFill>
                  <a:schemeClr val="accent6">
                    <a:lumMod val="60000"/>
                    <a:lumOff val="40000"/>
                  </a:schemeClr>
                </a:solidFill>
              </a:rPr>
              <a:t>In fluid dynamics, a </a:t>
            </a:r>
            <a:r>
              <a:rPr lang="en-US" b="1" dirty="0">
                <a:solidFill>
                  <a:schemeClr val="accent6">
                    <a:lumMod val="60000"/>
                    <a:lumOff val="40000"/>
                  </a:schemeClr>
                </a:solidFill>
              </a:rPr>
              <a:t>vortex</a:t>
            </a:r>
            <a:r>
              <a:rPr lang="en-US" dirty="0">
                <a:solidFill>
                  <a:schemeClr val="accent6">
                    <a:lumMod val="60000"/>
                    <a:lumOff val="40000"/>
                  </a:schemeClr>
                </a:solidFill>
              </a:rPr>
              <a:t> is a region in a fluid in which the flow is rotating around an axis line, which may be straight or curved.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Velocity and length scale in turbulent flows</a:t>
            </a:r>
            <a:endParaRPr lang="en-GB" sz="3600" dirty="0">
              <a:latin typeface="Times New Roman" pitchFamily="18" charset="0"/>
              <a:cs typeface="Times New Roman" pitchFamily="18" charset="0"/>
            </a:endParaRPr>
          </a:p>
        </p:txBody>
      </p:sp>
      <p:pic>
        <p:nvPicPr>
          <p:cNvPr id="4" name="Picture 14" descr="C:\data\cfdclass\davinci\Eddy3.gif"/>
          <p:cNvPicPr>
            <a:picLocks noChangeAspect="1" noChangeArrowheads="1"/>
          </p:cNvPicPr>
          <p:nvPr/>
        </p:nvPicPr>
        <p:blipFill>
          <a:blip r:embed="rId2" cstate="print"/>
          <a:srcRect/>
          <a:stretch>
            <a:fillRect/>
          </a:stretch>
        </p:blipFill>
        <p:spPr bwMode="auto">
          <a:xfrm>
            <a:off x="4795234" y="2362200"/>
            <a:ext cx="4348766" cy="3216275"/>
          </a:xfrm>
          <a:prstGeom prst="rect">
            <a:avLst/>
          </a:prstGeom>
          <a:noFill/>
        </p:spPr>
      </p:pic>
      <p:pic>
        <p:nvPicPr>
          <p:cNvPr id="5" name="Picture 1027" descr="D:\users\ab\cfdclass\turb\jets.gif"/>
          <p:cNvPicPr>
            <a:picLocks noChangeAspect="1" noChangeArrowheads="1"/>
          </p:cNvPicPr>
          <p:nvPr/>
        </p:nvPicPr>
        <p:blipFill>
          <a:blip r:embed="rId3" cstate="print">
            <a:lum bright="-20000" contrast="40000"/>
          </a:blip>
          <a:srcRect/>
          <a:stretch>
            <a:fillRect/>
          </a:stretch>
        </p:blipFill>
        <p:spPr bwMode="auto">
          <a:xfrm>
            <a:off x="457200" y="1828800"/>
            <a:ext cx="4230688" cy="4567238"/>
          </a:xfrm>
          <a:prstGeom prst="rect">
            <a:avLst/>
          </a:prstGeom>
          <a:noFill/>
        </p:spPr>
      </p:pic>
      <p:sp>
        <p:nvSpPr>
          <p:cNvPr id="6" name="Text Box 1028"/>
          <p:cNvSpPr txBox="1">
            <a:spLocks noChangeArrowheads="1"/>
          </p:cNvSpPr>
          <p:nvPr/>
        </p:nvSpPr>
        <p:spPr bwMode="auto">
          <a:xfrm>
            <a:off x="214313" y="1539875"/>
            <a:ext cx="3527425" cy="393700"/>
          </a:xfrm>
          <a:prstGeom prst="rect">
            <a:avLst/>
          </a:prstGeom>
          <a:noFill/>
          <a:ln w="25400">
            <a:noFill/>
            <a:miter lim="800000"/>
            <a:headEnd/>
            <a:tailEnd/>
          </a:ln>
          <a:effectLst/>
        </p:spPr>
        <p:txBody>
          <a:bodyPr wrap="none" lIns="90488" tIns="44450" rIns="90488" bIns="44450" anchor="b">
            <a:spAutoFit/>
          </a:bodyPr>
          <a:lstStyle/>
          <a:p>
            <a:r>
              <a:rPr lang="en-US" sz="2000" b="0" dirty="0">
                <a:solidFill>
                  <a:schemeClr val="accent2"/>
                </a:solidFill>
                <a:latin typeface="Times New Roman" pitchFamily="18" charset="0"/>
              </a:rPr>
              <a:t>Relatively low Reynolds number</a:t>
            </a:r>
          </a:p>
        </p:txBody>
      </p:sp>
      <p:sp>
        <p:nvSpPr>
          <p:cNvPr id="7" name="Text Box 1029"/>
          <p:cNvSpPr txBox="1">
            <a:spLocks noChangeArrowheads="1"/>
          </p:cNvSpPr>
          <p:nvPr/>
        </p:nvSpPr>
        <p:spPr bwMode="auto">
          <a:xfrm>
            <a:off x="228600" y="4102100"/>
            <a:ext cx="3597275" cy="393700"/>
          </a:xfrm>
          <a:prstGeom prst="rect">
            <a:avLst/>
          </a:prstGeom>
          <a:noFill/>
          <a:ln w="25400">
            <a:noFill/>
            <a:miter lim="800000"/>
            <a:headEnd/>
            <a:tailEnd/>
          </a:ln>
          <a:effectLst/>
        </p:spPr>
        <p:txBody>
          <a:bodyPr wrap="none" lIns="90488" tIns="44450" rIns="90488" bIns="44450" anchor="b">
            <a:spAutoFit/>
          </a:bodyPr>
          <a:lstStyle/>
          <a:p>
            <a:r>
              <a:rPr lang="en-US" sz="2000" b="0">
                <a:solidFill>
                  <a:schemeClr val="accent2"/>
                </a:solidFill>
                <a:latin typeface="Times New Roman" pitchFamily="18" charset="0"/>
              </a:rPr>
              <a:t>Relatively high Reynolds number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1100138"/>
            <a:ext cx="9144000" cy="1661993"/>
          </a:xfrm>
          <a:prstGeom prst="rect">
            <a:avLst/>
          </a:prstGeom>
          <a:noFill/>
          <a:ln w="9525">
            <a:noFill/>
            <a:miter lim="800000"/>
            <a:headEnd/>
            <a:tailEnd/>
          </a:ln>
          <a:effectLst/>
        </p:spPr>
        <p:txBody>
          <a:bodyPr>
            <a:spAutoFit/>
          </a:bodyPr>
          <a:lstStyle/>
          <a:p>
            <a:pPr algn="just"/>
            <a:r>
              <a:rPr lang="fr-FR" sz="2800" dirty="0" err="1">
                <a:latin typeface="Times New Roman" pitchFamily="18" charset="0"/>
                <a:cs typeface="Times New Roman" pitchFamily="18" charset="0"/>
              </a:rPr>
              <a:t>Kinetic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energy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enters</a:t>
            </a:r>
            <a:r>
              <a:rPr lang="fr-FR" sz="2800" dirty="0">
                <a:latin typeface="Times New Roman" pitchFamily="18" charset="0"/>
                <a:cs typeface="Times New Roman" pitchFamily="18" charset="0"/>
              </a:rPr>
              <a:t> the turbulence </a:t>
            </a:r>
            <a:r>
              <a:rPr lang="fr-FR" sz="2800" dirty="0" err="1">
                <a:latin typeface="Times New Roman" pitchFamily="18" charset="0"/>
                <a:cs typeface="Times New Roman" pitchFamily="18" charset="0"/>
              </a:rPr>
              <a:t>at</a:t>
            </a:r>
            <a:r>
              <a:rPr lang="fr-FR" sz="2800" dirty="0">
                <a:latin typeface="Times New Roman" pitchFamily="18" charset="0"/>
                <a:cs typeface="Times New Roman" pitchFamily="18" charset="0"/>
              </a:rPr>
              <a:t> the large </a:t>
            </a:r>
            <a:r>
              <a:rPr lang="fr-FR" sz="2800" dirty="0" err="1">
                <a:latin typeface="Times New Roman" pitchFamily="18" charset="0"/>
                <a:cs typeface="Times New Roman" pitchFamily="18" charset="0"/>
              </a:rPr>
              <a:t>scales</a:t>
            </a:r>
            <a:r>
              <a:rPr lang="fr-FR" sz="2800" dirty="0">
                <a:latin typeface="Times New Roman" pitchFamily="18" charset="0"/>
                <a:cs typeface="Times New Roman" pitchFamily="18" charset="0"/>
              </a:rPr>
              <a:t> of motion and </a:t>
            </a:r>
            <a:r>
              <a:rPr lang="fr-FR" sz="2800" dirty="0" err="1">
                <a:latin typeface="Times New Roman" pitchFamily="18" charset="0"/>
                <a:cs typeface="Times New Roman" pitchFamily="18" charset="0"/>
              </a:rPr>
              <a:t>it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is</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transferred</a:t>
            </a:r>
            <a:r>
              <a:rPr lang="fr-FR" sz="2800" dirty="0">
                <a:latin typeface="Times New Roman" pitchFamily="18" charset="0"/>
                <a:cs typeface="Times New Roman" pitchFamily="18" charset="0"/>
              </a:rPr>
              <a:t> by an </a:t>
            </a:r>
            <a:r>
              <a:rPr lang="fr-FR" sz="2800" dirty="0" err="1">
                <a:latin typeface="Times New Roman" pitchFamily="18" charset="0"/>
                <a:cs typeface="Times New Roman" pitchFamily="18" charset="0"/>
              </a:rPr>
              <a:t>invisicd</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process</a:t>
            </a:r>
            <a:r>
              <a:rPr lang="fr-FR" sz="2800" dirty="0">
                <a:latin typeface="Times New Roman" pitchFamily="18" charset="0"/>
                <a:cs typeface="Times New Roman" pitchFamily="18" charset="0"/>
              </a:rPr>
              <a:t> to the </a:t>
            </a:r>
            <a:r>
              <a:rPr lang="fr-FR" sz="2800" dirty="0" err="1">
                <a:latin typeface="Times New Roman" pitchFamily="18" charset="0"/>
                <a:cs typeface="Times New Roman" pitchFamily="18" charset="0"/>
              </a:rPr>
              <a:t>smallest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scales</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where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it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is</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dissipated</a:t>
            </a:r>
            <a:endParaRPr lang="fr-FR" sz="2800" dirty="0">
              <a:latin typeface="Times New Roman" pitchFamily="18" charset="0"/>
              <a:cs typeface="Times New Roman" pitchFamily="18" charset="0"/>
            </a:endParaRPr>
          </a:p>
          <a:p>
            <a:pPr algn="just"/>
            <a:endParaRPr lang="fr-FR" dirty="0">
              <a:latin typeface="Times New Roman" pitchFamily="18" charset="0"/>
              <a:cs typeface="Times New Roman" pitchFamily="18" charset="0"/>
            </a:endParaRPr>
          </a:p>
        </p:txBody>
      </p:sp>
      <p:sp>
        <p:nvSpPr>
          <p:cNvPr id="6" name="Text Box 6"/>
          <p:cNvSpPr txBox="1">
            <a:spLocks noChangeArrowheads="1"/>
          </p:cNvSpPr>
          <p:nvPr/>
        </p:nvSpPr>
        <p:spPr bwMode="auto">
          <a:xfrm>
            <a:off x="250825" y="188913"/>
            <a:ext cx="1798890" cy="338554"/>
          </a:xfrm>
          <a:prstGeom prst="rect">
            <a:avLst/>
          </a:prstGeom>
          <a:solidFill>
            <a:srgbClr val="DDDDDD"/>
          </a:solidFill>
          <a:ln w="9525">
            <a:noFill/>
            <a:miter lim="800000"/>
            <a:headEnd/>
            <a:tailEnd/>
          </a:ln>
          <a:effectLst/>
        </p:spPr>
        <p:txBody>
          <a:bodyPr wrap="none">
            <a:spAutoFit/>
          </a:bodyPr>
          <a:lstStyle/>
          <a:p>
            <a:pPr algn="just">
              <a:buFont typeface="Wingdings" pitchFamily="2" charset="2"/>
              <a:buNone/>
            </a:pPr>
            <a:r>
              <a:rPr lang="fr-FR" sz="1600" b="1">
                <a:latin typeface="Times New Roman" pitchFamily="18" charset="0"/>
                <a:cs typeface="Times New Roman" pitchFamily="18" charset="0"/>
              </a:rPr>
              <a:t>(Richardson 1922)</a:t>
            </a:r>
          </a:p>
        </p:txBody>
      </p:sp>
      <p:sp>
        <p:nvSpPr>
          <p:cNvPr id="7" name="Rectangle 8"/>
          <p:cNvSpPr>
            <a:spLocks noChangeArrowheads="1"/>
          </p:cNvSpPr>
          <p:nvPr/>
        </p:nvSpPr>
        <p:spPr bwMode="auto">
          <a:xfrm>
            <a:off x="1" y="3357562"/>
            <a:ext cx="4419600" cy="1938992"/>
          </a:xfrm>
          <a:prstGeom prst="rect">
            <a:avLst/>
          </a:prstGeom>
          <a:noFill/>
          <a:ln w="9525">
            <a:noFill/>
            <a:miter lim="800000"/>
            <a:headEnd/>
            <a:tailEnd/>
          </a:ln>
          <a:effectLst/>
        </p:spPr>
        <p:txBody>
          <a:bodyPr wrap="square" anchor="ctr">
            <a:spAutoFit/>
          </a:bodyPr>
          <a:lstStyle/>
          <a:p>
            <a:pPr algn="just"/>
            <a:r>
              <a:rPr lang="fr-FR" sz="2400" dirty="0">
                <a:latin typeface="Times New Roman" pitchFamily="18" charset="0"/>
                <a:cs typeface="Times New Roman" pitchFamily="18" charset="0"/>
              </a:rPr>
              <a:t>A large </a:t>
            </a:r>
            <a:r>
              <a:rPr lang="fr-FR" sz="2400" dirty="0" err="1">
                <a:latin typeface="Times New Roman" pitchFamily="18" charset="0"/>
                <a:cs typeface="Times New Roman" pitchFamily="18" charset="0"/>
              </a:rPr>
              <a:t>energy</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eddy</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splits</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into</a:t>
            </a:r>
            <a:r>
              <a:rPr lang="fr-FR" sz="2400" dirty="0">
                <a:latin typeface="Times New Roman" pitchFamily="18" charset="0"/>
                <a:cs typeface="Times New Roman" pitchFamily="18" charset="0"/>
              </a:rPr>
              <a:t> middle-size </a:t>
            </a:r>
            <a:r>
              <a:rPr lang="fr-FR" sz="2400" dirty="0" err="1">
                <a:latin typeface="Times New Roman" pitchFamily="18" charset="0"/>
                <a:cs typeface="Times New Roman" pitchFamily="18" charset="0"/>
              </a:rPr>
              <a:t>eddies</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which</a:t>
            </a:r>
            <a:r>
              <a:rPr lang="fr-FR" sz="2400" dirty="0">
                <a:latin typeface="Times New Roman" pitchFamily="18" charset="0"/>
                <a:cs typeface="Times New Roman" pitchFamily="18" charset="0"/>
              </a:rPr>
              <a:t> split </a:t>
            </a:r>
            <a:r>
              <a:rPr lang="fr-FR" sz="2400" dirty="0" err="1">
                <a:latin typeface="Times New Roman" pitchFamily="18" charset="0"/>
                <a:cs typeface="Times New Roman" pitchFamily="18" charset="0"/>
              </a:rPr>
              <a:t>into</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smaller</a:t>
            </a:r>
            <a:r>
              <a:rPr lang="fr-FR" sz="2400" dirty="0">
                <a:latin typeface="Times New Roman" pitchFamily="18" charset="0"/>
                <a:cs typeface="Times New Roman" pitchFamily="18" charset="0"/>
              </a:rPr>
              <a:t>-size </a:t>
            </a:r>
            <a:r>
              <a:rPr lang="fr-FR" sz="2400" dirty="0" err="1">
                <a:latin typeface="Times New Roman" pitchFamily="18" charset="0"/>
                <a:cs typeface="Times New Roman" pitchFamily="18" charset="0"/>
              </a:rPr>
              <a:t>eddies</a:t>
            </a:r>
            <a:r>
              <a:rPr lang="fr-FR" sz="2400" dirty="0">
                <a:latin typeface="Times New Roman" pitchFamily="18" charset="0"/>
                <a:cs typeface="Times New Roman" pitchFamily="18" charset="0"/>
              </a:rPr>
              <a:t>, and </a:t>
            </a:r>
            <a:r>
              <a:rPr lang="fr-FR" sz="2400" dirty="0" err="1">
                <a:latin typeface="Times New Roman" pitchFamily="18" charset="0"/>
                <a:cs typeface="Times New Roman" pitchFamily="18" charset="0"/>
              </a:rPr>
              <a:t>so</a:t>
            </a:r>
            <a:r>
              <a:rPr lang="fr-FR" sz="2400" dirty="0">
                <a:latin typeface="Times New Roman" pitchFamily="18" charset="0"/>
                <a:cs typeface="Times New Roman" pitchFamily="18" charset="0"/>
              </a:rPr>
              <a:t> on. This </a:t>
            </a:r>
            <a:r>
              <a:rPr lang="fr-FR" sz="2400" dirty="0" err="1">
                <a:latin typeface="Times New Roman" pitchFamily="18" charset="0"/>
                <a:cs typeface="Times New Roman" pitchFamily="18" charset="0"/>
              </a:rPr>
              <a:t>is</a:t>
            </a:r>
            <a:r>
              <a:rPr lang="fr-FR" sz="2400" dirty="0">
                <a:latin typeface="Times New Roman" pitchFamily="18" charset="0"/>
                <a:cs typeface="Times New Roman" pitchFamily="18" charset="0"/>
              </a:rPr>
              <a:t> a </a:t>
            </a:r>
            <a:r>
              <a:rPr lang="fr-FR" sz="2400" dirty="0" err="1">
                <a:latin typeface="Times New Roman" pitchFamily="18" charset="0"/>
                <a:cs typeface="Times New Roman" pitchFamily="18" charset="0"/>
              </a:rPr>
              <a:t>series</a:t>
            </a:r>
            <a:r>
              <a:rPr lang="fr-FR" sz="2400" dirty="0">
                <a:latin typeface="Times New Roman" pitchFamily="18" charset="0"/>
                <a:cs typeface="Times New Roman" pitchFamily="18" charset="0"/>
              </a:rPr>
              <a:t> cascade </a:t>
            </a:r>
            <a:r>
              <a:rPr lang="fr-FR" sz="2400" dirty="0" err="1">
                <a:latin typeface="Times New Roman" pitchFamily="18" charset="0"/>
                <a:cs typeface="Times New Roman" pitchFamily="18" charset="0"/>
              </a:rPr>
              <a:t>process</a:t>
            </a:r>
            <a:r>
              <a:rPr lang="fr-FR" sz="2400" dirty="0">
                <a:latin typeface="Times New Roman" pitchFamily="18" charset="0"/>
                <a:cs typeface="Times New Roman" pitchFamily="18" charset="0"/>
              </a:rPr>
              <a:t> of </a:t>
            </a:r>
            <a:r>
              <a:rPr lang="fr-FR" sz="2400" dirty="0" err="1">
                <a:latin typeface="Times New Roman" pitchFamily="18" charset="0"/>
                <a:cs typeface="Times New Roman" pitchFamily="18" charset="0"/>
              </a:rPr>
              <a:t>energy</a:t>
            </a:r>
            <a:r>
              <a:rPr lang="fr-FR" sz="2400" dirty="0">
                <a:latin typeface="Times New Roman" pitchFamily="18" charset="0"/>
                <a:cs typeface="Times New Roman" pitchFamily="18" charset="0"/>
              </a:rPr>
              <a:t> dissipation. </a:t>
            </a:r>
          </a:p>
        </p:txBody>
      </p:sp>
      <p:pic>
        <p:nvPicPr>
          <p:cNvPr id="8" name="Picture 9" descr="turbulence"/>
          <p:cNvPicPr>
            <a:picLocks noChangeAspect="1" noChangeArrowheads="1"/>
          </p:cNvPicPr>
          <p:nvPr/>
        </p:nvPicPr>
        <p:blipFill>
          <a:blip r:embed="rId2" cstate="print"/>
          <a:srcRect/>
          <a:stretch>
            <a:fillRect/>
          </a:stretch>
        </p:blipFill>
        <p:spPr bwMode="auto">
          <a:xfrm>
            <a:off x="4572000" y="2708275"/>
            <a:ext cx="4176713" cy="3562350"/>
          </a:xfrm>
          <a:prstGeom prst="rect">
            <a:avLst/>
          </a:prstGeom>
          <a:noFill/>
        </p:spPr>
      </p:pic>
      <p:sp>
        <p:nvSpPr>
          <p:cNvPr id="9" name="Rectangle 10"/>
          <p:cNvSpPr>
            <a:spLocks noChangeArrowheads="1"/>
          </p:cNvSpPr>
          <p:nvPr/>
        </p:nvSpPr>
        <p:spPr bwMode="auto">
          <a:xfrm>
            <a:off x="4572000" y="6092825"/>
            <a:ext cx="3635867" cy="307777"/>
          </a:xfrm>
          <a:prstGeom prst="rect">
            <a:avLst/>
          </a:prstGeom>
          <a:noFill/>
          <a:ln w="9525">
            <a:noFill/>
            <a:miter lim="800000"/>
            <a:headEnd/>
            <a:tailEnd/>
          </a:ln>
          <a:effectLst/>
        </p:spPr>
        <p:txBody>
          <a:bodyPr wrap="none">
            <a:spAutoFit/>
          </a:bodyPr>
          <a:lstStyle/>
          <a:p>
            <a:pPr algn="just"/>
            <a:r>
              <a:rPr lang="fr-FR" sz="1400">
                <a:latin typeface="Times New Roman" pitchFamily="18" charset="0"/>
                <a:cs typeface="Times New Roman" pitchFamily="18" charset="0"/>
              </a:rPr>
              <a:t>Schematic representation of the energy cascade.</a:t>
            </a:r>
          </a:p>
        </p:txBody>
      </p:sp>
      <p:sp>
        <p:nvSpPr>
          <p:cNvPr id="10" name="Rectangle 11"/>
          <p:cNvSpPr>
            <a:spLocks noChangeArrowheads="1"/>
          </p:cNvSpPr>
          <p:nvPr/>
        </p:nvSpPr>
        <p:spPr bwMode="auto">
          <a:xfrm>
            <a:off x="7775575" y="4581525"/>
            <a:ext cx="1368425" cy="549275"/>
          </a:xfrm>
          <a:prstGeom prst="rect">
            <a:avLst/>
          </a:prstGeom>
          <a:noFill/>
          <a:ln w="9525">
            <a:noFill/>
            <a:miter lim="800000"/>
            <a:headEnd/>
            <a:tailEnd/>
          </a:ln>
          <a:effectLst/>
        </p:spPr>
        <p:txBody>
          <a:bodyPr>
            <a:spAutoFit/>
          </a:bodyPr>
          <a:lstStyle/>
          <a:p>
            <a:r>
              <a:rPr lang="fr-FR" sz="1000" dirty="0">
                <a:latin typeface="Times New Roman" pitchFamily="18" charset="0"/>
                <a:cs typeface="Times New Roman" pitchFamily="18" charset="0"/>
              </a:rPr>
              <a:t>Vortex </a:t>
            </a:r>
            <a:r>
              <a:rPr lang="fr-FR" sz="1000" dirty="0" err="1">
                <a:latin typeface="Times New Roman" pitchFamily="18" charset="0"/>
                <a:cs typeface="Times New Roman" pitchFamily="18" charset="0"/>
              </a:rPr>
              <a:t>streching</a:t>
            </a:r>
            <a:r>
              <a:rPr lang="fr-FR" sz="1000" dirty="0">
                <a:latin typeface="Times New Roman" pitchFamily="18" charset="0"/>
                <a:cs typeface="Times New Roman" pitchFamily="18" charset="0"/>
              </a:rPr>
              <a:t> breaks up </a:t>
            </a:r>
            <a:r>
              <a:rPr lang="fr-FR" sz="1000" dirty="0" err="1">
                <a:latin typeface="Times New Roman" pitchFamily="18" charset="0"/>
                <a:cs typeface="Times New Roman" pitchFamily="18" charset="0"/>
              </a:rPr>
              <a:t>unstable</a:t>
            </a:r>
            <a:r>
              <a:rPr lang="fr-FR" sz="1000" dirty="0">
                <a:latin typeface="Times New Roman" pitchFamily="18" charset="0"/>
                <a:cs typeface="Times New Roman" pitchFamily="18" charset="0"/>
              </a:rPr>
              <a:t> large </a:t>
            </a:r>
            <a:r>
              <a:rPr lang="fr-FR" sz="1000" dirty="0" err="1">
                <a:latin typeface="Times New Roman" pitchFamily="18" charset="0"/>
                <a:cs typeface="Times New Roman" pitchFamily="18" charset="0"/>
              </a:rPr>
              <a:t>eddies</a:t>
            </a:r>
            <a:endParaRPr lang="fr-FR" sz="1000" dirty="0">
              <a:latin typeface="Times New Roman" pitchFamily="18" charset="0"/>
              <a:cs typeface="Times New Roman" pitchFamily="18" charset="0"/>
            </a:endParaRPr>
          </a:p>
        </p:txBody>
      </p:sp>
      <p:sp>
        <p:nvSpPr>
          <p:cNvPr id="11" name="Rectangle 12"/>
          <p:cNvSpPr>
            <a:spLocks noChangeArrowheads="1"/>
          </p:cNvSpPr>
          <p:nvPr/>
        </p:nvSpPr>
        <p:spPr bwMode="auto">
          <a:xfrm>
            <a:off x="5076825" y="3213100"/>
            <a:ext cx="1859805" cy="246221"/>
          </a:xfrm>
          <a:prstGeom prst="rect">
            <a:avLst/>
          </a:prstGeom>
          <a:noFill/>
          <a:ln w="9525">
            <a:noFill/>
            <a:miter lim="800000"/>
            <a:headEnd/>
            <a:tailEnd/>
          </a:ln>
          <a:effectLst/>
        </p:spPr>
        <p:txBody>
          <a:bodyPr wrap="none">
            <a:spAutoFit/>
          </a:bodyPr>
          <a:lstStyle/>
          <a:p>
            <a:pPr algn="just"/>
            <a:r>
              <a:rPr lang="fr-FR" sz="1000">
                <a:latin typeface="Times New Roman" pitchFamily="18" charset="0"/>
                <a:cs typeface="Times New Roman" pitchFamily="18" charset="0"/>
              </a:rPr>
              <a:t>Instabilities create largest eddies</a:t>
            </a:r>
          </a:p>
        </p:txBody>
      </p:sp>
      <p:sp>
        <p:nvSpPr>
          <p:cNvPr id="12" name="Rectangle 11"/>
          <p:cNvSpPr/>
          <p:nvPr/>
        </p:nvSpPr>
        <p:spPr>
          <a:xfrm>
            <a:off x="2438400" y="152400"/>
            <a:ext cx="3368038" cy="369332"/>
          </a:xfrm>
          <a:prstGeom prst="rect">
            <a:avLst/>
          </a:prstGeom>
        </p:spPr>
        <p:txBody>
          <a:bodyPr wrap="none">
            <a:spAutoFit/>
          </a:bodyPr>
          <a:lstStyle/>
          <a:p>
            <a:r>
              <a:rPr lang="fr-FR" dirty="0" smtClean="0">
                <a:solidFill>
                  <a:schemeClr val="accent2"/>
                </a:solidFill>
                <a:latin typeface="Times New Roman" pitchFamily="18" charset="0"/>
                <a:cs typeface="Times New Roman" pitchFamily="18" charset="0"/>
              </a:rPr>
              <a:t>Turbulence </a:t>
            </a:r>
            <a:r>
              <a:rPr lang="fr-FR" dirty="0" err="1" smtClean="0">
                <a:solidFill>
                  <a:schemeClr val="accent2"/>
                </a:solidFill>
                <a:latin typeface="Times New Roman" pitchFamily="18" charset="0"/>
                <a:cs typeface="Times New Roman" pitchFamily="18" charset="0"/>
              </a:rPr>
              <a:t>is</a:t>
            </a:r>
            <a:r>
              <a:rPr lang="fr-FR" dirty="0" smtClean="0">
                <a:solidFill>
                  <a:schemeClr val="accent2"/>
                </a:solidFill>
                <a:latin typeface="Times New Roman" pitchFamily="18" charset="0"/>
                <a:cs typeface="Times New Roman" pitchFamily="18" charset="0"/>
              </a:rPr>
              <a:t> </a:t>
            </a:r>
            <a:r>
              <a:rPr lang="fr-FR" dirty="0" err="1" smtClean="0">
                <a:solidFill>
                  <a:schemeClr val="accent2"/>
                </a:solidFill>
                <a:latin typeface="Times New Roman" pitchFamily="18" charset="0"/>
                <a:cs typeface="Times New Roman" pitchFamily="18" charset="0"/>
              </a:rPr>
              <a:t>composed</a:t>
            </a:r>
            <a:r>
              <a:rPr lang="fr-FR" dirty="0" smtClean="0">
                <a:solidFill>
                  <a:schemeClr val="accent2"/>
                </a:solidFill>
                <a:latin typeface="Times New Roman" pitchFamily="18" charset="0"/>
                <a:cs typeface="Times New Roman" pitchFamily="18" charset="0"/>
              </a:rPr>
              <a:t> of </a:t>
            </a:r>
            <a:r>
              <a:rPr lang="fr-FR" dirty="0" err="1" smtClean="0">
                <a:solidFill>
                  <a:schemeClr val="accent2"/>
                </a:solidFill>
                <a:latin typeface="Times New Roman" pitchFamily="18" charset="0"/>
                <a:cs typeface="Times New Roman" pitchFamily="18" charset="0"/>
              </a:rPr>
              <a:t>eddies</a:t>
            </a: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pitchFamily="18" charset="0"/>
                <a:cs typeface="Times New Roman" pitchFamily="18" charset="0"/>
              </a:rPr>
              <a:t>Energy transfer rate</a:t>
            </a:r>
            <a:endParaRPr lang="en-GB" sz="3600" dirty="0">
              <a:latin typeface="Times New Roman" pitchFamily="18" charset="0"/>
              <a:cs typeface="Times New Roman" pitchFamily="18" charset="0"/>
            </a:endParaRPr>
          </a:p>
        </p:txBody>
      </p:sp>
      <p:sp>
        <p:nvSpPr>
          <p:cNvPr id="5" name="Rectangle 3"/>
          <p:cNvSpPr txBox="1">
            <a:spLocks noChangeArrowheads="1"/>
          </p:cNvSpPr>
          <p:nvPr/>
        </p:nvSpPr>
        <p:spPr>
          <a:xfrm>
            <a:off x="228600" y="3505200"/>
            <a:ext cx="8686800" cy="2971800"/>
          </a:xfrm>
          <a:prstGeom prst="rect">
            <a:avLst/>
          </a:prstGeom>
        </p:spPr>
        <p:txBody>
          <a:bodyPr vert="horz" lIns="91440" tIns="45720" rIns="91440" bIns="45720" rtlCol="0">
            <a:normAutofit/>
          </a:bodyPr>
          <a:lstStyle/>
          <a:p>
            <a:pPr marR="0" lvl="0" algn="just"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Symbol" pitchFamily="18" charset="2"/>
            </a:endParaRPr>
          </a:p>
        </p:txBody>
      </p:sp>
      <p:grpSp>
        <p:nvGrpSpPr>
          <p:cNvPr id="6" name="Group 36"/>
          <p:cNvGrpSpPr>
            <a:grpSpLocks/>
          </p:cNvGrpSpPr>
          <p:nvPr/>
        </p:nvGrpSpPr>
        <p:grpSpPr bwMode="auto">
          <a:xfrm>
            <a:off x="685800" y="2286000"/>
            <a:ext cx="7239000" cy="3133725"/>
            <a:chOff x="480" y="2256"/>
            <a:chExt cx="4560" cy="1974"/>
          </a:xfrm>
        </p:grpSpPr>
        <p:grpSp>
          <p:nvGrpSpPr>
            <p:cNvPr id="7" name="Group 27"/>
            <p:cNvGrpSpPr>
              <a:grpSpLocks/>
            </p:cNvGrpSpPr>
            <p:nvPr/>
          </p:nvGrpSpPr>
          <p:grpSpPr bwMode="auto">
            <a:xfrm>
              <a:off x="480" y="2256"/>
              <a:ext cx="4560" cy="1974"/>
              <a:chOff x="545" y="2256"/>
              <a:chExt cx="4560" cy="1974"/>
            </a:xfrm>
          </p:grpSpPr>
          <p:sp>
            <p:nvSpPr>
              <p:cNvPr id="16" name="Line 5"/>
              <p:cNvSpPr>
                <a:spLocks noChangeShapeType="1"/>
              </p:cNvSpPr>
              <p:nvPr/>
            </p:nvSpPr>
            <p:spPr bwMode="auto">
              <a:xfrm>
                <a:off x="545" y="3280"/>
                <a:ext cx="4560" cy="0"/>
              </a:xfrm>
              <a:prstGeom prst="line">
                <a:avLst/>
              </a:prstGeom>
              <a:noFill/>
              <a:ln w="25400">
                <a:solidFill>
                  <a:schemeClr val="tx1"/>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grpSp>
            <p:nvGrpSpPr>
              <p:cNvPr id="17" name="Group 26"/>
              <p:cNvGrpSpPr>
                <a:grpSpLocks/>
              </p:cNvGrpSpPr>
              <p:nvPr/>
            </p:nvGrpSpPr>
            <p:grpSpPr bwMode="auto">
              <a:xfrm>
                <a:off x="926" y="2256"/>
                <a:ext cx="4056" cy="1974"/>
                <a:chOff x="926" y="2640"/>
                <a:chExt cx="4056" cy="1974"/>
              </a:xfrm>
            </p:grpSpPr>
            <p:sp>
              <p:nvSpPr>
                <p:cNvPr id="18" name="Line 6"/>
                <p:cNvSpPr>
                  <a:spLocks noChangeShapeType="1"/>
                </p:cNvSpPr>
                <p:nvPr/>
              </p:nvSpPr>
              <p:spPr bwMode="auto">
                <a:xfrm>
                  <a:off x="1120" y="3662"/>
                  <a:ext cx="0" cy="144"/>
                </a:xfrm>
                <a:prstGeom prst="line">
                  <a:avLst/>
                </a:prstGeom>
                <a:noFill/>
                <a:ln w="25400">
                  <a:solidFill>
                    <a:schemeClr val="tx1"/>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sp>
              <p:nvSpPr>
                <p:cNvPr id="19" name="Line 7"/>
                <p:cNvSpPr>
                  <a:spLocks noChangeShapeType="1"/>
                </p:cNvSpPr>
                <p:nvPr/>
              </p:nvSpPr>
              <p:spPr bwMode="auto">
                <a:xfrm>
                  <a:off x="1888" y="3662"/>
                  <a:ext cx="0" cy="144"/>
                </a:xfrm>
                <a:prstGeom prst="line">
                  <a:avLst/>
                </a:prstGeom>
                <a:noFill/>
                <a:ln w="25400">
                  <a:solidFill>
                    <a:schemeClr val="tx1"/>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sp>
              <p:nvSpPr>
                <p:cNvPr id="20" name="Line 8"/>
                <p:cNvSpPr>
                  <a:spLocks noChangeShapeType="1"/>
                </p:cNvSpPr>
                <p:nvPr/>
              </p:nvSpPr>
              <p:spPr bwMode="auto">
                <a:xfrm>
                  <a:off x="3712" y="3662"/>
                  <a:ext cx="0" cy="144"/>
                </a:xfrm>
                <a:prstGeom prst="line">
                  <a:avLst/>
                </a:prstGeom>
                <a:noFill/>
                <a:ln w="25400">
                  <a:solidFill>
                    <a:schemeClr val="tx1"/>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sp>
              <p:nvSpPr>
                <p:cNvPr id="21" name="Line 9"/>
                <p:cNvSpPr>
                  <a:spLocks noChangeShapeType="1"/>
                </p:cNvSpPr>
                <p:nvPr/>
              </p:nvSpPr>
              <p:spPr bwMode="auto">
                <a:xfrm>
                  <a:off x="4384" y="3662"/>
                  <a:ext cx="0" cy="144"/>
                </a:xfrm>
                <a:prstGeom prst="line">
                  <a:avLst/>
                </a:prstGeom>
                <a:noFill/>
                <a:ln w="25400">
                  <a:solidFill>
                    <a:schemeClr val="tx1"/>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sp>
              <p:nvSpPr>
                <p:cNvPr id="22" name="Line 10"/>
                <p:cNvSpPr>
                  <a:spLocks noChangeShapeType="1"/>
                </p:cNvSpPr>
                <p:nvPr/>
              </p:nvSpPr>
              <p:spPr bwMode="auto">
                <a:xfrm>
                  <a:off x="4912" y="3662"/>
                  <a:ext cx="0" cy="144"/>
                </a:xfrm>
                <a:prstGeom prst="line">
                  <a:avLst/>
                </a:prstGeom>
                <a:noFill/>
                <a:ln w="25400">
                  <a:solidFill>
                    <a:schemeClr val="tx1"/>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sp>
              <p:nvSpPr>
                <p:cNvPr id="23" name="Text Box 11"/>
                <p:cNvSpPr txBox="1">
                  <a:spLocks noChangeArrowheads="1"/>
                </p:cNvSpPr>
                <p:nvPr/>
              </p:nvSpPr>
              <p:spPr bwMode="auto">
                <a:xfrm>
                  <a:off x="2448" y="4024"/>
                  <a:ext cx="698" cy="444"/>
                </a:xfrm>
                <a:prstGeom prst="rect">
                  <a:avLst/>
                </a:prstGeom>
                <a:noFill/>
                <a:ln w="25400">
                  <a:noFill/>
                  <a:miter lim="800000"/>
                  <a:headEnd/>
                  <a:tailEnd/>
                </a:ln>
                <a:effectLst/>
              </p:spPr>
              <p:txBody>
                <a:bodyPr wrap="none" lIns="90488" tIns="44450" rIns="90488" bIns="44450" anchor="b">
                  <a:spAutoFit/>
                </a:bodyPr>
                <a:lstStyle/>
                <a:p>
                  <a:pPr algn="ctr"/>
                  <a:r>
                    <a:rPr lang="en-US" sz="2000">
                      <a:solidFill>
                        <a:schemeClr val="accent2"/>
                      </a:solidFill>
                      <a:latin typeface="Times New Roman" pitchFamily="18" charset="0"/>
                      <a:cs typeface="Times New Roman" pitchFamily="18" charset="0"/>
                    </a:rPr>
                    <a:t>Inertial </a:t>
                  </a:r>
                </a:p>
                <a:p>
                  <a:pPr algn="ctr"/>
                  <a:r>
                    <a:rPr lang="en-US" sz="2000">
                      <a:solidFill>
                        <a:schemeClr val="accent2"/>
                      </a:solidFill>
                      <a:latin typeface="Times New Roman" pitchFamily="18" charset="0"/>
                      <a:cs typeface="Times New Roman" pitchFamily="18" charset="0"/>
                    </a:rPr>
                    <a:t>subrange</a:t>
                  </a:r>
                </a:p>
              </p:txBody>
            </p:sp>
            <p:sp>
              <p:nvSpPr>
                <p:cNvPr id="24" name="Text Box 12"/>
                <p:cNvSpPr txBox="1">
                  <a:spLocks noChangeArrowheads="1"/>
                </p:cNvSpPr>
                <p:nvPr/>
              </p:nvSpPr>
              <p:spPr bwMode="auto">
                <a:xfrm>
                  <a:off x="926" y="2640"/>
                  <a:ext cx="960" cy="250"/>
                </a:xfrm>
                <a:prstGeom prst="rect">
                  <a:avLst/>
                </a:prstGeom>
                <a:noFill/>
                <a:ln w="25400">
                  <a:noFill/>
                  <a:miter lim="800000"/>
                  <a:headEnd/>
                  <a:tailEnd/>
                </a:ln>
                <a:effectLst/>
              </p:spPr>
              <p:txBody>
                <a:bodyPr wrap="none" lIns="90488" tIns="44450" rIns="90488" bIns="44450" anchor="b">
                  <a:spAutoFit/>
                </a:bodyPr>
                <a:lstStyle/>
                <a:p>
                  <a:r>
                    <a:rPr lang="en-US" sz="2000">
                      <a:solidFill>
                        <a:srgbClr val="FF3300"/>
                      </a:solidFill>
                      <a:latin typeface="Times New Roman" pitchFamily="18" charset="0"/>
                      <a:cs typeface="Times New Roman" pitchFamily="18" charset="0"/>
                    </a:rPr>
                    <a:t>Dissipation </a:t>
                  </a:r>
                  <a:r>
                    <a:rPr lang="en-US" sz="2000">
                      <a:solidFill>
                        <a:srgbClr val="FF3300"/>
                      </a:solidFill>
                      <a:latin typeface="Times New Roman" pitchFamily="18" charset="0"/>
                      <a:cs typeface="Times New Roman" pitchFamily="18" charset="0"/>
                      <a:sym typeface="Symbol" pitchFamily="18" charset="2"/>
                    </a:rPr>
                    <a:t></a:t>
                  </a:r>
                  <a:endParaRPr lang="en-US" sz="2000">
                    <a:solidFill>
                      <a:srgbClr val="FF3300"/>
                    </a:solidFill>
                    <a:latin typeface="Times New Roman" pitchFamily="18" charset="0"/>
                    <a:cs typeface="Times New Roman" pitchFamily="18" charset="0"/>
                  </a:endParaRPr>
                </a:p>
              </p:txBody>
            </p:sp>
            <p:sp>
              <p:nvSpPr>
                <p:cNvPr id="25" name="Line 13"/>
                <p:cNvSpPr>
                  <a:spLocks noChangeShapeType="1"/>
                </p:cNvSpPr>
                <p:nvPr/>
              </p:nvSpPr>
              <p:spPr bwMode="auto">
                <a:xfrm flipV="1">
                  <a:off x="1488" y="2990"/>
                  <a:ext cx="0" cy="624"/>
                </a:xfrm>
                <a:prstGeom prst="line">
                  <a:avLst/>
                </a:prstGeom>
                <a:noFill/>
                <a:ln w="25400">
                  <a:solidFill>
                    <a:srgbClr val="FF3300"/>
                  </a:solidFill>
                  <a:round/>
                  <a:headEnd/>
                  <a:tailEnd type="triangle" w="med" len="med"/>
                </a:ln>
                <a:effectLst/>
              </p:spPr>
              <p:txBody>
                <a:bodyPr lIns="90488" tIns="44450" rIns="90488" bIns="44450" anchor="b"/>
                <a:lstStyle/>
                <a:p>
                  <a:endParaRPr lang="en-GB">
                    <a:latin typeface="Times New Roman" pitchFamily="18" charset="0"/>
                    <a:cs typeface="Times New Roman" pitchFamily="18" charset="0"/>
                  </a:endParaRPr>
                </a:p>
              </p:txBody>
            </p:sp>
            <p:sp>
              <p:nvSpPr>
                <p:cNvPr id="26" name="Text Box 15"/>
                <p:cNvSpPr txBox="1">
                  <a:spLocks noChangeArrowheads="1"/>
                </p:cNvSpPr>
                <p:nvPr/>
              </p:nvSpPr>
              <p:spPr bwMode="auto">
                <a:xfrm>
                  <a:off x="3744" y="3976"/>
                  <a:ext cx="796" cy="638"/>
                </a:xfrm>
                <a:prstGeom prst="rect">
                  <a:avLst/>
                </a:prstGeom>
                <a:noFill/>
                <a:ln w="25400">
                  <a:noFill/>
                  <a:miter lim="800000"/>
                  <a:headEnd/>
                  <a:tailEnd/>
                </a:ln>
                <a:effectLst/>
              </p:spPr>
              <p:txBody>
                <a:bodyPr wrap="none" lIns="90488" tIns="44450" rIns="90488" bIns="44450" anchor="b">
                  <a:spAutoFit/>
                </a:bodyPr>
                <a:lstStyle/>
                <a:p>
                  <a:pPr algn="ctr"/>
                  <a:r>
                    <a:rPr lang="en-US" sz="2000">
                      <a:solidFill>
                        <a:schemeClr val="accent2"/>
                      </a:solidFill>
                      <a:latin typeface="Times New Roman" pitchFamily="18" charset="0"/>
                      <a:cs typeface="Times New Roman" pitchFamily="18" charset="0"/>
                    </a:rPr>
                    <a:t>Energy</a:t>
                  </a:r>
                </a:p>
                <a:p>
                  <a:pPr algn="ctr"/>
                  <a:r>
                    <a:rPr lang="en-US" sz="2000">
                      <a:solidFill>
                        <a:schemeClr val="accent2"/>
                      </a:solidFill>
                      <a:latin typeface="Times New Roman" pitchFamily="18" charset="0"/>
                      <a:cs typeface="Times New Roman" pitchFamily="18" charset="0"/>
                    </a:rPr>
                    <a:t>containing</a:t>
                  </a:r>
                </a:p>
                <a:p>
                  <a:pPr algn="ctr"/>
                  <a:r>
                    <a:rPr lang="en-US" sz="2000">
                      <a:solidFill>
                        <a:schemeClr val="accent2"/>
                      </a:solidFill>
                      <a:latin typeface="Times New Roman" pitchFamily="18" charset="0"/>
                      <a:cs typeface="Times New Roman" pitchFamily="18" charset="0"/>
                    </a:rPr>
                    <a:t>range</a:t>
                  </a:r>
                </a:p>
              </p:txBody>
            </p:sp>
            <p:sp>
              <p:nvSpPr>
                <p:cNvPr id="27" name="Text Box 16"/>
                <p:cNvSpPr txBox="1">
                  <a:spLocks noChangeArrowheads="1"/>
                </p:cNvSpPr>
                <p:nvPr/>
              </p:nvSpPr>
              <p:spPr bwMode="auto">
                <a:xfrm>
                  <a:off x="996" y="4024"/>
                  <a:ext cx="890" cy="444"/>
                </a:xfrm>
                <a:prstGeom prst="rect">
                  <a:avLst/>
                </a:prstGeom>
                <a:noFill/>
                <a:ln w="25400">
                  <a:noFill/>
                  <a:miter lim="800000"/>
                  <a:headEnd/>
                  <a:tailEnd/>
                </a:ln>
                <a:effectLst/>
              </p:spPr>
              <p:txBody>
                <a:bodyPr wrap="none" lIns="90488" tIns="44450" rIns="90488" bIns="44450" anchor="b">
                  <a:spAutoFit/>
                </a:bodyPr>
                <a:lstStyle/>
                <a:p>
                  <a:pPr algn="ctr"/>
                  <a:r>
                    <a:rPr lang="en-US" sz="2000">
                      <a:solidFill>
                        <a:schemeClr val="accent2"/>
                      </a:solidFill>
                      <a:latin typeface="Times New Roman" pitchFamily="18" charset="0"/>
                      <a:cs typeface="Times New Roman" pitchFamily="18" charset="0"/>
                    </a:rPr>
                    <a:t>Dissipation </a:t>
                  </a:r>
                </a:p>
                <a:p>
                  <a:pPr algn="ctr"/>
                  <a:r>
                    <a:rPr lang="en-US" sz="2000">
                      <a:solidFill>
                        <a:schemeClr val="accent2"/>
                      </a:solidFill>
                      <a:latin typeface="Times New Roman" pitchFamily="18" charset="0"/>
                      <a:cs typeface="Times New Roman" pitchFamily="18" charset="0"/>
                    </a:rPr>
                    <a:t>range</a:t>
                  </a:r>
                </a:p>
              </p:txBody>
            </p:sp>
            <p:sp>
              <p:nvSpPr>
                <p:cNvPr id="28" name="Text Box 17"/>
                <p:cNvSpPr txBox="1">
                  <a:spLocks noChangeArrowheads="1"/>
                </p:cNvSpPr>
                <p:nvPr/>
              </p:nvSpPr>
              <p:spPr bwMode="auto">
                <a:xfrm>
                  <a:off x="1015" y="3774"/>
                  <a:ext cx="211" cy="248"/>
                </a:xfrm>
                <a:prstGeom prst="rect">
                  <a:avLst/>
                </a:prstGeom>
                <a:noFill/>
                <a:ln w="25400">
                  <a:noFill/>
                  <a:miter lim="800000"/>
                  <a:headEnd/>
                  <a:tailEnd/>
                </a:ln>
                <a:effectLst/>
              </p:spPr>
              <p:txBody>
                <a:bodyPr wrap="none" lIns="90488" tIns="44450" rIns="90488" bIns="44450" anchor="b">
                  <a:spAutoFit/>
                </a:bodyPr>
                <a:lstStyle/>
                <a:p>
                  <a:r>
                    <a:rPr lang="en-US" sz="2000" b="0" i="1">
                      <a:latin typeface="Times New Roman" pitchFamily="18" charset="0"/>
                      <a:cs typeface="Times New Roman" pitchFamily="18" charset="0"/>
                      <a:sym typeface="Symbol" pitchFamily="18" charset="2"/>
                    </a:rPr>
                    <a:t></a:t>
                  </a:r>
                  <a:endParaRPr lang="en-US" sz="2000" b="0" i="1">
                    <a:latin typeface="Times New Roman" pitchFamily="18" charset="0"/>
                    <a:cs typeface="Times New Roman" pitchFamily="18" charset="0"/>
                  </a:endParaRPr>
                </a:p>
              </p:txBody>
            </p:sp>
            <p:sp>
              <p:nvSpPr>
                <p:cNvPr id="29" name="Text Box 18"/>
                <p:cNvSpPr txBox="1">
                  <a:spLocks noChangeArrowheads="1"/>
                </p:cNvSpPr>
                <p:nvPr/>
              </p:nvSpPr>
              <p:spPr bwMode="auto">
                <a:xfrm>
                  <a:off x="1783" y="3784"/>
                  <a:ext cx="274" cy="250"/>
                </a:xfrm>
                <a:prstGeom prst="rect">
                  <a:avLst/>
                </a:prstGeom>
                <a:noFill/>
                <a:ln w="25400">
                  <a:noFill/>
                  <a:miter lim="800000"/>
                  <a:headEnd/>
                  <a:tailEnd/>
                </a:ln>
                <a:effectLst/>
              </p:spPr>
              <p:txBody>
                <a:bodyPr wrap="none" lIns="90488" tIns="44450" rIns="90488" bIns="44450" anchor="b">
                  <a:spAutoFit/>
                </a:bodyPr>
                <a:lstStyle/>
                <a:p>
                  <a:r>
                    <a:rPr lang="en-US" sz="2000" b="0" i="1">
                      <a:latin typeface="Times New Roman" pitchFamily="18" charset="0"/>
                      <a:cs typeface="Times New Roman" pitchFamily="18" charset="0"/>
                    </a:rPr>
                    <a:t>l</a:t>
                  </a:r>
                  <a:r>
                    <a:rPr lang="en-US" sz="2000" b="0" i="1" baseline="-25000">
                      <a:latin typeface="Times New Roman" pitchFamily="18" charset="0"/>
                      <a:cs typeface="Times New Roman" pitchFamily="18" charset="0"/>
                    </a:rPr>
                    <a:t>DI</a:t>
                  </a:r>
                </a:p>
              </p:txBody>
            </p:sp>
            <p:sp>
              <p:nvSpPr>
                <p:cNvPr id="30" name="Text Box 19"/>
                <p:cNvSpPr txBox="1">
                  <a:spLocks noChangeArrowheads="1"/>
                </p:cNvSpPr>
                <p:nvPr/>
              </p:nvSpPr>
              <p:spPr bwMode="auto">
                <a:xfrm>
                  <a:off x="3588" y="3782"/>
                  <a:ext cx="262" cy="250"/>
                </a:xfrm>
                <a:prstGeom prst="rect">
                  <a:avLst/>
                </a:prstGeom>
                <a:noFill/>
                <a:ln w="25400">
                  <a:noFill/>
                  <a:miter lim="800000"/>
                  <a:headEnd/>
                  <a:tailEnd/>
                </a:ln>
                <a:effectLst/>
              </p:spPr>
              <p:txBody>
                <a:bodyPr wrap="none" lIns="90488" tIns="44450" rIns="90488" bIns="44450" anchor="b">
                  <a:spAutoFit/>
                </a:bodyPr>
                <a:lstStyle/>
                <a:p>
                  <a:r>
                    <a:rPr lang="en-US" sz="2000" b="0" i="1">
                      <a:latin typeface="Times New Roman" pitchFamily="18" charset="0"/>
                      <a:cs typeface="Times New Roman" pitchFamily="18" charset="0"/>
                    </a:rPr>
                    <a:t>l</a:t>
                  </a:r>
                  <a:r>
                    <a:rPr lang="en-US" sz="2000" b="0" i="1" baseline="-25000">
                      <a:latin typeface="Times New Roman" pitchFamily="18" charset="0"/>
                      <a:cs typeface="Times New Roman" pitchFamily="18" charset="0"/>
                    </a:rPr>
                    <a:t>EI</a:t>
                  </a:r>
                </a:p>
              </p:txBody>
            </p:sp>
            <p:sp>
              <p:nvSpPr>
                <p:cNvPr id="31" name="Text Box 20"/>
                <p:cNvSpPr txBox="1">
                  <a:spLocks noChangeArrowheads="1"/>
                </p:cNvSpPr>
                <p:nvPr/>
              </p:nvSpPr>
              <p:spPr bwMode="auto">
                <a:xfrm>
                  <a:off x="4260" y="3782"/>
                  <a:ext cx="213" cy="250"/>
                </a:xfrm>
                <a:prstGeom prst="rect">
                  <a:avLst/>
                </a:prstGeom>
                <a:noFill/>
                <a:ln w="25400">
                  <a:noFill/>
                  <a:miter lim="800000"/>
                  <a:headEnd/>
                  <a:tailEnd/>
                </a:ln>
                <a:effectLst/>
              </p:spPr>
              <p:txBody>
                <a:bodyPr wrap="none" lIns="90488" tIns="44450" rIns="90488" bIns="44450" anchor="b">
                  <a:spAutoFit/>
                </a:bodyPr>
                <a:lstStyle/>
                <a:p>
                  <a:r>
                    <a:rPr lang="en-US" sz="2000" b="0" i="1">
                      <a:latin typeface="Times New Roman" pitchFamily="18" charset="0"/>
                      <a:cs typeface="Times New Roman" pitchFamily="18" charset="0"/>
                    </a:rPr>
                    <a:t>l</a:t>
                  </a:r>
                  <a:r>
                    <a:rPr lang="en-US" sz="2000" b="0" i="1" baseline="-25000">
                      <a:latin typeface="Times New Roman" pitchFamily="18" charset="0"/>
                      <a:cs typeface="Times New Roman" pitchFamily="18" charset="0"/>
                    </a:rPr>
                    <a:t>0</a:t>
                  </a:r>
                </a:p>
              </p:txBody>
            </p:sp>
            <p:sp>
              <p:nvSpPr>
                <p:cNvPr id="32" name="Text Box 21"/>
                <p:cNvSpPr txBox="1">
                  <a:spLocks noChangeArrowheads="1"/>
                </p:cNvSpPr>
                <p:nvPr/>
              </p:nvSpPr>
              <p:spPr bwMode="auto">
                <a:xfrm>
                  <a:off x="4768" y="3782"/>
                  <a:ext cx="214" cy="250"/>
                </a:xfrm>
                <a:prstGeom prst="rect">
                  <a:avLst/>
                </a:prstGeom>
                <a:noFill/>
                <a:ln w="25400">
                  <a:noFill/>
                  <a:miter lim="800000"/>
                  <a:headEnd/>
                  <a:tailEnd/>
                </a:ln>
                <a:effectLst/>
              </p:spPr>
              <p:txBody>
                <a:bodyPr wrap="none" lIns="90488" tIns="44450" rIns="90488" bIns="44450" anchor="b">
                  <a:spAutoFit/>
                </a:bodyPr>
                <a:lstStyle/>
                <a:p>
                  <a:r>
                    <a:rPr lang="en-US" sz="2000" b="0">
                      <a:latin typeface="Times New Roman" pitchFamily="18" charset="0"/>
                      <a:cs typeface="Times New Roman" pitchFamily="18" charset="0"/>
                    </a:rPr>
                    <a:t>L</a:t>
                  </a:r>
                </a:p>
              </p:txBody>
            </p:sp>
            <p:sp>
              <p:nvSpPr>
                <p:cNvPr id="33" name="Line 22"/>
                <p:cNvSpPr>
                  <a:spLocks noChangeShapeType="1"/>
                </p:cNvSpPr>
                <p:nvPr/>
              </p:nvSpPr>
              <p:spPr bwMode="auto">
                <a:xfrm flipV="1">
                  <a:off x="4032" y="2976"/>
                  <a:ext cx="0" cy="624"/>
                </a:xfrm>
                <a:prstGeom prst="line">
                  <a:avLst/>
                </a:prstGeom>
                <a:noFill/>
                <a:ln w="25400">
                  <a:solidFill>
                    <a:schemeClr val="accent1"/>
                  </a:solidFill>
                  <a:round/>
                  <a:headEnd type="triangle" w="med" len="med"/>
                  <a:tailEnd/>
                </a:ln>
                <a:effectLst/>
              </p:spPr>
              <p:txBody>
                <a:bodyPr lIns="90488" tIns="44450" rIns="90488" bIns="44450" anchor="b"/>
                <a:lstStyle/>
                <a:p>
                  <a:endParaRPr lang="en-GB">
                    <a:latin typeface="Times New Roman" pitchFamily="18" charset="0"/>
                    <a:cs typeface="Times New Roman" pitchFamily="18" charset="0"/>
                  </a:endParaRPr>
                </a:p>
              </p:txBody>
            </p:sp>
            <p:sp>
              <p:nvSpPr>
                <p:cNvPr id="34" name="Text Box 23"/>
                <p:cNvSpPr txBox="1">
                  <a:spLocks noChangeArrowheads="1"/>
                </p:cNvSpPr>
                <p:nvPr/>
              </p:nvSpPr>
              <p:spPr bwMode="auto">
                <a:xfrm>
                  <a:off x="3470" y="2643"/>
                  <a:ext cx="953" cy="250"/>
                </a:xfrm>
                <a:prstGeom prst="rect">
                  <a:avLst/>
                </a:prstGeom>
                <a:noFill/>
                <a:ln w="25400">
                  <a:noFill/>
                  <a:miter lim="800000"/>
                  <a:headEnd/>
                  <a:tailEnd/>
                </a:ln>
                <a:effectLst/>
              </p:spPr>
              <p:txBody>
                <a:bodyPr wrap="none" lIns="90488" tIns="44450" rIns="90488" bIns="44450" anchor="b">
                  <a:spAutoFit/>
                </a:bodyPr>
                <a:lstStyle/>
                <a:p>
                  <a:r>
                    <a:rPr lang="en-US" sz="2000" dirty="0">
                      <a:solidFill>
                        <a:schemeClr val="accent1"/>
                      </a:solidFill>
                      <a:latin typeface="Times New Roman" pitchFamily="18" charset="0"/>
                      <a:cs typeface="Times New Roman" pitchFamily="18" charset="0"/>
                    </a:rPr>
                    <a:t>Production P</a:t>
                  </a:r>
                </a:p>
              </p:txBody>
            </p:sp>
            <p:sp>
              <p:nvSpPr>
                <p:cNvPr id="35" name="Line 24"/>
                <p:cNvSpPr>
                  <a:spLocks noChangeShapeType="1"/>
                </p:cNvSpPr>
                <p:nvPr/>
              </p:nvSpPr>
              <p:spPr bwMode="auto">
                <a:xfrm>
                  <a:off x="1112" y="3640"/>
                  <a:ext cx="768" cy="0"/>
                </a:xfrm>
                <a:prstGeom prst="line">
                  <a:avLst/>
                </a:prstGeom>
                <a:noFill/>
                <a:ln w="50800">
                  <a:solidFill>
                    <a:srgbClr val="FF0000"/>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sp>
              <p:nvSpPr>
                <p:cNvPr id="36" name="Line 25"/>
                <p:cNvSpPr>
                  <a:spLocks noChangeShapeType="1"/>
                </p:cNvSpPr>
                <p:nvPr/>
              </p:nvSpPr>
              <p:spPr bwMode="auto">
                <a:xfrm>
                  <a:off x="3696" y="3640"/>
                  <a:ext cx="912" cy="0"/>
                </a:xfrm>
                <a:prstGeom prst="line">
                  <a:avLst/>
                </a:prstGeom>
                <a:noFill/>
                <a:ln w="50800">
                  <a:solidFill>
                    <a:schemeClr val="accent1"/>
                  </a:solidFill>
                  <a:round/>
                  <a:headEnd/>
                  <a:tailEnd/>
                </a:ln>
                <a:effectLst/>
              </p:spPr>
              <p:txBody>
                <a:bodyPr lIns="90488" tIns="44450" rIns="90488" bIns="44450" anchor="b"/>
                <a:lstStyle/>
                <a:p>
                  <a:endParaRPr lang="en-GB">
                    <a:latin typeface="Times New Roman" pitchFamily="18" charset="0"/>
                    <a:cs typeface="Times New Roman" pitchFamily="18" charset="0"/>
                  </a:endParaRPr>
                </a:p>
              </p:txBody>
            </p:sp>
          </p:grpSp>
        </p:grpSp>
        <p:grpSp>
          <p:nvGrpSpPr>
            <p:cNvPr id="8" name="Group 34"/>
            <p:cNvGrpSpPr>
              <a:grpSpLocks/>
            </p:cNvGrpSpPr>
            <p:nvPr/>
          </p:nvGrpSpPr>
          <p:grpSpPr bwMode="auto">
            <a:xfrm>
              <a:off x="1584" y="3120"/>
              <a:ext cx="2208" cy="0"/>
              <a:chOff x="1776" y="3168"/>
              <a:chExt cx="2208" cy="0"/>
            </a:xfrm>
          </p:grpSpPr>
          <p:sp>
            <p:nvSpPr>
              <p:cNvPr id="10" name="Line 28"/>
              <p:cNvSpPr>
                <a:spLocks noChangeShapeType="1"/>
              </p:cNvSpPr>
              <p:nvPr/>
            </p:nvSpPr>
            <p:spPr bwMode="auto">
              <a:xfrm flipH="1">
                <a:off x="3312" y="3168"/>
                <a:ext cx="288" cy="0"/>
              </a:xfrm>
              <a:prstGeom prst="line">
                <a:avLst/>
              </a:prstGeom>
              <a:noFill/>
              <a:ln w="25400">
                <a:solidFill>
                  <a:schemeClr val="tx1"/>
                </a:solidFill>
                <a:round/>
                <a:headEnd/>
                <a:tailEnd type="triangle" w="med" len="med"/>
              </a:ln>
              <a:effectLst/>
            </p:spPr>
            <p:txBody>
              <a:bodyPr lIns="90488" tIns="44450" rIns="90488" bIns="44450" anchor="b"/>
              <a:lstStyle/>
              <a:p>
                <a:endParaRPr lang="en-GB">
                  <a:latin typeface="Times New Roman" pitchFamily="18" charset="0"/>
                  <a:cs typeface="Times New Roman" pitchFamily="18" charset="0"/>
                </a:endParaRPr>
              </a:p>
            </p:txBody>
          </p:sp>
          <p:sp>
            <p:nvSpPr>
              <p:cNvPr id="11" name="Line 29"/>
              <p:cNvSpPr>
                <a:spLocks noChangeShapeType="1"/>
              </p:cNvSpPr>
              <p:nvPr/>
            </p:nvSpPr>
            <p:spPr bwMode="auto">
              <a:xfrm flipH="1">
                <a:off x="2928" y="3168"/>
                <a:ext cx="288" cy="0"/>
              </a:xfrm>
              <a:prstGeom prst="line">
                <a:avLst/>
              </a:prstGeom>
              <a:noFill/>
              <a:ln w="25400">
                <a:solidFill>
                  <a:schemeClr val="tx1"/>
                </a:solidFill>
                <a:round/>
                <a:headEnd/>
                <a:tailEnd type="triangle" w="med" len="med"/>
              </a:ln>
              <a:effectLst/>
            </p:spPr>
            <p:txBody>
              <a:bodyPr lIns="90488" tIns="44450" rIns="90488" bIns="44450" anchor="b"/>
              <a:lstStyle/>
              <a:p>
                <a:endParaRPr lang="en-GB">
                  <a:latin typeface="Times New Roman" pitchFamily="18" charset="0"/>
                  <a:cs typeface="Times New Roman" pitchFamily="18" charset="0"/>
                </a:endParaRPr>
              </a:p>
            </p:txBody>
          </p:sp>
          <p:sp>
            <p:nvSpPr>
              <p:cNvPr id="12" name="Line 30"/>
              <p:cNvSpPr>
                <a:spLocks noChangeShapeType="1"/>
              </p:cNvSpPr>
              <p:nvPr/>
            </p:nvSpPr>
            <p:spPr bwMode="auto">
              <a:xfrm flipH="1">
                <a:off x="2544" y="3168"/>
                <a:ext cx="288" cy="0"/>
              </a:xfrm>
              <a:prstGeom prst="line">
                <a:avLst/>
              </a:prstGeom>
              <a:noFill/>
              <a:ln w="25400">
                <a:solidFill>
                  <a:schemeClr val="tx1"/>
                </a:solidFill>
                <a:round/>
                <a:headEnd/>
                <a:tailEnd type="triangle" w="med" len="med"/>
              </a:ln>
              <a:effectLst/>
            </p:spPr>
            <p:txBody>
              <a:bodyPr lIns="90488" tIns="44450" rIns="90488" bIns="44450" anchor="b"/>
              <a:lstStyle/>
              <a:p>
                <a:endParaRPr lang="en-GB">
                  <a:latin typeface="Times New Roman" pitchFamily="18" charset="0"/>
                  <a:cs typeface="Times New Roman" pitchFamily="18" charset="0"/>
                </a:endParaRPr>
              </a:p>
            </p:txBody>
          </p:sp>
          <p:sp>
            <p:nvSpPr>
              <p:cNvPr id="13" name="Line 31"/>
              <p:cNvSpPr>
                <a:spLocks noChangeShapeType="1"/>
              </p:cNvSpPr>
              <p:nvPr/>
            </p:nvSpPr>
            <p:spPr bwMode="auto">
              <a:xfrm flipH="1">
                <a:off x="2160" y="3168"/>
                <a:ext cx="288" cy="0"/>
              </a:xfrm>
              <a:prstGeom prst="line">
                <a:avLst/>
              </a:prstGeom>
              <a:noFill/>
              <a:ln w="25400">
                <a:solidFill>
                  <a:schemeClr val="tx1"/>
                </a:solidFill>
                <a:round/>
                <a:headEnd/>
                <a:tailEnd type="triangle" w="med" len="med"/>
              </a:ln>
              <a:effectLst/>
            </p:spPr>
            <p:txBody>
              <a:bodyPr lIns="90488" tIns="44450" rIns="90488" bIns="44450" anchor="b"/>
              <a:lstStyle/>
              <a:p>
                <a:endParaRPr lang="en-GB">
                  <a:latin typeface="Times New Roman" pitchFamily="18" charset="0"/>
                  <a:cs typeface="Times New Roman" pitchFamily="18" charset="0"/>
                </a:endParaRPr>
              </a:p>
            </p:txBody>
          </p:sp>
          <p:sp>
            <p:nvSpPr>
              <p:cNvPr id="14" name="Line 32"/>
              <p:cNvSpPr>
                <a:spLocks noChangeShapeType="1"/>
              </p:cNvSpPr>
              <p:nvPr/>
            </p:nvSpPr>
            <p:spPr bwMode="auto">
              <a:xfrm flipH="1">
                <a:off x="1776" y="3168"/>
                <a:ext cx="288" cy="0"/>
              </a:xfrm>
              <a:prstGeom prst="line">
                <a:avLst/>
              </a:prstGeom>
              <a:noFill/>
              <a:ln w="25400">
                <a:solidFill>
                  <a:schemeClr val="tx1"/>
                </a:solidFill>
                <a:round/>
                <a:headEnd/>
                <a:tailEnd type="triangle" w="med" len="med"/>
              </a:ln>
              <a:effectLst/>
            </p:spPr>
            <p:txBody>
              <a:bodyPr lIns="90488" tIns="44450" rIns="90488" bIns="44450" anchor="b"/>
              <a:lstStyle/>
              <a:p>
                <a:endParaRPr lang="en-GB">
                  <a:latin typeface="Times New Roman" pitchFamily="18" charset="0"/>
                  <a:cs typeface="Times New Roman" pitchFamily="18" charset="0"/>
                </a:endParaRPr>
              </a:p>
            </p:txBody>
          </p:sp>
          <p:sp>
            <p:nvSpPr>
              <p:cNvPr id="15" name="Line 33"/>
              <p:cNvSpPr>
                <a:spLocks noChangeShapeType="1"/>
              </p:cNvSpPr>
              <p:nvPr/>
            </p:nvSpPr>
            <p:spPr bwMode="auto">
              <a:xfrm flipH="1">
                <a:off x="3696" y="3168"/>
                <a:ext cx="288" cy="0"/>
              </a:xfrm>
              <a:prstGeom prst="line">
                <a:avLst/>
              </a:prstGeom>
              <a:noFill/>
              <a:ln w="25400">
                <a:solidFill>
                  <a:schemeClr val="tx1"/>
                </a:solidFill>
                <a:round/>
                <a:headEnd/>
                <a:tailEnd type="triangle" w="med" len="med"/>
              </a:ln>
              <a:effectLst/>
            </p:spPr>
            <p:txBody>
              <a:bodyPr lIns="90488" tIns="44450" rIns="90488" bIns="44450" anchor="b"/>
              <a:lstStyle/>
              <a:p>
                <a:endParaRPr lang="en-GB">
                  <a:latin typeface="Times New Roman" pitchFamily="18" charset="0"/>
                  <a:cs typeface="Times New Roman" pitchFamily="18" charset="0"/>
                </a:endParaRPr>
              </a:p>
            </p:txBody>
          </p:sp>
        </p:grpSp>
        <p:sp>
          <p:nvSpPr>
            <p:cNvPr id="9" name="Text Box 35"/>
            <p:cNvSpPr txBox="1">
              <a:spLocks noChangeArrowheads="1"/>
            </p:cNvSpPr>
            <p:nvPr/>
          </p:nvSpPr>
          <p:spPr bwMode="auto">
            <a:xfrm>
              <a:off x="1776" y="2682"/>
              <a:ext cx="1860" cy="444"/>
            </a:xfrm>
            <a:prstGeom prst="rect">
              <a:avLst/>
            </a:prstGeom>
            <a:noFill/>
            <a:ln w="25400">
              <a:noFill/>
              <a:miter lim="800000"/>
              <a:headEnd/>
              <a:tailEnd/>
            </a:ln>
            <a:effectLst/>
          </p:spPr>
          <p:txBody>
            <a:bodyPr wrap="none" lIns="90488" tIns="44450" rIns="90488" bIns="44450" anchor="b">
              <a:spAutoFit/>
            </a:bodyPr>
            <a:lstStyle/>
            <a:p>
              <a:pPr algn="ctr"/>
              <a:r>
                <a:rPr lang="en-US" sz="2000" b="0" dirty="0" smtClean="0">
                  <a:latin typeface="Times New Roman" pitchFamily="18" charset="0"/>
                  <a:cs typeface="Times New Roman" pitchFamily="18" charset="0"/>
                </a:rPr>
                <a:t>Transfer </a:t>
              </a:r>
              <a:r>
                <a:rPr lang="en-US" sz="2000" b="0" dirty="0">
                  <a:latin typeface="Times New Roman" pitchFamily="18" charset="0"/>
                  <a:cs typeface="Times New Roman" pitchFamily="18" charset="0"/>
                </a:rPr>
                <a:t>of energy to</a:t>
              </a:r>
            </a:p>
            <a:p>
              <a:pPr algn="ctr"/>
              <a:r>
                <a:rPr lang="en-US" sz="2000" b="0" dirty="0">
                  <a:latin typeface="Times New Roman" pitchFamily="18" charset="0"/>
                  <a:cs typeface="Times New Roman" pitchFamily="18" charset="0"/>
                </a:rPr>
                <a:t>successively smaller scales</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2165F7D0-13AD-497C-9289-1A94A89AD662}" type="slidenum">
              <a:rPr lang="en-US"/>
              <a:pPr/>
              <a:t>44</a:t>
            </a:fld>
            <a:endParaRPr lang="en-US"/>
          </a:p>
        </p:txBody>
      </p:sp>
      <p:sp>
        <p:nvSpPr>
          <p:cNvPr id="5" name="Rectangle 6"/>
          <p:cNvSpPr>
            <a:spLocks noGrp="1" noChangeArrowheads="1"/>
          </p:cNvSpPr>
          <p:nvPr>
            <p:ph type="title"/>
          </p:nvPr>
        </p:nvSpPr>
        <p:spPr>
          <a:xfrm>
            <a:off x="228600" y="152400"/>
            <a:ext cx="8686800" cy="1066800"/>
          </a:xfrm>
        </p:spPr>
        <p:txBody>
          <a:bodyPr/>
          <a:lstStyle/>
          <a:p>
            <a:r>
              <a:rPr lang="en-US" dirty="0" err="1">
                <a:solidFill>
                  <a:srgbClr val="0070C0"/>
                </a:solidFill>
                <a:latin typeface="Times New Roman" pitchFamily="18" charset="0"/>
                <a:cs typeface="Times New Roman" pitchFamily="18" charset="0"/>
              </a:rPr>
              <a:t>Vorticity</a:t>
            </a:r>
            <a:r>
              <a:rPr lang="en-US" dirty="0">
                <a:solidFill>
                  <a:srgbClr val="0070C0"/>
                </a:solidFill>
                <a:latin typeface="Times New Roman" pitchFamily="18" charset="0"/>
                <a:cs typeface="Times New Roman" pitchFamily="18" charset="0"/>
              </a:rPr>
              <a:t> and vortex stretching</a:t>
            </a:r>
          </a:p>
        </p:txBody>
      </p:sp>
      <p:sp>
        <p:nvSpPr>
          <p:cNvPr id="6" name="Rectangle 7"/>
          <p:cNvSpPr txBox="1">
            <a:spLocks noChangeArrowheads="1"/>
          </p:cNvSpPr>
          <p:nvPr/>
        </p:nvSpPr>
        <p:spPr>
          <a:xfrm>
            <a:off x="228600" y="1219200"/>
            <a:ext cx="8686800" cy="533400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Existence of eddies implies rotation or </a:t>
            </a:r>
            <a:r>
              <a:rPr kumimoji="0" lang="en-US" sz="2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vorticity</a:t>
            </a: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Vorticity</a:t>
            </a: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concentrated along contorted vortex lines or bundles. </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As end points of a vortex line move randomly further apart the vortex line increases in length but decreases in diameter. </a:t>
            </a:r>
            <a:r>
              <a:rPr kumimoji="0" lang="en-US" sz="2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Vorticity</a:t>
            </a: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increases because angular momentum is nearly conserved. Kinetic energy increases at rate equivalent to the work done by large-scale motion that stretches the bundle.</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Viscous dissipation in the smallest eddies converts kinetic energy into thermal energy.</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Vortex-stretching cascade process maintains the turbulence and dissipation is approximately equal to the rate of production of turbulent kinetic energy.</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Typically energy gets transferred from the large eddies to the smaller eddies. However, sometimes smaller eddies can interact with each other and transfer energy to the (i.e. form) larger eddies, a process known as backscatter.</a:t>
            </a:r>
            <a:endPar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534400" cy="587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267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2D1275A5-3504-4BAF-8A96-3A3C84469584}" type="slidenum">
              <a:rPr lang="en-US"/>
              <a:pPr/>
              <a:t>46</a:t>
            </a:fld>
            <a:endParaRPr lang="en-US"/>
          </a:p>
        </p:txBody>
      </p:sp>
      <p:grpSp>
        <p:nvGrpSpPr>
          <p:cNvPr id="5" name="Group 13"/>
          <p:cNvGrpSpPr>
            <a:grpSpLocks/>
          </p:cNvGrpSpPr>
          <p:nvPr/>
        </p:nvGrpSpPr>
        <p:grpSpPr bwMode="auto">
          <a:xfrm>
            <a:off x="74613" y="838200"/>
            <a:ext cx="8535987" cy="5948363"/>
            <a:chOff x="-49" y="576"/>
            <a:chExt cx="5377" cy="3747"/>
          </a:xfrm>
        </p:grpSpPr>
        <p:pic>
          <p:nvPicPr>
            <p:cNvPr id="6" name="Picture 4" descr="C:\data\cfdclass\davinci\vortex3.png"/>
            <p:cNvPicPr>
              <a:picLocks noChangeAspect="1" noChangeArrowheads="1"/>
            </p:cNvPicPr>
            <p:nvPr/>
          </p:nvPicPr>
          <p:blipFill>
            <a:blip r:embed="rId2" cstate="print"/>
            <a:srcRect/>
            <a:stretch>
              <a:fillRect/>
            </a:stretch>
          </p:blipFill>
          <p:spPr bwMode="auto">
            <a:xfrm>
              <a:off x="576" y="576"/>
              <a:ext cx="4752" cy="3695"/>
            </a:xfrm>
            <a:prstGeom prst="rect">
              <a:avLst/>
            </a:prstGeom>
            <a:noFill/>
          </p:spPr>
        </p:pic>
        <p:sp>
          <p:nvSpPr>
            <p:cNvPr id="7" name="Text Box 6"/>
            <p:cNvSpPr txBox="1">
              <a:spLocks noChangeArrowheads="1"/>
            </p:cNvSpPr>
            <p:nvPr/>
          </p:nvSpPr>
          <p:spPr bwMode="auto">
            <a:xfrm>
              <a:off x="3095" y="2073"/>
              <a:ext cx="217" cy="231"/>
            </a:xfrm>
            <a:prstGeom prst="rect">
              <a:avLst/>
            </a:prstGeom>
            <a:noFill/>
            <a:ln w="9525">
              <a:noFill/>
              <a:miter lim="800000"/>
              <a:headEnd/>
              <a:tailEnd/>
            </a:ln>
            <a:effectLst/>
          </p:spPr>
          <p:txBody>
            <a:bodyPr wrap="none">
              <a:spAutoFit/>
            </a:bodyPr>
            <a:lstStyle/>
            <a:p>
              <a:r>
                <a:rPr lang="en-US" sz="1800"/>
                <a:t>t</a:t>
              </a:r>
              <a:r>
                <a:rPr lang="en-US" sz="1800" baseline="-25000"/>
                <a:t>2</a:t>
              </a:r>
              <a:endParaRPr lang="en-US"/>
            </a:p>
          </p:txBody>
        </p:sp>
        <p:sp>
          <p:nvSpPr>
            <p:cNvPr id="8" name="Text Box 7"/>
            <p:cNvSpPr txBox="1">
              <a:spLocks noChangeArrowheads="1"/>
            </p:cNvSpPr>
            <p:nvPr/>
          </p:nvSpPr>
          <p:spPr bwMode="auto">
            <a:xfrm>
              <a:off x="4704" y="2064"/>
              <a:ext cx="217" cy="231"/>
            </a:xfrm>
            <a:prstGeom prst="rect">
              <a:avLst/>
            </a:prstGeom>
            <a:noFill/>
            <a:ln w="9525">
              <a:noFill/>
              <a:miter lim="800000"/>
              <a:headEnd/>
              <a:tailEnd/>
            </a:ln>
            <a:effectLst/>
          </p:spPr>
          <p:txBody>
            <a:bodyPr wrap="none">
              <a:spAutoFit/>
            </a:bodyPr>
            <a:lstStyle/>
            <a:p>
              <a:r>
                <a:rPr lang="en-US" sz="1800"/>
                <a:t>t</a:t>
              </a:r>
              <a:r>
                <a:rPr lang="en-US" sz="1800" baseline="-25000"/>
                <a:t>3</a:t>
              </a:r>
              <a:endParaRPr lang="en-US"/>
            </a:p>
          </p:txBody>
        </p:sp>
        <p:sp>
          <p:nvSpPr>
            <p:cNvPr id="9" name="Text Box 8"/>
            <p:cNvSpPr txBox="1">
              <a:spLocks noChangeArrowheads="1"/>
            </p:cNvSpPr>
            <p:nvPr/>
          </p:nvSpPr>
          <p:spPr bwMode="auto">
            <a:xfrm>
              <a:off x="1703" y="3993"/>
              <a:ext cx="217" cy="231"/>
            </a:xfrm>
            <a:prstGeom prst="rect">
              <a:avLst/>
            </a:prstGeom>
            <a:noFill/>
            <a:ln w="9525">
              <a:noFill/>
              <a:miter lim="800000"/>
              <a:headEnd/>
              <a:tailEnd/>
            </a:ln>
            <a:effectLst/>
          </p:spPr>
          <p:txBody>
            <a:bodyPr wrap="none">
              <a:spAutoFit/>
            </a:bodyPr>
            <a:lstStyle/>
            <a:p>
              <a:r>
                <a:rPr lang="en-US" sz="1800"/>
                <a:t>t</a:t>
              </a:r>
              <a:r>
                <a:rPr lang="en-US" sz="1800" baseline="-25000"/>
                <a:t>4</a:t>
              </a:r>
              <a:endParaRPr lang="en-US"/>
            </a:p>
          </p:txBody>
        </p:sp>
        <p:sp>
          <p:nvSpPr>
            <p:cNvPr id="10" name="Text Box 9"/>
            <p:cNvSpPr txBox="1">
              <a:spLocks noChangeArrowheads="1"/>
            </p:cNvSpPr>
            <p:nvPr/>
          </p:nvSpPr>
          <p:spPr bwMode="auto">
            <a:xfrm>
              <a:off x="2903" y="3993"/>
              <a:ext cx="217" cy="231"/>
            </a:xfrm>
            <a:prstGeom prst="rect">
              <a:avLst/>
            </a:prstGeom>
            <a:noFill/>
            <a:ln w="9525">
              <a:noFill/>
              <a:miter lim="800000"/>
              <a:headEnd/>
              <a:tailEnd/>
            </a:ln>
            <a:effectLst/>
          </p:spPr>
          <p:txBody>
            <a:bodyPr wrap="none">
              <a:spAutoFit/>
            </a:bodyPr>
            <a:lstStyle/>
            <a:p>
              <a:r>
                <a:rPr lang="en-US" sz="1800"/>
                <a:t>t</a:t>
              </a:r>
              <a:r>
                <a:rPr lang="en-US" sz="1800" baseline="-25000"/>
                <a:t>5</a:t>
              </a:r>
              <a:endParaRPr lang="en-US"/>
            </a:p>
          </p:txBody>
        </p:sp>
        <p:sp>
          <p:nvSpPr>
            <p:cNvPr id="11" name="Text Box 10"/>
            <p:cNvSpPr txBox="1">
              <a:spLocks noChangeArrowheads="1"/>
            </p:cNvSpPr>
            <p:nvPr/>
          </p:nvSpPr>
          <p:spPr bwMode="auto">
            <a:xfrm>
              <a:off x="4679" y="3993"/>
              <a:ext cx="217" cy="231"/>
            </a:xfrm>
            <a:prstGeom prst="rect">
              <a:avLst/>
            </a:prstGeom>
            <a:noFill/>
            <a:ln w="9525">
              <a:noFill/>
              <a:miter lim="800000"/>
              <a:headEnd/>
              <a:tailEnd/>
            </a:ln>
            <a:effectLst/>
          </p:spPr>
          <p:txBody>
            <a:bodyPr wrap="none">
              <a:spAutoFit/>
            </a:bodyPr>
            <a:lstStyle/>
            <a:p>
              <a:r>
                <a:rPr lang="en-US" sz="1800"/>
                <a:t>t</a:t>
              </a:r>
              <a:r>
                <a:rPr lang="en-US" sz="1800" baseline="-25000"/>
                <a:t>6</a:t>
              </a:r>
              <a:endParaRPr lang="en-US"/>
            </a:p>
          </p:txBody>
        </p:sp>
        <p:sp>
          <p:nvSpPr>
            <p:cNvPr id="12" name="Text Box 11"/>
            <p:cNvSpPr txBox="1">
              <a:spLocks noChangeArrowheads="1"/>
            </p:cNvSpPr>
            <p:nvPr/>
          </p:nvSpPr>
          <p:spPr bwMode="auto">
            <a:xfrm>
              <a:off x="1559" y="2112"/>
              <a:ext cx="217" cy="231"/>
            </a:xfrm>
            <a:prstGeom prst="rect">
              <a:avLst/>
            </a:prstGeom>
            <a:noFill/>
            <a:ln w="9525">
              <a:noFill/>
              <a:miter lim="800000"/>
              <a:headEnd/>
              <a:tailEnd/>
            </a:ln>
            <a:effectLst/>
          </p:spPr>
          <p:txBody>
            <a:bodyPr wrap="none">
              <a:spAutoFit/>
            </a:bodyPr>
            <a:lstStyle/>
            <a:p>
              <a:r>
                <a:rPr lang="en-US" sz="1800"/>
                <a:t>t</a:t>
              </a:r>
              <a:r>
                <a:rPr lang="en-US" sz="1800" baseline="-25000"/>
                <a:t>1</a:t>
              </a:r>
              <a:endParaRPr lang="en-US"/>
            </a:p>
          </p:txBody>
        </p:sp>
        <p:sp>
          <p:nvSpPr>
            <p:cNvPr id="13" name="Text Box 12"/>
            <p:cNvSpPr txBox="1">
              <a:spLocks noChangeArrowheads="1"/>
            </p:cNvSpPr>
            <p:nvPr/>
          </p:nvSpPr>
          <p:spPr bwMode="auto">
            <a:xfrm>
              <a:off x="-49" y="4150"/>
              <a:ext cx="1312" cy="173"/>
            </a:xfrm>
            <a:prstGeom prst="rect">
              <a:avLst/>
            </a:prstGeom>
            <a:noFill/>
            <a:ln w="9525">
              <a:noFill/>
              <a:miter lim="800000"/>
              <a:headEnd/>
              <a:tailEnd/>
            </a:ln>
            <a:effectLst/>
          </p:spPr>
          <p:txBody>
            <a:bodyPr wrap="none">
              <a:spAutoFit/>
            </a:bodyPr>
            <a:lstStyle/>
            <a:p>
              <a:r>
                <a:rPr lang="en-US" sz="1200" b="0"/>
                <a:t>(Baldyga and Bourne, 1984)</a:t>
              </a:r>
            </a:p>
          </p:txBody>
        </p:sp>
      </p:grpSp>
      <p:sp>
        <p:nvSpPr>
          <p:cNvPr id="14" name="Rectangle 2"/>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Vortex stretching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l="781" t="32292" r="51563" b="26042"/>
          <a:stretch>
            <a:fillRect/>
          </a:stretch>
        </p:blipFill>
        <p:spPr bwMode="auto">
          <a:xfrm>
            <a:off x="0" y="457200"/>
            <a:ext cx="5213985" cy="3419007"/>
          </a:xfrm>
          <a:prstGeom prst="rect">
            <a:avLst/>
          </a:prstGeom>
          <a:noFill/>
          <a:ln w="9525">
            <a:noFill/>
            <a:miter lim="800000"/>
            <a:headEnd/>
            <a:tailEnd/>
          </a:ln>
          <a:effectLst/>
        </p:spPr>
      </p:pic>
      <p:sp>
        <p:nvSpPr>
          <p:cNvPr id="5" name="Rectangle 4"/>
          <p:cNvSpPr/>
          <p:nvPr/>
        </p:nvSpPr>
        <p:spPr>
          <a:xfrm>
            <a:off x="533400" y="4038600"/>
            <a:ext cx="3886200" cy="646331"/>
          </a:xfrm>
          <a:prstGeom prst="rect">
            <a:avLst/>
          </a:prstGeom>
        </p:spPr>
        <p:txBody>
          <a:bodyPr wrap="square">
            <a:spAutoFit/>
          </a:bodyPr>
          <a:lstStyle/>
          <a:p>
            <a:pPr algn="ctr"/>
            <a:r>
              <a:rPr lang="en-GB" b="1" dirty="0" smtClean="0">
                <a:latin typeface="Times New Roman" pitchFamily="18" charset="0"/>
                <a:cs typeface="Times New Roman" pitchFamily="18" charset="0"/>
              </a:rPr>
              <a:t>Strain source of </a:t>
            </a:r>
            <a:r>
              <a:rPr lang="en-GB" b="1" dirty="0" err="1" smtClean="0">
                <a:latin typeface="Times New Roman" pitchFamily="18" charset="0"/>
                <a:cs typeface="Times New Roman" pitchFamily="18" charset="0"/>
              </a:rPr>
              <a:t>vorticity</a:t>
            </a:r>
            <a:r>
              <a:rPr lang="en-GB" b="1" dirty="0" smtClean="0">
                <a:latin typeface="Times New Roman" pitchFamily="18" charset="0"/>
                <a:cs typeface="Times New Roman" pitchFamily="18" charset="0"/>
              </a:rPr>
              <a:t> visualized on a </a:t>
            </a:r>
            <a:r>
              <a:rPr lang="en-GB" b="1" dirty="0" err="1" smtClean="0">
                <a:latin typeface="Times New Roman" pitchFamily="18" charset="0"/>
                <a:cs typeface="Times New Roman" pitchFamily="18" charset="0"/>
              </a:rPr>
              <a:t>vorticity</a:t>
            </a:r>
            <a:r>
              <a:rPr lang="en-GB" b="1" dirty="0" smtClean="0">
                <a:latin typeface="Times New Roman" pitchFamily="18" charset="0"/>
                <a:cs typeface="Times New Roman" pitchFamily="18" charset="0"/>
              </a:rPr>
              <a:t> structure</a:t>
            </a:r>
            <a:endParaRPr lang="en-GB" dirty="0">
              <a:latin typeface="Times New Roman" pitchFamily="18" charset="0"/>
              <a:cs typeface="Times New Roman" pitchFamily="18" charset="0"/>
            </a:endParaRPr>
          </a:p>
        </p:txBody>
      </p:sp>
      <p:pic>
        <p:nvPicPr>
          <p:cNvPr id="340993" name="Picture 1"/>
          <p:cNvPicPr>
            <a:picLocks noChangeAspect="1" noChangeArrowheads="1"/>
          </p:cNvPicPr>
          <p:nvPr/>
        </p:nvPicPr>
        <p:blipFill>
          <a:blip r:embed="rId3" cstate="print"/>
          <a:srcRect/>
          <a:stretch>
            <a:fillRect/>
          </a:stretch>
        </p:blipFill>
        <p:spPr bwMode="auto">
          <a:xfrm>
            <a:off x="5410200" y="2215101"/>
            <a:ext cx="3733800" cy="46428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7239000" y="6400800"/>
            <a:ext cx="1905000" cy="457200"/>
          </a:xfrm>
        </p:spPr>
        <p:txBody>
          <a:bodyPr/>
          <a:lstStyle/>
          <a:p>
            <a:fld id="{8B6E4C6E-3E08-4B9A-8310-8EDA1C05D290}" type="slidenum">
              <a:rPr lang="en-US"/>
              <a:pPr/>
              <a:t>48</a:t>
            </a:fld>
            <a:endParaRPr lang="en-US"/>
          </a:p>
        </p:txBody>
      </p:sp>
      <p:sp>
        <p:nvSpPr>
          <p:cNvPr id="5" name="Rectangle 1026"/>
          <p:cNvSpPr>
            <a:spLocks noGrp="1" noChangeArrowheads="1"/>
          </p:cNvSpPr>
          <p:nvPr>
            <p:ph type="title"/>
          </p:nvPr>
        </p:nvSpPr>
        <p:spPr>
          <a:xfrm>
            <a:off x="228600" y="152400"/>
            <a:ext cx="8686800" cy="1066800"/>
          </a:xfrm>
        </p:spPr>
        <p:txBody>
          <a:bodyPr/>
          <a:lstStyle/>
          <a:p>
            <a:r>
              <a:rPr lang="en-US" dirty="0">
                <a:latin typeface="Times New Roman" pitchFamily="18" charset="0"/>
                <a:cs typeface="Times New Roman" pitchFamily="18" charset="0"/>
              </a:rPr>
              <a:t>Smoke ring</a:t>
            </a:r>
          </a:p>
        </p:txBody>
      </p:sp>
      <p:pic>
        <p:nvPicPr>
          <p:cNvPr id="6" name="Picture 1029" descr="C:\WINDOWS\Desktop\Image15.gif"/>
          <p:cNvPicPr>
            <a:picLocks noChangeAspect="1" noChangeArrowheads="1"/>
          </p:cNvPicPr>
          <p:nvPr/>
        </p:nvPicPr>
        <p:blipFill>
          <a:blip r:embed="rId3" cstate="print"/>
          <a:srcRect/>
          <a:stretch>
            <a:fillRect/>
          </a:stretch>
        </p:blipFill>
        <p:spPr bwMode="auto">
          <a:xfrm>
            <a:off x="3201988" y="1219200"/>
            <a:ext cx="2741612" cy="2058988"/>
          </a:xfrm>
          <a:prstGeom prst="rect">
            <a:avLst/>
          </a:prstGeom>
          <a:noFill/>
        </p:spPr>
      </p:pic>
      <p:pic>
        <p:nvPicPr>
          <p:cNvPr id="7" name="Picture 1030" descr="C:\WINDOWS\Desktop\Image16.gif"/>
          <p:cNvPicPr>
            <a:picLocks noChangeAspect="1" noChangeArrowheads="1"/>
          </p:cNvPicPr>
          <p:nvPr/>
        </p:nvPicPr>
        <p:blipFill>
          <a:blip r:embed="rId4" cstate="print"/>
          <a:srcRect/>
          <a:stretch>
            <a:fillRect/>
          </a:stretch>
        </p:blipFill>
        <p:spPr bwMode="auto">
          <a:xfrm>
            <a:off x="6173788" y="1219200"/>
            <a:ext cx="2741612" cy="2068513"/>
          </a:xfrm>
          <a:prstGeom prst="rect">
            <a:avLst/>
          </a:prstGeom>
          <a:noFill/>
        </p:spPr>
      </p:pic>
      <p:pic>
        <p:nvPicPr>
          <p:cNvPr id="8" name="Picture 1031" descr="C:\WINDOWS\Desktop\Image17.gif"/>
          <p:cNvPicPr>
            <a:picLocks noChangeAspect="1" noChangeArrowheads="1"/>
          </p:cNvPicPr>
          <p:nvPr/>
        </p:nvPicPr>
        <p:blipFill>
          <a:blip r:embed="rId5" cstate="print"/>
          <a:srcRect/>
          <a:stretch>
            <a:fillRect/>
          </a:stretch>
        </p:blipFill>
        <p:spPr bwMode="auto">
          <a:xfrm>
            <a:off x="228600" y="3581400"/>
            <a:ext cx="2741613" cy="2036763"/>
          </a:xfrm>
          <a:prstGeom prst="rect">
            <a:avLst/>
          </a:prstGeom>
          <a:noFill/>
        </p:spPr>
      </p:pic>
      <p:pic>
        <p:nvPicPr>
          <p:cNvPr id="9" name="Picture 1032" descr="C:\WINDOWS\Desktop\Image18.gif"/>
          <p:cNvPicPr>
            <a:picLocks noChangeAspect="1" noChangeArrowheads="1"/>
          </p:cNvPicPr>
          <p:nvPr/>
        </p:nvPicPr>
        <p:blipFill>
          <a:blip r:embed="rId6" cstate="print"/>
          <a:srcRect/>
          <a:stretch>
            <a:fillRect/>
          </a:stretch>
        </p:blipFill>
        <p:spPr bwMode="auto">
          <a:xfrm>
            <a:off x="3200400" y="3581400"/>
            <a:ext cx="2741613" cy="2041525"/>
          </a:xfrm>
          <a:prstGeom prst="rect">
            <a:avLst/>
          </a:prstGeom>
          <a:noFill/>
        </p:spPr>
      </p:pic>
      <p:pic>
        <p:nvPicPr>
          <p:cNvPr id="10" name="Picture 1033" descr="C:\WINDOWS\Desktop\Image19.gif"/>
          <p:cNvPicPr>
            <a:picLocks noChangeAspect="1" noChangeArrowheads="1"/>
          </p:cNvPicPr>
          <p:nvPr/>
        </p:nvPicPr>
        <p:blipFill>
          <a:blip r:embed="rId7" cstate="print"/>
          <a:srcRect/>
          <a:stretch>
            <a:fillRect/>
          </a:stretch>
        </p:blipFill>
        <p:spPr bwMode="auto">
          <a:xfrm>
            <a:off x="6173788" y="3600450"/>
            <a:ext cx="2741612" cy="2038350"/>
          </a:xfrm>
          <a:prstGeom prst="rect">
            <a:avLst/>
          </a:prstGeom>
          <a:noFill/>
        </p:spPr>
      </p:pic>
      <p:sp>
        <p:nvSpPr>
          <p:cNvPr id="11" name="Text Box 1034"/>
          <p:cNvSpPr txBox="1">
            <a:spLocks noChangeArrowheads="1"/>
          </p:cNvSpPr>
          <p:nvPr/>
        </p:nvSpPr>
        <p:spPr bwMode="auto">
          <a:xfrm>
            <a:off x="304800" y="5867400"/>
            <a:ext cx="8610600" cy="923330"/>
          </a:xfrm>
          <a:prstGeom prst="rect">
            <a:avLst/>
          </a:prstGeom>
          <a:noFill/>
          <a:ln w="9525">
            <a:noFill/>
            <a:miter lim="800000"/>
            <a:headEnd/>
            <a:tailEnd/>
          </a:ln>
          <a:effectLst/>
        </p:spPr>
        <p:txBody>
          <a:bodyPr wrap="square">
            <a:spAutoFit/>
          </a:bodyPr>
          <a:lstStyle/>
          <a:p>
            <a:pPr algn="ctr"/>
            <a:r>
              <a:rPr lang="en-US" dirty="0">
                <a:latin typeface="Times New Roman" pitchFamily="18" charset="0"/>
                <a:cs typeface="Times New Roman" pitchFamily="18" charset="0"/>
              </a:rPr>
              <a:t>A smoke ring (green) impinges on a plate where it interacts with the slow </a:t>
            </a:r>
            <a:r>
              <a:rPr lang="en-US" dirty="0" smtClean="0">
                <a:latin typeface="Times New Roman" pitchFamily="18" charset="0"/>
                <a:cs typeface="Times New Roman" pitchFamily="18" charset="0"/>
              </a:rPr>
              <a:t>moving smoke </a:t>
            </a:r>
            <a:r>
              <a:rPr lang="en-US" dirty="0">
                <a:latin typeface="Times New Roman" pitchFamily="18" charset="0"/>
                <a:cs typeface="Times New Roman" pitchFamily="18" charset="0"/>
              </a:rPr>
              <a:t>in the boundary layer (pink). The vortex ring stretches and new rings form.</a:t>
            </a:r>
          </a:p>
          <a:p>
            <a:pPr algn="ctr"/>
            <a:r>
              <a:rPr lang="en-US" dirty="0">
                <a:latin typeface="Times New Roman" pitchFamily="18" charset="0"/>
                <a:cs typeface="Times New Roman" pitchFamily="18" charset="0"/>
              </a:rPr>
              <a:t>The size of the vortex structures decreases over time.</a:t>
            </a:r>
          </a:p>
        </p:txBody>
      </p:sp>
      <p:pic>
        <p:nvPicPr>
          <p:cNvPr id="12" name="smoke_ring.avi">
            <a:hlinkClick r:id="" action="ppaction://media"/>
          </p:cNvPr>
          <p:cNvPicPr>
            <a:picLocks noRot="1" noChangeAspect="1" noChangeArrowheads="1"/>
          </p:cNvPicPr>
          <p:nvPr>
            <a:videoFile r:link="rId1"/>
          </p:nvPr>
        </p:nvPicPr>
        <p:blipFill>
          <a:blip r:embed="rId8" cstate="print"/>
          <a:srcRect/>
          <a:stretch>
            <a:fillRect/>
          </a:stretch>
        </p:blipFill>
        <p:spPr bwMode="auto">
          <a:xfrm>
            <a:off x="230188" y="1219200"/>
            <a:ext cx="2741612"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p:cTn id="12" repeatCount="indefinite" fill="hold" display="0">
                  <p:stCondLst>
                    <p:cond delay="indefinite"/>
                  </p:stCondLst>
                  <p:endCondLst>
                    <p:cond evt="onPrev" delay="0">
                      <p:tgtEl>
                        <p:sldTgt/>
                      </p:tgtEl>
                    </p:cond>
                  </p:endCondLst>
                </p:cTn>
                <p:tgtEl>
                  <p:spTgt spid="1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descr="Image result for vortex streaching"/>
          <p:cNvPicPr>
            <a:picLocks noChangeAspect="1" noChangeArrowheads="1"/>
          </p:cNvPicPr>
          <p:nvPr/>
        </p:nvPicPr>
        <p:blipFill rotWithShape="1">
          <a:blip r:embed="rId2">
            <a:extLst>
              <a:ext uri="{28A0092B-C50C-407E-A947-70E740481C1C}">
                <a14:useLocalDpi xmlns:a14="http://schemas.microsoft.com/office/drawing/2010/main" val="0"/>
              </a:ext>
            </a:extLst>
          </a:blip>
          <a:srcRect l="2057" t="2739" r="2296" b="13699"/>
          <a:stretch/>
        </p:blipFill>
        <p:spPr bwMode="auto">
          <a:xfrm>
            <a:off x="381000" y="533400"/>
            <a:ext cx="8480685"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587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r="45263"/>
          <a:stretch>
            <a:fillRect/>
          </a:stretch>
        </p:blipFill>
        <p:spPr bwMode="auto">
          <a:xfrm>
            <a:off x="533400" y="838200"/>
            <a:ext cx="4191000" cy="3166278"/>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cstate="print"/>
          <a:srcRect l="65625" t="26042" r="7813" b="42708"/>
          <a:stretch>
            <a:fillRect/>
          </a:stretch>
        </p:blipFill>
        <p:spPr bwMode="auto">
          <a:xfrm>
            <a:off x="5638800" y="1295400"/>
            <a:ext cx="2590800" cy="2286000"/>
          </a:xfrm>
          <a:prstGeom prst="rect">
            <a:avLst/>
          </a:prstGeom>
          <a:noFill/>
          <a:ln w="9525">
            <a:noFill/>
            <a:miter lim="800000"/>
            <a:headEnd/>
            <a:tailEnd/>
          </a:ln>
          <a:effectLst/>
        </p:spPr>
      </p:pic>
      <p:sp>
        <p:nvSpPr>
          <p:cNvPr id="7" name="Rectangle 6"/>
          <p:cNvSpPr/>
          <p:nvPr/>
        </p:nvSpPr>
        <p:spPr>
          <a:xfrm>
            <a:off x="533400" y="4572000"/>
            <a:ext cx="8229600" cy="923330"/>
          </a:xfrm>
          <a:prstGeom prst="rect">
            <a:avLst/>
          </a:prstGeom>
        </p:spPr>
        <p:txBody>
          <a:bodyPr wrap="square">
            <a:spAutoFit/>
          </a:bodyPr>
          <a:lstStyle/>
          <a:p>
            <a:pPr algn="just"/>
            <a:r>
              <a:rPr lang="en-GB" dirty="0" smtClean="0">
                <a:latin typeface="Times New Roman" pitchFamily="18" charset="0"/>
                <a:cs typeface="Times New Roman" pitchFamily="18" charset="0"/>
              </a:rPr>
              <a:t>Fluid properties at faces are approximated by means of the two terms of the Taylor series.</a:t>
            </a:r>
          </a:p>
          <a:p>
            <a:pPr algn="just"/>
            <a:endParaRPr lang="en-GB"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Image result for vortex stretc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6781800" cy="2943421"/>
          </a:xfrm>
          <a:prstGeom prst="rect">
            <a:avLst/>
          </a:prstGeom>
          <a:noFill/>
          <a:extLst>
            <a:ext uri="{909E8E84-426E-40DD-AFC4-6F175D3DCCD1}">
              <a14:hiddenFill xmlns:a14="http://schemas.microsoft.com/office/drawing/2010/main">
                <a:solidFill>
                  <a:srgbClr val="FFFFFF"/>
                </a:solidFill>
              </a14:hiddenFill>
            </a:ext>
          </a:extLst>
        </p:spPr>
      </p:pic>
      <p:pic>
        <p:nvPicPr>
          <p:cNvPr id="55808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935" y="3360864"/>
            <a:ext cx="3623930" cy="331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142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239000" y="6400800"/>
            <a:ext cx="1905000" cy="457200"/>
          </a:xfrm>
        </p:spPr>
        <p:txBody>
          <a:bodyPr/>
          <a:lstStyle/>
          <a:p>
            <a:fld id="{4CF304B6-0351-42ED-97BE-B8A91B2A8054}" type="slidenum">
              <a:rPr lang="en-US"/>
              <a:pPr/>
              <a:t>51</a:t>
            </a:fld>
            <a:endParaRPr lang="en-US"/>
          </a:p>
        </p:txBody>
      </p:sp>
      <p:sp>
        <p:nvSpPr>
          <p:cNvPr id="5" name="Rectangle 2"/>
          <p:cNvSpPr>
            <a:spLocks noGrp="1" noChangeArrowheads="1"/>
          </p:cNvSpPr>
          <p:nvPr>
            <p:ph type="title"/>
          </p:nvPr>
        </p:nvSpPr>
        <p:spPr>
          <a:xfrm>
            <a:off x="228600" y="152400"/>
            <a:ext cx="8686800" cy="1066800"/>
          </a:xfrm>
        </p:spPr>
        <p:txBody>
          <a:bodyPr/>
          <a:lstStyle/>
          <a:p>
            <a:r>
              <a:rPr lang="en-US" dirty="0">
                <a:solidFill>
                  <a:srgbClr val="0070C0"/>
                </a:solidFill>
                <a:latin typeface="Times New Roman" pitchFamily="18" charset="0"/>
                <a:cs typeface="Times New Roman" pitchFamily="18" charset="0"/>
              </a:rPr>
              <a:t>Turbulence modeling objective</a:t>
            </a:r>
          </a:p>
        </p:txBody>
      </p:sp>
      <p:sp>
        <p:nvSpPr>
          <p:cNvPr id="6" name="Rectangle 3"/>
          <p:cNvSpPr txBox="1">
            <a:spLocks noChangeArrowheads="1"/>
          </p:cNvSpPr>
          <p:nvPr/>
        </p:nvSpPr>
        <p:spPr>
          <a:xfrm>
            <a:off x="228600" y="1219200"/>
            <a:ext cx="8686800" cy="5181600"/>
          </a:xfrm>
          <a:prstGeom prst="rect">
            <a:avLst/>
          </a:prstGeom>
        </p:spPr>
        <p:txBody>
          <a:bodyPr vert="horz" lIns="91440" tIns="45720" rIns="91440" bIns="45720" rtlCol="0">
            <a:normAutofit fontScale="925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objective of turbulence modeling is to develop equations that will predict the </a:t>
            </a:r>
            <a:r>
              <a:rPr kumimoji="0" lang="en-US" sz="3000" b="0" i="0" u="sng"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time averaged</a:t>
            </a:r>
            <a:r>
              <a:rPr kumimoji="0" lang="en-US" sz="3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velocity, pressure, and  temperature fields without calculating the complete turbulent flow pattern as a function of time.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This saves us a lot of work!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Most of the time it is all we need to know.</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We may also calculate other statistical properties, such as RMS values.</a:t>
            </a: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800" dirty="0" smtClean="0">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Important to understand: the time averaged flow pattern is a statistical property of the flow.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It is not an existing flow pattern!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It does not usually satisfy the steady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Navier</a:t>
            </a: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-Stokes equations!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flow never actually looks that way!!</a:t>
            </a: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a:spLocks noGrp="1"/>
          </p:cNvSpPr>
          <p:nvPr>
            <p:ph type="sldNum" sz="quarter" idx="12"/>
          </p:nvPr>
        </p:nvSpPr>
        <p:spPr>
          <a:xfrm>
            <a:off x="7239000" y="6400800"/>
            <a:ext cx="1905000" cy="457200"/>
          </a:xfrm>
        </p:spPr>
        <p:txBody>
          <a:bodyPr/>
          <a:lstStyle/>
          <a:p>
            <a:fld id="{ECF803B8-FF9A-4B9D-AA01-35FF241702D0}" type="slidenum">
              <a:rPr lang="en-US"/>
              <a:pPr/>
              <a:t>52</a:t>
            </a:fld>
            <a:endParaRPr lang="en-US"/>
          </a:p>
        </p:txBody>
      </p:sp>
      <p:pic>
        <p:nvPicPr>
          <p:cNvPr id="5" name="Picture 2" descr="F:\training\boot-camp\cylinderRe10000.tif"/>
          <p:cNvPicPr>
            <a:picLocks noChangeAspect="1" noChangeArrowheads="1"/>
          </p:cNvPicPr>
          <p:nvPr/>
        </p:nvPicPr>
        <p:blipFill>
          <a:blip r:embed="rId2" cstate="print"/>
          <a:srcRect/>
          <a:stretch>
            <a:fillRect/>
          </a:stretch>
        </p:blipFill>
        <p:spPr bwMode="auto">
          <a:xfrm>
            <a:off x="5029200" y="1073150"/>
            <a:ext cx="3886200" cy="1895475"/>
          </a:xfrm>
          <a:prstGeom prst="rect">
            <a:avLst/>
          </a:prstGeom>
          <a:noFill/>
        </p:spPr>
      </p:pic>
      <p:sp>
        <p:nvSpPr>
          <p:cNvPr id="6" name="Text Box 3"/>
          <p:cNvSpPr txBox="1">
            <a:spLocks noChangeArrowheads="1"/>
          </p:cNvSpPr>
          <p:nvPr/>
        </p:nvSpPr>
        <p:spPr bwMode="auto">
          <a:xfrm>
            <a:off x="5715000" y="2986088"/>
            <a:ext cx="2332690" cy="369332"/>
          </a:xfrm>
          <a:prstGeom prst="rect">
            <a:avLst/>
          </a:prstGeom>
          <a:noFill/>
          <a:ln w="9525">
            <a:noFill/>
            <a:miter lim="800000"/>
            <a:headEnd/>
            <a:tailEnd/>
          </a:ln>
          <a:effectLst/>
        </p:spPr>
        <p:txBody>
          <a:bodyPr wrap="none">
            <a:spAutoFit/>
          </a:bodyPr>
          <a:lstStyle/>
          <a:p>
            <a:r>
              <a:rPr lang="en-US" sz="1800" dirty="0">
                <a:latin typeface="Times New Roman" pitchFamily="18" charset="0"/>
                <a:cs typeface="Times New Roman" pitchFamily="18" charset="0"/>
              </a:rPr>
              <a:t>Experimental Snapshot</a:t>
            </a:r>
          </a:p>
        </p:txBody>
      </p:sp>
      <p:sp>
        <p:nvSpPr>
          <p:cNvPr id="7" name="Rectangle 17"/>
          <p:cNvSpPr>
            <a:spLocks noGrp="1" noChangeArrowheads="1"/>
          </p:cNvSpPr>
          <p:nvPr>
            <p:ph type="title"/>
          </p:nvPr>
        </p:nvSpPr>
        <p:spPr>
          <a:xfrm>
            <a:off x="228600" y="0"/>
            <a:ext cx="8686800" cy="990600"/>
          </a:xfrm>
        </p:spPr>
        <p:txBody>
          <a:bodyPr>
            <a:normAutofit/>
          </a:bodyPr>
          <a:lstStyle/>
          <a:p>
            <a:r>
              <a:rPr lang="en-US" sz="3600" dirty="0">
                <a:solidFill>
                  <a:srgbClr val="0070C0"/>
                </a:solidFill>
                <a:latin typeface="Times New Roman" pitchFamily="18" charset="0"/>
                <a:cs typeface="Times New Roman" pitchFamily="18" charset="0"/>
              </a:rPr>
              <a:t>Example: flow around a cylinder at Re=1E4</a:t>
            </a:r>
          </a:p>
        </p:txBody>
      </p:sp>
      <p:sp>
        <p:nvSpPr>
          <p:cNvPr id="8" name="Rectangle 18"/>
          <p:cNvSpPr txBox="1">
            <a:spLocks noChangeArrowheads="1"/>
          </p:cNvSpPr>
          <p:nvPr/>
        </p:nvSpPr>
        <p:spPr>
          <a:xfrm>
            <a:off x="228600" y="1219200"/>
            <a:ext cx="4267200" cy="25908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 figures show:</a:t>
            </a:r>
          </a:p>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An experimental snapshot.</a:t>
            </a:r>
          </a:p>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Streamlines for time averaged flow field. Note the difference between the time averaged and the instantaneous flow field.</a:t>
            </a:r>
          </a:p>
          <a:p>
            <a:pPr marL="742950" marR="0" lvl="1" indent="-28575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Effective viscosity used to predict time averaged flow field.</a:t>
            </a: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9" name="Picture 6" descr="C:\WINDOWS\Desktop\Image1.gif"/>
          <p:cNvPicPr>
            <a:picLocks noChangeAspect="1" noChangeArrowheads="1"/>
          </p:cNvPicPr>
          <p:nvPr/>
        </p:nvPicPr>
        <p:blipFill>
          <a:blip r:embed="rId3" cstate="print"/>
          <a:srcRect b="12500"/>
          <a:stretch>
            <a:fillRect/>
          </a:stretch>
        </p:blipFill>
        <p:spPr bwMode="auto">
          <a:xfrm>
            <a:off x="0" y="3709988"/>
            <a:ext cx="4679950" cy="3071812"/>
          </a:xfrm>
          <a:prstGeom prst="rect">
            <a:avLst/>
          </a:prstGeom>
          <a:noFill/>
        </p:spPr>
      </p:pic>
      <p:pic>
        <p:nvPicPr>
          <p:cNvPr id="10" name="Picture 7" descr="C:\WINDOWS\Desktop\Image2.gif"/>
          <p:cNvPicPr>
            <a:picLocks noChangeAspect="1" noChangeArrowheads="1"/>
          </p:cNvPicPr>
          <p:nvPr/>
        </p:nvPicPr>
        <p:blipFill>
          <a:blip r:embed="rId4" cstate="print"/>
          <a:srcRect b="12500"/>
          <a:stretch>
            <a:fillRect/>
          </a:stretch>
        </p:blipFill>
        <p:spPr bwMode="auto">
          <a:xfrm>
            <a:off x="4495800" y="3709988"/>
            <a:ext cx="4679950" cy="3071812"/>
          </a:xfrm>
          <a:prstGeom prst="rect">
            <a:avLst/>
          </a:prstGeom>
          <a:noFill/>
        </p:spPr>
      </p:pic>
      <p:sp>
        <p:nvSpPr>
          <p:cNvPr id="11" name="Text Box 8"/>
          <p:cNvSpPr txBox="1">
            <a:spLocks noChangeArrowheads="1"/>
          </p:cNvSpPr>
          <p:nvPr/>
        </p:nvSpPr>
        <p:spPr bwMode="auto">
          <a:xfrm>
            <a:off x="6019800" y="3810000"/>
            <a:ext cx="1938608" cy="369332"/>
          </a:xfrm>
          <a:prstGeom prst="rect">
            <a:avLst/>
          </a:prstGeom>
          <a:noFill/>
          <a:ln w="9525">
            <a:noFill/>
            <a:miter lim="800000"/>
            <a:headEnd/>
            <a:tailEnd/>
          </a:ln>
          <a:effectLst/>
        </p:spPr>
        <p:txBody>
          <a:bodyPr wrap="none">
            <a:spAutoFit/>
          </a:bodyPr>
          <a:lstStyle/>
          <a:p>
            <a:r>
              <a:rPr lang="en-US" sz="1800">
                <a:latin typeface="Times New Roman" pitchFamily="18" charset="0"/>
                <a:cs typeface="Times New Roman" pitchFamily="18" charset="0"/>
              </a:rPr>
              <a:t>Effective Viscosity</a:t>
            </a:r>
          </a:p>
        </p:txBody>
      </p:sp>
      <p:sp>
        <p:nvSpPr>
          <p:cNvPr id="12" name="Text Box 9"/>
          <p:cNvSpPr txBox="1">
            <a:spLocks noChangeArrowheads="1"/>
          </p:cNvSpPr>
          <p:nvPr/>
        </p:nvSpPr>
        <p:spPr bwMode="auto">
          <a:xfrm>
            <a:off x="1600200" y="3810000"/>
            <a:ext cx="1274708" cy="369332"/>
          </a:xfrm>
          <a:prstGeom prst="rect">
            <a:avLst/>
          </a:prstGeom>
          <a:noFill/>
          <a:ln w="9525">
            <a:noFill/>
            <a:miter lim="800000"/>
            <a:headEnd/>
            <a:tailEnd/>
          </a:ln>
          <a:effectLst/>
        </p:spPr>
        <p:txBody>
          <a:bodyPr wrap="none">
            <a:spAutoFit/>
          </a:bodyPr>
          <a:lstStyle/>
          <a:p>
            <a:r>
              <a:rPr lang="en-US" sz="1800">
                <a:latin typeface="Times New Roman" pitchFamily="18" charset="0"/>
                <a:cs typeface="Times New Roman" pitchFamily="18" charset="0"/>
              </a:rPr>
              <a:t>Streamlines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0000" t="14445" r="21250" b="15185"/>
          <a:stretch/>
        </p:blipFill>
        <p:spPr>
          <a:xfrm>
            <a:off x="381000" y="457200"/>
            <a:ext cx="8369165" cy="5638800"/>
          </a:xfrm>
          <a:prstGeom prst="rect">
            <a:avLst/>
          </a:prstGeom>
        </p:spPr>
      </p:pic>
    </p:spTree>
    <p:extLst>
      <p:ext uri="{BB962C8B-B14F-4D97-AF65-F5344CB8AC3E}">
        <p14:creationId xmlns:p14="http://schemas.microsoft.com/office/powerpoint/2010/main" val="3646917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latin typeface="Times New Roman" pitchFamily="18" charset="0"/>
                <a:cs typeface="Times New Roman" pitchFamily="18" charset="0"/>
              </a:rPr>
              <a:t>Reynolds Averaged </a:t>
            </a:r>
            <a:r>
              <a:rPr lang="en-US" dirty="0" err="1" smtClean="0">
                <a:solidFill>
                  <a:srgbClr val="0070C0"/>
                </a:solidFill>
                <a:latin typeface="Times New Roman" pitchFamily="18" charset="0"/>
                <a:cs typeface="Times New Roman" pitchFamily="18" charset="0"/>
              </a:rPr>
              <a:t>Navier</a:t>
            </a:r>
            <a:r>
              <a:rPr lang="en-US" dirty="0" smtClean="0">
                <a:solidFill>
                  <a:srgbClr val="0070C0"/>
                </a:solidFill>
                <a:latin typeface="Times New Roman" pitchFamily="18" charset="0"/>
                <a:cs typeface="Times New Roman" pitchFamily="18" charset="0"/>
              </a:rPr>
              <a:t>-Stokes (RANS) Equations</a:t>
            </a:r>
            <a:endParaRPr lang="en-US" dirty="0">
              <a:solidFill>
                <a:srgbClr val="0070C0"/>
              </a:solidFill>
              <a:latin typeface="Times New Roman" pitchFamily="18" charset="0"/>
              <a:cs typeface="Times New Roman" pitchFamily="18" charset="0"/>
            </a:endParaRPr>
          </a:p>
        </p:txBody>
      </p:sp>
      <p:sp>
        <p:nvSpPr>
          <p:cNvPr id="4" name="Rectangle 1055"/>
          <p:cNvSpPr txBox="1">
            <a:spLocks noChangeArrowheads="1"/>
          </p:cNvSpPr>
          <p:nvPr/>
        </p:nvSpPr>
        <p:spPr>
          <a:xfrm>
            <a:off x="685800" y="1524000"/>
            <a:ext cx="7772400" cy="4572000"/>
          </a:xfrm>
          <a:prstGeom prst="rect">
            <a:avLst/>
          </a:prstGeom>
          <a:noFill/>
          <a:ln/>
        </p:spPr>
        <p:txBody>
          <a:bodyPr vert="horz" lIns="91440" tIns="45720" rIns="91440" bIns="45720" rtlCol="0">
            <a:normAutofit fontScale="55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Velocity or a scalar quantity can be represented as the sum of the mean value and the fluctuation about the mean value as: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noProof="0" dirty="0" smtClean="0">
                <a:ln>
                  <a:noFill/>
                </a:ln>
                <a:solidFill>
                  <a:schemeClr val="tx1"/>
                </a:solidFill>
                <a:effectLst/>
                <a:uLnTx/>
                <a:uFillTx/>
                <a:latin typeface="Times New Roman" pitchFamily="18" charset="0"/>
                <a:ea typeface="+mn-ea"/>
                <a:cs typeface="+mn-cs"/>
              </a:rPr>
              <a:t>Using the above relationship for velocity(let </a:t>
            </a:r>
            <a:r>
              <a:rPr kumimoji="0" lang="en-US" sz="3200" b="0" i="1" u="none" strike="noStrike" kern="1200" cap="none" spc="0" normalizeH="0" noProof="0" dirty="0" smtClean="0">
                <a:ln>
                  <a:noFill/>
                </a:ln>
                <a:solidFill>
                  <a:schemeClr val="tx1"/>
                </a:solidFill>
                <a:effectLst/>
                <a:uLnTx/>
                <a:uFillTx/>
                <a:latin typeface="Symbol" pitchFamily="18" charset="2"/>
              </a:rPr>
              <a:t>f</a:t>
            </a:r>
            <a:r>
              <a:rPr kumimoji="0" lang="en-US" sz="3200" b="0" i="0" u="none" strike="noStrike" kern="1200" cap="none" spc="0" normalizeH="0" noProof="0" dirty="0" smtClean="0">
                <a:ln>
                  <a:noFill/>
                </a:ln>
                <a:solidFill>
                  <a:schemeClr val="tx1"/>
                </a:solidFill>
                <a:effectLst/>
                <a:uLnTx/>
                <a:uFillTx/>
                <a:latin typeface="Times New Roman" pitchFamily="18" charset="0"/>
                <a:ea typeface="+mn-ea"/>
                <a:cs typeface="+mn-cs"/>
              </a:rPr>
              <a:t> = </a:t>
            </a:r>
            <a:r>
              <a:rPr kumimoji="0" lang="en-US" sz="3200" b="0" i="1" u="none" strike="noStrike" kern="1200" cap="none" spc="0" normalizeH="0" noProof="0" dirty="0" smtClean="0">
                <a:ln>
                  <a:noFill/>
                </a:ln>
                <a:solidFill>
                  <a:schemeClr val="tx1"/>
                </a:solidFill>
                <a:effectLst/>
                <a:uLnTx/>
                <a:uFillTx/>
                <a:latin typeface="Times New Roman" pitchFamily="18" charset="0"/>
                <a:ea typeface="+mn-ea"/>
                <a:cs typeface="+mn-cs"/>
              </a:rPr>
              <a:t>u</a:t>
            </a:r>
            <a:r>
              <a:rPr kumimoji="0" lang="en-US" sz="3200" b="0" i="0" u="none" strike="noStrike" kern="1200" cap="none" spc="0" normalizeH="0" noProof="0" dirty="0" smtClean="0">
                <a:ln>
                  <a:noFill/>
                </a:ln>
                <a:solidFill>
                  <a:schemeClr val="tx1"/>
                </a:solidFill>
                <a:effectLst/>
                <a:uLnTx/>
                <a:uFillTx/>
                <a:latin typeface="Times New Roman" pitchFamily="18" charset="0"/>
                <a:ea typeface="+mn-ea"/>
                <a:cs typeface="+mn-cs"/>
              </a:rPr>
              <a:t>) in the </a:t>
            </a:r>
            <a:r>
              <a:rPr kumimoji="0" lang="en-US" sz="3200" b="0" i="0" u="none" strike="noStrike" kern="1200" cap="none" spc="0" normalizeH="0" noProof="0" dirty="0" err="1" smtClean="0">
                <a:ln>
                  <a:noFill/>
                </a:ln>
                <a:solidFill>
                  <a:schemeClr val="tx1"/>
                </a:solidFill>
                <a:effectLst/>
                <a:uLnTx/>
                <a:uFillTx/>
                <a:latin typeface="Times New Roman" pitchFamily="18" charset="0"/>
                <a:ea typeface="+mn-ea"/>
                <a:cs typeface="+mn-cs"/>
              </a:rPr>
              <a:t>Navier</a:t>
            </a:r>
            <a:r>
              <a:rPr kumimoji="0" lang="en-US" sz="3200" b="0" i="0" u="none" strike="noStrike" kern="1200" cap="none" spc="0" normalizeH="0" noProof="0" dirty="0" smtClean="0">
                <a:ln>
                  <a:noFill/>
                </a:ln>
                <a:solidFill>
                  <a:schemeClr val="tx1"/>
                </a:solidFill>
                <a:effectLst/>
                <a:uLnTx/>
                <a:uFillTx/>
                <a:latin typeface="Times New Roman" pitchFamily="18" charset="0"/>
                <a:ea typeface="+mn-ea"/>
                <a:cs typeface="+mn-cs"/>
              </a:rPr>
              <a:t>-Stokes equations gives (as momentum equation for incompressible flows with body forces).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The</a:t>
            </a:r>
            <a:r>
              <a:rPr kumimoji="0" lang="en-US" sz="3200" b="0" i="1"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3200" b="1" i="1"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Reynolds Stresses</a:t>
            </a:r>
            <a:r>
              <a:rPr kumimoji="0" lang="en-US" sz="3200" b="0" i="1"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cannot be represented uniquely in terms of mean quantities and the above equation is not closed.  Closure involves modeling the Reynolds Stresses.</a:t>
            </a: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graphicFrame>
        <p:nvGraphicFramePr>
          <p:cNvPr id="5" name="Object 2048"/>
          <p:cNvGraphicFramePr>
            <a:graphicFrameLocks noChangeAspect="1"/>
          </p:cNvGraphicFramePr>
          <p:nvPr/>
        </p:nvGraphicFramePr>
        <p:xfrm>
          <a:off x="3810000" y="2286000"/>
          <a:ext cx="1317625" cy="382588"/>
        </p:xfrm>
        <a:graphic>
          <a:graphicData uri="http://schemas.openxmlformats.org/presentationml/2006/ole">
            <mc:AlternateContent xmlns:mc="http://schemas.openxmlformats.org/markup-compatibility/2006">
              <mc:Choice xmlns:v="urn:schemas-microsoft-com:vml" Requires="v">
                <p:oleObj spid="_x0000_s106772" name="Equation" r:id="rId3" imgW="787320" imgH="228600" progId="Equation.3">
                  <p:embed/>
                </p:oleObj>
              </mc:Choice>
              <mc:Fallback>
                <p:oleObj name="Equation" r:id="rId3" imgW="78732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286000"/>
                        <a:ext cx="13176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1061"/>
          <p:cNvGrpSpPr>
            <a:grpSpLocks/>
          </p:cNvGrpSpPr>
          <p:nvPr/>
        </p:nvGrpSpPr>
        <p:grpSpPr bwMode="auto">
          <a:xfrm>
            <a:off x="1752600" y="3581400"/>
            <a:ext cx="5791200" cy="863600"/>
            <a:chOff x="1104" y="2654"/>
            <a:chExt cx="3648" cy="544"/>
          </a:xfrm>
        </p:grpSpPr>
        <p:sp>
          <p:nvSpPr>
            <p:cNvPr id="7" name="Rectangle 1060"/>
            <p:cNvSpPr>
              <a:spLocks noChangeArrowheads="1"/>
            </p:cNvSpPr>
            <p:nvPr/>
          </p:nvSpPr>
          <p:spPr bwMode="auto">
            <a:xfrm>
              <a:off x="2448" y="2784"/>
              <a:ext cx="384" cy="240"/>
            </a:xfrm>
            <a:prstGeom prst="rect">
              <a:avLst/>
            </a:prstGeom>
            <a:gradFill rotWithShape="0">
              <a:gsLst>
                <a:gs pos="0">
                  <a:srgbClr val="FF99CC"/>
                </a:gs>
                <a:gs pos="100000">
                  <a:schemeClr val="bg1"/>
                </a:gs>
              </a:gsLst>
              <a:path path="shape">
                <a:fillToRect l="50000" t="50000" r="50000" b="50000"/>
              </a:path>
            </a:gradFill>
            <a:ln w="9525">
              <a:noFill/>
              <a:miter lim="800000"/>
              <a:headEnd/>
              <a:tailEnd/>
            </a:ln>
            <a:effectLst/>
          </p:spPr>
          <p:txBody>
            <a:bodyPr wrap="none" anchor="ctr"/>
            <a:lstStyle/>
            <a:p>
              <a:pPr algn="ctr"/>
              <a:endParaRPr lang="en-US">
                <a:solidFill>
                  <a:srgbClr val="FF0000"/>
                </a:solidFill>
              </a:endParaRPr>
            </a:p>
          </p:txBody>
        </p:sp>
        <p:graphicFrame>
          <p:nvGraphicFramePr>
            <p:cNvPr id="8" name="Object 2049"/>
            <p:cNvGraphicFramePr>
              <a:graphicFrameLocks noChangeAspect="1"/>
            </p:cNvGraphicFramePr>
            <p:nvPr/>
          </p:nvGraphicFramePr>
          <p:xfrm>
            <a:off x="1104" y="2654"/>
            <a:ext cx="3648" cy="544"/>
          </p:xfrm>
          <a:graphic>
            <a:graphicData uri="http://schemas.openxmlformats.org/presentationml/2006/ole">
              <mc:AlternateContent xmlns:mc="http://schemas.openxmlformats.org/markup-compatibility/2006">
                <mc:Choice xmlns:v="urn:schemas-microsoft-com:vml" Requires="v">
                  <p:oleObj spid="_x0000_s106773" name="Equation" r:id="rId5" imgW="3568680" imgH="533160" progId="Equation.3">
                    <p:embed/>
                  </p:oleObj>
                </mc:Choice>
                <mc:Fallback>
                  <p:oleObj name="Equation" r:id="rId5" imgW="3568680" imgH="53316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 y="2654"/>
                          <a:ext cx="3648" cy="5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 name="Line 1062"/>
          <p:cNvSpPr>
            <a:spLocks noChangeShapeType="1"/>
          </p:cNvSpPr>
          <p:nvPr/>
        </p:nvSpPr>
        <p:spPr bwMode="auto">
          <a:xfrm flipV="1">
            <a:off x="2590800" y="4191000"/>
            <a:ext cx="1295400" cy="685800"/>
          </a:xfrm>
          <a:prstGeom prst="line">
            <a:avLst/>
          </a:prstGeom>
          <a:noFill/>
          <a:ln w="38100">
            <a:solidFill>
              <a:srgbClr val="FF00FF"/>
            </a:solidFill>
            <a:round/>
            <a:headEnd/>
            <a:tailEnd type="triangle" w="sm"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225689"/>
            <a:ext cx="8229600" cy="5632311"/>
          </a:xfrm>
          <a:prstGeom prst="rect">
            <a:avLst/>
          </a:prstGeom>
        </p:spPr>
        <p:txBody>
          <a:bodyPr wrap="square">
            <a:spAutoFit/>
          </a:bodyPr>
          <a:lstStyle/>
          <a:p>
            <a:pPr algn="just"/>
            <a:r>
              <a:rPr lang="en-GB" sz="2000" dirty="0" smtClean="0">
                <a:latin typeface="Times New Roman" pitchFamily="18" charset="0"/>
                <a:cs typeface="Times New Roman" pitchFamily="18" charset="0"/>
              </a:rPr>
              <a:t>• A turbulence model is a computational procedure to close the system of </a:t>
            </a:r>
            <a:r>
              <a:rPr lang="en-GB" sz="2000" i="1" dirty="0" smtClean="0">
                <a:latin typeface="Times New Roman" pitchFamily="18" charset="0"/>
                <a:cs typeface="Times New Roman" pitchFamily="18" charset="0"/>
              </a:rPr>
              <a:t>mean flow equations.</a:t>
            </a:r>
          </a:p>
          <a:p>
            <a:pPr algn="just"/>
            <a:endParaRPr lang="en-GB" sz="2000" i="1"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For most engineering applications it is unnecessary to resolve the details of the turbulent fluctuations.</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Turbulence models allow the calculation of the mean flow without first calculating the full time-dependent flow field.</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We only need to know how turbulence affected the mean flow.</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In particular we need expressions for the Reynolds stresses.</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For a turbulence model to be useful it:</a:t>
            </a:r>
          </a:p>
          <a:p>
            <a:pPr lvl="2" algn="just"/>
            <a:r>
              <a:rPr lang="en-GB" sz="2000" dirty="0" smtClean="0">
                <a:latin typeface="Times New Roman" pitchFamily="18" charset="0"/>
                <a:cs typeface="Times New Roman" pitchFamily="18" charset="0"/>
              </a:rPr>
              <a:t>– must have wide applicability,</a:t>
            </a:r>
          </a:p>
          <a:p>
            <a:pPr lvl="2" algn="just"/>
            <a:r>
              <a:rPr lang="en-GB" sz="2000" dirty="0" smtClean="0">
                <a:latin typeface="Times New Roman" pitchFamily="18" charset="0"/>
                <a:cs typeface="Times New Roman" pitchFamily="18" charset="0"/>
              </a:rPr>
              <a:t>– be accurate,</a:t>
            </a:r>
          </a:p>
          <a:p>
            <a:pPr lvl="2" algn="just"/>
            <a:r>
              <a:rPr lang="en-GB" sz="2000" dirty="0" smtClean="0">
                <a:latin typeface="Times New Roman" pitchFamily="18" charset="0"/>
                <a:cs typeface="Times New Roman" pitchFamily="18" charset="0"/>
              </a:rPr>
              <a:t>– simple,</a:t>
            </a:r>
          </a:p>
          <a:p>
            <a:pPr lvl="2" algn="just"/>
            <a:r>
              <a:rPr lang="en-GB" sz="2000" dirty="0" smtClean="0">
                <a:latin typeface="Times New Roman" pitchFamily="18" charset="0"/>
                <a:cs typeface="Times New Roman" pitchFamily="18" charset="0"/>
              </a:rPr>
              <a:t>– and economical to run.</a:t>
            </a:r>
          </a:p>
        </p:txBody>
      </p:sp>
      <p:sp>
        <p:nvSpPr>
          <p:cNvPr id="5" name="Rectangle 2"/>
          <p:cNvSpPr>
            <a:spLocks noGrp="1" noChangeArrowheads="1"/>
          </p:cNvSpPr>
          <p:nvPr>
            <p:ph type="title"/>
          </p:nvPr>
        </p:nvSpPr>
        <p:spPr>
          <a:xfrm>
            <a:off x="228600" y="152400"/>
            <a:ext cx="8686800" cy="1066800"/>
          </a:xfrm>
        </p:spPr>
        <p:txBody>
          <a:bodyPr/>
          <a:lstStyle/>
          <a:p>
            <a:r>
              <a:rPr lang="en-GB" dirty="0" smtClean="0">
                <a:solidFill>
                  <a:srgbClr val="0070C0"/>
                </a:solidFill>
                <a:latin typeface="Times New Roman" pitchFamily="18" charset="0"/>
                <a:cs typeface="Times New Roman" pitchFamily="18" charset="0"/>
              </a:rPr>
              <a:t>Turbulence models</a:t>
            </a:r>
          </a:p>
        </p:txBody>
      </p:sp>
      <p:sp>
        <p:nvSpPr>
          <p:cNvPr id="6" name="Slide Number Placeholder 5"/>
          <p:cNvSpPr>
            <a:spLocks noGrp="1"/>
          </p:cNvSpPr>
          <p:nvPr>
            <p:ph type="sldNum" sz="quarter" idx="12"/>
          </p:nvPr>
        </p:nvSpPr>
        <p:spPr>
          <a:xfrm>
            <a:off x="7239000" y="6400800"/>
            <a:ext cx="1905000" cy="457200"/>
          </a:xfrm>
        </p:spPr>
        <p:txBody>
          <a:bodyPr/>
          <a:lstStyle/>
          <a:p>
            <a:fld id="{E1CCAC41-4B4A-4679-8413-ECDCF5991429}" type="slidenum">
              <a:rPr lang="en-US"/>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latin typeface="Times New Roman" pitchFamily="18" charset="0"/>
                <a:cs typeface="Times New Roman" pitchFamily="18" charset="0"/>
              </a:rPr>
              <a:t>Characteristics of the Engineering Turbulence Model</a:t>
            </a:r>
            <a:endParaRPr lang="en-US"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10000"/>
          </a:bodyPr>
          <a:lstStyle/>
          <a:p>
            <a:pPr algn="just"/>
            <a:r>
              <a:rPr lang="en-US" dirty="0" smtClean="0">
                <a:latin typeface="Times New Roman" pitchFamily="18" charset="0"/>
                <a:cs typeface="Times New Roman" pitchFamily="18" charset="0"/>
              </a:rPr>
              <a:t>Numerical modeling of turbulence can serve to improve the engineers ability to analyze turbulent flow in design particularly when precise measurements cannot be obtained and when extensive experimentation is costly and time-consuming.</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a:t>
            </a:r>
            <a:r>
              <a:rPr lang="en-US" b="1" dirty="0" smtClean="0">
                <a:solidFill>
                  <a:srgbClr val="0070C0"/>
                </a:solidFill>
                <a:latin typeface="Times New Roman" pitchFamily="18" charset="0"/>
                <a:cs typeface="Times New Roman" pitchFamily="18" charset="0"/>
              </a:rPr>
              <a:t>ideal turbulence model</a:t>
            </a:r>
            <a:r>
              <a:rPr lang="en-US" dirty="0" smtClean="0">
                <a:solidFill>
                  <a:srgbClr val="0070C0"/>
                </a:solidFill>
                <a:latin typeface="Times New Roman" pitchFamily="18" charset="0"/>
                <a:cs typeface="Times New Roman" pitchFamily="18" charset="0"/>
              </a:rPr>
              <a:t> </a:t>
            </a:r>
            <a:r>
              <a:rPr lang="en-US" dirty="0" smtClean="0">
                <a:latin typeface="Times New Roman" pitchFamily="18" charset="0"/>
                <a:cs typeface="Times New Roman" pitchFamily="18" charset="0"/>
              </a:rPr>
              <a:t>should introduce minimal complexity while capturing the essence of the relevant physics.</a:t>
            </a:r>
          </a:p>
          <a:p>
            <a:pPr algn="just"/>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Times New Roman" pitchFamily="18" charset="0"/>
                <a:cs typeface="Times New Roman" pitchFamily="18" charset="0"/>
              </a:rPr>
              <a:t>Modeling Turbulent Flows</a:t>
            </a:r>
            <a:endParaRPr lang="en-US"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r>
              <a:rPr lang="en-US" dirty="0" smtClean="0">
                <a:latin typeface="Times New Roman" pitchFamily="18" charset="0"/>
                <a:cs typeface="Times New Roman" pitchFamily="18" charset="0"/>
              </a:rPr>
              <a:t>Turbulent flows can be modeled in a variety of ways.  With increasing levels of complexity they are:</a:t>
            </a:r>
          </a:p>
          <a:p>
            <a:endParaRPr lang="en-US" dirty="0" smtClean="0">
              <a:latin typeface="Times New Roman" pitchFamily="18" charset="0"/>
              <a:cs typeface="Times New Roman" pitchFamily="18" charset="0"/>
            </a:endParaRPr>
          </a:p>
          <a:p>
            <a:pPr lvl="1"/>
            <a:r>
              <a:rPr lang="en-US" b="1" dirty="0" smtClean="0">
                <a:latin typeface="Times New Roman" pitchFamily="18" charset="0"/>
                <a:cs typeface="Times New Roman" pitchFamily="18" charset="0"/>
              </a:rPr>
              <a:t>Correlations</a:t>
            </a:r>
            <a:endParaRPr lang="en-US" dirty="0" smtClean="0">
              <a:latin typeface="Times New Roman" pitchFamily="18" charset="0"/>
              <a:cs typeface="Times New Roman" pitchFamily="18" charset="0"/>
            </a:endParaRPr>
          </a:p>
          <a:p>
            <a:pPr lvl="2"/>
            <a:r>
              <a:rPr lang="en-US" dirty="0" smtClean="0">
                <a:latin typeface="Times New Roman" pitchFamily="18" charset="0"/>
                <a:cs typeface="Times New Roman" pitchFamily="18" charset="0"/>
              </a:rPr>
              <a:t>Moody chart, </a:t>
            </a:r>
            <a:r>
              <a:rPr lang="en-US" dirty="0" err="1" smtClean="0">
                <a:latin typeface="Times New Roman" pitchFamily="18" charset="0"/>
                <a:cs typeface="Times New Roman" pitchFamily="18" charset="0"/>
              </a:rPr>
              <a:t>Nusselt</a:t>
            </a:r>
            <a:r>
              <a:rPr lang="en-US" dirty="0" smtClean="0">
                <a:latin typeface="Times New Roman" pitchFamily="18" charset="0"/>
                <a:cs typeface="Times New Roman" pitchFamily="18" charset="0"/>
              </a:rPr>
              <a:t> number correlations</a:t>
            </a:r>
          </a:p>
          <a:p>
            <a:pPr lvl="1"/>
            <a:r>
              <a:rPr lang="en-US" b="1" dirty="0" smtClean="0">
                <a:latin typeface="Times New Roman" pitchFamily="18" charset="0"/>
                <a:cs typeface="Times New Roman" pitchFamily="18" charset="0"/>
              </a:rPr>
              <a:t>Integral equations</a:t>
            </a:r>
            <a:endParaRPr lang="en-US" dirty="0" smtClean="0">
              <a:latin typeface="Times New Roman" pitchFamily="18" charset="0"/>
              <a:cs typeface="Times New Roman" pitchFamily="18" charset="0"/>
            </a:endParaRPr>
          </a:p>
          <a:p>
            <a:pPr lvl="2"/>
            <a:r>
              <a:rPr lang="en-US" dirty="0" smtClean="0">
                <a:latin typeface="Times New Roman" pitchFamily="18" charset="0"/>
                <a:cs typeface="Times New Roman" pitchFamily="18" charset="0"/>
              </a:rPr>
              <a:t>Derive ODE’s from the equations of motion</a:t>
            </a:r>
          </a:p>
          <a:p>
            <a:pPr lvl="1"/>
            <a:r>
              <a:rPr lang="en-US" b="1" dirty="0" smtClean="0">
                <a:latin typeface="Times New Roman" pitchFamily="18" charset="0"/>
                <a:cs typeface="Times New Roman" pitchFamily="18" charset="0"/>
              </a:rPr>
              <a:t>Reynolds Averaged </a:t>
            </a:r>
            <a:r>
              <a:rPr lang="en-US" b="1" dirty="0" err="1" smtClean="0">
                <a:latin typeface="Times New Roman" pitchFamily="18" charset="0"/>
                <a:cs typeface="Times New Roman" pitchFamily="18" charset="0"/>
              </a:rPr>
              <a:t>Navier</a:t>
            </a:r>
            <a:r>
              <a:rPr lang="en-US" b="1" dirty="0" smtClean="0">
                <a:latin typeface="Times New Roman" pitchFamily="18" charset="0"/>
                <a:cs typeface="Times New Roman" pitchFamily="18" charset="0"/>
              </a:rPr>
              <a:t> Stokes or RANS equations</a:t>
            </a:r>
            <a:endParaRPr lang="en-US" dirty="0" smtClean="0">
              <a:latin typeface="Times New Roman" pitchFamily="18" charset="0"/>
              <a:cs typeface="Times New Roman" pitchFamily="18" charset="0"/>
            </a:endParaRPr>
          </a:p>
          <a:p>
            <a:pPr lvl="2"/>
            <a:r>
              <a:rPr lang="en-US" dirty="0" smtClean="0">
                <a:latin typeface="Times New Roman" pitchFamily="18" charset="0"/>
                <a:cs typeface="Times New Roman" pitchFamily="18" charset="0"/>
              </a:rPr>
              <a:t>Average the equations of motion over time</a:t>
            </a:r>
          </a:p>
          <a:p>
            <a:pPr lvl="2"/>
            <a:r>
              <a:rPr lang="en-US" dirty="0" smtClean="0">
                <a:latin typeface="Times New Roman" pitchFamily="18" charset="0"/>
                <a:cs typeface="Times New Roman" pitchFamily="18" charset="0"/>
              </a:rPr>
              <a:t>Requires closure</a:t>
            </a:r>
          </a:p>
          <a:p>
            <a:pPr lvl="1"/>
            <a:r>
              <a:rPr lang="en-US" b="1" dirty="0" smtClean="0">
                <a:latin typeface="Times New Roman" pitchFamily="18" charset="0"/>
                <a:cs typeface="Times New Roman" pitchFamily="18" charset="0"/>
              </a:rPr>
              <a:t>Large Eddy Simulation or LES</a:t>
            </a:r>
            <a:endParaRPr lang="en-US" dirty="0" smtClean="0">
              <a:latin typeface="Times New Roman" pitchFamily="18" charset="0"/>
              <a:cs typeface="Times New Roman" pitchFamily="18" charset="0"/>
            </a:endParaRPr>
          </a:p>
          <a:p>
            <a:pPr lvl="2"/>
            <a:r>
              <a:rPr lang="en-US" dirty="0" smtClean="0">
                <a:latin typeface="Times New Roman" pitchFamily="18" charset="0"/>
                <a:cs typeface="Times New Roman" pitchFamily="18" charset="0"/>
              </a:rPr>
              <a:t>Solve </a:t>
            </a:r>
            <a:r>
              <a:rPr lang="en-US" dirty="0" err="1" smtClean="0">
                <a:latin typeface="Times New Roman" pitchFamily="18" charset="0"/>
                <a:cs typeface="Times New Roman" pitchFamily="18" charset="0"/>
              </a:rPr>
              <a:t>Navier</a:t>
            </a:r>
            <a:r>
              <a:rPr lang="en-US" dirty="0" smtClean="0">
                <a:latin typeface="Times New Roman" pitchFamily="18" charset="0"/>
                <a:cs typeface="Times New Roman" pitchFamily="18" charset="0"/>
              </a:rPr>
              <a:t>-Stokes equations for large scale motions of the flow. Model only the small scale motions</a:t>
            </a:r>
          </a:p>
          <a:p>
            <a:pPr lvl="1"/>
            <a:r>
              <a:rPr lang="en-US" b="1" dirty="0" smtClean="0">
                <a:latin typeface="Times New Roman" pitchFamily="18" charset="0"/>
                <a:cs typeface="Times New Roman" pitchFamily="18" charset="0"/>
              </a:rPr>
              <a:t>DNS</a:t>
            </a:r>
          </a:p>
          <a:p>
            <a:pPr lvl="2"/>
            <a:r>
              <a:rPr lang="en-US" dirty="0" err="1" smtClean="0">
                <a:latin typeface="Times New Roman" pitchFamily="18" charset="0"/>
                <a:cs typeface="Times New Roman" pitchFamily="18" charset="0"/>
              </a:rPr>
              <a:t>Navier</a:t>
            </a:r>
            <a:r>
              <a:rPr lang="en-US" dirty="0" smtClean="0">
                <a:latin typeface="Times New Roman" pitchFamily="18" charset="0"/>
                <a:cs typeface="Times New Roman" pitchFamily="18" charset="0"/>
              </a:rPr>
              <a:t>-Stokes equations solved for all motions in the turbulent flow</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47800"/>
            <a:ext cx="8458200" cy="5170646"/>
          </a:xfrm>
          <a:prstGeom prst="rect">
            <a:avLst/>
          </a:prstGeom>
        </p:spPr>
        <p:txBody>
          <a:bodyPr wrap="square">
            <a:spAutoFit/>
          </a:bodyPr>
          <a:lstStyle/>
          <a:p>
            <a:pPr algn="just"/>
            <a:r>
              <a:rPr lang="en-GB" sz="2200" dirty="0" smtClean="0">
                <a:latin typeface="Times New Roman" pitchFamily="18" charset="0"/>
                <a:cs typeface="Times New Roman" pitchFamily="18" charset="0"/>
              </a:rPr>
              <a:t>• Classical models. Based on Reynolds Averaged </a:t>
            </a:r>
            <a:r>
              <a:rPr lang="en-GB" sz="2200" dirty="0" err="1" smtClean="0">
                <a:latin typeface="Times New Roman" pitchFamily="18" charset="0"/>
                <a:cs typeface="Times New Roman" pitchFamily="18" charset="0"/>
              </a:rPr>
              <a:t>Navier</a:t>
            </a:r>
            <a:r>
              <a:rPr lang="en-GB" sz="2200" dirty="0" smtClean="0">
                <a:latin typeface="Times New Roman" pitchFamily="18" charset="0"/>
                <a:cs typeface="Times New Roman" pitchFamily="18" charset="0"/>
              </a:rPr>
              <a:t>-Stokes (RANS) equations (time averaged):</a:t>
            </a:r>
          </a:p>
          <a:p>
            <a:pPr algn="just"/>
            <a:endParaRPr lang="en-GB" sz="2200" dirty="0" smtClean="0">
              <a:latin typeface="Times New Roman" pitchFamily="18" charset="0"/>
              <a:cs typeface="Times New Roman" pitchFamily="18" charset="0"/>
            </a:endParaRPr>
          </a:p>
          <a:p>
            <a:pPr lvl="1" algn="just"/>
            <a:r>
              <a:rPr lang="en-GB" sz="2200" dirty="0" smtClean="0">
                <a:latin typeface="Times New Roman" pitchFamily="18" charset="0"/>
                <a:cs typeface="Times New Roman" pitchFamily="18" charset="0"/>
              </a:rPr>
              <a:t>1. Zero equation model: mixing length model.</a:t>
            </a:r>
          </a:p>
          <a:p>
            <a:pPr lvl="1" algn="just"/>
            <a:r>
              <a:rPr lang="en-GB" sz="2200" dirty="0" smtClean="0">
                <a:latin typeface="Times New Roman" pitchFamily="18" charset="0"/>
                <a:cs typeface="Times New Roman" pitchFamily="18" charset="0"/>
              </a:rPr>
              <a:t>2. One equation model: </a:t>
            </a:r>
            <a:r>
              <a:rPr lang="en-GB" sz="2200" dirty="0" err="1" smtClean="0">
                <a:latin typeface="Times New Roman" pitchFamily="18" charset="0"/>
                <a:cs typeface="Times New Roman" pitchFamily="18" charset="0"/>
              </a:rPr>
              <a:t>Spalart-Almaras</a:t>
            </a:r>
            <a:r>
              <a:rPr lang="en-GB" sz="2200" dirty="0" smtClean="0">
                <a:latin typeface="Times New Roman" pitchFamily="18" charset="0"/>
                <a:cs typeface="Times New Roman" pitchFamily="18" charset="0"/>
              </a:rPr>
              <a:t>.</a:t>
            </a:r>
          </a:p>
          <a:p>
            <a:pPr lvl="1" algn="just"/>
            <a:r>
              <a:rPr lang="en-GB" sz="2200" dirty="0" smtClean="0">
                <a:latin typeface="Times New Roman" pitchFamily="18" charset="0"/>
                <a:cs typeface="Times New Roman" pitchFamily="18" charset="0"/>
              </a:rPr>
              <a:t>3. Two equation models: </a:t>
            </a:r>
            <a:r>
              <a:rPr lang="en-GB" sz="2200" i="1" dirty="0" smtClean="0">
                <a:latin typeface="Times New Roman" pitchFamily="18" charset="0"/>
                <a:cs typeface="Times New Roman" pitchFamily="18" charset="0"/>
              </a:rPr>
              <a:t>k-</a:t>
            </a:r>
            <a:r>
              <a:rPr lang="en-GB" sz="2200" i="1" dirty="0" smtClean="0">
                <a:latin typeface="Symbol" pitchFamily="18" charset="2"/>
                <a:cs typeface="Times New Roman" pitchFamily="18" charset="0"/>
              </a:rPr>
              <a:t>e</a:t>
            </a:r>
            <a:r>
              <a:rPr lang="en-GB" sz="2200" i="1" dirty="0" smtClean="0">
                <a:latin typeface="Times New Roman" pitchFamily="18" charset="0"/>
                <a:cs typeface="Times New Roman" pitchFamily="18" charset="0"/>
              </a:rPr>
              <a:t> style models (standard, RNG, </a:t>
            </a:r>
            <a:r>
              <a:rPr lang="en-GB" sz="2200" dirty="0" smtClean="0">
                <a:latin typeface="Times New Roman" pitchFamily="18" charset="0"/>
                <a:cs typeface="Times New Roman" pitchFamily="18" charset="0"/>
              </a:rPr>
              <a:t>realizable), </a:t>
            </a:r>
            <a:r>
              <a:rPr lang="en-GB" sz="2200" i="1" dirty="0" smtClean="0">
                <a:latin typeface="Times New Roman" pitchFamily="18" charset="0"/>
                <a:cs typeface="Times New Roman" pitchFamily="18" charset="0"/>
              </a:rPr>
              <a:t>k-w model, and ASM.</a:t>
            </a:r>
          </a:p>
          <a:p>
            <a:pPr lvl="1" algn="just"/>
            <a:r>
              <a:rPr lang="en-GB" sz="2200" dirty="0" smtClean="0">
                <a:latin typeface="Times New Roman" pitchFamily="18" charset="0"/>
                <a:cs typeface="Times New Roman" pitchFamily="18" charset="0"/>
              </a:rPr>
              <a:t>4. Seven equation model: Reynolds stress model</a:t>
            </a:r>
            <a:r>
              <a:rPr lang="en-US" sz="2200" smtClean="0">
                <a:latin typeface="Times New Roman" pitchFamily="18" charset="0"/>
                <a:cs typeface="Times New Roman" pitchFamily="18" charset="0"/>
              </a:rPr>
              <a:t>(RSM)</a:t>
            </a:r>
            <a:r>
              <a:rPr lang="en-GB" sz="2200" smtClean="0">
                <a:latin typeface="Times New Roman" pitchFamily="18" charset="0"/>
                <a:cs typeface="Times New Roman" pitchFamily="18" charset="0"/>
              </a:rPr>
              <a:t>.</a:t>
            </a:r>
            <a:endParaRPr lang="en-GB" sz="2200" dirty="0" smtClean="0">
              <a:latin typeface="Times New Roman" pitchFamily="18" charset="0"/>
              <a:cs typeface="Times New Roman" pitchFamily="18" charset="0"/>
            </a:endParaRPr>
          </a:p>
          <a:p>
            <a:pPr algn="just"/>
            <a:r>
              <a:rPr lang="en-GB" sz="2200" dirty="0" smtClean="0">
                <a:latin typeface="Times New Roman" pitchFamily="18" charset="0"/>
                <a:cs typeface="Times New Roman" pitchFamily="18" charset="0"/>
              </a:rPr>
              <a:t>• The number of equations denotes the number of additional PDEs that are being solved.</a:t>
            </a:r>
          </a:p>
          <a:p>
            <a:pPr algn="just"/>
            <a:endParaRPr lang="en-GB" sz="2200" dirty="0" smtClean="0">
              <a:latin typeface="Times New Roman" pitchFamily="18" charset="0"/>
              <a:cs typeface="Times New Roman" pitchFamily="18" charset="0"/>
            </a:endParaRPr>
          </a:p>
          <a:p>
            <a:pPr algn="just"/>
            <a:r>
              <a:rPr lang="en-GB" sz="2200" dirty="0" smtClean="0">
                <a:latin typeface="Times New Roman" pitchFamily="18" charset="0"/>
                <a:cs typeface="Times New Roman" pitchFamily="18" charset="0"/>
              </a:rPr>
              <a:t>• Large eddy simulation. Based on space-filtered equations. Time dependent calculations are performed. Large eddies are explicitly calculated. For small eddies, their effect on the flow pattern is taken into account with a “</a:t>
            </a:r>
            <a:r>
              <a:rPr lang="en-GB" sz="2200" dirty="0" err="1" smtClean="0">
                <a:latin typeface="Times New Roman" pitchFamily="18" charset="0"/>
                <a:cs typeface="Times New Roman" pitchFamily="18" charset="0"/>
              </a:rPr>
              <a:t>subgrid</a:t>
            </a:r>
            <a:r>
              <a:rPr lang="en-GB" sz="2200" dirty="0" smtClean="0">
                <a:latin typeface="Times New Roman" pitchFamily="18" charset="0"/>
                <a:cs typeface="Times New Roman" pitchFamily="18" charset="0"/>
              </a:rPr>
              <a:t> model” of which many styles are available.</a:t>
            </a:r>
          </a:p>
        </p:txBody>
      </p:sp>
      <p:sp>
        <p:nvSpPr>
          <p:cNvPr id="5" name="Rectangle 2"/>
          <p:cNvSpPr>
            <a:spLocks noGrp="1" noChangeArrowheads="1"/>
          </p:cNvSpPr>
          <p:nvPr>
            <p:ph type="title"/>
          </p:nvPr>
        </p:nvSpPr>
        <p:spPr>
          <a:xfrm>
            <a:off x="228600" y="152400"/>
            <a:ext cx="8686800" cy="1066800"/>
          </a:xfrm>
        </p:spPr>
        <p:txBody>
          <a:bodyPr>
            <a:normAutofit/>
          </a:bodyPr>
          <a:lstStyle/>
          <a:p>
            <a:r>
              <a:rPr lang="en-GB" sz="4000" dirty="0" smtClean="0">
                <a:solidFill>
                  <a:srgbClr val="0070C0"/>
                </a:solidFill>
                <a:latin typeface="Times New Roman" pitchFamily="18" charset="0"/>
                <a:cs typeface="Times New Roman" pitchFamily="18" charset="0"/>
              </a:rPr>
              <a:t>Common turbulence models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Times New Roman" pitchFamily="18" charset="0"/>
                <a:cs typeface="Times New Roman" pitchFamily="18" charset="0"/>
              </a:rPr>
              <a:t>Turbulence Modeling Approaches</a:t>
            </a:r>
            <a:endParaRPr lang="en-US" dirty="0">
              <a:solidFill>
                <a:srgbClr val="0070C0"/>
              </a:solidFill>
              <a:latin typeface="Times New Roman" pitchFamily="18" charset="0"/>
              <a:cs typeface="Times New Roman" pitchFamily="18" charset="0"/>
            </a:endParaRPr>
          </a:p>
        </p:txBody>
      </p:sp>
      <p:sp>
        <p:nvSpPr>
          <p:cNvPr id="4" name="Rectangle 1027"/>
          <p:cNvSpPr>
            <a:spLocks noChangeArrowheads="1"/>
          </p:cNvSpPr>
          <p:nvPr/>
        </p:nvSpPr>
        <p:spPr bwMode="auto">
          <a:xfrm>
            <a:off x="2632075" y="1982788"/>
            <a:ext cx="3308350" cy="4051300"/>
          </a:xfrm>
          <a:prstGeom prst="rect">
            <a:avLst/>
          </a:prstGeom>
          <a:noFill/>
          <a:ln w="12700">
            <a:noFill/>
            <a:miter lim="800000"/>
            <a:headEnd/>
            <a:tailEnd/>
          </a:ln>
          <a:effectLst/>
        </p:spPr>
        <p:txBody>
          <a:bodyPr wrap="none" lIns="90488" tIns="44450" rIns="90488" bIns="44450">
            <a:spAutoFit/>
          </a:bodyPr>
          <a:lstStyle/>
          <a:p>
            <a:r>
              <a:rPr lang="en-US" sz="2000" b="1" dirty="0">
                <a:solidFill>
                  <a:srgbClr val="919191"/>
                </a:solidFill>
                <a:latin typeface="Times New Roman" pitchFamily="18" charset="0"/>
                <a:cs typeface="Times New Roman" pitchFamily="18" charset="0"/>
              </a:rPr>
              <a:t>Zero-Equation Models</a:t>
            </a:r>
          </a:p>
          <a:p>
            <a:endParaRPr lang="en-US" sz="2000" b="1" dirty="0">
              <a:latin typeface="Times New Roman" pitchFamily="18" charset="0"/>
              <a:cs typeface="Times New Roman" pitchFamily="18" charset="0"/>
            </a:endParaRPr>
          </a:p>
          <a:p>
            <a:r>
              <a:rPr lang="en-US" sz="2000" b="1" dirty="0">
                <a:solidFill>
                  <a:srgbClr val="00AE00"/>
                </a:solidFill>
                <a:latin typeface="Times New Roman" pitchFamily="18" charset="0"/>
                <a:cs typeface="Times New Roman" pitchFamily="18" charset="0"/>
              </a:rPr>
              <a:t>One-Equation Models</a:t>
            </a:r>
          </a:p>
          <a:p>
            <a:endParaRPr lang="en-US" sz="2000" b="1" dirty="0">
              <a:latin typeface="Times New Roman" pitchFamily="18" charset="0"/>
              <a:cs typeface="Times New Roman" pitchFamily="18" charset="0"/>
            </a:endParaRPr>
          </a:p>
          <a:p>
            <a:pPr>
              <a:lnSpc>
                <a:spcPct val="60000"/>
              </a:lnSpc>
            </a:pPr>
            <a:r>
              <a:rPr lang="en-US" sz="2000" b="1" dirty="0">
                <a:latin typeface="Times New Roman" pitchFamily="18" charset="0"/>
                <a:cs typeface="Times New Roman" pitchFamily="18" charset="0"/>
              </a:rPr>
              <a:t>Two-Equation Models</a:t>
            </a:r>
          </a:p>
          <a:p>
            <a:r>
              <a:rPr lang="en-US" sz="2000" b="1" dirty="0">
                <a:latin typeface="Times New Roman" pitchFamily="18" charset="0"/>
                <a:cs typeface="Times New Roman" pitchFamily="18" charset="0"/>
              </a:rPr>
              <a:t>       </a:t>
            </a:r>
            <a:r>
              <a:rPr lang="en-US" sz="2000" b="1" dirty="0">
                <a:solidFill>
                  <a:schemeClr val="accent2"/>
                </a:solidFill>
                <a:latin typeface="Times New Roman" pitchFamily="18" charset="0"/>
                <a:cs typeface="Times New Roman" pitchFamily="18" charset="0"/>
              </a:rPr>
              <a:t>Standard </a:t>
            </a:r>
            <a:r>
              <a:rPr lang="en-US" sz="2000" b="1" i="1" dirty="0">
                <a:solidFill>
                  <a:schemeClr val="accent2"/>
                </a:solidFill>
                <a:latin typeface="Times New Roman" pitchFamily="18" charset="0"/>
                <a:cs typeface="Times New Roman" pitchFamily="18" charset="0"/>
              </a:rPr>
              <a:t>k-e</a:t>
            </a:r>
            <a:endParaRPr lang="en-US" sz="2000" b="1" dirty="0">
              <a:solidFill>
                <a:schemeClr val="accent2"/>
              </a:solidFill>
              <a:latin typeface="Times New Roman" pitchFamily="18" charset="0"/>
              <a:cs typeface="Times New Roman" pitchFamily="18" charset="0"/>
            </a:endParaRPr>
          </a:p>
          <a:p>
            <a:r>
              <a:rPr lang="en-US" sz="2000" b="1" dirty="0">
                <a:solidFill>
                  <a:schemeClr val="accent2"/>
                </a:solidFill>
                <a:latin typeface="Times New Roman" pitchFamily="18" charset="0"/>
                <a:cs typeface="Times New Roman" pitchFamily="18" charset="0"/>
              </a:rPr>
              <a:t>          RNG </a:t>
            </a:r>
            <a:r>
              <a:rPr lang="en-US" sz="2000" b="1" i="1" dirty="0">
                <a:solidFill>
                  <a:schemeClr val="accent2"/>
                </a:solidFill>
                <a:latin typeface="Times New Roman" pitchFamily="18" charset="0"/>
                <a:cs typeface="Times New Roman" pitchFamily="18" charset="0"/>
              </a:rPr>
              <a:t>k-e</a:t>
            </a:r>
            <a:r>
              <a:rPr lang="en-US" sz="2000" b="1" dirty="0">
                <a:latin typeface="Times New Roman" pitchFamily="18" charset="0"/>
                <a:cs typeface="Times New Roman" pitchFamily="18" charset="0"/>
              </a:rPr>
              <a:t>	</a:t>
            </a:r>
          </a:p>
          <a:p>
            <a:pPr>
              <a:lnSpc>
                <a:spcPct val="140000"/>
              </a:lnSpc>
            </a:pPr>
            <a:r>
              <a:rPr lang="en-US" sz="2000" b="1" dirty="0">
                <a:latin typeface="Times New Roman" pitchFamily="18" charset="0"/>
                <a:cs typeface="Times New Roman" pitchFamily="18" charset="0"/>
              </a:rPr>
              <a:t> Second-order closure</a:t>
            </a:r>
          </a:p>
          <a:p>
            <a:r>
              <a:rPr lang="en-US" sz="2000" b="1" dirty="0">
                <a:solidFill>
                  <a:schemeClr val="accent2"/>
                </a:solidFill>
                <a:latin typeface="Times New Roman" pitchFamily="18" charset="0"/>
                <a:cs typeface="Times New Roman" pitchFamily="18" charset="0"/>
              </a:rPr>
              <a:t>Reynolds-Stress Model</a:t>
            </a:r>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r>
              <a:rPr lang="en-US" sz="2000" b="1" dirty="0">
                <a:solidFill>
                  <a:srgbClr val="00AE00"/>
                </a:solidFill>
                <a:latin typeface="Times New Roman" pitchFamily="18" charset="0"/>
                <a:cs typeface="Times New Roman" pitchFamily="18" charset="0"/>
              </a:rPr>
              <a:t>Large-Eddy Simulation</a:t>
            </a:r>
          </a:p>
          <a:p>
            <a:endParaRPr lang="en-US" sz="2000" b="1" dirty="0">
              <a:latin typeface="Times New Roman" pitchFamily="18" charset="0"/>
              <a:cs typeface="Times New Roman" pitchFamily="18" charset="0"/>
            </a:endParaRPr>
          </a:p>
          <a:p>
            <a:r>
              <a:rPr lang="en-US" sz="2000" b="1" dirty="0">
                <a:solidFill>
                  <a:srgbClr val="919191"/>
                </a:solidFill>
                <a:latin typeface="Times New Roman" pitchFamily="18" charset="0"/>
                <a:cs typeface="Times New Roman" pitchFamily="18" charset="0"/>
              </a:rPr>
              <a:t>Direct Numerical Simulation</a:t>
            </a:r>
          </a:p>
        </p:txBody>
      </p:sp>
      <p:sp>
        <p:nvSpPr>
          <p:cNvPr id="5" name="Rectangle 1031"/>
          <p:cNvSpPr>
            <a:spLocks noChangeArrowheads="1"/>
          </p:cNvSpPr>
          <p:nvPr/>
        </p:nvSpPr>
        <p:spPr bwMode="auto">
          <a:xfrm>
            <a:off x="927100" y="3238500"/>
            <a:ext cx="926537" cy="920765"/>
          </a:xfrm>
          <a:prstGeom prst="rect">
            <a:avLst/>
          </a:prstGeom>
          <a:noFill/>
          <a:ln w="12700">
            <a:noFill/>
            <a:miter lim="800000"/>
            <a:headEnd/>
            <a:tailEnd/>
          </a:ln>
          <a:effectLst/>
        </p:spPr>
        <p:txBody>
          <a:bodyPr wrap="none" lIns="90488" tIns="44450" rIns="90488" bIns="44450">
            <a:spAutoFit/>
          </a:bodyPr>
          <a:lstStyle/>
          <a:p>
            <a:r>
              <a:rPr lang="en-US" sz="1800" b="1">
                <a:solidFill>
                  <a:srgbClr val="FF6600"/>
                </a:solidFill>
                <a:latin typeface="Times New Roman" pitchFamily="18" charset="0"/>
                <a:cs typeface="Times New Roman" pitchFamily="18" charset="0"/>
              </a:rPr>
              <a:t>Include</a:t>
            </a:r>
          </a:p>
          <a:p>
            <a:r>
              <a:rPr lang="en-US" sz="1800" b="1">
                <a:solidFill>
                  <a:srgbClr val="FF6600"/>
                </a:solidFill>
                <a:latin typeface="Times New Roman" pitchFamily="18" charset="0"/>
                <a:cs typeface="Times New Roman" pitchFamily="18" charset="0"/>
              </a:rPr>
              <a:t>More</a:t>
            </a:r>
          </a:p>
          <a:p>
            <a:r>
              <a:rPr lang="en-US" sz="1800" b="1">
                <a:solidFill>
                  <a:srgbClr val="FF6600"/>
                </a:solidFill>
                <a:latin typeface="Times New Roman" pitchFamily="18" charset="0"/>
                <a:cs typeface="Times New Roman" pitchFamily="18" charset="0"/>
              </a:rPr>
              <a:t>Physics</a:t>
            </a:r>
          </a:p>
        </p:txBody>
      </p:sp>
      <p:sp>
        <p:nvSpPr>
          <p:cNvPr id="6" name="Rectangle 1032"/>
          <p:cNvSpPr>
            <a:spLocks noChangeArrowheads="1"/>
          </p:cNvSpPr>
          <p:nvPr/>
        </p:nvSpPr>
        <p:spPr bwMode="auto">
          <a:xfrm>
            <a:off x="7273925" y="3146425"/>
            <a:ext cx="1670330" cy="1197764"/>
          </a:xfrm>
          <a:prstGeom prst="rect">
            <a:avLst/>
          </a:prstGeom>
          <a:noFill/>
          <a:ln w="12700">
            <a:noFill/>
            <a:miter lim="800000"/>
            <a:headEnd/>
            <a:tailEnd/>
          </a:ln>
          <a:effectLst/>
        </p:spPr>
        <p:txBody>
          <a:bodyPr wrap="none" lIns="90488" tIns="44450" rIns="90488" bIns="44450">
            <a:spAutoFit/>
          </a:bodyPr>
          <a:lstStyle/>
          <a:p>
            <a:r>
              <a:rPr lang="en-US" sz="1800" b="1">
                <a:solidFill>
                  <a:schemeClr val="accent2"/>
                </a:solidFill>
                <a:latin typeface="Times New Roman" pitchFamily="18" charset="0"/>
                <a:cs typeface="Times New Roman" pitchFamily="18" charset="0"/>
              </a:rPr>
              <a:t>Increase</a:t>
            </a:r>
          </a:p>
          <a:p>
            <a:r>
              <a:rPr lang="en-US" sz="1800" b="1">
                <a:solidFill>
                  <a:schemeClr val="accent2"/>
                </a:solidFill>
                <a:latin typeface="Times New Roman" pitchFamily="18" charset="0"/>
                <a:cs typeface="Times New Roman" pitchFamily="18" charset="0"/>
              </a:rPr>
              <a:t>Computational</a:t>
            </a:r>
          </a:p>
          <a:p>
            <a:r>
              <a:rPr lang="en-US" sz="1800" b="1">
                <a:solidFill>
                  <a:schemeClr val="accent2"/>
                </a:solidFill>
                <a:latin typeface="Times New Roman" pitchFamily="18" charset="0"/>
                <a:cs typeface="Times New Roman" pitchFamily="18" charset="0"/>
              </a:rPr>
              <a:t>Cost</a:t>
            </a:r>
          </a:p>
          <a:p>
            <a:r>
              <a:rPr lang="en-US" sz="1800" b="1">
                <a:solidFill>
                  <a:schemeClr val="accent2"/>
                </a:solidFill>
                <a:latin typeface="Times New Roman" pitchFamily="18" charset="0"/>
                <a:cs typeface="Times New Roman" pitchFamily="18" charset="0"/>
              </a:rPr>
              <a:t>Per Iteration</a:t>
            </a:r>
          </a:p>
        </p:txBody>
      </p:sp>
      <p:sp>
        <p:nvSpPr>
          <p:cNvPr id="7" name="Line 1033"/>
          <p:cNvSpPr>
            <a:spLocks noChangeShapeType="1"/>
          </p:cNvSpPr>
          <p:nvPr/>
        </p:nvSpPr>
        <p:spPr bwMode="auto">
          <a:xfrm>
            <a:off x="1398588" y="1936750"/>
            <a:ext cx="0" cy="1162050"/>
          </a:xfrm>
          <a:prstGeom prst="line">
            <a:avLst/>
          </a:prstGeom>
          <a:noFill/>
          <a:ln w="25400">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8" name="Line 1034"/>
          <p:cNvSpPr>
            <a:spLocks noChangeShapeType="1"/>
          </p:cNvSpPr>
          <p:nvPr/>
        </p:nvSpPr>
        <p:spPr bwMode="auto">
          <a:xfrm>
            <a:off x="1392238" y="4173538"/>
            <a:ext cx="0" cy="1274762"/>
          </a:xfrm>
          <a:prstGeom prst="line">
            <a:avLst/>
          </a:prstGeom>
          <a:noFill/>
          <a:ln w="25400">
            <a:solidFill>
              <a:schemeClr val="tx1"/>
            </a:solidFill>
            <a:round/>
            <a:headEnd/>
            <a:tailEnd type="triangle" w="med" len="med"/>
          </a:ln>
          <a:effectLst/>
        </p:spPr>
        <p:txBody>
          <a:bodyPr wrap="none" anchor="ctr"/>
          <a:lstStyle/>
          <a:p>
            <a:endParaRPr lang="en-US">
              <a:latin typeface="Times New Roman" pitchFamily="18" charset="0"/>
              <a:cs typeface="Times New Roman" pitchFamily="18" charset="0"/>
            </a:endParaRPr>
          </a:p>
        </p:txBody>
      </p:sp>
      <p:sp>
        <p:nvSpPr>
          <p:cNvPr id="9" name="Line 1035"/>
          <p:cNvSpPr>
            <a:spLocks noChangeShapeType="1"/>
          </p:cNvSpPr>
          <p:nvPr/>
        </p:nvSpPr>
        <p:spPr bwMode="auto">
          <a:xfrm>
            <a:off x="7807325" y="1938338"/>
            <a:ext cx="1588" cy="1163637"/>
          </a:xfrm>
          <a:prstGeom prst="line">
            <a:avLst/>
          </a:prstGeom>
          <a:noFill/>
          <a:ln w="25400">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10" name="Line 1036"/>
          <p:cNvSpPr>
            <a:spLocks noChangeShapeType="1"/>
          </p:cNvSpPr>
          <p:nvPr/>
        </p:nvSpPr>
        <p:spPr bwMode="auto">
          <a:xfrm>
            <a:off x="7807325" y="4264025"/>
            <a:ext cx="0" cy="1184275"/>
          </a:xfrm>
          <a:prstGeom prst="line">
            <a:avLst/>
          </a:prstGeom>
          <a:noFill/>
          <a:ln w="25400">
            <a:solidFill>
              <a:schemeClr val="tx1"/>
            </a:solidFill>
            <a:round/>
            <a:headEnd/>
            <a:tailEnd type="triangle" w="med" len="med"/>
          </a:ln>
          <a:effectLst/>
        </p:spPr>
        <p:txBody>
          <a:bodyPr wrap="none" anchor="ctr"/>
          <a:lstStyle/>
          <a:p>
            <a:endParaRPr lang="en-US">
              <a:latin typeface="Times New Roman" pitchFamily="18" charset="0"/>
              <a:cs typeface="Times New Roman" pitchFamily="18" charset="0"/>
            </a:endParaRPr>
          </a:p>
        </p:txBody>
      </p:sp>
      <p:sp>
        <p:nvSpPr>
          <p:cNvPr id="11" name="Rectangle 1027"/>
          <p:cNvSpPr>
            <a:spLocks noChangeArrowheads="1"/>
          </p:cNvSpPr>
          <p:nvPr/>
        </p:nvSpPr>
        <p:spPr bwMode="auto">
          <a:xfrm>
            <a:off x="2632075" y="1982788"/>
            <a:ext cx="3308350" cy="4051300"/>
          </a:xfrm>
          <a:prstGeom prst="rect">
            <a:avLst/>
          </a:prstGeom>
          <a:noFill/>
          <a:ln w="12700">
            <a:noFill/>
            <a:miter lim="800000"/>
            <a:headEnd/>
            <a:tailEnd/>
          </a:ln>
          <a:effectLst/>
        </p:spPr>
        <p:txBody>
          <a:bodyPr wrap="none" lIns="90488" tIns="44450" rIns="90488" bIns="44450">
            <a:spAutoFit/>
          </a:bodyPr>
          <a:lstStyle/>
          <a:p>
            <a:r>
              <a:rPr lang="en-US" sz="2000" b="1" dirty="0">
                <a:solidFill>
                  <a:srgbClr val="919191"/>
                </a:solidFill>
                <a:latin typeface="Times New Roman" pitchFamily="18" charset="0"/>
                <a:cs typeface="Times New Roman" pitchFamily="18" charset="0"/>
              </a:rPr>
              <a:t>Zero-Equation Models</a:t>
            </a:r>
          </a:p>
          <a:p>
            <a:endParaRPr lang="en-US" sz="2000" b="1" dirty="0">
              <a:latin typeface="Times New Roman" pitchFamily="18" charset="0"/>
              <a:cs typeface="Times New Roman" pitchFamily="18" charset="0"/>
            </a:endParaRPr>
          </a:p>
          <a:p>
            <a:r>
              <a:rPr lang="en-US" sz="2000" b="1" dirty="0">
                <a:solidFill>
                  <a:srgbClr val="00AE00"/>
                </a:solidFill>
                <a:latin typeface="Times New Roman" pitchFamily="18" charset="0"/>
                <a:cs typeface="Times New Roman" pitchFamily="18" charset="0"/>
              </a:rPr>
              <a:t>One-Equation Models</a:t>
            </a:r>
          </a:p>
          <a:p>
            <a:endParaRPr lang="en-US" sz="2000" b="1" dirty="0">
              <a:latin typeface="Times New Roman" pitchFamily="18" charset="0"/>
              <a:cs typeface="Times New Roman" pitchFamily="18" charset="0"/>
            </a:endParaRPr>
          </a:p>
          <a:p>
            <a:pPr>
              <a:lnSpc>
                <a:spcPct val="60000"/>
              </a:lnSpc>
            </a:pPr>
            <a:r>
              <a:rPr lang="en-US" sz="2000" b="1" dirty="0">
                <a:latin typeface="Times New Roman" pitchFamily="18" charset="0"/>
                <a:cs typeface="Times New Roman" pitchFamily="18" charset="0"/>
              </a:rPr>
              <a:t>Two-Equation Models</a:t>
            </a:r>
          </a:p>
          <a:p>
            <a:r>
              <a:rPr lang="en-US" sz="2000" b="1" dirty="0">
                <a:latin typeface="Times New Roman" pitchFamily="18" charset="0"/>
                <a:cs typeface="Times New Roman" pitchFamily="18" charset="0"/>
              </a:rPr>
              <a:t>       </a:t>
            </a:r>
            <a:r>
              <a:rPr lang="en-US" sz="2000" b="1" dirty="0">
                <a:solidFill>
                  <a:schemeClr val="accent2"/>
                </a:solidFill>
                <a:latin typeface="Times New Roman" pitchFamily="18" charset="0"/>
                <a:cs typeface="Times New Roman" pitchFamily="18" charset="0"/>
              </a:rPr>
              <a:t>Standard </a:t>
            </a:r>
            <a:r>
              <a:rPr lang="en-US" sz="2000" b="1" i="1" dirty="0">
                <a:solidFill>
                  <a:schemeClr val="accent2"/>
                </a:solidFill>
                <a:latin typeface="Times New Roman" pitchFamily="18" charset="0"/>
                <a:cs typeface="Times New Roman" pitchFamily="18" charset="0"/>
              </a:rPr>
              <a:t>k-</a:t>
            </a:r>
            <a:r>
              <a:rPr lang="en-US" sz="2000" b="1" i="1" dirty="0">
                <a:solidFill>
                  <a:schemeClr val="accent2"/>
                </a:solidFill>
                <a:latin typeface="Symbol" pitchFamily="18" charset="2"/>
                <a:cs typeface="Times New Roman" pitchFamily="18" charset="0"/>
              </a:rPr>
              <a:t>e</a:t>
            </a:r>
            <a:endParaRPr lang="en-US" sz="2000" b="1" dirty="0">
              <a:solidFill>
                <a:schemeClr val="accent2"/>
              </a:solidFill>
              <a:latin typeface="Symbol" pitchFamily="18" charset="2"/>
              <a:cs typeface="Times New Roman" pitchFamily="18" charset="0"/>
            </a:endParaRPr>
          </a:p>
          <a:p>
            <a:r>
              <a:rPr lang="en-US" sz="2000" b="1" dirty="0">
                <a:solidFill>
                  <a:schemeClr val="accent2"/>
                </a:solidFill>
                <a:latin typeface="Times New Roman" pitchFamily="18" charset="0"/>
                <a:cs typeface="Times New Roman" pitchFamily="18" charset="0"/>
              </a:rPr>
              <a:t>          RNG </a:t>
            </a:r>
            <a:r>
              <a:rPr lang="en-US" sz="2000" b="1" i="1" dirty="0">
                <a:solidFill>
                  <a:schemeClr val="accent2"/>
                </a:solidFill>
                <a:latin typeface="Times New Roman" pitchFamily="18" charset="0"/>
                <a:cs typeface="Times New Roman" pitchFamily="18" charset="0"/>
              </a:rPr>
              <a:t>k-</a:t>
            </a:r>
            <a:r>
              <a:rPr lang="en-US" sz="2000" b="1" i="1" dirty="0">
                <a:solidFill>
                  <a:schemeClr val="accent2"/>
                </a:solidFill>
                <a:latin typeface="Symbol" pitchFamily="18" charset="2"/>
                <a:cs typeface="Times New Roman" pitchFamily="18" charset="0"/>
              </a:rPr>
              <a:t>e</a:t>
            </a:r>
            <a:r>
              <a:rPr lang="en-US" sz="2000" b="1" dirty="0">
                <a:latin typeface="Times New Roman" pitchFamily="18" charset="0"/>
                <a:cs typeface="Times New Roman" pitchFamily="18" charset="0"/>
              </a:rPr>
              <a:t>	</a:t>
            </a:r>
          </a:p>
          <a:p>
            <a:pPr>
              <a:lnSpc>
                <a:spcPct val="140000"/>
              </a:lnSpc>
            </a:pPr>
            <a:r>
              <a:rPr lang="en-US" sz="2000" b="1" dirty="0">
                <a:latin typeface="Times New Roman" pitchFamily="18" charset="0"/>
                <a:cs typeface="Times New Roman" pitchFamily="18" charset="0"/>
              </a:rPr>
              <a:t> Second-order closure</a:t>
            </a:r>
          </a:p>
          <a:p>
            <a:r>
              <a:rPr lang="en-US" sz="2000" b="1" dirty="0">
                <a:solidFill>
                  <a:schemeClr val="accent2"/>
                </a:solidFill>
                <a:latin typeface="Times New Roman" pitchFamily="18" charset="0"/>
                <a:cs typeface="Times New Roman" pitchFamily="18" charset="0"/>
              </a:rPr>
              <a:t>Reynolds-Stress Model</a:t>
            </a:r>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r>
              <a:rPr lang="en-US" sz="2000" b="1" dirty="0">
                <a:solidFill>
                  <a:srgbClr val="00AE00"/>
                </a:solidFill>
                <a:latin typeface="Times New Roman" pitchFamily="18" charset="0"/>
                <a:cs typeface="Times New Roman" pitchFamily="18" charset="0"/>
              </a:rPr>
              <a:t>Large-Eddy Simulation</a:t>
            </a:r>
          </a:p>
          <a:p>
            <a:endParaRPr lang="en-US" sz="2000" b="1" dirty="0">
              <a:latin typeface="Times New Roman" pitchFamily="18" charset="0"/>
              <a:cs typeface="Times New Roman" pitchFamily="18" charset="0"/>
            </a:endParaRPr>
          </a:p>
          <a:p>
            <a:r>
              <a:rPr lang="en-US" sz="2000" b="1" dirty="0">
                <a:solidFill>
                  <a:srgbClr val="919191"/>
                </a:solidFill>
                <a:latin typeface="Times New Roman" pitchFamily="18" charset="0"/>
                <a:cs typeface="Times New Roman" pitchFamily="18" charset="0"/>
              </a:rPr>
              <a:t>Direct Numerical Simulation</a:t>
            </a:r>
          </a:p>
        </p:txBody>
      </p:sp>
      <p:sp>
        <p:nvSpPr>
          <p:cNvPr id="12" name="Rectangle 1028"/>
          <p:cNvSpPr>
            <a:spLocks noChangeArrowheads="1"/>
          </p:cNvSpPr>
          <p:nvPr/>
        </p:nvSpPr>
        <p:spPr bwMode="auto">
          <a:xfrm>
            <a:off x="2625725" y="2997200"/>
            <a:ext cx="2743200" cy="1879600"/>
          </a:xfrm>
          <a:prstGeom prst="rect">
            <a:avLst/>
          </a:prstGeom>
          <a:noFill/>
          <a:ln w="50800">
            <a:solidFill>
              <a:srgbClr val="FF0000"/>
            </a:solidFill>
            <a:miter lim="800000"/>
            <a:headEnd/>
            <a:tailEnd/>
          </a:ln>
          <a:effectLst/>
        </p:spPr>
        <p:txBody>
          <a:bodyPr wrap="none" anchor="ctr"/>
          <a:lstStyle/>
          <a:p>
            <a:pPr algn="ctr"/>
            <a:endParaRPr lang="en-US">
              <a:solidFill>
                <a:srgbClr val="FF0000"/>
              </a:solidFill>
              <a:latin typeface="Times New Roman" pitchFamily="18" charset="0"/>
              <a:cs typeface="Times New Roman" pitchFamily="18" charset="0"/>
            </a:endParaRPr>
          </a:p>
        </p:txBody>
      </p:sp>
      <p:sp>
        <p:nvSpPr>
          <p:cNvPr id="13" name="Rectangle 1029"/>
          <p:cNvSpPr>
            <a:spLocks noChangeArrowheads="1"/>
          </p:cNvSpPr>
          <p:nvPr/>
        </p:nvSpPr>
        <p:spPr bwMode="auto">
          <a:xfrm>
            <a:off x="2606675" y="2449513"/>
            <a:ext cx="2776538" cy="525462"/>
          </a:xfrm>
          <a:prstGeom prst="rect">
            <a:avLst/>
          </a:prstGeom>
          <a:noFill/>
          <a:ln w="12700">
            <a:solidFill>
              <a:schemeClr val="tx1"/>
            </a:solidFill>
            <a:prstDash val="dash"/>
            <a:miter lim="800000"/>
            <a:headEnd/>
            <a:tailEnd/>
          </a:ln>
          <a:effectLst/>
        </p:spPr>
        <p:txBody>
          <a:bodyPr wrap="none" anchor="ctr"/>
          <a:lstStyle/>
          <a:p>
            <a:endParaRPr lang="en-US">
              <a:latin typeface="Times New Roman" pitchFamily="18" charset="0"/>
              <a:cs typeface="Times New Roman" pitchFamily="18" charset="0"/>
            </a:endParaRPr>
          </a:p>
        </p:txBody>
      </p:sp>
      <p:sp>
        <p:nvSpPr>
          <p:cNvPr id="14" name="Rectangle 1030"/>
          <p:cNvSpPr>
            <a:spLocks noChangeArrowheads="1"/>
          </p:cNvSpPr>
          <p:nvPr/>
        </p:nvSpPr>
        <p:spPr bwMode="auto">
          <a:xfrm>
            <a:off x="2613025" y="4876800"/>
            <a:ext cx="2770188" cy="617538"/>
          </a:xfrm>
          <a:prstGeom prst="rect">
            <a:avLst/>
          </a:prstGeom>
          <a:noFill/>
          <a:ln w="12700">
            <a:solidFill>
              <a:schemeClr val="tx1"/>
            </a:solidFill>
            <a:prstDash val="dash"/>
            <a:miter lim="800000"/>
            <a:headEnd/>
            <a:tailEnd/>
          </a:ln>
          <a:effectLst/>
        </p:spPr>
        <p:txBody>
          <a:bodyPr wrap="none" anchor="ctr"/>
          <a:lstStyle/>
          <a:p>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a:bodyPr>
          <a:lstStyle/>
          <a:p>
            <a:r>
              <a:rPr lang="en-US" sz="2800" dirty="0" smtClean="0">
                <a:solidFill>
                  <a:srgbClr val="0070C0"/>
                </a:solidFill>
                <a:latin typeface="Times New Roman" pitchFamily="18" charset="0"/>
                <a:cs typeface="Times New Roman" pitchFamily="18" charset="0"/>
              </a:rPr>
              <a:t>Governing Equations- Conservation Equations For Incompressible Fluid </a:t>
            </a:r>
            <a:endParaRPr lang="en-GB" sz="2800" dirty="0">
              <a:solidFill>
                <a:srgbClr val="0070C0"/>
              </a:solidFill>
              <a:latin typeface="Times New Roman" pitchFamily="18" charset="0"/>
              <a:cs typeface="Times New Roman" pitchFamily="18" charset="0"/>
            </a:endParaRPr>
          </a:p>
        </p:txBody>
      </p:sp>
      <p:sp>
        <p:nvSpPr>
          <p:cNvPr id="5" name="Rectangle 4"/>
          <p:cNvSpPr/>
          <p:nvPr/>
        </p:nvSpPr>
        <p:spPr>
          <a:xfrm>
            <a:off x="8001000" y="5638800"/>
            <a:ext cx="609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
          <p:cNvSpPr>
            <a:spLocks noChangeArrowheads="1"/>
          </p:cNvSpPr>
          <p:nvPr/>
        </p:nvSpPr>
        <p:spPr bwMode="auto">
          <a:xfrm>
            <a:off x="742950" y="1541463"/>
            <a:ext cx="8008938" cy="3922712"/>
          </a:xfrm>
          <a:prstGeom prst="rect">
            <a:avLst/>
          </a:prstGeom>
          <a:solidFill>
            <a:schemeClr val="bg1"/>
          </a:solidFill>
          <a:ln w="25400" algn="ctr">
            <a:solidFill>
              <a:schemeClr val="tx1"/>
            </a:solidFill>
            <a:miter lim="800000"/>
            <a:headEnd/>
            <a:tailEnd/>
          </a:ln>
        </p:spPr>
        <p:txBody>
          <a:bodyPr anchor="ctr">
            <a:spAutoFit/>
          </a:bodyPr>
          <a:lstStyle/>
          <a:p>
            <a:endParaRPr lang="en-US"/>
          </a:p>
        </p:txBody>
      </p:sp>
      <p:sp>
        <p:nvSpPr>
          <p:cNvPr id="7" name="Text Box 4"/>
          <p:cNvSpPr txBox="1">
            <a:spLocks noChangeArrowheads="1"/>
          </p:cNvSpPr>
          <p:nvPr/>
        </p:nvSpPr>
        <p:spPr bwMode="auto">
          <a:xfrm>
            <a:off x="977900" y="1839913"/>
            <a:ext cx="1971675" cy="457200"/>
          </a:xfrm>
          <a:prstGeom prst="rect">
            <a:avLst/>
          </a:prstGeom>
          <a:noFill/>
          <a:ln w="9525">
            <a:noFill/>
            <a:miter lim="800000"/>
            <a:headEnd/>
            <a:tailEnd/>
          </a:ln>
        </p:spPr>
        <p:txBody>
          <a:bodyPr>
            <a:spAutoFit/>
          </a:bodyPr>
          <a:lstStyle/>
          <a:p>
            <a:pPr algn="l" eaLnBrk="1" hangingPunct="1">
              <a:spcBef>
                <a:spcPct val="50000"/>
              </a:spcBef>
            </a:pPr>
            <a:r>
              <a:rPr lang="en-US" sz="2400" b="0" dirty="0">
                <a:latin typeface="Times New Roman" pitchFamily="18" charset="0"/>
                <a:cs typeface="Times New Roman" pitchFamily="18" charset="0"/>
              </a:rPr>
              <a:t>Continuity</a:t>
            </a:r>
          </a:p>
        </p:txBody>
      </p:sp>
      <p:sp>
        <p:nvSpPr>
          <p:cNvPr id="8" name="Text Box 5"/>
          <p:cNvSpPr txBox="1">
            <a:spLocks noChangeArrowheads="1"/>
          </p:cNvSpPr>
          <p:nvPr/>
        </p:nvSpPr>
        <p:spPr bwMode="auto">
          <a:xfrm>
            <a:off x="971550" y="2563813"/>
            <a:ext cx="2422525" cy="457200"/>
          </a:xfrm>
          <a:prstGeom prst="rect">
            <a:avLst/>
          </a:prstGeom>
          <a:noFill/>
          <a:ln w="9525">
            <a:noFill/>
            <a:miter lim="800000"/>
            <a:headEnd/>
            <a:tailEnd/>
          </a:ln>
        </p:spPr>
        <p:txBody>
          <a:bodyPr>
            <a:spAutoFit/>
          </a:bodyPr>
          <a:lstStyle/>
          <a:p>
            <a:pPr algn="l" eaLnBrk="1" hangingPunct="1">
              <a:spcBef>
                <a:spcPct val="50000"/>
              </a:spcBef>
            </a:pPr>
            <a:r>
              <a:rPr lang="en-US" sz="2400" b="0" dirty="0">
                <a:latin typeface="Times New Roman" pitchFamily="18" charset="0"/>
                <a:cs typeface="Times New Roman" pitchFamily="18" charset="0"/>
              </a:rPr>
              <a:t>Momentum</a:t>
            </a:r>
          </a:p>
        </p:txBody>
      </p:sp>
      <p:sp>
        <p:nvSpPr>
          <p:cNvPr id="9" name="Text Box 6"/>
          <p:cNvSpPr txBox="1">
            <a:spLocks noChangeArrowheads="1"/>
          </p:cNvSpPr>
          <p:nvPr/>
        </p:nvSpPr>
        <p:spPr bwMode="auto">
          <a:xfrm>
            <a:off x="968375" y="3402013"/>
            <a:ext cx="2422525" cy="457200"/>
          </a:xfrm>
          <a:prstGeom prst="rect">
            <a:avLst/>
          </a:prstGeom>
          <a:noFill/>
          <a:ln w="9525">
            <a:noFill/>
            <a:miter lim="800000"/>
            <a:headEnd/>
            <a:tailEnd/>
          </a:ln>
        </p:spPr>
        <p:txBody>
          <a:bodyPr>
            <a:spAutoFit/>
          </a:bodyPr>
          <a:lstStyle/>
          <a:p>
            <a:pPr algn="l" eaLnBrk="1" hangingPunct="1">
              <a:spcBef>
                <a:spcPct val="50000"/>
              </a:spcBef>
            </a:pPr>
            <a:r>
              <a:rPr lang="en-US" sz="2400" b="0" dirty="0">
                <a:latin typeface="Times New Roman" pitchFamily="18" charset="0"/>
                <a:cs typeface="Times New Roman" pitchFamily="18" charset="0"/>
              </a:rPr>
              <a:t>Energy</a:t>
            </a:r>
          </a:p>
        </p:txBody>
      </p:sp>
      <p:sp>
        <p:nvSpPr>
          <p:cNvPr id="10" name="Text Box 7"/>
          <p:cNvSpPr txBox="1">
            <a:spLocks noChangeArrowheads="1"/>
          </p:cNvSpPr>
          <p:nvPr/>
        </p:nvSpPr>
        <p:spPr bwMode="auto">
          <a:xfrm>
            <a:off x="990600" y="4648200"/>
            <a:ext cx="2422525" cy="457200"/>
          </a:xfrm>
          <a:prstGeom prst="rect">
            <a:avLst/>
          </a:prstGeom>
          <a:noFill/>
          <a:ln w="9525">
            <a:noFill/>
            <a:miter lim="800000"/>
            <a:headEnd/>
            <a:tailEnd/>
          </a:ln>
        </p:spPr>
        <p:txBody>
          <a:bodyPr>
            <a:spAutoFit/>
          </a:bodyPr>
          <a:lstStyle/>
          <a:p>
            <a:pPr algn="l" eaLnBrk="1" hangingPunct="1">
              <a:spcBef>
                <a:spcPct val="50000"/>
              </a:spcBef>
            </a:pPr>
            <a:r>
              <a:rPr lang="en-US" sz="2400" b="0" dirty="0">
                <a:latin typeface="Times New Roman" pitchFamily="18" charset="0"/>
                <a:cs typeface="Times New Roman" pitchFamily="18" charset="0"/>
              </a:rPr>
              <a:t>where</a:t>
            </a:r>
          </a:p>
        </p:txBody>
      </p:sp>
      <p:sp>
        <p:nvSpPr>
          <p:cNvPr id="11" name="Text Box 15"/>
          <p:cNvSpPr txBox="1">
            <a:spLocks noChangeArrowheads="1"/>
          </p:cNvSpPr>
          <p:nvPr/>
        </p:nvSpPr>
        <p:spPr bwMode="auto">
          <a:xfrm>
            <a:off x="398463" y="5597525"/>
            <a:ext cx="8593137" cy="830997"/>
          </a:xfrm>
          <a:prstGeom prst="rect">
            <a:avLst/>
          </a:prstGeom>
          <a:noFill/>
          <a:ln w="9525">
            <a:noFill/>
            <a:miter lim="800000"/>
            <a:headEnd/>
            <a:tailEnd/>
          </a:ln>
        </p:spPr>
        <p:txBody>
          <a:bodyPr wrap="square">
            <a:spAutoFit/>
          </a:bodyPr>
          <a:lstStyle/>
          <a:p>
            <a:pPr algn="l" eaLnBrk="1" hangingPunct="1">
              <a:spcBef>
                <a:spcPct val="50000"/>
              </a:spcBef>
            </a:pPr>
            <a:r>
              <a:rPr lang="en-US" sz="2400" b="0" dirty="0">
                <a:solidFill>
                  <a:srgbClr val="FF0000"/>
                </a:solidFill>
                <a:latin typeface="Times New Roman" pitchFamily="18" charset="0"/>
                <a:cs typeface="Times New Roman" pitchFamily="18" charset="0"/>
              </a:rPr>
              <a:t>Note that there is no turbulence equation in the governing </a:t>
            </a:r>
            <a:r>
              <a:rPr lang="en-US" sz="2400" b="0" dirty="0" err="1">
                <a:solidFill>
                  <a:srgbClr val="FF0000"/>
                </a:solidFill>
                <a:latin typeface="Times New Roman" pitchFamily="18" charset="0"/>
                <a:cs typeface="Times New Roman" pitchFamily="18" charset="0"/>
              </a:rPr>
              <a:t>Navier</a:t>
            </a:r>
            <a:r>
              <a:rPr lang="en-US" sz="2400" b="0" dirty="0">
                <a:solidFill>
                  <a:srgbClr val="FF0000"/>
                </a:solidFill>
                <a:latin typeface="Times New Roman" pitchFamily="18" charset="0"/>
                <a:cs typeface="Times New Roman" pitchFamily="18" charset="0"/>
              </a:rPr>
              <a:t>-Stokes equations!</a:t>
            </a:r>
          </a:p>
        </p:txBody>
      </p:sp>
      <p:graphicFrame>
        <p:nvGraphicFramePr>
          <p:cNvPr id="12" name="Object 18"/>
          <p:cNvGraphicFramePr>
            <a:graphicFrameLocks noChangeAspect="1"/>
          </p:cNvGraphicFramePr>
          <p:nvPr/>
        </p:nvGraphicFramePr>
        <p:xfrm>
          <a:off x="3514725" y="1752600"/>
          <a:ext cx="1804988" cy="682625"/>
        </p:xfrm>
        <a:graphic>
          <a:graphicData uri="http://schemas.openxmlformats.org/presentationml/2006/ole">
            <mc:AlternateContent xmlns:mc="http://schemas.openxmlformats.org/markup-compatibility/2006">
              <mc:Choice xmlns:v="urn:schemas-microsoft-com:vml" Requires="v">
                <p:oleObj spid="_x0000_s22190" name="Equation" r:id="rId3" imgW="1143000" imgH="431640" progId="Equation.3">
                  <p:embed/>
                </p:oleObj>
              </mc:Choice>
              <mc:Fallback>
                <p:oleObj name="Equation" r:id="rId3" imgW="1143000" imgH="431640" progId="Equation.3">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752600"/>
                        <a:ext cx="1804988"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21"/>
          <p:cNvGraphicFramePr>
            <a:graphicFrameLocks noChangeAspect="1"/>
          </p:cNvGraphicFramePr>
          <p:nvPr/>
        </p:nvGraphicFramePr>
        <p:xfrm>
          <a:off x="3525838" y="2470150"/>
          <a:ext cx="3489325" cy="742950"/>
        </p:xfrm>
        <a:graphic>
          <a:graphicData uri="http://schemas.openxmlformats.org/presentationml/2006/ole">
            <mc:AlternateContent xmlns:mc="http://schemas.openxmlformats.org/markup-compatibility/2006">
              <mc:Choice xmlns:v="urn:schemas-microsoft-com:vml" Requires="v">
                <p:oleObj spid="_x0000_s22191" name="Equation" r:id="rId5" imgW="2209680" imgH="469800" progId="Equation.3">
                  <p:embed/>
                </p:oleObj>
              </mc:Choice>
              <mc:Fallback>
                <p:oleObj name="Equation" r:id="rId5" imgW="2209680" imgH="469800" progId="Equation.3">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5838" y="2470150"/>
                        <a:ext cx="3489325"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24"/>
          <p:cNvGraphicFramePr>
            <a:graphicFrameLocks noChangeAspect="1"/>
          </p:cNvGraphicFramePr>
          <p:nvPr/>
        </p:nvGraphicFramePr>
        <p:xfrm>
          <a:off x="3013075" y="4529138"/>
          <a:ext cx="2906713" cy="803275"/>
        </p:xfrm>
        <a:graphic>
          <a:graphicData uri="http://schemas.openxmlformats.org/presentationml/2006/ole">
            <mc:AlternateContent xmlns:mc="http://schemas.openxmlformats.org/markup-compatibility/2006">
              <mc:Choice xmlns:v="urn:schemas-microsoft-com:vml" Requires="v">
                <p:oleObj spid="_x0000_s22192" name="Equation" r:id="rId7" imgW="1841400" imgH="507960" progId="Equation.3">
                  <p:embed/>
                </p:oleObj>
              </mc:Choice>
              <mc:Fallback>
                <p:oleObj name="Equation" r:id="rId7" imgW="1841400" imgH="507960" progId="Equation.3">
                  <p:embed/>
                  <p:pic>
                    <p:nvPicPr>
                      <p:cNvPr id="0"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3075" y="4529138"/>
                        <a:ext cx="2906713"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27"/>
          <p:cNvGraphicFramePr>
            <a:graphicFrameLocks noChangeAspect="1"/>
          </p:cNvGraphicFramePr>
          <p:nvPr/>
        </p:nvGraphicFramePr>
        <p:xfrm>
          <a:off x="6931025" y="4635500"/>
          <a:ext cx="1343025" cy="622300"/>
        </p:xfrm>
        <a:graphic>
          <a:graphicData uri="http://schemas.openxmlformats.org/presentationml/2006/ole">
            <mc:AlternateContent xmlns:mc="http://schemas.openxmlformats.org/markup-compatibility/2006">
              <mc:Choice xmlns:v="urn:schemas-microsoft-com:vml" Requires="v">
                <p:oleObj spid="_x0000_s22193" name="Equation" r:id="rId9" imgW="850680" imgH="393480" progId="Equation.3">
                  <p:embed/>
                </p:oleObj>
              </mc:Choice>
              <mc:Fallback>
                <p:oleObj name="Equation" r:id="rId9" imgW="850680" imgH="393480" progId="Equation.3">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1025" y="4635500"/>
                        <a:ext cx="1343025"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30"/>
          <p:cNvGraphicFramePr>
            <a:graphicFrameLocks noChangeAspect="1"/>
          </p:cNvGraphicFramePr>
          <p:nvPr/>
        </p:nvGraphicFramePr>
        <p:xfrm>
          <a:off x="3468688" y="3367088"/>
          <a:ext cx="4792662" cy="703262"/>
        </p:xfrm>
        <a:graphic>
          <a:graphicData uri="http://schemas.openxmlformats.org/presentationml/2006/ole">
            <mc:AlternateContent xmlns:mc="http://schemas.openxmlformats.org/markup-compatibility/2006">
              <mc:Choice xmlns:v="urn:schemas-microsoft-com:vml" Requires="v">
                <p:oleObj spid="_x0000_s22194" name="Equation" r:id="rId11" imgW="3035160" imgH="444240" progId="Equation.3">
                  <p:embed/>
                </p:oleObj>
              </mc:Choice>
              <mc:Fallback>
                <p:oleObj name="Equation" r:id="rId11" imgW="3035160" imgH="444240" progId="Equation.3">
                  <p:embed/>
                  <p:pic>
                    <p:nvPicPr>
                      <p:cNvPr id="0" name="Object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68688" y="3367088"/>
                        <a:ext cx="4792662" cy="703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70C0"/>
                </a:solidFill>
                <a:latin typeface="Times New Roman" pitchFamily="18" charset="0"/>
                <a:cs typeface="Times New Roman" pitchFamily="18" charset="0"/>
              </a:rPr>
              <a:t>Prediction Methods</a:t>
            </a:r>
            <a:endParaRPr lang="en-GB" dirty="0">
              <a:solidFill>
                <a:srgbClr val="0070C0"/>
              </a:solidFill>
              <a:latin typeface="Times New Roman" pitchFamily="18" charset="0"/>
              <a:cs typeface="Times New Roman" pitchFamily="18" charset="0"/>
            </a:endParaRPr>
          </a:p>
        </p:txBody>
      </p:sp>
      <p:grpSp>
        <p:nvGrpSpPr>
          <p:cNvPr id="4" name="Group 3"/>
          <p:cNvGrpSpPr>
            <a:grpSpLocks/>
          </p:cNvGrpSpPr>
          <p:nvPr/>
        </p:nvGrpSpPr>
        <p:grpSpPr bwMode="auto">
          <a:xfrm>
            <a:off x="609601" y="1295400"/>
            <a:ext cx="7720502" cy="4876002"/>
            <a:chOff x="489" y="842"/>
            <a:chExt cx="4800" cy="3056"/>
          </a:xfrm>
        </p:grpSpPr>
        <p:pic>
          <p:nvPicPr>
            <p:cNvPr id="5" name="Picture 4" descr="eddy-scale"/>
            <p:cNvPicPr>
              <a:picLocks noChangeAspect="1" noChangeArrowheads="1"/>
            </p:cNvPicPr>
            <p:nvPr/>
          </p:nvPicPr>
          <p:blipFill>
            <a:blip r:embed="rId2" cstate="print"/>
            <a:srcRect l="3922" t="6146" r="2941" b="7810"/>
            <a:stretch>
              <a:fillRect/>
            </a:stretch>
          </p:blipFill>
          <p:spPr bwMode="auto">
            <a:xfrm>
              <a:off x="489" y="842"/>
              <a:ext cx="4784" cy="3056"/>
            </a:xfrm>
            <a:prstGeom prst="rect">
              <a:avLst/>
            </a:prstGeom>
            <a:noFill/>
          </p:spPr>
        </p:pic>
        <p:sp>
          <p:nvSpPr>
            <p:cNvPr id="6" name="Text Box 5"/>
            <p:cNvSpPr txBox="1">
              <a:spLocks noChangeArrowheads="1"/>
            </p:cNvSpPr>
            <p:nvPr/>
          </p:nvSpPr>
          <p:spPr bwMode="auto">
            <a:xfrm>
              <a:off x="668" y="1975"/>
              <a:ext cx="253" cy="232"/>
            </a:xfrm>
            <a:prstGeom prst="rect">
              <a:avLst/>
            </a:prstGeom>
            <a:solidFill>
              <a:schemeClr val="bg1"/>
            </a:solidFill>
            <a:ln w="12700">
              <a:noFill/>
              <a:miter lim="800000"/>
              <a:headEnd/>
              <a:tailEnd/>
            </a:ln>
            <a:effectLst/>
          </p:spPr>
          <p:txBody>
            <a:bodyPr>
              <a:spAutoFit/>
            </a:bodyPr>
            <a:lstStyle/>
            <a:p>
              <a:pPr algn="ctr" eaLnBrk="0" hangingPunct="0">
                <a:spcBef>
                  <a:spcPct val="50000"/>
                </a:spcBef>
              </a:pPr>
              <a:r>
                <a:rPr lang="en-US" sz="1800" b="1" i="1">
                  <a:latin typeface="Times New Roman" pitchFamily="18" charset="0"/>
                </a:rPr>
                <a:t>l</a:t>
              </a:r>
            </a:p>
          </p:txBody>
        </p:sp>
        <p:sp>
          <p:nvSpPr>
            <p:cNvPr id="7" name="Text Box 6"/>
            <p:cNvSpPr txBox="1">
              <a:spLocks noChangeArrowheads="1"/>
            </p:cNvSpPr>
            <p:nvPr/>
          </p:nvSpPr>
          <p:spPr bwMode="auto">
            <a:xfrm>
              <a:off x="4087" y="1981"/>
              <a:ext cx="1202" cy="231"/>
            </a:xfrm>
            <a:prstGeom prst="rect">
              <a:avLst/>
            </a:prstGeom>
            <a:solidFill>
              <a:schemeClr val="bg1"/>
            </a:solidFill>
            <a:ln w="12700">
              <a:noFill/>
              <a:miter lim="800000"/>
              <a:headEnd/>
              <a:tailEnd/>
            </a:ln>
            <a:effectLst/>
          </p:spPr>
          <p:txBody>
            <a:bodyPr>
              <a:spAutoFit/>
            </a:bodyPr>
            <a:lstStyle/>
            <a:p>
              <a:pPr algn="ctr" eaLnBrk="0" hangingPunct="0">
                <a:spcBef>
                  <a:spcPct val="50000"/>
                </a:spcBef>
              </a:pPr>
              <a:r>
                <a:rPr lang="en-US" sz="1800">
                  <a:latin typeface="Symbol" pitchFamily="18" charset="2"/>
                </a:rPr>
                <a:t>h </a:t>
              </a:r>
              <a:r>
                <a:rPr lang="en-US" sz="1800">
                  <a:latin typeface="Times New Roman" pitchFamily="18" charset="0"/>
                </a:rPr>
                <a:t>= </a:t>
              </a:r>
              <a:r>
                <a:rPr lang="en-US" sz="1800" b="1" i="1">
                  <a:latin typeface="Times New Roman" pitchFamily="18" charset="0"/>
                </a:rPr>
                <a:t>l/</a:t>
              </a:r>
              <a:r>
                <a:rPr lang="en-US" sz="1800" i="1">
                  <a:latin typeface="Times New Roman" pitchFamily="18" charset="0"/>
                </a:rPr>
                <a:t>Re</a:t>
              </a:r>
              <a:r>
                <a:rPr lang="en-US" sz="1800" baseline="30000">
                  <a:latin typeface="Times New Roman" pitchFamily="18" charset="0"/>
                </a:rPr>
                <a:t>3/4</a:t>
              </a:r>
              <a:endParaRPr lang="en-US" sz="1800">
                <a:latin typeface="Times New Roman" pitchFamily="18" charset="0"/>
              </a:endParaRPr>
            </a:p>
          </p:txBody>
        </p:sp>
        <p:sp>
          <p:nvSpPr>
            <p:cNvPr id="8" name="Rectangle 7"/>
            <p:cNvSpPr>
              <a:spLocks noChangeArrowheads="1"/>
            </p:cNvSpPr>
            <p:nvPr/>
          </p:nvSpPr>
          <p:spPr bwMode="auto">
            <a:xfrm>
              <a:off x="2352" y="2304"/>
              <a:ext cx="432" cy="240"/>
            </a:xfrm>
            <a:prstGeom prst="rect">
              <a:avLst/>
            </a:prstGeom>
            <a:solidFill>
              <a:schemeClr val="bg1"/>
            </a:solidFill>
            <a:ln w="9525">
              <a:noFill/>
              <a:miter lim="800000"/>
              <a:headEnd/>
              <a:tailEnd/>
            </a:ln>
            <a:effectLst/>
          </p:spPr>
          <p:txBody>
            <a:bodyPr wrap="none" anchor="ctr"/>
            <a:lstStyle/>
            <a:p>
              <a:endParaRPr lang="en-GB"/>
            </a:p>
          </p:txBody>
        </p:sp>
        <p:sp>
          <p:nvSpPr>
            <p:cNvPr id="9" name="Rectangle 8"/>
            <p:cNvSpPr>
              <a:spLocks noChangeArrowheads="1"/>
            </p:cNvSpPr>
            <p:nvPr/>
          </p:nvSpPr>
          <p:spPr bwMode="auto">
            <a:xfrm>
              <a:off x="2304" y="2976"/>
              <a:ext cx="432" cy="240"/>
            </a:xfrm>
            <a:prstGeom prst="rect">
              <a:avLst/>
            </a:prstGeom>
            <a:solidFill>
              <a:schemeClr val="bg1"/>
            </a:solidFill>
            <a:ln w="9525">
              <a:noFill/>
              <a:miter lim="800000"/>
              <a:headEnd/>
              <a:tailEnd/>
            </a:ln>
            <a:effectLst/>
          </p:spPr>
          <p:txBody>
            <a:bodyPr wrap="none" anchor="ctr"/>
            <a:lstStyle/>
            <a:p>
              <a:endParaRPr lang="en-GB"/>
            </a:p>
          </p:txBody>
        </p:sp>
        <p:sp>
          <p:nvSpPr>
            <p:cNvPr id="10" name="Rectangle 9"/>
            <p:cNvSpPr>
              <a:spLocks noChangeArrowheads="1"/>
            </p:cNvSpPr>
            <p:nvPr/>
          </p:nvSpPr>
          <p:spPr bwMode="auto">
            <a:xfrm>
              <a:off x="2304" y="3600"/>
              <a:ext cx="576" cy="240"/>
            </a:xfrm>
            <a:prstGeom prst="rect">
              <a:avLst/>
            </a:prstGeom>
            <a:solidFill>
              <a:schemeClr val="bg1"/>
            </a:solidFill>
            <a:ln w="9525">
              <a:noFill/>
              <a:miter lim="800000"/>
              <a:headEnd/>
              <a:tailEnd/>
            </a:ln>
            <a:effectLst/>
          </p:spPr>
          <p:txBody>
            <a:bodyPr wrap="none" anchor="ctr"/>
            <a:lstStyle/>
            <a:p>
              <a:endParaRPr lang="en-GB"/>
            </a:p>
          </p:txBody>
        </p:sp>
        <p:sp>
          <p:nvSpPr>
            <p:cNvPr id="11" name="Text Box 10"/>
            <p:cNvSpPr txBox="1">
              <a:spLocks noChangeArrowheads="1"/>
            </p:cNvSpPr>
            <p:nvPr/>
          </p:nvSpPr>
          <p:spPr bwMode="auto">
            <a:xfrm>
              <a:off x="1396" y="2304"/>
              <a:ext cx="2204" cy="231"/>
            </a:xfrm>
            <a:prstGeom prst="rect">
              <a:avLst/>
            </a:prstGeom>
            <a:noFill/>
            <a:ln w="9525">
              <a:noFill/>
              <a:miter lim="800000"/>
              <a:headEnd/>
              <a:tailEnd/>
            </a:ln>
            <a:effectLst/>
          </p:spPr>
          <p:txBody>
            <a:bodyPr wrap="none">
              <a:spAutoFit/>
            </a:bodyPr>
            <a:lstStyle/>
            <a:p>
              <a:pPr eaLnBrk="0" hangingPunct="0"/>
              <a:r>
                <a:rPr lang="en-US" sz="1800" i="1">
                  <a:latin typeface="Times New Roman" pitchFamily="18" charset="0"/>
                </a:rPr>
                <a:t>Direct numerical simulation (</a:t>
              </a:r>
              <a:r>
                <a:rPr lang="en-US" sz="1800" b="1" i="1">
                  <a:latin typeface="Times New Roman" pitchFamily="18" charset="0"/>
                </a:rPr>
                <a:t>DNS</a:t>
              </a:r>
              <a:r>
                <a:rPr lang="en-US" sz="1800" i="1">
                  <a:latin typeface="Times New Roman" pitchFamily="18" charset="0"/>
                </a:rPr>
                <a:t>) </a:t>
              </a:r>
            </a:p>
          </p:txBody>
        </p:sp>
        <p:sp>
          <p:nvSpPr>
            <p:cNvPr id="12" name="Text Box 11"/>
            <p:cNvSpPr txBox="1">
              <a:spLocks noChangeArrowheads="1"/>
            </p:cNvSpPr>
            <p:nvPr/>
          </p:nvSpPr>
          <p:spPr bwMode="auto">
            <a:xfrm>
              <a:off x="1024" y="2904"/>
              <a:ext cx="1808" cy="231"/>
            </a:xfrm>
            <a:prstGeom prst="rect">
              <a:avLst/>
            </a:prstGeom>
            <a:noFill/>
            <a:ln w="9525">
              <a:noFill/>
              <a:miter lim="800000"/>
              <a:headEnd/>
              <a:tailEnd/>
            </a:ln>
            <a:effectLst/>
          </p:spPr>
          <p:txBody>
            <a:bodyPr wrap="none">
              <a:spAutoFit/>
            </a:bodyPr>
            <a:lstStyle/>
            <a:p>
              <a:pPr eaLnBrk="0" hangingPunct="0"/>
              <a:r>
                <a:rPr lang="en-US" sz="1800" i="1">
                  <a:latin typeface="Times New Roman" pitchFamily="18" charset="0"/>
                </a:rPr>
                <a:t>Large eddy simulation (</a:t>
              </a:r>
              <a:r>
                <a:rPr lang="en-US" sz="1800" b="1" i="1">
                  <a:latin typeface="Times New Roman" pitchFamily="18" charset="0"/>
                </a:rPr>
                <a:t>LES</a:t>
              </a:r>
              <a:r>
                <a:rPr lang="en-US" sz="1800" i="1">
                  <a:latin typeface="Times New Roman" pitchFamily="18" charset="0"/>
                </a:rPr>
                <a:t>)</a:t>
              </a:r>
            </a:p>
          </p:txBody>
        </p:sp>
        <p:sp>
          <p:nvSpPr>
            <p:cNvPr id="13" name="Text Box 12"/>
            <p:cNvSpPr txBox="1">
              <a:spLocks noChangeArrowheads="1"/>
            </p:cNvSpPr>
            <p:nvPr/>
          </p:nvSpPr>
          <p:spPr bwMode="auto">
            <a:xfrm>
              <a:off x="1990" y="3600"/>
              <a:ext cx="3164" cy="231"/>
            </a:xfrm>
            <a:prstGeom prst="rect">
              <a:avLst/>
            </a:prstGeom>
            <a:noFill/>
            <a:ln w="9525">
              <a:noFill/>
              <a:miter lim="800000"/>
              <a:headEnd/>
              <a:tailEnd/>
            </a:ln>
            <a:effectLst/>
          </p:spPr>
          <p:txBody>
            <a:bodyPr wrap="none">
              <a:spAutoFit/>
            </a:bodyPr>
            <a:lstStyle/>
            <a:p>
              <a:pPr eaLnBrk="0" hangingPunct="0"/>
              <a:r>
                <a:rPr lang="en-US" sz="1800" i="1" dirty="0">
                  <a:latin typeface="Times New Roman" pitchFamily="18" charset="0"/>
                </a:rPr>
                <a:t>Reynolds averaged </a:t>
              </a:r>
              <a:r>
                <a:rPr lang="en-US" sz="1800" i="1" dirty="0" err="1">
                  <a:latin typeface="Times New Roman" pitchFamily="18" charset="0"/>
                </a:rPr>
                <a:t>Navier</a:t>
              </a:r>
              <a:r>
                <a:rPr lang="en-US" sz="1800" i="1" dirty="0">
                  <a:latin typeface="Times New Roman" pitchFamily="18" charset="0"/>
                </a:rPr>
                <a:t>-Stokes equations (</a:t>
              </a:r>
              <a:r>
                <a:rPr lang="en-US" sz="1800" b="1" i="1" dirty="0">
                  <a:latin typeface="Times New Roman" pitchFamily="18" charset="0"/>
                </a:rPr>
                <a:t>RANS</a:t>
              </a:r>
              <a:r>
                <a:rPr lang="en-US" sz="1800" i="1" dirty="0">
                  <a:latin typeface="Times New Roman" pitchFamily="18" charset="0"/>
                </a:rPr>
                <a:t>)</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err="1" smtClean="0">
                <a:solidFill>
                  <a:srgbClr val="0070C0"/>
                </a:solidFill>
                <a:latin typeface="Times New Roman" pitchFamily="18" charset="0"/>
                <a:cs typeface="Times New Roman" pitchFamily="18" charset="0"/>
              </a:rPr>
              <a:t>Boussinesq</a:t>
            </a:r>
            <a:r>
              <a:rPr lang="en-GB" sz="4000" dirty="0" smtClean="0">
                <a:solidFill>
                  <a:srgbClr val="0070C0"/>
                </a:solidFill>
                <a:latin typeface="Times New Roman" pitchFamily="18" charset="0"/>
                <a:cs typeface="Times New Roman" pitchFamily="18" charset="0"/>
              </a:rPr>
              <a:t> hypothesis</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382000" cy="3276600"/>
          </a:xfrm>
        </p:spPr>
        <p:txBody>
          <a:bodyPr>
            <a:normAutofit/>
          </a:bodyPr>
          <a:lstStyle/>
          <a:p>
            <a:pPr algn="just">
              <a:buNone/>
            </a:pPr>
            <a:r>
              <a:rPr lang="en-GB" sz="2000" dirty="0" smtClean="0">
                <a:latin typeface="Times New Roman" pitchFamily="18" charset="0"/>
                <a:cs typeface="Times New Roman" pitchFamily="18" charset="0"/>
              </a:rPr>
              <a:t>Many turbulence models are based upon the </a:t>
            </a:r>
            <a:r>
              <a:rPr lang="en-GB" sz="2000" dirty="0" err="1" smtClean="0">
                <a:latin typeface="Times New Roman" pitchFamily="18" charset="0"/>
                <a:cs typeface="Times New Roman" pitchFamily="18" charset="0"/>
              </a:rPr>
              <a:t>Boussinesq</a:t>
            </a:r>
            <a:r>
              <a:rPr lang="en-GB" sz="2000" dirty="0" smtClean="0">
                <a:latin typeface="Times New Roman" pitchFamily="18" charset="0"/>
                <a:cs typeface="Times New Roman" pitchFamily="18" charset="0"/>
              </a:rPr>
              <a:t> hypothesis.</a:t>
            </a:r>
          </a:p>
          <a:p>
            <a:pPr lvl="1" algn="just">
              <a:buNone/>
            </a:pPr>
            <a:r>
              <a:rPr lang="en-GB" sz="2000" dirty="0" smtClean="0">
                <a:latin typeface="Times New Roman" pitchFamily="18" charset="0"/>
                <a:cs typeface="Times New Roman" pitchFamily="18" charset="0"/>
              </a:rPr>
              <a:t>– It was experimentally observed that turbulence decays unless there is shear in isothermal incompressible flows.</a:t>
            </a:r>
          </a:p>
          <a:p>
            <a:pPr lvl="1" algn="just">
              <a:buNone/>
            </a:pPr>
            <a:r>
              <a:rPr lang="en-GB" sz="2000" dirty="0" smtClean="0">
                <a:latin typeface="Times New Roman" pitchFamily="18" charset="0"/>
                <a:cs typeface="Times New Roman" pitchFamily="18" charset="0"/>
              </a:rPr>
              <a:t>– Turbulence was found to increase as the mean rate of deformation increases.</a:t>
            </a:r>
          </a:p>
          <a:p>
            <a:pPr lvl="1" algn="just">
              <a:buNone/>
            </a:pPr>
            <a:r>
              <a:rPr lang="en-GB" sz="2000" dirty="0" smtClean="0">
                <a:latin typeface="Times New Roman" pitchFamily="18" charset="0"/>
                <a:cs typeface="Times New Roman" pitchFamily="18" charset="0"/>
              </a:rPr>
              <a:t>– </a:t>
            </a:r>
            <a:r>
              <a:rPr lang="en-GB" sz="2000" dirty="0" err="1" smtClean="0">
                <a:latin typeface="Times New Roman" pitchFamily="18" charset="0"/>
                <a:cs typeface="Times New Roman" pitchFamily="18" charset="0"/>
              </a:rPr>
              <a:t>Boussinesq</a:t>
            </a:r>
            <a:r>
              <a:rPr lang="en-GB" sz="2000" dirty="0" smtClean="0">
                <a:latin typeface="Times New Roman" pitchFamily="18" charset="0"/>
                <a:cs typeface="Times New Roman" pitchFamily="18" charset="0"/>
              </a:rPr>
              <a:t> proposed in 1877 that the Reynolds stresses could be linked to the mean rate of deformation.</a:t>
            </a:r>
          </a:p>
          <a:p>
            <a:pPr algn="just">
              <a:buNone/>
            </a:pPr>
            <a:r>
              <a:rPr lang="en-GB" sz="2000" dirty="0" smtClean="0">
                <a:latin typeface="Times New Roman" pitchFamily="18" charset="0"/>
                <a:cs typeface="Times New Roman" pitchFamily="18" charset="0"/>
              </a:rPr>
              <a:t>• Using the suffix notation where </a:t>
            </a:r>
            <a:r>
              <a:rPr lang="en-GB" sz="2000" dirty="0" err="1" smtClean="0">
                <a:latin typeface="Times New Roman" pitchFamily="18" charset="0"/>
                <a:cs typeface="Times New Roman" pitchFamily="18" charset="0"/>
              </a:rPr>
              <a:t>i</a:t>
            </a:r>
            <a:r>
              <a:rPr lang="en-GB" sz="2000" dirty="0" smtClean="0">
                <a:latin typeface="Times New Roman" pitchFamily="18" charset="0"/>
                <a:cs typeface="Times New Roman" pitchFamily="18" charset="0"/>
              </a:rPr>
              <a:t>, j, and k denote the x-, y-, and z directions respectively, viscous stresses are given by:</a:t>
            </a:r>
          </a:p>
          <a:p>
            <a:pPr algn="just">
              <a:buNone/>
            </a:pPr>
            <a:endParaRPr lang="en-GB" sz="2000" dirty="0" smtClean="0">
              <a:latin typeface="Times New Roman" pitchFamily="18" charset="0"/>
              <a:cs typeface="Times New Roman" pitchFamily="18" charset="0"/>
            </a:endParaRPr>
          </a:p>
          <a:p>
            <a:pPr algn="just">
              <a:buNone/>
            </a:pPr>
            <a:endParaRPr lang="en-GB" sz="2000" dirty="0">
              <a:latin typeface="Times New Roman" pitchFamily="18" charset="0"/>
              <a:cs typeface="Times New Roman" pitchFamily="18" charset="0"/>
            </a:endParaRPr>
          </a:p>
        </p:txBody>
      </p:sp>
      <p:pic>
        <p:nvPicPr>
          <p:cNvPr id="8196" name="Picture 4"/>
          <p:cNvPicPr>
            <a:picLocks noChangeAspect="1" noChangeArrowheads="1"/>
          </p:cNvPicPr>
          <p:nvPr/>
        </p:nvPicPr>
        <p:blipFill>
          <a:blip r:embed="rId2" cstate="print"/>
          <a:srcRect/>
          <a:stretch>
            <a:fillRect/>
          </a:stretch>
        </p:blipFill>
        <p:spPr bwMode="auto">
          <a:xfrm>
            <a:off x="3352800" y="4572000"/>
            <a:ext cx="2324100" cy="657225"/>
          </a:xfrm>
          <a:prstGeom prst="rect">
            <a:avLst/>
          </a:prstGeom>
          <a:noFill/>
          <a:ln w="9525">
            <a:noFill/>
            <a:miter lim="800000"/>
            <a:headEnd/>
            <a:tailEnd/>
          </a:ln>
          <a:effectLst/>
        </p:spPr>
      </p:pic>
      <p:sp>
        <p:nvSpPr>
          <p:cNvPr id="7" name="Rectangle 6"/>
          <p:cNvSpPr/>
          <p:nvPr/>
        </p:nvSpPr>
        <p:spPr>
          <a:xfrm>
            <a:off x="609600" y="5334000"/>
            <a:ext cx="7848600" cy="400110"/>
          </a:xfrm>
          <a:prstGeom prst="rect">
            <a:avLst/>
          </a:prstGeom>
        </p:spPr>
        <p:txBody>
          <a:bodyPr wrap="square">
            <a:spAutoFit/>
          </a:bodyPr>
          <a:lstStyle/>
          <a:p>
            <a:r>
              <a:rPr lang="en-GB" sz="2000" dirty="0" smtClean="0">
                <a:latin typeface="Times New Roman" pitchFamily="18" charset="0"/>
                <a:cs typeface="Times New Roman" pitchFamily="18" charset="0"/>
              </a:rPr>
              <a:t>Similarly, link Reynolds stresses to the mean rate of deformation:</a:t>
            </a:r>
          </a:p>
        </p:txBody>
      </p:sp>
      <p:pic>
        <p:nvPicPr>
          <p:cNvPr id="8197" name="Picture 5"/>
          <p:cNvPicPr>
            <a:picLocks noChangeAspect="1" noChangeArrowheads="1"/>
          </p:cNvPicPr>
          <p:nvPr/>
        </p:nvPicPr>
        <p:blipFill>
          <a:blip r:embed="rId3" cstate="print"/>
          <a:srcRect/>
          <a:stretch>
            <a:fillRect/>
          </a:stretch>
        </p:blipFill>
        <p:spPr bwMode="auto">
          <a:xfrm>
            <a:off x="3200400" y="5867400"/>
            <a:ext cx="2695575" cy="714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Turbulent viscosity</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1371601"/>
            <a:ext cx="8305800" cy="457200"/>
          </a:xfrm>
        </p:spPr>
        <p:txBody>
          <a:bodyPr>
            <a:normAutofit/>
          </a:bodyPr>
          <a:lstStyle/>
          <a:p>
            <a:pPr algn="just"/>
            <a:r>
              <a:rPr lang="en-GB" sz="2000" dirty="0" smtClean="0">
                <a:latin typeface="Times New Roman" pitchFamily="18" charset="0"/>
                <a:cs typeface="Times New Roman" pitchFamily="18" charset="0"/>
              </a:rPr>
              <a:t>A new quantity appears: the turbulent viscosity </a:t>
            </a:r>
            <a:r>
              <a:rPr lang="en-GB" sz="2000" dirty="0" err="1" smtClean="0">
                <a:latin typeface="Symbol" pitchFamily="18" charset="2"/>
              </a:rPr>
              <a:t>m</a:t>
            </a:r>
            <a:r>
              <a:rPr lang="en-GB" sz="2000" baseline="-25000" dirty="0" err="1" smtClean="0"/>
              <a:t>t</a:t>
            </a:r>
            <a:r>
              <a:rPr lang="en-GB" sz="2000" dirty="0" smtClean="0"/>
              <a:t>:</a:t>
            </a:r>
            <a:endParaRPr lang="en-GB" sz="2000" dirty="0"/>
          </a:p>
        </p:txBody>
      </p:sp>
      <p:pic>
        <p:nvPicPr>
          <p:cNvPr id="9218" name="Picture 2"/>
          <p:cNvPicPr>
            <a:picLocks noChangeAspect="1" noChangeArrowheads="1"/>
          </p:cNvPicPr>
          <p:nvPr/>
        </p:nvPicPr>
        <p:blipFill>
          <a:blip r:embed="rId2" cstate="print"/>
          <a:srcRect/>
          <a:stretch>
            <a:fillRect/>
          </a:stretch>
        </p:blipFill>
        <p:spPr bwMode="auto">
          <a:xfrm>
            <a:off x="3048000" y="1828800"/>
            <a:ext cx="3140652" cy="885825"/>
          </a:xfrm>
          <a:prstGeom prst="rect">
            <a:avLst/>
          </a:prstGeom>
          <a:noFill/>
          <a:ln w="9525">
            <a:noFill/>
            <a:miter lim="800000"/>
            <a:headEnd/>
            <a:tailEnd/>
          </a:ln>
          <a:effectLst/>
        </p:spPr>
      </p:pic>
      <p:sp>
        <p:nvSpPr>
          <p:cNvPr id="5" name="Rectangle 4"/>
          <p:cNvSpPr/>
          <p:nvPr/>
        </p:nvSpPr>
        <p:spPr>
          <a:xfrm>
            <a:off x="381000" y="2819400"/>
            <a:ext cx="8458200" cy="3477875"/>
          </a:xfrm>
          <a:prstGeom prst="rect">
            <a:avLst/>
          </a:prstGeom>
        </p:spPr>
        <p:txBody>
          <a:bodyPr wrap="square">
            <a:spAutoFit/>
          </a:bodyPr>
          <a:lstStyle/>
          <a:p>
            <a:pPr algn="just"/>
            <a:r>
              <a:rPr lang="en-GB" sz="2000" dirty="0" smtClean="0">
                <a:latin typeface="Times New Roman" pitchFamily="18" charset="0"/>
                <a:cs typeface="Times New Roman" pitchFamily="18" charset="0"/>
              </a:rPr>
              <a:t>• Its unit is the same as that of the molecular viscosity: </a:t>
            </a:r>
            <a:r>
              <a:rPr lang="en-GB" sz="2000" dirty="0" err="1" smtClean="0">
                <a:latin typeface="Times New Roman" pitchFamily="18" charset="0"/>
                <a:cs typeface="Times New Roman" pitchFamily="18" charset="0"/>
              </a:rPr>
              <a:t>Pa.s</a:t>
            </a:r>
            <a:r>
              <a:rPr lang="en-GB" sz="2000" dirty="0" smtClean="0">
                <a:latin typeface="Times New Roman" pitchFamily="18" charset="0"/>
                <a:cs typeface="Times New Roman" pitchFamily="18" charset="0"/>
              </a:rPr>
              <a:t>.</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It is also called the eddy viscosity.</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We can also define a kinematic turbulent viscosity: </a:t>
            </a:r>
            <a:r>
              <a:rPr lang="en-GB" sz="2000" dirty="0" err="1" smtClean="0">
                <a:latin typeface="Symbol" pitchFamily="18" charset="2"/>
                <a:cs typeface="Times New Roman" pitchFamily="18" charset="0"/>
              </a:rPr>
              <a:t>n</a:t>
            </a:r>
            <a:r>
              <a:rPr lang="en-GB" sz="2000" baseline="-25000" dirty="0" err="1" smtClean="0">
                <a:latin typeface="Times New Roman" pitchFamily="18" charset="0"/>
                <a:cs typeface="Times New Roman" pitchFamily="18" charset="0"/>
              </a:rPr>
              <a:t>t</a:t>
            </a:r>
            <a:r>
              <a:rPr lang="en-GB" sz="2000" dirty="0" smtClean="0">
                <a:latin typeface="Times New Roman" pitchFamily="18" charset="0"/>
                <a:cs typeface="Times New Roman" pitchFamily="18" charset="0"/>
              </a:rPr>
              <a:t> = </a:t>
            </a:r>
            <a:r>
              <a:rPr lang="en-GB" sz="2000" dirty="0" err="1" smtClean="0">
                <a:latin typeface="Symbol" pitchFamily="18" charset="2"/>
                <a:cs typeface="Times New Roman" pitchFamily="18" charset="0"/>
              </a:rPr>
              <a:t>m</a:t>
            </a:r>
            <a:r>
              <a:rPr lang="en-GB" sz="2000" baseline="-25000" dirty="0" err="1" smtClean="0">
                <a:latin typeface="Times New Roman" pitchFamily="18" charset="0"/>
                <a:cs typeface="Times New Roman" pitchFamily="18" charset="0"/>
              </a:rPr>
              <a:t>t</a:t>
            </a:r>
            <a:r>
              <a:rPr lang="en-GB" sz="2000" dirty="0" smtClean="0">
                <a:latin typeface="Times New Roman" pitchFamily="18" charset="0"/>
                <a:cs typeface="Times New Roman" pitchFamily="18" charset="0"/>
              </a:rPr>
              <a:t>/</a:t>
            </a:r>
            <a:r>
              <a:rPr lang="en-GB" sz="2000" dirty="0" smtClean="0">
                <a:latin typeface="Symbol" pitchFamily="18" charset="2"/>
                <a:cs typeface="Times New Roman" pitchFamily="18" charset="0"/>
              </a:rPr>
              <a:t>r</a:t>
            </a:r>
            <a:r>
              <a:rPr lang="en-GB" sz="2000" dirty="0" smtClean="0">
                <a:latin typeface="Times New Roman" pitchFamily="18" charset="0"/>
                <a:cs typeface="Times New Roman" pitchFamily="18" charset="0"/>
              </a:rPr>
              <a:t>. Its unit is m</a:t>
            </a:r>
            <a:r>
              <a:rPr lang="en-GB" sz="2000" baseline="30000" dirty="0" smtClean="0">
                <a:latin typeface="Times New Roman" pitchFamily="18" charset="0"/>
                <a:cs typeface="Times New Roman" pitchFamily="18" charset="0"/>
              </a:rPr>
              <a:t>2</a:t>
            </a:r>
            <a:r>
              <a:rPr lang="en-GB" sz="2000" dirty="0" smtClean="0">
                <a:latin typeface="Times New Roman" pitchFamily="18" charset="0"/>
                <a:cs typeface="Times New Roman" pitchFamily="18" charset="0"/>
              </a:rPr>
              <a:t>/s.</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The turbulent viscosity is not homogeneous, i.e. it varies in space.</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It is, however, assumed to be isotropic. It is the same in all directions. This assumption is valid for many flows, but not for all (e.g. flows with strong separation or swirl).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Predicting the turbulent viscosity</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458200" cy="4525963"/>
          </a:xfrm>
        </p:spPr>
        <p:txBody>
          <a:bodyPr>
            <a:normAutofit/>
          </a:bodyPr>
          <a:lstStyle/>
          <a:p>
            <a:pPr algn="just"/>
            <a:r>
              <a:rPr lang="en-GB" dirty="0" smtClean="0">
                <a:latin typeface="Times New Roman" pitchFamily="18" charset="0"/>
                <a:cs typeface="Times New Roman" pitchFamily="18" charset="0"/>
              </a:rPr>
              <a:t>The following models can be used to predict the turbulent viscosity:</a:t>
            </a:r>
          </a:p>
          <a:p>
            <a:pPr lvl="2" algn="just">
              <a:buNone/>
            </a:pPr>
            <a:r>
              <a:rPr lang="en-GB" dirty="0" smtClean="0">
                <a:latin typeface="Times New Roman" pitchFamily="18" charset="0"/>
                <a:cs typeface="Times New Roman" pitchFamily="18" charset="0"/>
              </a:rPr>
              <a:t>– Mixing length model.</a:t>
            </a:r>
          </a:p>
          <a:p>
            <a:pPr lvl="2" algn="just">
              <a:buNone/>
            </a:pPr>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Spalart-Allmaras</a:t>
            </a:r>
            <a:r>
              <a:rPr lang="en-GB" dirty="0" smtClean="0">
                <a:latin typeface="Times New Roman" pitchFamily="18" charset="0"/>
                <a:cs typeface="Times New Roman" pitchFamily="18" charset="0"/>
              </a:rPr>
              <a:t> model.</a:t>
            </a:r>
          </a:p>
          <a:p>
            <a:pPr lvl="2" algn="just">
              <a:buNone/>
            </a:pPr>
            <a:r>
              <a:rPr lang="en-GB" dirty="0" smtClean="0">
                <a:latin typeface="Times New Roman" pitchFamily="18" charset="0"/>
                <a:cs typeface="Times New Roman" pitchFamily="18" charset="0"/>
              </a:rPr>
              <a:t>– Standard </a:t>
            </a:r>
            <a:r>
              <a:rPr lang="en-GB" i="1" dirty="0" smtClean="0">
                <a:latin typeface="Times New Roman" pitchFamily="18" charset="0"/>
                <a:cs typeface="Times New Roman" pitchFamily="18" charset="0"/>
              </a:rPr>
              <a:t>k-</a:t>
            </a:r>
            <a:r>
              <a:rPr lang="en-GB" i="1" dirty="0" smtClean="0">
                <a:latin typeface="Symbol" pitchFamily="18" charset="2"/>
                <a:cs typeface="Times New Roman" pitchFamily="18" charset="0"/>
              </a:rPr>
              <a:t>e</a:t>
            </a:r>
            <a:r>
              <a:rPr lang="en-GB" i="1" dirty="0" smtClean="0">
                <a:latin typeface="Times New Roman" pitchFamily="18" charset="0"/>
                <a:cs typeface="Times New Roman" pitchFamily="18" charset="0"/>
              </a:rPr>
              <a:t> model.</a:t>
            </a:r>
          </a:p>
          <a:p>
            <a:pPr lvl="2" algn="just">
              <a:buNone/>
            </a:pPr>
            <a:r>
              <a:rPr lang="en-GB"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k-</a:t>
            </a:r>
            <a:r>
              <a:rPr lang="en-GB" i="1" dirty="0" smtClean="0">
                <a:latin typeface="Symbol" pitchFamily="18" charset="2"/>
                <a:cs typeface="Times New Roman" pitchFamily="18" charset="0"/>
              </a:rPr>
              <a:t>e</a:t>
            </a:r>
            <a:r>
              <a:rPr lang="en-GB" i="1" dirty="0" smtClean="0">
                <a:latin typeface="Times New Roman" pitchFamily="18" charset="0"/>
                <a:cs typeface="Times New Roman" pitchFamily="18" charset="0"/>
              </a:rPr>
              <a:t> RNG model.</a:t>
            </a:r>
          </a:p>
          <a:p>
            <a:pPr lvl="2" algn="just">
              <a:buNone/>
            </a:pPr>
            <a:r>
              <a:rPr lang="en-GB" dirty="0" smtClean="0">
                <a:latin typeface="Times New Roman" pitchFamily="18" charset="0"/>
                <a:cs typeface="Times New Roman" pitchFamily="18" charset="0"/>
              </a:rPr>
              <a:t>– Realizable </a:t>
            </a:r>
            <a:r>
              <a:rPr lang="en-GB" i="1" dirty="0" smtClean="0">
                <a:latin typeface="Times New Roman" pitchFamily="18" charset="0"/>
                <a:cs typeface="Times New Roman" pitchFamily="18" charset="0"/>
              </a:rPr>
              <a:t>k-</a:t>
            </a:r>
            <a:r>
              <a:rPr lang="en-GB" i="1" dirty="0" smtClean="0">
                <a:latin typeface="Symbol" pitchFamily="18" charset="2"/>
                <a:cs typeface="Times New Roman" pitchFamily="18" charset="0"/>
              </a:rPr>
              <a:t>e</a:t>
            </a:r>
            <a:r>
              <a:rPr lang="en-GB" i="1" dirty="0" smtClean="0">
                <a:latin typeface="Times New Roman" pitchFamily="18" charset="0"/>
                <a:cs typeface="Times New Roman" pitchFamily="18" charset="0"/>
              </a:rPr>
              <a:t> model.</a:t>
            </a:r>
          </a:p>
          <a:p>
            <a:pPr lvl="2" algn="just">
              <a:buNone/>
            </a:pPr>
            <a:r>
              <a:rPr lang="en-GB"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k-</a:t>
            </a:r>
            <a:r>
              <a:rPr lang="en-GB" i="1" dirty="0" smtClean="0">
                <a:latin typeface="Symbol" pitchFamily="18" charset="2"/>
                <a:cs typeface="Times New Roman" pitchFamily="18" charset="0"/>
              </a:rPr>
              <a:t>w</a:t>
            </a:r>
            <a:r>
              <a:rPr lang="en-GB" i="1" dirty="0" smtClean="0">
                <a:latin typeface="Times New Roman" pitchFamily="18" charset="0"/>
                <a:cs typeface="Times New Roman" pitchFamily="18" charset="0"/>
              </a:rPr>
              <a:t> model.</a:t>
            </a:r>
          </a:p>
          <a:p>
            <a:pPr algn="just"/>
            <a:r>
              <a:rPr lang="en-GB" dirty="0" smtClean="0">
                <a:latin typeface="Times New Roman" pitchFamily="18" charset="0"/>
                <a:cs typeface="Times New Roman" pitchFamily="18" charset="0"/>
              </a:rPr>
              <a:t>We will discuss these one by one.</a:t>
            </a:r>
          </a:p>
          <a:p>
            <a:pPr algn="just"/>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70C0"/>
                </a:solidFill>
                <a:latin typeface="Times New Roman" pitchFamily="18" charset="0"/>
                <a:cs typeface="Times New Roman" pitchFamily="18" charset="0"/>
              </a:rPr>
              <a:t>Mixing length model</a:t>
            </a:r>
            <a:endParaRPr lang="en-GB"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382000" cy="4525963"/>
          </a:xfrm>
        </p:spPr>
        <p:txBody>
          <a:bodyPr>
            <a:normAutofit fontScale="70000" lnSpcReduction="20000"/>
          </a:bodyPr>
          <a:lstStyle/>
          <a:p>
            <a:pPr algn="just"/>
            <a:r>
              <a:rPr lang="en-GB" dirty="0" smtClean="0">
                <a:latin typeface="Times New Roman" pitchFamily="18" charset="0"/>
                <a:cs typeface="Times New Roman" pitchFamily="18" charset="0"/>
              </a:rPr>
              <a:t>On dimensional grounds one can express the kinematic turbulent viscosity as the product of a velocity scale and a length scale:</a:t>
            </a:r>
          </a:p>
          <a:p>
            <a:pPr algn="just"/>
            <a:endParaRPr lang="en-GB" dirty="0" smtClean="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If we then assume that the velocity scale is proportional to the length scale and the gradients in the velocity (shear rate, which has dimension 1/s):</a:t>
            </a:r>
          </a:p>
          <a:p>
            <a:pPr algn="just"/>
            <a:endParaRPr lang="en-GB" dirty="0" smtClean="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we can derive </a:t>
            </a:r>
            <a:r>
              <a:rPr lang="en-GB" dirty="0" err="1" smtClean="0">
                <a:latin typeface="Times New Roman" pitchFamily="18" charset="0"/>
                <a:cs typeface="Times New Roman" pitchFamily="18" charset="0"/>
              </a:rPr>
              <a:t>Prandtl’s</a:t>
            </a:r>
            <a:r>
              <a:rPr lang="en-GB" dirty="0" smtClean="0">
                <a:latin typeface="Times New Roman" pitchFamily="18" charset="0"/>
                <a:cs typeface="Times New Roman" pitchFamily="18" charset="0"/>
              </a:rPr>
              <a:t> (1925) mixing length model:</a:t>
            </a:r>
          </a:p>
          <a:p>
            <a:pPr algn="just"/>
            <a:endParaRPr lang="en-GB" dirty="0" smtClean="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Algebraic expressions exist for the mixing length for simple 2-D flows, such as pipe and channel flow.</a:t>
            </a:r>
          </a:p>
          <a:p>
            <a:pPr algn="just">
              <a:buNone/>
            </a:pPr>
            <a:endParaRPr lang="en-GB" dirty="0" smtClean="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algn="just"/>
            <a:endParaRPr lang="en-GB"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cstate="print"/>
          <a:srcRect/>
          <a:stretch>
            <a:fillRect/>
          </a:stretch>
        </p:blipFill>
        <p:spPr bwMode="auto">
          <a:xfrm>
            <a:off x="3352800" y="2275304"/>
            <a:ext cx="2667000" cy="46789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4038600" y="3581400"/>
            <a:ext cx="1057275" cy="6286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cstate="print"/>
          <a:srcRect/>
          <a:stretch>
            <a:fillRect/>
          </a:stretch>
        </p:blipFill>
        <p:spPr bwMode="auto">
          <a:xfrm>
            <a:off x="4038600" y="4800600"/>
            <a:ext cx="1181100" cy="581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Mixing length model discussion</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305800" cy="5029200"/>
          </a:xfrm>
        </p:spPr>
        <p:txBody>
          <a:bodyPr>
            <a:normAutofit fontScale="77500" lnSpcReduction="20000"/>
          </a:bodyPr>
          <a:lstStyle/>
          <a:p>
            <a:pPr algn="just"/>
            <a:r>
              <a:rPr lang="en-GB" dirty="0" smtClean="0">
                <a:latin typeface="Times New Roman" pitchFamily="18" charset="0"/>
                <a:cs typeface="Times New Roman" pitchFamily="18" charset="0"/>
              </a:rPr>
              <a:t>Advantages:</a:t>
            </a:r>
          </a:p>
          <a:p>
            <a:pPr lvl="2" algn="just">
              <a:buNone/>
            </a:pPr>
            <a:r>
              <a:rPr lang="en-GB" dirty="0" smtClean="0">
                <a:latin typeface="Times New Roman" pitchFamily="18" charset="0"/>
                <a:cs typeface="Times New Roman" pitchFamily="18" charset="0"/>
              </a:rPr>
              <a:t>– Easy to implement.</a:t>
            </a:r>
          </a:p>
          <a:p>
            <a:pPr lvl="2" algn="just">
              <a:buNone/>
            </a:pPr>
            <a:r>
              <a:rPr lang="en-GB" dirty="0" smtClean="0">
                <a:latin typeface="Times New Roman" pitchFamily="18" charset="0"/>
                <a:cs typeface="Times New Roman" pitchFamily="18" charset="0"/>
              </a:rPr>
              <a:t>– Fast calculation times.</a:t>
            </a:r>
          </a:p>
          <a:p>
            <a:pPr lvl="2" algn="just">
              <a:buNone/>
            </a:pPr>
            <a:r>
              <a:rPr lang="en-GB" dirty="0" smtClean="0">
                <a:latin typeface="Times New Roman" pitchFamily="18" charset="0"/>
                <a:cs typeface="Times New Roman" pitchFamily="18" charset="0"/>
              </a:rPr>
              <a:t>– Good predictions for simple flows where experimental correlations for the mixing length exist.</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 Disadvantages:</a:t>
            </a:r>
          </a:p>
          <a:p>
            <a:pPr lvl="2" algn="just">
              <a:buNone/>
            </a:pPr>
            <a:r>
              <a:rPr lang="en-GB" dirty="0" smtClean="0">
                <a:latin typeface="Times New Roman" pitchFamily="18" charset="0"/>
                <a:cs typeface="Times New Roman" pitchFamily="18" charset="0"/>
              </a:rPr>
              <a:t>– Completely incapable of describing flows where the turbulent length scale varies: anything with separation or circulation.</a:t>
            </a:r>
          </a:p>
          <a:p>
            <a:pPr lvl="2" algn="just">
              <a:buNone/>
            </a:pPr>
            <a:r>
              <a:rPr lang="en-GB" dirty="0" smtClean="0">
                <a:latin typeface="Times New Roman" pitchFamily="18" charset="0"/>
                <a:cs typeface="Times New Roman" pitchFamily="18" charset="0"/>
              </a:rPr>
              <a:t>– Only calculates mean flow properties and turbulent shear stress.</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Use:</a:t>
            </a:r>
          </a:p>
          <a:p>
            <a:pPr lvl="2" algn="just">
              <a:buNone/>
            </a:pPr>
            <a:r>
              <a:rPr lang="en-GB" dirty="0" smtClean="0">
                <a:latin typeface="Times New Roman" pitchFamily="18" charset="0"/>
                <a:cs typeface="Times New Roman" pitchFamily="18" charset="0"/>
              </a:rPr>
              <a:t>– Sometimes used for simple external aero flows.</a:t>
            </a:r>
          </a:p>
          <a:p>
            <a:pPr lvl="2" algn="just">
              <a:buNone/>
            </a:pPr>
            <a:r>
              <a:rPr lang="en-GB" dirty="0" smtClean="0">
                <a:latin typeface="Times New Roman" pitchFamily="18" charset="0"/>
                <a:cs typeface="Times New Roman" pitchFamily="18" charset="0"/>
              </a:rPr>
              <a:t>– Pretty much completely ignored in commercial CFD programs today.</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Much better models are available.</a:t>
            </a:r>
          </a:p>
          <a:p>
            <a:pPr algn="just"/>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err="1" smtClean="0">
                <a:solidFill>
                  <a:srgbClr val="0070C0"/>
                </a:solidFill>
                <a:latin typeface="Times New Roman" pitchFamily="18" charset="0"/>
                <a:cs typeface="Times New Roman" pitchFamily="18" charset="0"/>
              </a:rPr>
              <a:t>Spalart-Allmaras</a:t>
            </a:r>
            <a:r>
              <a:rPr lang="en-GB" sz="4000" dirty="0" smtClean="0">
                <a:solidFill>
                  <a:srgbClr val="0070C0"/>
                </a:solidFill>
                <a:latin typeface="Times New Roman" pitchFamily="18" charset="0"/>
                <a:cs typeface="Times New Roman" pitchFamily="18" charset="0"/>
              </a:rPr>
              <a:t> one-equation model</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86800" cy="5334000"/>
          </a:xfrm>
        </p:spPr>
        <p:txBody>
          <a:bodyPr>
            <a:normAutofit fontScale="70000" lnSpcReduction="20000"/>
          </a:bodyPr>
          <a:lstStyle/>
          <a:p>
            <a:pPr algn="just"/>
            <a:r>
              <a:rPr lang="en-GB" dirty="0" smtClean="0">
                <a:latin typeface="Times New Roman" pitchFamily="18" charset="0"/>
                <a:cs typeface="Times New Roman" pitchFamily="18" charset="0"/>
              </a:rPr>
              <a:t>Solves a single conservation equation (PDE) for the turbulent viscosity:</a:t>
            </a:r>
          </a:p>
          <a:p>
            <a:pPr algn="just"/>
            <a:endParaRPr lang="en-GB" dirty="0">
              <a:latin typeface="Times New Roman" pitchFamily="18" charset="0"/>
              <a:cs typeface="Times New Roman" pitchFamily="18" charset="0"/>
            </a:endParaRPr>
          </a:p>
          <a:p>
            <a:pPr algn="just"/>
            <a:endParaRPr lang="en-GB" dirty="0" smtClean="0">
              <a:latin typeface="Times New Roman" pitchFamily="18" charset="0"/>
              <a:cs typeface="Times New Roman" pitchFamily="18" charset="0"/>
            </a:endParaRPr>
          </a:p>
          <a:p>
            <a:pPr lvl="2" algn="just">
              <a:buNone/>
            </a:pPr>
            <a:r>
              <a:rPr lang="en-GB" dirty="0" smtClean="0">
                <a:latin typeface="Times New Roman" pitchFamily="18" charset="0"/>
                <a:cs typeface="Times New Roman" pitchFamily="18" charset="0"/>
              </a:rPr>
              <a:t>– This conservation equation contains convective and diffusive transport terms, as well as expressions for the production and dissipation of </a:t>
            </a:r>
            <a:r>
              <a:rPr lang="en-GB" dirty="0" smtClean="0">
                <a:latin typeface="Symbol" pitchFamily="18" charset="2"/>
                <a:cs typeface="Times New Roman" pitchFamily="18" charset="0"/>
              </a:rPr>
              <a:t>n</a:t>
            </a:r>
            <a:r>
              <a:rPr lang="en-GB" baseline="-25000" dirty="0" smtClean="0">
                <a:latin typeface="Times New Roman" pitchFamily="18" charset="0"/>
                <a:cs typeface="Times New Roman" pitchFamily="18" charset="0"/>
              </a:rPr>
              <a:t>t</a:t>
            </a:r>
            <a:r>
              <a:rPr lang="en-GB" dirty="0" smtClean="0">
                <a:latin typeface="Times New Roman" pitchFamily="18" charset="0"/>
                <a:cs typeface="Times New Roman" pitchFamily="18" charset="0"/>
              </a:rPr>
              <a:t>.</a:t>
            </a:r>
          </a:p>
          <a:p>
            <a:pPr lvl="2" algn="just">
              <a:buNone/>
            </a:pPr>
            <a:r>
              <a:rPr lang="en-GB" dirty="0" smtClean="0">
                <a:latin typeface="Times New Roman" pitchFamily="18" charset="0"/>
                <a:cs typeface="Times New Roman" pitchFamily="18" charset="0"/>
              </a:rPr>
              <a:t>– Developed for use in unstructured codes in the aerospace industry.</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Economical and accurate for:</a:t>
            </a:r>
          </a:p>
          <a:p>
            <a:pPr lvl="2" algn="just">
              <a:buNone/>
            </a:pPr>
            <a:r>
              <a:rPr lang="en-GB" dirty="0" smtClean="0">
                <a:latin typeface="Times New Roman" pitchFamily="18" charset="0"/>
                <a:cs typeface="Times New Roman" pitchFamily="18" charset="0"/>
              </a:rPr>
              <a:t>– Attached wall-bounded flows.</a:t>
            </a:r>
          </a:p>
          <a:p>
            <a:pPr lvl="2" algn="just">
              <a:buNone/>
            </a:pPr>
            <a:r>
              <a:rPr lang="en-GB" dirty="0" smtClean="0">
                <a:latin typeface="Times New Roman" pitchFamily="18" charset="0"/>
                <a:cs typeface="Times New Roman" pitchFamily="18" charset="0"/>
              </a:rPr>
              <a:t>– Flows with mild separation and recirculation.</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Weak for:</a:t>
            </a:r>
          </a:p>
          <a:p>
            <a:pPr lvl="2" algn="just">
              <a:buNone/>
            </a:pPr>
            <a:r>
              <a:rPr lang="en-GB" dirty="0" smtClean="0">
                <a:latin typeface="Times New Roman" pitchFamily="18" charset="0"/>
                <a:cs typeface="Times New Roman" pitchFamily="18" charset="0"/>
              </a:rPr>
              <a:t>– Massively separated flows.</a:t>
            </a:r>
          </a:p>
          <a:p>
            <a:pPr lvl="2" algn="just">
              <a:buNone/>
            </a:pPr>
            <a:r>
              <a:rPr lang="en-GB" dirty="0" smtClean="0">
                <a:latin typeface="Times New Roman" pitchFamily="18" charset="0"/>
                <a:cs typeface="Times New Roman" pitchFamily="18" charset="0"/>
              </a:rPr>
              <a:t>– Free shear flows.</a:t>
            </a:r>
          </a:p>
          <a:p>
            <a:pPr lvl="2" algn="just">
              <a:buNone/>
            </a:pPr>
            <a:r>
              <a:rPr lang="en-GB" dirty="0" smtClean="0">
                <a:latin typeface="Times New Roman" pitchFamily="18" charset="0"/>
                <a:cs typeface="Times New Roman" pitchFamily="18" charset="0"/>
              </a:rPr>
              <a:t>– Decaying turbulence.</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Because of its relatively narrow use we will not discuss this model in detail.</a:t>
            </a:r>
          </a:p>
          <a:p>
            <a:pPr algn="just"/>
            <a:endParaRPr lang="en-GB" dirty="0">
              <a:latin typeface="Times New Roman" pitchFamily="18" charset="0"/>
              <a:cs typeface="Times New Roman" pitchFamily="18" charset="0"/>
            </a:endParaRPr>
          </a:p>
        </p:txBody>
      </p:sp>
      <p:pic>
        <p:nvPicPr>
          <p:cNvPr id="4" name="Picture 3"/>
          <p:cNvPicPr>
            <a:picLocks noChangeAspect="1"/>
          </p:cNvPicPr>
          <p:nvPr/>
        </p:nvPicPr>
        <p:blipFill rotWithShape="1">
          <a:blip r:embed="rId2"/>
          <a:srcRect l="14166" t="47037" r="35417" b="46296"/>
          <a:stretch/>
        </p:blipFill>
        <p:spPr>
          <a:xfrm>
            <a:off x="1066800" y="1752600"/>
            <a:ext cx="7171271" cy="5334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70C0"/>
                </a:solidFill>
                <a:latin typeface="Times New Roman" pitchFamily="18" charset="0"/>
                <a:cs typeface="Times New Roman" pitchFamily="18" charset="0"/>
              </a:rPr>
              <a:t>The </a:t>
            </a:r>
            <a:r>
              <a:rPr lang="en-GB" i="1" dirty="0" smtClean="0">
                <a:solidFill>
                  <a:srgbClr val="0070C0"/>
                </a:solidFill>
                <a:latin typeface="Times New Roman" pitchFamily="18" charset="0"/>
                <a:cs typeface="Times New Roman" pitchFamily="18" charset="0"/>
              </a:rPr>
              <a:t>k</a:t>
            </a:r>
            <a:r>
              <a:rPr lang="en-GB" i="1" dirty="0" smtClean="0">
                <a:solidFill>
                  <a:srgbClr val="0070C0"/>
                </a:solidFill>
              </a:rPr>
              <a:t>-</a:t>
            </a:r>
            <a:r>
              <a:rPr lang="el-GR" i="1" dirty="0" smtClean="0">
                <a:solidFill>
                  <a:srgbClr val="0070C0"/>
                </a:solidFill>
              </a:rPr>
              <a:t>ε </a:t>
            </a:r>
            <a:r>
              <a:rPr lang="en-GB" i="1" dirty="0" smtClean="0">
                <a:solidFill>
                  <a:srgbClr val="0070C0"/>
                </a:solidFill>
                <a:latin typeface="Times New Roman" pitchFamily="18" charset="0"/>
                <a:cs typeface="Times New Roman" pitchFamily="18" charset="0"/>
              </a:rPr>
              <a:t>model</a:t>
            </a:r>
            <a:endParaRPr lang="en-GB"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382000" cy="4830763"/>
          </a:xfrm>
        </p:spPr>
        <p:txBody>
          <a:bodyPr>
            <a:normAutofit fontScale="62500" lnSpcReduction="20000"/>
          </a:bodyPr>
          <a:lstStyle/>
          <a:p>
            <a:pPr algn="just"/>
            <a:r>
              <a:rPr lang="en-GB" dirty="0" smtClean="0">
                <a:latin typeface="Times New Roman" pitchFamily="18" charset="0"/>
                <a:cs typeface="Times New Roman" pitchFamily="18" charset="0"/>
              </a:rPr>
              <a:t>The </a:t>
            </a:r>
            <a:r>
              <a:rPr lang="en-GB" i="1" dirty="0" smtClean="0">
                <a:latin typeface="Times New Roman" pitchFamily="18" charset="0"/>
                <a:cs typeface="Times New Roman" pitchFamily="18" charset="0"/>
              </a:rPr>
              <a:t>k-ε model focuses on the mechanisms that affect the </a:t>
            </a:r>
            <a:r>
              <a:rPr lang="en-GB" dirty="0" smtClean="0">
                <a:latin typeface="Times New Roman" pitchFamily="18" charset="0"/>
                <a:cs typeface="Times New Roman" pitchFamily="18" charset="0"/>
              </a:rPr>
              <a:t>turbulent kinetic energy (per unit mass) </a:t>
            </a:r>
            <a:r>
              <a:rPr lang="en-GB" i="1" dirty="0" smtClean="0">
                <a:latin typeface="Times New Roman" pitchFamily="18" charset="0"/>
                <a:cs typeface="Times New Roman" pitchFamily="18" charset="0"/>
              </a:rPr>
              <a:t>k.</a:t>
            </a:r>
          </a:p>
          <a:p>
            <a:pPr algn="just"/>
            <a:endParaRPr lang="en-GB" i="1"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The instantaneous kinetic energy </a:t>
            </a:r>
            <a:r>
              <a:rPr lang="en-GB" i="1" dirty="0" smtClean="0">
                <a:latin typeface="Times New Roman" pitchFamily="18" charset="0"/>
                <a:cs typeface="Times New Roman" pitchFamily="18" charset="0"/>
              </a:rPr>
              <a:t>k(t) of a turbulent flow is the </a:t>
            </a:r>
            <a:r>
              <a:rPr lang="en-GB" dirty="0" smtClean="0">
                <a:latin typeface="Times New Roman" pitchFamily="18" charset="0"/>
                <a:cs typeface="Times New Roman" pitchFamily="18" charset="0"/>
              </a:rPr>
              <a:t>sum of mean kinetic energy </a:t>
            </a:r>
            <a:r>
              <a:rPr lang="en-GB" i="1" dirty="0" smtClean="0">
                <a:latin typeface="Times New Roman" pitchFamily="18" charset="0"/>
                <a:cs typeface="Times New Roman" pitchFamily="18" charset="0"/>
              </a:rPr>
              <a:t>K and turbulent kinetic energy k:</a:t>
            </a:r>
          </a:p>
          <a:p>
            <a:pPr algn="just"/>
            <a:endParaRPr lang="en-GB" i="1" dirty="0" smtClean="0">
              <a:latin typeface="Times New Roman" pitchFamily="18" charset="0"/>
              <a:cs typeface="Times New Roman" pitchFamily="18" charset="0"/>
            </a:endParaRPr>
          </a:p>
          <a:p>
            <a:pPr algn="just"/>
            <a:endParaRPr lang="en-GB" i="1" dirty="0" smtClean="0">
              <a:latin typeface="Times New Roman" pitchFamily="18" charset="0"/>
              <a:cs typeface="Times New Roman" pitchFamily="18" charset="0"/>
            </a:endParaRPr>
          </a:p>
          <a:p>
            <a:pPr algn="just"/>
            <a:endParaRPr lang="en-GB" i="1" dirty="0" smtClean="0">
              <a:latin typeface="Times New Roman" pitchFamily="18" charset="0"/>
              <a:cs typeface="Times New Roman" pitchFamily="18" charset="0"/>
            </a:endParaRPr>
          </a:p>
          <a:p>
            <a:pPr algn="just"/>
            <a:endParaRPr lang="en-GB" i="1" dirty="0" smtClean="0">
              <a:latin typeface="Times New Roman" pitchFamily="18" charset="0"/>
              <a:cs typeface="Times New Roman" pitchFamily="18" charset="0"/>
            </a:endParaRPr>
          </a:p>
          <a:p>
            <a:pPr algn="just"/>
            <a:endParaRPr lang="en-GB" i="1" dirty="0" smtClean="0">
              <a:latin typeface="Times New Roman" pitchFamily="18" charset="0"/>
              <a:cs typeface="Times New Roman" pitchFamily="18" charset="0"/>
            </a:endParaRPr>
          </a:p>
          <a:p>
            <a:r>
              <a:rPr lang="en-GB" dirty="0" smtClean="0"/>
              <a:t>ε is the dissipation rate of </a:t>
            </a:r>
            <a:r>
              <a:rPr lang="en-GB" i="1" dirty="0" smtClean="0"/>
              <a:t>k.</a:t>
            </a:r>
          </a:p>
          <a:p>
            <a:r>
              <a:rPr lang="en-GB" dirty="0" smtClean="0">
                <a:latin typeface="Times New Roman" pitchFamily="18" charset="0"/>
                <a:cs typeface="Times New Roman" pitchFamily="18" charset="0"/>
              </a:rPr>
              <a:t>If </a:t>
            </a:r>
            <a:r>
              <a:rPr lang="en-GB" i="1" dirty="0" smtClean="0">
                <a:latin typeface="Times New Roman" pitchFamily="18" charset="0"/>
                <a:cs typeface="Times New Roman" pitchFamily="18" charset="0"/>
              </a:rPr>
              <a:t>k and ε are known, we can model the turbulent viscosity as:</a:t>
            </a:r>
          </a:p>
          <a:p>
            <a:endParaRPr lang="en-GB" i="1" dirty="0" smtClean="0">
              <a:latin typeface="Times New Roman" pitchFamily="18" charset="0"/>
              <a:cs typeface="Times New Roman" pitchFamily="18" charset="0"/>
            </a:endParaRPr>
          </a:p>
          <a:p>
            <a:endParaRPr lang="en-GB" i="1" dirty="0" smtClean="0">
              <a:latin typeface="Times New Roman" pitchFamily="18" charset="0"/>
              <a:cs typeface="Times New Roman" pitchFamily="18" charset="0"/>
            </a:endParaRPr>
          </a:p>
          <a:p>
            <a:endParaRPr lang="en-GB" i="1" dirty="0" smtClean="0">
              <a:latin typeface="Times New Roman" pitchFamily="18" charset="0"/>
              <a:cs typeface="Times New Roman" pitchFamily="18" charset="0"/>
            </a:endParaRPr>
          </a:p>
          <a:p>
            <a:r>
              <a:rPr lang="en-GB" dirty="0" smtClean="0"/>
              <a:t>We now need equations for </a:t>
            </a:r>
            <a:r>
              <a:rPr lang="en-GB" i="1" dirty="0" smtClean="0"/>
              <a:t>k and ε.</a:t>
            </a:r>
          </a:p>
          <a:p>
            <a:endParaRPr lang="en-GB" i="1" dirty="0" smtClean="0">
              <a:latin typeface="Times New Roman" pitchFamily="18" charset="0"/>
              <a:cs typeface="Times New Roman" pitchFamily="18" charset="0"/>
            </a:endParaRPr>
          </a:p>
          <a:p>
            <a:pPr algn="just"/>
            <a:endParaRPr lang="en-GB" i="1" dirty="0" smtClean="0">
              <a:latin typeface="Times New Roman" pitchFamily="18" charset="0"/>
              <a:cs typeface="Times New Roman" pitchFamily="18" charset="0"/>
            </a:endParaRPr>
          </a:p>
          <a:p>
            <a:pPr algn="just"/>
            <a:endParaRPr lang="en-GB"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cstate="print"/>
          <a:srcRect/>
          <a:stretch>
            <a:fillRect/>
          </a:stretch>
        </p:blipFill>
        <p:spPr bwMode="auto">
          <a:xfrm>
            <a:off x="4038600" y="2819400"/>
            <a:ext cx="2057400" cy="1276249"/>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3886200" y="4953000"/>
            <a:ext cx="2677182"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spect="1" noChangeArrowheads="1"/>
          </p:cNvSpPr>
          <p:nvPr>
            <p:ph type="title"/>
          </p:nvPr>
        </p:nvSpPr>
        <p:spPr>
          <a:xfrm>
            <a:off x="685800" y="609600"/>
            <a:ext cx="7772400" cy="487363"/>
          </a:xfrm>
          <a:noFill/>
        </p:spPr>
        <p:txBody>
          <a:bodyPr>
            <a:normAutofit fontScale="90000"/>
          </a:bodyPr>
          <a:lstStyle/>
          <a:p>
            <a:r>
              <a:rPr lang="en-US" dirty="0" smtClean="0"/>
              <a:t>Standard </a:t>
            </a:r>
            <a:r>
              <a:rPr lang="en-US" i="1" dirty="0" smtClean="0"/>
              <a:t>k-</a:t>
            </a:r>
            <a:r>
              <a:rPr lang="en-US" i="1" dirty="0" smtClean="0">
                <a:latin typeface="Symbol" pitchFamily="18" charset="2"/>
              </a:rPr>
              <a:t></a:t>
            </a:r>
            <a:r>
              <a:rPr lang="en-US" dirty="0" smtClean="0"/>
              <a:t> Model</a:t>
            </a:r>
            <a:endParaRPr lang="en-US" b="1" dirty="0" smtClean="0"/>
          </a:p>
        </p:txBody>
      </p:sp>
      <p:sp>
        <p:nvSpPr>
          <p:cNvPr id="5" name="Rectangle 3"/>
          <p:cNvSpPr>
            <a:spLocks noChangeArrowheads="1"/>
          </p:cNvSpPr>
          <p:nvPr/>
        </p:nvSpPr>
        <p:spPr bwMode="auto">
          <a:xfrm>
            <a:off x="696913" y="1758950"/>
            <a:ext cx="3127375" cy="393700"/>
          </a:xfrm>
          <a:prstGeom prst="rect">
            <a:avLst/>
          </a:prstGeom>
          <a:noFill/>
          <a:ln w="12700">
            <a:noFill/>
            <a:miter lim="800000"/>
            <a:headEnd/>
            <a:tailEnd/>
          </a:ln>
        </p:spPr>
        <p:txBody>
          <a:bodyPr wrap="none" lIns="90488" tIns="44450" rIns="90488" bIns="44450">
            <a:spAutoFit/>
          </a:bodyPr>
          <a:lstStyle/>
          <a:p>
            <a:r>
              <a:rPr lang="en-US" sz="2000" b="1" dirty="0">
                <a:solidFill>
                  <a:srgbClr val="00B0F0"/>
                </a:solidFill>
                <a:latin typeface="Times New Roman" pitchFamily="18" charset="0"/>
                <a:cs typeface="Times New Roman" pitchFamily="18" charset="0"/>
              </a:rPr>
              <a:t>Turbulent  Kinetic  Energy</a:t>
            </a:r>
          </a:p>
        </p:txBody>
      </p:sp>
      <p:sp>
        <p:nvSpPr>
          <p:cNvPr id="6" name="Rectangle 4"/>
          <p:cNvSpPr>
            <a:spLocks noChangeArrowheads="1"/>
          </p:cNvSpPr>
          <p:nvPr/>
        </p:nvSpPr>
        <p:spPr bwMode="auto">
          <a:xfrm>
            <a:off x="709613" y="3465513"/>
            <a:ext cx="2047036" cy="397545"/>
          </a:xfrm>
          <a:prstGeom prst="rect">
            <a:avLst/>
          </a:prstGeom>
          <a:noFill/>
          <a:ln w="12700">
            <a:noFill/>
            <a:miter lim="800000"/>
            <a:headEnd/>
            <a:tailEnd/>
          </a:ln>
        </p:spPr>
        <p:txBody>
          <a:bodyPr wrap="none" lIns="90488" tIns="44450" rIns="90488" bIns="44450">
            <a:spAutoFit/>
          </a:bodyPr>
          <a:lstStyle/>
          <a:p>
            <a:r>
              <a:rPr lang="en-US" sz="2000" b="1" dirty="0">
                <a:solidFill>
                  <a:schemeClr val="accent2"/>
                </a:solidFill>
                <a:latin typeface="Times New Roman" pitchFamily="18" charset="0"/>
                <a:cs typeface="Times New Roman" pitchFamily="18" charset="0"/>
              </a:rPr>
              <a:t>Dissipation  Rate</a:t>
            </a:r>
          </a:p>
        </p:txBody>
      </p:sp>
      <p:graphicFrame>
        <p:nvGraphicFramePr>
          <p:cNvPr id="7" name="Object 1024">
            <a:hlinkClick r:id="" action="ppaction://ole?verb=0"/>
          </p:cNvPr>
          <p:cNvGraphicFramePr>
            <a:graphicFrameLocks/>
          </p:cNvGraphicFramePr>
          <p:nvPr/>
        </p:nvGraphicFramePr>
        <p:xfrm>
          <a:off x="1312863" y="5400675"/>
          <a:ext cx="1576387" cy="360363"/>
        </p:xfrm>
        <a:graphic>
          <a:graphicData uri="http://schemas.openxmlformats.org/presentationml/2006/ole">
            <mc:AlternateContent xmlns:mc="http://schemas.openxmlformats.org/markup-compatibility/2006">
              <mc:Choice xmlns:v="urn:schemas-microsoft-com:vml" Requires="v">
                <p:oleObj spid="_x0000_s552349" name="Equation" r:id="rId3" imgW="1562040" imgH="355320" progId="Equation.3">
                  <p:embed/>
                </p:oleObj>
              </mc:Choice>
              <mc:Fallback>
                <p:oleObj name="Equation" r:id="rId3" imgW="1562040" imgH="355320" progId="Equation.3">
                  <p:embed/>
                  <p:pic>
                    <p:nvPicPr>
                      <p:cNvPr id="0" name="Object 10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5400675"/>
                        <a:ext cx="1576387"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6"/>
          <p:cNvSpPr>
            <a:spLocks noChangeArrowheads="1"/>
          </p:cNvSpPr>
          <p:nvPr/>
        </p:nvSpPr>
        <p:spPr bwMode="auto">
          <a:xfrm>
            <a:off x="3014663" y="5372100"/>
            <a:ext cx="2289175" cy="363538"/>
          </a:xfrm>
          <a:prstGeom prst="rect">
            <a:avLst/>
          </a:prstGeom>
          <a:noFill/>
          <a:ln w="12700">
            <a:noFill/>
            <a:miter lim="800000"/>
            <a:headEnd/>
            <a:tailEnd/>
          </a:ln>
        </p:spPr>
        <p:txBody>
          <a:bodyPr wrap="none" lIns="90488" tIns="44450" rIns="90488" bIns="44450">
            <a:spAutoFit/>
          </a:bodyPr>
          <a:lstStyle/>
          <a:p>
            <a:r>
              <a:rPr lang="en-US" sz="1800"/>
              <a:t>are empirical constants</a:t>
            </a:r>
          </a:p>
        </p:txBody>
      </p:sp>
      <p:sp>
        <p:nvSpPr>
          <p:cNvPr id="9" name="Rectangle 7"/>
          <p:cNvSpPr>
            <a:spLocks noChangeArrowheads="1"/>
          </p:cNvSpPr>
          <p:nvPr/>
        </p:nvSpPr>
        <p:spPr bwMode="auto">
          <a:xfrm>
            <a:off x="2022475" y="6189663"/>
            <a:ext cx="5022850" cy="305212"/>
          </a:xfrm>
          <a:prstGeom prst="rect">
            <a:avLst/>
          </a:prstGeom>
          <a:noFill/>
          <a:ln w="12700">
            <a:noFill/>
            <a:miter lim="800000"/>
            <a:headEnd/>
            <a:tailEnd/>
          </a:ln>
        </p:spPr>
        <p:txBody>
          <a:bodyPr lIns="90488" tIns="44450" rIns="90488" bIns="44450">
            <a:spAutoFit/>
          </a:bodyPr>
          <a:lstStyle/>
          <a:p>
            <a:r>
              <a:rPr lang="en-US" sz="1400" dirty="0">
                <a:latin typeface="Times New Roman" pitchFamily="18" charset="0"/>
                <a:cs typeface="Times New Roman" pitchFamily="18" charset="0"/>
              </a:rPr>
              <a:t>(equations written for steady, incompressible flow </a:t>
            </a:r>
            <a:r>
              <a:rPr lang="en-US" sz="1400" dirty="0" smtClean="0">
                <a:latin typeface="Times New Roman" pitchFamily="18" charset="0"/>
                <a:cs typeface="Times New Roman" pitchFamily="18" charset="0"/>
              </a:rPr>
              <a:t> </a:t>
            </a:r>
            <a:r>
              <a:rPr lang="en-US" sz="1400" dirty="0">
                <a:latin typeface="Times New Roman" pitchFamily="18" charset="0"/>
                <a:cs typeface="Times New Roman" pitchFamily="18" charset="0"/>
              </a:rPr>
              <a:t>body forces)</a:t>
            </a:r>
          </a:p>
        </p:txBody>
      </p:sp>
      <p:sp>
        <p:nvSpPr>
          <p:cNvPr id="10" name="Rectangle 9"/>
          <p:cNvSpPr>
            <a:spLocks noChangeArrowheads="1"/>
          </p:cNvSpPr>
          <p:nvPr/>
        </p:nvSpPr>
        <p:spPr bwMode="auto">
          <a:xfrm>
            <a:off x="1981200" y="3106738"/>
            <a:ext cx="1119188" cy="333375"/>
          </a:xfrm>
          <a:prstGeom prst="rect">
            <a:avLst/>
          </a:prstGeom>
          <a:noFill/>
          <a:ln w="12700">
            <a:noFill/>
            <a:miter lim="800000"/>
            <a:headEnd/>
            <a:tailEnd/>
          </a:ln>
        </p:spPr>
        <p:txBody>
          <a:bodyPr wrap="none" lIns="90488" tIns="44450" rIns="90488" bIns="44450">
            <a:spAutoFit/>
          </a:bodyPr>
          <a:lstStyle/>
          <a:p>
            <a:r>
              <a:rPr lang="en-US" sz="1600">
                <a:solidFill>
                  <a:srgbClr val="FF0000"/>
                </a:solidFill>
              </a:rPr>
              <a:t>Convection</a:t>
            </a:r>
            <a:endParaRPr lang="en-US" sz="1600"/>
          </a:p>
        </p:txBody>
      </p:sp>
      <p:sp>
        <p:nvSpPr>
          <p:cNvPr id="11" name="Rectangle 10"/>
          <p:cNvSpPr>
            <a:spLocks noChangeArrowheads="1"/>
          </p:cNvSpPr>
          <p:nvPr/>
        </p:nvSpPr>
        <p:spPr bwMode="auto">
          <a:xfrm>
            <a:off x="3619500" y="3144838"/>
            <a:ext cx="1085850" cy="333375"/>
          </a:xfrm>
          <a:prstGeom prst="rect">
            <a:avLst/>
          </a:prstGeom>
          <a:noFill/>
          <a:ln w="12700">
            <a:noFill/>
            <a:miter lim="800000"/>
            <a:headEnd/>
            <a:tailEnd/>
          </a:ln>
        </p:spPr>
        <p:txBody>
          <a:bodyPr wrap="none" lIns="90488" tIns="44450" rIns="90488" bIns="44450">
            <a:spAutoFit/>
          </a:bodyPr>
          <a:lstStyle/>
          <a:p>
            <a:r>
              <a:rPr lang="en-US" sz="1600">
                <a:solidFill>
                  <a:schemeClr val="accent2"/>
                </a:solidFill>
              </a:rPr>
              <a:t>Generation</a:t>
            </a:r>
          </a:p>
        </p:txBody>
      </p:sp>
      <p:sp>
        <p:nvSpPr>
          <p:cNvPr id="12" name="Rectangle 11"/>
          <p:cNvSpPr>
            <a:spLocks noChangeArrowheads="1"/>
          </p:cNvSpPr>
          <p:nvPr/>
        </p:nvSpPr>
        <p:spPr bwMode="auto">
          <a:xfrm>
            <a:off x="5734050" y="3154363"/>
            <a:ext cx="962025" cy="333375"/>
          </a:xfrm>
          <a:prstGeom prst="rect">
            <a:avLst/>
          </a:prstGeom>
          <a:noFill/>
          <a:ln w="12700">
            <a:noFill/>
            <a:miter lim="800000"/>
            <a:headEnd/>
            <a:tailEnd/>
          </a:ln>
        </p:spPr>
        <p:txBody>
          <a:bodyPr wrap="none" lIns="90488" tIns="44450" rIns="90488" bIns="44450">
            <a:spAutoFit/>
          </a:bodyPr>
          <a:lstStyle/>
          <a:p>
            <a:r>
              <a:rPr lang="en-US" sz="1600">
                <a:solidFill>
                  <a:srgbClr val="006600"/>
                </a:solidFill>
              </a:rPr>
              <a:t>Diffusion</a:t>
            </a:r>
          </a:p>
        </p:txBody>
      </p:sp>
      <p:sp>
        <p:nvSpPr>
          <p:cNvPr id="13" name="Rectangle 12"/>
          <p:cNvSpPr>
            <a:spLocks noChangeArrowheads="1"/>
          </p:cNvSpPr>
          <p:nvPr/>
        </p:nvSpPr>
        <p:spPr bwMode="auto">
          <a:xfrm>
            <a:off x="7134225" y="2906713"/>
            <a:ext cx="1109663" cy="333375"/>
          </a:xfrm>
          <a:prstGeom prst="rect">
            <a:avLst/>
          </a:prstGeom>
          <a:noFill/>
          <a:ln w="12700">
            <a:noFill/>
            <a:miter lim="800000"/>
            <a:headEnd/>
            <a:tailEnd/>
          </a:ln>
        </p:spPr>
        <p:txBody>
          <a:bodyPr wrap="none" lIns="90488" tIns="44450" rIns="90488" bIns="44450">
            <a:spAutoFit/>
          </a:bodyPr>
          <a:lstStyle/>
          <a:p>
            <a:r>
              <a:rPr lang="en-US" sz="1600">
                <a:solidFill>
                  <a:srgbClr val="CC9900"/>
                </a:solidFill>
              </a:rPr>
              <a:t>Dissipation</a:t>
            </a:r>
          </a:p>
        </p:txBody>
      </p:sp>
      <p:graphicFrame>
        <p:nvGraphicFramePr>
          <p:cNvPr id="14" name="Object 1025"/>
          <p:cNvGraphicFramePr>
            <a:graphicFrameLocks noChangeAspect="1"/>
          </p:cNvGraphicFramePr>
          <p:nvPr/>
        </p:nvGraphicFramePr>
        <p:xfrm>
          <a:off x="2139950" y="2286000"/>
          <a:ext cx="5456238" cy="1071563"/>
        </p:xfrm>
        <a:graphic>
          <a:graphicData uri="http://schemas.openxmlformats.org/presentationml/2006/ole">
            <mc:AlternateContent xmlns:mc="http://schemas.openxmlformats.org/markup-compatibility/2006">
              <mc:Choice xmlns:v="urn:schemas-microsoft-com:vml" Requires="v">
                <p:oleObj spid="_x0000_s552350" name="Equation" r:id="rId5" imgW="3492360" imgH="685800" progId="Equation.3">
                  <p:embed/>
                </p:oleObj>
              </mc:Choice>
              <mc:Fallback>
                <p:oleObj name="Equation" r:id="rId5" imgW="3492360" imgH="685800" progId="Equation.3">
                  <p:embed/>
                  <p:pic>
                    <p:nvPicPr>
                      <p:cNvPr id="0" name="Object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0" y="2286000"/>
                        <a:ext cx="5456238" cy="1071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a:grpSpLocks/>
          </p:cNvGrpSpPr>
          <p:nvPr/>
        </p:nvGrpSpPr>
        <p:grpSpPr bwMode="auto">
          <a:xfrm>
            <a:off x="1219200" y="4038600"/>
            <a:ext cx="6473825" cy="1141413"/>
            <a:chOff x="768" y="2544"/>
            <a:chExt cx="4078" cy="719"/>
          </a:xfrm>
        </p:grpSpPr>
        <p:sp>
          <p:nvSpPr>
            <p:cNvPr id="16" name="Rectangle 15"/>
            <p:cNvSpPr>
              <a:spLocks noChangeArrowheads="1"/>
            </p:cNvSpPr>
            <p:nvPr/>
          </p:nvSpPr>
          <p:spPr bwMode="auto">
            <a:xfrm>
              <a:off x="4133" y="3006"/>
              <a:ext cx="713" cy="210"/>
            </a:xfrm>
            <a:prstGeom prst="rect">
              <a:avLst/>
            </a:prstGeom>
            <a:noFill/>
            <a:ln w="12700">
              <a:noFill/>
              <a:miter lim="800000"/>
              <a:headEnd/>
              <a:tailEnd/>
            </a:ln>
          </p:spPr>
          <p:txBody>
            <a:bodyPr wrap="none" lIns="90488" tIns="44450" rIns="90488" bIns="44450">
              <a:spAutoFit/>
            </a:bodyPr>
            <a:lstStyle/>
            <a:p>
              <a:r>
                <a:rPr lang="en-US" sz="1600">
                  <a:solidFill>
                    <a:srgbClr val="CC9900"/>
                  </a:solidFill>
                </a:rPr>
                <a:t>Destruction</a:t>
              </a:r>
              <a:endParaRPr lang="en-US" sz="1600"/>
            </a:p>
          </p:txBody>
        </p:sp>
        <p:sp>
          <p:nvSpPr>
            <p:cNvPr id="17" name="Rectangle 16"/>
            <p:cNvSpPr>
              <a:spLocks noChangeArrowheads="1"/>
            </p:cNvSpPr>
            <p:nvPr/>
          </p:nvSpPr>
          <p:spPr bwMode="auto">
            <a:xfrm>
              <a:off x="768" y="3018"/>
              <a:ext cx="705" cy="210"/>
            </a:xfrm>
            <a:prstGeom prst="rect">
              <a:avLst/>
            </a:prstGeom>
            <a:noFill/>
            <a:ln w="12700">
              <a:noFill/>
              <a:miter lim="800000"/>
              <a:headEnd/>
              <a:tailEnd/>
            </a:ln>
          </p:spPr>
          <p:txBody>
            <a:bodyPr wrap="none" lIns="90488" tIns="44450" rIns="90488" bIns="44450">
              <a:spAutoFit/>
            </a:bodyPr>
            <a:lstStyle/>
            <a:p>
              <a:r>
                <a:rPr lang="en-US" sz="1600">
                  <a:solidFill>
                    <a:srgbClr val="FF0000"/>
                  </a:solidFill>
                </a:rPr>
                <a:t>Convection</a:t>
              </a:r>
              <a:endParaRPr lang="en-US" sz="1600"/>
            </a:p>
          </p:txBody>
        </p:sp>
        <p:sp>
          <p:nvSpPr>
            <p:cNvPr id="18" name="Rectangle 17"/>
            <p:cNvSpPr>
              <a:spLocks noChangeArrowheads="1"/>
            </p:cNvSpPr>
            <p:nvPr/>
          </p:nvSpPr>
          <p:spPr bwMode="auto">
            <a:xfrm>
              <a:off x="1949" y="3053"/>
              <a:ext cx="684" cy="210"/>
            </a:xfrm>
            <a:prstGeom prst="rect">
              <a:avLst/>
            </a:prstGeom>
            <a:noFill/>
            <a:ln w="12700">
              <a:noFill/>
              <a:miter lim="800000"/>
              <a:headEnd/>
              <a:tailEnd/>
            </a:ln>
          </p:spPr>
          <p:txBody>
            <a:bodyPr wrap="none" lIns="90488" tIns="44450" rIns="90488" bIns="44450">
              <a:spAutoFit/>
            </a:bodyPr>
            <a:lstStyle/>
            <a:p>
              <a:r>
                <a:rPr lang="en-US" sz="1600">
                  <a:solidFill>
                    <a:schemeClr val="accent2"/>
                  </a:solidFill>
                </a:rPr>
                <a:t>Generation</a:t>
              </a:r>
              <a:endParaRPr lang="en-US" sz="1600"/>
            </a:p>
          </p:txBody>
        </p:sp>
        <p:sp>
          <p:nvSpPr>
            <p:cNvPr id="19" name="Rectangle 18"/>
            <p:cNvSpPr>
              <a:spLocks noChangeArrowheads="1"/>
            </p:cNvSpPr>
            <p:nvPr/>
          </p:nvSpPr>
          <p:spPr bwMode="auto">
            <a:xfrm>
              <a:off x="3332" y="3048"/>
              <a:ext cx="606" cy="210"/>
            </a:xfrm>
            <a:prstGeom prst="rect">
              <a:avLst/>
            </a:prstGeom>
            <a:noFill/>
            <a:ln w="12700">
              <a:noFill/>
              <a:miter lim="800000"/>
              <a:headEnd/>
              <a:tailEnd/>
            </a:ln>
          </p:spPr>
          <p:txBody>
            <a:bodyPr wrap="none" lIns="90488" tIns="44450" rIns="90488" bIns="44450">
              <a:spAutoFit/>
            </a:bodyPr>
            <a:lstStyle/>
            <a:p>
              <a:r>
                <a:rPr lang="en-US" sz="1600">
                  <a:solidFill>
                    <a:srgbClr val="006600"/>
                  </a:solidFill>
                </a:rPr>
                <a:t>Diffusion</a:t>
              </a:r>
              <a:endParaRPr lang="en-US" sz="1600"/>
            </a:p>
          </p:txBody>
        </p:sp>
        <p:graphicFrame>
          <p:nvGraphicFramePr>
            <p:cNvPr id="20" name="Object 1026"/>
            <p:cNvGraphicFramePr>
              <a:graphicFrameLocks noChangeAspect="1"/>
            </p:cNvGraphicFramePr>
            <p:nvPr/>
          </p:nvGraphicFramePr>
          <p:xfrm>
            <a:off x="864" y="2544"/>
            <a:ext cx="3959" cy="615"/>
          </p:xfrm>
          <a:graphic>
            <a:graphicData uri="http://schemas.openxmlformats.org/presentationml/2006/ole">
              <mc:AlternateContent xmlns:mc="http://schemas.openxmlformats.org/markup-compatibility/2006">
                <mc:Choice xmlns:v="urn:schemas-microsoft-com:vml" Requires="v">
                  <p:oleObj spid="_x0000_s552351" name="Equation" r:id="rId7" imgW="4406760" imgH="685800" progId="Equation.3">
                    <p:embed/>
                  </p:oleObj>
                </mc:Choice>
                <mc:Fallback>
                  <p:oleObj name="Equation" r:id="rId7" imgW="4406760" imgH="685800" progId="Equation.3">
                    <p:embed/>
                    <p:pic>
                      <p:nvPicPr>
                        <p:cNvPr id="0" name="Object 10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 y="2544"/>
                          <a:ext cx="3959" cy="6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i="1" dirty="0" smtClean="0">
                <a:solidFill>
                  <a:srgbClr val="0070C0"/>
                </a:solidFill>
                <a:latin typeface="Times New Roman" pitchFamily="18" charset="0"/>
                <a:cs typeface="Times New Roman" pitchFamily="18" charset="0"/>
              </a:rPr>
              <a:t>k-</a:t>
            </a:r>
            <a:r>
              <a:rPr lang="el-GR" i="1" dirty="0" smtClean="0">
                <a:solidFill>
                  <a:srgbClr val="0070C0"/>
                </a:solidFill>
                <a:latin typeface="Times New Roman" pitchFamily="18" charset="0"/>
                <a:cs typeface="Times New Roman" pitchFamily="18" charset="0"/>
              </a:rPr>
              <a:t>ε </a:t>
            </a:r>
            <a:r>
              <a:rPr lang="en-GB" i="1" dirty="0" smtClean="0">
                <a:solidFill>
                  <a:srgbClr val="0070C0"/>
                </a:solidFill>
                <a:latin typeface="Times New Roman" pitchFamily="18" charset="0"/>
                <a:cs typeface="Times New Roman" pitchFamily="18" charset="0"/>
              </a:rPr>
              <a:t>model discussion</a:t>
            </a:r>
            <a:endParaRPr lang="en-GB"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953000"/>
          </a:xfrm>
        </p:spPr>
        <p:txBody>
          <a:bodyPr>
            <a:normAutofit fontScale="85000" lnSpcReduction="20000"/>
          </a:bodyPr>
          <a:lstStyle/>
          <a:p>
            <a:r>
              <a:rPr lang="en-GB" dirty="0" smtClean="0">
                <a:latin typeface="Times New Roman" pitchFamily="18" charset="0"/>
                <a:cs typeface="Times New Roman" pitchFamily="18" charset="0"/>
              </a:rPr>
              <a:t>Advantages:</a:t>
            </a:r>
          </a:p>
          <a:p>
            <a:pPr lvl="2">
              <a:buNone/>
            </a:pPr>
            <a:r>
              <a:rPr lang="en-GB" dirty="0" smtClean="0">
                <a:latin typeface="Times New Roman" pitchFamily="18" charset="0"/>
                <a:cs typeface="Times New Roman" pitchFamily="18" charset="0"/>
              </a:rPr>
              <a:t>– Relatively simple to implement.</a:t>
            </a:r>
          </a:p>
          <a:p>
            <a:pPr lvl="2">
              <a:buNone/>
            </a:pPr>
            <a:r>
              <a:rPr lang="en-GB" dirty="0" smtClean="0">
                <a:latin typeface="Times New Roman" pitchFamily="18" charset="0"/>
                <a:cs typeface="Times New Roman" pitchFamily="18" charset="0"/>
              </a:rPr>
              <a:t>– Leads to stable calculations that converge relatively easily.</a:t>
            </a:r>
          </a:p>
          <a:p>
            <a:pPr lvl="2">
              <a:buNone/>
            </a:pPr>
            <a:r>
              <a:rPr lang="en-GB" dirty="0" smtClean="0">
                <a:latin typeface="Times New Roman" pitchFamily="18" charset="0"/>
                <a:cs typeface="Times New Roman" pitchFamily="18" charset="0"/>
              </a:rPr>
              <a:t>– Reasonable predictions for many flows.</a:t>
            </a:r>
          </a:p>
          <a:p>
            <a:pPr lvl="2">
              <a:buNone/>
            </a:pPr>
            <a:endParaRPr lang="en-GB" dirty="0" smtClean="0">
              <a:latin typeface="Times New Roman" pitchFamily="18" charset="0"/>
              <a:cs typeface="Times New Roman" pitchFamily="18" charset="0"/>
            </a:endParaRPr>
          </a:p>
          <a:p>
            <a:r>
              <a:rPr lang="en-GB" dirty="0" smtClean="0">
                <a:latin typeface="Times New Roman" pitchFamily="18" charset="0"/>
                <a:cs typeface="Times New Roman" pitchFamily="18" charset="0"/>
              </a:rPr>
              <a:t>Disadvantages:</a:t>
            </a:r>
          </a:p>
          <a:p>
            <a:pPr lvl="1">
              <a:buNone/>
            </a:pPr>
            <a:r>
              <a:rPr lang="en-GB" dirty="0" smtClean="0">
                <a:latin typeface="Times New Roman" pitchFamily="18" charset="0"/>
                <a:cs typeface="Times New Roman" pitchFamily="18" charset="0"/>
              </a:rPr>
              <a:t>– Poor predictions for:</a:t>
            </a:r>
          </a:p>
          <a:p>
            <a:pPr lvl="2">
              <a:buNone/>
            </a:pPr>
            <a:r>
              <a:rPr lang="en-GB" dirty="0" smtClean="0">
                <a:latin typeface="Times New Roman" pitchFamily="18" charset="0"/>
                <a:cs typeface="Times New Roman" pitchFamily="18" charset="0"/>
              </a:rPr>
              <a:t>• swirling and rotating flows,</a:t>
            </a:r>
          </a:p>
          <a:p>
            <a:pPr lvl="2">
              <a:buNone/>
            </a:pPr>
            <a:r>
              <a:rPr lang="en-GB" dirty="0" smtClean="0">
                <a:latin typeface="Times New Roman" pitchFamily="18" charset="0"/>
                <a:cs typeface="Times New Roman" pitchFamily="18" charset="0"/>
              </a:rPr>
              <a:t>• flows with strong separation,</a:t>
            </a:r>
          </a:p>
          <a:p>
            <a:pPr lvl="2">
              <a:buNone/>
            </a:pPr>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axi</a:t>
            </a:r>
            <a:r>
              <a:rPr lang="en-GB" dirty="0" smtClean="0">
                <a:latin typeface="Times New Roman" pitchFamily="18" charset="0"/>
                <a:cs typeface="Times New Roman" pitchFamily="18" charset="0"/>
              </a:rPr>
              <a:t>-symmetric jets,</a:t>
            </a:r>
          </a:p>
          <a:p>
            <a:pPr lvl="2">
              <a:buNone/>
            </a:pPr>
            <a:r>
              <a:rPr lang="en-GB" dirty="0" smtClean="0">
                <a:latin typeface="Times New Roman" pitchFamily="18" charset="0"/>
                <a:cs typeface="Times New Roman" pitchFamily="18" charset="0"/>
              </a:rPr>
              <a:t>• certain unconfined flows, and</a:t>
            </a:r>
          </a:p>
          <a:p>
            <a:pPr lvl="2">
              <a:buNone/>
            </a:pPr>
            <a:r>
              <a:rPr lang="en-GB" dirty="0" smtClean="0">
                <a:latin typeface="Times New Roman" pitchFamily="18" charset="0"/>
                <a:cs typeface="Times New Roman" pitchFamily="18" charset="0"/>
              </a:rPr>
              <a:t>• fully developed flows in non-circular ducts.</a:t>
            </a:r>
          </a:p>
          <a:p>
            <a:pPr lvl="1">
              <a:buNone/>
            </a:pPr>
            <a:r>
              <a:rPr lang="en-GB" dirty="0" smtClean="0">
                <a:latin typeface="Times New Roman" pitchFamily="18" charset="0"/>
                <a:cs typeface="Times New Roman" pitchFamily="18" charset="0"/>
              </a:rPr>
              <a:t>– Valid only for fully turbulent flows.</a:t>
            </a:r>
          </a:p>
          <a:p>
            <a:pPr lvl="1">
              <a:buNone/>
            </a:pPr>
            <a:r>
              <a:rPr lang="en-GB" dirty="0" smtClean="0">
                <a:latin typeface="Times New Roman" pitchFamily="18" charset="0"/>
                <a:cs typeface="Times New Roman" pitchFamily="18" charset="0"/>
              </a:rPr>
              <a:t>– Simplistic </a:t>
            </a:r>
            <a:r>
              <a:rPr lang="el-GR" dirty="0" smtClean="0">
                <a:latin typeface="Times New Roman" pitchFamily="18" charset="0"/>
                <a:cs typeface="Times New Roman" pitchFamily="18" charset="0"/>
              </a:rPr>
              <a:t>ε </a:t>
            </a:r>
            <a:r>
              <a:rPr lang="en-GB" dirty="0" smtClean="0">
                <a:latin typeface="Times New Roman" pitchFamily="18" charset="0"/>
                <a:cs typeface="Times New Roman" pitchFamily="18" charset="0"/>
              </a:rPr>
              <a:t>equation.</a:t>
            </a:r>
          </a:p>
          <a:p>
            <a:pPr>
              <a:buNone/>
            </a:pP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Autofit/>
          </a:bodyPr>
          <a:lstStyle/>
          <a:p>
            <a:r>
              <a:rPr lang="en-GB" sz="3600" dirty="0" smtClean="0">
                <a:solidFill>
                  <a:srgbClr val="0070C0"/>
                </a:solidFill>
                <a:latin typeface="Times New Roman" pitchFamily="18" charset="0"/>
                <a:cs typeface="Times New Roman" pitchFamily="18" charset="0"/>
              </a:rPr>
              <a:t>Rates of change following a fluid Particle and for a fluid element</a:t>
            </a:r>
            <a:br>
              <a:rPr lang="en-GB" sz="3600" dirty="0" smtClean="0">
                <a:solidFill>
                  <a:srgbClr val="0070C0"/>
                </a:solidFill>
                <a:latin typeface="Times New Roman" pitchFamily="18" charset="0"/>
                <a:cs typeface="Times New Roman" pitchFamily="18" charset="0"/>
              </a:rPr>
            </a:br>
            <a:endParaRPr lang="en-GB" sz="3600" dirty="0">
              <a:solidFill>
                <a:srgbClr val="0070C0"/>
              </a:solidFill>
              <a:latin typeface="Times New Roman" pitchFamily="18" charset="0"/>
              <a:cs typeface="Times New Roman" pitchFamily="18" charset="0"/>
            </a:endParaRPr>
          </a:p>
        </p:txBody>
      </p:sp>
      <p:pic>
        <p:nvPicPr>
          <p:cNvPr id="63490" name="Picture 2"/>
          <p:cNvPicPr>
            <a:picLocks noChangeAspect="1" noChangeArrowheads="1"/>
          </p:cNvPicPr>
          <p:nvPr/>
        </p:nvPicPr>
        <p:blipFill>
          <a:blip r:embed="rId2" cstate="print"/>
          <a:srcRect/>
          <a:stretch>
            <a:fillRect/>
          </a:stretch>
        </p:blipFill>
        <p:spPr bwMode="auto">
          <a:xfrm>
            <a:off x="381000" y="1524000"/>
            <a:ext cx="8410981"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70C0"/>
                </a:solidFill>
                <a:latin typeface="Times New Roman" pitchFamily="18" charset="0"/>
                <a:cs typeface="Times New Roman" pitchFamily="18" charset="0"/>
              </a:rPr>
              <a:t>More two-equation models</a:t>
            </a:r>
            <a:endParaRPr lang="en-GB"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1600200"/>
            <a:ext cx="8382000" cy="4525963"/>
          </a:xfrm>
        </p:spPr>
        <p:txBody>
          <a:bodyPr>
            <a:normAutofit fontScale="77500" lnSpcReduction="20000"/>
          </a:bodyPr>
          <a:lstStyle/>
          <a:p>
            <a:pPr algn="just"/>
            <a:r>
              <a:rPr lang="en-GB" dirty="0" smtClean="0">
                <a:latin typeface="Times New Roman" pitchFamily="18" charset="0"/>
                <a:cs typeface="Times New Roman" pitchFamily="18" charset="0"/>
              </a:rPr>
              <a:t>The </a:t>
            </a:r>
            <a:r>
              <a:rPr lang="en-GB" i="1" dirty="0" smtClean="0">
                <a:latin typeface="Times New Roman" pitchFamily="18" charset="0"/>
                <a:cs typeface="Times New Roman" pitchFamily="18" charset="0"/>
              </a:rPr>
              <a:t>k-ε model was developed in the early 1970s. Its strengths as </a:t>
            </a:r>
            <a:r>
              <a:rPr lang="en-GB" dirty="0" smtClean="0">
                <a:latin typeface="Times New Roman" pitchFamily="18" charset="0"/>
                <a:cs typeface="Times New Roman" pitchFamily="18" charset="0"/>
              </a:rPr>
              <a:t>well as its shortcomings are well documented.</a:t>
            </a: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Many attempts have been made to develop two-equation models that improve on the standard </a:t>
            </a:r>
            <a:r>
              <a:rPr lang="en-GB" i="1" dirty="0" smtClean="0">
                <a:latin typeface="Times New Roman" pitchFamily="18" charset="0"/>
                <a:cs typeface="Times New Roman" pitchFamily="18" charset="0"/>
              </a:rPr>
              <a:t>k-ε model.</a:t>
            </a:r>
          </a:p>
          <a:p>
            <a:pPr algn="just"/>
            <a:endParaRPr lang="en-GB" i="1"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We will discuss some here:</a:t>
            </a:r>
          </a:p>
          <a:p>
            <a:pPr lvl="2" algn="just">
              <a:buNone/>
            </a:pPr>
            <a:r>
              <a:rPr lang="en-GB" sz="3000" dirty="0" smtClean="0">
                <a:latin typeface="Times New Roman" pitchFamily="18" charset="0"/>
                <a:cs typeface="Times New Roman" pitchFamily="18" charset="0"/>
              </a:rPr>
              <a:t>– </a:t>
            </a:r>
            <a:r>
              <a:rPr lang="en-GB" sz="3000" i="1" dirty="0" smtClean="0">
                <a:latin typeface="Times New Roman" pitchFamily="18" charset="0"/>
                <a:cs typeface="Times New Roman" pitchFamily="18" charset="0"/>
              </a:rPr>
              <a:t>k-</a:t>
            </a:r>
            <a:r>
              <a:rPr lang="el-GR" sz="3000" i="1" dirty="0" smtClean="0">
                <a:latin typeface="Times New Roman" pitchFamily="18" charset="0"/>
                <a:cs typeface="Times New Roman" pitchFamily="18" charset="0"/>
              </a:rPr>
              <a:t>ε </a:t>
            </a:r>
            <a:r>
              <a:rPr lang="en-GB" sz="3000" i="1" dirty="0" smtClean="0">
                <a:latin typeface="Times New Roman" pitchFamily="18" charset="0"/>
                <a:cs typeface="Times New Roman" pitchFamily="18" charset="0"/>
              </a:rPr>
              <a:t>RNG model.</a:t>
            </a:r>
          </a:p>
          <a:p>
            <a:pPr lvl="2" algn="just">
              <a:buNone/>
            </a:pPr>
            <a:r>
              <a:rPr lang="en-GB" sz="3000" dirty="0" smtClean="0">
                <a:latin typeface="Times New Roman" pitchFamily="18" charset="0"/>
                <a:cs typeface="Times New Roman" pitchFamily="18" charset="0"/>
              </a:rPr>
              <a:t>– </a:t>
            </a:r>
            <a:r>
              <a:rPr lang="en-GB" sz="3000" i="1" dirty="0" smtClean="0">
                <a:latin typeface="Times New Roman" pitchFamily="18" charset="0"/>
                <a:cs typeface="Times New Roman" pitchFamily="18" charset="0"/>
              </a:rPr>
              <a:t>k-</a:t>
            </a:r>
            <a:r>
              <a:rPr lang="el-GR" sz="3000" i="1" dirty="0" smtClean="0">
                <a:latin typeface="Times New Roman" pitchFamily="18" charset="0"/>
                <a:cs typeface="Times New Roman" pitchFamily="18" charset="0"/>
              </a:rPr>
              <a:t>ε </a:t>
            </a:r>
            <a:r>
              <a:rPr lang="en-GB" sz="3000" i="1" dirty="0" smtClean="0">
                <a:latin typeface="Times New Roman" pitchFamily="18" charset="0"/>
                <a:cs typeface="Times New Roman" pitchFamily="18" charset="0"/>
              </a:rPr>
              <a:t>realizable model.</a:t>
            </a:r>
          </a:p>
          <a:p>
            <a:pPr lvl="2" algn="just">
              <a:buNone/>
            </a:pPr>
            <a:r>
              <a:rPr lang="en-GB" sz="3000" dirty="0" smtClean="0">
                <a:latin typeface="Times New Roman" pitchFamily="18" charset="0"/>
                <a:cs typeface="Times New Roman" pitchFamily="18" charset="0"/>
              </a:rPr>
              <a:t>– </a:t>
            </a:r>
            <a:r>
              <a:rPr lang="en-GB" sz="3000" i="1" dirty="0" smtClean="0">
                <a:latin typeface="Times New Roman" pitchFamily="18" charset="0"/>
                <a:cs typeface="Times New Roman" pitchFamily="18" charset="0"/>
              </a:rPr>
              <a:t>k-</a:t>
            </a:r>
            <a:r>
              <a:rPr lang="el-GR" sz="3000" i="1" dirty="0" smtClean="0">
                <a:latin typeface="Times New Roman" pitchFamily="18" charset="0"/>
                <a:cs typeface="Times New Roman" pitchFamily="18" charset="0"/>
              </a:rPr>
              <a:t>ω </a:t>
            </a:r>
            <a:r>
              <a:rPr lang="en-GB" sz="3000" i="1" dirty="0" smtClean="0">
                <a:latin typeface="Times New Roman" pitchFamily="18" charset="0"/>
                <a:cs typeface="Times New Roman" pitchFamily="18" charset="0"/>
              </a:rPr>
              <a:t>model.</a:t>
            </a:r>
          </a:p>
          <a:p>
            <a:pPr lvl="2" algn="just">
              <a:buNone/>
            </a:pPr>
            <a:r>
              <a:rPr lang="en-GB" sz="3000" dirty="0" smtClean="0">
                <a:latin typeface="Times New Roman" pitchFamily="18" charset="0"/>
                <a:cs typeface="Times New Roman" pitchFamily="18" charset="0"/>
              </a:rPr>
              <a:t>– Algebraic stress model.</a:t>
            </a:r>
          </a:p>
          <a:p>
            <a:pPr lvl="2" algn="just">
              <a:buNone/>
            </a:pPr>
            <a:r>
              <a:rPr lang="en-GB" sz="3000" dirty="0" smtClean="0">
                <a:latin typeface="Times New Roman" pitchFamily="18" charset="0"/>
                <a:cs typeface="Times New Roman" pitchFamily="18" charset="0"/>
              </a:rPr>
              <a:t>– Non-linear models.</a:t>
            </a:r>
          </a:p>
          <a:p>
            <a:pPr algn="just"/>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70C0"/>
                </a:solidFill>
                <a:latin typeface="Times New Roman" pitchFamily="18" charset="0"/>
                <a:cs typeface="Times New Roman" pitchFamily="18" charset="0"/>
              </a:rPr>
              <a:t>Improvement: RNG </a:t>
            </a:r>
            <a:r>
              <a:rPr lang="en-GB" i="1" dirty="0" smtClean="0">
                <a:solidFill>
                  <a:srgbClr val="0070C0"/>
                </a:solidFill>
                <a:latin typeface="Times New Roman" pitchFamily="18" charset="0"/>
                <a:cs typeface="Times New Roman" pitchFamily="18" charset="0"/>
              </a:rPr>
              <a:t>k- </a:t>
            </a:r>
            <a:r>
              <a:rPr lang="el-GR" i="1" dirty="0" smtClean="0">
                <a:solidFill>
                  <a:srgbClr val="0070C0"/>
                </a:solidFill>
              </a:rPr>
              <a:t>ε</a:t>
            </a:r>
            <a:endParaRPr lang="en-GB" dirty="0">
              <a:solidFill>
                <a:srgbClr val="0070C0"/>
              </a:solidFill>
            </a:endParaRPr>
          </a:p>
        </p:txBody>
      </p:sp>
      <p:sp>
        <p:nvSpPr>
          <p:cNvPr id="3" name="Content Placeholder 2"/>
          <p:cNvSpPr>
            <a:spLocks noGrp="1"/>
          </p:cNvSpPr>
          <p:nvPr>
            <p:ph idx="1"/>
          </p:nvPr>
        </p:nvSpPr>
        <p:spPr>
          <a:xfrm>
            <a:off x="457200" y="1295400"/>
            <a:ext cx="8382000" cy="5105400"/>
          </a:xfrm>
        </p:spPr>
        <p:txBody>
          <a:bodyPr>
            <a:normAutofit fontScale="70000" lnSpcReduction="20000"/>
          </a:bodyPr>
          <a:lstStyle/>
          <a:p>
            <a:pPr algn="just"/>
            <a:r>
              <a:rPr lang="en-GB" i="1" dirty="0" smtClean="0">
                <a:latin typeface="Times New Roman" pitchFamily="18" charset="0"/>
                <a:cs typeface="Times New Roman" pitchFamily="18" charset="0"/>
              </a:rPr>
              <a:t>k-</a:t>
            </a:r>
            <a:r>
              <a:rPr lang="en-GB" i="1" dirty="0" smtClean="0">
                <a:latin typeface="Symbol" pitchFamily="18" charset="2"/>
                <a:cs typeface="Times New Roman" pitchFamily="18" charset="0"/>
              </a:rPr>
              <a:t>e</a:t>
            </a:r>
            <a:r>
              <a:rPr lang="en-GB" i="1" dirty="0" smtClean="0">
                <a:latin typeface="Times New Roman" pitchFamily="18" charset="0"/>
                <a:cs typeface="Times New Roman" pitchFamily="18" charset="0"/>
              </a:rPr>
              <a:t> equations are derived from the application of a rigorous </a:t>
            </a:r>
            <a:r>
              <a:rPr lang="en-GB" dirty="0" smtClean="0">
                <a:latin typeface="Times New Roman" pitchFamily="18" charset="0"/>
                <a:cs typeface="Times New Roman" pitchFamily="18" charset="0"/>
              </a:rPr>
              <a:t>statistical technique (Renormalization Group Method) to the instantaneous </a:t>
            </a:r>
            <a:r>
              <a:rPr lang="en-GB" dirty="0" err="1" smtClean="0">
                <a:latin typeface="Times New Roman" pitchFamily="18" charset="0"/>
                <a:cs typeface="Times New Roman" pitchFamily="18" charset="0"/>
              </a:rPr>
              <a:t>Navier</a:t>
            </a:r>
            <a:r>
              <a:rPr lang="en-GB" dirty="0" smtClean="0">
                <a:latin typeface="Times New Roman" pitchFamily="18" charset="0"/>
                <a:cs typeface="Times New Roman" pitchFamily="18" charset="0"/>
              </a:rPr>
              <a:t>-Stokes equations.</a:t>
            </a: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Similar in form to the standard </a:t>
            </a:r>
            <a:r>
              <a:rPr lang="en-GB" i="1" dirty="0" smtClean="0">
                <a:latin typeface="Times New Roman" pitchFamily="18" charset="0"/>
                <a:cs typeface="Times New Roman" pitchFamily="18" charset="0"/>
              </a:rPr>
              <a:t>k-</a:t>
            </a:r>
            <a:r>
              <a:rPr lang="en-GB" i="1" dirty="0" smtClean="0">
                <a:latin typeface="Symbol" pitchFamily="18" charset="2"/>
                <a:cs typeface="Times New Roman" pitchFamily="18" charset="0"/>
              </a:rPr>
              <a:t>e</a:t>
            </a:r>
            <a:r>
              <a:rPr lang="en-GB" i="1" dirty="0" smtClean="0">
                <a:latin typeface="Times New Roman" pitchFamily="18" charset="0"/>
                <a:cs typeface="Times New Roman" pitchFamily="18" charset="0"/>
              </a:rPr>
              <a:t> equations but includes:</a:t>
            </a:r>
          </a:p>
          <a:p>
            <a:pPr lvl="2" algn="just">
              <a:buNone/>
            </a:pPr>
            <a:r>
              <a:rPr lang="en-GB" dirty="0" smtClean="0">
                <a:latin typeface="Times New Roman" pitchFamily="18" charset="0"/>
                <a:cs typeface="Times New Roman" pitchFamily="18" charset="0"/>
              </a:rPr>
              <a:t>– Additional term in e equation for interaction between turbulence dissipation and mean shear.</a:t>
            </a:r>
          </a:p>
          <a:p>
            <a:pPr lvl="2" algn="just">
              <a:buNone/>
            </a:pPr>
            <a:r>
              <a:rPr lang="en-GB" dirty="0" smtClean="0">
                <a:latin typeface="Times New Roman" pitchFamily="18" charset="0"/>
                <a:cs typeface="Times New Roman" pitchFamily="18" charset="0"/>
              </a:rPr>
              <a:t>– The effect of swirl on turbulence.</a:t>
            </a:r>
          </a:p>
          <a:p>
            <a:pPr lvl="2" algn="just">
              <a:buNone/>
            </a:pPr>
            <a:r>
              <a:rPr lang="en-GB" dirty="0" smtClean="0">
                <a:latin typeface="Times New Roman" pitchFamily="18" charset="0"/>
                <a:cs typeface="Times New Roman" pitchFamily="18" charset="0"/>
              </a:rPr>
              <a:t>– Analytical formula for turbulent </a:t>
            </a:r>
            <a:r>
              <a:rPr lang="en-GB" dirty="0" err="1" smtClean="0">
                <a:latin typeface="Times New Roman" pitchFamily="18" charset="0"/>
                <a:cs typeface="Times New Roman" pitchFamily="18" charset="0"/>
              </a:rPr>
              <a:t>Prandtl</a:t>
            </a:r>
            <a:r>
              <a:rPr lang="en-GB" dirty="0" smtClean="0">
                <a:latin typeface="Times New Roman" pitchFamily="18" charset="0"/>
                <a:cs typeface="Times New Roman" pitchFamily="18" charset="0"/>
              </a:rPr>
              <a:t> number.</a:t>
            </a:r>
          </a:p>
          <a:p>
            <a:pPr lvl="2" algn="just">
              <a:buNone/>
            </a:pPr>
            <a:r>
              <a:rPr lang="en-GB" dirty="0" smtClean="0">
                <a:latin typeface="Times New Roman" pitchFamily="18" charset="0"/>
                <a:cs typeface="Times New Roman" pitchFamily="18" charset="0"/>
              </a:rPr>
              <a:t>– Differential formula for effective viscosity.</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Improved predictions for:</a:t>
            </a:r>
          </a:p>
          <a:p>
            <a:pPr lvl="2" algn="just">
              <a:buNone/>
            </a:pPr>
            <a:r>
              <a:rPr lang="en-GB" dirty="0" smtClean="0">
                <a:latin typeface="Times New Roman" pitchFamily="18" charset="0"/>
                <a:cs typeface="Times New Roman" pitchFamily="18" charset="0"/>
              </a:rPr>
              <a:t>– High streamline curvature and strain rate.</a:t>
            </a:r>
          </a:p>
          <a:p>
            <a:pPr lvl="2" algn="just">
              <a:buNone/>
            </a:pPr>
            <a:r>
              <a:rPr lang="en-GB" dirty="0" smtClean="0">
                <a:latin typeface="Times New Roman" pitchFamily="18" charset="0"/>
                <a:cs typeface="Times New Roman" pitchFamily="18" charset="0"/>
              </a:rPr>
              <a:t>– Transitional flows.</a:t>
            </a:r>
          </a:p>
          <a:p>
            <a:pPr lvl="2" algn="just">
              <a:buNone/>
            </a:pPr>
            <a:r>
              <a:rPr lang="en-GB" dirty="0" smtClean="0">
                <a:latin typeface="Times New Roman" pitchFamily="18" charset="0"/>
                <a:cs typeface="Times New Roman" pitchFamily="18" charset="0"/>
              </a:rPr>
              <a:t>– Wall heat and mass transfer.</a:t>
            </a:r>
          </a:p>
          <a:p>
            <a:pPr lvl="2"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But still does not predict the spreading of a round jet correctly.</a:t>
            </a: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spect="1" noChangeArrowheads="1"/>
          </p:cNvSpPr>
          <p:nvPr>
            <p:ph type="title"/>
          </p:nvPr>
        </p:nvSpPr>
        <p:spPr>
          <a:xfrm>
            <a:off x="610290" y="234949"/>
            <a:ext cx="7772400" cy="487363"/>
          </a:xfrm>
          <a:noFill/>
        </p:spPr>
        <p:txBody>
          <a:bodyPr>
            <a:normAutofit fontScale="90000"/>
          </a:bodyPr>
          <a:lstStyle/>
          <a:p>
            <a:r>
              <a:rPr lang="en-US" dirty="0" smtClean="0"/>
              <a:t>RNG </a:t>
            </a:r>
            <a:r>
              <a:rPr lang="en-US" i="1" dirty="0" smtClean="0"/>
              <a:t>k-</a:t>
            </a:r>
            <a:r>
              <a:rPr lang="en-US" i="1" dirty="0" smtClean="0">
                <a:latin typeface="Symbol" pitchFamily="18" charset="2"/>
              </a:rPr>
              <a:t></a:t>
            </a:r>
            <a:r>
              <a:rPr lang="en-US" dirty="0" smtClean="0"/>
              <a:t> Model</a:t>
            </a:r>
            <a:endParaRPr lang="en-US" b="1" dirty="0" smtClean="0"/>
          </a:p>
        </p:txBody>
      </p:sp>
      <p:sp>
        <p:nvSpPr>
          <p:cNvPr id="9" name="Rectangle 3"/>
          <p:cNvSpPr>
            <a:spLocks noChangeArrowheads="1"/>
          </p:cNvSpPr>
          <p:nvPr/>
        </p:nvSpPr>
        <p:spPr bwMode="auto">
          <a:xfrm>
            <a:off x="287338" y="1158875"/>
            <a:ext cx="3000375" cy="393700"/>
          </a:xfrm>
          <a:prstGeom prst="rect">
            <a:avLst/>
          </a:prstGeom>
          <a:noFill/>
          <a:ln w="12700">
            <a:noFill/>
            <a:miter lim="800000"/>
            <a:headEnd/>
            <a:tailEnd/>
          </a:ln>
        </p:spPr>
        <p:txBody>
          <a:bodyPr wrap="none" lIns="90488" tIns="44450" rIns="90488" bIns="44450">
            <a:spAutoFit/>
          </a:bodyPr>
          <a:lstStyle/>
          <a:p>
            <a:r>
              <a:rPr lang="en-US" sz="2000" b="1" dirty="0">
                <a:solidFill>
                  <a:srgbClr val="FF0000"/>
                </a:solidFill>
              </a:rPr>
              <a:t>Turbulent Kinetic Energy</a:t>
            </a:r>
          </a:p>
        </p:txBody>
      </p:sp>
      <p:sp>
        <p:nvSpPr>
          <p:cNvPr id="10" name="Rectangle 4"/>
          <p:cNvSpPr>
            <a:spLocks noChangeArrowheads="1"/>
          </p:cNvSpPr>
          <p:nvPr/>
        </p:nvSpPr>
        <p:spPr bwMode="auto">
          <a:xfrm>
            <a:off x="288925" y="2936875"/>
            <a:ext cx="1963738" cy="393700"/>
          </a:xfrm>
          <a:prstGeom prst="rect">
            <a:avLst/>
          </a:prstGeom>
          <a:noFill/>
          <a:ln w="12700">
            <a:noFill/>
            <a:miter lim="800000"/>
            <a:headEnd/>
            <a:tailEnd/>
          </a:ln>
        </p:spPr>
        <p:txBody>
          <a:bodyPr wrap="none" lIns="90488" tIns="44450" rIns="90488" bIns="44450">
            <a:spAutoFit/>
          </a:bodyPr>
          <a:lstStyle/>
          <a:p>
            <a:r>
              <a:rPr lang="en-US" sz="2000" b="1">
                <a:solidFill>
                  <a:schemeClr val="accent2"/>
                </a:solidFill>
              </a:rPr>
              <a:t>Dissipation Rate</a:t>
            </a:r>
          </a:p>
        </p:txBody>
      </p:sp>
      <p:grpSp>
        <p:nvGrpSpPr>
          <p:cNvPr id="11" name="Group 5"/>
          <p:cNvGrpSpPr>
            <a:grpSpLocks/>
          </p:cNvGrpSpPr>
          <p:nvPr/>
        </p:nvGrpSpPr>
        <p:grpSpPr bwMode="auto">
          <a:xfrm>
            <a:off x="304800" y="1524000"/>
            <a:ext cx="4919663" cy="1252538"/>
            <a:chOff x="382" y="1236"/>
            <a:chExt cx="3099" cy="789"/>
          </a:xfrm>
        </p:grpSpPr>
        <p:grpSp>
          <p:nvGrpSpPr>
            <p:cNvPr id="12" name="Group 6"/>
            <p:cNvGrpSpPr>
              <a:grpSpLocks/>
            </p:cNvGrpSpPr>
            <p:nvPr/>
          </p:nvGrpSpPr>
          <p:grpSpPr bwMode="auto">
            <a:xfrm>
              <a:off x="382" y="1236"/>
              <a:ext cx="3099" cy="789"/>
              <a:chOff x="382" y="1236"/>
              <a:chExt cx="3099" cy="789"/>
            </a:xfrm>
          </p:grpSpPr>
          <p:sp>
            <p:nvSpPr>
              <p:cNvPr id="14" name="Rectangle 7"/>
              <p:cNvSpPr>
                <a:spLocks noChangeArrowheads="1"/>
              </p:cNvSpPr>
              <p:nvPr/>
            </p:nvSpPr>
            <p:spPr bwMode="auto">
              <a:xfrm>
                <a:off x="382" y="1815"/>
                <a:ext cx="705" cy="210"/>
              </a:xfrm>
              <a:prstGeom prst="rect">
                <a:avLst/>
              </a:prstGeom>
              <a:noFill/>
              <a:ln w="12700">
                <a:noFill/>
                <a:miter lim="800000"/>
                <a:headEnd/>
                <a:tailEnd/>
              </a:ln>
            </p:spPr>
            <p:txBody>
              <a:bodyPr wrap="none" lIns="90488" tIns="44450" rIns="90488" bIns="44450">
                <a:spAutoFit/>
              </a:bodyPr>
              <a:lstStyle/>
              <a:p>
                <a:r>
                  <a:rPr lang="en-US" sz="1600">
                    <a:solidFill>
                      <a:srgbClr val="FF0000"/>
                    </a:solidFill>
                  </a:rPr>
                  <a:t>Convection</a:t>
                </a:r>
                <a:endParaRPr lang="en-US" sz="1600"/>
              </a:p>
            </p:txBody>
          </p:sp>
          <p:sp>
            <p:nvSpPr>
              <p:cNvPr id="15" name="Rectangle 8"/>
              <p:cNvSpPr>
                <a:spLocks noChangeArrowheads="1"/>
              </p:cNvSpPr>
              <p:nvPr/>
            </p:nvSpPr>
            <p:spPr bwMode="auto">
              <a:xfrm>
                <a:off x="1881" y="1809"/>
                <a:ext cx="606" cy="210"/>
              </a:xfrm>
              <a:prstGeom prst="rect">
                <a:avLst/>
              </a:prstGeom>
              <a:noFill/>
              <a:ln w="12700">
                <a:noFill/>
                <a:miter lim="800000"/>
                <a:headEnd/>
                <a:tailEnd/>
              </a:ln>
            </p:spPr>
            <p:txBody>
              <a:bodyPr wrap="none" lIns="90488" tIns="44450" rIns="90488" bIns="44450">
                <a:spAutoFit/>
              </a:bodyPr>
              <a:lstStyle/>
              <a:p>
                <a:r>
                  <a:rPr lang="en-US" sz="1600">
                    <a:solidFill>
                      <a:srgbClr val="006600"/>
                    </a:solidFill>
                  </a:rPr>
                  <a:t>Diffusion</a:t>
                </a:r>
                <a:endParaRPr lang="en-US" sz="1600"/>
              </a:p>
            </p:txBody>
          </p:sp>
          <p:sp>
            <p:nvSpPr>
              <p:cNvPr id="16" name="Rectangle 9"/>
              <p:cNvSpPr>
                <a:spLocks noChangeArrowheads="1"/>
              </p:cNvSpPr>
              <p:nvPr/>
            </p:nvSpPr>
            <p:spPr bwMode="auto">
              <a:xfrm>
                <a:off x="2782" y="1659"/>
                <a:ext cx="699" cy="210"/>
              </a:xfrm>
              <a:prstGeom prst="rect">
                <a:avLst/>
              </a:prstGeom>
              <a:noFill/>
              <a:ln w="12700">
                <a:noFill/>
                <a:miter lim="800000"/>
                <a:headEnd/>
                <a:tailEnd/>
              </a:ln>
            </p:spPr>
            <p:txBody>
              <a:bodyPr wrap="none" lIns="90488" tIns="44450" rIns="90488" bIns="44450">
                <a:spAutoFit/>
              </a:bodyPr>
              <a:lstStyle/>
              <a:p>
                <a:r>
                  <a:rPr lang="en-US" sz="1600">
                    <a:solidFill>
                      <a:srgbClr val="CC9900"/>
                    </a:solidFill>
                  </a:rPr>
                  <a:t>Dissipation</a:t>
                </a:r>
                <a:endParaRPr lang="en-US" sz="1600"/>
              </a:p>
            </p:txBody>
          </p:sp>
          <p:graphicFrame>
            <p:nvGraphicFramePr>
              <p:cNvPr id="17" name="Object 10"/>
              <p:cNvGraphicFramePr>
                <a:graphicFrameLocks noChangeAspect="1"/>
              </p:cNvGraphicFramePr>
              <p:nvPr/>
            </p:nvGraphicFramePr>
            <p:xfrm>
              <a:off x="436" y="1236"/>
              <a:ext cx="2662" cy="736"/>
            </p:xfrm>
            <a:graphic>
              <a:graphicData uri="http://schemas.openxmlformats.org/presentationml/2006/ole">
                <mc:AlternateContent xmlns:mc="http://schemas.openxmlformats.org/markup-compatibility/2006">
                  <mc:Choice xmlns:v="urn:schemas-microsoft-com:vml" Requires="v">
                    <p:oleObj spid="_x0000_s490021" name="Equation" r:id="rId3" imgW="2387520" imgH="660240" progId="Equation.3">
                      <p:embed/>
                    </p:oleObj>
                  </mc:Choice>
                  <mc:Fallback>
                    <p:oleObj name="Equation" r:id="rId3" imgW="2387520" imgH="660240" progId="Equation.3">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 y="1236"/>
                            <a:ext cx="2662" cy="7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Rectangle 11"/>
            <p:cNvSpPr>
              <a:spLocks noChangeArrowheads="1"/>
            </p:cNvSpPr>
            <p:nvPr/>
          </p:nvSpPr>
          <p:spPr bwMode="auto">
            <a:xfrm>
              <a:off x="970" y="1647"/>
              <a:ext cx="684" cy="210"/>
            </a:xfrm>
            <a:prstGeom prst="rect">
              <a:avLst/>
            </a:prstGeom>
            <a:noFill/>
            <a:ln w="12700">
              <a:noFill/>
              <a:miter lim="800000"/>
              <a:headEnd/>
              <a:tailEnd/>
            </a:ln>
          </p:spPr>
          <p:txBody>
            <a:bodyPr wrap="none" lIns="90488" tIns="44450" rIns="90488" bIns="44450">
              <a:spAutoFit/>
            </a:bodyPr>
            <a:lstStyle/>
            <a:p>
              <a:r>
                <a:rPr lang="en-US" sz="1600">
                  <a:solidFill>
                    <a:schemeClr val="accent2"/>
                  </a:solidFill>
                </a:rPr>
                <a:t>Generation</a:t>
              </a:r>
              <a:endParaRPr lang="en-US" sz="1600"/>
            </a:p>
          </p:txBody>
        </p:sp>
      </p:grpSp>
      <p:graphicFrame>
        <p:nvGraphicFramePr>
          <p:cNvPr id="18" name="Object 12">
            <a:hlinkClick r:id="" action="ppaction://ole?verb=0"/>
          </p:cNvPr>
          <p:cNvGraphicFramePr>
            <a:graphicFrameLocks/>
          </p:cNvGraphicFramePr>
          <p:nvPr>
            <p:extLst>
              <p:ext uri="{D42A27DB-BD31-4B8C-83A1-F6EECF244321}">
                <p14:modId xmlns:p14="http://schemas.microsoft.com/office/powerpoint/2010/main" val="773002586"/>
              </p:ext>
            </p:extLst>
          </p:nvPr>
        </p:nvGraphicFramePr>
        <p:xfrm>
          <a:off x="5556250" y="1939925"/>
          <a:ext cx="3054350" cy="823913"/>
        </p:xfrm>
        <a:graphic>
          <a:graphicData uri="http://schemas.openxmlformats.org/presentationml/2006/ole">
            <mc:AlternateContent xmlns:mc="http://schemas.openxmlformats.org/markup-compatibility/2006">
              <mc:Choice xmlns:v="urn:schemas-microsoft-com:vml" Requires="v">
                <p:oleObj spid="_x0000_s490022" name="Equation" r:id="rId5" imgW="2361960" imgH="507960" progId="Equation.3">
                  <p:embed/>
                </p:oleObj>
              </mc:Choice>
              <mc:Fallback>
                <p:oleObj name="Equation" r:id="rId5" imgW="2361960" imgH="507960" progId="Equation.3">
                  <p:embed/>
                  <p:pic>
                    <p:nvPicPr>
                      <p:cNvPr id="0" name="Object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250" y="1939925"/>
                        <a:ext cx="30543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3"/>
          <p:cNvSpPr>
            <a:spLocks noChangeArrowheads="1"/>
          </p:cNvSpPr>
          <p:nvPr/>
        </p:nvSpPr>
        <p:spPr bwMode="auto">
          <a:xfrm>
            <a:off x="5635625" y="1773238"/>
            <a:ext cx="739775" cy="363537"/>
          </a:xfrm>
          <a:prstGeom prst="rect">
            <a:avLst/>
          </a:prstGeom>
          <a:noFill/>
          <a:ln w="12700">
            <a:noFill/>
            <a:miter lim="800000"/>
            <a:headEnd/>
            <a:tailEnd/>
          </a:ln>
        </p:spPr>
        <p:txBody>
          <a:bodyPr wrap="none" lIns="90488" tIns="44450" rIns="90488" bIns="44450">
            <a:spAutoFit/>
          </a:bodyPr>
          <a:lstStyle/>
          <a:p>
            <a:r>
              <a:rPr lang="en-US" sz="1800"/>
              <a:t>where</a:t>
            </a:r>
          </a:p>
        </p:txBody>
      </p:sp>
      <p:grpSp>
        <p:nvGrpSpPr>
          <p:cNvPr id="20" name="Group 14"/>
          <p:cNvGrpSpPr>
            <a:grpSpLocks/>
          </p:cNvGrpSpPr>
          <p:nvPr/>
        </p:nvGrpSpPr>
        <p:grpSpPr bwMode="auto">
          <a:xfrm>
            <a:off x="669925" y="4810125"/>
            <a:ext cx="4368800" cy="393700"/>
            <a:chOff x="645" y="3305"/>
            <a:chExt cx="2752" cy="248"/>
          </a:xfrm>
        </p:grpSpPr>
        <p:sp>
          <p:nvSpPr>
            <p:cNvPr id="21" name="Rectangle 15"/>
            <p:cNvSpPr>
              <a:spLocks noChangeArrowheads="1"/>
            </p:cNvSpPr>
            <p:nvPr/>
          </p:nvSpPr>
          <p:spPr bwMode="auto">
            <a:xfrm>
              <a:off x="1547" y="3305"/>
              <a:ext cx="1850" cy="229"/>
            </a:xfrm>
            <a:prstGeom prst="rect">
              <a:avLst/>
            </a:prstGeom>
            <a:noFill/>
            <a:ln w="12700">
              <a:noFill/>
              <a:miter lim="800000"/>
              <a:headEnd/>
              <a:tailEnd/>
            </a:ln>
          </p:spPr>
          <p:txBody>
            <a:bodyPr wrap="none" lIns="90488" tIns="44450" rIns="90488" bIns="44450">
              <a:spAutoFit/>
            </a:bodyPr>
            <a:lstStyle/>
            <a:p>
              <a:r>
                <a:rPr lang="en-US" sz="1800"/>
                <a:t>are derived using RNG theory</a:t>
              </a:r>
            </a:p>
          </p:txBody>
        </p:sp>
        <p:graphicFrame>
          <p:nvGraphicFramePr>
            <p:cNvPr id="22" name="Object 16">
              <a:hlinkClick r:id="" action="ppaction://ole?verb=0"/>
            </p:cNvPr>
            <p:cNvGraphicFramePr>
              <a:graphicFrameLocks/>
            </p:cNvGraphicFramePr>
            <p:nvPr/>
          </p:nvGraphicFramePr>
          <p:xfrm>
            <a:off x="645" y="3323"/>
            <a:ext cx="848" cy="230"/>
          </p:xfrm>
          <a:graphic>
            <a:graphicData uri="http://schemas.openxmlformats.org/presentationml/2006/ole">
              <mc:AlternateContent xmlns:mc="http://schemas.openxmlformats.org/markup-compatibility/2006">
                <mc:Choice xmlns:v="urn:schemas-microsoft-com:vml" Requires="v">
                  <p:oleObj spid="_x0000_s490023" name="Equation" r:id="rId7" imgW="1536480" imgH="355320" progId="Equation.3">
                    <p:embed/>
                  </p:oleObj>
                </mc:Choice>
                <mc:Fallback>
                  <p:oleObj name="Equation" r:id="rId7" imgW="1536480" imgH="355320" progId="Equation.3">
                    <p:embed/>
                    <p:pic>
                      <p:nvPicPr>
                        <p:cNvPr id="0" name="Object 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 y="3323"/>
                          <a:ext cx="848"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3" name="Rectangle 17"/>
          <p:cNvSpPr>
            <a:spLocks noChangeArrowheads="1"/>
          </p:cNvSpPr>
          <p:nvPr/>
        </p:nvSpPr>
        <p:spPr bwMode="auto">
          <a:xfrm>
            <a:off x="58842" y="6225318"/>
            <a:ext cx="5022850" cy="305212"/>
          </a:xfrm>
          <a:prstGeom prst="rect">
            <a:avLst/>
          </a:prstGeom>
          <a:noFill/>
          <a:ln w="12700">
            <a:noFill/>
            <a:miter lim="800000"/>
            <a:headEnd/>
            <a:tailEnd/>
          </a:ln>
        </p:spPr>
        <p:txBody>
          <a:bodyPr lIns="90488" tIns="44450" rIns="90488" bIns="44450">
            <a:spAutoFit/>
          </a:bodyPr>
          <a:lstStyle/>
          <a:p>
            <a:r>
              <a:rPr lang="en-US" sz="1400" dirty="0">
                <a:latin typeface="Times New Roman" pitchFamily="18" charset="0"/>
                <a:cs typeface="Times New Roman" pitchFamily="18" charset="0"/>
              </a:rPr>
              <a:t>(equations written for steady, </a:t>
            </a:r>
            <a:r>
              <a:rPr lang="en-US" sz="1400">
                <a:latin typeface="Times New Roman" pitchFamily="18" charset="0"/>
                <a:cs typeface="Times New Roman" pitchFamily="18" charset="0"/>
              </a:rPr>
              <a:t>incompressible </a:t>
            </a:r>
            <a:r>
              <a:rPr lang="en-US" sz="1400" smtClean="0">
                <a:latin typeface="Times New Roman" pitchFamily="18" charset="0"/>
                <a:cs typeface="Times New Roman" pitchFamily="18" charset="0"/>
              </a:rPr>
              <a:t>flow </a:t>
            </a:r>
            <a:r>
              <a:rPr lang="en-US" sz="1400" dirty="0">
                <a:latin typeface="Times New Roman" pitchFamily="18" charset="0"/>
                <a:cs typeface="Times New Roman" pitchFamily="18" charset="0"/>
              </a:rPr>
              <a:t>body forces)</a:t>
            </a:r>
          </a:p>
        </p:txBody>
      </p:sp>
      <p:grpSp>
        <p:nvGrpSpPr>
          <p:cNvPr id="24" name="Group 18"/>
          <p:cNvGrpSpPr>
            <a:grpSpLocks/>
          </p:cNvGrpSpPr>
          <p:nvPr/>
        </p:nvGrpSpPr>
        <p:grpSpPr bwMode="auto">
          <a:xfrm>
            <a:off x="365125" y="3438525"/>
            <a:ext cx="7586663" cy="1384300"/>
            <a:chOff x="423" y="2448"/>
            <a:chExt cx="4779" cy="872"/>
          </a:xfrm>
        </p:grpSpPr>
        <p:sp>
          <p:nvSpPr>
            <p:cNvPr id="25" name="Rectangle 19"/>
            <p:cNvSpPr>
              <a:spLocks noChangeArrowheads="1"/>
            </p:cNvSpPr>
            <p:nvPr/>
          </p:nvSpPr>
          <p:spPr bwMode="auto">
            <a:xfrm>
              <a:off x="3882" y="2802"/>
              <a:ext cx="1320" cy="518"/>
            </a:xfrm>
            <a:prstGeom prst="rect">
              <a:avLst/>
            </a:prstGeom>
            <a:noFill/>
            <a:ln w="12700">
              <a:noFill/>
              <a:miter lim="800000"/>
              <a:headEnd/>
              <a:tailEnd/>
            </a:ln>
          </p:spPr>
          <p:txBody>
            <a:bodyPr wrap="none" lIns="90488" tIns="44450" rIns="90488" bIns="44450">
              <a:spAutoFit/>
            </a:bodyPr>
            <a:lstStyle/>
            <a:p>
              <a:r>
                <a:rPr lang="en-US" sz="1600"/>
                <a:t>Additional term</a:t>
              </a:r>
            </a:p>
            <a:p>
              <a:r>
                <a:rPr lang="en-US" sz="1600"/>
                <a:t>related to mean strain</a:t>
              </a:r>
            </a:p>
            <a:p>
              <a:r>
                <a:rPr lang="en-US" sz="1600"/>
                <a:t>&amp; turbulence quantities</a:t>
              </a:r>
              <a:endParaRPr lang="en-US" sz="1400" b="1">
                <a:latin typeface="HELVETICA"/>
              </a:endParaRPr>
            </a:p>
          </p:txBody>
        </p:sp>
        <p:grpSp>
          <p:nvGrpSpPr>
            <p:cNvPr id="26" name="Group 20"/>
            <p:cNvGrpSpPr>
              <a:grpSpLocks/>
            </p:cNvGrpSpPr>
            <p:nvPr/>
          </p:nvGrpSpPr>
          <p:grpSpPr bwMode="auto">
            <a:xfrm>
              <a:off x="423" y="2967"/>
              <a:ext cx="3346" cy="222"/>
              <a:chOff x="429" y="2955"/>
              <a:chExt cx="3346" cy="222"/>
            </a:xfrm>
          </p:grpSpPr>
          <p:sp>
            <p:nvSpPr>
              <p:cNvPr id="28" name="Rectangle 21"/>
              <p:cNvSpPr>
                <a:spLocks noChangeArrowheads="1"/>
              </p:cNvSpPr>
              <p:nvPr/>
            </p:nvSpPr>
            <p:spPr bwMode="auto">
              <a:xfrm>
                <a:off x="429" y="2955"/>
                <a:ext cx="705" cy="210"/>
              </a:xfrm>
              <a:prstGeom prst="rect">
                <a:avLst/>
              </a:prstGeom>
              <a:noFill/>
              <a:ln w="12700">
                <a:noFill/>
                <a:miter lim="800000"/>
                <a:headEnd/>
                <a:tailEnd/>
              </a:ln>
            </p:spPr>
            <p:txBody>
              <a:bodyPr wrap="none" lIns="90488" tIns="44450" rIns="90488" bIns="44450">
                <a:spAutoFit/>
              </a:bodyPr>
              <a:lstStyle/>
              <a:p>
                <a:r>
                  <a:rPr lang="en-US" sz="1600">
                    <a:solidFill>
                      <a:srgbClr val="FF0000"/>
                    </a:solidFill>
                  </a:rPr>
                  <a:t>Convection</a:t>
                </a:r>
                <a:endParaRPr lang="en-US" sz="1600"/>
              </a:p>
            </p:txBody>
          </p:sp>
          <p:sp>
            <p:nvSpPr>
              <p:cNvPr id="29" name="Rectangle 22"/>
              <p:cNvSpPr>
                <a:spLocks noChangeArrowheads="1"/>
              </p:cNvSpPr>
              <p:nvPr/>
            </p:nvSpPr>
            <p:spPr bwMode="auto">
              <a:xfrm>
                <a:off x="1210" y="2960"/>
                <a:ext cx="684" cy="210"/>
              </a:xfrm>
              <a:prstGeom prst="rect">
                <a:avLst/>
              </a:prstGeom>
              <a:noFill/>
              <a:ln w="12700">
                <a:noFill/>
                <a:miter lim="800000"/>
                <a:headEnd/>
                <a:tailEnd/>
              </a:ln>
            </p:spPr>
            <p:txBody>
              <a:bodyPr wrap="none" lIns="90488" tIns="44450" rIns="90488" bIns="44450">
                <a:spAutoFit/>
              </a:bodyPr>
              <a:lstStyle/>
              <a:p>
                <a:r>
                  <a:rPr lang="en-US" sz="1600">
                    <a:solidFill>
                      <a:schemeClr val="accent2"/>
                    </a:solidFill>
                  </a:rPr>
                  <a:t>Generation</a:t>
                </a:r>
                <a:endParaRPr lang="en-US" sz="1600"/>
              </a:p>
            </p:txBody>
          </p:sp>
          <p:sp>
            <p:nvSpPr>
              <p:cNvPr id="30" name="Rectangle 23"/>
              <p:cNvSpPr>
                <a:spLocks noChangeArrowheads="1"/>
              </p:cNvSpPr>
              <p:nvPr/>
            </p:nvSpPr>
            <p:spPr bwMode="auto">
              <a:xfrm>
                <a:off x="2273" y="2966"/>
                <a:ext cx="606" cy="210"/>
              </a:xfrm>
              <a:prstGeom prst="rect">
                <a:avLst/>
              </a:prstGeom>
              <a:noFill/>
              <a:ln w="12700">
                <a:noFill/>
                <a:miter lim="800000"/>
                <a:headEnd/>
                <a:tailEnd/>
              </a:ln>
            </p:spPr>
            <p:txBody>
              <a:bodyPr wrap="none" lIns="90488" tIns="44450" rIns="90488" bIns="44450">
                <a:spAutoFit/>
              </a:bodyPr>
              <a:lstStyle/>
              <a:p>
                <a:r>
                  <a:rPr lang="en-US" sz="1600">
                    <a:solidFill>
                      <a:srgbClr val="006600"/>
                    </a:solidFill>
                  </a:rPr>
                  <a:t>Diffusion</a:t>
                </a:r>
              </a:p>
            </p:txBody>
          </p:sp>
          <p:sp>
            <p:nvSpPr>
              <p:cNvPr id="31" name="Rectangle 24"/>
              <p:cNvSpPr>
                <a:spLocks noChangeArrowheads="1"/>
              </p:cNvSpPr>
              <p:nvPr/>
            </p:nvSpPr>
            <p:spPr bwMode="auto">
              <a:xfrm>
                <a:off x="3062" y="2967"/>
                <a:ext cx="713" cy="210"/>
              </a:xfrm>
              <a:prstGeom prst="rect">
                <a:avLst/>
              </a:prstGeom>
              <a:noFill/>
              <a:ln w="12700">
                <a:noFill/>
                <a:miter lim="800000"/>
                <a:headEnd/>
                <a:tailEnd/>
              </a:ln>
            </p:spPr>
            <p:txBody>
              <a:bodyPr wrap="none" lIns="90488" tIns="44450" rIns="90488" bIns="44450">
                <a:spAutoFit/>
              </a:bodyPr>
              <a:lstStyle/>
              <a:p>
                <a:r>
                  <a:rPr lang="en-US" sz="1600">
                    <a:solidFill>
                      <a:srgbClr val="CC9900"/>
                    </a:solidFill>
                  </a:rPr>
                  <a:t>Destruction</a:t>
                </a:r>
                <a:endParaRPr lang="en-US" sz="1600"/>
              </a:p>
            </p:txBody>
          </p:sp>
        </p:grpSp>
        <p:graphicFrame>
          <p:nvGraphicFramePr>
            <p:cNvPr id="27" name="Object 25"/>
            <p:cNvGraphicFramePr>
              <a:graphicFrameLocks noChangeAspect="1"/>
            </p:cNvGraphicFramePr>
            <p:nvPr/>
          </p:nvGraphicFramePr>
          <p:xfrm>
            <a:off x="528" y="2448"/>
            <a:ext cx="3641" cy="675"/>
          </p:xfrm>
          <a:graphic>
            <a:graphicData uri="http://schemas.openxmlformats.org/presentationml/2006/ole">
              <mc:AlternateContent xmlns:mc="http://schemas.openxmlformats.org/markup-compatibility/2006">
                <mc:Choice xmlns:v="urn:schemas-microsoft-com:vml" Requires="v">
                  <p:oleObj spid="_x0000_s490024" name="Equation" r:id="rId9" imgW="3555720" imgH="660240" progId="Equation.3">
                    <p:embed/>
                  </p:oleObj>
                </mc:Choice>
                <mc:Fallback>
                  <p:oleObj name="Equation" r:id="rId9" imgW="3555720" imgH="660240" progId="Equation.3">
                    <p:embed/>
                    <p:pic>
                      <p:nvPicPr>
                        <p:cNvPr id="0" name="Object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 y="2448"/>
                          <a:ext cx="3641" cy="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2" name="Picture 31"/>
          <p:cNvPicPr>
            <a:picLocks noChangeAspect="1"/>
          </p:cNvPicPr>
          <p:nvPr/>
        </p:nvPicPr>
        <p:blipFill>
          <a:blip r:embed="rId11"/>
          <a:stretch>
            <a:fillRect/>
          </a:stretch>
        </p:blipFill>
        <p:spPr>
          <a:xfrm rot="20913121">
            <a:off x="4791226" y="5160225"/>
            <a:ext cx="4225623" cy="1173051"/>
          </a:xfrm>
          <a:prstGeom prst="rect">
            <a:avLst/>
          </a:prstGeom>
          <a:ln w="15875">
            <a:solidFill>
              <a:srgbClr val="FF0000"/>
            </a:solid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Improvement: realizable </a:t>
            </a:r>
            <a:r>
              <a:rPr lang="en-GB" sz="4000" i="1" dirty="0" smtClean="0">
                <a:solidFill>
                  <a:srgbClr val="0070C0"/>
                </a:solidFill>
                <a:latin typeface="Times New Roman" pitchFamily="18" charset="0"/>
                <a:cs typeface="Times New Roman" pitchFamily="18" charset="0"/>
              </a:rPr>
              <a:t>k-</a:t>
            </a:r>
            <a:r>
              <a:rPr lang="el-GR" sz="4000" i="1" dirty="0" smtClean="0">
                <a:solidFill>
                  <a:srgbClr val="0070C0"/>
                </a:solidFill>
                <a:latin typeface="Times New Roman" pitchFamily="18" charset="0"/>
                <a:cs typeface="Times New Roman" pitchFamily="18" charset="0"/>
              </a:rPr>
              <a:t>ε</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305800" cy="4343400"/>
          </a:xfrm>
        </p:spPr>
        <p:txBody>
          <a:bodyPr>
            <a:normAutofit fontScale="77500" lnSpcReduction="20000"/>
          </a:bodyPr>
          <a:lstStyle/>
          <a:p>
            <a:pPr algn="just"/>
            <a:r>
              <a:rPr lang="en-GB" dirty="0" smtClean="0">
                <a:latin typeface="Times New Roman" pitchFamily="18" charset="0"/>
                <a:cs typeface="Times New Roman" pitchFamily="18" charset="0"/>
              </a:rPr>
              <a:t>Shares the same turbulent kinetic energy equation as the standard </a:t>
            </a:r>
            <a:r>
              <a:rPr lang="en-GB" i="1" dirty="0" smtClean="0">
                <a:latin typeface="Times New Roman" pitchFamily="18" charset="0"/>
                <a:cs typeface="Times New Roman" pitchFamily="18" charset="0"/>
              </a:rPr>
              <a:t>k-</a:t>
            </a:r>
            <a:r>
              <a:rPr lang="en-GB" i="1" dirty="0" smtClean="0">
                <a:latin typeface="Symbol" pitchFamily="18" charset="2"/>
                <a:cs typeface="Times New Roman" pitchFamily="18" charset="0"/>
              </a:rPr>
              <a:t>e</a:t>
            </a:r>
            <a:r>
              <a:rPr lang="en-GB" i="1" dirty="0" smtClean="0">
                <a:latin typeface="Times New Roman" pitchFamily="18" charset="0"/>
                <a:cs typeface="Times New Roman" pitchFamily="18" charset="0"/>
              </a:rPr>
              <a:t> model.</a:t>
            </a:r>
          </a:p>
          <a:p>
            <a:pPr algn="just"/>
            <a:endParaRPr lang="en-GB" i="1"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Improved equation for </a:t>
            </a:r>
            <a:r>
              <a:rPr lang="el-GR" dirty="0" smtClean="0">
                <a:latin typeface="Times New Roman" pitchFamily="18" charset="0"/>
                <a:cs typeface="Times New Roman" pitchFamily="18" charset="0"/>
              </a:rPr>
              <a:t>ε.</a:t>
            </a:r>
            <a:endParaRPr lang="en-GB" dirty="0" smtClean="0">
              <a:latin typeface="Times New Roman" pitchFamily="18" charset="0"/>
              <a:cs typeface="Times New Roman" pitchFamily="18" charset="0"/>
            </a:endParaRPr>
          </a:p>
          <a:p>
            <a:pPr algn="just"/>
            <a:endParaRPr lang="el-GR"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Variable </a:t>
            </a:r>
            <a:r>
              <a:rPr lang="en-GB" dirty="0" err="1" smtClean="0">
                <a:latin typeface="Times New Roman" pitchFamily="18" charset="0"/>
                <a:cs typeface="Times New Roman" pitchFamily="18" charset="0"/>
              </a:rPr>
              <a:t>Cμ</a:t>
            </a:r>
            <a:r>
              <a:rPr lang="en-GB" dirty="0" smtClean="0">
                <a:latin typeface="Times New Roman" pitchFamily="18" charset="0"/>
                <a:cs typeface="Times New Roman" pitchFamily="18" charset="0"/>
              </a:rPr>
              <a:t> instead of constant.</a:t>
            </a: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Improved performance for flows involving:</a:t>
            </a:r>
          </a:p>
          <a:p>
            <a:pPr lvl="2" algn="just">
              <a:buNone/>
            </a:pPr>
            <a:r>
              <a:rPr lang="en-GB" dirty="0" smtClean="0">
                <a:latin typeface="Times New Roman" pitchFamily="18" charset="0"/>
                <a:cs typeface="Times New Roman" pitchFamily="18" charset="0"/>
              </a:rPr>
              <a:t>– Planar and round jets (predicts round jet spreading correctly).</a:t>
            </a:r>
          </a:p>
          <a:p>
            <a:pPr lvl="2" algn="just">
              <a:buNone/>
            </a:pPr>
            <a:r>
              <a:rPr lang="en-GB" dirty="0" smtClean="0">
                <a:latin typeface="Times New Roman" pitchFamily="18" charset="0"/>
                <a:cs typeface="Times New Roman" pitchFamily="18" charset="0"/>
              </a:rPr>
              <a:t>– Boundary layers under strong adverse pressure gradients or separation.</a:t>
            </a:r>
          </a:p>
          <a:p>
            <a:pPr lvl="2" algn="just">
              <a:buNone/>
            </a:pPr>
            <a:r>
              <a:rPr lang="en-GB" dirty="0" smtClean="0">
                <a:latin typeface="Times New Roman" pitchFamily="18" charset="0"/>
                <a:cs typeface="Times New Roman" pitchFamily="18" charset="0"/>
              </a:rPr>
              <a:t>– Rotation, recirculation.</a:t>
            </a:r>
          </a:p>
          <a:p>
            <a:pPr lvl="2" algn="just">
              <a:buNone/>
            </a:pPr>
            <a:r>
              <a:rPr lang="en-GB" dirty="0" smtClean="0">
                <a:latin typeface="Times New Roman" pitchFamily="18" charset="0"/>
                <a:cs typeface="Times New Roman" pitchFamily="18" charset="0"/>
              </a:rPr>
              <a:t>– Strong streamline curvature.</a:t>
            </a:r>
          </a:p>
          <a:p>
            <a:pPr algn="just"/>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Realizable </a:t>
            </a:r>
            <a:r>
              <a:rPr lang="en-GB" sz="4000" i="1" dirty="0" smtClean="0">
                <a:solidFill>
                  <a:srgbClr val="0070C0"/>
                </a:solidFill>
                <a:latin typeface="Times New Roman" pitchFamily="18" charset="0"/>
                <a:cs typeface="Times New Roman" pitchFamily="18" charset="0"/>
              </a:rPr>
              <a:t>k- </a:t>
            </a:r>
            <a:r>
              <a:rPr lang="el-GR" sz="4000" i="1" dirty="0" smtClean="0">
                <a:solidFill>
                  <a:srgbClr val="0070C0"/>
                </a:solidFill>
                <a:latin typeface="Times New Roman" pitchFamily="18" charset="0"/>
                <a:cs typeface="Times New Roman" pitchFamily="18" charset="0"/>
              </a:rPr>
              <a:t>ε </a:t>
            </a:r>
            <a:r>
              <a:rPr lang="en-GB" sz="4000" i="1" dirty="0" smtClean="0">
                <a:solidFill>
                  <a:srgbClr val="0070C0"/>
                </a:solidFill>
                <a:latin typeface="Times New Roman" pitchFamily="18" charset="0"/>
                <a:cs typeface="Times New Roman" pitchFamily="18" charset="0"/>
              </a:rPr>
              <a:t>equations</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1219200"/>
          </a:xfrm>
        </p:spPr>
        <p:txBody>
          <a:bodyPr>
            <a:normAutofit/>
          </a:bodyPr>
          <a:lstStyle/>
          <a:p>
            <a:r>
              <a:rPr lang="en-GB" sz="2800" dirty="0" smtClean="0">
                <a:latin typeface="Times New Roman" pitchFamily="18" charset="0"/>
                <a:cs typeface="Times New Roman" pitchFamily="18" charset="0"/>
              </a:rPr>
              <a:t>Distinctions from standard </a:t>
            </a:r>
            <a:r>
              <a:rPr lang="en-GB" sz="2800" i="1" dirty="0" smtClean="0">
                <a:latin typeface="Times New Roman" pitchFamily="18" charset="0"/>
                <a:cs typeface="Times New Roman" pitchFamily="18" charset="0"/>
              </a:rPr>
              <a:t>k-</a:t>
            </a:r>
            <a:r>
              <a:rPr lang="en-GB" sz="2800" i="1" dirty="0" smtClean="0">
                <a:latin typeface="Symbol" pitchFamily="18" charset="2"/>
                <a:cs typeface="Times New Roman" pitchFamily="18" charset="0"/>
              </a:rPr>
              <a:t>e</a:t>
            </a:r>
            <a:r>
              <a:rPr lang="en-GB" sz="2800" i="1" dirty="0" smtClean="0">
                <a:latin typeface="Times New Roman" pitchFamily="18" charset="0"/>
                <a:cs typeface="Times New Roman" pitchFamily="18" charset="0"/>
              </a:rPr>
              <a:t> model:</a:t>
            </a:r>
          </a:p>
          <a:p>
            <a:pPr lvl="1">
              <a:buNone/>
            </a:pPr>
            <a:r>
              <a:rPr lang="en-GB" sz="2400" dirty="0" smtClean="0">
                <a:latin typeface="Times New Roman" pitchFamily="18" charset="0"/>
                <a:cs typeface="Times New Roman" pitchFamily="18" charset="0"/>
              </a:rPr>
              <a:t>– Alternative formulation for turbulent viscosity:</a:t>
            </a:r>
          </a:p>
          <a:p>
            <a:endParaRPr lang="en-GB" sz="2800" dirty="0">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2" cstate="print"/>
          <a:srcRect/>
          <a:stretch>
            <a:fillRect/>
          </a:stretch>
        </p:blipFill>
        <p:spPr bwMode="auto">
          <a:xfrm>
            <a:off x="2133600" y="2667000"/>
            <a:ext cx="5303520" cy="1600200"/>
          </a:xfrm>
          <a:prstGeom prst="rect">
            <a:avLst/>
          </a:prstGeom>
          <a:noFill/>
          <a:ln w="9525">
            <a:noFill/>
            <a:miter lim="800000"/>
            <a:headEnd/>
            <a:tailEnd/>
          </a:ln>
          <a:effectLst/>
        </p:spPr>
      </p:pic>
      <p:pic>
        <p:nvPicPr>
          <p:cNvPr id="43011" name="Picture 3"/>
          <p:cNvPicPr>
            <a:picLocks noChangeAspect="1" noChangeArrowheads="1"/>
          </p:cNvPicPr>
          <p:nvPr/>
        </p:nvPicPr>
        <p:blipFill>
          <a:blip r:embed="rId3" cstate="print"/>
          <a:srcRect/>
          <a:stretch>
            <a:fillRect/>
          </a:stretch>
        </p:blipFill>
        <p:spPr bwMode="auto">
          <a:xfrm>
            <a:off x="2133600" y="5105400"/>
            <a:ext cx="5506590" cy="1447800"/>
          </a:xfrm>
          <a:prstGeom prst="rect">
            <a:avLst/>
          </a:prstGeom>
          <a:noFill/>
          <a:ln w="9525">
            <a:noFill/>
            <a:miter lim="800000"/>
            <a:headEnd/>
            <a:tailEnd/>
          </a:ln>
          <a:effectLst/>
        </p:spPr>
      </p:pic>
      <p:sp>
        <p:nvSpPr>
          <p:cNvPr id="6" name="Rectangle 5"/>
          <p:cNvSpPr/>
          <p:nvPr/>
        </p:nvSpPr>
        <p:spPr>
          <a:xfrm>
            <a:off x="533400" y="4495800"/>
            <a:ext cx="7114448" cy="523220"/>
          </a:xfrm>
          <a:prstGeom prst="rect">
            <a:avLst/>
          </a:prstGeom>
        </p:spPr>
        <p:txBody>
          <a:bodyPr wrap="none">
            <a:spAutoFit/>
          </a:bodyPr>
          <a:lstStyle/>
          <a:p>
            <a:pPr marL="342900" indent="-342900">
              <a:spcBef>
                <a:spcPct val="20000"/>
              </a:spcBef>
              <a:buFont typeface="Arial" pitchFamily="34" charset="0"/>
              <a:buChar char="•"/>
            </a:pPr>
            <a:r>
              <a:rPr lang="en-GB" sz="2800" dirty="0" smtClean="0">
                <a:latin typeface="Times New Roman" pitchFamily="18" charset="0"/>
                <a:cs typeface="Times New Roman" pitchFamily="18" charset="0"/>
              </a:rPr>
              <a:t>New transport equation for dissipation rate, </a:t>
            </a:r>
            <a:r>
              <a:rPr lang="en-GB" sz="2800" dirty="0" smtClean="0">
                <a:latin typeface="Symbol" pitchFamily="18" charset="2"/>
                <a:cs typeface="Times New Roman" pitchFamily="18" charset="0"/>
              </a:rPr>
              <a:t>e</a:t>
            </a:r>
            <a:r>
              <a:rPr lang="en-GB" sz="28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Realizable </a:t>
            </a:r>
            <a:r>
              <a:rPr lang="en-GB" sz="4000" i="1" dirty="0" smtClean="0">
                <a:solidFill>
                  <a:srgbClr val="0070C0"/>
                </a:solidFill>
                <a:latin typeface="Times New Roman" pitchFamily="18" charset="0"/>
                <a:cs typeface="Times New Roman" pitchFamily="18" charset="0"/>
              </a:rPr>
              <a:t>k- ε </a:t>
            </a:r>
            <a:r>
              <a:rPr lang="en-GB" sz="4000" i="1" dirty="0" err="1" smtClean="0">
                <a:solidFill>
                  <a:srgbClr val="0070C0"/>
                </a:solidFill>
                <a:latin typeface="Times New Roman" pitchFamily="18" charset="0"/>
                <a:cs typeface="Times New Roman" pitchFamily="18" charset="0"/>
              </a:rPr>
              <a:t>C</a:t>
            </a:r>
            <a:r>
              <a:rPr lang="en-GB" sz="4000" i="1" baseline="-25000" dirty="0" err="1" smtClean="0">
                <a:solidFill>
                  <a:srgbClr val="0070C0"/>
                </a:solidFill>
                <a:latin typeface="Times New Roman" pitchFamily="18" charset="0"/>
                <a:cs typeface="Times New Roman" pitchFamily="18" charset="0"/>
              </a:rPr>
              <a:t>μ</a:t>
            </a:r>
            <a:r>
              <a:rPr lang="en-GB" sz="4000" i="1" dirty="0" smtClean="0">
                <a:solidFill>
                  <a:srgbClr val="0070C0"/>
                </a:solidFill>
                <a:latin typeface="Times New Roman" pitchFamily="18" charset="0"/>
                <a:cs typeface="Times New Roman" pitchFamily="18" charset="0"/>
              </a:rPr>
              <a:t> equations</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229600" cy="609600"/>
          </a:xfrm>
        </p:spPr>
        <p:txBody>
          <a:bodyPr/>
          <a:lstStyle/>
          <a:p>
            <a:r>
              <a:rPr lang="en-GB" dirty="0" smtClean="0">
                <a:latin typeface="Times New Roman" pitchFamily="18" charset="0"/>
                <a:cs typeface="Times New Roman" pitchFamily="18" charset="0"/>
              </a:rPr>
              <a:t>Eddy viscosity computed from:</a:t>
            </a:r>
          </a:p>
          <a:p>
            <a:endParaRPr lang="en-GB" dirty="0" smtClean="0">
              <a:latin typeface="Times New Roman" pitchFamily="18" charset="0"/>
              <a:cs typeface="Times New Roman" pitchFamily="18" charset="0"/>
            </a:endParaRPr>
          </a:p>
          <a:p>
            <a:endParaRPr lang="en-GB" dirty="0" smtClean="0">
              <a:latin typeface="Times New Roman" pitchFamily="18" charset="0"/>
              <a:cs typeface="Times New Roman" pitchFamily="18" charset="0"/>
            </a:endParaRPr>
          </a:p>
        </p:txBody>
      </p:sp>
      <p:pic>
        <p:nvPicPr>
          <p:cNvPr id="44034" name="Picture 2"/>
          <p:cNvPicPr>
            <a:picLocks noChangeAspect="1" noChangeArrowheads="1"/>
          </p:cNvPicPr>
          <p:nvPr/>
        </p:nvPicPr>
        <p:blipFill>
          <a:blip r:embed="rId2" cstate="print"/>
          <a:srcRect/>
          <a:stretch>
            <a:fillRect/>
          </a:stretch>
        </p:blipFill>
        <p:spPr bwMode="auto">
          <a:xfrm>
            <a:off x="1981200" y="2667000"/>
            <a:ext cx="4485503"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0070C0"/>
                </a:solidFill>
                <a:latin typeface="Times New Roman" pitchFamily="18" charset="0"/>
                <a:cs typeface="Times New Roman" pitchFamily="18" charset="0"/>
              </a:rPr>
              <a:t>Realizable </a:t>
            </a:r>
            <a:r>
              <a:rPr lang="en-GB" sz="3600" i="1" dirty="0" smtClean="0">
                <a:solidFill>
                  <a:srgbClr val="0070C0"/>
                </a:solidFill>
                <a:latin typeface="Times New Roman" pitchFamily="18" charset="0"/>
                <a:cs typeface="Times New Roman" pitchFamily="18" charset="0"/>
              </a:rPr>
              <a:t>k- ε positivity of normal stresses</a:t>
            </a:r>
            <a:endParaRPr lang="en-GB" sz="36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r>
              <a:rPr lang="en-GB" sz="2800" dirty="0" err="1" smtClean="0">
                <a:latin typeface="Times New Roman" pitchFamily="18" charset="0"/>
                <a:cs typeface="Times New Roman" pitchFamily="18" charset="0"/>
              </a:rPr>
              <a:t>Boussinesq</a:t>
            </a:r>
            <a:r>
              <a:rPr lang="en-GB" sz="2800" dirty="0" smtClean="0">
                <a:latin typeface="Times New Roman" pitchFamily="18" charset="0"/>
                <a:cs typeface="Times New Roman" pitchFamily="18" charset="0"/>
              </a:rPr>
              <a:t> viscosity relation:</a:t>
            </a:r>
          </a:p>
          <a:p>
            <a:pPr algn="just"/>
            <a:endParaRPr lang="en-GB" sz="2800" dirty="0" smtClean="0">
              <a:latin typeface="Times New Roman" pitchFamily="18" charset="0"/>
              <a:cs typeface="Times New Roman" pitchFamily="18" charset="0"/>
            </a:endParaRPr>
          </a:p>
          <a:p>
            <a:pPr algn="just"/>
            <a:endParaRPr lang="en-GB" sz="2800" dirty="0" smtClean="0">
              <a:latin typeface="Times New Roman" pitchFamily="18" charset="0"/>
              <a:cs typeface="Times New Roman" pitchFamily="18" charset="0"/>
            </a:endParaRPr>
          </a:p>
          <a:p>
            <a:pPr algn="just"/>
            <a:r>
              <a:rPr lang="en-GB" sz="2800" dirty="0" smtClean="0">
                <a:latin typeface="Times New Roman" pitchFamily="18" charset="0"/>
                <a:cs typeface="Times New Roman" pitchFamily="18" charset="0"/>
              </a:rPr>
              <a:t>Normal component:</a:t>
            </a:r>
          </a:p>
          <a:p>
            <a:pPr algn="just"/>
            <a:endParaRPr lang="en-GB" sz="2800" dirty="0" smtClean="0">
              <a:latin typeface="Times New Roman" pitchFamily="18" charset="0"/>
              <a:cs typeface="Times New Roman" pitchFamily="18" charset="0"/>
            </a:endParaRPr>
          </a:p>
          <a:p>
            <a:pPr algn="just"/>
            <a:endParaRPr lang="en-GB" sz="2800" dirty="0" smtClean="0">
              <a:latin typeface="Times New Roman" pitchFamily="18" charset="0"/>
              <a:cs typeface="Times New Roman" pitchFamily="18" charset="0"/>
            </a:endParaRPr>
          </a:p>
          <a:p>
            <a:pPr algn="just"/>
            <a:r>
              <a:rPr lang="en-GB" sz="2800" dirty="0" smtClean="0">
                <a:latin typeface="Times New Roman" pitchFamily="18" charset="0"/>
                <a:cs typeface="Times New Roman" pitchFamily="18" charset="0"/>
              </a:rPr>
              <a:t>Normal stress will be negative if:</a:t>
            </a:r>
          </a:p>
          <a:p>
            <a:pPr algn="just"/>
            <a:endParaRPr lang="en-GB" sz="2800" dirty="0" smtClean="0">
              <a:latin typeface="Times New Roman" pitchFamily="18" charset="0"/>
              <a:cs typeface="Times New Roman" pitchFamily="18" charset="0"/>
            </a:endParaRPr>
          </a:p>
          <a:p>
            <a:pPr algn="just"/>
            <a:endParaRPr lang="en-GB" sz="2800" dirty="0">
              <a:latin typeface="Times New Roman" pitchFamily="18" charset="0"/>
              <a:cs typeface="Times New Roman" pitchFamily="18" charset="0"/>
            </a:endParaRPr>
          </a:p>
        </p:txBody>
      </p:sp>
      <p:pic>
        <p:nvPicPr>
          <p:cNvPr id="45058" name="Picture 2"/>
          <p:cNvPicPr>
            <a:picLocks noChangeAspect="1" noChangeArrowheads="1"/>
          </p:cNvPicPr>
          <p:nvPr/>
        </p:nvPicPr>
        <p:blipFill>
          <a:blip r:embed="rId2" cstate="print"/>
          <a:srcRect/>
          <a:stretch>
            <a:fillRect/>
          </a:stretch>
        </p:blipFill>
        <p:spPr bwMode="auto">
          <a:xfrm>
            <a:off x="2133600" y="2438400"/>
            <a:ext cx="4846983" cy="733425"/>
          </a:xfrm>
          <a:prstGeom prst="rect">
            <a:avLst/>
          </a:prstGeom>
          <a:noFill/>
          <a:ln w="9525">
            <a:noFill/>
            <a:miter lim="800000"/>
            <a:headEnd/>
            <a:tailEnd/>
          </a:ln>
          <a:effectLst/>
        </p:spPr>
      </p:pic>
      <p:pic>
        <p:nvPicPr>
          <p:cNvPr id="45059" name="Picture 3"/>
          <p:cNvPicPr>
            <a:picLocks noChangeAspect="1" noChangeArrowheads="1"/>
          </p:cNvPicPr>
          <p:nvPr/>
        </p:nvPicPr>
        <p:blipFill>
          <a:blip r:embed="rId3" cstate="print"/>
          <a:srcRect/>
          <a:stretch>
            <a:fillRect/>
          </a:stretch>
        </p:blipFill>
        <p:spPr bwMode="auto">
          <a:xfrm>
            <a:off x="3352800" y="3810000"/>
            <a:ext cx="2572719" cy="790575"/>
          </a:xfrm>
          <a:prstGeom prst="rect">
            <a:avLst/>
          </a:prstGeom>
          <a:noFill/>
          <a:ln w="9525">
            <a:noFill/>
            <a:miter lim="800000"/>
            <a:headEnd/>
            <a:tailEnd/>
          </a:ln>
          <a:effectLst/>
        </p:spPr>
      </p:pic>
      <p:pic>
        <p:nvPicPr>
          <p:cNvPr id="45061" name="Picture 5"/>
          <p:cNvPicPr>
            <a:picLocks noChangeAspect="1" noChangeArrowheads="1"/>
          </p:cNvPicPr>
          <p:nvPr/>
        </p:nvPicPr>
        <p:blipFill>
          <a:blip r:embed="rId4" cstate="print"/>
          <a:srcRect/>
          <a:stretch>
            <a:fillRect/>
          </a:stretch>
        </p:blipFill>
        <p:spPr bwMode="auto">
          <a:xfrm>
            <a:off x="3810000" y="5181600"/>
            <a:ext cx="1867437" cy="828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1143000"/>
          </a:xfrm>
        </p:spPr>
        <p:txBody>
          <a:bodyPr>
            <a:normAutofit fontScale="90000"/>
          </a:bodyPr>
          <a:lstStyle/>
          <a:p>
            <a:r>
              <a:rPr lang="en-US" dirty="0" smtClean="0">
                <a:solidFill>
                  <a:srgbClr val="0070C0"/>
                </a:solidFill>
                <a:latin typeface="Times New Roman" pitchFamily="18" charset="0"/>
                <a:cs typeface="Times New Roman" pitchFamily="18" charset="0"/>
              </a:rPr>
              <a:t>Comparison: RNG </a:t>
            </a:r>
            <a:r>
              <a:rPr lang="en-US" i="1" dirty="0" smtClean="0">
                <a:solidFill>
                  <a:srgbClr val="0070C0"/>
                </a:solidFill>
                <a:latin typeface="Times New Roman" pitchFamily="18" charset="0"/>
                <a:cs typeface="Times New Roman" pitchFamily="18" charset="0"/>
              </a:rPr>
              <a:t>k</a:t>
            </a:r>
            <a:r>
              <a:rPr lang="en-US" dirty="0" smtClean="0">
                <a:solidFill>
                  <a:srgbClr val="0070C0"/>
                </a:solidFill>
                <a:latin typeface="Times New Roman" pitchFamily="18" charset="0"/>
                <a:cs typeface="Times New Roman" pitchFamily="18" charset="0"/>
              </a:rPr>
              <a:t>-</a:t>
            </a:r>
            <a:r>
              <a:rPr lang="en-US" i="1" dirty="0" smtClean="0">
                <a:solidFill>
                  <a:srgbClr val="0070C0"/>
                </a:solidFill>
                <a:latin typeface="Symbol" pitchFamily="18" charset="2"/>
                <a:cs typeface="Times New Roman" pitchFamily="18" charset="0"/>
              </a:rPr>
              <a:t>e</a:t>
            </a:r>
            <a:r>
              <a:rPr lang="en-US" dirty="0" smtClean="0">
                <a:solidFill>
                  <a:srgbClr val="0070C0"/>
                </a:solidFill>
                <a:latin typeface="Times New Roman" pitchFamily="18" charset="0"/>
                <a:cs typeface="Times New Roman" pitchFamily="18" charset="0"/>
              </a:rPr>
              <a:t>  </a:t>
            </a:r>
            <a:r>
              <a:rPr lang="en-US" i="1" dirty="0" smtClean="0">
                <a:solidFill>
                  <a:srgbClr val="0070C0"/>
                </a:solidFill>
                <a:latin typeface="Times New Roman" pitchFamily="18" charset="0"/>
                <a:cs typeface="Times New Roman" pitchFamily="18" charset="0"/>
              </a:rPr>
              <a:t>vs</a:t>
            </a:r>
            <a:r>
              <a:rPr lang="en-US" dirty="0" smtClean="0">
                <a:solidFill>
                  <a:srgbClr val="0070C0"/>
                </a:solidFill>
                <a:latin typeface="Times New Roman" pitchFamily="18" charset="0"/>
                <a:cs typeface="Times New Roman" pitchFamily="18" charset="0"/>
              </a:rPr>
              <a:t>. Standard </a:t>
            </a:r>
            <a:r>
              <a:rPr lang="en-US" i="1" dirty="0" smtClean="0">
                <a:solidFill>
                  <a:srgbClr val="0070C0"/>
                </a:solidFill>
                <a:latin typeface="Times New Roman" pitchFamily="18" charset="0"/>
                <a:cs typeface="Times New Roman" pitchFamily="18" charset="0"/>
              </a:rPr>
              <a:t>k</a:t>
            </a:r>
            <a:r>
              <a:rPr lang="en-US" dirty="0" smtClean="0">
                <a:solidFill>
                  <a:srgbClr val="0070C0"/>
                </a:solidFill>
                <a:latin typeface="Times New Roman" pitchFamily="18" charset="0"/>
                <a:cs typeface="Times New Roman" pitchFamily="18" charset="0"/>
              </a:rPr>
              <a:t>-</a:t>
            </a:r>
            <a:r>
              <a:rPr lang="en-US" i="1" dirty="0" smtClean="0">
                <a:solidFill>
                  <a:srgbClr val="0070C0"/>
                </a:solidFill>
                <a:latin typeface="Symbol" pitchFamily="18" charset="2"/>
                <a:cs typeface="Times New Roman" pitchFamily="18" charset="0"/>
              </a:rPr>
              <a:t>e</a:t>
            </a:r>
            <a:r>
              <a:rPr lang="en-US" dirty="0" smtClean="0">
                <a:solidFill>
                  <a:srgbClr val="0070C0"/>
                </a:solidFill>
                <a:latin typeface="Times New Roman" pitchFamily="18" charset="0"/>
                <a:cs typeface="Times New Roman" pitchFamily="18" charset="0"/>
              </a:rPr>
              <a:t> </a:t>
            </a:r>
            <a:endParaRPr lang="en-US" dirty="0">
              <a:solidFill>
                <a:srgbClr val="0070C0"/>
              </a:solidFill>
              <a:latin typeface="Times New Roman" pitchFamily="18" charset="0"/>
              <a:cs typeface="Times New Roman" pitchFamily="18" charset="0"/>
            </a:endParaRPr>
          </a:p>
        </p:txBody>
      </p:sp>
      <p:pic>
        <p:nvPicPr>
          <p:cNvPr id="4" name="Picture 6" descr="F:\std-rng-cf-comp.tif"/>
          <p:cNvPicPr>
            <a:picLocks noChangeAspect="1" noChangeArrowheads="1"/>
          </p:cNvPicPr>
          <p:nvPr/>
        </p:nvPicPr>
        <p:blipFill>
          <a:blip r:embed="rId2" cstate="print"/>
          <a:srcRect l="10515" t="10213" r="10625" b="21133"/>
          <a:stretch>
            <a:fillRect/>
          </a:stretch>
        </p:blipFill>
        <p:spPr bwMode="auto">
          <a:xfrm>
            <a:off x="3810000" y="3048000"/>
            <a:ext cx="5101683" cy="3429000"/>
          </a:xfrm>
          <a:prstGeom prst="rect">
            <a:avLst/>
          </a:prstGeom>
          <a:noFill/>
        </p:spPr>
      </p:pic>
      <p:pic>
        <p:nvPicPr>
          <p:cNvPr id="5" name="Picture 4" descr="F:\step-ds.tiff"/>
          <p:cNvPicPr>
            <a:picLocks noChangeAspect="1" noChangeArrowheads="1"/>
          </p:cNvPicPr>
          <p:nvPr/>
        </p:nvPicPr>
        <p:blipFill>
          <a:blip r:embed="rId3" cstate="print"/>
          <a:srcRect/>
          <a:stretch>
            <a:fillRect/>
          </a:stretch>
        </p:blipFill>
        <p:spPr bwMode="auto">
          <a:xfrm>
            <a:off x="304800" y="1524000"/>
            <a:ext cx="3886200" cy="2020888"/>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60438"/>
          </a:xfrm>
        </p:spPr>
        <p:txBody>
          <a:bodyPr>
            <a:normAutofit/>
          </a:bodyPr>
          <a:lstStyle/>
          <a:p>
            <a:r>
              <a:rPr lang="en-GB" sz="4000" i="1" dirty="0" smtClean="0">
                <a:solidFill>
                  <a:srgbClr val="0070C0"/>
                </a:solidFill>
                <a:latin typeface="Times New Roman" pitchFamily="18" charset="0"/>
                <a:cs typeface="Times New Roman" pitchFamily="18" charset="0"/>
              </a:rPr>
              <a:t>k-</a:t>
            </a:r>
            <a:r>
              <a:rPr lang="el-GR" sz="4000" i="1" dirty="0" smtClean="0">
                <a:solidFill>
                  <a:srgbClr val="0070C0"/>
                </a:solidFill>
                <a:latin typeface="Times New Roman" pitchFamily="18" charset="0"/>
                <a:cs typeface="Times New Roman" pitchFamily="18" charset="0"/>
              </a:rPr>
              <a:t>ω </a:t>
            </a:r>
            <a:r>
              <a:rPr lang="en-GB" sz="4000" i="1" dirty="0" smtClean="0">
                <a:solidFill>
                  <a:srgbClr val="0070C0"/>
                </a:solidFill>
                <a:latin typeface="Times New Roman" pitchFamily="18" charset="0"/>
                <a:cs typeface="Times New Roman" pitchFamily="18" charset="0"/>
              </a:rPr>
              <a:t>model</a:t>
            </a:r>
          </a:p>
        </p:txBody>
      </p:sp>
      <p:sp>
        <p:nvSpPr>
          <p:cNvPr id="3" name="Content Placeholder 2"/>
          <p:cNvSpPr>
            <a:spLocks noGrp="1"/>
          </p:cNvSpPr>
          <p:nvPr>
            <p:ph idx="1"/>
          </p:nvPr>
        </p:nvSpPr>
        <p:spPr>
          <a:xfrm>
            <a:off x="457200" y="1447800"/>
            <a:ext cx="8229600" cy="5029200"/>
          </a:xfrm>
        </p:spPr>
        <p:txBody>
          <a:bodyPr>
            <a:normAutofit fontScale="92500" lnSpcReduction="10000"/>
          </a:bodyPr>
          <a:lstStyle/>
          <a:p>
            <a:pPr algn="just"/>
            <a:r>
              <a:rPr lang="en-GB" sz="2800" dirty="0" smtClean="0">
                <a:latin typeface="Times New Roman" pitchFamily="18" charset="0"/>
                <a:cs typeface="Times New Roman" pitchFamily="18" charset="0"/>
              </a:rPr>
              <a:t>This is another two equation model. In this model ω is an inverse time scale that is associated with the turbulence.</a:t>
            </a:r>
          </a:p>
          <a:p>
            <a:pPr algn="just"/>
            <a:r>
              <a:rPr lang="en-GB" sz="2800" dirty="0" smtClean="0">
                <a:latin typeface="Times New Roman" pitchFamily="18" charset="0"/>
                <a:cs typeface="Times New Roman" pitchFamily="18" charset="0"/>
              </a:rPr>
              <a:t>This model solves two additional PDEs:</a:t>
            </a:r>
          </a:p>
          <a:p>
            <a:pPr lvl="1" algn="just">
              <a:buNone/>
            </a:pPr>
            <a:r>
              <a:rPr lang="en-GB" sz="2400" dirty="0" smtClean="0">
                <a:latin typeface="Times New Roman" pitchFamily="18" charset="0"/>
                <a:cs typeface="Times New Roman" pitchFamily="18" charset="0"/>
              </a:rPr>
              <a:t>– A modified version of the </a:t>
            </a:r>
            <a:r>
              <a:rPr lang="en-GB" sz="2400" i="1" dirty="0" smtClean="0">
                <a:latin typeface="Times New Roman" pitchFamily="18" charset="0"/>
                <a:cs typeface="Times New Roman" pitchFamily="18" charset="0"/>
              </a:rPr>
              <a:t>k equation used in the k-ε model.</a:t>
            </a:r>
          </a:p>
          <a:p>
            <a:pPr lvl="1" algn="just">
              <a:buNone/>
            </a:pPr>
            <a:r>
              <a:rPr lang="en-GB" sz="2400" dirty="0" smtClean="0">
                <a:latin typeface="Times New Roman" pitchFamily="18" charset="0"/>
                <a:cs typeface="Times New Roman" pitchFamily="18" charset="0"/>
              </a:rPr>
              <a:t>– A transport equation for ω.</a:t>
            </a:r>
          </a:p>
          <a:p>
            <a:pPr algn="just"/>
            <a:r>
              <a:rPr lang="en-GB" sz="2800" dirty="0" smtClean="0">
                <a:latin typeface="Times New Roman" pitchFamily="18" charset="0"/>
                <a:cs typeface="Times New Roman" pitchFamily="18" charset="0"/>
              </a:rPr>
              <a:t>The turbulent viscosity is then calculated as follows:</a:t>
            </a:r>
          </a:p>
          <a:p>
            <a:pPr algn="just"/>
            <a:endParaRPr lang="en-GB" sz="2800" dirty="0" smtClean="0">
              <a:latin typeface="Times New Roman" pitchFamily="18" charset="0"/>
              <a:cs typeface="Times New Roman" pitchFamily="18" charset="0"/>
            </a:endParaRPr>
          </a:p>
          <a:p>
            <a:pPr algn="just"/>
            <a:endParaRPr lang="en-GB" sz="2800" dirty="0" smtClean="0">
              <a:latin typeface="Times New Roman" pitchFamily="18" charset="0"/>
              <a:cs typeface="Times New Roman" pitchFamily="18" charset="0"/>
            </a:endParaRPr>
          </a:p>
          <a:p>
            <a:pPr algn="just"/>
            <a:endParaRPr lang="en-GB" sz="2800" dirty="0" smtClean="0">
              <a:latin typeface="Times New Roman" pitchFamily="18" charset="0"/>
              <a:cs typeface="Times New Roman" pitchFamily="18" charset="0"/>
            </a:endParaRPr>
          </a:p>
          <a:p>
            <a:pPr algn="just"/>
            <a:r>
              <a:rPr lang="en-GB" sz="2800" dirty="0" smtClean="0">
                <a:latin typeface="Times New Roman" pitchFamily="18" charset="0"/>
                <a:cs typeface="Times New Roman" pitchFamily="18" charset="0"/>
              </a:rPr>
              <a:t>Its numerical </a:t>
            </a:r>
            <a:r>
              <a:rPr lang="en-GB" sz="2800" dirty="0" err="1" smtClean="0">
                <a:latin typeface="Times New Roman" pitchFamily="18" charset="0"/>
                <a:cs typeface="Times New Roman" pitchFamily="18" charset="0"/>
              </a:rPr>
              <a:t>behavior</a:t>
            </a:r>
            <a:r>
              <a:rPr lang="en-GB" sz="2800" dirty="0" smtClean="0">
                <a:latin typeface="Times New Roman" pitchFamily="18" charset="0"/>
                <a:cs typeface="Times New Roman" pitchFamily="18" charset="0"/>
              </a:rPr>
              <a:t> is similar to that of the k-ε models.</a:t>
            </a:r>
          </a:p>
          <a:p>
            <a:pPr algn="just"/>
            <a:r>
              <a:rPr lang="en-GB" sz="2800" dirty="0" smtClean="0">
                <a:latin typeface="Times New Roman" pitchFamily="18" charset="0"/>
                <a:cs typeface="Times New Roman" pitchFamily="18" charset="0"/>
              </a:rPr>
              <a:t>It suffers from some of the same drawbacks, such as the assumption that </a:t>
            </a:r>
            <a:r>
              <a:rPr lang="en-GB" sz="2800" dirty="0" err="1" smtClean="0">
                <a:latin typeface="Times New Roman" pitchFamily="18" charset="0"/>
                <a:cs typeface="Times New Roman" pitchFamily="18" charset="0"/>
              </a:rPr>
              <a:t>μ</a:t>
            </a:r>
            <a:r>
              <a:rPr lang="en-GB" sz="2800" baseline="-25000" dirty="0" err="1" smtClean="0">
                <a:latin typeface="Times New Roman" pitchFamily="18" charset="0"/>
                <a:cs typeface="Times New Roman" pitchFamily="18" charset="0"/>
              </a:rPr>
              <a:t>t</a:t>
            </a:r>
            <a:r>
              <a:rPr lang="en-GB" sz="2800" dirty="0" smtClean="0">
                <a:latin typeface="Times New Roman" pitchFamily="18" charset="0"/>
                <a:cs typeface="Times New Roman" pitchFamily="18" charset="0"/>
              </a:rPr>
              <a:t> is isotropic.</a:t>
            </a:r>
          </a:p>
          <a:p>
            <a:pPr algn="just"/>
            <a:endParaRPr lang="en-GB" sz="2800" dirty="0">
              <a:latin typeface="Times New Roman" pitchFamily="18" charset="0"/>
              <a:cs typeface="Times New Roman" pitchFamily="18" charset="0"/>
            </a:endParaRPr>
          </a:p>
        </p:txBody>
      </p:sp>
      <p:pic>
        <p:nvPicPr>
          <p:cNvPr id="46082" name="Picture 2"/>
          <p:cNvPicPr>
            <a:picLocks noChangeAspect="1" noChangeArrowheads="1"/>
          </p:cNvPicPr>
          <p:nvPr/>
        </p:nvPicPr>
        <p:blipFill>
          <a:blip r:embed="rId2" cstate="print"/>
          <a:srcRect/>
          <a:stretch>
            <a:fillRect/>
          </a:stretch>
        </p:blipFill>
        <p:spPr bwMode="auto">
          <a:xfrm>
            <a:off x="3962400" y="4114800"/>
            <a:ext cx="1591945" cy="87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81000"/>
            <a:ext cx="8229600" cy="960438"/>
          </a:xfrm>
        </p:spPr>
        <p:txBody>
          <a:bodyPr>
            <a:normAutofit fontScale="90000"/>
          </a:bodyPr>
          <a:lstStyle/>
          <a:p>
            <a:r>
              <a:rPr lang="en-US" sz="4000" dirty="0">
                <a:solidFill>
                  <a:schemeClr val="accent1"/>
                </a:solidFill>
                <a:latin typeface="Times New Roman" panose="02020603050405020304" pitchFamily="18" charset="0"/>
                <a:cs typeface="Times New Roman" panose="02020603050405020304" pitchFamily="18" charset="0"/>
              </a:rPr>
              <a:t>Standard (Wilcox) </a:t>
            </a:r>
            <a:r>
              <a:rPr lang="en-US" sz="4000" i="1" dirty="0">
                <a:solidFill>
                  <a:schemeClr val="accent1"/>
                </a:solidFill>
                <a:latin typeface="Times New Roman" panose="02020603050405020304" pitchFamily="18" charset="0"/>
                <a:cs typeface="Times New Roman" panose="02020603050405020304" pitchFamily="18" charset="0"/>
              </a:rPr>
              <a:t>k</a:t>
            </a:r>
            <a:r>
              <a:rPr lang="en-US" sz="4000" dirty="0">
                <a:solidFill>
                  <a:schemeClr val="accent1"/>
                </a:solidFill>
                <a:latin typeface="Times New Roman" panose="02020603050405020304" pitchFamily="18" charset="0"/>
                <a:cs typeface="Times New Roman" panose="02020603050405020304" pitchFamily="18" charset="0"/>
              </a:rPr>
              <a:t>–</a:t>
            </a:r>
            <a:r>
              <a:rPr lang="el-GR" sz="4000" dirty="0">
                <a:solidFill>
                  <a:schemeClr val="accent1"/>
                </a:solidFill>
                <a:latin typeface="Times New Roman" panose="02020603050405020304" pitchFamily="18" charset="0"/>
                <a:cs typeface="Times New Roman" panose="02020603050405020304" pitchFamily="18" charset="0"/>
              </a:rPr>
              <a:t>ω </a:t>
            </a:r>
            <a:r>
              <a:rPr lang="en-US" sz="4000" dirty="0">
                <a:solidFill>
                  <a:schemeClr val="accent1"/>
                </a:solidFill>
                <a:latin typeface="Times New Roman" panose="02020603050405020304" pitchFamily="18" charset="0"/>
                <a:cs typeface="Times New Roman" panose="02020603050405020304" pitchFamily="18" charset="0"/>
              </a:rPr>
              <a:t>turbulence model</a:t>
            </a:r>
          </a:p>
        </p:txBody>
      </p:sp>
      <p:pic>
        <p:nvPicPr>
          <p:cNvPr id="2" name="Picture 1"/>
          <p:cNvPicPr>
            <a:picLocks noChangeAspect="1"/>
          </p:cNvPicPr>
          <p:nvPr/>
        </p:nvPicPr>
        <p:blipFill rotWithShape="1">
          <a:blip r:embed="rId3"/>
          <a:srcRect l="12916" t="34444" r="45417" b="53704"/>
          <a:stretch/>
        </p:blipFill>
        <p:spPr>
          <a:xfrm>
            <a:off x="381000" y="2667000"/>
            <a:ext cx="8572500" cy="1371600"/>
          </a:xfrm>
          <a:prstGeom prst="rect">
            <a:avLst/>
          </a:prstGeom>
        </p:spPr>
      </p:pic>
      <p:sp>
        <p:nvSpPr>
          <p:cNvPr id="5" name="Rectangle 4"/>
          <p:cNvSpPr/>
          <p:nvPr/>
        </p:nvSpPr>
        <p:spPr>
          <a:xfrm>
            <a:off x="323850" y="4724400"/>
            <a:ext cx="8686800" cy="400110"/>
          </a:xfrm>
          <a:prstGeom prst="rect">
            <a:avLst/>
          </a:prstGeom>
        </p:spPr>
        <p:txBody>
          <a:bodyPr wrap="square">
            <a:spAutoFit/>
          </a:bodyPr>
          <a:lstStyle/>
          <a:p>
            <a:r>
              <a:rPr lang="en-US" sz="2000" dirty="0">
                <a:solidFill>
                  <a:srgbClr val="222222"/>
                </a:solidFill>
                <a:latin typeface="Times New Roman" panose="02020603050405020304" pitchFamily="18" charset="0"/>
                <a:cs typeface="Times New Roman" panose="02020603050405020304" pitchFamily="18" charset="0"/>
              </a:rPr>
              <a:t>For recommendations for the values of the different parameters, see </a:t>
            </a:r>
            <a:r>
              <a:rPr lang="en-US" sz="2000" dirty="0">
                <a:solidFill>
                  <a:srgbClr val="0B0080"/>
                </a:solidFill>
                <a:latin typeface="Times New Roman" panose="02020603050405020304" pitchFamily="18" charset="0"/>
                <a:cs typeface="Times New Roman" panose="02020603050405020304" pitchFamily="18" charset="0"/>
                <a:hlinkClick r:id="rId4"/>
              </a:rPr>
              <a:t>Wilcox (2008)</a:t>
            </a:r>
            <a:r>
              <a:rPr lang="en-US" sz="2000" dirty="0">
                <a:solidFill>
                  <a:srgbClr val="222222"/>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6" name="Rectangle 5"/>
          <p:cNvSpPr/>
          <p:nvPr/>
        </p:nvSpPr>
        <p:spPr>
          <a:xfrm>
            <a:off x="381000" y="1673295"/>
            <a:ext cx="7467600" cy="707886"/>
          </a:xfrm>
          <a:prstGeom prst="rect">
            <a:avLst/>
          </a:prstGeom>
        </p:spPr>
        <p:txBody>
          <a:bodyPr wrap="square">
            <a:spAutoFit/>
          </a:bodyPr>
          <a:lstStyle/>
          <a:p>
            <a:r>
              <a:rPr lang="en-US" sz="2000" dirty="0">
                <a:solidFill>
                  <a:srgbClr val="000000"/>
                </a:solidFill>
                <a:latin typeface="Times New Roman" panose="02020603050405020304" pitchFamily="18" charset="0"/>
                <a:cs typeface="Times New Roman" panose="02020603050405020304" pitchFamily="18" charset="0"/>
              </a:rPr>
              <a:t>Turbulence Kinetic </a:t>
            </a:r>
            <a:r>
              <a:rPr lang="en-US" sz="2000" dirty="0" smtClean="0">
                <a:solidFill>
                  <a:srgbClr val="000000"/>
                </a:solidFill>
                <a:latin typeface="Times New Roman" panose="02020603050405020304" pitchFamily="18" charset="0"/>
                <a:cs typeface="Times New Roman" panose="02020603050405020304" pitchFamily="18" charset="0"/>
              </a:rPr>
              <a:t>Energy and </a:t>
            </a:r>
            <a:r>
              <a:rPr lang="en-US" sz="2000" dirty="0">
                <a:latin typeface="Times New Roman" panose="02020603050405020304" pitchFamily="18" charset="0"/>
                <a:cs typeface="Times New Roman" panose="02020603050405020304" pitchFamily="18" charset="0"/>
              </a:rPr>
              <a:t>Specific Dissipation </a:t>
            </a:r>
            <a:r>
              <a:rPr lang="en-US" sz="2000" dirty="0" smtClean="0">
                <a:latin typeface="Times New Roman" panose="02020603050405020304" pitchFamily="18" charset="0"/>
                <a:cs typeface="Times New Roman" panose="02020603050405020304" pitchFamily="18" charset="0"/>
              </a:rPr>
              <a:t>Rate equations:</a:t>
            </a:r>
            <a:endParaRPr lang="en-US" sz="2000" dirty="0">
              <a:latin typeface="Times New Roman" panose="02020603050405020304" pitchFamily="18" charset="0"/>
              <a:cs typeface="Times New Roman" panose="02020603050405020304" pitchFamily="18" charset="0"/>
            </a:endParaRPr>
          </a:p>
          <a:p>
            <a:endParaRPr lang="en-US" sz="20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11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Forces on fluid particles</a:t>
            </a:r>
            <a:endParaRPr lang="en-GB" sz="4000" dirty="0">
              <a:solidFill>
                <a:srgbClr val="0070C0"/>
              </a:solidFill>
              <a:latin typeface="Times New Roman" pitchFamily="18" charset="0"/>
              <a:cs typeface="Times New Roman" pitchFamily="18" charset="0"/>
            </a:endParaRPr>
          </a:p>
        </p:txBody>
      </p:sp>
      <p:pic>
        <p:nvPicPr>
          <p:cNvPr id="64514" name="Picture 2"/>
          <p:cNvPicPr>
            <a:picLocks noChangeAspect="1" noChangeArrowheads="1"/>
          </p:cNvPicPr>
          <p:nvPr/>
        </p:nvPicPr>
        <p:blipFill>
          <a:blip r:embed="rId2" cstate="print"/>
          <a:srcRect/>
          <a:stretch>
            <a:fillRect/>
          </a:stretch>
        </p:blipFill>
        <p:spPr bwMode="auto">
          <a:xfrm>
            <a:off x="534479" y="1524000"/>
            <a:ext cx="7600571" cy="50910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305800" cy="638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4123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descr="Image result for comparison SGS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2024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29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60438"/>
          </a:xfrm>
        </p:spPr>
        <p:txBody>
          <a:bodyPr>
            <a:normAutofit/>
          </a:bodyPr>
          <a:lstStyle/>
          <a:p>
            <a:r>
              <a:rPr lang="en-GB" sz="4000" dirty="0" smtClean="0">
                <a:solidFill>
                  <a:srgbClr val="0070C0"/>
                </a:solidFill>
                <a:latin typeface="Times New Roman" pitchFamily="18" charset="0"/>
                <a:cs typeface="Times New Roman" pitchFamily="18" charset="0"/>
              </a:rPr>
              <a:t>Algebraic stress model</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382000" cy="5410200"/>
          </a:xfrm>
        </p:spPr>
        <p:txBody>
          <a:bodyPr>
            <a:noAutofit/>
          </a:bodyPr>
          <a:lstStyle/>
          <a:p>
            <a:pPr algn="just"/>
            <a:r>
              <a:rPr lang="en-GB" sz="2200" dirty="0" smtClean="0">
                <a:latin typeface="Times New Roman" pitchFamily="18" charset="0"/>
                <a:cs typeface="Times New Roman" pitchFamily="18" charset="0"/>
              </a:rPr>
              <a:t>The same </a:t>
            </a:r>
            <a:r>
              <a:rPr lang="en-GB" sz="2200" i="1" dirty="0" smtClean="0">
                <a:latin typeface="Times New Roman" pitchFamily="18" charset="0"/>
                <a:cs typeface="Times New Roman" pitchFamily="18" charset="0"/>
              </a:rPr>
              <a:t>k and ε equations are solved as with the standard k-ε </a:t>
            </a:r>
            <a:r>
              <a:rPr lang="en-GB" sz="2200" dirty="0" smtClean="0">
                <a:latin typeface="Times New Roman" pitchFamily="18" charset="0"/>
                <a:cs typeface="Times New Roman" pitchFamily="18" charset="0"/>
              </a:rPr>
              <a:t>model.</a:t>
            </a:r>
          </a:p>
          <a:p>
            <a:pPr algn="just"/>
            <a:r>
              <a:rPr lang="en-GB" sz="2200" dirty="0" smtClean="0">
                <a:latin typeface="Times New Roman" pitchFamily="18" charset="0"/>
                <a:cs typeface="Times New Roman" pitchFamily="18" charset="0"/>
              </a:rPr>
              <a:t>However, the </a:t>
            </a:r>
            <a:r>
              <a:rPr lang="en-GB" sz="2200" dirty="0" err="1" smtClean="0">
                <a:latin typeface="Times New Roman" pitchFamily="18" charset="0"/>
                <a:cs typeface="Times New Roman" pitchFamily="18" charset="0"/>
              </a:rPr>
              <a:t>Boussinesq</a:t>
            </a:r>
            <a:r>
              <a:rPr lang="en-GB" sz="2200" dirty="0" smtClean="0">
                <a:latin typeface="Times New Roman" pitchFamily="18" charset="0"/>
                <a:cs typeface="Times New Roman" pitchFamily="18" charset="0"/>
              </a:rPr>
              <a:t> assumption is not used.</a:t>
            </a:r>
          </a:p>
          <a:p>
            <a:pPr algn="just"/>
            <a:r>
              <a:rPr lang="en-GB" sz="2200" dirty="0" smtClean="0">
                <a:latin typeface="Times New Roman" pitchFamily="18" charset="0"/>
                <a:cs typeface="Times New Roman" pitchFamily="18" charset="0"/>
              </a:rPr>
              <a:t>The full Reynolds stress equations are first derived, and then some simplifying assumptions are made that allow the derivation of algebraic equations for the Reynolds stresses.</a:t>
            </a:r>
          </a:p>
          <a:p>
            <a:pPr algn="just"/>
            <a:r>
              <a:rPr lang="en-GB" sz="2200" dirty="0" smtClean="0">
                <a:latin typeface="Times New Roman" pitchFamily="18" charset="0"/>
                <a:cs typeface="Times New Roman" pitchFamily="18" charset="0"/>
              </a:rPr>
              <a:t>Thus fewer PDEs have to be solved than with the full RSM and it is much easier to implement.</a:t>
            </a:r>
          </a:p>
          <a:p>
            <a:pPr algn="just"/>
            <a:r>
              <a:rPr lang="en-GB" sz="2200" dirty="0" smtClean="0">
                <a:latin typeface="Times New Roman" pitchFamily="18" charset="0"/>
                <a:cs typeface="Times New Roman" pitchFamily="18" charset="0"/>
              </a:rPr>
              <a:t>The algebraic equations themselves are not very stable, however, and computer time is significantly more than with the standard </a:t>
            </a:r>
            <a:r>
              <a:rPr lang="en-GB" sz="2200" i="1" dirty="0" smtClean="0">
                <a:latin typeface="Times New Roman" pitchFamily="18" charset="0"/>
                <a:cs typeface="Times New Roman" pitchFamily="18" charset="0"/>
              </a:rPr>
              <a:t>k-ε </a:t>
            </a:r>
            <a:r>
              <a:rPr lang="en-GB" sz="2200" dirty="0" smtClean="0">
                <a:latin typeface="Times New Roman" pitchFamily="18" charset="0"/>
                <a:cs typeface="Times New Roman" pitchFamily="18" charset="0"/>
              </a:rPr>
              <a:t>model.</a:t>
            </a:r>
          </a:p>
          <a:p>
            <a:pPr algn="just"/>
            <a:r>
              <a:rPr lang="en-GB" sz="2200" dirty="0" smtClean="0">
                <a:latin typeface="Times New Roman" pitchFamily="18" charset="0"/>
                <a:cs typeface="Times New Roman" pitchFamily="18" charset="0"/>
              </a:rPr>
              <a:t>This model was used in the 1980s and early 1990s. Research continues but this model is rarely used in industry anymore now that most commercial CFD codes have full RSM implementations available.</a:t>
            </a:r>
          </a:p>
          <a:p>
            <a:pPr algn="just"/>
            <a:endParaRPr lang="en-GB"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60438"/>
          </a:xfrm>
        </p:spPr>
        <p:txBody>
          <a:bodyPr>
            <a:normAutofit/>
          </a:bodyPr>
          <a:lstStyle/>
          <a:p>
            <a:r>
              <a:rPr lang="en-GB" sz="4000" dirty="0" smtClean="0">
                <a:solidFill>
                  <a:srgbClr val="0070C0"/>
                </a:solidFill>
                <a:latin typeface="Times New Roman" pitchFamily="18" charset="0"/>
                <a:cs typeface="Times New Roman" pitchFamily="18" charset="0"/>
              </a:rPr>
              <a:t>Non-linear models</a:t>
            </a:r>
          </a:p>
        </p:txBody>
      </p:sp>
      <p:sp>
        <p:nvSpPr>
          <p:cNvPr id="3" name="Content Placeholder 2"/>
          <p:cNvSpPr>
            <a:spLocks noGrp="1"/>
          </p:cNvSpPr>
          <p:nvPr>
            <p:ph idx="1"/>
          </p:nvPr>
        </p:nvSpPr>
        <p:spPr>
          <a:xfrm>
            <a:off x="457200" y="1600201"/>
            <a:ext cx="8229600" cy="1219199"/>
          </a:xfrm>
        </p:spPr>
        <p:txBody>
          <a:bodyPr>
            <a:normAutofit fontScale="92500" lnSpcReduction="20000"/>
          </a:bodyPr>
          <a:lstStyle/>
          <a:p>
            <a:pPr algn="just"/>
            <a:r>
              <a:rPr lang="en-GB" sz="2000" dirty="0" smtClean="0">
                <a:latin typeface="Times New Roman" pitchFamily="18" charset="0"/>
                <a:cs typeface="Times New Roman" pitchFamily="18" charset="0"/>
              </a:rPr>
              <a:t>The standard </a:t>
            </a:r>
            <a:r>
              <a:rPr lang="en-GB" sz="2000" i="1" dirty="0" smtClean="0">
                <a:latin typeface="Times New Roman" pitchFamily="18" charset="0"/>
                <a:cs typeface="Times New Roman" pitchFamily="18" charset="0"/>
              </a:rPr>
              <a:t>k-ε model is extended by including second and </a:t>
            </a:r>
            <a:r>
              <a:rPr lang="en-GB" sz="2000" dirty="0" smtClean="0">
                <a:latin typeface="Times New Roman" pitchFamily="18" charset="0"/>
                <a:cs typeface="Times New Roman" pitchFamily="18" charset="0"/>
              </a:rPr>
              <a:t>sometimes third order terms in the equation for the Reynolds stresses.</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One example is the </a:t>
            </a:r>
            <a:r>
              <a:rPr lang="en-GB" sz="2000" dirty="0" err="1" smtClean="0">
                <a:latin typeface="Times New Roman" pitchFamily="18" charset="0"/>
                <a:cs typeface="Times New Roman" pitchFamily="18" charset="0"/>
              </a:rPr>
              <a:t>Speziale</a:t>
            </a:r>
            <a:r>
              <a:rPr lang="en-GB" sz="2000" dirty="0" smtClean="0">
                <a:latin typeface="Times New Roman" pitchFamily="18" charset="0"/>
                <a:cs typeface="Times New Roman" pitchFamily="18" charset="0"/>
              </a:rPr>
              <a:t> model:</a:t>
            </a:r>
            <a:endParaRPr lang="en-GB" sz="2000" dirty="0">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2" cstate="print"/>
          <a:srcRect/>
          <a:stretch>
            <a:fillRect/>
          </a:stretch>
        </p:blipFill>
        <p:spPr bwMode="auto">
          <a:xfrm>
            <a:off x="914400" y="2895600"/>
            <a:ext cx="7639595" cy="838200"/>
          </a:xfrm>
          <a:prstGeom prst="rect">
            <a:avLst/>
          </a:prstGeom>
          <a:noFill/>
          <a:ln w="9525">
            <a:noFill/>
            <a:miter lim="800000"/>
            <a:headEnd/>
            <a:tailEnd/>
          </a:ln>
          <a:effectLst/>
        </p:spPr>
      </p:pic>
      <p:sp>
        <p:nvSpPr>
          <p:cNvPr id="5" name="Rectangle 4"/>
          <p:cNvSpPr/>
          <p:nvPr/>
        </p:nvSpPr>
        <p:spPr>
          <a:xfrm>
            <a:off x="457200" y="3962400"/>
            <a:ext cx="8305800" cy="2369880"/>
          </a:xfrm>
          <a:prstGeom prst="rect">
            <a:avLst/>
          </a:prstGeom>
        </p:spPr>
        <p:txBody>
          <a:bodyPr wrap="square">
            <a:spAutoFit/>
          </a:bodyPr>
          <a:lstStyle/>
          <a:p>
            <a:pPr marL="342900" indent="-342900" algn="just">
              <a:spcBef>
                <a:spcPct val="20000"/>
              </a:spcBef>
              <a:buFont typeface="Arial" pitchFamily="34" charset="0"/>
              <a:buChar char="•"/>
            </a:pPr>
            <a:r>
              <a:rPr lang="en-GB" sz="2000" dirty="0" smtClean="0">
                <a:latin typeface="Times New Roman" pitchFamily="18" charset="0"/>
                <a:cs typeface="Times New Roman" pitchFamily="18" charset="0"/>
              </a:rPr>
              <a:t>Here f(…) is a complex function of the deformation tensor, velocity field and gradients, and the rate of change of the deformation tensor.</a:t>
            </a:r>
          </a:p>
          <a:p>
            <a:pPr marL="342900" indent="-342900" algn="just">
              <a:spcBef>
                <a:spcPct val="20000"/>
              </a:spcBef>
              <a:buFont typeface="Arial" pitchFamily="34" charset="0"/>
              <a:buChar char="•"/>
            </a:pPr>
            <a:endParaRPr lang="en-GB" sz="2000" dirty="0" smtClean="0">
              <a:latin typeface="Times New Roman" pitchFamily="18" charset="0"/>
              <a:cs typeface="Times New Roman" pitchFamily="18" charset="0"/>
            </a:endParaRPr>
          </a:p>
          <a:p>
            <a:pPr marL="342900" indent="-342900" algn="just">
              <a:spcBef>
                <a:spcPct val="20000"/>
              </a:spcBef>
              <a:buFont typeface="Arial" pitchFamily="34" charset="0"/>
              <a:buChar char="•"/>
            </a:pPr>
            <a:r>
              <a:rPr lang="en-GB" sz="2000" dirty="0" smtClean="0">
                <a:latin typeface="Times New Roman" pitchFamily="18" charset="0"/>
                <a:cs typeface="Times New Roman" pitchFamily="18" charset="0"/>
              </a:rPr>
              <a:t>The standard k-ε model reduces to a special case of this model for flows with low rates of deformation.</a:t>
            </a:r>
          </a:p>
          <a:p>
            <a:pPr algn="just"/>
            <a:endParaRPr lang="en-GB" sz="2000" dirty="0" smtClean="0">
              <a:latin typeface="Times New Roman" pitchFamily="18" charset="0"/>
              <a:cs typeface="Times New Roman" pitchFamily="18" charset="0"/>
            </a:endParaRPr>
          </a:p>
          <a:p>
            <a:pPr algn="just"/>
            <a:r>
              <a:rPr lang="en-GB" sz="2000" dirty="0" smtClean="0">
                <a:latin typeface="Times New Roman" pitchFamily="18" charset="0"/>
                <a:cs typeface="Times New Roman" pitchFamily="18" charset="0"/>
              </a:rPr>
              <a:t>•    </a:t>
            </a:r>
            <a:r>
              <a:rPr lang="en-GB" sz="1900" dirty="0" smtClean="0">
                <a:latin typeface="Times New Roman" pitchFamily="18" charset="0"/>
                <a:cs typeface="Times New Roman" pitchFamily="18" charset="0"/>
              </a:rPr>
              <a:t>These models are relatively new and not yet used very widely.</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84238"/>
          </a:xfrm>
        </p:spPr>
        <p:txBody>
          <a:bodyPr>
            <a:normAutofit/>
          </a:bodyPr>
          <a:lstStyle/>
          <a:p>
            <a:r>
              <a:rPr lang="en-GB" sz="4000" dirty="0" smtClean="0">
                <a:solidFill>
                  <a:srgbClr val="0070C0"/>
                </a:solidFill>
                <a:latin typeface="Times New Roman" pitchFamily="18" charset="0"/>
                <a:cs typeface="Times New Roman" pitchFamily="18" charset="0"/>
              </a:rPr>
              <a:t>Reynolds stress model</a:t>
            </a:r>
            <a:endParaRPr lang="en-GB" sz="40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5029200"/>
          </a:xfrm>
        </p:spPr>
        <p:txBody>
          <a:bodyPr>
            <a:normAutofit fontScale="62500" lnSpcReduction="20000"/>
          </a:bodyPr>
          <a:lstStyle/>
          <a:p>
            <a:pPr algn="just"/>
            <a:r>
              <a:rPr lang="en-GB" dirty="0" smtClean="0">
                <a:latin typeface="Times New Roman" pitchFamily="18" charset="0"/>
                <a:cs typeface="Times New Roman" pitchFamily="18" charset="0"/>
              </a:rPr>
              <a:t>RSM closes the Reynolds-Averaged </a:t>
            </a:r>
            <a:r>
              <a:rPr lang="en-GB" dirty="0" err="1" smtClean="0">
                <a:latin typeface="Times New Roman" pitchFamily="18" charset="0"/>
                <a:cs typeface="Times New Roman" pitchFamily="18" charset="0"/>
              </a:rPr>
              <a:t>Navier</a:t>
            </a:r>
            <a:r>
              <a:rPr lang="en-GB" dirty="0" smtClean="0">
                <a:latin typeface="Times New Roman" pitchFamily="18" charset="0"/>
                <a:cs typeface="Times New Roman" pitchFamily="18" charset="0"/>
              </a:rPr>
              <a:t>-Stokes equations by solving additional transport equations for the six independent Reynolds stresses.</a:t>
            </a:r>
          </a:p>
          <a:p>
            <a:pPr lvl="1" algn="just">
              <a:buNone/>
            </a:pPr>
            <a:r>
              <a:rPr lang="en-GB" dirty="0" smtClean="0">
                <a:latin typeface="Times New Roman" pitchFamily="18" charset="0"/>
                <a:cs typeface="Times New Roman" pitchFamily="18" charset="0"/>
              </a:rPr>
              <a:t>– Transport equations derived by Reynolds averaging the product of the momentum equations with a fluctuating property.</a:t>
            </a:r>
          </a:p>
          <a:p>
            <a:pPr lvl="1" algn="just">
              <a:buNone/>
            </a:pPr>
            <a:r>
              <a:rPr lang="en-GB" dirty="0" smtClean="0">
                <a:latin typeface="Times New Roman" pitchFamily="18" charset="0"/>
                <a:cs typeface="Times New Roman" pitchFamily="18" charset="0"/>
              </a:rPr>
              <a:t>– Closure also requires one equation for turbulent dissipation.</a:t>
            </a:r>
          </a:p>
          <a:p>
            <a:pPr lvl="1" algn="just">
              <a:buNone/>
            </a:pPr>
            <a:r>
              <a:rPr lang="en-GB" dirty="0" smtClean="0">
                <a:latin typeface="Times New Roman" pitchFamily="18" charset="0"/>
                <a:cs typeface="Times New Roman" pitchFamily="18" charset="0"/>
              </a:rPr>
              <a:t>– Isotropic eddy viscosity assumption is avoided.</a:t>
            </a:r>
          </a:p>
          <a:p>
            <a:pPr lvl="1"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Resulting equations contain terms that need to be </a:t>
            </a:r>
            <a:r>
              <a:rPr lang="en-GB" dirty="0" err="1" smtClean="0">
                <a:latin typeface="Times New Roman" pitchFamily="18" charset="0"/>
                <a:cs typeface="Times New Roman" pitchFamily="18" charset="0"/>
              </a:rPr>
              <a:t>modeled</a:t>
            </a:r>
            <a:r>
              <a:rPr lang="en-GB" dirty="0" smtClean="0">
                <a:latin typeface="Times New Roman" pitchFamily="18" charset="0"/>
                <a:cs typeface="Times New Roman" pitchFamily="18" charset="0"/>
              </a:rPr>
              <a:t>.</a:t>
            </a: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RSM is good for accurately predicting complex flows.</a:t>
            </a:r>
          </a:p>
          <a:p>
            <a:pPr lvl="1" algn="just">
              <a:buNone/>
            </a:pPr>
            <a:r>
              <a:rPr lang="en-GB" dirty="0" smtClean="0">
                <a:latin typeface="Times New Roman" pitchFamily="18" charset="0"/>
                <a:cs typeface="Times New Roman" pitchFamily="18" charset="0"/>
              </a:rPr>
              <a:t>– Accounts for streamline curvature, swirl, rotation and high strain rates.</a:t>
            </a:r>
          </a:p>
          <a:p>
            <a:pPr lvl="1" algn="just">
              <a:buNone/>
            </a:pPr>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Cyclone flows, swirling combustor flows.</a:t>
            </a: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Rotating flow passages, secondary flows.</a:t>
            </a:r>
          </a:p>
          <a:p>
            <a:pPr algn="just"/>
            <a:endParaRPr lang="en-GB" dirty="0" smtClean="0">
              <a:latin typeface="Times New Roman" pitchFamily="18" charset="0"/>
              <a:cs typeface="Times New Roman" pitchFamily="18" charset="0"/>
            </a:endParaRPr>
          </a:p>
          <a:p>
            <a:pPr algn="just"/>
            <a:r>
              <a:rPr lang="en-GB" dirty="0" smtClean="0">
                <a:latin typeface="Times New Roman" pitchFamily="18" charset="0"/>
                <a:cs typeface="Times New Roman" pitchFamily="18" charset="0"/>
              </a:rPr>
              <a:t>Flows involving separation.</a:t>
            </a:r>
          </a:p>
          <a:p>
            <a:pPr algn="just"/>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solidFill>
                  <a:srgbClr val="0070C0"/>
                </a:solidFill>
                <a:latin typeface="Times New Roman" pitchFamily="18" charset="0"/>
                <a:cs typeface="Times New Roman" pitchFamily="18" charset="0"/>
              </a:rPr>
              <a:t>Reynolds stress transport equation</a:t>
            </a:r>
            <a:endParaRPr lang="en-GB" sz="4000" dirty="0">
              <a:solidFill>
                <a:srgbClr val="0070C0"/>
              </a:solidFill>
              <a:latin typeface="Times New Roman" pitchFamily="18" charset="0"/>
              <a:cs typeface="Times New Roman" pitchFamily="18" charset="0"/>
            </a:endParaRPr>
          </a:p>
        </p:txBody>
      </p:sp>
      <p:graphicFrame>
        <p:nvGraphicFramePr>
          <p:cNvPr id="8" name="Object 0">
            <a:hlinkClick r:id="" action="ppaction://ole?verb=0"/>
          </p:cNvPr>
          <p:cNvGraphicFramePr>
            <a:graphicFrameLocks/>
          </p:cNvGraphicFramePr>
          <p:nvPr/>
        </p:nvGraphicFramePr>
        <p:xfrm>
          <a:off x="2743200" y="2286000"/>
          <a:ext cx="3581400" cy="1009650"/>
        </p:xfrm>
        <a:graphic>
          <a:graphicData uri="http://schemas.openxmlformats.org/presentationml/2006/ole">
            <mc:AlternateContent xmlns:mc="http://schemas.openxmlformats.org/markup-compatibility/2006">
              <mc:Choice xmlns:v="urn:schemas-microsoft-com:vml" Requires="v">
                <p:oleObj spid="_x0000_s479370" name="Equation" r:id="rId3" imgW="1828800" imgH="457200" progId="Equation.3">
                  <p:embed/>
                </p:oleObj>
              </mc:Choice>
              <mc:Fallback>
                <p:oleObj name="Equation" r:id="rId3" imgW="1828800" imgH="457200" progId="Equation.3">
                  <p:embed/>
                  <p:pic>
                    <p:nvPicPr>
                      <p:cNvPr id="0"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286000"/>
                        <a:ext cx="35814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6"/>
          <p:cNvSpPr txBox="1">
            <a:spLocks noChangeArrowheads="1"/>
          </p:cNvSpPr>
          <p:nvPr/>
        </p:nvSpPr>
        <p:spPr bwMode="auto">
          <a:xfrm>
            <a:off x="1905000" y="3657600"/>
            <a:ext cx="1240596" cy="369332"/>
          </a:xfrm>
          <a:prstGeom prst="rect">
            <a:avLst/>
          </a:prstGeom>
          <a:noFill/>
          <a:ln w="9525">
            <a:solidFill>
              <a:schemeClr val="bg2"/>
            </a:solidFill>
            <a:miter lim="800000"/>
            <a:headEnd/>
            <a:tailEnd/>
          </a:ln>
        </p:spPr>
        <p:txBody>
          <a:bodyPr wrap="none">
            <a:spAutoFit/>
          </a:bodyPr>
          <a:lstStyle/>
          <a:p>
            <a:r>
              <a:rPr lang="en-US">
                <a:solidFill>
                  <a:srgbClr val="00B050"/>
                </a:solidFill>
              </a:rPr>
              <a:t>Generation</a:t>
            </a:r>
          </a:p>
        </p:txBody>
      </p:sp>
      <p:sp>
        <p:nvSpPr>
          <p:cNvPr id="11" name="Text Box 7"/>
          <p:cNvSpPr txBox="1">
            <a:spLocks noChangeArrowheads="1"/>
          </p:cNvSpPr>
          <p:nvPr/>
        </p:nvSpPr>
        <p:spPr bwMode="auto">
          <a:xfrm>
            <a:off x="3657600" y="3429000"/>
            <a:ext cx="1656672" cy="646331"/>
          </a:xfrm>
          <a:prstGeom prst="rect">
            <a:avLst/>
          </a:prstGeom>
          <a:noFill/>
          <a:ln w="9525">
            <a:solidFill>
              <a:schemeClr val="bg2"/>
            </a:solidFill>
            <a:miter lim="800000"/>
            <a:headEnd/>
            <a:tailEnd/>
          </a:ln>
        </p:spPr>
        <p:txBody>
          <a:bodyPr wrap="none">
            <a:spAutoFit/>
          </a:bodyPr>
          <a:lstStyle/>
          <a:p>
            <a:r>
              <a:rPr lang="en-US">
                <a:solidFill>
                  <a:srgbClr val="0070C0"/>
                </a:solidFill>
              </a:rPr>
              <a:t>Pressure-Strain </a:t>
            </a:r>
          </a:p>
          <a:p>
            <a:r>
              <a:rPr lang="en-US">
                <a:solidFill>
                  <a:srgbClr val="0070C0"/>
                </a:solidFill>
              </a:rPr>
              <a:t>redistribution</a:t>
            </a:r>
          </a:p>
        </p:txBody>
      </p:sp>
      <p:sp>
        <p:nvSpPr>
          <p:cNvPr id="12" name="Text Box 8"/>
          <p:cNvSpPr txBox="1">
            <a:spLocks noChangeArrowheads="1"/>
          </p:cNvSpPr>
          <p:nvPr/>
        </p:nvSpPr>
        <p:spPr bwMode="auto">
          <a:xfrm>
            <a:off x="5943600" y="3657600"/>
            <a:ext cx="1216487" cy="369332"/>
          </a:xfrm>
          <a:prstGeom prst="rect">
            <a:avLst/>
          </a:prstGeom>
          <a:noFill/>
          <a:ln w="9525">
            <a:solidFill>
              <a:schemeClr val="bg2"/>
            </a:solidFill>
            <a:miter lim="800000"/>
            <a:headEnd/>
            <a:tailEnd/>
          </a:ln>
        </p:spPr>
        <p:txBody>
          <a:bodyPr wrap="none">
            <a:spAutoFit/>
          </a:bodyPr>
          <a:lstStyle/>
          <a:p>
            <a:r>
              <a:rPr lang="en-US">
                <a:solidFill>
                  <a:schemeClr val="accent6">
                    <a:lumMod val="75000"/>
                  </a:schemeClr>
                </a:solidFill>
              </a:rPr>
              <a:t>Dissipation</a:t>
            </a:r>
          </a:p>
        </p:txBody>
      </p:sp>
      <p:sp>
        <p:nvSpPr>
          <p:cNvPr id="13" name="Text Box 9"/>
          <p:cNvSpPr txBox="1">
            <a:spLocks noChangeArrowheads="1"/>
          </p:cNvSpPr>
          <p:nvPr/>
        </p:nvSpPr>
        <p:spPr bwMode="auto">
          <a:xfrm>
            <a:off x="7239000" y="3048000"/>
            <a:ext cx="1027204" cy="369332"/>
          </a:xfrm>
          <a:prstGeom prst="rect">
            <a:avLst/>
          </a:prstGeom>
          <a:noFill/>
          <a:ln w="9525">
            <a:solidFill>
              <a:schemeClr val="bg2"/>
            </a:solidFill>
            <a:miter lim="800000"/>
            <a:headEnd/>
            <a:tailEnd/>
          </a:ln>
        </p:spPr>
        <p:txBody>
          <a:bodyPr wrap="none">
            <a:spAutoFit/>
          </a:bodyPr>
          <a:lstStyle/>
          <a:p>
            <a:r>
              <a:rPr lang="en-US">
                <a:solidFill>
                  <a:schemeClr val="accent4">
                    <a:lumMod val="75000"/>
                  </a:schemeClr>
                </a:solidFill>
              </a:rPr>
              <a:t>Diffusion</a:t>
            </a:r>
          </a:p>
        </p:txBody>
      </p:sp>
      <p:sp>
        <p:nvSpPr>
          <p:cNvPr id="14" name="Text Box 10"/>
          <p:cNvSpPr txBox="1">
            <a:spLocks noChangeArrowheads="1"/>
          </p:cNvSpPr>
          <p:nvPr/>
        </p:nvSpPr>
        <p:spPr bwMode="auto">
          <a:xfrm>
            <a:off x="838200" y="3124200"/>
            <a:ext cx="1236557" cy="369332"/>
          </a:xfrm>
          <a:prstGeom prst="rect">
            <a:avLst/>
          </a:prstGeom>
          <a:noFill/>
          <a:ln w="9525">
            <a:solidFill>
              <a:schemeClr val="bg2"/>
            </a:solidFill>
            <a:miter lim="800000"/>
            <a:headEnd/>
            <a:tailEnd/>
          </a:ln>
        </p:spPr>
        <p:txBody>
          <a:bodyPr wrap="none">
            <a:spAutoFit/>
          </a:bodyPr>
          <a:lstStyle/>
          <a:p>
            <a:r>
              <a:rPr lang="en-US">
                <a:solidFill>
                  <a:srgbClr val="FF0000"/>
                </a:solidFill>
              </a:rPr>
              <a:t>Convection</a:t>
            </a:r>
          </a:p>
        </p:txBody>
      </p:sp>
      <p:sp>
        <p:nvSpPr>
          <p:cNvPr id="15" name="Line 11"/>
          <p:cNvSpPr>
            <a:spLocks noChangeShapeType="1"/>
          </p:cNvSpPr>
          <p:nvPr/>
        </p:nvSpPr>
        <p:spPr bwMode="auto">
          <a:xfrm flipV="1">
            <a:off x="2590800" y="3048000"/>
            <a:ext cx="381000" cy="228600"/>
          </a:xfrm>
          <a:prstGeom prst="line">
            <a:avLst/>
          </a:prstGeom>
          <a:noFill/>
          <a:ln w="9525">
            <a:solidFill>
              <a:schemeClr val="tx1"/>
            </a:solidFill>
            <a:round/>
            <a:headEnd/>
            <a:tailEnd type="triangle" w="med" len="med"/>
          </a:ln>
        </p:spPr>
        <p:txBody>
          <a:bodyPr wrap="none" anchor="ctr"/>
          <a:lstStyle/>
          <a:p>
            <a:endParaRPr lang="en-GB"/>
          </a:p>
        </p:txBody>
      </p:sp>
      <p:sp>
        <p:nvSpPr>
          <p:cNvPr id="16" name="Line 12"/>
          <p:cNvSpPr>
            <a:spLocks noChangeShapeType="1"/>
          </p:cNvSpPr>
          <p:nvPr/>
        </p:nvSpPr>
        <p:spPr bwMode="auto">
          <a:xfrm flipV="1">
            <a:off x="3429000" y="2971800"/>
            <a:ext cx="609600" cy="609600"/>
          </a:xfrm>
          <a:prstGeom prst="line">
            <a:avLst/>
          </a:prstGeom>
          <a:noFill/>
          <a:ln w="9525">
            <a:solidFill>
              <a:schemeClr val="tx1"/>
            </a:solidFill>
            <a:round/>
            <a:headEnd/>
            <a:tailEnd type="triangle" w="med" len="med"/>
          </a:ln>
        </p:spPr>
        <p:txBody>
          <a:bodyPr wrap="none" anchor="ctr"/>
          <a:lstStyle/>
          <a:p>
            <a:endParaRPr lang="en-GB"/>
          </a:p>
        </p:txBody>
      </p:sp>
      <p:sp>
        <p:nvSpPr>
          <p:cNvPr id="17" name="Line 13"/>
          <p:cNvSpPr>
            <a:spLocks noChangeShapeType="1"/>
          </p:cNvSpPr>
          <p:nvPr/>
        </p:nvSpPr>
        <p:spPr bwMode="auto">
          <a:xfrm flipV="1">
            <a:off x="4724400" y="3048000"/>
            <a:ext cx="0" cy="304800"/>
          </a:xfrm>
          <a:prstGeom prst="line">
            <a:avLst/>
          </a:prstGeom>
          <a:noFill/>
          <a:ln w="9525">
            <a:solidFill>
              <a:schemeClr val="tx1"/>
            </a:solidFill>
            <a:round/>
            <a:headEnd/>
            <a:tailEnd type="triangle" w="med" len="med"/>
          </a:ln>
        </p:spPr>
        <p:txBody>
          <a:bodyPr wrap="none" anchor="ctr"/>
          <a:lstStyle/>
          <a:p>
            <a:endParaRPr lang="en-GB"/>
          </a:p>
        </p:txBody>
      </p:sp>
      <p:sp>
        <p:nvSpPr>
          <p:cNvPr id="18" name="Line 14"/>
          <p:cNvSpPr>
            <a:spLocks noChangeShapeType="1"/>
          </p:cNvSpPr>
          <p:nvPr/>
        </p:nvSpPr>
        <p:spPr bwMode="auto">
          <a:xfrm flipH="1" flipV="1">
            <a:off x="5410200" y="3048000"/>
            <a:ext cx="838200" cy="533400"/>
          </a:xfrm>
          <a:prstGeom prst="line">
            <a:avLst/>
          </a:prstGeom>
          <a:noFill/>
          <a:ln w="9525">
            <a:solidFill>
              <a:schemeClr val="tx1"/>
            </a:solidFill>
            <a:round/>
            <a:headEnd/>
            <a:tailEnd type="triangle" w="med" len="med"/>
          </a:ln>
        </p:spPr>
        <p:txBody>
          <a:bodyPr wrap="none" anchor="ctr"/>
          <a:lstStyle/>
          <a:p>
            <a:endParaRPr lang="en-GB"/>
          </a:p>
        </p:txBody>
      </p:sp>
      <p:sp>
        <p:nvSpPr>
          <p:cNvPr id="19" name="Line 15"/>
          <p:cNvSpPr>
            <a:spLocks noChangeShapeType="1"/>
          </p:cNvSpPr>
          <p:nvPr/>
        </p:nvSpPr>
        <p:spPr bwMode="auto">
          <a:xfrm flipH="1" flipV="1">
            <a:off x="6400800" y="2895600"/>
            <a:ext cx="685800" cy="228600"/>
          </a:xfrm>
          <a:prstGeom prst="line">
            <a:avLst/>
          </a:prstGeom>
          <a:noFill/>
          <a:ln w="9525">
            <a:solidFill>
              <a:schemeClr val="tx1"/>
            </a:solidFill>
            <a:round/>
            <a:headEnd/>
            <a:tailEnd type="triangle" w="med" len="med"/>
          </a:ln>
        </p:spPr>
        <p:txBody>
          <a:bodyPr wrap="none" anchor="ctr"/>
          <a:lstStyle/>
          <a:p>
            <a:endParaRPr lang="en-GB"/>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609600" y="609600"/>
            <a:ext cx="7772400" cy="647700"/>
          </a:xfrm>
          <a:noFill/>
        </p:spPr>
        <p:txBody>
          <a:bodyPr>
            <a:normAutofit fontScale="90000"/>
          </a:bodyPr>
          <a:lstStyle/>
          <a:p>
            <a:r>
              <a:rPr lang="en-US" dirty="0" smtClean="0">
                <a:latin typeface="Times New Roman" pitchFamily="18" charset="0"/>
                <a:cs typeface="Times New Roman" pitchFamily="18" charset="0"/>
              </a:rPr>
              <a:t>Reynolds Stress Model</a:t>
            </a:r>
            <a:endParaRPr lang="en-US" b="1" dirty="0" smtClean="0">
              <a:latin typeface="Times New Roman" pitchFamily="18" charset="0"/>
              <a:cs typeface="Times New Roman" pitchFamily="18" charset="0"/>
            </a:endParaRPr>
          </a:p>
        </p:txBody>
      </p:sp>
      <p:sp>
        <p:nvSpPr>
          <p:cNvPr id="6" name="Rectangle 4"/>
          <p:cNvSpPr>
            <a:spLocks noChangeArrowheads="1"/>
          </p:cNvSpPr>
          <p:nvPr/>
        </p:nvSpPr>
        <p:spPr bwMode="auto">
          <a:xfrm>
            <a:off x="1030288" y="2611438"/>
            <a:ext cx="1406525" cy="393700"/>
          </a:xfrm>
          <a:prstGeom prst="rect">
            <a:avLst/>
          </a:prstGeom>
          <a:noFill/>
          <a:ln w="12700">
            <a:noFill/>
            <a:miter lim="800000"/>
            <a:headEnd/>
            <a:tailEnd/>
          </a:ln>
        </p:spPr>
        <p:txBody>
          <a:bodyPr wrap="none" lIns="90488" tIns="44450" rIns="90488" bIns="44450">
            <a:spAutoFit/>
          </a:bodyPr>
          <a:lstStyle/>
          <a:p>
            <a:r>
              <a:rPr lang="en-US" sz="2000" b="1">
                <a:solidFill>
                  <a:srgbClr val="FF0000"/>
                </a:solidFill>
              </a:rPr>
              <a:t>Generation</a:t>
            </a:r>
            <a:endParaRPr lang="en-US" sz="2000" b="1">
              <a:solidFill>
                <a:schemeClr val="tx2"/>
              </a:solidFill>
            </a:endParaRPr>
          </a:p>
        </p:txBody>
      </p:sp>
      <p:graphicFrame>
        <p:nvGraphicFramePr>
          <p:cNvPr id="7" name="Object 0">
            <a:hlinkClick r:id="" action="ppaction://ole?verb=0"/>
          </p:cNvPr>
          <p:cNvGraphicFramePr>
            <a:graphicFrameLocks/>
          </p:cNvGraphicFramePr>
          <p:nvPr/>
        </p:nvGraphicFramePr>
        <p:xfrm>
          <a:off x="3049588" y="2486025"/>
          <a:ext cx="2617787" cy="684213"/>
        </p:xfrm>
        <a:graphic>
          <a:graphicData uri="http://schemas.openxmlformats.org/presentationml/2006/ole">
            <mc:AlternateContent xmlns:mc="http://schemas.openxmlformats.org/markup-compatibility/2006">
              <mc:Choice xmlns:v="urn:schemas-microsoft-com:vml" Requires="v">
                <p:oleObj spid="_x0000_s477870" name="Equation" r:id="rId4" imgW="1981080" imgH="482400" progId="Equation.3">
                  <p:embed/>
                </p:oleObj>
              </mc:Choice>
              <mc:Fallback>
                <p:oleObj name="Equation" r:id="rId4" imgW="1981080" imgH="482400" progId="Equation.3">
                  <p:embed/>
                  <p:pic>
                    <p:nvPicPr>
                      <p:cNvPr id="0" name="Object 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588" y="2486025"/>
                        <a:ext cx="2617787"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1">
            <a:hlinkClick r:id="" action="ppaction://ole?verb=0"/>
          </p:cNvPr>
          <p:cNvGraphicFramePr>
            <a:graphicFrameLocks/>
          </p:cNvGraphicFramePr>
          <p:nvPr/>
        </p:nvGraphicFramePr>
        <p:xfrm>
          <a:off x="3036888" y="3286125"/>
          <a:ext cx="2386012" cy="857250"/>
        </p:xfrm>
        <a:graphic>
          <a:graphicData uri="http://schemas.openxmlformats.org/presentationml/2006/ole">
            <mc:AlternateContent xmlns:mc="http://schemas.openxmlformats.org/markup-compatibility/2006">
              <mc:Choice xmlns:v="urn:schemas-microsoft-com:vml" Requires="v">
                <p:oleObj spid="_x0000_s477871" name="Equation" r:id="rId6" imgW="1511280" imgH="545760" progId="Equation.3">
                  <p:embed/>
                </p:oleObj>
              </mc:Choice>
              <mc:Fallback>
                <p:oleObj name="Equation" r:id="rId6" imgW="1511280" imgH="545760" progId="Equation.3">
                  <p:embed/>
                  <p:pic>
                    <p:nvPicPr>
                      <p:cNvPr id="0" name="Object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6888" y="3286125"/>
                        <a:ext cx="2386012"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2">
            <a:hlinkClick r:id="" action="ppaction://ole?verb=0"/>
          </p:cNvPr>
          <p:cNvGraphicFramePr>
            <a:graphicFrameLocks/>
          </p:cNvGraphicFramePr>
          <p:nvPr/>
        </p:nvGraphicFramePr>
        <p:xfrm>
          <a:off x="3128963" y="4244975"/>
          <a:ext cx="2124075" cy="760413"/>
        </p:xfrm>
        <a:graphic>
          <a:graphicData uri="http://schemas.openxmlformats.org/presentationml/2006/ole">
            <mc:AlternateContent xmlns:mc="http://schemas.openxmlformats.org/markup-compatibility/2006">
              <mc:Choice xmlns:v="urn:schemas-microsoft-com:vml" Requires="v">
                <p:oleObj spid="_x0000_s477872" name="Equation" r:id="rId8" imgW="1015920" imgH="482400" progId="Equation.3">
                  <p:embed/>
                </p:oleObj>
              </mc:Choice>
              <mc:Fallback>
                <p:oleObj name="Equation" r:id="rId8" imgW="1015920" imgH="482400" progId="Equation.3">
                  <p:embed/>
                  <p:pic>
                    <p:nvPicPr>
                      <p:cNvPr id="0" name="Object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8963" y="4244975"/>
                        <a:ext cx="2124075"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8"/>
          <p:cNvSpPr>
            <a:spLocks noChangeArrowheads="1"/>
          </p:cNvSpPr>
          <p:nvPr/>
        </p:nvSpPr>
        <p:spPr bwMode="auto">
          <a:xfrm>
            <a:off x="990600" y="3352800"/>
            <a:ext cx="1885950" cy="698500"/>
          </a:xfrm>
          <a:prstGeom prst="rect">
            <a:avLst/>
          </a:prstGeom>
          <a:noFill/>
          <a:ln w="12700">
            <a:noFill/>
            <a:miter lim="800000"/>
            <a:headEnd/>
            <a:tailEnd/>
          </a:ln>
        </p:spPr>
        <p:txBody>
          <a:bodyPr wrap="none" lIns="90488" tIns="44450" rIns="90488" bIns="44450">
            <a:spAutoFit/>
          </a:bodyPr>
          <a:lstStyle/>
          <a:p>
            <a:r>
              <a:rPr lang="en-US" sz="2000" b="1">
                <a:solidFill>
                  <a:srgbClr val="FE9B03"/>
                </a:solidFill>
              </a:rPr>
              <a:t>Pressure-Strain</a:t>
            </a:r>
          </a:p>
          <a:p>
            <a:r>
              <a:rPr lang="en-US" sz="2000" b="1">
                <a:solidFill>
                  <a:srgbClr val="FE9B03"/>
                </a:solidFill>
              </a:rPr>
              <a:t>Redistribution</a:t>
            </a:r>
          </a:p>
        </p:txBody>
      </p:sp>
      <p:sp>
        <p:nvSpPr>
          <p:cNvPr id="11" name="Rectangle 9"/>
          <p:cNvSpPr>
            <a:spLocks noChangeArrowheads="1"/>
          </p:cNvSpPr>
          <p:nvPr/>
        </p:nvSpPr>
        <p:spPr bwMode="auto">
          <a:xfrm>
            <a:off x="990600" y="4419600"/>
            <a:ext cx="1392238" cy="393700"/>
          </a:xfrm>
          <a:prstGeom prst="rect">
            <a:avLst/>
          </a:prstGeom>
          <a:noFill/>
          <a:ln w="12700">
            <a:noFill/>
            <a:miter lim="800000"/>
            <a:headEnd/>
            <a:tailEnd/>
          </a:ln>
        </p:spPr>
        <p:txBody>
          <a:bodyPr wrap="none" lIns="90488" tIns="44450" rIns="90488" bIns="44450">
            <a:spAutoFit/>
          </a:bodyPr>
          <a:lstStyle/>
          <a:p>
            <a:r>
              <a:rPr lang="en-US" sz="2000" b="1">
                <a:solidFill>
                  <a:schemeClr val="accent2"/>
                </a:solidFill>
              </a:rPr>
              <a:t>Dissipation</a:t>
            </a:r>
          </a:p>
        </p:txBody>
      </p:sp>
      <p:sp>
        <p:nvSpPr>
          <p:cNvPr id="12" name="Rectangle 10"/>
          <p:cNvSpPr>
            <a:spLocks noChangeArrowheads="1"/>
          </p:cNvSpPr>
          <p:nvPr/>
        </p:nvSpPr>
        <p:spPr bwMode="auto">
          <a:xfrm>
            <a:off x="1054100" y="4962525"/>
            <a:ext cx="1295400" cy="698500"/>
          </a:xfrm>
          <a:prstGeom prst="rect">
            <a:avLst/>
          </a:prstGeom>
          <a:noFill/>
          <a:ln w="12700">
            <a:noFill/>
            <a:miter lim="800000"/>
            <a:headEnd/>
            <a:tailEnd/>
          </a:ln>
        </p:spPr>
        <p:txBody>
          <a:bodyPr wrap="none" lIns="90488" tIns="44450" rIns="90488" bIns="44450">
            <a:spAutoFit/>
          </a:bodyPr>
          <a:lstStyle/>
          <a:p>
            <a:r>
              <a:rPr lang="en-US" sz="2000" b="1">
                <a:solidFill>
                  <a:srgbClr val="00AE00"/>
                </a:solidFill>
              </a:rPr>
              <a:t>Turbulent</a:t>
            </a:r>
          </a:p>
          <a:p>
            <a:r>
              <a:rPr lang="en-US" sz="2000" b="1">
                <a:solidFill>
                  <a:srgbClr val="00AE00"/>
                </a:solidFill>
              </a:rPr>
              <a:t>Diffusion</a:t>
            </a:r>
          </a:p>
        </p:txBody>
      </p:sp>
      <p:sp>
        <p:nvSpPr>
          <p:cNvPr id="13" name="Rectangle 11"/>
          <p:cNvSpPr>
            <a:spLocks noChangeArrowheads="1"/>
          </p:cNvSpPr>
          <p:nvPr/>
        </p:nvSpPr>
        <p:spPr bwMode="auto">
          <a:xfrm>
            <a:off x="6781800" y="3581400"/>
            <a:ext cx="1131721" cy="366767"/>
          </a:xfrm>
          <a:prstGeom prst="rect">
            <a:avLst/>
          </a:prstGeom>
          <a:noFill/>
          <a:ln w="12700">
            <a:noFill/>
            <a:miter lim="800000"/>
            <a:headEnd/>
            <a:tailEnd/>
          </a:ln>
        </p:spPr>
        <p:txBody>
          <a:bodyPr wrap="none" lIns="90488" tIns="44450" rIns="90488" bIns="44450">
            <a:spAutoFit/>
          </a:bodyPr>
          <a:lstStyle/>
          <a:p>
            <a:r>
              <a:rPr lang="en-US" sz="1800" dirty="0">
                <a:latin typeface="Times New Roman" pitchFamily="18" charset="0"/>
                <a:cs typeface="Times New Roman" pitchFamily="18" charset="0"/>
              </a:rPr>
              <a:t>(modeled)</a:t>
            </a:r>
          </a:p>
        </p:txBody>
      </p:sp>
      <p:sp>
        <p:nvSpPr>
          <p:cNvPr id="14" name="Rectangle 12"/>
          <p:cNvSpPr>
            <a:spLocks noChangeArrowheads="1"/>
          </p:cNvSpPr>
          <p:nvPr/>
        </p:nvSpPr>
        <p:spPr bwMode="auto">
          <a:xfrm>
            <a:off x="6781800" y="4419600"/>
            <a:ext cx="1347788" cy="363538"/>
          </a:xfrm>
          <a:prstGeom prst="rect">
            <a:avLst/>
          </a:prstGeom>
          <a:noFill/>
          <a:ln w="12700">
            <a:noFill/>
            <a:miter lim="800000"/>
            <a:headEnd/>
            <a:tailEnd/>
          </a:ln>
        </p:spPr>
        <p:txBody>
          <a:bodyPr wrap="none" lIns="90488" tIns="44450" rIns="90488" bIns="44450">
            <a:spAutoFit/>
          </a:bodyPr>
          <a:lstStyle/>
          <a:p>
            <a:r>
              <a:rPr lang="en-US" sz="1800" dirty="0"/>
              <a:t>(related to </a:t>
            </a:r>
            <a:r>
              <a:rPr lang="en-US" sz="1800" i="1" dirty="0">
                <a:latin typeface="Symbol" pitchFamily="18" charset="2"/>
              </a:rPr>
              <a:t>e</a:t>
            </a:r>
            <a:r>
              <a:rPr lang="en-US" sz="1800" dirty="0"/>
              <a:t>)</a:t>
            </a:r>
          </a:p>
        </p:txBody>
      </p:sp>
      <p:sp>
        <p:nvSpPr>
          <p:cNvPr id="15" name="Rectangle 13"/>
          <p:cNvSpPr>
            <a:spLocks noChangeArrowheads="1"/>
          </p:cNvSpPr>
          <p:nvPr/>
        </p:nvSpPr>
        <p:spPr bwMode="auto">
          <a:xfrm>
            <a:off x="6802438" y="5078413"/>
            <a:ext cx="1120775" cy="363537"/>
          </a:xfrm>
          <a:prstGeom prst="rect">
            <a:avLst/>
          </a:prstGeom>
          <a:noFill/>
          <a:ln w="12700">
            <a:noFill/>
            <a:miter lim="800000"/>
            <a:headEnd/>
            <a:tailEnd/>
          </a:ln>
        </p:spPr>
        <p:txBody>
          <a:bodyPr wrap="none" lIns="90488" tIns="44450" rIns="90488" bIns="44450">
            <a:spAutoFit/>
          </a:bodyPr>
          <a:lstStyle/>
          <a:p>
            <a:r>
              <a:rPr lang="en-US" sz="1800"/>
              <a:t>(modeled)</a:t>
            </a:r>
          </a:p>
        </p:txBody>
      </p:sp>
      <p:sp>
        <p:nvSpPr>
          <p:cNvPr id="16" name="Rectangle 14"/>
          <p:cNvSpPr>
            <a:spLocks noChangeArrowheads="1"/>
          </p:cNvSpPr>
          <p:nvPr/>
        </p:nvSpPr>
        <p:spPr bwMode="auto">
          <a:xfrm>
            <a:off x="6781800" y="2667000"/>
            <a:ext cx="1247137" cy="366767"/>
          </a:xfrm>
          <a:prstGeom prst="rect">
            <a:avLst/>
          </a:prstGeom>
          <a:noFill/>
          <a:ln w="12700">
            <a:noFill/>
            <a:miter lim="800000"/>
            <a:headEnd/>
            <a:tailEnd/>
          </a:ln>
        </p:spPr>
        <p:txBody>
          <a:bodyPr wrap="none" lIns="90488" tIns="44450" rIns="90488" bIns="44450">
            <a:spAutoFit/>
          </a:bodyPr>
          <a:lstStyle/>
          <a:p>
            <a:r>
              <a:rPr lang="en-US" sz="1800">
                <a:latin typeface="Times New Roman" pitchFamily="18" charset="0"/>
                <a:cs typeface="Times New Roman" pitchFamily="18" charset="0"/>
              </a:rPr>
              <a:t>(computed)</a:t>
            </a:r>
          </a:p>
        </p:txBody>
      </p:sp>
      <p:sp>
        <p:nvSpPr>
          <p:cNvPr id="17" name="Rectangle 15"/>
          <p:cNvSpPr>
            <a:spLocks noChangeArrowheads="1"/>
          </p:cNvSpPr>
          <p:nvPr/>
        </p:nvSpPr>
        <p:spPr bwMode="auto">
          <a:xfrm>
            <a:off x="2022475" y="6265863"/>
            <a:ext cx="5022850" cy="305212"/>
          </a:xfrm>
          <a:prstGeom prst="rect">
            <a:avLst/>
          </a:prstGeom>
          <a:noFill/>
          <a:ln w="12700">
            <a:noFill/>
            <a:miter lim="800000"/>
            <a:headEnd/>
            <a:tailEnd/>
          </a:ln>
        </p:spPr>
        <p:txBody>
          <a:bodyPr lIns="90488" tIns="44450" rIns="90488" bIns="44450">
            <a:spAutoFit/>
          </a:bodyPr>
          <a:lstStyle/>
          <a:p>
            <a:r>
              <a:rPr lang="en-US" sz="1400" dirty="0">
                <a:latin typeface="Times New Roman" pitchFamily="18" charset="0"/>
                <a:cs typeface="Times New Roman" pitchFamily="18" charset="0"/>
              </a:rPr>
              <a:t>(equations written for steady, incompressible flow w/o body forces)</a:t>
            </a:r>
          </a:p>
        </p:txBody>
      </p:sp>
      <p:graphicFrame>
        <p:nvGraphicFramePr>
          <p:cNvPr id="18" name="Object 3"/>
          <p:cNvGraphicFramePr>
            <a:graphicFrameLocks noChangeAspect="1"/>
          </p:cNvGraphicFramePr>
          <p:nvPr/>
        </p:nvGraphicFramePr>
        <p:xfrm>
          <a:off x="4514850" y="3321050"/>
          <a:ext cx="112713" cy="214313"/>
        </p:xfrm>
        <a:graphic>
          <a:graphicData uri="http://schemas.openxmlformats.org/presentationml/2006/ole">
            <mc:AlternateContent xmlns:mc="http://schemas.openxmlformats.org/markup-compatibility/2006">
              <mc:Choice xmlns:v="urn:schemas-microsoft-com:vml" Requires="v">
                <p:oleObj spid="_x0000_s477873" name="Equation" r:id="rId10" imgW="114120" imgH="215640" progId="Equation.3">
                  <p:embed/>
                </p:oleObj>
              </mc:Choice>
              <mc:Fallback>
                <p:oleObj name="Equation" r:id="rId10" imgW="114120" imgH="215640" progId="Equation.3">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4850" y="3321050"/>
                        <a:ext cx="112713" cy="214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18"/>
          <p:cNvGrpSpPr>
            <a:grpSpLocks/>
          </p:cNvGrpSpPr>
          <p:nvPr/>
        </p:nvGrpSpPr>
        <p:grpSpPr bwMode="auto">
          <a:xfrm>
            <a:off x="3133725" y="5122863"/>
            <a:ext cx="3397250" cy="1065212"/>
            <a:chOff x="1986" y="3125"/>
            <a:chExt cx="2140" cy="671"/>
          </a:xfrm>
        </p:grpSpPr>
        <p:grpSp>
          <p:nvGrpSpPr>
            <p:cNvPr id="20" name="Group 19"/>
            <p:cNvGrpSpPr>
              <a:grpSpLocks/>
            </p:cNvGrpSpPr>
            <p:nvPr/>
          </p:nvGrpSpPr>
          <p:grpSpPr bwMode="auto">
            <a:xfrm>
              <a:off x="2357" y="3430"/>
              <a:ext cx="1769" cy="366"/>
              <a:chOff x="2357" y="3430"/>
              <a:chExt cx="1769" cy="366"/>
            </a:xfrm>
          </p:grpSpPr>
          <p:sp>
            <p:nvSpPr>
              <p:cNvPr id="22" name="Rectangle 20"/>
              <p:cNvSpPr>
                <a:spLocks noChangeArrowheads="1"/>
              </p:cNvSpPr>
              <p:nvPr/>
            </p:nvSpPr>
            <p:spPr bwMode="auto">
              <a:xfrm>
                <a:off x="2357" y="3430"/>
                <a:ext cx="999" cy="364"/>
              </a:xfrm>
              <a:prstGeom prst="rect">
                <a:avLst/>
              </a:prstGeom>
              <a:noFill/>
              <a:ln w="12700">
                <a:noFill/>
                <a:miter lim="800000"/>
                <a:headEnd/>
                <a:tailEnd/>
              </a:ln>
            </p:spPr>
            <p:txBody>
              <a:bodyPr wrap="none" lIns="90488" tIns="44450" rIns="90488" bIns="44450">
                <a:spAutoFit/>
              </a:bodyPr>
              <a:lstStyle/>
              <a:p>
                <a:r>
                  <a:rPr lang="en-US" sz="1600"/>
                  <a:t>Pressure/velocity</a:t>
                </a:r>
              </a:p>
              <a:p>
                <a:r>
                  <a:rPr lang="en-US" sz="1600"/>
                  <a:t>    fluctuations</a:t>
                </a:r>
              </a:p>
            </p:txBody>
          </p:sp>
          <p:sp>
            <p:nvSpPr>
              <p:cNvPr id="23" name="Rectangle 21"/>
              <p:cNvSpPr>
                <a:spLocks noChangeArrowheads="1"/>
              </p:cNvSpPr>
              <p:nvPr/>
            </p:nvSpPr>
            <p:spPr bwMode="auto">
              <a:xfrm>
                <a:off x="3506" y="3432"/>
                <a:ext cx="620" cy="364"/>
              </a:xfrm>
              <a:prstGeom prst="rect">
                <a:avLst/>
              </a:prstGeom>
              <a:noFill/>
              <a:ln w="12700">
                <a:noFill/>
                <a:miter lim="800000"/>
                <a:headEnd/>
                <a:tailEnd/>
              </a:ln>
            </p:spPr>
            <p:txBody>
              <a:bodyPr wrap="none" lIns="90488" tIns="44450" rIns="90488" bIns="44450">
                <a:spAutoFit/>
              </a:bodyPr>
              <a:lstStyle/>
              <a:p>
                <a:pPr algn="ctr"/>
                <a:r>
                  <a:rPr lang="en-US" sz="1600"/>
                  <a:t>Turbulent</a:t>
                </a:r>
              </a:p>
              <a:p>
                <a:pPr algn="ctr"/>
                <a:r>
                  <a:rPr lang="en-US" sz="1600"/>
                  <a:t>transport</a:t>
                </a:r>
              </a:p>
            </p:txBody>
          </p:sp>
        </p:grpSp>
        <p:graphicFrame>
          <p:nvGraphicFramePr>
            <p:cNvPr id="21" name="Object 4"/>
            <p:cNvGraphicFramePr>
              <a:graphicFrameLocks noChangeAspect="1"/>
            </p:cNvGraphicFramePr>
            <p:nvPr/>
          </p:nvGraphicFramePr>
          <p:xfrm>
            <a:off x="1986" y="3125"/>
            <a:ext cx="2108" cy="462"/>
          </p:xfrm>
          <a:graphic>
            <a:graphicData uri="http://schemas.openxmlformats.org/presentationml/2006/ole">
              <mc:AlternateContent xmlns:mc="http://schemas.openxmlformats.org/markup-compatibility/2006">
                <mc:Choice xmlns:v="urn:schemas-microsoft-com:vml" Requires="v">
                  <p:oleObj spid="_x0000_s477874" name="Equation" r:id="rId12" imgW="2019240" imgH="444240" progId="Equation.3">
                    <p:embed/>
                  </p:oleObj>
                </mc:Choice>
                <mc:Fallback>
                  <p:oleObj name="Equation" r:id="rId12" imgW="2019240" imgH="444240" progId="Equation.3">
                    <p:embed/>
                    <p:pic>
                      <p:nvPicPr>
                        <p:cNvPr id="0"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86" y="3125"/>
                          <a:ext cx="2108" cy="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75619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7863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quot;RSM turbulence model&quot;"/>
          <p:cNvPicPr>
            <a:picLocks noChangeAspect="1" noChangeArrowheads="1"/>
          </p:cNvPicPr>
          <p:nvPr/>
        </p:nvPicPr>
        <p:blipFill rotWithShape="1">
          <a:blip r:embed="rId2">
            <a:extLst>
              <a:ext uri="{28A0092B-C50C-407E-A947-70E740481C1C}">
                <a14:useLocalDpi xmlns:a14="http://schemas.microsoft.com/office/drawing/2010/main" val="0"/>
              </a:ext>
            </a:extLst>
          </a:blip>
          <a:srcRect b="66522"/>
          <a:stretch/>
        </p:blipFill>
        <p:spPr bwMode="auto">
          <a:xfrm>
            <a:off x="381000" y="1066800"/>
            <a:ext cx="8512334"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728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quot;RSM turbulence model&quot;"/>
          <p:cNvPicPr>
            <a:picLocks noChangeAspect="1" noChangeArrowheads="1"/>
          </p:cNvPicPr>
          <p:nvPr/>
        </p:nvPicPr>
        <p:blipFill rotWithShape="1">
          <a:blip r:embed="rId2">
            <a:extLst>
              <a:ext uri="{28A0092B-C50C-407E-A947-70E740481C1C}">
                <a14:useLocalDpi xmlns:a14="http://schemas.microsoft.com/office/drawing/2010/main" val="0"/>
              </a:ext>
            </a:extLst>
          </a:blip>
          <a:srcRect t="33478"/>
          <a:stretch/>
        </p:blipFill>
        <p:spPr bwMode="auto">
          <a:xfrm>
            <a:off x="381000" y="198782"/>
            <a:ext cx="8382000" cy="641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328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68362"/>
          </a:xfrm>
        </p:spPr>
        <p:txBody>
          <a:bodyPr>
            <a:normAutofit/>
          </a:bodyPr>
          <a:lstStyle/>
          <a:p>
            <a:r>
              <a:rPr lang="en-US" sz="4000" dirty="0" smtClean="0">
                <a:solidFill>
                  <a:srgbClr val="0070C0"/>
                </a:solidFill>
                <a:latin typeface="Times New Roman" pitchFamily="18" charset="0"/>
                <a:cs typeface="Times New Roman" pitchFamily="18" charset="0"/>
              </a:rPr>
              <a:t>Momentum equation in turbulent flow</a:t>
            </a:r>
            <a:endParaRPr lang="en-US" sz="4000" dirty="0">
              <a:solidFill>
                <a:srgbClr val="0070C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6731000" y="6229350"/>
            <a:ext cx="1905000" cy="457200"/>
          </a:xfrm>
        </p:spPr>
        <p:txBody>
          <a:bodyPr/>
          <a:lstStyle/>
          <a:p>
            <a:fld id="{C95536EA-110D-4633-890F-94E38BD0C04F}" type="slidenum">
              <a:rPr lang="en-US"/>
              <a:pPr/>
              <a:t>9</a:t>
            </a:fld>
            <a:endParaRPr lang="en-US"/>
          </a:p>
        </p:txBody>
      </p:sp>
      <p:graphicFrame>
        <p:nvGraphicFramePr>
          <p:cNvPr id="5" name="Object 0"/>
          <p:cNvGraphicFramePr>
            <a:graphicFrameLocks noChangeAspect="1"/>
          </p:cNvGraphicFramePr>
          <p:nvPr/>
        </p:nvGraphicFramePr>
        <p:xfrm>
          <a:off x="533400" y="1143000"/>
          <a:ext cx="3429000" cy="533400"/>
        </p:xfrm>
        <a:graphic>
          <a:graphicData uri="http://schemas.openxmlformats.org/presentationml/2006/ole">
            <mc:AlternateContent xmlns:mc="http://schemas.openxmlformats.org/markup-compatibility/2006">
              <mc:Choice xmlns:v="urn:schemas-microsoft-com:vml" Requires="v">
                <p:oleObj spid="_x0000_s108211" name="Equation" r:id="rId3" imgW="927000" imgH="241200" progId="Equation.3">
                  <p:embed/>
                </p:oleObj>
              </mc:Choice>
              <mc:Fallback>
                <p:oleObj name="Equation" r:id="rId3" imgW="92700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3429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4"/>
          <p:cNvSpPr txBox="1">
            <a:spLocks noChangeArrowheads="1"/>
          </p:cNvSpPr>
          <p:nvPr/>
        </p:nvSpPr>
        <p:spPr bwMode="auto">
          <a:xfrm>
            <a:off x="457200" y="1828800"/>
            <a:ext cx="6324600" cy="369332"/>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The time </a:t>
            </a:r>
            <a:r>
              <a:rPr lang="en-US" dirty="0" smtClean="0">
                <a:latin typeface="Times New Roman" pitchFamily="18" charset="0"/>
                <a:cs typeface="Times New Roman" pitchFamily="18" charset="0"/>
              </a:rPr>
              <a:t>averages:</a:t>
            </a:r>
            <a:endParaRPr lang="en-US" dirty="0">
              <a:latin typeface="Times New Roman" pitchFamily="18" charset="0"/>
              <a:cs typeface="Times New Roman" pitchFamily="18" charset="0"/>
            </a:endParaRPr>
          </a:p>
        </p:txBody>
      </p:sp>
      <p:graphicFrame>
        <p:nvGraphicFramePr>
          <p:cNvPr id="7" name="Object 1"/>
          <p:cNvGraphicFramePr>
            <a:graphicFrameLocks noChangeAspect="1"/>
          </p:cNvGraphicFramePr>
          <p:nvPr>
            <p:extLst>
              <p:ext uri="{D42A27DB-BD31-4B8C-83A1-F6EECF244321}">
                <p14:modId xmlns:p14="http://schemas.microsoft.com/office/powerpoint/2010/main" val="3909859283"/>
              </p:ext>
            </p:extLst>
          </p:nvPr>
        </p:nvGraphicFramePr>
        <p:xfrm>
          <a:off x="533400" y="2286000"/>
          <a:ext cx="5410200" cy="762000"/>
        </p:xfrm>
        <a:graphic>
          <a:graphicData uri="http://schemas.openxmlformats.org/presentationml/2006/ole">
            <mc:AlternateContent xmlns:mc="http://schemas.openxmlformats.org/markup-compatibility/2006">
              <mc:Choice xmlns:v="urn:schemas-microsoft-com:vml" Requires="v">
                <p:oleObj spid="_x0000_s108212" name="Equation" r:id="rId5" imgW="2450880" imgH="393480" progId="Equation.3">
                  <p:embed/>
                </p:oleObj>
              </mc:Choice>
              <mc:Fallback>
                <p:oleObj name="Equation" r:id="rId5" imgW="2450880" imgH="393480" progId="Equation.3">
                  <p:embed/>
                  <p:pic>
                    <p:nvPicPr>
                      <p:cNvPr id="0" name="Picture 3"/>
                      <p:cNvPicPr>
                        <a:picLocks noChangeAspect="1" noChangeArrowheads="1"/>
                      </p:cNvPicPr>
                      <p:nvPr/>
                    </p:nvPicPr>
                    <p:blipFill>
                      <a:blip r:embed="rId6"/>
                      <a:srcRect/>
                      <a:stretch>
                        <a:fillRect/>
                      </a:stretch>
                    </p:blipFill>
                    <p:spPr bwMode="auto">
                      <a:xfrm>
                        <a:off x="533400" y="2286000"/>
                        <a:ext cx="54102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07526"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33400" y="3962400"/>
            <a:ext cx="6712857" cy="704850"/>
          </a:xfrm>
          <a:prstGeom prst="rect">
            <a:avLst/>
          </a:prstGeom>
          <a:noFill/>
        </p:spPr>
      </p:pic>
      <p:sp>
        <p:nvSpPr>
          <p:cNvPr id="13" name="Text Box 4"/>
          <p:cNvSpPr txBox="1">
            <a:spLocks noChangeArrowheads="1"/>
          </p:cNvSpPr>
          <p:nvPr/>
        </p:nvSpPr>
        <p:spPr bwMode="auto">
          <a:xfrm>
            <a:off x="533400" y="3200400"/>
            <a:ext cx="6324600" cy="369332"/>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The </a:t>
            </a:r>
            <a:r>
              <a:rPr lang="en-US" dirty="0" smtClean="0">
                <a:latin typeface="Times New Roman" pitchFamily="18" charset="0"/>
                <a:cs typeface="Times New Roman" pitchFamily="18" charset="0"/>
              </a:rPr>
              <a:t>X-direction of momentum equation:</a:t>
            </a:r>
            <a:endParaRPr lang="en-US" dirty="0">
              <a:latin typeface="Times New Roman" pitchFamily="18" charset="0"/>
              <a:cs typeface="Times New Roman" pitchFamily="18" charset="0"/>
            </a:endParaRPr>
          </a:p>
        </p:txBody>
      </p:sp>
      <p:graphicFrame>
        <p:nvGraphicFramePr>
          <p:cNvPr id="107528" name="Object 8"/>
          <p:cNvGraphicFramePr>
            <a:graphicFrameLocks noChangeAspect="1"/>
          </p:cNvGraphicFramePr>
          <p:nvPr/>
        </p:nvGraphicFramePr>
        <p:xfrm>
          <a:off x="838200" y="5715000"/>
          <a:ext cx="2208213" cy="477837"/>
        </p:xfrm>
        <a:graphic>
          <a:graphicData uri="http://schemas.openxmlformats.org/presentationml/2006/ole">
            <mc:AlternateContent xmlns:mc="http://schemas.openxmlformats.org/markup-compatibility/2006">
              <mc:Choice xmlns:v="urn:schemas-microsoft-com:vml" Requires="v">
                <p:oleObj spid="_x0000_s108213" name="Equation" r:id="rId8" imgW="596880" imgH="215640" progId="Equation.3">
                  <p:embed/>
                </p:oleObj>
              </mc:Choice>
              <mc:Fallback>
                <p:oleObj name="Equation" r:id="rId8" imgW="596880" imgH="215640"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5715000"/>
                        <a:ext cx="2208213"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4"/>
          <p:cNvSpPr txBox="1">
            <a:spLocks noChangeArrowheads="1"/>
          </p:cNvSpPr>
          <p:nvPr/>
        </p:nvSpPr>
        <p:spPr bwMode="auto">
          <a:xfrm>
            <a:off x="533400" y="4876800"/>
            <a:ext cx="6324600" cy="369332"/>
          </a:xfrm>
          <a:prstGeom prst="rect">
            <a:avLst/>
          </a:prstGeom>
          <a:noFill/>
          <a:ln w="9525">
            <a:noFill/>
            <a:miter lim="800000"/>
            <a:headEnd/>
            <a:tailEnd/>
          </a:ln>
          <a:effectLst/>
        </p:spPr>
        <p:txBody>
          <a:bodyPr>
            <a:spAutoFit/>
          </a:bodyPr>
          <a:lstStyle/>
          <a:p>
            <a:pPr>
              <a:spcBef>
                <a:spcPct val="50000"/>
              </a:spcBef>
            </a:pPr>
            <a:r>
              <a:rPr lang="en-US" dirty="0" smtClean="0">
                <a:latin typeface="Times New Roman" pitchFamily="18" charset="0"/>
                <a:cs typeface="Times New Roman" pitchFamily="18" charset="0"/>
              </a:rPr>
              <a:t>By decomposition for velocity components:</a:t>
            </a:r>
            <a:endParaRPr lang="en-US" dirty="0">
              <a:latin typeface="Times New Roman" pitchFamily="18" charset="0"/>
              <a:cs typeface="Times New Roman" pitchFamily="18" charset="0"/>
            </a:endParaRPr>
          </a:p>
        </p:txBody>
      </p:sp>
      <p:graphicFrame>
        <p:nvGraphicFramePr>
          <p:cNvPr id="107529" name="Object 9"/>
          <p:cNvGraphicFramePr>
            <a:graphicFrameLocks noChangeAspect="1"/>
          </p:cNvGraphicFramePr>
          <p:nvPr/>
        </p:nvGraphicFramePr>
        <p:xfrm>
          <a:off x="3856038" y="5715000"/>
          <a:ext cx="2114550" cy="477838"/>
        </p:xfrm>
        <a:graphic>
          <a:graphicData uri="http://schemas.openxmlformats.org/presentationml/2006/ole">
            <mc:AlternateContent xmlns:mc="http://schemas.openxmlformats.org/markup-compatibility/2006">
              <mc:Choice xmlns:v="urn:schemas-microsoft-com:vml" Requires="v">
                <p:oleObj spid="_x0000_s108214" name="Equation" r:id="rId10" imgW="571320" imgH="215640" progId="Equation.3">
                  <p:embed/>
                </p:oleObj>
              </mc:Choice>
              <mc:Fallback>
                <p:oleObj name="Equation" r:id="rId10" imgW="571320" imgH="215640"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6038" y="5715000"/>
                        <a:ext cx="2114550"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530" name="Object 10"/>
          <p:cNvGraphicFramePr>
            <a:graphicFrameLocks noChangeAspect="1"/>
          </p:cNvGraphicFramePr>
          <p:nvPr/>
        </p:nvGraphicFramePr>
        <p:xfrm>
          <a:off x="6283325" y="5638800"/>
          <a:ext cx="2443163" cy="477838"/>
        </p:xfrm>
        <a:graphic>
          <a:graphicData uri="http://schemas.openxmlformats.org/presentationml/2006/ole">
            <mc:AlternateContent xmlns:mc="http://schemas.openxmlformats.org/markup-compatibility/2006">
              <mc:Choice xmlns:v="urn:schemas-microsoft-com:vml" Requires="v">
                <p:oleObj spid="_x0000_s108215" name="Equation" r:id="rId12" imgW="660240" imgH="215640" progId="Equation.3">
                  <p:embed/>
                </p:oleObj>
              </mc:Choice>
              <mc:Fallback>
                <p:oleObj name="Equation" r:id="rId12" imgW="660240" imgH="215640" progId="Equation.3">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3325" y="5638800"/>
                        <a:ext cx="2443163"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7531" name="Picture 11"/>
          <p:cNvPicPr>
            <a:picLocks noChangeAspect="1" noChangeArrowheads="1"/>
          </p:cNvPicPr>
          <p:nvPr/>
        </p:nvPicPr>
        <p:blipFill>
          <a:blip r:embed="rId14" cstate="print"/>
          <a:srcRect l="42188" t="52083" r="21094" b="27084"/>
          <a:stretch>
            <a:fillRect/>
          </a:stretch>
        </p:blipFill>
        <p:spPr bwMode="auto">
          <a:xfrm>
            <a:off x="5410200" y="1219200"/>
            <a:ext cx="2971800" cy="12645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0070C0"/>
                </a:solidFill>
                <a:latin typeface="Times New Roman" pitchFamily="18" charset="0"/>
                <a:cs typeface="Times New Roman" pitchFamily="18" charset="0"/>
              </a:rPr>
              <a:t>Comparison of RANS turbulence models</a:t>
            </a:r>
            <a:endParaRPr lang="en-GB" sz="3600" dirty="0">
              <a:solidFill>
                <a:srgbClr val="0070C0"/>
              </a:solidFill>
              <a:latin typeface="Times New Roman" pitchFamily="18" charset="0"/>
              <a:cs typeface="Times New Roman" pitchFamily="18" charset="0"/>
            </a:endParaRPr>
          </a:p>
        </p:txBody>
      </p:sp>
      <p:pic>
        <p:nvPicPr>
          <p:cNvPr id="51202" name="Picture 2"/>
          <p:cNvPicPr>
            <a:picLocks noChangeAspect="1" noChangeArrowheads="1"/>
          </p:cNvPicPr>
          <p:nvPr/>
        </p:nvPicPr>
        <p:blipFill>
          <a:blip r:embed="rId2" cstate="print"/>
          <a:srcRect/>
          <a:stretch>
            <a:fillRect/>
          </a:stretch>
        </p:blipFill>
        <p:spPr bwMode="auto">
          <a:xfrm>
            <a:off x="457200" y="1447800"/>
            <a:ext cx="8105724" cy="4800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600" dirty="0" smtClean="0">
                <a:latin typeface="Times New Roman" panose="02020603050405020304" pitchFamily="18" charset="0"/>
                <a:cs typeface="Times New Roman" panose="02020603050405020304" pitchFamily="18" charset="0"/>
              </a:rPr>
              <a:t>Home exercise:</a:t>
            </a:r>
            <a:endParaRPr lang="en-US"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13334" t="21111" r="12500" b="34445"/>
          <a:stretch/>
        </p:blipFill>
        <p:spPr>
          <a:xfrm>
            <a:off x="266700" y="2057400"/>
            <a:ext cx="8610600" cy="2902449"/>
          </a:xfrm>
          <a:prstGeom prst="rect">
            <a:avLst/>
          </a:prstGeom>
        </p:spPr>
      </p:pic>
    </p:spTree>
    <p:extLst>
      <p:ext uri="{BB962C8B-B14F-4D97-AF65-F5344CB8AC3E}">
        <p14:creationId xmlns:p14="http://schemas.microsoft.com/office/powerpoint/2010/main" val="42263445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68362"/>
          </a:xfrm>
        </p:spPr>
        <p:txBody>
          <a:bodyPr>
            <a:normAutofit/>
          </a:bodyPr>
          <a:lstStyle/>
          <a:p>
            <a:r>
              <a:rPr lang="en-US" sz="4000" dirty="0" smtClean="0">
                <a:solidFill>
                  <a:srgbClr val="0070C0"/>
                </a:solidFill>
                <a:latin typeface="Times New Roman" pitchFamily="18" charset="0"/>
                <a:cs typeface="Times New Roman" pitchFamily="18" charset="0"/>
              </a:rPr>
              <a:t>Direct Numerical Simulation (DNS)</a:t>
            </a:r>
            <a:endParaRPr lang="en-GB" sz="4000" dirty="0">
              <a:solidFill>
                <a:srgbClr val="0070C0"/>
              </a:solidFill>
              <a:latin typeface="Times New Roman" pitchFamily="18" charset="0"/>
              <a:cs typeface="Times New Roman" pitchFamily="18" charset="0"/>
            </a:endParaRPr>
          </a:p>
        </p:txBody>
      </p:sp>
      <p:sp>
        <p:nvSpPr>
          <p:cNvPr id="3" name="Rectangle 3"/>
          <p:cNvSpPr txBox="1">
            <a:spLocks noChangeArrowheads="1"/>
          </p:cNvSpPr>
          <p:nvPr/>
        </p:nvSpPr>
        <p:spPr>
          <a:xfrm>
            <a:off x="457200" y="1295400"/>
            <a:ext cx="8458200" cy="510540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Currently DNS is the most exact approach to modeling turbulence since no averaging is done or approximations are made.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Since the smallest scales of turbulence are modeled, called the </a:t>
            </a:r>
            <a:r>
              <a:rPr kumimoji="0" lang="en-US"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Kolmogoroff</a:t>
            </a: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scale, the size of the grid must be scaled accordingly.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 DNS simulation scales with </a:t>
            </a:r>
            <a:r>
              <a:rPr kumimoji="0" lang="en-US"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a:t>
            </a:r>
            <a:r>
              <a:rPr kumimoji="0" lang="en-US" b="0" i="0" u="none" strike="noStrike" kern="1200" cap="none" spc="0" normalizeH="0" baseline="-25000" noProof="0" dirty="0" smtClean="0">
                <a:ln>
                  <a:noFill/>
                </a:ln>
                <a:solidFill>
                  <a:schemeClr val="tx1"/>
                </a:solidFill>
                <a:effectLst/>
                <a:uLnTx/>
                <a:uFillTx/>
                <a:latin typeface="Times New Roman" pitchFamily="18" charset="0"/>
                <a:cs typeface="Times New Roman" pitchFamily="18" charset="0"/>
              </a:rPr>
              <a:t>L</a:t>
            </a:r>
            <a:r>
              <a:rPr kumimoji="0" lang="en-US" b="1" i="0" u="none" strike="noStrike" kern="1200" cap="none" spc="0" normalizeH="0" baseline="30000" noProof="0" dirty="0" smtClean="0">
                <a:ln>
                  <a:noFill/>
                </a:ln>
                <a:solidFill>
                  <a:schemeClr val="tx1"/>
                </a:solidFill>
                <a:effectLst/>
                <a:uLnTx/>
                <a:uFillTx/>
                <a:latin typeface="Times New Roman" pitchFamily="18" charset="0"/>
                <a:cs typeface="Times New Roman" pitchFamily="18" charset="0"/>
              </a:rPr>
              <a:t>3</a:t>
            </a:r>
            <a:r>
              <a:rPr kumimoji="0" lang="en-US" b="0" i="0" u="none" strike="noStrike" kern="1200" cap="none" spc="0" normalizeH="0" baseline="30000" noProof="0" dirty="0" smtClean="0">
                <a:ln>
                  <a:noFill/>
                </a:ln>
                <a:solidFill>
                  <a:schemeClr val="tx1"/>
                </a:solidFill>
                <a:effectLst/>
                <a:uLnTx/>
                <a:uFillTx/>
                <a:latin typeface="Times New Roman" pitchFamily="18" charset="0"/>
                <a:cs typeface="Times New Roman" pitchFamily="18" charset="0"/>
              </a:rPr>
              <a:t> </a:t>
            </a: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r>
              <a:rPr kumimoji="0" lang="en-US" b="0" i="1"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u´L</a:t>
            </a: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r>
              <a:rPr kumimoji="0" lang="en-US"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n</a:t>
            </a: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where </a:t>
            </a:r>
            <a:r>
              <a:rPr kumimoji="0" lang="en-US" b="0" i="1"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Re</a:t>
            </a:r>
            <a:r>
              <a:rPr kumimoji="0" lang="en-US" b="0" i="1" u="none" strike="noStrike" kern="1200" cap="none" spc="0" normalizeH="0" baseline="-25000" noProof="0" dirty="0" err="1" smtClean="0">
                <a:ln>
                  <a:noFill/>
                </a:ln>
                <a:solidFill>
                  <a:schemeClr val="tx1"/>
                </a:solidFill>
                <a:effectLst/>
                <a:uLnTx/>
                <a:uFillTx/>
                <a:latin typeface="Times New Roman" pitchFamily="18" charset="0"/>
                <a:cs typeface="Times New Roman" pitchFamily="18" charset="0"/>
              </a:rPr>
              <a:t>L</a:t>
            </a: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 0.01</a:t>
            </a:r>
            <a:r>
              <a:rPr kumimoji="0" lang="en-US"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  </a:t>
            </a: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Turbulent flow past a cylinder would require at least (0.01 x 20,000)</a:t>
            </a:r>
            <a:r>
              <a:rPr kumimoji="0" lang="en-US" b="0" i="0" u="none" strike="noStrike" kern="1200" cap="none" spc="0" normalizeH="0" baseline="30000" noProof="0" dirty="0" smtClean="0">
                <a:ln>
                  <a:noFill/>
                </a:ln>
                <a:solidFill>
                  <a:schemeClr val="tx1"/>
                </a:solidFill>
                <a:effectLst/>
                <a:uLnTx/>
                <a:uFillTx/>
                <a:latin typeface="Times New Roman" pitchFamily="18" charset="0"/>
                <a:cs typeface="Times New Roman" pitchFamily="18" charset="0"/>
              </a:rPr>
              <a:t>3</a:t>
            </a:r>
            <a:r>
              <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or 8 million cells.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indent="-342900" algn="just">
              <a:spcBef>
                <a:spcPct val="20000"/>
              </a:spcBef>
              <a:buFont typeface="Arial" pitchFamily="34" charset="0"/>
              <a:buChar char="•"/>
            </a:pPr>
            <a:r>
              <a:rPr lang="en-US" dirty="0" smtClean="0">
                <a:latin typeface="Times New Roman" pitchFamily="18" charset="0"/>
                <a:cs typeface="Times New Roman" pitchFamily="18" charset="0"/>
              </a:rPr>
              <a:t>Given the current processing speed and memory of the largest computers, only very modest Reynolds number flows with simple geometries are possible.</a:t>
            </a:r>
          </a:p>
          <a:p>
            <a:pPr marL="342900" indent="-342900" algn="just">
              <a:spcBef>
                <a:spcPct val="20000"/>
              </a:spcBef>
              <a:buFont typeface="Arial" pitchFamily="34" charset="0"/>
              <a:buChar char="•"/>
            </a:pPr>
            <a:endParaRPr lang="en-US" dirty="0" smtClean="0">
              <a:latin typeface="Times New Roman" pitchFamily="18" charset="0"/>
              <a:cs typeface="Times New Roman" pitchFamily="18" charset="0"/>
            </a:endParaRPr>
          </a:p>
          <a:p>
            <a:pPr marL="342900" indent="-342900" algn="just">
              <a:spcBef>
                <a:spcPct val="20000"/>
              </a:spcBef>
              <a:buFont typeface="Arial" pitchFamily="34" charset="0"/>
              <a:buChar char="•"/>
            </a:pPr>
            <a:r>
              <a:rPr lang="en-US" b="1" dirty="0" smtClean="0">
                <a:latin typeface="Times New Roman" pitchFamily="18" charset="0"/>
                <a:cs typeface="Times New Roman" pitchFamily="18" charset="0"/>
              </a:rPr>
              <a:t>Advantages:</a:t>
            </a:r>
            <a:r>
              <a:rPr lang="en-US" dirty="0" smtClean="0">
                <a:latin typeface="Times New Roman" pitchFamily="18" charset="0"/>
                <a:cs typeface="Times New Roman" pitchFamily="18" charset="0"/>
              </a:rPr>
              <a:t> DNS can be used as numerical flow visualization and can provide more information than experimental measurements; DNS can be used to understand the mechanisms of turbulent production and dissipation.</a:t>
            </a:r>
          </a:p>
          <a:p>
            <a:pPr marL="342900" indent="-342900" algn="just">
              <a:spcBef>
                <a:spcPct val="20000"/>
              </a:spcBef>
              <a:buFont typeface="Arial" pitchFamily="34" charset="0"/>
              <a:buChar char="•"/>
            </a:pPr>
            <a:endParaRPr lang="en-US" dirty="0" smtClean="0">
              <a:latin typeface="Times New Roman" pitchFamily="18" charset="0"/>
              <a:cs typeface="Times New Roman" pitchFamily="18" charset="0"/>
            </a:endParaRPr>
          </a:p>
          <a:p>
            <a:pPr marL="342900" indent="-342900" algn="just">
              <a:spcBef>
                <a:spcPct val="20000"/>
              </a:spcBef>
              <a:buFont typeface="Arial" pitchFamily="34" charset="0"/>
              <a:buChar char="•"/>
            </a:pPr>
            <a:r>
              <a:rPr lang="en-US" b="1" dirty="0" smtClean="0">
                <a:latin typeface="Times New Roman" pitchFamily="18" charset="0"/>
                <a:cs typeface="Times New Roman" pitchFamily="18" charset="0"/>
              </a:rPr>
              <a:t>Disadvantages: </a:t>
            </a:r>
            <a:r>
              <a:rPr lang="en-US" dirty="0" smtClean="0">
                <a:latin typeface="Times New Roman" pitchFamily="18" charset="0"/>
                <a:cs typeface="Times New Roman" pitchFamily="18" charset="0"/>
              </a:rPr>
              <a:t>Requires supercomputers; limited to simple geometries.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Times New Roman" pitchFamily="18" charset="0"/>
                <a:cs typeface="Times New Roman" pitchFamily="18" charset="0"/>
              </a:rPr>
              <a:t>DNS equations</a:t>
            </a:r>
            <a:endParaRPr lang="en-US" dirty="0">
              <a:solidFill>
                <a:srgbClr val="0070C0"/>
              </a:solidFill>
              <a:latin typeface="Times New Roman" pitchFamily="18" charset="0"/>
              <a:cs typeface="Times New Roman" pitchFamily="18" charset="0"/>
            </a:endParaRPr>
          </a:p>
        </p:txBody>
      </p:sp>
      <p:pic>
        <p:nvPicPr>
          <p:cNvPr id="138241" name="Picture 1"/>
          <p:cNvPicPr>
            <a:picLocks noChangeAspect="1" noChangeArrowheads="1"/>
          </p:cNvPicPr>
          <p:nvPr/>
        </p:nvPicPr>
        <p:blipFill>
          <a:blip r:embed="rId2" cstate="print"/>
          <a:srcRect/>
          <a:stretch>
            <a:fillRect/>
          </a:stretch>
        </p:blipFill>
        <p:spPr bwMode="auto">
          <a:xfrm>
            <a:off x="533400" y="1676400"/>
            <a:ext cx="8184333"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84238"/>
          </a:xfrm>
        </p:spPr>
        <p:txBody>
          <a:bodyPr>
            <a:normAutofit/>
          </a:bodyPr>
          <a:lstStyle/>
          <a:p>
            <a:r>
              <a:rPr lang="en-US" sz="4000" dirty="0" smtClean="0">
                <a:solidFill>
                  <a:srgbClr val="0070C0"/>
                </a:solidFill>
                <a:latin typeface="Times New Roman" pitchFamily="18" charset="0"/>
                <a:cs typeface="Times New Roman" pitchFamily="18" charset="0"/>
              </a:rPr>
              <a:t>Resolution requirements for DNS</a:t>
            </a:r>
            <a:endParaRPr lang="en-US" sz="4000" dirty="0">
              <a:solidFill>
                <a:srgbClr val="0070C0"/>
              </a:solidFill>
              <a:latin typeface="Times New Roman" pitchFamily="18" charset="0"/>
              <a:cs typeface="Times New Roman" pitchFamily="18" charset="0"/>
            </a:endParaRPr>
          </a:p>
        </p:txBody>
      </p:sp>
      <p:sp>
        <p:nvSpPr>
          <p:cNvPr id="4" name="Rectangle 2"/>
          <p:cNvSpPr txBox="1">
            <a:spLocks noChangeArrowheads="1"/>
          </p:cNvSpPr>
          <p:nvPr/>
        </p:nvSpPr>
        <p:spPr>
          <a:xfrm>
            <a:off x="414338" y="4191000"/>
            <a:ext cx="8196262" cy="1600200"/>
          </a:xfrm>
          <a:prstGeom prst="rect">
            <a:avLst/>
          </a:prstGeom>
          <a:ln/>
        </p:spPr>
        <p:txBody>
          <a:bodyPr vert="horz" lIns="0" tIns="0" rIns="0" bIns="0" rtlCol="0">
            <a:normAutofit fontScale="77500" lnSpcReduction="20000"/>
          </a:bodyPr>
          <a:lstStyle/>
          <a:p>
            <a:pPr marL="431800" marR="0" lvl="0" indent="-323850" algn="l"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3200" b="0" i="0" u="none" strike="noStrike" kern="1200" cap="none" spc="0" normalizeH="0" baseline="0" noProof="0" smtClean="0">
                <a:ln>
                  <a:noFill/>
                </a:ln>
                <a:solidFill>
                  <a:schemeClr val="tx1"/>
                </a:solidFill>
                <a:effectLst/>
                <a:uLnTx/>
                <a:uFillTx/>
                <a:latin typeface="+mn-lt"/>
                <a:ea typeface="+mn-ea"/>
                <a:cs typeface="+mn-cs"/>
              </a:rPr>
              <a:t>Computational domain size is of the order of the integral scale, </a:t>
            </a:r>
            <a:r>
              <a:rPr kumimoji="0" lang="en-GB" sz="3200" b="0" i="1" u="none" strike="noStrike" kern="1200" cap="none" spc="0" normalizeH="0" baseline="0" noProof="0" smtClean="0">
                <a:ln>
                  <a:noFill/>
                </a:ln>
                <a:solidFill>
                  <a:srgbClr val="FF3300"/>
                </a:solidFill>
                <a:effectLst/>
                <a:uLnTx/>
                <a:uFillTx/>
                <a:latin typeface="+mn-lt"/>
                <a:ea typeface="+mn-ea"/>
                <a:cs typeface="+mn-cs"/>
              </a:rPr>
              <a:t>L</a:t>
            </a:r>
          </a:p>
          <a:p>
            <a:pPr marL="431800" marR="0" lvl="0" indent="-323850" algn="l"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3200" b="0" i="0" u="none" strike="noStrike" kern="1200" cap="none" spc="0" normalizeH="0" baseline="0" noProof="0" smtClean="0">
                <a:ln>
                  <a:noFill/>
                </a:ln>
                <a:solidFill>
                  <a:schemeClr val="tx1"/>
                </a:solidFill>
                <a:effectLst/>
                <a:uLnTx/>
                <a:uFillTx/>
                <a:latin typeface="+mn-lt"/>
                <a:ea typeface="+mn-ea"/>
                <a:cs typeface="+mn-cs"/>
              </a:rPr>
              <a:t>Grid size must be of the order of the Kolomogorov scale, </a:t>
            </a:r>
            <a:r>
              <a:rPr kumimoji="0" lang="en-GB" sz="3200" b="0" i="1" u="none" strike="noStrike" kern="1200" cap="none" spc="0" normalizeH="0" baseline="0" noProof="0" smtClean="0">
                <a:ln>
                  <a:noFill/>
                </a:ln>
                <a:solidFill>
                  <a:srgbClr val="FF3300"/>
                </a:solidFill>
                <a:effectLst/>
                <a:uLnTx/>
                <a:uFillTx/>
                <a:latin typeface="Symbol" pitchFamily="18" charset="2"/>
                <a:ea typeface="+mn-ea"/>
                <a:cs typeface="+mn-cs"/>
              </a:rPr>
              <a:t>h</a:t>
            </a:r>
          </a:p>
          <a:p>
            <a:pPr marL="431800" marR="0" lvl="0" indent="-323850" algn="l"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3200" b="0" i="0" u="none" strike="noStrike" kern="1200" cap="none" spc="0" normalizeH="0" baseline="0" noProof="0" smtClean="0">
                <a:ln>
                  <a:noFill/>
                </a:ln>
                <a:solidFill>
                  <a:schemeClr val="tx1"/>
                </a:solidFill>
                <a:effectLst/>
                <a:uLnTx/>
                <a:uFillTx/>
                <a:latin typeface="+mn-lt"/>
                <a:ea typeface="+mn-ea"/>
                <a:cs typeface="+mn-cs"/>
              </a:rPr>
              <a:t>Grid count:	</a:t>
            </a:r>
            <a:endParaRPr kumimoji="0" lang="en-GB" sz="3200" b="0" i="0" u="none" strike="noStrike" kern="1200" cap="none" spc="0" normalizeH="0" baseline="0" noProof="0">
              <a:ln>
                <a:noFill/>
              </a:ln>
              <a:solidFill>
                <a:schemeClr val="tx1"/>
              </a:solidFill>
              <a:effectLst/>
              <a:uLnTx/>
              <a:uFillTx/>
              <a:latin typeface="+mn-lt"/>
              <a:ea typeface="+mn-ea"/>
              <a:cs typeface="+mn-cs"/>
            </a:endParaRPr>
          </a:p>
        </p:txBody>
      </p:sp>
      <p:grpSp>
        <p:nvGrpSpPr>
          <p:cNvPr id="5" name="Group 5"/>
          <p:cNvGrpSpPr>
            <a:grpSpLocks/>
          </p:cNvGrpSpPr>
          <p:nvPr/>
        </p:nvGrpSpPr>
        <p:grpSpPr bwMode="auto">
          <a:xfrm>
            <a:off x="588963" y="1501775"/>
            <a:ext cx="7115175" cy="2171700"/>
            <a:chOff x="409" y="960"/>
            <a:chExt cx="4941" cy="1509"/>
          </a:xfrm>
        </p:grpSpPr>
        <p:pic>
          <p:nvPicPr>
            <p:cNvPr id="6" name="Picture 6"/>
            <p:cNvPicPr>
              <a:picLocks noChangeAspect="1" noChangeArrowheads="1"/>
            </p:cNvPicPr>
            <p:nvPr/>
          </p:nvPicPr>
          <p:blipFill>
            <a:blip r:embed="rId3" cstate="print"/>
            <a:srcRect/>
            <a:stretch>
              <a:fillRect/>
            </a:stretch>
          </p:blipFill>
          <p:spPr bwMode="auto">
            <a:xfrm>
              <a:off x="651" y="1008"/>
              <a:ext cx="4699" cy="1389"/>
            </a:xfrm>
            <a:prstGeom prst="rect">
              <a:avLst/>
            </a:prstGeom>
            <a:noFill/>
          </p:spPr>
        </p:pic>
        <p:sp>
          <p:nvSpPr>
            <p:cNvPr id="7" name="Oval 7"/>
            <p:cNvSpPr>
              <a:spLocks noChangeArrowheads="1"/>
            </p:cNvSpPr>
            <p:nvPr/>
          </p:nvSpPr>
          <p:spPr bwMode="auto">
            <a:xfrm>
              <a:off x="1674" y="1366"/>
              <a:ext cx="719" cy="719"/>
            </a:xfrm>
            <a:prstGeom prst="ellipse">
              <a:avLst/>
            </a:prstGeom>
            <a:noFill/>
            <a:ln w="45720">
              <a:solidFill>
                <a:srgbClr val="B80047"/>
              </a:solidFill>
              <a:round/>
              <a:headEnd/>
              <a:tailEnd/>
            </a:ln>
          </p:spPr>
          <p:txBody>
            <a:bodyPr wrap="none" anchor="ctr"/>
            <a:lstStyle/>
            <a:p>
              <a:endParaRPr lang="en-US"/>
            </a:p>
          </p:txBody>
        </p:sp>
        <p:sp>
          <p:nvSpPr>
            <p:cNvPr id="8" name="Oval 8"/>
            <p:cNvSpPr>
              <a:spLocks noChangeArrowheads="1"/>
            </p:cNvSpPr>
            <p:nvPr/>
          </p:nvSpPr>
          <p:spPr bwMode="auto">
            <a:xfrm>
              <a:off x="4237" y="1389"/>
              <a:ext cx="316" cy="316"/>
            </a:xfrm>
            <a:prstGeom prst="ellipse">
              <a:avLst/>
            </a:prstGeom>
            <a:noFill/>
            <a:ln w="45720">
              <a:solidFill>
                <a:srgbClr val="B80047"/>
              </a:solidFill>
              <a:round/>
              <a:headEnd/>
              <a:tailEnd/>
            </a:ln>
          </p:spPr>
          <p:txBody>
            <a:bodyPr wrap="none" anchor="ctr"/>
            <a:lstStyle/>
            <a:p>
              <a:endParaRPr lang="en-US"/>
            </a:p>
          </p:txBody>
        </p:sp>
        <p:sp>
          <p:nvSpPr>
            <p:cNvPr id="9" name="Line 9"/>
            <p:cNvSpPr>
              <a:spLocks noChangeShapeType="1"/>
            </p:cNvSpPr>
            <p:nvPr/>
          </p:nvSpPr>
          <p:spPr bwMode="auto">
            <a:xfrm flipV="1">
              <a:off x="3577" y="1632"/>
              <a:ext cx="720" cy="384"/>
            </a:xfrm>
            <a:prstGeom prst="line">
              <a:avLst/>
            </a:prstGeom>
            <a:noFill/>
            <a:ln w="45720">
              <a:solidFill>
                <a:srgbClr val="B80047"/>
              </a:solidFill>
              <a:round/>
              <a:headEnd/>
              <a:tailEnd type="triangle" w="lg" len="lg"/>
            </a:ln>
          </p:spPr>
          <p:txBody>
            <a:bodyPr/>
            <a:lstStyle/>
            <a:p>
              <a:endParaRPr lang="en-US"/>
            </a:p>
          </p:txBody>
        </p:sp>
        <p:sp>
          <p:nvSpPr>
            <p:cNvPr id="10" name="Line 10"/>
            <p:cNvSpPr>
              <a:spLocks noChangeShapeType="1"/>
            </p:cNvSpPr>
            <p:nvPr/>
          </p:nvSpPr>
          <p:spPr bwMode="auto">
            <a:xfrm>
              <a:off x="1211" y="1286"/>
              <a:ext cx="493" cy="232"/>
            </a:xfrm>
            <a:prstGeom prst="line">
              <a:avLst/>
            </a:prstGeom>
            <a:noFill/>
            <a:ln w="45720">
              <a:solidFill>
                <a:srgbClr val="B80047"/>
              </a:solidFill>
              <a:round/>
              <a:headEnd/>
              <a:tailEnd type="triangle" w="lg" len="lg"/>
            </a:ln>
          </p:spPr>
          <p:txBody>
            <a:bodyPr/>
            <a:lstStyle/>
            <a:p>
              <a:endParaRPr lang="en-US"/>
            </a:p>
          </p:txBody>
        </p:sp>
        <p:sp>
          <p:nvSpPr>
            <p:cNvPr id="11" name="Text Box 11"/>
            <p:cNvSpPr txBox="1">
              <a:spLocks noChangeArrowheads="1"/>
            </p:cNvSpPr>
            <p:nvPr/>
          </p:nvSpPr>
          <p:spPr bwMode="auto">
            <a:xfrm>
              <a:off x="409" y="960"/>
              <a:ext cx="1440" cy="424"/>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45000"/>
                <a:buFont typeface="StarBats" charset="0"/>
                <a:buNone/>
                <a:tabLst>
                  <a:tab pos="657225" algn="l"/>
                  <a:tab pos="1312863" algn="l"/>
                </a:tabLst>
              </a:pPr>
              <a:r>
                <a:rPr kumimoji="0" lang="en-GB" b="1" i="1" baseline="0">
                  <a:solidFill>
                    <a:srgbClr val="B80047"/>
                  </a:solidFill>
                  <a:effectLst/>
                </a:rPr>
                <a:t>Large (integral) scale</a:t>
              </a:r>
              <a:r>
                <a:rPr kumimoji="0" lang="en-GB" b="1" i="1" baseline="0">
                  <a:solidFill>
                    <a:srgbClr val="B80047"/>
                  </a:solidFill>
                  <a:effectLst/>
                  <a:latin typeface="Times New Roman" pitchFamily="18" charset="0"/>
                </a:rPr>
                <a:t> L</a:t>
              </a:r>
            </a:p>
          </p:txBody>
        </p:sp>
        <p:sp>
          <p:nvSpPr>
            <p:cNvPr id="12" name="Text Box 12"/>
            <p:cNvSpPr txBox="1">
              <a:spLocks noChangeArrowheads="1"/>
            </p:cNvSpPr>
            <p:nvPr/>
          </p:nvSpPr>
          <p:spPr bwMode="auto">
            <a:xfrm>
              <a:off x="2713" y="2045"/>
              <a:ext cx="1991" cy="424"/>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45000"/>
                <a:buFont typeface="StarBats" charset="0"/>
                <a:buNone/>
                <a:tabLst>
                  <a:tab pos="657225" algn="l"/>
                  <a:tab pos="1312863" algn="l"/>
                  <a:tab pos="1970088" algn="l"/>
                </a:tabLst>
              </a:pPr>
              <a:r>
                <a:rPr kumimoji="0" lang="en-GB" b="1" i="1" baseline="0">
                  <a:solidFill>
                    <a:srgbClr val="B80047"/>
                  </a:solidFill>
                  <a:effectLst/>
                </a:rPr>
                <a:t>Small (Kolmogorov) scales</a:t>
              </a:r>
              <a:r>
                <a:rPr kumimoji="0" lang="en-GB" b="1" i="1" baseline="0">
                  <a:solidFill>
                    <a:srgbClr val="B80047"/>
                  </a:solidFill>
                  <a:effectLst/>
                  <a:latin typeface="Times New Roman" pitchFamily="18" charset="0"/>
                </a:rPr>
                <a:t> </a:t>
              </a:r>
              <a:r>
                <a:rPr kumimoji="0" lang="en-GB" b="1" i="1" baseline="0">
                  <a:solidFill>
                    <a:srgbClr val="B80047"/>
                  </a:solidFill>
                  <a:effectLst/>
                  <a:latin typeface="Symbol" pitchFamily="18" charset="2"/>
                </a:rPr>
                <a:t>h</a:t>
              </a:r>
            </a:p>
          </p:txBody>
        </p:sp>
      </p:grpSp>
      <p:pic>
        <p:nvPicPr>
          <p:cNvPr id="13" name="Picture 15" descr="txp_fig"/>
          <p:cNvPicPr>
            <a:picLocks noChangeAspect="1" noChangeArrowheads="1"/>
          </p:cNvPicPr>
          <p:nvPr>
            <p:custDataLst>
              <p:tags r:id="rId1"/>
            </p:custDataLst>
          </p:nvPr>
        </p:nvPicPr>
        <p:blipFill>
          <a:blip r:embed="rId4" cstate="print"/>
          <a:srcRect/>
          <a:stretch>
            <a:fillRect/>
          </a:stretch>
        </p:blipFill>
        <p:spPr bwMode="auto">
          <a:xfrm>
            <a:off x="2659063" y="5718175"/>
            <a:ext cx="3843337" cy="401638"/>
          </a:xfrm>
          <a:prstGeom prst="rect">
            <a:avLst/>
          </a:prstGeom>
          <a:noFill/>
          <a:ln w="9525">
            <a:noFill/>
            <a:miter lim="800000"/>
            <a:headEnd/>
            <a:tailEnd/>
          </a:ln>
          <a:effectLst/>
        </p:spPr>
      </p:pic>
      <p:sp>
        <p:nvSpPr>
          <p:cNvPr id="14" name="Text Box 4"/>
          <p:cNvSpPr txBox="1">
            <a:spLocks noChangeArrowheads="1"/>
          </p:cNvSpPr>
          <p:nvPr/>
        </p:nvSpPr>
        <p:spPr bwMode="auto">
          <a:xfrm>
            <a:off x="304800" y="990600"/>
            <a:ext cx="7467600" cy="457200"/>
          </a:xfrm>
          <a:prstGeom prst="rect">
            <a:avLst/>
          </a:prstGeom>
          <a:noFill/>
          <a:ln w="9525">
            <a:noFill/>
            <a:miter lim="800000"/>
            <a:headEnd/>
            <a:tailEnd/>
          </a:ln>
          <a:effectLst/>
        </p:spPr>
        <p:txBody>
          <a:bodyPr lIns="91408" tIns="45704" rIns="91408" bIns="45704">
            <a:spAutoFit/>
          </a:bodyPr>
          <a:lstStyle/>
          <a:p>
            <a:pPr algn="l">
              <a:spcBef>
                <a:spcPct val="10000"/>
              </a:spcBef>
              <a:buFont typeface="Marlett" pitchFamily="2" charset="2"/>
              <a:buNone/>
            </a:pPr>
            <a:r>
              <a:rPr lang="en-US" sz="2400" i="1" baseline="0" dirty="0">
                <a:solidFill>
                  <a:srgbClr val="3333FF"/>
                </a:solidFill>
                <a:effectLst/>
              </a:rPr>
              <a:t>Free shear flows</a:t>
            </a:r>
            <a:endParaRPr lang="en-US" sz="2400" i="1" dirty="0">
              <a:solidFill>
                <a:srgbClr val="3333FF"/>
              </a:solidFill>
              <a:effectLs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14338" y="3810000"/>
            <a:ext cx="8196262" cy="1600200"/>
          </a:xfrm>
          <a:prstGeom prst="rect">
            <a:avLst/>
          </a:prstGeom>
          <a:ln/>
        </p:spPr>
        <p:txBody>
          <a:bodyPr vert="horz" lIns="0" tIns="0" rIns="0" bIns="0" rtlCol="0">
            <a:normAutofit fontScale="77500" lnSpcReduction="20000"/>
          </a:bodyPr>
          <a:lstStyle/>
          <a:p>
            <a:pPr marL="431800" marR="0" lvl="0" indent="-323850" algn="l"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3200" b="0" i="0" u="none" strike="noStrike" kern="1200" cap="none" spc="0" normalizeH="0" baseline="0" noProof="0" smtClean="0">
                <a:ln>
                  <a:noFill/>
                </a:ln>
                <a:solidFill>
                  <a:schemeClr val="tx1"/>
                </a:solidFill>
                <a:effectLst/>
                <a:uLnTx/>
                <a:uFillTx/>
                <a:latin typeface="+mn-lt"/>
                <a:ea typeface="+mn-ea"/>
                <a:cs typeface="+mn-cs"/>
              </a:rPr>
              <a:t>The equations must be integrated for a time of the order of the integral time scale, </a:t>
            </a:r>
            <a:r>
              <a:rPr kumimoji="0" lang="en-GB" sz="3200" b="0" i="1" u="none" strike="noStrike" kern="1200" cap="none" spc="0" normalizeH="0" baseline="0" noProof="0" smtClean="0">
                <a:ln>
                  <a:noFill/>
                </a:ln>
                <a:solidFill>
                  <a:srgbClr val="FF3300"/>
                </a:solidFill>
                <a:effectLst/>
                <a:uLnTx/>
                <a:uFillTx/>
                <a:latin typeface="+mn-lt"/>
                <a:ea typeface="+mn-ea"/>
                <a:cs typeface="+mn-cs"/>
              </a:rPr>
              <a:t>T</a:t>
            </a:r>
            <a:r>
              <a:rPr kumimoji="0" lang="en-GB" sz="3200" b="0" i="0" u="none" strike="noStrike" kern="1200" cap="none" spc="0" normalizeH="0" baseline="0" noProof="0" smtClean="0">
                <a:ln>
                  <a:noFill/>
                </a:ln>
                <a:solidFill>
                  <a:schemeClr val="tx1"/>
                </a:solidFill>
                <a:effectLst/>
                <a:uLnTx/>
                <a:uFillTx/>
                <a:latin typeface="+mn-lt"/>
                <a:ea typeface="+mn-ea"/>
                <a:cs typeface="+mn-cs"/>
              </a:rPr>
              <a:t>	</a:t>
            </a:r>
          </a:p>
          <a:p>
            <a:pPr marL="431800" marR="0" lvl="0" indent="-323850" algn="l"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3200" b="0" i="0" u="none" strike="noStrike" kern="1200" cap="none" spc="0" normalizeH="0" baseline="0" noProof="0" smtClean="0">
                <a:ln>
                  <a:noFill/>
                </a:ln>
                <a:solidFill>
                  <a:schemeClr val="tx1"/>
                </a:solidFill>
                <a:effectLst/>
                <a:uLnTx/>
                <a:uFillTx/>
                <a:latin typeface="+mn-lt"/>
                <a:ea typeface="+mn-ea"/>
                <a:cs typeface="+mn-cs"/>
              </a:rPr>
              <a:t>Assuming the timestep is proportional to the grid spacing (CFL condition, implicit treatment of diffusion terms)</a:t>
            </a:r>
            <a:endParaRPr kumimoji="0" lang="en-GB" sz="3200" b="0" i="0" u="none" strike="noStrike" kern="1200" cap="none" spc="0" normalizeH="0" baseline="0" noProof="0">
              <a:ln>
                <a:noFill/>
              </a:ln>
              <a:solidFill>
                <a:schemeClr val="tx1"/>
              </a:solidFill>
              <a:effectLst/>
              <a:uLnTx/>
              <a:uFillTx/>
              <a:latin typeface="+mn-lt"/>
              <a:ea typeface="+mn-ea"/>
              <a:cs typeface="+mn-cs"/>
            </a:endParaRPr>
          </a:p>
        </p:txBody>
      </p:sp>
      <p:sp>
        <p:nvSpPr>
          <p:cNvPr id="5" name="Rectangle 3"/>
          <p:cNvSpPr>
            <a:spLocks noChangeArrowheads="1"/>
          </p:cNvSpPr>
          <p:nvPr/>
        </p:nvSpPr>
        <p:spPr bwMode="auto">
          <a:xfrm>
            <a:off x="228600" y="228600"/>
            <a:ext cx="7775575" cy="606425"/>
          </a:xfrm>
          <a:prstGeom prst="rect">
            <a:avLst/>
          </a:prstGeom>
          <a:noFill/>
          <a:ln w="9525">
            <a:noFill/>
            <a:miter lim="800000"/>
            <a:headEnd/>
            <a:tailEnd/>
          </a:ln>
        </p:spPr>
        <p:txBody>
          <a:bodyPr lIns="91408" tIns="45704" rIns="91408" bIns="45704" anchor="b"/>
          <a:lstStyle/>
          <a:p>
            <a:pPr algn="ctr">
              <a:spcBef>
                <a:spcPct val="0"/>
              </a:spcBef>
              <a:spcAft>
                <a:spcPct val="0"/>
              </a:spcAft>
              <a:buClrTx/>
              <a:buSzTx/>
              <a:buFontTx/>
              <a:buNone/>
            </a:pPr>
            <a:r>
              <a:rPr lang="en-US" sz="3600" baseline="0" dirty="0">
                <a:solidFill>
                  <a:srgbClr val="0070C0"/>
                </a:solidFill>
                <a:effectLst/>
                <a:latin typeface="Times New Roman" pitchFamily="18" charset="0"/>
                <a:cs typeface="Times New Roman" pitchFamily="18" charset="0"/>
              </a:rPr>
              <a:t>Resolution requirements: DNS</a:t>
            </a:r>
          </a:p>
        </p:txBody>
      </p:sp>
      <p:sp>
        <p:nvSpPr>
          <p:cNvPr id="6" name="Text Box 4"/>
          <p:cNvSpPr txBox="1">
            <a:spLocks noChangeArrowheads="1"/>
          </p:cNvSpPr>
          <p:nvPr/>
        </p:nvSpPr>
        <p:spPr bwMode="auto">
          <a:xfrm>
            <a:off x="304800" y="914400"/>
            <a:ext cx="7467600" cy="457200"/>
          </a:xfrm>
          <a:prstGeom prst="rect">
            <a:avLst/>
          </a:prstGeom>
          <a:noFill/>
          <a:ln w="9525">
            <a:noFill/>
            <a:miter lim="800000"/>
            <a:headEnd/>
            <a:tailEnd/>
          </a:ln>
          <a:effectLst/>
        </p:spPr>
        <p:txBody>
          <a:bodyPr lIns="91408" tIns="45704" rIns="91408" bIns="45704">
            <a:spAutoFit/>
          </a:bodyPr>
          <a:lstStyle/>
          <a:p>
            <a:pPr algn="l">
              <a:spcBef>
                <a:spcPct val="10000"/>
              </a:spcBef>
              <a:buFont typeface="Marlett" pitchFamily="2" charset="2"/>
              <a:buNone/>
            </a:pPr>
            <a:r>
              <a:rPr lang="en-US" sz="2400" i="1" baseline="0">
                <a:solidFill>
                  <a:srgbClr val="3333FF"/>
                </a:solidFill>
                <a:effectLst/>
              </a:rPr>
              <a:t>Free shear flows</a:t>
            </a:r>
            <a:endParaRPr lang="en-US" sz="2400" i="1">
              <a:solidFill>
                <a:srgbClr val="3333FF"/>
              </a:solidFill>
              <a:effectLst/>
            </a:endParaRPr>
          </a:p>
        </p:txBody>
      </p:sp>
      <p:grpSp>
        <p:nvGrpSpPr>
          <p:cNvPr id="7" name="Group 5"/>
          <p:cNvGrpSpPr>
            <a:grpSpLocks/>
          </p:cNvGrpSpPr>
          <p:nvPr/>
        </p:nvGrpSpPr>
        <p:grpSpPr bwMode="auto">
          <a:xfrm>
            <a:off x="588963" y="1501775"/>
            <a:ext cx="7115175" cy="2171700"/>
            <a:chOff x="409" y="960"/>
            <a:chExt cx="4941" cy="1509"/>
          </a:xfrm>
        </p:grpSpPr>
        <p:pic>
          <p:nvPicPr>
            <p:cNvPr id="8" name="Picture 6"/>
            <p:cNvPicPr>
              <a:picLocks noChangeAspect="1" noChangeArrowheads="1"/>
            </p:cNvPicPr>
            <p:nvPr/>
          </p:nvPicPr>
          <p:blipFill>
            <a:blip r:embed="rId4" cstate="print"/>
            <a:srcRect/>
            <a:stretch>
              <a:fillRect/>
            </a:stretch>
          </p:blipFill>
          <p:spPr bwMode="auto">
            <a:xfrm>
              <a:off x="651" y="1008"/>
              <a:ext cx="4699" cy="1389"/>
            </a:xfrm>
            <a:prstGeom prst="rect">
              <a:avLst/>
            </a:prstGeom>
            <a:noFill/>
          </p:spPr>
        </p:pic>
        <p:sp>
          <p:nvSpPr>
            <p:cNvPr id="9" name="Oval 7"/>
            <p:cNvSpPr>
              <a:spLocks noChangeArrowheads="1"/>
            </p:cNvSpPr>
            <p:nvPr/>
          </p:nvSpPr>
          <p:spPr bwMode="auto">
            <a:xfrm>
              <a:off x="1674" y="1366"/>
              <a:ext cx="719" cy="719"/>
            </a:xfrm>
            <a:prstGeom prst="ellipse">
              <a:avLst/>
            </a:prstGeom>
            <a:noFill/>
            <a:ln w="45720">
              <a:solidFill>
                <a:srgbClr val="B80047"/>
              </a:solidFill>
              <a:round/>
              <a:headEnd/>
              <a:tailEnd/>
            </a:ln>
          </p:spPr>
          <p:txBody>
            <a:bodyPr wrap="none" anchor="ctr"/>
            <a:lstStyle/>
            <a:p>
              <a:endParaRPr lang="en-US"/>
            </a:p>
          </p:txBody>
        </p:sp>
        <p:sp>
          <p:nvSpPr>
            <p:cNvPr id="10" name="Oval 8"/>
            <p:cNvSpPr>
              <a:spLocks noChangeArrowheads="1"/>
            </p:cNvSpPr>
            <p:nvPr/>
          </p:nvSpPr>
          <p:spPr bwMode="auto">
            <a:xfrm>
              <a:off x="4237" y="1389"/>
              <a:ext cx="316" cy="316"/>
            </a:xfrm>
            <a:prstGeom prst="ellipse">
              <a:avLst/>
            </a:prstGeom>
            <a:noFill/>
            <a:ln w="45720">
              <a:solidFill>
                <a:srgbClr val="B80047"/>
              </a:solidFill>
              <a:round/>
              <a:headEnd/>
              <a:tailEnd/>
            </a:ln>
          </p:spPr>
          <p:txBody>
            <a:bodyPr wrap="none" anchor="ctr"/>
            <a:lstStyle/>
            <a:p>
              <a:endParaRPr lang="en-US"/>
            </a:p>
          </p:txBody>
        </p:sp>
        <p:sp>
          <p:nvSpPr>
            <p:cNvPr id="11" name="Line 9"/>
            <p:cNvSpPr>
              <a:spLocks noChangeShapeType="1"/>
            </p:cNvSpPr>
            <p:nvPr/>
          </p:nvSpPr>
          <p:spPr bwMode="auto">
            <a:xfrm flipV="1">
              <a:off x="3577" y="1632"/>
              <a:ext cx="720" cy="384"/>
            </a:xfrm>
            <a:prstGeom prst="line">
              <a:avLst/>
            </a:prstGeom>
            <a:noFill/>
            <a:ln w="45720">
              <a:solidFill>
                <a:srgbClr val="B80047"/>
              </a:solidFill>
              <a:round/>
              <a:headEnd/>
              <a:tailEnd type="triangle" w="lg" len="lg"/>
            </a:ln>
          </p:spPr>
          <p:txBody>
            <a:bodyPr/>
            <a:lstStyle/>
            <a:p>
              <a:endParaRPr lang="en-US"/>
            </a:p>
          </p:txBody>
        </p:sp>
        <p:sp>
          <p:nvSpPr>
            <p:cNvPr id="12" name="Line 10"/>
            <p:cNvSpPr>
              <a:spLocks noChangeShapeType="1"/>
            </p:cNvSpPr>
            <p:nvPr/>
          </p:nvSpPr>
          <p:spPr bwMode="auto">
            <a:xfrm>
              <a:off x="1211" y="1286"/>
              <a:ext cx="493" cy="232"/>
            </a:xfrm>
            <a:prstGeom prst="line">
              <a:avLst/>
            </a:prstGeom>
            <a:noFill/>
            <a:ln w="45720">
              <a:solidFill>
                <a:srgbClr val="B80047"/>
              </a:solidFill>
              <a:round/>
              <a:headEnd/>
              <a:tailEnd type="triangle" w="lg" len="lg"/>
            </a:ln>
          </p:spPr>
          <p:txBody>
            <a:bodyPr/>
            <a:lstStyle/>
            <a:p>
              <a:endParaRPr lang="en-US"/>
            </a:p>
          </p:txBody>
        </p:sp>
        <p:sp>
          <p:nvSpPr>
            <p:cNvPr id="13" name="Text Box 11"/>
            <p:cNvSpPr txBox="1">
              <a:spLocks noChangeArrowheads="1"/>
            </p:cNvSpPr>
            <p:nvPr/>
          </p:nvSpPr>
          <p:spPr bwMode="auto">
            <a:xfrm>
              <a:off x="409" y="960"/>
              <a:ext cx="1440" cy="424"/>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45000"/>
                <a:buFont typeface="StarBats" charset="0"/>
                <a:buNone/>
                <a:tabLst>
                  <a:tab pos="657225" algn="l"/>
                  <a:tab pos="1312863" algn="l"/>
                </a:tabLst>
              </a:pPr>
              <a:r>
                <a:rPr kumimoji="0" lang="en-GB" b="1" i="1" baseline="0">
                  <a:solidFill>
                    <a:srgbClr val="B80047"/>
                  </a:solidFill>
                  <a:effectLst/>
                </a:rPr>
                <a:t>Large (integral) scale</a:t>
              </a:r>
              <a:r>
                <a:rPr kumimoji="0" lang="en-GB" b="1" i="1" baseline="0">
                  <a:solidFill>
                    <a:srgbClr val="B80047"/>
                  </a:solidFill>
                  <a:effectLst/>
                  <a:latin typeface="Times New Roman" pitchFamily="18" charset="0"/>
                </a:rPr>
                <a:t> L</a:t>
              </a:r>
            </a:p>
          </p:txBody>
        </p:sp>
        <p:sp>
          <p:nvSpPr>
            <p:cNvPr id="14" name="Text Box 12"/>
            <p:cNvSpPr txBox="1">
              <a:spLocks noChangeArrowheads="1"/>
            </p:cNvSpPr>
            <p:nvPr/>
          </p:nvSpPr>
          <p:spPr bwMode="auto">
            <a:xfrm>
              <a:off x="2713" y="2045"/>
              <a:ext cx="1991" cy="424"/>
            </a:xfrm>
            <a:prstGeom prst="rect">
              <a:avLst/>
            </a:prstGeom>
            <a:noFill/>
            <a:ln w="9525">
              <a:noFill/>
              <a:miter lim="800000"/>
              <a:headEnd/>
              <a:tailEnd/>
            </a:ln>
          </p:spPr>
          <p:txBody>
            <a:bodyPr lIns="0" tIns="0" rIns="0" bIns="0">
              <a:spAutoFit/>
            </a:bodyPr>
            <a:lstStyle/>
            <a:p>
              <a:pPr algn="l" defTabSz="828675">
                <a:spcBef>
                  <a:spcPct val="0"/>
                </a:spcBef>
                <a:spcAft>
                  <a:spcPct val="0"/>
                </a:spcAft>
                <a:buClr>
                  <a:srgbClr val="000000"/>
                </a:buClr>
                <a:buSzPct val="45000"/>
                <a:buFont typeface="StarBats" charset="0"/>
                <a:buNone/>
                <a:tabLst>
                  <a:tab pos="657225" algn="l"/>
                  <a:tab pos="1312863" algn="l"/>
                  <a:tab pos="1970088" algn="l"/>
                </a:tabLst>
              </a:pPr>
              <a:r>
                <a:rPr kumimoji="0" lang="en-GB" b="1" i="1" baseline="0">
                  <a:solidFill>
                    <a:srgbClr val="B80047"/>
                  </a:solidFill>
                  <a:effectLst/>
                </a:rPr>
                <a:t>Small (Kolmogorov) scales</a:t>
              </a:r>
              <a:r>
                <a:rPr kumimoji="0" lang="en-GB" b="1" i="1" baseline="0">
                  <a:solidFill>
                    <a:srgbClr val="B80047"/>
                  </a:solidFill>
                  <a:effectLst/>
                  <a:latin typeface="Times New Roman" pitchFamily="18" charset="0"/>
                </a:rPr>
                <a:t> </a:t>
              </a:r>
              <a:r>
                <a:rPr kumimoji="0" lang="en-GB" b="1" i="1" baseline="0">
                  <a:solidFill>
                    <a:srgbClr val="B80047"/>
                  </a:solidFill>
                  <a:effectLst/>
                  <a:latin typeface="Symbol" pitchFamily="18" charset="2"/>
                </a:rPr>
                <a:t>h</a:t>
              </a:r>
            </a:p>
          </p:txBody>
        </p:sp>
      </p:grpSp>
      <p:pic>
        <p:nvPicPr>
          <p:cNvPr id="15" name="Picture 14" descr="txp_fig"/>
          <p:cNvPicPr>
            <a:picLocks noChangeAspect="1" noChangeArrowheads="1"/>
          </p:cNvPicPr>
          <p:nvPr>
            <p:custDataLst>
              <p:tags r:id="rId1"/>
            </p:custDataLst>
          </p:nvPr>
        </p:nvPicPr>
        <p:blipFill>
          <a:blip r:embed="rId5" cstate="print"/>
          <a:srcRect/>
          <a:stretch>
            <a:fillRect/>
          </a:stretch>
        </p:blipFill>
        <p:spPr bwMode="auto">
          <a:xfrm>
            <a:off x="2603500" y="5386388"/>
            <a:ext cx="3797300" cy="404812"/>
          </a:xfrm>
          <a:prstGeom prst="rect">
            <a:avLst/>
          </a:prstGeom>
          <a:noFill/>
          <a:ln w="9525">
            <a:noFill/>
            <a:miter lim="800000"/>
            <a:headEnd/>
            <a:tailEnd/>
          </a:ln>
          <a:effectLst/>
        </p:spPr>
      </p:pic>
      <p:pic>
        <p:nvPicPr>
          <p:cNvPr id="16" name="Picture 17" descr="txp_fig"/>
          <p:cNvPicPr>
            <a:picLocks noChangeAspect="1" noChangeArrowheads="1"/>
          </p:cNvPicPr>
          <p:nvPr>
            <p:custDataLst>
              <p:tags r:id="rId2"/>
            </p:custDataLst>
          </p:nvPr>
        </p:nvPicPr>
        <p:blipFill>
          <a:blip r:embed="rId6" cstate="print"/>
          <a:srcRect/>
          <a:stretch>
            <a:fillRect/>
          </a:stretch>
        </p:blipFill>
        <p:spPr bwMode="auto">
          <a:xfrm>
            <a:off x="557213" y="6148388"/>
            <a:ext cx="7519987" cy="404812"/>
          </a:xfrm>
          <a:prstGeom prst="rect">
            <a:avLst/>
          </a:prstGeom>
          <a:noFill/>
          <a:ln w="9525">
            <a:noFill/>
            <a:miter lim="800000"/>
            <a:headEnd/>
            <a:tailEnd/>
          </a:ln>
          <a:effectLst/>
        </p:spPr>
      </p:pic>
      <p:sp>
        <p:nvSpPr>
          <p:cNvPr id="17" name="Rectangle 18"/>
          <p:cNvSpPr>
            <a:spLocks noChangeArrowheads="1"/>
          </p:cNvSpPr>
          <p:nvPr/>
        </p:nvSpPr>
        <p:spPr bwMode="auto">
          <a:xfrm>
            <a:off x="404813" y="5973763"/>
            <a:ext cx="7900987" cy="777875"/>
          </a:xfrm>
          <a:prstGeom prst="rect">
            <a:avLst/>
          </a:prstGeom>
          <a:noFill/>
          <a:ln w="28575">
            <a:solidFill>
              <a:srgbClr val="FF0000"/>
            </a:solidFill>
            <a:miter lim="800000"/>
            <a:headEnd/>
            <a:tailEnd/>
          </a:ln>
          <a:effectLst/>
        </p:spPr>
        <p:txBody>
          <a:bodyPr wrap="none" lIns="91408" tIns="45704" rIns="91408" bIns="45704" anchor="ctr"/>
          <a:lstStyle/>
          <a:p>
            <a:endParaRPr lang="en-US">
              <a:solidFill>
                <a:srgbClr val="008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p:cNvPicPr>
            <a:picLocks noChangeAspect="1" noChangeArrowheads="1"/>
          </p:cNvPicPr>
          <p:nvPr/>
        </p:nvPicPr>
        <p:blipFill>
          <a:blip r:embed="rId8" cstate="print"/>
          <a:srcRect/>
          <a:stretch>
            <a:fillRect/>
          </a:stretch>
        </p:blipFill>
        <p:spPr bwMode="auto">
          <a:xfrm>
            <a:off x="5127625" y="1681163"/>
            <a:ext cx="3940175" cy="2967037"/>
          </a:xfrm>
          <a:prstGeom prst="rect">
            <a:avLst/>
          </a:prstGeom>
          <a:noFill/>
        </p:spPr>
      </p:pic>
      <p:sp>
        <p:nvSpPr>
          <p:cNvPr id="5" name="Rectangle 2"/>
          <p:cNvSpPr txBox="1">
            <a:spLocks noChangeArrowheads="1"/>
          </p:cNvSpPr>
          <p:nvPr/>
        </p:nvSpPr>
        <p:spPr>
          <a:xfrm>
            <a:off x="414338" y="1295400"/>
            <a:ext cx="8196262" cy="457200"/>
          </a:xfrm>
          <a:prstGeom prst="rect">
            <a:avLst/>
          </a:prstGeom>
          <a:ln/>
        </p:spPr>
        <p:txBody>
          <a:bodyPr vert="horz" lIns="0" tIns="0" rIns="0" bIns="0" rtlCol="0">
            <a:normAutofit fontScale="70000" lnSpcReduction="20000"/>
          </a:bodyPr>
          <a:lstStyle/>
          <a:p>
            <a:pPr marL="431800" marR="0" lvl="0" indent="-323850" algn="l" defTabSz="457200" rtl="0" eaLnBrk="1" fontAlgn="auto" latinLnBrk="0" hangingPunct="1">
              <a:lnSpc>
                <a:spcPct val="100000"/>
              </a:lnSpc>
              <a:spcBef>
                <a:spcPct val="20000"/>
              </a:spcBef>
              <a:spcAft>
                <a:spcPct val="20000"/>
              </a:spcAft>
              <a:buClrTx/>
              <a:buSzTx/>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3200" b="0" i="0" u="none" strike="noStrike" kern="1200" cap="none" spc="0" normalizeH="0" baseline="0" noProof="0" smtClean="0">
                <a:ln>
                  <a:noFill/>
                </a:ln>
                <a:solidFill>
                  <a:schemeClr val="tx1"/>
                </a:solidFill>
                <a:effectLst/>
                <a:uLnTx/>
                <a:uFillTx/>
                <a:latin typeface="+mn-lt"/>
                <a:ea typeface="+mn-ea"/>
                <a:cs typeface="+mn-cs"/>
              </a:rPr>
              <a:t>Inner layer poses the most stringent resolution requirements</a:t>
            </a:r>
            <a:endParaRPr kumimoji="0" lang="en-GB" sz="3200" b="0" i="0" u="none" strike="noStrike" kern="1200" cap="none" spc="0" normalizeH="0" baseline="0" noProof="0">
              <a:ln>
                <a:noFill/>
              </a:ln>
              <a:solidFill>
                <a:schemeClr val="tx1"/>
              </a:solidFill>
              <a:effectLst/>
              <a:uLnTx/>
              <a:uFillTx/>
              <a:latin typeface="+mn-lt"/>
              <a:ea typeface="+mn-ea"/>
              <a:cs typeface="+mn-cs"/>
            </a:endParaRPr>
          </a:p>
        </p:txBody>
      </p:sp>
      <p:sp>
        <p:nvSpPr>
          <p:cNvPr id="6" name="Rectangle 3"/>
          <p:cNvSpPr>
            <a:spLocks noChangeArrowheads="1"/>
          </p:cNvSpPr>
          <p:nvPr/>
        </p:nvSpPr>
        <p:spPr bwMode="auto">
          <a:xfrm>
            <a:off x="228600" y="228600"/>
            <a:ext cx="7775575" cy="606425"/>
          </a:xfrm>
          <a:prstGeom prst="rect">
            <a:avLst/>
          </a:prstGeom>
          <a:noFill/>
          <a:ln w="9525">
            <a:noFill/>
            <a:miter lim="800000"/>
            <a:headEnd/>
            <a:tailEnd/>
          </a:ln>
        </p:spPr>
        <p:txBody>
          <a:bodyPr lIns="91408" tIns="45704" rIns="91408" bIns="45704" anchor="b"/>
          <a:lstStyle/>
          <a:p>
            <a:pPr algn="ctr">
              <a:spcBef>
                <a:spcPct val="0"/>
              </a:spcBef>
              <a:spcAft>
                <a:spcPct val="0"/>
              </a:spcAft>
              <a:buClrTx/>
              <a:buSzTx/>
              <a:buFontTx/>
              <a:buNone/>
            </a:pPr>
            <a:r>
              <a:rPr lang="en-US" sz="3600" baseline="0" dirty="0">
                <a:solidFill>
                  <a:srgbClr val="0070C0"/>
                </a:solidFill>
                <a:effectLst/>
                <a:latin typeface="Times New Roman" pitchFamily="18" charset="0"/>
                <a:cs typeface="Times New Roman" pitchFamily="18" charset="0"/>
              </a:rPr>
              <a:t>Resolution requirements: DNS</a:t>
            </a:r>
          </a:p>
        </p:txBody>
      </p:sp>
      <p:sp>
        <p:nvSpPr>
          <p:cNvPr id="7" name="Text Box 4"/>
          <p:cNvSpPr txBox="1">
            <a:spLocks noChangeArrowheads="1"/>
          </p:cNvSpPr>
          <p:nvPr/>
        </p:nvSpPr>
        <p:spPr bwMode="auto">
          <a:xfrm>
            <a:off x="304800" y="762000"/>
            <a:ext cx="7467600" cy="457200"/>
          </a:xfrm>
          <a:prstGeom prst="rect">
            <a:avLst/>
          </a:prstGeom>
          <a:noFill/>
          <a:ln w="9525">
            <a:noFill/>
            <a:miter lim="800000"/>
            <a:headEnd/>
            <a:tailEnd/>
          </a:ln>
          <a:effectLst/>
        </p:spPr>
        <p:txBody>
          <a:bodyPr lIns="91408" tIns="45704" rIns="91408" bIns="45704">
            <a:spAutoFit/>
          </a:bodyPr>
          <a:lstStyle/>
          <a:p>
            <a:pPr algn="l">
              <a:spcBef>
                <a:spcPct val="10000"/>
              </a:spcBef>
              <a:buFont typeface="Marlett" pitchFamily="2" charset="2"/>
              <a:buNone/>
            </a:pPr>
            <a:r>
              <a:rPr lang="en-US" sz="2400" i="1" baseline="0">
                <a:solidFill>
                  <a:srgbClr val="3333FF"/>
                </a:solidFill>
                <a:effectLst/>
              </a:rPr>
              <a:t>Boundary layers</a:t>
            </a:r>
            <a:endParaRPr lang="en-US" sz="2400" i="1">
              <a:solidFill>
                <a:srgbClr val="3333FF"/>
              </a:solidFill>
              <a:effectLst/>
            </a:endParaRPr>
          </a:p>
        </p:txBody>
      </p:sp>
      <p:sp>
        <p:nvSpPr>
          <p:cNvPr id="8" name="Rectangle 18"/>
          <p:cNvSpPr>
            <a:spLocks noChangeArrowheads="1"/>
          </p:cNvSpPr>
          <p:nvPr/>
        </p:nvSpPr>
        <p:spPr bwMode="auto">
          <a:xfrm>
            <a:off x="414338" y="1828800"/>
            <a:ext cx="5148262" cy="609600"/>
          </a:xfrm>
          <a:prstGeom prst="rect">
            <a:avLst/>
          </a:prstGeom>
          <a:noFill/>
          <a:ln w="9525">
            <a:noFill/>
            <a:miter lim="800000"/>
            <a:headEnd/>
            <a:tailEnd/>
          </a:ln>
        </p:spPr>
        <p:txBody>
          <a:bodyPr lIns="0" tIns="0" rIns="0" bIns="0"/>
          <a:lstStyle/>
          <a:p>
            <a:pPr marL="431800" indent="-323850" algn="l" defTabSz="457200">
              <a:lnSpc>
                <a:spcPct val="110000"/>
              </a:lnSpc>
              <a:spcAft>
                <a:spcPct val="2000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baseline="0">
                <a:effectLst/>
              </a:rPr>
              <a:t>Number of points in a given direction:</a:t>
            </a:r>
          </a:p>
        </p:txBody>
      </p:sp>
      <p:pic>
        <p:nvPicPr>
          <p:cNvPr id="9" name="Picture 29" descr="txp_fig"/>
          <p:cNvPicPr>
            <a:picLocks noChangeAspect="1" noChangeArrowheads="1"/>
          </p:cNvPicPr>
          <p:nvPr>
            <p:custDataLst>
              <p:tags r:id="rId1"/>
            </p:custDataLst>
          </p:nvPr>
        </p:nvPicPr>
        <p:blipFill>
          <a:blip r:embed="rId9" cstate="print"/>
          <a:srcRect/>
          <a:stretch>
            <a:fillRect/>
          </a:stretch>
        </p:blipFill>
        <p:spPr bwMode="auto">
          <a:xfrm>
            <a:off x="685800" y="2347913"/>
            <a:ext cx="1404938" cy="700087"/>
          </a:xfrm>
          <a:prstGeom prst="rect">
            <a:avLst/>
          </a:prstGeom>
          <a:noFill/>
          <a:ln w="9525">
            <a:noFill/>
            <a:miter lim="800000"/>
            <a:headEnd/>
            <a:tailEnd/>
          </a:ln>
          <a:effectLst/>
        </p:spPr>
      </p:pic>
      <p:pic>
        <p:nvPicPr>
          <p:cNvPr id="10" name="Picture 32" descr="txp_fig"/>
          <p:cNvPicPr>
            <a:picLocks noChangeAspect="1" noChangeArrowheads="1"/>
          </p:cNvPicPr>
          <p:nvPr>
            <p:custDataLst>
              <p:tags r:id="rId2"/>
            </p:custDataLst>
          </p:nvPr>
        </p:nvPicPr>
        <p:blipFill>
          <a:blip r:embed="rId10" cstate="print"/>
          <a:srcRect/>
          <a:stretch>
            <a:fillRect/>
          </a:stretch>
        </p:blipFill>
        <p:spPr bwMode="auto">
          <a:xfrm>
            <a:off x="609600" y="3313113"/>
            <a:ext cx="2124075" cy="644525"/>
          </a:xfrm>
          <a:prstGeom prst="rect">
            <a:avLst/>
          </a:prstGeom>
          <a:noFill/>
          <a:ln w="9525">
            <a:noFill/>
            <a:miter lim="800000"/>
            <a:headEnd/>
            <a:tailEnd/>
          </a:ln>
          <a:effectLst/>
        </p:spPr>
      </p:pic>
      <p:sp>
        <p:nvSpPr>
          <p:cNvPr id="11" name="Text Box 34"/>
          <p:cNvSpPr txBox="1">
            <a:spLocks noChangeArrowheads="1"/>
          </p:cNvSpPr>
          <p:nvPr/>
        </p:nvSpPr>
        <p:spPr bwMode="auto">
          <a:xfrm>
            <a:off x="3049588" y="3413125"/>
            <a:ext cx="1311275" cy="396875"/>
          </a:xfrm>
          <a:prstGeom prst="rect">
            <a:avLst/>
          </a:prstGeom>
          <a:noFill/>
          <a:ln w="9525">
            <a:noFill/>
            <a:miter lim="800000"/>
            <a:headEnd/>
            <a:tailEnd/>
          </a:ln>
          <a:effectLst/>
        </p:spPr>
        <p:txBody>
          <a:bodyPr wrap="none" lIns="91408" tIns="45704" rIns="91408" bIns="45704">
            <a:spAutoFit/>
          </a:bodyPr>
          <a:lstStyle/>
          <a:p>
            <a:pPr>
              <a:buFont typeface="Marlett" pitchFamily="2" charset="2"/>
              <a:buNone/>
            </a:pPr>
            <a:r>
              <a:rPr lang="en-US" baseline="0">
                <a:solidFill>
                  <a:srgbClr val="FF3300"/>
                </a:solidFill>
                <a:effectLst/>
              </a:rPr>
              <a:t>(</a:t>
            </a:r>
            <a:r>
              <a:rPr lang="en-US" i="1" baseline="0">
                <a:solidFill>
                  <a:srgbClr val="FF3300"/>
                </a:solidFill>
                <a:effectLst/>
              </a:rPr>
              <a:t>constant</a:t>
            </a:r>
            <a:r>
              <a:rPr lang="en-US" baseline="0">
                <a:solidFill>
                  <a:srgbClr val="FF3300"/>
                </a:solidFill>
                <a:effectLst/>
              </a:rPr>
              <a:t>)</a:t>
            </a:r>
          </a:p>
        </p:txBody>
      </p:sp>
      <p:pic>
        <p:nvPicPr>
          <p:cNvPr id="12" name="Picture 37" descr="txp_fig"/>
          <p:cNvPicPr>
            <a:picLocks noChangeAspect="1" noChangeArrowheads="1"/>
          </p:cNvPicPr>
          <p:nvPr>
            <p:custDataLst>
              <p:tags r:id="rId3"/>
            </p:custDataLst>
          </p:nvPr>
        </p:nvPicPr>
        <p:blipFill>
          <a:blip r:embed="rId11" cstate="print"/>
          <a:srcRect/>
          <a:stretch>
            <a:fillRect/>
          </a:stretch>
        </p:blipFill>
        <p:spPr bwMode="auto">
          <a:xfrm>
            <a:off x="539750" y="4156075"/>
            <a:ext cx="4337050" cy="879475"/>
          </a:xfrm>
          <a:prstGeom prst="rect">
            <a:avLst/>
          </a:prstGeom>
          <a:noFill/>
          <a:ln w="9525">
            <a:noFill/>
            <a:miter lim="800000"/>
            <a:headEnd/>
            <a:tailEnd/>
          </a:ln>
          <a:effectLst/>
        </p:spPr>
      </p:pic>
      <p:sp>
        <p:nvSpPr>
          <p:cNvPr id="13" name="Rectangle 38"/>
          <p:cNvSpPr>
            <a:spLocks noChangeArrowheads="1"/>
          </p:cNvSpPr>
          <p:nvPr/>
        </p:nvSpPr>
        <p:spPr bwMode="auto">
          <a:xfrm>
            <a:off x="414338" y="5410200"/>
            <a:ext cx="5148262" cy="609600"/>
          </a:xfrm>
          <a:prstGeom prst="rect">
            <a:avLst/>
          </a:prstGeom>
          <a:noFill/>
          <a:ln w="9525">
            <a:noFill/>
            <a:miter lim="800000"/>
            <a:headEnd/>
            <a:tailEnd/>
          </a:ln>
        </p:spPr>
        <p:txBody>
          <a:bodyPr lIns="0" tIns="0" rIns="0" bIns="0"/>
          <a:lstStyle/>
          <a:p>
            <a:pPr marL="431800" indent="-323850" algn="l" defTabSz="457200">
              <a:lnSpc>
                <a:spcPct val="110000"/>
              </a:lnSpc>
              <a:spcAft>
                <a:spcPct val="2000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baseline="0">
                <a:effectLst/>
              </a:rPr>
              <a:t>Above result using</a:t>
            </a:r>
          </a:p>
        </p:txBody>
      </p:sp>
      <p:sp>
        <p:nvSpPr>
          <p:cNvPr id="14" name="Rectangle 39"/>
          <p:cNvSpPr>
            <a:spLocks noChangeArrowheads="1"/>
          </p:cNvSpPr>
          <p:nvPr/>
        </p:nvSpPr>
        <p:spPr bwMode="auto">
          <a:xfrm>
            <a:off x="381000" y="4038600"/>
            <a:ext cx="4572000" cy="1198563"/>
          </a:xfrm>
          <a:prstGeom prst="rect">
            <a:avLst/>
          </a:prstGeom>
          <a:noFill/>
          <a:ln w="38100">
            <a:solidFill>
              <a:srgbClr val="FF3300"/>
            </a:solidFill>
            <a:miter lim="800000"/>
            <a:headEnd/>
            <a:tailEnd/>
          </a:ln>
          <a:effectLst/>
        </p:spPr>
        <p:txBody>
          <a:bodyPr wrap="none" lIns="91408" tIns="45704" rIns="91408" bIns="45704" anchor="ctr"/>
          <a:lstStyle/>
          <a:p>
            <a:endParaRPr lang="en-US">
              <a:solidFill>
                <a:srgbClr val="FF3300"/>
              </a:solidFill>
              <a:effectLst>
                <a:outerShdw blurRad="38100" dist="38100" dir="2700000" algn="tl">
                  <a:srgbClr val="C0C0C0"/>
                </a:outerShdw>
              </a:effectLst>
            </a:endParaRPr>
          </a:p>
        </p:txBody>
      </p:sp>
      <p:pic>
        <p:nvPicPr>
          <p:cNvPr id="15" name="Picture 41" descr="txp_fig"/>
          <p:cNvPicPr>
            <a:picLocks noChangeAspect="1" noChangeArrowheads="1"/>
          </p:cNvPicPr>
          <p:nvPr>
            <p:custDataLst>
              <p:tags r:id="rId4"/>
            </p:custDataLst>
          </p:nvPr>
        </p:nvPicPr>
        <p:blipFill>
          <a:blip r:embed="rId12" cstate="print"/>
          <a:srcRect/>
          <a:stretch>
            <a:fillRect/>
          </a:stretch>
        </p:blipFill>
        <p:spPr bwMode="auto">
          <a:xfrm>
            <a:off x="906463" y="5965825"/>
            <a:ext cx="1687512" cy="520700"/>
          </a:xfrm>
          <a:prstGeom prst="rect">
            <a:avLst/>
          </a:prstGeom>
          <a:noFill/>
          <a:ln w="9525">
            <a:noFill/>
            <a:miter lim="800000"/>
            <a:headEnd/>
            <a:tailEnd/>
          </a:ln>
          <a:effectLst/>
        </p:spPr>
      </p:pic>
      <p:pic>
        <p:nvPicPr>
          <p:cNvPr id="16" name="Picture 43" descr="txp_fig"/>
          <p:cNvPicPr>
            <a:picLocks noChangeAspect="1" noChangeArrowheads="1"/>
          </p:cNvPicPr>
          <p:nvPr>
            <p:custDataLst>
              <p:tags r:id="rId5"/>
            </p:custDataLst>
          </p:nvPr>
        </p:nvPicPr>
        <p:blipFill>
          <a:blip r:embed="rId13" cstate="print"/>
          <a:srcRect/>
          <a:stretch>
            <a:fillRect/>
          </a:stretch>
        </p:blipFill>
        <p:spPr bwMode="auto">
          <a:xfrm>
            <a:off x="3657600" y="6102350"/>
            <a:ext cx="1554163" cy="374650"/>
          </a:xfrm>
          <a:prstGeom prst="rect">
            <a:avLst/>
          </a:prstGeom>
          <a:noFill/>
          <a:ln w="9525">
            <a:noFill/>
            <a:miter lim="800000"/>
            <a:headEnd/>
            <a:tailEnd/>
          </a:ln>
          <a:effectLst/>
        </p:spPr>
      </p:pic>
      <p:pic>
        <p:nvPicPr>
          <p:cNvPr id="17" name="Picture 45" descr="txp_fig"/>
          <p:cNvPicPr>
            <a:picLocks noChangeAspect="1" noChangeArrowheads="1"/>
          </p:cNvPicPr>
          <p:nvPr>
            <p:custDataLst>
              <p:tags r:id="rId6"/>
            </p:custDataLst>
          </p:nvPr>
        </p:nvPicPr>
        <p:blipFill>
          <a:blip r:embed="rId14" cstate="print"/>
          <a:srcRect/>
          <a:stretch>
            <a:fillRect/>
          </a:stretch>
        </p:blipFill>
        <p:spPr bwMode="auto">
          <a:xfrm>
            <a:off x="6022975" y="6099175"/>
            <a:ext cx="2092325" cy="222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6" cstate="print"/>
          <a:srcRect/>
          <a:stretch>
            <a:fillRect/>
          </a:stretch>
        </p:blipFill>
        <p:spPr bwMode="auto">
          <a:xfrm>
            <a:off x="5127625" y="1681163"/>
            <a:ext cx="3940175" cy="2967037"/>
          </a:xfrm>
          <a:prstGeom prst="rect">
            <a:avLst/>
          </a:prstGeom>
          <a:noFill/>
        </p:spPr>
      </p:pic>
      <p:sp>
        <p:nvSpPr>
          <p:cNvPr id="5" name="Rectangle 4"/>
          <p:cNvSpPr>
            <a:spLocks noChangeArrowheads="1"/>
          </p:cNvSpPr>
          <p:nvPr/>
        </p:nvSpPr>
        <p:spPr bwMode="auto">
          <a:xfrm>
            <a:off x="609600" y="228600"/>
            <a:ext cx="7775575" cy="606425"/>
          </a:xfrm>
          <a:prstGeom prst="rect">
            <a:avLst/>
          </a:prstGeom>
          <a:noFill/>
          <a:ln w="9525">
            <a:noFill/>
            <a:miter lim="800000"/>
            <a:headEnd/>
            <a:tailEnd/>
          </a:ln>
        </p:spPr>
        <p:txBody>
          <a:bodyPr lIns="91408" tIns="45704" rIns="91408" bIns="45704" anchor="b"/>
          <a:lstStyle/>
          <a:p>
            <a:pPr algn="ctr">
              <a:spcBef>
                <a:spcPct val="0"/>
              </a:spcBef>
              <a:spcAft>
                <a:spcPct val="0"/>
              </a:spcAft>
              <a:buClrTx/>
              <a:buSzTx/>
              <a:buFontTx/>
              <a:buNone/>
            </a:pPr>
            <a:r>
              <a:rPr lang="en-US" sz="3600" baseline="0" dirty="0">
                <a:solidFill>
                  <a:schemeClr val="tx2"/>
                </a:solidFill>
                <a:effectLst/>
                <a:latin typeface="Times New Roman" pitchFamily="18" charset="0"/>
                <a:cs typeface="Times New Roman" pitchFamily="18" charset="0"/>
              </a:rPr>
              <a:t>Resolution requirements: DNS</a:t>
            </a:r>
          </a:p>
        </p:txBody>
      </p:sp>
      <p:sp>
        <p:nvSpPr>
          <p:cNvPr id="6" name="Text Box 5"/>
          <p:cNvSpPr txBox="1">
            <a:spLocks noChangeArrowheads="1"/>
          </p:cNvSpPr>
          <p:nvPr/>
        </p:nvSpPr>
        <p:spPr bwMode="auto">
          <a:xfrm>
            <a:off x="304800" y="762000"/>
            <a:ext cx="7467600" cy="457200"/>
          </a:xfrm>
          <a:prstGeom prst="rect">
            <a:avLst/>
          </a:prstGeom>
          <a:noFill/>
          <a:ln w="9525">
            <a:noFill/>
            <a:miter lim="800000"/>
            <a:headEnd/>
            <a:tailEnd/>
          </a:ln>
          <a:effectLst/>
        </p:spPr>
        <p:txBody>
          <a:bodyPr lIns="91408" tIns="45704" rIns="91408" bIns="45704">
            <a:spAutoFit/>
          </a:bodyPr>
          <a:lstStyle/>
          <a:p>
            <a:pPr algn="l">
              <a:spcBef>
                <a:spcPct val="10000"/>
              </a:spcBef>
              <a:buFont typeface="Marlett" pitchFamily="2" charset="2"/>
              <a:buNone/>
            </a:pPr>
            <a:r>
              <a:rPr lang="en-US" sz="2400" i="1" baseline="0">
                <a:solidFill>
                  <a:srgbClr val="3333FF"/>
                </a:solidFill>
                <a:effectLst/>
              </a:rPr>
              <a:t>Boundary layers</a:t>
            </a:r>
            <a:endParaRPr lang="en-US" sz="2400" i="1">
              <a:solidFill>
                <a:srgbClr val="3333FF"/>
              </a:solidFill>
              <a:effectLst/>
            </a:endParaRPr>
          </a:p>
        </p:txBody>
      </p:sp>
      <p:pic>
        <p:nvPicPr>
          <p:cNvPr id="7" name="Picture 7" descr="txp_fig"/>
          <p:cNvPicPr>
            <a:picLocks noChangeAspect="1" noChangeArrowheads="1"/>
          </p:cNvPicPr>
          <p:nvPr>
            <p:custDataLst>
              <p:tags r:id="rId1"/>
            </p:custDataLst>
          </p:nvPr>
        </p:nvPicPr>
        <p:blipFill>
          <a:blip r:embed="rId7" cstate="print"/>
          <a:srcRect/>
          <a:stretch>
            <a:fillRect/>
          </a:stretch>
        </p:blipFill>
        <p:spPr bwMode="auto">
          <a:xfrm>
            <a:off x="1174750" y="5907088"/>
            <a:ext cx="6575425" cy="387350"/>
          </a:xfrm>
          <a:prstGeom prst="rect">
            <a:avLst/>
          </a:prstGeom>
          <a:noFill/>
          <a:ln w="9525">
            <a:noFill/>
            <a:miter lim="800000"/>
            <a:headEnd/>
            <a:tailEnd/>
          </a:ln>
          <a:effectLst/>
        </p:spPr>
      </p:pic>
      <p:sp>
        <p:nvSpPr>
          <p:cNvPr id="8" name="Rectangle 8"/>
          <p:cNvSpPr>
            <a:spLocks noChangeArrowheads="1"/>
          </p:cNvSpPr>
          <p:nvPr/>
        </p:nvSpPr>
        <p:spPr bwMode="auto">
          <a:xfrm>
            <a:off x="762000" y="5715000"/>
            <a:ext cx="7242175" cy="777875"/>
          </a:xfrm>
          <a:prstGeom prst="rect">
            <a:avLst/>
          </a:prstGeom>
          <a:noFill/>
          <a:ln w="28575">
            <a:solidFill>
              <a:srgbClr val="FF0000"/>
            </a:solidFill>
            <a:miter lim="800000"/>
            <a:headEnd/>
            <a:tailEnd/>
          </a:ln>
          <a:effectLst/>
        </p:spPr>
        <p:txBody>
          <a:bodyPr wrap="none" lIns="91408" tIns="45704" rIns="91408" bIns="45704" anchor="ctr"/>
          <a:lstStyle/>
          <a:p>
            <a:endParaRPr lang="en-US">
              <a:solidFill>
                <a:srgbClr val="008000"/>
              </a:solidFill>
              <a:effectLst>
                <a:outerShdw blurRad="38100" dist="38100" dir="2700000" algn="tl">
                  <a:srgbClr val="C0C0C0"/>
                </a:outerShdw>
              </a:effectLst>
            </a:endParaRPr>
          </a:p>
        </p:txBody>
      </p:sp>
      <p:pic>
        <p:nvPicPr>
          <p:cNvPr id="9" name="Picture 14" descr="txp_fig"/>
          <p:cNvPicPr>
            <a:picLocks noChangeAspect="1" noChangeArrowheads="1"/>
          </p:cNvPicPr>
          <p:nvPr>
            <p:custDataLst>
              <p:tags r:id="rId2"/>
            </p:custDataLst>
          </p:nvPr>
        </p:nvPicPr>
        <p:blipFill>
          <a:blip r:embed="rId8" cstate="print"/>
          <a:srcRect/>
          <a:stretch>
            <a:fillRect/>
          </a:stretch>
        </p:blipFill>
        <p:spPr bwMode="auto">
          <a:xfrm>
            <a:off x="539750" y="2185988"/>
            <a:ext cx="4337050" cy="879475"/>
          </a:xfrm>
          <a:prstGeom prst="rect">
            <a:avLst/>
          </a:prstGeom>
          <a:noFill/>
          <a:ln w="9525">
            <a:noFill/>
            <a:miter lim="800000"/>
            <a:headEnd/>
            <a:tailEnd/>
          </a:ln>
          <a:effectLst/>
        </p:spPr>
      </p:pic>
      <p:sp>
        <p:nvSpPr>
          <p:cNvPr id="10" name="Rectangle 16"/>
          <p:cNvSpPr>
            <a:spLocks noChangeArrowheads="1"/>
          </p:cNvSpPr>
          <p:nvPr/>
        </p:nvSpPr>
        <p:spPr bwMode="auto">
          <a:xfrm>
            <a:off x="228600" y="1447800"/>
            <a:ext cx="5148263" cy="609600"/>
          </a:xfrm>
          <a:prstGeom prst="rect">
            <a:avLst/>
          </a:prstGeom>
          <a:noFill/>
          <a:ln w="9525">
            <a:noFill/>
            <a:miter lim="800000"/>
            <a:headEnd/>
            <a:tailEnd/>
          </a:ln>
        </p:spPr>
        <p:txBody>
          <a:bodyPr lIns="0" tIns="0" rIns="0" bIns="0"/>
          <a:lstStyle/>
          <a:p>
            <a:pPr marL="431800" indent="-323850" algn="l" defTabSz="457200">
              <a:lnSpc>
                <a:spcPct val="110000"/>
              </a:lnSpc>
              <a:spcAft>
                <a:spcPct val="2000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baseline="0">
                <a:effectLst/>
                <a:latin typeface="Times New Roman" pitchFamily="18" charset="0"/>
                <a:cs typeface="Times New Roman" pitchFamily="18" charset="0"/>
              </a:rPr>
              <a:t>Number of points in a given direction:</a:t>
            </a:r>
          </a:p>
        </p:txBody>
      </p:sp>
      <p:pic>
        <p:nvPicPr>
          <p:cNvPr id="11" name="Picture 18" descr="txp_fig"/>
          <p:cNvPicPr>
            <a:picLocks noChangeAspect="1" noChangeArrowheads="1"/>
          </p:cNvPicPr>
          <p:nvPr>
            <p:custDataLst>
              <p:tags r:id="rId3"/>
            </p:custDataLst>
          </p:nvPr>
        </p:nvPicPr>
        <p:blipFill>
          <a:blip r:embed="rId9" cstate="print"/>
          <a:srcRect/>
          <a:stretch>
            <a:fillRect/>
          </a:stretch>
        </p:blipFill>
        <p:spPr bwMode="auto">
          <a:xfrm>
            <a:off x="609600" y="3549650"/>
            <a:ext cx="2003425" cy="387350"/>
          </a:xfrm>
          <a:prstGeom prst="rect">
            <a:avLst/>
          </a:prstGeom>
          <a:noFill/>
          <a:ln w="9525">
            <a:noFill/>
            <a:miter lim="800000"/>
            <a:headEnd/>
            <a:tailEnd/>
          </a:ln>
          <a:effectLst/>
        </p:spPr>
      </p:pic>
      <p:sp>
        <p:nvSpPr>
          <p:cNvPr id="12" name="Rectangle 19"/>
          <p:cNvSpPr>
            <a:spLocks noChangeArrowheads="1"/>
          </p:cNvSpPr>
          <p:nvPr/>
        </p:nvSpPr>
        <p:spPr bwMode="auto">
          <a:xfrm>
            <a:off x="228600" y="4343400"/>
            <a:ext cx="5148263" cy="609600"/>
          </a:xfrm>
          <a:prstGeom prst="rect">
            <a:avLst/>
          </a:prstGeom>
          <a:noFill/>
          <a:ln w="9525">
            <a:noFill/>
            <a:miter lim="800000"/>
            <a:headEnd/>
            <a:tailEnd/>
          </a:ln>
        </p:spPr>
        <p:txBody>
          <a:bodyPr lIns="0" tIns="0" rIns="0" bIns="0"/>
          <a:lstStyle/>
          <a:p>
            <a:pPr marL="431800" indent="-323850" algn="l" defTabSz="457200">
              <a:lnSpc>
                <a:spcPct val="110000"/>
              </a:lnSpc>
              <a:spcAft>
                <a:spcPct val="2000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baseline="0" dirty="0">
                <a:effectLst/>
              </a:rPr>
              <a:t>Using </a:t>
            </a:r>
            <a:r>
              <a:rPr lang="en-GB" baseline="0" dirty="0">
                <a:effectLst/>
                <a:latin typeface="Symbol" pitchFamily="18" charset="2"/>
              </a:rPr>
              <a:t>a</a:t>
            </a:r>
            <a:r>
              <a:rPr lang="en-GB" baseline="0" dirty="0">
                <a:effectLst/>
              </a:rPr>
              <a:t> ~ 0.2</a:t>
            </a:r>
          </a:p>
        </p:txBody>
      </p:sp>
      <p:pic>
        <p:nvPicPr>
          <p:cNvPr id="13" name="Picture 21" descr="txp_fig"/>
          <p:cNvPicPr>
            <a:picLocks noChangeAspect="1" noChangeArrowheads="1"/>
          </p:cNvPicPr>
          <p:nvPr>
            <p:custDataLst>
              <p:tags r:id="rId4"/>
            </p:custDataLst>
          </p:nvPr>
        </p:nvPicPr>
        <p:blipFill>
          <a:blip r:embed="rId10" cstate="print"/>
          <a:srcRect/>
          <a:stretch>
            <a:fillRect/>
          </a:stretch>
        </p:blipFill>
        <p:spPr bwMode="auto">
          <a:xfrm>
            <a:off x="981075" y="4957763"/>
            <a:ext cx="1570038" cy="358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70C0"/>
                </a:solidFill>
                <a:latin typeface="Times New Roman" pitchFamily="18" charset="0"/>
                <a:cs typeface="Times New Roman" pitchFamily="18" charset="0"/>
              </a:rPr>
              <a:t>DNS: computational costs</a:t>
            </a:r>
            <a:endParaRPr lang="en-GB" dirty="0">
              <a:solidFill>
                <a:srgbClr val="0070C0"/>
              </a:solidFill>
              <a:latin typeface="Times New Roman" pitchFamily="18" charset="0"/>
              <a:cs typeface="Times New Roman" pitchFamily="18" charset="0"/>
            </a:endParaRPr>
          </a:p>
        </p:txBody>
      </p:sp>
      <p:pic>
        <p:nvPicPr>
          <p:cNvPr id="201730" name="Picture 2"/>
          <p:cNvPicPr>
            <a:picLocks noChangeAspect="1" noChangeArrowheads="1"/>
          </p:cNvPicPr>
          <p:nvPr/>
        </p:nvPicPr>
        <p:blipFill>
          <a:blip r:embed="rId2" cstate="print"/>
          <a:srcRect/>
          <a:stretch>
            <a:fillRect/>
          </a:stretch>
        </p:blipFill>
        <p:spPr bwMode="auto">
          <a:xfrm>
            <a:off x="609600" y="1828800"/>
            <a:ext cx="7994395" cy="4176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
            <a:ext cx="8229600" cy="960438"/>
          </a:xfrm>
        </p:spPr>
        <p:txBody>
          <a:bodyPr>
            <a:normAutofit/>
          </a:bodyPr>
          <a:lstStyle/>
          <a:p>
            <a:r>
              <a:rPr lang="en-GB" sz="4000" dirty="0" smtClean="0">
                <a:solidFill>
                  <a:srgbClr val="0070C0"/>
                </a:solidFill>
                <a:latin typeface="Times New Roman" pitchFamily="18" charset="0"/>
                <a:cs typeface="Times New Roman" pitchFamily="18" charset="0"/>
              </a:rPr>
              <a:t>DNS: computational costs</a:t>
            </a:r>
            <a:endParaRPr lang="en-GB" sz="4000" dirty="0">
              <a:solidFill>
                <a:srgbClr val="0070C0"/>
              </a:solidFill>
              <a:latin typeface="Times New Roman" pitchFamily="18" charset="0"/>
              <a:cs typeface="Times New Roman" pitchFamily="18" charset="0"/>
            </a:endParaRPr>
          </a:p>
        </p:txBody>
      </p:sp>
      <p:pic>
        <p:nvPicPr>
          <p:cNvPr id="202755" name="Picture 3"/>
          <p:cNvPicPr>
            <a:picLocks noChangeAspect="1" noChangeArrowheads="1"/>
          </p:cNvPicPr>
          <p:nvPr/>
        </p:nvPicPr>
        <p:blipFill>
          <a:blip r:embed="rId2" cstate="print"/>
          <a:srcRect/>
          <a:stretch>
            <a:fillRect/>
          </a:stretch>
        </p:blipFill>
        <p:spPr bwMode="auto">
          <a:xfrm>
            <a:off x="1066800" y="1219200"/>
            <a:ext cx="7034213" cy="5099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quad N_{x}N_yN_{z} \sim (L/\eta)^3 \propto Re^{9/4}\quad&#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256.75"/>
  <p:tag name="PICTUREFILESIZE" val="1529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xN_yN_z \sim Re^{2.7},~N_t\sim Re^{0.9} &#10;\Rightarrow\hbox{Cost}\sim Re^{3.6}&#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439"/>
  <p:tag name="PICTUREFILESIZE" val="2511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i = \frac{ L_i }{ \Delta x_i^+ \nu / u_\tau }&#10;= \frac{ L_i U Re^{-\alpha/2} }{ \nu }&#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289.875"/>
  <p:tag name="PICTUREFILESIZE" val="3730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i = Re^{1-\alpha/2}&#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33.875"/>
  <p:tag name="PICTUREFILESIZE" val="783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i = Re^{0.9}&#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04.875"/>
  <p:tag name="PICTUREFILESIZE" val="5662"/>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u_T=( C_S  \overline{\Delta})^2 |\overline{S}|&#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54.75"/>
  <p:tag name="PICTUREFILESIZE" val="9134"/>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begin{eqnarray*}&#10;\color{black} &#10;\underbrace{&#10;\overline{S}_{ij} = \frac{1}{2} &#10;\left[&#10;\frac{\partial \overline{u}_{f,i} }{\partial x_j} +&#10;\frac{\partial \overline{u}_{f,j} }{\partial x_i}&#10;\right]&#10;}_{\mbox{resolved strain rate}}&#10;\end{eqnarray*}&#10;\end{document}&#10;"/>
  <p:tag name="EXTERNALNAME" val="txp_fig"/>
  <p:tag name="BLEND" val="False"/>
  <p:tag name="TRANSPARENT" val="False"/>
  <p:tag name="KEEPFILES" val="False"/>
  <p:tag name="DEBUGPAUSE" val="False"/>
  <p:tag name="RESOLUTION" val="1200"/>
  <p:tag name="TIMEOUT" val="(none)"/>
  <p:tag name="BOXWIDTH" val="598"/>
  <p:tag name="BOXHEIGHT" val="396"/>
  <p:tag name="BOXFONT" val="10"/>
  <p:tag name="BOXWRAP" val="False"/>
  <p:tag name="WORKAROUNDTRANSPARENCYBUG" val="False"/>
  <p:tag name="ALLOWFONTSUBSTITUTION" val="False"/>
  <p:tag name="BITMAPFORMAT" val="png256"/>
  <p:tag name="ORIGWIDTH" val="226"/>
  <p:tag name="PICTUREFILESIZE" val="48668"/>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begin{eqnarray*}&#10;E(k)&#10;\end{eqnarray*}&#10;\end{document}&#10;"/>
  <p:tag name="EXTERNALNAME" val="txp_fig"/>
  <p:tag name="BLEND" val="False"/>
  <p:tag name="TRANSPARENT" val="False"/>
  <p:tag name="KEEPFILES" val="False"/>
  <p:tag name="DEBUGPAUSE" val="False"/>
  <p:tag name="RESOLUTION" val="1200"/>
  <p:tag name="TIMEOUT" val="(none)"/>
  <p:tag name="BOXWIDTH" val="598"/>
  <p:tag name="BOXHEIGHT" val="396"/>
  <p:tag name="BOXFONT" val="10"/>
  <p:tag name="BOXWRAP" val="False"/>
  <p:tag name="WORKAROUNDTRANSPARENCYBUG" val="False"/>
  <p:tag name="ALLOWFONTSUBSTITUTION" val="False"/>
  <p:tag name="BITMAPFORMAT" val="png256"/>
  <p:tag name="ORIGWIDTH" val="45"/>
  <p:tag name="PICTUREFILESIZE" val="5416"/>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xN_yN_z\sim Re^{1.8} &#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57.875"/>
  <p:tag name="PICTUREFILESIZE" val="9134"/>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xN_yN_z\sim Re^{0.4} &#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57.875"/>
  <p:tag name="PICTUREFILESIZE" val="9134"/>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begin{eqnarray*}&#10;\frac{\partial \overline{u}_{f,i}}{\partial t} + &#10;\frac{\partial \overline{u}_{f,i}\overline{u}_{f,j}}{\partial x_j}&#10;= -\frac{1}{\rho}\frac{\partial \overline{p}}{\partial x_i} + \nu&#10;\frac{\partial^2 \overline{u}_{f,i}}{\partial x_j\partial x_j} -&#10;{\color{red}  \frac{\partial\tau_{ij}}{\partial x_j}}&#10;\end{eqnarray*}&#10;\end{document}&#10;"/>
  <p:tag name="EXTERNALNAME" val="txp_fig"/>
  <p:tag name="BLEND" val="False"/>
  <p:tag name="TRANSPARENT" val="False"/>
  <p:tag name="KEEPFILES" val="False"/>
  <p:tag name="DEBUGPAUSE" val="False"/>
  <p:tag name="RESOLUTION" val="1200"/>
  <p:tag name="TIMEOUT" val="(none)"/>
  <p:tag name="BOXWIDTH" val="598"/>
  <p:tag name="BOXHEIGHT" val="396"/>
  <p:tag name="BOXFONT" val="10"/>
  <p:tag name="BOXWRAP" val="False"/>
  <p:tag name="WORKAROUNDTRANSPARENCYBUG" val="False"/>
  <p:tag name="ALLOWFONTSUBSTITUTION" val="False"/>
  <p:tag name="BITMAPFORMAT" val="png256"/>
  <p:tag name="ORIGWIDTH" val="424"/>
  <p:tag name="PICTUREFILESIZE" val="5069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t \sim T/\Delta t \sim L/\eta \sim Re^{3/4}&#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52"/>
  <p:tag name="PICTUREFILESIZE" val="14846"/>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begin{eqnarray*}&#10;\color{red} \tau_{ij} = \overline{ u_i u_j } - \overline{u}_i\overline{u}_j&#10;\end{eqnarray*}&#10;\end{document}&#10;"/>
  <p:tag name="EXTERNALNAME" val="txp_fig"/>
  <p:tag name="BLEND" val="False"/>
  <p:tag name="TRANSPARENT" val="False"/>
  <p:tag name="KEEPFILES" val="False"/>
  <p:tag name="DEBUGPAUSE" val="False"/>
  <p:tag name="RESOLUTION" val="1200"/>
  <p:tag name="TIMEOUT" val="(none)"/>
  <p:tag name="BOXWIDTH" val="598"/>
  <p:tag name="BOXHEIGHT" val="396"/>
  <p:tag name="BOXFONT" val="10"/>
  <p:tag name="BOXWRAP" val="False"/>
  <p:tag name="WORKAROUNDTRANSPARENCYBUG" val="False"/>
  <p:tag name="ALLOWFONTSUBSTITUTION" val="False"/>
  <p:tag name="BITMAPFORMAT" val="png256"/>
  <p:tag name="ORIGWIDTH" val="159"/>
  <p:tag name="PICTUREFILESIZE" val="9560"/>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begin{eqnarray*}&#10;\frac{\partial \overline{u}_{f,j}}{\partial x_j}&#10;= 0&#10;\end{eqnarray*}&#10;\end{document}&#10;"/>
  <p:tag name="EXTERNALNAME" val="txp_fig"/>
  <p:tag name="BLEND" val="False"/>
  <p:tag name="TRANSPARENT" val="False"/>
  <p:tag name="KEEPFILES" val="False"/>
  <p:tag name="DEBUGPAUSE" val="False"/>
  <p:tag name="RESOLUTION" val="1200"/>
  <p:tag name="TIMEOUT" val="(none)"/>
  <p:tag name="BOXWIDTH" val="598"/>
  <p:tag name="BOXHEIGHT" val="396"/>
  <p:tag name="BOXFONT" val="10"/>
  <p:tag name="BOXWRAP" val="False"/>
  <p:tag name="WORKAROUNDTRANSPARENCYBUG" val="False"/>
  <p:tag name="ALLOWFONTSUBSTITUTION" val="False"/>
  <p:tag name="BITMAPFORMAT" val="png256"/>
  <p:tag name="ORIGWIDTH" val="92"/>
  <p:tag name="PICTUREFILESIZE" val="12834"/>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begin{eqnarray*}&#10;\int_{\cal D} [\mbox{Navier-Stokes equations}]&#10;G({\bf x'},{\bf x};\overline{\Delta}) d{\bf x'}&#10;\end{eqnarray*}&#10;\end{document}&#10;"/>
  <p:tag name="EXTERNALNAME" val="txp_fig"/>
  <p:tag name="BLEND" val="False"/>
  <p:tag name="TRANSPARENT" val="False"/>
  <p:tag name="KEEPFILES" val="False"/>
  <p:tag name="DEBUGPAUSE" val="False"/>
  <p:tag name="RESOLUTION" val="1200"/>
  <p:tag name="TIMEOUT" val="(none)"/>
  <p:tag name="BOXWIDTH" val="598"/>
  <p:tag name="BOXHEIGHT" val="396"/>
  <p:tag name="BOXFONT" val="10"/>
  <p:tag name="BOXWRAP" val="False"/>
  <p:tag name="WORKAROUNDTRANSPARENCYBUG" val="False"/>
  <p:tag name="ALLOWFONTSUBSTITUTION" val="False"/>
  <p:tag name="BITMAPFORMAT" val="png256"/>
  <p:tag name="ORIGWIDTH" val="415"/>
  <p:tag name="PICTUREFILESIZE" val="4068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mbox{therefore, total cost:}\,\,&#10;N_xN_yN_z\times N_t \sim Re^{12/4}\rightarrow Re^3&#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499.875"/>
  <p:tag name="PICTUREFILESIZE" val="2963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i = \frac{ L_i }{ \Delta x_i }&#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93.875"/>
  <p:tag name="PICTUREFILESIZE" val="1020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elta x_i^+ = \frac{ u_\tau \Delta x_i }{ \nu }&#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41.875"/>
  <p:tag name="PICTUREFILESIZE" val="13666"/>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i = \frac{ L_i }{ \Delta x_i^+ \nu / u_\tau }&#10;= \frac{ L_i U Re^{-\alpha/2} }{ \nu }&#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289.875"/>
  <p:tag name="PICTUREFILESIZE" val="3730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_\tau \sim U C_f^{1/2}&#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12.75"/>
  <p:tag name="PICTUREFILESIZE" val="87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C_f \sim Re^{-\alpha}&#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03.875"/>
  <p:tag name="PICTUREFILESIZE" val="5886"/>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lpha \approx 0.2 - 0.25&#10;\]&#10;\end{document}&#10;"/>
  <p:tag name="EXTERNALNAME" val="txp_fig"/>
  <p:tag name="BLEND" val="False"/>
  <p:tag name="TRANSPARENT" val="False"/>
  <p:tag name="KEEPFILES" val="False"/>
  <p:tag name="DEBUGPAUSE" val="False"/>
  <p:tag name="RESOLUTION" val="300"/>
  <p:tag name="TIMEOUT" val="(none)"/>
  <p:tag name="BOXWIDTH" val="354"/>
  <p:tag name="BOXHEIGHT" val="424"/>
  <p:tag name="BOXFONT" val="10"/>
  <p:tag name="BOXWRAP" val="False"/>
  <p:tag name="WORKAROUNDTRANSPARENCYBUG" val="False"/>
  <p:tag name="ALLOWFONTSUBSTITUTION" val="False"/>
  <p:tag name="BITMAPFORMAT" val="bmpmono"/>
  <p:tag name="ORIGWIDTH" val="139.875"/>
  <p:tag name="PICTUREFILESIZE" val="47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3239</TotalTime>
  <Words>6015</Words>
  <Application>Microsoft Office PowerPoint</Application>
  <PresentationFormat>On-screen Show (4:3)</PresentationFormat>
  <Paragraphs>986</Paragraphs>
  <Slides>145</Slides>
  <Notes>18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145</vt:i4>
      </vt:variant>
    </vt:vector>
  </HeadingPairs>
  <TitlesOfParts>
    <vt:vector size="148" baseType="lpstr">
      <vt:lpstr>Office Theme</vt:lpstr>
      <vt:lpstr>Photo Editor Photo</vt:lpstr>
      <vt:lpstr>Equation</vt:lpstr>
      <vt:lpstr>PowerPoint Presentation</vt:lpstr>
      <vt:lpstr>PowerPoint Presentation</vt:lpstr>
      <vt:lpstr>PowerPoint Presentation</vt:lpstr>
      <vt:lpstr>Conservation Laws of Fluid Motion</vt:lpstr>
      <vt:lpstr>PowerPoint Presentation</vt:lpstr>
      <vt:lpstr>Governing Equations- Conservation Equations For Incompressible Fluid </vt:lpstr>
      <vt:lpstr>Rates of change following a fluid Particle and for a fluid element </vt:lpstr>
      <vt:lpstr>Forces on fluid particles</vt:lpstr>
      <vt:lpstr>Momentum equation in turbulent flow</vt:lpstr>
      <vt:lpstr>Axioms of O.Reynolds</vt:lpstr>
      <vt:lpstr>PowerPoint Presentation</vt:lpstr>
      <vt:lpstr>PowerPoint Presentation</vt:lpstr>
      <vt:lpstr>PowerPoint Presentation</vt:lpstr>
      <vt:lpstr>PowerPoint Presentation</vt:lpstr>
      <vt:lpstr>Turbulence</vt:lpstr>
      <vt:lpstr>Is the Flow Turbulent?</vt:lpstr>
      <vt:lpstr>PowerPoint Presentation</vt:lpstr>
      <vt:lpstr>Observation by  O. Reynolds</vt:lpstr>
      <vt:lpstr>PowerPoint Presentation</vt:lpstr>
      <vt:lpstr>PowerPoint Presentation</vt:lpstr>
      <vt:lpstr>Turbulent boundary layer</vt:lpstr>
      <vt:lpstr>Transition in boundary layer flow over flat plate</vt:lpstr>
      <vt:lpstr>PowerPoint Presentation</vt:lpstr>
      <vt:lpstr>What is turbulence?</vt:lpstr>
      <vt:lpstr>Turbulence definition</vt:lpstr>
      <vt:lpstr>Turbulence definition</vt:lpstr>
      <vt:lpstr>Turbulence definition</vt:lpstr>
      <vt:lpstr>Scales of turbulence</vt:lpstr>
      <vt:lpstr>PowerPoint Presentation</vt:lpstr>
      <vt:lpstr>Scales of turbulence - continue</vt:lpstr>
      <vt:lpstr>Large-scale vs. small-scale structure</vt:lpstr>
      <vt:lpstr>PowerPoint Presentation</vt:lpstr>
      <vt:lpstr>Examples of simple turbulent flows</vt:lpstr>
      <vt:lpstr>Flow transitions around a cylinder</vt:lpstr>
      <vt:lpstr>What is turbulence?</vt:lpstr>
      <vt:lpstr>What is turbulence? - Continued</vt:lpstr>
      <vt:lpstr>Turbulent flows are chaotic</vt:lpstr>
      <vt:lpstr>Turbulence: diffusivity</vt:lpstr>
      <vt:lpstr>Turbulence: dissipation</vt:lpstr>
      <vt:lpstr>Turbulence: rotation and vorticity</vt:lpstr>
      <vt:lpstr>Velocity and length scale in turbulent flows</vt:lpstr>
      <vt:lpstr>PowerPoint Presentation</vt:lpstr>
      <vt:lpstr>Energy transfer rate</vt:lpstr>
      <vt:lpstr>Vorticity and vortex stretching</vt:lpstr>
      <vt:lpstr>PowerPoint Presentation</vt:lpstr>
      <vt:lpstr>Vortex stretching</vt:lpstr>
      <vt:lpstr>PowerPoint Presentation</vt:lpstr>
      <vt:lpstr>Smoke ring</vt:lpstr>
      <vt:lpstr>PowerPoint Presentation</vt:lpstr>
      <vt:lpstr>PowerPoint Presentation</vt:lpstr>
      <vt:lpstr>Turbulence modeling objective</vt:lpstr>
      <vt:lpstr>Example: flow around a cylinder at Re=1E4</vt:lpstr>
      <vt:lpstr>PowerPoint Presentation</vt:lpstr>
      <vt:lpstr>Reynolds Averaged Navier-Stokes (RANS) Equations</vt:lpstr>
      <vt:lpstr>Turbulence models</vt:lpstr>
      <vt:lpstr>Characteristics of the Engineering Turbulence Model</vt:lpstr>
      <vt:lpstr>Modeling Turbulent Flows</vt:lpstr>
      <vt:lpstr>Common turbulence models</vt:lpstr>
      <vt:lpstr>Turbulence Modeling Approaches</vt:lpstr>
      <vt:lpstr>Prediction Methods</vt:lpstr>
      <vt:lpstr>Boussinesq hypothesis</vt:lpstr>
      <vt:lpstr>Turbulent viscosity</vt:lpstr>
      <vt:lpstr>Predicting the turbulent viscosity</vt:lpstr>
      <vt:lpstr>Mixing length model</vt:lpstr>
      <vt:lpstr>Mixing length model discussion</vt:lpstr>
      <vt:lpstr>Spalart-Allmaras one-equation model</vt:lpstr>
      <vt:lpstr>The k-ε model</vt:lpstr>
      <vt:lpstr>Standard k- Model</vt:lpstr>
      <vt:lpstr>k-ε model discussion</vt:lpstr>
      <vt:lpstr>More two-equation models</vt:lpstr>
      <vt:lpstr>Improvement: RNG k- ε</vt:lpstr>
      <vt:lpstr>RNG k- Model</vt:lpstr>
      <vt:lpstr>Improvement: realizable k-ε</vt:lpstr>
      <vt:lpstr>Realizable k- ε equations</vt:lpstr>
      <vt:lpstr>Realizable k- ε Cμ equations</vt:lpstr>
      <vt:lpstr>Realizable k- ε positivity of normal stresses</vt:lpstr>
      <vt:lpstr>Comparison: RNG k-e  vs. Standard k-e </vt:lpstr>
      <vt:lpstr>k-ω model</vt:lpstr>
      <vt:lpstr>Standard (Wilcox) k–ω turbulence model</vt:lpstr>
      <vt:lpstr>PowerPoint Presentation</vt:lpstr>
      <vt:lpstr>PowerPoint Presentation</vt:lpstr>
      <vt:lpstr>Algebraic stress model</vt:lpstr>
      <vt:lpstr>Non-linear models</vt:lpstr>
      <vt:lpstr>Reynolds stress model</vt:lpstr>
      <vt:lpstr>Reynolds stress transport equation</vt:lpstr>
      <vt:lpstr>Reynolds Stress Model</vt:lpstr>
      <vt:lpstr>PowerPoint Presentation</vt:lpstr>
      <vt:lpstr>PowerPoint Presentation</vt:lpstr>
      <vt:lpstr>PowerPoint Presentation</vt:lpstr>
      <vt:lpstr>Comparison of RANS turbulence models</vt:lpstr>
      <vt:lpstr>Home exercise:</vt:lpstr>
      <vt:lpstr>Direct Numerical Simulation (DNS)</vt:lpstr>
      <vt:lpstr>DNS equations</vt:lpstr>
      <vt:lpstr>Resolution requirements for DNS</vt:lpstr>
      <vt:lpstr>PowerPoint Presentation</vt:lpstr>
      <vt:lpstr>PowerPoint Presentation</vt:lpstr>
      <vt:lpstr>PowerPoint Presentation</vt:lpstr>
      <vt:lpstr>DNS: computational costs</vt:lpstr>
      <vt:lpstr>DNS: computational costs</vt:lpstr>
      <vt:lpstr>Large Eddy Simulation (LES)</vt:lpstr>
      <vt:lpstr>Large Eddy Simulation (LES)</vt:lpstr>
      <vt:lpstr>Large Eddy Simulation (LES)</vt:lpstr>
      <vt:lpstr>PowerPoint Presentation</vt:lpstr>
      <vt:lpstr>PowerPoint Presentation</vt:lpstr>
      <vt:lpstr>PowerPoint Presentation</vt:lpstr>
      <vt:lpstr>Sub-Grid Scale (SGS) Models</vt:lpstr>
      <vt:lpstr>SGS modelling</vt:lpstr>
      <vt:lpstr>PowerPoint Presentation</vt:lpstr>
      <vt:lpstr>PowerPoint Presentation</vt:lpstr>
      <vt:lpstr>Governing Equations- LES</vt:lpstr>
      <vt:lpstr>Governing Equations- LES</vt:lpstr>
      <vt:lpstr>The filtering operation</vt:lpstr>
      <vt:lpstr>PowerPoint Presentation</vt:lpstr>
      <vt:lpstr>Filters in LES </vt:lpstr>
      <vt:lpstr>Effect of the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CFD?</vt:lpstr>
      <vt:lpstr>Why use CFD?</vt:lpstr>
      <vt:lpstr>PowerPoint Presentation</vt:lpstr>
      <vt:lpstr>Where is CFD used?</vt:lpstr>
      <vt:lpstr>CFD process</vt:lpstr>
      <vt:lpstr>How does a CFD code work?</vt:lpstr>
      <vt:lpstr>Three basic elements in CFD</vt:lpstr>
      <vt:lpstr>1- Pre-processor</vt:lpstr>
      <vt:lpstr>Grids</vt:lpstr>
      <vt:lpstr>PowerPoint Presentation</vt:lpstr>
      <vt:lpstr>2- SOLVER</vt:lpstr>
      <vt:lpstr>Boundary conditions</vt:lpstr>
      <vt:lpstr>Numerical methods, properties</vt:lpstr>
      <vt:lpstr>Numerical methods, properties (Continue)</vt:lpstr>
      <vt:lpstr>3- Post Processor</vt:lpstr>
      <vt:lpstr>Turbulence Modeling Guidelines</vt:lpstr>
      <vt:lpstr>Turbulence models in Fluent</vt:lpstr>
      <vt:lpstr>Turbulence models in Flow3D</vt:lpstr>
      <vt:lpstr>Turbulence models in Flow3D</vt:lpstr>
      <vt:lpstr>Turbulence models in MIKE</vt:lpstr>
      <vt:lpstr>Turbulence models in CFX</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MRT Pack 20 DVDs</cp:lastModifiedBy>
  <cp:revision>672</cp:revision>
  <dcterms:created xsi:type="dcterms:W3CDTF">2006-08-16T00:00:00Z</dcterms:created>
  <dcterms:modified xsi:type="dcterms:W3CDTF">2018-11-27T09:41:00Z</dcterms:modified>
</cp:coreProperties>
</file>