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583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03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7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2381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36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98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67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37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4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590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79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085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23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47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278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12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98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8390D5F-7868-4F29-B364-8C1C29B81607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51F3E1-1039-44F0-B250-A226C3993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91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41809" y="611468"/>
            <a:ext cx="2999179" cy="1006317"/>
          </a:xfrm>
        </p:spPr>
        <p:txBody>
          <a:bodyPr>
            <a:normAutofit/>
          </a:bodyPr>
          <a:lstStyle/>
          <a:p>
            <a:r>
              <a:rPr lang="fa-IR" sz="4000" dirty="0" smtClean="0">
                <a:cs typeface="B Titr" panose="00000700000000000000" pitchFamily="2" charset="-78"/>
              </a:rPr>
              <a:t>به نام خدا</a:t>
            </a:r>
            <a:endParaRPr lang="en-US" sz="4000" dirty="0"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1842868"/>
            <a:ext cx="8689976" cy="3953021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عنوان درس: کانی شناسی توصیفی</a:t>
            </a:r>
          </a:p>
          <a:p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رشته: مهندس معدن</a:t>
            </a:r>
          </a:p>
          <a:p>
            <a:endParaRPr lang="fa-IR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endParaRPr lang="fa-IR" dirty="0" smtClean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endParaRPr lang="fa-IR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l"/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نیمسال دوم 98-97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86466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633046"/>
            <a:ext cx="10363826" cy="5669280"/>
          </a:xfrm>
        </p:spPr>
        <p:txBody>
          <a:bodyPr/>
          <a:lstStyle/>
          <a:p>
            <a:pPr algn="r" rtl="1"/>
            <a:r>
              <a:rPr lang="fa-IR" b="1" cap="none" dirty="0" smtClean="0">
                <a:cs typeface="B Nazanin" panose="00000400000000000000" pitchFamily="2" charset="-78"/>
              </a:rPr>
              <a:t>سيستم تريگونال </a:t>
            </a:r>
          </a:p>
          <a:p>
            <a:pPr algn="r" rtl="1"/>
            <a:r>
              <a:rPr lang="fa-IR" b="1" cap="none" dirty="0" smtClean="0">
                <a:cs typeface="B Nazanin" panose="00000400000000000000" pitchFamily="2" charset="-78"/>
              </a:rPr>
              <a:t>در اين سيستم كه با نام "رومبوئدريك</a:t>
            </a:r>
            <a:r>
              <a:rPr lang="fa-IR" b="1" cap="none" dirty="0">
                <a:cs typeface="B Nazanin" panose="00000400000000000000" pitchFamily="2" charset="-78"/>
              </a:rPr>
              <a:t>"</a:t>
            </a:r>
            <a:r>
              <a:rPr lang="fa-IR" b="1" cap="none" dirty="0" smtClean="0">
                <a:cs typeface="B Nazanin" panose="00000400000000000000" pitchFamily="2" charset="-78"/>
              </a:rPr>
              <a:t> نيز خوانده مي شود، مانند سيستم كوبيك، پارامترهاي </a:t>
            </a:r>
            <a:r>
              <a:rPr lang="en-US" b="1" cap="none" dirty="0" smtClean="0">
                <a:cs typeface="B Nazanin" panose="00000400000000000000" pitchFamily="2" charset="-78"/>
              </a:rPr>
              <a:t>b، a</a:t>
            </a:r>
            <a:r>
              <a:rPr lang="fa-IR" b="1" cap="none" dirty="0" smtClean="0">
                <a:cs typeface="B Nazanin" panose="00000400000000000000" pitchFamily="2" charset="-78"/>
              </a:rPr>
              <a:t>و </a:t>
            </a:r>
            <a:r>
              <a:rPr lang="en-US" b="1" cap="none" dirty="0" smtClean="0">
                <a:cs typeface="B Nazanin" panose="00000400000000000000" pitchFamily="2" charset="-78"/>
              </a:rPr>
              <a:t>c</a:t>
            </a:r>
            <a:r>
              <a:rPr lang="fa-IR" b="1" cap="none" dirty="0" smtClean="0">
                <a:cs typeface="B Nazanin" panose="00000400000000000000" pitchFamily="2" charset="-78"/>
              </a:rPr>
              <a:t> زواياي </a:t>
            </a:r>
            <a:r>
              <a:rPr lang="el-GR" b="1" cap="none" dirty="0" smtClean="0">
                <a:cs typeface="B Nazanin" panose="00000400000000000000" pitchFamily="2" charset="-78"/>
              </a:rPr>
              <a:t>β، α</a:t>
            </a:r>
            <a:r>
              <a:rPr lang="fa-IR" b="1" cap="none" dirty="0" smtClean="0">
                <a:cs typeface="B Nazanin" panose="00000400000000000000" pitchFamily="2" charset="-78"/>
              </a:rPr>
              <a:t> و </a:t>
            </a:r>
            <a:r>
              <a:rPr lang="el-GR" b="1" cap="none" dirty="0" smtClean="0">
                <a:cs typeface="B Nazanin" panose="00000400000000000000" pitchFamily="2" charset="-78"/>
              </a:rPr>
              <a:t>γ</a:t>
            </a:r>
            <a:r>
              <a:rPr lang="fa-IR" b="1" cap="none" dirty="0" smtClean="0">
                <a:cs typeface="B Nazanin" panose="00000400000000000000" pitchFamily="2" charset="-78"/>
              </a:rPr>
              <a:t> با هم برابرند. </a:t>
            </a:r>
          </a:p>
          <a:p>
            <a:pPr algn="r" rtl="1"/>
            <a:r>
              <a:rPr lang="fa-IR" b="1" cap="none" dirty="0" smtClean="0">
                <a:cs typeface="B Nazanin" panose="00000400000000000000" pitchFamily="2" charset="-78"/>
              </a:rPr>
              <a:t>تفاوت آن با سيستم كوبيك اين است كه در سيستم كوبيك زوايا برابر و 90درجه هستند، اما در اين سيستم زوايا برابر هستند ولي 90درجه نيستند. </a:t>
            </a:r>
          </a:p>
          <a:p>
            <a:pPr algn="r" rtl="1"/>
            <a:r>
              <a:rPr lang="fa-IR" b="1" cap="none" dirty="0" smtClean="0">
                <a:cs typeface="B Nazanin" panose="00000400000000000000" pitchFamily="2" charset="-78"/>
              </a:rPr>
              <a:t>كانيهاي كراندوم، دولوميت و ديوپتاز در اين سيستم متبلور ميشوند. </a:t>
            </a:r>
            <a:br>
              <a:rPr lang="fa-IR" b="1" cap="none" dirty="0" smtClean="0">
                <a:cs typeface="B Nazanin" panose="00000400000000000000" pitchFamily="2" charset="-78"/>
              </a:rPr>
            </a:br>
            <a:r>
              <a:rPr lang="fa-IR" b="1" cap="none" dirty="0" smtClean="0">
                <a:cs typeface="B Nazanin" panose="00000400000000000000" pitchFamily="2" charset="-78"/>
              </a:rPr>
              <a:t/>
            </a:r>
            <a:br>
              <a:rPr lang="fa-IR" b="1" cap="none" dirty="0" smtClean="0">
                <a:cs typeface="B Nazanin" panose="00000400000000000000" pitchFamily="2" charset="-78"/>
              </a:rPr>
            </a:br>
            <a:r>
              <a:rPr lang="fa-IR" b="1" cap="none" dirty="0" smtClean="0">
                <a:cs typeface="B Nazanin" panose="00000400000000000000" pitchFamily="2" charset="-78"/>
              </a:rPr>
              <a:t/>
            </a:r>
            <a:br>
              <a:rPr lang="fa-IR" b="1" cap="none" dirty="0" smtClean="0">
                <a:cs typeface="B Nazanin" panose="00000400000000000000" pitchFamily="2" charset="-78"/>
              </a:rPr>
            </a:br>
            <a:r>
              <a:rPr lang="fa-IR" b="1" cap="none" dirty="0" smtClean="0">
                <a:cs typeface="B Nazanin" panose="00000400000000000000" pitchFamily="2" charset="-78"/>
              </a:rPr>
              <a:t/>
            </a:r>
            <a:br>
              <a:rPr lang="fa-IR" b="1" cap="none" dirty="0" smtClean="0">
                <a:cs typeface="B Nazanin" panose="00000400000000000000" pitchFamily="2" charset="-78"/>
              </a:rPr>
            </a:br>
            <a:endParaRPr lang="en-US" b="1" cap="none" dirty="0"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28" y="3386871"/>
            <a:ext cx="5413874" cy="3471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486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844062"/>
            <a:ext cx="10363826" cy="5261316"/>
          </a:xfrm>
        </p:spPr>
        <p:txBody>
          <a:bodyPr/>
          <a:lstStyle/>
          <a:p>
            <a:pPr algn="r" rtl="1"/>
            <a:r>
              <a:rPr lang="fa-IR" b="1" cap="none" dirty="0" smtClean="0">
                <a:cs typeface="B Nazanin" panose="00000400000000000000" pitchFamily="2" charset="-78"/>
              </a:rPr>
              <a:t>سيستم مونوكلينيك </a:t>
            </a:r>
          </a:p>
          <a:p>
            <a:pPr algn="r" rtl="1"/>
            <a:r>
              <a:rPr lang="fa-IR" b="1" cap="none" dirty="0" smtClean="0">
                <a:cs typeface="B Nazanin" panose="00000400000000000000" pitchFamily="2" charset="-78"/>
              </a:rPr>
              <a:t>در اين سيستم هر سه پارامتر</a:t>
            </a:r>
            <a:r>
              <a:rPr lang="en-US" b="1" cap="none" dirty="0">
                <a:cs typeface="B Nazanin" panose="00000400000000000000" pitchFamily="2" charset="-78"/>
              </a:rPr>
              <a:t>b</a:t>
            </a:r>
            <a:r>
              <a:rPr lang="en-US" b="1" cap="none" dirty="0" smtClean="0">
                <a:cs typeface="B Nazanin" panose="00000400000000000000" pitchFamily="2" charset="-78"/>
              </a:rPr>
              <a:t>، a</a:t>
            </a:r>
            <a:r>
              <a:rPr lang="fa-IR" b="1" cap="none" dirty="0" smtClean="0">
                <a:cs typeface="B Nazanin" panose="00000400000000000000" pitchFamily="2" charset="-78"/>
              </a:rPr>
              <a:t>و </a:t>
            </a:r>
            <a:r>
              <a:rPr lang="en-US" b="1" cap="none" dirty="0" smtClean="0">
                <a:cs typeface="B Nazanin" panose="00000400000000000000" pitchFamily="2" charset="-78"/>
              </a:rPr>
              <a:t>c</a:t>
            </a:r>
            <a:r>
              <a:rPr lang="fa-IR" b="1" cap="none" dirty="0" smtClean="0">
                <a:cs typeface="B Nazanin" panose="00000400000000000000" pitchFamily="2" charset="-78"/>
              </a:rPr>
              <a:t> با هم نامساوي هستند و از سه زاوية بين آنها، دو زاويه قائمه و زاوية سوم بزرگتر از ° 9درجه است. </a:t>
            </a: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مانند سيستم </a:t>
            </a:r>
            <a:r>
              <a:rPr lang="fa-IR" b="1" dirty="0" smtClean="0">
                <a:cs typeface="B Nazanin" panose="00000400000000000000" pitchFamily="2" charset="-78"/>
              </a:rPr>
              <a:t>تبلور كانيهاي </a:t>
            </a:r>
            <a:r>
              <a:rPr lang="fa-IR" b="1" dirty="0">
                <a:cs typeface="B Nazanin" panose="00000400000000000000" pitchFamily="2" charset="-78"/>
              </a:rPr>
              <a:t>ژيپس، اوژيت و بيوتيت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cap="none" dirty="0" smtClean="0">
                <a:cs typeface="B Nazanin" panose="00000400000000000000" pitchFamily="2" charset="-78"/>
              </a:rPr>
              <a:t/>
            </a:r>
            <a:br>
              <a:rPr lang="fa-IR" b="1" cap="none" dirty="0" smtClean="0">
                <a:cs typeface="B Nazanin" panose="00000400000000000000" pitchFamily="2" charset="-78"/>
              </a:rPr>
            </a:br>
            <a:r>
              <a:rPr lang="fa-IR" b="1" cap="none" dirty="0" smtClean="0">
                <a:cs typeface="B Nazanin" panose="00000400000000000000" pitchFamily="2" charset="-78"/>
              </a:rPr>
              <a:t/>
            </a:r>
            <a:br>
              <a:rPr lang="fa-IR" b="1" cap="none" dirty="0" smtClean="0">
                <a:cs typeface="B Nazanin" panose="00000400000000000000" pitchFamily="2" charset="-78"/>
              </a:rPr>
            </a:br>
            <a:endParaRPr lang="en-US" b="1" cap="none" dirty="0"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9" y="2656182"/>
            <a:ext cx="6099660" cy="3910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41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829994"/>
            <a:ext cx="10363826" cy="5162843"/>
          </a:xfrm>
        </p:spPr>
        <p:txBody>
          <a:bodyPr/>
          <a:lstStyle/>
          <a:p>
            <a:pPr algn="r" rtl="1"/>
            <a:r>
              <a:rPr lang="fa-IR" b="1" cap="none" dirty="0" smtClean="0">
                <a:cs typeface="B Nazanin" panose="00000400000000000000" pitchFamily="2" charset="-78"/>
              </a:rPr>
              <a:t>سيستم تري كلينيك </a:t>
            </a:r>
          </a:p>
          <a:p>
            <a:pPr algn="r" rtl="1"/>
            <a:r>
              <a:rPr lang="fa-IR" b="1" cap="none" dirty="0" smtClean="0">
                <a:cs typeface="B Nazanin" panose="00000400000000000000" pitchFamily="2" charset="-78"/>
              </a:rPr>
              <a:t>در اين سيستم تبلور هر سه پارامتر</a:t>
            </a:r>
            <a:r>
              <a:rPr lang="fa-IR" b="1" cap="none" dirty="0">
                <a:cs typeface="B Nazanin" panose="00000400000000000000" pitchFamily="2" charset="-78"/>
              </a:rPr>
              <a:t> </a:t>
            </a:r>
            <a:r>
              <a:rPr lang="en-US" b="1" cap="none" dirty="0" smtClean="0">
                <a:cs typeface="B Nazanin" panose="00000400000000000000" pitchFamily="2" charset="-78"/>
              </a:rPr>
              <a:t>b، a</a:t>
            </a:r>
            <a:r>
              <a:rPr lang="fa-IR" b="1" cap="none" dirty="0" smtClean="0">
                <a:cs typeface="B Nazanin" panose="00000400000000000000" pitchFamily="2" charset="-78"/>
              </a:rPr>
              <a:t> و </a:t>
            </a:r>
            <a:r>
              <a:rPr lang="en-US" b="1" cap="none" dirty="0" smtClean="0">
                <a:cs typeface="B Nazanin" panose="00000400000000000000" pitchFamily="2" charset="-78"/>
              </a:rPr>
              <a:t>c</a:t>
            </a:r>
            <a:r>
              <a:rPr lang="fa-IR" b="1" cap="none" dirty="0" smtClean="0">
                <a:cs typeface="B Nazanin" panose="00000400000000000000" pitchFamily="2" charset="-78"/>
              </a:rPr>
              <a:t> با هم نامساوي و زواياي بين آن ها نيز متفاوت هستند؛ مانند سيستم تبلور كاني هاي ولاستونيت، پكتوليت و كائولينيت.</a:t>
            </a:r>
            <a:br>
              <a:rPr lang="fa-IR" b="1" cap="none" dirty="0" smtClean="0">
                <a:cs typeface="B Nazanin" panose="00000400000000000000" pitchFamily="2" charset="-78"/>
              </a:rPr>
            </a:br>
            <a:r>
              <a:rPr lang="fa-IR" b="1" cap="none" dirty="0" smtClean="0">
                <a:cs typeface="B Nazanin" panose="00000400000000000000" pitchFamily="2" charset="-78"/>
              </a:rPr>
              <a:t/>
            </a:r>
            <a:br>
              <a:rPr lang="fa-IR" b="1" cap="none" dirty="0" smtClean="0">
                <a:cs typeface="B Nazanin" panose="00000400000000000000" pitchFamily="2" charset="-78"/>
              </a:rPr>
            </a:br>
            <a:endParaRPr lang="en-US" b="1" cap="none" dirty="0"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74" y="2192214"/>
            <a:ext cx="6843713" cy="438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46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914400"/>
            <a:ext cx="10363826" cy="5205046"/>
          </a:xfrm>
        </p:spPr>
        <p:txBody>
          <a:bodyPr>
            <a:normAutofit/>
          </a:bodyPr>
          <a:lstStyle/>
          <a:p>
            <a:pPr algn="r" rtl="1"/>
            <a:r>
              <a:rPr lang="fa-IR" b="1" dirty="0">
                <a:cs typeface="B Nazanin" panose="00000400000000000000" pitchFamily="2" charset="-78"/>
              </a:rPr>
              <a:t>قوانين اصلي بلورشناسي</a:t>
            </a:r>
            <a:r>
              <a:rPr lang="fa-IR" dirty="0">
                <a:cs typeface="B Nazanin" panose="00000400000000000000" pitchFamily="2" charset="-78"/>
              </a:rPr>
              <a:t> </a:t>
            </a:r>
            <a:endParaRPr lang="fa-IR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dirty="0" smtClean="0">
                <a:cs typeface="B Nazanin" panose="00000400000000000000" pitchFamily="2" charset="-78"/>
              </a:rPr>
              <a:t>1. </a:t>
            </a:r>
            <a:r>
              <a:rPr lang="fa-IR" b="1" dirty="0">
                <a:cs typeface="B Nazanin" panose="00000400000000000000" pitchFamily="2" charset="-78"/>
              </a:rPr>
              <a:t>اصل ثابت بودن زواياي دو سطحي</a:t>
            </a:r>
            <a:r>
              <a:rPr lang="fa-IR" dirty="0">
                <a:cs typeface="B Nazanin" panose="00000400000000000000" pitchFamily="2" charset="-78"/>
              </a:rPr>
              <a:t> </a:t>
            </a:r>
            <a:endParaRPr lang="fa-IR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dirty="0" smtClean="0">
                <a:cs typeface="B Nazanin" panose="00000400000000000000" pitchFamily="2" charset="-78"/>
              </a:rPr>
              <a:t>ساختمان </a:t>
            </a:r>
            <a:r>
              <a:rPr lang="fa-IR" dirty="0">
                <a:cs typeface="B Nazanin" panose="00000400000000000000" pitchFamily="2" charset="-78"/>
              </a:rPr>
              <a:t>شبكه اي بلورها متأثر از تركيب شيميايي </a:t>
            </a:r>
            <a:r>
              <a:rPr lang="fa-IR" dirty="0" smtClean="0">
                <a:cs typeface="B Nazanin" panose="00000400000000000000" pitchFamily="2" charset="-78"/>
              </a:rPr>
              <a:t>آنهاست. لذا </a:t>
            </a:r>
            <a:r>
              <a:rPr lang="fa-IR" dirty="0">
                <a:cs typeface="B Nazanin" panose="00000400000000000000" pitchFamily="2" charset="-78"/>
              </a:rPr>
              <a:t>در بلورهاي يك </a:t>
            </a:r>
            <a:r>
              <a:rPr lang="fa-IR" dirty="0" smtClean="0">
                <a:cs typeface="B Nazanin" panose="00000400000000000000" pitchFamily="2" charset="-78"/>
              </a:rPr>
              <a:t>ماده </a:t>
            </a:r>
            <a:r>
              <a:rPr lang="fa-IR" dirty="0">
                <a:cs typeface="B Nazanin" panose="00000400000000000000" pitchFamily="2" charset="-78"/>
              </a:rPr>
              <a:t>شيميايي معين، موقعيت سطوح </a:t>
            </a:r>
            <a:r>
              <a:rPr lang="fa-IR" dirty="0" smtClean="0">
                <a:cs typeface="B Nazanin" panose="00000400000000000000" pitchFamily="2" charset="-78"/>
              </a:rPr>
              <a:t>شبكه اي</a:t>
            </a:r>
            <a:r>
              <a:rPr lang="fa-IR" dirty="0">
                <a:cs typeface="B Nazanin" panose="00000400000000000000" pitchFamily="2" charset="-78"/>
              </a:rPr>
              <a:t> </a:t>
            </a:r>
            <a:r>
              <a:rPr lang="fa-IR" dirty="0" smtClean="0">
                <a:cs typeface="B Nazanin" panose="00000400000000000000" pitchFamily="2" charset="-78"/>
              </a:rPr>
              <a:t>ثابت </a:t>
            </a:r>
            <a:r>
              <a:rPr lang="fa-IR" dirty="0">
                <a:cs typeface="B Nazanin" panose="00000400000000000000" pitchFamily="2" charset="-78"/>
              </a:rPr>
              <a:t>و مخصوص به همان ماده است. يعني در بلورهاي يك </a:t>
            </a:r>
            <a:r>
              <a:rPr lang="fa-IR" dirty="0" smtClean="0">
                <a:cs typeface="B Nazanin" panose="00000400000000000000" pitchFamily="2" charset="-78"/>
              </a:rPr>
              <a:t>مادة شيميايي </a:t>
            </a:r>
            <a:r>
              <a:rPr lang="fa-IR" dirty="0">
                <a:cs typeface="B Nazanin" panose="00000400000000000000" pitchFamily="2" charset="-78"/>
              </a:rPr>
              <a:t>معين، زاوية بين هر دو سطح خارجي بلور در تمام </a:t>
            </a:r>
            <a:r>
              <a:rPr lang="fa-IR" dirty="0" smtClean="0">
                <a:cs typeface="B Nazanin" panose="00000400000000000000" pitchFamily="2" charset="-78"/>
              </a:rPr>
              <a:t>بلورهاى آن </a:t>
            </a:r>
            <a:r>
              <a:rPr lang="fa-IR" dirty="0">
                <a:cs typeface="B Nazanin" panose="00000400000000000000" pitchFamily="2" charset="-78"/>
              </a:rPr>
              <a:t>ماده ثابت </a:t>
            </a:r>
            <a:r>
              <a:rPr lang="fa-IR" dirty="0" smtClean="0">
                <a:cs typeface="B Nazanin" panose="00000400000000000000" pitchFamily="2" charset="-78"/>
              </a:rPr>
              <a:t>است.</a:t>
            </a:r>
          </a:p>
          <a:p>
            <a:pPr algn="r" rtl="1"/>
            <a:r>
              <a:rPr lang="fa-IR" dirty="0" smtClean="0">
                <a:cs typeface="B Nazanin" panose="00000400000000000000" pitchFamily="2" charset="-78"/>
              </a:rPr>
              <a:t>2. </a:t>
            </a:r>
            <a:r>
              <a:rPr lang="fa-IR" b="1" dirty="0">
                <a:cs typeface="B Nazanin" panose="00000400000000000000" pitchFamily="2" charset="-78"/>
              </a:rPr>
              <a:t>اصل تقارن</a:t>
            </a:r>
            <a:r>
              <a:rPr lang="fa-IR" dirty="0">
                <a:cs typeface="B Nazanin" panose="00000400000000000000" pitchFamily="2" charset="-78"/>
              </a:rPr>
              <a:t> </a:t>
            </a:r>
            <a:endParaRPr lang="fa-IR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اجسام متبلور كه داراي يك سيستم تبلور هستند، تقارن </a:t>
            </a:r>
            <a:r>
              <a:rPr lang="fa-IR" dirty="0" smtClean="0">
                <a:cs typeface="B Nazanin" panose="00000400000000000000" pitchFamily="2" charset="-78"/>
              </a:rPr>
              <a:t>دارند. </a:t>
            </a: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نوع و ميزان تقارن به سيستم تبلور آن بستگي دارد. تقارن </a:t>
            </a:r>
            <a:r>
              <a:rPr lang="fa-IR" dirty="0" smtClean="0">
                <a:cs typeface="B Nazanin" panose="00000400000000000000" pitchFamily="2" charset="-78"/>
              </a:rPr>
              <a:t>يكي از </a:t>
            </a:r>
            <a:r>
              <a:rPr lang="fa-IR" dirty="0">
                <a:cs typeface="B Nazanin" panose="00000400000000000000" pitchFamily="2" charset="-78"/>
              </a:rPr>
              <a:t>خصوصيات اصلي بلورها و عبارت است از: تكرار اجزاي شبيه </a:t>
            </a:r>
            <a:r>
              <a:rPr lang="fa-IR" dirty="0" smtClean="0">
                <a:cs typeface="B Nazanin" panose="00000400000000000000" pitchFamily="2" charset="-78"/>
              </a:rPr>
              <a:t>و نظير </a:t>
            </a:r>
            <a:r>
              <a:rPr lang="fa-IR" dirty="0">
                <a:cs typeface="B Nazanin" panose="00000400000000000000" pitchFamily="2" charset="-78"/>
              </a:rPr>
              <a:t>در يك بلور، هنگام دوران بلور حول عناصر تقارن به </a:t>
            </a:r>
            <a:r>
              <a:rPr lang="fa-IR" dirty="0" smtClean="0">
                <a:cs typeface="B Nazanin" panose="00000400000000000000" pitchFamily="2" charset="-78"/>
              </a:rPr>
              <a:t>اجزاي متقارن </a:t>
            </a:r>
            <a:r>
              <a:rPr lang="fa-IR" dirty="0">
                <a:cs typeface="B Nazanin" panose="00000400000000000000" pitchFamily="2" charset="-78"/>
              </a:rPr>
              <a:t>و نقاط هندسي كه نسبت به آن ها، تكرار، انطباق يا </a:t>
            </a:r>
            <a:r>
              <a:rPr lang="fa-IR" dirty="0" smtClean="0">
                <a:cs typeface="B Nazanin" panose="00000400000000000000" pitchFamily="2" charset="-78"/>
              </a:rPr>
              <a:t>جانشيني اجزا </a:t>
            </a:r>
            <a:r>
              <a:rPr lang="fa-IR" dirty="0">
                <a:cs typeface="B Nazanin" panose="00000400000000000000" pitchFamily="2" charset="-78"/>
              </a:rPr>
              <a:t>صورت ميگيرد، عناصر تقارن مي </a:t>
            </a:r>
            <a:r>
              <a:rPr lang="fa-IR" dirty="0" smtClean="0">
                <a:cs typeface="B Nazanin" panose="00000400000000000000" pitchFamily="2" charset="-78"/>
              </a:rPr>
              <a:t>گويند.</a:t>
            </a:r>
            <a:r>
              <a:rPr lang="fa-IR" dirty="0">
                <a:cs typeface="B Nazanin" panose="00000400000000000000" pitchFamily="2" charset="-78"/>
              </a:rPr>
              <a:t/>
            </a:r>
            <a:br>
              <a:rPr lang="fa-IR" dirty="0">
                <a:cs typeface="B Nazanin" panose="00000400000000000000" pitchFamily="2" charset="-78"/>
              </a:rPr>
            </a:br>
            <a:r>
              <a:rPr lang="fa-IR" dirty="0">
                <a:cs typeface="B Nazanin" panose="00000400000000000000" pitchFamily="2" charset="-78"/>
              </a:rPr>
              <a:t/>
            </a:r>
            <a:br>
              <a:rPr lang="fa-IR" dirty="0">
                <a:cs typeface="B Nazanin" panose="00000400000000000000" pitchFamily="2" charset="-78"/>
              </a:rPr>
            </a:b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3729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787792"/>
            <a:ext cx="10363826" cy="5003408"/>
          </a:xfrm>
        </p:spPr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عناصر تقارن</a:t>
            </a: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الف) مركز </a:t>
            </a:r>
            <a:r>
              <a:rPr lang="fa-IR" b="1" dirty="0">
                <a:cs typeface="B Nazanin" panose="00000400000000000000" pitchFamily="2" charset="-78"/>
              </a:rPr>
              <a:t>تقارن </a:t>
            </a:r>
            <a:r>
              <a:rPr lang="fa-IR" dirty="0" smtClean="0">
                <a:cs typeface="B Nazanin" panose="00000400000000000000" pitchFamily="2" charset="-78"/>
              </a:rPr>
              <a:t>(</a:t>
            </a:r>
            <a:r>
              <a:rPr lang="en-US" dirty="0" smtClean="0">
                <a:cs typeface="B Nazanin" panose="00000400000000000000" pitchFamily="2" charset="-78"/>
              </a:rPr>
              <a:t>c</a:t>
            </a:r>
            <a:r>
              <a:rPr lang="fa-IR" dirty="0" smtClean="0">
                <a:cs typeface="B Nazanin" panose="00000400000000000000" pitchFamily="2" charset="-78"/>
              </a:rPr>
              <a:t>)</a:t>
            </a:r>
            <a:endParaRPr lang="en-US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ب) سطح </a:t>
            </a:r>
            <a:r>
              <a:rPr lang="fa-IR" b="1" dirty="0">
                <a:cs typeface="B Nazanin" panose="00000400000000000000" pitchFamily="2" charset="-78"/>
              </a:rPr>
              <a:t>تقارن </a:t>
            </a:r>
            <a:r>
              <a:rPr lang="fa-IR" dirty="0" smtClean="0">
                <a:cs typeface="B Nazanin" panose="00000400000000000000" pitchFamily="2" charset="-78"/>
              </a:rPr>
              <a:t>(</a:t>
            </a:r>
            <a:r>
              <a:rPr lang="en-US" dirty="0" smtClean="0">
                <a:cs typeface="B Nazanin" panose="00000400000000000000" pitchFamily="2" charset="-78"/>
              </a:rPr>
              <a:t>P</a:t>
            </a:r>
            <a:r>
              <a:rPr lang="fa-IR" dirty="0" smtClean="0">
                <a:cs typeface="B Nazanin" panose="00000400000000000000" pitchFamily="2" charset="-78"/>
              </a:rPr>
              <a:t>) </a:t>
            </a: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پ) محور </a:t>
            </a:r>
            <a:r>
              <a:rPr lang="fa-IR" b="1" dirty="0">
                <a:cs typeface="B Nazanin" panose="00000400000000000000" pitchFamily="2" charset="-78"/>
              </a:rPr>
              <a:t>تقارن </a:t>
            </a:r>
            <a:r>
              <a:rPr lang="fa-IR" dirty="0" smtClean="0">
                <a:cs typeface="B Nazanin" panose="00000400000000000000" pitchFamily="2" charset="-78"/>
              </a:rPr>
              <a:t>(</a:t>
            </a:r>
            <a:r>
              <a:rPr lang="en-US" dirty="0" smtClean="0">
                <a:cs typeface="B Nazanin" panose="00000400000000000000" pitchFamily="2" charset="-78"/>
              </a:rPr>
              <a:t>A</a:t>
            </a:r>
            <a:r>
              <a:rPr lang="fa-IR" dirty="0" smtClean="0">
                <a:cs typeface="B Nazanin" panose="00000400000000000000" pitchFamily="2" charset="-78"/>
              </a:rPr>
              <a:t>)</a:t>
            </a:r>
            <a:r>
              <a:rPr lang="en-US" dirty="0">
                <a:cs typeface="B Nazanin" panose="00000400000000000000" pitchFamily="2" charset="-78"/>
              </a:rPr>
              <a:t/>
            </a:r>
            <a:br>
              <a:rPr lang="en-US" dirty="0">
                <a:cs typeface="B Nazanin" panose="00000400000000000000" pitchFamily="2" charset="-78"/>
              </a:rPr>
            </a:b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3926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111348"/>
            <a:ext cx="10363826" cy="4895557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منابع درس</a:t>
            </a:r>
            <a:endParaRPr lang="en-US" dirty="0" smtClean="0">
              <a:cs typeface="B Titr" panose="00000700000000000000" pitchFamily="2" charset="-78"/>
            </a:endParaRPr>
          </a:p>
          <a:p>
            <a:r>
              <a:rPr lang="en-US" cap="none" dirty="0" smtClean="0"/>
              <a:t>Mineralogy, Dexter Perkins, Third Edition, © Pearson Education Limited 2014.</a:t>
            </a:r>
          </a:p>
          <a:p>
            <a:endParaRPr lang="en-US" cap="none" dirty="0"/>
          </a:p>
          <a:p>
            <a:r>
              <a:rPr lang="en-US" cap="none" dirty="0" smtClean="0"/>
              <a:t> Introduction To Optical- Mineralogy, Second Edition, William D. Nesses, Oxford University Press, 1991.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endParaRPr lang="fa-IR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87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815926"/>
            <a:ext cx="10363826" cy="5373859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fa-IR" b="1" cap="none" dirty="0" smtClean="0">
                <a:cs typeface="B Titr" panose="00000700000000000000" pitchFamily="2" charset="-78"/>
              </a:rPr>
              <a:t>مقدمه</a:t>
            </a:r>
          </a:p>
          <a:p>
            <a:pPr algn="r" rtl="1"/>
            <a:r>
              <a:rPr lang="fa-IR" b="1" cap="none" dirty="0" smtClean="0">
                <a:cs typeface="B Nazanin" panose="00000400000000000000" pitchFamily="2" charset="-78"/>
              </a:rPr>
              <a:t>لغت کانی (</a:t>
            </a:r>
            <a:r>
              <a:rPr lang="en-US" b="1" cap="none" dirty="0" smtClean="0">
                <a:cs typeface="B Nazanin" panose="00000400000000000000" pitchFamily="2" charset="-78"/>
              </a:rPr>
              <a:t>Mineral</a:t>
            </a:r>
            <a:r>
              <a:rPr lang="fa-IR" b="1" cap="none" dirty="0" smtClean="0">
                <a:cs typeface="B Nazanin" panose="00000400000000000000" pitchFamily="2" charset="-78"/>
              </a:rPr>
              <a:t>) که از قرون وسطی مورد استفاده قرارگرفتـه ازلغـت یونـانی  </a:t>
            </a:r>
            <a:r>
              <a:rPr lang="en-US" b="1" cap="none" dirty="0" err="1" smtClean="0">
                <a:cs typeface="B Nazanin" panose="00000400000000000000" pitchFamily="2" charset="-78"/>
              </a:rPr>
              <a:t>Mna</a:t>
            </a:r>
            <a:r>
              <a:rPr lang="fa-IR" b="1" cap="none" dirty="0" smtClean="0">
                <a:cs typeface="B Nazanin" panose="00000400000000000000" pitchFamily="2" charset="-78"/>
              </a:rPr>
              <a:t> ( متـشابه لاتینـی آن </a:t>
            </a:r>
            <a:r>
              <a:rPr lang="en-US" b="1" cap="none" dirty="0" smtClean="0">
                <a:cs typeface="B Nazanin" panose="00000400000000000000" pitchFamily="2" charset="-78"/>
              </a:rPr>
              <a:t>Mina</a:t>
            </a:r>
            <a:r>
              <a:rPr lang="fa-IR" b="1" cap="none" dirty="0" smtClean="0">
                <a:cs typeface="B Nazanin" panose="00000400000000000000" pitchFamily="2" charset="-78"/>
              </a:rPr>
              <a:t> است) به معنی کانی یا گودال ازنظرمعدن شناسی مشتق شده است. </a:t>
            </a:r>
          </a:p>
          <a:p>
            <a:pPr algn="r" rtl="1"/>
            <a:endParaRPr lang="fa-IR" b="1" cap="none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cap="none" dirty="0" smtClean="0">
                <a:cs typeface="B Nazanin" panose="00000400000000000000" pitchFamily="2" charset="-78"/>
              </a:rPr>
              <a:t>نام فارسی آن یعنـی کـانی معـرف مـوادي اسـت که از کانسارها بدست می آورند. </a:t>
            </a:r>
          </a:p>
          <a:p>
            <a:pPr algn="r" rtl="1"/>
            <a:endParaRPr lang="fa-IR" b="1" cap="none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cap="none" dirty="0" smtClean="0">
                <a:cs typeface="B Nazanin" panose="00000400000000000000" pitchFamily="2" charset="-78"/>
              </a:rPr>
              <a:t>کانی(</a:t>
            </a:r>
            <a:r>
              <a:rPr lang="en-US" b="1" cap="none" dirty="0" smtClean="0">
                <a:cs typeface="B Nazanin" panose="00000400000000000000" pitchFamily="2" charset="-78"/>
              </a:rPr>
              <a:t>Mineral</a:t>
            </a:r>
            <a:r>
              <a:rPr lang="fa-IR" b="1" cap="none" dirty="0" smtClean="0">
                <a:cs typeface="B Nazanin" panose="00000400000000000000" pitchFamily="2" charset="-78"/>
              </a:rPr>
              <a:t>) جسمی اسـت کـه بطـور کلـی در پوسـته جامـد زمـین بوجودآمـده و داراي فرمول شیمیایی معین وهموژن میباشد. </a:t>
            </a:r>
          </a:p>
          <a:p>
            <a:pPr algn="r" rtl="1"/>
            <a:endParaRPr lang="fa-IR" b="1" cap="none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cap="none" dirty="0" smtClean="0">
                <a:cs typeface="B Nazanin" panose="00000400000000000000" pitchFamily="2" charset="-78"/>
              </a:rPr>
              <a:t>در مطالعه کانی شناسی (</a:t>
            </a:r>
            <a:r>
              <a:rPr lang="en-US" b="1" cap="none" dirty="0" smtClean="0">
                <a:cs typeface="B Nazanin" panose="00000400000000000000" pitchFamily="2" charset="-78"/>
              </a:rPr>
              <a:t>Mineralogy</a:t>
            </a:r>
            <a:r>
              <a:rPr lang="fa-IR" b="1" cap="none" dirty="0" smtClean="0">
                <a:cs typeface="B Nazanin" panose="00000400000000000000" pitchFamily="2" charset="-78"/>
              </a:rPr>
              <a:t>) شکل ظاهري، خواص فیزیکـی، خواص شیمیایی، ساختمان داخلی، چگونگی تشکیل، محل پیدایش و سرانجام استفاده صنعتی کانیها مورد بررسی قـرار میگیرد. </a:t>
            </a:r>
          </a:p>
          <a:p>
            <a:pPr marL="0" indent="0" algn="r" rtl="1">
              <a:buNone/>
            </a:pPr>
            <a:endParaRPr lang="fa-IR" b="1" cap="none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cap="none" dirty="0" smtClean="0">
                <a:cs typeface="B Nazanin" panose="00000400000000000000" pitchFamily="2" charset="-78"/>
              </a:rPr>
              <a:t>کانی شناسی پایه علوم معدن شناسی، خـاك شناسـی، زمـین شناسـی اسـت.</a:t>
            </a:r>
            <a:endParaRPr lang="en-US" b="1" cap="none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30264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731520"/>
            <a:ext cx="10363826" cy="5444197"/>
          </a:xfrm>
        </p:spPr>
        <p:txBody>
          <a:bodyPr/>
          <a:lstStyle/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endParaRPr lang="fa-IR" b="1" dirty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کانی </a:t>
            </a:r>
            <a:r>
              <a:rPr lang="fa-IR" b="1" dirty="0">
                <a:cs typeface="B Nazanin" panose="00000400000000000000" pitchFamily="2" charset="-78"/>
              </a:rPr>
              <a:t>جسمی است </a:t>
            </a:r>
            <a:r>
              <a:rPr lang="fa-IR" b="1" dirty="0" smtClean="0">
                <a:cs typeface="B Nazanin" panose="00000400000000000000" pitchFamily="2" charset="-78"/>
              </a:rPr>
              <a:t>هموژن (</a:t>
            </a:r>
            <a:r>
              <a:rPr lang="en-US" b="1" cap="none" dirty="0" smtClean="0">
                <a:cs typeface="B Nazanin" panose="00000400000000000000" pitchFamily="2" charset="-78"/>
              </a:rPr>
              <a:t>Homogenous</a:t>
            </a:r>
            <a:r>
              <a:rPr lang="fa-IR" b="1" dirty="0" smtClean="0">
                <a:cs typeface="B Nazanin" panose="00000400000000000000" pitchFamily="2" charset="-78"/>
              </a:rPr>
              <a:t>) کـه </a:t>
            </a:r>
            <a:r>
              <a:rPr lang="fa-IR" b="1" dirty="0">
                <a:cs typeface="B Nazanin" panose="00000400000000000000" pitchFamily="2" charset="-78"/>
              </a:rPr>
              <a:t>بطـور طبیعـی در پوسـته جامـد زمـین بوجـود آمـده وداراي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فرمول شیمیایی مشخص می باشد، مثل: کوارتز، کلسیت، نمک </a:t>
            </a:r>
            <a:r>
              <a:rPr lang="fa-IR" b="1" dirty="0" smtClean="0">
                <a:cs typeface="B Nazanin" panose="00000400000000000000" pitchFamily="2" charset="-78"/>
              </a:rPr>
              <a:t>طعام.</a:t>
            </a:r>
          </a:p>
          <a:p>
            <a:pPr marL="0" indent="0" algn="r" rtl="1">
              <a:buNone/>
            </a:pPr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سنگ بر خلاف کانی، ماده اي است </a:t>
            </a:r>
            <a:r>
              <a:rPr lang="fa-IR" b="1" dirty="0" smtClean="0">
                <a:cs typeface="B Nazanin" panose="00000400000000000000" pitchFamily="2" charset="-78"/>
              </a:rPr>
              <a:t>هتروژن (</a:t>
            </a:r>
            <a:r>
              <a:rPr lang="en-US" b="1" cap="none" dirty="0" smtClean="0">
                <a:cs typeface="B Nazanin" panose="00000400000000000000" pitchFamily="2" charset="-78"/>
              </a:rPr>
              <a:t>Heterogeneous</a:t>
            </a:r>
            <a:r>
              <a:rPr lang="fa-IR" b="1" cap="none" dirty="0" smtClean="0">
                <a:cs typeface="B Nazanin" panose="00000400000000000000" pitchFamily="2" charset="-78"/>
              </a:rPr>
              <a:t>) </a:t>
            </a:r>
            <a:r>
              <a:rPr lang="fa-IR" b="1" dirty="0" smtClean="0">
                <a:cs typeface="B Nazanin" panose="00000400000000000000" pitchFamily="2" charset="-78"/>
              </a:rPr>
              <a:t>که </a:t>
            </a:r>
            <a:r>
              <a:rPr lang="fa-IR" b="1" dirty="0">
                <a:cs typeface="B Nazanin" panose="00000400000000000000" pitchFamily="2" charset="-78"/>
              </a:rPr>
              <a:t>معمولاً حاصل تجمع چند کانی می </a:t>
            </a:r>
            <a:r>
              <a:rPr lang="fa-IR" b="1" dirty="0" smtClean="0">
                <a:cs typeface="B Nazanin" panose="00000400000000000000" pitchFamily="2" charset="-78"/>
              </a:rPr>
              <a:t>باشد.</a:t>
            </a:r>
          </a:p>
          <a:p>
            <a:pPr algn="r" rtl="1"/>
            <a:endParaRPr lang="fa-IR" b="1" dirty="0">
              <a:cs typeface="B Nazanin" panose="00000400000000000000" pitchFamily="2" charset="-78"/>
            </a:endParaRP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کا </a:t>
            </a:r>
            <a:r>
              <a:rPr lang="fa-IR" b="1" dirty="0" smtClean="0">
                <a:cs typeface="B Nazanin" panose="00000400000000000000" pitchFamily="2" charset="-78"/>
              </a:rPr>
              <a:t>ني فلزدار(</a:t>
            </a:r>
            <a:r>
              <a:rPr lang="en-US" b="1" cap="none" dirty="0" smtClean="0">
                <a:cs typeface="B Nazanin" panose="00000400000000000000" pitchFamily="2" charset="-78"/>
              </a:rPr>
              <a:t>Ore</a:t>
            </a:r>
            <a:r>
              <a:rPr lang="fa-IR" b="1" dirty="0" smtClean="0">
                <a:cs typeface="B Nazanin" panose="00000400000000000000" pitchFamily="2" charset="-78"/>
              </a:rPr>
              <a:t>) دسته </a:t>
            </a:r>
            <a:r>
              <a:rPr lang="fa-IR" b="1" dirty="0">
                <a:cs typeface="B Nazanin" panose="00000400000000000000" pitchFamily="2" charset="-78"/>
              </a:rPr>
              <a:t>اي از کانیها هستند که براي تهیه فلزات مورد استفاده قرار میگیرند. مثل: طلا، نقـره، </a:t>
            </a:r>
            <a:r>
              <a:rPr lang="fa-IR" b="1" dirty="0" smtClean="0">
                <a:cs typeface="B Nazanin" panose="00000400000000000000" pitchFamily="2" charset="-78"/>
              </a:rPr>
              <a:t>سـرب، آهن</a:t>
            </a:r>
            <a:r>
              <a:rPr lang="fa-IR" b="1" dirty="0">
                <a:cs typeface="B Nazanin" panose="00000400000000000000" pitchFamily="2" charset="-78"/>
              </a:rPr>
              <a:t>، وغیره.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/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 </a:t>
            </a:r>
            <a:br>
              <a:rPr lang="fa-IR" b="1" dirty="0">
                <a:cs typeface="B Nazanin" panose="00000400000000000000" pitchFamily="2" charset="-78"/>
              </a:rPr>
            </a:br>
            <a:endParaRPr lang="en-US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72787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872198"/>
            <a:ext cx="10363826" cy="5345722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b="1" dirty="0">
                <a:cs typeface="B Nazanin" panose="00000400000000000000" pitchFamily="2" charset="-78"/>
              </a:rPr>
              <a:t>نحوة پیدایش </a:t>
            </a:r>
            <a:r>
              <a:rPr lang="fa-IR" b="1" dirty="0" smtClean="0">
                <a:cs typeface="B Nazanin" panose="00000400000000000000" pitchFamily="2" charset="-78"/>
              </a:rPr>
              <a:t>مینرالها</a:t>
            </a:r>
            <a:r>
              <a:rPr lang="fa-IR" b="1" dirty="0">
                <a:cs typeface="B Nazanin" panose="00000400000000000000" pitchFamily="2" charset="-78"/>
              </a:rPr>
              <a:t/>
            </a:r>
            <a:br>
              <a:rPr lang="fa-IR" b="1" dirty="0">
                <a:cs typeface="B Nazanin" panose="00000400000000000000" pitchFamily="2" charset="-78"/>
              </a:rPr>
            </a:br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از حالت مذاب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قسمت عمده اي از کانیهاي حاصل از تبلور وانجماد ماگما </a:t>
            </a:r>
            <a:r>
              <a:rPr lang="fa-IR" b="1" dirty="0" smtClean="0">
                <a:cs typeface="B Nazanin" panose="00000400000000000000" pitchFamily="2" charset="-78"/>
              </a:rPr>
              <a:t>(مواد </a:t>
            </a:r>
            <a:r>
              <a:rPr lang="fa-IR" b="1" dirty="0">
                <a:cs typeface="B Nazanin" panose="00000400000000000000" pitchFamily="2" charset="-78"/>
              </a:rPr>
              <a:t>مـذاب و گداختـه </a:t>
            </a:r>
            <a:r>
              <a:rPr lang="fa-IR" b="1" dirty="0" smtClean="0">
                <a:cs typeface="B Nazanin" panose="00000400000000000000" pitchFamily="2" charset="-78"/>
              </a:rPr>
              <a:t>اي هستند </a:t>
            </a:r>
            <a:r>
              <a:rPr lang="fa-IR" b="1" dirty="0">
                <a:cs typeface="B Nazanin" panose="00000400000000000000" pitchFamily="2" charset="-78"/>
              </a:rPr>
              <a:t>با گازها وبخارات حل شده واز داخل زمین بطرف بالا حرکت می </a:t>
            </a:r>
            <a:r>
              <a:rPr lang="fa-IR" b="1" dirty="0" smtClean="0">
                <a:cs typeface="B Nazanin" panose="00000400000000000000" pitchFamily="2" charset="-78"/>
              </a:rPr>
              <a:t>کننـد) </a:t>
            </a:r>
            <a:r>
              <a:rPr lang="fa-IR" b="1" dirty="0">
                <a:cs typeface="B Nazanin" panose="00000400000000000000" pitchFamily="2" charset="-78"/>
              </a:rPr>
              <a:t>درارتبـاط بـا درجـه </a:t>
            </a:r>
            <a:r>
              <a:rPr lang="fa-IR" b="1" dirty="0" smtClean="0">
                <a:cs typeface="B Nazanin" panose="00000400000000000000" pitchFamily="2" charset="-78"/>
              </a:rPr>
              <a:t>انجمـاد تک </a:t>
            </a:r>
            <a:r>
              <a:rPr lang="fa-IR" b="1" dirty="0">
                <a:cs typeface="B Nazanin" panose="00000400000000000000" pitchFamily="2" charset="-78"/>
              </a:rPr>
              <a:t>تک کانیها از آن جدا </a:t>
            </a:r>
            <a:r>
              <a:rPr lang="fa-IR" b="1" dirty="0" smtClean="0">
                <a:cs typeface="B Nazanin" panose="00000400000000000000" pitchFamily="2" charset="-78"/>
              </a:rPr>
              <a:t>میشوند.</a:t>
            </a: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از </a:t>
            </a:r>
            <a:r>
              <a:rPr lang="fa-IR" b="1" dirty="0">
                <a:cs typeface="B Nazanin" panose="00000400000000000000" pitchFamily="2" charset="-78"/>
              </a:rPr>
              <a:t>حالت محلول در مایعات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تعدادي از کانیها درطی عمل تبخیراز آب اقیانوسها رسـوب میکننـد </a:t>
            </a:r>
            <a:r>
              <a:rPr lang="fa-IR" b="1" dirty="0" smtClean="0">
                <a:cs typeface="B Nazanin" panose="00000400000000000000" pitchFamily="2" charset="-78"/>
              </a:rPr>
              <a:t>کـه می </a:t>
            </a:r>
            <a:r>
              <a:rPr lang="fa-IR" b="1" dirty="0">
                <a:cs typeface="B Nazanin" panose="00000400000000000000" pitchFamily="2" charset="-78"/>
              </a:rPr>
              <a:t>توان از کلرورها وسولفاتها نام </a:t>
            </a:r>
            <a:r>
              <a:rPr lang="fa-IR" b="1" dirty="0" smtClean="0">
                <a:cs typeface="B Nazanin" panose="00000400000000000000" pitchFamily="2" charset="-78"/>
              </a:rPr>
              <a:t>برد.</a:t>
            </a:r>
          </a:p>
          <a:p>
            <a:pPr algn="r" rtl="1"/>
            <a:endParaRPr lang="fa-IR" b="1" dirty="0">
              <a:cs typeface="B Nazanin" panose="00000400000000000000" pitchFamily="2" charset="-78"/>
            </a:endParaRP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از راه بخار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در مناطق آتشفشانی گازها و بخارات متصاعد شده حاوي موادمعدنی فراوانی می باشـند </a:t>
            </a:r>
            <a:r>
              <a:rPr lang="fa-IR" b="1" dirty="0" smtClean="0">
                <a:cs typeface="B Nazanin" panose="00000400000000000000" pitchFamily="2" charset="-78"/>
              </a:rPr>
              <a:t>کـه تعداد </a:t>
            </a:r>
            <a:r>
              <a:rPr lang="fa-IR" b="1" dirty="0">
                <a:cs typeface="B Nazanin" panose="00000400000000000000" pitchFamily="2" charset="-78"/>
              </a:rPr>
              <a:t>کمی از کانیها ممکن است بدین نحو تشکیل گردند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/>
            </a:r>
            <a:br>
              <a:rPr lang="fa-IR" b="1" dirty="0">
                <a:cs typeface="B Nazanin" panose="00000400000000000000" pitchFamily="2" charset="-78"/>
              </a:rPr>
            </a:br>
            <a:endParaRPr lang="en-US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83705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576775"/>
            <a:ext cx="10363826" cy="5500467"/>
          </a:xfrm>
        </p:spPr>
        <p:txBody>
          <a:bodyPr/>
          <a:lstStyle/>
          <a:p>
            <a:pPr algn="r" rtl="1"/>
            <a:r>
              <a:rPr lang="fa-IR" b="1" dirty="0">
                <a:cs typeface="B Nazanin" panose="00000400000000000000" pitchFamily="2" charset="-78"/>
              </a:rPr>
              <a:t>انواع سیستمهاي تبلور</a:t>
            </a:r>
            <a:r>
              <a:rPr lang="fa-IR" dirty="0">
                <a:cs typeface="B Nazanin" panose="00000400000000000000" pitchFamily="2" charset="-78"/>
              </a:rPr>
              <a:t> </a:t>
            </a:r>
            <a:endParaRPr lang="en-US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ساده </a:t>
            </a:r>
            <a:r>
              <a:rPr lang="fa-IR" b="1" dirty="0">
                <a:cs typeface="B Nazanin" panose="00000400000000000000" pitchFamily="2" charset="-78"/>
              </a:rPr>
              <a:t>ترین رابطه اي که بین پارامترهاي یک شبکه وجود دارد ، حالتی است که پارامترهاي طولی با یکـدیگر مـساوي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و بر یکدیگر عمود هستند. </a:t>
            </a:r>
            <a:endParaRPr lang="en-US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در این صورت یک سلول واحد از شبکه مکعبی به وجـود مـی </a:t>
            </a:r>
            <a:r>
              <a:rPr lang="fa-IR" b="1" dirty="0" smtClean="0">
                <a:cs typeface="B Nazanin" panose="00000400000000000000" pitchFamily="2" charset="-78"/>
              </a:rPr>
              <a:t>آیـد.</a:t>
            </a:r>
            <a:r>
              <a:rPr lang="fa-IR" dirty="0" smtClean="0">
                <a:cs typeface="B Nazanin" panose="00000400000000000000" pitchFamily="2" charset="-78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/>
            </a:r>
            <a:br>
              <a:rPr lang="fa-IR" dirty="0">
                <a:cs typeface="B Nazanin" panose="00000400000000000000" pitchFamily="2" charset="-78"/>
              </a:rPr>
            </a:br>
            <a:r>
              <a:rPr lang="fa-IR" dirty="0">
                <a:cs typeface="B Nazanin" panose="00000400000000000000" pitchFamily="2" charset="-78"/>
              </a:rPr>
              <a:t/>
            </a:r>
            <a:br>
              <a:rPr lang="fa-IR" dirty="0">
                <a:cs typeface="B Nazanin" panose="00000400000000000000" pitchFamily="2" charset="-78"/>
              </a:rPr>
            </a:br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731" y="2631697"/>
            <a:ext cx="5911313" cy="333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73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41910" y="970708"/>
            <a:ext cx="10363826" cy="5017476"/>
          </a:xfrm>
        </p:spPr>
        <p:txBody>
          <a:bodyPr/>
          <a:lstStyle/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سیستم تتراگونال</a:t>
            </a: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با یک تغییر در پارامترهاي طولی سیستم مکعبی ، اولین سیستم حاصل تتراگونال است که درآن طول یکی </a:t>
            </a:r>
            <a:r>
              <a:rPr lang="fa-IR" b="1" dirty="0" smtClean="0">
                <a:cs typeface="B Nazanin" panose="00000400000000000000" pitchFamily="2" charset="-78"/>
              </a:rPr>
              <a:t>از بردارهـا</a:t>
            </a:r>
            <a:r>
              <a:rPr lang="fa-IR" b="1" dirty="0">
                <a:cs typeface="B Nazanin" panose="00000400000000000000" pitchFamily="2" charset="-78"/>
              </a:rPr>
              <a:t> </a:t>
            </a:r>
            <a:r>
              <a:rPr lang="fa-IR" b="1" dirty="0" smtClean="0">
                <a:cs typeface="B Nazanin" panose="00000400000000000000" pitchFamily="2" charset="-78"/>
              </a:rPr>
              <a:t>با </a:t>
            </a:r>
            <a:r>
              <a:rPr lang="fa-IR" b="1" dirty="0">
                <a:cs typeface="B Nazanin" panose="00000400000000000000" pitchFamily="2" charset="-78"/>
              </a:rPr>
              <a:t>طول آن دوي دیگر مساوي </a:t>
            </a:r>
            <a:r>
              <a:rPr lang="fa-IR" b="1" dirty="0" smtClean="0">
                <a:cs typeface="B Nazanin" panose="00000400000000000000" pitchFamily="2" charset="-78"/>
              </a:rPr>
              <a:t>نیست.</a:t>
            </a: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در اینجا نیز بردارهاي طولی بـر یکـدیگر عمـود هـستند و زاویـه بـین </a:t>
            </a:r>
            <a:r>
              <a:rPr lang="fa-IR" b="1" dirty="0" smtClean="0">
                <a:cs typeface="B Nazanin" panose="00000400000000000000" pitchFamily="2" charset="-78"/>
              </a:rPr>
              <a:t>آنهـا</a:t>
            </a:r>
            <a:r>
              <a:rPr lang="fa-IR" b="1" dirty="0">
                <a:cs typeface="B Nazanin" panose="00000400000000000000" pitchFamily="2" charset="-78"/>
              </a:rPr>
              <a:t> </a:t>
            </a:r>
            <a:r>
              <a:rPr lang="fa-IR" b="1" dirty="0" smtClean="0">
                <a:cs typeface="B Nazanin" panose="00000400000000000000" pitchFamily="2" charset="-78"/>
              </a:rPr>
              <a:t>90 درجه </a:t>
            </a:r>
            <a:r>
              <a:rPr lang="fa-IR" b="1" dirty="0">
                <a:cs typeface="B Nazanin" panose="00000400000000000000" pitchFamily="2" charset="-78"/>
              </a:rPr>
              <a:t>است . </a:t>
            </a:r>
            <a:endParaRPr lang="en-US" dirty="0">
              <a:cs typeface="B Nazanin" panose="00000400000000000000" pitchFamily="2" charset="-78"/>
            </a:endParaRPr>
          </a:p>
          <a:p>
            <a:pPr algn="r" rtl="1"/>
            <a:endParaRPr lang="en-US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dirty="0" smtClean="0">
              <a:cs typeface="B Nazanin" panose="00000400000000000000" pitchFamily="2" charset="-78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3476625" y="37353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3476625" y="3835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142" y="2865044"/>
            <a:ext cx="6013719" cy="385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409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844062"/>
            <a:ext cx="10363826" cy="5162843"/>
          </a:xfrm>
        </p:spPr>
        <p:txBody>
          <a:bodyPr/>
          <a:lstStyle/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سیستم ارترومبیک </a:t>
            </a: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در اين سيستم تبلور نيز </a:t>
            </a:r>
            <a:r>
              <a:rPr lang="fa-IR" b="1" dirty="0" smtClean="0">
                <a:cs typeface="B Nazanin" panose="00000400000000000000" pitchFamily="2" charset="-78"/>
              </a:rPr>
              <a:t>مانند سيستمهاي </a:t>
            </a:r>
            <a:r>
              <a:rPr lang="fa-IR" b="1" dirty="0">
                <a:cs typeface="B Nazanin" panose="00000400000000000000" pitchFamily="2" charset="-78"/>
              </a:rPr>
              <a:t>كوبيك و تتراگونال، زواياي بين پارامترها برابر </a:t>
            </a:r>
            <a:r>
              <a:rPr lang="fa-IR" b="1" dirty="0" smtClean="0">
                <a:cs typeface="B Nazanin" panose="00000400000000000000" pitchFamily="2" charset="-78"/>
              </a:rPr>
              <a:t>و°90 درجه هستند. </a:t>
            </a: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تفاوتش </a:t>
            </a:r>
            <a:r>
              <a:rPr lang="fa-IR" b="1" dirty="0">
                <a:cs typeface="B Nazanin" panose="00000400000000000000" pitchFamily="2" charset="-78"/>
              </a:rPr>
              <a:t>با آنها در اين است كه اندازة سه پارامتر </a:t>
            </a:r>
            <a:r>
              <a:rPr lang="en-US" b="1" dirty="0" smtClean="0">
                <a:cs typeface="B Nazanin" panose="00000400000000000000" pitchFamily="2" charset="-78"/>
              </a:rPr>
              <a:t> </a:t>
            </a:r>
            <a:r>
              <a:rPr lang="en-US" b="1" cap="none" dirty="0" err="1" smtClean="0">
                <a:cs typeface="B Nazanin" panose="00000400000000000000" pitchFamily="2" charset="-78"/>
              </a:rPr>
              <a:t>b،a</a:t>
            </a:r>
            <a:r>
              <a:rPr lang="fa-IR" b="1" cap="none" dirty="0" smtClean="0">
                <a:cs typeface="B Nazanin" panose="00000400000000000000" pitchFamily="2" charset="-78"/>
              </a:rPr>
              <a:t> و </a:t>
            </a:r>
            <a:r>
              <a:rPr lang="en-US" b="1" cap="none" dirty="0" smtClean="0">
                <a:cs typeface="B Nazanin" panose="00000400000000000000" pitchFamily="2" charset="-78"/>
              </a:rPr>
              <a:t>c</a:t>
            </a:r>
            <a:r>
              <a:rPr lang="fa-IR" b="1" dirty="0" smtClean="0">
                <a:cs typeface="B Nazanin" panose="00000400000000000000" pitchFamily="2" charset="-78"/>
              </a:rPr>
              <a:t> متفاوت </a:t>
            </a:r>
            <a:r>
              <a:rPr lang="fa-IR" b="1" dirty="0">
                <a:cs typeface="B Nazanin" panose="00000400000000000000" pitchFamily="2" charset="-78"/>
              </a:rPr>
              <a:t>است. </a:t>
            </a:r>
            <a:endParaRPr lang="en-US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شكل ظاهري اين سيستم مانند قوطي كبريت است و </a:t>
            </a:r>
            <a:r>
              <a:rPr lang="fa-IR" b="1" dirty="0" smtClean="0">
                <a:cs typeface="B Nazanin" panose="00000400000000000000" pitchFamily="2" charset="-78"/>
              </a:rPr>
              <a:t>در كانيهاي </a:t>
            </a:r>
            <a:r>
              <a:rPr lang="fa-IR" b="1" dirty="0">
                <a:cs typeface="B Nazanin" panose="00000400000000000000" pitchFamily="2" charset="-78"/>
              </a:rPr>
              <a:t>اليوين، توپاز وهمي مورفيت ميتوان آن را مشاهده </a:t>
            </a:r>
            <a:r>
              <a:rPr lang="fa-IR" b="1" dirty="0" smtClean="0">
                <a:cs typeface="B Nazanin" panose="00000400000000000000" pitchFamily="2" charset="-78"/>
              </a:rPr>
              <a:t>كرد.</a:t>
            </a:r>
            <a:r>
              <a:rPr lang="fa-IR" b="1" dirty="0">
                <a:cs typeface="B Nazanin" panose="00000400000000000000" pitchFamily="2" charset="-78"/>
              </a:rPr>
              <a:t/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/>
            </a:r>
            <a:br>
              <a:rPr lang="fa-IR" b="1" dirty="0">
                <a:cs typeface="B Nazanin" panose="00000400000000000000" pitchFamily="2" charset="-78"/>
              </a:rPr>
            </a:br>
            <a:endParaRPr lang="en-US" b="1" dirty="0"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02" y="2909067"/>
            <a:ext cx="5901178" cy="378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845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886265"/>
            <a:ext cx="10363826" cy="5190977"/>
          </a:xfrm>
        </p:spPr>
        <p:txBody>
          <a:bodyPr/>
          <a:lstStyle/>
          <a:p>
            <a:pPr algn="r" rtl="1"/>
            <a:r>
              <a:rPr lang="fa-IR" b="1" dirty="0">
                <a:cs typeface="B Nazanin" panose="00000400000000000000" pitchFamily="2" charset="-78"/>
              </a:rPr>
              <a:t>سيستم هگزاگونال </a:t>
            </a:r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cap="none" dirty="0" smtClean="0">
                <a:cs typeface="B Nazanin" panose="00000400000000000000" pitchFamily="2" charset="-78"/>
              </a:rPr>
              <a:t>در اين سيستم پارامترهاى </a:t>
            </a:r>
            <a:r>
              <a:rPr lang="en-US" b="1" cap="none" dirty="0" smtClean="0">
                <a:cs typeface="B Nazanin" panose="00000400000000000000" pitchFamily="2" charset="-78"/>
              </a:rPr>
              <a:t>a</a:t>
            </a:r>
            <a:r>
              <a:rPr lang="fa-IR" b="1" cap="none" dirty="0" smtClean="0">
                <a:cs typeface="B Nazanin" panose="00000400000000000000" pitchFamily="2" charset="-78"/>
              </a:rPr>
              <a:t>و </a:t>
            </a:r>
            <a:r>
              <a:rPr lang="en-US" b="1" cap="none" dirty="0" smtClean="0">
                <a:cs typeface="B Nazanin" panose="00000400000000000000" pitchFamily="2" charset="-78"/>
              </a:rPr>
              <a:t>b</a:t>
            </a:r>
            <a:r>
              <a:rPr lang="fa-IR" b="1" cap="none" dirty="0" smtClean="0">
                <a:cs typeface="B Nazanin" panose="00000400000000000000" pitchFamily="2" charset="-78"/>
              </a:rPr>
              <a:t> با هم برابر و زاويه بين آن ها 120درجه است. اما پارامتر سوم (</a:t>
            </a:r>
            <a:r>
              <a:rPr lang="en-US" b="1" cap="none" dirty="0" smtClean="0">
                <a:cs typeface="B Nazanin" panose="00000400000000000000" pitchFamily="2" charset="-78"/>
              </a:rPr>
              <a:t>c</a:t>
            </a:r>
            <a:r>
              <a:rPr lang="fa-IR" b="1" cap="none" dirty="0" smtClean="0">
                <a:cs typeface="B Nazanin" panose="00000400000000000000" pitchFamily="2" charset="-78"/>
              </a:rPr>
              <a:t>) با دو پارامترديگر (</a:t>
            </a:r>
            <a:r>
              <a:rPr lang="en-US" b="1" cap="none" dirty="0" smtClean="0">
                <a:cs typeface="B Nazanin" panose="00000400000000000000" pitchFamily="2" charset="-78"/>
              </a:rPr>
              <a:t>a</a:t>
            </a:r>
            <a:r>
              <a:rPr lang="fa-IR" b="1" cap="none" dirty="0" smtClean="0">
                <a:cs typeface="B Nazanin" panose="00000400000000000000" pitchFamily="2" charset="-78"/>
              </a:rPr>
              <a:t> و </a:t>
            </a:r>
            <a:r>
              <a:rPr lang="en-US" b="1" cap="none" dirty="0" smtClean="0">
                <a:cs typeface="B Nazanin" panose="00000400000000000000" pitchFamily="2" charset="-78"/>
              </a:rPr>
              <a:t>b</a:t>
            </a:r>
            <a:r>
              <a:rPr lang="fa-IR" b="1" cap="none" dirty="0" smtClean="0">
                <a:cs typeface="B Nazanin" panose="00000400000000000000" pitchFamily="2" charset="-78"/>
              </a:rPr>
              <a:t>) متفاوت است. </a:t>
            </a: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اين سيستم به شكل </a:t>
            </a:r>
            <a:r>
              <a:rPr lang="fa-IR" b="1" dirty="0" smtClean="0">
                <a:cs typeface="B Nazanin" panose="00000400000000000000" pitchFamily="2" charset="-78"/>
              </a:rPr>
              <a:t>منشور شش </a:t>
            </a:r>
            <a:r>
              <a:rPr lang="fa-IR" b="1" dirty="0">
                <a:cs typeface="B Nazanin" panose="00000400000000000000" pitchFamily="2" charset="-78"/>
              </a:rPr>
              <a:t>گوش متبلور مى شود؛ مانند سيستم تبلور </a:t>
            </a:r>
            <a:r>
              <a:rPr lang="fa-IR" b="1" dirty="0" smtClean="0">
                <a:cs typeface="B Nazanin" panose="00000400000000000000" pitchFamily="2" charset="-78"/>
              </a:rPr>
              <a:t>كانیهاى </a:t>
            </a:r>
            <a:r>
              <a:rPr lang="fa-IR" b="1" dirty="0">
                <a:cs typeface="B Nazanin" panose="00000400000000000000" pitchFamily="2" charset="-78"/>
              </a:rPr>
              <a:t>كوارتز، نفلين و </a:t>
            </a:r>
            <a:r>
              <a:rPr lang="fa-IR" b="1" dirty="0" smtClean="0">
                <a:cs typeface="B Nazanin" panose="00000400000000000000" pitchFamily="2" charset="-78"/>
              </a:rPr>
              <a:t>ورتزيت.</a:t>
            </a:r>
            <a:r>
              <a:rPr lang="fa-IR" b="1" dirty="0">
                <a:cs typeface="B Nazanin" panose="00000400000000000000" pitchFamily="2" charset="-78"/>
              </a:rPr>
              <a:t/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/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cap="none" dirty="0" smtClean="0">
                <a:cs typeface="B Nazanin" panose="00000400000000000000" pitchFamily="2" charset="-78"/>
              </a:rPr>
              <a:t/>
            </a:r>
            <a:br>
              <a:rPr lang="fa-IR" b="1" cap="none" dirty="0" smtClean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/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/>
            </a:r>
            <a:br>
              <a:rPr lang="fa-IR" b="1" dirty="0">
                <a:cs typeface="B Nazanin" panose="00000400000000000000" pitchFamily="2" charset="-78"/>
              </a:rPr>
            </a:br>
            <a:endParaRPr lang="en-US" b="1" dirty="0"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74" y="2671844"/>
            <a:ext cx="6281005" cy="4082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6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279</TotalTime>
  <Words>702</Words>
  <Application>Microsoft Office PowerPoint</Application>
  <PresentationFormat>Widescreen</PresentationFormat>
  <Paragraphs>70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B Nazanin</vt:lpstr>
      <vt:lpstr>B Titr</vt:lpstr>
      <vt:lpstr>Tw Cen MT</vt:lpstr>
      <vt:lpstr>Droplet</vt:lpstr>
      <vt:lpstr>به نام خدا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</dc:title>
  <dc:creator>VAIO</dc:creator>
  <cp:lastModifiedBy>VAIO</cp:lastModifiedBy>
  <cp:revision>25</cp:revision>
  <dcterms:created xsi:type="dcterms:W3CDTF">2018-02-15T19:04:19Z</dcterms:created>
  <dcterms:modified xsi:type="dcterms:W3CDTF">2019-03-24T06:14:39Z</dcterms:modified>
</cp:coreProperties>
</file>