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9" d="100"/>
          <a:sy n="79" d="100"/>
        </p:scale>
        <p:origin x="1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004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451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457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963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117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690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369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873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811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044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287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A198F7-B77E-4C1A-97CA-03C0208AD827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743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a-IR" dirty="0" smtClean="0"/>
              <a:t>طرح درس اقتصاد محیط زیست تکمیلی</a:t>
            </a:r>
            <a:br>
              <a:rPr lang="fa-IR" dirty="0" smtClean="0"/>
            </a:br>
            <a:r>
              <a:rPr lang="fa-IR" sz="2800" dirty="0" smtClean="0"/>
              <a:t>مهدی صفدری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a-IR" dirty="0" smtClean="0"/>
              <a:t>3 واحد.کارشناسی ارشد.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520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اول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en-US" dirty="0" smtClean="0"/>
          </a:p>
          <a:p>
            <a:pPr marL="0" indent="0" algn="r">
              <a:buNone/>
            </a:pPr>
            <a:r>
              <a:rPr lang="en-US" dirty="0" smtClean="0"/>
              <a:t> </a:t>
            </a:r>
            <a:r>
              <a:rPr lang="fa-IR" dirty="0" smtClean="0"/>
              <a:t>* مفهوم اقتصاد محیط زیست </a:t>
            </a:r>
          </a:p>
          <a:p>
            <a:pPr marL="0" indent="0" algn="r">
              <a:buNone/>
            </a:pPr>
            <a:r>
              <a:rPr lang="fa-IR" dirty="0" smtClean="0"/>
              <a:t>* روابط تولید و مصرف با محیط زیست</a:t>
            </a:r>
          </a:p>
          <a:p>
            <a:pPr marL="0" indent="0" algn="r">
              <a:buNone/>
            </a:pPr>
            <a:r>
              <a:rPr lang="fa-IR" dirty="0" smtClean="0"/>
              <a:t>بهره برداری از منابع پایه و تاثیر آن بر محیط زیست</a:t>
            </a:r>
            <a:r>
              <a:rPr lang="en-US" dirty="0" smtClean="0"/>
              <a:t> * </a:t>
            </a: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232988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دوم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 smtClean="0"/>
          </a:p>
          <a:p>
            <a:pPr algn="r"/>
            <a:r>
              <a:rPr lang="fa-IR" dirty="0" smtClean="0"/>
              <a:t>* زیان ها وپیامدهای تخریب محیط زیست</a:t>
            </a:r>
          </a:p>
          <a:p>
            <a:pPr algn="r"/>
            <a:endParaRPr lang="fa-IR" dirty="0" smtClean="0"/>
          </a:p>
          <a:p>
            <a:pPr algn="r"/>
            <a:r>
              <a:rPr lang="fa-IR" dirty="0" smtClean="0"/>
              <a:t>* طبقه بندی کارکردها ، کالاها و خدمات اکو سیستمی</a:t>
            </a:r>
            <a:endParaRPr lang="fa-IR" dirty="0" smtClean="0"/>
          </a:p>
          <a:p>
            <a:pPr algn="r"/>
            <a:endParaRPr lang="fa-IR" dirty="0" smtClean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853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سوم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 smtClean="0"/>
          </a:p>
          <a:p>
            <a:pPr marL="0" indent="0" algn="r">
              <a:buNone/>
            </a:pPr>
            <a:endParaRPr lang="fa-IR" dirty="0"/>
          </a:p>
          <a:p>
            <a:pPr algn="r"/>
            <a:r>
              <a:rPr lang="fa-IR" dirty="0" smtClean="0"/>
              <a:t>* خصوصیات کالاها و خدمات اکو سیستمی</a:t>
            </a:r>
          </a:p>
          <a:p>
            <a:pPr algn="r"/>
            <a:endParaRPr lang="fa-IR" dirty="0" smtClean="0"/>
          </a:p>
          <a:p>
            <a:pPr algn="r"/>
            <a:r>
              <a:rPr lang="fa-IR" dirty="0" smtClean="0"/>
              <a:t>* روش های مهم ارزشگذاری منابع زیست محیطی</a:t>
            </a:r>
          </a:p>
          <a:p>
            <a:pPr algn="r"/>
            <a:endParaRPr lang="fa-IR" dirty="0"/>
          </a:p>
          <a:p>
            <a:pPr algn="r"/>
            <a:r>
              <a:rPr lang="fa-IR" dirty="0" smtClean="0"/>
              <a:t> * روش های مبتنی بر برآورد منحنی تقاضا</a:t>
            </a:r>
            <a:r>
              <a:rPr lang="fa-IR" dirty="0"/>
              <a:t>:</a:t>
            </a: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2593348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چهارم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endParaRPr lang="fa-IR" dirty="0" smtClean="0"/>
          </a:p>
          <a:p>
            <a:pPr algn="r"/>
            <a:endParaRPr lang="fa-IR" dirty="0" smtClean="0"/>
          </a:p>
          <a:p>
            <a:pPr algn="r"/>
            <a:r>
              <a:rPr lang="fa-IR" dirty="0" smtClean="0"/>
              <a:t>* روش های ترجیحات آشکار شده</a:t>
            </a:r>
            <a:endParaRPr lang="fa-IR" dirty="0"/>
          </a:p>
          <a:p>
            <a:pPr algn="r"/>
            <a:r>
              <a:rPr lang="fa-IR" dirty="0" smtClean="0"/>
              <a:t>* روش هزینه سفر</a:t>
            </a:r>
          </a:p>
          <a:p>
            <a:pPr marL="0" indent="0" algn="r">
              <a:buNone/>
            </a:pPr>
            <a:r>
              <a:rPr lang="fa-IR" dirty="0" smtClean="0"/>
              <a:t>روش:</a:t>
            </a:r>
            <a:endParaRPr lang="en-US" dirty="0" smtClean="0"/>
          </a:p>
          <a:p>
            <a:pPr marL="0" indent="0" algn="r">
              <a:buNone/>
            </a:pPr>
            <a:r>
              <a:rPr lang="en-US" dirty="0" smtClean="0"/>
              <a:t>Pricing Hedonic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853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پنجم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 smtClean="0"/>
          </a:p>
          <a:p>
            <a:pPr marL="0" indent="0" algn="r">
              <a:buNone/>
            </a:pPr>
            <a:endParaRPr lang="fa-IR" dirty="0"/>
          </a:p>
          <a:p>
            <a:pPr algn="r"/>
            <a:r>
              <a:rPr lang="fa-IR" dirty="0" smtClean="0"/>
              <a:t>* روش های ترجیحات اظهار شده</a:t>
            </a:r>
          </a:p>
          <a:p>
            <a:pPr algn="r"/>
            <a:endParaRPr lang="fa-IR" dirty="0"/>
          </a:p>
          <a:p>
            <a:pPr algn="r"/>
            <a:r>
              <a:rPr lang="fa-IR" dirty="0" smtClean="0"/>
              <a:t>* روش ارزش گذاری مشروط</a:t>
            </a:r>
          </a:p>
          <a:p>
            <a:pPr algn="r"/>
            <a:endParaRPr lang="fa-IR" dirty="0"/>
          </a:p>
          <a:p>
            <a:pPr algn="r"/>
            <a:r>
              <a:rPr lang="fa-IR" dirty="0" smtClean="0"/>
              <a:t>* مراحل ارزش گذاری مشروط</a:t>
            </a: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1793864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ششم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en-US" dirty="0" smtClean="0"/>
          </a:p>
          <a:p>
            <a:pPr algn="r"/>
            <a:endParaRPr lang="fa-IR" dirty="0" smtClean="0"/>
          </a:p>
          <a:p>
            <a:pPr algn="r"/>
            <a:r>
              <a:rPr lang="fa-IR" dirty="0" smtClean="0"/>
              <a:t>* روش انتخاب ( نظیر روش دوتایی دوبعدی )</a:t>
            </a:r>
          </a:p>
          <a:p>
            <a:pPr algn="r"/>
            <a:r>
              <a:rPr lang="en-US" dirty="0" smtClean="0"/>
              <a:t>DBDC</a:t>
            </a:r>
            <a:endParaRPr lang="fa-IR" dirty="0" smtClean="0"/>
          </a:p>
          <a:p>
            <a:pPr algn="r"/>
            <a:r>
              <a:rPr lang="fa-IR" dirty="0" smtClean="0"/>
              <a:t>* برآورد مقدار مورد انتظار تمایل به پرداخت</a:t>
            </a:r>
          </a:p>
          <a:p>
            <a:pPr algn="r"/>
            <a:r>
              <a:rPr lang="en-US" dirty="0" smtClean="0"/>
              <a:t>WTP</a:t>
            </a:r>
            <a:endParaRPr lang="fa-IR" dirty="0"/>
          </a:p>
          <a:p>
            <a:pPr algn="r"/>
            <a:r>
              <a:rPr lang="fa-IR" dirty="0" smtClean="0"/>
              <a:t>* روش آزمون انتخاب</a:t>
            </a:r>
            <a:endParaRPr lang="en-US" dirty="0" smtClean="0"/>
          </a:p>
          <a:p>
            <a:pPr algn="r"/>
            <a:r>
              <a:rPr lang="en-US" dirty="0" err="1" smtClean="0"/>
              <a:t>Experiement</a:t>
            </a:r>
            <a:r>
              <a:rPr lang="en-US" dirty="0" smtClean="0"/>
              <a:t> Choice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601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هفتم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 smtClean="0"/>
          </a:p>
          <a:p>
            <a:pPr algn="r"/>
            <a:r>
              <a:rPr lang="fa-IR" dirty="0" smtClean="0"/>
              <a:t>* روش هایی که به برآورد منحنی تقاضا منتهی نمی شود :</a:t>
            </a:r>
          </a:p>
          <a:p>
            <a:pPr algn="r"/>
            <a:endParaRPr lang="fa-IR" dirty="0"/>
          </a:p>
          <a:p>
            <a:pPr algn="r"/>
            <a:r>
              <a:rPr lang="fa-IR" dirty="0" smtClean="0"/>
              <a:t>* روش هزینه ی جایگکزینی</a:t>
            </a:r>
          </a:p>
          <a:p>
            <a:pPr algn="r"/>
            <a:endParaRPr lang="fa-IR" dirty="0"/>
          </a:p>
          <a:p>
            <a:pPr algn="r"/>
            <a:r>
              <a:rPr lang="fa-IR" dirty="0" smtClean="0"/>
              <a:t>* روش رفتار تعدیلی ( مخارج پیشگیری )</a:t>
            </a:r>
          </a:p>
          <a:p>
            <a:pPr algn="r"/>
            <a:endParaRPr lang="fa-IR" dirty="0"/>
          </a:p>
          <a:p>
            <a:pPr algn="r"/>
            <a:r>
              <a:rPr lang="fa-IR" dirty="0" smtClean="0"/>
              <a:t>روش انتقال منافع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1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هشتم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 smtClean="0"/>
          </a:p>
          <a:p>
            <a:pPr marL="0" indent="0" algn="r">
              <a:buNone/>
            </a:pPr>
            <a:endParaRPr lang="fa-IR" dirty="0"/>
          </a:p>
          <a:p>
            <a:pPr algn="r"/>
            <a:r>
              <a:rPr lang="fa-IR" dirty="0" smtClean="0"/>
              <a:t>* روش بهره وری تولید</a:t>
            </a:r>
          </a:p>
          <a:p>
            <a:pPr algn="r"/>
            <a:endParaRPr lang="fa-IR" dirty="0" smtClean="0"/>
          </a:p>
          <a:p>
            <a:pPr algn="r"/>
            <a:r>
              <a:rPr lang="fa-IR" dirty="0" smtClean="0"/>
              <a:t>* روش هزینه فرصت از دست رفته</a:t>
            </a:r>
          </a:p>
          <a:p>
            <a:pPr algn="r"/>
            <a:endParaRPr lang="fa-IR" dirty="0"/>
          </a:p>
          <a:p>
            <a:pPr algn="r"/>
            <a:r>
              <a:rPr lang="fa-IR" dirty="0" smtClean="0"/>
              <a:t>* رهیافت های حفاظت آب و خاک</a:t>
            </a: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3196995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نهم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 smtClean="0"/>
          </a:p>
          <a:p>
            <a:pPr marL="0" indent="0" algn="r">
              <a:buNone/>
            </a:pPr>
            <a:endParaRPr lang="fa-IR" dirty="0"/>
          </a:p>
          <a:p>
            <a:pPr algn="r"/>
            <a:r>
              <a:rPr lang="fa-IR" dirty="0" smtClean="0"/>
              <a:t>* تحلیل آثار مداخله های دولت بر محیط زیست</a:t>
            </a:r>
          </a:p>
          <a:p>
            <a:pPr algn="r"/>
            <a:r>
              <a:rPr lang="fa-IR" dirty="0" smtClean="0"/>
              <a:t>* سیاست های کلان نظیر قیمت گذاری</a:t>
            </a:r>
          </a:p>
          <a:p>
            <a:pPr algn="r"/>
            <a:r>
              <a:rPr lang="fa-IR" dirty="0" smtClean="0"/>
              <a:t>* طرح های عمرانی و طرح های توسعه ای نظیر تغییر کاربری اراضی و غیره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787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en-US" dirty="0"/>
          </a:p>
          <a:p>
            <a:pPr algn="r"/>
            <a:r>
              <a:rPr lang="fa-IR" dirty="0" smtClean="0"/>
              <a:t>* آثار زیست محیطی طرح های توسعه کشاورزی</a:t>
            </a:r>
          </a:p>
          <a:p>
            <a:pPr algn="r"/>
            <a:endParaRPr lang="fa-IR" dirty="0"/>
          </a:p>
          <a:p>
            <a:pPr algn="r"/>
            <a:r>
              <a:rPr lang="fa-IR" dirty="0" smtClean="0"/>
              <a:t>* کاربرد روش تحلیل هزینه – فایده در محیط زیست</a:t>
            </a:r>
          </a:p>
          <a:p>
            <a:pPr algn="r"/>
            <a:endParaRPr lang="fa-IR" dirty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3176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یازدهم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 smtClean="0"/>
          </a:p>
          <a:p>
            <a:pPr marL="0" indent="0" algn="r">
              <a:buNone/>
            </a:pPr>
            <a:endParaRPr lang="fa-IR" dirty="0"/>
          </a:p>
          <a:p>
            <a:pPr algn="r"/>
            <a:r>
              <a:rPr lang="fa-IR" dirty="0" smtClean="0"/>
              <a:t>*ارزیابی طرح و ارزش گذاری محیط زیست</a:t>
            </a:r>
          </a:p>
          <a:p>
            <a:pPr algn="r"/>
            <a:endParaRPr lang="fa-IR" dirty="0"/>
          </a:p>
          <a:p>
            <a:pPr algn="r"/>
            <a:r>
              <a:rPr lang="fa-IR" dirty="0" smtClean="0"/>
              <a:t>* اندازه گیری خسارت های زیست محیطی</a:t>
            </a: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29899631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دوازدهم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 smtClean="0"/>
          </a:p>
          <a:p>
            <a:pPr algn="r"/>
            <a:endParaRPr lang="fa-IR" dirty="0" smtClean="0"/>
          </a:p>
          <a:p>
            <a:pPr algn="r"/>
            <a:r>
              <a:rPr lang="fa-IR" dirty="0" smtClean="0"/>
              <a:t>* ارزیابی اثرات زیست محیطی در شرایط عدم اطمینان</a:t>
            </a:r>
          </a:p>
          <a:p>
            <a:pPr algn="r"/>
            <a:endParaRPr lang="fa-IR" dirty="0"/>
          </a:p>
          <a:p>
            <a:pPr algn="r"/>
            <a:r>
              <a:rPr lang="fa-IR" dirty="0" smtClean="0"/>
              <a:t>* ارزیابی و مطالعه اثرات زیست محیطی طرح ها به طور موردی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9673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سیزدهم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 smtClean="0"/>
          </a:p>
          <a:p>
            <a:pPr marL="0" indent="0" algn="r">
              <a:buNone/>
            </a:pPr>
            <a:endParaRPr lang="fa-IR" dirty="0"/>
          </a:p>
          <a:p>
            <a:pPr algn="r"/>
            <a:r>
              <a:rPr lang="fa-IR" dirty="0" smtClean="0"/>
              <a:t>*مسائل زیست محیطی جهان</a:t>
            </a:r>
          </a:p>
          <a:p>
            <a:pPr algn="r"/>
            <a:endParaRPr lang="fa-IR" dirty="0" smtClean="0"/>
          </a:p>
          <a:p>
            <a:pPr algn="r"/>
            <a:r>
              <a:rPr lang="fa-IR" dirty="0" smtClean="0"/>
              <a:t>* منحنی زیست محیطی کوزنتس</a:t>
            </a: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6011909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چهاردهم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 smtClean="0"/>
          </a:p>
          <a:p>
            <a:pPr marL="0" indent="0" algn="r">
              <a:buNone/>
            </a:pPr>
            <a:endParaRPr lang="fa-IR" dirty="0"/>
          </a:p>
          <a:p>
            <a:pPr algn="r"/>
            <a:r>
              <a:rPr lang="fa-IR" dirty="0" smtClean="0"/>
              <a:t>*مسائل زیست محیطی در ایران</a:t>
            </a:r>
          </a:p>
          <a:p>
            <a:pPr algn="r"/>
            <a:endParaRPr lang="fa-IR" dirty="0" smtClean="0"/>
          </a:p>
          <a:p>
            <a:pPr algn="r"/>
            <a:r>
              <a:rPr lang="fa-IR" dirty="0" smtClean="0"/>
              <a:t>* بررسی قوانین ، مقررات و دستور العمل های زیست محیطی</a:t>
            </a: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33198483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پانزدهم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 smtClean="0"/>
          </a:p>
          <a:p>
            <a:pPr marL="0" indent="0" algn="r">
              <a:buNone/>
            </a:pPr>
            <a:endParaRPr lang="fa-IR" dirty="0" smtClean="0"/>
          </a:p>
          <a:p>
            <a:pPr algn="r"/>
            <a:r>
              <a:rPr lang="fa-IR" dirty="0" smtClean="0"/>
              <a:t>* چگونگی کیفیت محیط زیست در ایران</a:t>
            </a:r>
          </a:p>
          <a:p>
            <a:pPr algn="r"/>
            <a:endParaRPr lang="fa-IR" dirty="0"/>
          </a:p>
          <a:p>
            <a:pPr algn="r"/>
            <a:r>
              <a:rPr lang="fa-IR" dirty="0" smtClean="0"/>
              <a:t>* بررسی برنامه های پنج ساله توسعه و شاخص های زیست محیطی در ایران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8642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شانزدهم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 smtClean="0"/>
          </a:p>
          <a:p>
            <a:pPr algn="r"/>
            <a:endParaRPr lang="fa-IR" dirty="0" smtClean="0"/>
          </a:p>
          <a:p>
            <a:pPr algn="r"/>
            <a:r>
              <a:rPr lang="fa-IR" dirty="0"/>
              <a:t>* ادامه بررسی برنامه های پنج ساله توسعه و شاخص های زیست محیطی در ایران </a:t>
            </a:r>
            <a:endParaRPr lang="fa-IR" dirty="0" smtClean="0"/>
          </a:p>
          <a:p>
            <a:pPr algn="r"/>
            <a:endParaRPr lang="fa-IR" dirty="0"/>
          </a:p>
          <a:p>
            <a:pPr algn="r"/>
            <a:r>
              <a:rPr lang="fa-IR" smtClean="0"/>
              <a:t>* بررسی کار تحقیقاتی دانشجویان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694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365</Words>
  <Application>Microsoft Office PowerPoint</Application>
  <PresentationFormat>Widescreen</PresentationFormat>
  <Paragraphs>108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Office Theme</vt:lpstr>
      <vt:lpstr>طرح درس اقتصاد محیط زیست تکمیلی مهدی صفدری</vt:lpstr>
      <vt:lpstr>هفته اول</vt:lpstr>
      <vt:lpstr>هفته دوم</vt:lpstr>
      <vt:lpstr>هفته سوم</vt:lpstr>
      <vt:lpstr>هفته چهارم</vt:lpstr>
      <vt:lpstr>هفته پنجم</vt:lpstr>
      <vt:lpstr>هفته ششم</vt:lpstr>
      <vt:lpstr>هفته هفتم</vt:lpstr>
      <vt:lpstr>هفته هشتم</vt:lpstr>
      <vt:lpstr>هفته نهم</vt:lpstr>
      <vt:lpstr>هفته دهم</vt:lpstr>
      <vt:lpstr>هفته یازدهم</vt:lpstr>
      <vt:lpstr>هفته دوازدهم</vt:lpstr>
      <vt:lpstr>هفته سیزدهم</vt:lpstr>
      <vt:lpstr>هفته چهاردهم</vt:lpstr>
      <vt:lpstr>هفته پانزدهم</vt:lpstr>
      <vt:lpstr>هفته شانزدهم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صفدری</dc:title>
  <dc:creator>Windows User</dc:creator>
  <cp:lastModifiedBy>sony</cp:lastModifiedBy>
  <cp:revision>35</cp:revision>
  <dcterms:created xsi:type="dcterms:W3CDTF">2018-12-09T06:53:02Z</dcterms:created>
  <dcterms:modified xsi:type="dcterms:W3CDTF">2019-06-15T04:35:01Z</dcterms:modified>
</cp:coreProperties>
</file>