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13"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44" autoAdjust="0"/>
    <p:restoredTop sz="94660"/>
  </p:normalViewPr>
  <p:slideViewPr>
    <p:cSldViewPr snapToGrid="0">
      <p:cViewPr varScale="1">
        <p:scale>
          <a:sx n="86" d="100"/>
          <a:sy n="86" d="100"/>
        </p:scale>
        <p:origin x="732" y="12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16934" y="0"/>
            <a:ext cx="12231160" cy="6856214"/>
            <a:chOff x="-16934" y="0"/>
            <a:chExt cx="12231160" cy="6856214"/>
          </a:xfrm>
        </p:grpSpPr>
        <p:pic>
          <p:nvPicPr>
            <p:cNvPr id="16" name="Picture 15" descr="HD-PanelTitleR1.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6" name="Rectangle 25"/>
            <p:cNvSpPr/>
            <p:nvPr/>
          </p:nvSpPr>
          <p:spPr>
            <a:xfrm>
              <a:off x="2328332" y="1540931"/>
              <a:ext cx="7543802" cy="3835401"/>
            </a:xfrm>
            <a:prstGeom prst="rect">
              <a:avLst/>
            </a:prstGeom>
            <a:noFill/>
            <a:ln w="15875">
              <a:miter lim="800000"/>
            </a:ln>
          </p:spPr>
          <p:style>
            <a:lnRef idx="1">
              <a:schemeClr val="accent1"/>
            </a:lnRef>
            <a:fillRef idx="3">
              <a:schemeClr val="accent1"/>
            </a:fillRef>
            <a:effectRef idx="2">
              <a:schemeClr val="accent1"/>
            </a:effectRef>
            <a:fontRef idx="minor">
              <a:schemeClr val="lt1"/>
            </a:fontRef>
          </p:style>
        </p:sp>
        <p:pic>
          <p:nvPicPr>
            <p:cNvPr id="17" name="Picture 16" descr="HDRibbonTitle-UniformTrim.png"/>
            <p:cNvPicPr>
              <a:picLocks noChangeAspect="1"/>
            </p:cNvPicPr>
            <p:nvPr/>
          </p:nvPicPr>
          <p:blipFill rotWithShape="1">
            <a:blip r:embed="rId3">
              <a:extLst>
                <a:ext uri="{28A0092B-C50C-407E-A947-70E740481C1C}">
                  <a14:useLocalDpi xmlns:a14="http://schemas.microsoft.com/office/drawing/2010/main" val="0"/>
                </a:ext>
              </a:extLst>
            </a:blip>
            <a:srcRect/>
            <a:stretch/>
          </p:blipFill>
          <p:spPr>
            <a:xfrm>
              <a:off x="-16934" y="3147609"/>
              <a:ext cx="2478024" cy="612648"/>
            </a:xfrm>
            <a:prstGeom prst="rect">
              <a:avLst/>
            </a:prstGeom>
          </p:spPr>
        </p:pic>
        <p:pic>
          <p:nvPicPr>
            <p:cNvPr id="20" name="Picture 19" descr="HDRibbonTitle-UniformTrim.png"/>
            <p:cNvPicPr>
              <a:picLocks noChangeAspect="1"/>
            </p:cNvPicPr>
            <p:nvPr/>
          </p:nvPicPr>
          <p:blipFill rotWithShape="1">
            <a:blip r:embed="rId3">
              <a:extLst>
                <a:ext uri="{28A0092B-C50C-407E-A947-70E740481C1C}">
                  <a14:useLocalDpi xmlns:a14="http://schemas.microsoft.com/office/drawing/2010/main" val="0"/>
                </a:ext>
              </a:extLst>
            </a:blip>
            <a:srcRect/>
            <a:stretch/>
          </p:blipFill>
          <p:spPr>
            <a:xfrm>
              <a:off x="9736202" y="3147609"/>
              <a:ext cx="2478024" cy="612648"/>
            </a:xfrm>
            <a:prstGeom prst="rect">
              <a:avLst/>
            </a:prstGeom>
          </p:spPr>
        </p:pic>
      </p:grpSp>
      <p:sp>
        <p:nvSpPr>
          <p:cNvPr id="2" name="Title 1"/>
          <p:cNvSpPr>
            <a:spLocks noGrp="1"/>
          </p:cNvSpPr>
          <p:nvPr>
            <p:ph type="ctrTitle"/>
          </p:nvPr>
        </p:nvSpPr>
        <p:spPr>
          <a:xfrm>
            <a:off x="2692398" y="1871131"/>
            <a:ext cx="6815669" cy="1515533"/>
          </a:xfrm>
        </p:spPr>
        <p:txBody>
          <a:bodyPr anchor="b">
            <a:noAutofit/>
          </a:bodyPr>
          <a:lstStyle>
            <a:lvl1pPr algn="ctr">
              <a:defRPr sz="5400">
                <a:effectLst/>
              </a:defRPr>
            </a:lvl1pPr>
          </a:lstStyle>
          <a:p>
            <a:r>
              <a:rPr lang="en-US" smtClean="0"/>
              <a:t>Click to edit Master title style</a:t>
            </a:r>
            <a:endParaRPr lang="en-US" dirty="0"/>
          </a:p>
        </p:txBody>
      </p:sp>
      <p:sp>
        <p:nvSpPr>
          <p:cNvPr id="3" name="Subtitle 2"/>
          <p:cNvSpPr>
            <a:spLocks noGrp="1"/>
          </p:cNvSpPr>
          <p:nvPr>
            <p:ph type="subTitle" idx="1"/>
          </p:nvPr>
        </p:nvSpPr>
        <p:spPr>
          <a:xfrm>
            <a:off x="2692398" y="3657597"/>
            <a:ext cx="6815669" cy="1320802"/>
          </a:xfrm>
        </p:spPr>
        <p:txBody>
          <a:bodyPr anchor="t">
            <a:normAutofit/>
          </a:bodyPr>
          <a:lstStyle>
            <a:lvl1pPr marL="0" indent="0" algn="ctr">
              <a:buNone/>
              <a:defRPr sz="21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a:xfrm>
            <a:off x="7983232" y="5037663"/>
            <a:ext cx="897467" cy="279400"/>
          </a:xfrm>
        </p:spPr>
        <p:txBody>
          <a:bodyPr/>
          <a:lstStyle/>
          <a:p>
            <a:fld id="{83495C57-B4C0-4A73-957A-E16702D00212}" type="datetimeFigureOut">
              <a:rPr lang="en-US" smtClean="0"/>
              <a:t>12/28/2020</a:t>
            </a:fld>
            <a:endParaRPr lang="en-US"/>
          </a:p>
        </p:txBody>
      </p:sp>
      <p:sp>
        <p:nvSpPr>
          <p:cNvPr id="5" name="Footer Placeholder 4"/>
          <p:cNvSpPr>
            <a:spLocks noGrp="1"/>
          </p:cNvSpPr>
          <p:nvPr>
            <p:ph type="ftr" sz="quarter" idx="11"/>
          </p:nvPr>
        </p:nvSpPr>
        <p:spPr>
          <a:xfrm>
            <a:off x="2692397" y="5037663"/>
            <a:ext cx="5214635" cy="279400"/>
          </a:xfrm>
        </p:spPr>
        <p:txBody>
          <a:bodyPr/>
          <a:lstStyle/>
          <a:p>
            <a:endParaRPr lang="en-US"/>
          </a:p>
        </p:txBody>
      </p:sp>
      <p:sp>
        <p:nvSpPr>
          <p:cNvPr id="6" name="Slide Number Placeholder 5"/>
          <p:cNvSpPr>
            <a:spLocks noGrp="1"/>
          </p:cNvSpPr>
          <p:nvPr>
            <p:ph type="sldNum" sz="quarter" idx="12"/>
          </p:nvPr>
        </p:nvSpPr>
        <p:spPr>
          <a:xfrm>
            <a:off x="8956900" y="5037663"/>
            <a:ext cx="551167" cy="279400"/>
          </a:xfrm>
        </p:spPr>
        <p:txBody>
          <a:bodyPr/>
          <a:lstStyle/>
          <a:p>
            <a:fld id="{631C59FB-0DED-46D9-A006-C780305A8965}" type="slidenum">
              <a:rPr lang="en-US" smtClean="0"/>
              <a:t>‹#›</a:t>
            </a:fld>
            <a:endParaRPr lang="en-US"/>
          </a:p>
        </p:txBody>
      </p:sp>
      <p:cxnSp>
        <p:nvCxnSpPr>
          <p:cNvPr id="15" name="Straight Connector 14"/>
          <p:cNvCxnSpPr/>
          <p:nvPr/>
        </p:nvCxnSpPr>
        <p:spPr>
          <a:xfrm>
            <a:off x="2692399" y="3522131"/>
            <a:ext cx="6815668" cy="0"/>
          </a:xfrm>
          <a:prstGeom prst="line">
            <a:avLst/>
          </a:prstGeom>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420209645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cxnSp>
        <p:nvCxnSpPr>
          <p:cNvPr id="7" name="Straight Connector 6"/>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83495C57-B4C0-4A73-957A-E16702D00212}" type="datetimeFigureOut">
              <a:rPr lang="en-US" smtClean="0"/>
              <a:t>12/28/2020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31C59FB-0DED-46D9-A006-C780305A8965}" type="slidenum">
              <a:rPr lang="en-US" smtClean="0"/>
              <a:t>‹#›</a:t>
            </a:fld>
            <a:endParaRPr lang="en-US"/>
          </a:p>
        </p:txBody>
      </p:sp>
    </p:spTree>
    <p:extLst>
      <p:ext uri="{BB962C8B-B14F-4D97-AF65-F5344CB8AC3E}">
        <p14:creationId xmlns:p14="http://schemas.microsoft.com/office/powerpoint/2010/main" val="46781934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015069" y="1752606"/>
            <a:ext cx="8158688" cy="1822514"/>
          </a:xfrm>
        </p:spPr>
        <p:txBody>
          <a:bodyPr anchor="b">
            <a:normAutofit/>
          </a:bodyPr>
          <a:lstStyle>
            <a:lvl1pPr algn="ctr">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2015067" y="3846051"/>
            <a:ext cx="8158690" cy="954547"/>
          </a:xfrm>
        </p:spPr>
        <p:txBody>
          <a:bodyPr anchor="t">
            <a:normAutofit/>
          </a:bodyPr>
          <a:lstStyle>
            <a:lvl1pPr marL="0" indent="0" algn="ctr">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83495C57-B4C0-4A73-957A-E16702D00212}" type="datetimeFigureOut">
              <a:rPr lang="en-US" smtClean="0"/>
              <a:t>12/28/2020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31C59FB-0DED-46D9-A006-C780305A8965}" type="slidenum">
              <a:rPr lang="en-US" smtClean="0"/>
              <a:t>‹#›</a:t>
            </a:fld>
            <a:endParaRPr lang="en-US"/>
          </a:p>
        </p:txBody>
      </p:sp>
      <p:cxnSp>
        <p:nvCxnSpPr>
          <p:cNvPr id="16" name="Straight Connector 15"/>
          <p:cNvCxnSpPr/>
          <p:nvPr/>
        </p:nvCxnSpPr>
        <p:spPr>
          <a:xfrm>
            <a:off x="2012723" y="3710585"/>
            <a:ext cx="8163380"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56303093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cxnSp>
        <p:nvCxnSpPr>
          <p:cNvPr id="8" name="Straight Connector 7"/>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1298448" y="2560320"/>
            <a:ext cx="4718304" cy="3310128"/>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6181344" y="2560320"/>
            <a:ext cx="4718304" cy="3310128"/>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83495C57-B4C0-4A73-957A-E16702D00212}" type="datetimeFigureOut">
              <a:rPr lang="en-US" smtClean="0"/>
              <a:t>12/28/2020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31C59FB-0DED-46D9-A006-C780305A8965}" type="slidenum">
              <a:rPr lang="en-US" smtClean="0"/>
              <a:t>‹#›</a:t>
            </a:fld>
            <a:endParaRPr lang="en-US"/>
          </a:p>
        </p:txBody>
      </p:sp>
    </p:spTree>
    <p:extLst>
      <p:ext uri="{BB962C8B-B14F-4D97-AF65-F5344CB8AC3E}">
        <p14:creationId xmlns:p14="http://schemas.microsoft.com/office/powerpoint/2010/main" val="329188308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1295400" y="2658533"/>
            <a:ext cx="4718304" cy="576262"/>
          </a:xfrm>
        </p:spPr>
        <p:txBody>
          <a:bodyPr anchor="b">
            <a:noAutofit/>
          </a:bodyPr>
          <a:lstStyle>
            <a:lvl1pPr marL="0" indent="0">
              <a:spcBef>
                <a:spcPts val="672"/>
              </a:spcBef>
              <a:spcAft>
                <a:spcPts val="600"/>
              </a:spcAft>
              <a:buNone/>
              <a:defRPr sz="28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1295400" y="3243262"/>
            <a:ext cx="4718304" cy="2632605"/>
          </a:xfrm>
        </p:spPr>
        <p:txBody>
          <a:bodyPr anchor="t">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6180670" y="2658533"/>
            <a:ext cx="4718304" cy="576262"/>
          </a:xfrm>
        </p:spPr>
        <p:txBody>
          <a:bodyPr anchor="b">
            <a:noAutofit/>
          </a:bodyPr>
          <a:lstStyle>
            <a:lvl1pPr marL="0" indent="0">
              <a:spcBef>
                <a:spcPts val="672"/>
              </a:spcBef>
              <a:spcAft>
                <a:spcPts val="600"/>
              </a:spcAft>
              <a:buNone/>
              <a:defRPr sz="28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80670" y="3243262"/>
            <a:ext cx="4718304" cy="2632605"/>
          </a:xfrm>
        </p:spPr>
        <p:txBody>
          <a:bodyPr anchor="t">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83495C57-B4C0-4A73-957A-E16702D00212}" type="datetimeFigureOut">
              <a:rPr lang="en-US" smtClean="0"/>
              <a:t>12/28/2020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631C59FB-0DED-46D9-A006-C780305A8965}" type="slidenum">
              <a:rPr lang="en-US" smtClean="0"/>
              <a:t>‹#›</a:t>
            </a:fld>
            <a:endParaRPr lang="en-US"/>
          </a:p>
        </p:txBody>
      </p:sp>
      <p:cxnSp>
        <p:nvCxnSpPr>
          <p:cNvPr id="18" name="Straight Connector 17"/>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10464138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83495C57-B4C0-4A73-957A-E16702D00212}" type="datetimeFigureOut">
              <a:rPr lang="en-US" smtClean="0"/>
              <a:t>12/28/2020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631C59FB-0DED-46D9-A006-C780305A8965}" type="slidenum">
              <a:rPr lang="en-US" smtClean="0"/>
              <a:t>‹#›</a:t>
            </a:fld>
            <a:endParaRPr lang="en-US"/>
          </a:p>
        </p:txBody>
      </p:sp>
      <p:cxnSp>
        <p:nvCxnSpPr>
          <p:cNvPr id="14" name="Straight Connector 13"/>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5595273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3495C57-B4C0-4A73-957A-E16702D00212}" type="datetimeFigureOut">
              <a:rPr lang="en-US" smtClean="0"/>
              <a:t>12/28/2020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631C59FB-0DED-46D9-A006-C780305A8965}" type="slidenum">
              <a:rPr lang="en-US" smtClean="0"/>
              <a:t>‹#›</a:t>
            </a:fld>
            <a:endParaRPr lang="en-US"/>
          </a:p>
        </p:txBody>
      </p:sp>
    </p:spTree>
    <p:extLst>
      <p:ext uri="{BB962C8B-B14F-4D97-AF65-F5344CB8AC3E}">
        <p14:creationId xmlns:p14="http://schemas.microsoft.com/office/powerpoint/2010/main" val="195007948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93811" y="1388534"/>
            <a:ext cx="3718455" cy="1371600"/>
          </a:xfrm>
        </p:spPr>
        <p:txBody>
          <a:bodyPr anchor="b">
            <a:normAutofit/>
          </a:bodyPr>
          <a:lstStyle>
            <a:lvl1pPr algn="ctr">
              <a:defRPr sz="2400" b="0"/>
            </a:lvl1pPr>
          </a:lstStyle>
          <a:p>
            <a:r>
              <a:rPr lang="en-US" smtClean="0"/>
              <a:t>Click to edit Master title style</a:t>
            </a:r>
            <a:endParaRPr lang="en-US" dirty="0"/>
          </a:p>
        </p:txBody>
      </p:sp>
      <p:sp>
        <p:nvSpPr>
          <p:cNvPr id="3" name="Content Placeholder 2"/>
          <p:cNvSpPr>
            <a:spLocks noGrp="1"/>
          </p:cNvSpPr>
          <p:nvPr>
            <p:ph idx="1"/>
          </p:nvPr>
        </p:nvSpPr>
        <p:spPr>
          <a:xfrm>
            <a:off x="5418668" y="982131"/>
            <a:ext cx="5469466" cy="4893735"/>
          </a:xfrm>
        </p:spPr>
        <p:txBody>
          <a:bodyPr anchor="ct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1293811" y="3031065"/>
            <a:ext cx="3718455" cy="2438404"/>
          </a:xfrm>
        </p:spPr>
        <p:txBody>
          <a:bodyPr anchor="t">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83495C57-B4C0-4A73-957A-E16702D00212}" type="datetimeFigureOut">
              <a:rPr lang="en-US" smtClean="0"/>
              <a:t>12/28/2020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31C59FB-0DED-46D9-A006-C780305A8965}" type="slidenum">
              <a:rPr lang="en-US" smtClean="0"/>
              <a:t>‹#›</a:t>
            </a:fld>
            <a:endParaRPr lang="en-US"/>
          </a:p>
        </p:txBody>
      </p:sp>
      <p:cxnSp>
        <p:nvCxnSpPr>
          <p:cNvPr id="16" name="Straight Connector 15"/>
          <p:cNvCxnSpPr/>
          <p:nvPr/>
        </p:nvCxnSpPr>
        <p:spPr>
          <a:xfrm>
            <a:off x="1396169" y="2912533"/>
            <a:ext cx="35144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89775008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95399" y="1883832"/>
            <a:ext cx="6241816" cy="1371600"/>
          </a:xfrm>
        </p:spPr>
        <p:txBody>
          <a:bodyPr anchor="b">
            <a:normAutofit/>
          </a:bodyPr>
          <a:lstStyle>
            <a:lvl1pPr algn="ctr">
              <a:defRPr sz="2800" b="0"/>
            </a:lvl1pPr>
          </a:lstStyle>
          <a:p>
            <a:r>
              <a:rPr lang="en-US" smtClean="0"/>
              <a:t>Click to edit Master title style</a:t>
            </a:r>
            <a:endParaRPr lang="en-US" dirty="0"/>
          </a:p>
        </p:txBody>
      </p:sp>
      <p:sp>
        <p:nvSpPr>
          <p:cNvPr id="17" name="Picture Placeholder 2"/>
          <p:cNvSpPr>
            <a:spLocks noGrp="1" noChangeAspect="1"/>
          </p:cNvSpPr>
          <p:nvPr>
            <p:ph type="pic" idx="1"/>
          </p:nvPr>
        </p:nvSpPr>
        <p:spPr>
          <a:xfrm>
            <a:off x="8094831" y="1041400"/>
            <a:ext cx="3063347" cy="4775200"/>
          </a:xfrm>
          <a:prstGeom prst="roundRect">
            <a:avLst>
              <a:gd name="adj" fmla="val 0"/>
            </a:avLst>
          </a:prstGeom>
          <a:ln w="57150" cmpd="thickThin">
            <a:solidFill>
              <a:schemeClr val="tx1">
                <a:lumMod val="50000"/>
                <a:lumOff val="50000"/>
              </a:schemeClr>
            </a:solidFill>
            <a:miter lim="800000"/>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1295399" y="3255432"/>
            <a:ext cx="6241816" cy="1828800"/>
          </a:xfrm>
        </p:spPr>
        <p:txBody>
          <a:bodyPr anchor="t">
            <a:normAutofit/>
          </a:bodyPr>
          <a:lstStyle>
            <a:lvl1pPr marL="0" indent="0" algn="ctr">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83495C57-B4C0-4A73-957A-E16702D00212}" type="datetimeFigureOut">
              <a:rPr lang="en-US" smtClean="0"/>
              <a:t>12/28/2020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31C59FB-0DED-46D9-A006-C780305A8965}" type="slidenum">
              <a:rPr lang="en-US" smtClean="0"/>
              <a:t>‹#›</a:t>
            </a:fld>
            <a:endParaRPr lang="en-US"/>
          </a:p>
        </p:txBody>
      </p:sp>
    </p:spTree>
    <p:extLst>
      <p:ext uri="{BB962C8B-B14F-4D97-AF65-F5344CB8AC3E}">
        <p14:creationId xmlns:p14="http://schemas.microsoft.com/office/powerpoint/2010/main" val="408748351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95401" y="4815415"/>
            <a:ext cx="9609666" cy="566738"/>
          </a:xfrm>
        </p:spPr>
        <p:txBody>
          <a:bodyPr anchor="b">
            <a:normAutofit/>
          </a:bodyPr>
          <a:lstStyle>
            <a:lvl1pPr algn="ctr">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1041427" y="1041399"/>
            <a:ext cx="10105972" cy="3335869"/>
          </a:xfrm>
          <a:prstGeom prst="roundRect">
            <a:avLst>
              <a:gd name="adj" fmla="val 0"/>
            </a:avLst>
          </a:prstGeom>
          <a:ln w="57150" cmpd="thickThin">
            <a:solidFill>
              <a:schemeClr val="tx1">
                <a:lumMod val="50000"/>
                <a:lumOff val="50000"/>
              </a:schemeClr>
            </a:solidFill>
            <a:miter lim="800000"/>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1295401" y="5382153"/>
            <a:ext cx="9609666" cy="493712"/>
          </a:xfrm>
        </p:spPr>
        <p:txBody>
          <a:bodyPr>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83495C57-B4C0-4A73-957A-E16702D00212}" type="datetimeFigureOut">
              <a:rPr lang="en-US" smtClean="0"/>
              <a:t>12/28/2020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31C59FB-0DED-46D9-A006-C780305A8965}" type="slidenum">
              <a:rPr lang="en-US" smtClean="0"/>
              <a:t>‹#›</a:t>
            </a:fld>
            <a:endParaRPr lang="en-US"/>
          </a:p>
        </p:txBody>
      </p:sp>
    </p:spTree>
    <p:extLst>
      <p:ext uri="{BB962C8B-B14F-4D97-AF65-F5344CB8AC3E}">
        <p14:creationId xmlns:p14="http://schemas.microsoft.com/office/powerpoint/2010/main" val="85835344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303868" y="982132"/>
            <a:ext cx="9592732" cy="2954868"/>
          </a:xfrm>
        </p:spPr>
        <p:txBody>
          <a:bodyPr anchor="ctr">
            <a:normAutofit/>
          </a:bodyPr>
          <a:lstStyle>
            <a:lvl1pPr algn="ctr">
              <a:defRPr sz="32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1303868" y="4343399"/>
            <a:ext cx="9592732" cy="1532467"/>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83495C57-B4C0-4A73-957A-E16702D00212}" type="datetimeFigureOut">
              <a:rPr lang="en-US" smtClean="0"/>
              <a:t>12/28/2020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31C59FB-0DED-46D9-A006-C780305A8965}" type="slidenum">
              <a:rPr lang="en-US" smtClean="0"/>
              <a:t>‹#›</a:t>
            </a:fld>
            <a:endParaRPr lang="en-US"/>
          </a:p>
        </p:txBody>
      </p:sp>
      <p:cxnSp>
        <p:nvCxnSpPr>
          <p:cNvPr id="15" name="Straight Connector 14"/>
          <p:cNvCxnSpPr/>
          <p:nvPr/>
        </p:nvCxnSpPr>
        <p:spPr>
          <a:xfrm>
            <a:off x="1396169" y="4140199"/>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28858696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46213" y="982132"/>
            <a:ext cx="9296398" cy="2370668"/>
          </a:xfrm>
        </p:spPr>
        <p:txBody>
          <a:bodyPr anchor="ctr">
            <a:normAutofit/>
          </a:bodyPr>
          <a:lstStyle>
            <a:lvl1pPr algn="ctr">
              <a:defRPr sz="3200" b="0" cap="none">
                <a:solidFill>
                  <a:schemeClr val="tx1"/>
                </a:solidFill>
              </a:defRPr>
            </a:lvl1pPr>
          </a:lstStyle>
          <a:p>
            <a:r>
              <a:rPr lang="en-US" smtClean="0"/>
              <a:t>Click to edit Master title style</a:t>
            </a:r>
            <a:endParaRPr lang="en-US" dirty="0"/>
          </a:p>
        </p:txBody>
      </p:sp>
      <p:sp>
        <p:nvSpPr>
          <p:cNvPr id="10" name="Text Placeholder 9"/>
          <p:cNvSpPr>
            <a:spLocks noGrp="1"/>
          </p:cNvSpPr>
          <p:nvPr>
            <p:ph type="body" sz="quarter" idx="13"/>
          </p:nvPr>
        </p:nvSpPr>
        <p:spPr>
          <a:xfrm>
            <a:off x="1674812" y="3352800"/>
            <a:ext cx="8839202" cy="584200"/>
          </a:xfrm>
        </p:spPr>
        <p:txBody>
          <a:bodyPr anchor="ctr">
            <a:normAutofit/>
          </a:bodyPr>
          <a:lstStyle>
            <a:lvl1pPr marL="0" indent="0" algn="r">
              <a:buFontTx/>
              <a:buNone/>
              <a:defRPr sz="20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1295401" y="4343399"/>
            <a:ext cx="9609666" cy="1532467"/>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83495C57-B4C0-4A73-957A-E16702D00212}" type="datetimeFigureOut">
              <a:rPr lang="en-US" smtClean="0"/>
              <a:t>12/28/2020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31C59FB-0DED-46D9-A006-C780305A8965}" type="slidenum">
              <a:rPr lang="en-US" smtClean="0"/>
              <a:t>‹#›</a:t>
            </a:fld>
            <a:endParaRPr lang="en-US"/>
          </a:p>
        </p:txBody>
      </p:sp>
      <p:sp>
        <p:nvSpPr>
          <p:cNvPr id="14" name="TextBox 13"/>
          <p:cNvSpPr txBox="1"/>
          <p:nvPr/>
        </p:nvSpPr>
        <p:spPr>
          <a:xfrm>
            <a:off x="862013" y="879961"/>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5" name="TextBox 14"/>
          <p:cNvSpPr txBox="1"/>
          <p:nvPr/>
        </p:nvSpPr>
        <p:spPr>
          <a:xfrm>
            <a:off x="10600267" y="2827870"/>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cxnSp>
        <p:nvCxnSpPr>
          <p:cNvPr id="19" name="Straight Connector 18"/>
          <p:cNvCxnSpPr/>
          <p:nvPr/>
        </p:nvCxnSpPr>
        <p:spPr>
          <a:xfrm>
            <a:off x="1396169" y="4140199"/>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01895939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295402" y="3308581"/>
            <a:ext cx="9609668" cy="1468800"/>
          </a:xfrm>
        </p:spPr>
        <p:txBody>
          <a:bodyPr anchor="b">
            <a:normAutofit/>
          </a:bodyPr>
          <a:lstStyle>
            <a:lvl1pPr algn="l">
              <a:defRPr sz="32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1295401" y="4777381"/>
            <a:ext cx="9609668" cy="860400"/>
          </a:xfrm>
        </p:spPr>
        <p:txBody>
          <a:bodyPr anchor="t">
            <a:normAutofit/>
          </a:bodyPr>
          <a:lstStyle>
            <a:lvl1pPr marL="0" indent="0" algn="l">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83495C57-B4C0-4A73-957A-E16702D00212}" type="datetimeFigureOut">
              <a:rPr lang="en-US" smtClean="0"/>
              <a:t>12/28/2020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31C59FB-0DED-46D9-A006-C780305A8965}" type="slidenum">
              <a:rPr lang="en-US" smtClean="0"/>
              <a:t>‹#›</a:t>
            </a:fld>
            <a:endParaRPr lang="en-US"/>
          </a:p>
        </p:txBody>
      </p:sp>
    </p:spTree>
    <p:extLst>
      <p:ext uri="{BB962C8B-B14F-4D97-AF65-F5344CB8AC3E}">
        <p14:creationId xmlns:p14="http://schemas.microsoft.com/office/powerpoint/2010/main" val="308626397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1446213" y="982132"/>
            <a:ext cx="9296398" cy="2243668"/>
          </a:xfrm>
        </p:spPr>
        <p:txBody>
          <a:bodyPr anchor="ctr">
            <a:normAutofit/>
          </a:bodyPr>
          <a:lstStyle>
            <a:lvl1pPr algn="ctr">
              <a:defRPr sz="3200" b="0" cap="none">
                <a:solidFill>
                  <a:schemeClr val="tx1"/>
                </a:solidFill>
              </a:defRPr>
            </a:lvl1pPr>
          </a:lstStyle>
          <a:p>
            <a:r>
              <a:rPr lang="en-US" smtClean="0"/>
              <a:t>Click to edit Master title style</a:t>
            </a:r>
            <a:endParaRPr lang="en-US" dirty="0"/>
          </a:p>
        </p:txBody>
      </p:sp>
      <p:sp>
        <p:nvSpPr>
          <p:cNvPr id="23" name="Text Placeholder 2"/>
          <p:cNvSpPr>
            <a:spLocks noGrp="1"/>
          </p:cNvSpPr>
          <p:nvPr>
            <p:ph type="body" idx="13"/>
          </p:nvPr>
        </p:nvSpPr>
        <p:spPr>
          <a:xfrm>
            <a:off x="1295401" y="3639312"/>
            <a:ext cx="9609668" cy="886968"/>
          </a:xfrm>
        </p:spPr>
        <p:txBody>
          <a:bodyPr anchor="b">
            <a:normAutofit/>
          </a:bodyPr>
          <a:lstStyle>
            <a:lvl1pPr marL="0" indent="0" algn="l">
              <a:spcBef>
                <a:spcPts val="0"/>
              </a:spcBef>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3" name="Text Placeholder 2"/>
          <p:cNvSpPr>
            <a:spLocks noGrp="1"/>
          </p:cNvSpPr>
          <p:nvPr>
            <p:ph type="body" idx="1"/>
          </p:nvPr>
        </p:nvSpPr>
        <p:spPr>
          <a:xfrm>
            <a:off x="1295401" y="4529667"/>
            <a:ext cx="9609668" cy="13462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83495C57-B4C0-4A73-957A-E16702D00212}" type="datetimeFigureOut">
              <a:rPr lang="en-US" smtClean="0"/>
              <a:t>12/28/2020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31C59FB-0DED-46D9-A006-C780305A8965}" type="slidenum">
              <a:rPr lang="en-US" smtClean="0"/>
              <a:t>‹#›</a:t>
            </a:fld>
            <a:endParaRPr lang="en-US"/>
          </a:p>
        </p:txBody>
      </p:sp>
      <p:sp>
        <p:nvSpPr>
          <p:cNvPr id="12" name="TextBox 11"/>
          <p:cNvSpPr txBox="1"/>
          <p:nvPr/>
        </p:nvSpPr>
        <p:spPr>
          <a:xfrm>
            <a:off x="862013" y="879961"/>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3" name="TextBox 12"/>
          <p:cNvSpPr txBox="1"/>
          <p:nvPr/>
        </p:nvSpPr>
        <p:spPr>
          <a:xfrm>
            <a:off x="10600267" y="2599261"/>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cxnSp>
        <p:nvCxnSpPr>
          <p:cNvPr id="26" name="Straight Connector 25"/>
          <p:cNvCxnSpPr/>
          <p:nvPr/>
        </p:nvCxnSpPr>
        <p:spPr>
          <a:xfrm>
            <a:off x="1396169" y="3429000"/>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85578310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1295401" y="982132"/>
            <a:ext cx="9609666" cy="2243668"/>
          </a:xfrm>
        </p:spPr>
        <p:txBody>
          <a:bodyPr vert="horz" lIns="91440" tIns="45720" rIns="91440" bIns="45720" rtlCol="0" anchor="ctr">
            <a:normAutofit/>
          </a:bodyPr>
          <a:lstStyle>
            <a:lvl1pPr>
              <a:defRPr lang="en-US" b="0" dirty="0"/>
            </a:lvl1pPr>
          </a:lstStyle>
          <a:p>
            <a:pPr marL="0" lvl="0"/>
            <a:r>
              <a:rPr lang="en-US" smtClean="0"/>
              <a:t>Click to edit Master title style</a:t>
            </a:r>
            <a:endParaRPr lang="en-US" dirty="0"/>
          </a:p>
        </p:txBody>
      </p:sp>
      <p:sp>
        <p:nvSpPr>
          <p:cNvPr id="20" name="Text Placeholder 2"/>
          <p:cNvSpPr>
            <a:spLocks noGrp="1"/>
          </p:cNvSpPr>
          <p:nvPr>
            <p:ph type="body" idx="13"/>
          </p:nvPr>
        </p:nvSpPr>
        <p:spPr>
          <a:xfrm>
            <a:off x="1295401" y="3630168"/>
            <a:ext cx="9609668" cy="841248"/>
          </a:xfrm>
        </p:spPr>
        <p:txBody>
          <a:bodyPr anchor="b">
            <a:normAutofit/>
          </a:bodyPr>
          <a:lstStyle>
            <a:lvl1pPr marL="0" indent="0" algn="l">
              <a:spcBef>
                <a:spcPts val="0"/>
              </a:spcBef>
              <a:buNone/>
              <a:defRPr sz="2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3" name="Text Placeholder 2"/>
          <p:cNvSpPr>
            <a:spLocks noGrp="1"/>
          </p:cNvSpPr>
          <p:nvPr>
            <p:ph type="body" idx="1"/>
          </p:nvPr>
        </p:nvSpPr>
        <p:spPr>
          <a:xfrm>
            <a:off x="1295400" y="4470399"/>
            <a:ext cx="9609670" cy="1405467"/>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83495C57-B4C0-4A73-957A-E16702D00212}" type="datetimeFigureOut">
              <a:rPr lang="en-US" smtClean="0"/>
              <a:t>12/28/2020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31C59FB-0DED-46D9-A006-C780305A8965}" type="slidenum">
              <a:rPr lang="en-US" smtClean="0"/>
              <a:t>‹#›</a:t>
            </a:fld>
            <a:endParaRPr lang="en-US"/>
          </a:p>
        </p:txBody>
      </p:sp>
      <p:cxnSp>
        <p:nvCxnSpPr>
          <p:cNvPr id="15" name="Straight Connector 14"/>
          <p:cNvCxnSpPr/>
          <p:nvPr/>
        </p:nvCxnSpPr>
        <p:spPr>
          <a:xfrm>
            <a:off x="1396169" y="3429000"/>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86862604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ctr">
              <a:defRPr/>
            </a:lvl1p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83495C57-B4C0-4A73-957A-E16702D00212}" type="datetimeFigureOut">
              <a:rPr lang="en-US" smtClean="0"/>
              <a:t>12/28/2020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31C59FB-0DED-46D9-A006-C780305A8965}" type="slidenum">
              <a:rPr lang="en-US" smtClean="0"/>
              <a:t>‹#›</a:t>
            </a:fld>
            <a:endParaRPr lang="en-US"/>
          </a:p>
        </p:txBody>
      </p:sp>
      <p:cxnSp>
        <p:nvCxnSpPr>
          <p:cNvPr id="14" name="Straight Connector 13"/>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66440469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999356" y="982131"/>
            <a:ext cx="1890895" cy="4893735"/>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1295398" y="982132"/>
            <a:ext cx="7433025" cy="4893734"/>
          </a:xfrm>
        </p:spPr>
        <p:txBody>
          <a:bodyPr vert="eaVert" ancho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83495C57-B4C0-4A73-957A-E16702D00212}" type="datetimeFigureOut">
              <a:rPr lang="en-US" smtClean="0"/>
              <a:t>12/28/2020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31C59FB-0DED-46D9-A006-C780305A8965}" type="slidenum">
              <a:rPr lang="en-US" smtClean="0"/>
              <a:t>‹#›</a:t>
            </a:fld>
            <a:endParaRPr lang="en-US"/>
          </a:p>
        </p:txBody>
      </p:sp>
      <p:cxnSp>
        <p:nvCxnSpPr>
          <p:cNvPr id="14" name="Straight Connector 13"/>
          <p:cNvCxnSpPr/>
          <p:nvPr/>
        </p:nvCxnSpPr>
        <p:spPr>
          <a:xfrm>
            <a:off x="8863890" y="990600"/>
            <a:ext cx="0" cy="487680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88658753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4.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3.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grpSp>
        <p:nvGrpSpPr>
          <p:cNvPr id="7" name="Group 6"/>
          <p:cNvGrpSpPr/>
          <p:nvPr/>
        </p:nvGrpSpPr>
        <p:grpSpPr>
          <a:xfrm>
            <a:off x="-15736" y="0"/>
            <a:ext cx="12229962" cy="6856214"/>
            <a:chOff x="-15736" y="0"/>
            <a:chExt cx="12229962" cy="6856214"/>
          </a:xfrm>
        </p:grpSpPr>
        <p:pic>
          <p:nvPicPr>
            <p:cNvPr id="8" name="Picture 7" descr="HD-PanelContent.png"/>
            <p:cNvPicPr>
              <a:picLocks noChangeAspect="1"/>
            </p:cNvPicPr>
            <p:nvPr/>
          </p:nvPicPr>
          <p:blipFill>
            <a:blip r:embed="rId19">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9" name="Rectangle 8"/>
            <p:cNvSpPr/>
            <p:nvPr/>
          </p:nvSpPr>
          <p:spPr>
            <a:xfrm>
              <a:off x="608012" y="609600"/>
              <a:ext cx="10972800" cy="5638800"/>
            </a:xfrm>
            <a:prstGeom prst="rect">
              <a:avLst/>
            </a:prstGeom>
            <a:noFill/>
            <a:ln w="15875" cap="flat">
              <a:miter lim="800000"/>
            </a:ln>
          </p:spPr>
          <p:style>
            <a:lnRef idx="1">
              <a:schemeClr val="accent1"/>
            </a:lnRef>
            <a:fillRef idx="3">
              <a:schemeClr val="accent1"/>
            </a:fillRef>
            <a:effectRef idx="2">
              <a:schemeClr val="accent1"/>
            </a:effectRef>
            <a:fontRef idx="minor">
              <a:schemeClr val="lt1"/>
            </a:fontRef>
          </p:style>
        </p:sp>
        <p:pic>
          <p:nvPicPr>
            <p:cNvPr id="10" name="Picture 9" descr="HDRibbonContent-UniformTrim.png"/>
            <p:cNvPicPr>
              <a:picLocks noChangeAspect="1"/>
            </p:cNvPicPr>
            <p:nvPr/>
          </p:nvPicPr>
          <p:blipFill rotWithShape="1">
            <a:blip r:embed="rId20">
              <a:extLst>
                <a:ext uri="{28A0092B-C50C-407E-A947-70E740481C1C}">
                  <a14:useLocalDpi xmlns:a14="http://schemas.microsoft.com/office/drawing/2010/main" val="0"/>
                </a:ext>
              </a:extLst>
            </a:blip>
            <a:srcRect/>
            <a:stretch/>
          </p:blipFill>
          <p:spPr>
            <a:xfrm>
              <a:off x="-15736" y="3153832"/>
              <a:ext cx="777240" cy="606425"/>
            </a:xfrm>
            <a:prstGeom prst="rect">
              <a:avLst/>
            </a:prstGeom>
          </p:spPr>
        </p:pic>
        <p:pic>
          <p:nvPicPr>
            <p:cNvPr id="11" name="Picture 10" descr="HDRibbonContent-UniformTrim.png"/>
            <p:cNvPicPr>
              <a:picLocks noChangeAspect="1"/>
            </p:cNvPicPr>
            <p:nvPr/>
          </p:nvPicPr>
          <p:blipFill rotWithShape="1">
            <a:blip r:embed="rId20">
              <a:extLst>
                <a:ext uri="{28A0092B-C50C-407E-A947-70E740481C1C}">
                  <a14:useLocalDpi xmlns:a14="http://schemas.microsoft.com/office/drawing/2010/main" val="0"/>
                </a:ext>
              </a:extLst>
            </a:blip>
            <a:srcRect/>
            <a:stretch/>
          </p:blipFill>
          <p:spPr>
            <a:xfrm>
              <a:off x="11436986" y="3153832"/>
              <a:ext cx="777240" cy="606425"/>
            </a:xfrm>
            <a:prstGeom prst="rect">
              <a:avLst/>
            </a:prstGeom>
          </p:spPr>
        </p:pic>
      </p:grpSp>
      <p:sp>
        <p:nvSpPr>
          <p:cNvPr id="2" name="Title Placeholder 1"/>
          <p:cNvSpPr>
            <a:spLocks noGrp="1"/>
          </p:cNvSpPr>
          <p:nvPr>
            <p:ph type="title"/>
          </p:nvPr>
        </p:nvSpPr>
        <p:spPr>
          <a:xfrm>
            <a:off x="1295402" y="982132"/>
            <a:ext cx="9601196" cy="1303867"/>
          </a:xfrm>
          <a:prstGeom prst="rect">
            <a:avLst/>
          </a:prstGeom>
          <a:effectLst/>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1295401" y="2556932"/>
            <a:ext cx="9601196" cy="3318936"/>
          </a:xfrm>
          <a:prstGeom prst="rect">
            <a:avLst/>
          </a:prstGeom>
        </p:spPr>
        <p:txBody>
          <a:bodyPr vert="horz" lIns="91440" tIns="45720" rIns="91440" bIns="45720" rtlCol="0" anchor="t">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8677501" y="5969000"/>
            <a:ext cx="1600200"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83495C57-B4C0-4A73-957A-E16702D00212}" type="datetimeFigureOut">
              <a:rPr lang="en-US" smtClean="0"/>
              <a:t>12/28/2020</a:t>
            </a:fld>
            <a:endParaRPr lang="en-US"/>
          </a:p>
        </p:txBody>
      </p:sp>
      <p:sp>
        <p:nvSpPr>
          <p:cNvPr id="5" name="Footer Placeholder 4"/>
          <p:cNvSpPr>
            <a:spLocks noGrp="1"/>
          </p:cNvSpPr>
          <p:nvPr>
            <p:ph type="ftr" sz="quarter" idx="3"/>
          </p:nvPr>
        </p:nvSpPr>
        <p:spPr>
          <a:xfrm>
            <a:off x="1295401" y="5969000"/>
            <a:ext cx="7305900" cy="279400"/>
          </a:xfrm>
          <a:prstGeom prst="rect">
            <a:avLst/>
          </a:prstGeom>
        </p:spPr>
        <p:txBody>
          <a:bodyPr vert="horz" lIns="91440" tIns="45720" rIns="91440" bIns="45720" rtlCol="0" anchor="ctr"/>
          <a:lstStyle>
            <a:lvl1pPr algn="l">
              <a:defRPr sz="1000" b="0" i="0">
                <a:solidFill>
                  <a:schemeClr val="tx1"/>
                </a:solidFill>
                <a:effectLst/>
                <a:latin typeface="+mn-lt"/>
              </a:defRPr>
            </a:lvl1pPr>
          </a:lstStyle>
          <a:p>
            <a:endParaRPr lang="en-US"/>
          </a:p>
        </p:txBody>
      </p:sp>
      <p:sp>
        <p:nvSpPr>
          <p:cNvPr id="6" name="Slide Number Placeholder 5"/>
          <p:cNvSpPr>
            <a:spLocks noGrp="1"/>
          </p:cNvSpPr>
          <p:nvPr>
            <p:ph type="sldNum" sz="quarter" idx="4"/>
          </p:nvPr>
        </p:nvSpPr>
        <p:spPr>
          <a:xfrm>
            <a:off x="10353901" y="5969000"/>
            <a:ext cx="542697"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631C59FB-0DED-46D9-A006-C780305A8965}" type="slidenum">
              <a:rPr lang="en-US" smtClean="0"/>
              <a:t>‹#›</a:t>
            </a:fld>
            <a:endParaRPr lang="en-US"/>
          </a:p>
        </p:txBody>
      </p:sp>
    </p:spTree>
    <p:extLst>
      <p:ext uri="{BB962C8B-B14F-4D97-AF65-F5344CB8AC3E}">
        <p14:creationId xmlns:p14="http://schemas.microsoft.com/office/powerpoint/2010/main" val="3846291829"/>
      </p:ext>
    </p:extLst>
  </p:cSld>
  <p:clrMap bg1="lt1" tx1="dk1" bg2="lt2" tx2="dk2" accent1="accent1" accent2="accent2" accent3="accent3" accent4="accent4" accent5="accent5" accent6="accent6" hlink="hlink" folHlink="folHlink"/>
  <p:sldLayoutIdLst>
    <p:sldLayoutId id="2147483714" r:id="rId1"/>
    <p:sldLayoutId id="2147483715" r:id="rId2"/>
    <p:sldLayoutId id="2147483716" r:id="rId3"/>
    <p:sldLayoutId id="2147483717" r:id="rId4"/>
    <p:sldLayoutId id="2147483718" r:id="rId5"/>
    <p:sldLayoutId id="2147483719" r:id="rId6"/>
    <p:sldLayoutId id="2147483720" r:id="rId7"/>
    <p:sldLayoutId id="2147483721" r:id="rId8"/>
    <p:sldLayoutId id="2147483722" r:id="rId9"/>
    <p:sldLayoutId id="2147483723" r:id="rId10"/>
    <p:sldLayoutId id="2147483724" r:id="rId11"/>
    <p:sldLayoutId id="2147483725" r:id="rId12"/>
    <p:sldLayoutId id="2147483726" r:id="rId13"/>
    <p:sldLayoutId id="2147483727" r:id="rId14"/>
    <p:sldLayoutId id="2147483728" r:id="rId15"/>
    <p:sldLayoutId id="2147483729" r:id="rId16"/>
    <p:sldLayoutId id="2147483730" r:id="rId17"/>
  </p:sldLayoutIdLst>
  <p:txStyles>
    <p:titleStyle>
      <a:lvl1pPr algn="ctr" defTabSz="457200" rtl="0" eaLnBrk="1" latinLnBrk="0" hangingPunct="1">
        <a:spcBef>
          <a:spcPct val="0"/>
        </a:spcBef>
        <a:buNone/>
        <a:defRPr sz="4400" kern="1200" cap="none">
          <a:ln w="3175" cmpd="sng">
            <a:noFill/>
          </a:ln>
          <a:solidFill>
            <a:schemeClr val="tx1">
              <a:lumMod val="85000"/>
              <a:lumOff val="15000"/>
            </a:schemeClr>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accent1"/>
        </a:buClr>
        <a:buSzPct val="115000"/>
        <a:buFont typeface="Arial"/>
        <a:buChar char="•"/>
        <a:defRPr sz="2400" kern="1200" cap="none">
          <a:solidFill>
            <a:schemeClr val="tx1">
              <a:lumMod val="85000"/>
              <a:lumOff val="15000"/>
            </a:schemeClr>
          </a:solidFill>
          <a:effectLst/>
          <a:latin typeface="+mn-lt"/>
          <a:ea typeface="+mn-ea"/>
          <a:cs typeface="+mn-cs"/>
        </a:defRPr>
      </a:lvl1pPr>
      <a:lvl2pPr marL="742950" indent="-285750" algn="l" defTabSz="457200" rtl="0" eaLnBrk="1" latinLnBrk="0" hangingPunct="1">
        <a:spcBef>
          <a:spcPct val="20000"/>
        </a:spcBef>
        <a:spcAft>
          <a:spcPts val="600"/>
        </a:spcAft>
        <a:buClr>
          <a:schemeClr val="accent1"/>
        </a:buClr>
        <a:buSzPct val="115000"/>
        <a:buFont typeface="Arial"/>
        <a:buChar char="•"/>
        <a:defRPr sz="2000" kern="1200" cap="none">
          <a:solidFill>
            <a:schemeClr val="tx1">
              <a:lumMod val="85000"/>
              <a:lumOff val="15000"/>
            </a:schemeClr>
          </a:solidFill>
          <a:effectLst/>
          <a:latin typeface="+mn-lt"/>
          <a:ea typeface="+mn-ea"/>
          <a:cs typeface="+mn-cs"/>
        </a:defRPr>
      </a:lvl2pPr>
      <a:lvl3pPr marL="1200150" indent="-285750" algn="l" defTabSz="457200" rtl="0" eaLnBrk="1" latinLnBrk="0" hangingPunct="1">
        <a:spcBef>
          <a:spcPct val="20000"/>
        </a:spcBef>
        <a:spcAft>
          <a:spcPts val="600"/>
        </a:spcAft>
        <a:buClr>
          <a:schemeClr val="accent1"/>
        </a:buClr>
        <a:buSzPct val="115000"/>
        <a:buFont typeface="Arial"/>
        <a:buChar char="•"/>
        <a:defRPr sz="1800" kern="1200" cap="none">
          <a:solidFill>
            <a:schemeClr val="tx1">
              <a:lumMod val="85000"/>
              <a:lumOff val="15000"/>
            </a:schemeClr>
          </a:solidFill>
          <a:effectLst/>
          <a:latin typeface="+mn-lt"/>
          <a:ea typeface="+mn-ea"/>
          <a:cs typeface="+mn-cs"/>
        </a:defRPr>
      </a:lvl3pPr>
      <a:lvl4pPr marL="1543050" indent="-171450" algn="l" defTabSz="457200" rtl="0" eaLnBrk="1" latinLnBrk="0" hangingPunct="1">
        <a:spcBef>
          <a:spcPct val="20000"/>
        </a:spcBef>
        <a:spcAft>
          <a:spcPts val="600"/>
        </a:spcAft>
        <a:buClr>
          <a:schemeClr val="accent1"/>
        </a:buClr>
        <a:buSzPct val="115000"/>
        <a:buFont typeface="Arial"/>
        <a:buChar char="•"/>
        <a:defRPr sz="1600" kern="1200" cap="none">
          <a:solidFill>
            <a:schemeClr val="tx1">
              <a:lumMod val="85000"/>
              <a:lumOff val="15000"/>
            </a:schemeClr>
          </a:solidFill>
          <a:effectLst/>
          <a:latin typeface="+mn-lt"/>
          <a:ea typeface="+mn-ea"/>
          <a:cs typeface="+mn-cs"/>
        </a:defRPr>
      </a:lvl4pPr>
      <a:lvl5pPr marL="2000250" indent="-17145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5pPr>
      <a:lvl6pPr marL="25146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image" Target="../media/image7.jp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hyperlink" Target="https://fa.wikipedia.org/wiki/%DA%AF%DB%8C%D8%A7%D9%87_%D9%BE%D9%86%D8%A8%D9%87" TargetMode="External"/><Relationship Id="rId2" Type="http://schemas.openxmlformats.org/officeDocument/2006/relationships/hyperlink" Target="https://fa.wikipedia.org/wiki/%D9%81%D8%A7%D8%B1%D8%B3%DB%8C_%D8%B4%D8%B1%D9%82%DB%8C" TargetMode="External"/><Relationship Id="rId1" Type="http://schemas.openxmlformats.org/officeDocument/2006/relationships/slideLayout" Target="../slideLayouts/slideLayout2.xml"/><Relationship Id="rId4" Type="http://schemas.openxmlformats.org/officeDocument/2006/relationships/hyperlink" Target="https://fa.wikipedia.org/wiki/%D8%B3%D9%84%D9%88%D9%84%D8%B2" TargetMode="External"/></Relationships>
</file>

<file path=ppt/slides/_rels/slide4.xml.rels><?xml version="1.0" encoding="UTF-8" standalone="yes"?>
<Relationships xmlns="http://schemas.openxmlformats.org/package/2006/relationships"><Relationship Id="rId8" Type="http://schemas.openxmlformats.org/officeDocument/2006/relationships/hyperlink" Target="https://fa.wikipedia.org/wiki/%D9%85%DA%A9%D8%B2%DB%8C%DA%A9" TargetMode="External"/><Relationship Id="rId3" Type="http://schemas.openxmlformats.org/officeDocument/2006/relationships/hyperlink" Target="https://fa.wikipedia.org/wiki/%D8%A2%D9%81%D8%B1%DB%8C%D9%82%D8%A7" TargetMode="External"/><Relationship Id="rId7" Type="http://schemas.openxmlformats.org/officeDocument/2006/relationships/hyperlink" Target="https://fa.wikipedia.org/wiki/%D8%A8%D8%B1_%D8%AC%D8%AF%DB%8C%D8%AF" TargetMode="External"/><Relationship Id="rId2" Type="http://schemas.openxmlformats.org/officeDocument/2006/relationships/hyperlink" Target="https://fa.wikipedia.org/wiki/%D9%82%D8%A7%D8%B1%D9%87_%D8%A2%D9%85%D8%B1%DB%8C%DA%A9%D8%A7" TargetMode="External"/><Relationship Id="rId1" Type="http://schemas.openxmlformats.org/officeDocument/2006/relationships/slideLayout" Target="../slideLayouts/slideLayout2.xml"/><Relationship Id="rId6" Type="http://schemas.openxmlformats.org/officeDocument/2006/relationships/hyperlink" Target="https://fa.wikipedia.org/wiki/%D8%A8%D8%B1_%D9%82%D8%AF%DB%8C%D9%85" TargetMode="External"/><Relationship Id="rId5" Type="http://schemas.openxmlformats.org/officeDocument/2006/relationships/hyperlink" Target="https://fa.wikipedia.org/wiki/%D8%A7%D8%B3%D8%AA%D8%B1%D8%A7%D9%84%DB%8C%D8%A7" TargetMode="External"/><Relationship Id="rId4" Type="http://schemas.openxmlformats.org/officeDocument/2006/relationships/hyperlink" Target="https://fa.wikipedia.org/wiki/%D9%87%D9%86%D8%AF" TargetMode="External"/><Relationship Id="rId9" Type="http://schemas.openxmlformats.org/officeDocument/2006/relationships/hyperlink" Target="https://fa.wikipedia.org/wiki/%D9%BE%D8%A7%DA%A9%D8%B3%D8%AA%D8%A7%D9%86" TargetMode="External"/></Relationships>
</file>

<file path=ppt/slides/_rels/slide5.xml.rels><?xml version="1.0" encoding="UTF-8" standalone="yes"?>
<Relationships xmlns="http://schemas.openxmlformats.org/package/2006/relationships"><Relationship Id="rId3" Type="http://schemas.openxmlformats.org/officeDocument/2006/relationships/hyperlink" Target="https://fa.wikipedia.org/wiki/%D9%BE%D8%A7%D8%B1%DA%86%D9%87" TargetMode="External"/><Relationship Id="rId2" Type="http://schemas.openxmlformats.org/officeDocument/2006/relationships/hyperlink" Target="https://fa.wikipedia.org/wiki/%D9%86%D8%AE" TargetMode="External"/><Relationship Id="rId1" Type="http://schemas.openxmlformats.org/officeDocument/2006/relationships/slideLayout" Target="../slideLayouts/slideLayout2.xml"/><Relationship Id="rId4" Type="http://schemas.openxmlformats.org/officeDocument/2006/relationships/hyperlink" Target="https://fa.wikipedia.org/w/index.php?title=%D8%AF%D8%B3%D8%AA%DA%AF%D8%A7%D9%87_%D9%BE%D9%86%D8%A8%D9%87%E2%80%8C%D8%B1%DB%8C%D8%B3%DB%8C&amp;action=edit&amp;redlink=1" TargetMode="External"/></Relationships>
</file>

<file path=ppt/slides/_rels/slide6.xml.rels><?xml version="1.0" encoding="UTF-8" standalone="yes"?>
<Relationships xmlns="http://schemas.openxmlformats.org/package/2006/relationships"><Relationship Id="rId8" Type="http://schemas.openxmlformats.org/officeDocument/2006/relationships/hyperlink" Target="https://fa.wikipedia.org/wiki/%D8%A2%D8%B3%DB%8C%D8%A7%DB%8C_%D8%AC%D9%86%D9%88%D8%A8%DB%8C" TargetMode="External"/><Relationship Id="rId3" Type="http://schemas.openxmlformats.org/officeDocument/2006/relationships/hyperlink" Target="https://fa.wikipedia.org/wiki/%D9%87%D9%86%D8%AF" TargetMode="External"/><Relationship Id="rId7" Type="http://schemas.openxmlformats.org/officeDocument/2006/relationships/hyperlink" Target="https://fa.wikipedia.org/wiki/%D8%AA%D9%85%D8%AF%D9%86_%D8%AF%D8%B1%D9%87_%D8%B3%D9%86%D8%AF" TargetMode="External"/><Relationship Id="rId2" Type="http://schemas.openxmlformats.org/officeDocument/2006/relationships/hyperlink" Target="https://fa.wikipedia.org/wiki/%D8%B2%D9%85%DB%8C%D9%86" TargetMode="External"/><Relationship Id="rId1" Type="http://schemas.openxmlformats.org/officeDocument/2006/relationships/slideLayout" Target="../slideLayouts/slideLayout2.xml"/><Relationship Id="rId6" Type="http://schemas.openxmlformats.org/officeDocument/2006/relationships/hyperlink" Target="https://fa.wikipedia.org/wiki/%D9%BE%D8%A7%D8%B1%DA%86%D9%87" TargetMode="External"/><Relationship Id="rId5" Type="http://schemas.openxmlformats.org/officeDocument/2006/relationships/hyperlink" Target="https://fa.wikipedia.org/wiki/%D8%A7%DB%8C%D8%A7%D9%84%D8%A7%D8%AA_%D9%85%D8%AA%D8%AD%D8%AF%D9%87_%D8%A2%D9%85%D8%B1%DB%8C%DA%A9%D8%A7" TargetMode="External"/><Relationship Id="rId4" Type="http://schemas.openxmlformats.org/officeDocument/2006/relationships/hyperlink" Target="https://fa.wikipedia.org/wiki/%DA%86%DB%8C%D9%86" TargetMode="External"/></Relationships>
</file>

<file path=ppt/slides/_rels/slide7.xml.rels><?xml version="1.0" encoding="UTF-8" standalone="yes"?>
<Relationships xmlns="http://schemas.openxmlformats.org/package/2006/relationships"><Relationship Id="rId3" Type="http://schemas.openxmlformats.org/officeDocument/2006/relationships/hyperlink" Target="https://fa.wikipedia.org/wiki/%D8%A7%D9%84%DB%8C%D8%A7%D9%81_%D9%85%D8%B5%D9%86%D9%88%D8%B9%DB%8C" TargetMode="External"/><Relationship Id="rId2" Type="http://schemas.openxmlformats.org/officeDocument/2006/relationships/hyperlink" Target="https://fa.wikipedia.org/wiki/%D9%86%D8%B3%D8%A7%D8%AC%DB%8C" TargetMode="External"/><Relationship Id="rId1" Type="http://schemas.openxmlformats.org/officeDocument/2006/relationships/slideLayout" Target="../slideLayouts/slideLayout2.xml"/><Relationship Id="rId4" Type="http://schemas.openxmlformats.org/officeDocument/2006/relationships/hyperlink" Target="https://fa.wikipedia.org/wiki/%D9%BE%D9%84%DB%8C%E2%80%8C%D8%A7%D8%B3%D8%AA%D8%B1" TargetMode="External"/></Relationships>
</file>

<file path=ppt/slides/_rels/slide8.xml.rels><?xml version="1.0" encoding="UTF-8" standalone="yes"?>
<Relationships xmlns="http://schemas.openxmlformats.org/package/2006/relationships"><Relationship Id="rId3" Type="http://schemas.openxmlformats.org/officeDocument/2006/relationships/hyperlink" Target="https://fa.wikipedia.org/wiki/%D8%B5%D8%AD%D8%A7%D9%81%DB%8C" TargetMode="External"/><Relationship Id="rId2" Type="http://schemas.openxmlformats.org/officeDocument/2006/relationships/hyperlink" Target="https://fa.wikipedia.org/wiki/%D9%86%DB%8C%D8%AA%D8%B1%D9%88%D8%B3%D9%84%D9%88%D9%84%D8%B2" TargetMode="Externa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hyperlink" Target="https://fa.wikipedia.org/wiki/%D8%A7%D9%84%DB%8C%D8%A7%D9%81_%D8%B7%D8%A8%DB%8C%D8%B9%DB%8C" TargetMode="Externa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hyperlink" Target="https://fa.wikipedia.org/wiki/%D8%B3%D9%84%D9%88%D9%84%D8%B2" TargetMode="External"/><Relationship Id="rId2" Type="http://schemas.openxmlformats.org/officeDocument/2006/relationships/hyperlink" Target="https://fa.wikipedia.org/wiki/%DA%AF%D9%84%D9%88%DA%A9%D8%B2" TargetMode="External"/><Relationship Id="rId1" Type="http://schemas.openxmlformats.org/officeDocument/2006/relationships/slideLayout" Target="../slideLayouts/slideLayout2.xml"/><Relationship Id="rId4" Type="http://schemas.openxmlformats.org/officeDocument/2006/relationships/hyperlink" Target="https://fa.wikipedia.org/wiki/%D8%B1%D9%86%DA%AF%D8%AF%D8%A7%D9%86%D9%87" TargetMode="External"/></Relationships>
</file>

<file path=ppt/slides/_rels/slide11.xml.rels><?xml version="1.0" encoding="UTF-8" standalone="yes"?>
<Relationships xmlns="http://schemas.openxmlformats.org/package/2006/relationships"><Relationship Id="rId2" Type="http://schemas.openxmlformats.org/officeDocument/2006/relationships/hyperlink" Target="https://fa.wikipedia.org/wiki/%D9%BE%DB%8C%D9%88%D9%86%D8%AF_%D9%87%DB%8C%D8%AF%D8%B1%D9%88%DA%98%D9%86%DB%8C" TargetMode="Externa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hyperlink" Target="https://fa.wikipedia.org/wiki/%D8%B3%D8%B7%D8%AD_%D9%85%D9%82%D8%B7%D8%B9" TargetMode="Externa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hyperlink" Target="https://fa.wikipedia.org/wiki/%DB%8C%D8%A7%D8%B1%D8%A7%D9%86%D9%87" TargetMode="External"/><Relationship Id="rId2" Type="http://schemas.openxmlformats.org/officeDocument/2006/relationships/hyperlink" Target="https://fa.wikipedia.org/wiki/%D8%AA%D8%AC%D8%A7%D8%B1%D8%AA_%D8%AE%D8%A7%D8%B1%D8%AC%DB%8C" TargetMode="External"/><Relationship Id="rId1" Type="http://schemas.openxmlformats.org/officeDocument/2006/relationships/slideLayout" Target="../slideLayouts/slideLayout2.xml"/><Relationship Id="rId4" Type="http://schemas.openxmlformats.org/officeDocument/2006/relationships/hyperlink" Target="https://fa.wikipedia.org/wiki/%D9%BE%D9%86%D8%A8%D9%87#cite_note-4" TargetMode="External"/></Relationships>
</file>

<file path=ppt/slides/_rels/slide15.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fontScale="90000"/>
          </a:bodyPr>
          <a:lstStyle/>
          <a:p>
            <a:r>
              <a:rPr lang="fa-IR" dirty="0" smtClean="0"/>
              <a:t>به نام</a:t>
            </a:r>
            <a:br>
              <a:rPr lang="fa-IR" dirty="0" smtClean="0"/>
            </a:br>
            <a:r>
              <a:rPr lang="fa-IR" dirty="0"/>
              <a:t> </a:t>
            </a:r>
            <a:r>
              <a:rPr lang="fa-IR" dirty="0" smtClean="0"/>
              <a:t>      خدایی</a:t>
            </a:r>
            <a:br>
              <a:rPr lang="fa-IR" dirty="0" smtClean="0"/>
            </a:br>
            <a:r>
              <a:rPr lang="fa-IR" dirty="0" smtClean="0"/>
              <a:t>که داننده راز هاست</a:t>
            </a:r>
            <a:endParaRPr lang="en-US" dirty="0"/>
          </a:p>
        </p:txBody>
      </p:sp>
      <p:sp>
        <p:nvSpPr>
          <p:cNvPr id="3" name="Subtitle 2"/>
          <p:cNvSpPr>
            <a:spLocks noGrp="1"/>
          </p:cNvSpPr>
          <p:nvPr>
            <p:ph type="subTitle" idx="1"/>
          </p:nvPr>
        </p:nvSpPr>
        <p:spPr>
          <a:xfrm>
            <a:off x="1835727" y="3809856"/>
            <a:ext cx="9144000" cy="1655762"/>
          </a:xfrm>
        </p:spPr>
        <p:txBody>
          <a:bodyPr>
            <a:normAutofit fontScale="92500" lnSpcReduction="20000"/>
          </a:bodyPr>
          <a:lstStyle/>
          <a:p>
            <a:endParaRPr lang="fa-IR" dirty="0" smtClean="0"/>
          </a:p>
          <a:p>
            <a:endParaRPr lang="fa-IR" dirty="0"/>
          </a:p>
          <a:p>
            <a:endParaRPr lang="fa-IR" dirty="0" smtClean="0"/>
          </a:p>
          <a:p>
            <a:r>
              <a:rPr lang="fa-IR" sz="3100" dirty="0" smtClean="0"/>
              <a:t>موضوع:پنبه </a:t>
            </a:r>
            <a:endParaRPr lang="fa-IR" dirty="0"/>
          </a:p>
        </p:txBody>
      </p:sp>
    </p:spTree>
    <p:extLst>
      <p:ext uri="{BB962C8B-B14F-4D97-AF65-F5344CB8AC3E}">
        <p14:creationId xmlns:p14="http://schemas.microsoft.com/office/powerpoint/2010/main" val="428159600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02779"/>
            <a:ext cx="10515600" cy="1325563"/>
          </a:xfrm>
        </p:spPr>
        <p:txBody>
          <a:bodyPr>
            <a:normAutofit/>
          </a:bodyPr>
          <a:lstStyle/>
          <a:p>
            <a:pPr algn="r"/>
            <a:endParaRPr lang="en-US" sz="3200" dirty="0"/>
          </a:p>
        </p:txBody>
      </p:sp>
      <p:pic>
        <p:nvPicPr>
          <p:cNvPr id="5" name="Content Placeholder 4"/>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6448358" y="2659633"/>
            <a:ext cx="4550200" cy="3496468"/>
          </a:xfrm>
        </p:spPr>
      </p:pic>
      <p:sp>
        <p:nvSpPr>
          <p:cNvPr id="4" name="AutoShape 2" descr="Image result for ‫پنبه‬‎"/>
          <p:cNvSpPr>
            <a:spLocks noChangeAspect="1" noChangeArrowheads="1"/>
          </p:cNvSpPr>
          <p:nvPr/>
        </p:nvSpPr>
        <p:spPr bwMode="auto">
          <a:xfrm>
            <a:off x="155575" y="-555625"/>
            <a:ext cx="2190750" cy="1171575"/>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346325" y="2493379"/>
            <a:ext cx="4092719" cy="3662722"/>
          </a:xfrm>
          <a:prstGeom prst="rect">
            <a:avLst/>
          </a:prstGeom>
        </p:spPr>
      </p:pic>
    </p:spTree>
    <p:extLst>
      <p:ext uri="{BB962C8B-B14F-4D97-AF65-F5344CB8AC3E}">
        <p14:creationId xmlns:p14="http://schemas.microsoft.com/office/powerpoint/2010/main" val="404492178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fa-IR" b="0" i="0" dirty="0" smtClean="0">
                <a:solidFill>
                  <a:srgbClr val="000000"/>
                </a:solidFill>
                <a:effectLst/>
                <a:cs typeface=".Arabic UI Display"/>
              </a:rPr>
              <a:t>پنبه</a:t>
            </a:r>
            <a:br>
              <a:rPr lang="fa-IR" b="0" i="0" dirty="0" smtClean="0">
                <a:solidFill>
                  <a:srgbClr val="000000"/>
                </a:solidFill>
                <a:effectLst/>
                <a:cs typeface=".Arabic UI Display"/>
              </a:rPr>
            </a:br>
            <a:endParaRPr lang="en-US" dirty="0"/>
          </a:p>
        </p:txBody>
      </p:sp>
      <p:sp>
        <p:nvSpPr>
          <p:cNvPr id="3" name="Content Placeholder 2"/>
          <p:cNvSpPr>
            <a:spLocks noGrp="1"/>
          </p:cNvSpPr>
          <p:nvPr>
            <p:ph idx="1"/>
          </p:nvPr>
        </p:nvSpPr>
        <p:spPr/>
        <p:txBody>
          <a:bodyPr/>
          <a:lstStyle/>
          <a:p>
            <a:r>
              <a:rPr lang="fa-IR" b="1" i="0" dirty="0" smtClean="0">
                <a:solidFill>
                  <a:srgbClr val="202122"/>
                </a:solidFill>
                <a:effectLst/>
                <a:latin typeface=".Arabic UI Text"/>
              </a:rPr>
              <a:t>پنبه</a:t>
            </a:r>
            <a:r>
              <a:rPr lang="fa-IR" b="0" i="0" dirty="0" smtClean="0">
                <a:solidFill>
                  <a:srgbClr val="202122"/>
                </a:solidFill>
                <a:effectLst/>
                <a:latin typeface=".Arabic UI Text"/>
              </a:rPr>
              <a:t> (به </a:t>
            </a:r>
            <a:r>
              <a:rPr lang="fa-IR" b="0" i="0" u="none" strike="noStrike" dirty="0" smtClean="0">
                <a:solidFill>
                  <a:srgbClr val="0B0080"/>
                </a:solidFill>
                <a:effectLst/>
                <a:latin typeface=".Arabic UI Text"/>
                <a:hlinkClick r:id="rId2" tooltip="فارسی شرقی"/>
              </a:rPr>
              <a:t>فارسی شرقی</a:t>
            </a:r>
            <a:r>
              <a:rPr lang="fa-IR" b="0" i="0" dirty="0" smtClean="0">
                <a:solidFill>
                  <a:srgbClr val="202122"/>
                </a:solidFill>
                <a:effectLst/>
                <a:latin typeface=".Arabic UI Text"/>
              </a:rPr>
              <a:t>: پخته)(به عربی قُطُن که کاتن انگلیسی از همان است) یک نوع محصول کشاورزی‌است که از الیاف پوشانندهٔ دانهٔ </a:t>
            </a:r>
            <a:r>
              <a:rPr lang="fa-IR" b="0" i="0" u="none" strike="noStrike" dirty="0" smtClean="0">
                <a:solidFill>
                  <a:srgbClr val="0B0080"/>
                </a:solidFill>
                <a:effectLst/>
                <a:latin typeface=".Arabic UI Text"/>
                <a:hlinkClick r:id="rId3" tooltip="گیاه پنبه"/>
              </a:rPr>
              <a:t>گیاه پنبه</a:t>
            </a:r>
            <a:r>
              <a:rPr lang="fa-IR" b="0" i="0" dirty="0" smtClean="0">
                <a:solidFill>
                  <a:srgbClr val="202122"/>
                </a:solidFill>
                <a:effectLst/>
                <a:latin typeface=".Arabic UI Text"/>
              </a:rPr>
              <a:t> (با نام علمی </a:t>
            </a:r>
            <a:r>
              <a:rPr lang="en-US" b="0" i="1" dirty="0" err="1" smtClean="0">
                <a:solidFill>
                  <a:srgbClr val="202122"/>
                </a:solidFill>
                <a:effectLst/>
                <a:latin typeface=".Arabic UI Text"/>
              </a:rPr>
              <a:t>Gossypium</a:t>
            </a:r>
            <a:r>
              <a:rPr lang="en-US" b="0" i="0" dirty="0" smtClean="0">
                <a:solidFill>
                  <a:srgbClr val="202122"/>
                </a:solidFill>
                <a:effectLst/>
                <a:latin typeface=".Arabic UI Text"/>
              </a:rPr>
              <a:t>) </a:t>
            </a:r>
            <a:r>
              <a:rPr lang="fa-IR" b="0" i="0" dirty="0" smtClean="0">
                <a:solidFill>
                  <a:srgbClr val="202122"/>
                </a:solidFill>
                <a:effectLst/>
                <a:latin typeface=".Arabic UI Text"/>
              </a:rPr>
              <a:t>به دست می‌آید. پنبه تشکیل‌شده از الیافی نرم و پف‌دار است که درون کپسولی به دور تخم‌های گیاه پنبه می‌روید. این الیاف از </a:t>
            </a:r>
            <a:r>
              <a:rPr lang="fa-IR" b="0" i="0" u="none" strike="noStrike" dirty="0" smtClean="0">
                <a:solidFill>
                  <a:srgbClr val="0B0080"/>
                </a:solidFill>
                <a:effectLst/>
                <a:latin typeface=".Arabic UI Text"/>
                <a:hlinkClick r:id="rId4" tooltip="سلولز"/>
              </a:rPr>
              <a:t>سلولز</a:t>
            </a:r>
            <a:r>
              <a:rPr lang="fa-IR" b="0" i="0" dirty="0" smtClean="0">
                <a:solidFill>
                  <a:srgbClr val="202122"/>
                </a:solidFill>
                <a:effectLst/>
                <a:latin typeface=".Arabic UI Text"/>
              </a:rPr>
              <a:t> تشکیل شده‌اند و به دلیل ویژگی پوشانندگی، می‌توانند تخم‌های گیاه را با خود به مناطق دور ببرند و به گسترش گیاه کمک کنند.</a:t>
            </a:r>
            <a:endParaRPr lang="en-US" dirty="0"/>
          </a:p>
        </p:txBody>
      </p:sp>
    </p:spTree>
    <p:extLst>
      <p:ext uri="{BB962C8B-B14F-4D97-AF65-F5344CB8AC3E}">
        <p14:creationId xmlns:p14="http://schemas.microsoft.com/office/powerpoint/2010/main" val="79651270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fa-IR" b="0" i="0" dirty="0" smtClean="0">
                <a:solidFill>
                  <a:srgbClr val="202122"/>
                </a:solidFill>
                <a:effectLst/>
                <a:latin typeface=".Arabic UI Text"/>
              </a:rPr>
              <a:t>گیاه پنبه بومی مناطق گرمسیری و نیمه‌گرمسیری سراسر جهان شامل </a:t>
            </a:r>
            <a:r>
              <a:rPr lang="fa-IR" b="0" i="0" u="none" strike="noStrike" dirty="0" smtClean="0">
                <a:solidFill>
                  <a:srgbClr val="0B0080"/>
                </a:solidFill>
                <a:effectLst/>
                <a:latin typeface=".Arabic UI Text"/>
                <a:hlinkClick r:id="rId2" tooltip="قاره آمریکا"/>
              </a:rPr>
              <a:t>قاره آمریکا</a:t>
            </a:r>
            <a:r>
              <a:rPr lang="fa-IR" b="0" i="0" dirty="0" smtClean="0">
                <a:solidFill>
                  <a:srgbClr val="202122"/>
                </a:solidFill>
                <a:effectLst/>
                <a:latin typeface=".Arabic UI Text"/>
              </a:rPr>
              <a:t>، </a:t>
            </a:r>
            <a:r>
              <a:rPr lang="fa-IR" b="0" i="0" u="none" strike="noStrike" dirty="0" smtClean="0">
                <a:solidFill>
                  <a:srgbClr val="0B0080"/>
                </a:solidFill>
                <a:effectLst/>
                <a:latin typeface=".Arabic UI Text"/>
                <a:hlinkClick r:id="rId3" tooltip="آفریقا"/>
              </a:rPr>
              <a:t>آفریقا</a:t>
            </a:r>
            <a:r>
              <a:rPr lang="fa-IR" b="0" i="0" dirty="0" smtClean="0">
                <a:solidFill>
                  <a:srgbClr val="202122"/>
                </a:solidFill>
                <a:effectLst/>
                <a:latin typeface=".Arabic UI Text"/>
              </a:rPr>
              <a:t>، و </a:t>
            </a:r>
            <a:r>
              <a:rPr lang="fa-IR" b="0" i="0" u="none" strike="noStrike" dirty="0" smtClean="0">
                <a:solidFill>
                  <a:srgbClr val="0B0080"/>
                </a:solidFill>
                <a:effectLst/>
                <a:latin typeface=".Arabic UI Text"/>
                <a:hlinkClick r:id="rId4" tooltip="هند"/>
              </a:rPr>
              <a:t>هند</a:t>
            </a:r>
            <a:r>
              <a:rPr lang="fa-IR" b="0" i="0" dirty="0" smtClean="0">
                <a:solidFill>
                  <a:srgbClr val="202122"/>
                </a:solidFill>
                <a:effectLst/>
                <a:latin typeface=".Arabic UI Text"/>
              </a:rPr>
              <a:t> است. بیشترین تنوع پنبه‌های وحشی نخست در مکزیک، و سپس در </a:t>
            </a:r>
            <a:r>
              <a:rPr lang="fa-IR" b="0" i="0" u="none" strike="noStrike" dirty="0" smtClean="0">
                <a:solidFill>
                  <a:srgbClr val="0B0080"/>
                </a:solidFill>
                <a:effectLst/>
                <a:latin typeface=".Arabic UI Text"/>
                <a:hlinkClick r:id="rId5" tooltip="استرالیا"/>
              </a:rPr>
              <a:t>استرالیا</a:t>
            </a:r>
            <a:r>
              <a:rPr lang="fa-IR" b="0" i="0" dirty="0" smtClean="0">
                <a:solidFill>
                  <a:srgbClr val="202122"/>
                </a:solidFill>
                <a:effectLst/>
                <a:latin typeface=".Arabic UI Text"/>
              </a:rPr>
              <a:t> و </a:t>
            </a:r>
            <a:r>
              <a:rPr lang="fa-IR" b="0" i="0" u="none" strike="noStrike" dirty="0" smtClean="0">
                <a:solidFill>
                  <a:srgbClr val="0B0080"/>
                </a:solidFill>
                <a:effectLst/>
                <a:latin typeface=".Arabic UI Text"/>
                <a:hlinkClick r:id="rId3" tooltip="آفریقا"/>
              </a:rPr>
              <a:t>آفریقا</a:t>
            </a:r>
            <a:r>
              <a:rPr lang="fa-IR" b="0" i="0" dirty="0" smtClean="0">
                <a:solidFill>
                  <a:srgbClr val="202122"/>
                </a:solidFill>
                <a:effectLst/>
                <a:latin typeface=".Arabic UI Text"/>
              </a:rPr>
              <a:t> یافت می‌شود. پنبه توسط ساکنان هر دو </a:t>
            </a:r>
            <a:r>
              <a:rPr lang="fa-IR" b="0" i="0" u="none" strike="noStrike" dirty="0" smtClean="0">
                <a:solidFill>
                  <a:srgbClr val="0B0080"/>
                </a:solidFill>
                <a:effectLst/>
                <a:latin typeface=".Arabic UI Text"/>
                <a:hlinkClick r:id="rId6" tooltip="بر قدیم"/>
              </a:rPr>
              <a:t>بر قدیم</a:t>
            </a:r>
            <a:r>
              <a:rPr lang="fa-IR" b="0" i="0" dirty="0" smtClean="0">
                <a:solidFill>
                  <a:srgbClr val="202122"/>
                </a:solidFill>
                <a:effectLst/>
                <a:latin typeface=".Arabic UI Text"/>
              </a:rPr>
              <a:t> و </a:t>
            </a:r>
            <a:r>
              <a:rPr lang="fa-IR" b="0" i="0" u="none" strike="noStrike" dirty="0" smtClean="0">
                <a:solidFill>
                  <a:srgbClr val="0B0080"/>
                </a:solidFill>
                <a:effectLst/>
                <a:latin typeface=".Arabic UI Text"/>
                <a:hlinkClick r:id="rId7" tooltip="بر جدید"/>
              </a:rPr>
              <a:t>بر جدید</a:t>
            </a:r>
            <a:r>
              <a:rPr lang="fa-IR" b="0" i="0" dirty="0" smtClean="0">
                <a:solidFill>
                  <a:srgbClr val="202122"/>
                </a:solidFill>
                <a:effectLst/>
                <a:latin typeface=".Arabic UI Text"/>
              </a:rPr>
              <a:t> اهلی شد. بخش‌هایی از الیاف پنبه در کاوش‌های باستان‌شناسانه مربوط به ۵۰۰۰سال پیش از میلاد در </a:t>
            </a:r>
            <a:r>
              <a:rPr lang="fa-IR" b="0" i="0" u="none" strike="noStrike" dirty="0" smtClean="0">
                <a:solidFill>
                  <a:srgbClr val="0B0080"/>
                </a:solidFill>
                <a:effectLst/>
                <a:latin typeface=".Arabic UI Text"/>
                <a:hlinkClick r:id="rId8" tooltip="مکزیک"/>
              </a:rPr>
              <a:t>مکزیک</a:t>
            </a:r>
            <a:r>
              <a:rPr lang="fa-IR" b="0" i="0" dirty="0" smtClean="0">
                <a:solidFill>
                  <a:srgbClr val="202122"/>
                </a:solidFill>
                <a:effectLst/>
                <a:latin typeface=".Arabic UI Text"/>
              </a:rPr>
              <a:t> و تمدن دره سند (</a:t>
            </a:r>
            <a:r>
              <a:rPr lang="fa-IR" b="0" i="0" u="none" strike="noStrike" dirty="0" smtClean="0">
                <a:solidFill>
                  <a:srgbClr val="0B0080"/>
                </a:solidFill>
                <a:effectLst/>
                <a:latin typeface=".Arabic UI Text"/>
                <a:hlinkClick r:id="rId9" tooltip="پاکستان"/>
              </a:rPr>
              <a:t>پاکستان</a:t>
            </a:r>
            <a:r>
              <a:rPr lang="fa-IR" b="0" i="0" dirty="0" smtClean="0">
                <a:solidFill>
                  <a:srgbClr val="202122"/>
                </a:solidFill>
                <a:effectLst/>
                <a:latin typeface=".Arabic UI Text"/>
              </a:rPr>
              <a:t> امروزی) پیدا شده‌اند.</a:t>
            </a:r>
            <a:endParaRPr lang="en-US" dirty="0"/>
          </a:p>
        </p:txBody>
      </p:sp>
    </p:spTree>
    <p:extLst>
      <p:ext uri="{BB962C8B-B14F-4D97-AF65-F5344CB8AC3E}">
        <p14:creationId xmlns:p14="http://schemas.microsoft.com/office/powerpoint/2010/main" val="105911270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a:bodyPr>
          <a:lstStyle/>
          <a:p>
            <a:pPr marL="0" indent="0">
              <a:buNone/>
            </a:pPr>
            <a:r>
              <a:rPr lang="fa-IR" b="0" i="0" dirty="0" smtClean="0">
                <a:solidFill>
                  <a:srgbClr val="202122"/>
                </a:solidFill>
                <a:effectLst/>
                <a:latin typeface=".Arabic UI Text"/>
              </a:rPr>
              <a:t>این محصول که به دلیل مبادلات وسیع تجاری اش «طلای سفید» لقب گرفته‌است از اهمیت اقتصادی فراوانی برخوردار است.</a:t>
            </a:r>
            <a:r>
              <a:rPr lang="fa-IR" b="0" i="0" u="none" strike="noStrike" baseline="30000" dirty="0" smtClean="0">
                <a:solidFill>
                  <a:srgbClr val="0B0080"/>
                </a:solidFill>
                <a:effectLst/>
                <a:latin typeface=".Arabic UI Text"/>
              </a:rPr>
              <a:t> </a:t>
            </a:r>
            <a:r>
              <a:rPr lang="fa-IR" b="0" i="0" dirty="0" smtClean="0">
                <a:solidFill>
                  <a:srgbClr val="202122"/>
                </a:solidFill>
                <a:effectLst/>
                <a:latin typeface=".Arabic UI Text"/>
              </a:rPr>
              <a:t>این گیاه در تولید </a:t>
            </a:r>
            <a:r>
              <a:rPr lang="fa-IR" b="0" i="0" u="none" strike="noStrike" dirty="0" smtClean="0">
                <a:solidFill>
                  <a:srgbClr val="0B0080"/>
                </a:solidFill>
                <a:effectLst/>
                <a:latin typeface=".Arabic UI Text"/>
                <a:hlinkClick r:id="rId2" tooltip="نخ"/>
              </a:rPr>
              <a:t>نخ</a:t>
            </a:r>
            <a:r>
              <a:rPr lang="fa-IR" b="0" i="0" dirty="0" smtClean="0">
                <a:solidFill>
                  <a:srgbClr val="202122"/>
                </a:solidFill>
                <a:effectLst/>
                <a:latin typeface=".Arabic UI Text"/>
              </a:rPr>
              <a:t> و </a:t>
            </a:r>
            <a:r>
              <a:rPr lang="fa-IR" b="0" i="0" u="none" strike="noStrike" dirty="0" smtClean="0">
                <a:solidFill>
                  <a:srgbClr val="0B0080"/>
                </a:solidFill>
                <a:effectLst/>
                <a:latin typeface=".Arabic UI Text"/>
                <a:hlinkClick r:id="rId3" tooltip="پارچه"/>
              </a:rPr>
              <a:t>پارچه</a:t>
            </a:r>
            <a:r>
              <a:rPr lang="fa-IR" b="0" i="0" dirty="0" smtClean="0">
                <a:solidFill>
                  <a:srgbClr val="202122"/>
                </a:solidFill>
                <a:effectLst/>
                <a:latin typeface=".Arabic UI Text"/>
              </a:rPr>
              <a:t> به کار برده می‌شود. برای این منظور، الیاف آن را به شکل گسترده و رشته‌رشته درآورده تا دراز و پیچیده در هم شوند. نخ پدید آمده سپس برای تولید پارچه به کار گرفته می‌شود. اگرچه این روش از دیرباز تاکنون مرسوم بوده‌است، این تنها اختراع </a:t>
            </a:r>
            <a:r>
              <a:rPr lang="fa-IR" b="0" i="0" u="none" strike="noStrike" dirty="0" smtClean="0">
                <a:solidFill>
                  <a:srgbClr val="A55858"/>
                </a:solidFill>
                <a:effectLst/>
                <a:latin typeface=".Arabic UI Text"/>
                <a:hlinkClick r:id="rId4" tooltip="دستگاه پنبه‌ریسی (صفحه وجود ندارد)"/>
              </a:rPr>
              <a:t>دستگاه پنبه‌ریسی</a:t>
            </a:r>
            <a:r>
              <a:rPr lang="fa-IR" b="0" i="0" dirty="0" smtClean="0">
                <a:solidFill>
                  <a:srgbClr val="202122"/>
                </a:solidFill>
                <a:effectLst/>
                <a:latin typeface=".Arabic UI Text"/>
              </a:rPr>
              <a:t> بود که هزینه تولید پارچه از این راه را پایین آورد و باعث بهره‌گیری گسترده از پنبه شد به گونه‌ای که امروزه پرکاربردترین الیاف به کار رفته در صنعت پوشاک است.</a:t>
            </a:r>
            <a:endParaRPr lang="en-US" dirty="0"/>
          </a:p>
        </p:txBody>
      </p:sp>
    </p:spTree>
    <p:extLst>
      <p:ext uri="{BB962C8B-B14F-4D97-AF65-F5344CB8AC3E}">
        <p14:creationId xmlns:p14="http://schemas.microsoft.com/office/powerpoint/2010/main" val="106436824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fa-IR" b="0" i="0" dirty="0" smtClean="0">
                <a:solidFill>
                  <a:srgbClr val="202122"/>
                </a:solidFill>
                <a:effectLst/>
                <a:latin typeface=".Arabic UI Text"/>
              </a:rPr>
              <a:t>تخمین زده می‌شود که هم‌اکنون ۲۵ میلیون تن پنبه در هر سال تولید می‌شود. این میزان برابر با سطح زیر کشت ۲٫۵ درصد از زمین‌های کشاورزی روی </a:t>
            </a:r>
            <a:r>
              <a:rPr lang="fa-IR" b="0" i="0" u="none" strike="noStrike" dirty="0" smtClean="0">
                <a:solidFill>
                  <a:srgbClr val="0B0080"/>
                </a:solidFill>
                <a:effectLst/>
                <a:latin typeface=".Arabic UI Text"/>
                <a:hlinkClick r:id="rId2" tooltip="زمین"/>
              </a:rPr>
              <a:t>زمین</a:t>
            </a:r>
            <a:r>
              <a:rPr lang="fa-IR" b="0" i="0" dirty="0" smtClean="0">
                <a:solidFill>
                  <a:srgbClr val="202122"/>
                </a:solidFill>
                <a:effectLst/>
                <a:latin typeface=".Arabic UI Text"/>
              </a:rPr>
              <a:t> است. هم‌اکنون </a:t>
            </a:r>
            <a:r>
              <a:rPr lang="fa-IR" b="0" i="0" u="none" strike="noStrike" dirty="0" smtClean="0">
                <a:solidFill>
                  <a:srgbClr val="0B0080"/>
                </a:solidFill>
                <a:effectLst/>
                <a:latin typeface=".Arabic UI Text"/>
                <a:hlinkClick r:id="rId3" tooltip="هند"/>
              </a:rPr>
              <a:t>هند</a:t>
            </a:r>
            <a:r>
              <a:rPr lang="fa-IR" b="0" i="0" dirty="0" smtClean="0">
                <a:solidFill>
                  <a:srgbClr val="202122"/>
                </a:solidFill>
                <a:effectLst/>
                <a:latin typeface=".Arabic UI Text"/>
              </a:rPr>
              <a:t> با تولید بیش از ۶ میلیون تن پنبه در سال بزرگترین تولیدکننده پنبه در جهان است و پس از آن </a:t>
            </a:r>
            <a:r>
              <a:rPr lang="fa-IR" b="0" i="0" u="none" strike="noStrike" dirty="0" smtClean="0">
                <a:solidFill>
                  <a:srgbClr val="0B0080"/>
                </a:solidFill>
                <a:effectLst/>
                <a:latin typeface=".Arabic UI Text"/>
                <a:hlinkClick r:id="rId4" tooltip="چین"/>
              </a:rPr>
              <a:t>چین</a:t>
            </a:r>
            <a:r>
              <a:rPr lang="fa-IR" b="0" i="0" dirty="0" smtClean="0">
                <a:solidFill>
                  <a:srgbClr val="202122"/>
                </a:solidFill>
                <a:effectLst/>
                <a:latin typeface=".Arabic UI Text"/>
              </a:rPr>
              <a:t> و </a:t>
            </a:r>
            <a:r>
              <a:rPr lang="fa-IR" b="0" i="0" u="none" strike="noStrike" dirty="0" smtClean="0">
                <a:solidFill>
                  <a:srgbClr val="0B0080"/>
                </a:solidFill>
                <a:effectLst/>
                <a:latin typeface=".Arabic UI Text"/>
                <a:hlinkClick r:id="rId5" tooltip="ایالات متحده آمریکا"/>
              </a:rPr>
              <a:t>ایالات متحده آمریکا</a:t>
            </a:r>
            <a:r>
              <a:rPr lang="fa-IR" b="0" i="0" dirty="0" smtClean="0">
                <a:solidFill>
                  <a:srgbClr val="202122"/>
                </a:solidFill>
                <a:effectLst/>
                <a:latin typeface=".Arabic UI Text"/>
              </a:rPr>
              <a:t> با اختلاف زیاد از سایر کشورها در جایگاه دوم و سوم قرار دارند برای نخستین بار </a:t>
            </a:r>
            <a:r>
              <a:rPr lang="fa-IR" b="0" i="0" u="none" strike="noStrike" dirty="0" smtClean="0">
                <a:solidFill>
                  <a:srgbClr val="0B0080"/>
                </a:solidFill>
                <a:effectLst/>
                <a:latin typeface=".Arabic UI Text"/>
                <a:hlinkClick r:id="rId6" tooltip="پارچه"/>
              </a:rPr>
              <a:t>پارچه</a:t>
            </a:r>
            <a:r>
              <a:rPr lang="fa-IR" b="0" i="0" dirty="0" smtClean="0">
                <a:solidFill>
                  <a:srgbClr val="202122"/>
                </a:solidFill>
                <a:effectLst/>
                <a:latin typeface=".Arabic UI Text"/>
              </a:rPr>
              <a:t> پنبه‌ای در حدود ۱٬۹۰۰سال پیش از میلاد توسط </a:t>
            </a:r>
            <a:r>
              <a:rPr lang="fa-IR" b="0" i="0" u="none" strike="noStrike" dirty="0" smtClean="0">
                <a:solidFill>
                  <a:srgbClr val="0B0080"/>
                </a:solidFill>
                <a:effectLst/>
                <a:latin typeface=".Arabic UI Text"/>
                <a:hlinkClick r:id="rId7" tooltip="تمدن دره سند"/>
              </a:rPr>
              <a:t>تمدن دره سند</a:t>
            </a:r>
            <a:r>
              <a:rPr lang="fa-IR" b="0" i="0" dirty="0" smtClean="0">
                <a:solidFill>
                  <a:srgbClr val="202122"/>
                </a:solidFill>
                <a:effectLst/>
                <a:latin typeface=".Arabic UI Text"/>
              </a:rPr>
              <a:t> در </a:t>
            </a:r>
            <a:r>
              <a:rPr lang="fa-IR" b="0" i="0" u="none" strike="noStrike" dirty="0" smtClean="0">
                <a:solidFill>
                  <a:srgbClr val="0B0080"/>
                </a:solidFill>
                <a:effectLst/>
                <a:latin typeface=".Arabic UI Text"/>
                <a:hlinkClick r:id="rId8" tooltip="آسیای جنوبی"/>
              </a:rPr>
              <a:t>آسیای جنوبی</a:t>
            </a:r>
            <a:r>
              <a:rPr lang="fa-IR" b="0" i="0" dirty="0" smtClean="0">
                <a:solidFill>
                  <a:srgbClr val="202122"/>
                </a:solidFill>
                <a:effectLst/>
                <a:latin typeface=".Arabic UI Text"/>
              </a:rPr>
              <a:t> بافته شد.</a:t>
            </a:r>
            <a:endParaRPr lang="en-US" dirty="0"/>
          </a:p>
        </p:txBody>
      </p:sp>
    </p:spTree>
    <p:extLst>
      <p:ext uri="{BB962C8B-B14F-4D97-AF65-F5344CB8AC3E}">
        <p14:creationId xmlns:p14="http://schemas.microsoft.com/office/powerpoint/2010/main" val="375682103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fa-IR" b="0" i="0" dirty="0" smtClean="0">
                <a:solidFill>
                  <a:srgbClr val="000000"/>
                </a:solidFill>
                <a:effectLst/>
                <a:latin typeface=".Arabic UI Display"/>
              </a:rPr>
              <a:t>کاربردها</a:t>
            </a:r>
            <a:br>
              <a:rPr lang="fa-IR" b="0" i="0" dirty="0" smtClean="0">
                <a:solidFill>
                  <a:srgbClr val="000000"/>
                </a:solidFill>
                <a:effectLst/>
                <a:latin typeface=".Arabic UI Display"/>
              </a:rPr>
            </a:br>
            <a:endParaRPr lang="en-US" dirty="0"/>
          </a:p>
        </p:txBody>
      </p:sp>
      <p:sp>
        <p:nvSpPr>
          <p:cNvPr id="3" name="Content Placeholder 2"/>
          <p:cNvSpPr>
            <a:spLocks noGrp="1"/>
          </p:cNvSpPr>
          <p:nvPr>
            <p:ph idx="1"/>
          </p:nvPr>
        </p:nvSpPr>
        <p:spPr/>
        <p:txBody>
          <a:bodyPr/>
          <a:lstStyle/>
          <a:p>
            <a:r>
              <a:rPr lang="fa-IR" b="0" i="0" dirty="0" smtClean="0">
                <a:solidFill>
                  <a:srgbClr val="202122"/>
                </a:solidFill>
                <a:effectLst/>
                <a:latin typeface=".Arabic UI Text"/>
              </a:rPr>
              <a:t>یکی از استفاده‌های پنبه در صنعت </a:t>
            </a:r>
            <a:r>
              <a:rPr lang="fa-IR" b="0" i="0" u="none" strike="noStrike" dirty="0" smtClean="0">
                <a:solidFill>
                  <a:srgbClr val="0B0080"/>
                </a:solidFill>
                <a:effectLst/>
                <a:latin typeface=".Arabic UI Text"/>
                <a:hlinkClick r:id="rId2" tooltip="نساجی"/>
              </a:rPr>
              <a:t>نساجی</a:t>
            </a:r>
            <a:r>
              <a:rPr lang="fa-IR" b="0" i="0" dirty="0" smtClean="0">
                <a:solidFill>
                  <a:srgbClr val="202122"/>
                </a:solidFill>
                <a:effectLst/>
                <a:latin typeface=".Arabic UI Text"/>
              </a:rPr>
              <a:t> است. استفاده‌هایی مانند پارچه‌های پنبه‌ای، جوراب، لباس زیر، لباس کودک، حوله‌ها، پارچه‌های مخملی، کالای خواب و … نخ مورد استفاده در قلاب‌بافی و بافندگی نیز اغلب از جنس پنبه است.</a:t>
            </a:r>
          </a:p>
          <a:p>
            <a:r>
              <a:rPr lang="fa-IR" b="0" i="0" dirty="0" smtClean="0">
                <a:solidFill>
                  <a:srgbClr val="202122"/>
                </a:solidFill>
                <a:effectLst/>
                <a:latin typeface=".Arabic UI Text"/>
              </a:rPr>
              <a:t>بسیاری از پارچه‌ها تماماً از الیاف پنبه تولید می‌شوند. همچنین می‌توان برخی دیگر از الیاف را با پنبه مخلوط کرد و به این ترتیب خواص مورد نیاز دیگری به منسوج اضافه نمود. به عنوان نمونه مخلوط ابریشم مصنوعی با پنبه یا مخلوط </a:t>
            </a:r>
            <a:r>
              <a:rPr lang="fa-IR" b="0" i="0" u="none" strike="noStrike" dirty="0" smtClean="0">
                <a:solidFill>
                  <a:srgbClr val="0B0080"/>
                </a:solidFill>
                <a:effectLst/>
                <a:latin typeface=".Arabic UI Text"/>
                <a:hlinkClick r:id="rId3" tooltip="الیاف مصنوعی"/>
              </a:rPr>
              <a:t>الیاف مصنوعی</a:t>
            </a:r>
            <a:r>
              <a:rPr lang="fa-IR" b="0" i="0" dirty="0" smtClean="0">
                <a:solidFill>
                  <a:srgbClr val="202122"/>
                </a:solidFill>
                <a:effectLst/>
                <a:latin typeface=".Arabic UI Text"/>
              </a:rPr>
              <a:t> مانند </a:t>
            </a:r>
            <a:r>
              <a:rPr lang="fa-IR" b="0" i="0" u="none" strike="noStrike" dirty="0" smtClean="0">
                <a:solidFill>
                  <a:srgbClr val="0B0080"/>
                </a:solidFill>
                <a:effectLst/>
                <a:latin typeface=".Arabic UI Text"/>
                <a:hlinkClick r:id="rId4" tooltip="پلی‌استر"/>
              </a:rPr>
              <a:t>پلی‌استر</a:t>
            </a:r>
            <a:r>
              <a:rPr lang="fa-IR" b="0" i="0" dirty="0" smtClean="0">
                <a:solidFill>
                  <a:srgbClr val="202122"/>
                </a:solidFill>
                <a:effectLst/>
                <a:latin typeface=".Arabic UI Text"/>
              </a:rPr>
              <a:t> با پنبه. همچنین می‌توان نخ پنبه‌ای را با نخ کشیده شده مخلوط کرد و پارچه‌های کشباف مورد نیاز برای لباس‌هایی مانند شلوار جین و لبایسهای کشی تولید کرد.</a:t>
            </a:r>
          </a:p>
          <a:p>
            <a:endParaRPr lang="en-US" dirty="0"/>
          </a:p>
        </p:txBody>
      </p:sp>
    </p:spTree>
    <p:extLst>
      <p:ext uri="{BB962C8B-B14F-4D97-AF65-F5344CB8AC3E}">
        <p14:creationId xmlns:p14="http://schemas.microsoft.com/office/powerpoint/2010/main" val="327900737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fa-IR" b="0" i="0" dirty="0" smtClean="0">
                <a:solidFill>
                  <a:srgbClr val="202122"/>
                </a:solidFill>
                <a:effectLst/>
                <a:latin typeface=".Arabic UI Text"/>
              </a:rPr>
              <a:t>علاوه بر صنعت نساجی، پنبه در تورهای ماهی‌گیری، فیلتر قهوه و چای، مواد منفجره (</a:t>
            </a:r>
            <a:r>
              <a:rPr lang="fa-IR" b="0" i="0" u="none" strike="noStrike" dirty="0" smtClean="0">
                <a:solidFill>
                  <a:srgbClr val="0B0080"/>
                </a:solidFill>
                <a:effectLst/>
                <a:latin typeface=".Arabic UI Text"/>
                <a:hlinkClick r:id="rId2" tooltip="نیتروسلولز"/>
              </a:rPr>
              <a:t>نیتروسلولز</a:t>
            </a:r>
            <a:r>
              <a:rPr lang="fa-IR" b="0" i="0" dirty="0" smtClean="0">
                <a:solidFill>
                  <a:srgbClr val="202122"/>
                </a:solidFill>
                <a:effectLst/>
                <a:latin typeface=".Arabic UI Text"/>
              </a:rPr>
              <a:t>)، کاغذ و </a:t>
            </a:r>
            <a:r>
              <a:rPr lang="fa-IR" b="0" i="0" u="none" strike="noStrike" dirty="0" smtClean="0">
                <a:solidFill>
                  <a:srgbClr val="0B0080"/>
                </a:solidFill>
                <a:effectLst/>
                <a:latin typeface=".Arabic UI Text"/>
                <a:hlinkClick r:id="rId3" tooltip="صحافی"/>
              </a:rPr>
              <a:t>صحافی</a:t>
            </a:r>
            <a:r>
              <a:rPr lang="fa-IR" b="0" i="0" dirty="0" smtClean="0">
                <a:solidFill>
                  <a:srgbClr val="202122"/>
                </a:solidFill>
                <a:effectLst/>
                <a:latin typeface=".Arabic UI Text"/>
              </a:rPr>
              <a:t> … استفاده می‌شود. از پنبه‌دانهٔ باقی‌مانده نیز می‌توان برای تولید روغن (پس از پالایش) مانند هر روغن دیگری استفاده کرد.</a:t>
            </a:r>
            <a:endParaRPr lang="en-US" dirty="0"/>
          </a:p>
        </p:txBody>
      </p:sp>
    </p:spTree>
    <p:extLst>
      <p:ext uri="{BB962C8B-B14F-4D97-AF65-F5344CB8AC3E}">
        <p14:creationId xmlns:p14="http://schemas.microsoft.com/office/powerpoint/2010/main" val="384690120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fa-IR" b="0" i="0" dirty="0" smtClean="0">
                <a:solidFill>
                  <a:srgbClr val="000000"/>
                </a:solidFill>
                <a:effectLst/>
                <a:latin typeface=".Arabic UI Display"/>
              </a:rPr>
              <a:t>الیاف پنبه در نساجی</a:t>
            </a:r>
            <a:br>
              <a:rPr lang="fa-IR" b="0" i="0" dirty="0" smtClean="0">
                <a:solidFill>
                  <a:srgbClr val="000000"/>
                </a:solidFill>
                <a:effectLst/>
                <a:latin typeface=".Arabic UI Display"/>
              </a:rPr>
            </a:br>
            <a:endParaRPr lang="en-US" dirty="0"/>
          </a:p>
        </p:txBody>
      </p:sp>
      <p:sp>
        <p:nvSpPr>
          <p:cNvPr id="3" name="Content Placeholder 2"/>
          <p:cNvSpPr>
            <a:spLocks noGrp="1"/>
          </p:cNvSpPr>
          <p:nvPr>
            <p:ph idx="1"/>
          </p:nvPr>
        </p:nvSpPr>
        <p:spPr/>
        <p:txBody>
          <a:bodyPr>
            <a:normAutofit fontScale="92500"/>
          </a:bodyPr>
          <a:lstStyle/>
          <a:p>
            <a:r>
              <a:rPr lang="fa-IR" b="0" i="0" dirty="0" smtClean="0">
                <a:solidFill>
                  <a:srgbClr val="202122"/>
                </a:solidFill>
                <a:effectLst/>
                <a:latin typeface=".Arabic UI Text"/>
              </a:rPr>
              <a:t>پنبه از مهم‌ترین و پرکاربردترین </a:t>
            </a:r>
            <a:r>
              <a:rPr lang="fa-IR" b="0" i="0" u="none" strike="noStrike" dirty="0" smtClean="0">
                <a:solidFill>
                  <a:srgbClr val="0B0080"/>
                </a:solidFill>
                <a:effectLst/>
                <a:latin typeface=".Arabic UI Text"/>
                <a:hlinkClick r:id="rId2" tooltip="الیاف طبیعی"/>
              </a:rPr>
              <a:t>الیاف طبیعی</a:t>
            </a:r>
            <a:r>
              <a:rPr lang="fa-IR" b="0" i="0" dirty="0" smtClean="0">
                <a:solidFill>
                  <a:srgbClr val="202122"/>
                </a:solidFill>
                <a:effectLst/>
                <a:latin typeface=".Arabic UI Text"/>
              </a:rPr>
              <a:t> در نساجی است.</a:t>
            </a:r>
          </a:p>
          <a:p>
            <a:pPr algn="r"/>
            <a:r>
              <a:rPr lang="fa-IR" b="0" i="0" dirty="0" smtClean="0">
                <a:solidFill>
                  <a:srgbClr val="202122"/>
                </a:solidFill>
                <a:effectLst/>
                <a:latin typeface=".Arabic UI Text"/>
              </a:rPr>
              <a:t>الیاف پنبه بر اساس طول به ۳ قسمت تقسیم می‌شوند. لینت (</a:t>
            </a:r>
            <a:r>
              <a:rPr lang="en-US" b="0" i="0" dirty="0" smtClean="0">
                <a:solidFill>
                  <a:srgbClr val="202122"/>
                </a:solidFill>
                <a:effectLst/>
                <a:latin typeface=".Arabic UI Text"/>
              </a:rPr>
              <a:t>Lint) </a:t>
            </a:r>
            <a:r>
              <a:rPr lang="fa-IR" b="0" i="0" dirty="0" smtClean="0">
                <a:solidFill>
                  <a:srgbClr val="202122"/>
                </a:solidFill>
                <a:effectLst/>
                <a:latin typeface=".Arabic UI Text"/>
              </a:rPr>
              <a:t>که گرانترین نوع می‌باشد، لینتر(</a:t>
            </a:r>
            <a:r>
              <a:rPr lang="en-US" b="0" i="0" dirty="0" smtClean="0">
                <a:solidFill>
                  <a:srgbClr val="202122"/>
                </a:solidFill>
                <a:effectLst/>
                <a:latin typeface=".Arabic UI Text"/>
              </a:rPr>
              <a:t>Linter) </a:t>
            </a:r>
            <a:r>
              <a:rPr lang="fa-IR" b="0" i="0" dirty="0" smtClean="0">
                <a:solidFill>
                  <a:srgbClr val="202122"/>
                </a:solidFill>
                <a:effectLst/>
                <a:latin typeface=".Arabic UI Text"/>
              </a:rPr>
              <a:t>با طولی متوسط و لینیت (</a:t>
            </a:r>
            <a:r>
              <a:rPr lang="en-US" b="0" i="0" dirty="0" err="1" smtClean="0">
                <a:solidFill>
                  <a:srgbClr val="202122"/>
                </a:solidFill>
                <a:effectLst/>
                <a:latin typeface=".Arabic UI Text"/>
              </a:rPr>
              <a:t>Linit</a:t>
            </a:r>
            <a:r>
              <a:rPr lang="en-US" b="0" i="0" dirty="0" smtClean="0">
                <a:solidFill>
                  <a:srgbClr val="202122"/>
                </a:solidFill>
                <a:effectLst/>
                <a:latin typeface=".Arabic UI Text"/>
              </a:rPr>
              <a:t>) </a:t>
            </a:r>
            <a:r>
              <a:rPr lang="fa-IR" b="0" i="0" dirty="0" smtClean="0">
                <a:solidFill>
                  <a:srgbClr val="202122"/>
                </a:solidFill>
                <a:effectLst/>
                <a:latin typeface=".Arabic UI Text"/>
              </a:rPr>
              <a:t>که جهت تولید الیاف بازیافتی و تولید پتو و بالش استفاده می‌شود.</a:t>
            </a:r>
          </a:p>
          <a:p>
            <a:pPr algn="r"/>
            <a:r>
              <a:rPr lang="fa-IR" b="0" i="0" dirty="0" smtClean="0">
                <a:solidFill>
                  <a:srgbClr val="202122"/>
                </a:solidFill>
                <a:effectLst/>
                <a:latin typeface=".Arabic UI Text"/>
              </a:rPr>
              <a:t>از گذشته تا کنون از الیاف پنبه بسته به کاربرد برای تولید نخ و پارچه استفاده می‌شود. این الیاف به دلیل جذب رطوبت مناسب، راحتی پوشش و در دسترس بودن به‌طور گسترده و در بخش‌های مختلف و به شکل‌های گوناگون مورد استفاده قرار می‌گیرند. مانند لباس کودکان، لباس زیر، دستمال کاغذی و لوازم بهداشتی، پانسمان‌ها، شلوار جین، کالای خواب، حوله و … و به شکل بی بافت یا بافته شده.</a:t>
            </a:r>
          </a:p>
          <a:p>
            <a:endParaRPr lang="en-US" dirty="0"/>
          </a:p>
        </p:txBody>
      </p:sp>
    </p:spTree>
    <p:extLst>
      <p:ext uri="{BB962C8B-B14F-4D97-AF65-F5344CB8AC3E}">
        <p14:creationId xmlns:p14="http://schemas.microsoft.com/office/powerpoint/2010/main" val="314668801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fa-IR" b="1" i="0" dirty="0" smtClean="0">
                <a:solidFill>
                  <a:srgbClr val="000000"/>
                </a:solidFill>
                <a:effectLst/>
                <a:latin typeface=".Arabic UI Text"/>
              </a:rPr>
              <a:t>ساختار لیف پنبه</a:t>
            </a:r>
            <a:br>
              <a:rPr lang="fa-IR" b="1" i="0" dirty="0" smtClean="0">
                <a:solidFill>
                  <a:srgbClr val="000000"/>
                </a:solidFill>
                <a:effectLst/>
                <a:latin typeface=".Arabic UI Text"/>
              </a:rPr>
            </a:br>
            <a:endParaRPr lang="en-US" dirty="0"/>
          </a:p>
        </p:txBody>
      </p:sp>
      <p:sp>
        <p:nvSpPr>
          <p:cNvPr id="3" name="Content Placeholder 2"/>
          <p:cNvSpPr>
            <a:spLocks noGrp="1"/>
          </p:cNvSpPr>
          <p:nvPr>
            <p:ph idx="1"/>
          </p:nvPr>
        </p:nvSpPr>
        <p:spPr/>
        <p:txBody>
          <a:bodyPr>
            <a:normAutofit lnSpcReduction="10000"/>
          </a:bodyPr>
          <a:lstStyle/>
          <a:p>
            <a:r>
              <a:rPr lang="fa-IR" b="0" i="0" dirty="0" smtClean="0">
                <a:solidFill>
                  <a:srgbClr val="202122"/>
                </a:solidFill>
                <a:effectLst/>
                <a:latin typeface=".Arabic UI Text"/>
              </a:rPr>
              <a:t>پنبه از الیاف سلولزی و بر پایهٔ </a:t>
            </a:r>
            <a:r>
              <a:rPr lang="fa-IR" b="0" i="0" u="none" strike="noStrike" dirty="0" smtClean="0">
                <a:solidFill>
                  <a:srgbClr val="0B0080"/>
                </a:solidFill>
                <a:effectLst/>
                <a:latin typeface=".Arabic UI Text"/>
                <a:hlinkClick r:id="rId2" tooltip="گلوکز"/>
              </a:rPr>
              <a:t>گلوکز</a:t>
            </a:r>
            <a:r>
              <a:rPr lang="fa-IR" b="0" i="0" dirty="0" smtClean="0">
                <a:solidFill>
                  <a:srgbClr val="202122"/>
                </a:solidFill>
                <a:effectLst/>
                <a:latin typeface=".Arabic UI Text"/>
              </a:rPr>
              <a:t> است. در پنبه علاوه بر </a:t>
            </a:r>
            <a:r>
              <a:rPr lang="fa-IR" b="0" i="0" u="none" strike="noStrike" dirty="0" smtClean="0">
                <a:solidFill>
                  <a:srgbClr val="0B0080"/>
                </a:solidFill>
                <a:effectLst/>
                <a:latin typeface=".Arabic UI Text"/>
                <a:hlinkClick r:id="rId3" tooltip="سلولز"/>
              </a:rPr>
              <a:t>سلولز</a:t>
            </a:r>
            <a:r>
              <a:rPr lang="fa-IR" b="0" i="0" dirty="0" smtClean="0">
                <a:solidFill>
                  <a:srgbClr val="202122"/>
                </a:solidFill>
                <a:effectLst/>
                <a:latin typeface=".Arabic UI Text"/>
              </a:rPr>
              <a:t> (به مقدار حدوداً بیشتر از ۹۵ درصد) مقداری وکس، پکتین، پکتوز، اسید پکتیک، </a:t>
            </a:r>
            <a:r>
              <a:rPr lang="fa-IR" b="0" i="0" u="none" strike="noStrike" dirty="0" smtClean="0">
                <a:solidFill>
                  <a:srgbClr val="0B0080"/>
                </a:solidFill>
                <a:effectLst/>
                <a:latin typeface=".Arabic UI Text"/>
                <a:hlinkClick r:id="rId4" tooltip="رنگدانه"/>
              </a:rPr>
              <a:t>رنگدانه</a:t>
            </a:r>
            <a:r>
              <a:rPr lang="fa-IR" b="0" i="0" dirty="0" smtClean="0">
                <a:solidFill>
                  <a:srgbClr val="202122"/>
                </a:solidFill>
                <a:effectLst/>
                <a:latin typeface=".Arabic UI Text"/>
              </a:rPr>
              <a:t> یا پیگمنت و… وجود دارد</a:t>
            </a:r>
          </a:p>
          <a:p>
            <a:r>
              <a:rPr lang="fa-IR" b="0" i="0" dirty="0" smtClean="0">
                <a:solidFill>
                  <a:srgbClr val="202122"/>
                </a:solidFill>
                <a:effectLst/>
                <a:latin typeface=".Arabic UI Text"/>
              </a:rPr>
              <a:t>مولکول‌های سلولز پنبه که تحت عملیات مکانیکی و شیمیایی قبلی قرار نگرفته باشد، از پلیمرهای خطی که حاوی حداقل ۵۰۰۰ واحد انیدروگلوکز می‌باشند، تشکیل می‌گردد. معمولاً این مولکول‌ها در حالت جامد به شکل صفحات مسطح می‌باشند و در حضور آب این صفحات به‌طور منظم به هم چسبیده می‌باشند؛ ولی در بعضی مواقع برخی از آن‌ها از این حالت مسطح (</a:t>
            </a:r>
            <a:r>
              <a:rPr lang="en-US" b="0" i="0" dirty="0" smtClean="0">
                <a:solidFill>
                  <a:srgbClr val="202122"/>
                </a:solidFill>
                <a:effectLst/>
                <a:latin typeface=".Arabic UI Text"/>
              </a:rPr>
              <a:t>Flat form) </a:t>
            </a:r>
            <a:r>
              <a:rPr lang="fa-IR" b="0" i="0" dirty="0" smtClean="0">
                <a:solidFill>
                  <a:srgbClr val="202122"/>
                </a:solidFill>
                <a:effectLst/>
                <a:latin typeface=".Arabic UI Text"/>
              </a:rPr>
              <a:t>تبعیت نمی‌کند و خمش‌های مولکولی (</a:t>
            </a:r>
            <a:r>
              <a:rPr lang="en-US" b="0" i="0" dirty="0" smtClean="0">
                <a:solidFill>
                  <a:srgbClr val="202122"/>
                </a:solidFill>
                <a:effectLst/>
                <a:latin typeface=".Arabic UI Text"/>
              </a:rPr>
              <a:t>Chain folding) </a:t>
            </a:r>
            <a:r>
              <a:rPr lang="fa-IR" b="0" i="0" dirty="0" smtClean="0">
                <a:solidFill>
                  <a:srgbClr val="202122"/>
                </a:solidFill>
                <a:effectLst/>
                <a:latin typeface=".Arabic UI Text"/>
              </a:rPr>
              <a:t>در بعضی از الیاف سلولزی مشاهده می‌گردد. مولکول‌های سلولز پنیه در حالت کاملاً گسترده و موازات محور فیبریل‌ها قرار دارند.</a:t>
            </a:r>
          </a:p>
          <a:p>
            <a:endParaRPr lang="en-US" dirty="0"/>
          </a:p>
        </p:txBody>
      </p:sp>
    </p:spTree>
    <p:extLst>
      <p:ext uri="{BB962C8B-B14F-4D97-AF65-F5344CB8AC3E}">
        <p14:creationId xmlns:p14="http://schemas.microsoft.com/office/powerpoint/2010/main" val="339097929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fontScale="92500" lnSpcReduction="10000"/>
          </a:bodyPr>
          <a:lstStyle/>
          <a:p>
            <a:r>
              <a:rPr lang="fa-IR" b="0" i="0" dirty="0" smtClean="0">
                <a:solidFill>
                  <a:srgbClr val="202122"/>
                </a:solidFill>
                <a:effectLst/>
                <a:latin typeface=".Arabic UI Text"/>
              </a:rPr>
              <a:t>مطالعات بوسیلهٔ جذب تور ماورا قرمز (</a:t>
            </a:r>
            <a:r>
              <a:rPr lang="en-US" b="0" i="0" dirty="0" smtClean="0">
                <a:solidFill>
                  <a:srgbClr val="202122"/>
                </a:solidFill>
                <a:effectLst/>
                <a:latin typeface=".Arabic UI Text"/>
              </a:rPr>
              <a:t>Infra red) </a:t>
            </a:r>
            <a:r>
              <a:rPr lang="fa-IR" b="0" i="0" dirty="0" smtClean="0">
                <a:solidFill>
                  <a:srgbClr val="202122"/>
                </a:solidFill>
                <a:effectLst/>
                <a:latin typeface=".Arabic UI Text"/>
              </a:rPr>
              <a:t>نشان می‌دهد که اغلب گروه‌های هیدروکسیل با یکدیگر </a:t>
            </a:r>
            <a:r>
              <a:rPr lang="fa-IR" b="0" i="0" u="none" strike="noStrike" dirty="0" smtClean="0">
                <a:solidFill>
                  <a:srgbClr val="0B0080"/>
                </a:solidFill>
                <a:effectLst/>
                <a:latin typeface=".Arabic UI Text"/>
                <a:hlinkClick r:id="rId2" tooltip="پیوند هیدروژنی"/>
              </a:rPr>
              <a:t>پیوند هیدروژنی</a:t>
            </a:r>
            <a:r>
              <a:rPr lang="fa-IR" b="0" i="0" dirty="0" smtClean="0">
                <a:solidFill>
                  <a:srgbClr val="202122"/>
                </a:solidFill>
                <a:effectLst/>
                <a:latin typeface=".Arabic UI Text"/>
              </a:rPr>
              <a:t> برقرار می‌سازند. پیوند بین صفحات مولکول‌ها احتمالاً بوسیلهٔ نیروهای واندروالس حاصل می‌شود.</a:t>
            </a:r>
          </a:p>
          <a:p>
            <a:r>
              <a:rPr lang="fa-IR" b="0" i="0" dirty="0" smtClean="0">
                <a:solidFill>
                  <a:srgbClr val="202122"/>
                </a:solidFill>
                <a:effectLst/>
                <a:latin typeface=".Arabic UI Text"/>
              </a:rPr>
              <a:t>اخیراً با روش ساترفیوژ تعداد ۱۰۰۰۰ واحد گلوکز که وزن مولکولی ۱۵۸۰۰۰۰ را نشان می‌دهد، برای سلولز پنبه ارائه شده‌است.</a:t>
            </a:r>
          </a:p>
          <a:p>
            <a:r>
              <a:rPr lang="fa-IR" b="0" i="0" dirty="0" smtClean="0">
                <a:solidFill>
                  <a:srgbClr val="202122"/>
                </a:solidFill>
                <a:effectLst/>
                <a:latin typeface=".Arabic UI Text"/>
              </a:rPr>
              <a:t>دیوار اولیه (</a:t>
            </a:r>
            <a:r>
              <a:rPr lang="en-US" b="0" i="0" dirty="0" smtClean="0">
                <a:solidFill>
                  <a:srgbClr val="202122"/>
                </a:solidFill>
                <a:effectLst/>
                <a:latin typeface=".Arabic UI Text"/>
              </a:rPr>
              <a:t>Primary wall) </a:t>
            </a:r>
            <a:r>
              <a:rPr lang="fa-IR" b="0" i="0" dirty="0" smtClean="0">
                <a:solidFill>
                  <a:srgbClr val="202122"/>
                </a:solidFill>
                <a:effectLst/>
                <a:latin typeface=".Arabic UI Text"/>
              </a:rPr>
              <a:t>پوسته‌ای به ضخامت ۰٫۱ میکرون با فیبریل‌های متقاطع و تحت زاویهٔ خطی نسبت به محور لیف تشکیل شده‌است. زمانیکه لیف متورم می‌گردد، تودهٔ سلولز یعنی دیوار ثانویه و فیبریل‌های آن‌ها تحت زاویه ۲۰ تا ۲۵ درجه نسبت به محور لیف قرار دارند. به دیوارهٔ اولیه و مغز لیف، لومن (</a:t>
            </a:r>
            <a:r>
              <a:rPr lang="en-US" b="0" i="0" dirty="0" smtClean="0">
                <a:solidFill>
                  <a:srgbClr val="202122"/>
                </a:solidFill>
                <a:effectLst/>
                <a:latin typeface=".Arabic UI Text"/>
              </a:rPr>
              <a:t>Lumen) </a:t>
            </a:r>
            <a:r>
              <a:rPr lang="fa-IR" b="0" i="0" dirty="0" smtClean="0">
                <a:solidFill>
                  <a:srgbClr val="202122"/>
                </a:solidFill>
                <a:effectLst/>
                <a:latin typeface=".Arabic UI Text"/>
              </a:rPr>
              <a:t>فشار وارد می‌سازند.</a:t>
            </a:r>
          </a:p>
          <a:p>
            <a:endParaRPr lang="en-US" dirty="0"/>
          </a:p>
        </p:txBody>
      </p:sp>
    </p:spTree>
    <p:extLst>
      <p:ext uri="{BB962C8B-B14F-4D97-AF65-F5344CB8AC3E}">
        <p14:creationId xmlns:p14="http://schemas.microsoft.com/office/powerpoint/2010/main" val="250795198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fa-IR" b="0" i="0" u="none" strike="noStrike" dirty="0" smtClean="0">
                <a:solidFill>
                  <a:srgbClr val="0B0080"/>
                </a:solidFill>
                <a:effectLst/>
                <a:latin typeface=".Arabic UI Text"/>
                <a:hlinkClick r:id="rId2" tooltip="سطح مقطع"/>
              </a:rPr>
              <a:t>سطح مقطع</a:t>
            </a:r>
            <a:r>
              <a:rPr lang="fa-IR" b="0" i="0" dirty="0" smtClean="0">
                <a:solidFill>
                  <a:srgbClr val="202122"/>
                </a:solidFill>
                <a:effectLst/>
                <a:latin typeface=".Arabic UI Text"/>
              </a:rPr>
              <a:t> و تصویر طولی لیف پنبه در زیر میکروسکوپ نوری، حالت لوبیایی شکل دارد و مغز لیف یا لومن به صورت خطی دیده می‌شود.</a:t>
            </a:r>
          </a:p>
          <a:p>
            <a:r>
              <a:rPr lang="fa-IR" b="0" i="0" dirty="0" smtClean="0">
                <a:solidFill>
                  <a:srgbClr val="202122"/>
                </a:solidFill>
                <a:effectLst/>
                <a:latin typeface=".Arabic UI Text"/>
              </a:rPr>
              <a:t>به دلیل وجود مقداری پکتوز و رنگدانهٔ طبیعی، همواره پنبهٔ خام به رنگ زرد تمایل دارد</a:t>
            </a:r>
          </a:p>
          <a:p>
            <a:endParaRPr lang="en-US" dirty="0"/>
          </a:p>
        </p:txBody>
      </p:sp>
    </p:spTree>
    <p:extLst>
      <p:ext uri="{BB962C8B-B14F-4D97-AF65-F5344CB8AC3E}">
        <p14:creationId xmlns:p14="http://schemas.microsoft.com/office/powerpoint/2010/main" val="131285895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fa-IR" b="1" i="0" dirty="0" smtClean="0">
                <a:solidFill>
                  <a:srgbClr val="000000"/>
                </a:solidFill>
                <a:effectLst/>
                <a:latin typeface=".Arabic UI Text"/>
              </a:rPr>
              <a:t>خصوصیات مناسب الیاف پنبه</a:t>
            </a:r>
            <a:br>
              <a:rPr lang="fa-IR" b="1" i="0" dirty="0" smtClean="0">
                <a:solidFill>
                  <a:srgbClr val="000000"/>
                </a:solidFill>
                <a:effectLst/>
                <a:latin typeface=".Arabic UI Text"/>
              </a:rPr>
            </a:br>
            <a:endParaRPr lang="en-US" dirty="0"/>
          </a:p>
        </p:txBody>
      </p:sp>
      <p:sp>
        <p:nvSpPr>
          <p:cNvPr id="3" name="Content Placeholder 2"/>
          <p:cNvSpPr>
            <a:spLocks noGrp="1"/>
          </p:cNvSpPr>
          <p:nvPr>
            <p:ph idx="1"/>
          </p:nvPr>
        </p:nvSpPr>
        <p:spPr/>
        <p:txBody>
          <a:bodyPr/>
          <a:lstStyle/>
          <a:p>
            <a:r>
              <a:rPr lang="fa-IR" b="0" i="0" dirty="0" smtClean="0">
                <a:solidFill>
                  <a:srgbClr val="202122"/>
                </a:solidFill>
                <a:effectLst/>
                <a:latin typeface=".Arabic UI Text"/>
              </a:rPr>
              <a:t>طول متوسط الیاف طبیعی پنبه حدود ۱۴ تا ۳۶ میلی‌متر و قطر آن ۱۵–۲۰ میکرون می‌باشد. مقاومت لیف حدود ۶–۳ گرم بر دنیر و ازدیاد طول آن تا حد پارگی ۷–۵ درصد است.</a:t>
            </a:r>
          </a:p>
          <a:p>
            <a:r>
              <a:rPr lang="fa-IR" b="0" i="0" dirty="0" smtClean="0">
                <a:solidFill>
                  <a:srgbClr val="202122"/>
                </a:solidFill>
                <a:effectLst/>
                <a:latin typeface=".Arabic UI Text"/>
              </a:rPr>
              <a:t>پنبه در شرایط استاندارد ۲۲ درجه سانتی گراد و ۷۶ درصد رطوبت نسبی مقدار ۸ درصد رطوبت به خود جذب می‌کند.</a:t>
            </a:r>
          </a:p>
          <a:p>
            <a:r>
              <a:rPr lang="fa-IR" b="0" i="0" dirty="0" smtClean="0">
                <a:solidFill>
                  <a:srgbClr val="202122"/>
                </a:solidFill>
                <a:effectLst/>
                <a:latin typeface=".Arabic UI Text"/>
              </a:rPr>
              <a:t>گروه‌های هیدروکسیل نقش مؤثری در جذب رطوبت دارند. چون می‌توانند به راحتی با مولکول‌های آب واکنش دهند. از این رو رنگرزی این لیف نیز دشوار نخواهد بود.</a:t>
            </a:r>
          </a:p>
          <a:p>
            <a:endParaRPr lang="en-US" dirty="0"/>
          </a:p>
        </p:txBody>
      </p:sp>
    </p:spTree>
    <p:extLst>
      <p:ext uri="{BB962C8B-B14F-4D97-AF65-F5344CB8AC3E}">
        <p14:creationId xmlns:p14="http://schemas.microsoft.com/office/powerpoint/2010/main" val="320758681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fa-IR" b="0" i="0" dirty="0" smtClean="0">
                <a:solidFill>
                  <a:srgbClr val="000000"/>
                </a:solidFill>
                <a:effectLst/>
                <a:latin typeface=".Arabic UI Display"/>
              </a:rPr>
              <a:t>تجارت جهانی</a:t>
            </a:r>
            <a:br>
              <a:rPr lang="fa-IR" b="0" i="0" dirty="0" smtClean="0">
                <a:solidFill>
                  <a:srgbClr val="000000"/>
                </a:solidFill>
                <a:effectLst/>
                <a:latin typeface=".Arabic UI Display"/>
              </a:rPr>
            </a:br>
            <a:endParaRPr lang="en-US" dirty="0"/>
          </a:p>
        </p:txBody>
      </p:sp>
      <p:sp>
        <p:nvSpPr>
          <p:cNvPr id="3" name="Content Placeholder 2"/>
          <p:cNvSpPr>
            <a:spLocks noGrp="1"/>
          </p:cNvSpPr>
          <p:nvPr>
            <p:ph idx="1"/>
          </p:nvPr>
        </p:nvSpPr>
        <p:spPr/>
        <p:txBody>
          <a:bodyPr>
            <a:normAutofit fontScale="92500" lnSpcReduction="10000"/>
          </a:bodyPr>
          <a:lstStyle/>
          <a:p>
            <a:pPr algn="r"/>
            <a:r>
              <a:rPr lang="fa-IR" b="0" i="0" dirty="0" smtClean="0">
                <a:solidFill>
                  <a:srgbClr val="202122"/>
                </a:solidFill>
                <a:effectLst/>
                <a:latin typeface=".Arabic UI Text"/>
              </a:rPr>
              <a:t>زرگترین تولیدکنندگان پنبه در حال حاضر (۲۰۰۹) چین و هند هستند که قسمت عمدهٔ این تولید در صنایع نساجی کشور خودشان مورد استفاده قرار می‌گیرد. بزرگ‌ترین فروشندگان پنبه به صورت خام، آمریکا با ۴٫۹ میلیارد دلار و آفریقا با ۲٫۱ میلیارد دلار فروش می‌باشند. </a:t>
            </a:r>
            <a:r>
              <a:rPr lang="fa-IR" b="0" i="0" u="none" strike="noStrike" dirty="0" smtClean="0">
                <a:solidFill>
                  <a:srgbClr val="0B0080"/>
                </a:solidFill>
                <a:effectLst/>
                <a:latin typeface=".Arabic UI Text"/>
                <a:hlinkClick r:id="rId2" tooltip="تجارت خارجی"/>
              </a:rPr>
              <a:t>تجارت خارجی</a:t>
            </a:r>
            <a:r>
              <a:rPr lang="fa-IR" b="0" i="0" dirty="0" smtClean="0">
                <a:solidFill>
                  <a:srgbClr val="202122"/>
                </a:solidFill>
                <a:effectLst/>
                <a:latin typeface=".Arabic UI Text"/>
              </a:rPr>
              <a:t> این ماده در حدود ۱۲ میلیارد دلار تخمین زده می‌شود.</a:t>
            </a:r>
          </a:p>
          <a:p>
            <a:pPr algn="r"/>
            <a:r>
              <a:rPr lang="fa-IR" b="0" i="0" dirty="0" smtClean="0">
                <a:solidFill>
                  <a:srgbClr val="202122"/>
                </a:solidFill>
                <a:effectLst/>
                <a:latin typeface=".Arabic UI Text"/>
              </a:rPr>
              <a:t>تولیدکنندگان پنبه در آمریکا به‌شدت توسط </a:t>
            </a:r>
            <a:r>
              <a:rPr lang="fa-IR" b="0" i="0" u="none" strike="noStrike" dirty="0" smtClean="0">
                <a:solidFill>
                  <a:srgbClr val="0B0080"/>
                </a:solidFill>
                <a:effectLst/>
                <a:latin typeface=".Arabic UI Text"/>
                <a:hlinkClick r:id="rId3" tooltip="یارانه"/>
              </a:rPr>
              <a:t>یارانه دولتی</a:t>
            </a:r>
            <a:r>
              <a:rPr lang="fa-IR" b="0" i="0" dirty="0" smtClean="0">
                <a:solidFill>
                  <a:srgbClr val="202122"/>
                </a:solidFill>
                <a:effectLst/>
                <a:latin typeface=".Arabic UI Text"/>
              </a:rPr>
              <a:t> به نرخ ۲ میلیارد دلار در سال حمایت می‌شوند ولی با این حال چین بزرگترین کشوری است که از طریق یارانه این بخش را حمایت می‌کند.</a:t>
            </a:r>
            <a:r>
              <a:rPr lang="fa-IR" b="0" i="0" u="none" strike="noStrike" baseline="30000" dirty="0" smtClean="0">
                <a:solidFill>
                  <a:srgbClr val="0B0080"/>
                </a:solidFill>
                <a:effectLst/>
                <a:latin typeface=".Arabic UI Text"/>
                <a:hlinkClick r:id="rId4"/>
              </a:rPr>
              <a:t>[۴]</a:t>
            </a:r>
            <a:endParaRPr lang="fa-IR" b="0" i="0" dirty="0" smtClean="0">
              <a:solidFill>
                <a:srgbClr val="202122"/>
              </a:solidFill>
              <a:effectLst/>
              <a:latin typeface=".Arabic UI Text"/>
            </a:endParaRPr>
          </a:p>
          <a:p>
            <a:pPr algn="r"/>
            <a:r>
              <a:rPr lang="fa-IR" b="0" i="0" dirty="0" smtClean="0">
                <a:solidFill>
                  <a:srgbClr val="202122"/>
                </a:solidFill>
                <a:effectLst/>
                <a:latin typeface=".Arabic UI Text"/>
              </a:rPr>
              <a:t>پنبه یک محصول بسیار مهم در جهان است، ولی با این حال در بسیاری کشورهای در حال توسعه، کشاورزان در قبال محصول خود مبلغ کمی دریافت می‌کنند یا برای رقابت با کشورهای توسعه یافته دچار مشکل می‌شوند.</a:t>
            </a:r>
          </a:p>
          <a:p>
            <a:endParaRPr lang="en-US" dirty="0"/>
          </a:p>
        </p:txBody>
      </p:sp>
    </p:spTree>
    <p:extLst>
      <p:ext uri="{BB962C8B-B14F-4D97-AF65-F5344CB8AC3E}">
        <p14:creationId xmlns:p14="http://schemas.microsoft.com/office/powerpoint/2010/main" val="212900131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730322" y="2640169"/>
            <a:ext cx="7122016" cy="3387144"/>
          </a:xfrm>
        </p:spPr>
      </p:pic>
    </p:spTree>
    <p:extLst>
      <p:ext uri="{BB962C8B-B14F-4D97-AF65-F5344CB8AC3E}">
        <p14:creationId xmlns:p14="http://schemas.microsoft.com/office/powerpoint/2010/main" val="160725697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pPr algn="r"/>
            <a:r>
              <a:rPr lang="fa-IR" b="0" i="0" dirty="0" smtClean="0">
                <a:solidFill>
                  <a:srgbClr val="000000"/>
                </a:solidFill>
                <a:effectLst/>
                <a:latin typeface="AmuzehNewNormalPS"/>
              </a:rPr>
              <a:t>میوهٔ گیاه پنبه به غوزه معروف است. دانههای پنبه (پنبه دانهها) درون</a:t>
            </a:r>
            <a:br>
              <a:rPr lang="fa-IR" b="0" i="0" dirty="0" smtClean="0">
                <a:solidFill>
                  <a:srgbClr val="000000"/>
                </a:solidFill>
                <a:effectLst/>
                <a:latin typeface="AmuzehNewNormalPS"/>
              </a:rPr>
            </a:br>
            <a:r>
              <a:rPr lang="fa-IR" b="0" i="0" dirty="0" smtClean="0">
                <a:solidFill>
                  <a:srgbClr val="000000"/>
                </a:solidFill>
                <a:effectLst/>
                <a:latin typeface="AmuzehNewNormalPS"/>
              </a:rPr>
              <a:t>غوزه قرار دارند و الیاف پنبه به صورت انبوه در سطح پنبه دانهها رشد</a:t>
            </a:r>
            <a:br>
              <a:rPr lang="fa-IR" b="0" i="0" dirty="0" smtClean="0">
                <a:solidFill>
                  <a:srgbClr val="000000"/>
                </a:solidFill>
                <a:effectLst/>
                <a:latin typeface="AmuzehNewNormalPS"/>
              </a:rPr>
            </a:br>
            <a:r>
              <a:rPr lang="fa-IR" b="0" i="0" dirty="0" smtClean="0">
                <a:solidFill>
                  <a:srgbClr val="000000"/>
                </a:solidFill>
                <a:effectLst/>
                <a:latin typeface="AmuzehNewNormalPS"/>
              </a:rPr>
              <a:t>میکنند. غوزهٔ ٔ بسته ٔ پنبه را به همراه غوزه ٔ باز شده پنبه نشان</a:t>
            </a:r>
            <a:br>
              <a:rPr lang="fa-IR" b="0" i="0" dirty="0" smtClean="0">
                <a:solidFill>
                  <a:srgbClr val="000000"/>
                </a:solidFill>
                <a:effectLst/>
                <a:latin typeface="AmuzehNewNormalPS"/>
              </a:rPr>
            </a:br>
            <a:r>
              <a:rPr lang="fa-IR" b="0" i="0" dirty="0" smtClean="0">
                <a:solidFill>
                  <a:srgbClr val="000000"/>
                </a:solidFill>
                <a:effectLst/>
                <a:latin typeface="AmuzehNewNormalPS"/>
              </a:rPr>
              <a:t>می</a:t>
            </a:r>
            <a:r>
              <a:rPr lang="fa-IR" dirty="0" smtClean="0"/>
              <a:t> </a:t>
            </a:r>
            <a:br>
              <a:rPr lang="fa-IR" dirty="0" smtClean="0"/>
            </a:br>
            <a:endParaRPr lang="en-US" dirty="0"/>
          </a:p>
        </p:txBody>
      </p:sp>
    </p:spTree>
    <p:extLst>
      <p:ext uri="{BB962C8B-B14F-4D97-AF65-F5344CB8AC3E}">
        <p14:creationId xmlns:p14="http://schemas.microsoft.com/office/powerpoint/2010/main" val="175852212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532586" y="2485623"/>
            <a:ext cx="8731876" cy="3747752"/>
          </a:xfrm>
        </p:spPr>
      </p:pic>
    </p:spTree>
    <p:extLst>
      <p:ext uri="{BB962C8B-B14F-4D97-AF65-F5344CB8AC3E}">
        <p14:creationId xmlns:p14="http://schemas.microsoft.com/office/powerpoint/2010/main" val="2537232292"/>
      </p:ext>
    </p:extLst>
  </p:cSld>
  <p:clrMapOvr>
    <a:masterClrMapping/>
  </p:clrMapOvr>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Organic">
  <a:themeElements>
    <a:clrScheme name="Organic">
      <a:dk1>
        <a:sysClr val="windowText" lastClr="000000"/>
      </a:dk1>
      <a:lt1>
        <a:sysClr val="window" lastClr="FFFFFF"/>
      </a:lt1>
      <a:dk2>
        <a:srgbClr val="212121"/>
      </a:dk2>
      <a:lt2>
        <a:srgbClr val="DADADA"/>
      </a:lt2>
      <a:accent1>
        <a:srgbClr val="83992A"/>
      </a:accent1>
      <a:accent2>
        <a:srgbClr val="3C9770"/>
      </a:accent2>
      <a:accent3>
        <a:srgbClr val="44709D"/>
      </a:accent3>
      <a:accent4>
        <a:srgbClr val="A23C33"/>
      </a:accent4>
      <a:accent5>
        <a:srgbClr val="D97828"/>
      </a:accent5>
      <a:accent6>
        <a:srgbClr val="DEB340"/>
      </a:accent6>
      <a:hlink>
        <a:srgbClr val="A8BF4D"/>
      </a:hlink>
      <a:folHlink>
        <a:srgbClr val="B4CA80"/>
      </a:folHlink>
    </a:clrScheme>
    <a:fontScheme name="Organic">
      <a:majorFont>
        <a:latin typeface="Garamond" panose="02020404030301010803"/>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Garamond" panose="02020404030301010803"/>
        <a:ea typeface=""/>
        <a:cs typeface=""/>
        <a:font script="Jpan" typeface="ＭＳ Ｐ明朝"/>
        <a:font script="Hang" typeface="바탕"/>
        <a:font script="Hans" typeface="方正舒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ganic">
      <a:fillStyleLst>
        <a:solidFill>
          <a:schemeClr val="phClr"/>
        </a:solidFill>
        <a:gradFill rotWithShape="1">
          <a:gsLst>
            <a:gs pos="0">
              <a:schemeClr val="phClr">
                <a:tint val="60000"/>
                <a:lumMod val="110000"/>
              </a:schemeClr>
            </a:gs>
            <a:gs pos="100000">
              <a:schemeClr val="phClr">
                <a:tint val="82000"/>
              </a:schemeClr>
            </a:gs>
          </a:gsLst>
          <a:lin ang="5400000" scaled="0"/>
        </a:gradFill>
        <a:blipFill>
          <a:blip xmlns:r="http://schemas.openxmlformats.org/officeDocument/2006/relationships" r:embed="rId1">
            <a:duotone>
              <a:schemeClr val="phClr">
                <a:shade val="74000"/>
                <a:satMod val="130000"/>
                <a:lumMod val="90000"/>
              </a:schemeClr>
              <a:schemeClr val="phClr">
                <a:tint val="94000"/>
                <a:satMod val="120000"/>
                <a:lumMod val="104000"/>
              </a:schemeClr>
            </a:duotone>
          </a:blip>
          <a:tile tx="0" ty="0" sx="100000" sy="100000" flip="none" algn="tl"/>
        </a:blipFill>
      </a:fillStyleLst>
      <a:lnStyleLst>
        <a:ln w="9525"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innerShdw blurRad="25400" dist="12700" dir="13500000">
              <a:srgbClr val="000000">
                <a:alpha val="45000"/>
              </a:srgbClr>
            </a:innerShdw>
          </a:effectLst>
        </a:effectStyle>
        <a:effectStyle>
          <a:effectLst>
            <a:outerShdw blurRad="38100" dist="25400" dir="5400000" rotWithShape="0">
              <a:srgbClr val="000000">
                <a:alpha val="60000"/>
              </a:srgbClr>
            </a:outerShdw>
          </a:effectLst>
        </a:effectStyle>
      </a:effectStyleLst>
      <a:bgFillStyleLst>
        <a:solidFill>
          <a:schemeClr val="phClr"/>
        </a:solidFill>
        <a:gradFill rotWithShape="1">
          <a:gsLst>
            <a:gs pos="0">
              <a:schemeClr val="phClr">
                <a:tint val="90000"/>
                <a:lumMod val="110000"/>
              </a:schemeClr>
            </a:gs>
            <a:gs pos="100000">
              <a:schemeClr val="phClr">
                <a:shade val="88000"/>
                <a:lumMod val="98000"/>
              </a:schemeClr>
            </a:gs>
          </a:gsLst>
          <a:lin ang="5400000" scaled="0"/>
        </a:gradFill>
        <a:blipFill>
          <a:blip xmlns:r="http://schemas.openxmlformats.org/officeDocument/2006/relationships" r:embed="rId2"/>
          <a:stretch/>
        </a:blipFill>
      </a:bgFillStyleLst>
    </a:fmtScheme>
  </a:themeElements>
  <a:objectDefaults/>
  <a:extraClrSchemeLst/>
  <a:extLst>
    <a:ext uri="{05A4C25C-085E-4340-85A3-A5531E510DB2}">
      <thm15:themeFamily xmlns:thm15="http://schemas.microsoft.com/office/thememl/2012/main" name="Organic" id="{28CDC826-8792-45C0-861B-85EB3ADEDA33}" vid="{7DAC20F1-423D-49E2-BD0B-50532748BAD0}"/>
    </a:ext>
  </a:extLst>
</a:theme>
</file>

<file path=docProps/app.xml><?xml version="1.0" encoding="utf-8"?>
<Properties xmlns="http://schemas.openxmlformats.org/officeDocument/2006/extended-properties" xmlns:vt="http://schemas.openxmlformats.org/officeDocument/2006/docPropsVTypes">
  <Template>Organic</Template>
  <TotalTime>47</TotalTime>
  <Words>1349</Words>
  <Application>Microsoft Office PowerPoint</Application>
  <PresentationFormat>Widescreen</PresentationFormat>
  <Paragraphs>35</Paragraphs>
  <Slides>17</Slides>
  <Notes>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17</vt:i4>
      </vt:variant>
    </vt:vector>
  </HeadingPairs>
  <TitlesOfParts>
    <vt:vector size="24" baseType="lpstr">
      <vt:lpstr>.Arabic UI Display</vt:lpstr>
      <vt:lpstr>.Arabic UI Text</vt:lpstr>
      <vt:lpstr>AmuzehNewNormalPS</vt:lpstr>
      <vt:lpstr>Arial</vt:lpstr>
      <vt:lpstr>Garamond</vt:lpstr>
      <vt:lpstr>Times New Roman</vt:lpstr>
      <vt:lpstr>Organic</vt:lpstr>
      <vt:lpstr>به نام        خدایی که داننده راز هاست</vt:lpstr>
      <vt:lpstr>PowerPoint Presentation</vt:lpstr>
      <vt:lpstr>پنبه </vt:lpstr>
      <vt:lpstr>PowerPoint Presentation</vt:lpstr>
      <vt:lpstr>PowerPoint Presentation</vt:lpstr>
      <vt:lpstr>PowerPoint Presentation</vt:lpstr>
      <vt:lpstr>کاربردها </vt:lpstr>
      <vt:lpstr>PowerPoint Presentation</vt:lpstr>
      <vt:lpstr>الیاف پنبه در نساجی </vt:lpstr>
      <vt:lpstr>ساختار لیف پنبه </vt:lpstr>
      <vt:lpstr>PowerPoint Presentation</vt:lpstr>
      <vt:lpstr>PowerPoint Presentation</vt:lpstr>
      <vt:lpstr>خصوصیات مناسب الیاف پنبه </vt:lpstr>
      <vt:lpstr>تجارت جهانی </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به نام        خدایی که داننده راز هاست</dc:title>
  <dc:creator>Windows User</dc:creator>
  <cp:lastModifiedBy>vista - PC</cp:lastModifiedBy>
  <cp:revision>6</cp:revision>
  <dcterms:created xsi:type="dcterms:W3CDTF">2020-06-16T17:04:07Z</dcterms:created>
  <dcterms:modified xsi:type="dcterms:W3CDTF">2020-12-28T12:51:27Z</dcterms:modified>
</cp:coreProperties>
</file>