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8" r:id="rId2"/>
    <p:sldId id="260" r:id="rId3"/>
    <p:sldId id="267" r:id="rId4"/>
    <p:sldId id="268" r:id="rId5"/>
    <p:sldId id="269" r:id="rId6"/>
    <p:sldId id="270" r:id="rId7"/>
    <p:sldId id="272" r:id="rId8"/>
    <p:sldId id="271"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66" r:id="rId24"/>
    <p:sldId id="264" r:id="rId25"/>
  </p:sldIdLst>
  <p:sldSz cx="9144000" cy="6858000" type="screen4x3"/>
  <p:notesSz cx="6934200" cy="9398000"/>
  <p:defaultTextStyle>
    <a:defPPr>
      <a:defRPr lang="en-US"/>
    </a:defPPr>
    <a:lvl1pPr algn="l" rtl="0" fontAlgn="base">
      <a:spcBef>
        <a:spcPct val="0"/>
      </a:spcBef>
      <a:spcAft>
        <a:spcPct val="0"/>
      </a:spcAft>
      <a:defRPr kumimoji="1" sz="3200" kern="1200">
        <a:solidFill>
          <a:schemeClr val="tx1"/>
        </a:solidFill>
        <a:latin typeface="Times New Roman" pitchFamily="18" charset="0"/>
        <a:ea typeface="+mn-ea"/>
        <a:cs typeface="B Lotus" pitchFamily="2" charset="-78"/>
      </a:defRPr>
    </a:lvl1pPr>
    <a:lvl2pPr marL="457200" algn="l" rtl="0" fontAlgn="base">
      <a:spcBef>
        <a:spcPct val="0"/>
      </a:spcBef>
      <a:spcAft>
        <a:spcPct val="0"/>
      </a:spcAft>
      <a:defRPr kumimoji="1" sz="3200" kern="1200">
        <a:solidFill>
          <a:schemeClr val="tx1"/>
        </a:solidFill>
        <a:latin typeface="Times New Roman" pitchFamily="18" charset="0"/>
        <a:ea typeface="+mn-ea"/>
        <a:cs typeface="B Lotus" pitchFamily="2" charset="-78"/>
      </a:defRPr>
    </a:lvl2pPr>
    <a:lvl3pPr marL="914400" algn="l" rtl="0" fontAlgn="base">
      <a:spcBef>
        <a:spcPct val="0"/>
      </a:spcBef>
      <a:spcAft>
        <a:spcPct val="0"/>
      </a:spcAft>
      <a:defRPr kumimoji="1" sz="3200" kern="1200">
        <a:solidFill>
          <a:schemeClr val="tx1"/>
        </a:solidFill>
        <a:latin typeface="Times New Roman" pitchFamily="18" charset="0"/>
        <a:ea typeface="+mn-ea"/>
        <a:cs typeface="B Lotus" pitchFamily="2" charset="-78"/>
      </a:defRPr>
    </a:lvl3pPr>
    <a:lvl4pPr marL="1371600" algn="l" rtl="0" fontAlgn="base">
      <a:spcBef>
        <a:spcPct val="0"/>
      </a:spcBef>
      <a:spcAft>
        <a:spcPct val="0"/>
      </a:spcAft>
      <a:defRPr kumimoji="1" sz="3200" kern="1200">
        <a:solidFill>
          <a:schemeClr val="tx1"/>
        </a:solidFill>
        <a:latin typeface="Times New Roman" pitchFamily="18" charset="0"/>
        <a:ea typeface="+mn-ea"/>
        <a:cs typeface="B Lotus" pitchFamily="2" charset="-78"/>
      </a:defRPr>
    </a:lvl4pPr>
    <a:lvl5pPr marL="1828800" algn="l" rtl="0" fontAlgn="base">
      <a:spcBef>
        <a:spcPct val="0"/>
      </a:spcBef>
      <a:spcAft>
        <a:spcPct val="0"/>
      </a:spcAft>
      <a:defRPr kumimoji="1" sz="3200" kern="1200">
        <a:solidFill>
          <a:schemeClr val="tx1"/>
        </a:solidFill>
        <a:latin typeface="Times New Roman" pitchFamily="18" charset="0"/>
        <a:ea typeface="+mn-ea"/>
        <a:cs typeface="B Lotus" pitchFamily="2" charset="-78"/>
      </a:defRPr>
    </a:lvl5pPr>
    <a:lvl6pPr marL="2286000" algn="l" defTabSz="914400" rtl="0" eaLnBrk="1" latinLnBrk="0" hangingPunct="1">
      <a:defRPr kumimoji="1" sz="3200" kern="1200">
        <a:solidFill>
          <a:schemeClr val="tx1"/>
        </a:solidFill>
        <a:latin typeface="Times New Roman" pitchFamily="18" charset="0"/>
        <a:ea typeface="+mn-ea"/>
        <a:cs typeface="B Lotus" pitchFamily="2" charset="-78"/>
      </a:defRPr>
    </a:lvl6pPr>
    <a:lvl7pPr marL="2743200" algn="l" defTabSz="914400" rtl="0" eaLnBrk="1" latinLnBrk="0" hangingPunct="1">
      <a:defRPr kumimoji="1" sz="3200" kern="1200">
        <a:solidFill>
          <a:schemeClr val="tx1"/>
        </a:solidFill>
        <a:latin typeface="Times New Roman" pitchFamily="18" charset="0"/>
        <a:ea typeface="+mn-ea"/>
        <a:cs typeface="B Lotus" pitchFamily="2" charset="-78"/>
      </a:defRPr>
    </a:lvl7pPr>
    <a:lvl8pPr marL="3200400" algn="l" defTabSz="914400" rtl="0" eaLnBrk="1" latinLnBrk="0" hangingPunct="1">
      <a:defRPr kumimoji="1" sz="3200" kern="1200">
        <a:solidFill>
          <a:schemeClr val="tx1"/>
        </a:solidFill>
        <a:latin typeface="Times New Roman" pitchFamily="18" charset="0"/>
        <a:ea typeface="+mn-ea"/>
        <a:cs typeface="B Lotus" pitchFamily="2" charset="-78"/>
      </a:defRPr>
    </a:lvl8pPr>
    <a:lvl9pPr marL="3657600" algn="l" defTabSz="914400" rtl="0" eaLnBrk="1" latinLnBrk="0" hangingPunct="1">
      <a:defRPr kumimoji="1" sz="3200" kern="1200">
        <a:solidFill>
          <a:schemeClr val="tx1"/>
        </a:solidFill>
        <a:latin typeface="Times New Roman" pitchFamily="18" charset="0"/>
        <a:ea typeface="+mn-ea"/>
        <a:cs typeface="B Lotus" pitchFamily="2" charset="-78"/>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60">
          <p15:clr>
            <a:srgbClr val="A4A3A4"/>
          </p15:clr>
        </p15:guide>
        <p15:guide id="2" pos="218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6E06"/>
    <a:srgbClr val="9FE6FF"/>
    <a:srgbClr val="F78009"/>
    <a:srgbClr val="FD877B"/>
    <a:srgbClr val="FF7979"/>
    <a:srgbClr val="008000"/>
    <a:srgbClr val="006600"/>
    <a:srgbClr val="ECECEC"/>
    <a:srgbClr val="FFFFFF"/>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55" autoAdjust="0"/>
    <p:restoredTop sz="94711" autoAdjust="0"/>
  </p:normalViewPr>
  <p:slideViewPr>
    <p:cSldViewPr>
      <p:cViewPr varScale="1">
        <p:scale>
          <a:sx n="67" d="100"/>
          <a:sy n="67" d="100"/>
        </p:scale>
        <p:origin x="-151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2916" y="-90"/>
      </p:cViewPr>
      <p:guideLst>
        <p:guide orient="horz" pos="2960"/>
        <p:guide pos="218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4" Type="http://schemas.openxmlformats.org/officeDocument/2006/relationships/image" Target="../media/image1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30051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Arial" pitchFamily="34" charset="0"/>
              </a:defRPr>
            </a:lvl1pPr>
          </a:lstStyle>
          <a:p>
            <a:pPr>
              <a:defRPr/>
            </a:pPr>
            <a:endParaRPr lang="en-US"/>
          </a:p>
        </p:txBody>
      </p:sp>
      <p:sp>
        <p:nvSpPr>
          <p:cNvPr id="24579" name="Rectangle 3"/>
          <p:cNvSpPr>
            <a:spLocks noGrp="1" noChangeArrowheads="1"/>
          </p:cNvSpPr>
          <p:nvPr>
            <p:ph type="dt" sz="quarter" idx="1"/>
          </p:nvPr>
        </p:nvSpPr>
        <p:spPr bwMode="auto">
          <a:xfrm>
            <a:off x="3927475" y="0"/>
            <a:ext cx="30051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Arial" pitchFamily="34" charset="0"/>
              </a:defRPr>
            </a:lvl1pPr>
          </a:lstStyle>
          <a:p>
            <a:pPr>
              <a:defRPr/>
            </a:pPr>
            <a:endParaRPr lang="en-US"/>
          </a:p>
        </p:txBody>
      </p:sp>
      <p:sp>
        <p:nvSpPr>
          <p:cNvPr id="24580" name="Rectangle 4"/>
          <p:cNvSpPr>
            <a:spLocks noGrp="1" noChangeArrowheads="1"/>
          </p:cNvSpPr>
          <p:nvPr>
            <p:ph type="ftr" sz="quarter" idx="2"/>
          </p:nvPr>
        </p:nvSpPr>
        <p:spPr bwMode="auto">
          <a:xfrm>
            <a:off x="0" y="8926513"/>
            <a:ext cx="30051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Arial" pitchFamily="34" charset="0"/>
              </a:defRPr>
            </a:lvl1pPr>
          </a:lstStyle>
          <a:p>
            <a:pPr>
              <a:defRPr/>
            </a:pPr>
            <a:endParaRPr lang="en-US"/>
          </a:p>
        </p:txBody>
      </p:sp>
      <p:sp>
        <p:nvSpPr>
          <p:cNvPr id="24581" name="Rectangle 5"/>
          <p:cNvSpPr>
            <a:spLocks noGrp="1" noChangeArrowheads="1"/>
          </p:cNvSpPr>
          <p:nvPr>
            <p:ph type="sldNum" sz="quarter" idx="3"/>
          </p:nvPr>
        </p:nvSpPr>
        <p:spPr bwMode="auto">
          <a:xfrm>
            <a:off x="3927475" y="8926513"/>
            <a:ext cx="30051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Arial" pitchFamily="34" charset="0"/>
              </a:defRPr>
            </a:lvl1pPr>
          </a:lstStyle>
          <a:p>
            <a:pPr>
              <a:defRPr/>
            </a:pPr>
            <a:fld id="{B859DC2F-18DC-421E-8E25-8119B6571E68}" type="slidenum">
              <a:rPr lang="en-US"/>
              <a:pPr>
                <a:defRPr/>
              </a:pPr>
              <a:t>‹#›</a:t>
            </a:fld>
            <a:endParaRPr lang="en-US"/>
          </a:p>
        </p:txBody>
      </p:sp>
    </p:spTree>
    <p:extLst>
      <p:ext uri="{BB962C8B-B14F-4D97-AF65-F5344CB8AC3E}">
        <p14:creationId xmlns:p14="http://schemas.microsoft.com/office/powerpoint/2010/main" val="28199342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kumimoji="0" sz="1200">
                <a:cs typeface="Arial" pitchFamily="34" charset="0"/>
              </a:defRPr>
            </a:lvl1pPr>
          </a:lstStyle>
          <a:p>
            <a:pPr>
              <a:defRPr/>
            </a:pPr>
            <a:endParaRPr lang="en-US"/>
          </a:p>
        </p:txBody>
      </p:sp>
      <p:sp>
        <p:nvSpPr>
          <p:cNvPr id="15363" name="Rectangle 3"/>
          <p:cNvSpPr>
            <a:spLocks noGrp="1" noChangeArrowheads="1"/>
          </p:cNvSpPr>
          <p:nvPr>
            <p:ph type="dt" idx="1"/>
          </p:nvPr>
        </p:nvSpPr>
        <p:spPr bwMode="auto">
          <a:xfrm>
            <a:off x="396240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kumimoji="0" sz="1200">
                <a:cs typeface="Arial" pitchFamily="34" charset="0"/>
              </a:defRPr>
            </a:lvl1pPr>
          </a:lstStyle>
          <a:p>
            <a:pPr>
              <a:defRPr/>
            </a:pPr>
            <a:endParaRPr lang="en-US"/>
          </a:p>
        </p:txBody>
      </p:sp>
      <p:sp>
        <p:nvSpPr>
          <p:cNvPr id="19460" name="Rectangle 4"/>
          <p:cNvSpPr>
            <a:spLocks noGrp="1" noRot="1" noChangeAspect="1" noChangeArrowheads="1" noTextEdit="1"/>
          </p:cNvSpPr>
          <p:nvPr>
            <p:ph type="sldImg" idx="2"/>
          </p:nvPr>
        </p:nvSpPr>
        <p:spPr bwMode="auto">
          <a:xfrm>
            <a:off x="1079500" y="685800"/>
            <a:ext cx="4775200" cy="3581400"/>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914400" y="4495800"/>
            <a:ext cx="5105400" cy="41910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5366" name="Rectangle 6"/>
          <p:cNvSpPr>
            <a:spLocks noGrp="1" noChangeArrowheads="1"/>
          </p:cNvSpPr>
          <p:nvPr>
            <p:ph type="ftr" sz="quarter" idx="4"/>
          </p:nvPr>
        </p:nvSpPr>
        <p:spPr bwMode="auto">
          <a:xfrm>
            <a:off x="0" y="89154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kumimoji="0" sz="1200">
                <a:cs typeface="Arial" pitchFamily="34" charset="0"/>
              </a:defRPr>
            </a:lvl1pPr>
          </a:lstStyle>
          <a:p>
            <a:pPr>
              <a:defRPr/>
            </a:pPr>
            <a:endParaRPr lang="en-US"/>
          </a:p>
        </p:txBody>
      </p:sp>
      <p:sp>
        <p:nvSpPr>
          <p:cNvPr id="15367" name="Rectangle 7"/>
          <p:cNvSpPr>
            <a:spLocks noGrp="1" noChangeArrowheads="1"/>
          </p:cNvSpPr>
          <p:nvPr>
            <p:ph type="sldNum" sz="quarter" idx="5"/>
          </p:nvPr>
        </p:nvSpPr>
        <p:spPr bwMode="auto">
          <a:xfrm>
            <a:off x="3962400" y="89154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eaLnBrk="0" hangingPunct="0">
              <a:defRPr kumimoji="0" sz="1200">
                <a:cs typeface="Arial" pitchFamily="34" charset="0"/>
              </a:defRPr>
            </a:lvl1pPr>
          </a:lstStyle>
          <a:p>
            <a:pPr>
              <a:defRPr/>
            </a:pPr>
            <a:fld id="{41CA446C-7A14-4C1E-9187-BB474CE845BE}" type="slidenum">
              <a:rPr lang="en-US"/>
              <a:pPr>
                <a:defRPr/>
              </a:pPr>
              <a:t>‹#›</a:t>
            </a:fld>
            <a:endParaRPr lang="en-US"/>
          </a:p>
        </p:txBody>
      </p:sp>
    </p:spTree>
    <p:extLst>
      <p:ext uri="{BB962C8B-B14F-4D97-AF65-F5344CB8AC3E}">
        <p14:creationId xmlns:p14="http://schemas.microsoft.com/office/powerpoint/2010/main" val="1908467454"/>
      </p:ext>
    </p:extLst>
  </p:cSld>
  <p:clrMap bg1="lt1" tx1="dk1" bg2="lt2" tx2="dk2" accent1="accent1" accent2="accent2" accent3="accent3" accent4="accent4" accent5="accent5" accent6="accent6" hlink="hlink" folHlink="folHlink"/>
  <p:notesStyle>
    <a:lvl1pPr algn="l" defTabSz="933450" rtl="0" eaLnBrk="0" fontAlgn="base" hangingPunct="0">
      <a:spcBef>
        <a:spcPct val="30000"/>
      </a:spcBef>
      <a:spcAft>
        <a:spcPct val="0"/>
      </a:spcAft>
      <a:defRPr kumimoji="1" sz="1200" kern="1200">
        <a:solidFill>
          <a:schemeClr val="tx1"/>
        </a:solidFill>
        <a:latin typeface="Times New Roman" pitchFamily="18" charset="0"/>
        <a:ea typeface="+mn-ea"/>
        <a:cs typeface="Arial" pitchFamily="34" charset="0"/>
      </a:defRPr>
    </a:lvl1pPr>
    <a:lvl2pPr marL="461963" algn="l" defTabSz="933450" rtl="0" eaLnBrk="0" fontAlgn="base" hangingPunct="0">
      <a:spcBef>
        <a:spcPct val="30000"/>
      </a:spcBef>
      <a:spcAft>
        <a:spcPct val="0"/>
      </a:spcAft>
      <a:defRPr kumimoji="1" sz="1200" kern="1200">
        <a:solidFill>
          <a:schemeClr val="tx1"/>
        </a:solidFill>
        <a:latin typeface="Times New Roman" pitchFamily="18" charset="0"/>
        <a:ea typeface="+mn-ea"/>
        <a:cs typeface="Arial" pitchFamily="34" charset="0"/>
      </a:defRPr>
    </a:lvl2pPr>
    <a:lvl3pPr marL="923925" algn="l" defTabSz="933450" rtl="0" eaLnBrk="0" fontAlgn="base" hangingPunct="0">
      <a:spcBef>
        <a:spcPct val="30000"/>
      </a:spcBef>
      <a:spcAft>
        <a:spcPct val="0"/>
      </a:spcAft>
      <a:defRPr kumimoji="1" sz="1200" kern="1200">
        <a:solidFill>
          <a:schemeClr val="tx1"/>
        </a:solidFill>
        <a:latin typeface="Times New Roman" pitchFamily="18" charset="0"/>
        <a:ea typeface="+mn-ea"/>
        <a:cs typeface="Arial" pitchFamily="34" charset="0"/>
      </a:defRPr>
    </a:lvl3pPr>
    <a:lvl4pPr marL="1387475" algn="l" defTabSz="933450" rtl="0" eaLnBrk="0" fontAlgn="base" hangingPunct="0">
      <a:spcBef>
        <a:spcPct val="30000"/>
      </a:spcBef>
      <a:spcAft>
        <a:spcPct val="0"/>
      </a:spcAft>
      <a:defRPr kumimoji="1" sz="1200" kern="1200">
        <a:solidFill>
          <a:schemeClr val="tx1"/>
        </a:solidFill>
        <a:latin typeface="Times New Roman" pitchFamily="18" charset="0"/>
        <a:ea typeface="+mn-ea"/>
        <a:cs typeface="Arial" pitchFamily="34" charset="0"/>
      </a:defRPr>
    </a:lvl4pPr>
    <a:lvl5pPr marL="1849438" algn="l" defTabSz="933450" rtl="0" eaLnBrk="0" fontAlgn="base" hangingPunct="0">
      <a:spcBef>
        <a:spcPct val="30000"/>
      </a:spcBef>
      <a:spcAft>
        <a:spcPct val="0"/>
      </a:spcAft>
      <a:defRPr kumimoji="1" sz="1200" kern="1200">
        <a:solidFill>
          <a:schemeClr val="tx1"/>
        </a:solidFill>
        <a:latin typeface="Times New Roman" pitchFamily="18"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a:t>
            </a:fld>
            <a:endParaRPr lang="en-US"/>
          </a:p>
        </p:txBody>
      </p:sp>
    </p:spTree>
    <p:extLst>
      <p:ext uri="{BB962C8B-B14F-4D97-AF65-F5344CB8AC3E}">
        <p14:creationId xmlns:p14="http://schemas.microsoft.com/office/powerpoint/2010/main" val="3093271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2</a:t>
            </a:fld>
            <a:endParaRPr lang="en-US"/>
          </a:p>
        </p:txBody>
      </p:sp>
    </p:spTree>
    <p:extLst>
      <p:ext uri="{BB962C8B-B14F-4D97-AF65-F5344CB8AC3E}">
        <p14:creationId xmlns:p14="http://schemas.microsoft.com/office/powerpoint/2010/main" val="18213808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3</a:t>
            </a:fld>
            <a:endParaRPr lang="en-US"/>
          </a:p>
        </p:txBody>
      </p:sp>
    </p:spTree>
    <p:extLst>
      <p:ext uri="{BB962C8B-B14F-4D97-AF65-F5344CB8AC3E}">
        <p14:creationId xmlns:p14="http://schemas.microsoft.com/office/powerpoint/2010/main" val="1187714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4</a:t>
            </a:fld>
            <a:endParaRPr lang="en-US"/>
          </a:p>
        </p:txBody>
      </p:sp>
    </p:spTree>
    <p:extLst>
      <p:ext uri="{BB962C8B-B14F-4D97-AF65-F5344CB8AC3E}">
        <p14:creationId xmlns:p14="http://schemas.microsoft.com/office/powerpoint/2010/main" val="1760398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5</a:t>
            </a:fld>
            <a:endParaRPr lang="en-US"/>
          </a:p>
        </p:txBody>
      </p:sp>
    </p:spTree>
    <p:extLst>
      <p:ext uri="{BB962C8B-B14F-4D97-AF65-F5344CB8AC3E}">
        <p14:creationId xmlns:p14="http://schemas.microsoft.com/office/powerpoint/2010/main" val="1851496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6</a:t>
            </a:fld>
            <a:endParaRPr lang="en-US"/>
          </a:p>
        </p:txBody>
      </p:sp>
    </p:spTree>
    <p:extLst>
      <p:ext uri="{BB962C8B-B14F-4D97-AF65-F5344CB8AC3E}">
        <p14:creationId xmlns:p14="http://schemas.microsoft.com/office/powerpoint/2010/main" val="3104510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7</a:t>
            </a:fld>
            <a:endParaRPr lang="en-US"/>
          </a:p>
        </p:txBody>
      </p:sp>
    </p:spTree>
    <p:extLst>
      <p:ext uri="{BB962C8B-B14F-4D97-AF65-F5344CB8AC3E}">
        <p14:creationId xmlns:p14="http://schemas.microsoft.com/office/powerpoint/2010/main" val="1920890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8</a:t>
            </a:fld>
            <a:endParaRPr lang="en-US"/>
          </a:p>
        </p:txBody>
      </p:sp>
    </p:spTree>
    <p:extLst>
      <p:ext uri="{BB962C8B-B14F-4D97-AF65-F5344CB8AC3E}">
        <p14:creationId xmlns:p14="http://schemas.microsoft.com/office/powerpoint/2010/main" val="1982109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9</a:t>
            </a:fld>
            <a:endParaRPr lang="en-US"/>
          </a:p>
        </p:txBody>
      </p:sp>
    </p:spTree>
    <p:extLst>
      <p:ext uri="{BB962C8B-B14F-4D97-AF65-F5344CB8AC3E}">
        <p14:creationId xmlns:p14="http://schemas.microsoft.com/office/powerpoint/2010/main" val="36637085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10</a:t>
            </a:fld>
            <a:endParaRPr lang="en-US"/>
          </a:p>
        </p:txBody>
      </p:sp>
    </p:spTree>
    <p:extLst>
      <p:ext uri="{BB962C8B-B14F-4D97-AF65-F5344CB8AC3E}">
        <p14:creationId xmlns:p14="http://schemas.microsoft.com/office/powerpoint/2010/main" val="1989561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11</a:t>
            </a:fld>
            <a:endParaRPr lang="en-US"/>
          </a:p>
        </p:txBody>
      </p:sp>
    </p:spTree>
    <p:extLst>
      <p:ext uri="{BB962C8B-B14F-4D97-AF65-F5344CB8AC3E}">
        <p14:creationId xmlns:p14="http://schemas.microsoft.com/office/powerpoint/2010/main" val="30128938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12</a:t>
            </a:fld>
            <a:endParaRPr lang="en-US"/>
          </a:p>
        </p:txBody>
      </p:sp>
    </p:spTree>
    <p:extLst>
      <p:ext uri="{BB962C8B-B14F-4D97-AF65-F5344CB8AC3E}">
        <p14:creationId xmlns:p14="http://schemas.microsoft.com/office/powerpoint/2010/main" val="34680723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13</a:t>
            </a:fld>
            <a:endParaRPr lang="en-US"/>
          </a:p>
        </p:txBody>
      </p:sp>
    </p:spTree>
    <p:extLst>
      <p:ext uri="{BB962C8B-B14F-4D97-AF65-F5344CB8AC3E}">
        <p14:creationId xmlns:p14="http://schemas.microsoft.com/office/powerpoint/2010/main" val="41573062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14</a:t>
            </a:fld>
            <a:endParaRPr lang="en-US"/>
          </a:p>
        </p:txBody>
      </p:sp>
    </p:spTree>
    <p:extLst>
      <p:ext uri="{BB962C8B-B14F-4D97-AF65-F5344CB8AC3E}">
        <p14:creationId xmlns:p14="http://schemas.microsoft.com/office/powerpoint/2010/main" val="13764898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15</a:t>
            </a:fld>
            <a:endParaRPr lang="en-US"/>
          </a:p>
        </p:txBody>
      </p:sp>
    </p:spTree>
    <p:extLst>
      <p:ext uri="{BB962C8B-B14F-4D97-AF65-F5344CB8AC3E}">
        <p14:creationId xmlns:p14="http://schemas.microsoft.com/office/powerpoint/2010/main" val="33948942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16</a:t>
            </a:fld>
            <a:endParaRPr lang="en-US"/>
          </a:p>
        </p:txBody>
      </p:sp>
    </p:spTree>
    <p:extLst>
      <p:ext uri="{BB962C8B-B14F-4D97-AF65-F5344CB8AC3E}">
        <p14:creationId xmlns:p14="http://schemas.microsoft.com/office/powerpoint/2010/main" val="5923002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17</a:t>
            </a:fld>
            <a:endParaRPr lang="en-US"/>
          </a:p>
        </p:txBody>
      </p:sp>
    </p:spTree>
    <p:extLst>
      <p:ext uri="{BB962C8B-B14F-4D97-AF65-F5344CB8AC3E}">
        <p14:creationId xmlns:p14="http://schemas.microsoft.com/office/powerpoint/2010/main" val="13887499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18</a:t>
            </a:fld>
            <a:endParaRPr lang="en-US"/>
          </a:p>
        </p:txBody>
      </p:sp>
    </p:spTree>
    <p:extLst>
      <p:ext uri="{BB962C8B-B14F-4D97-AF65-F5344CB8AC3E}">
        <p14:creationId xmlns:p14="http://schemas.microsoft.com/office/powerpoint/2010/main" val="23927252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19</a:t>
            </a:fld>
            <a:endParaRPr lang="en-US"/>
          </a:p>
        </p:txBody>
      </p:sp>
    </p:spTree>
    <p:extLst>
      <p:ext uri="{BB962C8B-B14F-4D97-AF65-F5344CB8AC3E}">
        <p14:creationId xmlns:p14="http://schemas.microsoft.com/office/powerpoint/2010/main" val="8806369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20</a:t>
            </a:fld>
            <a:endParaRPr lang="en-US"/>
          </a:p>
        </p:txBody>
      </p:sp>
    </p:spTree>
    <p:extLst>
      <p:ext uri="{BB962C8B-B14F-4D97-AF65-F5344CB8AC3E}">
        <p14:creationId xmlns:p14="http://schemas.microsoft.com/office/powerpoint/2010/main" val="13299179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21</a:t>
            </a:fld>
            <a:endParaRPr lang="en-US"/>
          </a:p>
        </p:txBody>
      </p:sp>
    </p:spTree>
    <p:extLst>
      <p:ext uri="{BB962C8B-B14F-4D97-AF65-F5344CB8AC3E}">
        <p14:creationId xmlns:p14="http://schemas.microsoft.com/office/powerpoint/2010/main" val="36407226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22</a:t>
            </a:fld>
            <a:endParaRPr lang="en-US"/>
          </a:p>
        </p:txBody>
      </p:sp>
    </p:spTree>
    <p:extLst>
      <p:ext uri="{BB962C8B-B14F-4D97-AF65-F5344CB8AC3E}">
        <p14:creationId xmlns:p14="http://schemas.microsoft.com/office/powerpoint/2010/main" val="20240112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23</a:t>
            </a:fld>
            <a:endParaRPr lang="en-US"/>
          </a:p>
        </p:txBody>
      </p:sp>
    </p:spTree>
    <p:extLst>
      <p:ext uri="{BB962C8B-B14F-4D97-AF65-F5344CB8AC3E}">
        <p14:creationId xmlns:p14="http://schemas.microsoft.com/office/powerpoint/2010/main" val="40861843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24</a:t>
            </a:fld>
            <a:endParaRPr lang="en-US"/>
          </a:p>
        </p:txBody>
      </p:sp>
    </p:spTree>
    <p:extLst>
      <p:ext uri="{BB962C8B-B14F-4D97-AF65-F5344CB8AC3E}">
        <p14:creationId xmlns:p14="http://schemas.microsoft.com/office/powerpoint/2010/main" val="5182839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le Slide">
    <p:spTree>
      <p:nvGrpSpPr>
        <p:cNvPr id="1" name=""/>
        <p:cNvGrpSpPr/>
        <p:nvPr/>
      </p:nvGrpSpPr>
      <p:grpSpPr>
        <a:xfrm>
          <a:off x="0" y="0"/>
          <a:ext cx="0" cy="0"/>
          <a:chOff x="0" y="0"/>
          <a:chExt cx="0" cy="0"/>
        </a:xfrm>
      </p:grpSpPr>
      <p:sp>
        <p:nvSpPr>
          <p:cNvPr id="10" name="Rectangle 9"/>
          <p:cNvSpPr>
            <a:spLocks noChangeArrowheads="1"/>
          </p:cNvSpPr>
          <p:nvPr userDrawn="1"/>
        </p:nvSpPr>
        <p:spPr bwMode="auto">
          <a:xfrm>
            <a:off x="0" y="0"/>
            <a:ext cx="9144000" cy="2743200"/>
          </a:xfrm>
          <a:prstGeom prst="rect">
            <a:avLst/>
          </a:prstGeom>
          <a:solidFill>
            <a:srgbClr val="EC6E06"/>
          </a:solidFill>
          <a:ln w="9525">
            <a:noFill/>
            <a:miter lim="800000"/>
            <a:headEnd/>
            <a:tailEnd/>
          </a:ln>
          <a:effectLst/>
        </p:spPr>
        <p:txBody>
          <a:bodyPr/>
          <a:lstStyle/>
          <a:p>
            <a:pPr>
              <a:defRPr/>
            </a:pPr>
            <a:endParaRPr lang="en-US" dirty="0">
              <a:solidFill>
                <a:schemeClr val="accent1">
                  <a:lumMod val="75000"/>
                </a:schemeClr>
              </a:solidFill>
            </a:endParaRPr>
          </a:p>
        </p:txBody>
      </p:sp>
      <p:pic>
        <p:nvPicPr>
          <p:cNvPr id="1026" name="Picture 2" descr="C:\Users\Asadi\Desktop\sriped-BG.jpg"/>
          <p:cNvPicPr>
            <a:picLocks noChangeAspect="1" noChangeArrowheads="1"/>
          </p:cNvPicPr>
          <p:nvPr userDrawn="1"/>
        </p:nvPicPr>
        <p:blipFill>
          <a:blip r:embed="rId2" cstate="print"/>
          <a:srcRect l="15573" r="36511" b="76042"/>
          <a:stretch>
            <a:fillRect/>
          </a:stretch>
        </p:blipFill>
        <p:spPr bwMode="auto">
          <a:xfrm>
            <a:off x="0" y="3810000"/>
            <a:ext cx="9144000" cy="3048000"/>
          </a:xfrm>
          <a:prstGeom prst="rect">
            <a:avLst/>
          </a:prstGeom>
          <a:noFill/>
        </p:spPr>
      </p:pic>
      <p:pic>
        <p:nvPicPr>
          <p:cNvPr id="25602" name="Picture 2" descr="C:\Users\Asadi\Desktop\Untitled-1.png"/>
          <p:cNvPicPr>
            <a:picLocks noChangeAspect="1" noChangeArrowheads="1"/>
          </p:cNvPicPr>
          <p:nvPr userDrawn="1"/>
        </p:nvPicPr>
        <p:blipFill>
          <a:blip r:embed="rId3" cstate="print">
            <a:duotone>
              <a:prstClr val="black"/>
              <a:schemeClr val="tx2">
                <a:tint val="45000"/>
                <a:satMod val="400000"/>
              </a:schemeClr>
            </a:duotone>
            <a:lum bright="40000"/>
          </a:blip>
          <a:srcRect/>
          <a:stretch>
            <a:fillRect/>
          </a:stretch>
        </p:blipFill>
        <p:spPr bwMode="auto">
          <a:xfrm>
            <a:off x="7467600" y="381000"/>
            <a:ext cx="1281113" cy="1086692"/>
          </a:xfrm>
          <a:prstGeom prst="rect">
            <a:avLst/>
          </a:prstGeom>
          <a:noFill/>
        </p:spPr>
      </p:pic>
      <p:grpSp>
        <p:nvGrpSpPr>
          <p:cNvPr id="22" name="Group 21"/>
          <p:cNvGrpSpPr/>
          <p:nvPr userDrawn="1"/>
        </p:nvGrpSpPr>
        <p:grpSpPr>
          <a:xfrm>
            <a:off x="115911" y="6108879"/>
            <a:ext cx="2843010" cy="736242"/>
            <a:chOff x="-227526" y="6121758"/>
            <a:chExt cx="3070536" cy="736242"/>
          </a:xfrm>
        </p:grpSpPr>
        <p:sp>
          <p:nvSpPr>
            <p:cNvPr id="16" name="Rectangle 15"/>
            <p:cNvSpPr txBox="1">
              <a:spLocks noChangeArrowheads="1"/>
            </p:cNvSpPr>
            <p:nvPr userDrawn="1"/>
          </p:nvSpPr>
          <p:spPr bwMode="auto">
            <a:xfrm>
              <a:off x="-216795" y="6121758"/>
              <a:ext cx="3059805" cy="4799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fa-IR" sz="160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rPr>
                <a:t>سیستم جامع آموزش فناوری نانو</a:t>
              </a:r>
              <a:endParaRPr kumimoji="0" lang="en-US" sz="160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endParaRPr>
            </a:p>
          </p:txBody>
        </p:sp>
        <p:sp>
          <p:nvSpPr>
            <p:cNvPr id="18" name="Rectangle 15"/>
            <p:cNvSpPr txBox="1">
              <a:spLocks noChangeArrowheads="1"/>
            </p:cNvSpPr>
            <p:nvPr userDrawn="1"/>
          </p:nvSpPr>
          <p:spPr bwMode="auto">
            <a:xfrm>
              <a:off x="-227526" y="6378031"/>
              <a:ext cx="3059805" cy="4799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en-US" sz="2000" b="0" i="0" u="none" strike="noStrike" kern="100" cap="none" spc="110" normalizeH="0" baseline="0" noProof="0" dirty="0" smtClean="0">
                  <a:ln>
                    <a:noFill/>
                  </a:ln>
                  <a:solidFill>
                    <a:schemeClr val="bg1">
                      <a:lumMod val="65000"/>
                    </a:schemeClr>
                  </a:solidFill>
                  <a:effectLst/>
                  <a:uLnTx/>
                  <a:uFillTx/>
                  <a:latin typeface="ITC Avant Garde Gothic" pitchFamily="34" charset="0"/>
                  <a:ea typeface="+mj-ea"/>
                  <a:cs typeface="B Yekan" pitchFamily="2" charset="-78"/>
                </a:rPr>
                <a:t>http://edu.nano.ir</a:t>
              </a:r>
            </a:p>
          </p:txBody>
        </p:sp>
      </p:grpSp>
      <p:cxnSp>
        <p:nvCxnSpPr>
          <p:cNvPr id="20" name="Straight Connector 19"/>
          <p:cNvCxnSpPr/>
          <p:nvPr userDrawn="1"/>
        </p:nvCxnSpPr>
        <p:spPr bwMode="auto">
          <a:xfrm rot="5400000">
            <a:off x="2719053" y="6514026"/>
            <a:ext cx="533400" cy="1588"/>
          </a:xfrm>
          <a:prstGeom prst="line">
            <a:avLst/>
          </a:prstGeom>
          <a:solidFill>
            <a:schemeClr val="accent1"/>
          </a:solidFill>
          <a:ln w="12700" cap="sq" cmpd="sng" algn="ctr">
            <a:solidFill>
              <a:schemeClr val="bg1">
                <a:lumMod val="75000"/>
              </a:schemeClr>
            </a:solidFill>
            <a:prstDash val="solid"/>
            <a:round/>
            <a:headEnd type="none" w="sm" len="sm"/>
            <a:tailEnd type="none" w="sm" len="sm"/>
          </a:ln>
          <a:effectLst/>
        </p:spPr>
      </p:cxnSp>
      <p:cxnSp>
        <p:nvCxnSpPr>
          <p:cNvPr id="21" name="Straight Connector 20"/>
          <p:cNvCxnSpPr/>
          <p:nvPr userDrawn="1"/>
        </p:nvCxnSpPr>
        <p:spPr bwMode="auto">
          <a:xfrm rot="5400000">
            <a:off x="-37306" y="6514026"/>
            <a:ext cx="533400" cy="1588"/>
          </a:xfrm>
          <a:prstGeom prst="line">
            <a:avLst/>
          </a:prstGeom>
          <a:solidFill>
            <a:schemeClr val="accent1"/>
          </a:solidFill>
          <a:ln w="12700" cap="sq" cmpd="sng" algn="ctr">
            <a:solidFill>
              <a:schemeClr val="bg1">
                <a:lumMod val="75000"/>
              </a:schemeClr>
            </a:solidFill>
            <a:prstDash val="solid"/>
            <a:round/>
            <a:headEnd type="none" w="sm" len="sm"/>
            <a:tailEnd type="none" w="sm" len="sm"/>
          </a:ln>
          <a:effectLst/>
        </p:spPr>
      </p:cxnSp>
      <p:sp>
        <p:nvSpPr>
          <p:cNvPr id="24" name="Rectangle 15"/>
          <p:cNvSpPr txBox="1">
            <a:spLocks noChangeArrowheads="1"/>
          </p:cNvSpPr>
          <p:nvPr userDrawn="1"/>
        </p:nvSpPr>
        <p:spPr bwMode="auto">
          <a:xfrm>
            <a:off x="6428706" y="6364311"/>
            <a:ext cx="2452074" cy="4037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fa-IR" sz="165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rPr>
              <a:t>ستاد ویژه توسعه فناوری نانو</a:t>
            </a:r>
            <a:endParaRPr kumimoji="0" lang="en-US" sz="165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endParaRPr>
          </a:p>
        </p:txBody>
      </p:sp>
      <p:grpSp>
        <p:nvGrpSpPr>
          <p:cNvPr id="29" name="Group 28"/>
          <p:cNvGrpSpPr/>
          <p:nvPr userDrawn="1"/>
        </p:nvGrpSpPr>
        <p:grpSpPr>
          <a:xfrm>
            <a:off x="0" y="2704544"/>
            <a:ext cx="9144000" cy="1156648"/>
            <a:chOff x="0" y="1981200"/>
            <a:chExt cx="9144000" cy="1156648"/>
          </a:xfrm>
          <a:solidFill>
            <a:schemeClr val="bg2">
              <a:lumMod val="50000"/>
            </a:schemeClr>
          </a:solidFill>
        </p:grpSpPr>
        <p:sp>
          <p:nvSpPr>
            <p:cNvPr id="30" name="Rectangle 29"/>
            <p:cNvSpPr>
              <a:spLocks noChangeArrowheads="1"/>
            </p:cNvSpPr>
            <p:nvPr userDrawn="1"/>
          </p:nvSpPr>
          <p:spPr bwMode="auto">
            <a:xfrm>
              <a:off x="0" y="1981200"/>
              <a:ext cx="9144000" cy="1143000"/>
            </a:xfrm>
            <a:prstGeom prst="rect">
              <a:avLst/>
            </a:prstGeom>
            <a:grpFill/>
            <a:ln w="9525">
              <a:noFill/>
              <a:miter lim="800000"/>
              <a:headEnd/>
              <a:tailEnd/>
            </a:ln>
            <a:effectLst/>
          </p:spPr>
          <p:txBody>
            <a:bodyPr/>
            <a:lstStyle/>
            <a:p>
              <a:pPr>
                <a:defRPr/>
              </a:pPr>
              <a:endParaRPr lang="en-US" dirty="0">
                <a:solidFill>
                  <a:schemeClr val="accent1">
                    <a:lumMod val="75000"/>
                  </a:schemeClr>
                </a:solidFill>
              </a:endParaRPr>
            </a:p>
          </p:txBody>
        </p:sp>
        <p:sp>
          <p:nvSpPr>
            <p:cNvPr id="32" name="Freeform 31"/>
            <p:cNvSpPr>
              <a:spLocks noChangeArrowheads="1"/>
            </p:cNvSpPr>
            <p:nvPr userDrawn="1"/>
          </p:nvSpPr>
          <p:spPr bwMode="auto">
            <a:xfrm flipH="1">
              <a:off x="8947482" y="1981200"/>
              <a:ext cx="196518" cy="1156648"/>
            </a:xfrm>
            <a:custGeom>
              <a:avLst/>
              <a:gdLst>
                <a:gd name="connsiteX0" fmla="*/ 0 w 2"/>
                <a:gd name="connsiteY0" fmla="*/ 1 h 2"/>
                <a:gd name="connsiteX1" fmla="*/ 1 w 2"/>
                <a:gd name="connsiteY1" fmla="*/ 0 h 2"/>
                <a:gd name="connsiteX2" fmla="*/ 2 w 2"/>
                <a:gd name="connsiteY2" fmla="*/ 1 h 2"/>
                <a:gd name="connsiteX3" fmla="*/ 1 w 2"/>
                <a:gd name="connsiteY3" fmla="*/ 2 h 2"/>
                <a:gd name="connsiteX4" fmla="*/ 0 w 2"/>
                <a:gd name="connsiteY4" fmla="*/ 1 h 2"/>
                <a:gd name="connsiteX0" fmla="*/ 0 w 1"/>
                <a:gd name="connsiteY0" fmla="*/ 1 h 2"/>
                <a:gd name="connsiteX1" fmla="*/ 0 w 1"/>
                <a:gd name="connsiteY1" fmla="*/ 0 h 2"/>
                <a:gd name="connsiteX2" fmla="*/ 1 w 1"/>
                <a:gd name="connsiteY2" fmla="*/ 1 h 2"/>
                <a:gd name="connsiteX3" fmla="*/ 0 w 1"/>
                <a:gd name="connsiteY3" fmla="*/ 2 h 2"/>
                <a:gd name="connsiteX4" fmla="*/ 0 w 1"/>
                <a:gd name="connsiteY4" fmla="*/ 1 h 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 h="2">
                  <a:moveTo>
                    <a:pt x="0" y="1"/>
                  </a:moveTo>
                  <a:lnTo>
                    <a:pt x="0" y="0"/>
                  </a:lnTo>
                  <a:lnTo>
                    <a:pt x="1" y="1"/>
                  </a:lnTo>
                  <a:lnTo>
                    <a:pt x="0" y="2"/>
                  </a:lnTo>
                  <a:lnTo>
                    <a:pt x="0" y="1"/>
                  </a:lnTo>
                  <a:close/>
                </a:path>
              </a:pathLst>
            </a:custGeom>
            <a:solidFill>
              <a:schemeClr val="bg1">
                <a:lumMod val="95000"/>
              </a:schemeClr>
            </a:solidFill>
            <a:ln w="9525">
              <a:noFill/>
              <a:miter lim="800000"/>
              <a:headEnd/>
              <a:tailEnd/>
            </a:ln>
            <a:effectLst/>
          </p:spPr>
          <p:txBody>
            <a:bodyPr/>
            <a:lstStyle/>
            <a:p>
              <a:pPr>
                <a:defRPr/>
              </a:pPr>
              <a:endParaRPr lang="en-US" dirty="0">
                <a:solidFill>
                  <a:schemeClr val="accent1">
                    <a:lumMod val="75000"/>
                  </a:schemeClr>
                </a:solidFill>
              </a:endParaRPr>
            </a:p>
          </p:txBody>
        </p:sp>
      </p:grpSp>
      <p:sp>
        <p:nvSpPr>
          <p:cNvPr id="33" name="Rectangle 15"/>
          <p:cNvSpPr>
            <a:spLocks noGrp="1" noChangeArrowheads="1"/>
          </p:cNvSpPr>
          <p:nvPr>
            <p:ph type="ctrTitle" sz="quarter" hasCustomPrompt="1"/>
          </p:nvPr>
        </p:nvSpPr>
        <p:spPr>
          <a:xfrm>
            <a:off x="457200" y="2780744"/>
            <a:ext cx="8305800" cy="990600"/>
          </a:xfrm>
        </p:spPr>
        <p:txBody>
          <a:bodyPr anchorCtr="0"/>
          <a:lstStyle>
            <a:lvl1pPr algn="r">
              <a:defRPr baseline="0">
                <a:solidFill>
                  <a:schemeClr val="bg1">
                    <a:lumMod val="95000"/>
                  </a:schemeClr>
                </a:solidFill>
                <a:cs typeface="B Jalal" pitchFamily="2" charset="-78"/>
              </a:defRPr>
            </a:lvl1pPr>
          </a:lstStyle>
          <a:p>
            <a:r>
              <a:rPr lang="fa-IR" dirty="0" smtClean="0"/>
              <a:t>عنوان</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cs typeface="B Jalal" pitchFamily="2" charset="-78"/>
              </a:defRPr>
            </a:lvl1pPr>
          </a:lstStyle>
          <a:p>
            <a:r>
              <a:rPr lang="fa-IR" dirty="0" smtClean="0"/>
              <a:t>عنوان اسلاید</a:t>
            </a:r>
            <a:endParaRPr lang="en-US" dirty="0"/>
          </a:p>
        </p:txBody>
      </p:sp>
      <p:sp>
        <p:nvSpPr>
          <p:cNvPr id="4" name="Rectangle 6"/>
          <p:cNvSpPr>
            <a:spLocks noGrp="1" noChangeArrowheads="1"/>
          </p:cNvSpPr>
          <p:nvPr>
            <p:ph type="sldNum" sz="quarter" idx="10"/>
          </p:nvPr>
        </p:nvSpPr>
        <p:spPr>
          <a:xfrm>
            <a:off x="8610600" y="6051332"/>
            <a:ext cx="533400" cy="457200"/>
          </a:xfrm>
        </p:spPr>
        <p:txBody>
          <a:bodyPr/>
          <a:lstStyle>
            <a:lvl1pPr algn="ctr" rtl="1">
              <a:defRPr>
                <a:cs typeface="B Yekan" pitchFamily="2" charset="-78"/>
              </a:defRPr>
            </a:lvl1pPr>
          </a:lstStyle>
          <a:p>
            <a:pPr>
              <a:defRPr/>
            </a:pPr>
            <a:fld id="{49B0553E-AA25-4EF8-B191-2C07F622213B}" type="slidenum">
              <a:rPr lang="en-US" smtClean="0"/>
              <a:pPr>
                <a:defRPr/>
              </a:pPr>
              <a:t>‹#›</a:t>
            </a:fld>
            <a:endParaRPr lang="en-US" dirty="0"/>
          </a:p>
        </p:txBody>
      </p:sp>
      <p:sp>
        <p:nvSpPr>
          <p:cNvPr id="7" name="Text Placeholder 5"/>
          <p:cNvSpPr>
            <a:spLocks noGrp="1"/>
          </p:cNvSpPr>
          <p:nvPr>
            <p:ph type="body" sz="quarter" idx="11" hasCustomPrompt="1"/>
          </p:nvPr>
        </p:nvSpPr>
        <p:spPr>
          <a:xfrm>
            <a:off x="228600" y="1524000"/>
            <a:ext cx="8077200" cy="4953000"/>
          </a:xfrm>
        </p:spPr>
        <p:txBody>
          <a:bodyPr/>
          <a:lstStyle>
            <a:lvl1pPr algn="just">
              <a:defRPr sz="2000">
                <a:solidFill>
                  <a:schemeClr val="accent1">
                    <a:lumMod val="25000"/>
                  </a:schemeClr>
                </a:solidFill>
                <a:cs typeface="B Yekan" pitchFamily="2" charset="-78"/>
              </a:defRPr>
            </a:lvl1pPr>
            <a:lvl2pPr algn="just">
              <a:defRPr sz="2000">
                <a:solidFill>
                  <a:schemeClr val="accent1">
                    <a:lumMod val="50000"/>
                  </a:schemeClr>
                </a:solidFill>
                <a:cs typeface="B Yekan" pitchFamily="2" charset="-78"/>
              </a:defRPr>
            </a:lvl2pPr>
            <a:lvl3pPr algn="just">
              <a:defRPr sz="2000">
                <a:solidFill>
                  <a:schemeClr val="accent1">
                    <a:lumMod val="50000"/>
                  </a:schemeClr>
                </a:solidFill>
                <a:cs typeface="B Yekan" pitchFamily="2" charset="-78"/>
              </a:defRPr>
            </a:lvl3pPr>
            <a:lvl4pPr algn="just">
              <a:defRPr sz="2000">
                <a:solidFill>
                  <a:schemeClr val="accent1">
                    <a:lumMod val="50000"/>
                  </a:schemeClr>
                </a:solidFill>
                <a:cs typeface="B Yekan" pitchFamily="2" charset="-78"/>
              </a:defRPr>
            </a:lvl4pPr>
            <a:lvl5pPr algn="just">
              <a:defRPr sz="2000">
                <a:solidFill>
                  <a:schemeClr val="accent1">
                    <a:lumMod val="50000"/>
                  </a:schemeClr>
                </a:solidFill>
                <a:cs typeface="B Yekan" pitchFamily="2" charset="-78"/>
              </a:defRPr>
            </a:lvl5pPr>
          </a:lstStyle>
          <a:p>
            <a:pPr lvl="0"/>
            <a:r>
              <a:rPr lang="fa-IR" dirty="0" smtClean="0"/>
              <a:t>متن</a:t>
            </a:r>
            <a:endParaRPr lang="en-US" dirty="0" smtClean="0"/>
          </a:p>
          <a:p>
            <a:pPr lvl="1"/>
            <a:r>
              <a:rPr lang="fa-IR" dirty="0" smtClean="0"/>
              <a:t>متن</a:t>
            </a:r>
            <a:endParaRPr lang="en-US" dirty="0" smtClean="0"/>
          </a:p>
          <a:p>
            <a:pPr lvl="2"/>
            <a:r>
              <a:rPr lang="fa-IR" dirty="0" smtClean="0"/>
              <a:t>متن</a:t>
            </a:r>
            <a:endParaRPr lang="en-US" dirty="0" smtClean="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6" name="Picture Placeholder 5"/>
          <p:cNvSpPr>
            <a:spLocks noGrp="1" noChangeAspect="1"/>
          </p:cNvSpPr>
          <p:nvPr>
            <p:ph type="pic" sz="quarter" idx="11" hasCustomPrompt="1"/>
          </p:nvPr>
        </p:nvSpPr>
        <p:spPr>
          <a:xfrm>
            <a:off x="419100" y="1498600"/>
            <a:ext cx="7779448" cy="4862155"/>
          </a:xfrm>
          <a:solidFill>
            <a:schemeClr val="bg1"/>
          </a:solidFill>
          <a:ln w="76200">
            <a:solidFill>
              <a:srgbClr val="9FE6FF"/>
            </a:solidFill>
          </a:ln>
        </p:spPr>
        <p:style>
          <a:lnRef idx="3">
            <a:schemeClr val="lt1"/>
          </a:lnRef>
          <a:fillRef idx="1">
            <a:schemeClr val="accent1"/>
          </a:fillRef>
          <a:effectRef idx="1">
            <a:schemeClr val="accent1"/>
          </a:effectRef>
          <a:fontRef idx="none"/>
        </p:style>
        <p:txBody>
          <a:bodyPr/>
          <a:lstStyle>
            <a:lvl1pPr>
              <a:buNone/>
              <a:defRPr baseline="0"/>
            </a:lvl1pPr>
          </a:lstStyle>
          <a:p>
            <a:r>
              <a:rPr lang="fa-IR" dirty="0" smtClean="0"/>
              <a:t>تصویر یا نمودار</a:t>
            </a:r>
            <a:endParaRPr lang="en-US" dirty="0"/>
          </a:p>
        </p:txBody>
      </p:sp>
      <p:sp>
        <p:nvSpPr>
          <p:cNvPr id="2" name="Title 1"/>
          <p:cNvSpPr>
            <a:spLocks noGrp="1"/>
          </p:cNvSpPr>
          <p:nvPr>
            <p:ph type="title" hasCustomPrompt="1"/>
          </p:nvPr>
        </p:nvSpPr>
        <p:spPr/>
        <p:txBody>
          <a:bodyPr/>
          <a:lstStyle>
            <a:lvl1pPr>
              <a:defRPr lang="en-US" sz="3600" b="1" baseline="0" dirty="0">
                <a:solidFill>
                  <a:schemeClr val="accent1">
                    <a:lumMod val="50000"/>
                  </a:schemeClr>
                </a:solidFill>
                <a:effectLst/>
                <a:latin typeface="+mj-lt"/>
                <a:ea typeface="+mj-ea"/>
                <a:cs typeface="B Jalal" pitchFamily="2" charset="-78"/>
              </a:defRPr>
            </a:lvl1pPr>
          </a:lstStyle>
          <a:p>
            <a:r>
              <a:rPr lang="fa-IR" dirty="0" smtClean="0"/>
              <a:t>عنوان شکل یا تصویر</a:t>
            </a:r>
            <a:endParaRPr lang="en-US" dirty="0"/>
          </a:p>
        </p:txBody>
      </p:sp>
      <p:sp>
        <p:nvSpPr>
          <p:cNvPr id="4" name="Rectangle 6"/>
          <p:cNvSpPr>
            <a:spLocks noGrp="1" noChangeArrowheads="1"/>
          </p:cNvSpPr>
          <p:nvPr>
            <p:ph type="sldNum" sz="quarter" idx="10"/>
          </p:nvPr>
        </p:nvSpPr>
        <p:spPr>
          <a:xfrm>
            <a:off x="8610600" y="6051332"/>
            <a:ext cx="533400" cy="457200"/>
          </a:xfrm>
        </p:spPr>
        <p:txBody>
          <a:bodyPr/>
          <a:lstStyle>
            <a:lvl1pPr algn="ctr" rtl="1">
              <a:defRPr>
                <a:cs typeface="B Yekan" pitchFamily="2" charset="-78"/>
              </a:defRPr>
            </a:lvl1pPr>
          </a:lstStyle>
          <a:p>
            <a:pPr>
              <a:defRPr/>
            </a:pPr>
            <a:fld id="{49B0553E-AA25-4EF8-B191-2C07F622213B}" type="slidenum">
              <a:rPr lang="en-US"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ilm">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r" rtl="1" eaLnBrk="0" fontAlgn="base" hangingPunct="0">
              <a:spcBef>
                <a:spcPct val="0"/>
              </a:spcBef>
              <a:spcAft>
                <a:spcPct val="0"/>
              </a:spcAft>
              <a:defRPr lang="en-US" sz="3600" b="1" baseline="0" dirty="0">
                <a:solidFill>
                  <a:schemeClr val="accent1">
                    <a:lumMod val="50000"/>
                  </a:schemeClr>
                </a:solidFill>
                <a:effectLst/>
                <a:latin typeface="+mj-lt"/>
                <a:ea typeface="+mj-ea"/>
                <a:cs typeface="B Jalal" pitchFamily="2" charset="-78"/>
              </a:defRPr>
            </a:lvl1pPr>
          </a:lstStyle>
          <a:p>
            <a:r>
              <a:rPr lang="fa-IR" dirty="0" smtClean="0"/>
              <a:t>عنوان ویدیو</a:t>
            </a:r>
            <a:endParaRPr lang="en-US" dirty="0"/>
          </a:p>
        </p:txBody>
      </p:sp>
      <p:sp>
        <p:nvSpPr>
          <p:cNvPr id="4" name="Rectangle 6"/>
          <p:cNvSpPr>
            <a:spLocks noGrp="1" noChangeArrowheads="1"/>
          </p:cNvSpPr>
          <p:nvPr>
            <p:ph type="sldNum" sz="quarter" idx="10"/>
          </p:nvPr>
        </p:nvSpPr>
        <p:spPr>
          <a:xfrm>
            <a:off x="8610600" y="6051332"/>
            <a:ext cx="533400" cy="457200"/>
          </a:xfrm>
        </p:spPr>
        <p:txBody>
          <a:bodyPr/>
          <a:lstStyle>
            <a:lvl1pPr algn="ctr" rtl="1">
              <a:defRPr>
                <a:cs typeface="B Yekan" pitchFamily="2" charset="-78"/>
              </a:defRPr>
            </a:lvl1pPr>
          </a:lstStyle>
          <a:p>
            <a:pPr>
              <a:defRPr/>
            </a:pPr>
            <a:fld id="{49B0553E-AA25-4EF8-B191-2C07F622213B}" type="slidenum">
              <a:rPr lang="en-US" smtClean="0"/>
              <a:pPr>
                <a:defRPr/>
              </a:pPr>
              <a:t>‹#›</a:t>
            </a:fld>
            <a:endParaRPr lang="en-US" dirty="0"/>
          </a:p>
        </p:txBody>
      </p:sp>
      <p:sp>
        <p:nvSpPr>
          <p:cNvPr id="7" name="Media Placeholder 6"/>
          <p:cNvSpPr>
            <a:spLocks noGrp="1"/>
          </p:cNvSpPr>
          <p:nvPr>
            <p:ph type="media" sz="quarter" idx="11" hasCustomPrompt="1"/>
          </p:nvPr>
        </p:nvSpPr>
        <p:spPr>
          <a:xfrm>
            <a:off x="277504" y="1600200"/>
            <a:ext cx="8046720" cy="4800600"/>
          </a:xfrm>
        </p:spPr>
        <p:txBody>
          <a:bodyPr/>
          <a:lstStyle>
            <a:lvl1pPr>
              <a:buNone/>
              <a:defRPr baseline="0"/>
            </a:lvl1pPr>
          </a:lstStyle>
          <a:p>
            <a:r>
              <a:rPr lang="fa-IR" dirty="0" smtClean="0"/>
              <a:t>فایل ویدیویی</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a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r" rtl="1" eaLnBrk="0" fontAlgn="base" hangingPunct="0">
              <a:spcBef>
                <a:spcPct val="0"/>
              </a:spcBef>
              <a:spcAft>
                <a:spcPct val="0"/>
              </a:spcAft>
              <a:defRPr lang="en-US" sz="3600" b="1" baseline="0" dirty="0">
                <a:solidFill>
                  <a:schemeClr val="accent1">
                    <a:lumMod val="50000"/>
                  </a:schemeClr>
                </a:solidFill>
                <a:effectLst/>
                <a:latin typeface="+mj-lt"/>
                <a:ea typeface="+mj-ea"/>
                <a:cs typeface="B Jalal" pitchFamily="2" charset="-78"/>
              </a:defRPr>
            </a:lvl1pPr>
          </a:lstStyle>
          <a:p>
            <a:r>
              <a:rPr lang="fa-IR" dirty="0" smtClean="0"/>
              <a:t>عنوان نمودار</a:t>
            </a:r>
            <a:endParaRPr lang="en-US" dirty="0"/>
          </a:p>
        </p:txBody>
      </p:sp>
      <p:sp>
        <p:nvSpPr>
          <p:cNvPr id="4" name="Rectangle 6"/>
          <p:cNvSpPr>
            <a:spLocks noGrp="1" noChangeArrowheads="1"/>
          </p:cNvSpPr>
          <p:nvPr>
            <p:ph type="sldNum" sz="quarter" idx="10"/>
          </p:nvPr>
        </p:nvSpPr>
        <p:spPr>
          <a:xfrm>
            <a:off x="8610600" y="6051332"/>
            <a:ext cx="533400" cy="457200"/>
          </a:xfrm>
        </p:spPr>
        <p:txBody>
          <a:bodyPr/>
          <a:lstStyle>
            <a:lvl1pPr algn="ctr" rtl="1">
              <a:defRPr>
                <a:cs typeface="B Yekan" pitchFamily="2" charset="-78"/>
              </a:defRPr>
            </a:lvl1pPr>
          </a:lstStyle>
          <a:p>
            <a:pPr>
              <a:defRPr/>
            </a:pPr>
            <a:fld id="{49B0553E-AA25-4EF8-B191-2C07F622213B}" type="slidenum">
              <a:rPr lang="en-US" smtClean="0"/>
              <a:pPr>
                <a:defRPr/>
              </a:pPr>
              <a:t>‹#›</a:t>
            </a:fld>
            <a:endParaRPr lang="en-US" dirty="0"/>
          </a:p>
        </p:txBody>
      </p:sp>
      <p:sp>
        <p:nvSpPr>
          <p:cNvPr id="8" name="Chart Placeholder 5"/>
          <p:cNvSpPr>
            <a:spLocks noGrp="1"/>
          </p:cNvSpPr>
          <p:nvPr>
            <p:ph type="chart" sz="quarter" idx="12" hasCustomPrompt="1"/>
          </p:nvPr>
        </p:nvSpPr>
        <p:spPr>
          <a:xfrm>
            <a:off x="304800" y="1524000"/>
            <a:ext cx="8001000" cy="4953000"/>
          </a:xfrm>
          <a:noFill/>
        </p:spPr>
        <p:txBody>
          <a:bodyPr/>
          <a:lstStyle/>
          <a:p>
            <a:r>
              <a:rPr lang="fa-IR" dirty="0" smtClean="0"/>
              <a:t>نمودار</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r" rtl="1" eaLnBrk="0" fontAlgn="base" hangingPunct="0">
              <a:spcBef>
                <a:spcPct val="0"/>
              </a:spcBef>
              <a:spcAft>
                <a:spcPct val="0"/>
              </a:spcAft>
              <a:defRPr lang="en-US" sz="3600" b="1" baseline="0" dirty="0">
                <a:solidFill>
                  <a:schemeClr val="accent1">
                    <a:lumMod val="50000"/>
                  </a:schemeClr>
                </a:solidFill>
                <a:effectLst/>
                <a:latin typeface="+mj-lt"/>
                <a:ea typeface="+mj-ea"/>
                <a:cs typeface="B Jalal" pitchFamily="2" charset="-78"/>
              </a:defRPr>
            </a:lvl1pPr>
          </a:lstStyle>
          <a:p>
            <a:r>
              <a:rPr lang="fa-IR" dirty="0" smtClean="0"/>
              <a:t>عنوان جدول</a:t>
            </a:r>
            <a:endParaRPr lang="en-US" dirty="0"/>
          </a:p>
        </p:txBody>
      </p:sp>
      <p:sp>
        <p:nvSpPr>
          <p:cNvPr id="4" name="Rectangle 6"/>
          <p:cNvSpPr>
            <a:spLocks noGrp="1" noChangeArrowheads="1"/>
          </p:cNvSpPr>
          <p:nvPr>
            <p:ph type="sldNum" sz="quarter" idx="10"/>
          </p:nvPr>
        </p:nvSpPr>
        <p:spPr>
          <a:xfrm>
            <a:off x="8610600" y="6051332"/>
            <a:ext cx="533400" cy="457200"/>
          </a:xfrm>
        </p:spPr>
        <p:txBody>
          <a:bodyPr/>
          <a:lstStyle>
            <a:lvl1pPr algn="ctr" rtl="1">
              <a:defRPr>
                <a:cs typeface="B Yekan" pitchFamily="2" charset="-78"/>
              </a:defRPr>
            </a:lvl1pPr>
          </a:lstStyle>
          <a:p>
            <a:pPr>
              <a:defRPr/>
            </a:pPr>
            <a:fld id="{49B0553E-AA25-4EF8-B191-2C07F622213B}" type="slidenum">
              <a:rPr lang="en-US" smtClean="0"/>
              <a:pPr>
                <a:defRPr/>
              </a:pPr>
              <a:t>‹#›</a:t>
            </a:fld>
            <a:endParaRPr lang="en-US" dirty="0"/>
          </a:p>
        </p:txBody>
      </p:sp>
      <p:sp>
        <p:nvSpPr>
          <p:cNvPr id="12" name="Table Placeholder 10"/>
          <p:cNvSpPr>
            <a:spLocks noGrp="1"/>
          </p:cNvSpPr>
          <p:nvPr>
            <p:ph type="tbl" sz="quarter" idx="13" hasCustomPrompt="1"/>
          </p:nvPr>
        </p:nvSpPr>
        <p:spPr>
          <a:xfrm>
            <a:off x="304800" y="1600200"/>
            <a:ext cx="8001000" cy="4876800"/>
          </a:xfrm>
        </p:spPr>
        <p:txBody>
          <a:bodyPr/>
          <a:lstStyle/>
          <a:p>
            <a:r>
              <a:rPr lang="fa-IR" dirty="0" smtClean="0"/>
              <a:t>جدول</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preserve="1" userDrawn="1">
  <p:cSld name="Final">
    <p:spTree>
      <p:nvGrpSpPr>
        <p:cNvPr id="1" name=""/>
        <p:cNvGrpSpPr/>
        <p:nvPr/>
      </p:nvGrpSpPr>
      <p:grpSpPr>
        <a:xfrm>
          <a:off x="0" y="0"/>
          <a:ext cx="0" cy="0"/>
          <a:chOff x="0" y="0"/>
          <a:chExt cx="0" cy="0"/>
        </a:xfrm>
      </p:grpSpPr>
      <p:pic>
        <p:nvPicPr>
          <p:cNvPr id="1026" name="Picture 2" descr="C:\Users\Asadi\Desktop\sriped-BG.jpg"/>
          <p:cNvPicPr>
            <a:picLocks noChangeAspect="1" noChangeArrowheads="1"/>
          </p:cNvPicPr>
          <p:nvPr userDrawn="1"/>
        </p:nvPicPr>
        <p:blipFill>
          <a:blip r:embed="rId2" cstate="print"/>
          <a:srcRect l="15573" r="36511" b="76042"/>
          <a:stretch>
            <a:fillRect/>
          </a:stretch>
        </p:blipFill>
        <p:spPr bwMode="auto">
          <a:xfrm>
            <a:off x="0" y="3810000"/>
            <a:ext cx="9144000" cy="3048000"/>
          </a:xfrm>
          <a:prstGeom prst="rect">
            <a:avLst/>
          </a:prstGeom>
          <a:noFill/>
        </p:spPr>
      </p:pic>
      <p:sp>
        <p:nvSpPr>
          <p:cNvPr id="10" name="Rectangle 9"/>
          <p:cNvSpPr>
            <a:spLocks noChangeArrowheads="1"/>
          </p:cNvSpPr>
          <p:nvPr userDrawn="1"/>
        </p:nvSpPr>
        <p:spPr bwMode="auto">
          <a:xfrm>
            <a:off x="0" y="0"/>
            <a:ext cx="9144000" cy="5257800"/>
          </a:xfrm>
          <a:prstGeom prst="rect">
            <a:avLst/>
          </a:prstGeom>
          <a:solidFill>
            <a:srgbClr val="EC6E06"/>
          </a:solidFill>
          <a:ln w="9525">
            <a:noFill/>
            <a:miter lim="800000"/>
            <a:headEnd/>
            <a:tailEnd/>
          </a:ln>
          <a:effectLst/>
        </p:spPr>
        <p:txBody>
          <a:bodyPr/>
          <a:lstStyle/>
          <a:p>
            <a:pPr>
              <a:defRPr/>
            </a:pPr>
            <a:endParaRPr lang="en-US" dirty="0">
              <a:solidFill>
                <a:schemeClr val="accent1">
                  <a:lumMod val="75000"/>
                </a:schemeClr>
              </a:solidFill>
            </a:endParaRPr>
          </a:p>
        </p:txBody>
      </p:sp>
      <p:grpSp>
        <p:nvGrpSpPr>
          <p:cNvPr id="36" name="Group 35"/>
          <p:cNvGrpSpPr/>
          <p:nvPr userDrawn="1"/>
        </p:nvGrpSpPr>
        <p:grpSpPr>
          <a:xfrm>
            <a:off x="292100" y="5829300"/>
            <a:ext cx="3048000" cy="990600"/>
            <a:chOff x="152400" y="5867400"/>
            <a:chExt cx="3048000" cy="990600"/>
          </a:xfrm>
        </p:grpSpPr>
        <p:sp>
          <p:nvSpPr>
            <p:cNvPr id="17" name="Rounded Rectangle 16"/>
            <p:cNvSpPr/>
            <p:nvPr userDrawn="1"/>
          </p:nvSpPr>
          <p:spPr bwMode="auto">
            <a:xfrm>
              <a:off x="152400" y="6223000"/>
              <a:ext cx="3048000" cy="381000"/>
            </a:xfrm>
            <a:prstGeom prst="roundRect">
              <a:avLst/>
            </a:prstGeom>
            <a:solidFill>
              <a:schemeClr val="accent1"/>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18" name="Rectangle 15"/>
            <p:cNvSpPr txBox="1">
              <a:spLocks noChangeArrowheads="1"/>
            </p:cNvSpPr>
            <p:nvPr userDrawn="1"/>
          </p:nvSpPr>
          <p:spPr bwMode="auto">
            <a:xfrm>
              <a:off x="1066800" y="6172200"/>
              <a:ext cx="1905000" cy="4799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en-US" sz="2000" b="0" i="0" u="none" strike="noStrike" kern="100" cap="none" spc="110" normalizeH="0" baseline="0" noProof="0" dirty="0" smtClean="0">
                  <a:ln>
                    <a:noFill/>
                  </a:ln>
                  <a:solidFill>
                    <a:schemeClr val="bg2">
                      <a:lumMod val="50000"/>
                    </a:schemeClr>
                  </a:solidFill>
                  <a:effectLst/>
                  <a:uLnTx/>
                  <a:uFillTx/>
                  <a:latin typeface="ITC Avant Garde Gothic" pitchFamily="34" charset="0"/>
                  <a:ea typeface="+mj-ea"/>
                  <a:cs typeface="B Yekan" pitchFamily="2" charset="-78"/>
                </a:rPr>
                <a:t>Edu@nano.ir</a:t>
              </a:r>
            </a:p>
          </p:txBody>
        </p:sp>
        <p:pic>
          <p:nvPicPr>
            <p:cNvPr id="15" name="Picture 2" descr="E:\Web &amp; Graphic\Graphic\Icons\PNG\128x128\envelope.png"/>
            <p:cNvPicPr>
              <a:picLocks noChangeAspect="1" noChangeArrowheads="1"/>
            </p:cNvPicPr>
            <p:nvPr userDrawn="1"/>
          </p:nvPicPr>
          <p:blipFill>
            <a:blip r:embed="rId3" cstate="print"/>
            <a:srcRect/>
            <a:stretch>
              <a:fillRect/>
            </a:stretch>
          </p:blipFill>
          <p:spPr bwMode="auto">
            <a:xfrm>
              <a:off x="152400" y="5867400"/>
              <a:ext cx="990600" cy="990600"/>
            </a:xfrm>
            <a:prstGeom prst="rect">
              <a:avLst/>
            </a:prstGeom>
            <a:noFill/>
          </p:spPr>
        </p:pic>
      </p:grpSp>
      <p:grpSp>
        <p:nvGrpSpPr>
          <p:cNvPr id="40" name="Group 39"/>
          <p:cNvGrpSpPr/>
          <p:nvPr userDrawn="1"/>
        </p:nvGrpSpPr>
        <p:grpSpPr>
          <a:xfrm>
            <a:off x="0" y="4737100"/>
            <a:ext cx="9144000" cy="479969"/>
            <a:chOff x="0" y="4762500"/>
            <a:chExt cx="9144000" cy="479969"/>
          </a:xfrm>
        </p:grpSpPr>
        <p:sp>
          <p:nvSpPr>
            <p:cNvPr id="23" name="Rectangle 15"/>
            <p:cNvSpPr txBox="1">
              <a:spLocks noChangeArrowheads="1"/>
            </p:cNvSpPr>
            <p:nvPr userDrawn="1"/>
          </p:nvSpPr>
          <p:spPr bwMode="auto">
            <a:xfrm>
              <a:off x="7581900" y="4762500"/>
              <a:ext cx="762000" cy="4799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fa-IR" sz="2000" b="0" i="0" u="none" strike="noStrike" kern="100" cap="none" spc="110" normalizeH="0" baseline="0" noProof="0" dirty="0" smtClean="0">
                  <a:ln>
                    <a:noFill/>
                  </a:ln>
                  <a:solidFill>
                    <a:schemeClr val="bg1"/>
                  </a:solidFill>
                  <a:effectLst/>
                  <a:uLnTx/>
                  <a:uFillTx/>
                  <a:latin typeface="ITC Avant Garde Gothic" pitchFamily="34" charset="0"/>
                  <a:ea typeface="+mj-ea"/>
                  <a:cs typeface="B Yekan" pitchFamily="2" charset="-78"/>
                </a:rPr>
                <a:t>پایان</a:t>
              </a:r>
              <a:endParaRPr kumimoji="0" lang="en-US" sz="2000" b="0" i="0" u="none" strike="noStrike" kern="100" cap="none" spc="110" normalizeH="0" baseline="0" noProof="0" dirty="0" smtClean="0">
                <a:ln>
                  <a:noFill/>
                </a:ln>
                <a:solidFill>
                  <a:schemeClr val="bg1"/>
                </a:solidFill>
                <a:effectLst/>
                <a:uLnTx/>
                <a:uFillTx/>
                <a:latin typeface="ITC Avant Garde Gothic" pitchFamily="34" charset="0"/>
                <a:ea typeface="+mj-ea"/>
                <a:cs typeface="B Yekan" pitchFamily="2" charset="-78"/>
              </a:endParaRPr>
            </a:p>
          </p:txBody>
        </p:sp>
        <p:cxnSp>
          <p:nvCxnSpPr>
            <p:cNvPr id="29" name="Straight Connector 28"/>
            <p:cNvCxnSpPr/>
            <p:nvPr userDrawn="1"/>
          </p:nvCxnSpPr>
          <p:spPr bwMode="auto">
            <a:xfrm>
              <a:off x="0" y="5041106"/>
              <a:ext cx="7620000" cy="1588"/>
            </a:xfrm>
            <a:prstGeom prst="line">
              <a:avLst/>
            </a:prstGeom>
            <a:solidFill>
              <a:schemeClr val="accent1"/>
            </a:solidFill>
            <a:ln w="12700" cap="sq" cmpd="sng" algn="ctr">
              <a:solidFill>
                <a:srgbClr val="FFFFFF"/>
              </a:solidFill>
              <a:prstDash val="solid"/>
              <a:round/>
              <a:headEnd type="none" w="sm" len="sm"/>
              <a:tailEnd type="none" w="sm" len="sm"/>
            </a:ln>
            <a:effectLst/>
          </p:spPr>
        </p:cxnSp>
        <p:cxnSp>
          <p:nvCxnSpPr>
            <p:cNvPr id="34" name="Straight Connector 33"/>
            <p:cNvCxnSpPr/>
            <p:nvPr userDrawn="1"/>
          </p:nvCxnSpPr>
          <p:spPr bwMode="auto">
            <a:xfrm>
              <a:off x="8321040" y="5041106"/>
              <a:ext cx="822960" cy="1588"/>
            </a:xfrm>
            <a:prstGeom prst="line">
              <a:avLst/>
            </a:prstGeom>
            <a:solidFill>
              <a:schemeClr val="accent1"/>
            </a:solidFill>
            <a:ln w="12700" cap="sq" cmpd="sng" algn="ctr">
              <a:solidFill>
                <a:srgbClr val="FFFFFF"/>
              </a:solidFill>
              <a:prstDash val="solid"/>
              <a:round/>
              <a:headEnd type="none" w="sm" len="sm"/>
              <a:tailEnd type="none" w="sm" len="sm"/>
            </a:ln>
            <a:effectLst/>
          </p:spPr>
        </p:cxnSp>
        <p:cxnSp>
          <p:nvCxnSpPr>
            <p:cNvPr id="38" name="Straight Connector 37"/>
            <p:cNvCxnSpPr/>
            <p:nvPr userDrawn="1"/>
          </p:nvCxnSpPr>
          <p:spPr bwMode="auto">
            <a:xfrm rot="5400000">
              <a:off x="7506494" y="5041106"/>
              <a:ext cx="228600" cy="1588"/>
            </a:xfrm>
            <a:prstGeom prst="line">
              <a:avLst/>
            </a:prstGeom>
            <a:solidFill>
              <a:schemeClr val="accent1"/>
            </a:solidFill>
            <a:ln w="12700" cap="sq" cmpd="sng" algn="ctr">
              <a:solidFill>
                <a:srgbClr val="FFFFFF"/>
              </a:solidFill>
              <a:prstDash val="solid"/>
              <a:round/>
              <a:headEnd type="none" w="sm" len="sm"/>
              <a:tailEnd type="none" w="sm" len="sm"/>
            </a:ln>
            <a:effectLst/>
          </p:spPr>
        </p:cxnSp>
        <p:cxnSp>
          <p:nvCxnSpPr>
            <p:cNvPr id="39" name="Straight Connector 38"/>
            <p:cNvCxnSpPr/>
            <p:nvPr userDrawn="1"/>
          </p:nvCxnSpPr>
          <p:spPr bwMode="auto">
            <a:xfrm rot="5400000">
              <a:off x="8192294" y="5041106"/>
              <a:ext cx="228600" cy="1588"/>
            </a:xfrm>
            <a:prstGeom prst="line">
              <a:avLst/>
            </a:prstGeom>
            <a:solidFill>
              <a:schemeClr val="accent1"/>
            </a:solidFill>
            <a:ln w="12700" cap="sq" cmpd="sng" algn="ctr">
              <a:solidFill>
                <a:srgbClr val="FFFFFF"/>
              </a:solidFill>
              <a:prstDash val="solid"/>
              <a:round/>
              <a:headEnd type="none" w="sm" len="sm"/>
              <a:tailEnd type="none" w="sm" len="sm"/>
            </a:ln>
            <a:effectLst/>
          </p:spPr>
        </p:cxnSp>
      </p:grpSp>
      <p:grpSp>
        <p:nvGrpSpPr>
          <p:cNvPr id="61" name="Group 60"/>
          <p:cNvGrpSpPr/>
          <p:nvPr userDrawn="1"/>
        </p:nvGrpSpPr>
        <p:grpSpPr>
          <a:xfrm>
            <a:off x="-1028701" y="457200"/>
            <a:ext cx="10797075" cy="3897255"/>
            <a:chOff x="-1028701" y="457200"/>
            <a:chExt cx="10797075" cy="3897255"/>
          </a:xfrm>
        </p:grpSpPr>
        <p:sp>
          <p:nvSpPr>
            <p:cNvPr id="57" name="Chord 56"/>
            <p:cNvSpPr/>
            <p:nvPr userDrawn="1"/>
          </p:nvSpPr>
          <p:spPr bwMode="auto">
            <a:xfrm rot="12754782">
              <a:off x="-1028701" y="2297055"/>
              <a:ext cx="2057400" cy="2057400"/>
            </a:xfrm>
            <a:prstGeom prst="chord">
              <a:avLst>
                <a:gd name="adj1" fmla="val 3392562"/>
                <a:gd name="adj2" fmla="val 14273024"/>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grpSp>
          <p:nvGrpSpPr>
            <p:cNvPr id="60" name="Group 59"/>
            <p:cNvGrpSpPr/>
            <p:nvPr userDrawn="1"/>
          </p:nvGrpSpPr>
          <p:grpSpPr>
            <a:xfrm>
              <a:off x="422611" y="457200"/>
              <a:ext cx="9345763" cy="3429000"/>
              <a:chOff x="422611" y="457200"/>
              <a:chExt cx="9345763" cy="3429000"/>
            </a:xfrm>
          </p:grpSpPr>
          <p:sp>
            <p:nvSpPr>
              <p:cNvPr id="41" name="Oval 40"/>
              <p:cNvSpPr/>
              <p:nvPr userDrawn="1"/>
            </p:nvSpPr>
            <p:spPr bwMode="auto">
              <a:xfrm>
                <a:off x="533400" y="457200"/>
                <a:ext cx="1600200" cy="1600200"/>
              </a:xfrm>
              <a:prstGeom prst="ellipse">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42" name="Oval 41"/>
              <p:cNvSpPr/>
              <p:nvPr userDrawn="1"/>
            </p:nvSpPr>
            <p:spPr bwMode="auto">
              <a:xfrm>
                <a:off x="2362200" y="1600200"/>
                <a:ext cx="1295400" cy="1295400"/>
              </a:xfrm>
              <a:prstGeom prst="ellipse">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43" name="Oval 42"/>
              <p:cNvSpPr/>
              <p:nvPr userDrawn="1"/>
            </p:nvSpPr>
            <p:spPr bwMode="auto">
              <a:xfrm>
                <a:off x="3810000" y="838200"/>
                <a:ext cx="1295400" cy="1295400"/>
              </a:xfrm>
              <a:prstGeom prst="ellipse">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44" name="Oval 43"/>
              <p:cNvSpPr/>
              <p:nvPr userDrawn="1"/>
            </p:nvSpPr>
            <p:spPr bwMode="auto">
              <a:xfrm>
                <a:off x="5181600" y="3048000"/>
                <a:ext cx="838200" cy="838200"/>
              </a:xfrm>
              <a:prstGeom prst="ellipse">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45" name="Oval 44"/>
              <p:cNvSpPr/>
              <p:nvPr userDrawn="1"/>
            </p:nvSpPr>
            <p:spPr bwMode="auto">
              <a:xfrm>
                <a:off x="6172200" y="685800"/>
                <a:ext cx="1295400" cy="1295400"/>
              </a:xfrm>
              <a:prstGeom prst="ellipse">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46" name="Oval 45"/>
              <p:cNvSpPr/>
              <p:nvPr userDrawn="1"/>
            </p:nvSpPr>
            <p:spPr bwMode="auto">
              <a:xfrm>
                <a:off x="7315200" y="2057400"/>
                <a:ext cx="1295400" cy="1295400"/>
              </a:xfrm>
              <a:prstGeom prst="ellipse">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49" name="Trapezoid 48"/>
              <p:cNvSpPr/>
              <p:nvPr userDrawn="1"/>
            </p:nvSpPr>
            <p:spPr bwMode="auto">
              <a:xfrm rot="2376275">
                <a:off x="422611" y="1636688"/>
                <a:ext cx="428763" cy="1222422"/>
              </a:xfrm>
              <a:prstGeom prst="trapezoid">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50" name="Trapezoid 49"/>
              <p:cNvSpPr/>
              <p:nvPr userDrawn="1"/>
            </p:nvSpPr>
            <p:spPr bwMode="auto">
              <a:xfrm rot="7229257">
                <a:off x="2279976" y="1194468"/>
                <a:ext cx="287740" cy="1222422"/>
              </a:xfrm>
              <a:prstGeom prst="trapezoid">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51" name="Trapezoid 50"/>
              <p:cNvSpPr/>
              <p:nvPr userDrawn="1"/>
            </p:nvSpPr>
            <p:spPr bwMode="auto">
              <a:xfrm rot="3582755" flipH="1">
                <a:off x="3611307" y="1263622"/>
                <a:ext cx="267653" cy="1200967"/>
              </a:xfrm>
              <a:prstGeom prst="trapezoid">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52" name="Trapezoid 51"/>
              <p:cNvSpPr/>
              <p:nvPr userDrawn="1"/>
            </p:nvSpPr>
            <p:spPr bwMode="auto">
              <a:xfrm rot="9008627" flipH="1">
                <a:off x="4866969" y="1318001"/>
                <a:ext cx="371883" cy="2202571"/>
              </a:xfrm>
              <a:prstGeom prst="trapezoid">
                <a:avLst>
                  <a:gd name="adj" fmla="val 31630"/>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53" name="Trapezoid 52"/>
              <p:cNvSpPr/>
              <p:nvPr userDrawn="1"/>
            </p:nvSpPr>
            <p:spPr bwMode="auto">
              <a:xfrm rot="12494284" flipH="1">
                <a:off x="6044779" y="1331631"/>
                <a:ext cx="371883" cy="2202571"/>
              </a:xfrm>
              <a:prstGeom prst="trapezoid">
                <a:avLst>
                  <a:gd name="adj" fmla="val 31630"/>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54" name="Trapezoid 53"/>
              <p:cNvSpPr/>
              <p:nvPr userDrawn="1"/>
            </p:nvSpPr>
            <p:spPr bwMode="auto">
              <a:xfrm rot="19415796" flipH="1">
                <a:off x="7174443" y="977266"/>
                <a:ext cx="371883" cy="2202571"/>
              </a:xfrm>
              <a:prstGeom prst="trapezoid">
                <a:avLst>
                  <a:gd name="adj" fmla="val 31630"/>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55" name="Trapezoid 54"/>
              <p:cNvSpPr/>
              <p:nvPr userDrawn="1"/>
            </p:nvSpPr>
            <p:spPr bwMode="auto">
              <a:xfrm rot="2260690" flipH="1">
                <a:off x="8349920" y="1327973"/>
                <a:ext cx="371883" cy="1508363"/>
              </a:xfrm>
              <a:prstGeom prst="trapezoid">
                <a:avLst>
                  <a:gd name="adj" fmla="val 31630"/>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58" name="Chord 57"/>
              <p:cNvSpPr/>
              <p:nvPr userDrawn="1"/>
            </p:nvSpPr>
            <p:spPr bwMode="auto">
              <a:xfrm rot="1915828">
                <a:off x="8519624" y="540552"/>
                <a:ext cx="1248750" cy="1248750"/>
              </a:xfrm>
              <a:prstGeom prst="chord">
                <a:avLst>
                  <a:gd name="adj1" fmla="val 3392562"/>
                  <a:gd name="adj2" fmla="val 14273024"/>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2000"/>
                                        <p:tgtEl>
                                          <p:spTgt spid="61"/>
                                        </p:tgtEl>
                                      </p:cBhvr>
                                    </p:animEffect>
                                  </p:childTnLst>
                                </p:cTn>
                              </p:par>
                              <p:par>
                                <p:cTn id="8" presetID="10" presetClass="entr" presetSubtype="0"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2000"/>
                                        <p:tgtEl>
                                          <p:spTgt spid="40"/>
                                        </p:tgtEl>
                                      </p:cBhvr>
                                    </p:animEffect>
                                  </p:childTnLst>
                                </p:cTn>
                              </p:par>
                              <p:par>
                                <p:cTn id="11" presetID="9"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dissolve">
                                      <p:cBhvr>
                                        <p:cTn id="1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userDrawn="1">
  <p:cSld name="mosharekat">
    <p:spTree>
      <p:nvGrpSpPr>
        <p:cNvPr id="1" name=""/>
        <p:cNvGrpSpPr/>
        <p:nvPr/>
      </p:nvGrpSpPr>
      <p:grpSpPr>
        <a:xfrm>
          <a:off x="0" y="0"/>
          <a:ext cx="0" cy="0"/>
          <a:chOff x="0" y="0"/>
          <a:chExt cx="0" cy="0"/>
        </a:xfrm>
      </p:grpSpPr>
      <p:sp>
        <p:nvSpPr>
          <p:cNvPr id="10" name="Rectangle 9"/>
          <p:cNvSpPr>
            <a:spLocks noChangeArrowheads="1"/>
          </p:cNvSpPr>
          <p:nvPr userDrawn="1"/>
        </p:nvSpPr>
        <p:spPr bwMode="auto">
          <a:xfrm>
            <a:off x="0" y="0"/>
            <a:ext cx="9144000" cy="1295400"/>
          </a:xfrm>
          <a:prstGeom prst="rect">
            <a:avLst/>
          </a:prstGeom>
          <a:solidFill>
            <a:srgbClr val="EC6E06"/>
          </a:solidFill>
          <a:ln w="9525">
            <a:noFill/>
            <a:miter lim="800000"/>
            <a:headEnd/>
            <a:tailEnd/>
          </a:ln>
          <a:effectLst/>
        </p:spPr>
        <p:txBody>
          <a:bodyPr/>
          <a:lstStyle/>
          <a:p>
            <a:pPr algn="ctr" rtl="1">
              <a:lnSpc>
                <a:spcPct val="200000"/>
              </a:lnSpc>
              <a:defRPr/>
            </a:pPr>
            <a:r>
              <a:rPr lang="fa-IR" dirty="0" smtClean="0">
                <a:solidFill>
                  <a:schemeClr val="bg1"/>
                </a:solidFill>
                <a:cs typeface="B Titr" pitchFamily="2" charset="-78"/>
              </a:rPr>
              <a:t>مشارکت در توسعه سیستم جامع آموزش فناوری نانو</a:t>
            </a:r>
            <a:endParaRPr lang="en-US" dirty="0">
              <a:solidFill>
                <a:schemeClr val="bg1"/>
              </a:solidFill>
              <a:cs typeface="B Titr" pitchFamily="2" charset="-78"/>
            </a:endParaRPr>
          </a:p>
        </p:txBody>
      </p:sp>
      <p:pic>
        <p:nvPicPr>
          <p:cNvPr id="1026" name="Picture 2" descr="C:\Users\Asadi\Desktop\sriped-BG.jpg"/>
          <p:cNvPicPr>
            <a:picLocks noChangeAspect="1" noChangeArrowheads="1"/>
          </p:cNvPicPr>
          <p:nvPr userDrawn="1"/>
        </p:nvPicPr>
        <p:blipFill>
          <a:blip r:embed="rId2" cstate="print"/>
          <a:srcRect l="15573" r="36511" b="76042"/>
          <a:stretch>
            <a:fillRect/>
          </a:stretch>
        </p:blipFill>
        <p:spPr bwMode="auto">
          <a:xfrm>
            <a:off x="0" y="3810000"/>
            <a:ext cx="9144000" cy="3048000"/>
          </a:xfrm>
          <a:prstGeom prst="rect">
            <a:avLst/>
          </a:prstGeom>
          <a:noFill/>
        </p:spPr>
      </p:pic>
      <p:sp>
        <p:nvSpPr>
          <p:cNvPr id="24" name="Rectangle 15"/>
          <p:cNvSpPr txBox="1">
            <a:spLocks noChangeArrowheads="1"/>
          </p:cNvSpPr>
          <p:nvPr userDrawn="1"/>
        </p:nvSpPr>
        <p:spPr bwMode="auto">
          <a:xfrm>
            <a:off x="5791201" y="6096001"/>
            <a:ext cx="3089580" cy="4037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fa-IR" sz="165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rPr>
              <a:t>ستاد ویژه توسعه فناوری نانو</a:t>
            </a:r>
          </a:p>
          <a:p>
            <a:pPr marL="0" marR="0" lvl="0" indent="0" algn="r" defTabSz="914400" rtl="1" eaLnBrk="0" fontAlgn="base" latinLnBrk="0" hangingPunct="0">
              <a:lnSpc>
                <a:spcPct val="100000"/>
              </a:lnSpc>
              <a:spcBef>
                <a:spcPct val="0"/>
              </a:spcBef>
              <a:spcAft>
                <a:spcPct val="0"/>
              </a:spcAft>
              <a:buClrTx/>
              <a:buSzTx/>
              <a:buFontTx/>
              <a:buNone/>
              <a:tabLst/>
              <a:defRPr/>
            </a:pPr>
            <a:r>
              <a:rPr kumimoji="0" lang="fa-IR" sz="165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rPr>
              <a:t>کارگروه ترویج و فرهنگ سازی عمومی</a:t>
            </a:r>
            <a:endParaRPr kumimoji="0" lang="en-US" sz="165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endParaRPr>
          </a:p>
        </p:txBody>
      </p:sp>
      <p:sp>
        <p:nvSpPr>
          <p:cNvPr id="30" name="Rectangle 29"/>
          <p:cNvSpPr>
            <a:spLocks noChangeArrowheads="1"/>
          </p:cNvSpPr>
          <p:nvPr userDrawn="1"/>
        </p:nvSpPr>
        <p:spPr bwMode="auto">
          <a:xfrm>
            <a:off x="0" y="1295400"/>
            <a:ext cx="9144000" cy="4419600"/>
          </a:xfrm>
          <a:prstGeom prst="rect">
            <a:avLst/>
          </a:prstGeom>
          <a:solidFill>
            <a:schemeClr val="bg2">
              <a:lumMod val="50000"/>
            </a:schemeClr>
          </a:solidFill>
          <a:ln w="9525">
            <a:noFill/>
            <a:miter lim="800000"/>
            <a:headEnd/>
            <a:tailEnd/>
          </a:ln>
          <a:effectLst/>
        </p:spPr>
        <p:txBody>
          <a:bodyPr/>
          <a:lstStyle/>
          <a:p>
            <a:pPr>
              <a:defRPr/>
            </a:pPr>
            <a:endParaRPr lang="en-US" dirty="0">
              <a:solidFill>
                <a:schemeClr val="accent1">
                  <a:lumMod val="75000"/>
                </a:schemeClr>
              </a:solidFill>
              <a:cs typeface="B Titr" pitchFamily="2" charset="-78"/>
            </a:endParaRPr>
          </a:p>
        </p:txBody>
      </p:sp>
      <p:sp>
        <p:nvSpPr>
          <p:cNvPr id="51" name="TextBox 50"/>
          <p:cNvSpPr txBox="1"/>
          <p:nvPr userDrawn="1"/>
        </p:nvSpPr>
        <p:spPr>
          <a:xfrm>
            <a:off x="533400" y="1695271"/>
            <a:ext cx="8229600" cy="3046988"/>
          </a:xfrm>
          <a:prstGeom prst="rect">
            <a:avLst/>
          </a:prstGeom>
          <a:noFill/>
        </p:spPr>
        <p:txBody>
          <a:bodyPr wrap="square" rtlCol="0">
            <a:spAutoFit/>
          </a:bodyPr>
          <a:lstStyle/>
          <a:p>
            <a:pPr lvl="0" algn="just" rtl="1"/>
            <a:r>
              <a:rPr lang="fa-IR" sz="2400" b="1" dirty="0" smtClean="0">
                <a:solidFill>
                  <a:schemeClr val="bg1"/>
                </a:solidFill>
                <a:cs typeface="B Nazanin" pitchFamily="2" charset="-78"/>
              </a:rPr>
              <a:t>سیستم</a:t>
            </a:r>
            <a:r>
              <a:rPr lang="fa-IR" sz="2400" b="1" baseline="0" dirty="0" smtClean="0">
                <a:solidFill>
                  <a:schemeClr val="bg1"/>
                </a:solidFill>
                <a:cs typeface="B Nazanin" pitchFamily="2" charset="-78"/>
              </a:rPr>
              <a:t> جامع آموزش فناوری نانو با مشارکت دانشجویان و علاقه مندان در مقاطع دکتری وکارشناسی ارشد گرایش های مختلف فناوری نانو و سایر رشته های مرتبط با این فناوری نوین در حال توسعه است. لذا از تمامی اساتید، دانشجویان، متخصصین و علاقه مندان تقاضا می گردد نظرات، پیشنهادات و انتقادات خود را به منظور توسعه هر چه بهتر این سیستم با سایت آموزش فناوری نانو در میان بگذارند.</a:t>
            </a:r>
            <a:endParaRPr lang="fa-IR" sz="2400" b="1" dirty="0" smtClean="0">
              <a:solidFill>
                <a:schemeClr val="bg1"/>
              </a:solidFill>
              <a:cs typeface="B Nazanin" pitchFamily="2" charset="-78"/>
            </a:endParaRPr>
          </a:p>
          <a:p>
            <a:pPr lvl="0" algn="just" rtl="1"/>
            <a:endParaRPr lang="en-US" sz="2400" b="1" dirty="0" smtClean="0">
              <a:solidFill>
                <a:schemeClr val="bg1"/>
              </a:solidFill>
              <a:cs typeface="B Nazanin" pitchFamily="2" charset="-78"/>
            </a:endParaRPr>
          </a:p>
          <a:p>
            <a:pPr algn="just" rtl="1"/>
            <a:endParaRPr lang="en-US" sz="2400" b="1" dirty="0">
              <a:solidFill>
                <a:schemeClr val="bg1"/>
              </a:solidFill>
              <a:cs typeface="B Nazanin" pitchFamily="2" charset="-78"/>
            </a:endParaRPr>
          </a:p>
        </p:txBody>
      </p:sp>
      <p:grpSp>
        <p:nvGrpSpPr>
          <p:cNvPr id="2" name="Group 13"/>
          <p:cNvGrpSpPr/>
          <p:nvPr userDrawn="1"/>
        </p:nvGrpSpPr>
        <p:grpSpPr>
          <a:xfrm>
            <a:off x="292100" y="5791200"/>
            <a:ext cx="3048000" cy="990600"/>
            <a:chOff x="152400" y="5867400"/>
            <a:chExt cx="3048000" cy="990600"/>
          </a:xfrm>
        </p:grpSpPr>
        <p:sp>
          <p:nvSpPr>
            <p:cNvPr id="15" name="Rounded Rectangle 14"/>
            <p:cNvSpPr/>
            <p:nvPr userDrawn="1"/>
          </p:nvSpPr>
          <p:spPr bwMode="auto">
            <a:xfrm>
              <a:off x="152400" y="6223000"/>
              <a:ext cx="3048000" cy="381000"/>
            </a:xfrm>
            <a:prstGeom prst="roundRect">
              <a:avLst/>
            </a:prstGeom>
            <a:solidFill>
              <a:schemeClr val="accent1"/>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17" name="Rectangle 15"/>
            <p:cNvSpPr txBox="1">
              <a:spLocks noChangeArrowheads="1"/>
            </p:cNvSpPr>
            <p:nvPr userDrawn="1"/>
          </p:nvSpPr>
          <p:spPr bwMode="auto">
            <a:xfrm>
              <a:off x="1066800" y="6172200"/>
              <a:ext cx="1905000" cy="4799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en-US" sz="2000" b="0" i="0" u="none" strike="noStrike" kern="100" cap="none" spc="110" normalizeH="0" baseline="0" noProof="0" dirty="0" smtClean="0">
                  <a:ln>
                    <a:noFill/>
                  </a:ln>
                  <a:solidFill>
                    <a:schemeClr val="bg2">
                      <a:lumMod val="50000"/>
                    </a:schemeClr>
                  </a:solidFill>
                  <a:effectLst/>
                  <a:uLnTx/>
                  <a:uFillTx/>
                  <a:latin typeface="ITC Avant Garde Gothic" pitchFamily="34" charset="0"/>
                  <a:ea typeface="+mj-ea"/>
                  <a:cs typeface="B Yekan" pitchFamily="2" charset="-78"/>
                </a:rPr>
                <a:t>Edu@nano.ir</a:t>
              </a:r>
            </a:p>
          </p:txBody>
        </p:sp>
        <p:pic>
          <p:nvPicPr>
            <p:cNvPr id="19" name="Picture 2" descr="E:\Web &amp; Graphic\Graphic\Icons\PNG\128x128\envelope.png"/>
            <p:cNvPicPr>
              <a:picLocks noChangeAspect="1" noChangeArrowheads="1"/>
            </p:cNvPicPr>
            <p:nvPr userDrawn="1"/>
          </p:nvPicPr>
          <p:blipFill>
            <a:blip r:embed="rId3" cstate="print"/>
            <a:srcRect/>
            <a:stretch>
              <a:fillRect/>
            </a:stretch>
          </p:blipFill>
          <p:spPr bwMode="auto">
            <a:xfrm>
              <a:off x="152400" y="5867400"/>
              <a:ext cx="990600" cy="990600"/>
            </a:xfrm>
            <a:prstGeom prst="rect">
              <a:avLst/>
            </a:prstGeom>
            <a:noFill/>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82000">
              <a:schemeClr val="bg1">
                <a:lumMod val="95000"/>
              </a:schemeClr>
            </a:gs>
            <a:gs pos="71000">
              <a:schemeClr val="bg1">
                <a:alpha val="0"/>
              </a:schemeClr>
            </a:gs>
            <a:gs pos="100000">
              <a:schemeClr val="bg1">
                <a:lumMod val="75000"/>
              </a:schemeClr>
            </a:gs>
          </a:gsLst>
          <a:path path="circle">
            <a:fillToRect l="50000" t="-80000" r="50000" b="180000"/>
          </a:path>
        </a:gradFill>
        <a:effectLst/>
      </p:bgPr>
    </p:bg>
    <p:spTree>
      <p:nvGrpSpPr>
        <p:cNvPr id="1" name=""/>
        <p:cNvGrpSpPr/>
        <p:nvPr/>
      </p:nvGrpSpPr>
      <p:grpSpPr>
        <a:xfrm>
          <a:off x="0" y="0"/>
          <a:ext cx="0" cy="0"/>
          <a:chOff x="0" y="0"/>
          <a:chExt cx="0" cy="0"/>
        </a:xfrm>
      </p:grpSpPr>
      <p:cxnSp>
        <p:nvCxnSpPr>
          <p:cNvPr id="15" name="Straight Connector 14"/>
          <p:cNvCxnSpPr/>
          <p:nvPr userDrawn="1"/>
        </p:nvCxnSpPr>
        <p:spPr bwMode="auto">
          <a:xfrm>
            <a:off x="0" y="6705600"/>
            <a:ext cx="9144000" cy="1588"/>
          </a:xfrm>
          <a:prstGeom prst="line">
            <a:avLst/>
          </a:prstGeom>
          <a:solidFill>
            <a:schemeClr val="accent1"/>
          </a:solidFill>
          <a:ln w="3175" cap="sq" cmpd="sng" algn="ctr">
            <a:solidFill>
              <a:schemeClr val="tx1"/>
            </a:solidFill>
            <a:prstDash val="dash"/>
            <a:round/>
            <a:headEnd type="none" w="sm" len="sm"/>
            <a:tailEnd type="none" w="sm" len="sm"/>
          </a:ln>
          <a:effectLst/>
        </p:spPr>
      </p:cxnSp>
      <p:sp>
        <p:nvSpPr>
          <p:cNvPr id="25" name="Rectangle 24"/>
          <p:cNvSpPr/>
          <p:nvPr userDrawn="1"/>
        </p:nvSpPr>
        <p:spPr bwMode="auto">
          <a:xfrm flipV="1">
            <a:off x="0" y="1191672"/>
            <a:ext cx="8839200" cy="45719"/>
          </a:xfrm>
          <a:prstGeom prst="rect">
            <a:avLst/>
          </a:prstGeom>
          <a:solidFill>
            <a:schemeClr val="accent1">
              <a:lumMod val="50000"/>
            </a:schemeClr>
          </a:solidFill>
          <a:ln w="12700" cap="sq" cmpd="sng" algn="ctr">
            <a:noFill/>
            <a:prstDash val="solid"/>
            <a:round/>
            <a:headEnd type="none" w="sm" len="sm"/>
            <a:tailEnd type="none" w="sm" len="sm"/>
          </a:ln>
          <a:effectLst/>
        </p:spPr>
        <p:txBody>
          <a:bodyPr/>
          <a:lstStyle/>
          <a:p>
            <a:pPr>
              <a:defRPr/>
            </a:pPr>
            <a:endParaRPr lang="en-US"/>
          </a:p>
        </p:txBody>
      </p:sp>
      <p:sp>
        <p:nvSpPr>
          <p:cNvPr id="2" name="Rectangle 7" descr="Denim"/>
          <p:cNvSpPr>
            <a:spLocks noChangeArrowheads="1"/>
          </p:cNvSpPr>
          <p:nvPr userDrawn="1"/>
        </p:nvSpPr>
        <p:spPr bwMode="auto">
          <a:xfrm>
            <a:off x="8610600" y="0"/>
            <a:ext cx="533400" cy="6869665"/>
          </a:xfrm>
          <a:prstGeom prst="rect">
            <a:avLst/>
          </a:prstGeom>
          <a:solidFill>
            <a:schemeClr val="bg2">
              <a:lumMod val="50000"/>
            </a:schemeClr>
          </a:solidFill>
          <a:ln w="9525">
            <a:noFill/>
            <a:miter lim="800000"/>
            <a:headEnd/>
            <a:tailEnd/>
          </a:ln>
          <a:effectLst>
            <a:outerShdw blurRad="1270000" dist="2540000" dir="21540000" sx="200000" sy="200000" algn="r" rotWithShape="0">
              <a:prstClr val="black">
                <a:alpha val="0"/>
              </a:prstClr>
            </a:outerShdw>
          </a:effectLst>
        </p:spPr>
        <p:txBody>
          <a:bodyPr/>
          <a:lstStyle/>
          <a:p>
            <a:pPr>
              <a:defRPr/>
            </a:pPr>
            <a:endParaRPr lang="en-US"/>
          </a:p>
        </p:txBody>
      </p:sp>
      <p:sp>
        <p:nvSpPr>
          <p:cNvPr id="1026" name="Rectangle 2"/>
          <p:cNvSpPr>
            <a:spLocks noGrp="1" noChangeArrowheads="1"/>
          </p:cNvSpPr>
          <p:nvPr userDrawn="1">
            <p:ph type="title"/>
          </p:nvPr>
        </p:nvSpPr>
        <p:spPr bwMode="auto">
          <a:xfrm>
            <a:off x="228600" y="160360"/>
            <a:ext cx="8382000" cy="914400"/>
          </a:xfrm>
          <a:prstGeom prst="rect">
            <a:avLst/>
          </a:prstGeom>
          <a:noFill/>
          <a:ln w="9525">
            <a:noFill/>
            <a:miter lim="800000"/>
            <a:headEnd/>
            <a:tailEnd/>
          </a:ln>
          <a:effectLst/>
        </p:spPr>
        <p:txBody>
          <a:bodyPr vert="horz" wrap="square" lIns="92075" tIns="46038" rIns="92075" bIns="46038" numCol="1" anchor="ctr" anchorCtr="1" compatLnSpc="1">
            <a:prstTxWarp prst="textNoShape">
              <a:avLst/>
            </a:prstTxWarp>
          </a:bodyPr>
          <a:lstStyle/>
          <a:p>
            <a:pPr lvl="0"/>
            <a:r>
              <a:rPr lang="fa-IR" dirty="0" smtClean="0"/>
              <a:t>عنوان</a:t>
            </a:r>
            <a:endParaRPr lang="en-US" dirty="0" smtClean="0"/>
          </a:p>
        </p:txBody>
      </p:sp>
      <p:sp>
        <p:nvSpPr>
          <p:cNvPr id="1027" name="Rectangle 3"/>
          <p:cNvSpPr>
            <a:spLocks noGrp="1" noChangeArrowheads="1"/>
          </p:cNvSpPr>
          <p:nvPr userDrawn="1">
            <p:ph type="body" idx="1"/>
          </p:nvPr>
        </p:nvSpPr>
        <p:spPr bwMode="auto">
          <a:xfrm>
            <a:off x="304800" y="1447800"/>
            <a:ext cx="8001000" cy="51054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fa-IR" dirty="0" smtClean="0"/>
              <a:t>محتوا</a:t>
            </a:r>
            <a:endParaRPr lang="en-US" dirty="0" smtClean="0"/>
          </a:p>
        </p:txBody>
      </p:sp>
      <p:sp>
        <p:nvSpPr>
          <p:cNvPr id="3" name="Rectangle 6"/>
          <p:cNvSpPr>
            <a:spLocks noGrp="1" noChangeArrowheads="1"/>
          </p:cNvSpPr>
          <p:nvPr userDrawn="1">
            <p:ph type="sldNum" sz="quarter" idx="4"/>
          </p:nvPr>
        </p:nvSpPr>
        <p:spPr bwMode="auto">
          <a:xfrm>
            <a:off x="8610600" y="6051332"/>
            <a:ext cx="5334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rtl="1">
              <a:defRPr kumimoji="0" sz="1400" b="1">
                <a:solidFill>
                  <a:schemeClr val="tx1">
                    <a:lumMod val="10000"/>
                  </a:schemeClr>
                </a:solidFill>
                <a:cs typeface="B Yekan" pitchFamily="2" charset="-78"/>
              </a:defRPr>
            </a:lvl1pPr>
          </a:lstStyle>
          <a:p>
            <a:pPr>
              <a:defRPr/>
            </a:pPr>
            <a:fld id="{BD52FC95-7A27-45C0-9D61-4D3E828F186C}" type="slidenum">
              <a:rPr lang="en-US" smtClean="0"/>
              <a:pPr>
                <a:defRPr/>
              </a:pPr>
              <a:t>‹#›</a:t>
            </a:fld>
            <a:endParaRPr lang="en-US" dirty="0"/>
          </a:p>
        </p:txBody>
      </p:sp>
      <p:sp>
        <p:nvSpPr>
          <p:cNvPr id="8" name="Rectangle 7"/>
          <p:cNvSpPr/>
          <p:nvPr userDrawn="1"/>
        </p:nvSpPr>
        <p:spPr bwMode="auto">
          <a:xfrm>
            <a:off x="8610600" y="0"/>
            <a:ext cx="304800" cy="1190625"/>
          </a:xfrm>
          <a:prstGeom prst="rect">
            <a:avLst/>
          </a:prstGeom>
          <a:solidFill>
            <a:schemeClr val="bg1"/>
          </a:solidFill>
          <a:ln>
            <a:no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10" name="Rectangle 9"/>
          <p:cNvSpPr/>
          <p:nvPr userDrawn="1"/>
        </p:nvSpPr>
        <p:spPr bwMode="auto">
          <a:xfrm>
            <a:off x="8458200" y="6019800"/>
            <a:ext cx="685800" cy="533400"/>
          </a:xfrm>
          <a:prstGeom prst="rect">
            <a:avLst/>
          </a:prstGeom>
          <a:solidFill>
            <a:srgbClr val="33CCFF"/>
          </a:solidFill>
          <a:ln>
            <a:no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9" name="Right Triangle 8"/>
          <p:cNvSpPr/>
          <p:nvPr userDrawn="1"/>
        </p:nvSpPr>
        <p:spPr bwMode="auto">
          <a:xfrm rot="5400000">
            <a:off x="8672512" y="1128714"/>
            <a:ext cx="180976" cy="304800"/>
          </a:xfrm>
          <a:prstGeom prst="rtTriangle">
            <a:avLst/>
          </a:prstGeom>
          <a:solidFill>
            <a:schemeClr val="tx2">
              <a:lumMod val="85000"/>
              <a:lumOff val="15000"/>
            </a:schemeClr>
          </a:solidFill>
          <a:ln>
            <a:no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kern="1200" cap="none" normalizeH="0" baseline="0" smtClean="0">
              <a:ln>
                <a:noFill/>
              </a:ln>
              <a:solidFill>
                <a:schemeClr val="tx1"/>
              </a:solidFill>
              <a:effectLst/>
              <a:latin typeface="Times New Roman" pitchFamily="18" charset="0"/>
              <a:ea typeface="+mn-ea"/>
              <a:cs typeface="B Lotus" pitchFamily="2" charset="-78"/>
            </a:endParaRPr>
          </a:p>
        </p:txBody>
      </p:sp>
      <p:sp>
        <p:nvSpPr>
          <p:cNvPr id="12" name="Right Triangle 11"/>
          <p:cNvSpPr/>
          <p:nvPr userDrawn="1"/>
        </p:nvSpPr>
        <p:spPr bwMode="auto">
          <a:xfrm rot="16200000">
            <a:off x="8496300" y="5905499"/>
            <a:ext cx="76199" cy="152400"/>
          </a:xfrm>
          <a:prstGeom prst="rtTriangle">
            <a:avLst/>
          </a:prstGeom>
          <a:solidFill>
            <a:schemeClr val="tx2">
              <a:lumMod val="85000"/>
              <a:lumOff val="15000"/>
            </a:schemeClr>
          </a:solidFill>
          <a:ln>
            <a:no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kern="1200" cap="none" normalizeH="0" baseline="0" smtClean="0">
              <a:ln>
                <a:noFill/>
              </a:ln>
              <a:solidFill>
                <a:schemeClr val="tx1"/>
              </a:solidFill>
              <a:effectLst/>
              <a:latin typeface="Times New Roman" pitchFamily="18" charset="0"/>
              <a:ea typeface="+mn-ea"/>
              <a:cs typeface="B Lotus" pitchFamily="2" charset="-78"/>
            </a:endParaRPr>
          </a:p>
        </p:txBody>
      </p:sp>
      <p:sp>
        <p:nvSpPr>
          <p:cNvPr id="16" name="Round Same Side Corner Rectangle 15"/>
          <p:cNvSpPr/>
          <p:nvPr userDrawn="1"/>
        </p:nvSpPr>
        <p:spPr bwMode="auto">
          <a:xfrm>
            <a:off x="381000" y="6477000"/>
            <a:ext cx="2362200" cy="381000"/>
          </a:xfrm>
          <a:prstGeom prst="round2SameRect">
            <a:avLst>
              <a:gd name="adj1" fmla="val 50000"/>
              <a:gd name="adj2" fmla="val 0"/>
            </a:avLst>
          </a:prstGeom>
          <a:solidFill>
            <a:srgbClr val="F78009"/>
          </a:solidFill>
          <a:ln w="12700" cap="sq" cmpd="sng" algn="ctr">
            <a:noFill/>
            <a:prstDash val="solid"/>
            <a:round/>
            <a:headEnd type="none" w="sm" len="sm"/>
            <a:tailEnd type="none" w="sm" len="sm"/>
          </a:ln>
          <a:effectLst/>
        </p:spPr>
        <p:txBody>
          <a:bodyPr vert="horz" wrap="square" lIns="91440" tIns="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dirty="0" smtClean="0">
                <a:ln>
                  <a:noFill/>
                </a:ln>
                <a:solidFill>
                  <a:schemeClr val="bg1">
                    <a:lumMod val="95000"/>
                  </a:schemeClr>
                </a:solidFill>
                <a:effectLst/>
                <a:latin typeface="ITC Avant Garde Gothic" pitchFamily="34" charset="0"/>
                <a:cs typeface="B Lotus" pitchFamily="2" charset="-78"/>
              </a:rPr>
              <a:t>http://edu.nano.ir</a:t>
            </a:r>
          </a:p>
        </p:txBody>
      </p:sp>
    </p:spTree>
  </p:cSld>
  <p:clrMap bg1="lt1" tx1="dk1" bg2="lt2" tx2="dk2" accent1="accent1" accent2="accent2" accent3="accent3" accent4="accent4" accent5="accent5" accent6="accent6" hlink="hlink" folHlink="folHlink"/>
  <p:sldLayoutIdLst>
    <p:sldLayoutId id="2147483820" r:id="rId1"/>
    <p:sldLayoutId id="2147483821" r:id="rId2"/>
    <p:sldLayoutId id="2147483823" r:id="rId3"/>
    <p:sldLayoutId id="2147483824" r:id="rId4"/>
    <p:sldLayoutId id="2147483825" r:id="rId5"/>
    <p:sldLayoutId id="2147483826" r:id="rId6"/>
    <p:sldLayoutId id="2147483827" r:id="rId7"/>
    <p:sldLayoutId id="2147483829" r:id="rId8"/>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2"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fade">
                                      <p:cBhvr>
                                        <p:cTn id="12" dur="2000"/>
                                        <p:tgtEl>
                                          <p:spTgt spid="1027">
                                            <p:txEl>
                                              <p:pRg st="0" end="0"/>
                                            </p:txEl>
                                          </p:spTgt>
                                        </p:tgtEl>
                                      </p:cBhvr>
                                    </p:animEffect>
                                  </p:childTnLst>
                                </p:cTn>
                              </p:par>
                            </p:childTnLst>
                          </p:cTn>
                        </p:par>
                        <p:par>
                          <p:cTn id="13" fill="hold">
                            <p:stCondLst>
                              <p:cond delay="2000"/>
                            </p:stCondLst>
                            <p:childTnLst>
                              <p:par>
                                <p:cTn id="14" presetID="2" presetClass="entr" presetSubtype="4"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ppt_x"/>
                                          </p:val>
                                        </p:tav>
                                        <p:tav tm="100000">
                                          <p:val>
                                            <p:strVal val="#ppt_x"/>
                                          </p:val>
                                        </p:tav>
                                      </p:tavLst>
                                    </p:anim>
                                    <p:anim calcmode="lin" valueType="num">
                                      <p:cBhvr additive="base">
                                        <p:cTn id="1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2"/>
      <p:bldP spid="1027" grpId="0" build="allAtOnce">
        <p:tmplLst>
          <p:tmpl lvl="1">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P spid="16" grpId="0" animBg="1"/>
    </p:bldLst>
  </p:timing>
  <p:hf hdr="0" ftr="0" dt="0"/>
  <p:txStyles>
    <p:titleStyle>
      <a:lvl1pPr algn="r" rtl="1" eaLnBrk="0" fontAlgn="base" hangingPunct="0">
        <a:spcBef>
          <a:spcPct val="0"/>
        </a:spcBef>
        <a:spcAft>
          <a:spcPct val="0"/>
        </a:spcAft>
        <a:defRPr sz="3600" b="1" baseline="0">
          <a:solidFill>
            <a:schemeClr val="accent1">
              <a:lumMod val="50000"/>
            </a:schemeClr>
          </a:solidFill>
          <a:effectLst/>
          <a:latin typeface="+mj-lt"/>
          <a:ea typeface="+mj-ea"/>
          <a:cs typeface="B Jalal" pitchFamily="2" charset="-78"/>
        </a:defRPr>
      </a:lvl1pPr>
      <a:lvl2pPr algn="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Black" pitchFamily="34" charset="0"/>
          <a:cs typeface="B Nazanin" pitchFamily="2" charset="-78"/>
        </a:defRPr>
      </a:lvl2pPr>
      <a:lvl3pPr algn="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Black" pitchFamily="34" charset="0"/>
          <a:cs typeface="B Nazanin" pitchFamily="2" charset="-78"/>
        </a:defRPr>
      </a:lvl3pPr>
      <a:lvl4pPr algn="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Black" pitchFamily="34" charset="0"/>
          <a:cs typeface="B Nazanin" pitchFamily="2" charset="-78"/>
        </a:defRPr>
      </a:lvl4pPr>
      <a:lvl5pPr algn="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Black" pitchFamily="34" charset="0"/>
          <a:cs typeface="B Nazanin" pitchFamily="2" charset="-7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cs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cs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cs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cs typeface="Arial" pitchFamily="34" charset="0"/>
        </a:defRPr>
      </a:lvl9pPr>
    </p:titleStyle>
    <p:bodyStyle>
      <a:lvl1pPr marL="342900" indent="-342900" algn="r" rtl="1" eaLnBrk="0" fontAlgn="base" hangingPunct="0">
        <a:spcBef>
          <a:spcPct val="20000"/>
        </a:spcBef>
        <a:spcAft>
          <a:spcPct val="0"/>
        </a:spcAft>
        <a:buClr>
          <a:srgbClr val="FFCC00"/>
        </a:buClr>
        <a:buNone/>
        <a:defRPr sz="2400">
          <a:solidFill>
            <a:schemeClr val="tx1"/>
          </a:solidFill>
          <a:latin typeface="+mn-lt"/>
          <a:ea typeface="+mn-ea"/>
          <a:cs typeface="B Lotus" pitchFamily="2" charset="-78"/>
        </a:defRPr>
      </a:lvl1pPr>
      <a:lvl2pPr marL="742950" indent="-285750" algn="r" rtl="1" eaLnBrk="0" fontAlgn="base" hangingPunct="0">
        <a:spcBef>
          <a:spcPct val="20000"/>
        </a:spcBef>
        <a:spcAft>
          <a:spcPct val="0"/>
        </a:spcAft>
        <a:buChar char="–"/>
        <a:defRPr sz="2400">
          <a:solidFill>
            <a:schemeClr val="tx1"/>
          </a:solidFill>
          <a:latin typeface="+mn-lt"/>
          <a:cs typeface="B Lotus" pitchFamily="2" charset="-78"/>
        </a:defRPr>
      </a:lvl2pPr>
      <a:lvl3pPr marL="1143000" indent="-228600" algn="r" rtl="1" eaLnBrk="0" fontAlgn="base" hangingPunct="0">
        <a:spcBef>
          <a:spcPct val="20000"/>
        </a:spcBef>
        <a:spcAft>
          <a:spcPct val="0"/>
        </a:spcAft>
        <a:buChar char="•"/>
        <a:defRPr sz="2400">
          <a:solidFill>
            <a:schemeClr val="tx1"/>
          </a:solidFill>
          <a:latin typeface="+mn-lt"/>
          <a:cs typeface="B Lotus" pitchFamily="2" charset="-78"/>
        </a:defRPr>
      </a:lvl3pPr>
      <a:lvl4pPr marL="1600200" indent="-228600" algn="r" rtl="1" eaLnBrk="0" fontAlgn="base" hangingPunct="0">
        <a:spcBef>
          <a:spcPct val="20000"/>
        </a:spcBef>
        <a:spcAft>
          <a:spcPct val="0"/>
        </a:spcAft>
        <a:buChar char="–"/>
        <a:defRPr sz="2400">
          <a:solidFill>
            <a:schemeClr val="tx1"/>
          </a:solidFill>
          <a:latin typeface="+mn-lt"/>
          <a:cs typeface="B Lotus" pitchFamily="2" charset="-78"/>
        </a:defRPr>
      </a:lvl4pPr>
      <a:lvl5pPr marL="2057400" indent="-228600" algn="r" rtl="1" eaLnBrk="0" fontAlgn="base" hangingPunct="0">
        <a:spcBef>
          <a:spcPct val="20000"/>
        </a:spcBef>
        <a:spcAft>
          <a:spcPct val="0"/>
        </a:spcAft>
        <a:buChar char="•"/>
        <a:defRPr sz="2400">
          <a:solidFill>
            <a:schemeClr val="tx1"/>
          </a:solidFill>
          <a:latin typeface="+mn-lt"/>
          <a:cs typeface="B Lotus" pitchFamily="2" charset="-78"/>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20.xml"/><Relationship Id="rId7" Type="http://schemas.openxmlformats.org/officeDocument/2006/relationships/image" Target="../media/image12.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4.wmf"/><Relationship Id="rId5" Type="http://schemas.openxmlformats.org/officeDocument/2006/relationships/image" Target="../media/image11.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3.wmf"/></Relationships>
</file>

<file path=ppt/slides/_rels/slide2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sz="quarter"/>
          </p:nvPr>
        </p:nvSpPr>
        <p:spPr>
          <a:xfrm>
            <a:off x="2590800" y="2780744"/>
            <a:ext cx="6172200" cy="990600"/>
          </a:xfrm>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fa-IR"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cs typeface="B Titr" pitchFamily="2" charset="-78"/>
              </a:rPr>
              <a:t>پراکندگی پرتو ایکس با زاویه کوچک</a:t>
            </a:r>
            <a:endParaRPr lang="en-US"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cs typeface="B Titr" pitchFamily="2" charset="-78"/>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solidFill>
                  <a:srgbClr val="00B0F0"/>
                </a:solidFill>
                <a:effectLst>
                  <a:outerShdw blurRad="38100" dist="38100" dir="2700000" algn="tl">
                    <a:srgbClr val="000000">
                      <a:alpha val="43137"/>
                    </a:srgbClr>
                  </a:outerShdw>
                </a:effectLst>
                <a:cs typeface="B Titr" pitchFamily="2" charset="-78"/>
              </a:rPr>
              <a:t>کاربردهای پراکندگی پرتو ایکس با زاویه کوچک </a:t>
            </a:r>
            <a:endParaRPr lang="en-US" dirty="0">
              <a:solidFill>
                <a:srgbClr val="00B0F0"/>
              </a:solidFill>
              <a:effectLst>
                <a:outerShdw blurRad="38100" dist="38100" dir="2700000" algn="tl">
                  <a:srgbClr val="000000">
                    <a:alpha val="43137"/>
                  </a:srgbClr>
                </a:outerShdw>
              </a:effectLst>
              <a:cs typeface="B Titr" pitchFamily="2" charset="-78"/>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2</a:t>
            </a:fld>
            <a:endParaRPr lang="en-US" dirty="0"/>
          </a:p>
        </p:txBody>
      </p:sp>
      <p:sp>
        <p:nvSpPr>
          <p:cNvPr id="6" name="Text Placeholder 5"/>
          <p:cNvSpPr>
            <a:spLocks noGrp="1"/>
          </p:cNvSpPr>
          <p:nvPr>
            <p:ph type="body" sz="quarter" idx="11"/>
          </p:nvPr>
        </p:nvSpPr>
        <p:spPr>
          <a:xfrm>
            <a:off x="228600" y="1524000"/>
            <a:ext cx="8077200" cy="1143000"/>
          </a:xfrm>
        </p:spPr>
        <p:txBody>
          <a:bodyPr/>
          <a:lstStyle/>
          <a:p>
            <a:pPr>
              <a:buFont typeface="Wingdings" pitchFamily="2" charset="2"/>
              <a:buChar char="q"/>
            </a:pPr>
            <a:r>
              <a:rPr lang="fa-IR" sz="2200" b="1" dirty="0" smtClean="0">
                <a:latin typeface="Times New Roman" pitchFamily="18" charset="0"/>
                <a:cs typeface="B Nazanin" pitchFamily="2" charset="-78"/>
              </a:rPr>
              <a:t>پراکندگی پرتو ایکس با زاویه کوچک </a:t>
            </a:r>
            <a:r>
              <a:rPr lang="fa-IR" b="1" dirty="0" smtClean="0">
                <a:latin typeface="Times New Roman" pitchFamily="18" charset="0"/>
                <a:cs typeface="B Nazanin" pitchFamily="2" charset="-78"/>
              </a:rPr>
              <a:t>(</a:t>
            </a:r>
            <a:r>
              <a:rPr lang="en-US" b="1" dirty="0" smtClean="0">
                <a:latin typeface="Times New Roman" pitchFamily="18" charset="0"/>
                <a:cs typeface="B Nazanin" pitchFamily="2" charset="-78"/>
              </a:rPr>
              <a:t>Small Angle X-ray Scattering - SAXS</a:t>
            </a:r>
            <a:r>
              <a:rPr lang="fa-IR" b="1" dirty="0" smtClean="0">
                <a:latin typeface="Times New Roman" pitchFamily="18" charset="0"/>
                <a:cs typeface="B Nazanin" pitchFamily="2" charset="-78"/>
              </a:rPr>
              <a:t>)</a:t>
            </a:r>
            <a:r>
              <a:rPr lang="fa-IR" sz="2200" b="1" dirty="0" smtClean="0">
                <a:latin typeface="Times New Roman" pitchFamily="18" charset="0"/>
                <a:cs typeface="B Nazanin" pitchFamily="2" charset="-78"/>
              </a:rPr>
              <a:t> روشی برای ارزیابی توزیع اندازه ذرات یا حفره‌های نانومتری پخش شده درنمونه مورد بررسی است.</a:t>
            </a:r>
            <a:endParaRPr lang="en-US" sz="2200" b="1" dirty="0" smtClean="0">
              <a:latin typeface="Times New Roman" pitchFamily="18" charset="0"/>
              <a:cs typeface="B Nazanin" pitchFamily="2" charset="-78"/>
            </a:endParaRPr>
          </a:p>
        </p:txBody>
      </p:sp>
      <p:pic>
        <p:nvPicPr>
          <p:cNvPr id="1026" name="Picture 2" descr="H:\university\Edu-Nano\Power Point\3\30-PHYS-4-29\nint_saxs.jpg"/>
          <p:cNvPicPr>
            <a:picLocks noChangeAspect="1" noChangeArrowheads="1"/>
          </p:cNvPicPr>
          <p:nvPr/>
        </p:nvPicPr>
        <p:blipFill>
          <a:blip r:embed="rId3" cstate="print"/>
          <a:srcRect/>
          <a:stretch>
            <a:fillRect/>
          </a:stretch>
        </p:blipFill>
        <p:spPr bwMode="auto">
          <a:xfrm>
            <a:off x="76200" y="2590800"/>
            <a:ext cx="4648200" cy="3418830"/>
          </a:xfrm>
          <a:prstGeom prst="rect">
            <a:avLst/>
          </a:prstGeom>
          <a:noFill/>
        </p:spPr>
      </p:pic>
      <p:sp>
        <p:nvSpPr>
          <p:cNvPr id="7" name="Text Placeholder 5"/>
          <p:cNvSpPr txBox="1">
            <a:spLocks/>
          </p:cNvSpPr>
          <p:nvPr/>
        </p:nvSpPr>
        <p:spPr bwMode="auto">
          <a:xfrm>
            <a:off x="4876800" y="2743200"/>
            <a:ext cx="3429000" cy="38100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marL="342900" marR="0" lvl="0" indent="-342900" algn="just" defTabSz="914400" rtl="1" eaLnBrk="0" fontAlgn="base" latinLnBrk="0" hangingPunct="0">
              <a:lnSpc>
                <a:spcPct val="100000"/>
              </a:lnSpc>
              <a:spcBef>
                <a:spcPct val="20000"/>
              </a:spcBef>
              <a:spcAft>
                <a:spcPct val="0"/>
              </a:spcAft>
              <a:buClr>
                <a:srgbClr val="FFCC00"/>
              </a:buClr>
              <a:buSzTx/>
              <a:buFont typeface="Wingdings" pitchFamily="2" charset="2"/>
              <a:buChar char="q"/>
              <a:tabLst/>
              <a:defRPr/>
            </a:pPr>
            <a:r>
              <a:rPr kumimoji="0" lang="fa-IR" sz="2200" b="1" i="0" u="none" strike="noStrike" kern="0" cap="none" spc="0" normalizeH="0" baseline="0" noProof="0" dirty="0" smtClean="0">
                <a:ln>
                  <a:noFill/>
                </a:ln>
                <a:solidFill>
                  <a:schemeClr val="accent1">
                    <a:lumMod val="25000"/>
                  </a:schemeClr>
                </a:solidFill>
                <a:effectLst/>
                <a:uLnTx/>
                <a:uFillTx/>
                <a:latin typeface="Times New Roman" pitchFamily="18" charset="0"/>
                <a:ea typeface="+mn-ea"/>
                <a:cs typeface="B Nazanin" pitchFamily="2" charset="-78"/>
              </a:rPr>
              <a:t>با استفاده از این تکنیک می‌توان توزیع اندازه ذرات یا توزیع اندازه حفره‌های مواد به صورت‌های مختلف مانند بی‌شکل (</a:t>
            </a:r>
            <a:r>
              <a:rPr kumimoji="0" lang="en-US" sz="2200" b="1" i="0" u="none" strike="noStrike" kern="0" cap="none" spc="0" normalizeH="0" baseline="0" noProof="0" dirty="0" err="1" smtClean="0">
                <a:ln>
                  <a:noFill/>
                </a:ln>
                <a:solidFill>
                  <a:schemeClr val="accent1">
                    <a:lumMod val="25000"/>
                  </a:schemeClr>
                </a:solidFill>
                <a:effectLst/>
                <a:uLnTx/>
                <a:uFillTx/>
                <a:latin typeface="Times New Roman" pitchFamily="18" charset="0"/>
                <a:ea typeface="+mn-ea"/>
                <a:cs typeface="B Nazanin" pitchFamily="2" charset="-78"/>
              </a:rPr>
              <a:t>Amrphous</a:t>
            </a:r>
            <a:r>
              <a:rPr kumimoji="0" lang="en-US" sz="2200" b="1" i="0" u="none" strike="noStrike" kern="0" cap="none" spc="0" normalizeH="0" baseline="0" noProof="0" dirty="0" smtClean="0">
                <a:ln>
                  <a:noFill/>
                </a:ln>
                <a:solidFill>
                  <a:schemeClr val="accent1">
                    <a:lumMod val="25000"/>
                  </a:schemeClr>
                </a:solidFill>
                <a:effectLst/>
                <a:uLnTx/>
                <a:uFillTx/>
                <a:latin typeface="Times New Roman" pitchFamily="18" charset="0"/>
                <a:ea typeface="+mn-ea"/>
                <a:cs typeface="B Nazanin" pitchFamily="2" charset="-78"/>
              </a:rPr>
              <a:t> materials</a:t>
            </a:r>
            <a:r>
              <a:rPr kumimoji="0" lang="fa-IR" sz="2200" b="1" i="0" u="none" strike="noStrike" kern="0" cap="none" spc="0" normalizeH="0" baseline="0" noProof="0" dirty="0" smtClean="0">
                <a:ln>
                  <a:noFill/>
                </a:ln>
                <a:solidFill>
                  <a:schemeClr val="accent1">
                    <a:lumMod val="25000"/>
                  </a:schemeClr>
                </a:solidFill>
                <a:effectLst/>
                <a:uLnTx/>
                <a:uFillTx/>
                <a:latin typeface="Times New Roman" pitchFamily="18" charset="0"/>
                <a:ea typeface="+mn-ea"/>
                <a:cs typeface="B Nazanin" pitchFamily="2" charset="-78"/>
              </a:rPr>
              <a:t>)؛ بلوری و ماکرومولکول‌هایی مانند مولکول‌های پلیمری را برای افت و خیزهای چگالی الکترونی که در نمونه روی می‌دهد،</a:t>
            </a:r>
            <a:r>
              <a:rPr kumimoji="0" lang="en-US" sz="2200" b="1" i="0" u="none" strike="noStrike" kern="0" cap="none" spc="0" normalizeH="0" baseline="0" noProof="0" dirty="0" smtClean="0">
                <a:ln>
                  <a:noFill/>
                </a:ln>
                <a:solidFill>
                  <a:schemeClr val="accent1">
                    <a:lumMod val="25000"/>
                  </a:schemeClr>
                </a:solidFill>
                <a:effectLst/>
                <a:uLnTx/>
                <a:uFillTx/>
                <a:latin typeface="Times New Roman" pitchFamily="18" charset="0"/>
                <a:ea typeface="+mn-ea"/>
                <a:cs typeface="B Nazanin" pitchFamily="2" charset="-78"/>
              </a:rPr>
              <a:t> </a:t>
            </a:r>
            <a:r>
              <a:rPr kumimoji="0" lang="fa-IR" sz="2200" b="1" i="0" u="none" strike="noStrike" kern="0" cap="none" spc="0" normalizeH="0" baseline="0" noProof="0" dirty="0" smtClean="0">
                <a:ln>
                  <a:noFill/>
                </a:ln>
                <a:solidFill>
                  <a:schemeClr val="accent1">
                    <a:lumMod val="25000"/>
                  </a:schemeClr>
                </a:solidFill>
                <a:effectLst/>
                <a:uLnTx/>
                <a:uFillTx/>
                <a:latin typeface="Times New Roman" pitchFamily="18" charset="0"/>
                <a:ea typeface="+mn-ea"/>
                <a:cs typeface="B Nazanin" pitchFamily="2" charset="-78"/>
              </a:rPr>
              <a:t>محاسبه کرد.</a:t>
            </a:r>
            <a:endParaRPr kumimoji="0" lang="en-US" sz="2200" b="1" i="0" u="none" strike="noStrike" kern="0" cap="none" spc="0" normalizeH="0" baseline="0" noProof="0" dirty="0">
              <a:ln>
                <a:noFill/>
              </a:ln>
              <a:solidFill>
                <a:schemeClr val="accent1">
                  <a:lumMod val="25000"/>
                </a:schemeClr>
              </a:solidFill>
              <a:effectLst/>
              <a:uLnTx/>
              <a:uFillTx/>
              <a:latin typeface="Times New Roman" pitchFamily="18" charset="0"/>
              <a:ea typeface="+mn-ea"/>
              <a:cs typeface="B Nazanin" pitchFamily="2" charset="-78"/>
            </a:endParaRPr>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par>
                          <p:cTn id="8" fill="hold">
                            <p:stCondLst>
                              <p:cond delay="2000"/>
                            </p:stCondLst>
                            <p:childTnLst>
                              <p:par>
                                <p:cTn id="9" presetID="9" presetClass="entr" presetSubtype="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dissolve">
                                      <p:cBhvr>
                                        <p:cTn id="11"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3</a:t>
            </a:fld>
            <a:endParaRPr lang="en-US" dirty="0"/>
          </a:p>
        </p:txBody>
      </p:sp>
      <p:sp>
        <p:nvSpPr>
          <p:cNvPr id="4" name="Text Placeholder 3"/>
          <p:cNvSpPr>
            <a:spLocks noGrp="1"/>
          </p:cNvSpPr>
          <p:nvPr>
            <p:ph type="body" sz="quarter" idx="11"/>
          </p:nvPr>
        </p:nvSpPr>
        <p:spPr>
          <a:xfrm>
            <a:off x="228600" y="1295400"/>
            <a:ext cx="8077200" cy="5181600"/>
          </a:xfrm>
        </p:spPr>
        <p:txBody>
          <a:bodyPr/>
          <a:lstStyle/>
          <a:p>
            <a:pPr>
              <a:spcAft>
                <a:spcPts val="600"/>
              </a:spcAft>
              <a:buClr>
                <a:srgbClr val="00CCFF"/>
              </a:buClr>
              <a:buFont typeface="Wingdings" pitchFamily="2" charset="2"/>
              <a:buChar char="q"/>
            </a:pPr>
            <a:r>
              <a:rPr lang="fa-IR" b="1" dirty="0" smtClean="0">
                <a:latin typeface="Times New Roman" pitchFamily="18" charset="0"/>
                <a:cs typeface="B Nazanin" pitchFamily="2" charset="-78"/>
              </a:rPr>
              <a:t>با استفاده از این تکنیک، محاسبه توزیع اندازه ذرات یا توزیع اندازه حفره‌های مواد، با تجزیه و تحلیل شدت پرتو ایکس پراکنده شده در محدوده زاویه ای 0/1 تا حدود 5 درجه امر امکان پذیر است.</a:t>
            </a:r>
          </a:p>
          <a:p>
            <a:pPr>
              <a:spcAft>
                <a:spcPts val="600"/>
              </a:spcAft>
              <a:buFont typeface="Wingdings" pitchFamily="2" charset="2"/>
              <a:buChar char="q"/>
            </a:pPr>
            <a:r>
              <a:rPr lang="fa-IR" b="1" dirty="0" smtClean="0">
                <a:latin typeface="Times New Roman" pitchFamily="18" charset="0"/>
                <a:cs typeface="B Nazanin" pitchFamily="2" charset="-78"/>
              </a:rPr>
              <a:t>ناهمگنی‌های موضعی در مواد بی شکل؛ ذرات کلوئیدی و ذرات کلوخه شده با استفاده از این تکنیک قابل شناسایی است.</a:t>
            </a:r>
          </a:p>
          <a:p>
            <a:pPr>
              <a:spcAft>
                <a:spcPts val="600"/>
              </a:spcAft>
              <a:buClr>
                <a:srgbClr val="00CCFF"/>
              </a:buClr>
              <a:buFont typeface="Wingdings" pitchFamily="2" charset="2"/>
              <a:buChar char="q"/>
            </a:pPr>
            <a:r>
              <a:rPr lang="fa-IR" b="1" dirty="0" smtClean="0">
                <a:latin typeface="Times New Roman" pitchFamily="18" charset="0"/>
                <a:cs typeface="B Nazanin" pitchFamily="2" charset="-78"/>
              </a:rPr>
              <a:t>با استفاده از </a:t>
            </a:r>
            <a:r>
              <a:rPr lang="en-US" b="1" dirty="0" smtClean="0">
                <a:latin typeface="Times New Roman" pitchFamily="18" charset="0"/>
                <a:cs typeface="B Nazanin" pitchFamily="2" charset="-78"/>
              </a:rPr>
              <a:t>SAXS</a:t>
            </a:r>
            <a:r>
              <a:rPr lang="fa-IR" b="1" dirty="0" smtClean="0">
                <a:latin typeface="Times New Roman" pitchFamily="18" charset="0"/>
                <a:cs typeface="B Nazanin" pitchFamily="2" charset="-78"/>
              </a:rPr>
              <a:t> و مدل‌های ساختاری می‌توان نظم بلند برد و فاصله میان ذرات را در مجموعه‌ای از مولکول‌های پلیمری تعیین کرد.</a:t>
            </a:r>
          </a:p>
          <a:p>
            <a:pPr>
              <a:spcAft>
                <a:spcPts val="600"/>
              </a:spcAft>
              <a:buFont typeface="Wingdings" pitchFamily="2" charset="2"/>
              <a:buChar char="q"/>
            </a:pPr>
            <a:r>
              <a:rPr lang="fa-IR" b="1" dirty="0" smtClean="0">
                <a:latin typeface="Times New Roman" pitchFamily="18" charset="0"/>
                <a:cs typeface="B Nazanin" pitchFamily="2" charset="-78"/>
              </a:rPr>
              <a:t>این روش، روشی غیر مخرب است که با استفاده از آن می‌توان نمونه</a:t>
            </a:r>
            <a:r>
              <a:rPr lang="en-US" b="1" dirty="0" smtClean="0">
                <a:latin typeface="Times New Roman" pitchFamily="18" charset="0"/>
                <a:cs typeface="B Nazanin" pitchFamily="2" charset="-78"/>
              </a:rPr>
              <a:t>‌</a:t>
            </a:r>
            <a:r>
              <a:rPr lang="fa-IR" b="1" dirty="0" smtClean="0">
                <a:latin typeface="Times New Roman" pitchFamily="18" charset="0"/>
                <a:cs typeface="B Nazanin" pitchFamily="2" charset="-78"/>
              </a:rPr>
              <a:t>هایی را که در برابر نور مرئی شفاف نیستند، مطالعه کرد.</a:t>
            </a:r>
          </a:p>
          <a:p>
            <a:pPr marL="457200" indent="-457200">
              <a:spcAft>
                <a:spcPts val="600"/>
              </a:spcAft>
              <a:buClr>
                <a:srgbClr val="00CCFF"/>
              </a:buClr>
              <a:buFont typeface="Wingdings" pitchFamily="2" charset="2"/>
              <a:buChar char="q"/>
            </a:pPr>
            <a:r>
              <a:rPr lang="en-US" b="1" dirty="0" smtClean="0">
                <a:latin typeface="Times New Roman" pitchFamily="18" charset="0"/>
                <a:cs typeface="B Nazanin" pitchFamily="2" charset="-78"/>
              </a:rPr>
              <a:t>SAXS</a:t>
            </a:r>
            <a:r>
              <a:rPr lang="fa-IR" b="1" dirty="0" smtClean="0">
                <a:latin typeface="Times New Roman" pitchFamily="18" charset="0"/>
                <a:cs typeface="B Nazanin" pitchFamily="2" charset="-78"/>
              </a:rPr>
              <a:t> می‌تواند ذرات یا حفره هایی با اندازه 1 تا 100 نانومتر را شناسایی کند، هر چند برای ذرات با اندازه های خارج از این بازه نیز قابل استفاده است.</a:t>
            </a:r>
          </a:p>
          <a:p>
            <a:pPr>
              <a:spcAft>
                <a:spcPts val="600"/>
              </a:spcAft>
              <a:buFont typeface="Wingdings" pitchFamily="2" charset="2"/>
              <a:buChar char="q"/>
            </a:pPr>
            <a:r>
              <a:rPr lang="fa-IR" b="1" dirty="0" smtClean="0">
                <a:latin typeface="Times New Roman" pitchFamily="18" charset="0"/>
                <a:cs typeface="B Nazanin" pitchFamily="2" charset="-78"/>
              </a:rPr>
              <a:t>با استفاده از آن، اندازه ذرات با اندازه های 1 تا 10 نانومتر را می‌توان با دقت بیشتری تعیین کرد.</a:t>
            </a:r>
          </a:p>
          <a:p>
            <a:pPr>
              <a:spcAft>
                <a:spcPts val="600"/>
              </a:spcAft>
              <a:buClr>
                <a:srgbClr val="00CCFF"/>
              </a:buClr>
              <a:buFont typeface="Wingdings" pitchFamily="2" charset="2"/>
              <a:buChar char="q"/>
            </a:pPr>
            <a:r>
              <a:rPr lang="fa-IR" b="1" dirty="0" smtClean="0">
                <a:latin typeface="Times New Roman" pitchFamily="18" charset="0"/>
                <a:cs typeface="B Nazanin" pitchFamily="2" charset="-78"/>
              </a:rPr>
              <a:t>با استفاده از </a:t>
            </a:r>
            <a:r>
              <a:rPr lang="en-US" b="1" dirty="0" smtClean="0">
                <a:latin typeface="Times New Roman" pitchFamily="18" charset="0"/>
                <a:cs typeface="B Nazanin" pitchFamily="2" charset="-78"/>
              </a:rPr>
              <a:t>SAXS</a:t>
            </a:r>
            <a:r>
              <a:rPr lang="fa-IR" b="1" dirty="0" smtClean="0">
                <a:latin typeface="Times New Roman" pitchFamily="18" charset="0"/>
                <a:cs typeface="B Nazanin" pitchFamily="2" charset="-78"/>
              </a:rPr>
              <a:t> می‌توان نسبت سطح به حجم نمونه را نیز تعیین کرد.</a:t>
            </a:r>
            <a:endParaRPr lang="en-US" b="1" dirty="0" smtClean="0">
              <a:latin typeface="Times New Roman" pitchFamily="18" charset="0"/>
              <a:cs typeface="B Nazanin" pitchFamily="2" charset="-78"/>
            </a:endParaRPr>
          </a:p>
        </p:txBody>
      </p:sp>
      <p:sp>
        <p:nvSpPr>
          <p:cNvPr id="5" name="Title 4"/>
          <p:cNvSpPr>
            <a:spLocks noGrp="1"/>
          </p:cNvSpPr>
          <p:nvPr>
            <p:ph type="title"/>
          </p:nvPr>
        </p:nvSpPr>
        <p:spPr>
          <a:xfrm>
            <a:off x="228600" y="160360"/>
            <a:ext cx="8382000" cy="914400"/>
          </a:xfrm>
        </p:spPr>
        <p:txBody>
          <a:bodyPr/>
          <a:lstStyle/>
          <a:p>
            <a:r>
              <a:rPr lang="fa-IR" dirty="0" smtClean="0">
                <a:solidFill>
                  <a:srgbClr val="00B0F0"/>
                </a:solidFill>
                <a:effectLst>
                  <a:outerShdw blurRad="38100" dist="38100" dir="2700000" algn="tl">
                    <a:srgbClr val="000000">
                      <a:alpha val="43137"/>
                    </a:srgbClr>
                  </a:outerShdw>
                </a:effectLst>
                <a:cs typeface="B Titr" pitchFamily="2" charset="-78"/>
              </a:rPr>
              <a:t>کاربردهای پراکندگی پرتو ایکس با زاویه کوچک </a:t>
            </a:r>
            <a:endParaRPr lang="en-US" dirty="0">
              <a:solidFill>
                <a:srgbClr val="00B0F0"/>
              </a:solidFill>
              <a:effectLst>
                <a:outerShdw blurRad="38100" dist="38100" dir="2700000" algn="tl">
                  <a:srgbClr val="000000">
                    <a:alpha val="43137"/>
                  </a:srgbClr>
                </a:outerShdw>
              </a:effectLst>
              <a:cs typeface="B Titr" pitchFamily="2" charset="-78"/>
            </a:endParaRPr>
          </a:p>
        </p:txBody>
      </p:sp>
    </p:spTree>
  </p:cSld>
  <p:clrMapOvr>
    <a:masterClrMapping/>
  </p:clrMapOvr>
  <p:transition spd="slow">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610600" cy="914400"/>
          </a:xfrm>
        </p:spPr>
        <p:txBody>
          <a:bodyPr/>
          <a:lstStyle/>
          <a:p>
            <a:r>
              <a:rPr lang="ar-SA" dirty="0" smtClean="0">
                <a:solidFill>
                  <a:srgbClr val="00B0F0"/>
                </a:solidFill>
                <a:effectLst>
                  <a:outerShdw blurRad="38100" dist="38100" dir="2700000" algn="tl">
                    <a:srgbClr val="000000">
                      <a:alpha val="43137"/>
                    </a:srgbClr>
                  </a:outerShdw>
                </a:effectLst>
                <a:cs typeface="B Titr" pitchFamily="2" charset="-78"/>
              </a:rPr>
              <a:t>مقایسه روش های مختلف ارزیابی توزیع اندازه ذرات</a:t>
            </a:r>
            <a:endParaRPr lang="en-US" dirty="0">
              <a:solidFill>
                <a:srgbClr val="00B0F0"/>
              </a:solidFill>
              <a:effectLst>
                <a:outerShdw blurRad="38100" dist="38100" dir="2700000" algn="tl">
                  <a:srgbClr val="000000">
                    <a:alpha val="43137"/>
                  </a:srgbClr>
                </a:outerShdw>
              </a:effectLst>
              <a:cs typeface="B Titr" pitchFamily="2" charset="-78"/>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4</a:t>
            </a:fld>
            <a:endParaRPr lang="en-US" dirty="0"/>
          </a:p>
        </p:txBody>
      </p:sp>
      <p:sp>
        <p:nvSpPr>
          <p:cNvPr id="8" name="Freeform 7"/>
          <p:cNvSpPr/>
          <p:nvPr/>
        </p:nvSpPr>
        <p:spPr>
          <a:xfrm>
            <a:off x="6275896" y="1397000"/>
            <a:ext cx="2102048" cy="4851400"/>
          </a:xfrm>
          <a:custGeom>
            <a:avLst/>
            <a:gdLst>
              <a:gd name="connsiteX0" fmla="*/ 0 w 2102048"/>
              <a:gd name="connsiteY0" fmla="*/ 210205 h 4851400"/>
              <a:gd name="connsiteX1" fmla="*/ 61568 w 2102048"/>
              <a:gd name="connsiteY1" fmla="*/ 61568 h 4851400"/>
              <a:gd name="connsiteX2" fmla="*/ 210206 w 2102048"/>
              <a:gd name="connsiteY2" fmla="*/ 1 h 4851400"/>
              <a:gd name="connsiteX3" fmla="*/ 1891843 w 2102048"/>
              <a:gd name="connsiteY3" fmla="*/ 0 h 4851400"/>
              <a:gd name="connsiteX4" fmla="*/ 2040480 w 2102048"/>
              <a:gd name="connsiteY4" fmla="*/ 61568 h 4851400"/>
              <a:gd name="connsiteX5" fmla="*/ 2102047 w 2102048"/>
              <a:gd name="connsiteY5" fmla="*/ 210206 h 4851400"/>
              <a:gd name="connsiteX6" fmla="*/ 2102048 w 2102048"/>
              <a:gd name="connsiteY6" fmla="*/ 4641195 h 4851400"/>
              <a:gd name="connsiteX7" fmla="*/ 2040480 w 2102048"/>
              <a:gd name="connsiteY7" fmla="*/ 4789832 h 4851400"/>
              <a:gd name="connsiteX8" fmla="*/ 1891843 w 2102048"/>
              <a:gd name="connsiteY8" fmla="*/ 4851400 h 4851400"/>
              <a:gd name="connsiteX9" fmla="*/ 210205 w 2102048"/>
              <a:gd name="connsiteY9" fmla="*/ 4851400 h 4851400"/>
              <a:gd name="connsiteX10" fmla="*/ 61568 w 2102048"/>
              <a:gd name="connsiteY10" fmla="*/ 4789832 h 4851400"/>
              <a:gd name="connsiteX11" fmla="*/ 1 w 2102048"/>
              <a:gd name="connsiteY11" fmla="*/ 4641195 h 4851400"/>
              <a:gd name="connsiteX12" fmla="*/ 0 w 2102048"/>
              <a:gd name="connsiteY12" fmla="*/ 210205 h 485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02048" h="4851400">
                <a:moveTo>
                  <a:pt x="0" y="210205"/>
                </a:moveTo>
                <a:cubicBezTo>
                  <a:pt x="0" y="154455"/>
                  <a:pt x="22147" y="100989"/>
                  <a:pt x="61568" y="61568"/>
                </a:cubicBezTo>
                <a:cubicBezTo>
                  <a:pt x="100989" y="22147"/>
                  <a:pt x="154456" y="0"/>
                  <a:pt x="210206" y="1"/>
                </a:cubicBezTo>
                <a:lnTo>
                  <a:pt x="1891843" y="0"/>
                </a:lnTo>
                <a:cubicBezTo>
                  <a:pt x="1947593" y="0"/>
                  <a:pt x="2001059" y="22147"/>
                  <a:pt x="2040480" y="61568"/>
                </a:cubicBezTo>
                <a:cubicBezTo>
                  <a:pt x="2079901" y="100989"/>
                  <a:pt x="2102048" y="154456"/>
                  <a:pt x="2102047" y="210206"/>
                </a:cubicBezTo>
                <a:cubicBezTo>
                  <a:pt x="2102047" y="1687202"/>
                  <a:pt x="2102048" y="3164199"/>
                  <a:pt x="2102048" y="4641195"/>
                </a:cubicBezTo>
                <a:cubicBezTo>
                  <a:pt x="2102048" y="4696945"/>
                  <a:pt x="2079901" y="4750411"/>
                  <a:pt x="2040480" y="4789832"/>
                </a:cubicBezTo>
                <a:cubicBezTo>
                  <a:pt x="2001059" y="4829253"/>
                  <a:pt x="1947592" y="4851400"/>
                  <a:pt x="1891843" y="4851400"/>
                </a:cubicBezTo>
                <a:lnTo>
                  <a:pt x="210205" y="4851400"/>
                </a:lnTo>
                <a:cubicBezTo>
                  <a:pt x="154455" y="4851400"/>
                  <a:pt x="100989" y="4829253"/>
                  <a:pt x="61568" y="4789832"/>
                </a:cubicBezTo>
                <a:cubicBezTo>
                  <a:pt x="22147" y="4750411"/>
                  <a:pt x="0" y="4696944"/>
                  <a:pt x="1" y="4641195"/>
                </a:cubicBezTo>
                <a:cubicBezTo>
                  <a:pt x="1" y="3164198"/>
                  <a:pt x="0" y="1687202"/>
                  <a:pt x="0" y="210205"/>
                </a:cubicBezTo>
                <a:close/>
              </a:path>
            </a:pathLst>
          </a:custGeom>
          <a:solidFill>
            <a:schemeClr val="accent1"/>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3487420" numCol="1" spcCol="1270" anchor="ctr" anchorCtr="0">
            <a:noAutofit/>
          </a:bodyPr>
          <a:lstStyle/>
          <a:p>
            <a:pPr lvl="0" algn="ctr" defTabSz="1066800">
              <a:lnSpc>
                <a:spcPct val="90000"/>
              </a:lnSpc>
              <a:spcBef>
                <a:spcPct val="0"/>
              </a:spcBef>
              <a:spcAft>
                <a:spcPct val="35000"/>
              </a:spcAft>
            </a:pPr>
            <a:r>
              <a:rPr lang="fa-IR" sz="2400" kern="1200" dirty="0" smtClean="0">
                <a:effectLst>
                  <a:outerShdw blurRad="38100" dist="38100" dir="2700000" algn="tl">
                    <a:srgbClr val="000000">
                      <a:alpha val="43137"/>
                    </a:srgbClr>
                  </a:outerShdw>
                </a:effectLst>
                <a:cs typeface="B Titr" pitchFamily="2" charset="-78"/>
              </a:rPr>
              <a:t>روش</a:t>
            </a:r>
            <a:endParaRPr lang="en-US" sz="2400" kern="1200" dirty="0">
              <a:effectLst>
                <a:outerShdw blurRad="38100" dist="38100" dir="2700000" algn="tl">
                  <a:srgbClr val="000000">
                    <a:alpha val="43137"/>
                  </a:srgbClr>
                </a:outerShdw>
              </a:effectLst>
              <a:cs typeface="B Titr" pitchFamily="2" charset="-78"/>
            </a:endParaRPr>
          </a:p>
        </p:txBody>
      </p:sp>
      <p:sp>
        <p:nvSpPr>
          <p:cNvPr id="9" name="Freeform 8"/>
          <p:cNvSpPr/>
          <p:nvPr/>
        </p:nvSpPr>
        <p:spPr>
          <a:xfrm>
            <a:off x="6486101" y="2853841"/>
            <a:ext cx="1681638" cy="1462763"/>
          </a:xfrm>
          <a:custGeom>
            <a:avLst/>
            <a:gdLst>
              <a:gd name="connsiteX0" fmla="*/ 0 w 1681638"/>
              <a:gd name="connsiteY0" fmla="*/ 146276 h 1462763"/>
              <a:gd name="connsiteX1" fmla="*/ 42843 w 1681638"/>
              <a:gd name="connsiteY1" fmla="*/ 42843 h 1462763"/>
              <a:gd name="connsiteX2" fmla="*/ 146276 w 1681638"/>
              <a:gd name="connsiteY2" fmla="*/ 0 h 1462763"/>
              <a:gd name="connsiteX3" fmla="*/ 1535362 w 1681638"/>
              <a:gd name="connsiteY3" fmla="*/ 0 h 1462763"/>
              <a:gd name="connsiteX4" fmla="*/ 1638795 w 1681638"/>
              <a:gd name="connsiteY4" fmla="*/ 42843 h 1462763"/>
              <a:gd name="connsiteX5" fmla="*/ 1681638 w 1681638"/>
              <a:gd name="connsiteY5" fmla="*/ 146276 h 1462763"/>
              <a:gd name="connsiteX6" fmla="*/ 1681638 w 1681638"/>
              <a:gd name="connsiteY6" fmla="*/ 1316487 h 1462763"/>
              <a:gd name="connsiteX7" fmla="*/ 1638795 w 1681638"/>
              <a:gd name="connsiteY7" fmla="*/ 1419920 h 1462763"/>
              <a:gd name="connsiteX8" fmla="*/ 1535362 w 1681638"/>
              <a:gd name="connsiteY8" fmla="*/ 1462763 h 1462763"/>
              <a:gd name="connsiteX9" fmla="*/ 146276 w 1681638"/>
              <a:gd name="connsiteY9" fmla="*/ 1462763 h 1462763"/>
              <a:gd name="connsiteX10" fmla="*/ 42843 w 1681638"/>
              <a:gd name="connsiteY10" fmla="*/ 1419920 h 1462763"/>
              <a:gd name="connsiteX11" fmla="*/ 0 w 1681638"/>
              <a:gd name="connsiteY11" fmla="*/ 1316487 h 1462763"/>
              <a:gd name="connsiteX12" fmla="*/ 0 w 1681638"/>
              <a:gd name="connsiteY12" fmla="*/ 146276 h 146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1638" h="1462763">
                <a:moveTo>
                  <a:pt x="0" y="146276"/>
                </a:moveTo>
                <a:cubicBezTo>
                  <a:pt x="0" y="107481"/>
                  <a:pt x="15411" y="70275"/>
                  <a:pt x="42843" y="42843"/>
                </a:cubicBezTo>
                <a:cubicBezTo>
                  <a:pt x="70275" y="15411"/>
                  <a:pt x="107481" y="0"/>
                  <a:pt x="146276" y="0"/>
                </a:cubicBezTo>
                <a:lnTo>
                  <a:pt x="1535362" y="0"/>
                </a:lnTo>
                <a:cubicBezTo>
                  <a:pt x="1574157" y="0"/>
                  <a:pt x="1611363" y="15411"/>
                  <a:pt x="1638795" y="42843"/>
                </a:cubicBezTo>
                <a:cubicBezTo>
                  <a:pt x="1666227" y="70275"/>
                  <a:pt x="1681638" y="107481"/>
                  <a:pt x="1681638" y="146276"/>
                </a:cubicBezTo>
                <a:lnTo>
                  <a:pt x="1681638" y="1316487"/>
                </a:lnTo>
                <a:cubicBezTo>
                  <a:pt x="1681638" y="1355282"/>
                  <a:pt x="1666227" y="1392488"/>
                  <a:pt x="1638795" y="1419920"/>
                </a:cubicBezTo>
                <a:cubicBezTo>
                  <a:pt x="1611363" y="1447352"/>
                  <a:pt x="1574157" y="1462763"/>
                  <a:pt x="1535362" y="1462763"/>
                </a:cubicBezTo>
                <a:lnTo>
                  <a:pt x="146276" y="1462763"/>
                </a:lnTo>
                <a:cubicBezTo>
                  <a:pt x="107481" y="1462763"/>
                  <a:pt x="70275" y="1447352"/>
                  <a:pt x="42843" y="1419920"/>
                </a:cubicBezTo>
                <a:cubicBezTo>
                  <a:pt x="15411" y="1392488"/>
                  <a:pt x="0" y="1355282"/>
                  <a:pt x="0" y="1316487"/>
                </a:cubicBezTo>
                <a:lnTo>
                  <a:pt x="0" y="146276"/>
                </a:lnTo>
                <a:close/>
              </a:path>
            </a:pathLst>
          </a:custGeom>
          <a:solidFill>
            <a:srgbClr val="002060"/>
          </a:solidFill>
          <a:ln>
            <a:noFill/>
          </a:ln>
          <a:scene3d>
            <a:camera prst="orthographicFront"/>
            <a:lightRig rig="threePt" dir="t"/>
          </a:scene3d>
          <a:sp3d>
            <a:bevelT w="279400"/>
            <a:bevelB w="2794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563" tIns="77133" rIns="88563" bIns="77133" numCol="1" spcCol="1270" anchor="ctr" anchorCtr="0">
            <a:noAutofit/>
          </a:bodyPr>
          <a:lstStyle/>
          <a:p>
            <a:pPr lvl="0" algn="ctr" defTabSz="800100" rtl="1">
              <a:lnSpc>
                <a:spcPct val="90000"/>
              </a:lnSpc>
              <a:spcBef>
                <a:spcPct val="0"/>
              </a:spcBef>
              <a:spcAft>
                <a:spcPct val="35000"/>
              </a:spcAft>
            </a:pPr>
            <a:r>
              <a:rPr lang="fa-IR" sz="1800" b="1" kern="1200" dirty="0" smtClean="0">
                <a:solidFill>
                  <a:schemeClr val="bg1">
                    <a:lumMod val="85000"/>
                  </a:schemeClr>
                </a:solidFill>
                <a:effectLst>
                  <a:outerShdw blurRad="38100" dist="38100" dir="2700000" algn="tl">
                    <a:srgbClr val="000000">
                      <a:alpha val="43137"/>
                    </a:srgbClr>
                  </a:outerShdw>
                </a:effectLst>
                <a:latin typeface="Times New Roman" pitchFamily="18" charset="0"/>
                <a:cs typeface="B Nazanin" pitchFamily="2" charset="-78"/>
              </a:rPr>
              <a:t>میکروسکوپ الکترونی عبوری (</a:t>
            </a:r>
            <a:r>
              <a:rPr lang="en-US" sz="1800" b="1" kern="1200" dirty="0" smtClean="0">
                <a:solidFill>
                  <a:schemeClr val="bg1">
                    <a:lumMod val="85000"/>
                  </a:schemeClr>
                </a:solidFill>
                <a:effectLst>
                  <a:outerShdw blurRad="38100" dist="38100" dir="2700000" algn="tl">
                    <a:srgbClr val="000000">
                      <a:alpha val="43137"/>
                    </a:srgbClr>
                  </a:outerShdw>
                </a:effectLst>
                <a:latin typeface="Times New Roman" pitchFamily="18" charset="0"/>
                <a:cs typeface="B Nazanin" pitchFamily="2" charset="-78"/>
              </a:rPr>
              <a:t>TEM</a:t>
            </a:r>
            <a:r>
              <a:rPr lang="fa-IR" sz="1800" b="1" kern="1200" dirty="0" smtClean="0">
                <a:solidFill>
                  <a:schemeClr val="bg1">
                    <a:lumMod val="85000"/>
                  </a:schemeClr>
                </a:solidFill>
                <a:effectLst>
                  <a:outerShdw blurRad="38100" dist="38100" dir="2700000" algn="tl">
                    <a:srgbClr val="000000">
                      <a:alpha val="43137"/>
                    </a:srgbClr>
                  </a:outerShdw>
                </a:effectLst>
                <a:latin typeface="Times New Roman" pitchFamily="18" charset="0"/>
                <a:cs typeface="B Nazanin" pitchFamily="2" charset="-78"/>
              </a:rPr>
              <a:t>)</a:t>
            </a:r>
            <a:endParaRPr lang="en-US" sz="1800" b="1" kern="1200" dirty="0">
              <a:solidFill>
                <a:schemeClr val="bg1">
                  <a:lumMod val="85000"/>
                </a:schemeClr>
              </a:solidFill>
              <a:effectLst>
                <a:outerShdw blurRad="38100" dist="38100" dir="2700000" algn="tl">
                  <a:srgbClr val="000000">
                    <a:alpha val="43137"/>
                  </a:srgbClr>
                </a:outerShdw>
              </a:effectLst>
              <a:latin typeface="Times New Roman" pitchFamily="18" charset="0"/>
              <a:cs typeface="B Nazanin" pitchFamily="2" charset="-78"/>
            </a:endParaRPr>
          </a:p>
        </p:txBody>
      </p:sp>
      <p:sp>
        <p:nvSpPr>
          <p:cNvPr id="10" name="Freeform 9"/>
          <p:cNvSpPr/>
          <p:nvPr/>
        </p:nvSpPr>
        <p:spPr>
          <a:xfrm>
            <a:off x="6486101" y="4541645"/>
            <a:ext cx="1681638" cy="1462763"/>
          </a:xfrm>
          <a:custGeom>
            <a:avLst/>
            <a:gdLst>
              <a:gd name="connsiteX0" fmla="*/ 0 w 1681638"/>
              <a:gd name="connsiteY0" fmla="*/ 146276 h 1462763"/>
              <a:gd name="connsiteX1" fmla="*/ 42843 w 1681638"/>
              <a:gd name="connsiteY1" fmla="*/ 42843 h 1462763"/>
              <a:gd name="connsiteX2" fmla="*/ 146276 w 1681638"/>
              <a:gd name="connsiteY2" fmla="*/ 0 h 1462763"/>
              <a:gd name="connsiteX3" fmla="*/ 1535362 w 1681638"/>
              <a:gd name="connsiteY3" fmla="*/ 0 h 1462763"/>
              <a:gd name="connsiteX4" fmla="*/ 1638795 w 1681638"/>
              <a:gd name="connsiteY4" fmla="*/ 42843 h 1462763"/>
              <a:gd name="connsiteX5" fmla="*/ 1681638 w 1681638"/>
              <a:gd name="connsiteY5" fmla="*/ 146276 h 1462763"/>
              <a:gd name="connsiteX6" fmla="*/ 1681638 w 1681638"/>
              <a:gd name="connsiteY6" fmla="*/ 1316487 h 1462763"/>
              <a:gd name="connsiteX7" fmla="*/ 1638795 w 1681638"/>
              <a:gd name="connsiteY7" fmla="*/ 1419920 h 1462763"/>
              <a:gd name="connsiteX8" fmla="*/ 1535362 w 1681638"/>
              <a:gd name="connsiteY8" fmla="*/ 1462763 h 1462763"/>
              <a:gd name="connsiteX9" fmla="*/ 146276 w 1681638"/>
              <a:gd name="connsiteY9" fmla="*/ 1462763 h 1462763"/>
              <a:gd name="connsiteX10" fmla="*/ 42843 w 1681638"/>
              <a:gd name="connsiteY10" fmla="*/ 1419920 h 1462763"/>
              <a:gd name="connsiteX11" fmla="*/ 0 w 1681638"/>
              <a:gd name="connsiteY11" fmla="*/ 1316487 h 1462763"/>
              <a:gd name="connsiteX12" fmla="*/ 0 w 1681638"/>
              <a:gd name="connsiteY12" fmla="*/ 146276 h 146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1638" h="1462763">
                <a:moveTo>
                  <a:pt x="0" y="146276"/>
                </a:moveTo>
                <a:cubicBezTo>
                  <a:pt x="0" y="107481"/>
                  <a:pt x="15411" y="70275"/>
                  <a:pt x="42843" y="42843"/>
                </a:cubicBezTo>
                <a:cubicBezTo>
                  <a:pt x="70275" y="15411"/>
                  <a:pt x="107481" y="0"/>
                  <a:pt x="146276" y="0"/>
                </a:cubicBezTo>
                <a:lnTo>
                  <a:pt x="1535362" y="0"/>
                </a:lnTo>
                <a:cubicBezTo>
                  <a:pt x="1574157" y="0"/>
                  <a:pt x="1611363" y="15411"/>
                  <a:pt x="1638795" y="42843"/>
                </a:cubicBezTo>
                <a:cubicBezTo>
                  <a:pt x="1666227" y="70275"/>
                  <a:pt x="1681638" y="107481"/>
                  <a:pt x="1681638" y="146276"/>
                </a:cubicBezTo>
                <a:lnTo>
                  <a:pt x="1681638" y="1316487"/>
                </a:lnTo>
                <a:cubicBezTo>
                  <a:pt x="1681638" y="1355282"/>
                  <a:pt x="1666227" y="1392488"/>
                  <a:pt x="1638795" y="1419920"/>
                </a:cubicBezTo>
                <a:cubicBezTo>
                  <a:pt x="1611363" y="1447352"/>
                  <a:pt x="1574157" y="1462763"/>
                  <a:pt x="1535362" y="1462763"/>
                </a:cubicBezTo>
                <a:lnTo>
                  <a:pt x="146276" y="1462763"/>
                </a:lnTo>
                <a:cubicBezTo>
                  <a:pt x="107481" y="1462763"/>
                  <a:pt x="70275" y="1447352"/>
                  <a:pt x="42843" y="1419920"/>
                </a:cubicBezTo>
                <a:cubicBezTo>
                  <a:pt x="15411" y="1392488"/>
                  <a:pt x="0" y="1355282"/>
                  <a:pt x="0" y="1316487"/>
                </a:cubicBezTo>
                <a:lnTo>
                  <a:pt x="0" y="146276"/>
                </a:lnTo>
                <a:close/>
              </a:path>
            </a:pathLst>
          </a:custGeom>
          <a:solidFill>
            <a:srgbClr val="002060"/>
          </a:solidFill>
          <a:ln>
            <a:noFill/>
          </a:ln>
          <a:scene3d>
            <a:camera prst="orthographicFront"/>
            <a:lightRig rig="threePt" dir="t"/>
          </a:scene3d>
          <a:sp3d>
            <a:bevelT w="279400"/>
            <a:bevelB w="2794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563" tIns="77133" rIns="88563" bIns="77133" numCol="1" spcCol="1270" anchor="ctr" anchorCtr="0">
            <a:noAutofit/>
          </a:bodyPr>
          <a:lstStyle/>
          <a:p>
            <a:pPr lvl="0" algn="ctr" defTabSz="800100" rtl="1">
              <a:lnSpc>
                <a:spcPct val="90000"/>
              </a:lnSpc>
              <a:spcBef>
                <a:spcPct val="0"/>
              </a:spcBef>
              <a:spcAft>
                <a:spcPct val="35000"/>
              </a:spcAft>
            </a:pPr>
            <a:r>
              <a:rPr lang="fa-IR" sz="1800" b="1" kern="1200" dirty="0" smtClean="0">
                <a:solidFill>
                  <a:schemeClr val="bg1">
                    <a:lumMod val="85000"/>
                  </a:schemeClr>
                </a:solidFill>
                <a:effectLst>
                  <a:outerShdw blurRad="38100" dist="38100" dir="2700000" algn="tl">
                    <a:srgbClr val="000000">
                      <a:alpha val="43137"/>
                    </a:srgbClr>
                  </a:outerShdw>
                </a:effectLst>
                <a:latin typeface="Times New Roman" pitchFamily="18" charset="0"/>
                <a:cs typeface="B Nazanin" pitchFamily="2" charset="-78"/>
              </a:rPr>
              <a:t>پراکندگی دینامیکی نور</a:t>
            </a:r>
            <a:endParaRPr lang="en-US" sz="1800" b="1" kern="1200" dirty="0" smtClean="0">
              <a:solidFill>
                <a:schemeClr val="bg1">
                  <a:lumMod val="85000"/>
                </a:schemeClr>
              </a:solidFill>
              <a:effectLst>
                <a:outerShdw blurRad="38100" dist="38100" dir="2700000" algn="tl">
                  <a:srgbClr val="000000">
                    <a:alpha val="43137"/>
                  </a:srgbClr>
                </a:outerShdw>
              </a:effectLst>
              <a:latin typeface="Times New Roman" pitchFamily="18" charset="0"/>
              <a:cs typeface="B Nazanin" pitchFamily="2" charset="-78"/>
            </a:endParaRPr>
          </a:p>
          <a:p>
            <a:pPr lvl="0" algn="ctr" defTabSz="800100" rtl="1">
              <a:lnSpc>
                <a:spcPct val="90000"/>
              </a:lnSpc>
              <a:spcBef>
                <a:spcPct val="0"/>
              </a:spcBef>
              <a:spcAft>
                <a:spcPct val="35000"/>
              </a:spcAft>
            </a:pPr>
            <a:r>
              <a:rPr lang="fa-IR" sz="1800" b="1" kern="1200" dirty="0" smtClean="0">
                <a:solidFill>
                  <a:schemeClr val="bg1">
                    <a:lumMod val="85000"/>
                  </a:schemeClr>
                </a:solidFill>
                <a:effectLst>
                  <a:outerShdw blurRad="38100" dist="38100" dir="2700000" algn="tl">
                    <a:srgbClr val="000000">
                      <a:alpha val="43137"/>
                    </a:srgbClr>
                  </a:outerShdw>
                </a:effectLst>
                <a:latin typeface="Times New Roman" pitchFamily="18" charset="0"/>
                <a:cs typeface="B Nazanin" pitchFamily="2" charset="-78"/>
              </a:rPr>
              <a:t>(</a:t>
            </a:r>
            <a:r>
              <a:rPr lang="en-US" sz="1800" b="1" kern="1200" dirty="0" smtClean="0">
                <a:solidFill>
                  <a:schemeClr val="bg1">
                    <a:lumMod val="85000"/>
                  </a:schemeClr>
                </a:solidFill>
                <a:effectLst>
                  <a:outerShdw blurRad="38100" dist="38100" dir="2700000" algn="tl">
                    <a:srgbClr val="000000">
                      <a:alpha val="43137"/>
                    </a:srgbClr>
                  </a:outerShdw>
                </a:effectLst>
                <a:latin typeface="Times New Roman" pitchFamily="18" charset="0"/>
                <a:cs typeface="B Nazanin" pitchFamily="2" charset="-78"/>
              </a:rPr>
              <a:t>DLS</a:t>
            </a:r>
            <a:r>
              <a:rPr lang="fa-IR" sz="1800" b="1" kern="1200" dirty="0" smtClean="0">
                <a:solidFill>
                  <a:schemeClr val="bg1">
                    <a:lumMod val="85000"/>
                  </a:schemeClr>
                </a:solidFill>
                <a:effectLst>
                  <a:outerShdw blurRad="38100" dist="38100" dir="2700000" algn="tl">
                    <a:srgbClr val="000000">
                      <a:alpha val="43137"/>
                    </a:srgbClr>
                  </a:outerShdw>
                </a:effectLst>
                <a:latin typeface="Times New Roman" pitchFamily="18" charset="0"/>
                <a:cs typeface="B Nazanin" pitchFamily="2" charset="-78"/>
              </a:rPr>
              <a:t>)</a:t>
            </a:r>
            <a:endParaRPr lang="en-US" sz="1800" b="1" kern="1200" dirty="0">
              <a:solidFill>
                <a:schemeClr val="bg1">
                  <a:lumMod val="85000"/>
                </a:schemeClr>
              </a:solidFill>
              <a:effectLst>
                <a:outerShdw blurRad="38100" dist="38100" dir="2700000" algn="tl">
                  <a:srgbClr val="000000">
                    <a:alpha val="43137"/>
                  </a:srgbClr>
                </a:outerShdw>
              </a:effectLst>
              <a:latin typeface="Times New Roman" pitchFamily="18" charset="0"/>
              <a:cs typeface="B Nazanin" pitchFamily="2" charset="-78"/>
            </a:endParaRPr>
          </a:p>
        </p:txBody>
      </p:sp>
      <p:sp>
        <p:nvSpPr>
          <p:cNvPr id="11" name="Freeform 10"/>
          <p:cNvSpPr/>
          <p:nvPr/>
        </p:nvSpPr>
        <p:spPr>
          <a:xfrm>
            <a:off x="4016194" y="1397000"/>
            <a:ext cx="2102048" cy="4851400"/>
          </a:xfrm>
          <a:custGeom>
            <a:avLst/>
            <a:gdLst>
              <a:gd name="connsiteX0" fmla="*/ 0 w 2102048"/>
              <a:gd name="connsiteY0" fmla="*/ 210205 h 4851400"/>
              <a:gd name="connsiteX1" fmla="*/ 61568 w 2102048"/>
              <a:gd name="connsiteY1" fmla="*/ 61568 h 4851400"/>
              <a:gd name="connsiteX2" fmla="*/ 210206 w 2102048"/>
              <a:gd name="connsiteY2" fmla="*/ 1 h 4851400"/>
              <a:gd name="connsiteX3" fmla="*/ 1891843 w 2102048"/>
              <a:gd name="connsiteY3" fmla="*/ 0 h 4851400"/>
              <a:gd name="connsiteX4" fmla="*/ 2040480 w 2102048"/>
              <a:gd name="connsiteY4" fmla="*/ 61568 h 4851400"/>
              <a:gd name="connsiteX5" fmla="*/ 2102047 w 2102048"/>
              <a:gd name="connsiteY5" fmla="*/ 210206 h 4851400"/>
              <a:gd name="connsiteX6" fmla="*/ 2102048 w 2102048"/>
              <a:gd name="connsiteY6" fmla="*/ 4641195 h 4851400"/>
              <a:gd name="connsiteX7" fmla="*/ 2040480 w 2102048"/>
              <a:gd name="connsiteY7" fmla="*/ 4789832 h 4851400"/>
              <a:gd name="connsiteX8" fmla="*/ 1891843 w 2102048"/>
              <a:gd name="connsiteY8" fmla="*/ 4851400 h 4851400"/>
              <a:gd name="connsiteX9" fmla="*/ 210205 w 2102048"/>
              <a:gd name="connsiteY9" fmla="*/ 4851400 h 4851400"/>
              <a:gd name="connsiteX10" fmla="*/ 61568 w 2102048"/>
              <a:gd name="connsiteY10" fmla="*/ 4789832 h 4851400"/>
              <a:gd name="connsiteX11" fmla="*/ 1 w 2102048"/>
              <a:gd name="connsiteY11" fmla="*/ 4641195 h 4851400"/>
              <a:gd name="connsiteX12" fmla="*/ 0 w 2102048"/>
              <a:gd name="connsiteY12" fmla="*/ 210205 h 485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02048" h="4851400">
                <a:moveTo>
                  <a:pt x="0" y="210205"/>
                </a:moveTo>
                <a:cubicBezTo>
                  <a:pt x="0" y="154455"/>
                  <a:pt x="22147" y="100989"/>
                  <a:pt x="61568" y="61568"/>
                </a:cubicBezTo>
                <a:cubicBezTo>
                  <a:pt x="100989" y="22147"/>
                  <a:pt x="154456" y="0"/>
                  <a:pt x="210206" y="1"/>
                </a:cubicBezTo>
                <a:lnTo>
                  <a:pt x="1891843" y="0"/>
                </a:lnTo>
                <a:cubicBezTo>
                  <a:pt x="1947593" y="0"/>
                  <a:pt x="2001059" y="22147"/>
                  <a:pt x="2040480" y="61568"/>
                </a:cubicBezTo>
                <a:cubicBezTo>
                  <a:pt x="2079901" y="100989"/>
                  <a:pt x="2102048" y="154456"/>
                  <a:pt x="2102047" y="210206"/>
                </a:cubicBezTo>
                <a:cubicBezTo>
                  <a:pt x="2102047" y="1687202"/>
                  <a:pt x="2102048" y="3164199"/>
                  <a:pt x="2102048" y="4641195"/>
                </a:cubicBezTo>
                <a:cubicBezTo>
                  <a:pt x="2102048" y="4696945"/>
                  <a:pt x="2079901" y="4750411"/>
                  <a:pt x="2040480" y="4789832"/>
                </a:cubicBezTo>
                <a:cubicBezTo>
                  <a:pt x="2001059" y="4829253"/>
                  <a:pt x="1947592" y="4851400"/>
                  <a:pt x="1891843" y="4851400"/>
                </a:cubicBezTo>
                <a:lnTo>
                  <a:pt x="210205" y="4851400"/>
                </a:lnTo>
                <a:cubicBezTo>
                  <a:pt x="154455" y="4851400"/>
                  <a:pt x="100989" y="4829253"/>
                  <a:pt x="61568" y="4789832"/>
                </a:cubicBezTo>
                <a:cubicBezTo>
                  <a:pt x="22147" y="4750411"/>
                  <a:pt x="0" y="4696944"/>
                  <a:pt x="1" y="4641195"/>
                </a:cubicBezTo>
                <a:cubicBezTo>
                  <a:pt x="1" y="3164198"/>
                  <a:pt x="0" y="1687202"/>
                  <a:pt x="0" y="210205"/>
                </a:cubicBezTo>
                <a:close/>
              </a:path>
            </a:pathLst>
          </a:custGeom>
          <a:solidFill>
            <a:schemeClr val="accent1"/>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3487420" numCol="1" spcCol="1270" anchor="ctr" anchorCtr="0">
            <a:noAutofit/>
          </a:bodyPr>
          <a:lstStyle/>
          <a:p>
            <a:pPr lvl="0" algn="ctr" defTabSz="1066800">
              <a:lnSpc>
                <a:spcPct val="90000"/>
              </a:lnSpc>
              <a:spcBef>
                <a:spcPct val="0"/>
              </a:spcBef>
              <a:spcAft>
                <a:spcPct val="35000"/>
              </a:spcAft>
            </a:pPr>
            <a:r>
              <a:rPr lang="fa-IR" sz="2400" kern="1200" dirty="0" smtClean="0">
                <a:solidFill>
                  <a:srgbClr val="008000"/>
                </a:solidFill>
                <a:effectLst>
                  <a:outerShdw blurRad="38100" dist="38100" dir="2700000" algn="tl">
                    <a:srgbClr val="000000">
                      <a:alpha val="43137"/>
                    </a:srgbClr>
                  </a:outerShdw>
                </a:effectLst>
                <a:cs typeface="B Titr" pitchFamily="2" charset="-78"/>
              </a:rPr>
              <a:t>مزایا</a:t>
            </a:r>
            <a:endParaRPr lang="en-US" sz="2400" kern="1200" dirty="0">
              <a:solidFill>
                <a:srgbClr val="008000"/>
              </a:solidFill>
              <a:effectLst>
                <a:outerShdw blurRad="38100" dist="38100" dir="2700000" algn="tl">
                  <a:srgbClr val="000000">
                    <a:alpha val="43137"/>
                  </a:srgbClr>
                </a:outerShdw>
              </a:effectLst>
              <a:cs typeface="B Titr" pitchFamily="2" charset="-78"/>
            </a:endParaRPr>
          </a:p>
        </p:txBody>
      </p:sp>
      <p:sp>
        <p:nvSpPr>
          <p:cNvPr id="12" name="Freeform 11"/>
          <p:cNvSpPr/>
          <p:nvPr/>
        </p:nvSpPr>
        <p:spPr>
          <a:xfrm>
            <a:off x="4262840" y="2819401"/>
            <a:ext cx="1681638" cy="1462763"/>
          </a:xfrm>
          <a:custGeom>
            <a:avLst/>
            <a:gdLst>
              <a:gd name="connsiteX0" fmla="*/ 0 w 1681638"/>
              <a:gd name="connsiteY0" fmla="*/ 146276 h 1462763"/>
              <a:gd name="connsiteX1" fmla="*/ 42843 w 1681638"/>
              <a:gd name="connsiteY1" fmla="*/ 42843 h 1462763"/>
              <a:gd name="connsiteX2" fmla="*/ 146276 w 1681638"/>
              <a:gd name="connsiteY2" fmla="*/ 0 h 1462763"/>
              <a:gd name="connsiteX3" fmla="*/ 1535362 w 1681638"/>
              <a:gd name="connsiteY3" fmla="*/ 0 h 1462763"/>
              <a:gd name="connsiteX4" fmla="*/ 1638795 w 1681638"/>
              <a:gd name="connsiteY4" fmla="*/ 42843 h 1462763"/>
              <a:gd name="connsiteX5" fmla="*/ 1681638 w 1681638"/>
              <a:gd name="connsiteY5" fmla="*/ 146276 h 1462763"/>
              <a:gd name="connsiteX6" fmla="*/ 1681638 w 1681638"/>
              <a:gd name="connsiteY6" fmla="*/ 1316487 h 1462763"/>
              <a:gd name="connsiteX7" fmla="*/ 1638795 w 1681638"/>
              <a:gd name="connsiteY7" fmla="*/ 1419920 h 1462763"/>
              <a:gd name="connsiteX8" fmla="*/ 1535362 w 1681638"/>
              <a:gd name="connsiteY8" fmla="*/ 1462763 h 1462763"/>
              <a:gd name="connsiteX9" fmla="*/ 146276 w 1681638"/>
              <a:gd name="connsiteY9" fmla="*/ 1462763 h 1462763"/>
              <a:gd name="connsiteX10" fmla="*/ 42843 w 1681638"/>
              <a:gd name="connsiteY10" fmla="*/ 1419920 h 1462763"/>
              <a:gd name="connsiteX11" fmla="*/ 0 w 1681638"/>
              <a:gd name="connsiteY11" fmla="*/ 1316487 h 1462763"/>
              <a:gd name="connsiteX12" fmla="*/ 0 w 1681638"/>
              <a:gd name="connsiteY12" fmla="*/ 146276 h 146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1638" h="1462763">
                <a:moveTo>
                  <a:pt x="0" y="146276"/>
                </a:moveTo>
                <a:cubicBezTo>
                  <a:pt x="0" y="107481"/>
                  <a:pt x="15411" y="70275"/>
                  <a:pt x="42843" y="42843"/>
                </a:cubicBezTo>
                <a:cubicBezTo>
                  <a:pt x="70275" y="15411"/>
                  <a:pt x="107481" y="0"/>
                  <a:pt x="146276" y="0"/>
                </a:cubicBezTo>
                <a:lnTo>
                  <a:pt x="1535362" y="0"/>
                </a:lnTo>
                <a:cubicBezTo>
                  <a:pt x="1574157" y="0"/>
                  <a:pt x="1611363" y="15411"/>
                  <a:pt x="1638795" y="42843"/>
                </a:cubicBezTo>
                <a:cubicBezTo>
                  <a:pt x="1666227" y="70275"/>
                  <a:pt x="1681638" y="107481"/>
                  <a:pt x="1681638" y="146276"/>
                </a:cubicBezTo>
                <a:lnTo>
                  <a:pt x="1681638" y="1316487"/>
                </a:lnTo>
                <a:cubicBezTo>
                  <a:pt x="1681638" y="1355282"/>
                  <a:pt x="1666227" y="1392488"/>
                  <a:pt x="1638795" y="1419920"/>
                </a:cubicBezTo>
                <a:cubicBezTo>
                  <a:pt x="1611363" y="1447352"/>
                  <a:pt x="1574157" y="1462763"/>
                  <a:pt x="1535362" y="1462763"/>
                </a:cubicBezTo>
                <a:lnTo>
                  <a:pt x="146276" y="1462763"/>
                </a:lnTo>
                <a:cubicBezTo>
                  <a:pt x="107481" y="1462763"/>
                  <a:pt x="70275" y="1447352"/>
                  <a:pt x="42843" y="1419920"/>
                </a:cubicBezTo>
                <a:cubicBezTo>
                  <a:pt x="15411" y="1392488"/>
                  <a:pt x="0" y="1355282"/>
                  <a:pt x="0" y="1316487"/>
                </a:cubicBezTo>
                <a:lnTo>
                  <a:pt x="0" y="146276"/>
                </a:lnTo>
                <a:close/>
              </a:path>
            </a:pathLst>
          </a:custGeom>
          <a:gradFill>
            <a:gsLst>
              <a:gs pos="0">
                <a:srgbClr val="006600"/>
              </a:gs>
              <a:gs pos="56000">
                <a:srgbClr val="92D050"/>
              </a:gs>
              <a:gs pos="100000">
                <a:schemeClr val="accent1">
                  <a:shade val="67500"/>
                  <a:satMod val="115000"/>
                </a:schemeClr>
              </a:gs>
            </a:gsLst>
            <a:lin ang="5400000" scaled="0"/>
          </a:gradFill>
          <a:ln>
            <a:noFill/>
          </a:ln>
          <a:scene3d>
            <a:camera prst="orthographicFront"/>
            <a:lightRig rig="threePt" dir="t"/>
          </a:scene3d>
          <a:sp3d>
            <a:bevelT w="279400"/>
            <a:bevelB w="2794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563" tIns="77133" rIns="88563" bIns="77133" numCol="1" spcCol="1270" anchor="ctr" anchorCtr="0">
            <a:noAutofit/>
          </a:bodyPr>
          <a:lstStyle/>
          <a:p>
            <a:pPr lvl="0" algn="ctr" defTabSz="800100" rtl="1">
              <a:lnSpc>
                <a:spcPct val="90000"/>
              </a:lnSpc>
              <a:spcBef>
                <a:spcPct val="0"/>
              </a:spcBef>
              <a:spcAft>
                <a:spcPct val="35000"/>
              </a:spcAft>
            </a:pPr>
            <a:r>
              <a:rPr lang="fa-IR" sz="1800" b="1" kern="1200" dirty="0" smtClean="0">
                <a:solidFill>
                  <a:schemeClr val="tx1"/>
                </a:solidFill>
                <a:effectLst>
                  <a:outerShdw blurRad="38100" dist="38100" dir="2700000" algn="tl">
                    <a:srgbClr val="000000">
                      <a:alpha val="43137"/>
                    </a:srgbClr>
                  </a:outerShdw>
                </a:effectLst>
                <a:cs typeface="B Nazanin" pitchFamily="2" charset="-78"/>
              </a:rPr>
              <a:t>تصویر واقعی از شکل ذرات را نشان می</a:t>
            </a:r>
            <a:r>
              <a:rPr lang="fa-IR" sz="1800" b="1" kern="1200" dirty="0" smtClean="0">
                <a:solidFill>
                  <a:schemeClr val="tx1"/>
                </a:solidFill>
                <a:effectLst>
                  <a:outerShdw blurRad="38100" dist="38100" dir="2700000" algn="tl">
                    <a:srgbClr val="000000">
                      <a:alpha val="43137"/>
                    </a:srgbClr>
                  </a:outerShdw>
                </a:effectLst>
                <a:cs typeface="B Nazanin"/>
              </a:rPr>
              <a:t>‌</a:t>
            </a:r>
            <a:r>
              <a:rPr lang="fa-IR" sz="1800" b="1" kern="1200" dirty="0" smtClean="0">
                <a:solidFill>
                  <a:schemeClr val="tx1"/>
                </a:solidFill>
                <a:effectLst>
                  <a:outerShdw blurRad="38100" dist="38100" dir="2700000" algn="tl">
                    <a:srgbClr val="000000">
                      <a:alpha val="43137"/>
                    </a:srgbClr>
                  </a:outerShdw>
                </a:effectLst>
                <a:cs typeface="B Nazanin" pitchFamily="2" charset="-78"/>
              </a:rPr>
              <a:t>دهد.</a:t>
            </a:r>
            <a:endParaRPr lang="en-US" sz="1800" b="1" kern="1200" dirty="0">
              <a:solidFill>
                <a:schemeClr val="tx1"/>
              </a:solidFill>
              <a:effectLst>
                <a:outerShdw blurRad="38100" dist="38100" dir="2700000" algn="tl">
                  <a:srgbClr val="000000">
                    <a:alpha val="43137"/>
                  </a:srgbClr>
                </a:outerShdw>
              </a:effectLst>
              <a:cs typeface="B Nazanin" pitchFamily="2" charset="-78"/>
            </a:endParaRPr>
          </a:p>
        </p:txBody>
      </p:sp>
      <p:sp>
        <p:nvSpPr>
          <p:cNvPr id="13" name="Freeform 12"/>
          <p:cNvSpPr/>
          <p:nvPr/>
        </p:nvSpPr>
        <p:spPr>
          <a:xfrm>
            <a:off x="4226399" y="4541645"/>
            <a:ext cx="1681638" cy="1462763"/>
          </a:xfrm>
          <a:custGeom>
            <a:avLst/>
            <a:gdLst>
              <a:gd name="connsiteX0" fmla="*/ 0 w 1681638"/>
              <a:gd name="connsiteY0" fmla="*/ 146276 h 1462763"/>
              <a:gd name="connsiteX1" fmla="*/ 42843 w 1681638"/>
              <a:gd name="connsiteY1" fmla="*/ 42843 h 1462763"/>
              <a:gd name="connsiteX2" fmla="*/ 146276 w 1681638"/>
              <a:gd name="connsiteY2" fmla="*/ 0 h 1462763"/>
              <a:gd name="connsiteX3" fmla="*/ 1535362 w 1681638"/>
              <a:gd name="connsiteY3" fmla="*/ 0 h 1462763"/>
              <a:gd name="connsiteX4" fmla="*/ 1638795 w 1681638"/>
              <a:gd name="connsiteY4" fmla="*/ 42843 h 1462763"/>
              <a:gd name="connsiteX5" fmla="*/ 1681638 w 1681638"/>
              <a:gd name="connsiteY5" fmla="*/ 146276 h 1462763"/>
              <a:gd name="connsiteX6" fmla="*/ 1681638 w 1681638"/>
              <a:gd name="connsiteY6" fmla="*/ 1316487 h 1462763"/>
              <a:gd name="connsiteX7" fmla="*/ 1638795 w 1681638"/>
              <a:gd name="connsiteY7" fmla="*/ 1419920 h 1462763"/>
              <a:gd name="connsiteX8" fmla="*/ 1535362 w 1681638"/>
              <a:gd name="connsiteY8" fmla="*/ 1462763 h 1462763"/>
              <a:gd name="connsiteX9" fmla="*/ 146276 w 1681638"/>
              <a:gd name="connsiteY9" fmla="*/ 1462763 h 1462763"/>
              <a:gd name="connsiteX10" fmla="*/ 42843 w 1681638"/>
              <a:gd name="connsiteY10" fmla="*/ 1419920 h 1462763"/>
              <a:gd name="connsiteX11" fmla="*/ 0 w 1681638"/>
              <a:gd name="connsiteY11" fmla="*/ 1316487 h 1462763"/>
              <a:gd name="connsiteX12" fmla="*/ 0 w 1681638"/>
              <a:gd name="connsiteY12" fmla="*/ 146276 h 146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1638" h="1462763">
                <a:moveTo>
                  <a:pt x="0" y="146276"/>
                </a:moveTo>
                <a:cubicBezTo>
                  <a:pt x="0" y="107481"/>
                  <a:pt x="15411" y="70275"/>
                  <a:pt x="42843" y="42843"/>
                </a:cubicBezTo>
                <a:cubicBezTo>
                  <a:pt x="70275" y="15411"/>
                  <a:pt x="107481" y="0"/>
                  <a:pt x="146276" y="0"/>
                </a:cubicBezTo>
                <a:lnTo>
                  <a:pt x="1535362" y="0"/>
                </a:lnTo>
                <a:cubicBezTo>
                  <a:pt x="1574157" y="0"/>
                  <a:pt x="1611363" y="15411"/>
                  <a:pt x="1638795" y="42843"/>
                </a:cubicBezTo>
                <a:cubicBezTo>
                  <a:pt x="1666227" y="70275"/>
                  <a:pt x="1681638" y="107481"/>
                  <a:pt x="1681638" y="146276"/>
                </a:cubicBezTo>
                <a:lnTo>
                  <a:pt x="1681638" y="1316487"/>
                </a:lnTo>
                <a:cubicBezTo>
                  <a:pt x="1681638" y="1355282"/>
                  <a:pt x="1666227" y="1392488"/>
                  <a:pt x="1638795" y="1419920"/>
                </a:cubicBezTo>
                <a:cubicBezTo>
                  <a:pt x="1611363" y="1447352"/>
                  <a:pt x="1574157" y="1462763"/>
                  <a:pt x="1535362" y="1462763"/>
                </a:cubicBezTo>
                <a:lnTo>
                  <a:pt x="146276" y="1462763"/>
                </a:lnTo>
                <a:cubicBezTo>
                  <a:pt x="107481" y="1462763"/>
                  <a:pt x="70275" y="1447352"/>
                  <a:pt x="42843" y="1419920"/>
                </a:cubicBezTo>
                <a:cubicBezTo>
                  <a:pt x="15411" y="1392488"/>
                  <a:pt x="0" y="1355282"/>
                  <a:pt x="0" y="1316487"/>
                </a:cubicBezTo>
                <a:lnTo>
                  <a:pt x="0" y="146276"/>
                </a:lnTo>
                <a:close/>
              </a:path>
            </a:pathLst>
          </a:custGeom>
          <a:gradFill>
            <a:gsLst>
              <a:gs pos="0">
                <a:srgbClr val="006600"/>
              </a:gs>
              <a:gs pos="56000">
                <a:srgbClr val="92D050"/>
              </a:gs>
              <a:gs pos="100000">
                <a:schemeClr val="accent1">
                  <a:shade val="67500"/>
                  <a:satMod val="115000"/>
                </a:schemeClr>
              </a:gs>
            </a:gsLst>
            <a:lin ang="5400000" scaled="0"/>
          </a:gradFill>
          <a:ln>
            <a:noFill/>
          </a:ln>
          <a:scene3d>
            <a:camera prst="orthographicFront"/>
            <a:lightRig rig="threePt" dir="t"/>
          </a:scene3d>
          <a:sp3d>
            <a:bevelT w="279400"/>
            <a:bevelB w="2794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563" tIns="77133" rIns="88563" bIns="77133" numCol="1" spcCol="1270" anchor="ctr" anchorCtr="0">
            <a:noAutofit/>
          </a:bodyPr>
          <a:lstStyle/>
          <a:p>
            <a:pPr lvl="0" algn="ctr" defTabSz="800100">
              <a:lnSpc>
                <a:spcPct val="90000"/>
              </a:lnSpc>
              <a:spcBef>
                <a:spcPct val="0"/>
              </a:spcBef>
              <a:spcAft>
                <a:spcPct val="35000"/>
              </a:spcAft>
            </a:pPr>
            <a:r>
              <a:rPr lang="fa-IR" sz="1800" b="1" kern="1200" dirty="0" smtClean="0">
                <a:solidFill>
                  <a:schemeClr val="tx1"/>
                </a:solidFill>
                <a:effectLst>
                  <a:outerShdw blurRad="38100" dist="38100" dir="2700000" algn="tl">
                    <a:srgbClr val="000000">
                      <a:alpha val="43137"/>
                    </a:srgbClr>
                  </a:outerShdw>
                </a:effectLst>
                <a:cs typeface="B Nazanin" pitchFamily="2" charset="-78"/>
              </a:rPr>
              <a:t>محدوده وسیعی از اندازه ذرات از 1 نانومتر تا 6 میکرومتر قابل ارزیابی است.</a:t>
            </a:r>
            <a:endParaRPr lang="en-US" sz="1800" b="1" kern="1200" dirty="0">
              <a:solidFill>
                <a:schemeClr val="tx1"/>
              </a:solidFill>
              <a:effectLst>
                <a:outerShdw blurRad="38100" dist="38100" dir="2700000" algn="tl">
                  <a:srgbClr val="000000">
                    <a:alpha val="43137"/>
                  </a:srgbClr>
                </a:outerShdw>
              </a:effectLst>
              <a:cs typeface="B Nazanin" pitchFamily="2" charset="-78"/>
            </a:endParaRPr>
          </a:p>
        </p:txBody>
      </p:sp>
      <p:sp>
        <p:nvSpPr>
          <p:cNvPr id="14" name="Freeform 13"/>
          <p:cNvSpPr/>
          <p:nvPr/>
        </p:nvSpPr>
        <p:spPr>
          <a:xfrm>
            <a:off x="247873" y="1397000"/>
            <a:ext cx="3625886" cy="4851400"/>
          </a:xfrm>
          <a:custGeom>
            <a:avLst/>
            <a:gdLst>
              <a:gd name="connsiteX0" fmla="*/ 0 w 3625886"/>
              <a:gd name="connsiteY0" fmla="*/ 362589 h 4851400"/>
              <a:gd name="connsiteX1" fmla="*/ 106200 w 3625886"/>
              <a:gd name="connsiteY1" fmla="*/ 106200 h 4851400"/>
              <a:gd name="connsiteX2" fmla="*/ 362589 w 3625886"/>
              <a:gd name="connsiteY2" fmla="*/ 1 h 4851400"/>
              <a:gd name="connsiteX3" fmla="*/ 3263297 w 3625886"/>
              <a:gd name="connsiteY3" fmla="*/ 0 h 4851400"/>
              <a:gd name="connsiteX4" fmla="*/ 3519686 w 3625886"/>
              <a:gd name="connsiteY4" fmla="*/ 106200 h 4851400"/>
              <a:gd name="connsiteX5" fmla="*/ 3625885 w 3625886"/>
              <a:gd name="connsiteY5" fmla="*/ 362589 h 4851400"/>
              <a:gd name="connsiteX6" fmla="*/ 3625886 w 3625886"/>
              <a:gd name="connsiteY6" fmla="*/ 4488811 h 4851400"/>
              <a:gd name="connsiteX7" fmla="*/ 3519686 w 3625886"/>
              <a:gd name="connsiteY7" fmla="*/ 4745200 h 4851400"/>
              <a:gd name="connsiteX8" fmla="*/ 3263297 w 3625886"/>
              <a:gd name="connsiteY8" fmla="*/ 4851400 h 4851400"/>
              <a:gd name="connsiteX9" fmla="*/ 362589 w 3625886"/>
              <a:gd name="connsiteY9" fmla="*/ 4851400 h 4851400"/>
              <a:gd name="connsiteX10" fmla="*/ 106200 w 3625886"/>
              <a:gd name="connsiteY10" fmla="*/ 4745200 h 4851400"/>
              <a:gd name="connsiteX11" fmla="*/ 0 w 3625886"/>
              <a:gd name="connsiteY11" fmla="*/ 4488811 h 4851400"/>
              <a:gd name="connsiteX12" fmla="*/ 0 w 3625886"/>
              <a:gd name="connsiteY12" fmla="*/ 362589 h 485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25886" h="4851400">
                <a:moveTo>
                  <a:pt x="0" y="362589"/>
                </a:moveTo>
                <a:cubicBezTo>
                  <a:pt x="0" y="266424"/>
                  <a:pt x="38201" y="174198"/>
                  <a:pt x="106200" y="106200"/>
                </a:cubicBezTo>
                <a:cubicBezTo>
                  <a:pt x="174199" y="38201"/>
                  <a:pt x="266425" y="0"/>
                  <a:pt x="362589" y="1"/>
                </a:cubicBezTo>
                <a:lnTo>
                  <a:pt x="3263297" y="0"/>
                </a:lnTo>
                <a:cubicBezTo>
                  <a:pt x="3359462" y="0"/>
                  <a:pt x="3451688" y="38201"/>
                  <a:pt x="3519686" y="106200"/>
                </a:cubicBezTo>
                <a:cubicBezTo>
                  <a:pt x="3587685" y="174199"/>
                  <a:pt x="3625886" y="266425"/>
                  <a:pt x="3625885" y="362589"/>
                </a:cubicBezTo>
                <a:cubicBezTo>
                  <a:pt x="3625885" y="1737996"/>
                  <a:pt x="3625886" y="3113404"/>
                  <a:pt x="3625886" y="4488811"/>
                </a:cubicBezTo>
                <a:cubicBezTo>
                  <a:pt x="3625886" y="4584976"/>
                  <a:pt x="3587685" y="4677202"/>
                  <a:pt x="3519686" y="4745200"/>
                </a:cubicBezTo>
                <a:cubicBezTo>
                  <a:pt x="3451687" y="4813199"/>
                  <a:pt x="3359461" y="4851400"/>
                  <a:pt x="3263297" y="4851400"/>
                </a:cubicBezTo>
                <a:lnTo>
                  <a:pt x="362589" y="4851400"/>
                </a:lnTo>
                <a:cubicBezTo>
                  <a:pt x="266424" y="4851400"/>
                  <a:pt x="174198" y="4813199"/>
                  <a:pt x="106200" y="4745200"/>
                </a:cubicBezTo>
                <a:cubicBezTo>
                  <a:pt x="38201" y="4677201"/>
                  <a:pt x="0" y="4584975"/>
                  <a:pt x="0" y="4488811"/>
                </a:cubicBezTo>
                <a:lnTo>
                  <a:pt x="0" y="362589"/>
                </a:lnTo>
                <a:close/>
              </a:path>
            </a:pathLst>
          </a:custGeom>
          <a:solidFill>
            <a:schemeClr val="accent1"/>
          </a:solidFill>
          <a:ln>
            <a:no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3487420" numCol="1" spcCol="1270" anchor="ctr" anchorCtr="0">
            <a:noAutofit/>
          </a:bodyPr>
          <a:lstStyle/>
          <a:p>
            <a:pPr lvl="0" algn="ctr" defTabSz="1066800">
              <a:lnSpc>
                <a:spcPct val="90000"/>
              </a:lnSpc>
              <a:spcBef>
                <a:spcPct val="0"/>
              </a:spcBef>
              <a:spcAft>
                <a:spcPct val="35000"/>
              </a:spcAft>
            </a:pPr>
            <a:r>
              <a:rPr lang="fa-IR" sz="2400" kern="1200" dirty="0" smtClean="0">
                <a:solidFill>
                  <a:srgbClr val="FF0000"/>
                </a:solidFill>
                <a:effectLst>
                  <a:outerShdw blurRad="38100" dist="38100" dir="2700000" algn="tl">
                    <a:srgbClr val="000000">
                      <a:alpha val="43137"/>
                    </a:srgbClr>
                  </a:outerShdw>
                </a:effectLst>
                <a:cs typeface="B Titr" pitchFamily="2" charset="-78"/>
              </a:rPr>
              <a:t>معایب</a:t>
            </a:r>
            <a:endParaRPr lang="en-US" sz="2400" kern="1200" dirty="0">
              <a:solidFill>
                <a:srgbClr val="FF0000"/>
              </a:solidFill>
              <a:effectLst>
                <a:outerShdw blurRad="38100" dist="38100" dir="2700000" algn="tl">
                  <a:srgbClr val="000000">
                    <a:alpha val="43137"/>
                  </a:srgbClr>
                </a:outerShdw>
              </a:effectLst>
              <a:cs typeface="B Titr" pitchFamily="2" charset="-78"/>
            </a:endParaRPr>
          </a:p>
        </p:txBody>
      </p:sp>
      <p:sp>
        <p:nvSpPr>
          <p:cNvPr id="15" name="Freeform 14"/>
          <p:cNvSpPr/>
          <p:nvPr/>
        </p:nvSpPr>
        <p:spPr>
          <a:xfrm>
            <a:off x="343333" y="2852810"/>
            <a:ext cx="3404528" cy="1464825"/>
          </a:xfrm>
          <a:custGeom>
            <a:avLst/>
            <a:gdLst>
              <a:gd name="connsiteX0" fmla="*/ 0 w 3404528"/>
              <a:gd name="connsiteY0" fmla="*/ 146483 h 1464825"/>
              <a:gd name="connsiteX1" fmla="*/ 42904 w 3404528"/>
              <a:gd name="connsiteY1" fmla="*/ 42904 h 1464825"/>
              <a:gd name="connsiteX2" fmla="*/ 146483 w 3404528"/>
              <a:gd name="connsiteY2" fmla="*/ 0 h 1464825"/>
              <a:gd name="connsiteX3" fmla="*/ 3258045 w 3404528"/>
              <a:gd name="connsiteY3" fmla="*/ 0 h 1464825"/>
              <a:gd name="connsiteX4" fmla="*/ 3361624 w 3404528"/>
              <a:gd name="connsiteY4" fmla="*/ 42904 h 1464825"/>
              <a:gd name="connsiteX5" fmla="*/ 3404528 w 3404528"/>
              <a:gd name="connsiteY5" fmla="*/ 146483 h 1464825"/>
              <a:gd name="connsiteX6" fmla="*/ 3404528 w 3404528"/>
              <a:gd name="connsiteY6" fmla="*/ 1318342 h 1464825"/>
              <a:gd name="connsiteX7" fmla="*/ 3361624 w 3404528"/>
              <a:gd name="connsiteY7" fmla="*/ 1421921 h 1464825"/>
              <a:gd name="connsiteX8" fmla="*/ 3258045 w 3404528"/>
              <a:gd name="connsiteY8" fmla="*/ 1464825 h 1464825"/>
              <a:gd name="connsiteX9" fmla="*/ 146483 w 3404528"/>
              <a:gd name="connsiteY9" fmla="*/ 1464825 h 1464825"/>
              <a:gd name="connsiteX10" fmla="*/ 42904 w 3404528"/>
              <a:gd name="connsiteY10" fmla="*/ 1421921 h 1464825"/>
              <a:gd name="connsiteX11" fmla="*/ 0 w 3404528"/>
              <a:gd name="connsiteY11" fmla="*/ 1318342 h 1464825"/>
              <a:gd name="connsiteX12" fmla="*/ 0 w 3404528"/>
              <a:gd name="connsiteY12" fmla="*/ 146483 h 146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04528" h="1464825">
                <a:moveTo>
                  <a:pt x="0" y="146483"/>
                </a:moveTo>
                <a:cubicBezTo>
                  <a:pt x="0" y="107633"/>
                  <a:pt x="15433" y="70375"/>
                  <a:pt x="42904" y="42904"/>
                </a:cubicBezTo>
                <a:cubicBezTo>
                  <a:pt x="70375" y="15433"/>
                  <a:pt x="107634" y="0"/>
                  <a:pt x="146483" y="0"/>
                </a:cubicBezTo>
                <a:lnTo>
                  <a:pt x="3258045" y="0"/>
                </a:lnTo>
                <a:cubicBezTo>
                  <a:pt x="3296895" y="0"/>
                  <a:pt x="3334153" y="15433"/>
                  <a:pt x="3361624" y="42904"/>
                </a:cubicBezTo>
                <a:cubicBezTo>
                  <a:pt x="3389095" y="70375"/>
                  <a:pt x="3404528" y="107634"/>
                  <a:pt x="3404528" y="146483"/>
                </a:cubicBezTo>
                <a:lnTo>
                  <a:pt x="3404528" y="1318342"/>
                </a:lnTo>
                <a:cubicBezTo>
                  <a:pt x="3404528" y="1357192"/>
                  <a:pt x="3389095" y="1394450"/>
                  <a:pt x="3361624" y="1421921"/>
                </a:cubicBezTo>
                <a:cubicBezTo>
                  <a:pt x="3334153" y="1449392"/>
                  <a:pt x="3296895" y="1464825"/>
                  <a:pt x="3258045" y="1464825"/>
                </a:cubicBezTo>
                <a:lnTo>
                  <a:pt x="146483" y="1464825"/>
                </a:lnTo>
                <a:cubicBezTo>
                  <a:pt x="107633" y="1464825"/>
                  <a:pt x="70375" y="1449392"/>
                  <a:pt x="42904" y="1421921"/>
                </a:cubicBezTo>
                <a:cubicBezTo>
                  <a:pt x="15433" y="1394450"/>
                  <a:pt x="0" y="1357192"/>
                  <a:pt x="0" y="1318342"/>
                </a:cubicBezTo>
                <a:lnTo>
                  <a:pt x="0" y="146483"/>
                </a:lnTo>
                <a:close/>
              </a:path>
            </a:pathLst>
          </a:custGeom>
          <a:gradFill>
            <a:gsLst>
              <a:gs pos="0">
                <a:srgbClr val="FF0000"/>
              </a:gs>
              <a:gs pos="50000">
                <a:srgbClr val="FD877B"/>
              </a:gs>
              <a:gs pos="100000">
                <a:schemeClr val="accent1">
                  <a:shade val="100000"/>
                  <a:satMod val="115000"/>
                </a:schemeClr>
              </a:gs>
            </a:gsLst>
            <a:lin ang="5400000" scaled="0"/>
          </a:gradFill>
          <a:ln>
            <a:noFill/>
          </a:ln>
          <a:scene3d>
            <a:camera prst="orthographicFront"/>
            <a:lightRig rig="threePt" dir="t"/>
          </a:scene3d>
          <a:sp3d>
            <a:bevelT w="279400"/>
            <a:bevelB w="2794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623" tIns="77193" rIns="88623" bIns="77193" numCol="1" spcCol="1270" anchor="ctr" anchorCtr="0">
            <a:noAutofit/>
          </a:bodyPr>
          <a:lstStyle/>
          <a:p>
            <a:pPr lvl="0" algn="ctr" defTabSz="800100" rtl="1">
              <a:lnSpc>
                <a:spcPct val="90000"/>
              </a:lnSpc>
              <a:spcBef>
                <a:spcPct val="0"/>
              </a:spcBef>
              <a:spcAft>
                <a:spcPct val="35000"/>
              </a:spcAft>
            </a:pPr>
            <a:r>
              <a:rPr lang="fa-IR" sz="1800" b="1" kern="1200" dirty="0" smtClean="0">
                <a:solidFill>
                  <a:schemeClr val="tx1"/>
                </a:solidFill>
                <a:effectLst>
                  <a:outerShdw blurRad="38100" dist="38100" dir="2700000" algn="tl">
                    <a:srgbClr val="000000">
                      <a:alpha val="43137"/>
                    </a:srgbClr>
                  </a:outerShdw>
                </a:effectLst>
                <a:latin typeface="Times New Roman" pitchFamily="18" charset="0"/>
                <a:cs typeface="B Nazanin" pitchFamily="2" charset="-78"/>
              </a:rPr>
              <a:t>تخمین متوسط اندازه ذرات به دلیل تعداد زیاد ذرات دشوار است و برای ذرات کوچک تر از 2 نانومتر تخمین توزیع ذرات نیاز به پردازشگرهای ویژه</a:t>
            </a:r>
            <a:r>
              <a:rPr lang="fa-IR" sz="1800" b="1" kern="1200" dirty="0" smtClean="0">
                <a:solidFill>
                  <a:schemeClr val="tx1"/>
                </a:solidFill>
                <a:effectLst>
                  <a:outerShdw blurRad="38100" dist="38100" dir="2700000" algn="tl">
                    <a:srgbClr val="000000">
                      <a:alpha val="43137"/>
                    </a:srgbClr>
                  </a:outerShdw>
                </a:effectLst>
                <a:latin typeface="Times New Roman" pitchFamily="18" charset="0"/>
                <a:cs typeface="B Nazanin"/>
              </a:rPr>
              <a:t>‌</a:t>
            </a:r>
            <a:r>
              <a:rPr lang="fa-IR" sz="1800" b="1" kern="1200" dirty="0" smtClean="0">
                <a:solidFill>
                  <a:schemeClr val="tx1"/>
                </a:solidFill>
                <a:effectLst>
                  <a:outerShdw blurRad="38100" dist="38100" dir="2700000" algn="tl">
                    <a:srgbClr val="000000">
                      <a:alpha val="43137"/>
                    </a:srgbClr>
                  </a:outerShdw>
                </a:effectLst>
                <a:latin typeface="Times New Roman" pitchFamily="18" charset="0"/>
                <a:cs typeface="B Nazanin" pitchFamily="2" charset="-78"/>
              </a:rPr>
              <a:t>ای دارد.</a:t>
            </a:r>
            <a:endParaRPr lang="en-US" sz="1800" b="1" kern="1200" dirty="0">
              <a:solidFill>
                <a:schemeClr val="tx1"/>
              </a:solidFill>
              <a:effectLst>
                <a:outerShdw blurRad="38100" dist="38100" dir="2700000" algn="tl">
                  <a:srgbClr val="000000">
                    <a:alpha val="43137"/>
                  </a:srgbClr>
                </a:outerShdw>
              </a:effectLst>
              <a:latin typeface="Times New Roman" pitchFamily="18" charset="0"/>
              <a:cs typeface="B Nazanin" pitchFamily="2" charset="-78"/>
            </a:endParaRPr>
          </a:p>
        </p:txBody>
      </p:sp>
      <p:sp>
        <p:nvSpPr>
          <p:cNvPr id="16" name="Freeform 15"/>
          <p:cNvSpPr/>
          <p:nvPr/>
        </p:nvSpPr>
        <p:spPr>
          <a:xfrm>
            <a:off x="1204778" y="4542676"/>
            <a:ext cx="1681638" cy="1462763"/>
          </a:xfrm>
          <a:custGeom>
            <a:avLst/>
            <a:gdLst>
              <a:gd name="connsiteX0" fmla="*/ 0 w 1681638"/>
              <a:gd name="connsiteY0" fmla="*/ 146276 h 1462763"/>
              <a:gd name="connsiteX1" fmla="*/ 42843 w 1681638"/>
              <a:gd name="connsiteY1" fmla="*/ 42843 h 1462763"/>
              <a:gd name="connsiteX2" fmla="*/ 146276 w 1681638"/>
              <a:gd name="connsiteY2" fmla="*/ 0 h 1462763"/>
              <a:gd name="connsiteX3" fmla="*/ 1535362 w 1681638"/>
              <a:gd name="connsiteY3" fmla="*/ 0 h 1462763"/>
              <a:gd name="connsiteX4" fmla="*/ 1638795 w 1681638"/>
              <a:gd name="connsiteY4" fmla="*/ 42843 h 1462763"/>
              <a:gd name="connsiteX5" fmla="*/ 1681638 w 1681638"/>
              <a:gd name="connsiteY5" fmla="*/ 146276 h 1462763"/>
              <a:gd name="connsiteX6" fmla="*/ 1681638 w 1681638"/>
              <a:gd name="connsiteY6" fmla="*/ 1316487 h 1462763"/>
              <a:gd name="connsiteX7" fmla="*/ 1638795 w 1681638"/>
              <a:gd name="connsiteY7" fmla="*/ 1419920 h 1462763"/>
              <a:gd name="connsiteX8" fmla="*/ 1535362 w 1681638"/>
              <a:gd name="connsiteY8" fmla="*/ 1462763 h 1462763"/>
              <a:gd name="connsiteX9" fmla="*/ 146276 w 1681638"/>
              <a:gd name="connsiteY9" fmla="*/ 1462763 h 1462763"/>
              <a:gd name="connsiteX10" fmla="*/ 42843 w 1681638"/>
              <a:gd name="connsiteY10" fmla="*/ 1419920 h 1462763"/>
              <a:gd name="connsiteX11" fmla="*/ 0 w 1681638"/>
              <a:gd name="connsiteY11" fmla="*/ 1316487 h 1462763"/>
              <a:gd name="connsiteX12" fmla="*/ 0 w 1681638"/>
              <a:gd name="connsiteY12" fmla="*/ 146276 h 146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1638" h="1462763">
                <a:moveTo>
                  <a:pt x="0" y="146276"/>
                </a:moveTo>
                <a:cubicBezTo>
                  <a:pt x="0" y="107481"/>
                  <a:pt x="15411" y="70275"/>
                  <a:pt x="42843" y="42843"/>
                </a:cubicBezTo>
                <a:cubicBezTo>
                  <a:pt x="70275" y="15411"/>
                  <a:pt x="107481" y="0"/>
                  <a:pt x="146276" y="0"/>
                </a:cubicBezTo>
                <a:lnTo>
                  <a:pt x="1535362" y="0"/>
                </a:lnTo>
                <a:cubicBezTo>
                  <a:pt x="1574157" y="0"/>
                  <a:pt x="1611363" y="15411"/>
                  <a:pt x="1638795" y="42843"/>
                </a:cubicBezTo>
                <a:cubicBezTo>
                  <a:pt x="1666227" y="70275"/>
                  <a:pt x="1681638" y="107481"/>
                  <a:pt x="1681638" y="146276"/>
                </a:cubicBezTo>
                <a:lnTo>
                  <a:pt x="1681638" y="1316487"/>
                </a:lnTo>
                <a:cubicBezTo>
                  <a:pt x="1681638" y="1355282"/>
                  <a:pt x="1666227" y="1392488"/>
                  <a:pt x="1638795" y="1419920"/>
                </a:cubicBezTo>
                <a:cubicBezTo>
                  <a:pt x="1611363" y="1447352"/>
                  <a:pt x="1574157" y="1462763"/>
                  <a:pt x="1535362" y="1462763"/>
                </a:cubicBezTo>
                <a:lnTo>
                  <a:pt x="146276" y="1462763"/>
                </a:lnTo>
                <a:cubicBezTo>
                  <a:pt x="107481" y="1462763"/>
                  <a:pt x="70275" y="1447352"/>
                  <a:pt x="42843" y="1419920"/>
                </a:cubicBezTo>
                <a:cubicBezTo>
                  <a:pt x="15411" y="1392488"/>
                  <a:pt x="0" y="1355282"/>
                  <a:pt x="0" y="1316487"/>
                </a:cubicBezTo>
                <a:lnTo>
                  <a:pt x="0" y="146276"/>
                </a:lnTo>
                <a:close/>
              </a:path>
            </a:pathLst>
          </a:custGeom>
          <a:gradFill>
            <a:gsLst>
              <a:gs pos="0">
                <a:srgbClr val="FF0000"/>
              </a:gs>
              <a:gs pos="50000">
                <a:srgbClr val="FD877B"/>
              </a:gs>
              <a:gs pos="100000">
                <a:schemeClr val="accent1">
                  <a:shade val="100000"/>
                  <a:satMod val="115000"/>
                </a:schemeClr>
              </a:gs>
            </a:gsLst>
            <a:lin ang="5400000" scaled="0"/>
          </a:gradFill>
          <a:ln>
            <a:noFill/>
          </a:ln>
          <a:scene3d>
            <a:camera prst="orthographicFront"/>
            <a:lightRig rig="threePt" dir="t"/>
          </a:scene3d>
          <a:sp3d>
            <a:bevelT w="279400"/>
            <a:bevelB w="2794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563" tIns="77133" rIns="88563" bIns="77133" numCol="1" spcCol="1270" anchor="ctr" anchorCtr="0">
            <a:noAutofit/>
          </a:bodyPr>
          <a:lstStyle/>
          <a:p>
            <a:pPr lvl="0" algn="ctr" defTabSz="800100" rtl="1">
              <a:lnSpc>
                <a:spcPct val="90000"/>
              </a:lnSpc>
              <a:spcBef>
                <a:spcPct val="0"/>
              </a:spcBef>
              <a:spcAft>
                <a:spcPct val="35000"/>
              </a:spcAft>
            </a:pPr>
            <a:r>
              <a:rPr lang="fa-IR" sz="1800" b="1" kern="1200" dirty="0" smtClean="0">
                <a:solidFill>
                  <a:schemeClr val="tx1"/>
                </a:solidFill>
                <a:effectLst>
                  <a:outerShdw blurRad="38100" dist="38100" dir="2700000" algn="tl">
                    <a:srgbClr val="000000">
                      <a:alpha val="43137"/>
                    </a:srgbClr>
                  </a:outerShdw>
                </a:effectLst>
                <a:cs typeface="B Nazanin" pitchFamily="2" charset="-78"/>
              </a:rPr>
              <a:t>دمای اندازه</a:t>
            </a:r>
            <a:r>
              <a:rPr lang="fa-IR" sz="1800" b="1" kern="1200" dirty="0" smtClean="0">
                <a:solidFill>
                  <a:schemeClr val="tx1"/>
                </a:solidFill>
                <a:effectLst>
                  <a:outerShdw blurRad="38100" dist="38100" dir="2700000" algn="tl">
                    <a:srgbClr val="000000">
                      <a:alpha val="43137"/>
                    </a:srgbClr>
                  </a:outerShdw>
                </a:effectLst>
                <a:cs typeface="B Nazanin"/>
              </a:rPr>
              <a:t>‌</a:t>
            </a:r>
            <a:r>
              <a:rPr lang="fa-IR" sz="1800" b="1" kern="1200" dirty="0" smtClean="0">
                <a:solidFill>
                  <a:schemeClr val="tx1"/>
                </a:solidFill>
                <a:effectLst>
                  <a:outerShdw blurRad="38100" dist="38100" dir="2700000" algn="tl">
                    <a:srgbClr val="000000">
                      <a:alpha val="43137"/>
                    </a:srgbClr>
                  </a:outerShdw>
                </a:effectLst>
                <a:cs typeface="B Nazanin" pitchFamily="2" charset="-78"/>
              </a:rPr>
              <a:t>گیری و غلظت بر نتایج اثر می</a:t>
            </a:r>
            <a:r>
              <a:rPr lang="fa-IR" sz="1800" b="1" kern="1200" dirty="0" smtClean="0">
                <a:solidFill>
                  <a:schemeClr val="tx1"/>
                </a:solidFill>
                <a:effectLst>
                  <a:outerShdw blurRad="38100" dist="38100" dir="2700000" algn="tl">
                    <a:srgbClr val="000000">
                      <a:alpha val="43137"/>
                    </a:srgbClr>
                  </a:outerShdw>
                </a:effectLst>
                <a:cs typeface="B Nazanin"/>
              </a:rPr>
              <a:t>‌</a:t>
            </a:r>
            <a:r>
              <a:rPr lang="fa-IR" sz="1800" b="1" kern="1200" dirty="0" smtClean="0">
                <a:solidFill>
                  <a:schemeClr val="tx1"/>
                </a:solidFill>
                <a:effectLst>
                  <a:outerShdw blurRad="38100" dist="38100" dir="2700000" algn="tl">
                    <a:srgbClr val="000000">
                      <a:alpha val="43137"/>
                    </a:srgbClr>
                  </a:outerShdw>
                </a:effectLst>
                <a:cs typeface="B Nazanin" pitchFamily="2" charset="-78"/>
              </a:rPr>
              <a:t>گذارد.</a:t>
            </a:r>
            <a:endParaRPr lang="en-US" sz="1800" b="1" kern="1200" dirty="0">
              <a:solidFill>
                <a:schemeClr val="tx1"/>
              </a:solidFill>
              <a:effectLst>
                <a:outerShdw blurRad="38100" dist="38100" dir="2700000" algn="tl">
                  <a:srgbClr val="000000">
                    <a:alpha val="43137"/>
                  </a:srgbClr>
                </a:outerShdw>
              </a:effectLst>
              <a:cs typeface="B Nazanin" pitchFamily="2" charset="-78"/>
            </a:endParaRPr>
          </a:p>
        </p:txBody>
      </p:sp>
    </p:spTree>
  </p:cSld>
  <p:clrMapOvr>
    <a:masterClrMapping/>
  </p:clrMapOvr>
  <p:transition spd="slow">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20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2000"/>
                                        <p:tgtEl>
                                          <p:spTgt spid="14"/>
                                        </p:tgtEl>
                                      </p:cBhvr>
                                    </p:animEffect>
                                  </p:childTnLst>
                                </p:cTn>
                              </p:par>
                            </p:childTnLst>
                          </p:cTn>
                        </p:par>
                        <p:par>
                          <p:cTn id="14" fill="hold">
                            <p:stCondLst>
                              <p:cond delay="2000"/>
                            </p:stCondLst>
                            <p:childTnLst>
                              <p:par>
                                <p:cTn id="15" presetID="9"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1000"/>
                                        <p:tgtEl>
                                          <p:spTgt spid="9"/>
                                        </p:tgtEl>
                                      </p:cBhvr>
                                    </p:animEffect>
                                  </p:childTnLst>
                                </p:cTn>
                              </p:par>
                            </p:childTnLst>
                          </p:cTn>
                        </p:par>
                        <p:par>
                          <p:cTn id="18" fill="hold">
                            <p:stCondLst>
                              <p:cond delay="3000"/>
                            </p:stCondLst>
                            <p:childTnLst>
                              <p:par>
                                <p:cTn id="19" presetID="18" presetClass="entr" presetSubtype="12"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strips(downLeft)">
                                      <p:cBhvr>
                                        <p:cTn id="21" dur="1000"/>
                                        <p:tgtEl>
                                          <p:spTgt spid="12"/>
                                        </p:tgtEl>
                                      </p:cBhvr>
                                    </p:animEffect>
                                  </p:childTnLst>
                                </p:cTn>
                              </p:par>
                              <p:par>
                                <p:cTn id="22" presetID="18" presetClass="entr" presetSubtype="12"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strips(downLeft)">
                                      <p:cBhvr>
                                        <p:cTn id="24" dur="1000"/>
                                        <p:tgtEl>
                                          <p:spTgt spid="15"/>
                                        </p:tgtEl>
                                      </p:cBhvr>
                                    </p:animEffect>
                                  </p:childTnLst>
                                </p:cTn>
                              </p:par>
                            </p:childTnLst>
                          </p:cTn>
                        </p:par>
                        <p:par>
                          <p:cTn id="25" fill="hold">
                            <p:stCondLst>
                              <p:cond delay="4000"/>
                            </p:stCondLst>
                            <p:childTnLst>
                              <p:par>
                                <p:cTn id="26" presetID="9"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dissolve">
                                      <p:cBhvr>
                                        <p:cTn id="28" dur="1000"/>
                                        <p:tgtEl>
                                          <p:spTgt spid="10"/>
                                        </p:tgtEl>
                                      </p:cBhvr>
                                    </p:animEffect>
                                  </p:childTnLst>
                                </p:cTn>
                              </p:par>
                            </p:childTnLst>
                          </p:cTn>
                        </p:par>
                        <p:par>
                          <p:cTn id="29" fill="hold">
                            <p:stCondLst>
                              <p:cond delay="5000"/>
                            </p:stCondLst>
                            <p:childTnLst>
                              <p:par>
                                <p:cTn id="30" presetID="18" presetClass="entr" presetSubtype="12"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strips(downLeft)">
                                      <p:cBhvr>
                                        <p:cTn id="32" dur="1000"/>
                                        <p:tgtEl>
                                          <p:spTgt spid="13"/>
                                        </p:tgtEl>
                                      </p:cBhvr>
                                    </p:animEffect>
                                  </p:childTnLst>
                                </p:cTn>
                              </p:par>
                              <p:par>
                                <p:cTn id="33" presetID="18" presetClass="entr" presetSubtype="12"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strips(downLeft)">
                                      <p:cBhvr>
                                        <p:cTn id="3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76200" y="152400"/>
            <a:ext cx="8610600" cy="914400"/>
          </a:xfrm>
        </p:spPr>
        <p:txBody>
          <a:bodyPr/>
          <a:lstStyle/>
          <a:p>
            <a:r>
              <a:rPr lang="ar-SA" dirty="0" smtClean="0">
                <a:solidFill>
                  <a:srgbClr val="00B0F0"/>
                </a:solidFill>
                <a:effectLst>
                  <a:outerShdw blurRad="38100" dist="38100" dir="2700000" algn="tl">
                    <a:srgbClr val="000000">
                      <a:alpha val="43137"/>
                    </a:srgbClr>
                  </a:outerShdw>
                </a:effectLst>
                <a:cs typeface="B Titr" pitchFamily="2" charset="-78"/>
              </a:rPr>
              <a:t>مقایسه روش های مختلف ارزیابی توزیع اندازه ذرات</a:t>
            </a:r>
            <a:endParaRPr lang="en-US" dirty="0">
              <a:solidFill>
                <a:srgbClr val="00B0F0"/>
              </a:solidFill>
              <a:effectLst>
                <a:outerShdw blurRad="38100" dist="38100" dir="2700000" algn="tl">
                  <a:srgbClr val="000000">
                    <a:alpha val="43137"/>
                  </a:srgbClr>
                </a:outerShdw>
              </a:effectLst>
              <a:cs typeface="B Titr" pitchFamily="2" charset="-78"/>
            </a:endParaRPr>
          </a:p>
        </p:txBody>
      </p:sp>
      <p:sp>
        <p:nvSpPr>
          <p:cNvPr id="6" name="Slide Number Placeholder 2"/>
          <p:cNvSpPr>
            <a:spLocks noGrp="1"/>
          </p:cNvSpPr>
          <p:nvPr>
            <p:ph type="sldNum" sz="quarter" idx="10"/>
          </p:nvPr>
        </p:nvSpPr>
        <p:spPr>
          <a:xfrm>
            <a:off x="8610600" y="6051332"/>
            <a:ext cx="533400" cy="457200"/>
          </a:xfrm>
        </p:spPr>
        <p:txBody>
          <a:bodyPr/>
          <a:lstStyle/>
          <a:p>
            <a:pPr>
              <a:defRPr/>
            </a:pPr>
            <a:fld id="{49B0553E-AA25-4EF8-B191-2C07F622213B}" type="slidenum">
              <a:rPr lang="en-US" smtClean="0"/>
              <a:pPr>
                <a:defRPr/>
              </a:pPr>
              <a:t>5</a:t>
            </a:fld>
            <a:endParaRPr lang="en-US" dirty="0"/>
          </a:p>
        </p:txBody>
      </p:sp>
      <p:sp>
        <p:nvSpPr>
          <p:cNvPr id="9" name="Freeform 8"/>
          <p:cNvSpPr/>
          <p:nvPr/>
        </p:nvSpPr>
        <p:spPr>
          <a:xfrm>
            <a:off x="6156535" y="1397000"/>
            <a:ext cx="2225464" cy="4851400"/>
          </a:xfrm>
          <a:custGeom>
            <a:avLst/>
            <a:gdLst>
              <a:gd name="connsiteX0" fmla="*/ 0 w 2225464"/>
              <a:gd name="connsiteY0" fmla="*/ 222546 h 4851400"/>
              <a:gd name="connsiteX1" fmla="*/ 65182 w 2225464"/>
              <a:gd name="connsiteY1" fmla="*/ 65182 h 4851400"/>
              <a:gd name="connsiteX2" fmla="*/ 222546 w 2225464"/>
              <a:gd name="connsiteY2" fmla="*/ 0 h 4851400"/>
              <a:gd name="connsiteX3" fmla="*/ 2002918 w 2225464"/>
              <a:gd name="connsiteY3" fmla="*/ 0 h 4851400"/>
              <a:gd name="connsiteX4" fmla="*/ 2160282 w 2225464"/>
              <a:gd name="connsiteY4" fmla="*/ 65182 h 4851400"/>
              <a:gd name="connsiteX5" fmla="*/ 2225464 w 2225464"/>
              <a:gd name="connsiteY5" fmla="*/ 222546 h 4851400"/>
              <a:gd name="connsiteX6" fmla="*/ 2225464 w 2225464"/>
              <a:gd name="connsiteY6" fmla="*/ 4628854 h 4851400"/>
              <a:gd name="connsiteX7" fmla="*/ 2160282 w 2225464"/>
              <a:gd name="connsiteY7" fmla="*/ 4786218 h 4851400"/>
              <a:gd name="connsiteX8" fmla="*/ 2002918 w 2225464"/>
              <a:gd name="connsiteY8" fmla="*/ 4851400 h 4851400"/>
              <a:gd name="connsiteX9" fmla="*/ 222546 w 2225464"/>
              <a:gd name="connsiteY9" fmla="*/ 4851400 h 4851400"/>
              <a:gd name="connsiteX10" fmla="*/ 65182 w 2225464"/>
              <a:gd name="connsiteY10" fmla="*/ 4786218 h 4851400"/>
              <a:gd name="connsiteX11" fmla="*/ 0 w 2225464"/>
              <a:gd name="connsiteY11" fmla="*/ 4628854 h 4851400"/>
              <a:gd name="connsiteX12" fmla="*/ 0 w 2225464"/>
              <a:gd name="connsiteY12" fmla="*/ 222546 h 485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25464" h="4851400">
                <a:moveTo>
                  <a:pt x="0" y="222546"/>
                </a:moveTo>
                <a:cubicBezTo>
                  <a:pt x="0" y="163523"/>
                  <a:pt x="23447" y="106918"/>
                  <a:pt x="65182" y="65182"/>
                </a:cubicBezTo>
                <a:cubicBezTo>
                  <a:pt x="106918" y="23447"/>
                  <a:pt x="163523" y="0"/>
                  <a:pt x="222546" y="0"/>
                </a:cubicBezTo>
                <a:lnTo>
                  <a:pt x="2002918" y="0"/>
                </a:lnTo>
                <a:cubicBezTo>
                  <a:pt x="2061941" y="0"/>
                  <a:pt x="2118546" y="23447"/>
                  <a:pt x="2160282" y="65182"/>
                </a:cubicBezTo>
                <a:cubicBezTo>
                  <a:pt x="2202017" y="106918"/>
                  <a:pt x="2225464" y="163523"/>
                  <a:pt x="2225464" y="222546"/>
                </a:cubicBezTo>
                <a:lnTo>
                  <a:pt x="2225464" y="4628854"/>
                </a:lnTo>
                <a:cubicBezTo>
                  <a:pt x="2225464" y="4687877"/>
                  <a:pt x="2202017" y="4744482"/>
                  <a:pt x="2160282" y="4786218"/>
                </a:cubicBezTo>
                <a:cubicBezTo>
                  <a:pt x="2118547" y="4827953"/>
                  <a:pt x="2061941" y="4851400"/>
                  <a:pt x="2002918" y="4851400"/>
                </a:cubicBezTo>
                <a:lnTo>
                  <a:pt x="222546" y="4851400"/>
                </a:lnTo>
                <a:cubicBezTo>
                  <a:pt x="163523" y="4851400"/>
                  <a:pt x="106918" y="4827953"/>
                  <a:pt x="65182" y="4786218"/>
                </a:cubicBezTo>
                <a:cubicBezTo>
                  <a:pt x="23447" y="4744482"/>
                  <a:pt x="0" y="4687877"/>
                  <a:pt x="0" y="4628854"/>
                </a:cubicBezTo>
                <a:lnTo>
                  <a:pt x="0" y="222546"/>
                </a:lnTo>
                <a:close/>
              </a:path>
            </a:pathLst>
          </a:custGeom>
          <a:solidFill>
            <a:schemeClr val="accent1"/>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3487420" numCol="1" spcCol="1270" anchor="ctr" anchorCtr="0">
            <a:noAutofit/>
          </a:bodyPr>
          <a:lstStyle/>
          <a:p>
            <a:pPr lvl="0" algn="ctr" defTabSz="1066800">
              <a:lnSpc>
                <a:spcPct val="90000"/>
              </a:lnSpc>
              <a:spcBef>
                <a:spcPct val="0"/>
              </a:spcBef>
              <a:spcAft>
                <a:spcPct val="35000"/>
              </a:spcAft>
            </a:pPr>
            <a:r>
              <a:rPr lang="fa-IR" sz="2400" kern="1200" dirty="0" smtClean="0">
                <a:effectLst>
                  <a:outerShdw blurRad="38100" dist="38100" dir="2700000" algn="tl">
                    <a:srgbClr val="000000">
                      <a:alpha val="43137"/>
                    </a:srgbClr>
                  </a:outerShdw>
                </a:effectLst>
                <a:cs typeface="B Titr" pitchFamily="2" charset="-78"/>
              </a:rPr>
              <a:t>روش</a:t>
            </a:r>
            <a:endParaRPr lang="en-US" sz="2400" kern="1200" dirty="0">
              <a:effectLst>
                <a:outerShdw blurRad="38100" dist="38100" dir="2700000" algn="tl">
                  <a:srgbClr val="000000">
                    <a:alpha val="43137"/>
                  </a:srgbClr>
                </a:outerShdw>
              </a:effectLst>
              <a:cs typeface="B Titr" pitchFamily="2" charset="-78"/>
            </a:endParaRPr>
          </a:p>
        </p:txBody>
      </p:sp>
      <p:sp>
        <p:nvSpPr>
          <p:cNvPr id="10" name="Freeform 9"/>
          <p:cNvSpPr/>
          <p:nvPr/>
        </p:nvSpPr>
        <p:spPr>
          <a:xfrm>
            <a:off x="6286130" y="2853841"/>
            <a:ext cx="1960989" cy="1462763"/>
          </a:xfrm>
          <a:custGeom>
            <a:avLst/>
            <a:gdLst>
              <a:gd name="connsiteX0" fmla="*/ 0 w 1960989"/>
              <a:gd name="connsiteY0" fmla="*/ 146276 h 1462763"/>
              <a:gd name="connsiteX1" fmla="*/ 42843 w 1960989"/>
              <a:gd name="connsiteY1" fmla="*/ 42843 h 1462763"/>
              <a:gd name="connsiteX2" fmla="*/ 146276 w 1960989"/>
              <a:gd name="connsiteY2" fmla="*/ 0 h 1462763"/>
              <a:gd name="connsiteX3" fmla="*/ 1814713 w 1960989"/>
              <a:gd name="connsiteY3" fmla="*/ 0 h 1462763"/>
              <a:gd name="connsiteX4" fmla="*/ 1918146 w 1960989"/>
              <a:gd name="connsiteY4" fmla="*/ 42843 h 1462763"/>
              <a:gd name="connsiteX5" fmla="*/ 1960989 w 1960989"/>
              <a:gd name="connsiteY5" fmla="*/ 146276 h 1462763"/>
              <a:gd name="connsiteX6" fmla="*/ 1960989 w 1960989"/>
              <a:gd name="connsiteY6" fmla="*/ 1316487 h 1462763"/>
              <a:gd name="connsiteX7" fmla="*/ 1918146 w 1960989"/>
              <a:gd name="connsiteY7" fmla="*/ 1419920 h 1462763"/>
              <a:gd name="connsiteX8" fmla="*/ 1814713 w 1960989"/>
              <a:gd name="connsiteY8" fmla="*/ 1462763 h 1462763"/>
              <a:gd name="connsiteX9" fmla="*/ 146276 w 1960989"/>
              <a:gd name="connsiteY9" fmla="*/ 1462763 h 1462763"/>
              <a:gd name="connsiteX10" fmla="*/ 42843 w 1960989"/>
              <a:gd name="connsiteY10" fmla="*/ 1419920 h 1462763"/>
              <a:gd name="connsiteX11" fmla="*/ 0 w 1960989"/>
              <a:gd name="connsiteY11" fmla="*/ 1316487 h 1462763"/>
              <a:gd name="connsiteX12" fmla="*/ 0 w 1960989"/>
              <a:gd name="connsiteY12" fmla="*/ 146276 h 146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60989" h="1462763">
                <a:moveTo>
                  <a:pt x="0" y="146276"/>
                </a:moveTo>
                <a:cubicBezTo>
                  <a:pt x="0" y="107481"/>
                  <a:pt x="15411" y="70275"/>
                  <a:pt x="42843" y="42843"/>
                </a:cubicBezTo>
                <a:cubicBezTo>
                  <a:pt x="70275" y="15411"/>
                  <a:pt x="107481" y="0"/>
                  <a:pt x="146276" y="0"/>
                </a:cubicBezTo>
                <a:lnTo>
                  <a:pt x="1814713" y="0"/>
                </a:lnTo>
                <a:cubicBezTo>
                  <a:pt x="1853508" y="0"/>
                  <a:pt x="1890714" y="15411"/>
                  <a:pt x="1918146" y="42843"/>
                </a:cubicBezTo>
                <a:cubicBezTo>
                  <a:pt x="1945578" y="70275"/>
                  <a:pt x="1960989" y="107481"/>
                  <a:pt x="1960989" y="146276"/>
                </a:cubicBezTo>
                <a:lnTo>
                  <a:pt x="1960989" y="1316487"/>
                </a:lnTo>
                <a:cubicBezTo>
                  <a:pt x="1960989" y="1355282"/>
                  <a:pt x="1945578" y="1392488"/>
                  <a:pt x="1918146" y="1419920"/>
                </a:cubicBezTo>
                <a:cubicBezTo>
                  <a:pt x="1890714" y="1447352"/>
                  <a:pt x="1853508" y="1462763"/>
                  <a:pt x="1814713" y="1462763"/>
                </a:cubicBezTo>
                <a:lnTo>
                  <a:pt x="146276" y="1462763"/>
                </a:lnTo>
                <a:cubicBezTo>
                  <a:pt x="107481" y="1462763"/>
                  <a:pt x="70275" y="1447352"/>
                  <a:pt x="42843" y="1419920"/>
                </a:cubicBezTo>
                <a:cubicBezTo>
                  <a:pt x="15411" y="1392488"/>
                  <a:pt x="0" y="1355282"/>
                  <a:pt x="0" y="1316487"/>
                </a:cubicBezTo>
                <a:lnTo>
                  <a:pt x="0" y="146276"/>
                </a:lnTo>
                <a:close/>
              </a:path>
            </a:pathLst>
          </a:custGeom>
          <a:solidFill>
            <a:srgbClr val="002060"/>
          </a:solidFill>
          <a:ln>
            <a:noFill/>
          </a:ln>
          <a:scene3d>
            <a:camera prst="orthographicFront"/>
            <a:lightRig rig="threePt" dir="t"/>
          </a:scene3d>
          <a:sp3d>
            <a:bevelT w="279400"/>
            <a:bevelB w="279400"/>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8563" tIns="77133" rIns="88563" bIns="77133" numCol="1" spcCol="1270" anchor="ctr" anchorCtr="0">
            <a:noAutofit/>
          </a:bodyPr>
          <a:lstStyle/>
          <a:p>
            <a:pPr lvl="0" algn="ctr" defTabSz="800100" rtl="1">
              <a:lnSpc>
                <a:spcPct val="90000"/>
              </a:lnSpc>
              <a:spcBef>
                <a:spcPct val="0"/>
              </a:spcBef>
              <a:spcAft>
                <a:spcPct val="35000"/>
              </a:spcAft>
            </a:pPr>
            <a:r>
              <a:rPr lang="en-US" sz="1800" b="1" kern="1200" dirty="0" smtClean="0">
                <a:solidFill>
                  <a:schemeClr val="bg1">
                    <a:lumMod val="85000"/>
                  </a:schemeClr>
                </a:solidFill>
                <a:effectLst>
                  <a:outerShdw blurRad="38100" dist="38100" dir="2700000" algn="tl">
                    <a:srgbClr val="000000">
                      <a:alpha val="43137"/>
                    </a:srgbClr>
                  </a:outerShdw>
                </a:effectLst>
                <a:latin typeface="Times New Roman" pitchFamily="18" charset="0"/>
                <a:cs typeface="Times New Roman" pitchFamily="18" charset="0"/>
              </a:rPr>
              <a:t>Laser Scattering Particle Size Analysis</a:t>
            </a:r>
            <a:endParaRPr lang="en-US" sz="1800" b="1" kern="1200" dirty="0">
              <a:solidFill>
                <a:schemeClr val="bg1">
                  <a:lumMod val="85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1" name="Freeform 10"/>
          <p:cNvSpPr/>
          <p:nvPr/>
        </p:nvSpPr>
        <p:spPr>
          <a:xfrm>
            <a:off x="6376439" y="4541645"/>
            <a:ext cx="1780371" cy="1462763"/>
          </a:xfrm>
          <a:custGeom>
            <a:avLst/>
            <a:gdLst>
              <a:gd name="connsiteX0" fmla="*/ 0 w 1780371"/>
              <a:gd name="connsiteY0" fmla="*/ 146276 h 1462763"/>
              <a:gd name="connsiteX1" fmla="*/ 42843 w 1780371"/>
              <a:gd name="connsiteY1" fmla="*/ 42843 h 1462763"/>
              <a:gd name="connsiteX2" fmla="*/ 146276 w 1780371"/>
              <a:gd name="connsiteY2" fmla="*/ 0 h 1462763"/>
              <a:gd name="connsiteX3" fmla="*/ 1634095 w 1780371"/>
              <a:gd name="connsiteY3" fmla="*/ 0 h 1462763"/>
              <a:gd name="connsiteX4" fmla="*/ 1737528 w 1780371"/>
              <a:gd name="connsiteY4" fmla="*/ 42843 h 1462763"/>
              <a:gd name="connsiteX5" fmla="*/ 1780371 w 1780371"/>
              <a:gd name="connsiteY5" fmla="*/ 146276 h 1462763"/>
              <a:gd name="connsiteX6" fmla="*/ 1780371 w 1780371"/>
              <a:gd name="connsiteY6" fmla="*/ 1316487 h 1462763"/>
              <a:gd name="connsiteX7" fmla="*/ 1737528 w 1780371"/>
              <a:gd name="connsiteY7" fmla="*/ 1419920 h 1462763"/>
              <a:gd name="connsiteX8" fmla="*/ 1634095 w 1780371"/>
              <a:gd name="connsiteY8" fmla="*/ 1462763 h 1462763"/>
              <a:gd name="connsiteX9" fmla="*/ 146276 w 1780371"/>
              <a:gd name="connsiteY9" fmla="*/ 1462763 h 1462763"/>
              <a:gd name="connsiteX10" fmla="*/ 42843 w 1780371"/>
              <a:gd name="connsiteY10" fmla="*/ 1419920 h 1462763"/>
              <a:gd name="connsiteX11" fmla="*/ 0 w 1780371"/>
              <a:gd name="connsiteY11" fmla="*/ 1316487 h 1462763"/>
              <a:gd name="connsiteX12" fmla="*/ 0 w 1780371"/>
              <a:gd name="connsiteY12" fmla="*/ 146276 h 146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0371" h="1462763">
                <a:moveTo>
                  <a:pt x="0" y="146276"/>
                </a:moveTo>
                <a:cubicBezTo>
                  <a:pt x="0" y="107481"/>
                  <a:pt x="15411" y="70275"/>
                  <a:pt x="42843" y="42843"/>
                </a:cubicBezTo>
                <a:cubicBezTo>
                  <a:pt x="70275" y="15411"/>
                  <a:pt x="107481" y="0"/>
                  <a:pt x="146276" y="0"/>
                </a:cubicBezTo>
                <a:lnTo>
                  <a:pt x="1634095" y="0"/>
                </a:lnTo>
                <a:cubicBezTo>
                  <a:pt x="1672890" y="0"/>
                  <a:pt x="1710096" y="15411"/>
                  <a:pt x="1737528" y="42843"/>
                </a:cubicBezTo>
                <a:cubicBezTo>
                  <a:pt x="1764960" y="70275"/>
                  <a:pt x="1780371" y="107481"/>
                  <a:pt x="1780371" y="146276"/>
                </a:cubicBezTo>
                <a:lnTo>
                  <a:pt x="1780371" y="1316487"/>
                </a:lnTo>
                <a:cubicBezTo>
                  <a:pt x="1780371" y="1355282"/>
                  <a:pt x="1764960" y="1392488"/>
                  <a:pt x="1737528" y="1419920"/>
                </a:cubicBezTo>
                <a:cubicBezTo>
                  <a:pt x="1710096" y="1447352"/>
                  <a:pt x="1672890" y="1462763"/>
                  <a:pt x="1634095" y="1462763"/>
                </a:cubicBezTo>
                <a:lnTo>
                  <a:pt x="146276" y="1462763"/>
                </a:lnTo>
                <a:cubicBezTo>
                  <a:pt x="107481" y="1462763"/>
                  <a:pt x="70275" y="1447352"/>
                  <a:pt x="42843" y="1419920"/>
                </a:cubicBezTo>
                <a:cubicBezTo>
                  <a:pt x="15411" y="1392488"/>
                  <a:pt x="0" y="1355282"/>
                  <a:pt x="0" y="1316487"/>
                </a:cubicBezTo>
                <a:lnTo>
                  <a:pt x="0" y="146276"/>
                </a:lnTo>
                <a:close/>
              </a:path>
            </a:pathLst>
          </a:custGeom>
          <a:solidFill>
            <a:srgbClr val="002060"/>
          </a:solidFill>
          <a:ln>
            <a:noFill/>
          </a:ln>
          <a:scene3d>
            <a:camera prst="orthographicFront"/>
            <a:lightRig rig="threePt" dir="t"/>
          </a:scene3d>
          <a:sp3d>
            <a:bevelT w="279400"/>
            <a:bevelB w="279400"/>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8563" tIns="77133" rIns="88563" bIns="77133" numCol="1" spcCol="1270" anchor="ctr" anchorCtr="0">
            <a:noAutofit/>
          </a:bodyPr>
          <a:lstStyle/>
          <a:p>
            <a:pPr lvl="0" algn="ctr" defTabSz="800100" rtl="1">
              <a:lnSpc>
                <a:spcPct val="90000"/>
              </a:lnSpc>
              <a:spcBef>
                <a:spcPct val="0"/>
              </a:spcBef>
              <a:spcAft>
                <a:spcPct val="35000"/>
              </a:spcAft>
            </a:pPr>
            <a:r>
              <a:rPr lang="en-US" sz="1800" b="1" kern="1200" dirty="0" smtClean="0">
                <a:solidFill>
                  <a:schemeClr val="bg1">
                    <a:lumMod val="85000"/>
                  </a:schemeClr>
                </a:solidFill>
                <a:effectLst>
                  <a:outerShdw blurRad="38100" dist="38100" dir="2700000" algn="tl">
                    <a:srgbClr val="000000">
                      <a:alpha val="43137"/>
                    </a:srgbClr>
                  </a:outerShdw>
                </a:effectLst>
                <a:latin typeface="Times New Roman" pitchFamily="18" charset="0"/>
                <a:cs typeface="Times New Roman" pitchFamily="18" charset="0"/>
              </a:rPr>
              <a:t>Differential Mobility Analysis</a:t>
            </a:r>
            <a:endParaRPr lang="en-US" sz="1800" b="1" kern="1200" dirty="0">
              <a:solidFill>
                <a:schemeClr val="bg1">
                  <a:lumMod val="85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2" name="Freeform 11"/>
          <p:cNvSpPr/>
          <p:nvPr/>
        </p:nvSpPr>
        <p:spPr>
          <a:xfrm>
            <a:off x="3208023" y="1397000"/>
            <a:ext cx="2778959" cy="4851400"/>
          </a:xfrm>
          <a:custGeom>
            <a:avLst/>
            <a:gdLst>
              <a:gd name="connsiteX0" fmla="*/ 0 w 2778959"/>
              <a:gd name="connsiteY0" fmla="*/ 277896 h 4851400"/>
              <a:gd name="connsiteX1" fmla="*/ 81394 w 2778959"/>
              <a:gd name="connsiteY1" fmla="*/ 81394 h 4851400"/>
              <a:gd name="connsiteX2" fmla="*/ 277896 w 2778959"/>
              <a:gd name="connsiteY2" fmla="*/ 0 h 4851400"/>
              <a:gd name="connsiteX3" fmla="*/ 2501063 w 2778959"/>
              <a:gd name="connsiteY3" fmla="*/ 0 h 4851400"/>
              <a:gd name="connsiteX4" fmla="*/ 2697565 w 2778959"/>
              <a:gd name="connsiteY4" fmla="*/ 81394 h 4851400"/>
              <a:gd name="connsiteX5" fmla="*/ 2778959 w 2778959"/>
              <a:gd name="connsiteY5" fmla="*/ 277896 h 4851400"/>
              <a:gd name="connsiteX6" fmla="*/ 2778959 w 2778959"/>
              <a:gd name="connsiteY6" fmla="*/ 4573504 h 4851400"/>
              <a:gd name="connsiteX7" fmla="*/ 2697565 w 2778959"/>
              <a:gd name="connsiteY7" fmla="*/ 4770006 h 4851400"/>
              <a:gd name="connsiteX8" fmla="*/ 2501063 w 2778959"/>
              <a:gd name="connsiteY8" fmla="*/ 4851400 h 4851400"/>
              <a:gd name="connsiteX9" fmla="*/ 277896 w 2778959"/>
              <a:gd name="connsiteY9" fmla="*/ 4851400 h 4851400"/>
              <a:gd name="connsiteX10" fmla="*/ 81394 w 2778959"/>
              <a:gd name="connsiteY10" fmla="*/ 4770006 h 4851400"/>
              <a:gd name="connsiteX11" fmla="*/ 0 w 2778959"/>
              <a:gd name="connsiteY11" fmla="*/ 4573504 h 4851400"/>
              <a:gd name="connsiteX12" fmla="*/ 0 w 2778959"/>
              <a:gd name="connsiteY12" fmla="*/ 277896 h 485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78959" h="4851400">
                <a:moveTo>
                  <a:pt x="0" y="277896"/>
                </a:moveTo>
                <a:cubicBezTo>
                  <a:pt x="0" y="204193"/>
                  <a:pt x="29278" y="133509"/>
                  <a:pt x="81394" y="81394"/>
                </a:cubicBezTo>
                <a:cubicBezTo>
                  <a:pt x="133510" y="29278"/>
                  <a:pt x="204194" y="0"/>
                  <a:pt x="277896" y="0"/>
                </a:cubicBezTo>
                <a:lnTo>
                  <a:pt x="2501063" y="0"/>
                </a:lnTo>
                <a:cubicBezTo>
                  <a:pt x="2574766" y="0"/>
                  <a:pt x="2645450" y="29278"/>
                  <a:pt x="2697565" y="81394"/>
                </a:cubicBezTo>
                <a:cubicBezTo>
                  <a:pt x="2749681" y="133510"/>
                  <a:pt x="2778959" y="204194"/>
                  <a:pt x="2778959" y="277896"/>
                </a:cubicBezTo>
                <a:lnTo>
                  <a:pt x="2778959" y="4573504"/>
                </a:lnTo>
                <a:cubicBezTo>
                  <a:pt x="2778959" y="4647207"/>
                  <a:pt x="2749681" y="4717891"/>
                  <a:pt x="2697565" y="4770006"/>
                </a:cubicBezTo>
                <a:cubicBezTo>
                  <a:pt x="2645449" y="4822122"/>
                  <a:pt x="2574765" y="4851400"/>
                  <a:pt x="2501063" y="4851400"/>
                </a:cubicBezTo>
                <a:lnTo>
                  <a:pt x="277896" y="4851400"/>
                </a:lnTo>
                <a:cubicBezTo>
                  <a:pt x="204193" y="4851400"/>
                  <a:pt x="133509" y="4822122"/>
                  <a:pt x="81394" y="4770006"/>
                </a:cubicBezTo>
                <a:cubicBezTo>
                  <a:pt x="29278" y="4717890"/>
                  <a:pt x="0" y="4647206"/>
                  <a:pt x="0" y="4573504"/>
                </a:cubicBezTo>
                <a:lnTo>
                  <a:pt x="0" y="277896"/>
                </a:lnTo>
                <a:close/>
              </a:path>
            </a:pathLst>
          </a:custGeom>
          <a:solidFill>
            <a:schemeClr val="accent1"/>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3487420" numCol="1" spcCol="1270" anchor="ctr" anchorCtr="0">
            <a:noAutofit/>
          </a:bodyPr>
          <a:lstStyle/>
          <a:p>
            <a:pPr lvl="0" algn="ctr" defTabSz="1066800">
              <a:lnSpc>
                <a:spcPct val="90000"/>
              </a:lnSpc>
              <a:spcBef>
                <a:spcPct val="0"/>
              </a:spcBef>
              <a:spcAft>
                <a:spcPct val="35000"/>
              </a:spcAft>
            </a:pPr>
            <a:r>
              <a:rPr lang="fa-IR" sz="2400" kern="1200" dirty="0" smtClean="0">
                <a:solidFill>
                  <a:srgbClr val="008000"/>
                </a:solidFill>
                <a:effectLst>
                  <a:outerShdw blurRad="38100" dist="38100" dir="2700000" algn="tl">
                    <a:srgbClr val="000000">
                      <a:alpha val="43137"/>
                    </a:srgbClr>
                  </a:outerShdw>
                </a:effectLst>
                <a:cs typeface="B Titr" pitchFamily="2" charset="-78"/>
              </a:rPr>
              <a:t>مزایا</a:t>
            </a:r>
            <a:endParaRPr lang="en-US" sz="2400" kern="1200" dirty="0">
              <a:solidFill>
                <a:srgbClr val="008000"/>
              </a:solidFill>
              <a:effectLst>
                <a:outerShdw blurRad="38100" dist="38100" dir="2700000" algn="tl">
                  <a:srgbClr val="000000">
                    <a:alpha val="43137"/>
                  </a:srgbClr>
                </a:outerShdw>
              </a:effectLst>
              <a:cs typeface="B Titr" pitchFamily="2" charset="-78"/>
            </a:endParaRPr>
          </a:p>
        </p:txBody>
      </p:sp>
      <p:sp>
        <p:nvSpPr>
          <p:cNvPr id="13" name="Freeform 12"/>
          <p:cNvSpPr/>
          <p:nvPr/>
        </p:nvSpPr>
        <p:spPr>
          <a:xfrm>
            <a:off x="3390064" y="2813039"/>
            <a:ext cx="2492039" cy="1459513"/>
          </a:xfrm>
          <a:custGeom>
            <a:avLst/>
            <a:gdLst>
              <a:gd name="connsiteX0" fmla="*/ 0 w 2492039"/>
              <a:gd name="connsiteY0" fmla="*/ 145951 h 1459513"/>
              <a:gd name="connsiteX1" fmla="*/ 42748 w 2492039"/>
              <a:gd name="connsiteY1" fmla="*/ 42748 h 1459513"/>
              <a:gd name="connsiteX2" fmla="*/ 145951 w 2492039"/>
              <a:gd name="connsiteY2" fmla="*/ 0 h 1459513"/>
              <a:gd name="connsiteX3" fmla="*/ 2346088 w 2492039"/>
              <a:gd name="connsiteY3" fmla="*/ 0 h 1459513"/>
              <a:gd name="connsiteX4" fmla="*/ 2449291 w 2492039"/>
              <a:gd name="connsiteY4" fmla="*/ 42748 h 1459513"/>
              <a:gd name="connsiteX5" fmla="*/ 2492039 w 2492039"/>
              <a:gd name="connsiteY5" fmla="*/ 145951 h 1459513"/>
              <a:gd name="connsiteX6" fmla="*/ 2492039 w 2492039"/>
              <a:gd name="connsiteY6" fmla="*/ 1313562 h 1459513"/>
              <a:gd name="connsiteX7" fmla="*/ 2449291 w 2492039"/>
              <a:gd name="connsiteY7" fmla="*/ 1416765 h 1459513"/>
              <a:gd name="connsiteX8" fmla="*/ 2346088 w 2492039"/>
              <a:gd name="connsiteY8" fmla="*/ 1459513 h 1459513"/>
              <a:gd name="connsiteX9" fmla="*/ 145951 w 2492039"/>
              <a:gd name="connsiteY9" fmla="*/ 1459513 h 1459513"/>
              <a:gd name="connsiteX10" fmla="*/ 42748 w 2492039"/>
              <a:gd name="connsiteY10" fmla="*/ 1416765 h 1459513"/>
              <a:gd name="connsiteX11" fmla="*/ 0 w 2492039"/>
              <a:gd name="connsiteY11" fmla="*/ 1313562 h 1459513"/>
              <a:gd name="connsiteX12" fmla="*/ 0 w 2492039"/>
              <a:gd name="connsiteY12" fmla="*/ 145951 h 1459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92039" h="1459513">
                <a:moveTo>
                  <a:pt x="0" y="145951"/>
                </a:moveTo>
                <a:cubicBezTo>
                  <a:pt x="0" y="107242"/>
                  <a:pt x="15377" y="70119"/>
                  <a:pt x="42748" y="42748"/>
                </a:cubicBezTo>
                <a:cubicBezTo>
                  <a:pt x="70119" y="15377"/>
                  <a:pt x="107242" y="0"/>
                  <a:pt x="145951" y="0"/>
                </a:cubicBezTo>
                <a:lnTo>
                  <a:pt x="2346088" y="0"/>
                </a:lnTo>
                <a:cubicBezTo>
                  <a:pt x="2384797" y="0"/>
                  <a:pt x="2421920" y="15377"/>
                  <a:pt x="2449291" y="42748"/>
                </a:cubicBezTo>
                <a:cubicBezTo>
                  <a:pt x="2476662" y="70119"/>
                  <a:pt x="2492039" y="107242"/>
                  <a:pt x="2492039" y="145951"/>
                </a:cubicBezTo>
                <a:lnTo>
                  <a:pt x="2492039" y="1313562"/>
                </a:lnTo>
                <a:cubicBezTo>
                  <a:pt x="2492039" y="1352271"/>
                  <a:pt x="2476662" y="1389394"/>
                  <a:pt x="2449291" y="1416765"/>
                </a:cubicBezTo>
                <a:cubicBezTo>
                  <a:pt x="2421920" y="1444136"/>
                  <a:pt x="2384797" y="1459513"/>
                  <a:pt x="2346088" y="1459513"/>
                </a:cubicBezTo>
                <a:lnTo>
                  <a:pt x="145951" y="1459513"/>
                </a:lnTo>
                <a:cubicBezTo>
                  <a:pt x="107242" y="1459513"/>
                  <a:pt x="70119" y="1444136"/>
                  <a:pt x="42748" y="1416765"/>
                </a:cubicBezTo>
                <a:cubicBezTo>
                  <a:pt x="15377" y="1389394"/>
                  <a:pt x="0" y="1352271"/>
                  <a:pt x="0" y="1313562"/>
                </a:cubicBezTo>
                <a:lnTo>
                  <a:pt x="0" y="145951"/>
                </a:lnTo>
                <a:close/>
              </a:path>
            </a:pathLst>
          </a:custGeom>
          <a:gradFill rotWithShape="0">
            <a:gsLst>
              <a:gs pos="0">
                <a:srgbClr val="006600"/>
              </a:gs>
              <a:gs pos="56000">
                <a:srgbClr val="92D050"/>
              </a:gs>
              <a:gs pos="100000">
                <a:schemeClr val="accent1">
                  <a:shade val="67500"/>
                  <a:satMod val="115000"/>
                </a:schemeClr>
              </a:gs>
            </a:gsLst>
            <a:lin ang="5400000" scaled="0"/>
          </a:gradFill>
          <a:ln>
            <a:noFill/>
          </a:ln>
          <a:scene3d>
            <a:camera prst="orthographicFront"/>
            <a:lightRig rig="threePt" dir="t"/>
          </a:scene3d>
          <a:sp3d>
            <a:bevelT w="279400"/>
            <a:bevelB w="279400"/>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8468" tIns="77038" rIns="88468" bIns="77038" numCol="1" spcCol="1270" anchor="ctr" anchorCtr="0">
            <a:noAutofit/>
          </a:bodyPr>
          <a:lstStyle/>
          <a:p>
            <a:pPr lvl="0" algn="ctr" defTabSz="800100" rtl="1">
              <a:lnSpc>
                <a:spcPct val="90000"/>
              </a:lnSpc>
              <a:spcBef>
                <a:spcPct val="0"/>
              </a:spcBef>
              <a:spcAft>
                <a:spcPct val="35000"/>
              </a:spcAft>
            </a:pPr>
            <a:r>
              <a:rPr lang="fa-IR" sz="1800" b="1" kern="1200" dirty="0" smtClean="0">
                <a:solidFill>
                  <a:schemeClr val="tx1"/>
                </a:solidFill>
                <a:effectLst>
                  <a:outerShdw blurRad="38100" dist="38100" dir="2700000" algn="tl">
                    <a:srgbClr val="000000">
                      <a:alpha val="43137"/>
                    </a:srgbClr>
                  </a:outerShdw>
                </a:effectLst>
                <a:cs typeface="B Nazanin" pitchFamily="2" charset="-78"/>
              </a:rPr>
              <a:t>محدوده وسیعی از اندازه ذرات از 15 نانومتر تا 500 میکرومتر قابل ارزیابی است.</a:t>
            </a:r>
            <a:endParaRPr lang="en-US" sz="1800" b="1" kern="1200" dirty="0">
              <a:solidFill>
                <a:schemeClr val="tx1"/>
              </a:solidFill>
              <a:effectLst>
                <a:outerShdw blurRad="38100" dist="38100" dir="2700000" algn="tl">
                  <a:srgbClr val="000000">
                    <a:alpha val="43137"/>
                  </a:srgbClr>
                </a:outerShdw>
              </a:effectLst>
              <a:cs typeface="B Nazanin" pitchFamily="2" charset="-78"/>
            </a:endParaRPr>
          </a:p>
        </p:txBody>
      </p:sp>
      <p:sp>
        <p:nvSpPr>
          <p:cNvPr id="14" name="Freeform 13"/>
          <p:cNvSpPr/>
          <p:nvPr/>
        </p:nvSpPr>
        <p:spPr>
          <a:xfrm>
            <a:off x="3429001" y="4580106"/>
            <a:ext cx="2337004" cy="1424283"/>
          </a:xfrm>
          <a:custGeom>
            <a:avLst/>
            <a:gdLst>
              <a:gd name="connsiteX0" fmla="*/ 0 w 2337004"/>
              <a:gd name="connsiteY0" fmla="*/ 142428 h 1424283"/>
              <a:gd name="connsiteX1" fmla="*/ 41716 w 2337004"/>
              <a:gd name="connsiteY1" fmla="*/ 41716 h 1424283"/>
              <a:gd name="connsiteX2" fmla="*/ 142428 w 2337004"/>
              <a:gd name="connsiteY2" fmla="*/ 0 h 1424283"/>
              <a:gd name="connsiteX3" fmla="*/ 2194576 w 2337004"/>
              <a:gd name="connsiteY3" fmla="*/ 0 h 1424283"/>
              <a:gd name="connsiteX4" fmla="*/ 2295288 w 2337004"/>
              <a:gd name="connsiteY4" fmla="*/ 41716 h 1424283"/>
              <a:gd name="connsiteX5" fmla="*/ 2337004 w 2337004"/>
              <a:gd name="connsiteY5" fmla="*/ 142428 h 1424283"/>
              <a:gd name="connsiteX6" fmla="*/ 2337004 w 2337004"/>
              <a:gd name="connsiteY6" fmla="*/ 1281855 h 1424283"/>
              <a:gd name="connsiteX7" fmla="*/ 2295288 w 2337004"/>
              <a:gd name="connsiteY7" fmla="*/ 1382567 h 1424283"/>
              <a:gd name="connsiteX8" fmla="*/ 2194576 w 2337004"/>
              <a:gd name="connsiteY8" fmla="*/ 1424283 h 1424283"/>
              <a:gd name="connsiteX9" fmla="*/ 142428 w 2337004"/>
              <a:gd name="connsiteY9" fmla="*/ 1424283 h 1424283"/>
              <a:gd name="connsiteX10" fmla="*/ 41716 w 2337004"/>
              <a:gd name="connsiteY10" fmla="*/ 1382567 h 1424283"/>
              <a:gd name="connsiteX11" fmla="*/ 0 w 2337004"/>
              <a:gd name="connsiteY11" fmla="*/ 1281855 h 1424283"/>
              <a:gd name="connsiteX12" fmla="*/ 0 w 2337004"/>
              <a:gd name="connsiteY12" fmla="*/ 142428 h 1424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7004" h="1424283">
                <a:moveTo>
                  <a:pt x="0" y="142428"/>
                </a:moveTo>
                <a:cubicBezTo>
                  <a:pt x="0" y="104654"/>
                  <a:pt x="15006" y="68427"/>
                  <a:pt x="41716" y="41716"/>
                </a:cubicBezTo>
                <a:cubicBezTo>
                  <a:pt x="68426" y="15006"/>
                  <a:pt x="104654" y="0"/>
                  <a:pt x="142428" y="0"/>
                </a:cubicBezTo>
                <a:lnTo>
                  <a:pt x="2194576" y="0"/>
                </a:lnTo>
                <a:cubicBezTo>
                  <a:pt x="2232350" y="0"/>
                  <a:pt x="2268577" y="15006"/>
                  <a:pt x="2295288" y="41716"/>
                </a:cubicBezTo>
                <a:cubicBezTo>
                  <a:pt x="2321998" y="68426"/>
                  <a:pt x="2337004" y="104654"/>
                  <a:pt x="2337004" y="142428"/>
                </a:cubicBezTo>
                <a:lnTo>
                  <a:pt x="2337004" y="1281855"/>
                </a:lnTo>
                <a:cubicBezTo>
                  <a:pt x="2337004" y="1319629"/>
                  <a:pt x="2321998" y="1355856"/>
                  <a:pt x="2295288" y="1382567"/>
                </a:cubicBezTo>
                <a:cubicBezTo>
                  <a:pt x="2268578" y="1409277"/>
                  <a:pt x="2232350" y="1424283"/>
                  <a:pt x="2194576" y="1424283"/>
                </a:cubicBezTo>
                <a:lnTo>
                  <a:pt x="142428" y="1424283"/>
                </a:lnTo>
                <a:cubicBezTo>
                  <a:pt x="104654" y="1424283"/>
                  <a:pt x="68427" y="1409277"/>
                  <a:pt x="41716" y="1382567"/>
                </a:cubicBezTo>
                <a:cubicBezTo>
                  <a:pt x="15006" y="1355857"/>
                  <a:pt x="0" y="1319629"/>
                  <a:pt x="0" y="1281855"/>
                </a:cubicBezTo>
                <a:lnTo>
                  <a:pt x="0" y="142428"/>
                </a:lnTo>
                <a:close/>
              </a:path>
            </a:pathLst>
          </a:custGeom>
          <a:gradFill rotWithShape="0">
            <a:gsLst>
              <a:gs pos="0">
                <a:srgbClr val="006600"/>
              </a:gs>
              <a:gs pos="56000">
                <a:srgbClr val="92D050"/>
              </a:gs>
              <a:gs pos="100000">
                <a:schemeClr val="accent1">
                  <a:shade val="67500"/>
                  <a:satMod val="115000"/>
                </a:schemeClr>
              </a:gs>
            </a:gsLst>
            <a:lin ang="5400000" scaled="0"/>
          </a:gradFill>
          <a:ln>
            <a:noFill/>
          </a:ln>
          <a:scene3d>
            <a:camera prst="orthographicFront"/>
            <a:lightRig rig="threePt" dir="t"/>
          </a:scene3d>
          <a:sp3d>
            <a:bevelT w="279400"/>
            <a:bevelB w="279400"/>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7436" tIns="76006" rIns="87436" bIns="76006" numCol="1" spcCol="1270" anchor="ctr" anchorCtr="0">
            <a:noAutofit/>
          </a:bodyPr>
          <a:lstStyle/>
          <a:p>
            <a:pPr lvl="0" algn="ctr" defTabSz="800100">
              <a:lnSpc>
                <a:spcPct val="90000"/>
              </a:lnSpc>
              <a:spcBef>
                <a:spcPct val="0"/>
              </a:spcBef>
              <a:spcAft>
                <a:spcPct val="35000"/>
              </a:spcAft>
            </a:pPr>
            <a:r>
              <a:rPr lang="fa-IR" sz="1800" b="1" kern="1200" dirty="0" smtClean="0">
                <a:solidFill>
                  <a:schemeClr val="tx1"/>
                </a:solidFill>
                <a:effectLst>
                  <a:outerShdw blurRad="38100" dist="38100" dir="2700000" algn="tl">
                    <a:srgbClr val="000000">
                      <a:alpha val="43137"/>
                    </a:srgbClr>
                  </a:outerShdw>
                </a:effectLst>
                <a:cs typeface="B Nazanin" pitchFamily="2" charset="-78"/>
              </a:rPr>
              <a:t>نه تنها توزیع اندازه ذرات که دسته بندی اندازه ذرات نیز قابل انجام است.</a:t>
            </a:r>
            <a:endParaRPr lang="en-US" sz="1800" b="1" kern="1200" dirty="0">
              <a:solidFill>
                <a:schemeClr val="tx1"/>
              </a:solidFill>
              <a:effectLst>
                <a:outerShdw blurRad="38100" dist="38100" dir="2700000" algn="tl">
                  <a:srgbClr val="000000">
                    <a:alpha val="43137"/>
                  </a:srgbClr>
                </a:outerShdw>
              </a:effectLst>
              <a:cs typeface="B Nazanin" pitchFamily="2" charset="-78"/>
            </a:endParaRPr>
          </a:p>
        </p:txBody>
      </p:sp>
      <p:sp>
        <p:nvSpPr>
          <p:cNvPr id="15" name="Freeform 14"/>
          <p:cNvSpPr/>
          <p:nvPr/>
        </p:nvSpPr>
        <p:spPr>
          <a:xfrm>
            <a:off x="247355" y="1397000"/>
            <a:ext cx="2809871" cy="4851400"/>
          </a:xfrm>
          <a:custGeom>
            <a:avLst/>
            <a:gdLst>
              <a:gd name="connsiteX0" fmla="*/ 0 w 2809871"/>
              <a:gd name="connsiteY0" fmla="*/ 280987 h 4851400"/>
              <a:gd name="connsiteX1" fmla="*/ 82299 w 2809871"/>
              <a:gd name="connsiteY1" fmla="*/ 82299 h 4851400"/>
              <a:gd name="connsiteX2" fmla="*/ 280987 w 2809871"/>
              <a:gd name="connsiteY2" fmla="*/ 0 h 4851400"/>
              <a:gd name="connsiteX3" fmla="*/ 2528884 w 2809871"/>
              <a:gd name="connsiteY3" fmla="*/ 0 h 4851400"/>
              <a:gd name="connsiteX4" fmla="*/ 2727572 w 2809871"/>
              <a:gd name="connsiteY4" fmla="*/ 82299 h 4851400"/>
              <a:gd name="connsiteX5" fmla="*/ 2809871 w 2809871"/>
              <a:gd name="connsiteY5" fmla="*/ 280987 h 4851400"/>
              <a:gd name="connsiteX6" fmla="*/ 2809871 w 2809871"/>
              <a:gd name="connsiteY6" fmla="*/ 4570413 h 4851400"/>
              <a:gd name="connsiteX7" fmla="*/ 2727572 w 2809871"/>
              <a:gd name="connsiteY7" fmla="*/ 4769101 h 4851400"/>
              <a:gd name="connsiteX8" fmla="*/ 2528884 w 2809871"/>
              <a:gd name="connsiteY8" fmla="*/ 4851400 h 4851400"/>
              <a:gd name="connsiteX9" fmla="*/ 280987 w 2809871"/>
              <a:gd name="connsiteY9" fmla="*/ 4851400 h 4851400"/>
              <a:gd name="connsiteX10" fmla="*/ 82299 w 2809871"/>
              <a:gd name="connsiteY10" fmla="*/ 4769101 h 4851400"/>
              <a:gd name="connsiteX11" fmla="*/ 0 w 2809871"/>
              <a:gd name="connsiteY11" fmla="*/ 4570413 h 4851400"/>
              <a:gd name="connsiteX12" fmla="*/ 0 w 2809871"/>
              <a:gd name="connsiteY12" fmla="*/ 280987 h 485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09871" h="4851400">
                <a:moveTo>
                  <a:pt x="0" y="280987"/>
                </a:moveTo>
                <a:cubicBezTo>
                  <a:pt x="0" y="206465"/>
                  <a:pt x="29604" y="134994"/>
                  <a:pt x="82299" y="82299"/>
                </a:cubicBezTo>
                <a:cubicBezTo>
                  <a:pt x="134994" y="29604"/>
                  <a:pt x="206465" y="0"/>
                  <a:pt x="280987" y="0"/>
                </a:cubicBezTo>
                <a:lnTo>
                  <a:pt x="2528884" y="0"/>
                </a:lnTo>
                <a:cubicBezTo>
                  <a:pt x="2603406" y="0"/>
                  <a:pt x="2674877" y="29604"/>
                  <a:pt x="2727572" y="82299"/>
                </a:cubicBezTo>
                <a:cubicBezTo>
                  <a:pt x="2780267" y="134994"/>
                  <a:pt x="2809871" y="206465"/>
                  <a:pt x="2809871" y="280987"/>
                </a:cubicBezTo>
                <a:lnTo>
                  <a:pt x="2809871" y="4570413"/>
                </a:lnTo>
                <a:cubicBezTo>
                  <a:pt x="2809871" y="4644935"/>
                  <a:pt x="2780267" y="4716406"/>
                  <a:pt x="2727572" y="4769101"/>
                </a:cubicBezTo>
                <a:cubicBezTo>
                  <a:pt x="2674877" y="4821796"/>
                  <a:pt x="2603406" y="4851400"/>
                  <a:pt x="2528884" y="4851400"/>
                </a:cubicBezTo>
                <a:lnTo>
                  <a:pt x="280987" y="4851400"/>
                </a:lnTo>
                <a:cubicBezTo>
                  <a:pt x="206465" y="4851400"/>
                  <a:pt x="134994" y="4821796"/>
                  <a:pt x="82299" y="4769101"/>
                </a:cubicBezTo>
                <a:cubicBezTo>
                  <a:pt x="29604" y="4716406"/>
                  <a:pt x="0" y="4644935"/>
                  <a:pt x="0" y="4570413"/>
                </a:cubicBezTo>
                <a:lnTo>
                  <a:pt x="0" y="280987"/>
                </a:lnTo>
                <a:close/>
              </a:path>
            </a:pathLst>
          </a:custGeom>
          <a:solidFill>
            <a:schemeClr val="accent1"/>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3487420" numCol="1" spcCol="1270" anchor="ctr" anchorCtr="0">
            <a:noAutofit/>
          </a:bodyPr>
          <a:lstStyle/>
          <a:p>
            <a:pPr lvl="0" algn="ctr" defTabSz="1066800">
              <a:lnSpc>
                <a:spcPct val="90000"/>
              </a:lnSpc>
              <a:spcBef>
                <a:spcPct val="0"/>
              </a:spcBef>
              <a:spcAft>
                <a:spcPct val="35000"/>
              </a:spcAft>
            </a:pPr>
            <a:r>
              <a:rPr lang="fa-IR" sz="2400" kern="1200" dirty="0" smtClean="0">
                <a:solidFill>
                  <a:srgbClr val="FF0000"/>
                </a:solidFill>
                <a:effectLst>
                  <a:outerShdw blurRad="38100" dist="38100" dir="2700000" algn="tl">
                    <a:srgbClr val="000000">
                      <a:alpha val="43137"/>
                    </a:srgbClr>
                  </a:outerShdw>
                </a:effectLst>
                <a:cs typeface="B Titr" pitchFamily="2" charset="-78"/>
              </a:rPr>
              <a:t>معایب</a:t>
            </a:r>
            <a:endParaRPr lang="en-US" sz="2400" kern="1200" dirty="0">
              <a:solidFill>
                <a:srgbClr val="FF0000"/>
              </a:solidFill>
              <a:effectLst>
                <a:outerShdw blurRad="38100" dist="38100" dir="2700000" algn="tl">
                  <a:srgbClr val="000000">
                    <a:alpha val="43137"/>
                  </a:srgbClr>
                </a:outerShdw>
              </a:effectLst>
              <a:cs typeface="B Titr" pitchFamily="2" charset="-78"/>
            </a:endParaRPr>
          </a:p>
        </p:txBody>
      </p:sp>
      <p:sp>
        <p:nvSpPr>
          <p:cNvPr id="16" name="Freeform 15"/>
          <p:cNvSpPr/>
          <p:nvPr/>
        </p:nvSpPr>
        <p:spPr>
          <a:xfrm>
            <a:off x="554211" y="2852810"/>
            <a:ext cx="2163934" cy="1464825"/>
          </a:xfrm>
          <a:custGeom>
            <a:avLst/>
            <a:gdLst>
              <a:gd name="connsiteX0" fmla="*/ 0 w 2163934"/>
              <a:gd name="connsiteY0" fmla="*/ 146483 h 1464825"/>
              <a:gd name="connsiteX1" fmla="*/ 42904 w 2163934"/>
              <a:gd name="connsiteY1" fmla="*/ 42904 h 1464825"/>
              <a:gd name="connsiteX2" fmla="*/ 146483 w 2163934"/>
              <a:gd name="connsiteY2" fmla="*/ 0 h 1464825"/>
              <a:gd name="connsiteX3" fmla="*/ 2017451 w 2163934"/>
              <a:gd name="connsiteY3" fmla="*/ 0 h 1464825"/>
              <a:gd name="connsiteX4" fmla="*/ 2121030 w 2163934"/>
              <a:gd name="connsiteY4" fmla="*/ 42904 h 1464825"/>
              <a:gd name="connsiteX5" fmla="*/ 2163934 w 2163934"/>
              <a:gd name="connsiteY5" fmla="*/ 146483 h 1464825"/>
              <a:gd name="connsiteX6" fmla="*/ 2163934 w 2163934"/>
              <a:gd name="connsiteY6" fmla="*/ 1318342 h 1464825"/>
              <a:gd name="connsiteX7" fmla="*/ 2121030 w 2163934"/>
              <a:gd name="connsiteY7" fmla="*/ 1421921 h 1464825"/>
              <a:gd name="connsiteX8" fmla="*/ 2017451 w 2163934"/>
              <a:gd name="connsiteY8" fmla="*/ 1464825 h 1464825"/>
              <a:gd name="connsiteX9" fmla="*/ 146483 w 2163934"/>
              <a:gd name="connsiteY9" fmla="*/ 1464825 h 1464825"/>
              <a:gd name="connsiteX10" fmla="*/ 42904 w 2163934"/>
              <a:gd name="connsiteY10" fmla="*/ 1421921 h 1464825"/>
              <a:gd name="connsiteX11" fmla="*/ 0 w 2163934"/>
              <a:gd name="connsiteY11" fmla="*/ 1318342 h 1464825"/>
              <a:gd name="connsiteX12" fmla="*/ 0 w 2163934"/>
              <a:gd name="connsiteY12" fmla="*/ 146483 h 146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63934" h="1464825">
                <a:moveTo>
                  <a:pt x="0" y="146483"/>
                </a:moveTo>
                <a:cubicBezTo>
                  <a:pt x="0" y="107633"/>
                  <a:pt x="15433" y="70375"/>
                  <a:pt x="42904" y="42904"/>
                </a:cubicBezTo>
                <a:cubicBezTo>
                  <a:pt x="70375" y="15433"/>
                  <a:pt x="107634" y="0"/>
                  <a:pt x="146483" y="0"/>
                </a:cubicBezTo>
                <a:lnTo>
                  <a:pt x="2017451" y="0"/>
                </a:lnTo>
                <a:cubicBezTo>
                  <a:pt x="2056301" y="0"/>
                  <a:pt x="2093559" y="15433"/>
                  <a:pt x="2121030" y="42904"/>
                </a:cubicBezTo>
                <a:cubicBezTo>
                  <a:pt x="2148501" y="70375"/>
                  <a:pt x="2163934" y="107634"/>
                  <a:pt x="2163934" y="146483"/>
                </a:cubicBezTo>
                <a:lnTo>
                  <a:pt x="2163934" y="1318342"/>
                </a:lnTo>
                <a:cubicBezTo>
                  <a:pt x="2163934" y="1357192"/>
                  <a:pt x="2148501" y="1394450"/>
                  <a:pt x="2121030" y="1421921"/>
                </a:cubicBezTo>
                <a:cubicBezTo>
                  <a:pt x="2093559" y="1449392"/>
                  <a:pt x="2056301" y="1464825"/>
                  <a:pt x="2017451" y="1464825"/>
                </a:cubicBezTo>
                <a:lnTo>
                  <a:pt x="146483" y="1464825"/>
                </a:lnTo>
                <a:cubicBezTo>
                  <a:pt x="107633" y="1464825"/>
                  <a:pt x="70375" y="1449392"/>
                  <a:pt x="42904" y="1421921"/>
                </a:cubicBezTo>
                <a:cubicBezTo>
                  <a:pt x="15433" y="1394450"/>
                  <a:pt x="0" y="1357192"/>
                  <a:pt x="0" y="1318342"/>
                </a:cubicBezTo>
                <a:lnTo>
                  <a:pt x="0" y="146483"/>
                </a:lnTo>
                <a:close/>
              </a:path>
            </a:pathLst>
          </a:custGeom>
          <a:gradFill rotWithShape="0">
            <a:gsLst>
              <a:gs pos="0">
                <a:srgbClr val="FF0000"/>
              </a:gs>
              <a:gs pos="50000">
                <a:srgbClr val="FD877B"/>
              </a:gs>
              <a:gs pos="100000">
                <a:schemeClr val="accent1">
                  <a:shade val="100000"/>
                  <a:satMod val="115000"/>
                </a:schemeClr>
              </a:gs>
            </a:gsLst>
            <a:lin ang="5400000" scaled="0"/>
          </a:gradFill>
          <a:ln>
            <a:noFill/>
          </a:ln>
          <a:scene3d>
            <a:camera prst="orthographicFront"/>
            <a:lightRig rig="threePt" dir="t"/>
          </a:scene3d>
          <a:sp3d>
            <a:bevelT w="279400"/>
            <a:bevelB w="279400"/>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8623" tIns="77193" rIns="88623" bIns="77193" numCol="1" spcCol="1270" anchor="ctr" anchorCtr="0">
            <a:noAutofit/>
          </a:bodyPr>
          <a:lstStyle/>
          <a:p>
            <a:pPr lvl="0" algn="ctr" defTabSz="800100" rtl="1">
              <a:lnSpc>
                <a:spcPct val="90000"/>
              </a:lnSpc>
              <a:spcBef>
                <a:spcPct val="0"/>
              </a:spcBef>
              <a:spcAft>
                <a:spcPct val="35000"/>
              </a:spcAft>
            </a:pPr>
            <a:r>
              <a:rPr lang="fa-IR" sz="1800" b="1" kern="1200" dirty="0" smtClean="0">
                <a:solidFill>
                  <a:schemeClr val="tx1"/>
                </a:solidFill>
                <a:effectLst>
                  <a:outerShdw blurRad="38100" dist="38100" dir="2700000" algn="tl">
                    <a:srgbClr val="000000">
                      <a:alpha val="43137"/>
                    </a:srgbClr>
                  </a:outerShdw>
                </a:effectLst>
                <a:cs typeface="B Nazanin" pitchFamily="2" charset="-78"/>
              </a:rPr>
              <a:t>ذرات بایستی در حلال پخش شده باشند.</a:t>
            </a:r>
            <a:endParaRPr lang="en-US" sz="1800" b="1" kern="1200" dirty="0">
              <a:solidFill>
                <a:schemeClr val="tx1"/>
              </a:solidFill>
              <a:effectLst>
                <a:outerShdw blurRad="38100" dist="38100" dir="2700000" algn="tl">
                  <a:srgbClr val="000000">
                    <a:alpha val="43137"/>
                  </a:srgbClr>
                </a:outerShdw>
              </a:effectLst>
              <a:latin typeface="Times New Roman" pitchFamily="18" charset="0"/>
              <a:cs typeface="B Nazanin" pitchFamily="2" charset="-78"/>
            </a:endParaRPr>
          </a:p>
        </p:txBody>
      </p:sp>
      <p:sp>
        <p:nvSpPr>
          <p:cNvPr id="17" name="Freeform 16"/>
          <p:cNvSpPr/>
          <p:nvPr/>
        </p:nvSpPr>
        <p:spPr>
          <a:xfrm>
            <a:off x="609598" y="4542676"/>
            <a:ext cx="2053159" cy="1462763"/>
          </a:xfrm>
          <a:custGeom>
            <a:avLst/>
            <a:gdLst>
              <a:gd name="connsiteX0" fmla="*/ 0 w 2053159"/>
              <a:gd name="connsiteY0" fmla="*/ 146276 h 1462763"/>
              <a:gd name="connsiteX1" fmla="*/ 42843 w 2053159"/>
              <a:gd name="connsiteY1" fmla="*/ 42843 h 1462763"/>
              <a:gd name="connsiteX2" fmla="*/ 146276 w 2053159"/>
              <a:gd name="connsiteY2" fmla="*/ 0 h 1462763"/>
              <a:gd name="connsiteX3" fmla="*/ 1906883 w 2053159"/>
              <a:gd name="connsiteY3" fmla="*/ 0 h 1462763"/>
              <a:gd name="connsiteX4" fmla="*/ 2010316 w 2053159"/>
              <a:gd name="connsiteY4" fmla="*/ 42843 h 1462763"/>
              <a:gd name="connsiteX5" fmla="*/ 2053159 w 2053159"/>
              <a:gd name="connsiteY5" fmla="*/ 146276 h 1462763"/>
              <a:gd name="connsiteX6" fmla="*/ 2053159 w 2053159"/>
              <a:gd name="connsiteY6" fmla="*/ 1316487 h 1462763"/>
              <a:gd name="connsiteX7" fmla="*/ 2010316 w 2053159"/>
              <a:gd name="connsiteY7" fmla="*/ 1419920 h 1462763"/>
              <a:gd name="connsiteX8" fmla="*/ 1906883 w 2053159"/>
              <a:gd name="connsiteY8" fmla="*/ 1462763 h 1462763"/>
              <a:gd name="connsiteX9" fmla="*/ 146276 w 2053159"/>
              <a:gd name="connsiteY9" fmla="*/ 1462763 h 1462763"/>
              <a:gd name="connsiteX10" fmla="*/ 42843 w 2053159"/>
              <a:gd name="connsiteY10" fmla="*/ 1419920 h 1462763"/>
              <a:gd name="connsiteX11" fmla="*/ 0 w 2053159"/>
              <a:gd name="connsiteY11" fmla="*/ 1316487 h 1462763"/>
              <a:gd name="connsiteX12" fmla="*/ 0 w 2053159"/>
              <a:gd name="connsiteY12" fmla="*/ 146276 h 146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53159" h="1462763">
                <a:moveTo>
                  <a:pt x="0" y="146276"/>
                </a:moveTo>
                <a:cubicBezTo>
                  <a:pt x="0" y="107481"/>
                  <a:pt x="15411" y="70275"/>
                  <a:pt x="42843" y="42843"/>
                </a:cubicBezTo>
                <a:cubicBezTo>
                  <a:pt x="70275" y="15411"/>
                  <a:pt x="107481" y="0"/>
                  <a:pt x="146276" y="0"/>
                </a:cubicBezTo>
                <a:lnTo>
                  <a:pt x="1906883" y="0"/>
                </a:lnTo>
                <a:cubicBezTo>
                  <a:pt x="1945678" y="0"/>
                  <a:pt x="1982884" y="15411"/>
                  <a:pt x="2010316" y="42843"/>
                </a:cubicBezTo>
                <a:cubicBezTo>
                  <a:pt x="2037748" y="70275"/>
                  <a:pt x="2053159" y="107481"/>
                  <a:pt x="2053159" y="146276"/>
                </a:cubicBezTo>
                <a:lnTo>
                  <a:pt x="2053159" y="1316487"/>
                </a:lnTo>
                <a:cubicBezTo>
                  <a:pt x="2053159" y="1355282"/>
                  <a:pt x="2037748" y="1392488"/>
                  <a:pt x="2010316" y="1419920"/>
                </a:cubicBezTo>
                <a:cubicBezTo>
                  <a:pt x="1982884" y="1447352"/>
                  <a:pt x="1945678" y="1462763"/>
                  <a:pt x="1906883" y="1462763"/>
                </a:cubicBezTo>
                <a:lnTo>
                  <a:pt x="146276" y="1462763"/>
                </a:lnTo>
                <a:cubicBezTo>
                  <a:pt x="107481" y="1462763"/>
                  <a:pt x="70275" y="1447352"/>
                  <a:pt x="42843" y="1419920"/>
                </a:cubicBezTo>
                <a:cubicBezTo>
                  <a:pt x="15411" y="1392488"/>
                  <a:pt x="0" y="1355282"/>
                  <a:pt x="0" y="1316487"/>
                </a:cubicBezTo>
                <a:lnTo>
                  <a:pt x="0" y="146276"/>
                </a:lnTo>
                <a:close/>
              </a:path>
            </a:pathLst>
          </a:custGeom>
          <a:gradFill rotWithShape="0">
            <a:gsLst>
              <a:gs pos="0">
                <a:srgbClr val="FF0000"/>
              </a:gs>
              <a:gs pos="50000">
                <a:srgbClr val="FD877B"/>
              </a:gs>
              <a:gs pos="100000">
                <a:schemeClr val="accent1">
                  <a:shade val="100000"/>
                  <a:satMod val="115000"/>
                </a:schemeClr>
              </a:gs>
            </a:gsLst>
            <a:lin ang="5400000" scaled="0"/>
          </a:gradFill>
          <a:ln>
            <a:noFill/>
          </a:ln>
          <a:scene3d>
            <a:camera prst="orthographicFront"/>
            <a:lightRig rig="threePt" dir="t"/>
          </a:scene3d>
          <a:sp3d>
            <a:bevelT w="279400"/>
            <a:bevelB w="279400"/>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8563" tIns="77133" rIns="88563" bIns="77133" numCol="1" spcCol="1270" anchor="ctr" anchorCtr="0">
            <a:noAutofit/>
          </a:bodyPr>
          <a:lstStyle/>
          <a:p>
            <a:pPr lvl="0" algn="ctr" defTabSz="800100" rtl="1">
              <a:lnSpc>
                <a:spcPct val="90000"/>
              </a:lnSpc>
              <a:spcBef>
                <a:spcPct val="0"/>
              </a:spcBef>
              <a:spcAft>
                <a:spcPct val="35000"/>
              </a:spcAft>
            </a:pPr>
            <a:r>
              <a:rPr lang="fa-IR" sz="1800" b="1" kern="1200" dirty="0" smtClean="0">
                <a:solidFill>
                  <a:schemeClr val="tx1"/>
                </a:solidFill>
                <a:effectLst>
                  <a:outerShdw blurRad="38100" dist="38100" dir="2700000" algn="tl">
                    <a:srgbClr val="000000">
                      <a:alpha val="43137"/>
                    </a:srgbClr>
                  </a:outerShdw>
                </a:effectLst>
                <a:cs typeface="B Nazanin" pitchFamily="2" charset="-78"/>
              </a:rPr>
              <a:t>ذراتی که در ماتریکس قرار داشته باشند قابل شناسایی نیستند.</a:t>
            </a:r>
            <a:endParaRPr lang="en-US" sz="1800" b="1" kern="1200" dirty="0">
              <a:solidFill>
                <a:schemeClr val="tx1"/>
              </a:solidFill>
              <a:effectLst>
                <a:outerShdw blurRad="38100" dist="38100" dir="2700000" algn="tl">
                  <a:srgbClr val="000000">
                    <a:alpha val="43137"/>
                  </a:srgbClr>
                </a:outerShdw>
              </a:effectLst>
              <a:cs typeface="B Nazanin" pitchFamily="2" charset="-78"/>
            </a:endParaRPr>
          </a:p>
        </p:txBody>
      </p:sp>
    </p:spTree>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20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2000"/>
                                        <p:tgtEl>
                                          <p:spTgt spid="15"/>
                                        </p:tgtEl>
                                      </p:cBhvr>
                                    </p:animEffect>
                                  </p:childTnLst>
                                </p:cTn>
                              </p:par>
                            </p:childTnLst>
                          </p:cTn>
                        </p:par>
                        <p:par>
                          <p:cTn id="14" fill="hold">
                            <p:stCondLst>
                              <p:cond delay="2000"/>
                            </p:stCondLst>
                            <p:childTnLst>
                              <p:par>
                                <p:cTn id="15" presetID="14" presetClass="entr" presetSubtype="1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1000"/>
                                        <p:tgtEl>
                                          <p:spTgt spid="10"/>
                                        </p:tgtEl>
                                      </p:cBhvr>
                                    </p:animEffect>
                                  </p:childTnLst>
                                </p:cTn>
                              </p:par>
                            </p:childTnLst>
                          </p:cTn>
                        </p:par>
                        <p:par>
                          <p:cTn id="18" fill="hold">
                            <p:stCondLst>
                              <p:cond delay="3000"/>
                            </p:stCondLst>
                            <p:childTnLst>
                              <p:par>
                                <p:cTn id="19" presetID="12" presetClass="entr" presetSubtype="1"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slide(fromTop)">
                                      <p:cBhvr>
                                        <p:cTn id="21" dur="1000"/>
                                        <p:tgtEl>
                                          <p:spTgt spid="13"/>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slide(fromBottom)">
                                      <p:cBhvr>
                                        <p:cTn id="24" dur="1000"/>
                                        <p:tgtEl>
                                          <p:spTgt spid="16"/>
                                        </p:tgtEl>
                                      </p:cBhvr>
                                    </p:animEffect>
                                  </p:childTnLst>
                                </p:cTn>
                              </p:par>
                            </p:childTnLst>
                          </p:cTn>
                        </p:par>
                        <p:par>
                          <p:cTn id="25" fill="hold">
                            <p:stCondLst>
                              <p:cond delay="4000"/>
                            </p:stCondLst>
                            <p:childTnLst>
                              <p:par>
                                <p:cTn id="26" presetID="14" presetClass="entr" presetSubtype="1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randombar(horizontal)">
                                      <p:cBhvr>
                                        <p:cTn id="28" dur="1000"/>
                                        <p:tgtEl>
                                          <p:spTgt spid="11"/>
                                        </p:tgtEl>
                                      </p:cBhvr>
                                    </p:animEffect>
                                  </p:childTnLst>
                                </p:cTn>
                              </p:par>
                            </p:childTnLst>
                          </p:cTn>
                        </p:par>
                        <p:par>
                          <p:cTn id="29" fill="hold">
                            <p:stCondLst>
                              <p:cond delay="5000"/>
                            </p:stCondLst>
                            <p:childTnLst>
                              <p:par>
                                <p:cTn id="30" presetID="12" presetClass="entr" presetSubtype="1"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slide(fromTop)">
                                      <p:cBhvr>
                                        <p:cTn id="32" dur="1000"/>
                                        <p:tgtEl>
                                          <p:spTgt spid="14"/>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slide(fromBottom)">
                                      <p:cBhvr>
                                        <p:cTn id="35"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76200" y="152400"/>
            <a:ext cx="8610600" cy="914400"/>
          </a:xfrm>
        </p:spPr>
        <p:txBody>
          <a:bodyPr/>
          <a:lstStyle/>
          <a:p>
            <a:r>
              <a:rPr lang="ar-SA" dirty="0" smtClean="0">
                <a:solidFill>
                  <a:srgbClr val="00B0F0"/>
                </a:solidFill>
                <a:effectLst>
                  <a:outerShdw blurRad="38100" dist="38100" dir="2700000" algn="tl">
                    <a:srgbClr val="000000">
                      <a:alpha val="43137"/>
                    </a:srgbClr>
                  </a:outerShdw>
                </a:effectLst>
                <a:cs typeface="B Titr" pitchFamily="2" charset="-78"/>
              </a:rPr>
              <a:t>مقایسه روش های مختلف ارزیابی توزیع اندازه ذرات</a:t>
            </a:r>
            <a:endParaRPr lang="en-US" dirty="0">
              <a:solidFill>
                <a:srgbClr val="00B0F0"/>
              </a:solidFill>
              <a:effectLst>
                <a:outerShdw blurRad="38100" dist="38100" dir="2700000" algn="tl">
                  <a:srgbClr val="000000">
                    <a:alpha val="43137"/>
                  </a:srgbClr>
                </a:outerShdw>
              </a:effectLst>
              <a:cs typeface="B Titr" pitchFamily="2" charset="-78"/>
            </a:endParaRPr>
          </a:p>
        </p:txBody>
      </p:sp>
      <p:sp>
        <p:nvSpPr>
          <p:cNvPr id="6" name="Slide Number Placeholder 2"/>
          <p:cNvSpPr>
            <a:spLocks noGrp="1"/>
          </p:cNvSpPr>
          <p:nvPr>
            <p:ph type="sldNum" sz="quarter" idx="10"/>
          </p:nvPr>
        </p:nvSpPr>
        <p:spPr>
          <a:xfrm>
            <a:off x="8610600" y="6051332"/>
            <a:ext cx="533400" cy="457200"/>
          </a:xfrm>
        </p:spPr>
        <p:txBody>
          <a:bodyPr/>
          <a:lstStyle/>
          <a:p>
            <a:pPr>
              <a:defRPr/>
            </a:pPr>
            <a:fld id="{49B0553E-AA25-4EF8-B191-2C07F622213B}" type="slidenum">
              <a:rPr lang="en-US" smtClean="0"/>
              <a:pPr>
                <a:defRPr/>
              </a:pPr>
              <a:t>6</a:t>
            </a:fld>
            <a:endParaRPr lang="en-US" dirty="0"/>
          </a:p>
        </p:txBody>
      </p:sp>
      <p:sp>
        <p:nvSpPr>
          <p:cNvPr id="9" name="Freeform 8"/>
          <p:cNvSpPr/>
          <p:nvPr/>
        </p:nvSpPr>
        <p:spPr>
          <a:xfrm>
            <a:off x="6153892" y="1397000"/>
            <a:ext cx="2225464" cy="4851400"/>
          </a:xfrm>
          <a:custGeom>
            <a:avLst/>
            <a:gdLst>
              <a:gd name="connsiteX0" fmla="*/ 0 w 2225464"/>
              <a:gd name="connsiteY0" fmla="*/ 222546 h 4851400"/>
              <a:gd name="connsiteX1" fmla="*/ 65182 w 2225464"/>
              <a:gd name="connsiteY1" fmla="*/ 65182 h 4851400"/>
              <a:gd name="connsiteX2" fmla="*/ 222546 w 2225464"/>
              <a:gd name="connsiteY2" fmla="*/ 0 h 4851400"/>
              <a:gd name="connsiteX3" fmla="*/ 2002918 w 2225464"/>
              <a:gd name="connsiteY3" fmla="*/ 0 h 4851400"/>
              <a:gd name="connsiteX4" fmla="*/ 2160282 w 2225464"/>
              <a:gd name="connsiteY4" fmla="*/ 65182 h 4851400"/>
              <a:gd name="connsiteX5" fmla="*/ 2225464 w 2225464"/>
              <a:gd name="connsiteY5" fmla="*/ 222546 h 4851400"/>
              <a:gd name="connsiteX6" fmla="*/ 2225464 w 2225464"/>
              <a:gd name="connsiteY6" fmla="*/ 4628854 h 4851400"/>
              <a:gd name="connsiteX7" fmla="*/ 2160282 w 2225464"/>
              <a:gd name="connsiteY7" fmla="*/ 4786218 h 4851400"/>
              <a:gd name="connsiteX8" fmla="*/ 2002918 w 2225464"/>
              <a:gd name="connsiteY8" fmla="*/ 4851400 h 4851400"/>
              <a:gd name="connsiteX9" fmla="*/ 222546 w 2225464"/>
              <a:gd name="connsiteY9" fmla="*/ 4851400 h 4851400"/>
              <a:gd name="connsiteX10" fmla="*/ 65182 w 2225464"/>
              <a:gd name="connsiteY10" fmla="*/ 4786218 h 4851400"/>
              <a:gd name="connsiteX11" fmla="*/ 0 w 2225464"/>
              <a:gd name="connsiteY11" fmla="*/ 4628854 h 4851400"/>
              <a:gd name="connsiteX12" fmla="*/ 0 w 2225464"/>
              <a:gd name="connsiteY12" fmla="*/ 222546 h 485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25464" h="4851400">
                <a:moveTo>
                  <a:pt x="0" y="222546"/>
                </a:moveTo>
                <a:cubicBezTo>
                  <a:pt x="0" y="163523"/>
                  <a:pt x="23447" y="106918"/>
                  <a:pt x="65182" y="65182"/>
                </a:cubicBezTo>
                <a:cubicBezTo>
                  <a:pt x="106918" y="23447"/>
                  <a:pt x="163523" y="0"/>
                  <a:pt x="222546" y="0"/>
                </a:cubicBezTo>
                <a:lnTo>
                  <a:pt x="2002918" y="0"/>
                </a:lnTo>
                <a:cubicBezTo>
                  <a:pt x="2061941" y="0"/>
                  <a:pt x="2118546" y="23447"/>
                  <a:pt x="2160282" y="65182"/>
                </a:cubicBezTo>
                <a:cubicBezTo>
                  <a:pt x="2202017" y="106918"/>
                  <a:pt x="2225464" y="163523"/>
                  <a:pt x="2225464" y="222546"/>
                </a:cubicBezTo>
                <a:lnTo>
                  <a:pt x="2225464" y="4628854"/>
                </a:lnTo>
                <a:cubicBezTo>
                  <a:pt x="2225464" y="4687877"/>
                  <a:pt x="2202017" y="4744482"/>
                  <a:pt x="2160282" y="4786218"/>
                </a:cubicBezTo>
                <a:cubicBezTo>
                  <a:pt x="2118547" y="4827953"/>
                  <a:pt x="2061941" y="4851400"/>
                  <a:pt x="2002918" y="4851400"/>
                </a:cubicBezTo>
                <a:lnTo>
                  <a:pt x="222546" y="4851400"/>
                </a:lnTo>
                <a:cubicBezTo>
                  <a:pt x="163523" y="4851400"/>
                  <a:pt x="106918" y="4827953"/>
                  <a:pt x="65182" y="4786218"/>
                </a:cubicBezTo>
                <a:cubicBezTo>
                  <a:pt x="23447" y="4744482"/>
                  <a:pt x="0" y="4687877"/>
                  <a:pt x="0" y="4628854"/>
                </a:cubicBezTo>
                <a:lnTo>
                  <a:pt x="0" y="222546"/>
                </a:lnTo>
                <a:close/>
              </a:path>
            </a:pathLst>
          </a:custGeom>
          <a:solidFill>
            <a:schemeClr val="accent1"/>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3487420" numCol="1" spcCol="1270" anchor="ctr" anchorCtr="0">
            <a:noAutofit/>
          </a:bodyPr>
          <a:lstStyle/>
          <a:p>
            <a:pPr lvl="0" algn="ctr" defTabSz="1066800">
              <a:lnSpc>
                <a:spcPct val="90000"/>
              </a:lnSpc>
              <a:spcBef>
                <a:spcPct val="0"/>
              </a:spcBef>
              <a:spcAft>
                <a:spcPct val="35000"/>
              </a:spcAft>
            </a:pPr>
            <a:r>
              <a:rPr lang="fa-IR" sz="2400" kern="1200" dirty="0" smtClean="0">
                <a:effectLst>
                  <a:outerShdw blurRad="38100" dist="38100" dir="2700000" algn="tl">
                    <a:srgbClr val="000000">
                      <a:alpha val="43137"/>
                    </a:srgbClr>
                  </a:outerShdw>
                </a:effectLst>
                <a:cs typeface="B Titr" pitchFamily="2" charset="-78"/>
              </a:rPr>
              <a:t>روش</a:t>
            </a:r>
            <a:endParaRPr lang="en-US" sz="2400" kern="1200" dirty="0">
              <a:effectLst>
                <a:outerShdw blurRad="38100" dist="38100" dir="2700000" algn="tl">
                  <a:srgbClr val="000000">
                    <a:alpha val="43137"/>
                  </a:srgbClr>
                </a:outerShdw>
              </a:effectLst>
              <a:cs typeface="B Titr" pitchFamily="2" charset="-78"/>
            </a:endParaRPr>
          </a:p>
        </p:txBody>
      </p:sp>
      <p:sp>
        <p:nvSpPr>
          <p:cNvPr id="10" name="Freeform 9"/>
          <p:cNvSpPr/>
          <p:nvPr/>
        </p:nvSpPr>
        <p:spPr>
          <a:xfrm>
            <a:off x="6286130" y="2853841"/>
            <a:ext cx="1960989" cy="1462763"/>
          </a:xfrm>
          <a:custGeom>
            <a:avLst/>
            <a:gdLst>
              <a:gd name="connsiteX0" fmla="*/ 0 w 1960989"/>
              <a:gd name="connsiteY0" fmla="*/ 146276 h 1462763"/>
              <a:gd name="connsiteX1" fmla="*/ 42843 w 1960989"/>
              <a:gd name="connsiteY1" fmla="*/ 42843 h 1462763"/>
              <a:gd name="connsiteX2" fmla="*/ 146276 w 1960989"/>
              <a:gd name="connsiteY2" fmla="*/ 0 h 1462763"/>
              <a:gd name="connsiteX3" fmla="*/ 1814713 w 1960989"/>
              <a:gd name="connsiteY3" fmla="*/ 0 h 1462763"/>
              <a:gd name="connsiteX4" fmla="*/ 1918146 w 1960989"/>
              <a:gd name="connsiteY4" fmla="*/ 42843 h 1462763"/>
              <a:gd name="connsiteX5" fmla="*/ 1960989 w 1960989"/>
              <a:gd name="connsiteY5" fmla="*/ 146276 h 1462763"/>
              <a:gd name="connsiteX6" fmla="*/ 1960989 w 1960989"/>
              <a:gd name="connsiteY6" fmla="*/ 1316487 h 1462763"/>
              <a:gd name="connsiteX7" fmla="*/ 1918146 w 1960989"/>
              <a:gd name="connsiteY7" fmla="*/ 1419920 h 1462763"/>
              <a:gd name="connsiteX8" fmla="*/ 1814713 w 1960989"/>
              <a:gd name="connsiteY8" fmla="*/ 1462763 h 1462763"/>
              <a:gd name="connsiteX9" fmla="*/ 146276 w 1960989"/>
              <a:gd name="connsiteY9" fmla="*/ 1462763 h 1462763"/>
              <a:gd name="connsiteX10" fmla="*/ 42843 w 1960989"/>
              <a:gd name="connsiteY10" fmla="*/ 1419920 h 1462763"/>
              <a:gd name="connsiteX11" fmla="*/ 0 w 1960989"/>
              <a:gd name="connsiteY11" fmla="*/ 1316487 h 1462763"/>
              <a:gd name="connsiteX12" fmla="*/ 0 w 1960989"/>
              <a:gd name="connsiteY12" fmla="*/ 146276 h 146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60989" h="1462763">
                <a:moveTo>
                  <a:pt x="0" y="146276"/>
                </a:moveTo>
                <a:cubicBezTo>
                  <a:pt x="0" y="107481"/>
                  <a:pt x="15411" y="70275"/>
                  <a:pt x="42843" y="42843"/>
                </a:cubicBezTo>
                <a:cubicBezTo>
                  <a:pt x="70275" y="15411"/>
                  <a:pt x="107481" y="0"/>
                  <a:pt x="146276" y="0"/>
                </a:cubicBezTo>
                <a:lnTo>
                  <a:pt x="1814713" y="0"/>
                </a:lnTo>
                <a:cubicBezTo>
                  <a:pt x="1853508" y="0"/>
                  <a:pt x="1890714" y="15411"/>
                  <a:pt x="1918146" y="42843"/>
                </a:cubicBezTo>
                <a:cubicBezTo>
                  <a:pt x="1945578" y="70275"/>
                  <a:pt x="1960989" y="107481"/>
                  <a:pt x="1960989" y="146276"/>
                </a:cubicBezTo>
                <a:lnTo>
                  <a:pt x="1960989" y="1316487"/>
                </a:lnTo>
                <a:cubicBezTo>
                  <a:pt x="1960989" y="1355282"/>
                  <a:pt x="1945578" y="1392488"/>
                  <a:pt x="1918146" y="1419920"/>
                </a:cubicBezTo>
                <a:cubicBezTo>
                  <a:pt x="1890714" y="1447352"/>
                  <a:pt x="1853508" y="1462763"/>
                  <a:pt x="1814713" y="1462763"/>
                </a:cubicBezTo>
                <a:lnTo>
                  <a:pt x="146276" y="1462763"/>
                </a:lnTo>
                <a:cubicBezTo>
                  <a:pt x="107481" y="1462763"/>
                  <a:pt x="70275" y="1447352"/>
                  <a:pt x="42843" y="1419920"/>
                </a:cubicBezTo>
                <a:cubicBezTo>
                  <a:pt x="15411" y="1392488"/>
                  <a:pt x="0" y="1355282"/>
                  <a:pt x="0" y="1316487"/>
                </a:cubicBezTo>
                <a:lnTo>
                  <a:pt x="0" y="146276"/>
                </a:lnTo>
                <a:close/>
              </a:path>
            </a:pathLst>
          </a:custGeom>
          <a:solidFill>
            <a:srgbClr val="002060"/>
          </a:solidFill>
          <a:ln>
            <a:noFill/>
          </a:ln>
          <a:scene3d>
            <a:camera prst="orthographicFront"/>
            <a:lightRig rig="threePt" dir="t"/>
          </a:scene3d>
          <a:sp3d>
            <a:bevelT w="279400"/>
            <a:bevelB w="279400"/>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8563" tIns="77133" rIns="88563" bIns="77133" numCol="1" spcCol="1270" anchor="ctr" anchorCtr="0">
            <a:noAutofit/>
          </a:bodyPr>
          <a:lstStyle/>
          <a:p>
            <a:pPr lvl="0" algn="ctr" defTabSz="800100" rtl="1">
              <a:lnSpc>
                <a:spcPct val="90000"/>
              </a:lnSpc>
              <a:spcBef>
                <a:spcPct val="0"/>
              </a:spcBef>
              <a:spcAft>
                <a:spcPct val="35000"/>
              </a:spcAft>
            </a:pPr>
            <a:r>
              <a:rPr lang="en-US" sz="1800" b="1" kern="1200" dirty="0" smtClean="0">
                <a:solidFill>
                  <a:schemeClr val="bg1">
                    <a:lumMod val="85000"/>
                  </a:schemeClr>
                </a:solidFill>
                <a:effectLst>
                  <a:outerShdw blurRad="38100" dist="38100" dir="2700000" algn="tl">
                    <a:srgbClr val="000000">
                      <a:alpha val="43137"/>
                    </a:srgbClr>
                  </a:outerShdw>
                </a:effectLst>
                <a:latin typeface="Times New Roman" pitchFamily="18" charset="0"/>
                <a:cs typeface="Times New Roman" pitchFamily="18" charset="0"/>
              </a:rPr>
              <a:t>Time-of-Flight Second Ion Mass Spectroscopy</a:t>
            </a:r>
            <a:endParaRPr lang="en-US" sz="1800" b="1" kern="1200" dirty="0">
              <a:solidFill>
                <a:schemeClr val="bg1">
                  <a:lumMod val="85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1" name="Freeform 10"/>
          <p:cNvSpPr/>
          <p:nvPr/>
        </p:nvSpPr>
        <p:spPr>
          <a:xfrm>
            <a:off x="6376439" y="4541645"/>
            <a:ext cx="1780371" cy="1462763"/>
          </a:xfrm>
          <a:custGeom>
            <a:avLst/>
            <a:gdLst>
              <a:gd name="connsiteX0" fmla="*/ 0 w 1780371"/>
              <a:gd name="connsiteY0" fmla="*/ 146276 h 1462763"/>
              <a:gd name="connsiteX1" fmla="*/ 42843 w 1780371"/>
              <a:gd name="connsiteY1" fmla="*/ 42843 h 1462763"/>
              <a:gd name="connsiteX2" fmla="*/ 146276 w 1780371"/>
              <a:gd name="connsiteY2" fmla="*/ 0 h 1462763"/>
              <a:gd name="connsiteX3" fmla="*/ 1634095 w 1780371"/>
              <a:gd name="connsiteY3" fmla="*/ 0 h 1462763"/>
              <a:gd name="connsiteX4" fmla="*/ 1737528 w 1780371"/>
              <a:gd name="connsiteY4" fmla="*/ 42843 h 1462763"/>
              <a:gd name="connsiteX5" fmla="*/ 1780371 w 1780371"/>
              <a:gd name="connsiteY5" fmla="*/ 146276 h 1462763"/>
              <a:gd name="connsiteX6" fmla="*/ 1780371 w 1780371"/>
              <a:gd name="connsiteY6" fmla="*/ 1316487 h 1462763"/>
              <a:gd name="connsiteX7" fmla="*/ 1737528 w 1780371"/>
              <a:gd name="connsiteY7" fmla="*/ 1419920 h 1462763"/>
              <a:gd name="connsiteX8" fmla="*/ 1634095 w 1780371"/>
              <a:gd name="connsiteY8" fmla="*/ 1462763 h 1462763"/>
              <a:gd name="connsiteX9" fmla="*/ 146276 w 1780371"/>
              <a:gd name="connsiteY9" fmla="*/ 1462763 h 1462763"/>
              <a:gd name="connsiteX10" fmla="*/ 42843 w 1780371"/>
              <a:gd name="connsiteY10" fmla="*/ 1419920 h 1462763"/>
              <a:gd name="connsiteX11" fmla="*/ 0 w 1780371"/>
              <a:gd name="connsiteY11" fmla="*/ 1316487 h 1462763"/>
              <a:gd name="connsiteX12" fmla="*/ 0 w 1780371"/>
              <a:gd name="connsiteY12" fmla="*/ 146276 h 146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0371" h="1462763">
                <a:moveTo>
                  <a:pt x="0" y="146276"/>
                </a:moveTo>
                <a:cubicBezTo>
                  <a:pt x="0" y="107481"/>
                  <a:pt x="15411" y="70275"/>
                  <a:pt x="42843" y="42843"/>
                </a:cubicBezTo>
                <a:cubicBezTo>
                  <a:pt x="70275" y="15411"/>
                  <a:pt x="107481" y="0"/>
                  <a:pt x="146276" y="0"/>
                </a:cubicBezTo>
                <a:lnTo>
                  <a:pt x="1634095" y="0"/>
                </a:lnTo>
                <a:cubicBezTo>
                  <a:pt x="1672890" y="0"/>
                  <a:pt x="1710096" y="15411"/>
                  <a:pt x="1737528" y="42843"/>
                </a:cubicBezTo>
                <a:cubicBezTo>
                  <a:pt x="1764960" y="70275"/>
                  <a:pt x="1780371" y="107481"/>
                  <a:pt x="1780371" y="146276"/>
                </a:cubicBezTo>
                <a:lnTo>
                  <a:pt x="1780371" y="1316487"/>
                </a:lnTo>
                <a:cubicBezTo>
                  <a:pt x="1780371" y="1355282"/>
                  <a:pt x="1764960" y="1392488"/>
                  <a:pt x="1737528" y="1419920"/>
                </a:cubicBezTo>
                <a:cubicBezTo>
                  <a:pt x="1710096" y="1447352"/>
                  <a:pt x="1672890" y="1462763"/>
                  <a:pt x="1634095" y="1462763"/>
                </a:cubicBezTo>
                <a:lnTo>
                  <a:pt x="146276" y="1462763"/>
                </a:lnTo>
                <a:cubicBezTo>
                  <a:pt x="107481" y="1462763"/>
                  <a:pt x="70275" y="1447352"/>
                  <a:pt x="42843" y="1419920"/>
                </a:cubicBezTo>
                <a:cubicBezTo>
                  <a:pt x="15411" y="1392488"/>
                  <a:pt x="0" y="1355282"/>
                  <a:pt x="0" y="1316487"/>
                </a:cubicBezTo>
                <a:lnTo>
                  <a:pt x="0" y="146276"/>
                </a:lnTo>
                <a:close/>
              </a:path>
            </a:pathLst>
          </a:custGeom>
          <a:solidFill>
            <a:srgbClr val="002060"/>
          </a:solidFill>
          <a:ln>
            <a:noFill/>
          </a:ln>
          <a:scene3d>
            <a:camera prst="orthographicFront"/>
            <a:lightRig rig="threePt" dir="t"/>
          </a:scene3d>
          <a:sp3d>
            <a:bevelT w="279400"/>
            <a:bevelB w="279400"/>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8563" tIns="77133" rIns="88563" bIns="77133" numCol="1" spcCol="1270" anchor="ctr" anchorCtr="0">
            <a:noAutofit/>
          </a:bodyPr>
          <a:lstStyle/>
          <a:p>
            <a:pPr lvl="0" algn="ctr" defTabSz="800100" rtl="1">
              <a:lnSpc>
                <a:spcPct val="90000"/>
              </a:lnSpc>
              <a:spcBef>
                <a:spcPct val="0"/>
              </a:spcBef>
              <a:spcAft>
                <a:spcPct val="35000"/>
              </a:spcAft>
            </a:pPr>
            <a:r>
              <a:rPr lang="en-US" sz="1800" b="1" kern="1200" dirty="0" smtClean="0">
                <a:solidFill>
                  <a:schemeClr val="bg1">
                    <a:lumMod val="85000"/>
                  </a:schemeClr>
                </a:solidFill>
                <a:effectLst>
                  <a:outerShdw blurRad="38100" dist="38100" dir="2700000" algn="tl">
                    <a:srgbClr val="000000">
                      <a:alpha val="43137"/>
                    </a:srgbClr>
                  </a:outerShdw>
                </a:effectLst>
                <a:latin typeface="Times New Roman" pitchFamily="18" charset="0"/>
                <a:cs typeface="Times New Roman" pitchFamily="18" charset="0"/>
              </a:rPr>
              <a:t>SAXS</a:t>
            </a:r>
            <a:endParaRPr lang="en-US" sz="1800" b="1" kern="1200" dirty="0">
              <a:solidFill>
                <a:schemeClr val="bg1">
                  <a:lumMod val="85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2" name="Freeform 11"/>
          <p:cNvSpPr/>
          <p:nvPr/>
        </p:nvSpPr>
        <p:spPr>
          <a:xfrm>
            <a:off x="3208023" y="1397000"/>
            <a:ext cx="2778959" cy="4851400"/>
          </a:xfrm>
          <a:custGeom>
            <a:avLst/>
            <a:gdLst>
              <a:gd name="connsiteX0" fmla="*/ 0 w 2778959"/>
              <a:gd name="connsiteY0" fmla="*/ 277896 h 4851400"/>
              <a:gd name="connsiteX1" fmla="*/ 81394 w 2778959"/>
              <a:gd name="connsiteY1" fmla="*/ 81394 h 4851400"/>
              <a:gd name="connsiteX2" fmla="*/ 277896 w 2778959"/>
              <a:gd name="connsiteY2" fmla="*/ 0 h 4851400"/>
              <a:gd name="connsiteX3" fmla="*/ 2501063 w 2778959"/>
              <a:gd name="connsiteY3" fmla="*/ 0 h 4851400"/>
              <a:gd name="connsiteX4" fmla="*/ 2697565 w 2778959"/>
              <a:gd name="connsiteY4" fmla="*/ 81394 h 4851400"/>
              <a:gd name="connsiteX5" fmla="*/ 2778959 w 2778959"/>
              <a:gd name="connsiteY5" fmla="*/ 277896 h 4851400"/>
              <a:gd name="connsiteX6" fmla="*/ 2778959 w 2778959"/>
              <a:gd name="connsiteY6" fmla="*/ 4573504 h 4851400"/>
              <a:gd name="connsiteX7" fmla="*/ 2697565 w 2778959"/>
              <a:gd name="connsiteY7" fmla="*/ 4770006 h 4851400"/>
              <a:gd name="connsiteX8" fmla="*/ 2501063 w 2778959"/>
              <a:gd name="connsiteY8" fmla="*/ 4851400 h 4851400"/>
              <a:gd name="connsiteX9" fmla="*/ 277896 w 2778959"/>
              <a:gd name="connsiteY9" fmla="*/ 4851400 h 4851400"/>
              <a:gd name="connsiteX10" fmla="*/ 81394 w 2778959"/>
              <a:gd name="connsiteY10" fmla="*/ 4770006 h 4851400"/>
              <a:gd name="connsiteX11" fmla="*/ 0 w 2778959"/>
              <a:gd name="connsiteY11" fmla="*/ 4573504 h 4851400"/>
              <a:gd name="connsiteX12" fmla="*/ 0 w 2778959"/>
              <a:gd name="connsiteY12" fmla="*/ 277896 h 485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78959" h="4851400">
                <a:moveTo>
                  <a:pt x="0" y="277896"/>
                </a:moveTo>
                <a:cubicBezTo>
                  <a:pt x="0" y="204193"/>
                  <a:pt x="29278" y="133509"/>
                  <a:pt x="81394" y="81394"/>
                </a:cubicBezTo>
                <a:cubicBezTo>
                  <a:pt x="133510" y="29278"/>
                  <a:pt x="204194" y="0"/>
                  <a:pt x="277896" y="0"/>
                </a:cubicBezTo>
                <a:lnTo>
                  <a:pt x="2501063" y="0"/>
                </a:lnTo>
                <a:cubicBezTo>
                  <a:pt x="2574766" y="0"/>
                  <a:pt x="2645450" y="29278"/>
                  <a:pt x="2697565" y="81394"/>
                </a:cubicBezTo>
                <a:cubicBezTo>
                  <a:pt x="2749681" y="133510"/>
                  <a:pt x="2778959" y="204194"/>
                  <a:pt x="2778959" y="277896"/>
                </a:cubicBezTo>
                <a:lnTo>
                  <a:pt x="2778959" y="4573504"/>
                </a:lnTo>
                <a:cubicBezTo>
                  <a:pt x="2778959" y="4647207"/>
                  <a:pt x="2749681" y="4717891"/>
                  <a:pt x="2697565" y="4770006"/>
                </a:cubicBezTo>
                <a:cubicBezTo>
                  <a:pt x="2645449" y="4822122"/>
                  <a:pt x="2574765" y="4851400"/>
                  <a:pt x="2501063" y="4851400"/>
                </a:cubicBezTo>
                <a:lnTo>
                  <a:pt x="277896" y="4851400"/>
                </a:lnTo>
                <a:cubicBezTo>
                  <a:pt x="204193" y="4851400"/>
                  <a:pt x="133509" y="4822122"/>
                  <a:pt x="81394" y="4770006"/>
                </a:cubicBezTo>
                <a:cubicBezTo>
                  <a:pt x="29278" y="4717890"/>
                  <a:pt x="0" y="4647206"/>
                  <a:pt x="0" y="4573504"/>
                </a:cubicBezTo>
                <a:lnTo>
                  <a:pt x="0" y="277896"/>
                </a:lnTo>
                <a:close/>
              </a:path>
            </a:pathLst>
          </a:custGeom>
          <a:solidFill>
            <a:schemeClr val="accent1"/>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3487420" numCol="1" spcCol="1270" anchor="ctr" anchorCtr="0">
            <a:noAutofit/>
          </a:bodyPr>
          <a:lstStyle/>
          <a:p>
            <a:pPr lvl="0" algn="ctr" defTabSz="1066800">
              <a:lnSpc>
                <a:spcPct val="90000"/>
              </a:lnSpc>
              <a:spcBef>
                <a:spcPct val="0"/>
              </a:spcBef>
              <a:spcAft>
                <a:spcPct val="35000"/>
              </a:spcAft>
            </a:pPr>
            <a:r>
              <a:rPr lang="fa-IR" sz="2400" kern="1200" dirty="0" smtClean="0">
                <a:solidFill>
                  <a:srgbClr val="008000"/>
                </a:solidFill>
                <a:effectLst>
                  <a:outerShdw blurRad="38100" dist="38100" dir="2700000" algn="tl">
                    <a:srgbClr val="000000">
                      <a:alpha val="43137"/>
                    </a:srgbClr>
                  </a:outerShdw>
                </a:effectLst>
                <a:cs typeface="B Titr" pitchFamily="2" charset="-78"/>
              </a:rPr>
              <a:t>مزایا</a:t>
            </a:r>
            <a:endParaRPr lang="en-US" sz="2400" kern="1200" dirty="0">
              <a:solidFill>
                <a:srgbClr val="008000"/>
              </a:solidFill>
              <a:effectLst>
                <a:outerShdw blurRad="38100" dist="38100" dir="2700000" algn="tl">
                  <a:srgbClr val="000000">
                    <a:alpha val="43137"/>
                  </a:srgbClr>
                </a:outerShdw>
              </a:effectLst>
              <a:cs typeface="B Titr" pitchFamily="2" charset="-78"/>
            </a:endParaRPr>
          </a:p>
        </p:txBody>
      </p:sp>
      <p:sp>
        <p:nvSpPr>
          <p:cNvPr id="13" name="Freeform 12"/>
          <p:cNvSpPr/>
          <p:nvPr/>
        </p:nvSpPr>
        <p:spPr>
          <a:xfrm>
            <a:off x="3390064" y="2813039"/>
            <a:ext cx="2492039" cy="1459513"/>
          </a:xfrm>
          <a:custGeom>
            <a:avLst/>
            <a:gdLst>
              <a:gd name="connsiteX0" fmla="*/ 0 w 2492039"/>
              <a:gd name="connsiteY0" fmla="*/ 145951 h 1459513"/>
              <a:gd name="connsiteX1" fmla="*/ 42748 w 2492039"/>
              <a:gd name="connsiteY1" fmla="*/ 42748 h 1459513"/>
              <a:gd name="connsiteX2" fmla="*/ 145951 w 2492039"/>
              <a:gd name="connsiteY2" fmla="*/ 0 h 1459513"/>
              <a:gd name="connsiteX3" fmla="*/ 2346088 w 2492039"/>
              <a:gd name="connsiteY3" fmla="*/ 0 h 1459513"/>
              <a:gd name="connsiteX4" fmla="*/ 2449291 w 2492039"/>
              <a:gd name="connsiteY4" fmla="*/ 42748 h 1459513"/>
              <a:gd name="connsiteX5" fmla="*/ 2492039 w 2492039"/>
              <a:gd name="connsiteY5" fmla="*/ 145951 h 1459513"/>
              <a:gd name="connsiteX6" fmla="*/ 2492039 w 2492039"/>
              <a:gd name="connsiteY6" fmla="*/ 1313562 h 1459513"/>
              <a:gd name="connsiteX7" fmla="*/ 2449291 w 2492039"/>
              <a:gd name="connsiteY7" fmla="*/ 1416765 h 1459513"/>
              <a:gd name="connsiteX8" fmla="*/ 2346088 w 2492039"/>
              <a:gd name="connsiteY8" fmla="*/ 1459513 h 1459513"/>
              <a:gd name="connsiteX9" fmla="*/ 145951 w 2492039"/>
              <a:gd name="connsiteY9" fmla="*/ 1459513 h 1459513"/>
              <a:gd name="connsiteX10" fmla="*/ 42748 w 2492039"/>
              <a:gd name="connsiteY10" fmla="*/ 1416765 h 1459513"/>
              <a:gd name="connsiteX11" fmla="*/ 0 w 2492039"/>
              <a:gd name="connsiteY11" fmla="*/ 1313562 h 1459513"/>
              <a:gd name="connsiteX12" fmla="*/ 0 w 2492039"/>
              <a:gd name="connsiteY12" fmla="*/ 145951 h 1459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92039" h="1459513">
                <a:moveTo>
                  <a:pt x="0" y="145951"/>
                </a:moveTo>
                <a:cubicBezTo>
                  <a:pt x="0" y="107242"/>
                  <a:pt x="15377" y="70119"/>
                  <a:pt x="42748" y="42748"/>
                </a:cubicBezTo>
                <a:cubicBezTo>
                  <a:pt x="70119" y="15377"/>
                  <a:pt x="107242" y="0"/>
                  <a:pt x="145951" y="0"/>
                </a:cubicBezTo>
                <a:lnTo>
                  <a:pt x="2346088" y="0"/>
                </a:lnTo>
                <a:cubicBezTo>
                  <a:pt x="2384797" y="0"/>
                  <a:pt x="2421920" y="15377"/>
                  <a:pt x="2449291" y="42748"/>
                </a:cubicBezTo>
                <a:cubicBezTo>
                  <a:pt x="2476662" y="70119"/>
                  <a:pt x="2492039" y="107242"/>
                  <a:pt x="2492039" y="145951"/>
                </a:cubicBezTo>
                <a:lnTo>
                  <a:pt x="2492039" y="1313562"/>
                </a:lnTo>
                <a:cubicBezTo>
                  <a:pt x="2492039" y="1352271"/>
                  <a:pt x="2476662" y="1389394"/>
                  <a:pt x="2449291" y="1416765"/>
                </a:cubicBezTo>
                <a:cubicBezTo>
                  <a:pt x="2421920" y="1444136"/>
                  <a:pt x="2384797" y="1459513"/>
                  <a:pt x="2346088" y="1459513"/>
                </a:cubicBezTo>
                <a:lnTo>
                  <a:pt x="145951" y="1459513"/>
                </a:lnTo>
                <a:cubicBezTo>
                  <a:pt x="107242" y="1459513"/>
                  <a:pt x="70119" y="1444136"/>
                  <a:pt x="42748" y="1416765"/>
                </a:cubicBezTo>
                <a:cubicBezTo>
                  <a:pt x="15377" y="1389394"/>
                  <a:pt x="0" y="1352271"/>
                  <a:pt x="0" y="1313562"/>
                </a:cubicBezTo>
                <a:lnTo>
                  <a:pt x="0" y="145951"/>
                </a:lnTo>
                <a:close/>
              </a:path>
            </a:pathLst>
          </a:custGeom>
          <a:gradFill rotWithShape="0">
            <a:gsLst>
              <a:gs pos="0">
                <a:srgbClr val="008000"/>
              </a:gs>
              <a:gs pos="50000">
                <a:srgbClr val="92D050"/>
              </a:gs>
              <a:gs pos="100000">
                <a:schemeClr val="accent1">
                  <a:shade val="100000"/>
                  <a:satMod val="115000"/>
                </a:schemeClr>
              </a:gs>
            </a:gsLst>
            <a:lin ang="5400000" scaled="0"/>
          </a:gradFill>
          <a:ln>
            <a:noFill/>
          </a:ln>
          <a:scene3d>
            <a:camera prst="orthographicFront"/>
            <a:lightRig rig="threePt" dir="t"/>
          </a:scene3d>
          <a:sp3d>
            <a:bevelT w="279400"/>
            <a:bevelB w="279400"/>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8468" tIns="77038" rIns="88468" bIns="77038" numCol="1" spcCol="1270" anchor="ctr" anchorCtr="0">
            <a:noAutofit/>
          </a:bodyPr>
          <a:lstStyle/>
          <a:p>
            <a:pPr lvl="0" algn="ctr" defTabSz="800100" rtl="1">
              <a:lnSpc>
                <a:spcPct val="90000"/>
              </a:lnSpc>
              <a:spcBef>
                <a:spcPct val="0"/>
              </a:spcBef>
              <a:spcAft>
                <a:spcPct val="35000"/>
              </a:spcAft>
            </a:pPr>
            <a:r>
              <a:rPr lang="fa-IR" sz="1800" b="1" kern="1200" dirty="0" smtClean="0">
                <a:solidFill>
                  <a:schemeClr val="tx1"/>
                </a:solidFill>
                <a:effectLst>
                  <a:outerShdw blurRad="38100" dist="38100" dir="2700000" algn="tl">
                    <a:srgbClr val="000000">
                      <a:alpha val="43137"/>
                    </a:srgbClr>
                  </a:outerShdw>
                </a:effectLst>
                <a:cs typeface="B Nazanin" pitchFamily="2" charset="-78"/>
              </a:rPr>
              <a:t>تعیین تعداد اتم های تشکیل دهنده یک ذره</a:t>
            </a:r>
            <a:endParaRPr lang="en-US" sz="1800" b="1" kern="1200" dirty="0">
              <a:solidFill>
                <a:schemeClr val="tx1"/>
              </a:solidFill>
              <a:effectLst>
                <a:outerShdw blurRad="38100" dist="38100" dir="2700000" algn="tl">
                  <a:srgbClr val="000000">
                    <a:alpha val="43137"/>
                  </a:srgbClr>
                </a:outerShdw>
              </a:effectLst>
              <a:cs typeface="B Nazanin" pitchFamily="2" charset="-78"/>
            </a:endParaRPr>
          </a:p>
        </p:txBody>
      </p:sp>
      <p:sp>
        <p:nvSpPr>
          <p:cNvPr id="14" name="Freeform 13"/>
          <p:cNvSpPr/>
          <p:nvPr/>
        </p:nvSpPr>
        <p:spPr>
          <a:xfrm>
            <a:off x="3429001" y="4580106"/>
            <a:ext cx="2337004" cy="1424283"/>
          </a:xfrm>
          <a:custGeom>
            <a:avLst/>
            <a:gdLst>
              <a:gd name="connsiteX0" fmla="*/ 0 w 2337004"/>
              <a:gd name="connsiteY0" fmla="*/ 142428 h 1424283"/>
              <a:gd name="connsiteX1" fmla="*/ 41716 w 2337004"/>
              <a:gd name="connsiteY1" fmla="*/ 41716 h 1424283"/>
              <a:gd name="connsiteX2" fmla="*/ 142428 w 2337004"/>
              <a:gd name="connsiteY2" fmla="*/ 0 h 1424283"/>
              <a:gd name="connsiteX3" fmla="*/ 2194576 w 2337004"/>
              <a:gd name="connsiteY3" fmla="*/ 0 h 1424283"/>
              <a:gd name="connsiteX4" fmla="*/ 2295288 w 2337004"/>
              <a:gd name="connsiteY4" fmla="*/ 41716 h 1424283"/>
              <a:gd name="connsiteX5" fmla="*/ 2337004 w 2337004"/>
              <a:gd name="connsiteY5" fmla="*/ 142428 h 1424283"/>
              <a:gd name="connsiteX6" fmla="*/ 2337004 w 2337004"/>
              <a:gd name="connsiteY6" fmla="*/ 1281855 h 1424283"/>
              <a:gd name="connsiteX7" fmla="*/ 2295288 w 2337004"/>
              <a:gd name="connsiteY7" fmla="*/ 1382567 h 1424283"/>
              <a:gd name="connsiteX8" fmla="*/ 2194576 w 2337004"/>
              <a:gd name="connsiteY8" fmla="*/ 1424283 h 1424283"/>
              <a:gd name="connsiteX9" fmla="*/ 142428 w 2337004"/>
              <a:gd name="connsiteY9" fmla="*/ 1424283 h 1424283"/>
              <a:gd name="connsiteX10" fmla="*/ 41716 w 2337004"/>
              <a:gd name="connsiteY10" fmla="*/ 1382567 h 1424283"/>
              <a:gd name="connsiteX11" fmla="*/ 0 w 2337004"/>
              <a:gd name="connsiteY11" fmla="*/ 1281855 h 1424283"/>
              <a:gd name="connsiteX12" fmla="*/ 0 w 2337004"/>
              <a:gd name="connsiteY12" fmla="*/ 142428 h 1424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7004" h="1424283">
                <a:moveTo>
                  <a:pt x="0" y="142428"/>
                </a:moveTo>
                <a:cubicBezTo>
                  <a:pt x="0" y="104654"/>
                  <a:pt x="15006" y="68427"/>
                  <a:pt x="41716" y="41716"/>
                </a:cubicBezTo>
                <a:cubicBezTo>
                  <a:pt x="68426" y="15006"/>
                  <a:pt x="104654" y="0"/>
                  <a:pt x="142428" y="0"/>
                </a:cubicBezTo>
                <a:lnTo>
                  <a:pt x="2194576" y="0"/>
                </a:lnTo>
                <a:cubicBezTo>
                  <a:pt x="2232350" y="0"/>
                  <a:pt x="2268577" y="15006"/>
                  <a:pt x="2295288" y="41716"/>
                </a:cubicBezTo>
                <a:cubicBezTo>
                  <a:pt x="2321998" y="68426"/>
                  <a:pt x="2337004" y="104654"/>
                  <a:pt x="2337004" y="142428"/>
                </a:cubicBezTo>
                <a:lnTo>
                  <a:pt x="2337004" y="1281855"/>
                </a:lnTo>
                <a:cubicBezTo>
                  <a:pt x="2337004" y="1319629"/>
                  <a:pt x="2321998" y="1355856"/>
                  <a:pt x="2295288" y="1382567"/>
                </a:cubicBezTo>
                <a:cubicBezTo>
                  <a:pt x="2268578" y="1409277"/>
                  <a:pt x="2232350" y="1424283"/>
                  <a:pt x="2194576" y="1424283"/>
                </a:cubicBezTo>
                <a:lnTo>
                  <a:pt x="142428" y="1424283"/>
                </a:lnTo>
                <a:cubicBezTo>
                  <a:pt x="104654" y="1424283"/>
                  <a:pt x="68427" y="1409277"/>
                  <a:pt x="41716" y="1382567"/>
                </a:cubicBezTo>
                <a:cubicBezTo>
                  <a:pt x="15006" y="1355857"/>
                  <a:pt x="0" y="1319629"/>
                  <a:pt x="0" y="1281855"/>
                </a:cubicBezTo>
                <a:lnTo>
                  <a:pt x="0" y="142428"/>
                </a:lnTo>
                <a:close/>
              </a:path>
            </a:pathLst>
          </a:custGeom>
          <a:gradFill rotWithShape="0">
            <a:gsLst>
              <a:gs pos="0">
                <a:srgbClr val="008000"/>
              </a:gs>
              <a:gs pos="50000">
                <a:srgbClr val="92D050"/>
              </a:gs>
              <a:gs pos="100000">
                <a:schemeClr val="accent1">
                  <a:shade val="100000"/>
                  <a:satMod val="115000"/>
                </a:schemeClr>
              </a:gs>
            </a:gsLst>
            <a:lin ang="5400000" scaled="0"/>
          </a:gradFill>
          <a:ln>
            <a:noFill/>
          </a:ln>
          <a:scene3d>
            <a:camera prst="orthographicFront"/>
            <a:lightRig rig="threePt" dir="t"/>
          </a:scene3d>
          <a:sp3d>
            <a:bevelT w="279400"/>
            <a:bevelB w="279400"/>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7436" tIns="76006" rIns="87436" bIns="76006" numCol="1" spcCol="1270" anchor="ctr" anchorCtr="0">
            <a:noAutofit/>
          </a:bodyPr>
          <a:lstStyle/>
          <a:p>
            <a:pPr lvl="0" algn="ctr" defTabSz="800100">
              <a:lnSpc>
                <a:spcPct val="90000"/>
              </a:lnSpc>
              <a:spcBef>
                <a:spcPct val="0"/>
              </a:spcBef>
              <a:spcAft>
                <a:spcPct val="35000"/>
              </a:spcAft>
            </a:pPr>
            <a:r>
              <a:rPr lang="fa-IR" sz="1800" b="1" kern="1200" dirty="0" smtClean="0">
                <a:solidFill>
                  <a:schemeClr val="tx1"/>
                </a:solidFill>
                <a:effectLst>
                  <a:outerShdw blurRad="38100" dist="38100" dir="2700000" algn="tl">
                    <a:srgbClr val="000000">
                      <a:alpha val="43137"/>
                    </a:srgbClr>
                  </a:outerShdw>
                </a:effectLst>
                <a:cs typeface="B Nazanin" pitchFamily="2" charset="-78"/>
              </a:rPr>
              <a:t>روشی غیرمخرب و هر صورتی از نمونه قابل بررسی است.</a:t>
            </a:r>
            <a:endParaRPr lang="en-US" sz="1800" b="1" kern="1200" dirty="0">
              <a:solidFill>
                <a:schemeClr val="tx1"/>
              </a:solidFill>
              <a:effectLst>
                <a:outerShdw blurRad="38100" dist="38100" dir="2700000" algn="tl">
                  <a:srgbClr val="000000">
                    <a:alpha val="43137"/>
                  </a:srgbClr>
                </a:outerShdw>
              </a:effectLst>
              <a:cs typeface="B Nazanin" pitchFamily="2" charset="-78"/>
            </a:endParaRPr>
          </a:p>
        </p:txBody>
      </p:sp>
      <p:sp>
        <p:nvSpPr>
          <p:cNvPr id="15" name="Freeform 14"/>
          <p:cNvSpPr/>
          <p:nvPr/>
        </p:nvSpPr>
        <p:spPr>
          <a:xfrm>
            <a:off x="247355" y="1397000"/>
            <a:ext cx="2809871" cy="4851400"/>
          </a:xfrm>
          <a:custGeom>
            <a:avLst/>
            <a:gdLst>
              <a:gd name="connsiteX0" fmla="*/ 0 w 2809871"/>
              <a:gd name="connsiteY0" fmla="*/ 280987 h 4851400"/>
              <a:gd name="connsiteX1" fmla="*/ 82299 w 2809871"/>
              <a:gd name="connsiteY1" fmla="*/ 82299 h 4851400"/>
              <a:gd name="connsiteX2" fmla="*/ 280987 w 2809871"/>
              <a:gd name="connsiteY2" fmla="*/ 0 h 4851400"/>
              <a:gd name="connsiteX3" fmla="*/ 2528884 w 2809871"/>
              <a:gd name="connsiteY3" fmla="*/ 0 h 4851400"/>
              <a:gd name="connsiteX4" fmla="*/ 2727572 w 2809871"/>
              <a:gd name="connsiteY4" fmla="*/ 82299 h 4851400"/>
              <a:gd name="connsiteX5" fmla="*/ 2809871 w 2809871"/>
              <a:gd name="connsiteY5" fmla="*/ 280987 h 4851400"/>
              <a:gd name="connsiteX6" fmla="*/ 2809871 w 2809871"/>
              <a:gd name="connsiteY6" fmla="*/ 4570413 h 4851400"/>
              <a:gd name="connsiteX7" fmla="*/ 2727572 w 2809871"/>
              <a:gd name="connsiteY7" fmla="*/ 4769101 h 4851400"/>
              <a:gd name="connsiteX8" fmla="*/ 2528884 w 2809871"/>
              <a:gd name="connsiteY8" fmla="*/ 4851400 h 4851400"/>
              <a:gd name="connsiteX9" fmla="*/ 280987 w 2809871"/>
              <a:gd name="connsiteY9" fmla="*/ 4851400 h 4851400"/>
              <a:gd name="connsiteX10" fmla="*/ 82299 w 2809871"/>
              <a:gd name="connsiteY10" fmla="*/ 4769101 h 4851400"/>
              <a:gd name="connsiteX11" fmla="*/ 0 w 2809871"/>
              <a:gd name="connsiteY11" fmla="*/ 4570413 h 4851400"/>
              <a:gd name="connsiteX12" fmla="*/ 0 w 2809871"/>
              <a:gd name="connsiteY12" fmla="*/ 280987 h 485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09871" h="4851400">
                <a:moveTo>
                  <a:pt x="0" y="280987"/>
                </a:moveTo>
                <a:cubicBezTo>
                  <a:pt x="0" y="206465"/>
                  <a:pt x="29604" y="134994"/>
                  <a:pt x="82299" y="82299"/>
                </a:cubicBezTo>
                <a:cubicBezTo>
                  <a:pt x="134994" y="29604"/>
                  <a:pt x="206465" y="0"/>
                  <a:pt x="280987" y="0"/>
                </a:cubicBezTo>
                <a:lnTo>
                  <a:pt x="2528884" y="0"/>
                </a:lnTo>
                <a:cubicBezTo>
                  <a:pt x="2603406" y="0"/>
                  <a:pt x="2674877" y="29604"/>
                  <a:pt x="2727572" y="82299"/>
                </a:cubicBezTo>
                <a:cubicBezTo>
                  <a:pt x="2780267" y="134994"/>
                  <a:pt x="2809871" y="206465"/>
                  <a:pt x="2809871" y="280987"/>
                </a:cubicBezTo>
                <a:lnTo>
                  <a:pt x="2809871" y="4570413"/>
                </a:lnTo>
                <a:cubicBezTo>
                  <a:pt x="2809871" y="4644935"/>
                  <a:pt x="2780267" y="4716406"/>
                  <a:pt x="2727572" y="4769101"/>
                </a:cubicBezTo>
                <a:cubicBezTo>
                  <a:pt x="2674877" y="4821796"/>
                  <a:pt x="2603406" y="4851400"/>
                  <a:pt x="2528884" y="4851400"/>
                </a:cubicBezTo>
                <a:lnTo>
                  <a:pt x="280987" y="4851400"/>
                </a:lnTo>
                <a:cubicBezTo>
                  <a:pt x="206465" y="4851400"/>
                  <a:pt x="134994" y="4821796"/>
                  <a:pt x="82299" y="4769101"/>
                </a:cubicBezTo>
                <a:cubicBezTo>
                  <a:pt x="29604" y="4716406"/>
                  <a:pt x="0" y="4644935"/>
                  <a:pt x="0" y="4570413"/>
                </a:cubicBezTo>
                <a:lnTo>
                  <a:pt x="0" y="280987"/>
                </a:lnTo>
                <a:close/>
              </a:path>
            </a:pathLst>
          </a:custGeom>
          <a:solidFill>
            <a:schemeClr val="accent1"/>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3487420" numCol="1" spcCol="1270" anchor="ctr" anchorCtr="0">
            <a:noAutofit/>
          </a:bodyPr>
          <a:lstStyle/>
          <a:p>
            <a:pPr lvl="0" algn="ctr" defTabSz="1066800">
              <a:lnSpc>
                <a:spcPct val="90000"/>
              </a:lnSpc>
              <a:spcBef>
                <a:spcPct val="0"/>
              </a:spcBef>
              <a:spcAft>
                <a:spcPct val="35000"/>
              </a:spcAft>
            </a:pPr>
            <a:r>
              <a:rPr lang="fa-IR" sz="2400" kern="1200" dirty="0" smtClean="0">
                <a:solidFill>
                  <a:srgbClr val="FF0000"/>
                </a:solidFill>
                <a:effectLst>
                  <a:outerShdw blurRad="38100" dist="38100" dir="2700000" algn="tl">
                    <a:srgbClr val="000000">
                      <a:alpha val="43137"/>
                    </a:srgbClr>
                  </a:outerShdw>
                </a:effectLst>
                <a:cs typeface="B Titr" pitchFamily="2" charset="-78"/>
              </a:rPr>
              <a:t>معایب</a:t>
            </a:r>
            <a:endParaRPr lang="en-US" sz="2400" kern="1200" dirty="0">
              <a:solidFill>
                <a:srgbClr val="FF0000"/>
              </a:solidFill>
              <a:effectLst>
                <a:outerShdw blurRad="38100" dist="38100" dir="2700000" algn="tl">
                  <a:srgbClr val="000000">
                    <a:alpha val="43137"/>
                  </a:srgbClr>
                </a:outerShdw>
              </a:effectLst>
              <a:cs typeface="B Titr" pitchFamily="2" charset="-78"/>
            </a:endParaRPr>
          </a:p>
        </p:txBody>
      </p:sp>
      <p:sp>
        <p:nvSpPr>
          <p:cNvPr id="16" name="Freeform 15"/>
          <p:cNvSpPr/>
          <p:nvPr/>
        </p:nvSpPr>
        <p:spPr>
          <a:xfrm>
            <a:off x="554211" y="2852810"/>
            <a:ext cx="2163934" cy="1464825"/>
          </a:xfrm>
          <a:custGeom>
            <a:avLst/>
            <a:gdLst>
              <a:gd name="connsiteX0" fmla="*/ 0 w 2163934"/>
              <a:gd name="connsiteY0" fmla="*/ 146483 h 1464825"/>
              <a:gd name="connsiteX1" fmla="*/ 42904 w 2163934"/>
              <a:gd name="connsiteY1" fmla="*/ 42904 h 1464825"/>
              <a:gd name="connsiteX2" fmla="*/ 146483 w 2163934"/>
              <a:gd name="connsiteY2" fmla="*/ 0 h 1464825"/>
              <a:gd name="connsiteX3" fmla="*/ 2017451 w 2163934"/>
              <a:gd name="connsiteY3" fmla="*/ 0 h 1464825"/>
              <a:gd name="connsiteX4" fmla="*/ 2121030 w 2163934"/>
              <a:gd name="connsiteY4" fmla="*/ 42904 h 1464825"/>
              <a:gd name="connsiteX5" fmla="*/ 2163934 w 2163934"/>
              <a:gd name="connsiteY5" fmla="*/ 146483 h 1464825"/>
              <a:gd name="connsiteX6" fmla="*/ 2163934 w 2163934"/>
              <a:gd name="connsiteY6" fmla="*/ 1318342 h 1464825"/>
              <a:gd name="connsiteX7" fmla="*/ 2121030 w 2163934"/>
              <a:gd name="connsiteY7" fmla="*/ 1421921 h 1464825"/>
              <a:gd name="connsiteX8" fmla="*/ 2017451 w 2163934"/>
              <a:gd name="connsiteY8" fmla="*/ 1464825 h 1464825"/>
              <a:gd name="connsiteX9" fmla="*/ 146483 w 2163934"/>
              <a:gd name="connsiteY9" fmla="*/ 1464825 h 1464825"/>
              <a:gd name="connsiteX10" fmla="*/ 42904 w 2163934"/>
              <a:gd name="connsiteY10" fmla="*/ 1421921 h 1464825"/>
              <a:gd name="connsiteX11" fmla="*/ 0 w 2163934"/>
              <a:gd name="connsiteY11" fmla="*/ 1318342 h 1464825"/>
              <a:gd name="connsiteX12" fmla="*/ 0 w 2163934"/>
              <a:gd name="connsiteY12" fmla="*/ 146483 h 146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63934" h="1464825">
                <a:moveTo>
                  <a:pt x="0" y="146483"/>
                </a:moveTo>
                <a:cubicBezTo>
                  <a:pt x="0" y="107633"/>
                  <a:pt x="15433" y="70375"/>
                  <a:pt x="42904" y="42904"/>
                </a:cubicBezTo>
                <a:cubicBezTo>
                  <a:pt x="70375" y="15433"/>
                  <a:pt x="107634" y="0"/>
                  <a:pt x="146483" y="0"/>
                </a:cubicBezTo>
                <a:lnTo>
                  <a:pt x="2017451" y="0"/>
                </a:lnTo>
                <a:cubicBezTo>
                  <a:pt x="2056301" y="0"/>
                  <a:pt x="2093559" y="15433"/>
                  <a:pt x="2121030" y="42904"/>
                </a:cubicBezTo>
                <a:cubicBezTo>
                  <a:pt x="2148501" y="70375"/>
                  <a:pt x="2163934" y="107634"/>
                  <a:pt x="2163934" y="146483"/>
                </a:cubicBezTo>
                <a:lnTo>
                  <a:pt x="2163934" y="1318342"/>
                </a:lnTo>
                <a:cubicBezTo>
                  <a:pt x="2163934" y="1357192"/>
                  <a:pt x="2148501" y="1394450"/>
                  <a:pt x="2121030" y="1421921"/>
                </a:cubicBezTo>
                <a:cubicBezTo>
                  <a:pt x="2093559" y="1449392"/>
                  <a:pt x="2056301" y="1464825"/>
                  <a:pt x="2017451" y="1464825"/>
                </a:cubicBezTo>
                <a:lnTo>
                  <a:pt x="146483" y="1464825"/>
                </a:lnTo>
                <a:cubicBezTo>
                  <a:pt x="107633" y="1464825"/>
                  <a:pt x="70375" y="1449392"/>
                  <a:pt x="42904" y="1421921"/>
                </a:cubicBezTo>
                <a:cubicBezTo>
                  <a:pt x="15433" y="1394450"/>
                  <a:pt x="0" y="1357192"/>
                  <a:pt x="0" y="1318342"/>
                </a:cubicBezTo>
                <a:lnTo>
                  <a:pt x="0" y="146483"/>
                </a:lnTo>
                <a:close/>
              </a:path>
            </a:pathLst>
          </a:custGeom>
          <a:gradFill rotWithShape="0">
            <a:gsLst>
              <a:gs pos="0">
                <a:srgbClr val="FF0000"/>
              </a:gs>
              <a:gs pos="50000">
                <a:srgbClr val="FD877B"/>
              </a:gs>
              <a:gs pos="100000">
                <a:schemeClr val="accent1">
                  <a:shade val="100000"/>
                  <a:satMod val="115000"/>
                </a:schemeClr>
              </a:gs>
            </a:gsLst>
            <a:lin ang="5400000" scaled="0"/>
          </a:gradFill>
          <a:ln>
            <a:noFill/>
          </a:ln>
          <a:scene3d>
            <a:camera prst="orthographicFront"/>
            <a:lightRig rig="threePt" dir="t"/>
          </a:scene3d>
          <a:sp3d>
            <a:bevelT w="279400"/>
            <a:bevelB w="279400"/>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8623" tIns="77193" rIns="88623" bIns="77193" numCol="1" spcCol="1270" anchor="ctr" anchorCtr="0">
            <a:noAutofit/>
          </a:bodyPr>
          <a:lstStyle/>
          <a:p>
            <a:pPr lvl="0" algn="ctr" defTabSz="800100" rtl="1">
              <a:lnSpc>
                <a:spcPct val="90000"/>
              </a:lnSpc>
              <a:spcBef>
                <a:spcPct val="0"/>
              </a:spcBef>
              <a:spcAft>
                <a:spcPct val="35000"/>
              </a:spcAft>
            </a:pPr>
            <a:r>
              <a:rPr lang="fa-IR" sz="1800" b="1" kern="1200" dirty="0" smtClean="0">
                <a:solidFill>
                  <a:schemeClr val="tx1"/>
                </a:solidFill>
                <a:effectLst>
                  <a:outerShdw blurRad="38100" dist="38100" dir="2700000" algn="tl">
                    <a:srgbClr val="000000">
                      <a:alpha val="43137"/>
                    </a:srgbClr>
                  </a:outerShdw>
                </a:effectLst>
                <a:cs typeface="B Nazanin" pitchFamily="2" charset="-78"/>
              </a:rPr>
              <a:t>تنها ذرات تا چند نانومتر را می توان بررسی کرد.</a:t>
            </a:r>
            <a:endParaRPr lang="en-US" sz="1800" b="1" kern="1200" dirty="0">
              <a:solidFill>
                <a:schemeClr val="tx1"/>
              </a:solidFill>
              <a:effectLst>
                <a:outerShdw blurRad="38100" dist="38100" dir="2700000" algn="tl">
                  <a:srgbClr val="000000">
                    <a:alpha val="43137"/>
                  </a:srgbClr>
                </a:outerShdw>
              </a:effectLst>
              <a:latin typeface="Times New Roman" pitchFamily="18" charset="0"/>
              <a:cs typeface="B Nazanin" pitchFamily="2" charset="-78"/>
            </a:endParaRPr>
          </a:p>
        </p:txBody>
      </p:sp>
      <p:sp>
        <p:nvSpPr>
          <p:cNvPr id="17" name="Freeform 16"/>
          <p:cNvSpPr/>
          <p:nvPr/>
        </p:nvSpPr>
        <p:spPr>
          <a:xfrm>
            <a:off x="609598" y="4542676"/>
            <a:ext cx="2053159" cy="1462763"/>
          </a:xfrm>
          <a:custGeom>
            <a:avLst/>
            <a:gdLst>
              <a:gd name="connsiteX0" fmla="*/ 0 w 2053159"/>
              <a:gd name="connsiteY0" fmla="*/ 146276 h 1462763"/>
              <a:gd name="connsiteX1" fmla="*/ 42843 w 2053159"/>
              <a:gd name="connsiteY1" fmla="*/ 42843 h 1462763"/>
              <a:gd name="connsiteX2" fmla="*/ 146276 w 2053159"/>
              <a:gd name="connsiteY2" fmla="*/ 0 h 1462763"/>
              <a:gd name="connsiteX3" fmla="*/ 1906883 w 2053159"/>
              <a:gd name="connsiteY3" fmla="*/ 0 h 1462763"/>
              <a:gd name="connsiteX4" fmla="*/ 2010316 w 2053159"/>
              <a:gd name="connsiteY4" fmla="*/ 42843 h 1462763"/>
              <a:gd name="connsiteX5" fmla="*/ 2053159 w 2053159"/>
              <a:gd name="connsiteY5" fmla="*/ 146276 h 1462763"/>
              <a:gd name="connsiteX6" fmla="*/ 2053159 w 2053159"/>
              <a:gd name="connsiteY6" fmla="*/ 1316487 h 1462763"/>
              <a:gd name="connsiteX7" fmla="*/ 2010316 w 2053159"/>
              <a:gd name="connsiteY7" fmla="*/ 1419920 h 1462763"/>
              <a:gd name="connsiteX8" fmla="*/ 1906883 w 2053159"/>
              <a:gd name="connsiteY8" fmla="*/ 1462763 h 1462763"/>
              <a:gd name="connsiteX9" fmla="*/ 146276 w 2053159"/>
              <a:gd name="connsiteY9" fmla="*/ 1462763 h 1462763"/>
              <a:gd name="connsiteX10" fmla="*/ 42843 w 2053159"/>
              <a:gd name="connsiteY10" fmla="*/ 1419920 h 1462763"/>
              <a:gd name="connsiteX11" fmla="*/ 0 w 2053159"/>
              <a:gd name="connsiteY11" fmla="*/ 1316487 h 1462763"/>
              <a:gd name="connsiteX12" fmla="*/ 0 w 2053159"/>
              <a:gd name="connsiteY12" fmla="*/ 146276 h 146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53159" h="1462763">
                <a:moveTo>
                  <a:pt x="0" y="146276"/>
                </a:moveTo>
                <a:cubicBezTo>
                  <a:pt x="0" y="107481"/>
                  <a:pt x="15411" y="70275"/>
                  <a:pt x="42843" y="42843"/>
                </a:cubicBezTo>
                <a:cubicBezTo>
                  <a:pt x="70275" y="15411"/>
                  <a:pt x="107481" y="0"/>
                  <a:pt x="146276" y="0"/>
                </a:cubicBezTo>
                <a:lnTo>
                  <a:pt x="1906883" y="0"/>
                </a:lnTo>
                <a:cubicBezTo>
                  <a:pt x="1945678" y="0"/>
                  <a:pt x="1982884" y="15411"/>
                  <a:pt x="2010316" y="42843"/>
                </a:cubicBezTo>
                <a:cubicBezTo>
                  <a:pt x="2037748" y="70275"/>
                  <a:pt x="2053159" y="107481"/>
                  <a:pt x="2053159" y="146276"/>
                </a:cubicBezTo>
                <a:lnTo>
                  <a:pt x="2053159" y="1316487"/>
                </a:lnTo>
                <a:cubicBezTo>
                  <a:pt x="2053159" y="1355282"/>
                  <a:pt x="2037748" y="1392488"/>
                  <a:pt x="2010316" y="1419920"/>
                </a:cubicBezTo>
                <a:cubicBezTo>
                  <a:pt x="1982884" y="1447352"/>
                  <a:pt x="1945678" y="1462763"/>
                  <a:pt x="1906883" y="1462763"/>
                </a:cubicBezTo>
                <a:lnTo>
                  <a:pt x="146276" y="1462763"/>
                </a:lnTo>
                <a:cubicBezTo>
                  <a:pt x="107481" y="1462763"/>
                  <a:pt x="70275" y="1447352"/>
                  <a:pt x="42843" y="1419920"/>
                </a:cubicBezTo>
                <a:cubicBezTo>
                  <a:pt x="15411" y="1392488"/>
                  <a:pt x="0" y="1355282"/>
                  <a:pt x="0" y="1316487"/>
                </a:cubicBezTo>
                <a:lnTo>
                  <a:pt x="0" y="146276"/>
                </a:lnTo>
                <a:close/>
              </a:path>
            </a:pathLst>
          </a:custGeom>
          <a:gradFill rotWithShape="0">
            <a:gsLst>
              <a:gs pos="0">
                <a:srgbClr val="FF0000"/>
              </a:gs>
              <a:gs pos="50000">
                <a:srgbClr val="FD877B"/>
              </a:gs>
              <a:gs pos="100000">
                <a:schemeClr val="accent1">
                  <a:shade val="100000"/>
                  <a:satMod val="115000"/>
                </a:schemeClr>
              </a:gs>
            </a:gsLst>
            <a:lin ang="5400000" scaled="0"/>
          </a:gradFill>
          <a:ln>
            <a:noFill/>
          </a:ln>
          <a:scene3d>
            <a:camera prst="orthographicFront"/>
            <a:lightRig rig="threePt" dir="t"/>
          </a:scene3d>
          <a:sp3d>
            <a:bevelT w="279400"/>
            <a:bevelB w="279400"/>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8563" tIns="77133" rIns="88563" bIns="77133" numCol="1" spcCol="1270" anchor="ctr" anchorCtr="0">
            <a:noAutofit/>
          </a:bodyPr>
          <a:lstStyle/>
          <a:p>
            <a:pPr lvl="0" algn="ctr" defTabSz="800100" rtl="1">
              <a:lnSpc>
                <a:spcPct val="90000"/>
              </a:lnSpc>
              <a:spcBef>
                <a:spcPct val="0"/>
              </a:spcBef>
              <a:spcAft>
                <a:spcPct val="35000"/>
              </a:spcAft>
            </a:pPr>
            <a:r>
              <a:rPr lang="fa-IR" sz="1800" b="1" kern="1200" dirty="0" smtClean="0">
                <a:solidFill>
                  <a:schemeClr val="tx1"/>
                </a:solidFill>
                <a:effectLst>
                  <a:outerShdw blurRad="38100" dist="38100" dir="2700000" algn="tl">
                    <a:srgbClr val="000000">
                      <a:alpha val="43137"/>
                    </a:srgbClr>
                  </a:outerShdw>
                </a:effectLst>
                <a:cs typeface="B Nazanin" pitchFamily="2" charset="-78"/>
              </a:rPr>
              <a:t>در محاسبات بایستی شکل ذرات پراکنده کننده را در نظر گرفت.</a:t>
            </a:r>
            <a:endParaRPr lang="en-US" sz="1800" b="1" kern="1200" dirty="0">
              <a:solidFill>
                <a:schemeClr val="tx1"/>
              </a:solidFill>
              <a:effectLst>
                <a:outerShdw blurRad="38100" dist="38100" dir="2700000" algn="tl">
                  <a:srgbClr val="000000">
                    <a:alpha val="43137"/>
                  </a:srgbClr>
                </a:outerShdw>
              </a:effectLst>
              <a:cs typeface="B Nazanin" pitchFamily="2" charset="-78"/>
            </a:endParaRPr>
          </a:p>
        </p:txBody>
      </p:sp>
    </p:spTree>
  </p:cSld>
  <p:clrMapOvr>
    <a:masterClrMapping/>
  </p:clrMapOvr>
  <p:transition spd="slow">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20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2000"/>
                                        <p:tgtEl>
                                          <p:spTgt spid="15"/>
                                        </p:tgtEl>
                                      </p:cBhvr>
                                    </p:animEffect>
                                  </p:childTnLst>
                                </p:cTn>
                              </p:par>
                            </p:childTnLst>
                          </p:cTn>
                        </p:par>
                        <p:par>
                          <p:cTn id="14" fill="hold">
                            <p:stCondLst>
                              <p:cond delay="2000"/>
                            </p:stCondLst>
                            <p:childTnLst>
                              <p:par>
                                <p:cTn id="15" presetID="5" presetClass="entr" presetSubtype="1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heckerboard(across)">
                                      <p:cBhvr>
                                        <p:cTn id="17" dur="1000"/>
                                        <p:tgtEl>
                                          <p:spTgt spid="10"/>
                                        </p:tgtEl>
                                      </p:cBhvr>
                                    </p:animEffect>
                                  </p:childTnLst>
                                </p:cTn>
                              </p:par>
                            </p:childTnLst>
                          </p:cTn>
                        </p:par>
                        <p:par>
                          <p:cTn id="18" fill="hold">
                            <p:stCondLst>
                              <p:cond delay="3000"/>
                            </p:stCondLst>
                            <p:childTnLst>
                              <p:par>
                                <p:cTn id="19" presetID="21" presetClass="entr" presetSubtype="1"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heel(1)">
                                      <p:cBhvr>
                                        <p:cTn id="21" dur="2000"/>
                                        <p:tgtEl>
                                          <p:spTgt spid="13"/>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heel(1)">
                                      <p:cBhvr>
                                        <p:cTn id="24" dur="2000"/>
                                        <p:tgtEl>
                                          <p:spTgt spid="16"/>
                                        </p:tgtEl>
                                      </p:cBhvr>
                                    </p:animEffect>
                                  </p:childTnLst>
                                </p:cTn>
                              </p:par>
                            </p:childTnLst>
                          </p:cTn>
                        </p:par>
                        <p:par>
                          <p:cTn id="25" fill="hold">
                            <p:stCondLst>
                              <p:cond delay="5000"/>
                            </p:stCondLst>
                            <p:childTnLst>
                              <p:par>
                                <p:cTn id="26" presetID="5" presetClass="entr" presetSubtype="1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checkerboard(across)">
                                      <p:cBhvr>
                                        <p:cTn id="28" dur="1000"/>
                                        <p:tgtEl>
                                          <p:spTgt spid="11"/>
                                        </p:tgtEl>
                                      </p:cBhvr>
                                    </p:animEffect>
                                  </p:childTnLst>
                                </p:cTn>
                              </p:par>
                            </p:childTnLst>
                          </p:cTn>
                        </p:par>
                        <p:par>
                          <p:cTn id="29" fill="hold">
                            <p:stCondLst>
                              <p:cond delay="6000"/>
                            </p:stCondLst>
                            <p:childTnLst>
                              <p:par>
                                <p:cTn id="30" presetID="21" presetClass="entr" presetSubtype="1"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heel(1)">
                                      <p:cBhvr>
                                        <p:cTn id="32" dur="2000"/>
                                        <p:tgtEl>
                                          <p:spTgt spid="14"/>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heel(1)">
                                      <p:cBhvr>
                                        <p:cTn id="35"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7</a:t>
            </a:fld>
            <a:endParaRPr lang="en-US" dirty="0"/>
          </a:p>
        </p:txBody>
      </p:sp>
      <p:sp>
        <p:nvSpPr>
          <p:cNvPr id="4" name="Text Placeholder 3"/>
          <p:cNvSpPr>
            <a:spLocks noGrp="1"/>
          </p:cNvSpPr>
          <p:nvPr>
            <p:ph type="body" sz="quarter" idx="11"/>
          </p:nvPr>
        </p:nvSpPr>
        <p:spPr>
          <a:xfrm>
            <a:off x="228600" y="1524000"/>
            <a:ext cx="8077200" cy="1828800"/>
          </a:xfrm>
        </p:spPr>
        <p:txBody>
          <a:bodyPr/>
          <a:lstStyle/>
          <a:p>
            <a:pPr>
              <a:spcAft>
                <a:spcPts val="1200"/>
              </a:spcAft>
              <a:buFont typeface="Wingdings" pitchFamily="2" charset="2"/>
              <a:buChar char="v"/>
            </a:pPr>
            <a:r>
              <a:rPr lang="fa-IR" sz="2200" b="1" dirty="0" smtClean="0">
                <a:latin typeface="Times New Roman" pitchFamily="18" charset="0"/>
                <a:cs typeface="B Nazanin" pitchFamily="2" charset="-78"/>
              </a:rPr>
              <a:t>نمونه</a:t>
            </a:r>
            <a:r>
              <a:rPr lang="en-US" sz="2200" b="1" dirty="0" smtClean="0">
                <a:latin typeface="Times New Roman" pitchFamily="18" charset="0"/>
                <a:cs typeface="B Nazanin" pitchFamily="2" charset="-78"/>
              </a:rPr>
              <a:t>‌</a:t>
            </a:r>
            <a:r>
              <a:rPr lang="fa-IR" sz="2200" b="1" dirty="0" smtClean="0">
                <a:latin typeface="Times New Roman" pitchFamily="18" charset="0"/>
                <a:cs typeface="B Nazanin" pitchFamily="2" charset="-78"/>
              </a:rPr>
              <a:t>ای را در نظر می</a:t>
            </a:r>
            <a:r>
              <a:rPr lang="en-US" sz="2200" b="1" dirty="0" smtClean="0">
                <a:latin typeface="Times New Roman" pitchFamily="18" charset="0"/>
                <a:cs typeface="B Nazanin" pitchFamily="2" charset="-78"/>
              </a:rPr>
              <a:t>‌</a:t>
            </a:r>
            <a:r>
              <a:rPr lang="fa-IR" sz="2200" b="1" dirty="0" smtClean="0">
                <a:latin typeface="Times New Roman" pitchFamily="18" charset="0"/>
                <a:cs typeface="B Nazanin" pitchFamily="2" charset="-78"/>
              </a:rPr>
              <a:t>گیریم که دارای افت و خیزهای چگالی از مرتبه نانومتر در داخل زمینه‌ای است که معمولاً ماتریس میزبان نام دارد.</a:t>
            </a:r>
          </a:p>
          <a:p>
            <a:pPr>
              <a:spcAft>
                <a:spcPts val="1200"/>
              </a:spcAft>
              <a:buClr>
                <a:srgbClr val="00CCFF"/>
              </a:buClr>
              <a:buFont typeface="Wingdings" pitchFamily="2" charset="2"/>
              <a:buChar char="v"/>
            </a:pPr>
            <a:r>
              <a:rPr lang="fa-IR" sz="2200" b="1" dirty="0" smtClean="0">
                <a:latin typeface="Times New Roman" pitchFamily="18" charset="0"/>
                <a:cs typeface="B Nazanin" pitchFamily="2" charset="-78"/>
              </a:rPr>
              <a:t>پرتو ایکس فرودی بعد از برخورد به ذرات در زاویه پراکندگی کوچکِ </a:t>
            </a:r>
            <a:r>
              <a:rPr lang="en-US" sz="2200" b="1" dirty="0" smtClean="0">
                <a:latin typeface="Times New Roman" pitchFamily="18" charset="0"/>
                <a:cs typeface="B Nazanin" pitchFamily="2" charset="-78"/>
              </a:rPr>
              <a:t>2</a:t>
            </a:r>
            <a:r>
              <a:rPr lang="en-US" sz="2200" b="1" dirty="0" smtClean="0">
                <a:latin typeface="Times New Roman" pitchFamily="18" charset="0"/>
                <a:cs typeface="B Nazanin" pitchFamily="2" charset="-78"/>
                <a:sym typeface="Symbol"/>
              </a:rPr>
              <a:t></a:t>
            </a:r>
            <a:r>
              <a:rPr lang="fa-IR" sz="2200" b="1" dirty="0" smtClean="0">
                <a:latin typeface="Times New Roman" pitchFamily="18" charset="0"/>
                <a:cs typeface="B Nazanin" pitchFamily="2" charset="-78"/>
              </a:rPr>
              <a:t> که نزدیک به صفر است، پراکنده می‌شود.</a:t>
            </a:r>
          </a:p>
        </p:txBody>
      </p:sp>
      <p:sp>
        <p:nvSpPr>
          <p:cNvPr id="5" name="Title 1"/>
          <p:cNvSpPr>
            <a:spLocks noGrp="1"/>
          </p:cNvSpPr>
          <p:nvPr>
            <p:ph type="title"/>
          </p:nvPr>
        </p:nvSpPr>
        <p:spPr>
          <a:xfrm>
            <a:off x="228600" y="160360"/>
            <a:ext cx="8382000" cy="914400"/>
          </a:xfrm>
        </p:spPr>
        <p:txBody>
          <a:bodyPr/>
          <a:lstStyle/>
          <a:p>
            <a:r>
              <a:rPr lang="fa-IR" dirty="0" smtClean="0">
                <a:solidFill>
                  <a:srgbClr val="00B0F0"/>
                </a:solidFill>
                <a:effectLst>
                  <a:outerShdw blurRad="38100" dist="38100" dir="2700000" algn="tl">
                    <a:srgbClr val="000000">
                      <a:alpha val="43137"/>
                    </a:srgbClr>
                  </a:outerShdw>
                </a:effectLst>
                <a:cs typeface="B Titr" pitchFamily="2" charset="-78"/>
              </a:rPr>
              <a:t>پراکندگی پرتو ایکس با زاویه کوچک</a:t>
            </a:r>
            <a:endParaRPr lang="en-US" dirty="0"/>
          </a:p>
        </p:txBody>
      </p:sp>
      <p:pic>
        <p:nvPicPr>
          <p:cNvPr id="3075" name="Picture 3" descr="H:\university\Edu-Nano\Power Point\3\30-PHYS-4-29\1mconfig.jpg"/>
          <p:cNvPicPr>
            <a:picLocks noChangeAspect="1" noChangeArrowheads="1"/>
          </p:cNvPicPr>
          <p:nvPr/>
        </p:nvPicPr>
        <p:blipFill>
          <a:blip r:embed="rId3" cstate="print"/>
          <a:srcRect/>
          <a:stretch>
            <a:fillRect/>
          </a:stretch>
        </p:blipFill>
        <p:spPr bwMode="auto">
          <a:xfrm>
            <a:off x="253999" y="3117850"/>
            <a:ext cx="3936667" cy="3282950"/>
          </a:xfrm>
          <a:prstGeom prst="rect">
            <a:avLst/>
          </a:prstGeom>
          <a:noFill/>
        </p:spPr>
      </p:pic>
      <p:sp>
        <p:nvSpPr>
          <p:cNvPr id="8" name="Text Placeholder 3"/>
          <p:cNvSpPr txBox="1">
            <a:spLocks/>
          </p:cNvSpPr>
          <p:nvPr/>
        </p:nvSpPr>
        <p:spPr bwMode="auto">
          <a:xfrm>
            <a:off x="4495800" y="3352800"/>
            <a:ext cx="3810000" cy="15240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marL="342900" marR="0" lvl="0" indent="-342900" algn="just" defTabSz="914400" rtl="1" eaLnBrk="0" fontAlgn="base" latinLnBrk="0" hangingPunct="0">
              <a:lnSpc>
                <a:spcPct val="100000"/>
              </a:lnSpc>
              <a:spcBef>
                <a:spcPct val="20000"/>
              </a:spcBef>
              <a:spcAft>
                <a:spcPts val="1200"/>
              </a:spcAft>
              <a:buClr>
                <a:srgbClr val="FFCC00"/>
              </a:buClr>
              <a:buSzTx/>
              <a:buFont typeface="Wingdings" pitchFamily="2" charset="2"/>
              <a:buChar char="v"/>
              <a:tabLst/>
              <a:defRPr/>
            </a:pPr>
            <a:r>
              <a:rPr kumimoji="0" lang="fa-IR" sz="2200" b="1" i="0" u="none" strike="noStrike" kern="0" cap="none" spc="0" normalizeH="0" baseline="0" noProof="0" dirty="0" smtClean="0">
                <a:ln>
                  <a:noFill/>
                </a:ln>
                <a:solidFill>
                  <a:schemeClr val="tx1">
                    <a:lumMod val="85000"/>
                    <a:lumOff val="15000"/>
                  </a:schemeClr>
                </a:solidFill>
                <a:effectLst/>
                <a:uLnTx/>
                <a:uFillTx/>
                <a:latin typeface="Times New Roman" pitchFamily="18" charset="0"/>
                <a:ea typeface="+mn-ea"/>
                <a:cs typeface="B Nazanin" pitchFamily="2" charset="-78"/>
              </a:rPr>
              <a:t>در چنین نمونه‌ای، اندازه یا توزیع اندازه، شکل ذرات یا طول همبستگی بین ذرات با استفاده از </a:t>
            </a:r>
            <a:r>
              <a:rPr kumimoji="0" lang="en-US" sz="2200" b="1" i="0" u="none" strike="noStrike" kern="0" cap="none" spc="0" normalizeH="0" baseline="0" noProof="0" dirty="0" smtClean="0">
                <a:ln>
                  <a:noFill/>
                </a:ln>
                <a:solidFill>
                  <a:schemeClr val="tx1">
                    <a:lumMod val="85000"/>
                    <a:lumOff val="15000"/>
                  </a:schemeClr>
                </a:solidFill>
                <a:effectLst/>
                <a:uLnTx/>
                <a:uFillTx/>
                <a:latin typeface="Times New Roman" pitchFamily="18" charset="0"/>
                <a:ea typeface="+mn-ea"/>
                <a:cs typeface="B Nazanin" pitchFamily="2" charset="-78"/>
              </a:rPr>
              <a:t>SAXS</a:t>
            </a:r>
            <a:r>
              <a:rPr kumimoji="0" lang="fa-IR" sz="2200" b="1" i="0" u="none" strike="noStrike" kern="0" cap="none" spc="0" normalizeH="0" baseline="0" noProof="0" dirty="0" smtClean="0">
                <a:ln>
                  <a:noFill/>
                </a:ln>
                <a:solidFill>
                  <a:schemeClr val="tx1">
                    <a:lumMod val="85000"/>
                    <a:lumOff val="15000"/>
                  </a:schemeClr>
                </a:solidFill>
                <a:effectLst/>
                <a:uLnTx/>
                <a:uFillTx/>
                <a:latin typeface="Times New Roman" pitchFamily="18" charset="0"/>
                <a:ea typeface="+mn-ea"/>
                <a:cs typeface="B Nazanin" pitchFamily="2" charset="-78"/>
              </a:rPr>
              <a:t> قابل اندازه‌گیری است. </a:t>
            </a:r>
            <a:endParaRPr kumimoji="0" lang="en-US" sz="2200" b="1" i="0" u="none" strike="noStrike" kern="0" cap="none" spc="0" normalizeH="0" baseline="0" noProof="0" dirty="0">
              <a:ln>
                <a:noFill/>
              </a:ln>
              <a:solidFill>
                <a:schemeClr val="tx1">
                  <a:lumMod val="85000"/>
                  <a:lumOff val="15000"/>
                </a:schemeClr>
              </a:solidFill>
              <a:effectLst/>
              <a:uLnTx/>
              <a:uFillTx/>
              <a:latin typeface="Times New Roman" pitchFamily="18" charset="0"/>
              <a:ea typeface="+mn-ea"/>
              <a:cs typeface="B Nazanin" pitchFamily="2" charset="-78"/>
            </a:endParaRPr>
          </a:p>
        </p:txBody>
      </p:sp>
    </p:spTree>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par>
                          <p:cTn id="8" fill="hold">
                            <p:stCondLst>
                              <p:cond delay="2000"/>
                            </p:stCondLst>
                            <p:childTnLst>
                              <p:par>
                                <p:cTn id="9" presetID="21" presetClass="entr" presetSubtype="8" fill="hold" nodeType="afterEffect">
                                  <p:stCondLst>
                                    <p:cond delay="0"/>
                                  </p:stCondLst>
                                  <p:childTnLst>
                                    <p:set>
                                      <p:cBhvr>
                                        <p:cTn id="10" dur="1" fill="hold">
                                          <p:stCondLst>
                                            <p:cond delay="0"/>
                                          </p:stCondLst>
                                        </p:cTn>
                                        <p:tgtEl>
                                          <p:spTgt spid="3075"/>
                                        </p:tgtEl>
                                        <p:attrNameLst>
                                          <p:attrName>style.visibility</p:attrName>
                                        </p:attrNameLst>
                                      </p:cBhvr>
                                      <p:to>
                                        <p:strVal val="visible"/>
                                      </p:to>
                                    </p:set>
                                    <p:animEffect transition="in" filter="wheel(8)">
                                      <p:cBhvr>
                                        <p:cTn id="11" dur="10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solidFill>
                  <a:srgbClr val="00B0F0"/>
                </a:solidFill>
                <a:effectLst>
                  <a:outerShdw blurRad="38100" dist="38100" dir="2700000" algn="tl">
                    <a:srgbClr val="000000">
                      <a:alpha val="43137"/>
                    </a:srgbClr>
                  </a:outerShdw>
                </a:effectLst>
                <a:cs typeface="B Titr" pitchFamily="2" charset="-78"/>
              </a:rPr>
              <a:t>پراکندگی پرتو ایکس با زاویه کوچک</a:t>
            </a:r>
            <a:endParaRPr lang="en-US" dirty="0"/>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8</a:t>
            </a:fld>
            <a:endParaRPr lang="en-US" dirty="0"/>
          </a:p>
        </p:txBody>
      </p:sp>
      <p:sp>
        <p:nvSpPr>
          <p:cNvPr id="4" name="Text Placeholder 3"/>
          <p:cNvSpPr>
            <a:spLocks noGrp="1"/>
          </p:cNvSpPr>
          <p:nvPr>
            <p:ph type="body" sz="quarter" idx="11"/>
          </p:nvPr>
        </p:nvSpPr>
        <p:spPr>
          <a:xfrm>
            <a:off x="228600" y="1371600"/>
            <a:ext cx="8077200" cy="5105400"/>
          </a:xfrm>
        </p:spPr>
        <p:txBody>
          <a:bodyPr/>
          <a:lstStyle/>
          <a:p>
            <a:pPr>
              <a:spcAft>
                <a:spcPts val="1200"/>
              </a:spcAft>
              <a:buFont typeface="Wingdings" pitchFamily="2" charset="2"/>
              <a:buChar char="v"/>
            </a:pPr>
            <a:r>
              <a:rPr lang="fa-IR" sz="2200" b="1" dirty="0" smtClean="0">
                <a:latin typeface="Times New Roman" pitchFamily="18" charset="0"/>
                <a:cs typeface="B Nazanin" pitchFamily="2" charset="-78"/>
              </a:rPr>
              <a:t>پهنای پرتو مستقیم فرودی؛ موقعیت کمترین </a:t>
            </a:r>
            <a:r>
              <a:rPr lang="en-US" sz="2200" b="1" dirty="0" smtClean="0">
                <a:latin typeface="Times New Roman" pitchFamily="18" charset="0"/>
                <a:cs typeface="B Nazanin" pitchFamily="2" charset="-78"/>
              </a:rPr>
              <a:t>2</a:t>
            </a:r>
            <a:r>
              <a:rPr lang="en-US" sz="2200" b="1" dirty="0" smtClean="0">
                <a:latin typeface="Times New Roman" pitchFamily="18" charset="0"/>
                <a:cs typeface="B Nazanin" pitchFamily="2" charset="-78"/>
                <a:sym typeface="Symbol"/>
              </a:rPr>
              <a:t></a:t>
            </a:r>
            <a:r>
              <a:rPr lang="fa-IR" sz="2200" b="1" dirty="0" smtClean="0">
                <a:latin typeface="Times New Roman" pitchFamily="18" charset="0"/>
                <a:cs typeface="B Nazanin" pitchFamily="2" charset="-78"/>
              </a:rPr>
              <a:t> در دسترس را تعیین می‌کند؛ بنابراین  پرتو ایکس فرودی، حداقل در راستای عمودی، بایستی موازی شده باشد.</a:t>
            </a:r>
          </a:p>
          <a:p>
            <a:pPr>
              <a:spcAft>
                <a:spcPts val="1200"/>
              </a:spcAft>
              <a:buFont typeface="Wingdings" pitchFamily="2" charset="2"/>
              <a:buChar char="v"/>
            </a:pPr>
            <a:r>
              <a:rPr lang="fa-IR" sz="2200" b="1" dirty="0" smtClean="0">
                <a:latin typeface="Times New Roman" pitchFamily="18" charset="0"/>
                <a:cs typeface="B Nazanin" pitchFamily="2" charset="-78"/>
              </a:rPr>
              <a:t>برای آنالیز، بهتر است تا جایی که امکان دارد سیگنال ناشی از ماتریکس حذف شود. در غیر اینصورت، برای آنالیز بایستی داده‌های حاصل از نمونه مرجع که فاقد ذرات است نیز اندازه‌گیری شود.</a:t>
            </a:r>
          </a:p>
          <a:p>
            <a:pPr>
              <a:spcAft>
                <a:spcPts val="1200"/>
              </a:spcAft>
              <a:buFont typeface="Wingdings" pitchFamily="2" charset="2"/>
              <a:buChar char="v"/>
            </a:pPr>
            <a:r>
              <a:rPr lang="fa-IR" sz="2200" b="1" dirty="0" smtClean="0">
                <a:latin typeface="Times New Roman" pitchFamily="18" charset="0"/>
                <a:cs typeface="B Nazanin" pitchFamily="2" charset="-78"/>
              </a:rPr>
              <a:t>تنظیم ضخامت نمونه‌ها و غلظت ذرات برای داشتن داده با کیفیت بالاتر نیز از موارد ضروری است.</a:t>
            </a:r>
            <a:endParaRPr lang="en-US" sz="2200" b="1" dirty="0">
              <a:latin typeface="Times New Roman" pitchFamily="18" charset="0"/>
              <a:cs typeface="B Nazanin" pitchFamily="2" charset="-78"/>
            </a:endParaRPr>
          </a:p>
        </p:txBody>
      </p:sp>
      <p:pic>
        <p:nvPicPr>
          <p:cNvPr id="6" name="Picture 2" descr="H:\university\Edu-Nano\Power Point\3\30-PHYS-4-29\PHYS-4-29\picture\Fig1.png"/>
          <p:cNvPicPr>
            <a:picLocks noChangeAspect="1" noChangeArrowheads="1"/>
          </p:cNvPicPr>
          <p:nvPr/>
        </p:nvPicPr>
        <p:blipFill>
          <a:blip r:embed="rId3" cstate="print"/>
          <a:srcRect t="14455"/>
          <a:stretch>
            <a:fillRect/>
          </a:stretch>
        </p:blipFill>
        <p:spPr bwMode="auto">
          <a:xfrm>
            <a:off x="152400" y="4038600"/>
            <a:ext cx="8204200" cy="2667000"/>
          </a:xfrm>
          <a:prstGeom prst="rect">
            <a:avLst/>
          </a:prstGeom>
          <a:noFill/>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00B0F0"/>
                </a:solidFill>
                <a:effectLst>
                  <a:outerShdw blurRad="38100" dist="38100" dir="2700000" algn="tl">
                    <a:srgbClr val="000000">
                      <a:alpha val="43137"/>
                    </a:srgbClr>
                  </a:outerShdw>
                </a:effectLst>
                <a:latin typeface="Times New Roman" pitchFamily="18" charset="0"/>
                <a:cs typeface="B Titr" pitchFamily="2" charset="-78"/>
              </a:rPr>
              <a:t> نحوه اندازه گیری اندازه ذرات در روش </a:t>
            </a:r>
            <a:r>
              <a:rPr lang="en-US" dirty="0" smtClean="0">
                <a:solidFill>
                  <a:srgbClr val="00B0F0"/>
                </a:solidFill>
                <a:effectLst>
                  <a:outerShdw blurRad="38100" dist="38100" dir="2700000" algn="tl">
                    <a:srgbClr val="000000">
                      <a:alpha val="43137"/>
                    </a:srgbClr>
                  </a:outerShdw>
                </a:effectLst>
                <a:latin typeface="Times New Roman" pitchFamily="18" charset="0"/>
                <a:cs typeface="B Titr" pitchFamily="2" charset="-78"/>
              </a:rPr>
              <a:t>SAXS</a:t>
            </a:r>
            <a:endParaRPr lang="en-US" dirty="0">
              <a:solidFill>
                <a:srgbClr val="00B0F0"/>
              </a:solidFill>
              <a:effectLst>
                <a:outerShdw blurRad="38100" dist="38100" dir="2700000" algn="tl">
                  <a:srgbClr val="000000">
                    <a:alpha val="43137"/>
                  </a:srgbClr>
                </a:outerShdw>
              </a:effectLst>
              <a:latin typeface="Times New Roman" pitchFamily="18" charset="0"/>
              <a:cs typeface="B Titr" pitchFamily="2" charset="-78"/>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9</a:t>
            </a:fld>
            <a:endParaRPr lang="en-US" dirty="0"/>
          </a:p>
        </p:txBody>
      </p:sp>
      <p:sp>
        <p:nvSpPr>
          <p:cNvPr id="4" name="Text Placeholder 3"/>
          <p:cNvSpPr>
            <a:spLocks noGrp="1"/>
          </p:cNvSpPr>
          <p:nvPr>
            <p:ph type="body" sz="quarter" idx="11"/>
          </p:nvPr>
        </p:nvSpPr>
        <p:spPr>
          <a:xfrm>
            <a:off x="228600" y="1524000"/>
            <a:ext cx="8077200" cy="1752600"/>
          </a:xfrm>
        </p:spPr>
        <p:txBody>
          <a:bodyPr/>
          <a:lstStyle/>
          <a:p>
            <a:pPr>
              <a:spcAft>
                <a:spcPts val="1200"/>
              </a:spcAft>
              <a:buSzPct val="110000"/>
              <a:buFont typeface="Wingdings" pitchFamily="2" charset="2"/>
              <a:buChar char="ü"/>
            </a:pPr>
            <a:r>
              <a:rPr lang="ar-SA" sz="2200" b="1" dirty="0" smtClean="0">
                <a:latin typeface="Times New Roman" pitchFamily="18" charset="0"/>
                <a:cs typeface="B Nazanin" pitchFamily="2" charset="-78"/>
              </a:rPr>
              <a:t>مانند آنالیز بلوری در </a:t>
            </a:r>
            <a:r>
              <a:rPr lang="en-US" sz="2200" b="1" dirty="0" smtClean="0">
                <a:latin typeface="Times New Roman" pitchFamily="18" charset="0"/>
                <a:cs typeface="B Nazanin" pitchFamily="2" charset="-78"/>
              </a:rPr>
              <a:t>XRD</a:t>
            </a:r>
            <a:r>
              <a:rPr lang="fa-IR" sz="2200" b="1" dirty="0" smtClean="0">
                <a:latin typeface="Times New Roman" pitchFamily="18" charset="0"/>
                <a:cs typeface="B Nazanin" pitchFamily="2" charset="-78"/>
              </a:rPr>
              <a:t>؛ در </a:t>
            </a:r>
            <a:r>
              <a:rPr lang="en-US" sz="2200" b="1" dirty="0" smtClean="0">
                <a:latin typeface="Times New Roman" pitchFamily="18" charset="0"/>
                <a:cs typeface="B Nazanin" pitchFamily="2" charset="-78"/>
              </a:rPr>
              <a:t>SAXS</a:t>
            </a:r>
            <a:r>
              <a:rPr lang="fa-IR" sz="2200" b="1" dirty="0" smtClean="0">
                <a:latin typeface="Times New Roman" pitchFamily="18" charset="0"/>
                <a:cs typeface="B Nazanin" pitchFamily="2" charset="-78"/>
              </a:rPr>
              <a:t> نیز اندازه‌گیری‌ها در راستایی که هم راستا با بردار پراکندگی است، انجام می‌شود.</a:t>
            </a:r>
          </a:p>
          <a:p>
            <a:pPr>
              <a:spcAft>
                <a:spcPts val="1200"/>
              </a:spcAft>
              <a:buSzPct val="110000"/>
              <a:buFont typeface="Wingdings" pitchFamily="2" charset="2"/>
              <a:buChar char="ü"/>
            </a:pPr>
            <a:r>
              <a:rPr lang="fa-IR" sz="2200" b="1" dirty="0" smtClean="0">
                <a:latin typeface="Times New Roman" pitchFamily="18" charset="0"/>
                <a:cs typeface="B Nazanin" pitchFamily="2" charset="-78"/>
              </a:rPr>
              <a:t>اگر در توزیع اندازه ذرات، ناهمسانگردی داشته باشیم، نمونه بایستی به‌گونه‌ای قرار داده شود که هم جهت با بردار پراکندگی باشد. </a:t>
            </a:r>
            <a:endParaRPr lang="en-US" sz="2200" b="1" dirty="0">
              <a:latin typeface="Times New Roman" pitchFamily="18" charset="0"/>
              <a:cs typeface="B Nazanin" pitchFamily="2" charset="-78"/>
            </a:endParaRPr>
          </a:p>
        </p:txBody>
      </p:sp>
      <p:pic>
        <p:nvPicPr>
          <p:cNvPr id="4098" name="Picture 2" descr="H:\university\Edu-Nano\Power Point\3\30-PHYS-4-29\PHYS-4-29\picture\Fig2.png"/>
          <p:cNvPicPr>
            <a:picLocks noChangeAspect="1" noChangeArrowheads="1"/>
          </p:cNvPicPr>
          <p:nvPr/>
        </p:nvPicPr>
        <p:blipFill>
          <a:blip r:embed="rId3" cstate="print"/>
          <a:srcRect/>
          <a:stretch>
            <a:fillRect/>
          </a:stretch>
        </p:blipFill>
        <p:spPr bwMode="auto">
          <a:xfrm>
            <a:off x="228600" y="3145594"/>
            <a:ext cx="4876800" cy="3486981"/>
          </a:xfrm>
          <a:prstGeom prst="rect">
            <a:avLst/>
          </a:prstGeom>
          <a:noFill/>
        </p:spPr>
      </p:pic>
      <p:sp>
        <p:nvSpPr>
          <p:cNvPr id="6" name="Text Placeholder 3"/>
          <p:cNvSpPr txBox="1">
            <a:spLocks/>
          </p:cNvSpPr>
          <p:nvPr/>
        </p:nvSpPr>
        <p:spPr bwMode="auto">
          <a:xfrm>
            <a:off x="4648200" y="3352800"/>
            <a:ext cx="3657600" cy="28956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marL="342900" lvl="0" indent="-342900" algn="just" rtl="1" eaLnBrk="0" hangingPunct="0">
              <a:spcBef>
                <a:spcPct val="20000"/>
              </a:spcBef>
              <a:spcAft>
                <a:spcPts val="1200"/>
              </a:spcAft>
              <a:buClr>
                <a:srgbClr val="FFCC00"/>
              </a:buClr>
              <a:buSzPct val="110000"/>
              <a:buFont typeface="Wingdings" pitchFamily="2" charset="2"/>
              <a:buChar char="ü"/>
            </a:pPr>
            <a:r>
              <a:rPr lang="fa-IR" sz="2200" b="1" dirty="0" smtClean="0">
                <a:solidFill>
                  <a:schemeClr val="tx1">
                    <a:lumMod val="85000"/>
                    <a:lumOff val="15000"/>
                  </a:schemeClr>
                </a:solidFill>
                <a:cs typeface="B Nazanin" pitchFamily="2" charset="-78"/>
              </a:rPr>
              <a:t>برای تعیین </a:t>
            </a:r>
            <a:r>
              <a:rPr lang="ar-SA" sz="2200" b="1" dirty="0" smtClean="0">
                <a:solidFill>
                  <a:schemeClr val="tx1">
                    <a:lumMod val="85000"/>
                    <a:lumOff val="15000"/>
                  </a:schemeClr>
                </a:solidFill>
                <a:cs typeface="B Nazanin" pitchFamily="2" charset="-78"/>
              </a:rPr>
              <a:t>توزیع اندازه ذرات، می‌توان پروفایلی را</a:t>
            </a:r>
            <a:r>
              <a:rPr lang="fa-IR" sz="2200" b="1" dirty="0" smtClean="0">
                <a:solidFill>
                  <a:schemeClr val="tx1">
                    <a:lumMod val="85000"/>
                    <a:lumOff val="15000"/>
                  </a:schemeClr>
                </a:solidFill>
                <a:cs typeface="B Nazanin" pitchFamily="2" charset="-78"/>
              </a:rPr>
              <a:t> </a:t>
            </a:r>
            <a:r>
              <a:rPr lang="ar-SA" sz="2200" b="1" dirty="0" smtClean="0">
                <a:solidFill>
                  <a:schemeClr val="tx1">
                    <a:lumMod val="85000"/>
                    <a:lumOff val="15000"/>
                  </a:schemeClr>
                </a:solidFill>
                <a:cs typeface="B Nazanin" pitchFamily="2" charset="-78"/>
              </a:rPr>
              <a:t>که در آنالیز مشاهده می‌شود با پروفایل‌هایی که بر اساس اندازه و شکل ذرات محاسبه شده‌اند</a:t>
            </a:r>
            <a:r>
              <a:rPr lang="fa-IR" sz="2200" b="1" dirty="0" smtClean="0">
                <a:solidFill>
                  <a:schemeClr val="tx1">
                    <a:lumMod val="85000"/>
                    <a:lumOff val="15000"/>
                  </a:schemeClr>
                </a:solidFill>
                <a:cs typeface="B Nazanin" pitchFamily="2" charset="-78"/>
              </a:rPr>
              <a:t>،</a:t>
            </a:r>
            <a:r>
              <a:rPr lang="ar-SA" sz="2200" b="1" dirty="0" smtClean="0">
                <a:solidFill>
                  <a:schemeClr val="tx1">
                    <a:lumMod val="85000"/>
                    <a:lumOff val="15000"/>
                  </a:schemeClr>
                </a:solidFill>
                <a:cs typeface="B Nazanin" pitchFamily="2" charset="-78"/>
              </a:rPr>
              <a:t> برازش (</a:t>
            </a:r>
            <a:r>
              <a:rPr lang="en-US" sz="2200" b="1" dirty="0" smtClean="0">
                <a:solidFill>
                  <a:schemeClr val="tx1">
                    <a:lumMod val="85000"/>
                    <a:lumOff val="15000"/>
                  </a:schemeClr>
                </a:solidFill>
                <a:cs typeface="B Nazanin" pitchFamily="2" charset="-78"/>
              </a:rPr>
              <a:t>Fitting</a:t>
            </a:r>
            <a:r>
              <a:rPr lang="ar-SA" sz="2200" b="1" dirty="0" smtClean="0">
                <a:solidFill>
                  <a:schemeClr val="tx1">
                    <a:lumMod val="85000"/>
                    <a:lumOff val="15000"/>
                  </a:schemeClr>
                </a:solidFill>
                <a:cs typeface="B Nazanin" pitchFamily="2" charset="-78"/>
              </a:rPr>
              <a:t>) کرد.</a:t>
            </a:r>
            <a:endParaRPr kumimoji="0" lang="en-US" sz="2200" b="1" i="0" u="none" strike="noStrike" kern="0" cap="none" spc="0" normalizeH="0" baseline="0" noProof="0" dirty="0">
              <a:ln>
                <a:noFill/>
              </a:ln>
              <a:solidFill>
                <a:schemeClr val="tx1">
                  <a:lumMod val="85000"/>
                  <a:lumOff val="15000"/>
                </a:schemeClr>
              </a:solidFill>
              <a:effectLst/>
              <a:uLnTx/>
              <a:uFillTx/>
              <a:cs typeface="B Nazanin" pitchFamily="2" charset="-78"/>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4098"/>
                                        </p:tgtEl>
                                        <p:attrNameLst>
                                          <p:attrName>style.visibility</p:attrName>
                                        </p:attrNameLst>
                                      </p:cBhvr>
                                      <p:to>
                                        <p:strVal val="visible"/>
                                      </p:to>
                                    </p:set>
                                    <p:animEffect transition="in" filter="wipe(left)">
                                      <p:cBhvr>
                                        <p:cTn id="11" dur="1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10</a:t>
            </a:fld>
            <a:endParaRPr lang="en-US" dirty="0"/>
          </a:p>
        </p:txBody>
      </p:sp>
      <p:sp>
        <p:nvSpPr>
          <p:cNvPr id="4" name="Text Placeholder 3"/>
          <p:cNvSpPr>
            <a:spLocks noGrp="1"/>
          </p:cNvSpPr>
          <p:nvPr>
            <p:ph type="body" sz="quarter" idx="11"/>
          </p:nvPr>
        </p:nvSpPr>
        <p:spPr>
          <a:xfrm>
            <a:off x="228600" y="1371600"/>
            <a:ext cx="8153400" cy="5105400"/>
          </a:xfrm>
        </p:spPr>
        <p:txBody>
          <a:bodyPr/>
          <a:lstStyle/>
          <a:p>
            <a:pPr>
              <a:spcAft>
                <a:spcPts val="1200"/>
              </a:spcAft>
              <a:buClr>
                <a:srgbClr val="33CCFF"/>
              </a:buClr>
              <a:buFont typeface="Arial" pitchFamily="34" charset="0"/>
              <a:buChar char="◄"/>
            </a:pPr>
            <a:r>
              <a:rPr lang="ar-SA" sz="2200" b="1" dirty="0" smtClean="0">
                <a:latin typeface="Times New Roman" pitchFamily="18" charset="0"/>
                <a:cs typeface="B Nazanin" pitchFamily="2" charset="-78"/>
              </a:rPr>
              <a:t>چنانچه نمونه‌ای که برای آنالیز با استفاده از</a:t>
            </a:r>
            <a:r>
              <a:rPr lang="fa-IR" sz="2200" b="1" dirty="0" smtClean="0">
                <a:latin typeface="Times New Roman" pitchFamily="18" charset="0"/>
                <a:cs typeface="B Nazanin" pitchFamily="2" charset="-78"/>
              </a:rPr>
              <a:t> </a:t>
            </a:r>
            <a:r>
              <a:rPr lang="en-US" sz="2200" b="1" dirty="0" smtClean="0">
                <a:latin typeface="Times New Roman" pitchFamily="18" charset="0"/>
                <a:cs typeface="B Nazanin" pitchFamily="2" charset="-78"/>
              </a:rPr>
              <a:t>SAXS</a:t>
            </a:r>
            <a:r>
              <a:rPr lang="fa-IR" sz="2200" b="1" dirty="0" smtClean="0">
                <a:latin typeface="Times New Roman" pitchFamily="18" charset="0"/>
                <a:cs typeface="B Nazanin" pitchFamily="2" charset="-78"/>
              </a:rPr>
              <a:t> به‌کارگرفته می‌شود، به صورت لایه نازک روی زیرلایه باشد و تعداد پراکنده کننده‌ها کافی نباشد یا نتوان با استفاده از چیدمان عبوری اندازه‌گیری را انجام داد، از چیدمان بازتاب استفاده می‌شود.</a:t>
            </a:r>
          </a:p>
          <a:p>
            <a:pPr>
              <a:spcAft>
                <a:spcPts val="1200"/>
              </a:spcAft>
              <a:buClr>
                <a:srgbClr val="FFC000"/>
              </a:buClr>
              <a:buFont typeface="Arial" pitchFamily="34" charset="0"/>
              <a:buChar char="◄"/>
            </a:pPr>
            <a:r>
              <a:rPr lang="fa-IR" sz="2200" b="1" dirty="0" smtClean="0">
                <a:latin typeface="Times New Roman" pitchFamily="18" charset="0"/>
                <a:cs typeface="B Nazanin" pitchFamily="2" charset="-78"/>
              </a:rPr>
              <a:t>در چیدمان بازتاب، برای بررسی سطح ساختارها و با توجه به ضخامت اندک نمونه‌ها، بایستی سیگنال ضعیف دریافتی به طور موثر جمع‌آوری شود.</a:t>
            </a:r>
          </a:p>
          <a:p>
            <a:pPr>
              <a:spcAft>
                <a:spcPts val="1200"/>
              </a:spcAft>
              <a:buClr>
                <a:srgbClr val="33CCFF"/>
              </a:buClr>
              <a:buFont typeface="Arial" pitchFamily="34" charset="0"/>
              <a:buChar char="◄"/>
            </a:pPr>
            <a:r>
              <a:rPr lang="fa-IR" sz="2200" b="1" dirty="0" smtClean="0">
                <a:latin typeface="Times New Roman" pitchFamily="18" charset="0"/>
                <a:cs typeface="B Nazanin" pitchFamily="2" charset="-78"/>
              </a:rPr>
              <a:t>از طرفی مساحتی که تحت تابش قرار می‌گیرد، متناسب با </a:t>
            </a:r>
            <a:r>
              <a:rPr lang="en-US" sz="2200" b="1" dirty="0" smtClean="0">
                <a:latin typeface="Times New Roman" pitchFamily="18" charset="0"/>
                <a:cs typeface="B Nazanin" pitchFamily="2" charset="-78"/>
              </a:rPr>
              <a:t>1/sin</a:t>
            </a:r>
            <a:r>
              <a:rPr lang="en-US" sz="2200" b="1" dirty="0" smtClean="0">
                <a:latin typeface="Times New Roman" pitchFamily="18" charset="0"/>
                <a:cs typeface="B Nazanin" pitchFamily="2" charset="-78"/>
                <a:sym typeface="Symbol"/>
              </a:rPr>
              <a:t></a:t>
            </a:r>
            <a:r>
              <a:rPr lang="fa-IR" sz="2200" b="1" dirty="0" smtClean="0">
                <a:latin typeface="Times New Roman" pitchFamily="18" charset="0"/>
                <a:cs typeface="B Nazanin" pitchFamily="2" charset="-78"/>
                <a:sym typeface="Symbol"/>
              </a:rPr>
              <a:t> </a:t>
            </a:r>
            <a:r>
              <a:rPr lang="fa-IR" sz="2200" b="1" dirty="0" smtClean="0">
                <a:latin typeface="Times New Roman" pitchFamily="18" charset="0"/>
                <a:cs typeface="B Nazanin" pitchFamily="2" charset="-78"/>
              </a:rPr>
              <a:t>است که </a:t>
            </a:r>
            <a:r>
              <a:rPr lang="en-US" sz="2200" b="1" dirty="0" smtClean="0">
                <a:latin typeface="Times New Roman" pitchFamily="18" charset="0"/>
                <a:cs typeface="B Nazanin" pitchFamily="2" charset="-78"/>
                <a:sym typeface="Symbol"/>
              </a:rPr>
              <a:t></a:t>
            </a:r>
            <a:r>
              <a:rPr lang="fa-IR" sz="2200" b="1" dirty="0" smtClean="0">
                <a:latin typeface="Times New Roman" pitchFamily="18" charset="0"/>
                <a:cs typeface="B Nazanin" pitchFamily="2" charset="-78"/>
              </a:rPr>
              <a:t> زاویه پرتو ایکس فرودی است.</a:t>
            </a:r>
          </a:p>
          <a:p>
            <a:pPr>
              <a:spcAft>
                <a:spcPts val="1200"/>
              </a:spcAft>
              <a:buClr>
                <a:srgbClr val="FFC000"/>
              </a:buClr>
              <a:buFont typeface="Arial" pitchFamily="34" charset="0"/>
              <a:buChar char="◄"/>
            </a:pPr>
            <a:r>
              <a:rPr lang="fa-IR" sz="2200" b="1" dirty="0" smtClean="0">
                <a:latin typeface="Times New Roman" pitchFamily="18" charset="0"/>
                <a:cs typeface="B Nazanin" pitchFamily="2" charset="-78"/>
              </a:rPr>
              <a:t>بنابراین پرتو ایکس بایستی به طور خراشان (یعنی تقریباً موازی با سطح) و نزدیک به زاویه‌ای که بازتاب کلی رخ می‌دهد، به سطح نمونه بتابد تا سهم پراکندگی افزایش یابد.</a:t>
            </a:r>
          </a:p>
          <a:p>
            <a:pPr>
              <a:spcAft>
                <a:spcPts val="1200"/>
              </a:spcAft>
              <a:buClr>
                <a:srgbClr val="33CCFF"/>
              </a:buClr>
              <a:buFont typeface="Arial" pitchFamily="34" charset="0"/>
              <a:buChar char="◄"/>
            </a:pPr>
            <a:r>
              <a:rPr lang="fa-IR" sz="2200" b="1" dirty="0" smtClean="0">
                <a:latin typeface="Times New Roman" pitchFamily="18" charset="0"/>
                <a:cs typeface="B Nazanin" pitchFamily="2" charset="-78"/>
              </a:rPr>
              <a:t>در چیدمان خراشان، سهم بزرگی از پرتو ایکس به وسیله زیرلایه جذب نمی‌شود.</a:t>
            </a:r>
          </a:p>
        </p:txBody>
      </p:sp>
      <p:sp>
        <p:nvSpPr>
          <p:cNvPr id="5" name="Title 1"/>
          <p:cNvSpPr>
            <a:spLocks noGrp="1"/>
          </p:cNvSpPr>
          <p:nvPr>
            <p:ph type="title"/>
          </p:nvPr>
        </p:nvSpPr>
        <p:spPr>
          <a:xfrm>
            <a:off x="228600" y="160360"/>
            <a:ext cx="8382000" cy="914400"/>
          </a:xfrm>
        </p:spPr>
        <p:txBody>
          <a:bodyPr/>
          <a:lstStyle/>
          <a:p>
            <a:r>
              <a:rPr lang="ar-SA" dirty="0" smtClean="0">
                <a:solidFill>
                  <a:srgbClr val="00B0F0"/>
                </a:solidFill>
                <a:effectLst>
                  <a:outerShdw blurRad="38100" dist="38100" dir="2700000" algn="tl">
                    <a:srgbClr val="000000">
                      <a:alpha val="43137"/>
                    </a:srgbClr>
                  </a:outerShdw>
                </a:effectLst>
                <a:latin typeface="Times New Roman" pitchFamily="18" charset="0"/>
                <a:cs typeface="B Titr" pitchFamily="2" charset="-78"/>
              </a:rPr>
              <a:t> نحوه اندازه گیری اندازه ذرات در روش </a:t>
            </a:r>
            <a:r>
              <a:rPr lang="en-US" dirty="0" smtClean="0">
                <a:solidFill>
                  <a:srgbClr val="00B0F0"/>
                </a:solidFill>
                <a:effectLst>
                  <a:outerShdw blurRad="38100" dist="38100" dir="2700000" algn="tl">
                    <a:srgbClr val="000000">
                      <a:alpha val="43137"/>
                    </a:srgbClr>
                  </a:outerShdw>
                </a:effectLst>
                <a:latin typeface="Times New Roman" pitchFamily="18" charset="0"/>
                <a:cs typeface="B Titr" pitchFamily="2" charset="-78"/>
              </a:rPr>
              <a:t>SAXS</a:t>
            </a:r>
            <a:endParaRPr lang="en-US" dirty="0">
              <a:solidFill>
                <a:srgbClr val="00B0F0"/>
              </a:solidFill>
              <a:effectLst>
                <a:outerShdw blurRad="38100" dist="38100" dir="2700000" algn="tl">
                  <a:srgbClr val="000000">
                    <a:alpha val="43137"/>
                  </a:srgbClr>
                </a:outerShdw>
              </a:effectLst>
              <a:latin typeface="Times New Roman" pitchFamily="18" charset="0"/>
              <a:cs typeface="B Titr" pitchFamily="2" charset="-78"/>
            </a:endParaRPr>
          </a:p>
        </p:txBody>
      </p:sp>
    </p:spTree>
  </p:cSld>
  <p:clrMapOvr>
    <a:masterClrMapping/>
  </p:clrMapOvr>
  <p:transition spd="slow">
    <p:newsfla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11</a:t>
            </a:fld>
            <a:endParaRPr lang="en-US" dirty="0"/>
          </a:p>
        </p:txBody>
      </p:sp>
      <p:sp>
        <p:nvSpPr>
          <p:cNvPr id="4" name="Text Placeholder 3"/>
          <p:cNvSpPr>
            <a:spLocks noGrp="1"/>
          </p:cNvSpPr>
          <p:nvPr>
            <p:ph type="body" sz="quarter" idx="11"/>
          </p:nvPr>
        </p:nvSpPr>
        <p:spPr/>
        <p:txBody>
          <a:bodyPr/>
          <a:lstStyle/>
          <a:p>
            <a:pPr>
              <a:spcAft>
                <a:spcPts val="1200"/>
              </a:spcAft>
              <a:buClr>
                <a:srgbClr val="33CCFF"/>
              </a:buClr>
              <a:buFont typeface="Wingdings" pitchFamily="2" charset="2"/>
              <a:buChar char="q"/>
            </a:pPr>
            <a:r>
              <a:rPr lang="fa-IR" sz="2200" b="1" dirty="0" smtClean="0">
                <a:latin typeface="Times New Roman" pitchFamily="18" charset="0"/>
                <a:cs typeface="B Nazanin" pitchFamily="2" charset="-78"/>
              </a:rPr>
              <a:t>در چیدمان بازتاب، پرتو ایکس فرودی تحت تأثیر بازتاب‌های چندگانه و پدیده شکست در سطح لایه و فصل مشترک است که تصحیح شدت اندازه گرفته شده با استفاده از تقریب موج بورن ناهموار شده (</a:t>
            </a:r>
            <a:r>
              <a:rPr lang="en-US" b="1" dirty="0" smtClean="0">
                <a:latin typeface="Times New Roman" pitchFamily="18" charset="0"/>
                <a:cs typeface="B Nazanin" pitchFamily="2" charset="-78"/>
              </a:rPr>
              <a:t>Distorted Wave Born Approximation (DWBA)</a:t>
            </a:r>
            <a:r>
              <a:rPr lang="fa-IR" b="1" dirty="0" smtClean="0">
                <a:latin typeface="Times New Roman" pitchFamily="18" charset="0"/>
                <a:cs typeface="B Nazanin" pitchFamily="2" charset="-78"/>
              </a:rPr>
              <a:t>)</a:t>
            </a:r>
            <a:r>
              <a:rPr lang="fa-IR" sz="2200" b="1" dirty="0" smtClean="0">
                <a:latin typeface="Times New Roman" pitchFamily="18" charset="0"/>
                <a:cs typeface="B Nazanin" pitchFamily="2" charset="-78"/>
              </a:rPr>
              <a:t> انجام می‌شود.</a:t>
            </a:r>
          </a:p>
          <a:p>
            <a:pPr>
              <a:spcAft>
                <a:spcPts val="1200"/>
              </a:spcAft>
              <a:buFont typeface="Wingdings" pitchFamily="2" charset="2"/>
              <a:buChar char="q"/>
            </a:pPr>
            <a:r>
              <a:rPr lang="fa-IR" sz="2200" b="1" dirty="0" smtClean="0">
                <a:latin typeface="Times New Roman" pitchFamily="18" charset="0"/>
                <a:cs typeface="B Nazanin" pitchFamily="2" charset="-78"/>
              </a:rPr>
              <a:t>به این روش در آنالیز </a:t>
            </a:r>
            <a:r>
              <a:rPr lang="en-US" sz="2200" b="1" dirty="0" smtClean="0">
                <a:latin typeface="Times New Roman" pitchFamily="18" charset="0"/>
                <a:cs typeface="B Nazanin" pitchFamily="2" charset="-78"/>
              </a:rPr>
              <a:t>SAXS</a:t>
            </a:r>
            <a:r>
              <a:rPr lang="fa-IR" sz="2200" b="1" dirty="0" smtClean="0">
                <a:latin typeface="Times New Roman" pitchFamily="18" charset="0"/>
                <a:cs typeface="B Nazanin" pitchFamily="2" charset="-78"/>
              </a:rPr>
              <a:t>؛ روش پراکندگی پرتو ایکس با زاویه کوچک و فرودی خراشان </a:t>
            </a:r>
            <a:r>
              <a:rPr lang="fa-IR" b="1" dirty="0" smtClean="0">
                <a:latin typeface="Times New Roman" pitchFamily="18" charset="0"/>
                <a:cs typeface="B Nazanin" pitchFamily="2" charset="-78"/>
              </a:rPr>
              <a:t>(</a:t>
            </a:r>
            <a:r>
              <a:rPr lang="en-US" b="1" dirty="0" smtClean="0">
                <a:latin typeface="Times New Roman" pitchFamily="18" charset="0"/>
                <a:cs typeface="B Nazanin" pitchFamily="2" charset="-78"/>
              </a:rPr>
              <a:t>Grazing-Incident Small-Angle X-ray Scattering GI-SAXS</a:t>
            </a:r>
            <a:r>
              <a:rPr lang="fa-IR" b="1" dirty="0" smtClean="0">
                <a:latin typeface="Times New Roman" pitchFamily="18" charset="0"/>
                <a:cs typeface="B Nazanin" pitchFamily="2" charset="-78"/>
              </a:rPr>
              <a:t>)</a:t>
            </a:r>
            <a:r>
              <a:rPr lang="fa-IR" sz="2200" b="1" dirty="0" smtClean="0">
                <a:latin typeface="Times New Roman" pitchFamily="18" charset="0"/>
                <a:cs typeface="B Nazanin" pitchFamily="2" charset="-78"/>
              </a:rPr>
              <a:t> گفته می‌شود.</a:t>
            </a:r>
          </a:p>
          <a:p>
            <a:pPr>
              <a:spcAft>
                <a:spcPts val="1200"/>
              </a:spcAft>
              <a:buClr>
                <a:srgbClr val="33CCFF"/>
              </a:buClr>
              <a:buFont typeface="Wingdings" pitchFamily="2" charset="2"/>
              <a:buChar char="q"/>
            </a:pPr>
            <a:r>
              <a:rPr lang="fa-IR" sz="2200" b="1" dirty="0" smtClean="0">
                <a:latin typeface="Times New Roman" pitchFamily="18" charset="0"/>
                <a:cs typeface="B Nazanin" pitchFamily="2" charset="-78"/>
              </a:rPr>
              <a:t>برای انجام آنالیز </a:t>
            </a:r>
            <a:r>
              <a:rPr lang="en-US" b="1" dirty="0" smtClean="0">
                <a:latin typeface="Times New Roman" pitchFamily="18" charset="0"/>
                <a:cs typeface="B Nazanin" pitchFamily="2" charset="-78"/>
              </a:rPr>
              <a:t>GI-SAXS</a:t>
            </a:r>
            <a:r>
              <a:rPr lang="fa-IR" sz="2200" b="1" dirty="0" smtClean="0">
                <a:latin typeface="Times New Roman" pitchFamily="18" charset="0"/>
                <a:cs typeface="B Nazanin" pitchFamily="2" charset="-78"/>
              </a:rPr>
              <a:t> دانستن مقادیر دقیق پارامترهای فیزیکی مانند ضخامت لایه، چگالی، زبری سطح و زبری فصل مشترک نیاز است.</a:t>
            </a:r>
          </a:p>
          <a:p>
            <a:pPr>
              <a:spcAft>
                <a:spcPts val="1200"/>
              </a:spcAft>
              <a:buFont typeface="Wingdings" pitchFamily="2" charset="2"/>
              <a:buChar char="q"/>
            </a:pPr>
            <a:r>
              <a:rPr lang="fa-IR" sz="2200" b="1" dirty="0" smtClean="0">
                <a:latin typeface="Times New Roman" pitchFamily="18" charset="0"/>
                <a:cs typeface="B Nazanin" pitchFamily="2" charset="-78"/>
              </a:rPr>
              <a:t>بنابراین انجام آنالیزی مانند </a:t>
            </a:r>
            <a:r>
              <a:rPr lang="en-US" b="1" dirty="0" smtClean="0">
                <a:latin typeface="Times New Roman" pitchFamily="18" charset="0"/>
                <a:cs typeface="B Nazanin" pitchFamily="2" charset="-78"/>
              </a:rPr>
              <a:t>X-ray Reflectivity (XRR)</a:t>
            </a:r>
            <a:r>
              <a:rPr lang="fa-IR" sz="2200" b="1" dirty="0" smtClean="0">
                <a:latin typeface="Times New Roman" pitchFamily="18" charset="0"/>
                <a:cs typeface="B Nazanin" pitchFamily="2" charset="-78"/>
              </a:rPr>
              <a:t> قبل از انجام آنالیز </a:t>
            </a:r>
            <a:r>
              <a:rPr lang="en-US" b="1" dirty="0" smtClean="0">
                <a:latin typeface="Times New Roman" pitchFamily="18" charset="0"/>
                <a:cs typeface="B Nazanin" pitchFamily="2" charset="-78"/>
              </a:rPr>
              <a:t>GI-SAXS</a:t>
            </a:r>
            <a:r>
              <a:rPr lang="fa-IR" sz="2200" b="1" dirty="0" smtClean="0">
                <a:latin typeface="Times New Roman" pitchFamily="18" charset="0"/>
                <a:cs typeface="B Nazanin" pitchFamily="2" charset="-78"/>
              </a:rPr>
              <a:t> ضروری می‌باشد.</a:t>
            </a:r>
            <a:endParaRPr lang="en-US" sz="2200" b="1" dirty="0">
              <a:latin typeface="Times New Roman" pitchFamily="18" charset="0"/>
              <a:cs typeface="B Nazanin" pitchFamily="2" charset="-78"/>
            </a:endParaRPr>
          </a:p>
        </p:txBody>
      </p:sp>
      <p:sp>
        <p:nvSpPr>
          <p:cNvPr id="5" name="Title 1"/>
          <p:cNvSpPr>
            <a:spLocks noGrp="1"/>
          </p:cNvSpPr>
          <p:nvPr>
            <p:ph type="title"/>
          </p:nvPr>
        </p:nvSpPr>
        <p:spPr>
          <a:xfrm>
            <a:off x="228600" y="160360"/>
            <a:ext cx="8382000" cy="914400"/>
          </a:xfrm>
        </p:spPr>
        <p:txBody>
          <a:bodyPr/>
          <a:lstStyle/>
          <a:p>
            <a:r>
              <a:rPr lang="ar-SA" dirty="0" smtClean="0">
                <a:solidFill>
                  <a:srgbClr val="00B0F0"/>
                </a:solidFill>
                <a:effectLst>
                  <a:outerShdw blurRad="38100" dist="38100" dir="2700000" algn="tl">
                    <a:srgbClr val="000000">
                      <a:alpha val="43137"/>
                    </a:srgbClr>
                  </a:outerShdw>
                </a:effectLst>
                <a:latin typeface="Times New Roman" pitchFamily="18" charset="0"/>
                <a:cs typeface="B Titr" pitchFamily="2" charset="-78"/>
              </a:rPr>
              <a:t> نحوه اندازه گیری اندازه ذرات در روش </a:t>
            </a:r>
            <a:r>
              <a:rPr lang="en-US" dirty="0" smtClean="0">
                <a:solidFill>
                  <a:srgbClr val="00B0F0"/>
                </a:solidFill>
                <a:effectLst>
                  <a:outerShdw blurRad="38100" dist="38100" dir="2700000" algn="tl">
                    <a:srgbClr val="000000">
                      <a:alpha val="43137"/>
                    </a:srgbClr>
                  </a:outerShdw>
                </a:effectLst>
                <a:latin typeface="Times New Roman" pitchFamily="18" charset="0"/>
                <a:cs typeface="B Titr" pitchFamily="2" charset="-78"/>
              </a:rPr>
              <a:t>SAXS</a:t>
            </a:r>
            <a:endParaRPr lang="en-US" dirty="0">
              <a:solidFill>
                <a:srgbClr val="00B0F0"/>
              </a:solidFill>
              <a:effectLst>
                <a:outerShdw blurRad="38100" dist="38100" dir="2700000" algn="tl">
                  <a:srgbClr val="000000">
                    <a:alpha val="43137"/>
                  </a:srgbClr>
                </a:outerShdw>
              </a:effectLst>
              <a:latin typeface="Times New Roman" pitchFamily="18" charset="0"/>
              <a:cs typeface="B Titr" pitchFamily="2" charset="-78"/>
            </a:endParaRPr>
          </a:p>
        </p:txBody>
      </p:sp>
    </p:spTree>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12</a:t>
            </a:fld>
            <a:endParaRPr lang="en-US" dirty="0"/>
          </a:p>
        </p:txBody>
      </p:sp>
      <p:sp>
        <p:nvSpPr>
          <p:cNvPr id="4" name="Text Placeholder 3"/>
          <p:cNvSpPr>
            <a:spLocks noGrp="1"/>
          </p:cNvSpPr>
          <p:nvPr>
            <p:ph type="body" sz="quarter" idx="11"/>
          </p:nvPr>
        </p:nvSpPr>
        <p:spPr>
          <a:xfrm>
            <a:off x="4038600" y="1447800"/>
            <a:ext cx="4343400" cy="5334000"/>
          </a:xfrm>
        </p:spPr>
        <p:txBody>
          <a:bodyPr/>
          <a:lstStyle/>
          <a:p>
            <a:pPr>
              <a:spcAft>
                <a:spcPts val="600"/>
              </a:spcAft>
              <a:buFont typeface="Wingdings" pitchFamily="2" charset="2"/>
              <a:buChar char="v"/>
            </a:pPr>
            <a:r>
              <a:rPr lang="fa-IR" sz="2200" b="1" dirty="0" smtClean="0">
                <a:solidFill>
                  <a:schemeClr val="tx1">
                    <a:lumMod val="85000"/>
                    <a:lumOff val="15000"/>
                  </a:schemeClr>
                </a:solidFill>
                <a:latin typeface="Times New Roman" pitchFamily="18" charset="0"/>
                <a:cs typeface="B Nazanin" pitchFamily="2" charset="-78"/>
              </a:rPr>
              <a:t>در چیدمان خارج از صفحه در آنالیز </a:t>
            </a:r>
            <a:r>
              <a:rPr lang="en-US" sz="2200" b="1" dirty="0" smtClean="0">
                <a:solidFill>
                  <a:schemeClr val="tx1">
                    <a:lumMod val="85000"/>
                    <a:lumOff val="15000"/>
                  </a:schemeClr>
                </a:solidFill>
                <a:latin typeface="Times New Roman" pitchFamily="18" charset="0"/>
                <a:cs typeface="B Nazanin" pitchFamily="2" charset="-78"/>
              </a:rPr>
              <a:t>GI-SAXS</a:t>
            </a:r>
            <a:r>
              <a:rPr lang="fa-IR" sz="2200" b="1" dirty="0" smtClean="0">
                <a:solidFill>
                  <a:schemeClr val="tx1">
                    <a:lumMod val="85000"/>
                    <a:lumOff val="15000"/>
                  </a:schemeClr>
                </a:solidFill>
                <a:latin typeface="Times New Roman" pitchFamily="18" charset="0"/>
                <a:cs typeface="B Nazanin" pitchFamily="2" charset="-78"/>
              </a:rPr>
              <a:t>، زاویه فرودی با زاویه خروجی برابر است و بازتاب آینه‌ای رخ می‌دهد.</a:t>
            </a:r>
          </a:p>
          <a:p>
            <a:pPr>
              <a:spcAft>
                <a:spcPts val="600"/>
              </a:spcAft>
              <a:buFont typeface="Wingdings" pitchFamily="2" charset="2"/>
              <a:buChar char="v"/>
            </a:pPr>
            <a:r>
              <a:rPr lang="fa-IR" sz="2200" b="1" dirty="0" smtClean="0">
                <a:solidFill>
                  <a:schemeClr val="tx1">
                    <a:lumMod val="85000"/>
                    <a:lumOff val="15000"/>
                  </a:schemeClr>
                </a:solidFill>
                <a:latin typeface="Times New Roman" pitchFamily="18" charset="0"/>
                <a:cs typeface="B Nazanin" pitchFamily="2" charset="-78"/>
              </a:rPr>
              <a:t>این چیدمان مشابه چیدمان روش </a:t>
            </a:r>
            <a:r>
              <a:rPr lang="en-US" b="1" dirty="0" smtClean="0">
                <a:solidFill>
                  <a:schemeClr val="tx1">
                    <a:lumMod val="85000"/>
                    <a:lumOff val="15000"/>
                  </a:schemeClr>
                </a:solidFill>
                <a:latin typeface="Times New Roman" pitchFamily="18" charset="0"/>
                <a:cs typeface="B Nazanin" pitchFamily="2" charset="-78"/>
              </a:rPr>
              <a:t>X-ray Reflectivity (XRR)</a:t>
            </a:r>
            <a:r>
              <a:rPr lang="fa-IR" sz="2200" b="1" dirty="0" smtClean="0">
                <a:solidFill>
                  <a:schemeClr val="tx1">
                    <a:lumMod val="85000"/>
                    <a:lumOff val="15000"/>
                  </a:schemeClr>
                </a:solidFill>
                <a:latin typeface="Times New Roman" pitchFamily="18" charset="0"/>
                <a:cs typeface="B Nazanin" pitchFamily="2" charset="-78"/>
              </a:rPr>
              <a:t> است؛ اما شدت سیگنال آنالیز </a:t>
            </a:r>
            <a:r>
              <a:rPr lang="en-US" sz="2200" b="1" dirty="0" smtClean="0">
                <a:solidFill>
                  <a:schemeClr val="tx1">
                    <a:lumMod val="85000"/>
                    <a:lumOff val="15000"/>
                  </a:schemeClr>
                </a:solidFill>
                <a:latin typeface="Times New Roman" pitchFamily="18" charset="0"/>
                <a:cs typeface="B Nazanin" pitchFamily="2" charset="-78"/>
              </a:rPr>
              <a:t>SAXS</a:t>
            </a:r>
            <a:r>
              <a:rPr lang="fa-IR" sz="2200" b="1" dirty="0" smtClean="0">
                <a:solidFill>
                  <a:schemeClr val="tx1">
                    <a:lumMod val="85000"/>
                    <a:lumOff val="15000"/>
                  </a:schemeClr>
                </a:solidFill>
                <a:latin typeface="Times New Roman" pitchFamily="18" charset="0"/>
                <a:cs typeface="B Nazanin" pitchFamily="2" charset="-78"/>
              </a:rPr>
              <a:t> در مقایسه با </a:t>
            </a:r>
            <a:r>
              <a:rPr lang="en-US" sz="2200" b="1" dirty="0" smtClean="0">
                <a:solidFill>
                  <a:schemeClr val="tx1">
                    <a:lumMod val="85000"/>
                    <a:lumOff val="15000"/>
                  </a:schemeClr>
                </a:solidFill>
                <a:latin typeface="Times New Roman" pitchFamily="18" charset="0"/>
                <a:cs typeface="B Nazanin" pitchFamily="2" charset="-78"/>
              </a:rPr>
              <a:t>XRR</a:t>
            </a:r>
            <a:r>
              <a:rPr lang="fa-IR" sz="2200" b="1" dirty="0" smtClean="0">
                <a:solidFill>
                  <a:schemeClr val="tx1">
                    <a:lumMod val="85000"/>
                    <a:lumOff val="15000"/>
                  </a:schemeClr>
                </a:solidFill>
                <a:latin typeface="Times New Roman" pitchFamily="18" charset="0"/>
                <a:cs typeface="B Nazanin" pitchFamily="2" charset="-78"/>
              </a:rPr>
              <a:t> معمولاً ضعیف است.</a:t>
            </a:r>
          </a:p>
          <a:p>
            <a:pPr lvl="0">
              <a:spcAft>
                <a:spcPts val="600"/>
              </a:spcAft>
              <a:buFont typeface="Wingdings" pitchFamily="2" charset="2"/>
              <a:buChar char="v"/>
            </a:pPr>
            <a:r>
              <a:rPr lang="fa-IR" sz="2200" b="1" dirty="0" smtClean="0">
                <a:solidFill>
                  <a:schemeClr val="tx1">
                    <a:lumMod val="85000"/>
                    <a:lumOff val="15000"/>
                  </a:schemeClr>
                </a:solidFill>
                <a:latin typeface="Times New Roman" pitchFamily="18" charset="0"/>
                <a:cs typeface="B Nazanin" pitchFamily="2" charset="-78"/>
              </a:rPr>
              <a:t>در چیدمان بازتاب آینه</a:t>
            </a:r>
            <a:r>
              <a:rPr lang="fa-IR" sz="2200" b="1" dirty="0" smtClean="0">
                <a:solidFill>
                  <a:schemeClr val="tx1">
                    <a:lumMod val="85000"/>
                    <a:lumOff val="15000"/>
                  </a:schemeClr>
                </a:solidFill>
                <a:latin typeface="Times New Roman" pitchFamily="18" charset="0"/>
                <a:cs typeface="B Nazanin"/>
              </a:rPr>
              <a:t>‌</a:t>
            </a:r>
            <a:r>
              <a:rPr lang="fa-IR" sz="2200" b="1" dirty="0" smtClean="0">
                <a:solidFill>
                  <a:schemeClr val="tx1">
                    <a:lumMod val="85000"/>
                    <a:lumOff val="15000"/>
                  </a:schemeClr>
                </a:solidFill>
                <a:latin typeface="Times New Roman" pitchFamily="18" charset="0"/>
                <a:cs typeface="B Nazanin" pitchFamily="2" charset="-78"/>
              </a:rPr>
              <a:t>ای سیگنال </a:t>
            </a:r>
            <a:r>
              <a:rPr lang="en-US" sz="2200" b="1" dirty="0" smtClean="0">
                <a:solidFill>
                  <a:schemeClr val="tx1">
                    <a:lumMod val="85000"/>
                    <a:lumOff val="15000"/>
                  </a:schemeClr>
                </a:solidFill>
                <a:latin typeface="Times New Roman" pitchFamily="18" charset="0"/>
                <a:cs typeface="B Nazanin" pitchFamily="2" charset="-78"/>
              </a:rPr>
              <a:t>SAXS</a:t>
            </a:r>
            <a:r>
              <a:rPr lang="fa-IR" sz="2200" b="1" dirty="0" smtClean="0">
                <a:solidFill>
                  <a:schemeClr val="tx1">
                    <a:lumMod val="85000"/>
                    <a:lumOff val="15000"/>
                  </a:schemeClr>
                </a:solidFill>
                <a:latin typeface="Times New Roman" pitchFamily="18" charset="0"/>
                <a:cs typeface="B Nazanin" pitchFamily="2" charset="-78"/>
              </a:rPr>
              <a:t> در مقایسه با سایر سیگنال</a:t>
            </a:r>
            <a:r>
              <a:rPr lang="fa-IR" sz="2200" b="1" dirty="0" smtClean="0">
                <a:solidFill>
                  <a:schemeClr val="tx1">
                    <a:lumMod val="85000"/>
                    <a:lumOff val="15000"/>
                  </a:schemeClr>
                </a:solidFill>
                <a:latin typeface="Times New Roman" pitchFamily="18" charset="0"/>
                <a:cs typeface="B Nazanin"/>
              </a:rPr>
              <a:t>‌</a:t>
            </a:r>
            <a:r>
              <a:rPr lang="fa-IR" sz="2200" b="1" dirty="0" smtClean="0">
                <a:solidFill>
                  <a:schemeClr val="tx1">
                    <a:lumMod val="85000"/>
                    <a:lumOff val="15000"/>
                  </a:schemeClr>
                </a:solidFill>
                <a:latin typeface="Times New Roman" pitchFamily="18" charset="0"/>
                <a:cs typeface="B Nazanin" pitchFamily="2" charset="-78"/>
              </a:rPr>
              <a:t>های تولید شده ناچیز است که حذف سیگنال</a:t>
            </a:r>
            <a:r>
              <a:rPr lang="fa-IR" sz="2200" b="1" dirty="0" smtClean="0">
                <a:solidFill>
                  <a:schemeClr val="tx1">
                    <a:lumMod val="85000"/>
                    <a:lumOff val="15000"/>
                  </a:schemeClr>
                </a:solidFill>
                <a:latin typeface="Times New Roman" pitchFamily="18" charset="0"/>
                <a:cs typeface="B Nazanin"/>
              </a:rPr>
              <a:t>‌</a:t>
            </a:r>
            <a:r>
              <a:rPr lang="fa-IR" sz="2200" b="1" dirty="0" smtClean="0">
                <a:solidFill>
                  <a:schemeClr val="tx1">
                    <a:lumMod val="85000"/>
                    <a:lumOff val="15000"/>
                  </a:schemeClr>
                </a:solidFill>
                <a:latin typeface="Times New Roman" pitchFamily="18" charset="0"/>
                <a:cs typeface="B Nazanin" pitchFamily="2" charset="-78"/>
              </a:rPr>
              <a:t>های مزاحم حاصل از بازتاب آینه</a:t>
            </a:r>
            <a:r>
              <a:rPr lang="fa-IR" sz="2200" b="1" dirty="0" smtClean="0">
                <a:solidFill>
                  <a:schemeClr val="tx1">
                    <a:lumMod val="85000"/>
                    <a:lumOff val="15000"/>
                  </a:schemeClr>
                </a:solidFill>
                <a:latin typeface="Times New Roman" pitchFamily="18" charset="0"/>
                <a:cs typeface="B Nazanin"/>
              </a:rPr>
              <a:t>‌</a:t>
            </a:r>
            <a:r>
              <a:rPr lang="fa-IR" sz="2200" b="1" dirty="0" smtClean="0">
                <a:solidFill>
                  <a:schemeClr val="tx1">
                    <a:lumMod val="85000"/>
                    <a:lumOff val="15000"/>
                  </a:schemeClr>
                </a:solidFill>
                <a:latin typeface="Times New Roman" pitchFamily="18" charset="0"/>
                <a:cs typeface="B Nazanin" pitchFamily="2" charset="-78"/>
              </a:rPr>
              <a:t>ای با ایجاد شرایطی که تساوی زاویه فرودی و خروجی در آن از بین رود؛ انجام می</a:t>
            </a:r>
            <a:r>
              <a:rPr lang="fa-IR" sz="2200" b="1" dirty="0" smtClean="0">
                <a:solidFill>
                  <a:schemeClr val="tx1">
                    <a:lumMod val="85000"/>
                    <a:lumOff val="15000"/>
                  </a:schemeClr>
                </a:solidFill>
                <a:latin typeface="Times New Roman" pitchFamily="18" charset="0"/>
                <a:cs typeface="B Nazanin"/>
              </a:rPr>
              <a:t>‌</a:t>
            </a:r>
            <a:r>
              <a:rPr lang="fa-IR" sz="2200" b="1" dirty="0" smtClean="0">
                <a:solidFill>
                  <a:schemeClr val="tx1">
                    <a:lumMod val="85000"/>
                    <a:lumOff val="15000"/>
                  </a:schemeClr>
                </a:solidFill>
                <a:latin typeface="Times New Roman" pitchFamily="18" charset="0"/>
                <a:cs typeface="B Nazanin" pitchFamily="2" charset="-78"/>
              </a:rPr>
              <a:t>شود.</a:t>
            </a:r>
            <a:endParaRPr lang="en-US" sz="2200" b="1" dirty="0" smtClean="0">
              <a:solidFill>
                <a:schemeClr val="tx1">
                  <a:lumMod val="85000"/>
                  <a:lumOff val="15000"/>
                </a:schemeClr>
              </a:solidFill>
              <a:latin typeface="Times New Roman" pitchFamily="18" charset="0"/>
              <a:cs typeface="B Nazanin" pitchFamily="2" charset="-78"/>
            </a:endParaRPr>
          </a:p>
        </p:txBody>
      </p:sp>
      <p:sp>
        <p:nvSpPr>
          <p:cNvPr id="5" name="Title 1"/>
          <p:cNvSpPr>
            <a:spLocks noGrp="1"/>
          </p:cNvSpPr>
          <p:nvPr>
            <p:ph type="title"/>
          </p:nvPr>
        </p:nvSpPr>
        <p:spPr>
          <a:xfrm>
            <a:off x="228600" y="160360"/>
            <a:ext cx="8382000" cy="914400"/>
          </a:xfrm>
        </p:spPr>
        <p:txBody>
          <a:bodyPr/>
          <a:lstStyle/>
          <a:p>
            <a:r>
              <a:rPr lang="ar-SA" dirty="0" smtClean="0">
                <a:solidFill>
                  <a:srgbClr val="00B0F0"/>
                </a:solidFill>
                <a:effectLst>
                  <a:outerShdw blurRad="38100" dist="38100" dir="2700000" algn="tl">
                    <a:srgbClr val="000000">
                      <a:alpha val="43137"/>
                    </a:srgbClr>
                  </a:outerShdw>
                </a:effectLst>
                <a:latin typeface="Times New Roman" pitchFamily="18" charset="0"/>
                <a:cs typeface="B Titr" pitchFamily="2" charset="-78"/>
              </a:rPr>
              <a:t> نحوه اندازه گیری اندازه ذرات در روش </a:t>
            </a:r>
            <a:r>
              <a:rPr lang="en-US" dirty="0" smtClean="0">
                <a:solidFill>
                  <a:srgbClr val="00B0F0"/>
                </a:solidFill>
                <a:effectLst>
                  <a:outerShdw blurRad="38100" dist="38100" dir="2700000" algn="tl">
                    <a:srgbClr val="000000">
                      <a:alpha val="43137"/>
                    </a:srgbClr>
                  </a:outerShdw>
                </a:effectLst>
                <a:latin typeface="Times New Roman" pitchFamily="18" charset="0"/>
                <a:cs typeface="B Titr" pitchFamily="2" charset="-78"/>
              </a:rPr>
              <a:t>SAXS</a:t>
            </a:r>
            <a:endParaRPr lang="en-US" dirty="0">
              <a:solidFill>
                <a:srgbClr val="00B0F0"/>
              </a:solidFill>
              <a:effectLst>
                <a:outerShdw blurRad="38100" dist="38100" dir="2700000" algn="tl">
                  <a:srgbClr val="000000">
                    <a:alpha val="43137"/>
                  </a:srgbClr>
                </a:outerShdw>
              </a:effectLst>
              <a:latin typeface="Times New Roman" pitchFamily="18" charset="0"/>
              <a:cs typeface="B Titr" pitchFamily="2" charset="-78"/>
            </a:endParaRPr>
          </a:p>
        </p:txBody>
      </p:sp>
      <p:pic>
        <p:nvPicPr>
          <p:cNvPr id="5122" name="Picture 2" descr="H:\university\Edu-Nano\Power Point\3\30-PHYS-4-29\PHYS-4-29\picture\Fig3.png"/>
          <p:cNvPicPr>
            <a:picLocks noChangeAspect="1" noChangeArrowheads="1"/>
          </p:cNvPicPr>
          <p:nvPr/>
        </p:nvPicPr>
        <p:blipFill>
          <a:blip r:embed="rId3" cstate="print"/>
          <a:srcRect t="6597" r="50008"/>
          <a:stretch>
            <a:fillRect/>
          </a:stretch>
        </p:blipFill>
        <p:spPr bwMode="auto">
          <a:xfrm>
            <a:off x="76200" y="1447800"/>
            <a:ext cx="3846230" cy="4125913"/>
          </a:xfrm>
          <a:prstGeom prst="rect">
            <a:avLst/>
          </a:prstGeom>
          <a:noFill/>
        </p:spPr>
      </p:pic>
      <p:sp>
        <p:nvSpPr>
          <p:cNvPr id="8" name="TextBox 7"/>
          <p:cNvSpPr txBox="1"/>
          <p:nvPr/>
        </p:nvSpPr>
        <p:spPr>
          <a:xfrm>
            <a:off x="381000" y="5638800"/>
            <a:ext cx="3200400" cy="461665"/>
          </a:xfrm>
          <a:prstGeom prst="rect">
            <a:avLst/>
          </a:prstGeom>
          <a:noFill/>
        </p:spPr>
        <p:txBody>
          <a:bodyPr wrap="square" rtlCol="0">
            <a:spAutoFit/>
          </a:bodyPr>
          <a:lstStyle/>
          <a:p>
            <a:pPr algn="ctr" rtl="1"/>
            <a:r>
              <a:rPr lang="fa-IR" sz="2400" b="1" dirty="0" smtClean="0">
                <a:solidFill>
                  <a:srgbClr val="F78009"/>
                </a:solidFill>
                <a:effectLst>
                  <a:outerShdw blurRad="38100" dist="38100" dir="2700000" algn="tl">
                    <a:srgbClr val="000000">
                      <a:alpha val="43137"/>
                    </a:srgbClr>
                  </a:outerShdw>
                </a:effectLst>
                <a:cs typeface="B Nazanin" pitchFamily="2" charset="-78"/>
              </a:rPr>
              <a:t>چیدمان خارج از صفحه</a:t>
            </a:r>
            <a:endParaRPr lang="en-US" sz="2400" dirty="0">
              <a:solidFill>
                <a:srgbClr val="F78009"/>
              </a:solidFill>
              <a:effectLst>
                <a:outerShdw blurRad="38100" dist="38100" dir="2700000" algn="tl">
                  <a:srgbClr val="000000">
                    <a:alpha val="43137"/>
                  </a:srgbClr>
                </a:outerShdw>
              </a:effectLst>
            </a:endParaRPr>
          </a:p>
        </p:txBody>
      </p:sp>
    </p:spTree>
  </p:cSld>
  <p:clrMapOvr>
    <a:masterClrMapping/>
  </p:clrMapOvr>
  <p:transition spd="slow">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dissolve">
                                      <p:cBhvr>
                                        <p:cTn id="7" dur="1000"/>
                                        <p:tgtEl>
                                          <p:spTgt spid="5122"/>
                                        </p:tgtEl>
                                      </p:cBhvr>
                                    </p:animEffect>
                                  </p:childTnLst>
                                </p:cTn>
                              </p:par>
                              <p:par>
                                <p:cTn id="8" presetID="45" presetClass="entr" presetSubtype="0" fill="hold" grpId="0" nodeType="withEffect">
                                  <p:stCondLst>
                                    <p:cond delay="0"/>
                                  </p:stCondLst>
                                  <p:iterate type="lt">
                                    <p:tmPct val="10000"/>
                                  </p:iterate>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anim calcmode="lin" valueType="num">
                                      <p:cBhvr>
                                        <p:cTn id="11" dur="1000" fill="hold"/>
                                        <p:tgtEl>
                                          <p:spTgt spid="8"/>
                                        </p:tgtEl>
                                        <p:attrNameLst>
                                          <p:attrName>ppt_w</p:attrName>
                                        </p:attrNameLst>
                                      </p:cBhvr>
                                      <p:tavLst>
                                        <p:tav tm="0" fmla="#ppt_w*sin(2.5*pi*$)">
                                          <p:val>
                                            <p:fltVal val="0"/>
                                          </p:val>
                                        </p:tav>
                                        <p:tav tm="100000">
                                          <p:val>
                                            <p:fltVal val="1"/>
                                          </p:val>
                                        </p:tav>
                                      </p:tavLst>
                                    </p:anim>
                                    <p:anim calcmode="lin" valueType="num">
                                      <p:cBhvr>
                                        <p:cTn id="12" dur="1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2"/>
          <p:cNvSpPr>
            <a:spLocks noGrp="1"/>
          </p:cNvSpPr>
          <p:nvPr>
            <p:ph type="sldNum" sz="quarter" idx="10"/>
          </p:nvPr>
        </p:nvSpPr>
        <p:spPr>
          <a:xfrm>
            <a:off x="8610600" y="6051332"/>
            <a:ext cx="533400" cy="457200"/>
          </a:xfrm>
        </p:spPr>
        <p:txBody>
          <a:bodyPr/>
          <a:lstStyle/>
          <a:p>
            <a:pPr>
              <a:defRPr/>
            </a:pPr>
            <a:fld id="{49B0553E-AA25-4EF8-B191-2C07F622213B}" type="slidenum">
              <a:rPr lang="en-US" smtClean="0"/>
              <a:pPr>
                <a:defRPr/>
              </a:pPr>
              <a:t>13</a:t>
            </a:fld>
            <a:endParaRPr lang="en-US" dirty="0"/>
          </a:p>
        </p:txBody>
      </p:sp>
      <p:sp>
        <p:nvSpPr>
          <p:cNvPr id="6" name="Text Placeholder 3"/>
          <p:cNvSpPr>
            <a:spLocks noGrp="1"/>
          </p:cNvSpPr>
          <p:nvPr>
            <p:ph type="body" sz="quarter" idx="11"/>
          </p:nvPr>
        </p:nvSpPr>
        <p:spPr>
          <a:xfrm>
            <a:off x="4114800" y="1447800"/>
            <a:ext cx="4267200" cy="5105400"/>
          </a:xfrm>
        </p:spPr>
        <p:txBody>
          <a:bodyPr/>
          <a:lstStyle/>
          <a:p>
            <a:pPr>
              <a:spcAft>
                <a:spcPts val="600"/>
              </a:spcAft>
              <a:buFont typeface="Wingdings" pitchFamily="2" charset="2"/>
              <a:buChar char="v"/>
            </a:pPr>
            <a:r>
              <a:rPr lang="fa-IR" sz="2200" b="1" dirty="0" smtClean="0">
                <a:latin typeface="Times New Roman" pitchFamily="18" charset="0"/>
                <a:cs typeface="B Nazanin" pitchFamily="2" charset="-78"/>
              </a:rPr>
              <a:t>در چیدمان داخل صفحه‌ای، از آن جایی که آشکارساز در جهت عمود بر بازتاب آینه‌ای قرار می‌گیرد؛ بخش قابل ملاحظه ای از سیگنال بازتاب آینه‌ای با سیگنال </a:t>
            </a:r>
            <a:r>
              <a:rPr lang="en-US" sz="2200" b="1" dirty="0" smtClean="0">
                <a:latin typeface="Times New Roman" pitchFamily="18" charset="0"/>
                <a:cs typeface="B Nazanin" pitchFamily="2" charset="-78"/>
              </a:rPr>
              <a:t>SAXS</a:t>
            </a:r>
            <a:r>
              <a:rPr lang="fa-IR" sz="2200" b="1" dirty="0" smtClean="0">
                <a:latin typeface="Times New Roman" pitchFamily="18" charset="0"/>
                <a:cs typeface="B Nazanin" pitchFamily="2" charset="-78"/>
              </a:rPr>
              <a:t> هم پوشانی ندارد.</a:t>
            </a:r>
          </a:p>
          <a:p>
            <a:pPr>
              <a:spcAft>
                <a:spcPts val="600"/>
              </a:spcAft>
              <a:buFont typeface="Wingdings" pitchFamily="2" charset="2"/>
              <a:buChar char="v"/>
            </a:pPr>
            <a:r>
              <a:rPr lang="fa-IR" sz="2200" b="1" dirty="0" smtClean="0">
                <a:latin typeface="Times New Roman" pitchFamily="18" charset="0"/>
                <a:cs typeface="B Nazanin" pitchFamily="2" charset="-78"/>
              </a:rPr>
              <a:t>در عوض اثر پرتو ایکس فرود آمده بر سطح نمونه مشاهده می‌شود.</a:t>
            </a:r>
          </a:p>
          <a:p>
            <a:pPr>
              <a:spcAft>
                <a:spcPts val="600"/>
              </a:spcAft>
              <a:buFont typeface="Wingdings" pitchFamily="2" charset="2"/>
              <a:buChar char="v"/>
            </a:pPr>
            <a:r>
              <a:rPr lang="fa-IR" sz="2200" b="1" dirty="0" smtClean="0">
                <a:latin typeface="Times New Roman" pitchFamily="18" charset="0"/>
                <a:cs typeface="B Nazanin" pitchFamily="2" charset="-78"/>
              </a:rPr>
              <a:t>در چیدمان داخل صفحه‌ای، علاوه بر موازی شدن پرتو ایکس در راستای عمود بر سطح، باید در راستای سطح نیز پرتو ایکس موازی شده داشته باشیم که به این منظور از آینه‌های خاص استفاده می‌شود.</a:t>
            </a:r>
            <a:endParaRPr lang="en-US" sz="2200" b="1" dirty="0" smtClean="0">
              <a:solidFill>
                <a:schemeClr val="tx1">
                  <a:lumMod val="85000"/>
                  <a:lumOff val="15000"/>
                </a:schemeClr>
              </a:solidFill>
              <a:latin typeface="Times New Roman" pitchFamily="18" charset="0"/>
              <a:cs typeface="B Nazanin" pitchFamily="2" charset="-78"/>
            </a:endParaRPr>
          </a:p>
        </p:txBody>
      </p:sp>
      <p:sp>
        <p:nvSpPr>
          <p:cNvPr id="7" name="Title 1"/>
          <p:cNvSpPr>
            <a:spLocks noGrp="1"/>
          </p:cNvSpPr>
          <p:nvPr>
            <p:ph type="title"/>
          </p:nvPr>
        </p:nvSpPr>
        <p:spPr>
          <a:xfrm>
            <a:off x="228600" y="160360"/>
            <a:ext cx="8382000" cy="914400"/>
          </a:xfrm>
        </p:spPr>
        <p:txBody>
          <a:bodyPr/>
          <a:lstStyle/>
          <a:p>
            <a:r>
              <a:rPr lang="ar-SA" dirty="0" smtClean="0">
                <a:solidFill>
                  <a:srgbClr val="00B0F0"/>
                </a:solidFill>
                <a:effectLst>
                  <a:outerShdw blurRad="38100" dist="38100" dir="2700000" algn="tl">
                    <a:srgbClr val="000000">
                      <a:alpha val="43137"/>
                    </a:srgbClr>
                  </a:outerShdw>
                </a:effectLst>
                <a:latin typeface="Times New Roman" pitchFamily="18" charset="0"/>
                <a:cs typeface="B Titr" pitchFamily="2" charset="-78"/>
              </a:rPr>
              <a:t> نحوه اندازه گیری اندازه ذرات در روش </a:t>
            </a:r>
            <a:r>
              <a:rPr lang="en-US" dirty="0" smtClean="0">
                <a:solidFill>
                  <a:srgbClr val="00B0F0"/>
                </a:solidFill>
                <a:effectLst>
                  <a:outerShdw blurRad="38100" dist="38100" dir="2700000" algn="tl">
                    <a:srgbClr val="000000">
                      <a:alpha val="43137"/>
                    </a:srgbClr>
                  </a:outerShdw>
                </a:effectLst>
                <a:latin typeface="Times New Roman" pitchFamily="18" charset="0"/>
                <a:cs typeface="B Titr" pitchFamily="2" charset="-78"/>
              </a:rPr>
              <a:t>SAXS</a:t>
            </a:r>
            <a:endParaRPr lang="en-US" dirty="0">
              <a:solidFill>
                <a:srgbClr val="00B0F0"/>
              </a:solidFill>
              <a:effectLst>
                <a:outerShdw blurRad="38100" dist="38100" dir="2700000" algn="tl">
                  <a:srgbClr val="000000">
                    <a:alpha val="43137"/>
                  </a:srgbClr>
                </a:outerShdw>
              </a:effectLst>
              <a:latin typeface="Times New Roman" pitchFamily="18" charset="0"/>
              <a:cs typeface="B Titr" pitchFamily="2" charset="-78"/>
            </a:endParaRPr>
          </a:p>
        </p:txBody>
      </p:sp>
      <p:sp>
        <p:nvSpPr>
          <p:cNvPr id="9" name="TextBox 8"/>
          <p:cNvSpPr txBox="1"/>
          <p:nvPr/>
        </p:nvSpPr>
        <p:spPr>
          <a:xfrm>
            <a:off x="381000" y="5638800"/>
            <a:ext cx="3200400" cy="461665"/>
          </a:xfrm>
          <a:prstGeom prst="rect">
            <a:avLst/>
          </a:prstGeom>
          <a:noFill/>
        </p:spPr>
        <p:txBody>
          <a:bodyPr wrap="square" rtlCol="0">
            <a:spAutoFit/>
          </a:bodyPr>
          <a:lstStyle/>
          <a:p>
            <a:pPr algn="ctr" rtl="1"/>
            <a:r>
              <a:rPr lang="fa-IR" sz="2400" b="1" dirty="0" smtClean="0">
                <a:solidFill>
                  <a:srgbClr val="F78009"/>
                </a:solidFill>
                <a:effectLst>
                  <a:outerShdw blurRad="38100" dist="38100" dir="2700000" algn="tl">
                    <a:srgbClr val="000000">
                      <a:alpha val="43137"/>
                    </a:srgbClr>
                  </a:outerShdw>
                </a:effectLst>
                <a:cs typeface="B Nazanin" pitchFamily="2" charset="-78"/>
              </a:rPr>
              <a:t>چیدمان داخل صفحه</a:t>
            </a:r>
            <a:r>
              <a:rPr lang="fa-IR" sz="2400" b="1" dirty="0" smtClean="0">
                <a:solidFill>
                  <a:srgbClr val="F78009"/>
                </a:solidFill>
                <a:effectLst>
                  <a:outerShdw blurRad="38100" dist="38100" dir="2700000" algn="tl">
                    <a:srgbClr val="000000">
                      <a:alpha val="43137"/>
                    </a:srgbClr>
                  </a:outerShdw>
                </a:effectLst>
                <a:cs typeface="B Nazanin"/>
              </a:rPr>
              <a:t>‌</a:t>
            </a:r>
            <a:r>
              <a:rPr lang="fa-IR" sz="2400" b="1" dirty="0" smtClean="0">
                <a:solidFill>
                  <a:srgbClr val="F78009"/>
                </a:solidFill>
                <a:effectLst>
                  <a:outerShdw blurRad="38100" dist="38100" dir="2700000" algn="tl">
                    <a:srgbClr val="000000">
                      <a:alpha val="43137"/>
                    </a:srgbClr>
                  </a:outerShdw>
                </a:effectLst>
                <a:cs typeface="B Nazanin" pitchFamily="2" charset="-78"/>
              </a:rPr>
              <a:t>ای</a:t>
            </a:r>
            <a:endParaRPr lang="en-US" sz="2400" dirty="0">
              <a:solidFill>
                <a:srgbClr val="F78009"/>
              </a:solidFill>
              <a:effectLst>
                <a:outerShdw blurRad="38100" dist="38100" dir="2700000" algn="tl">
                  <a:srgbClr val="000000">
                    <a:alpha val="43137"/>
                  </a:srgbClr>
                </a:outerShdw>
              </a:effectLst>
            </a:endParaRPr>
          </a:p>
        </p:txBody>
      </p:sp>
      <p:pic>
        <p:nvPicPr>
          <p:cNvPr id="6146" name="Picture 2" descr="H:\university\Edu-Nano\Power Point\3\30-PHYS-4-29\PHYS-4-29\picture\Fig3.png"/>
          <p:cNvPicPr>
            <a:picLocks noChangeAspect="1" noChangeArrowheads="1"/>
          </p:cNvPicPr>
          <p:nvPr/>
        </p:nvPicPr>
        <p:blipFill>
          <a:blip r:embed="rId3" cstate="print"/>
          <a:srcRect l="49992" t="5321"/>
          <a:stretch>
            <a:fillRect/>
          </a:stretch>
        </p:blipFill>
        <p:spPr bwMode="auto">
          <a:xfrm>
            <a:off x="228600" y="1447801"/>
            <a:ext cx="3810000" cy="4114799"/>
          </a:xfrm>
          <a:prstGeom prst="rect">
            <a:avLst/>
          </a:prstGeom>
          <a:noFill/>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1000" fill="hold"/>
                                        <p:tgtEl>
                                          <p:spTgt spid="6146"/>
                                        </p:tgtEl>
                                        <p:attrNameLst>
                                          <p:attrName>ppt_x</p:attrName>
                                        </p:attrNameLst>
                                      </p:cBhvr>
                                      <p:tavLst>
                                        <p:tav tm="0">
                                          <p:val>
                                            <p:strVal val="#ppt_x"/>
                                          </p:val>
                                        </p:tav>
                                        <p:tav tm="100000">
                                          <p:val>
                                            <p:strVal val="#ppt_x"/>
                                          </p:val>
                                        </p:tav>
                                      </p:tavLst>
                                    </p:anim>
                                    <p:anim calcmode="lin" valueType="num">
                                      <p:cBhvr additive="base">
                                        <p:cTn id="8" dur="1000" fill="hold"/>
                                        <p:tgtEl>
                                          <p:spTgt spid="6146"/>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ppt_x"/>
                                          </p:val>
                                        </p:tav>
                                        <p:tav tm="100000">
                                          <p:val>
                                            <p:strVal val="#ppt_x"/>
                                          </p:val>
                                        </p:tav>
                                      </p:tavLst>
                                    </p:anim>
                                    <p:anim calcmode="lin" valueType="num">
                                      <p:cBhvr additive="base">
                                        <p:cTn id="12" dur="10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14</a:t>
            </a:fld>
            <a:endParaRPr lang="en-US" dirty="0"/>
          </a:p>
        </p:txBody>
      </p:sp>
      <p:sp>
        <p:nvSpPr>
          <p:cNvPr id="5" name="Title 1"/>
          <p:cNvSpPr>
            <a:spLocks noGrp="1"/>
          </p:cNvSpPr>
          <p:nvPr>
            <p:ph type="title"/>
          </p:nvPr>
        </p:nvSpPr>
        <p:spPr>
          <a:xfrm>
            <a:off x="228600" y="160360"/>
            <a:ext cx="8382000" cy="914400"/>
          </a:xfrm>
        </p:spPr>
        <p:txBody>
          <a:bodyPr/>
          <a:lstStyle/>
          <a:p>
            <a:r>
              <a:rPr lang="ar-SA" dirty="0" smtClean="0">
                <a:solidFill>
                  <a:srgbClr val="00B0F0"/>
                </a:solidFill>
                <a:effectLst>
                  <a:outerShdw blurRad="38100" dist="38100" dir="2700000" algn="tl">
                    <a:srgbClr val="000000">
                      <a:alpha val="43137"/>
                    </a:srgbClr>
                  </a:outerShdw>
                </a:effectLst>
                <a:latin typeface="Times New Roman" pitchFamily="18" charset="0"/>
                <a:cs typeface="B Titr" pitchFamily="2" charset="-78"/>
              </a:rPr>
              <a:t> نحوه اندازه گیری اندازه ذرات در روش </a:t>
            </a:r>
            <a:r>
              <a:rPr lang="en-US" dirty="0" smtClean="0">
                <a:solidFill>
                  <a:srgbClr val="00B0F0"/>
                </a:solidFill>
                <a:effectLst>
                  <a:outerShdw blurRad="38100" dist="38100" dir="2700000" algn="tl">
                    <a:srgbClr val="000000">
                      <a:alpha val="43137"/>
                    </a:srgbClr>
                  </a:outerShdw>
                </a:effectLst>
                <a:latin typeface="Times New Roman" pitchFamily="18" charset="0"/>
                <a:cs typeface="B Titr" pitchFamily="2" charset="-78"/>
              </a:rPr>
              <a:t>SAXS</a:t>
            </a:r>
            <a:endParaRPr lang="en-US" dirty="0">
              <a:solidFill>
                <a:srgbClr val="00B0F0"/>
              </a:solidFill>
              <a:effectLst>
                <a:outerShdw blurRad="38100" dist="38100" dir="2700000" algn="tl">
                  <a:srgbClr val="000000">
                    <a:alpha val="43137"/>
                  </a:srgbClr>
                </a:outerShdw>
              </a:effectLst>
              <a:latin typeface="Times New Roman" pitchFamily="18" charset="0"/>
              <a:cs typeface="B Titr" pitchFamily="2" charset="-78"/>
            </a:endParaRPr>
          </a:p>
        </p:txBody>
      </p:sp>
      <p:pic>
        <p:nvPicPr>
          <p:cNvPr id="7170" name="Picture 2" descr="H:\university\Edu-Nano\Power Point\3\30-PHYS-4-29\PHYS-4-29\picture\Fig4.png"/>
          <p:cNvPicPr>
            <a:picLocks noChangeAspect="1" noChangeArrowheads="1"/>
          </p:cNvPicPr>
          <p:nvPr/>
        </p:nvPicPr>
        <p:blipFill>
          <a:blip r:embed="rId3" cstate="print"/>
          <a:srcRect/>
          <a:stretch>
            <a:fillRect/>
          </a:stretch>
        </p:blipFill>
        <p:spPr bwMode="auto">
          <a:xfrm>
            <a:off x="889436" y="1447800"/>
            <a:ext cx="6959164" cy="4419600"/>
          </a:xfrm>
          <a:prstGeom prst="rect">
            <a:avLst/>
          </a:prstGeom>
          <a:noFill/>
        </p:spPr>
      </p:pic>
      <p:sp>
        <p:nvSpPr>
          <p:cNvPr id="7" name="TextBox 6"/>
          <p:cNvSpPr txBox="1"/>
          <p:nvPr/>
        </p:nvSpPr>
        <p:spPr>
          <a:xfrm>
            <a:off x="1524000" y="6019800"/>
            <a:ext cx="5867400" cy="430887"/>
          </a:xfrm>
          <a:prstGeom prst="rect">
            <a:avLst/>
          </a:prstGeom>
          <a:noFill/>
        </p:spPr>
        <p:txBody>
          <a:bodyPr wrap="square" rtlCol="0">
            <a:spAutoFit/>
          </a:bodyPr>
          <a:lstStyle/>
          <a:p>
            <a:pPr algn="ctr" rtl="1"/>
            <a:r>
              <a:rPr lang="ar-SA" sz="2200" b="1" dirty="0" smtClean="0">
                <a:solidFill>
                  <a:srgbClr val="EC6E06"/>
                </a:solidFill>
                <a:effectLst>
                  <a:outerShdw blurRad="38100" dist="38100" dir="2700000" algn="tl">
                    <a:srgbClr val="000000">
                      <a:alpha val="43137"/>
                    </a:srgbClr>
                  </a:outerShdw>
                </a:effectLst>
                <a:cs typeface="B Nazanin" pitchFamily="2" charset="-78"/>
              </a:rPr>
              <a:t>توزیع اندازه ذرات نیکل با استفاده از آنالیز </a:t>
            </a:r>
            <a:r>
              <a:rPr lang="en-US" sz="2200" b="1" dirty="0" smtClean="0">
                <a:solidFill>
                  <a:srgbClr val="EC6E06"/>
                </a:solidFill>
                <a:effectLst>
                  <a:outerShdw blurRad="38100" dist="38100" dir="2700000" algn="tl">
                    <a:srgbClr val="000000">
                      <a:alpha val="43137"/>
                    </a:srgbClr>
                  </a:outerShdw>
                </a:effectLst>
                <a:cs typeface="B Nazanin" pitchFamily="2" charset="-78"/>
              </a:rPr>
              <a:t>GI-SAXS </a:t>
            </a:r>
            <a:endParaRPr lang="en-US" sz="2200" b="1" dirty="0">
              <a:solidFill>
                <a:srgbClr val="EC6E06"/>
              </a:solidFill>
              <a:effectLst>
                <a:outerShdw blurRad="38100" dist="38100" dir="2700000" algn="tl">
                  <a:srgbClr val="000000">
                    <a:alpha val="43137"/>
                  </a:srgbClr>
                </a:outerShdw>
              </a:effectLst>
              <a:cs typeface="B Nazanin" pitchFamily="2" charset="-78"/>
            </a:endParaRPr>
          </a:p>
        </p:txBody>
      </p:sp>
    </p:spTree>
  </p:cSld>
  <p:clrMapOvr>
    <a:masterClrMapping/>
  </p:clrMapOvr>
  <p:transition spd="slow">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1000" fill="hold"/>
                                        <p:tgtEl>
                                          <p:spTgt spid="7170"/>
                                        </p:tgtEl>
                                        <p:attrNameLst>
                                          <p:attrName>ppt_w</p:attrName>
                                        </p:attrNameLst>
                                      </p:cBhvr>
                                      <p:tavLst>
                                        <p:tav tm="0">
                                          <p:val>
                                            <p:fltVal val="0"/>
                                          </p:val>
                                        </p:tav>
                                        <p:tav tm="100000">
                                          <p:val>
                                            <p:strVal val="#ppt_w"/>
                                          </p:val>
                                        </p:tav>
                                      </p:tavLst>
                                    </p:anim>
                                    <p:anim calcmode="lin" valueType="num">
                                      <p:cBhvr>
                                        <p:cTn id="8" dur="1000" fill="hold"/>
                                        <p:tgtEl>
                                          <p:spTgt spid="7170"/>
                                        </p:tgtEl>
                                        <p:attrNameLst>
                                          <p:attrName>ppt_h</p:attrName>
                                        </p:attrNameLst>
                                      </p:cBhvr>
                                      <p:tavLst>
                                        <p:tav tm="0">
                                          <p:val>
                                            <p:fltVal val="0"/>
                                          </p:val>
                                        </p:tav>
                                        <p:tav tm="100000">
                                          <p:val>
                                            <p:strVal val="#ppt_h"/>
                                          </p:val>
                                        </p:tav>
                                      </p:tavLst>
                                    </p:anim>
                                    <p:anim calcmode="lin" valueType="num">
                                      <p:cBhvr>
                                        <p:cTn id="9" dur="1000" fill="hold"/>
                                        <p:tgtEl>
                                          <p:spTgt spid="717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170"/>
                                        </p:tgtEl>
                                        <p:attrNameLst>
                                          <p:attrName>ppt_y</p:attrName>
                                        </p:attrNameLst>
                                      </p:cBhvr>
                                      <p:tavLst>
                                        <p:tav tm="0" fmla="#ppt_y+(sin(-2*pi*(1-$))*-#ppt_x+cos(-2*pi*(1-$))*(1-#ppt_y))*(1-$)">
                                          <p:val>
                                            <p:fltVal val="0"/>
                                          </p:val>
                                        </p:tav>
                                        <p:tav tm="100000">
                                          <p:val>
                                            <p:fltVal val="1"/>
                                          </p:val>
                                        </p:tav>
                                      </p:tavLst>
                                    </p:anim>
                                  </p:childTnLst>
                                </p:cTn>
                              </p:par>
                              <p:par>
                                <p:cTn id="11" presetID="39" presetClass="entr" presetSubtype="0" accel="10000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14" dur="10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15" dur="10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15</a:t>
            </a:fld>
            <a:endParaRPr lang="en-US" dirty="0"/>
          </a:p>
        </p:txBody>
      </p:sp>
      <p:sp>
        <p:nvSpPr>
          <p:cNvPr id="4" name="Text Placeholder 3"/>
          <p:cNvSpPr>
            <a:spLocks noGrp="1"/>
          </p:cNvSpPr>
          <p:nvPr>
            <p:ph type="body" sz="quarter" idx="11"/>
          </p:nvPr>
        </p:nvSpPr>
        <p:spPr/>
        <p:txBody>
          <a:bodyPr/>
          <a:lstStyle/>
          <a:p>
            <a:pPr>
              <a:spcAft>
                <a:spcPts val="2400"/>
              </a:spcAft>
            </a:pPr>
            <a:r>
              <a:rPr lang="ar-SA" sz="2400" b="1" dirty="0" smtClean="0">
                <a:solidFill>
                  <a:srgbClr val="EC6E06"/>
                </a:solidFill>
                <a:effectLst>
                  <a:outerShdw blurRad="38100" dist="38100" dir="2700000" algn="tl">
                    <a:srgbClr val="000000">
                      <a:alpha val="43137"/>
                    </a:srgbClr>
                  </a:outerShdw>
                </a:effectLst>
                <a:latin typeface="Times New Roman" pitchFamily="18" charset="0"/>
                <a:cs typeface="B Titr" pitchFamily="2" charset="-78"/>
              </a:rPr>
              <a:t>توزیع اندازه ذرات نیکل با استفاده از آنالیز </a:t>
            </a:r>
            <a:r>
              <a:rPr lang="en-US" sz="2400" b="1" dirty="0" smtClean="0">
                <a:solidFill>
                  <a:srgbClr val="EC6E06"/>
                </a:solidFill>
                <a:effectLst>
                  <a:outerShdw blurRad="38100" dist="38100" dir="2700000" algn="tl">
                    <a:srgbClr val="000000">
                      <a:alpha val="43137"/>
                    </a:srgbClr>
                  </a:outerShdw>
                </a:effectLst>
                <a:latin typeface="Times New Roman" pitchFamily="18" charset="0"/>
                <a:cs typeface="B Titr" pitchFamily="2" charset="-78"/>
              </a:rPr>
              <a:t>GI-SAXS </a:t>
            </a:r>
          </a:p>
          <a:p>
            <a:pPr>
              <a:spcAft>
                <a:spcPts val="1200"/>
              </a:spcAft>
              <a:buClr>
                <a:srgbClr val="33CCFF"/>
              </a:buClr>
              <a:buSzPct val="150000"/>
              <a:buFont typeface="Wingdings" pitchFamily="2" charset="2"/>
              <a:buChar char="§"/>
            </a:pPr>
            <a:r>
              <a:rPr lang="fa-IR" sz="2400" b="1" dirty="0" smtClean="0">
                <a:latin typeface="Times New Roman" pitchFamily="18" charset="0"/>
                <a:cs typeface="B Nazanin" pitchFamily="2" charset="-78"/>
              </a:rPr>
              <a:t>منحنی خط چین حاصل از تحلیل </a:t>
            </a:r>
            <a:r>
              <a:rPr lang="en-US" sz="2400" b="1" dirty="0" smtClean="0">
                <a:latin typeface="Times New Roman" pitchFamily="18" charset="0"/>
                <a:cs typeface="B Nazanin" pitchFamily="2" charset="-78"/>
              </a:rPr>
              <a:t>GI-SAXS</a:t>
            </a:r>
            <a:r>
              <a:rPr lang="fa-IR" sz="2400" b="1" dirty="0" smtClean="0">
                <a:latin typeface="Times New Roman" pitchFamily="18" charset="0"/>
                <a:cs typeface="B Nazanin" pitchFamily="2" charset="-78"/>
              </a:rPr>
              <a:t> با چیدمان داخل صفحه‌ای است که اندازه در راستای سطح نمونه را نشان می‌دهد.</a:t>
            </a:r>
          </a:p>
          <a:p>
            <a:pPr>
              <a:spcAft>
                <a:spcPts val="1200"/>
              </a:spcAft>
              <a:buClr>
                <a:srgbClr val="33CCFF"/>
              </a:buClr>
              <a:buSzPct val="150000"/>
              <a:buFont typeface="Wingdings" pitchFamily="2" charset="2"/>
              <a:buChar char="§"/>
            </a:pPr>
            <a:r>
              <a:rPr lang="fa-IR" sz="2400" b="1" dirty="0" smtClean="0">
                <a:latin typeface="Times New Roman" pitchFamily="18" charset="0"/>
                <a:cs typeface="B Nazanin" pitchFamily="2" charset="-78"/>
              </a:rPr>
              <a:t>منحنی دیگر، حاصل تحلیل داده‌های به دست آمده از چیدمان خارج از صفحه‌ای است که اندازه را در راستای عمود بر سطح نمونه را نشان می‌دهد.</a:t>
            </a:r>
          </a:p>
          <a:p>
            <a:pPr>
              <a:spcAft>
                <a:spcPts val="1200"/>
              </a:spcAft>
              <a:buClr>
                <a:srgbClr val="33CCFF"/>
              </a:buClr>
              <a:buSzPct val="150000"/>
              <a:buFont typeface="Wingdings" pitchFamily="2" charset="2"/>
              <a:buChar char="§"/>
            </a:pPr>
            <a:r>
              <a:rPr lang="fa-IR" sz="2400" b="1" dirty="0" smtClean="0">
                <a:latin typeface="Times New Roman" pitchFamily="18" charset="0"/>
                <a:cs typeface="B Nazanin" pitchFamily="2" charset="-78"/>
              </a:rPr>
              <a:t>بنابراین، نانوذرات دانه ای نیکل، اندازه و توزیع اندازه همسانگرد با قطر متوسط 5 نانومتر دارند.</a:t>
            </a:r>
            <a:endParaRPr lang="en-US" sz="2400" b="1" dirty="0" smtClean="0">
              <a:latin typeface="Times New Roman" pitchFamily="18" charset="0"/>
              <a:cs typeface="B Nazanin" pitchFamily="2" charset="-78"/>
            </a:endParaRPr>
          </a:p>
        </p:txBody>
      </p:sp>
      <p:sp>
        <p:nvSpPr>
          <p:cNvPr id="5" name="Title 1"/>
          <p:cNvSpPr>
            <a:spLocks noGrp="1"/>
          </p:cNvSpPr>
          <p:nvPr>
            <p:ph type="title"/>
          </p:nvPr>
        </p:nvSpPr>
        <p:spPr>
          <a:xfrm>
            <a:off x="228600" y="160360"/>
            <a:ext cx="8382000" cy="914400"/>
          </a:xfrm>
        </p:spPr>
        <p:txBody>
          <a:bodyPr/>
          <a:lstStyle/>
          <a:p>
            <a:r>
              <a:rPr lang="ar-SA" dirty="0" smtClean="0">
                <a:solidFill>
                  <a:srgbClr val="00B0F0"/>
                </a:solidFill>
                <a:effectLst>
                  <a:outerShdw blurRad="38100" dist="38100" dir="2700000" algn="tl">
                    <a:srgbClr val="000000">
                      <a:alpha val="43137"/>
                    </a:srgbClr>
                  </a:outerShdw>
                </a:effectLst>
                <a:latin typeface="Times New Roman" pitchFamily="18" charset="0"/>
                <a:cs typeface="B Titr" pitchFamily="2" charset="-78"/>
              </a:rPr>
              <a:t> نحوه اندازه گیری اندازه ذرات در روش </a:t>
            </a:r>
            <a:r>
              <a:rPr lang="en-US" dirty="0" smtClean="0">
                <a:solidFill>
                  <a:srgbClr val="00B0F0"/>
                </a:solidFill>
                <a:effectLst>
                  <a:outerShdw blurRad="38100" dist="38100" dir="2700000" algn="tl">
                    <a:srgbClr val="000000">
                      <a:alpha val="43137"/>
                    </a:srgbClr>
                  </a:outerShdw>
                </a:effectLst>
                <a:latin typeface="Times New Roman" pitchFamily="18" charset="0"/>
                <a:cs typeface="B Titr" pitchFamily="2" charset="-78"/>
              </a:rPr>
              <a:t>SAXS</a:t>
            </a:r>
            <a:endParaRPr lang="en-US" dirty="0">
              <a:solidFill>
                <a:srgbClr val="00B0F0"/>
              </a:solidFill>
              <a:effectLst>
                <a:outerShdw blurRad="38100" dist="38100" dir="2700000" algn="tl">
                  <a:srgbClr val="000000">
                    <a:alpha val="43137"/>
                  </a:srgbClr>
                </a:outerShdw>
              </a:effectLst>
              <a:latin typeface="Times New Roman" pitchFamily="18" charset="0"/>
              <a:cs typeface="B Titr" pitchFamily="2" charset="-78"/>
            </a:endParaRPr>
          </a:p>
        </p:txBody>
      </p:sp>
    </p:spTree>
  </p:cSld>
  <p:clrMapOvr>
    <a:masterClrMapping/>
  </p:clrMapOvr>
  <p:transition spd="slow">
    <p:strips dir="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16</a:t>
            </a:fld>
            <a:endParaRPr lang="en-US" dirty="0"/>
          </a:p>
        </p:txBody>
      </p:sp>
      <p:sp>
        <p:nvSpPr>
          <p:cNvPr id="4" name="Text Placeholder 3"/>
          <p:cNvSpPr>
            <a:spLocks noGrp="1"/>
          </p:cNvSpPr>
          <p:nvPr>
            <p:ph type="body" sz="quarter" idx="11"/>
          </p:nvPr>
        </p:nvSpPr>
        <p:spPr>
          <a:xfrm>
            <a:off x="228600" y="1371600"/>
            <a:ext cx="8077200" cy="5105400"/>
          </a:xfrm>
        </p:spPr>
        <p:txBody>
          <a:bodyPr/>
          <a:lstStyle/>
          <a:p>
            <a:pPr>
              <a:spcAft>
                <a:spcPts val="1200"/>
              </a:spcAft>
              <a:buClr>
                <a:srgbClr val="33CCFF"/>
              </a:buClr>
              <a:buSzPct val="150000"/>
              <a:buFont typeface="Arial" pitchFamily="34" charset="0"/>
              <a:buChar char="♦"/>
            </a:pPr>
            <a:r>
              <a:rPr lang="fa-IR" sz="2200" b="1" dirty="0" smtClean="0">
                <a:latin typeface="Times New Roman" pitchFamily="18" charset="0"/>
                <a:cs typeface="B Nazanin" pitchFamily="2" charset="-78"/>
              </a:rPr>
              <a:t>نمونه هایی که ساختارهای روی سطح آنها به صورت خطوط یا فضاهایی است که به طور متناوب تکرار می‌شوند و در ادوات الکترونیکی، نوری یا مغناطیسی به کار گرفته می‌شوند را می‌توان با استفاده </a:t>
            </a:r>
            <a:r>
              <a:rPr lang="en-US" sz="2200" b="1" dirty="0" smtClean="0">
                <a:latin typeface="Times New Roman" pitchFamily="18" charset="0"/>
                <a:cs typeface="B Nazanin" pitchFamily="2" charset="-78"/>
              </a:rPr>
              <a:t>GI-SAXS</a:t>
            </a:r>
            <a:r>
              <a:rPr lang="fa-IR" sz="2200" b="1" dirty="0" smtClean="0">
                <a:latin typeface="Times New Roman" pitchFamily="18" charset="0"/>
                <a:cs typeface="B Nazanin" pitchFamily="2" charset="-78"/>
              </a:rPr>
              <a:t> مطالعه کرد؛ تا پهنای خطوط، فاصله بین خطوط؛ ارتفاع و عمق ساختارهای متناوب ایجاد شده را به طور دقیق اندازه‌گیری شوند.</a:t>
            </a:r>
          </a:p>
          <a:p>
            <a:pPr>
              <a:spcAft>
                <a:spcPts val="1200"/>
              </a:spcAft>
              <a:buSzPct val="150000"/>
              <a:buFont typeface="Arial" pitchFamily="34" charset="0"/>
              <a:buChar char="♦"/>
            </a:pPr>
            <a:r>
              <a:rPr lang="fa-IR" sz="2200" b="1" dirty="0" smtClean="0">
                <a:latin typeface="Times New Roman" pitchFamily="18" charset="0"/>
                <a:cs typeface="B Nazanin" pitchFamily="2" charset="-78"/>
              </a:rPr>
              <a:t>این نوع مطالعه با استفاده از میکروسکوپ نیروی اتمی (</a:t>
            </a:r>
            <a:r>
              <a:rPr lang="en-US" sz="2200" b="1" dirty="0" smtClean="0">
                <a:latin typeface="Times New Roman" pitchFamily="18" charset="0"/>
                <a:cs typeface="B Nazanin" pitchFamily="2" charset="-78"/>
              </a:rPr>
              <a:t>AFM</a:t>
            </a:r>
            <a:r>
              <a:rPr lang="fa-IR" sz="2200" b="1" dirty="0" smtClean="0">
                <a:latin typeface="Times New Roman" pitchFamily="18" charset="0"/>
                <a:cs typeface="B Nazanin" pitchFamily="2" charset="-78"/>
              </a:rPr>
              <a:t>) و میکروسکوپ الکترونی روبشی (</a:t>
            </a:r>
            <a:r>
              <a:rPr lang="en-US" sz="2200" b="1" dirty="0" smtClean="0">
                <a:latin typeface="Times New Roman" pitchFamily="18" charset="0"/>
                <a:cs typeface="B Nazanin" pitchFamily="2" charset="-78"/>
              </a:rPr>
              <a:t>SEM</a:t>
            </a:r>
            <a:r>
              <a:rPr lang="fa-IR" sz="2200" b="1" dirty="0" smtClean="0">
                <a:latin typeface="Times New Roman" pitchFamily="18" charset="0"/>
                <a:cs typeface="B Nazanin" pitchFamily="2" charset="-78"/>
              </a:rPr>
              <a:t>) نیز امکان پذیر است، اما با استفاده از </a:t>
            </a:r>
            <a:r>
              <a:rPr lang="en-US" sz="2200" b="1" dirty="0" smtClean="0">
                <a:latin typeface="Times New Roman" pitchFamily="18" charset="0"/>
                <a:cs typeface="B Nazanin" pitchFamily="2" charset="-78"/>
              </a:rPr>
              <a:t>GI-SAXS</a:t>
            </a:r>
            <a:r>
              <a:rPr lang="fa-IR" sz="2200" b="1" dirty="0" smtClean="0">
                <a:latin typeface="Times New Roman" pitchFamily="18" charset="0"/>
                <a:cs typeface="B Nazanin" pitchFamily="2" charset="-78"/>
              </a:rPr>
              <a:t> می‌توان متوسط اندازه و یا توزیع اندازه را برای محدوده وسیعی از سطح نمونه به دست آورد.</a:t>
            </a:r>
            <a:endParaRPr lang="en-US" sz="2200" b="1" dirty="0" smtClean="0">
              <a:latin typeface="Times New Roman" pitchFamily="18" charset="0"/>
              <a:cs typeface="B Nazanin" pitchFamily="2" charset="-78"/>
            </a:endParaRPr>
          </a:p>
          <a:p>
            <a:pPr>
              <a:spcAft>
                <a:spcPts val="1200"/>
              </a:spcAft>
              <a:buClr>
                <a:srgbClr val="33CCFF"/>
              </a:buClr>
              <a:buSzPct val="150000"/>
              <a:buFont typeface="Arial" pitchFamily="34" charset="0"/>
              <a:buChar char="♦"/>
            </a:pPr>
            <a:r>
              <a:rPr lang="fa-IR" sz="2200" b="1" dirty="0" smtClean="0">
                <a:latin typeface="Times New Roman" pitchFamily="18" charset="0"/>
                <a:cs typeface="B Nazanin" pitchFamily="2" charset="-78"/>
              </a:rPr>
              <a:t>از آنجایی که پرتو ایکس در کنار حفره های باز؛ حفره های بسته را نیز ارزیابی می‌کند؛ با استفاده از </a:t>
            </a:r>
            <a:r>
              <a:rPr lang="en-US" sz="2200" b="1" dirty="0" smtClean="0">
                <a:latin typeface="Times New Roman" pitchFamily="18" charset="0"/>
                <a:cs typeface="B Nazanin" pitchFamily="2" charset="-78"/>
              </a:rPr>
              <a:t>SAXS</a:t>
            </a:r>
            <a:r>
              <a:rPr lang="fa-IR" sz="2200" b="1" dirty="0" smtClean="0">
                <a:latin typeface="Times New Roman" pitchFamily="18" charset="0"/>
                <a:cs typeface="B Nazanin" pitchFamily="2" charset="-78"/>
              </a:rPr>
              <a:t> می‌توان تخلخل مواد را تعیین کرد.</a:t>
            </a:r>
          </a:p>
          <a:p>
            <a:pPr>
              <a:spcAft>
                <a:spcPts val="1200"/>
              </a:spcAft>
              <a:buSzPct val="150000"/>
              <a:buFont typeface="Arial" pitchFamily="34" charset="0"/>
              <a:buChar char="♦"/>
            </a:pPr>
            <a:r>
              <a:rPr lang="fa-IR" sz="2200" b="1" dirty="0" smtClean="0">
                <a:latin typeface="Times New Roman" pitchFamily="18" charset="0"/>
                <a:cs typeface="B Nazanin" pitchFamily="2" charset="-78"/>
              </a:rPr>
              <a:t>اگر </a:t>
            </a:r>
            <a:r>
              <a:rPr lang="en-US" sz="2200" b="1" dirty="0" smtClean="0">
                <a:latin typeface="Times New Roman" pitchFamily="18" charset="0"/>
                <a:cs typeface="B Nazanin" pitchFamily="2" charset="-78"/>
              </a:rPr>
              <a:t>SAXS</a:t>
            </a:r>
            <a:r>
              <a:rPr lang="fa-IR" sz="2200" b="1" dirty="0" smtClean="0">
                <a:latin typeface="Times New Roman" pitchFamily="18" charset="0"/>
                <a:cs typeface="B Nazanin" pitchFamily="2" charset="-78"/>
              </a:rPr>
              <a:t> در آنالیز مواد نانومتخلخل به کار گرفته شود، دقت کمی خواهد داشت.</a:t>
            </a:r>
            <a:endParaRPr lang="en-US" sz="2200" b="1" dirty="0" smtClean="0">
              <a:latin typeface="Times New Roman" pitchFamily="18" charset="0"/>
              <a:cs typeface="B Nazanin" pitchFamily="2" charset="-78"/>
            </a:endParaRPr>
          </a:p>
        </p:txBody>
      </p:sp>
      <p:sp>
        <p:nvSpPr>
          <p:cNvPr id="5" name="Title 1"/>
          <p:cNvSpPr>
            <a:spLocks noGrp="1"/>
          </p:cNvSpPr>
          <p:nvPr>
            <p:ph type="title"/>
          </p:nvPr>
        </p:nvSpPr>
        <p:spPr>
          <a:xfrm>
            <a:off x="228600" y="160360"/>
            <a:ext cx="8382000" cy="914400"/>
          </a:xfrm>
        </p:spPr>
        <p:txBody>
          <a:bodyPr/>
          <a:lstStyle/>
          <a:p>
            <a:r>
              <a:rPr lang="ar-SA" dirty="0" smtClean="0">
                <a:solidFill>
                  <a:srgbClr val="00B0F0"/>
                </a:solidFill>
                <a:effectLst>
                  <a:outerShdw blurRad="38100" dist="38100" dir="2700000" algn="tl">
                    <a:srgbClr val="000000">
                      <a:alpha val="43137"/>
                    </a:srgbClr>
                  </a:outerShdw>
                </a:effectLst>
                <a:latin typeface="Times New Roman" pitchFamily="18" charset="0"/>
                <a:cs typeface="B Titr" pitchFamily="2" charset="-78"/>
              </a:rPr>
              <a:t> نحوه اندازه گیری اندازه ذرات در روش </a:t>
            </a:r>
            <a:r>
              <a:rPr lang="en-US" dirty="0" smtClean="0">
                <a:solidFill>
                  <a:srgbClr val="00B0F0"/>
                </a:solidFill>
                <a:effectLst>
                  <a:outerShdw blurRad="38100" dist="38100" dir="2700000" algn="tl">
                    <a:srgbClr val="000000">
                      <a:alpha val="43137"/>
                    </a:srgbClr>
                  </a:outerShdw>
                </a:effectLst>
                <a:latin typeface="Times New Roman" pitchFamily="18" charset="0"/>
                <a:cs typeface="B Titr" pitchFamily="2" charset="-78"/>
              </a:rPr>
              <a:t>SAXS</a:t>
            </a:r>
            <a:endParaRPr lang="en-US" dirty="0">
              <a:solidFill>
                <a:srgbClr val="00B0F0"/>
              </a:solidFill>
              <a:effectLst>
                <a:outerShdw blurRad="38100" dist="38100" dir="2700000" algn="tl">
                  <a:srgbClr val="000000">
                    <a:alpha val="43137"/>
                  </a:srgbClr>
                </a:outerShdw>
              </a:effectLst>
              <a:latin typeface="Times New Roman" pitchFamily="18" charset="0"/>
              <a:cs typeface="B Titr" pitchFamily="2" charset="-78"/>
            </a:endParaRPr>
          </a:p>
        </p:txBody>
      </p:sp>
    </p:spTree>
  </p:cSld>
  <p:clrMapOvr>
    <a:masterClrMapping/>
  </p:clrMapOvr>
  <p:transition spd="slow">
    <p:randomBar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60360"/>
            <a:ext cx="9601200" cy="914400"/>
          </a:xfrm>
        </p:spPr>
        <p:txBody>
          <a:bodyPr/>
          <a:lstStyle/>
          <a:p>
            <a:pPr algn="ctr"/>
            <a:r>
              <a:rPr lang="fa-IR" sz="3000" dirty="0" smtClean="0">
                <a:solidFill>
                  <a:srgbClr val="00B0F0"/>
                </a:solidFill>
                <a:effectLst>
                  <a:outerShdw blurRad="38100" dist="38100" dir="2700000" algn="tl">
                    <a:srgbClr val="000000">
                      <a:alpha val="43137"/>
                    </a:srgbClr>
                  </a:outerShdw>
                </a:effectLst>
                <a:cs typeface="B Titr" pitchFamily="2" charset="-78"/>
              </a:rPr>
              <a:t>اجزای تشکیل دهنده سیستم پراکندگی پرتو ایکس با زاویه کوچک </a:t>
            </a:r>
            <a:endParaRPr lang="en-US" sz="3000" dirty="0">
              <a:solidFill>
                <a:srgbClr val="00B0F0"/>
              </a:solidFill>
              <a:effectLst>
                <a:outerShdw blurRad="38100" dist="38100" dir="2700000" algn="tl">
                  <a:srgbClr val="000000">
                    <a:alpha val="43137"/>
                  </a:srgbClr>
                </a:outerShdw>
              </a:effectLst>
              <a:cs typeface="B Titr" pitchFamily="2" charset="-78"/>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17</a:t>
            </a:fld>
            <a:endParaRPr lang="en-US" dirty="0"/>
          </a:p>
        </p:txBody>
      </p:sp>
      <p:sp>
        <p:nvSpPr>
          <p:cNvPr id="4" name="Text Placeholder 3"/>
          <p:cNvSpPr>
            <a:spLocks noGrp="1"/>
          </p:cNvSpPr>
          <p:nvPr>
            <p:ph type="body" sz="quarter" idx="11"/>
          </p:nvPr>
        </p:nvSpPr>
        <p:spPr>
          <a:xfrm>
            <a:off x="228600" y="1371600"/>
            <a:ext cx="8153400" cy="3124200"/>
          </a:xfrm>
        </p:spPr>
        <p:txBody>
          <a:bodyPr/>
          <a:lstStyle/>
          <a:p>
            <a:pPr>
              <a:spcAft>
                <a:spcPts val="600"/>
              </a:spcAft>
              <a:buClr>
                <a:srgbClr val="33CCFF"/>
              </a:buClr>
              <a:buFont typeface="Wingdings" pitchFamily="2" charset="2"/>
              <a:buChar char="q"/>
            </a:pPr>
            <a:r>
              <a:rPr lang="fa-IR" sz="2200" b="1" dirty="0" smtClean="0">
                <a:latin typeface="Times New Roman" pitchFamily="18" charset="0"/>
                <a:cs typeface="B Nazanin" pitchFamily="2" charset="-78"/>
              </a:rPr>
              <a:t>دستگاه </a:t>
            </a:r>
            <a:r>
              <a:rPr lang="en-US" sz="2200" b="1" dirty="0" smtClean="0">
                <a:latin typeface="Times New Roman" pitchFamily="18" charset="0"/>
                <a:cs typeface="B Nazanin" pitchFamily="2" charset="-78"/>
              </a:rPr>
              <a:t>SAXS</a:t>
            </a:r>
            <a:r>
              <a:rPr lang="fa-IR" sz="2200" b="1" dirty="0" smtClean="0">
                <a:latin typeface="Times New Roman" pitchFamily="18" charset="0"/>
                <a:cs typeface="B Nazanin" pitchFamily="2" charset="-78"/>
              </a:rPr>
              <a:t> شامل منبع تولید پرتو ایکس، تکفام کننده‌ها و آشکارساز است.</a:t>
            </a:r>
          </a:p>
          <a:p>
            <a:pPr>
              <a:spcAft>
                <a:spcPts val="600"/>
              </a:spcAft>
              <a:buFont typeface="Wingdings" pitchFamily="2" charset="2"/>
              <a:buChar char="q"/>
            </a:pPr>
            <a:r>
              <a:rPr lang="fa-IR" sz="2200" b="1" dirty="0" smtClean="0">
                <a:latin typeface="Times New Roman" pitchFamily="18" charset="0"/>
                <a:cs typeface="B Nazanin" pitchFamily="2" charset="-78"/>
              </a:rPr>
              <a:t>در </a:t>
            </a:r>
            <a:r>
              <a:rPr lang="en-US" sz="2200" b="1" dirty="0" smtClean="0">
                <a:latin typeface="Times New Roman" pitchFamily="18" charset="0"/>
                <a:cs typeface="B Nazanin" pitchFamily="2" charset="-78"/>
              </a:rPr>
              <a:t>SAXS</a:t>
            </a:r>
            <a:r>
              <a:rPr lang="fa-IR" sz="2200" b="1" dirty="0" smtClean="0">
                <a:latin typeface="Times New Roman" pitchFamily="18" charset="0"/>
                <a:cs typeface="B Nazanin" pitchFamily="2" charset="-78"/>
              </a:rPr>
              <a:t> پرتو ایکس تکفام شده به نمونه می‌تابد. در حالی که بخشی از پرتو بدون برهمکنش با نمونه از آن می‌گذرد و خارج می‌شود، بخشی از پرتو ایکس پراکنده می‌گردد.</a:t>
            </a:r>
          </a:p>
          <a:p>
            <a:pPr>
              <a:spcAft>
                <a:spcPts val="600"/>
              </a:spcAft>
              <a:buClr>
                <a:srgbClr val="33CCFF"/>
              </a:buClr>
              <a:buFont typeface="Wingdings" pitchFamily="2" charset="2"/>
              <a:buChar char="q"/>
            </a:pPr>
            <a:r>
              <a:rPr lang="fa-IR" sz="2200" b="1" dirty="0" smtClean="0">
                <a:latin typeface="Times New Roman" pitchFamily="18" charset="0"/>
                <a:cs typeface="B Nazanin" pitchFamily="2" charset="-78"/>
              </a:rPr>
              <a:t>پرتوهای پراکنده شده در موقعیت آشکارساز، طرح پراکنده شده‌ای از پرتو ایکس را تشکیل می‌دهند.</a:t>
            </a:r>
          </a:p>
          <a:p>
            <a:pPr>
              <a:spcAft>
                <a:spcPts val="600"/>
              </a:spcAft>
              <a:buFont typeface="Wingdings" pitchFamily="2" charset="2"/>
              <a:buChar char="q"/>
            </a:pPr>
            <a:r>
              <a:rPr lang="fa-IR" sz="2200" b="1" dirty="0" smtClean="0">
                <a:latin typeface="Times New Roman" pitchFamily="18" charset="0"/>
                <a:cs typeface="B Nazanin" pitchFamily="2" charset="-78"/>
              </a:rPr>
              <a:t>آشکارساز دو بعدی پرتو ایکس معمولاً در پشت نمونه در راستای عمود بر راستای پرتو ایکس اولیه که بر نمونه می‌تابد، قرار گرفته است. </a:t>
            </a:r>
            <a:endParaRPr lang="en-US" sz="2200" b="1" dirty="0" smtClean="0">
              <a:latin typeface="Times New Roman" pitchFamily="18" charset="0"/>
              <a:cs typeface="B Nazanin" pitchFamily="2" charset="-78"/>
            </a:endParaRPr>
          </a:p>
        </p:txBody>
      </p:sp>
      <p:pic>
        <p:nvPicPr>
          <p:cNvPr id="8194" name="Picture 2" descr="H:\university\Edu-Nano\Power Point\3\30-PHYS-4-29\PHYS-4-29\picture\Fig5.png"/>
          <p:cNvPicPr>
            <a:picLocks noChangeAspect="1" noChangeArrowheads="1"/>
          </p:cNvPicPr>
          <p:nvPr/>
        </p:nvPicPr>
        <p:blipFill>
          <a:blip r:embed="rId3" cstate="print"/>
          <a:srcRect/>
          <a:stretch>
            <a:fillRect/>
          </a:stretch>
        </p:blipFill>
        <p:spPr bwMode="auto">
          <a:xfrm>
            <a:off x="304800" y="4557712"/>
            <a:ext cx="8077200" cy="1919288"/>
          </a:xfrm>
          <a:prstGeom prst="rect">
            <a:avLst/>
          </a:prstGeom>
          <a:noFill/>
        </p:spPr>
      </p:pic>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nodeType="after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2000" fill="hold"/>
                                        <p:tgtEl>
                                          <p:spTgt spid="8194"/>
                                        </p:tgtEl>
                                        <p:attrNameLst>
                                          <p:attrName>ppt_w</p:attrName>
                                        </p:attrNameLst>
                                      </p:cBhvr>
                                      <p:tavLst>
                                        <p:tav tm="0">
                                          <p:val>
                                            <p:strVal val="#ppt_w*0.05"/>
                                          </p:val>
                                        </p:tav>
                                        <p:tav tm="100000">
                                          <p:val>
                                            <p:strVal val="#ppt_w"/>
                                          </p:val>
                                        </p:tav>
                                      </p:tavLst>
                                    </p:anim>
                                    <p:anim calcmode="lin" valueType="num">
                                      <p:cBhvr>
                                        <p:cTn id="8" dur="2000" fill="hold"/>
                                        <p:tgtEl>
                                          <p:spTgt spid="8194"/>
                                        </p:tgtEl>
                                        <p:attrNameLst>
                                          <p:attrName>ppt_h</p:attrName>
                                        </p:attrNameLst>
                                      </p:cBhvr>
                                      <p:tavLst>
                                        <p:tav tm="0">
                                          <p:val>
                                            <p:strVal val="#ppt_h"/>
                                          </p:val>
                                        </p:tav>
                                        <p:tav tm="100000">
                                          <p:val>
                                            <p:strVal val="#ppt_h"/>
                                          </p:val>
                                        </p:tav>
                                      </p:tavLst>
                                    </p:anim>
                                    <p:anim calcmode="lin" valueType="num">
                                      <p:cBhvr>
                                        <p:cTn id="9" dur="2000" fill="hold"/>
                                        <p:tgtEl>
                                          <p:spTgt spid="8194"/>
                                        </p:tgtEl>
                                        <p:attrNameLst>
                                          <p:attrName>ppt_x</p:attrName>
                                        </p:attrNameLst>
                                      </p:cBhvr>
                                      <p:tavLst>
                                        <p:tav tm="0">
                                          <p:val>
                                            <p:strVal val="#ppt_x-.2"/>
                                          </p:val>
                                        </p:tav>
                                        <p:tav tm="100000">
                                          <p:val>
                                            <p:strVal val="#ppt_x"/>
                                          </p:val>
                                        </p:tav>
                                      </p:tavLst>
                                    </p:anim>
                                    <p:anim calcmode="lin" valueType="num">
                                      <p:cBhvr>
                                        <p:cTn id="10" dur="2000" fill="hold"/>
                                        <p:tgtEl>
                                          <p:spTgt spid="8194"/>
                                        </p:tgtEl>
                                        <p:attrNameLst>
                                          <p:attrName>ppt_y</p:attrName>
                                        </p:attrNameLst>
                                      </p:cBhvr>
                                      <p:tavLst>
                                        <p:tav tm="0">
                                          <p:val>
                                            <p:strVal val="#ppt_y"/>
                                          </p:val>
                                        </p:tav>
                                        <p:tav tm="100000">
                                          <p:val>
                                            <p:strVal val="#ppt_y"/>
                                          </p:val>
                                        </p:tav>
                                      </p:tavLst>
                                    </p:anim>
                                    <p:animEffect transition="in" filter="fade">
                                      <p:cBhvr>
                                        <p:cTn id="11" dur="2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18</a:t>
            </a:fld>
            <a:endParaRPr lang="en-US" dirty="0"/>
          </a:p>
        </p:txBody>
      </p:sp>
      <p:sp>
        <p:nvSpPr>
          <p:cNvPr id="4" name="Text Placeholder 3"/>
          <p:cNvSpPr>
            <a:spLocks noGrp="1"/>
          </p:cNvSpPr>
          <p:nvPr>
            <p:ph type="body" sz="quarter" idx="11"/>
          </p:nvPr>
        </p:nvSpPr>
        <p:spPr>
          <a:xfrm>
            <a:off x="228600" y="1752600"/>
            <a:ext cx="8077200" cy="4724400"/>
          </a:xfrm>
        </p:spPr>
        <p:txBody>
          <a:bodyPr/>
          <a:lstStyle/>
          <a:p>
            <a:pPr>
              <a:spcAft>
                <a:spcPts val="1800"/>
              </a:spcAft>
              <a:buClr>
                <a:srgbClr val="33CCFF"/>
              </a:buClr>
              <a:buSzPct val="100000"/>
              <a:buFont typeface="Wingdings" pitchFamily="2" charset="2"/>
              <a:buChar char="v"/>
            </a:pPr>
            <a:r>
              <a:rPr lang="fa-IR" sz="2400" b="1" dirty="0" smtClean="0">
                <a:latin typeface="Times New Roman" pitchFamily="18" charset="0"/>
                <a:cs typeface="B Nazanin" pitchFamily="2" charset="-78"/>
              </a:rPr>
              <a:t>مساله اساسی در </a:t>
            </a:r>
            <a:r>
              <a:rPr lang="en-US" sz="2400" b="1" dirty="0" smtClean="0">
                <a:latin typeface="Times New Roman" pitchFamily="18" charset="0"/>
                <a:cs typeface="B Nazanin" pitchFamily="2" charset="-78"/>
              </a:rPr>
              <a:t>SAXS</a:t>
            </a:r>
            <a:r>
              <a:rPr lang="fa-IR" sz="2400" b="1" dirty="0" smtClean="0">
                <a:latin typeface="Times New Roman" pitchFamily="18" charset="0"/>
                <a:cs typeface="B Nazanin" pitchFamily="2" charset="-78"/>
              </a:rPr>
              <a:t>، جداسازی شدت ضعیف پرتو ایکس پراکنده شده از پرتو اصلی است که شدت قوی دارد.</a:t>
            </a:r>
          </a:p>
          <a:p>
            <a:pPr>
              <a:spcAft>
                <a:spcPts val="1800"/>
              </a:spcAft>
              <a:buClr>
                <a:srgbClr val="FFC000"/>
              </a:buClr>
              <a:buSzPct val="100000"/>
              <a:buFont typeface="Wingdings" pitchFamily="2" charset="2"/>
              <a:buChar char="v"/>
            </a:pPr>
            <a:r>
              <a:rPr lang="fa-IR" sz="2400" b="1" dirty="0" smtClean="0">
                <a:latin typeface="Times New Roman" pitchFamily="18" charset="0"/>
                <a:cs typeface="B Nazanin" pitchFamily="2" charset="-78"/>
              </a:rPr>
              <a:t>هر چه زاویه کوچک‌تر باشد، این جداسازی دشوارتر است؛ زیرا باید مانع از رسیدن پرتوهای پراکنده نشده‌ای که از نمونه عبور می‌کنند نیز شود، بدون این که پرتوهای پراکنده شده مجاور آنها حذف شوند.</a:t>
            </a:r>
          </a:p>
          <a:p>
            <a:pPr>
              <a:spcAft>
                <a:spcPts val="1800"/>
              </a:spcAft>
              <a:buClr>
                <a:srgbClr val="33CCFF"/>
              </a:buClr>
              <a:buSzPct val="100000"/>
              <a:buFont typeface="Wingdings" pitchFamily="2" charset="2"/>
              <a:buChar char="v"/>
            </a:pPr>
            <a:r>
              <a:rPr lang="fa-IR" sz="2400" b="1" dirty="0" smtClean="0">
                <a:latin typeface="Times New Roman" pitchFamily="18" charset="0"/>
                <a:cs typeface="B Nazanin" pitchFamily="2" charset="-78"/>
              </a:rPr>
              <a:t>از طرفی واگرایی پرتو ایکس در بیشترِ منابع پرتو ایکس رخ می‌دهد که با متمرکز کردن پرتو، این مشکل بر طرف می‌شود؛ اما در مورد پرتو ایکس این متمرکز کردن به آسانی قابل انجام نیست.</a:t>
            </a:r>
            <a:endParaRPr lang="en-US" sz="2400" b="1" dirty="0">
              <a:latin typeface="Times New Roman" pitchFamily="18" charset="0"/>
              <a:cs typeface="B Nazanin" pitchFamily="2" charset="-78"/>
            </a:endParaRPr>
          </a:p>
        </p:txBody>
      </p:sp>
      <p:sp>
        <p:nvSpPr>
          <p:cNvPr id="5" name="Title 1"/>
          <p:cNvSpPr>
            <a:spLocks noGrp="1"/>
          </p:cNvSpPr>
          <p:nvPr>
            <p:ph type="title"/>
          </p:nvPr>
        </p:nvSpPr>
        <p:spPr>
          <a:xfrm>
            <a:off x="-304800" y="160360"/>
            <a:ext cx="9601200" cy="914400"/>
          </a:xfrm>
        </p:spPr>
        <p:txBody>
          <a:bodyPr/>
          <a:lstStyle/>
          <a:p>
            <a:pPr algn="ctr"/>
            <a:r>
              <a:rPr lang="fa-IR" sz="3000" dirty="0" smtClean="0">
                <a:solidFill>
                  <a:srgbClr val="00B0F0"/>
                </a:solidFill>
                <a:effectLst>
                  <a:outerShdw blurRad="38100" dist="38100" dir="2700000" algn="tl">
                    <a:srgbClr val="000000">
                      <a:alpha val="43137"/>
                    </a:srgbClr>
                  </a:outerShdw>
                </a:effectLst>
                <a:cs typeface="B Titr" pitchFamily="2" charset="-78"/>
              </a:rPr>
              <a:t>اجزای تشکیل دهنده سیستم پراکندگی پرتو ایکس با زاویه کوچک </a:t>
            </a:r>
            <a:endParaRPr lang="en-US" sz="3000" dirty="0">
              <a:solidFill>
                <a:srgbClr val="00B0F0"/>
              </a:solidFill>
              <a:effectLst>
                <a:outerShdw blurRad="38100" dist="38100" dir="2700000" algn="tl">
                  <a:srgbClr val="000000">
                    <a:alpha val="43137"/>
                  </a:srgbClr>
                </a:outerShdw>
              </a:effectLst>
              <a:cs typeface="B Titr" pitchFamily="2" charset="-78"/>
            </a:endParaRPr>
          </a:p>
        </p:txBody>
      </p:sp>
    </p:spTree>
  </p:cSld>
  <p:clrMapOvr>
    <a:masterClrMapping/>
  </p:clrMapOvr>
  <p:transition spd="slow">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19</a:t>
            </a:fld>
            <a:endParaRPr lang="en-US" dirty="0"/>
          </a:p>
        </p:txBody>
      </p:sp>
      <p:sp>
        <p:nvSpPr>
          <p:cNvPr id="4" name="Text Placeholder 3"/>
          <p:cNvSpPr>
            <a:spLocks noGrp="1"/>
          </p:cNvSpPr>
          <p:nvPr>
            <p:ph type="body" sz="quarter" idx="11"/>
          </p:nvPr>
        </p:nvSpPr>
        <p:spPr>
          <a:xfrm>
            <a:off x="228600" y="1524000"/>
            <a:ext cx="8077200" cy="1066800"/>
          </a:xfrm>
        </p:spPr>
        <p:txBody>
          <a:bodyPr/>
          <a:lstStyle/>
          <a:p>
            <a:pPr>
              <a:spcAft>
                <a:spcPts val="600"/>
              </a:spcAft>
              <a:buFont typeface="Wingdings" pitchFamily="2" charset="2"/>
              <a:buChar char="ü"/>
            </a:pPr>
            <a:r>
              <a:rPr lang="fa-IR" sz="2200" b="1" dirty="0" smtClean="0">
                <a:latin typeface="Times New Roman" pitchFamily="18" charset="0"/>
                <a:cs typeface="B Nazanin" pitchFamily="2" charset="-78"/>
              </a:rPr>
              <a:t>موازی سازی در </a:t>
            </a:r>
            <a:r>
              <a:rPr lang="en-US" sz="2200" b="1" dirty="0" smtClean="0">
                <a:latin typeface="Times New Roman" pitchFamily="18" charset="0"/>
                <a:cs typeface="B Nazanin" pitchFamily="2" charset="-78"/>
              </a:rPr>
              <a:t>SAXS</a:t>
            </a:r>
            <a:r>
              <a:rPr lang="fa-IR" sz="2200" b="1" dirty="0" smtClean="0">
                <a:latin typeface="Times New Roman" pitchFamily="18" charset="0"/>
                <a:cs typeface="B Nazanin" pitchFamily="2" charset="-78"/>
              </a:rPr>
              <a:t> دارای اهمیت فراوانی است.</a:t>
            </a:r>
          </a:p>
          <a:p>
            <a:pPr>
              <a:spcAft>
                <a:spcPts val="600"/>
              </a:spcAft>
              <a:buFont typeface="Wingdings" pitchFamily="2" charset="2"/>
              <a:buChar char="ü"/>
            </a:pPr>
            <a:r>
              <a:rPr lang="fa-IR" sz="2200" b="1" dirty="0" smtClean="0">
                <a:latin typeface="Times New Roman" pitchFamily="18" charset="0"/>
                <a:cs typeface="B Nazanin" pitchFamily="2" charset="-78"/>
              </a:rPr>
              <a:t>دو نوع موازی کننده وجود دارد:</a:t>
            </a:r>
            <a:endParaRPr lang="en-US" sz="2200" b="1" dirty="0">
              <a:latin typeface="Times New Roman" pitchFamily="18" charset="0"/>
              <a:cs typeface="B Nazanin" pitchFamily="2" charset="-78"/>
            </a:endParaRPr>
          </a:p>
        </p:txBody>
      </p:sp>
      <p:sp>
        <p:nvSpPr>
          <p:cNvPr id="5" name="Title 1"/>
          <p:cNvSpPr>
            <a:spLocks noGrp="1"/>
          </p:cNvSpPr>
          <p:nvPr>
            <p:ph type="title"/>
          </p:nvPr>
        </p:nvSpPr>
        <p:spPr>
          <a:xfrm>
            <a:off x="-304800" y="160360"/>
            <a:ext cx="9601200" cy="914400"/>
          </a:xfrm>
        </p:spPr>
        <p:txBody>
          <a:bodyPr/>
          <a:lstStyle/>
          <a:p>
            <a:pPr algn="ctr"/>
            <a:r>
              <a:rPr lang="fa-IR" sz="3000" dirty="0" smtClean="0">
                <a:solidFill>
                  <a:srgbClr val="00B0F0"/>
                </a:solidFill>
                <a:effectLst>
                  <a:outerShdw blurRad="38100" dist="38100" dir="2700000" algn="tl">
                    <a:srgbClr val="000000">
                      <a:alpha val="43137"/>
                    </a:srgbClr>
                  </a:outerShdw>
                </a:effectLst>
                <a:cs typeface="B Titr" pitchFamily="2" charset="-78"/>
              </a:rPr>
              <a:t>اجزای تشکیل دهنده سیستم پراکندگی پرتو ایکس با زاویه کوچک </a:t>
            </a:r>
            <a:endParaRPr lang="en-US" sz="3000" dirty="0">
              <a:solidFill>
                <a:srgbClr val="00B0F0"/>
              </a:solidFill>
              <a:effectLst>
                <a:outerShdw blurRad="38100" dist="38100" dir="2700000" algn="tl">
                  <a:srgbClr val="000000">
                    <a:alpha val="43137"/>
                  </a:srgbClr>
                </a:outerShdw>
              </a:effectLst>
              <a:cs typeface="B Titr" pitchFamily="2" charset="-78"/>
            </a:endParaRPr>
          </a:p>
        </p:txBody>
      </p:sp>
      <p:sp>
        <p:nvSpPr>
          <p:cNvPr id="9" name="Freeform 8"/>
          <p:cNvSpPr/>
          <p:nvPr/>
        </p:nvSpPr>
        <p:spPr>
          <a:xfrm>
            <a:off x="385696" y="2667000"/>
            <a:ext cx="6396104" cy="1295400"/>
          </a:xfrm>
          <a:custGeom>
            <a:avLst/>
            <a:gdLst>
              <a:gd name="connsiteX0" fmla="*/ 266588 w 1599496"/>
              <a:gd name="connsiteY0" fmla="*/ 0 h 6396104"/>
              <a:gd name="connsiteX1" fmla="*/ 1332908 w 1599496"/>
              <a:gd name="connsiteY1" fmla="*/ 0 h 6396104"/>
              <a:gd name="connsiteX2" fmla="*/ 1521414 w 1599496"/>
              <a:gd name="connsiteY2" fmla="*/ 78082 h 6396104"/>
              <a:gd name="connsiteX3" fmla="*/ 1599496 w 1599496"/>
              <a:gd name="connsiteY3" fmla="*/ 266588 h 6396104"/>
              <a:gd name="connsiteX4" fmla="*/ 1599496 w 1599496"/>
              <a:gd name="connsiteY4" fmla="*/ 6396104 h 6396104"/>
              <a:gd name="connsiteX5" fmla="*/ 1599496 w 1599496"/>
              <a:gd name="connsiteY5" fmla="*/ 6396104 h 6396104"/>
              <a:gd name="connsiteX6" fmla="*/ 1599496 w 1599496"/>
              <a:gd name="connsiteY6" fmla="*/ 6396104 h 6396104"/>
              <a:gd name="connsiteX7" fmla="*/ 0 w 1599496"/>
              <a:gd name="connsiteY7" fmla="*/ 6396104 h 6396104"/>
              <a:gd name="connsiteX8" fmla="*/ 0 w 1599496"/>
              <a:gd name="connsiteY8" fmla="*/ 6396104 h 6396104"/>
              <a:gd name="connsiteX9" fmla="*/ 0 w 1599496"/>
              <a:gd name="connsiteY9" fmla="*/ 6396104 h 6396104"/>
              <a:gd name="connsiteX10" fmla="*/ 0 w 1599496"/>
              <a:gd name="connsiteY10" fmla="*/ 266588 h 6396104"/>
              <a:gd name="connsiteX11" fmla="*/ 78082 w 1599496"/>
              <a:gd name="connsiteY11" fmla="*/ 78082 h 6396104"/>
              <a:gd name="connsiteX12" fmla="*/ 266588 w 1599496"/>
              <a:gd name="connsiteY12" fmla="*/ 0 h 6396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9496" h="6396104">
                <a:moveTo>
                  <a:pt x="0" y="5330064"/>
                </a:moveTo>
                <a:lnTo>
                  <a:pt x="0" y="1066040"/>
                </a:lnTo>
                <a:cubicBezTo>
                  <a:pt x="0" y="783307"/>
                  <a:pt x="7024" y="512159"/>
                  <a:pt x="19526" y="312238"/>
                </a:cubicBezTo>
                <a:cubicBezTo>
                  <a:pt x="32029" y="112317"/>
                  <a:pt x="48986" y="2"/>
                  <a:pt x="66667" y="2"/>
                </a:cubicBezTo>
                <a:lnTo>
                  <a:pt x="1599496" y="2"/>
                </a:lnTo>
                <a:lnTo>
                  <a:pt x="1599496" y="2"/>
                </a:lnTo>
                <a:lnTo>
                  <a:pt x="1599496" y="2"/>
                </a:lnTo>
                <a:lnTo>
                  <a:pt x="1599496" y="6396102"/>
                </a:lnTo>
                <a:lnTo>
                  <a:pt x="1599496" y="6396102"/>
                </a:lnTo>
                <a:lnTo>
                  <a:pt x="1599496" y="6396102"/>
                </a:lnTo>
                <a:lnTo>
                  <a:pt x="66667" y="6396102"/>
                </a:lnTo>
                <a:cubicBezTo>
                  <a:pt x="48985" y="6396102"/>
                  <a:pt x="32029" y="6283787"/>
                  <a:pt x="19526" y="6083866"/>
                </a:cubicBezTo>
                <a:cubicBezTo>
                  <a:pt x="7024" y="5883945"/>
                  <a:pt x="0" y="5612793"/>
                  <a:pt x="0" y="5330064"/>
                </a:cubicBezTo>
                <a:close/>
              </a:path>
            </a:pathLst>
          </a:custGeom>
          <a:solidFill>
            <a:srgbClr val="9FE6FF">
              <a:alpha val="90000"/>
            </a:srgbClr>
          </a:solidFill>
          <a:ln>
            <a:noFill/>
          </a:ln>
          <a:scene3d>
            <a:camera prst="orthographicFront"/>
            <a:lightRig rig="threePt" dir="t"/>
          </a:scene3d>
          <a:sp3d>
            <a:bevelT/>
            <a:bevelB w="279400"/>
          </a:sp3d>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50472" tIns="114275" rIns="72389" bIns="114278" numCol="1" spcCol="1270" anchor="ctr" anchorCtr="0">
            <a:noAutofit/>
          </a:bodyPr>
          <a:lstStyle/>
          <a:p>
            <a:pPr marL="0" lvl="1" algn="just" defTabSz="800100" rtl="1">
              <a:lnSpc>
                <a:spcPct val="90000"/>
              </a:lnSpc>
              <a:spcBef>
                <a:spcPct val="0"/>
              </a:spcBef>
              <a:spcAft>
                <a:spcPct val="15000"/>
              </a:spcAft>
            </a:pPr>
            <a:r>
              <a:rPr lang="fa-IR" sz="1800" b="1" kern="1200" dirty="0" smtClean="0">
                <a:effectLst>
                  <a:outerShdw blurRad="38100" dist="38100" dir="2700000" algn="tl">
                    <a:srgbClr val="000000">
                      <a:alpha val="43137"/>
                    </a:srgbClr>
                  </a:outerShdw>
                </a:effectLst>
                <a:cs typeface="B Nazanin" pitchFamily="2" charset="-78"/>
              </a:rPr>
              <a:t> این موازی کننده، شکل پرتو ایکس را به صورت نقطه</a:t>
            </a:r>
            <a:r>
              <a:rPr lang="fa-IR" sz="1800" b="1" kern="1200" dirty="0" smtClean="0">
                <a:effectLst>
                  <a:outerShdw blurRad="38100" dist="38100" dir="2700000" algn="tl">
                    <a:srgbClr val="000000">
                      <a:alpha val="43137"/>
                    </a:srgbClr>
                  </a:outerShdw>
                </a:effectLst>
                <a:cs typeface="B Nazanin"/>
              </a:rPr>
              <a:t>‌</a:t>
            </a:r>
            <a:r>
              <a:rPr lang="fa-IR" sz="1800" b="1" kern="1200" dirty="0" smtClean="0">
                <a:effectLst>
                  <a:outerShdw blurRad="38100" dist="38100" dir="2700000" algn="tl">
                    <a:srgbClr val="000000">
                      <a:alpha val="43137"/>
                    </a:srgbClr>
                  </a:outerShdw>
                </a:effectLst>
                <a:cs typeface="B Nazanin" pitchFamily="2" charset="-78"/>
              </a:rPr>
              <a:t>ای روی نمونه می</a:t>
            </a:r>
            <a:r>
              <a:rPr lang="fa-IR" sz="1800" b="1" kern="1200" dirty="0" smtClean="0">
                <a:effectLst>
                  <a:outerShdw blurRad="38100" dist="38100" dir="2700000" algn="tl">
                    <a:srgbClr val="000000">
                      <a:alpha val="43137"/>
                    </a:srgbClr>
                  </a:outerShdw>
                </a:effectLst>
                <a:cs typeface="B Nazanin"/>
              </a:rPr>
              <a:t>‌</a:t>
            </a:r>
            <a:r>
              <a:rPr lang="fa-IR" sz="1800" b="1" kern="1200" dirty="0" smtClean="0">
                <a:effectLst>
                  <a:outerShdw blurRad="38100" dist="38100" dir="2700000" algn="tl">
                    <a:srgbClr val="000000">
                      <a:alpha val="43137"/>
                    </a:srgbClr>
                  </a:outerShdw>
                </a:effectLst>
                <a:cs typeface="B Nazanin" pitchFamily="2" charset="-78"/>
              </a:rPr>
              <a:t>تاباند که پرتوهای پراکنده شده به طور متقارن و مخروطی حول پرتو ایکس اولیه توزیع می</a:t>
            </a:r>
            <a:r>
              <a:rPr lang="fa-IR" sz="1800" b="1" kern="1200" dirty="0" smtClean="0">
                <a:effectLst>
                  <a:outerShdw blurRad="38100" dist="38100" dir="2700000" algn="tl">
                    <a:srgbClr val="000000">
                      <a:alpha val="43137"/>
                    </a:srgbClr>
                  </a:outerShdw>
                </a:effectLst>
                <a:cs typeface="B Nazanin"/>
              </a:rPr>
              <a:t>‌</a:t>
            </a:r>
            <a:r>
              <a:rPr lang="fa-IR" sz="1800" b="1" kern="1200" dirty="0" smtClean="0">
                <a:effectLst>
                  <a:outerShdw blurRad="38100" dist="38100" dir="2700000" algn="tl">
                    <a:srgbClr val="000000">
                      <a:alpha val="43137"/>
                    </a:srgbClr>
                  </a:outerShdw>
                </a:effectLst>
                <a:cs typeface="B Nazanin" pitchFamily="2" charset="-78"/>
              </a:rPr>
              <a:t>شوند و در صفحه آشکارساز به صورت دایره حول پرتو اولیه ظاهر می</a:t>
            </a:r>
            <a:r>
              <a:rPr lang="fa-IR" sz="1800" b="1" kern="1200" dirty="0" smtClean="0">
                <a:effectLst>
                  <a:outerShdw blurRad="38100" dist="38100" dir="2700000" algn="tl">
                    <a:srgbClr val="000000">
                      <a:alpha val="43137"/>
                    </a:srgbClr>
                  </a:outerShdw>
                </a:effectLst>
                <a:cs typeface="B Nazanin"/>
              </a:rPr>
              <a:t>‌</a:t>
            </a:r>
            <a:r>
              <a:rPr lang="fa-IR" sz="1800" b="1" kern="1200" dirty="0" smtClean="0">
                <a:effectLst>
                  <a:outerShdw blurRad="38100" dist="38100" dir="2700000" algn="tl">
                    <a:srgbClr val="000000">
                      <a:alpha val="43137"/>
                    </a:srgbClr>
                  </a:outerShdw>
                </a:effectLst>
                <a:cs typeface="B Nazanin" pitchFamily="2" charset="-78"/>
              </a:rPr>
              <a:t>گردند.</a:t>
            </a:r>
            <a:endParaRPr lang="en-US" sz="1800" b="1" kern="1200" dirty="0">
              <a:effectLst>
                <a:outerShdw blurRad="38100" dist="38100" dir="2700000" algn="tl">
                  <a:srgbClr val="000000">
                    <a:alpha val="43137"/>
                  </a:srgbClr>
                </a:outerShdw>
              </a:effectLst>
              <a:cs typeface="B Nazanin" pitchFamily="2" charset="-78"/>
            </a:endParaRPr>
          </a:p>
        </p:txBody>
      </p:sp>
      <p:sp>
        <p:nvSpPr>
          <p:cNvPr id="10" name="Freeform 9"/>
          <p:cNvSpPr/>
          <p:nvPr/>
        </p:nvSpPr>
        <p:spPr>
          <a:xfrm>
            <a:off x="6781800" y="2667000"/>
            <a:ext cx="1676400" cy="1295400"/>
          </a:xfrm>
          <a:custGeom>
            <a:avLst/>
            <a:gdLst>
              <a:gd name="connsiteX0" fmla="*/ 0 w 1219646"/>
              <a:gd name="connsiteY0" fmla="*/ 203278 h 2002952"/>
              <a:gd name="connsiteX1" fmla="*/ 59539 w 1219646"/>
              <a:gd name="connsiteY1" fmla="*/ 59539 h 2002952"/>
              <a:gd name="connsiteX2" fmla="*/ 203278 w 1219646"/>
              <a:gd name="connsiteY2" fmla="*/ 0 h 2002952"/>
              <a:gd name="connsiteX3" fmla="*/ 1016368 w 1219646"/>
              <a:gd name="connsiteY3" fmla="*/ 0 h 2002952"/>
              <a:gd name="connsiteX4" fmla="*/ 1160107 w 1219646"/>
              <a:gd name="connsiteY4" fmla="*/ 59539 h 2002952"/>
              <a:gd name="connsiteX5" fmla="*/ 1219646 w 1219646"/>
              <a:gd name="connsiteY5" fmla="*/ 203278 h 2002952"/>
              <a:gd name="connsiteX6" fmla="*/ 1219646 w 1219646"/>
              <a:gd name="connsiteY6" fmla="*/ 1799674 h 2002952"/>
              <a:gd name="connsiteX7" fmla="*/ 1160107 w 1219646"/>
              <a:gd name="connsiteY7" fmla="*/ 1943413 h 2002952"/>
              <a:gd name="connsiteX8" fmla="*/ 1016368 w 1219646"/>
              <a:gd name="connsiteY8" fmla="*/ 2002952 h 2002952"/>
              <a:gd name="connsiteX9" fmla="*/ 203278 w 1219646"/>
              <a:gd name="connsiteY9" fmla="*/ 2002952 h 2002952"/>
              <a:gd name="connsiteX10" fmla="*/ 59539 w 1219646"/>
              <a:gd name="connsiteY10" fmla="*/ 1943413 h 2002952"/>
              <a:gd name="connsiteX11" fmla="*/ 0 w 1219646"/>
              <a:gd name="connsiteY11" fmla="*/ 1799674 h 2002952"/>
              <a:gd name="connsiteX12" fmla="*/ 0 w 1219646"/>
              <a:gd name="connsiteY12" fmla="*/ 203278 h 2002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646" h="2002952">
                <a:moveTo>
                  <a:pt x="0" y="203278"/>
                </a:moveTo>
                <a:cubicBezTo>
                  <a:pt x="0" y="149365"/>
                  <a:pt x="21417" y="97661"/>
                  <a:pt x="59539" y="59539"/>
                </a:cubicBezTo>
                <a:cubicBezTo>
                  <a:pt x="97661" y="21417"/>
                  <a:pt x="149366" y="0"/>
                  <a:pt x="203278" y="0"/>
                </a:cubicBezTo>
                <a:lnTo>
                  <a:pt x="1016368" y="0"/>
                </a:lnTo>
                <a:cubicBezTo>
                  <a:pt x="1070281" y="0"/>
                  <a:pt x="1121985" y="21417"/>
                  <a:pt x="1160107" y="59539"/>
                </a:cubicBezTo>
                <a:cubicBezTo>
                  <a:pt x="1198229" y="97661"/>
                  <a:pt x="1219646" y="149366"/>
                  <a:pt x="1219646" y="203278"/>
                </a:cubicBezTo>
                <a:lnTo>
                  <a:pt x="1219646" y="1799674"/>
                </a:lnTo>
                <a:cubicBezTo>
                  <a:pt x="1219646" y="1853587"/>
                  <a:pt x="1198229" y="1905291"/>
                  <a:pt x="1160107" y="1943413"/>
                </a:cubicBezTo>
                <a:cubicBezTo>
                  <a:pt x="1121985" y="1981535"/>
                  <a:pt x="1070280" y="2002952"/>
                  <a:pt x="1016368" y="2002952"/>
                </a:cubicBezTo>
                <a:lnTo>
                  <a:pt x="203278" y="2002952"/>
                </a:lnTo>
                <a:cubicBezTo>
                  <a:pt x="149365" y="2002952"/>
                  <a:pt x="97661" y="1981535"/>
                  <a:pt x="59539" y="1943413"/>
                </a:cubicBezTo>
                <a:cubicBezTo>
                  <a:pt x="21417" y="1905291"/>
                  <a:pt x="0" y="1853586"/>
                  <a:pt x="0" y="1799674"/>
                </a:cubicBezTo>
                <a:lnTo>
                  <a:pt x="0" y="203278"/>
                </a:lnTo>
                <a:close/>
              </a:path>
            </a:pathLst>
          </a:custGeom>
          <a:solidFill>
            <a:srgbClr val="EC6E06"/>
          </a:solidFill>
          <a:ln>
            <a:noFill/>
          </a:ln>
          <a:scene3d>
            <a:camera prst="orthographicFront"/>
            <a:lightRig rig="threePt" dir="t"/>
          </a:scene3d>
          <a:sp3d>
            <a:bevelT w="279400"/>
            <a:bevelB w="2794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0028" tIns="114783" rIns="170028" bIns="114783" numCol="1" spcCol="1270" anchor="ctr" anchorCtr="0">
            <a:noAutofit/>
          </a:bodyPr>
          <a:lstStyle/>
          <a:p>
            <a:pPr lvl="0" algn="ctr" defTabSz="1289050" rtl="1">
              <a:lnSpc>
                <a:spcPct val="90000"/>
              </a:lnSpc>
              <a:spcBef>
                <a:spcPct val="0"/>
              </a:spcBef>
              <a:spcAft>
                <a:spcPct val="35000"/>
              </a:spcAft>
            </a:pPr>
            <a:r>
              <a:rPr lang="fa-IR" sz="2400" b="1" kern="1200" dirty="0" smtClean="0">
                <a:effectLst>
                  <a:outerShdw blurRad="38100" dist="38100" dir="2700000" algn="tl">
                    <a:srgbClr val="000000">
                      <a:alpha val="43137"/>
                    </a:srgbClr>
                  </a:outerShdw>
                </a:effectLst>
                <a:cs typeface="B Nazanin" pitchFamily="2" charset="-78"/>
              </a:rPr>
              <a:t>موازی کننده نقطه‌ای </a:t>
            </a:r>
            <a:endParaRPr lang="en-US" sz="2400" b="1" kern="1200" dirty="0">
              <a:effectLst>
                <a:outerShdw blurRad="38100" dist="38100" dir="2700000" algn="tl">
                  <a:srgbClr val="000000">
                    <a:alpha val="43137"/>
                  </a:srgbClr>
                </a:outerShdw>
              </a:effectLst>
              <a:cs typeface="B Nazanin" pitchFamily="2" charset="-78"/>
            </a:endParaRPr>
          </a:p>
        </p:txBody>
      </p:sp>
      <p:sp>
        <p:nvSpPr>
          <p:cNvPr id="11" name="Freeform 10"/>
          <p:cNvSpPr/>
          <p:nvPr/>
        </p:nvSpPr>
        <p:spPr>
          <a:xfrm>
            <a:off x="76201" y="4038600"/>
            <a:ext cx="6705600" cy="1676400"/>
          </a:xfrm>
          <a:custGeom>
            <a:avLst/>
            <a:gdLst>
              <a:gd name="connsiteX0" fmla="*/ 264859 w 1589121"/>
              <a:gd name="connsiteY0" fmla="*/ 0 h 6406227"/>
              <a:gd name="connsiteX1" fmla="*/ 1324262 w 1589121"/>
              <a:gd name="connsiteY1" fmla="*/ 0 h 6406227"/>
              <a:gd name="connsiteX2" fmla="*/ 1511546 w 1589121"/>
              <a:gd name="connsiteY2" fmla="*/ 77576 h 6406227"/>
              <a:gd name="connsiteX3" fmla="*/ 1589121 w 1589121"/>
              <a:gd name="connsiteY3" fmla="*/ 264860 h 6406227"/>
              <a:gd name="connsiteX4" fmla="*/ 1589121 w 1589121"/>
              <a:gd name="connsiteY4" fmla="*/ 6406227 h 6406227"/>
              <a:gd name="connsiteX5" fmla="*/ 1589121 w 1589121"/>
              <a:gd name="connsiteY5" fmla="*/ 6406227 h 6406227"/>
              <a:gd name="connsiteX6" fmla="*/ 1589121 w 1589121"/>
              <a:gd name="connsiteY6" fmla="*/ 6406227 h 6406227"/>
              <a:gd name="connsiteX7" fmla="*/ 0 w 1589121"/>
              <a:gd name="connsiteY7" fmla="*/ 6406227 h 6406227"/>
              <a:gd name="connsiteX8" fmla="*/ 0 w 1589121"/>
              <a:gd name="connsiteY8" fmla="*/ 6406227 h 6406227"/>
              <a:gd name="connsiteX9" fmla="*/ 0 w 1589121"/>
              <a:gd name="connsiteY9" fmla="*/ 6406227 h 6406227"/>
              <a:gd name="connsiteX10" fmla="*/ 0 w 1589121"/>
              <a:gd name="connsiteY10" fmla="*/ 264859 h 6406227"/>
              <a:gd name="connsiteX11" fmla="*/ 77576 w 1589121"/>
              <a:gd name="connsiteY11" fmla="*/ 77575 h 6406227"/>
              <a:gd name="connsiteX12" fmla="*/ 264860 w 1589121"/>
              <a:gd name="connsiteY12" fmla="*/ 0 h 6406227"/>
              <a:gd name="connsiteX13" fmla="*/ 264859 w 1589121"/>
              <a:gd name="connsiteY13" fmla="*/ 0 h 6406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9121" h="6406227">
                <a:moveTo>
                  <a:pt x="0" y="5338499"/>
                </a:moveTo>
                <a:lnTo>
                  <a:pt x="0" y="1067728"/>
                </a:lnTo>
                <a:cubicBezTo>
                  <a:pt x="0" y="784549"/>
                  <a:pt x="6922" y="512969"/>
                  <a:pt x="19243" y="312730"/>
                </a:cubicBezTo>
                <a:cubicBezTo>
                  <a:pt x="31565" y="112491"/>
                  <a:pt x="48276" y="2"/>
                  <a:pt x="65701" y="2"/>
                </a:cubicBezTo>
                <a:lnTo>
                  <a:pt x="1589121" y="2"/>
                </a:lnTo>
                <a:lnTo>
                  <a:pt x="1589121" y="2"/>
                </a:lnTo>
                <a:lnTo>
                  <a:pt x="1589121" y="2"/>
                </a:lnTo>
                <a:lnTo>
                  <a:pt x="1589121" y="6406225"/>
                </a:lnTo>
                <a:lnTo>
                  <a:pt x="1589121" y="6406225"/>
                </a:lnTo>
                <a:lnTo>
                  <a:pt x="1589121" y="6406225"/>
                </a:lnTo>
                <a:lnTo>
                  <a:pt x="65701" y="6406225"/>
                </a:lnTo>
                <a:cubicBezTo>
                  <a:pt x="48276" y="6406225"/>
                  <a:pt x="31564" y="6293732"/>
                  <a:pt x="19243" y="6093493"/>
                </a:cubicBezTo>
                <a:cubicBezTo>
                  <a:pt x="6922" y="5893254"/>
                  <a:pt x="0" y="5621674"/>
                  <a:pt x="0" y="5338495"/>
                </a:cubicBezTo>
                <a:lnTo>
                  <a:pt x="0" y="5338499"/>
                </a:lnTo>
                <a:close/>
              </a:path>
            </a:pathLst>
          </a:custGeom>
          <a:solidFill>
            <a:srgbClr val="9FE6FF">
              <a:alpha val="90000"/>
            </a:srgbClr>
          </a:solidFill>
          <a:ln>
            <a:noFill/>
          </a:ln>
          <a:scene3d>
            <a:camera prst="orthographicFront"/>
            <a:lightRig rig="threePt" dir="t"/>
          </a:scene3d>
          <a:sp3d>
            <a:bevelT/>
          </a:sp3d>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42346" tIns="109959" rIns="64769" bIns="109962" numCol="1" spcCol="1270" anchor="ctr" anchorCtr="0">
            <a:noAutofit/>
          </a:bodyPr>
          <a:lstStyle/>
          <a:p>
            <a:pPr marL="0" lvl="1" algn="just" defTabSz="755650" rtl="1">
              <a:lnSpc>
                <a:spcPct val="90000"/>
              </a:lnSpc>
              <a:spcBef>
                <a:spcPct val="0"/>
              </a:spcBef>
              <a:spcAft>
                <a:spcPct val="15000"/>
              </a:spcAft>
            </a:pPr>
            <a:r>
              <a:rPr lang="fa-IR" sz="1800" b="1" kern="1200" dirty="0" smtClean="0">
                <a:effectLst>
                  <a:outerShdw blurRad="38100" dist="38100" dir="2700000" algn="tl">
                    <a:srgbClr val="000000">
                      <a:alpha val="43137"/>
                    </a:srgbClr>
                  </a:outerShdw>
                </a:effectLst>
                <a:cs typeface="B Nazanin" pitchFamily="2" charset="-78"/>
              </a:rPr>
              <a:t>پرتو ایکس فرودی را در یک بعد محدود می‌کند، که پروفایل پرتو طویل اما به صورت خطی باریک است. حجمی از نمونه که در این حالت تحت تابش قرار می‌گیرد بسیار بزرگ‌تر از حالتی است که موازی کننده نقطه‌ای استفاده شود، بنابراین شدت پراکنده شده بیشتر است که سبب می‌شود زمان اندازه‌گیری در صورتی که موازی کننده خطی استفاده شود، کوتاه‌تر از حالتی باشد که موازی کننده نقطه‌ای به کار گرفته می‌شود.</a:t>
            </a:r>
            <a:endParaRPr lang="en-US" sz="1800" b="1" kern="1200" dirty="0">
              <a:effectLst>
                <a:outerShdw blurRad="38100" dist="38100" dir="2700000" algn="tl">
                  <a:srgbClr val="000000">
                    <a:alpha val="43137"/>
                  </a:srgbClr>
                </a:outerShdw>
              </a:effectLst>
              <a:cs typeface="B Nazanin" pitchFamily="2" charset="-78"/>
            </a:endParaRPr>
          </a:p>
        </p:txBody>
      </p:sp>
      <p:sp>
        <p:nvSpPr>
          <p:cNvPr id="12" name="Freeform 11"/>
          <p:cNvSpPr/>
          <p:nvPr/>
        </p:nvSpPr>
        <p:spPr>
          <a:xfrm>
            <a:off x="6781800" y="4038600"/>
            <a:ext cx="1676400" cy="1676400"/>
          </a:xfrm>
          <a:custGeom>
            <a:avLst/>
            <a:gdLst>
              <a:gd name="connsiteX0" fmla="*/ 0 w 1210434"/>
              <a:gd name="connsiteY0" fmla="*/ 201743 h 1901490"/>
              <a:gd name="connsiteX1" fmla="*/ 59089 w 1210434"/>
              <a:gd name="connsiteY1" fmla="*/ 59089 h 1901490"/>
              <a:gd name="connsiteX2" fmla="*/ 201743 w 1210434"/>
              <a:gd name="connsiteY2" fmla="*/ 0 h 1901490"/>
              <a:gd name="connsiteX3" fmla="*/ 1008691 w 1210434"/>
              <a:gd name="connsiteY3" fmla="*/ 0 h 1901490"/>
              <a:gd name="connsiteX4" fmla="*/ 1151345 w 1210434"/>
              <a:gd name="connsiteY4" fmla="*/ 59089 h 1901490"/>
              <a:gd name="connsiteX5" fmla="*/ 1210434 w 1210434"/>
              <a:gd name="connsiteY5" fmla="*/ 201743 h 1901490"/>
              <a:gd name="connsiteX6" fmla="*/ 1210434 w 1210434"/>
              <a:gd name="connsiteY6" fmla="*/ 1699747 h 1901490"/>
              <a:gd name="connsiteX7" fmla="*/ 1151345 w 1210434"/>
              <a:gd name="connsiteY7" fmla="*/ 1842401 h 1901490"/>
              <a:gd name="connsiteX8" fmla="*/ 1008691 w 1210434"/>
              <a:gd name="connsiteY8" fmla="*/ 1901490 h 1901490"/>
              <a:gd name="connsiteX9" fmla="*/ 201743 w 1210434"/>
              <a:gd name="connsiteY9" fmla="*/ 1901490 h 1901490"/>
              <a:gd name="connsiteX10" fmla="*/ 59089 w 1210434"/>
              <a:gd name="connsiteY10" fmla="*/ 1842401 h 1901490"/>
              <a:gd name="connsiteX11" fmla="*/ 0 w 1210434"/>
              <a:gd name="connsiteY11" fmla="*/ 1699747 h 1901490"/>
              <a:gd name="connsiteX12" fmla="*/ 0 w 1210434"/>
              <a:gd name="connsiteY12" fmla="*/ 201743 h 1901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0434" h="1901490">
                <a:moveTo>
                  <a:pt x="0" y="201743"/>
                </a:moveTo>
                <a:cubicBezTo>
                  <a:pt x="0" y="148237"/>
                  <a:pt x="21255" y="96923"/>
                  <a:pt x="59089" y="59089"/>
                </a:cubicBezTo>
                <a:cubicBezTo>
                  <a:pt x="96923" y="21255"/>
                  <a:pt x="148237" y="0"/>
                  <a:pt x="201743" y="0"/>
                </a:cubicBezTo>
                <a:lnTo>
                  <a:pt x="1008691" y="0"/>
                </a:lnTo>
                <a:cubicBezTo>
                  <a:pt x="1062197" y="0"/>
                  <a:pt x="1113511" y="21255"/>
                  <a:pt x="1151345" y="59089"/>
                </a:cubicBezTo>
                <a:cubicBezTo>
                  <a:pt x="1189179" y="96923"/>
                  <a:pt x="1210434" y="148237"/>
                  <a:pt x="1210434" y="201743"/>
                </a:cubicBezTo>
                <a:lnTo>
                  <a:pt x="1210434" y="1699747"/>
                </a:lnTo>
                <a:cubicBezTo>
                  <a:pt x="1210434" y="1753253"/>
                  <a:pt x="1189179" y="1804567"/>
                  <a:pt x="1151345" y="1842401"/>
                </a:cubicBezTo>
                <a:cubicBezTo>
                  <a:pt x="1113511" y="1880235"/>
                  <a:pt x="1062197" y="1901490"/>
                  <a:pt x="1008691" y="1901490"/>
                </a:cubicBezTo>
                <a:lnTo>
                  <a:pt x="201743" y="1901490"/>
                </a:lnTo>
                <a:cubicBezTo>
                  <a:pt x="148237" y="1901490"/>
                  <a:pt x="96923" y="1880235"/>
                  <a:pt x="59089" y="1842401"/>
                </a:cubicBezTo>
                <a:cubicBezTo>
                  <a:pt x="21255" y="1804567"/>
                  <a:pt x="0" y="1753253"/>
                  <a:pt x="0" y="1699747"/>
                </a:cubicBezTo>
                <a:lnTo>
                  <a:pt x="0" y="201743"/>
                </a:lnTo>
                <a:close/>
              </a:path>
            </a:pathLst>
          </a:custGeom>
          <a:solidFill>
            <a:srgbClr val="EC6E06"/>
          </a:solidFill>
          <a:ln>
            <a:noFill/>
          </a:ln>
          <a:scene3d>
            <a:camera prst="orthographicFront"/>
            <a:lightRig rig="threePt" dir="t"/>
          </a:scene3d>
          <a:sp3d>
            <a:bevelT w="279400"/>
            <a:bevelB w="2794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9579" tIns="114334" rIns="169579" bIns="114334" numCol="1" spcCol="1270" anchor="ctr" anchorCtr="0">
            <a:noAutofit/>
          </a:bodyPr>
          <a:lstStyle/>
          <a:p>
            <a:pPr lvl="0" algn="ctr" defTabSz="1289050">
              <a:lnSpc>
                <a:spcPct val="90000"/>
              </a:lnSpc>
              <a:spcBef>
                <a:spcPct val="0"/>
              </a:spcBef>
              <a:spcAft>
                <a:spcPct val="35000"/>
              </a:spcAft>
            </a:pPr>
            <a:r>
              <a:rPr lang="fa-IR" sz="2400" b="1" kern="1200" dirty="0" smtClean="0">
                <a:effectLst>
                  <a:outerShdw blurRad="38100" dist="38100" dir="2700000" algn="tl">
                    <a:srgbClr val="000000">
                      <a:alpha val="43137"/>
                    </a:srgbClr>
                  </a:outerShdw>
                </a:effectLst>
                <a:cs typeface="B Nazanin" pitchFamily="2" charset="-78"/>
              </a:rPr>
              <a:t>موازی کننده خطی </a:t>
            </a:r>
            <a:endParaRPr lang="en-US" sz="2400" b="1" kern="1200" dirty="0">
              <a:effectLst>
                <a:outerShdw blurRad="38100" dist="38100" dir="2700000" algn="tl">
                  <a:srgbClr val="000000">
                    <a:alpha val="43137"/>
                  </a:srgbClr>
                </a:outerShdw>
              </a:effectLst>
              <a:cs typeface="B Nazanin" pitchFamily="2" charset="-78"/>
            </a:endParaRPr>
          </a:p>
        </p:txBody>
      </p:sp>
    </p:spTree>
  </p:cSld>
  <p:clrMapOvr>
    <a:masterClrMapping/>
  </p:clrMapOvr>
  <p:transition spd="slow">
    <p:wheel spokes="2"/>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1000"/>
                                        <p:tgtEl>
                                          <p:spTgt spid="10"/>
                                        </p:tgtEl>
                                      </p:cBhvr>
                                    </p:animEffect>
                                  </p:childTnLst>
                                </p:cTn>
                              </p:par>
                            </p:childTnLst>
                          </p:cTn>
                        </p:par>
                        <p:par>
                          <p:cTn id="8" fill="hold">
                            <p:stCondLst>
                              <p:cond delay="1000"/>
                            </p:stCondLst>
                            <p:childTnLst>
                              <p:par>
                                <p:cTn id="9" presetID="1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slide(fromRight)">
                                      <p:cBhvr>
                                        <p:cTn id="11" dur="1000"/>
                                        <p:tgtEl>
                                          <p:spTgt spid="9"/>
                                        </p:tgtEl>
                                      </p:cBhvr>
                                    </p:animEffect>
                                  </p:childTnLst>
                                </p:cTn>
                              </p:par>
                            </p:childTnLst>
                          </p:cTn>
                        </p:par>
                        <p:par>
                          <p:cTn id="12" fill="hold">
                            <p:stCondLst>
                              <p:cond delay="2000"/>
                            </p:stCondLst>
                            <p:childTnLst>
                              <p:par>
                                <p:cTn id="13" presetID="9"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1000"/>
                                        <p:tgtEl>
                                          <p:spTgt spid="12"/>
                                        </p:tgtEl>
                                      </p:cBhvr>
                                    </p:animEffect>
                                  </p:childTnLst>
                                </p:cTn>
                              </p:par>
                            </p:childTnLst>
                          </p:cTn>
                        </p:par>
                        <p:par>
                          <p:cTn id="16" fill="hold">
                            <p:stCondLst>
                              <p:cond delay="3000"/>
                            </p:stCondLst>
                            <p:childTnLst>
                              <p:par>
                                <p:cTn id="17" presetID="12" presetClass="entr" presetSubtype="2"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slide(fromRight)">
                                      <p:cBhvr>
                                        <p:cTn id="1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fa-IR" dirty="0" smtClean="0">
                <a:solidFill>
                  <a:srgbClr val="00B0F0"/>
                </a:solidFill>
                <a:effectLst>
                  <a:outerShdw blurRad="38100" dist="38100" dir="2700000" algn="tl">
                    <a:srgbClr val="000000">
                      <a:alpha val="43137"/>
                    </a:srgbClr>
                  </a:outerShdw>
                </a:effectLst>
                <a:cs typeface="B Titr" pitchFamily="2" charset="-78"/>
              </a:rPr>
              <a:t>اصول اندازه گیری توزیع ذرات</a:t>
            </a:r>
            <a:endParaRPr lang="en-US" dirty="0">
              <a:solidFill>
                <a:srgbClr val="00B0F0"/>
              </a:solidFill>
              <a:effectLst>
                <a:outerShdw blurRad="38100" dist="38100" dir="2700000" algn="tl">
                  <a:srgbClr val="000000">
                    <a:alpha val="43137"/>
                  </a:srgbClr>
                </a:outerShdw>
              </a:effectLst>
              <a:cs typeface="B Titr" pitchFamily="2" charset="-78"/>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20</a:t>
            </a:fld>
            <a:endParaRPr lang="en-US" dirty="0"/>
          </a:p>
        </p:txBody>
      </p:sp>
      <p:sp>
        <p:nvSpPr>
          <p:cNvPr id="4" name="Text Placeholder 3"/>
          <p:cNvSpPr>
            <a:spLocks noGrp="1"/>
          </p:cNvSpPr>
          <p:nvPr>
            <p:ph type="body" sz="quarter" idx="11"/>
          </p:nvPr>
        </p:nvSpPr>
        <p:spPr>
          <a:xfrm>
            <a:off x="228600" y="1524000"/>
            <a:ext cx="8153400" cy="1524000"/>
          </a:xfrm>
        </p:spPr>
        <p:txBody>
          <a:bodyPr/>
          <a:lstStyle/>
          <a:p>
            <a:pPr>
              <a:buClr>
                <a:srgbClr val="33CCFF"/>
              </a:buClr>
              <a:buFont typeface="Wingdings" pitchFamily="2" charset="2"/>
              <a:buChar char="q"/>
            </a:pPr>
            <a:r>
              <a:rPr lang="fa-IR" sz="2200" b="1" dirty="0" smtClean="0">
                <a:latin typeface="Times New Roman" pitchFamily="18" charset="0"/>
                <a:cs typeface="B Nazanin" pitchFamily="2" charset="-78"/>
              </a:rPr>
              <a:t>هنگامی که چگالی الکترونی ذرات؛ متفاوت از چگالی الکترونی محیط در بردارنده آنها باشد، پدیده پراکندگی رخ می‌دهد.</a:t>
            </a:r>
          </a:p>
          <a:p>
            <a:pPr>
              <a:buFont typeface="Wingdings" pitchFamily="2" charset="2"/>
              <a:buChar char="q"/>
            </a:pPr>
            <a:r>
              <a:rPr lang="fa-IR" sz="2200" b="1" dirty="0" smtClean="0">
                <a:latin typeface="Times New Roman" pitchFamily="18" charset="0"/>
                <a:cs typeface="B Nazanin" pitchFamily="2" charset="-78"/>
              </a:rPr>
              <a:t>پروفایل پراکندگی، </a:t>
            </a:r>
            <a:r>
              <a:rPr lang="en-US" sz="2200" b="1" i="1" dirty="0" smtClean="0">
                <a:latin typeface="Times New Roman" pitchFamily="18" charset="0"/>
                <a:cs typeface="B Nazanin" pitchFamily="2" charset="-78"/>
              </a:rPr>
              <a:t>I(q)</a:t>
            </a:r>
            <a:r>
              <a:rPr lang="fa-IR" sz="2200" b="1" dirty="0" smtClean="0">
                <a:latin typeface="Times New Roman" pitchFamily="18" charset="0"/>
                <a:cs typeface="B Nazanin" pitchFamily="2" charset="-78"/>
              </a:rPr>
              <a:t>، برابر با مربع قدرمطلق تبدیل فوریه افت و خیزهای چگالی الکترونی، </a:t>
            </a:r>
            <a:r>
              <a:rPr lang="en-US" sz="2200" b="1" i="1" dirty="0" smtClean="0">
                <a:latin typeface="Times New Roman" pitchFamily="18" charset="0"/>
                <a:cs typeface="B Nazanin" pitchFamily="2" charset="-78"/>
              </a:rPr>
              <a:t>F(q)</a:t>
            </a:r>
            <a:r>
              <a:rPr lang="fa-IR" sz="2200" b="1" dirty="0" smtClean="0">
                <a:latin typeface="Times New Roman" pitchFamily="18" charset="0"/>
                <a:cs typeface="B Nazanin" pitchFamily="2" charset="-78"/>
              </a:rPr>
              <a:t>، است:</a:t>
            </a:r>
            <a:endParaRPr lang="en-US" sz="2200" b="1" dirty="0">
              <a:latin typeface="Times New Roman" pitchFamily="18" charset="0"/>
              <a:cs typeface="B Nazanin" pitchFamily="2" charset="-78"/>
            </a:endParaRPr>
          </a:p>
        </p:txBody>
      </p:sp>
      <p:graphicFrame>
        <p:nvGraphicFramePr>
          <p:cNvPr id="9218" name="Object 2"/>
          <p:cNvGraphicFramePr>
            <a:graphicFrameLocks noChangeAspect="1"/>
          </p:cNvGraphicFramePr>
          <p:nvPr/>
        </p:nvGraphicFramePr>
        <p:xfrm>
          <a:off x="4191000" y="3124200"/>
          <a:ext cx="2667000" cy="685800"/>
        </p:xfrm>
        <a:graphic>
          <a:graphicData uri="http://schemas.openxmlformats.org/presentationml/2006/ole">
            <mc:AlternateContent xmlns:mc="http://schemas.openxmlformats.org/markup-compatibility/2006">
              <mc:Choice xmlns:v="urn:schemas-microsoft-com:vml" Requires="v">
                <p:oleObj spid="_x0000_s9226" name="Equation" r:id="rId4" imgW="1206360" imgH="380880" progId="Equation.3">
                  <p:embed/>
                </p:oleObj>
              </mc:Choice>
              <mc:Fallback>
                <p:oleObj name="Equation" r:id="rId4" imgW="1206360" imgH="38088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3124200"/>
                        <a:ext cx="2667000"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219" name="Object 3"/>
          <p:cNvGraphicFramePr>
            <a:graphicFrameLocks noChangeAspect="1"/>
          </p:cNvGraphicFramePr>
          <p:nvPr/>
        </p:nvGraphicFramePr>
        <p:xfrm>
          <a:off x="609600" y="3124200"/>
          <a:ext cx="1752600" cy="533400"/>
        </p:xfrm>
        <a:graphic>
          <a:graphicData uri="http://schemas.openxmlformats.org/presentationml/2006/ole">
            <mc:AlternateContent xmlns:mc="http://schemas.openxmlformats.org/markup-compatibility/2006">
              <mc:Choice xmlns:v="urn:schemas-microsoft-com:vml" Requires="v">
                <p:oleObj spid="_x0000_s9227" name="Equation" r:id="rId6" imgW="863280" imgH="279360" progId="Equation.3">
                  <p:embed/>
                </p:oleObj>
              </mc:Choice>
              <mc:Fallback>
                <p:oleObj name="Equation" r:id="rId6" imgW="863280" imgH="27936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 y="3124200"/>
                        <a:ext cx="1752600"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extBox 6"/>
          <p:cNvSpPr txBox="1"/>
          <p:nvPr/>
        </p:nvSpPr>
        <p:spPr>
          <a:xfrm>
            <a:off x="3200400" y="3195935"/>
            <a:ext cx="381000" cy="461665"/>
          </a:xfrm>
          <a:prstGeom prst="rect">
            <a:avLst/>
          </a:prstGeom>
          <a:noFill/>
        </p:spPr>
        <p:txBody>
          <a:bodyPr wrap="square" rtlCol="0">
            <a:spAutoFit/>
          </a:bodyPr>
          <a:lstStyle/>
          <a:p>
            <a:r>
              <a:rPr lang="fa-IR" sz="2400" b="1" dirty="0" smtClean="0">
                <a:cs typeface="B Nazanin" pitchFamily="2" charset="-78"/>
              </a:rPr>
              <a:t>و</a:t>
            </a:r>
            <a:endParaRPr lang="en-US" sz="2400" b="1" dirty="0">
              <a:cs typeface="B Nazanin" pitchFamily="2" charset="-78"/>
            </a:endParaRPr>
          </a:p>
        </p:txBody>
      </p:sp>
      <p:sp>
        <p:nvSpPr>
          <p:cNvPr id="8" name="Text Placeholder 3"/>
          <p:cNvSpPr txBox="1">
            <a:spLocks/>
          </p:cNvSpPr>
          <p:nvPr/>
        </p:nvSpPr>
        <p:spPr bwMode="auto">
          <a:xfrm>
            <a:off x="228600" y="3962400"/>
            <a:ext cx="8153400" cy="9906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marL="347472" indent="-347472" algn="just" rtl="1">
              <a:buClr>
                <a:srgbClr val="33CCFF"/>
              </a:buClr>
              <a:buFont typeface="Wingdings" pitchFamily="2" charset="2"/>
              <a:buChar char="q"/>
            </a:pPr>
            <a:r>
              <a:rPr lang="fa-IR" sz="2200" b="1" dirty="0" smtClean="0">
                <a:solidFill>
                  <a:schemeClr val="tx1">
                    <a:lumMod val="85000"/>
                    <a:lumOff val="15000"/>
                  </a:schemeClr>
                </a:solidFill>
                <a:cs typeface="B Nazanin" pitchFamily="2" charset="-78"/>
              </a:rPr>
              <a:t>برای ذرات کروی با قطر </a:t>
            </a:r>
            <a:r>
              <a:rPr lang="en-US" sz="2200" b="1" dirty="0" smtClean="0">
                <a:solidFill>
                  <a:schemeClr val="tx1">
                    <a:lumMod val="85000"/>
                    <a:lumOff val="15000"/>
                  </a:schemeClr>
                </a:solidFill>
                <a:cs typeface="B Nazanin" pitchFamily="2" charset="-78"/>
              </a:rPr>
              <a:t>D</a:t>
            </a:r>
            <a:r>
              <a:rPr lang="fa-IR" sz="2200" b="1" dirty="0" smtClean="0">
                <a:solidFill>
                  <a:schemeClr val="tx1">
                    <a:lumMod val="85000"/>
                    <a:lumOff val="15000"/>
                  </a:schemeClr>
                </a:solidFill>
                <a:cs typeface="B Nazanin" pitchFamily="2" charset="-78"/>
              </a:rPr>
              <a:t> و تفاوت چگالی الکترونی  با محیط دربردارنده آن و بردار پراکندگی </a:t>
            </a:r>
            <a:r>
              <a:rPr lang="en-US" sz="2200" b="1" dirty="0" smtClean="0">
                <a:solidFill>
                  <a:schemeClr val="tx1">
                    <a:lumMod val="85000"/>
                    <a:lumOff val="15000"/>
                  </a:schemeClr>
                </a:solidFill>
                <a:cs typeface="B Nazanin" pitchFamily="2" charset="-78"/>
              </a:rPr>
              <a:t>q</a:t>
            </a:r>
            <a:r>
              <a:rPr lang="fa-IR" sz="2200" b="1" dirty="0" smtClean="0">
                <a:solidFill>
                  <a:schemeClr val="tx1">
                    <a:lumMod val="85000"/>
                    <a:lumOff val="15000"/>
                  </a:schemeClr>
                </a:solidFill>
                <a:cs typeface="B Nazanin" pitchFamily="2" charset="-78"/>
              </a:rPr>
              <a:t> داریم:</a:t>
            </a:r>
            <a:endParaRPr lang="en-US" sz="2200" b="1" dirty="0" smtClean="0">
              <a:solidFill>
                <a:schemeClr val="tx1">
                  <a:lumMod val="85000"/>
                  <a:lumOff val="15000"/>
                </a:schemeClr>
              </a:solidFill>
              <a:cs typeface="B Nazanin" pitchFamily="2" charset="-78"/>
            </a:endParaRPr>
          </a:p>
        </p:txBody>
      </p:sp>
      <p:graphicFrame>
        <p:nvGraphicFramePr>
          <p:cNvPr id="9220" name="Object 4"/>
          <p:cNvGraphicFramePr>
            <a:graphicFrameLocks noChangeAspect="1"/>
          </p:cNvGraphicFramePr>
          <p:nvPr/>
        </p:nvGraphicFramePr>
        <p:xfrm>
          <a:off x="228600" y="4800600"/>
          <a:ext cx="6624638" cy="914400"/>
        </p:xfrm>
        <a:graphic>
          <a:graphicData uri="http://schemas.openxmlformats.org/presentationml/2006/ole">
            <mc:AlternateContent xmlns:mc="http://schemas.openxmlformats.org/markup-compatibility/2006">
              <mc:Choice xmlns:v="urn:schemas-microsoft-com:vml" Requires="v">
                <p:oleObj spid="_x0000_s9228" name="Equation" r:id="rId8" imgW="2997000" imgH="520560" progId="Equation.3">
                  <p:embed/>
                </p:oleObj>
              </mc:Choice>
              <mc:Fallback>
                <p:oleObj name="Equation" r:id="rId8" imgW="2997000" imgH="520560" progId="Equation.3">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 y="4800600"/>
                        <a:ext cx="6624638"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221" name="Object 5"/>
          <p:cNvGraphicFramePr>
            <a:graphicFrameLocks noChangeAspect="1"/>
          </p:cNvGraphicFramePr>
          <p:nvPr/>
        </p:nvGraphicFramePr>
        <p:xfrm>
          <a:off x="304800" y="5715000"/>
          <a:ext cx="1524000" cy="719138"/>
        </p:xfrm>
        <a:graphic>
          <a:graphicData uri="http://schemas.openxmlformats.org/presentationml/2006/ole">
            <mc:AlternateContent xmlns:mc="http://schemas.openxmlformats.org/markup-compatibility/2006">
              <mc:Choice xmlns:v="urn:schemas-microsoft-com:vml" Requires="v">
                <p:oleObj spid="_x0000_s9229" name="Equation" r:id="rId10" imgW="787320" imgH="393480" progId="Equation.3">
                  <p:embed/>
                </p:oleObj>
              </mc:Choice>
              <mc:Fallback>
                <p:oleObj name="Equation" r:id="rId10" imgW="787320" imgH="393480" progId="Equation.3">
                  <p:embed/>
                  <p:pic>
                    <p:nvPicPr>
                      <p:cNvPr id="0"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04800" y="5715000"/>
                        <a:ext cx="1524000" cy="719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Box 10"/>
          <p:cNvSpPr txBox="1"/>
          <p:nvPr/>
        </p:nvSpPr>
        <p:spPr>
          <a:xfrm>
            <a:off x="2819400" y="6000690"/>
            <a:ext cx="5029200" cy="400110"/>
          </a:xfrm>
          <a:prstGeom prst="rect">
            <a:avLst/>
          </a:prstGeom>
          <a:noFill/>
        </p:spPr>
        <p:txBody>
          <a:bodyPr wrap="square" rtlCol="0">
            <a:spAutoFit/>
          </a:bodyPr>
          <a:lstStyle/>
          <a:p>
            <a:pPr algn="r" rtl="1">
              <a:buClr>
                <a:srgbClr val="FF0000"/>
              </a:buClr>
              <a:buFont typeface="Wingdings" pitchFamily="2" charset="2"/>
              <a:buChar char="ü"/>
            </a:pPr>
            <a:r>
              <a:rPr lang="fa-IR" sz="2000" b="1" dirty="0" smtClean="0">
                <a:cs typeface="B Nazanin" pitchFamily="2" charset="-78"/>
                <a:sym typeface="Symbol"/>
              </a:rPr>
              <a:t>  </a:t>
            </a:r>
            <a:r>
              <a:rPr lang="en-US" sz="2000" b="1" i="1" dirty="0" smtClean="0">
                <a:cs typeface="B Nazanin" pitchFamily="2" charset="-78"/>
                <a:sym typeface="Symbol"/>
              </a:rPr>
              <a:t></a:t>
            </a:r>
            <a:r>
              <a:rPr lang="fa-IR" sz="2000" b="1" dirty="0" smtClean="0">
                <a:cs typeface="B Nazanin" pitchFamily="2" charset="-78"/>
              </a:rPr>
              <a:t> زاویه پراکندگی و </a:t>
            </a:r>
            <a:r>
              <a:rPr lang="en-US" sz="2000" b="1" i="1" dirty="0" smtClean="0">
                <a:cs typeface="B Nazanin" pitchFamily="2" charset="-78"/>
                <a:sym typeface="Symbol"/>
              </a:rPr>
              <a:t></a:t>
            </a:r>
            <a:r>
              <a:rPr lang="fa-IR" sz="2000" b="1" dirty="0" smtClean="0">
                <a:cs typeface="B Nazanin" pitchFamily="2" charset="-78"/>
              </a:rPr>
              <a:t> بردار موج پرتو ایکس است.</a:t>
            </a:r>
            <a:endParaRPr lang="en-US" sz="2000" b="1" dirty="0">
              <a:cs typeface="B Nazanin" pitchFamily="2" charset="-78"/>
            </a:endParaRPr>
          </a:p>
        </p:txBody>
      </p:sp>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randombar(horizontal)">
                                      <p:cBhvr>
                                        <p:cTn id="7" dur="1000"/>
                                        <p:tgtEl>
                                          <p:spTgt spid="9219"/>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par>
                          <p:cTn id="12" fill="hold">
                            <p:stCondLst>
                              <p:cond delay="3000"/>
                            </p:stCondLst>
                            <p:childTnLst>
                              <p:par>
                                <p:cTn id="13" presetID="14" presetClass="entr" presetSubtype="10" fill="hold" nodeType="afterEffect">
                                  <p:stCondLst>
                                    <p:cond delay="0"/>
                                  </p:stCondLst>
                                  <p:childTnLst>
                                    <p:set>
                                      <p:cBhvr>
                                        <p:cTn id="14" dur="1" fill="hold">
                                          <p:stCondLst>
                                            <p:cond delay="0"/>
                                          </p:stCondLst>
                                        </p:cTn>
                                        <p:tgtEl>
                                          <p:spTgt spid="9218"/>
                                        </p:tgtEl>
                                        <p:attrNameLst>
                                          <p:attrName>style.visibility</p:attrName>
                                        </p:attrNameLst>
                                      </p:cBhvr>
                                      <p:to>
                                        <p:strVal val="visible"/>
                                      </p:to>
                                    </p:set>
                                    <p:animEffect transition="in" filter="randombar(horizontal)">
                                      <p:cBhvr>
                                        <p:cTn id="15" dur="1000"/>
                                        <p:tgtEl>
                                          <p:spTgt spid="9218"/>
                                        </p:tgtEl>
                                      </p:cBhvr>
                                    </p:animEffect>
                                  </p:childTnLst>
                                </p:cTn>
                              </p:par>
                            </p:childTnLst>
                          </p:cTn>
                        </p:par>
                        <p:par>
                          <p:cTn id="16" fill="hold">
                            <p:stCondLst>
                              <p:cond delay="40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2000"/>
                                        <p:tgtEl>
                                          <p:spTgt spid="8"/>
                                        </p:tgtEl>
                                      </p:cBhvr>
                                    </p:animEffect>
                                  </p:childTnLst>
                                </p:cTn>
                              </p:par>
                            </p:childTnLst>
                          </p:cTn>
                        </p:par>
                        <p:par>
                          <p:cTn id="20" fill="hold">
                            <p:stCondLst>
                              <p:cond delay="6000"/>
                            </p:stCondLst>
                            <p:childTnLst>
                              <p:par>
                                <p:cTn id="21" presetID="54" presetClass="entr" presetSubtype="0" accel="100000" fill="hold" nodeType="afterEffect">
                                  <p:stCondLst>
                                    <p:cond delay="0"/>
                                  </p:stCondLst>
                                  <p:childTnLst>
                                    <p:set>
                                      <p:cBhvr>
                                        <p:cTn id="22" dur="1" fill="hold">
                                          <p:stCondLst>
                                            <p:cond delay="0"/>
                                          </p:stCondLst>
                                        </p:cTn>
                                        <p:tgtEl>
                                          <p:spTgt spid="9220"/>
                                        </p:tgtEl>
                                        <p:attrNameLst>
                                          <p:attrName>style.visibility</p:attrName>
                                        </p:attrNameLst>
                                      </p:cBhvr>
                                      <p:to>
                                        <p:strVal val="visible"/>
                                      </p:to>
                                    </p:set>
                                    <p:anim calcmode="lin" valueType="num">
                                      <p:cBhvr>
                                        <p:cTn id="23" dur="1000" fill="hold"/>
                                        <p:tgtEl>
                                          <p:spTgt spid="9220"/>
                                        </p:tgtEl>
                                        <p:attrNameLst>
                                          <p:attrName>ppt_w</p:attrName>
                                        </p:attrNameLst>
                                      </p:cBhvr>
                                      <p:tavLst>
                                        <p:tav tm="0">
                                          <p:val>
                                            <p:strVal val="#ppt_w*0.05"/>
                                          </p:val>
                                        </p:tav>
                                        <p:tav tm="100000">
                                          <p:val>
                                            <p:strVal val="#ppt_w"/>
                                          </p:val>
                                        </p:tav>
                                      </p:tavLst>
                                    </p:anim>
                                    <p:anim calcmode="lin" valueType="num">
                                      <p:cBhvr>
                                        <p:cTn id="24" dur="1000" fill="hold"/>
                                        <p:tgtEl>
                                          <p:spTgt spid="9220"/>
                                        </p:tgtEl>
                                        <p:attrNameLst>
                                          <p:attrName>ppt_h</p:attrName>
                                        </p:attrNameLst>
                                      </p:cBhvr>
                                      <p:tavLst>
                                        <p:tav tm="0">
                                          <p:val>
                                            <p:strVal val="#ppt_h"/>
                                          </p:val>
                                        </p:tav>
                                        <p:tav tm="100000">
                                          <p:val>
                                            <p:strVal val="#ppt_h"/>
                                          </p:val>
                                        </p:tav>
                                      </p:tavLst>
                                    </p:anim>
                                    <p:anim calcmode="lin" valueType="num">
                                      <p:cBhvr>
                                        <p:cTn id="25" dur="1000" fill="hold"/>
                                        <p:tgtEl>
                                          <p:spTgt spid="9220"/>
                                        </p:tgtEl>
                                        <p:attrNameLst>
                                          <p:attrName>ppt_x</p:attrName>
                                        </p:attrNameLst>
                                      </p:cBhvr>
                                      <p:tavLst>
                                        <p:tav tm="0">
                                          <p:val>
                                            <p:strVal val="#ppt_x-.2"/>
                                          </p:val>
                                        </p:tav>
                                        <p:tav tm="100000">
                                          <p:val>
                                            <p:strVal val="#ppt_x"/>
                                          </p:val>
                                        </p:tav>
                                      </p:tavLst>
                                    </p:anim>
                                    <p:anim calcmode="lin" valueType="num">
                                      <p:cBhvr>
                                        <p:cTn id="26" dur="1000" fill="hold"/>
                                        <p:tgtEl>
                                          <p:spTgt spid="9220"/>
                                        </p:tgtEl>
                                        <p:attrNameLst>
                                          <p:attrName>ppt_y</p:attrName>
                                        </p:attrNameLst>
                                      </p:cBhvr>
                                      <p:tavLst>
                                        <p:tav tm="0">
                                          <p:val>
                                            <p:strVal val="#ppt_y"/>
                                          </p:val>
                                        </p:tav>
                                        <p:tav tm="100000">
                                          <p:val>
                                            <p:strVal val="#ppt_y"/>
                                          </p:val>
                                        </p:tav>
                                      </p:tavLst>
                                    </p:anim>
                                    <p:animEffect transition="in" filter="fade">
                                      <p:cBhvr>
                                        <p:cTn id="27" dur="1000"/>
                                        <p:tgtEl>
                                          <p:spTgt spid="9220"/>
                                        </p:tgtEl>
                                      </p:cBhvr>
                                    </p:animEffect>
                                  </p:childTnLst>
                                </p:cTn>
                              </p:par>
                            </p:childTnLst>
                          </p:cTn>
                        </p:par>
                        <p:par>
                          <p:cTn id="28" fill="hold">
                            <p:stCondLst>
                              <p:cond delay="7000"/>
                            </p:stCondLst>
                            <p:childTnLst>
                              <p:par>
                                <p:cTn id="29" presetID="54" presetClass="entr" presetSubtype="0" accel="100000" fill="hold" nodeType="afterEffect">
                                  <p:stCondLst>
                                    <p:cond delay="0"/>
                                  </p:stCondLst>
                                  <p:childTnLst>
                                    <p:set>
                                      <p:cBhvr>
                                        <p:cTn id="30" dur="1" fill="hold">
                                          <p:stCondLst>
                                            <p:cond delay="0"/>
                                          </p:stCondLst>
                                        </p:cTn>
                                        <p:tgtEl>
                                          <p:spTgt spid="9221"/>
                                        </p:tgtEl>
                                        <p:attrNameLst>
                                          <p:attrName>style.visibility</p:attrName>
                                        </p:attrNameLst>
                                      </p:cBhvr>
                                      <p:to>
                                        <p:strVal val="visible"/>
                                      </p:to>
                                    </p:set>
                                    <p:anim calcmode="lin" valueType="num">
                                      <p:cBhvr>
                                        <p:cTn id="31" dur="1000" fill="hold"/>
                                        <p:tgtEl>
                                          <p:spTgt spid="9221"/>
                                        </p:tgtEl>
                                        <p:attrNameLst>
                                          <p:attrName>ppt_w</p:attrName>
                                        </p:attrNameLst>
                                      </p:cBhvr>
                                      <p:tavLst>
                                        <p:tav tm="0">
                                          <p:val>
                                            <p:strVal val="#ppt_w*0.05"/>
                                          </p:val>
                                        </p:tav>
                                        <p:tav tm="100000">
                                          <p:val>
                                            <p:strVal val="#ppt_w"/>
                                          </p:val>
                                        </p:tav>
                                      </p:tavLst>
                                    </p:anim>
                                    <p:anim calcmode="lin" valueType="num">
                                      <p:cBhvr>
                                        <p:cTn id="32" dur="1000" fill="hold"/>
                                        <p:tgtEl>
                                          <p:spTgt spid="9221"/>
                                        </p:tgtEl>
                                        <p:attrNameLst>
                                          <p:attrName>ppt_h</p:attrName>
                                        </p:attrNameLst>
                                      </p:cBhvr>
                                      <p:tavLst>
                                        <p:tav tm="0">
                                          <p:val>
                                            <p:strVal val="#ppt_h"/>
                                          </p:val>
                                        </p:tav>
                                        <p:tav tm="100000">
                                          <p:val>
                                            <p:strVal val="#ppt_h"/>
                                          </p:val>
                                        </p:tav>
                                      </p:tavLst>
                                    </p:anim>
                                    <p:anim calcmode="lin" valueType="num">
                                      <p:cBhvr>
                                        <p:cTn id="33" dur="1000" fill="hold"/>
                                        <p:tgtEl>
                                          <p:spTgt spid="9221"/>
                                        </p:tgtEl>
                                        <p:attrNameLst>
                                          <p:attrName>ppt_x</p:attrName>
                                        </p:attrNameLst>
                                      </p:cBhvr>
                                      <p:tavLst>
                                        <p:tav tm="0">
                                          <p:val>
                                            <p:strVal val="#ppt_x-.2"/>
                                          </p:val>
                                        </p:tav>
                                        <p:tav tm="100000">
                                          <p:val>
                                            <p:strVal val="#ppt_x"/>
                                          </p:val>
                                        </p:tav>
                                      </p:tavLst>
                                    </p:anim>
                                    <p:anim calcmode="lin" valueType="num">
                                      <p:cBhvr>
                                        <p:cTn id="34" dur="1000" fill="hold"/>
                                        <p:tgtEl>
                                          <p:spTgt spid="9221"/>
                                        </p:tgtEl>
                                        <p:attrNameLst>
                                          <p:attrName>ppt_y</p:attrName>
                                        </p:attrNameLst>
                                      </p:cBhvr>
                                      <p:tavLst>
                                        <p:tav tm="0">
                                          <p:val>
                                            <p:strVal val="#ppt_y"/>
                                          </p:val>
                                        </p:tav>
                                        <p:tav tm="100000">
                                          <p:val>
                                            <p:strVal val="#ppt_y"/>
                                          </p:val>
                                        </p:tav>
                                      </p:tavLst>
                                    </p:anim>
                                    <p:animEffect transition="in" filter="fade">
                                      <p:cBhvr>
                                        <p:cTn id="35" dur="1000"/>
                                        <p:tgtEl>
                                          <p:spTgt spid="922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solidFill>
                  <a:srgbClr val="00B0F0"/>
                </a:solidFill>
                <a:effectLst>
                  <a:outerShdw blurRad="38100" dist="38100" dir="2700000" algn="tl">
                    <a:srgbClr val="000000">
                      <a:alpha val="43137"/>
                    </a:srgbClr>
                  </a:outerShdw>
                </a:effectLst>
                <a:cs typeface="B Titr" pitchFamily="2" charset="-78"/>
              </a:rPr>
              <a:t>اصول اندازه گیری توزیع ذرات</a:t>
            </a:r>
            <a:endParaRPr lang="en-US" dirty="0"/>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21</a:t>
            </a:fld>
            <a:endParaRPr lang="en-US" dirty="0"/>
          </a:p>
        </p:txBody>
      </p:sp>
      <p:pic>
        <p:nvPicPr>
          <p:cNvPr id="5" name="Pictur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4038" y="1600200"/>
            <a:ext cx="5180162" cy="3886200"/>
          </a:xfrm>
          <a:prstGeom prst="rect">
            <a:avLst/>
          </a:prstGeom>
          <a:noFill/>
          <a:ln>
            <a:noFill/>
          </a:ln>
        </p:spPr>
      </p:pic>
      <p:sp>
        <p:nvSpPr>
          <p:cNvPr id="6" name="Text Placeholder 3"/>
          <p:cNvSpPr txBox="1">
            <a:spLocks/>
          </p:cNvSpPr>
          <p:nvPr/>
        </p:nvSpPr>
        <p:spPr bwMode="auto">
          <a:xfrm>
            <a:off x="990600" y="5486400"/>
            <a:ext cx="7086600" cy="7620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lgn="ctr" rtl="1" eaLnBrk="0" hangingPunct="0">
              <a:spcBef>
                <a:spcPct val="20000"/>
              </a:spcBef>
              <a:buClr>
                <a:srgbClr val="FFCC00"/>
              </a:buClr>
            </a:pPr>
            <a:r>
              <a:rPr lang="ar-SA" sz="2200" b="1" dirty="0" smtClean="0">
                <a:solidFill>
                  <a:srgbClr val="EC6E06"/>
                </a:solidFill>
                <a:effectLst>
                  <a:outerShdw blurRad="38100" dist="38100" dir="2700000" algn="tl">
                    <a:srgbClr val="000000">
                      <a:alpha val="43137"/>
                    </a:srgbClr>
                  </a:outerShdw>
                </a:effectLst>
                <a:cs typeface="B Nazanin" pitchFamily="2" charset="-78"/>
              </a:rPr>
              <a:t>شدت پراکندگی پرتو ایکس بر حسب زوایای کوچک که با استفاده از آن اندازه ذراتی</a:t>
            </a:r>
            <a:r>
              <a:rPr lang="fa-IR" sz="2200" b="1" dirty="0" smtClean="0">
                <a:solidFill>
                  <a:srgbClr val="EC6E06"/>
                </a:solidFill>
                <a:effectLst>
                  <a:outerShdw blurRad="38100" dist="38100" dir="2700000" algn="tl">
                    <a:srgbClr val="000000">
                      <a:alpha val="43137"/>
                    </a:srgbClr>
                  </a:outerShdw>
                </a:effectLst>
                <a:cs typeface="B Nazanin" pitchFamily="2" charset="-78"/>
              </a:rPr>
              <a:t> </a:t>
            </a:r>
            <a:r>
              <a:rPr lang="ar-SA" sz="2200" b="1" dirty="0" smtClean="0">
                <a:solidFill>
                  <a:srgbClr val="EC6E06"/>
                </a:solidFill>
                <a:effectLst>
                  <a:outerShdw blurRad="38100" dist="38100" dir="2700000" algn="tl">
                    <a:srgbClr val="000000">
                      <a:alpha val="43137"/>
                    </a:srgbClr>
                  </a:outerShdw>
                </a:effectLst>
                <a:cs typeface="B Nazanin" pitchFamily="2" charset="-78"/>
              </a:rPr>
              <a:t>با اندازه 15 و 35 نانومتر اندازه</a:t>
            </a:r>
            <a:r>
              <a:rPr lang="ar-SA" sz="2200" b="1" dirty="0" smtClean="0">
                <a:solidFill>
                  <a:srgbClr val="EC6E06"/>
                </a:solidFill>
                <a:effectLst>
                  <a:outerShdw blurRad="38100" dist="38100" dir="2700000" algn="tl">
                    <a:srgbClr val="000000">
                      <a:alpha val="43137"/>
                    </a:srgbClr>
                  </a:outerShdw>
                </a:effectLst>
                <a:cs typeface="B Nazanin"/>
              </a:rPr>
              <a:t>‌</a:t>
            </a:r>
            <a:r>
              <a:rPr lang="ar-SA" sz="2200" b="1" dirty="0" smtClean="0">
                <a:solidFill>
                  <a:srgbClr val="EC6E06"/>
                </a:solidFill>
                <a:effectLst>
                  <a:outerShdw blurRad="38100" dist="38100" dir="2700000" algn="tl">
                    <a:srgbClr val="000000">
                      <a:alpha val="43137"/>
                    </a:srgbClr>
                  </a:outerShdw>
                </a:effectLst>
                <a:cs typeface="B Nazanin" pitchFamily="2" charset="-78"/>
              </a:rPr>
              <a:t>گیری شده است.</a:t>
            </a:r>
            <a:endParaRPr kumimoji="0" lang="en-US" sz="2200" b="1" i="0" u="none" strike="noStrike" kern="0" cap="none" spc="0" normalizeH="0" baseline="0" noProof="0" dirty="0" smtClean="0">
              <a:ln>
                <a:noFill/>
              </a:ln>
              <a:solidFill>
                <a:srgbClr val="EC6E06"/>
              </a:solidFill>
              <a:effectLst>
                <a:outerShdw blurRad="38100" dist="38100" dir="2700000" algn="tl">
                  <a:srgbClr val="000000">
                    <a:alpha val="43137"/>
                  </a:srgbClr>
                </a:outerShdw>
              </a:effectLst>
              <a:uLnTx/>
              <a:uFillTx/>
              <a:latin typeface="+mn-lt"/>
              <a:cs typeface="B Nazanin" pitchFamily="2" charset="-78"/>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1000"/>
                                        <p:tgtEl>
                                          <p:spTgt spid="5"/>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strips(downLeft)">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fa-IR" dirty="0" smtClean="0">
                <a:solidFill>
                  <a:srgbClr val="00B0F0"/>
                </a:solidFill>
                <a:effectLst>
                  <a:outerShdw blurRad="38100" dist="38100" dir="2700000" algn="tl">
                    <a:srgbClr val="000000">
                      <a:alpha val="43137"/>
                    </a:srgbClr>
                  </a:outerShdw>
                </a:effectLst>
                <a:cs typeface="B Titr" pitchFamily="2" charset="-78"/>
              </a:rPr>
              <a:t>آماده سازی نمونه</a:t>
            </a:r>
            <a:endParaRPr lang="en-US" dirty="0">
              <a:solidFill>
                <a:srgbClr val="00B0F0"/>
              </a:solidFill>
              <a:effectLst>
                <a:outerShdw blurRad="38100" dist="38100" dir="2700000" algn="tl">
                  <a:srgbClr val="000000">
                    <a:alpha val="43137"/>
                  </a:srgbClr>
                </a:outerShdw>
              </a:effectLst>
              <a:cs typeface="B Titr" pitchFamily="2" charset="-78"/>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22</a:t>
            </a:fld>
            <a:endParaRPr lang="en-US" dirty="0"/>
          </a:p>
        </p:txBody>
      </p:sp>
      <p:sp>
        <p:nvSpPr>
          <p:cNvPr id="4" name="Text Placeholder 3"/>
          <p:cNvSpPr>
            <a:spLocks noGrp="1"/>
          </p:cNvSpPr>
          <p:nvPr>
            <p:ph type="body" sz="quarter" idx="11"/>
          </p:nvPr>
        </p:nvSpPr>
        <p:spPr>
          <a:xfrm>
            <a:off x="152400" y="1251858"/>
            <a:ext cx="8305800" cy="5562600"/>
          </a:xfrm>
        </p:spPr>
        <p:txBody>
          <a:bodyPr/>
          <a:lstStyle/>
          <a:p>
            <a:pPr>
              <a:spcAft>
                <a:spcPts val="600"/>
              </a:spcAft>
              <a:buClr>
                <a:srgbClr val="33CCFF"/>
              </a:buClr>
              <a:buSzPct val="100000"/>
              <a:buFont typeface="Arial" pitchFamily="34" charset="0"/>
              <a:buChar char="◄"/>
            </a:pPr>
            <a:r>
              <a:rPr lang="fa-IR" sz="2200" b="1" dirty="0" smtClean="0">
                <a:latin typeface="Times New Roman" pitchFamily="18" charset="0"/>
                <a:cs typeface="B Nazanin" pitchFamily="2" charset="-78"/>
              </a:rPr>
              <a:t>مواد مورد مطالعه در </a:t>
            </a:r>
            <a:r>
              <a:rPr lang="en-US" sz="2200" b="1" dirty="0" smtClean="0">
                <a:latin typeface="Times New Roman" pitchFamily="18" charset="0"/>
                <a:cs typeface="B Nazanin" pitchFamily="2" charset="-78"/>
              </a:rPr>
              <a:t>SAXS</a:t>
            </a:r>
            <a:r>
              <a:rPr lang="fa-IR" sz="2200" b="1" dirty="0" smtClean="0">
                <a:latin typeface="Times New Roman" pitchFamily="18" charset="0"/>
                <a:cs typeface="B Nazanin" pitchFamily="2" charset="-78"/>
              </a:rPr>
              <a:t> می‌توانند جامد، مایع یا موادی باشند که شامل حوزه های جامد، مایع یا گاز هستند.</a:t>
            </a:r>
          </a:p>
          <a:p>
            <a:pPr>
              <a:spcAft>
                <a:spcPts val="600"/>
              </a:spcAft>
              <a:buSzPct val="100000"/>
              <a:buFont typeface="Arial" pitchFamily="34" charset="0"/>
              <a:buChar char="◄"/>
            </a:pPr>
            <a:r>
              <a:rPr lang="fa-IR" sz="2200" b="1" dirty="0" smtClean="0">
                <a:latin typeface="Times New Roman" pitchFamily="18" charset="0"/>
                <a:cs typeface="B Nazanin" pitchFamily="2" charset="-78"/>
              </a:rPr>
              <a:t>نه تنها ذرات، بلکه ساختارهای منظم را نیز می‌توان با استفاده از آن بررسی کرد.</a:t>
            </a:r>
          </a:p>
          <a:p>
            <a:pPr>
              <a:spcAft>
                <a:spcPts val="600"/>
              </a:spcAft>
              <a:buClr>
                <a:srgbClr val="33CCFF"/>
              </a:buClr>
              <a:buSzPct val="100000"/>
              <a:buFont typeface="Arial" pitchFamily="34" charset="0"/>
              <a:buChar char="◄"/>
            </a:pPr>
            <a:r>
              <a:rPr lang="fa-IR" sz="2200" b="1" dirty="0" smtClean="0">
                <a:latin typeface="Times New Roman" pitchFamily="18" charset="0"/>
                <a:cs typeface="B Nazanin" pitchFamily="2" charset="-78"/>
              </a:rPr>
              <a:t>تکنیک </a:t>
            </a:r>
            <a:r>
              <a:rPr lang="en-US" sz="2200" b="1" dirty="0" smtClean="0">
                <a:latin typeface="Times New Roman" pitchFamily="18" charset="0"/>
                <a:cs typeface="B Nazanin" pitchFamily="2" charset="-78"/>
              </a:rPr>
              <a:t>SAXS</a:t>
            </a:r>
            <a:r>
              <a:rPr lang="fa-IR" sz="2200" b="1" dirty="0" smtClean="0">
                <a:latin typeface="Times New Roman" pitchFamily="18" charset="0"/>
                <a:cs typeface="B Nazanin" pitchFamily="2" charset="-78"/>
              </a:rPr>
              <a:t> نیاز به آماده سازی خاصی ندارد و در دمای اتاق قابل انجام است.</a:t>
            </a:r>
          </a:p>
          <a:p>
            <a:pPr>
              <a:spcAft>
                <a:spcPts val="600"/>
              </a:spcAft>
              <a:buSzPct val="100000"/>
              <a:buFont typeface="Arial" pitchFamily="34" charset="0"/>
              <a:buChar char="◄"/>
            </a:pPr>
            <a:r>
              <a:rPr lang="fa-IR" sz="2200" b="1" dirty="0" smtClean="0">
                <a:latin typeface="Times New Roman" pitchFamily="18" charset="0"/>
                <a:cs typeface="B Nazanin" pitchFamily="2" charset="-78"/>
              </a:rPr>
              <a:t>در مورد نمونه‌هایی که به صورت لایه هستند، می توان آنها را به طور مستقیم در دستگاه قرار داد و ارزیابی کرد.</a:t>
            </a:r>
          </a:p>
          <a:p>
            <a:pPr>
              <a:spcAft>
                <a:spcPts val="600"/>
              </a:spcAft>
              <a:buClr>
                <a:srgbClr val="33CCFF"/>
              </a:buClr>
              <a:buSzPct val="100000"/>
              <a:buFont typeface="Arial" pitchFamily="34" charset="0"/>
              <a:buChar char="◄"/>
            </a:pPr>
            <a:r>
              <a:rPr lang="fa-IR" sz="2200" b="1" dirty="0" smtClean="0">
                <a:latin typeface="Times New Roman" pitchFamily="18" charset="0"/>
                <a:cs typeface="B Nazanin" pitchFamily="2" charset="-78"/>
              </a:rPr>
              <a:t>همچنین این آنالیز در مدت کوتاهی در حد چند دقیقه پایان می‌یابد.</a:t>
            </a:r>
          </a:p>
          <a:p>
            <a:pPr>
              <a:spcAft>
                <a:spcPts val="600"/>
              </a:spcAft>
              <a:buSzPct val="100000"/>
              <a:buFont typeface="Arial" pitchFamily="34" charset="0"/>
              <a:buChar char="◄"/>
            </a:pPr>
            <a:r>
              <a:rPr lang="fa-IR" sz="2200" b="1" dirty="0" smtClean="0">
                <a:latin typeface="Times New Roman" pitchFamily="18" charset="0"/>
                <a:cs typeface="B Nazanin" pitchFamily="2" charset="-78"/>
              </a:rPr>
              <a:t>با استفاده از </a:t>
            </a:r>
            <a:r>
              <a:rPr lang="en-US" sz="2200" b="1" dirty="0" smtClean="0">
                <a:latin typeface="Times New Roman" pitchFamily="18" charset="0"/>
                <a:cs typeface="B Nazanin" pitchFamily="2" charset="-78"/>
              </a:rPr>
              <a:t>SAXS</a:t>
            </a:r>
            <a:r>
              <a:rPr lang="fa-IR" sz="2200" b="1" dirty="0" smtClean="0">
                <a:latin typeface="Times New Roman" pitchFamily="18" charset="0"/>
                <a:cs typeface="B Nazanin" pitchFamily="2" charset="-78"/>
              </a:rPr>
              <a:t> می‌توان هم نمونه‌هایی که توزیع اندازه باریک (</a:t>
            </a:r>
            <a:r>
              <a:rPr lang="en-US" sz="2200" b="1" dirty="0" err="1" smtClean="0">
                <a:latin typeface="Times New Roman" pitchFamily="18" charset="0"/>
                <a:cs typeface="B Nazanin" pitchFamily="2" charset="-78"/>
              </a:rPr>
              <a:t>monodisperse</a:t>
            </a:r>
            <a:r>
              <a:rPr lang="fa-IR" sz="2200" b="1" dirty="0" smtClean="0">
                <a:latin typeface="Times New Roman" pitchFamily="18" charset="0"/>
                <a:cs typeface="B Nazanin" pitchFamily="2" charset="-78"/>
              </a:rPr>
              <a:t>) و هم نمونه‌هایی که توزیع اندازه آنها مختلف (</a:t>
            </a:r>
            <a:r>
              <a:rPr lang="en-US" sz="2200" b="1" dirty="0" err="1" smtClean="0">
                <a:latin typeface="Times New Roman" pitchFamily="18" charset="0"/>
                <a:cs typeface="B Nazanin" pitchFamily="2" charset="-78"/>
              </a:rPr>
              <a:t>polydisperse</a:t>
            </a:r>
            <a:r>
              <a:rPr lang="fa-IR" sz="2200" b="1" dirty="0" smtClean="0">
                <a:latin typeface="Times New Roman" pitchFamily="18" charset="0"/>
                <a:cs typeface="B Nazanin" pitchFamily="2" charset="-78"/>
              </a:rPr>
              <a:t>) است را بررسی کرد.</a:t>
            </a:r>
          </a:p>
          <a:p>
            <a:pPr>
              <a:spcAft>
                <a:spcPts val="600"/>
              </a:spcAft>
              <a:buClr>
                <a:srgbClr val="33CCFF"/>
              </a:buClr>
              <a:buSzPct val="100000"/>
              <a:buFont typeface="Arial" pitchFamily="34" charset="0"/>
              <a:buChar char="◄"/>
            </a:pPr>
            <a:r>
              <a:rPr lang="fa-IR" sz="2200" b="1" dirty="0" smtClean="0">
                <a:latin typeface="Times New Roman" pitchFamily="18" charset="0"/>
                <a:cs typeface="B Nazanin" pitchFamily="2" charset="-78"/>
              </a:rPr>
              <a:t>در نمونه‌های با توزیع باریک اندازه، شکل و ساختار داخلی ذرات قابل تعیین است.</a:t>
            </a:r>
          </a:p>
          <a:p>
            <a:pPr>
              <a:spcAft>
                <a:spcPts val="600"/>
              </a:spcAft>
              <a:buSzPct val="100000"/>
              <a:buFont typeface="Arial" pitchFamily="34" charset="0"/>
              <a:buChar char="◄"/>
            </a:pPr>
            <a:r>
              <a:rPr lang="fa-IR" sz="2200" b="1" dirty="0" smtClean="0">
                <a:latin typeface="Times New Roman" pitchFamily="18" charset="0"/>
                <a:cs typeface="B Nazanin" pitchFamily="2" charset="-78"/>
              </a:rPr>
              <a:t>در نمونه‌های با توزیع اندازه مختلف با فرض هم شکل بودن تمامی ذرات؛ توزیع اندازه قابل محاسبه است.</a:t>
            </a:r>
            <a:endParaRPr lang="en-US" sz="2200" b="1" dirty="0" smtClean="0">
              <a:latin typeface="Times New Roman" pitchFamily="18" charset="0"/>
              <a:cs typeface="B Nazanin" pitchFamily="2" charset="-78"/>
            </a:endParaRPr>
          </a:p>
        </p:txBody>
      </p:sp>
    </p:spTree>
  </p:cSld>
  <p:clrMapOvr>
    <a:masterClrMapping/>
  </p:clrMapOvr>
  <p:transition spd="slow">
    <p:wheel spokes="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newsflash/>
  </p:transition>
  <p:timing>
    <p:tnLst>
      <p:par>
        <p:cTn id="1" dur="indefinite" restart="never" nodeType="tmRoot"/>
      </p:par>
    </p:tnLst>
  </p:timing>
</p:sld>
</file>

<file path=ppt/theme/theme1.xml><?xml version="1.0" encoding="utf-8"?>
<a:theme xmlns:a="http://schemas.openxmlformats.org/drawingml/2006/main" name="Company Handbook">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ompany Handbook">
      <a:majorFont>
        <a:latin typeface="Arial Black"/>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3200" b="0" i="0" u="none" strike="noStrike" cap="none" normalizeH="0" baseline="0" smtClean="0">
            <a:ln>
              <a:noFill/>
            </a:ln>
            <a:solidFill>
              <a:schemeClr val="tx1"/>
            </a:solidFill>
            <a:effectLst/>
            <a:latin typeface="Times New Roman" pitchFamily="18" charset="0"/>
            <a:cs typeface="B Lotus" pitchFamily="2" charset="-78"/>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3200" b="0" i="0" u="none" strike="noStrike" cap="none" normalizeH="0" baseline="0" smtClean="0">
            <a:ln>
              <a:noFill/>
            </a:ln>
            <a:solidFill>
              <a:schemeClr val="tx1"/>
            </a:solidFill>
            <a:effectLst/>
            <a:latin typeface="Times New Roman" pitchFamily="18" charset="0"/>
            <a:cs typeface="B Lotus" pitchFamily="2" charset="-78"/>
          </a:defRPr>
        </a:defPPr>
      </a:lstStyle>
    </a:lnDef>
  </a:objectDefaults>
  <a:extraClrSchemeLst>
    <a:extraClrScheme>
      <a:clrScheme name="Company Handbook 1">
        <a:dk1>
          <a:srgbClr val="00354E"/>
        </a:dk1>
        <a:lt1>
          <a:srgbClr val="EAEAEA"/>
        </a:lt1>
        <a:dk2>
          <a:srgbClr val="006699"/>
        </a:dk2>
        <a:lt2>
          <a:srgbClr val="CCECFF"/>
        </a:lt2>
        <a:accent1>
          <a:srgbClr val="006699"/>
        </a:accent1>
        <a:accent2>
          <a:srgbClr val="6699FF"/>
        </a:accent2>
        <a:accent3>
          <a:srgbClr val="AAB8CA"/>
        </a:accent3>
        <a:accent4>
          <a:srgbClr val="C8C8C8"/>
        </a:accent4>
        <a:accent5>
          <a:srgbClr val="AAB8CA"/>
        </a:accent5>
        <a:accent6>
          <a:srgbClr val="5C8AE7"/>
        </a:accent6>
        <a:hlink>
          <a:srgbClr val="CCCCFF"/>
        </a:hlink>
        <a:folHlink>
          <a:srgbClr val="5E6FD4"/>
        </a:folHlink>
      </a:clrScheme>
      <a:clrMap bg1="dk2" tx1="lt1" bg2="dk1" tx2="lt2" accent1="accent1" accent2="accent2" accent3="accent3" accent4="accent4" accent5="accent5" accent6="accent6" hlink="hlink" folHlink="folHlink"/>
    </a:extraClrScheme>
    <a:extraClrScheme>
      <a:clrScheme name="Company Handbook 2">
        <a:dk1>
          <a:srgbClr val="000080"/>
        </a:dk1>
        <a:lt1>
          <a:srgbClr val="FFFFFF"/>
        </a:lt1>
        <a:dk2>
          <a:srgbClr val="3366CC"/>
        </a:dk2>
        <a:lt2>
          <a:srgbClr val="7A7C93"/>
        </a:lt2>
        <a:accent1>
          <a:srgbClr val="006699"/>
        </a:accent1>
        <a:accent2>
          <a:srgbClr val="6699FF"/>
        </a:accent2>
        <a:accent3>
          <a:srgbClr val="FFFFFF"/>
        </a:accent3>
        <a:accent4>
          <a:srgbClr val="00006C"/>
        </a:accent4>
        <a:accent5>
          <a:srgbClr val="AAB8CA"/>
        </a:accent5>
        <a:accent6>
          <a:srgbClr val="5C8AE7"/>
        </a:accent6>
        <a:hlink>
          <a:srgbClr val="9933FF"/>
        </a:hlink>
        <a:folHlink>
          <a:srgbClr val="CCCCFF"/>
        </a:folHlink>
      </a:clrScheme>
      <a:clrMap bg1="lt1" tx1="dk1" bg2="lt2" tx2="dk2" accent1="accent1" accent2="accent2" accent3="accent3" accent4="accent4" accent5="accent5" accent6="accent6" hlink="hlink" folHlink="folHlink"/>
    </a:extraClrScheme>
    <a:extraClrScheme>
      <a:clrScheme name="Company Handbook 3">
        <a:dk1>
          <a:srgbClr val="000000"/>
        </a:dk1>
        <a:lt1>
          <a:srgbClr val="FFFFFF"/>
        </a:lt1>
        <a:dk2>
          <a:srgbClr val="000000"/>
        </a:dk2>
        <a:lt2>
          <a:srgbClr val="868686"/>
        </a:lt2>
        <a:accent1>
          <a:srgbClr val="969696"/>
        </a:accent1>
        <a:accent2>
          <a:srgbClr val="CBCBCB"/>
        </a:accent2>
        <a:accent3>
          <a:srgbClr val="FFFFFF"/>
        </a:accent3>
        <a:accent4>
          <a:srgbClr val="000000"/>
        </a:accent4>
        <a:accent5>
          <a:srgbClr val="C9C9C9"/>
        </a:accent5>
        <a:accent6>
          <a:srgbClr val="B8B8B8"/>
        </a:accent6>
        <a:hlink>
          <a:srgbClr val="777777"/>
        </a:hlink>
        <a:folHlink>
          <a:srgbClr val="C0C0C0"/>
        </a:folHlink>
      </a:clrScheme>
      <a:clrMap bg1="lt1" tx1="dk1" bg2="lt2" tx2="dk2" accent1="accent1" accent2="accent2" accent3="accent3" accent4="accent4" accent5="accent5" accent6="accent6" hlink="hlink" folHlink="folHlink"/>
    </a:extraClrScheme>
    <a:extraClrScheme>
      <a:clrScheme name="Company Handbook 4">
        <a:dk1>
          <a:srgbClr val="660066"/>
        </a:dk1>
        <a:lt1>
          <a:srgbClr val="EAEAEA"/>
        </a:lt1>
        <a:dk2>
          <a:srgbClr val="3366CC"/>
        </a:dk2>
        <a:lt2>
          <a:srgbClr val="7A7C93"/>
        </a:lt2>
        <a:accent1>
          <a:srgbClr val="00CCCC"/>
        </a:accent1>
        <a:accent2>
          <a:srgbClr val="CC66FF"/>
        </a:accent2>
        <a:accent3>
          <a:srgbClr val="F3F3F3"/>
        </a:accent3>
        <a:accent4>
          <a:srgbClr val="560056"/>
        </a:accent4>
        <a:accent5>
          <a:srgbClr val="AAE2E2"/>
        </a:accent5>
        <a:accent6>
          <a:srgbClr val="B95CE7"/>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Company Handbook 5">
        <a:dk1>
          <a:srgbClr val="00354E"/>
        </a:dk1>
        <a:lt1>
          <a:srgbClr val="EAEAEA"/>
        </a:lt1>
        <a:dk2>
          <a:srgbClr val="6D67AA"/>
        </a:dk2>
        <a:lt2>
          <a:srgbClr val="CCCCFF"/>
        </a:lt2>
        <a:accent1>
          <a:srgbClr val="6600CC"/>
        </a:accent1>
        <a:accent2>
          <a:srgbClr val="9999FF"/>
        </a:accent2>
        <a:accent3>
          <a:srgbClr val="BAB8D2"/>
        </a:accent3>
        <a:accent4>
          <a:srgbClr val="C8C8C8"/>
        </a:accent4>
        <a:accent5>
          <a:srgbClr val="B8AAE2"/>
        </a:accent5>
        <a:accent6>
          <a:srgbClr val="8A8AE7"/>
        </a:accent6>
        <a:hlink>
          <a:srgbClr val="CCCCFF"/>
        </a:hlink>
        <a:folHlink>
          <a:srgbClr val="9D70B8"/>
        </a:folHlink>
      </a:clrScheme>
      <a:clrMap bg1="dk2" tx1="lt1" bg2="dk1" tx2="lt2" accent1="accent1" accent2="accent2" accent3="accent3" accent4="accent4" accent5="accent5" accent6="accent6" hlink="hlink" folHlink="folHlink"/>
    </a:extraClrScheme>
    <a:extraClrScheme>
      <a:clrScheme name="Company Handbook 6">
        <a:dk1>
          <a:srgbClr val="003366"/>
        </a:dk1>
        <a:lt1>
          <a:srgbClr val="EAEAEA"/>
        </a:lt1>
        <a:dk2>
          <a:srgbClr val="009999"/>
        </a:dk2>
        <a:lt2>
          <a:srgbClr val="FFFFFF"/>
        </a:lt2>
        <a:accent1>
          <a:srgbClr val="008080"/>
        </a:accent1>
        <a:accent2>
          <a:srgbClr val="00CCCC"/>
        </a:accent2>
        <a:accent3>
          <a:srgbClr val="AACACA"/>
        </a:accent3>
        <a:accent4>
          <a:srgbClr val="C8C8C8"/>
        </a:accent4>
        <a:accent5>
          <a:srgbClr val="AAC0C0"/>
        </a:accent5>
        <a:accent6>
          <a:srgbClr val="00B9B9"/>
        </a:accent6>
        <a:hlink>
          <a:srgbClr val="A7DDE1"/>
        </a:hlink>
        <a:folHlink>
          <a:srgbClr val="FF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Company Handbook</Template>
  <TotalTime>3078</TotalTime>
  <Words>2167</Words>
  <Application>Microsoft Office PowerPoint</Application>
  <PresentationFormat>On-screen Show (4:3)</PresentationFormat>
  <Paragraphs>166</Paragraphs>
  <Slides>24</Slides>
  <Notes>24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6" baseType="lpstr">
      <vt:lpstr>Company Handbook</vt:lpstr>
      <vt:lpstr>Equation</vt:lpstr>
      <vt:lpstr>پراکندگی پرتو ایکس با زاویه کوچک</vt:lpstr>
      <vt:lpstr>کاربردهای پراکندگی پرتو ایکس با زاویه کوچک </vt:lpstr>
      <vt:lpstr>کاربردهای پراکندگی پرتو ایکس با زاویه کوچک </vt:lpstr>
      <vt:lpstr>مقایسه روش های مختلف ارزیابی توزیع اندازه ذرات</vt:lpstr>
      <vt:lpstr>مقایسه روش های مختلف ارزیابی توزیع اندازه ذرات</vt:lpstr>
      <vt:lpstr>مقایسه روش های مختلف ارزیابی توزیع اندازه ذرات</vt:lpstr>
      <vt:lpstr>پراکندگی پرتو ایکس با زاویه کوچک</vt:lpstr>
      <vt:lpstr>پراکندگی پرتو ایکس با زاویه کوچک</vt:lpstr>
      <vt:lpstr> نحوه اندازه گیری اندازه ذرات در روش SAXS</vt:lpstr>
      <vt:lpstr> نحوه اندازه گیری اندازه ذرات در روش SAXS</vt:lpstr>
      <vt:lpstr> نحوه اندازه گیری اندازه ذرات در روش SAXS</vt:lpstr>
      <vt:lpstr> نحوه اندازه گیری اندازه ذرات در روش SAXS</vt:lpstr>
      <vt:lpstr> نحوه اندازه گیری اندازه ذرات در روش SAXS</vt:lpstr>
      <vt:lpstr> نحوه اندازه گیری اندازه ذرات در روش SAXS</vt:lpstr>
      <vt:lpstr> نحوه اندازه گیری اندازه ذرات در روش SAXS</vt:lpstr>
      <vt:lpstr> نحوه اندازه گیری اندازه ذرات در روش SAXS</vt:lpstr>
      <vt:lpstr>اجزای تشکیل دهنده سیستم پراکندگی پرتو ایکس با زاویه کوچک </vt:lpstr>
      <vt:lpstr>اجزای تشکیل دهنده سیستم پراکندگی پرتو ایکس با زاویه کوچک </vt:lpstr>
      <vt:lpstr>اجزای تشکیل دهنده سیستم پراکندگی پرتو ایکس با زاویه کوچک </vt:lpstr>
      <vt:lpstr>اصول اندازه گیری توزیع ذرات</vt:lpstr>
      <vt:lpstr>اصول اندازه گیری توزیع ذرات</vt:lpstr>
      <vt:lpstr>آماده سازی نمونه</vt:lpstr>
      <vt:lpstr>PowerPoint Presentation</vt:lpstr>
      <vt:lpstr>PowerPoint Presentation</vt:lpstr>
    </vt:vector>
  </TitlesOfParts>
  <Company>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dc:title>
  <dc:subject>Miliardiom</dc:subject>
  <dc:creator>Ghader Asadi</dc:creator>
  <cp:lastModifiedBy>parse</cp:lastModifiedBy>
  <cp:revision>75</cp:revision>
  <cp:lastPrinted>1601-01-01T00:00:00Z</cp:lastPrinted>
  <dcterms:created xsi:type="dcterms:W3CDTF">2006-10-30T07:12:20Z</dcterms:created>
  <dcterms:modified xsi:type="dcterms:W3CDTF">2018-05-22T08:35:40Z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2</vt:i4>
  </property>
  <property fmtid="{D5CDD505-2E9C-101B-9397-08002B2CF9AE}" pid="3" name="LCID">
    <vt:i4>1033</vt:i4>
  </property>
</Properties>
</file>