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61" r:id="rId2"/>
    <p:sldId id="416" r:id="rId3"/>
    <p:sldId id="397" r:id="rId4"/>
    <p:sldId id="394" r:id="rId5"/>
    <p:sldId id="395" r:id="rId6"/>
    <p:sldId id="264" r:id="rId7"/>
    <p:sldId id="400" r:id="rId8"/>
    <p:sldId id="414" r:id="rId9"/>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5AFCDC-3A0E-4C68-9120-1972FF65C09A}">
          <p14:sldIdLst>
            <p14:sldId id="261"/>
            <p14:sldId id="416"/>
            <p14:sldId id="397"/>
            <p14:sldId id="394"/>
            <p14:sldId id="395"/>
            <p14:sldId id="264"/>
            <p14:sldId id="400"/>
            <p14:sldId id="41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1E6"/>
    <a:srgbClr val="B7DEE8"/>
    <a:srgbClr val="8064A2"/>
    <a:srgbClr val="9BBB59"/>
    <a:srgbClr val="4F5D68"/>
    <a:srgbClr val="4BACC6"/>
    <a:srgbClr val="FF0000"/>
    <a:srgbClr val="F0F0F0"/>
    <a:srgbClr val="E2E2E2"/>
    <a:srgbClr val="BC2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55" autoAdjust="0"/>
    <p:restoredTop sz="94660"/>
  </p:normalViewPr>
  <p:slideViewPr>
    <p:cSldViewPr snapToGrid="0">
      <p:cViewPr varScale="1">
        <p:scale>
          <a:sx n="91" d="100"/>
          <a:sy n="91" d="100"/>
        </p:scale>
        <p:origin x="42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a:defRPr sz="1200"/>
            </a:lvl1pPr>
          </a:lstStyle>
          <a:p>
            <a:fld id="{CF907F36-AC5E-4E4D-851E-F579E5126583}" type="datetimeFigureOut">
              <a:rPr lang="fa-IR" smtClean="0"/>
              <a:t>05/01/1439</a:t>
            </a:fld>
            <a:endParaRPr lang="fa-I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a:defRPr sz="1200"/>
            </a:lvl1pPr>
          </a:lstStyle>
          <a:p>
            <a:fld id="{DF23C1C1-FBAA-4803-83D4-598D36CEF5B9}" type="slidenum">
              <a:rPr lang="fa-IR" smtClean="0"/>
              <a:t>‹#›</a:t>
            </a:fld>
            <a:endParaRPr lang="fa-IR"/>
          </a:p>
        </p:txBody>
      </p:sp>
    </p:spTree>
    <p:extLst>
      <p:ext uri="{BB962C8B-B14F-4D97-AF65-F5344CB8AC3E}">
        <p14:creationId xmlns:p14="http://schemas.microsoft.com/office/powerpoint/2010/main" val="30112583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827C8597-56A6-404F-8256-965D3F73C1C0}" type="datetimeFigureOut">
              <a:rPr lang="fa-IR" smtClean="0"/>
              <a:t>05/01/1439</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31D45BE8-D448-4B80-A419-0DDB235E88FE}" type="slidenum">
              <a:rPr lang="fa-IR" smtClean="0"/>
              <a:t>‹#›</a:t>
            </a:fld>
            <a:endParaRPr lang="fa-IR"/>
          </a:p>
        </p:txBody>
      </p:sp>
    </p:spTree>
    <p:extLst>
      <p:ext uri="{BB962C8B-B14F-4D97-AF65-F5344CB8AC3E}">
        <p14:creationId xmlns:p14="http://schemas.microsoft.com/office/powerpoint/2010/main" val="117529283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9583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2" name="Rectangle 11"/>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100"/>
          </a:p>
        </p:txBody>
      </p:sp>
      <p:sp>
        <p:nvSpPr>
          <p:cNvPr id="11" name="AutoShape 114"/>
          <p:cNvSpPr>
            <a:spLocks/>
          </p:cNvSpPr>
          <p:nvPr userDrawn="1"/>
        </p:nvSpPr>
        <p:spPr bwMode="auto">
          <a:xfrm>
            <a:off x="11351281" y="246494"/>
            <a:ext cx="629291" cy="472237"/>
          </a:xfrm>
          <a:custGeom>
            <a:avLst/>
            <a:gdLst>
              <a:gd name="T0" fmla="*/ 6065 w 21596"/>
              <a:gd name="T1" fmla="*/ 3878 h 21600"/>
              <a:gd name="T2" fmla="*/ 1353 w 21596"/>
              <a:gd name="T3" fmla="*/ 6303 h 21600"/>
              <a:gd name="T4" fmla="*/ 17349 w 21596"/>
              <a:gd name="T5" fmla="*/ 6303 h 21600"/>
              <a:gd name="T6" fmla="*/ 17082 w 21596"/>
              <a:gd name="T7" fmla="*/ 2154 h 21600"/>
              <a:gd name="T8" fmla="*/ 17349 w 21596"/>
              <a:gd name="T9" fmla="*/ 6303 h 21600"/>
              <a:gd name="T10" fmla="*/ 19664 w 21596"/>
              <a:gd name="T11" fmla="*/ 7203 h 21600"/>
              <a:gd name="T12" fmla="*/ 17264 w 21596"/>
              <a:gd name="T13" fmla="*/ 7203 h 21600"/>
              <a:gd name="T14" fmla="*/ 1933 w 21596"/>
              <a:gd name="T15" fmla="*/ 7203 h 21600"/>
              <a:gd name="T16" fmla="*/ 8574 w 21596"/>
              <a:gd name="T17" fmla="*/ 16638 h 21600"/>
              <a:gd name="T18" fmla="*/ 10085 w 21596"/>
              <a:gd name="T19" fmla="*/ 18250 h 21600"/>
              <a:gd name="T20" fmla="*/ 8430 w 21596"/>
              <a:gd name="T21" fmla="*/ 7203 h 21600"/>
              <a:gd name="T22" fmla="*/ 8247 w 21596"/>
              <a:gd name="T23" fmla="*/ 6303 h 21600"/>
              <a:gd name="T24" fmla="*/ 6585 w 21596"/>
              <a:gd name="T25" fmla="*/ 4457 h 21600"/>
              <a:gd name="T26" fmla="*/ 5251 w 21596"/>
              <a:gd name="T27" fmla="*/ 1801 h 21600"/>
              <a:gd name="T28" fmla="*/ 6544 w 21596"/>
              <a:gd name="T29" fmla="*/ 3239 h 21600"/>
              <a:gd name="T30" fmla="*/ 9300 w 21596"/>
              <a:gd name="T31" fmla="*/ 1801 h 21600"/>
              <a:gd name="T32" fmla="*/ 10798 w 21596"/>
              <a:gd name="T33" fmla="*/ 3466 h 21600"/>
              <a:gd name="T34" fmla="*/ 16345 w 21596"/>
              <a:gd name="T35" fmla="*/ 1801 h 21600"/>
              <a:gd name="T36" fmla="*/ 13974 w 21596"/>
              <a:gd name="T37" fmla="*/ 1801 h 21600"/>
              <a:gd name="T38" fmla="*/ 15011 w 21596"/>
              <a:gd name="T39" fmla="*/ 4457 h 21600"/>
              <a:gd name="T40" fmla="*/ 13349 w 21596"/>
              <a:gd name="T41" fmla="*/ 6303 h 21600"/>
              <a:gd name="T42" fmla="*/ 16478 w 21596"/>
              <a:gd name="T43" fmla="*/ 7203 h 21600"/>
              <a:gd name="T44" fmla="*/ 13166 w 21596"/>
              <a:gd name="T45" fmla="*/ 7203 h 21600"/>
              <a:gd name="T46" fmla="*/ 10798 w 21596"/>
              <a:gd name="T47" fmla="*/ 18414 h 21600"/>
              <a:gd name="T48" fmla="*/ 12479 w 21596"/>
              <a:gd name="T49" fmla="*/ 7203 h 21600"/>
              <a:gd name="T50" fmla="*/ 7064 w 21596"/>
              <a:gd name="T51" fmla="*/ 3818 h 21600"/>
              <a:gd name="T52" fmla="*/ 10270 w 21596"/>
              <a:gd name="T53" fmla="*/ 4052 h 21600"/>
              <a:gd name="T54" fmla="*/ 11325 w 21596"/>
              <a:gd name="T55" fmla="*/ 4052 h 21600"/>
              <a:gd name="T56" fmla="*/ 14532 w 21596"/>
              <a:gd name="T57" fmla="*/ 3818 h 21600"/>
              <a:gd name="T58" fmla="*/ 11325 w 21596"/>
              <a:gd name="T59" fmla="*/ 4052 h 21600"/>
              <a:gd name="T60" fmla="*/ 9300 w 21596"/>
              <a:gd name="T61" fmla="*/ 6303 h 21600"/>
              <a:gd name="T62" fmla="*/ 12296 w 21596"/>
              <a:gd name="T63" fmla="*/ 6303 h 21600"/>
              <a:gd name="T64" fmla="*/ 17772 w 21596"/>
              <a:gd name="T65" fmla="*/ 528 h 21600"/>
              <a:gd name="T66" fmla="*/ 4779 w 21596"/>
              <a:gd name="T67" fmla="*/ 0 h 21600"/>
              <a:gd name="T68" fmla="*/ 396 w 21596"/>
              <a:gd name="T69" fmla="*/ 5102 h 21600"/>
              <a:gd name="T70" fmla="*/ 341 w 21596"/>
              <a:gd name="T71" fmla="*/ 7573 h 21600"/>
              <a:gd name="T72" fmla="*/ 10798 w 21596"/>
              <a:gd name="T73" fmla="*/ 21600 h 21600"/>
              <a:gd name="T74" fmla="*/ 21256 w 21596"/>
              <a:gd name="T75" fmla="*/ 7573 h 21600"/>
              <a:gd name="T76" fmla="*/ 21201 w 21596"/>
              <a:gd name="T77" fmla="*/ 510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596" h="21600">
                <a:moveTo>
                  <a:pt x="4512" y="2152"/>
                </a:moveTo>
                <a:lnTo>
                  <a:pt x="6065" y="3878"/>
                </a:lnTo>
                <a:lnTo>
                  <a:pt x="4247" y="6303"/>
                </a:lnTo>
                <a:lnTo>
                  <a:pt x="1353" y="6303"/>
                </a:lnTo>
                <a:cubicBezTo>
                  <a:pt x="1353" y="6303"/>
                  <a:pt x="4512" y="2152"/>
                  <a:pt x="4512" y="2152"/>
                </a:cubicBezTo>
                <a:close/>
                <a:moveTo>
                  <a:pt x="17349" y="6303"/>
                </a:moveTo>
                <a:lnTo>
                  <a:pt x="15531" y="3878"/>
                </a:lnTo>
                <a:lnTo>
                  <a:pt x="17082" y="2154"/>
                </a:lnTo>
                <a:lnTo>
                  <a:pt x="20191" y="6303"/>
                </a:lnTo>
                <a:cubicBezTo>
                  <a:pt x="20191" y="6303"/>
                  <a:pt x="17349" y="6303"/>
                  <a:pt x="17349" y="6303"/>
                </a:cubicBezTo>
                <a:close/>
                <a:moveTo>
                  <a:pt x="17264" y="7203"/>
                </a:moveTo>
                <a:lnTo>
                  <a:pt x="19664" y="7203"/>
                </a:lnTo>
                <a:lnTo>
                  <a:pt x="13021" y="16639"/>
                </a:lnTo>
                <a:cubicBezTo>
                  <a:pt x="13021" y="16639"/>
                  <a:pt x="17264" y="7203"/>
                  <a:pt x="17264" y="7203"/>
                </a:cubicBezTo>
                <a:close/>
                <a:moveTo>
                  <a:pt x="8574" y="16638"/>
                </a:moveTo>
                <a:lnTo>
                  <a:pt x="1933" y="7203"/>
                </a:lnTo>
                <a:lnTo>
                  <a:pt x="4331" y="7203"/>
                </a:lnTo>
                <a:cubicBezTo>
                  <a:pt x="4331" y="7203"/>
                  <a:pt x="8574" y="16638"/>
                  <a:pt x="8574" y="16638"/>
                </a:cubicBezTo>
                <a:close/>
                <a:moveTo>
                  <a:pt x="8430" y="7203"/>
                </a:moveTo>
                <a:lnTo>
                  <a:pt x="10085" y="18250"/>
                </a:lnTo>
                <a:lnTo>
                  <a:pt x="5117" y="7203"/>
                </a:lnTo>
                <a:cubicBezTo>
                  <a:pt x="5117" y="7203"/>
                  <a:pt x="8430" y="7203"/>
                  <a:pt x="8430" y="7203"/>
                </a:cubicBezTo>
                <a:close/>
                <a:moveTo>
                  <a:pt x="6585" y="4457"/>
                </a:moveTo>
                <a:lnTo>
                  <a:pt x="8247" y="6303"/>
                </a:lnTo>
                <a:lnTo>
                  <a:pt x="5201" y="6303"/>
                </a:lnTo>
                <a:cubicBezTo>
                  <a:pt x="5201" y="6303"/>
                  <a:pt x="6585" y="4457"/>
                  <a:pt x="6585" y="4457"/>
                </a:cubicBezTo>
                <a:close/>
                <a:moveTo>
                  <a:pt x="6544" y="3239"/>
                </a:moveTo>
                <a:lnTo>
                  <a:pt x="5251" y="1801"/>
                </a:lnTo>
                <a:lnTo>
                  <a:pt x="7621" y="1801"/>
                </a:lnTo>
                <a:cubicBezTo>
                  <a:pt x="7621" y="1801"/>
                  <a:pt x="6544" y="3239"/>
                  <a:pt x="6544" y="3239"/>
                </a:cubicBezTo>
                <a:close/>
                <a:moveTo>
                  <a:pt x="10798" y="3466"/>
                </a:moveTo>
                <a:lnTo>
                  <a:pt x="9300" y="1801"/>
                </a:lnTo>
                <a:lnTo>
                  <a:pt x="12296" y="1801"/>
                </a:lnTo>
                <a:cubicBezTo>
                  <a:pt x="12296" y="1801"/>
                  <a:pt x="10798" y="3466"/>
                  <a:pt x="10798" y="3466"/>
                </a:cubicBezTo>
                <a:close/>
                <a:moveTo>
                  <a:pt x="13974" y="1801"/>
                </a:moveTo>
                <a:lnTo>
                  <a:pt x="16345" y="1801"/>
                </a:lnTo>
                <a:lnTo>
                  <a:pt x="15052" y="3239"/>
                </a:lnTo>
                <a:cubicBezTo>
                  <a:pt x="15052" y="3239"/>
                  <a:pt x="13974" y="1801"/>
                  <a:pt x="13974" y="1801"/>
                </a:cubicBezTo>
                <a:close/>
                <a:moveTo>
                  <a:pt x="13349" y="6303"/>
                </a:moveTo>
                <a:lnTo>
                  <a:pt x="15011" y="4457"/>
                </a:lnTo>
                <a:lnTo>
                  <a:pt x="16394" y="6303"/>
                </a:lnTo>
                <a:cubicBezTo>
                  <a:pt x="16394" y="6303"/>
                  <a:pt x="13349" y="6303"/>
                  <a:pt x="13349" y="6303"/>
                </a:cubicBezTo>
                <a:close/>
                <a:moveTo>
                  <a:pt x="13166" y="7203"/>
                </a:moveTo>
                <a:lnTo>
                  <a:pt x="16478" y="7203"/>
                </a:lnTo>
                <a:lnTo>
                  <a:pt x="11511" y="18250"/>
                </a:lnTo>
                <a:cubicBezTo>
                  <a:pt x="11511" y="18250"/>
                  <a:pt x="13166" y="7203"/>
                  <a:pt x="13166" y="7203"/>
                </a:cubicBezTo>
                <a:close/>
                <a:moveTo>
                  <a:pt x="12479" y="7203"/>
                </a:moveTo>
                <a:lnTo>
                  <a:pt x="10798" y="18414"/>
                </a:lnTo>
                <a:lnTo>
                  <a:pt x="9117" y="7203"/>
                </a:lnTo>
                <a:cubicBezTo>
                  <a:pt x="9117" y="7203"/>
                  <a:pt x="12479" y="7203"/>
                  <a:pt x="12479" y="7203"/>
                </a:cubicBezTo>
                <a:close/>
                <a:moveTo>
                  <a:pt x="8773" y="5717"/>
                </a:moveTo>
                <a:lnTo>
                  <a:pt x="7064" y="3818"/>
                </a:lnTo>
                <a:lnTo>
                  <a:pt x="8426" y="2001"/>
                </a:lnTo>
                <a:lnTo>
                  <a:pt x="10270" y="4052"/>
                </a:lnTo>
                <a:cubicBezTo>
                  <a:pt x="10270" y="4052"/>
                  <a:pt x="8773" y="5717"/>
                  <a:pt x="8773" y="5717"/>
                </a:cubicBezTo>
                <a:close/>
                <a:moveTo>
                  <a:pt x="11325" y="4052"/>
                </a:moveTo>
                <a:lnTo>
                  <a:pt x="13170" y="2001"/>
                </a:lnTo>
                <a:lnTo>
                  <a:pt x="14532" y="3818"/>
                </a:lnTo>
                <a:lnTo>
                  <a:pt x="12822" y="5717"/>
                </a:lnTo>
                <a:cubicBezTo>
                  <a:pt x="12822" y="5717"/>
                  <a:pt x="11325" y="4052"/>
                  <a:pt x="11325" y="4052"/>
                </a:cubicBezTo>
                <a:close/>
                <a:moveTo>
                  <a:pt x="12296" y="6303"/>
                </a:moveTo>
                <a:lnTo>
                  <a:pt x="9300" y="6303"/>
                </a:lnTo>
                <a:lnTo>
                  <a:pt x="10798" y="4638"/>
                </a:lnTo>
                <a:cubicBezTo>
                  <a:pt x="10798" y="4638"/>
                  <a:pt x="12296" y="6303"/>
                  <a:pt x="12296" y="6303"/>
                </a:cubicBezTo>
                <a:close/>
                <a:moveTo>
                  <a:pt x="21201" y="5102"/>
                </a:moveTo>
                <a:lnTo>
                  <a:pt x="17772" y="528"/>
                </a:lnTo>
                <a:cubicBezTo>
                  <a:pt x="17519" y="190"/>
                  <a:pt x="17176" y="0"/>
                  <a:pt x="16818" y="0"/>
                </a:cubicBezTo>
                <a:lnTo>
                  <a:pt x="4779" y="0"/>
                </a:lnTo>
                <a:cubicBezTo>
                  <a:pt x="4421" y="0"/>
                  <a:pt x="4077" y="190"/>
                  <a:pt x="3824" y="528"/>
                </a:cubicBezTo>
                <a:lnTo>
                  <a:pt x="396" y="5102"/>
                </a:lnTo>
                <a:cubicBezTo>
                  <a:pt x="131" y="5455"/>
                  <a:pt x="-1" y="5922"/>
                  <a:pt x="0" y="6387"/>
                </a:cubicBezTo>
                <a:cubicBezTo>
                  <a:pt x="2" y="6810"/>
                  <a:pt x="115" y="7234"/>
                  <a:pt x="341" y="7573"/>
                </a:cubicBezTo>
                <a:lnTo>
                  <a:pt x="9789" y="20996"/>
                </a:lnTo>
                <a:cubicBezTo>
                  <a:pt x="10045" y="21379"/>
                  <a:pt x="10412" y="21600"/>
                  <a:pt x="10798" y="21600"/>
                </a:cubicBezTo>
                <a:cubicBezTo>
                  <a:pt x="11184" y="21600"/>
                  <a:pt x="11551" y="21379"/>
                  <a:pt x="11807" y="20996"/>
                </a:cubicBezTo>
                <a:lnTo>
                  <a:pt x="21256" y="7573"/>
                </a:lnTo>
                <a:cubicBezTo>
                  <a:pt x="21486" y="7227"/>
                  <a:pt x="21599" y="6791"/>
                  <a:pt x="21596" y="6359"/>
                </a:cubicBezTo>
                <a:cubicBezTo>
                  <a:pt x="21594" y="5903"/>
                  <a:pt x="21460" y="5449"/>
                  <a:pt x="21201" y="5102"/>
                </a:cubicBezTo>
              </a:path>
            </a:pathLst>
          </a:custGeom>
          <a:solidFill>
            <a:schemeClr val="bg1"/>
          </a:solidFill>
          <a:ln>
            <a:noFill/>
          </a:ln>
          <a:extLst/>
        </p:spPr>
        <p:txBody>
          <a:bodyPr lIns="0" tIns="0" rIns="0" bIns="0"/>
          <a:lstStyle/>
          <a:p>
            <a:endParaRPr lang="fa-IR" sz="900"/>
          </a:p>
        </p:txBody>
      </p:sp>
      <p:sp>
        <p:nvSpPr>
          <p:cNvPr id="2" name="Title 1"/>
          <p:cNvSpPr>
            <a:spLocks noGrp="1"/>
          </p:cNvSpPr>
          <p:nvPr>
            <p:ph type="ctrTitle" hasCustomPrompt="1"/>
          </p:nvPr>
        </p:nvSpPr>
        <p:spPr>
          <a:xfrm>
            <a:off x="1524000" y="1210478"/>
            <a:ext cx="9144000" cy="1764290"/>
          </a:xfrm>
          <a:prstGeom prst="rect">
            <a:avLst/>
          </a:prstGeom>
        </p:spPr>
        <p:txBody>
          <a:bodyPr anchor="b"/>
          <a:lstStyle>
            <a:lvl1pPr algn="ctr">
              <a:defRPr sz="4000"/>
            </a:lvl1pPr>
          </a:lstStyle>
          <a:p>
            <a:pPr algn="ctr"/>
            <a:r>
              <a:rPr lang="fa-IR" sz="6000" dirty="0" smtClean="0">
                <a:latin typeface="IRANSans" panose="02040503050201020203" pitchFamily="18" charset="-78"/>
                <a:cs typeface="IRANSans" panose="02040503050201020203" pitchFamily="18" charset="-78"/>
              </a:rPr>
              <a:t>دوره جامع صفحه‌آرایی </a:t>
            </a:r>
            <a:br>
              <a:rPr lang="fa-IR" sz="6000" dirty="0" smtClean="0">
                <a:latin typeface="IRANSans" panose="02040503050201020203" pitchFamily="18" charset="-78"/>
                <a:cs typeface="IRANSans" panose="02040503050201020203" pitchFamily="18" charset="-78"/>
              </a:rPr>
            </a:br>
            <a:r>
              <a:rPr lang="fa-IR" sz="6000" dirty="0" smtClean="0">
                <a:latin typeface="IRANSans" panose="02040503050201020203" pitchFamily="18" charset="-78"/>
                <a:cs typeface="IRANSans" panose="02040503050201020203" pitchFamily="18" charset="-78"/>
              </a:rPr>
              <a:t>در یک نگاه</a:t>
            </a:r>
            <a:endParaRPr lang="fa-IR" sz="6000" dirty="0">
              <a:latin typeface="IRANSans" panose="02040503050201020203" pitchFamily="18" charset="-78"/>
              <a:cs typeface="IRANSans" panose="02040503050201020203" pitchFamily="18" charset="-78"/>
            </a:endParaRPr>
          </a:p>
        </p:txBody>
      </p:sp>
      <p:sp>
        <p:nvSpPr>
          <p:cNvPr id="3" name="Subtitle 2"/>
          <p:cNvSpPr>
            <a:spLocks noGrp="1"/>
          </p:cNvSpPr>
          <p:nvPr>
            <p:ph type="subTitle" idx="1" hasCustomPrompt="1"/>
          </p:nvPr>
        </p:nvSpPr>
        <p:spPr>
          <a:xfrm>
            <a:off x="1524000" y="3602038"/>
            <a:ext cx="9144000" cy="1655762"/>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ctr"/>
            <a:r>
              <a:rPr lang="fa-IR" sz="2400" dirty="0" smtClean="0">
                <a:latin typeface="IRANSans" panose="02040503050201020203" pitchFamily="18" charset="-78"/>
                <a:cs typeface="IRANSans" panose="02040503050201020203" pitchFamily="18" charset="-78"/>
              </a:rPr>
              <a:t>متن مورد نظر را در اینجا تایپ می کنیم</a:t>
            </a:r>
            <a:endParaRPr lang="fa-IR" sz="2400" dirty="0">
              <a:latin typeface="IRANSans" panose="02040503050201020203" pitchFamily="18" charset="-78"/>
              <a:cs typeface="IRANSans" panose="02040503050201020203" pitchFamily="18" charset="-78"/>
            </a:endParaRPr>
          </a:p>
        </p:txBody>
      </p:sp>
      <p:sp>
        <p:nvSpPr>
          <p:cNvPr id="4" name="Date Placeholder 3"/>
          <p:cNvSpPr>
            <a:spLocks noGrp="1"/>
          </p:cNvSpPr>
          <p:nvPr>
            <p:ph type="dt" sz="half" idx="10"/>
          </p:nvPr>
        </p:nvSpPr>
        <p:spPr/>
        <p:txBody>
          <a:bodyPr/>
          <a:lstStyle/>
          <a:p>
            <a:fld id="{93955A82-767D-49AB-9E1F-25A6D9201170}" type="datetime8">
              <a:rPr lang="fa-IR" smtClean="0"/>
              <a:t>ژانويه 17،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2109039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9583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8" name="Rectangle 7"/>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0" name="TextBox 9"/>
          <p:cNvSpPr txBox="1"/>
          <p:nvPr userDrawn="1"/>
        </p:nvSpPr>
        <p:spPr>
          <a:xfrm>
            <a:off x="1310053" y="252116"/>
            <a:ext cx="8950569" cy="584775"/>
          </a:xfrm>
          <a:prstGeom prst="rect">
            <a:avLst/>
          </a:prstGeom>
          <a:noFill/>
        </p:spPr>
        <p:txBody>
          <a:bodyPr wrap="square" rtlCol="1">
            <a:spAutoFit/>
          </a:bodyPr>
          <a:lstStyle/>
          <a:p>
            <a:pPr algn="ctr"/>
            <a:r>
              <a:rPr lang="fa-IR" sz="3200" dirty="0" smtClean="0">
                <a:latin typeface="IRANSans" panose="02040503050201020203" pitchFamily="18" charset="-78"/>
                <a:cs typeface="IRANSans" panose="02040503050201020203" pitchFamily="18" charset="-78"/>
              </a:rPr>
              <a:t>دوره جامع صفحه‌آرایی در یک نگاه</a:t>
            </a:r>
            <a:endParaRPr lang="fa-IR" sz="3200" dirty="0">
              <a:latin typeface="IRANSans" panose="02040503050201020203" pitchFamily="18" charset="-78"/>
              <a:cs typeface="IRANSans" panose="02040503050201020203" pitchFamily="18" charset="-78"/>
            </a:endParaRPr>
          </a:p>
        </p:txBody>
      </p:sp>
      <p:sp>
        <p:nvSpPr>
          <p:cNvPr id="3" name="Content Placeholder 2"/>
          <p:cNvSpPr>
            <a:spLocks noGrp="1"/>
          </p:cNvSpPr>
          <p:nvPr>
            <p:ph idx="1" hasCustomPrompt="1"/>
          </p:nvPr>
        </p:nvSpPr>
        <p:spPr>
          <a:xfrm>
            <a:off x="838200" y="1628503"/>
            <a:ext cx="10515600" cy="4548460"/>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4" name="Date Placeholder 3"/>
          <p:cNvSpPr>
            <a:spLocks noGrp="1"/>
          </p:cNvSpPr>
          <p:nvPr>
            <p:ph type="dt" sz="half" idx="10"/>
          </p:nvPr>
        </p:nvSpPr>
        <p:spPr/>
        <p:txBody>
          <a:bodyPr/>
          <a:lstStyle/>
          <a:p>
            <a:fld id="{70AABA65-38EA-426A-BB50-45ACE6FE2B31}" type="datetime8">
              <a:rPr lang="fa-IR" smtClean="0"/>
              <a:t>ژانويه 17،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2271436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0" y="0"/>
            <a:ext cx="12192000" cy="9583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8" name="Rectangle 7"/>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0" name="TextBox 9"/>
          <p:cNvSpPr txBox="1"/>
          <p:nvPr userDrawn="1"/>
        </p:nvSpPr>
        <p:spPr>
          <a:xfrm>
            <a:off x="1310053" y="252116"/>
            <a:ext cx="8950569" cy="584775"/>
          </a:xfrm>
          <a:prstGeom prst="rect">
            <a:avLst/>
          </a:prstGeom>
          <a:noFill/>
        </p:spPr>
        <p:txBody>
          <a:bodyPr wrap="square" rtlCol="1">
            <a:spAutoFit/>
          </a:bodyPr>
          <a:lstStyle/>
          <a:p>
            <a:pPr algn="ctr"/>
            <a:r>
              <a:rPr lang="fa-IR" sz="3200" dirty="0" smtClean="0">
                <a:latin typeface="IRANSans" panose="02040503050201020203" pitchFamily="18" charset="-78"/>
                <a:cs typeface="IRANSans" panose="02040503050201020203" pitchFamily="18" charset="-78"/>
              </a:rPr>
              <a:t>دوره جامع صفحه‌آرایی در یک نگاه</a:t>
            </a:r>
            <a:endParaRPr lang="fa-IR" sz="3200" dirty="0">
              <a:latin typeface="IRANSans" panose="02040503050201020203" pitchFamily="18" charset="-78"/>
              <a:cs typeface="IRANSans" panose="02040503050201020203" pitchFamily="18" charset="-78"/>
            </a:endParaRPr>
          </a:p>
        </p:txBody>
      </p:sp>
      <p:sp>
        <p:nvSpPr>
          <p:cNvPr id="2" name="Title 1"/>
          <p:cNvSpPr>
            <a:spLocks noGrp="1"/>
          </p:cNvSpPr>
          <p:nvPr>
            <p:ph type="title" hasCustomPrompt="1"/>
          </p:nvPr>
        </p:nvSpPr>
        <p:spPr>
          <a:xfrm>
            <a:off x="831850" y="1709738"/>
            <a:ext cx="10515600" cy="2852737"/>
          </a:xfrm>
          <a:prstGeom prst="rect">
            <a:avLst/>
          </a:prstGeom>
        </p:spPr>
        <p:txBody>
          <a:bodyPr anchor="b"/>
          <a:lstStyle>
            <a:lvl1pPr algn="r" rtl="1">
              <a:defRPr sz="6000"/>
            </a:lvl1pPr>
          </a:lstStyle>
          <a:p>
            <a:r>
              <a:rPr lang="fa-IR" sz="6000" dirty="0" smtClean="0">
                <a:latin typeface="IRANSans" panose="02040503050201020203" pitchFamily="18" charset="-78"/>
                <a:cs typeface="IRANSans" panose="02040503050201020203" pitchFamily="18" charset="-78"/>
              </a:rPr>
              <a:t>تیتر اصلی</a:t>
            </a:r>
            <a:endParaRPr lang="fa-IR"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lgn="r" rtl="1">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a-IR" sz="2400" dirty="0" smtClean="0">
                <a:latin typeface="IRANSans" panose="02040503050201020203" pitchFamily="18" charset="-78"/>
                <a:cs typeface="IRANSans" panose="02040503050201020203" pitchFamily="18" charset="-78"/>
              </a:rPr>
              <a:t>تیتر اصلی</a:t>
            </a:r>
            <a:endParaRPr lang="en-US" dirty="0" smtClean="0"/>
          </a:p>
        </p:txBody>
      </p:sp>
      <p:sp>
        <p:nvSpPr>
          <p:cNvPr id="4" name="Date Placeholder 3"/>
          <p:cNvSpPr>
            <a:spLocks noGrp="1"/>
          </p:cNvSpPr>
          <p:nvPr>
            <p:ph type="dt" sz="half" idx="10"/>
          </p:nvPr>
        </p:nvSpPr>
        <p:spPr/>
        <p:txBody>
          <a:bodyPr/>
          <a:lstStyle/>
          <a:p>
            <a:fld id="{CEF0238B-52E4-4ED0-904C-EC55937A0421}" type="datetime8">
              <a:rPr lang="fa-IR" smtClean="0"/>
              <a:t>ژانويه 17،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10687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9583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9" name="Rectangle 8"/>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TextBox 10"/>
          <p:cNvSpPr txBox="1"/>
          <p:nvPr userDrawn="1"/>
        </p:nvSpPr>
        <p:spPr>
          <a:xfrm>
            <a:off x="1310053" y="252116"/>
            <a:ext cx="8950569" cy="584775"/>
          </a:xfrm>
          <a:prstGeom prst="rect">
            <a:avLst/>
          </a:prstGeom>
          <a:noFill/>
        </p:spPr>
        <p:txBody>
          <a:bodyPr wrap="square" rtlCol="1">
            <a:spAutoFit/>
          </a:bodyPr>
          <a:lstStyle/>
          <a:p>
            <a:pPr algn="ctr"/>
            <a:r>
              <a:rPr lang="fa-IR" sz="3200" dirty="0" smtClean="0">
                <a:latin typeface="IRANSans" panose="02040503050201020203" pitchFamily="18" charset="-78"/>
                <a:cs typeface="IRANSans" panose="02040503050201020203" pitchFamily="18" charset="-78"/>
              </a:rPr>
              <a:t>دوره جامع صفحه‌آرایی در یک نگاه</a:t>
            </a:r>
            <a:endParaRPr lang="fa-IR" sz="3200" dirty="0">
              <a:latin typeface="IRANSans" panose="02040503050201020203" pitchFamily="18" charset="-78"/>
              <a:cs typeface="IRANSans" panose="02040503050201020203" pitchFamily="18" charset="-78"/>
            </a:endParaRPr>
          </a:p>
        </p:txBody>
      </p:sp>
      <p:sp>
        <p:nvSpPr>
          <p:cNvPr id="3" name="Content Placeholder 2"/>
          <p:cNvSpPr>
            <a:spLocks noGrp="1"/>
          </p:cNvSpPr>
          <p:nvPr>
            <p:ph sz="half" idx="1" hasCustomPrompt="1"/>
          </p:nvPr>
        </p:nvSpPr>
        <p:spPr>
          <a:xfrm>
            <a:off x="838200" y="1825625"/>
            <a:ext cx="5181600" cy="4351338"/>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4" name="Content Placeholder 3"/>
          <p:cNvSpPr>
            <a:spLocks noGrp="1"/>
          </p:cNvSpPr>
          <p:nvPr>
            <p:ph sz="half" idx="2" hasCustomPrompt="1"/>
          </p:nvPr>
        </p:nvSpPr>
        <p:spPr>
          <a:xfrm>
            <a:off x="6172200" y="1825625"/>
            <a:ext cx="5181600" cy="4351338"/>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5" name="Date Placeholder 4"/>
          <p:cNvSpPr>
            <a:spLocks noGrp="1"/>
          </p:cNvSpPr>
          <p:nvPr>
            <p:ph type="dt" sz="half" idx="10"/>
          </p:nvPr>
        </p:nvSpPr>
        <p:spPr/>
        <p:txBody>
          <a:bodyPr/>
          <a:lstStyle/>
          <a:p>
            <a:fld id="{D809F16C-EB21-4D3D-B8B6-DB6DE51B860E}" type="datetime8">
              <a:rPr lang="fa-IR" smtClean="0"/>
              <a:t>ژانويه 17، 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7086063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p:cNvSpPr/>
          <p:nvPr userDrawn="1"/>
        </p:nvSpPr>
        <p:spPr>
          <a:xfrm>
            <a:off x="0" y="0"/>
            <a:ext cx="12192000" cy="9583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ectangle 10"/>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TextBox 12"/>
          <p:cNvSpPr txBox="1"/>
          <p:nvPr userDrawn="1"/>
        </p:nvSpPr>
        <p:spPr>
          <a:xfrm>
            <a:off x="1310053" y="252116"/>
            <a:ext cx="8950569" cy="584775"/>
          </a:xfrm>
          <a:prstGeom prst="rect">
            <a:avLst/>
          </a:prstGeom>
          <a:noFill/>
        </p:spPr>
        <p:txBody>
          <a:bodyPr wrap="square" rtlCol="1">
            <a:spAutoFit/>
          </a:bodyPr>
          <a:lstStyle/>
          <a:p>
            <a:pPr algn="ctr"/>
            <a:r>
              <a:rPr lang="fa-IR" sz="3200" dirty="0" smtClean="0">
                <a:latin typeface="IRANSans" panose="02040503050201020203" pitchFamily="18" charset="-78"/>
                <a:cs typeface="IRANSans" panose="02040503050201020203" pitchFamily="18" charset="-78"/>
              </a:rPr>
              <a:t>دوره جامع صفحه‌آرایی در یک نگاه</a:t>
            </a:r>
            <a:endParaRPr lang="fa-IR" sz="3200" dirty="0">
              <a:latin typeface="IRANSans" panose="02040503050201020203" pitchFamily="18" charset="-78"/>
              <a:cs typeface="IRANSans" panose="02040503050201020203" pitchFamily="18" charset="-78"/>
            </a:endParaRPr>
          </a:p>
        </p:txBody>
      </p:sp>
      <p:sp>
        <p:nvSpPr>
          <p:cNvPr id="3" name="Text Placeholder 2"/>
          <p:cNvSpPr>
            <a:spLocks noGrp="1"/>
          </p:cNvSpPr>
          <p:nvPr>
            <p:ph type="body" idx="1" hasCustomPrompt="1"/>
          </p:nvPr>
        </p:nvSpPr>
        <p:spPr>
          <a:xfrm>
            <a:off x="839788" y="1681163"/>
            <a:ext cx="5157787" cy="823912"/>
          </a:xfrm>
        </p:spPr>
        <p:txBody>
          <a:bodyPr anchor="b"/>
          <a:lstStyle>
            <a:lvl1pPr marL="0" indent="0" algn="r" rtl="1">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sz="2400" dirty="0" smtClean="0">
                <a:latin typeface="IRANSans" panose="02040503050201020203" pitchFamily="18" charset="-78"/>
                <a:cs typeface="IRANSans" panose="02040503050201020203" pitchFamily="18" charset="-78"/>
              </a:rPr>
              <a:t>تیتر اصلی</a:t>
            </a:r>
            <a:endParaRPr lang="en-US" dirty="0" smtClean="0"/>
          </a:p>
        </p:txBody>
      </p:sp>
      <p:sp>
        <p:nvSpPr>
          <p:cNvPr id="4" name="Content Placeholder 3"/>
          <p:cNvSpPr>
            <a:spLocks noGrp="1"/>
          </p:cNvSpPr>
          <p:nvPr>
            <p:ph sz="half" idx="2" hasCustomPrompt="1"/>
          </p:nvPr>
        </p:nvSpPr>
        <p:spPr>
          <a:xfrm>
            <a:off x="839788" y="2505075"/>
            <a:ext cx="5157787" cy="3684588"/>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lgn="r" rtl="1">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sz="2400" dirty="0" smtClean="0">
                <a:latin typeface="IRANSans" panose="02040503050201020203" pitchFamily="18" charset="-78"/>
                <a:cs typeface="IRANSans" panose="02040503050201020203" pitchFamily="18" charset="-78"/>
              </a:rPr>
              <a:t>تیتر اصلی</a:t>
            </a:r>
            <a:endParaRPr lang="en-US" dirty="0" smtClean="0"/>
          </a:p>
        </p:txBody>
      </p:sp>
      <p:sp>
        <p:nvSpPr>
          <p:cNvPr id="6" name="Content Placeholder 5"/>
          <p:cNvSpPr>
            <a:spLocks noGrp="1"/>
          </p:cNvSpPr>
          <p:nvPr>
            <p:ph sz="quarter" idx="4" hasCustomPrompt="1"/>
          </p:nvPr>
        </p:nvSpPr>
        <p:spPr>
          <a:xfrm>
            <a:off x="6172200" y="2505075"/>
            <a:ext cx="5183188" cy="3684588"/>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7" name="Date Placeholder 6"/>
          <p:cNvSpPr>
            <a:spLocks noGrp="1"/>
          </p:cNvSpPr>
          <p:nvPr>
            <p:ph type="dt" sz="half" idx="10"/>
          </p:nvPr>
        </p:nvSpPr>
        <p:spPr/>
        <p:txBody>
          <a:bodyPr/>
          <a:lstStyle/>
          <a:p>
            <a:fld id="{D05819F4-E2A6-4E4C-8ABB-B370A45CAA83}" type="datetime8">
              <a:rPr lang="fa-IR" smtClean="0"/>
              <a:t>ژانويه 17، 18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30348764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lvl1pPr algn="r" rtl="1">
              <a:defRPr/>
            </a:lvl1pPr>
          </a:lstStyle>
          <a:p>
            <a:r>
              <a:rPr lang="fa-IR" sz="4400" dirty="0" smtClean="0">
                <a:latin typeface="IRANSans" panose="02040503050201020203" pitchFamily="18" charset="-78"/>
                <a:cs typeface="IRANSans" panose="02040503050201020203" pitchFamily="18" charset="-78"/>
              </a:rPr>
              <a:t>تیتر اصلی</a:t>
            </a:r>
            <a:endParaRPr lang="fa-IR" dirty="0"/>
          </a:p>
        </p:txBody>
      </p:sp>
      <p:sp>
        <p:nvSpPr>
          <p:cNvPr id="3" name="Date Placeholder 2"/>
          <p:cNvSpPr>
            <a:spLocks noGrp="1"/>
          </p:cNvSpPr>
          <p:nvPr>
            <p:ph type="dt" sz="half" idx="10"/>
          </p:nvPr>
        </p:nvSpPr>
        <p:spPr/>
        <p:txBody>
          <a:bodyPr/>
          <a:lstStyle/>
          <a:p>
            <a:fld id="{D15377A4-1A14-4185-B939-FADF27D5EDB4}" type="datetime8">
              <a:rPr lang="fa-IR" smtClean="0"/>
              <a:t>ژانويه 17، 18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30437705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4E2F75-D7E9-422B-B0EE-EA6D7690ADFD}" type="datetime8">
              <a:rPr lang="fa-IR" smtClean="0"/>
              <a:t>ژانويه 17، 18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37472126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B23EBD5-CF3A-4E96-B435-983D6C267015}" type="datetime8">
              <a:rPr lang="fa-IR" smtClean="0"/>
              <a:t>ژانويه 17، 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981518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683FA0-3712-40FD-8715-532FE43246F8}" type="datetime8">
              <a:rPr lang="fa-IR" smtClean="0"/>
              <a:t>ژانويه 17، 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937089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C2E067F-CAD0-4F7D-B7F5-10C6B722BF2F}" type="datetime8">
              <a:rPr lang="fa-IR" smtClean="0"/>
              <a:t>ژانويه 17،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33159313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8FD1075-A3AA-4D1F-9E1C-DD0BA53D43A4}" type="datetime8">
              <a:rPr lang="fa-IR" smtClean="0"/>
              <a:t>ژانويه 17،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159578351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11" name="Date Placeholder 10"/>
          <p:cNvSpPr>
            <a:spLocks noGrp="1"/>
          </p:cNvSpPr>
          <p:nvPr>
            <p:ph type="dt" sz="half" idx="10"/>
          </p:nvPr>
        </p:nvSpPr>
        <p:spPr/>
        <p:txBody>
          <a:bodyPr/>
          <a:lstStyle/>
          <a:p>
            <a:fld id="{1964DA3C-36B9-4C0D-B8E7-B716C707E084}" type="datetime8">
              <a:rPr lang="fa-IR" smtClean="0"/>
              <a:t>ژانويه 17، 18</a:t>
            </a:fld>
            <a:endParaRPr lang="fa-IR"/>
          </a:p>
        </p:txBody>
      </p:sp>
      <p:sp>
        <p:nvSpPr>
          <p:cNvPr id="12" name="Footer Placeholder 11"/>
          <p:cNvSpPr>
            <a:spLocks noGrp="1"/>
          </p:cNvSpPr>
          <p:nvPr>
            <p:ph type="ftr" sz="quarter" idx="11"/>
          </p:nvPr>
        </p:nvSpPr>
        <p:spPr/>
        <p:txBody>
          <a:bodyPr/>
          <a:lstStyle/>
          <a:p>
            <a:endParaRPr lang="fa-IR"/>
          </a:p>
        </p:txBody>
      </p:sp>
    </p:spTree>
    <p:extLst>
      <p:ext uri="{BB962C8B-B14F-4D97-AF65-F5344CB8AC3E}">
        <p14:creationId xmlns:p14="http://schemas.microsoft.com/office/powerpoint/2010/main" val="23436020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698" y="0"/>
            <a:ext cx="12188301" cy="6860082"/>
          </a:xfrm>
          <a:prstGeom prst="rect">
            <a:avLst/>
          </a:prstGeom>
        </p:spPr>
      </p:pic>
      <p:sp>
        <p:nvSpPr>
          <p:cNvPr id="3" name="Text Placeholder 2"/>
          <p:cNvSpPr>
            <a:spLocks noGrp="1"/>
          </p:cNvSpPr>
          <p:nvPr>
            <p:ph type="body" idx="1"/>
          </p:nvPr>
        </p:nvSpPr>
        <p:spPr>
          <a:xfrm>
            <a:off x="838200" y="2562860"/>
            <a:ext cx="10515600" cy="4665663"/>
          </a:xfrm>
          <a:prstGeom prst="rect">
            <a:avLst/>
          </a:prstGeom>
        </p:spPr>
        <p:txBody>
          <a:bodyPr vert="horz" lIns="91440" tIns="45720" rIns="91440" bIns="45720" rtlCol="0">
            <a:normAutofit/>
          </a:body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FC933C-98AF-4D00-B1C6-17967DFEB56E}" type="datetime8">
              <a:rPr lang="fa-IR" smtClean="0"/>
              <a:t>ژانويه 17، 18</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FBBCAC-84DB-4E58-825E-900044883C2A}" type="slidenum">
              <a:rPr lang="fa-IR" smtClean="0"/>
              <a:t>‹#›</a:t>
            </a:fld>
            <a:endParaRPr lang="fa-IR"/>
          </a:p>
        </p:txBody>
      </p:sp>
    </p:spTree>
    <p:extLst>
      <p:ext uri="{BB962C8B-B14F-4D97-AF65-F5344CB8AC3E}">
        <p14:creationId xmlns:p14="http://schemas.microsoft.com/office/powerpoint/2010/main" val="848305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899" y="1219200"/>
            <a:ext cx="6854060" cy="4667615"/>
          </a:xfrm>
          <a:prstGeom prst="rect">
            <a:avLst/>
          </a:prstGeom>
        </p:spPr>
      </p:pic>
    </p:spTree>
    <p:extLst>
      <p:ext uri="{BB962C8B-B14F-4D97-AF65-F5344CB8AC3E}">
        <p14:creationId xmlns:p14="http://schemas.microsoft.com/office/powerpoint/2010/main" val="302251884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312465"/>
            <a:ext cx="12192000" cy="2418178"/>
          </a:xfrm>
          <a:prstGeom prst="rect">
            <a:avLst/>
          </a:prstGeom>
          <a:solidFill>
            <a:srgbClr val="A9D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0255" y="-151286"/>
            <a:ext cx="6470447" cy="6583680"/>
          </a:xfrm>
          <a:prstGeom prst="rect">
            <a:avLst/>
          </a:prstGeom>
        </p:spPr>
      </p:pic>
      <p:sp>
        <p:nvSpPr>
          <p:cNvPr id="9" name="TextBox 8"/>
          <p:cNvSpPr txBox="1"/>
          <p:nvPr/>
        </p:nvSpPr>
        <p:spPr>
          <a:xfrm>
            <a:off x="2135912" y="2992754"/>
            <a:ext cx="8638469" cy="707886"/>
          </a:xfrm>
          <a:prstGeom prst="rect">
            <a:avLst/>
          </a:prstGeom>
          <a:noFill/>
        </p:spPr>
        <p:txBody>
          <a:bodyPr wrap="square" rtlCol="1">
            <a:spAutoFit/>
          </a:bodyPr>
          <a:lstStyle/>
          <a:p>
            <a:pPr algn="just" rtl="1"/>
            <a:r>
              <a:rPr lang="en-US" sz="2000" dirty="0" smtClean="0">
                <a:cs typeface="B Zar" panose="00000400000000000000" pitchFamily="2" charset="-78"/>
              </a:rPr>
              <a:t>    </a:t>
            </a:r>
            <a:r>
              <a:rPr lang="fa-IR" sz="2000" b="1" dirty="0" smtClean="0">
                <a:cs typeface="B Zar" panose="00000400000000000000" pitchFamily="2" charset="-78"/>
              </a:rPr>
              <a:t>تفسیر موضوعی قرآن</a:t>
            </a:r>
          </a:p>
          <a:p>
            <a:pPr algn="just" rtl="1"/>
            <a:endParaRPr lang="fa-IR" sz="2000" dirty="0">
              <a:latin typeface="IRANSans" panose="02040503050201020203" pitchFamily="18" charset="-78"/>
              <a:cs typeface="B Zar" panose="00000400000000000000" pitchFamily="2" charset="-78"/>
            </a:endParaRPr>
          </a:p>
        </p:txBody>
      </p:sp>
      <p:sp>
        <p:nvSpPr>
          <p:cNvPr id="12" name="TextBox 11"/>
          <p:cNvSpPr txBox="1"/>
          <p:nvPr/>
        </p:nvSpPr>
        <p:spPr>
          <a:xfrm>
            <a:off x="-4533458" y="2705946"/>
            <a:ext cx="8638469" cy="1477328"/>
          </a:xfrm>
          <a:prstGeom prst="rect">
            <a:avLst/>
          </a:prstGeom>
          <a:noFill/>
        </p:spPr>
        <p:txBody>
          <a:bodyPr wrap="square" rtlCol="1">
            <a:spAutoFit/>
          </a:bodyPr>
          <a:lstStyle/>
          <a:p>
            <a:pPr algn="r" rtl="1"/>
            <a:r>
              <a:rPr lang="fa-IR" b="1" dirty="0" smtClean="0">
                <a:cs typeface="B Zar" panose="00000400000000000000" pitchFamily="2" charset="-78"/>
              </a:rPr>
              <a:t>تالیف توسط:</a:t>
            </a:r>
          </a:p>
          <a:p>
            <a:pPr algn="r" rtl="1"/>
            <a:r>
              <a:rPr lang="fa-IR" b="1" dirty="0" smtClean="0">
                <a:cs typeface="B Zar" panose="00000400000000000000" pitchFamily="2" charset="-78"/>
              </a:rPr>
              <a:t>عبدالکریم بهجت‌پور</a:t>
            </a:r>
          </a:p>
          <a:p>
            <a:pPr algn="r" rtl="1"/>
            <a:r>
              <a:rPr lang="fa-IR" b="1" dirty="0" smtClean="0">
                <a:cs typeface="B Zar" panose="00000400000000000000" pitchFamily="2" charset="-78"/>
              </a:rPr>
              <a:t>محمدعلی </a:t>
            </a:r>
            <a:r>
              <a:rPr lang="fa-IR" b="1" dirty="0">
                <a:cs typeface="B Zar" panose="00000400000000000000" pitchFamily="2" charset="-78"/>
              </a:rPr>
              <a:t>رضایی </a:t>
            </a:r>
            <a:r>
              <a:rPr lang="fa-IR" b="1" dirty="0" smtClean="0">
                <a:cs typeface="B Zar" panose="00000400000000000000" pitchFamily="2" charset="-78"/>
              </a:rPr>
              <a:t>اصفهانی</a:t>
            </a:r>
          </a:p>
          <a:p>
            <a:pPr algn="r" rtl="1"/>
            <a:r>
              <a:rPr lang="fa-IR" b="1" dirty="0" smtClean="0">
                <a:cs typeface="B Zar" panose="00000400000000000000" pitchFamily="2" charset="-78"/>
              </a:rPr>
              <a:t>ابراهیم کلانتری</a:t>
            </a:r>
          </a:p>
          <a:p>
            <a:pPr algn="r" rtl="1"/>
            <a:r>
              <a:rPr lang="fa-IR" b="1" dirty="0" smtClean="0">
                <a:cs typeface="B Zar" panose="00000400000000000000" pitchFamily="2" charset="-78"/>
              </a:rPr>
              <a:t>علی نصیری</a:t>
            </a:r>
            <a:endParaRPr lang="fa-IR" b="1" dirty="0">
              <a:cs typeface="B Zar" panose="00000400000000000000" pitchFamily="2" charset="-78"/>
            </a:endParaRPr>
          </a:p>
        </p:txBody>
      </p:sp>
      <p:sp>
        <p:nvSpPr>
          <p:cNvPr id="13" name="TextBox 12"/>
          <p:cNvSpPr txBox="1"/>
          <p:nvPr/>
        </p:nvSpPr>
        <p:spPr>
          <a:xfrm>
            <a:off x="2135912" y="3462654"/>
            <a:ext cx="8638469" cy="400110"/>
          </a:xfrm>
          <a:prstGeom prst="rect">
            <a:avLst/>
          </a:prstGeom>
          <a:noFill/>
        </p:spPr>
        <p:txBody>
          <a:bodyPr wrap="square" rtlCol="1">
            <a:spAutoFit/>
          </a:bodyPr>
          <a:lstStyle/>
          <a:p>
            <a:pPr algn="just" rtl="1"/>
            <a:r>
              <a:rPr lang="en-US" sz="2000" b="1" dirty="0" smtClean="0">
                <a:cs typeface="B Zar" panose="00000400000000000000" pitchFamily="2" charset="-78"/>
              </a:rPr>
              <a:t>    </a:t>
            </a:r>
            <a:r>
              <a:rPr lang="fa-IR" sz="2000" b="1" dirty="0" smtClean="0">
                <a:cs typeface="B Zar" panose="00000400000000000000" pitchFamily="2" charset="-78"/>
              </a:rPr>
              <a:t>ناشر: </a:t>
            </a:r>
            <a:r>
              <a:rPr lang="fa-IR" sz="2000" b="1" dirty="0">
                <a:cs typeface="B Zar" panose="00000400000000000000" pitchFamily="2" charset="-78"/>
              </a:rPr>
              <a:t>دفتر نشر معارف</a:t>
            </a:r>
            <a:endParaRPr lang="fa-IR" sz="2000" b="1" dirty="0">
              <a:latin typeface="IRANSans" panose="02040503050201020203" pitchFamily="18" charset="-78"/>
              <a:cs typeface="B Zar" panose="00000400000000000000" pitchFamily="2" charset="-78"/>
            </a:endParaRPr>
          </a:p>
        </p:txBody>
      </p:sp>
    </p:spTree>
    <p:extLst>
      <p:ext uri="{BB962C8B-B14F-4D97-AF65-F5344CB8AC3E}">
        <p14:creationId xmlns:p14="http://schemas.microsoft.com/office/powerpoint/2010/main" val="1207115828"/>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3573"/>
            <a:ext cx="12192000" cy="3033346"/>
          </a:xfrm>
          <a:prstGeom prst="rect">
            <a:avLst/>
          </a:prstGeom>
          <a:solidFill>
            <a:srgbClr val="A9D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000984" y="1535985"/>
            <a:ext cx="8434020" cy="1200329"/>
          </a:xfrm>
          <a:prstGeom prst="rect">
            <a:avLst/>
          </a:prstGeom>
          <a:noFill/>
        </p:spPr>
        <p:txBody>
          <a:bodyPr wrap="square" rtlCol="1">
            <a:spAutoFit/>
          </a:bodyPr>
          <a:lstStyle/>
          <a:p>
            <a:pPr algn="ctr"/>
            <a:r>
              <a:rPr lang="fa-IR" sz="7200" dirty="0" smtClean="0">
                <a:solidFill>
                  <a:schemeClr val="bg1"/>
                </a:solidFill>
                <a:latin typeface="IRANSans" panose="02040503050201020203" pitchFamily="18" charset="-78"/>
                <a:cs typeface="B Titr" panose="00000700000000000000" pitchFamily="2" charset="-78"/>
              </a:rPr>
              <a:t>انس با قرآن</a:t>
            </a:r>
            <a:endParaRPr lang="fa-IR" sz="7200" dirty="0">
              <a:solidFill>
                <a:schemeClr val="bg1"/>
              </a:solidFill>
              <a:latin typeface="IRANSans" panose="02040503050201020203" pitchFamily="18" charset="-78"/>
              <a:cs typeface="B Titr" panose="00000700000000000000" pitchFamily="2" charset="-78"/>
            </a:endParaRPr>
          </a:p>
        </p:txBody>
      </p:sp>
      <p:sp>
        <p:nvSpPr>
          <p:cNvPr id="6" name="Rectangle 5"/>
          <p:cNvSpPr/>
          <p:nvPr/>
        </p:nvSpPr>
        <p:spPr>
          <a:xfrm>
            <a:off x="5163860" y="435745"/>
            <a:ext cx="2108269" cy="1446550"/>
          </a:xfrm>
          <a:prstGeom prst="rect">
            <a:avLst/>
          </a:prstGeom>
          <a:noFill/>
        </p:spPr>
        <p:txBody>
          <a:bodyPr wrap="none">
            <a:spAutoFit/>
          </a:bodyPr>
          <a:lstStyle/>
          <a:p>
            <a:pPr algn="ctr">
              <a:defRPr/>
            </a:pPr>
            <a:r>
              <a:rPr lang="fa-IR" sz="8800" baseline="3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فصل</a:t>
            </a:r>
            <a:r>
              <a:rPr lang="fa-IR" sz="88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 1</a:t>
            </a:r>
            <a:endParaRPr lang="en-US" sz="8800" baseline="3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endParaRPr>
          </a:p>
        </p:txBody>
      </p:sp>
      <p:sp>
        <p:nvSpPr>
          <p:cNvPr id="10" name="TextBox 9"/>
          <p:cNvSpPr txBox="1"/>
          <p:nvPr/>
        </p:nvSpPr>
        <p:spPr>
          <a:xfrm>
            <a:off x="1726250" y="3645026"/>
            <a:ext cx="9323462" cy="1569660"/>
          </a:xfrm>
          <a:prstGeom prst="rect">
            <a:avLst/>
          </a:prstGeom>
          <a:noFill/>
        </p:spPr>
        <p:txBody>
          <a:bodyPr wrap="square" rtlCol="1">
            <a:spAutoFit/>
          </a:bodyPr>
          <a:lstStyle/>
          <a:p>
            <a:pPr algn="just" rtl="1"/>
            <a:r>
              <a:rPr lang="fa-IR" sz="2400" dirty="0" smtClean="0">
                <a:latin typeface="IRANSans" panose="02040503050201020203" pitchFamily="18" charset="-78"/>
                <a:cs typeface="B Yekan" panose="00000400000000000000" pitchFamily="2" charset="-78"/>
              </a:rPr>
              <a:t>امام سجاد(ع) قرآن را بهترین انیس خود دانسته، می فرماید:</a:t>
            </a:r>
          </a:p>
          <a:p>
            <a:pPr algn="just" rtl="1"/>
            <a:endParaRPr lang="fa-IR" sz="2400" dirty="0">
              <a:latin typeface="IRANSans" panose="02040503050201020203" pitchFamily="18" charset="-78"/>
              <a:cs typeface="B Yekan" panose="00000400000000000000" pitchFamily="2" charset="-78"/>
            </a:endParaRPr>
          </a:p>
          <a:p>
            <a:pPr algn="just" rtl="1"/>
            <a:r>
              <a:rPr lang="fa-IR" sz="2400" dirty="0" smtClean="0">
                <a:latin typeface="IRANSans" panose="02040503050201020203" pitchFamily="18" charset="-78"/>
                <a:cs typeface="B Yekan" panose="00000400000000000000" pitchFamily="2" charset="-78"/>
              </a:rPr>
              <a:t>«اگر همه مردم – از شرق تا غرب – جهان بمیرند، من از تنهایی هراس نکنم، آنگاه که قرآن با من باشد.»</a:t>
            </a:r>
            <a:endParaRPr lang="fa-IR" sz="2400" dirty="0">
              <a:latin typeface="IRANSans" panose="02040503050201020203" pitchFamily="18" charset="-78"/>
              <a:cs typeface="B Yekan" panose="00000400000000000000" pitchFamily="2" charset="-78"/>
            </a:endParaRPr>
          </a:p>
        </p:txBody>
      </p:sp>
      <p:sp>
        <p:nvSpPr>
          <p:cNvPr id="7" name="Rectangle 6"/>
          <p:cNvSpPr/>
          <p:nvPr/>
        </p:nvSpPr>
        <p:spPr>
          <a:xfrm>
            <a:off x="9775008" y="209776"/>
            <a:ext cx="1725152" cy="995144"/>
          </a:xfrm>
          <a:prstGeom prst="rect">
            <a:avLst/>
          </a:prstGeom>
          <a:noFill/>
        </p:spPr>
        <p:txBody>
          <a:bodyPr wrap="none">
            <a:spAutoFit/>
          </a:bodyPr>
          <a:lstStyle/>
          <a:p>
            <a:pPr algn="ctr">
              <a:defRPr/>
            </a:pPr>
            <a:r>
              <a:rPr lang="fa-IR" sz="4400" baseline="3000" dirty="0" smtClean="0">
                <a:ln w="0"/>
                <a:solidFill>
                  <a:schemeClr val="tx2">
                    <a:lumMod val="60000"/>
                    <a:lumOff val="40000"/>
                  </a:schemeClr>
                </a:solidFill>
                <a:effectLst>
                  <a:reflection blurRad="6350" stA="53000" endA="300" endPos="35500" dir="5400000" sy="-90000" algn="bl" rotWithShape="0"/>
                </a:effectLst>
                <a:cs typeface="0 Aseman" panose="00000400000000000000" pitchFamily="2" charset="-78"/>
              </a:rPr>
              <a:t>بخش اول </a:t>
            </a:r>
          </a:p>
          <a:p>
            <a:pPr algn="ctr">
              <a:defRPr/>
            </a:pPr>
            <a:r>
              <a:rPr lang="fa-IR" sz="4400" baseline="3000" dirty="0" smtClean="0">
                <a:ln w="0"/>
                <a:solidFill>
                  <a:schemeClr val="tx2">
                    <a:lumMod val="60000"/>
                    <a:lumOff val="40000"/>
                  </a:schemeClr>
                </a:solidFill>
                <a:effectLst>
                  <a:reflection blurRad="6350" stA="53000" endA="300" endPos="35500" dir="5400000" sy="-90000" algn="bl" rotWithShape="0"/>
                </a:effectLst>
                <a:cs typeface="0 Aseman" panose="00000400000000000000" pitchFamily="2" charset="-78"/>
              </a:rPr>
              <a:t>مباحث مقدماتی</a:t>
            </a:r>
            <a:endParaRPr lang="en-US" sz="4400" baseline="3000" dirty="0">
              <a:ln w="0"/>
              <a:solidFill>
                <a:schemeClr val="tx2">
                  <a:lumMod val="60000"/>
                  <a:lumOff val="40000"/>
                </a:schemeClr>
              </a:solidFill>
              <a:effectLst>
                <a:reflection blurRad="6350" stA="53000" endA="300" endPos="35500" dir="5400000" sy="-90000" algn="bl" rotWithShape="0"/>
              </a:effectLst>
              <a:cs typeface="0 Aseman" panose="000004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15" y="1040686"/>
            <a:ext cx="3763353" cy="27721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45183077"/>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760736" y="3360463"/>
            <a:ext cx="9032904" cy="2677656"/>
          </a:xfrm>
          <a:prstGeom prst="rect">
            <a:avLst/>
          </a:prstGeom>
          <a:noFill/>
        </p:spPr>
        <p:txBody>
          <a:bodyPr wrap="square" rtlCol="1">
            <a:spAutoFit/>
          </a:bodyPr>
          <a:lstStyle/>
          <a:p>
            <a:pPr algn="ctr" rtl="1">
              <a:buClr>
                <a:schemeClr val="tx2">
                  <a:lumMod val="60000"/>
                  <a:lumOff val="40000"/>
                </a:schemeClr>
              </a:buClr>
            </a:pPr>
            <a:r>
              <a:rPr lang="fa-IR" sz="2400" dirty="0">
                <a:cs typeface="B Yekan" panose="00000400000000000000" pitchFamily="2" charset="-78"/>
              </a:rPr>
              <a:t>"وَ إِذا قُرِأ الْقُرْآنُ فَاسْتَمِعُوا لَهُ وَ أَنْصِتُوا لَعَلَّكُمْ تُرْحَمُونَ</a:t>
            </a:r>
            <a:r>
              <a:rPr lang="fa-IR" sz="2400" dirty="0">
                <a:cs typeface="B Yekan" panose="00000400000000000000" pitchFamily="2" charset="-78"/>
              </a:rPr>
              <a:t>"</a:t>
            </a:r>
          </a:p>
          <a:p>
            <a:pPr algn="ctr" rtl="1">
              <a:buClr>
                <a:schemeClr val="tx2">
                  <a:lumMod val="60000"/>
                  <a:lumOff val="40000"/>
                </a:schemeClr>
              </a:buClr>
            </a:pPr>
            <a:r>
              <a:rPr lang="fa-IR" sz="2400" dirty="0">
                <a:cs typeface="B Yekan" panose="00000400000000000000" pitchFamily="2" charset="-78"/>
              </a:rPr>
              <a:t>و هنگامی که قرآن خوانده می شود، به آن گوش فرا دهید و سکوت کنید تا شاید </a:t>
            </a:r>
            <a:r>
              <a:rPr lang="fa-IR" sz="2400" dirty="0" smtClean="0">
                <a:cs typeface="B Yekan" panose="00000400000000000000" pitchFamily="2" charset="-78"/>
              </a:rPr>
              <a:t>مورد رحمت </a:t>
            </a:r>
            <a:r>
              <a:rPr lang="fa-IR" sz="2400" dirty="0">
                <a:cs typeface="B Yekan" panose="00000400000000000000" pitchFamily="2" charset="-78"/>
              </a:rPr>
              <a:t>قرار </a:t>
            </a:r>
            <a:r>
              <a:rPr lang="fa-IR" sz="2400" dirty="0" smtClean="0">
                <a:cs typeface="B Yekan" panose="00000400000000000000" pitchFamily="2" charset="-78"/>
              </a:rPr>
              <a:t>گیرید.</a:t>
            </a:r>
            <a:endParaRPr lang="fa-IR" sz="2400" dirty="0">
              <a:cs typeface="B Yekan" panose="00000400000000000000" pitchFamily="2" charset="-78"/>
            </a:endParaRPr>
          </a:p>
          <a:p>
            <a:pPr algn="ctr" rtl="1">
              <a:buClr>
                <a:schemeClr val="tx2">
                  <a:lumMod val="60000"/>
                  <a:lumOff val="40000"/>
                </a:schemeClr>
              </a:buClr>
            </a:pPr>
            <a:endParaRPr lang="fa-IR" altLang="fa-IR" sz="2400" dirty="0">
              <a:cs typeface="B Yekan" panose="00000400000000000000" pitchFamily="2" charset="-78"/>
            </a:endParaRPr>
          </a:p>
          <a:p>
            <a:pPr algn="ctr" rtl="1">
              <a:buClr>
                <a:schemeClr val="tx2">
                  <a:lumMod val="60000"/>
                  <a:lumOff val="40000"/>
                </a:schemeClr>
              </a:buClr>
            </a:pPr>
            <a:r>
              <a:rPr lang="fa-IR" altLang="fa-IR" sz="2400" dirty="0" smtClean="0">
                <a:cs typeface="B Yekan" panose="00000400000000000000" pitchFamily="2" charset="-78"/>
              </a:rPr>
              <a:t>پیامبر گرامی اسلام (ص) چهار نگاه را عبادت دانسته است:</a:t>
            </a:r>
          </a:p>
          <a:p>
            <a:pPr algn="ctr" rtl="1">
              <a:buClr>
                <a:schemeClr val="tx2">
                  <a:lumMod val="60000"/>
                  <a:lumOff val="40000"/>
                </a:schemeClr>
              </a:buClr>
            </a:pPr>
            <a:r>
              <a:rPr lang="fa-IR" altLang="fa-IR" sz="2400" dirty="0" smtClean="0">
                <a:cs typeface="B Yekan" panose="00000400000000000000" pitchFamily="2" charset="-78"/>
              </a:rPr>
              <a:t>نگاه به علی بن ابیطالب، نگاه به والدین همراه با لطف و رحمت، نظر در قرآن و نظر به کعبه</a:t>
            </a:r>
            <a:endParaRPr lang="fa-IR" altLang="fa-IR" sz="2400" dirty="0">
              <a:cs typeface="B Yekan" panose="00000400000000000000" pitchFamily="2" charset="-78"/>
            </a:endParaRPr>
          </a:p>
        </p:txBody>
      </p:sp>
      <p:sp>
        <p:nvSpPr>
          <p:cNvPr id="9" name="TextBox 8"/>
          <p:cNvSpPr txBox="1"/>
          <p:nvPr/>
        </p:nvSpPr>
        <p:spPr>
          <a:xfrm>
            <a:off x="1948230" y="1108957"/>
            <a:ext cx="8434020" cy="830997"/>
          </a:xfrm>
          <a:prstGeom prst="rect">
            <a:avLst/>
          </a:prstGeom>
          <a:noFill/>
        </p:spPr>
        <p:txBody>
          <a:bodyPr wrap="square" rtlCol="1">
            <a:spAutoFit/>
          </a:bodyPr>
          <a:lstStyle/>
          <a:p>
            <a:pPr algn="ctr"/>
            <a:r>
              <a:rPr lang="fa-IR" sz="4800" dirty="0" smtClean="0">
                <a:latin typeface="IRANSans" panose="02040503050201020203" pitchFamily="18" charset="-78"/>
                <a:cs typeface="B Titr" panose="00000700000000000000" pitchFamily="2" charset="-78"/>
              </a:rPr>
              <a:t>مراتب انس با قرآن</a:t>
            </a:r>
            <a:endParaRPr lang="fa-IR" sz="4800" dirty="0">
              <a:latin typeface="IRANSans" panose="02040503050201020203" pitchFamily="18" charset="-78"/>
              <a:cs typeface="B Titr" panose="00000700000000000000" pitchFamily="2" charset="-78"/>
            </a:endParaRPr>
          </a:p>
        </p:txBody>
      </p:sp>
      <p:cxnSp>
        <p:nvCxnSpPr>
          <p:cNvPr id="10" name="Straight Connector 9"/>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248809" y="2326255"/>
            <a:ext cx="7949862" cy="707886"/>
          </a:xfrm>
          <a:prstGeom prst="rect">
            <a:avLst/>
          </a:prstGeom>
          <a:noFill/>
        </p:spPr>
        <p:txBody>
          <a:bodyPr wrap="square">
            <a:spAutoFit/>
          </a:bodyPr>
          <a:lstStyle/>
          <a:p>
            <a:pPr algn="ctr">
              <a:defRPr/>
            </a:pPr>
            <a:r>
              <a:rPr lang="fa-IR" sz="4000" baseline="3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1.</a:t>
            </a:r>
            <a:r>
              <a:rPr lang="fa-IR" sz="4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 گوش فرادادن و نظر کردن به آیات قرآن</a:t>
            </a:r>
            <a:endParaRPr lang="en-US" sz="4000" baseline="3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endParaRPr>
          </a:p>
        </p:txBody>
      </p:sp>
    </p:spTree>
    <p:extLst>
      <p:ext uri="{BB962C8B-B14F-4D97-AF65-F5344CB8AC3E}">
        <p14:creationId xmlns:p14="http://schemas.microsoft.com/office/powerpoint/2010/main" val="38408252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55277" y="2435305"/>
            <a:ext cx="8159261" cy="707886"/>
          </a:xfrm>
          <a:prstGeom prst="rect">
            <a:avLst/>
          </a:prstGeom>
          <a:noFill/>
        </p:spPr>
        <p:txBody>
          <a:bodyPr wrap="square" rtlCol="1">
            <a:spAutoFit/>
          </a:bodyPr>
          <a:lstStyle/>
          <a:p>
            <a:pPr algn="r" rtl="1"/>
            <a:r>
              <a:rPr lang="fa-IR" sz="2000" dirty="0" smtClean="0"/>
              <a:t>قرآن کریم می فرماید: </a:t>
            </a:r>
            <a:r>
              <a:rPr lang="fa-IR" dirty="0"/>
              <a:t>فَاقْرَؤُوا مَا تَيَسَّرَ مِنَ الْقُرْآنِ </a:t>
            </a:r>
            <a:endParaRPr lang="fa-IR" dirty="0" smtClean="0"/>
          </a:p>
          <a:p>
            <a:pPr algn="r" rtl="1"/>
            <a:r>
              <a:rPr lang="fa-IR" sz="2000" dirty="0" smtClean="0"/>
              <a:t>هرچه از قرآن میسر می شود بخوانید.</a:t>
            </a:r>
            <a:endParaRPr lang="en-US" sz="2000" dirty="0"/>
          </a:p>
        </p:txBody>
      </p:sp>
      <p:cxnSp>
        <p:nvCxnSpPr>
          <p:cNvPr id="10" name="Straight Connector 9"/>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043952" y="1178281"/>
            <a:ext cx="7949862" cy="707886"/>
          </a:xfrm>
          <a:prstGeom prst="rect">
            <a:avLst/>
          </a:prstGeom>
          <a:noFill/>
        </p:spPr>
        <p:txBody>
          <a:bodyPr wrap="square">
            <a:spAutoFit/>
          </a:bodyPr>
          <a:lstStyle/>
          <a:p>
            <a:pPr algn="ctr">
              <a:defRPr/>
            </a:pPr>
            <a:r>
              <a:rPr lang="fa-IR" sz="4000" baseline="3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2.</a:t>
            </a:r>
            <a:r>
              <a:rPr lang="fa-IR" sz="4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 تلاوت قرآن</a:t>
            </a:r>
            <a:endParaRPr lang="en-US" sz="4000" baseline="3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endParaRPr>
          </a:p>
        </p:txBody>
      </p:sp>
      <p:sp>
        <p:nvSpPr>
          <p:cNvPr id="7" name="TextBox 6"/>
          <p:cNvSpPr txBox="1"/>
          <p:nvPr/>
        </p:nvSpPr>
        <p:spPr>
          <a:xfrm>
            <a:off x="2655277" y="3715366"/>
            <a:ext cx="8159261" cy="1631216"/>
          </a:xfrm>
          <a:prstGeom prst="rect">
            <a:avLst/>
          </a:prstGeom>
          <a:noFill/>
        </p:spPr>
        <p:txBody>
          <a:bodyPr wrap="square" rtlCol="1">
            <a:spAutoFit/>
          </a:bodyPr>
          <a:lstStyle/>
          <a:p>
            <a:pPr algn="r" rtl="1"/>
            <a:r>
              <a:rPr lang="fa-IR" sz="2000" dirty="0" smtClean="0"/>
              <a:t>امام رضا(ع) به نقل از پیامبر اسلام(ع) می فرماید:</a:t>
            </a:r>
          </a:p>
          <a:p>
            <a:pPr algn="r" rtl="1"/>
            <a:r>
              <a:rPr lang="fa-IR" sz="2000" dirty="0" smtClean="0"/>
              <a:t>برای خانه هایتان نصیبی از قرآن قرار دهید؛ زیرا هرگاه در خانه ای قرآن تاتوت شود، امور آن خانه بر اهلش آسان می شود؛ خیرش افزایش می یابد و ساکنان آن در برکت و رفاه قرار می گیرند، و هرگاه در خانه ای قرآن تلاوت نشود، تنگدستی بر اهلش چیره می شود؛ خیرش کاهش می یابد و ساکنان آن در فقر و کمبود قرار می گیرند.</a:t>
            </a:r>
            <a:endParaRPr lang="en-US" sz="20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1216" y="1338060"/>
            <a:ext cx="3716581" cy="2377306"/>
          </a:xfrm>
          <a:prstGeom prst="rect">
            <a:avLst/>
          </a:prstGeom>
        </p:spPr>
      </p:pic>
    </p:spTree>
    <p:extLst>
      <p:ext uri="{BB962C8B-B14F-4D97-AF65-F5344CB8AC3E}">
        <p14:creationId xmlns:p14="http://schemas.microsoft.com/office/powerpoint/2010/main" val="2255308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Box 5"/>
          <p:cNvSpPr txBox="1">
            <a:spLocks noChangeArrowheads="1"/>
          </p:cNvSpPr>
          <p:nvPr/>
        </p:nvSpPr>
        <p:spPr bwMode="auto">
          <a:xfrm>
            <a:off x="6369268" y="2414058"/>
            <a:ext cx="401298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rtl="1" eaLnBrk="1" hangingPunct="1"/>
            <a:r>
              <a:rPr lang="fa-IR" altLang="fa-IR" sz="2000" dirty="0" smtClean="0">
                <a:cs typeface="B Yekan" panose="00000400000000000000" pitchFamily="2" charset="-78"/>
              </a:rPr>
              <a:t>تلاش برای درک معانی و مفاهیم آیات، گام بزرگی برای رسیدن به شناخت جامع تر و ژرف تر قرآن به شمار می آید. برخی از صحابه پیامبر(ع) ده آیه را از آن حضرت فرا می گرفتند، اما پیش از پرداختن به ده آیه دیگر می کوشیدند تا آنچه از علو و عمل در آن آیات بود، بیاموزند.</a:t>
            </a:r>
            <a:endParaRPr lang="fa-IR" altLang="fa-IR" sz="2000" dirty="0" smtClean="0">
              <a:cs typeface="B Yekan" panose="00000400000000000000" pitchFamily="2" charset="-78"/>
            </a:endParaRPr>
          </a:p>
          <a:p>
            <a:pPr algn="r" rtl="1" eaLnBrk="1" hangingPunct="1"/>
            <a:endParaRPr lang="fa-IR" altLang="fa-IR" sz="2000" dirty="0">
              <a:cs typeface="B Yekan" panose="00000400000000000000" pitchFamily="2" charset="-78"/>
            </a:endParaRPr>
          </a:p>
        </p:txBody>
      </p:sp>
      <p:sp>
        <p:nvSpPr>
          <p:cNvPr id="10" name="Rectangle 7"/>
          <p:cNvSpPr>
            <a:spLocks/>
          </p:cNvSpPr>
          <p:nvPr/>
        </p:nvSpPr>
        <p:spPr bwMode="auto">
          <a:xfrm>
            <a:off x="201898" y="6096087"/>
            <a:ext cx="3342481" cy="53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eaLnBrk="0" hangingPunct="0">
              <a:defRPr sz="5600">
                <a:solidFill>
                  <a:schemeClr val="tx1"/>
                </a:solidFill>
                <a:latin typeface="Gill Sans" pitchFamily="-65" charset="0"/>
                <a:ea typeface="Heiti SC Light" pitchFamily="-65" charset="-122"/>
                <a:sym typeface="Gill Sans" pitchFamily="-65" charset="0"/>
              </a:defRPr>
            </a:lvl1pPr>
            <a:lvl2pPr marL="742950" indent="-285750" algn="ctr" eaLnBrk="0" hangingPunct="0">
              <a:defRPr sz="5600">
                <a:solidFill>
                  <a:schemeClr val="tx1"/>
                </a:solidFill>
                <a:latin typeface="Gill Sans" pitchFamily="-65" charset="0"/>
                <a:ea typeface="Heiti SC Light" pitchFamily="-65" charset="-122"/>
                <a:sym typeface="Gill Sans" pitchFamily="-65" charset="0"/>
              </a:defRPr>
            </a:lvl2pPr>
            <a:lvl3pPr marL="1143000" indent="-228600" algn="ctr" eaLnBrk="0" hangingPunct="0">
              <a:defRPr sz="5600">
                <a:solidFill>
                  <a:schemeClr val="tx1"/>
                </a:solidFill>
                <a:latin typeface="Gill Sans" pitchFamily="-65" charset="0"/>
                <a:ea typeface="Heiti SC Light" pitchFamily="-65" charset="-122"/>
                <a:sym typeface="Gill Sans" pitchFamily="-65" charset="0"/>
              </a:defRPr>
            </a:lvl3pPr>
            <a:lvl4pPr marL="1600200" indent="-228600" algn="ctr" eaLnBrk="0" hangingPunct="0">
              <a:defRPr sz="5600">
                <a:solidFill>
                  <a:schemeClr val="tx1"/>
                </a:solidFill>
                <a:latin typeface="Gill Sans" pitchFamily="-65" charset="0"/>
                <a:ea typeface="Heiti SC Light" pitchFamily="-65" charset="-122"/>
                <a:sym typeface="Gill Sans" pitchFamily="-65" charset="0"/>
              </a:defRPr>
            </a:lvl4pPr>
            <a:lvl5pPr marL="2057400" indent="-228600" algn="ctr" eaLnBrk="0" hangingPunct="0">
              <a:defRPr sz="5600">
                <a:solidFill>
                  <a:schemeClr val="tx1"/>
                </a:solidFill>
                <a:latin typeface="Gill Sans" pitchFamily="-65" charset="0"/>
                <a:ea typeface="Heiti SC Light" pitchFamily="-65" charset="-122"/>
                <a:sym typeface="Gill Sans" pitchFamily="-65" charset="0"/>
              </a:defRPr>
            </a:lvl5pPr>
            <a:lvl6pPr marL="25146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6pPr>
            <a:lvl7pPr marL="29718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7pPr>
            <a:lvl8pPr marL="34290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8pPr>
            <a:lvl9pPr marL="38862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9pPr>
          </a:lstStyle>
          <a:p>
            <a:pPr algn="l" eaLnBrk="1" hangingPunct="1">
              <a:lnSpc>
                <a:spcPct val="110000"/>
              </a:lnSpc>
            </a:pPr>
            <a:r>
              <a:rPr lang="en-US" altLang="fa-IR" sz="1600" dirty="0" smtClean="0">
                <a:solidFill>
                  <a:schemeClr val="bg1">
                    <a:lumMod val="85000"/>
                  </a:schemeClr>
                </a:solidFill>
                <a:latin typeface="Source Sans Pro Bold" pitchFamily="-65" charset="0"/>
                <a:ea typeface="MS PGothic" panose="020B0600070205080204" pitchFamily="34" charset="-128"/>
                <a:sym typeface="Source Sans Pro Bold" pitchFamily="-65" charset="0"/>
              </a:rPr>
              <a:t>wwww.razclick.ir</a:t>
            </a:r>
          </a:p>
          <a:p>
            <a:pPr algn="l" eaLnBrk="1" hangingPunct="1">
              <a:lnSpc>
                <a:spcPct val="110000"/>
              </a:lnSpc>
            </a:pPr>
            <a:r>
              <a:rPr lang="fa-IR" altLang="fa-IR" sz="1200" b="1" dirty="0" smtClean="0">
                <a:solidFill>
                  <a:schemeClr val="bg1">
                    <a:lumMod val="85000"/>
                  </a:schemeClr>
                </a:solidFill>
                <a:latin typeface="Source Sans Pro" panose="020B0503030403020204" pitchFamily="34" charset="0"/>
                <a:ea typeface="MS PGothic" panose="020B0600070205080204" pitchFamily="34" charset="-128"/>
                <a:sym typeface="Source Sans Pro" panose="020B0503030403020204" pitchFamily="34" charset="0"/>
              </a:rPr>
              <a:t>آموزش های تجاری مخصوص بازار کار</a:t>
            </a:r>
          </a:p>
          <a:p>
            <a:pPr algn="l" eaLnBrk="1" hangingPunct="1">
              <a:lnSpc>
                <a:spcPct val="110000"/>
              </a:lnSpc>
            </a:pPr>
            <a:endParaRPr lang="en-US" altLang="fa-IR" sz="1200" b="1" dirty="0">
              <a:solidFill>
                <a:schemeClr val="bg1">
                  <a:lumMod val="85000"/>
                </a:schemeClr>
              </a:solidFill>
              <a:latin typeface="Source Sans Pro" panose="020B0503030403020204" pitchFamily="34" charset="0"/>
              <a:ea typeface="MS PGothic" panose="020B0600070205080204" pitchFamily="34" charset="-128"/>
              <a:sym typeface="Source Sans Pro" panose="020B0503030403020204" pitchFamily="34" charset="0"/>
            </a:endParaRPr>
          </a:p>
        </p:txBody>
      </p:sp>
      <p:cxnSp>
        <p:nvCxnSpPr>
          <p:cNvPr id="23" name="Straight Connector 22"/>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43952" y="1178281"/>
            <a:ext cx="7949862" cy="707886"/>
          </a:xfrm>
          <a:prstGeom prst="rect">
            <a:avLst/>
          </a:prstGeom>
          <a:noFill/>
        </p:spPr>
        <p:txBody>
          <a:bodyPr wrap="square">
            <a:spAutoFit/>
          </a:bodyPr>
          <a:lstStyle/>
          <a:p>
            <a:pPr algn="ctr">
              <a:defRPr/>
            </a:pPr>
            <a:r>
              <a:rPr lang="fa-IR" sz="4000" baseline="3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3.</a:t>
            </a:r>
            <a:r>
              <a:rPr lang="fa-IR" sz="4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 درک معانی و مفاهیم قرآن</a:t>
            </a:r>
            <a:endParaRPr lang="en-US" sz="4000" baseline="3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979" y="2240202"/>
            <a:ext cx="5105261" cy="3176737"/>
          </a:xfrm>
          <a:prstGeom prst="rect">
            <a:avLst/>
          </a:prstGeom>
        </p:spPr>
      </p:pic>
    </p:spTree>
    <p:extLst>
      <p:ext uri="{BB962C8B-B14F-4D97-AF65-F5344CB8AC3E}">
        <p14:creationId xmlns:p14="http://schemas.microsoft.com/office/powerpoint/2010/main" val="3014908490"/>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Box 5"/>
          <p:cNvSpPr txBox="1">
            <a:spLocks noChangeArrowheads="1"/>
          </p:cNvSpPr>
          <p:nvPr/>
        </p:nvSpPr>
        <p:spPr bwMode="auto">
          <a:xfrm>
            <a:off x="1797269" y="2277326"/>
            <a:ext cx="8722603" cy="364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a:lnSpc>
                <a:spcPct val="150000"/>
              </a:lnSpc>
            </a:pPr>
            <a:r>
              <a:rPr lang="fa-IR" sz="2200" dirty="0" smtClean="0">
                <a:cs typeface="B Yekan" panose="00000400000000000000" pitchFamily="2" charset="-78"/>
              </a:rPr>
              <a:t>تفسیر قرآن سبب می گردد:</a:t>
            </a:r>
          </a:p>
          <a:p>
            <a:pPr marL="457200" indent="-457200" algn="just" rtl="1">
              <a:lnSpc>
                <a:spcPct val="150000"/>
              </a:lnSpc>
              <a:buAutoNum type="arabicPeriod"/>
            </a:pPr>
            <a:r>
              <a:rPr lang="fa-IR" sz="2200" dirty="0" smtClean="0">
                <a:cs typeface="B Yekan" panose="00000400000000000000" pitchFamily="2" charset="-78"/>
              </a:rPr>
              <a:t>شناختی جامع و منسجم از مفاهیم و پیام های قرآن به دست آوریم.</a:t>
            </a:r>
          </a:p>
          <a:p>
            <a:pPr marL="457200" indent="-457200" algn="just" rtl="1">
              <a:lnSpc>
                <a:spcPct val="150000"/>
              </a:lnSpc>
              <a:buAutoNum type="arabicPeriod"/>
            </a:pPr>
            <a:r>
              <a:rPr lang="fa-IR" sz="2200" dirty="0" smtClean="0">
                <a:cs typeface="B Yekan" panose="00000400000000000000" pitchFamily="2" charset="-78"/>
              </a:rPr>
              <a:t>ارتباط معناییِ بسیاری از آیات آشکار می گردد و آموزه های جدید شکل می گیرد.</a:t>
            </a:r>
          </a:p>
          <a:p>
            <a:pPr marL="457200" indent="-457200" algn="just" rtl="1">
              <a:lnSpc>
                <a:spcPct val="150000"/>
              </a:lnSpc>
              <a:buAutoNum type="arabicPeriod"/>
            </a:pPr>
            <a:r>
              <a:rPr lang="fa-IR" sz="2200" dirty="0" smtClean="0">
                <a:cs typeface="B Yekan" panose="00000400000000000000" pitchFamily="2" charset="-78"/>
              </a:rPr>
              <a:t>اندیشمند مسلمان را قادر می سازد تا به دیدگاه های قرآن درباره موضوعات مختلف مورد نیاز بشر دست باید.</a:t>
            </a:r>
          </a:p>
          <a:p>
            <a:pPr marL="457200" indent="-457200" algn="just" rtl="1">
              <a:lnSpc>
                <a:spcPct val="150000"/>
              </a:lnSpc>
              <a:buAutoNum type="arabicPeriod"/>
            </a:pPr>
            <a:r>
              <a:rPr lang="fa-IR" sz="2200" dirty="0" smtClean="0">
                <a:cs typeface="B Yekan" panose="00000400000000000000" pitchFamily="2" charset="-78"/>
              </a:rPr>
              <a:t>ما را کمک  می کند در عرصه عمل و اندیشه، نمونه یک انسان قرآنی باشیم.</a:t>
            </a:r>
          </a:p>
          <a:p>
            <a:pPr marL="457200" indent="-457200" algn="just" rtl="1">
              <a:lnSpc>
                <a:spcPct val="150000"/>
              </a:lnSpc>
              <a:buAutoNum type="arabicPeriod"/>
            </a:pPr>
            <a:endParaRPr lang="en-US" sz="2200" dirty="0">
              <a:cs typeface="B Yekan" panose="00000400000000000000" pitchFamily="2" charset="-78"/>
            </a:endParaRPr>
          </a:p>
        </p:txBody>
      </p:sp>
      <p:sp>
        <p:nvSpPr>
          <p:cNvPr id="10" name="Rectangle 7"/>
          <p:cNvSpPr>
            <a:spLocks/>
          </p:cNvSpPr>
          <p:nvPr/>
        </p:nvSpPr>
        <p:spPr bwMode="auto">
          <a:xfrm>
            <a:off x="201898" y="6096087"/>
            <a:ext cx="3342481" cy="53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eaLnBrk="0" hangingPunct="0">
              <a:defRPr sz="5600">
                <a:solidFill>
                  <a:schemeClr val="tx1"/>
                </a:solidFill>
                <a:latin typeface="Gill Sans" pitchFamily="-65" charset="0"/>
                <a:ea typeface="Heiti SC Light" pitchFamily="-65" charset="-122"/>
                <a:sym typeface="Gill Sans" pitchFamily="-65" charset="0"/>
              </a:defRPr>
            </a:lvl1pPr>
            <a:lvl2pPr marL="742950" indent="-285750" algn="ctr" eaLnBrk="0" hangingPunct="0">
              <a:defRPr sz="5600">
                <a:solidFill>
                  <a:schemeClr val="tx1"/>
                </a:solidFill>
                <a:latin typeface="Gill Sans" pitchFamily="-65" charset="0"/>
                <a:ea typeface="Heiti SC Light" pitchFamily="-65" charset="-122"/>
                <a:sym typeface="Gill Sans" pitchFamily="-65" charset="0"/>
              </a:defRPr>
            </a:lvl2pPr>
            <a:lvl3pPr marL="1143000" indent="-228600" algn="ctr" eaLnBrk="0" hangingPunct="0">
              <a:defRPr sz="5600">
                <a:solidFill>
                  <a:schemeClr val="tx1"/>
                </a:solidFill>
                <a:latin typeface="Gill Sans" pitchFamily="-65" charset="0"/>
                <a:ea typeface="Heiti SC Light" pitchFamily="-65" charset="-122"/>
                <a:sym typeface="Gill Sans" pitchFamily="-65" charset="0"/>
              </a:defRPr>
            </a:lvl3pPr>
            <a:lvl4pPr marL="1600200" indent="-228600" algn="ctr" eaLnBrk="0" hangingPunct="0">
              <a:defRPr sz="5600">
                <a:solidFill>
                  <a:schemeClr val="tx1"/>
                </a:solidFill>
                <a:latin typeface="Gill Sans" pitchFamily="-65" charset="0"/>
                <a:ea typeface="Heiti SC Light" pitchFamily="-65" charset="-122"/>
                <a:sym typeface="Gill Sans" pitchFamily="-65" charset="0"/>
              </a:defRPr>
            </a:lvl4pPr>
            <a:lvl5pPr marL="2057400" indent="-228600" algn="ctr" eaLnBrk="0" hangingPunct="0">
              <a:defRPr sz="5600">
                <a:solidFill>
                  <a:schemeClr val="tx1"/>
                </a:solidFill>
                <a:latin typeface="Gill Sans" pitchFamily="-65" charset="0"/>
                <a:ea typeface="Heiti SC Light" pitchFamily="-65" charset="-122"/>
                <a:sym typeface="Gill Sans" pitchFamily="-65" charset="0"/>
              </a:defRPr>
            </a:lvl5pPr>
            <a:lvl6pPr marL="25146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6pPr>
            <a:lvl7pPr marL="29718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7pPr>
            <a:lvl8pPr marL="34290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8pPr>
            <a:lvl9pPr marL="38862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9pPr>
          </a:lstStyle>
          <a:p>
            <a:pPr algn="l" eaLnBrk="1" hangingPunct="1">
              <a:lnSpc>
                <a:spcPct val="110000"/>
              </a:lnSpc>
            </a:pPr>
            <a:r>
              <a:rPr lang="en-US" altLang="fa-IR" sz="1600" dirty="0" smtClean="0">
                <a:solidFill>
                  <a:schemeClr val="bg1">
                    <a:lumMod val="85000"/>
                  </a:schemeClr>
                </a:solidFill>
                <a:latin typeface="Source Sans Pro Bold" pitchFamily="-65" charset="0"/>
                <a:ea typeface="MS PGothic" panose="020B0600070205080204" pitchFamily="34" charset="-128"/>
                <a:sym typeface="Source Sans Pro Bold" pitchFamily="-65" charset="0"/>
              </a:rPr>
              <a:t>wwww.razclick.ir</a:t>
            </a:r>
          </a:p>
          <a:p>
            <a:pPr algn="l" eaLnBrk="1" hangingPunct="1">
              <a:lnSpc>
                <a:spcPct val="110000"/>
              </a:lnSpc>
            </a:pPr>
            <a:r>
              <a:rPr lang="fa-IR" altLang="fa-IR" sz="1200" b="1" dirty="0" smtClean="0">
                <a:solidFill>
                  <a:schemeClr val="bg1">
                    <a:lumMod val="85000"/>
                  </a:schemeClr>
                </a:solidFill>
                <a:latin typeface="Source Sans Pro" panose="020B0503030403020204" pitchFamily="34" charset="0"/>
                <a:ea typeface="MS PGothic" panose="020B0600070205080204" pitchFamily="34" charset="-128"/>
                <a:sym typeface="Source Sans Pro" panose="020B0503030403020204" pitchFamily="34" charset="0"/>
              </a:rPr>
              <a:t>آموزش های تجاری مخصوص بازار کار</a:t>
            </a:r>
          </a:p>
          <a:p>
            <a:pPr algn="l" eaLnBrk="1" hangingPunct="1">
              <a:lnSpc>
                <a:spcPct val="110000"/>
              </a:lnSpc>
            </a:pPr>
            <a:endParaRPr lang="en-US" altLang="fa-IR" sz="1200" b="1" dirty="0">
              <a:solidFill>
                <a:schemeClr val="bg1">
                  <a:lumMod val="85000"/>
                </a:schemeClr>
              </a:solidFill>
              <a:latin typeface="Source Sans Pro" panose="020B0503030403020204" pitchFamily="34" charset="0"/>
              <a:ea typeface="MS PGothic" panose="020B0600070205080204" pitchFamily="34" charset="-128"/>
              <a:sym typeface="Source Sans Pro" panose="020B0503030403020204" pitchFamily="34" charset="0"/>
            </a:endParaRPr>
          </a:p>
        </p:txBody>
      </p:sp>
      <p:cxnSp>
        <p:nvCxnSpPr>
          <p:cNvPr id="23" name="Straight Connector 22"/>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043952" y="1178281"/>
            <a:ext cx="7949862" cy="707886"/>
          </a:xfrm>
          <a:prstGeom prst="rect">
            <a:avLst/>
          </a:prstGeom>
          <a:noFill/>
        </p:spPr>
        <p:txBody>
          <a:bodyPr wrap="square">
            <a:spAutoFit/>
          </a:bodyPr>
          <a:lstStyle/>
          <a:p>
            <a:pPr algn="ctr">
              <a:defRPr/>
            </a:pPr>
            <a:r>
              <a:rPr lang="fa-IR" sz="4000" baseline="3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4.</a:t>
            </a:r>
            <a:r>
              <a:rPr lang="fa-IR" sz="4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 تفسیر قرآن</a:t>
            </a:r>
            <a:endParaRPr lang="en-US" sz="4000" baseline="3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endParaRPr>
          </a:p>
        </p:txBody>
      </p:sp>
    </p:spTree>
    <p:extLst>
      <p:ext uri="{BB962C8B-B14F-4D97-AF65-F5344CB8AC3E}">
        <p14:creationId xmlns:p14="http://schemas.microsoft.com/office/powerpoint/2010/main" val="2718320832"/>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Box 5"/>
          <p:cNvSpPr txBox="1">
            <a:spLocks noChangeArrowheads="1"/>
          </p:cNvSpPr>
          <p:nvPr/>
        </p:nvSpPr>
        <p:spPr bwMode="auto">
          <a:xfrm>
            <a:off x="6316717" y="2172226"/>
            <a:ext cx="4356979" cy="398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a:r>
              <a:rPr lang="fa-IR" sz="2200" dirty="0" smtClean="0">
                <a:cs typeface="B Yekan" panose="00000400000000000000" pitchFamily="2" charset="-78"/>
              </a:rPr>
              <a:t>تدبر در آیات بالاترین نوع انس و ارتباط با قرآن است. تدبر عبور از لایه های ژرف برای کشف حقایق پنهانی است.</a:t>
            </a:r>
          </a:p>
          <a:p>
            <a:pPr algn="just" rtl="1"/>
            <a:r>
              <a:rPr lang="fa-IR" sz="2200" dirty="0" smtClean="0">
                <a:cs typeface="B Yekan" panose="00000400000000000000" pitchFamily="2" charset="-78"/>
              </a:rPr>
              <a:t>امام علی (ع) می فرماید:</a:t>
            </a:r>
          </a:p>
          <a:p>
            <a:pPr algn="just" rtl="1"/>
            <a:r>
              <a:rPr lang="fa-IR" sz="2200" dirty="0" smtClean="0">
                <a:cs typeface="B Yekan" panose="00000400000000000000" pitchFamily="2" charset="-78"/>
              </a:rPr>
              <a:t>«و قرآن را بیاموزید که آن زیباترین سخن است و در آن ژرف بیاندیشید که بهار دلهاست.»</a:t>
            </a:r>
          </a:p>
          <a:p>
            <a:pPr algn="just" rtl="1"/>
            <a:endParaRPr lang="fa-IR" sz="1050" dirty="0">
              <a:cs typeface="B Yekan" panose="00000400000000000000" pitchFamily="2" charset="-78"/>
            </a:endParaRPr>
          </a:p>
          <a:p>
            <a:pPr algn="just" rtl="1"/>
            <a:r>
              <a:rPr lang="fa-IR" sz="2200" dirty="0" smtClean="0">
                <a:cs typeface="B Yekan" panose="00000400000000000000" pitchFamily="2" charset="-78"/>
              </a:rPr>
              <a:t>تدبر در قرآن جان مؤمن را چنان با حقیقت قرآن مأنوس می کند که در برابر آن، مراتب دیگر انس با قرآن کوچک جلوه می کند.</a:t>
            </a:r>
            <a:endParaRPr lang="en-US" sz="2200" dirty="0">
              <a:cs typeface="B Yekan" panose="00000400000000000000" pitchFamily="2" charset="-78"/>
            </a:endParaRPr>
          </a:p>
        </p:txBody>
      </p:sp>
      <p:cxnSp>
        <p:nvCxnSpPr>
          <p:cNvPr id="23" name="Straight Connector 22"/>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043952" y="1178281"/>
            <a:ext cx="7949862" cy="707886"/>
          </a:xfrm>
          <a:prstGeom prst="rect">
            <a:avLst/>
          </a:prstGeom>
          <a:noFill/>
        </p:spPr>
        <p:txBody>
          <a:bodyPr wrap="square">
            <a:spAutoFit/>
          </a:bodyPr>
          <a:lstStyle/>
          <a:p>
            <a:pPr algn="ctr">
              <a:defRPr/>
            </a:pPr>
            <a:r>
              <a:rPr lang="fa-IR" sz="4000" baseline="3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5.</a:t>
            </a:r>
            <a:r>
              <a:rPr lang="fa-IR" sz="4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 تدبر در قرآن</a:t>
            </a:r>
            <a:endParaRPr lang="en-US" sz="4000" i="1" baseline="3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970" y="2166632"/>
            <a:ext cx="5240330" cy="3603550"/>
          </a:xfrm>
          <a:prstGeom prst="rect">
            <a:avLst/>
          </a:prstGeom>
        </p:spPr>
      </p:pic>
    </p:spTree>
    <p:extLst>
      <p:ext uri="{BB962C8B-B14F-4D97-AF65-F5344CB8AC3E}">
        <p14:creationId xmlns:p14="http://schemas.microsoft.com/office/powerpoint/2010/main" val="4151906137"/>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FF000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فونت جدید">
      <a:majorFont>
        <a:latin typeface="IRANSans"/>
        <a:ea typeface=""/>
        <a:cs typeface="IRANSans"/>
      </a:majorFont>
      <a:minorFont>
        <a:latin typeface="IRANSans"/>
        <a:ea typeface=""/>
        <a:cs typeface="IRAN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1317</TotalTime>
  <Words>506</Words>
  <Application>Microsoft Office PowerPoint</Application>
  <PresentationFormat>Widescreen</PresentationFormat>
  <Paragraphs>44</Paragraphs>
  <Slides>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MS PGothic</vt:lpstr>
      <vt:lpstr>0 Aseman</vt:lpstr>
      <vt:lpstr>Arial</vt:lpstr>
      <vt:lpstr>B Titr</vt:lpstr>
      <vt:lpstr>B Yekan</vt:lpstr>
      <vt:lpstr>B Zar</vt:lpstr>
      <vt:lpstr>Calibri</vt:lpstr>
      <vt:lpstr>IRANSans</vt:lpstr>
      <vt:lpstr>Source Sans Pro</vt:lpstr>
      <vt:lpstr>Source Sans Pro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حمیدرضا خاتونی</dc:creator>
  <cp:lastModifiedBy>r.moradi</cp:lastModifiedBy>
  <cp:revision>90</cp:revision>
  <dcterms:created xsi:type="dcterms:W3CDTF">2017-02-05T13:10:08Z</dcterms:created>
  <dcterms:modified xsi:type="dcterms:W3CDTF">2018-01-17T09:58:55Z</dcterms:modified>
</cp:coreProperties>
</file>