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78" r:id="rId9"/>
    <p:sldId id="262" r:id="rId10"/>
    <p:sldId id="263" r:id="rId11"/>
    <p:sldId id="264" r:id="rId12"/>
    <p:sldId id="273" r:id="rId13"/>
    <p:sldId id="265" r:id="rId14"/>
    <p:sldId id="280" r:id="rId15"/>
    <p:sldId id="266" r:id="rId16"/>
    <p:sldId id="267" r:id="rId17"/>
    <p:sldId id="268" r:id="rId18"/>
    <p:sldId id="269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5E36B633-904A-4F5D-B5F3-4AE14D2040CC}">
          <p14:sldIdLst>
            <p14:sldId id="256"/>
            <p14:sldId id="257"/>
            <p14:sldId id="258"/>
            <p14:sldId id="259"/>
            <p14:sldId id="260"/>
            <p14:sldId id="261"/>
            <p14:sldId id="277"/>
            <p14:sldId id="278"/>
            <p14:sldId id="262"/>
            <p14:sldId id="263"/>
            <p14:sldId id="264"/>
            <p14:sldId id="273"/>
            <p14:sldId id="265"/>
            <p14:sldId id="280"/>
            <p14:sldId id="266"/>
            <p14:sldId id="267"/>
            <p14:sldId id="268"/>
            <p14:sldId id="269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61" d="100"/>
          <a:sy n="61" d="100"/>
        </p:scale>
        <p:origin x="67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66D5E3-8666-4E12-ABF8-5308A7D46B39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BD5D51E-65BE-4CCC-9BC6-5883A77B3F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87344" y="363073"/>
            <a:ext cx="10515600" cy="4397187"/>
          </a:xfrm>
        </p:spPr>
        <p:txBody>
          <a:bodyPr>
            <a:normAutofit/>
          </a:bodyPr>
          <a:lstStyle/>
          <a:p>
            <a:pPr algn="r"/>
            <a:r>
              <a:rPr lang="fa-IR" sz="4400" dirty="0" smtClean="0">
                <a:solidFill>
                  <a:schemeClr val="accent1"/>
                </a:solidFill>
              </a:rPr>
              <a:t>نام درس: </a:t>
            </a:r>
            <a:r>
              <a:rPr lang="fa-IR" sz="4400" dirty="0" smtClean="0">
                <a:solidFill>
                  <a:schemeClr val="bg1"/>
                </a:solidFill>
              </a:rPr>
              <a:t>اخلاق اسلامی در علوم تربیتی</a:t>
            </a:r>
            <a:br>
              <a:rPr lang="fa-IR" sz="4400" dirty="0" smtClean="0">
                <a:solidFill>
                  <a:schemeClr val="bg1"/>
                </a:solidFill>
              </a:rPr>
            </a:br>
            <a:r>
              <a:rPr lang="fa-IR" sz="4400" dirty="0" smtClean="0">
                <a:solidFill>
                  <a:schemeClr val="bg1"/>
                </a:solidFill>
              </a:rPr>
              <a:t/>
            </a:r>
            <a:br>
              <a:rPr lang="fa-IR" sz="4400" dirty="0" smtClean="0">
                <a:solidFill>
                  <a:schemeClr val="bg1"/>
                </a:solidFill>
              </a:rPr>
            </a:br>
            <a:r>
              <a:rPr lang="fa-IR" sz="4400" dirty="0" smtClean="0">
                <a:solidFill>
                  <a:schemeClr val="accent1"/>
                </a:solidFill>
              </a:rPr>
              <a:t>موضوع: </a:t>
            </a:r>
            <a:r>
              <a:rPr lang="fa-IR" sz="4400" dirty="0" smtClean="0">
                <a:solidFill>
                  <a:schemeClr val="bg1"/>
                </a:solidFill>
              </a:rPr>
              <a:t>فضایل و رذایل اخلاقی</a:t>
            </a:r>
            <a:r>
              <a:rPr lang="fa-IR" sz="3600" dirty="0" smtClean="0">
                <a:solidFill>
                  <a:schemeClr val="bg1"/>
                </a:solidFill>
              </a:rPr>
              <a:t/>
            </a:r>
            <a:br>
              <a:rPr lang="fa-IR" sz="3600" dirty="0" smtClean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8336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5867400"/>
          </a:xfrm>
        </p:spPr>
        <p:txBody>
          <a:bodyPr>
            <a:normAutofit fontScale="90000"/>
          </a:bodyPr>
          <a:lstStyle/>
          <a:p>
            <a:pPr algn="r"/>
            <a:r>
              <a:rPr lang="fa-IR" sz="4800" dirty="0" smtClean="0">
                <a:solidFill>
                  <a:schemeClr val="accent1"/>
                </a:solidFill>
              </a:rPr>
              <a:t>مقدمه:</a:t>
            </a:r>
            <a:r>
              <a:rPr lang="fa-IR" sz="4800" dirty="0" smtClean="0"/>
              <a:t/>
            </a:r>
            <a:br>
              <a:rPr lang="fa-IR" sz="4800" dirty="0" smtClean="0"/>
            </a:br>
            <a:r>
              <a:rPr lang="fa-IR" dirty="0">
                <a:solidFill>
                  <a:schemeClr val="bg1">
                    <a:lumMod val="75000"/>
                    <a:lumOff val="25000"/>
                  </a:schemeClr>
                </a:solidFill>
              </a:rPr>
              <a:t/>
            </a:r>
            <a:br>
              <a:rPr lang="fa-IR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fa-IR" sz="32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در این بحث به کرامات و رذایل اخلاقی و لوازمی  که  انسان باید برای رهایی از چالشها و این که چه موانعی را بشناسد و پشت سر بگذارد میپردازیم .</a:t>
            </a:r>
            <a:br>
              <a:rPr lang="fa-IR" sz="32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fa-IR" sz="32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انچه که در جوامع امروزی نیازمند جوانان است مرتبط کردن مقوله اخلاق فردی و اجتماعی به منبع ارزش ها و پایدار کردن پیوند درونی انها با خدا است</a:t>
            </a:r>
            <a:br>
              <a:rPr lang="fa-IR" sz="32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fa-IR" dirty="0"/>
              <a:t/>
            </a:r>
            <a:br>
              <a:rPr lang="fa-I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7948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732929"/>
          </a:xfrm>
        </p:spPr>
        <p:txBody>
          <a:bodyPr/>
          <a:lstStyle/>
          <a:p>
            <a:pPr algn="r"/>
            <a:r>
              <a:rPr lang="fa-IR" sz="4400" dirty="0" smtClean="0">
                <a:solidFill>
                  <a:schemeClr val="accent1"/>
                </a:solidFill>
              </a:rPr>
              <a:t>اخلاق الهی</a:t>
            </a:r>
            <a:br>
              <a:rPr lang="fa-IR" sz="4400" dirty="0" smtClean="0">
                <a:solidFill>
                  <a:schemeClr val="accent1"/>
                </a:solidFill>
              </a:rPr>
            </a:br>
            <a:r>
              <a:rPr lang="fa-IR" sz="4400" dirty="0">
                <a:solidFill>
                  <a:schemeClr val="accent1"/>
                </a:solidFill>
              </a:rPr>
              <a:t/>
            </a:r>
            <a:br>
              <a:rPr lang="fa-IR" sz="4400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اخلاق الهی در صدد بیان امور زیر است: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زاد و توشه سفر سالک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شناخت و رفع موانع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منازل و مراحل سفر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حالات عارف و سالک در حیف سفر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حالاتی که پس از سلوک به او دست میدهد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- وصل و فنا</a:t>
            </a:r>
            <a:endParaRPr 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512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880847"/>
          </a:xfrm>
        </p:spPr>
        <p:txBody>
          <a:bodyPr>
            <a:normAutofit fontScale="90000"/>
          </a:bodyPr>
          <a:lstStyle/>
          <a:p>
            <a:pPr algn="r"/>
            <a:r>
              <a:rPr lang="fa-IR" sz="36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مبدا حرکت و لوازم ان </a:t>
            </a:r>
            <a:r>
              <a:rPr lang="fa-IR" sz="3600" dirty="0" smtClean="0">
                <a:solidFill>
                  <a:schemeClr val="accent1"/>
                </a:solidFill>
              </a:rPr>
              <a:t>:</a:t>
            </a:r>
            <a:br>
              <a:rPr lang="fa-IR" sz="3600" dirty="0" smtClean="0">
                <a:solidFill>
                  <a:schemeClr val="accent1"/>
                </a:solidFill>
              </a:rPr>
            </a:br>
            <a:r>
              <a:rPr lang="fa-IR" sz="3600" dirty="0" smtClean="0">
                <a:solidFill>
                  <a:schemeClr val="tx1">
                    <a:lumMod val="65000"/>
                  </a:schemeClr>
                </a:solidFill>
              </a:rPr>
              <a:t/>
            </a:r>
            <a:br>
              <a:rPr lang="fa-IR" sz="3600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fa-IR" sz="2800" dirty="0" smtClean="0">
                <a:solidFill>
                  <a:schemeClr val="tx1">
                    <a:lumMod val="65000"/>
                  </a:schemeClr>
                </a:solidFill>
              </a:rPr>
              <a:t>منظور از مبادی حرکت ان است که طالب کمال باید در پی دستیابی به عوامل و لوازمی باشد که در طول مسیر برایش ضروری است و بدون وجود انها حرکت میسر نمیباشد </a:t>
            </a:r>
            <a:br>
              <a:rPr lang="fa-IR" sz="2800" dirty="0" smtClean="0">
                <a:solidFill>
                  <a:schemeClr val="tx1">
                    <a:lumMod val="65000"/>
                  </a:schemeClr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/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 لوازم سلوک عبارت اند از: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ایمان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ثبات 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نیت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صدق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انابه</a:t>
            </a:r>
            <a:b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2800" dirty="0" smtClean="0">
                <a:solidFill>
                  <a:schemeClr val="bg2">
                    <a:lumMod val="50000"/>
                  </a:schemeClr>
                </a:solidFill>
              </a:rPr>
              <a:t>- اخلاص</a:t>
            </a:r>
            <a:r>
              <a:rPr lang="fa-IR" sz="36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fa-IR" sz="36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a-IR" sz="3600" dirty="0" smtClean="0">
                <a:solidFill>
                  <a:schemeClr val="accent1"/>
                </a:solidFill>
              </a:rPr>
              <a:t> 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3915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6001870"/>
          </a:xfrm>
        </p:spPr>
        <p:txBody>
          <a:bodyPr/>
          <a:lstStyle/>
          <a:p>
            <a:pPr algn="r"/>
            <a:r>
              <a:rPr lang="fa-IR" sz="4800" dirty="0" smtClean="0">
                <a:solidFill>
                  <a:schemeClr val="accent1"/>
                </a:solidFill>
              </a:rPr>
              <a:t>ایمان :</a:t>
            </a:r>
            <a:r>
              <a:rPr lang="fa-IR" dirty="0" smtClean="0">
                <a:solidFill>
                  <a:schemeClr val="accent1"/>
                </a:solidFill>
              </a:rPr>
              <a:t/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600" dirty="0" smtClean="0">
                <a:solidFill>
                  <a:schemeClr val="tx1"/>
                </a:solidFill>
              </a:rPr>
              <a:t>ایمان در لغت به معنای تصدیق است . در مفاهیم عرفانی به معنی باور قلبی امده است . سالک باید به خدا وحی و قیامت باور قلبی داشته باشد </a:t>
            </a:r>
            <a:br>
              <a:rPr lang="fa-IR" sz="3600" dirty="0" smtClean="0">
                <a:solidFill>
                  <a:schemeClr val="tx1"/>
                </a:solidFill>
              </a:rPr>
            </a:br>
            <a:r>
              <a:rPr lang="fa-IR" sz="3600" dirty="0" smtClean="0">
                <a:solidFill>
                  <a:schemeClr val="tx1"/>
                </a:solidFill>
              </a:rPr>
              <a:t>ایمان دارای مراتبی است که ابتدایی ترین ان قلبی تقلیدی است و در مرتبه بعد از ایمان تحقیقی قلبی میتوان نام برد 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976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907741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مراتب ایمان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ایمان اصغر </a:t>
            </a:r>
            <a:r>
              <a:rPr lang="fa-IR" sz="2000" dirty="0" smtClean="0">
                <a:solidFill>
                  <a:schemeClr val="tx1"/>
                </a:solidFill>
              </a:rPr>
              <a:t>(اعتقاد و باور قلبی به حقیقت شهادتین است)</a:t>
            </a:r>
            <a:br>
              <a:rPr lang="fa-IR" sz="20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ایمان اکبر </a:t>
            </a:r>
            <a:r>
              <a:rPr lang="fa-IR" sz="2000" dirty="0" smtClean="0">
                <a:solidFill>
                  <a:schemeClr val="tx1"/>
                </a:solidFill>
              </a:rPr>
              <a:t>(عبارت است از تسلیم شدن در برابر خدا در این مرتبه چون و چرا وجود ندارد)</a:t>
            </a:r>
            <a:br>
              <a:rPr lang="fa-IR" sz="20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ایمان اعظم  </a:t>
            </a:r>
            <a:r>
              <a:rPr lang="fa-IR" sz="2000" dirty="0" smtClean="0">
                <a:solidFill>
                  <a:schemeClr val="tx1"/>
                </a:solidFill>
              </a:rPr>
              <a:t>( در این مرحله مومن به حیات طیبه  رسیده  و از حیات طبیعی فراتر رفته)</a:t>
            </a: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39161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آفت ایمان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fa-IR" dirty="0" smtClean="0"/>
              <a:t>1:از دیدگاه قران شرک مرجع همه اوصاف رذیله دانسته شده است که به صورت :</a:t>
            </a:r>
          </a:p>
          <a:p>
            <a:pPr algn="r"/>
            <a:endParaRPr lang="fa-IR" dirty="0" smtClean="0"/>
          </a:p>
          <a:p>
            <a:pPr algn="r">
              <a:buNone/>
            </a:pPr>
            <a:r>
              <a:rPr lang="fa-IR" dirty="0" smtClean="0"/>
              <a:t>1:تکیه کردن به غیر خدا درانجام امور</a:t>
            </a:r>
          </a:p>
          <a:p>
            <a:pPr algn="r">
              <a:buNone/>
            </a:pPr>
            <a:r>
              <a:rPr lang="fa-IR" dirty="0" smtClean="0"/>
              <a:t>2:جایگزینی هوای نفس وخواست خود یا دیگران بجای رضای دوست</a:t>
            </a:r>
          </a:p>
          <a:p>
            <a:pPr algn="r">
              <a:buNone/>
            </a:pPr>
            <a:endParaRPr lang="fa-IR" dirty="0" smtClean="0"/>
          </a:p>
          <a:p>
            <a:pPr algn="r">
              <a:buNone/>
            </a:pPr>
            <a:endParaRPr lang="fa-IR" dirty="0" smtClean="0"/>
          </a:p>
          <a:p>
            <a:pPr algn="r">
              <a:buNone/>
            </a:pPr>
            <a:r>
              <a:rPr lang="fa-IR" dirty="0" smtClean="0"/>
              <a:t>2: منشا گناهانی همچون : غرور * ریا * تکبر و...</a:t>
            </a:r>
            <a:endParaRPr lang="en-US" dirty="0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انواع ستم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fa-IR" dirty="0" smtClean="0"/>
              <a:t> 1: ستمی که به دیگران در امور عادی صورت میگیرد</a:t>
            </a:r>
          </a:p>
          <a:p>
            <a:pPr algn="r">
              <a:buNone/>
            </a:pPr>
            <a:endParaRPr lang="fa-IR" dirty="0" smtClean="0"/>
          </a:p>
          <a:p>
            <a:pPr algn="r">
              <a:buNone/>
            </a:pPr>
            <a:r>
              <a:rPr lang="fa-IR" dirty="0" smtClean="0"/>
              <a:t>مثال : تعدی به آبرو.مال وناموس</a:t>
            </a:r>
          </a:p>
          <a:p>
            <a:pPr algn="r">
              <a:buNone/>
            </a:pPr>
            <a:endParaRPr lang="fa-IR" dirty="0" smtClean="0"/>
          </a:p>
          <a:p>
            <a:pPr algn="r">
              <a:buNone/>
            </a:pPr>
            <a:endParaRPr lang="fa-IR" dirty="0" smtClean="0"/>
          </a:p>
          <a:p>
            <a:pPr algn="r">
              <a:buNone/>
            </a:pPr>
            <a:r>
              <a:rPr lang="fa-IR" dirty="0" smtClean="0"/>
              <a:t> 2: ستم به حریم اعتقادات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611907"/>
          </a:xfrm>
          <a:solidFill>
            <a:srgbClr val="0070C0"/>
          </a:solidFill>
          <a:ln>
            <a:solidFill>
              <a:srgbClr val="00B0F0"/>
            </a:solidFill>
          </a:ln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اثرات و نتایج ترتیبی ایمان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اعمال نیک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روشن بینی 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دوری از گناه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محبوبیت نزد مردم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رستگاری در اخرت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سلامت جسمی و ارامش روحی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- سلامت و رشد جامعه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839709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566569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ثبات :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dirty="0">
                <a:solidFill>
                  <a:schemeClr val="tx2">
                    <a:lumMod val="90000"/>
                  </a:schemeClr>
                </a:solidFill>
              </a:rPr>
              <a:t/>
            </a:r>
            <a:br>
              <a:rPr lang="fa-IR" dirty="0">
                <a:solidFill>
                  <a:schemeClr val="tx2">
                    <a:lumMod val="90000"/>
                  </a:schemeClr>
                </a:solidFill>
              </a:rPr>
            </a:br>
            <a:r>
              <a:rPr lang="fa-IR" sz="3200" dirty="0" smtClean="0">
                <a:solidFill>
                  <a:schemeClr val="tx2">
                    <a:lumMod val="90000"/>
                  </a:schemeClr>
                </a:solidFill>
              </a:rPr>
              <a:t>امر دیگری که لازمه حرکت در مسیر کمال است ثبات میباشد . ثبات به معنای استواری و راسخ بودن در ایمان است . حرکت توام با تزلزل و اضطراب بی فایده است . اگر فکری انسان را به حق راهنمایی کند و او تصمیم پیمودن بگیرد ولی در این تصمیم ثابت نباشد و عواملی او را از این تصمیم پشیمان کند دارای ثبات نیست بنابراین صرف ایمان برای سلوک کافی نیست و باید به مرحله ثبات در اعتقاد ایمان و برسد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87771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5692588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نیت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 smtClean="0">
                <a:solidFill>
                  <a:schemeClr val="accent1"/>
                </a:solidFill>
              </a:rPr>
              <a:t/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اساسی ترین منشا ارزش اعمال نیت انهاست . نقش انگیزه و نیت در شکل دهی شخصیت ادمی بسیار مهم شمرده شده است 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قران کریم می فرماید :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accent3"/>
                </a:solidFill>
              </a:rPr>
              <a:t>( </a:t>
            </a:r>
            <a:r>
              <a:rPr lang="fa-IR" sz="2800" dirty="0" smtClean="0">
                <a:solidFill>
                  <a:schemeClr val="accent3"/>
                </a:solidFill>
              </a:rPr>
              <a:t>انچه انقاق میکنید به نفع خود شماست اما در صورتی که جز به نیت کسب رضای خدا انفاق نکنید )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27740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دشواری نیت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65913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fa-IR" dirty="0" smtClean="0">
                <a:solidFill>
                  <a:schemeClr val="accent3">
                    <a:lumMod val="50000"/>
                  </a:schemeClr>
                </a:solidFill>
              </a:rPr>
              <a:t> 1 : نیتی که با خداوندارتباط پیدا کندمیتواند نقش ارزشی به عمل دهد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fa-IR" dirty="0" smtClean="0">
                <a:solidFill>
                  <a:schemeClr val="accent3">
                    <a:lumMod val="50000"/>
                  </a:schemeClr>
                </a:solidFill>
              </a:rPr>
              <a:t>انجام کارهای نیک و خیر به هر قصدی ممکن است انجام شود که بعضی از نیات پاک وخالص نیستند </a:t>
            </a:r>
          </a:p>
          <a:p>
            <a:pPr algn="r">
              <a:buNone/>
            </a:pPr>
            <a:r>
              <a:rPr lang="fa-IR" dirty="0" smtClean="0">
                <a:solidFill>
                  <a:schemeClr val="accent3">
                    <a:lumMod val="50000"/>
                  </a:schemeClr>
                </a:solidFill>
              </a:rPr>
              <a:t>مثال:نویسنده ای که دوستدارد نامش درکتاب ذکرشود*فردی که مسجد یا مدرسه ای میسازد و علاقه داردکه نامش درتابلو آن مکان درج شود</a:t>
            </a: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endParaRPr lang="fa-IR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fa-IR" dirty="0" smtClean="0">
                <a:solidFill>
                  <a:schemeClr val="accent3">
                    <a:lumMod val="50000"/>
                  </a:schemeClr>
                </a:solidFill>
              </a:rPr>
              <a:t>2 :علت اینکه نیت بهترین عمل شناخته شده بخاطرسختی بدست آوردن نیت خالص است</a:t>
            </a:r>
            <a:r>
              <a:rPr lang="fa-IR" dirty="0" smtClean="0"/>
              <a:t>.</a:t>
            </a:r>
          </a:p>
          <a:p>
            <a:pPr algn="r">
              <a:buNone/>
            </a:pPr>
            <a:r>
              <a:rPr lang="fa-IR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زیرا اگرا انسان بخواهد نیت پاک وخالص وبدون ریا را درخودش به جریان بندازد نیازمند مبارزه جدی و مداوم با شیطان است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6096000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صدق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 smtClean="0">
                <a:solidFill>
                  <a:schemeClr val="accent1"/>
                </a:solidFill>
              </a:rPr>
              <a:t/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صدق در لغت به معنای راست گفتن است در اصطلاح عرفانی صدق به معنای راستی در گفتن  نیت عزم وفاداری به پیمانها است .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صدیق کسی است در تمام موارد پیشین راستی هدف او شود و گفتارش مطابق حق رفتارش هماهنگ با گفتارش انجام گیرد و خداوند پیامبران را به عنوان صدیق و صادق معرفی میکند.</a:t>
            </a:r>
            <a:r>
              <a:rPr lang="fa-IR" sz="3200" dirty="0" smtClean="0">
                <a:solidFill>
                  <a:schemeClr val="accent1"/>
                </a:solidFill>
              </a:rPr>
              <a:t/>
            </a:r>
            <a:br>
              <a:rPr lang="fa-IR" sz="3200" dirty="0" smtClean="0">
                <a:solidFill>
                  <a:schemeClr val="accent1"/>
                </a:solidFill>
              </a:rPr>
            </a:br>
            <a:r>
              <a:rPr lang="fa-IR" sz="3200" dirty="0">
                <a:solidFill>
                  <a:schemeClr val="accent1"/>
                </a:solidFill>
              </a:rPr>
              <a:t/>
            </a:r>
            <a:br>
              <a:rPr lang="fa-IR" sz="3200" dirty="0">
                <a:solidFill>
                  <a:schemeClr val="accent1"/>
                </a:solidFill>
              </a:rPr>
            </a:b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93659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سخن علامه طباطبایی درمورد صدیقین: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صدیق کسی است که دروغ هرگز دراو راه ندارد. چنین کسی کاری که حق بودن آن را نمیداند انجام نمیدهد. سخنی که راست بودنش را نمیداند/نمیگوید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         حقایق اشیا را میبیند حق را میگوید و انجام میدهد</a:t>
            </a:r>
          </a:p>
        </p:txBody>
      </p:sp>
      <p:sp>
        <p:nvSpPr>
          <p:cNvPr id="4" name="Left Arrow 3"/>
          <p:cNvSpPr/>
          <p:nvPr/>
        </p:nvSpPr>
        <p:spPr>
          <a:xfrm>
            <a:off x="10620102" y="3069771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8"/>
            <a:ext cx="9404723" cy="5948082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اثرات و نتایج تربیتی صدق : 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1-  تقویت اعتماد به فرد در میان افراد جامعه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>
                <a:solidFill>
                  <a:schemeClr val="tx1"/>
                </a:solidFill>
              </a:rPr>
              <a:t/>
            </a:r>
            <a:br>
              <a:rPr lang="fa-IR" sz="3200" dirty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2- تامین ارامش روانی فرد 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>
                <a:solidFill>
                  <a:schemeClr val="tx1"/>
                </a:solidFill>
              </a:rPr>
              <a:t/>
            </a:r>
            <a:br>
              <a:rPr lang="fa-IR" sz="3200" dirty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3- تقویت صفات و خصوصیاتی همچون وفاداری و صفا و ازادگی .....</a:t>
            </a:r>
            <a:r>
              <a:rPr lang="fa-IR" dirty="0" smtClean="0">
                <a:solidFill>
                  <a:schemeClr val="accent1"/>
                </a:solidFill>
              </a:rPr>
              <a:t/>
            </a:r>
            <a:br>
              <a:rPr lang="fa-IR" dirty="0" smtClean="0">
                <a:solidFill>
                  <a:schemeClr val="accent1"/>
                </a:solidFill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22711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477435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انابه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انابه به معنای نوبت گرفتن است بنابراین منیب کسی است که مکرا نوبت بگیرد تا در رحمت الهی به روی وی گشوده شود .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 اقبال میتواند به یکی از سه موضوع زیر تعلق گیرد</a:t>
            </a:r>
            <a:r>
              <a:rPr lang="fa-IR" dirty="0" smtClean="0">
                <a:solidFill>
                  <a:schemeClr val="accent1"/>
                </a:solidFill>
              </a:rPr>
              <a:t/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1- به باطن و درون سالک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2- به قول</a:t>
            </a:r>
            <a:br>
              <a:rPr lang="fa-IR" sz="2800" dirty="0" smtClean="0">
                <a:solidFill>
                  <a:schemeClr val="tx1"/>
                </a:solidFill>
              </a:rPr>
            </a:br>
            <a:r>
              <a:rPr lang="fa-IR" sz="2800" dirty="0" smtClean="0">
                <a:solidFill>
                  <a:schemeClr val="tx1"/>
                </a:solidFill>
              </a:rPr>
              <a:t>3- به اعمال و رفتار ظاهری 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71933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759823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اخلاص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اخلاص به معنی ویژه کردن برا خدا و پاک کردن همه امور از هر گونه شرک و خواسته های نفسانی است .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اخلاص در دین داری زمانی به معنای واقعی کلمه محقق میشود که شخص با علاقه به سراغ عبادت رود و در ان چیزی جز خدا نخواهد.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در خلاصه دین خدا جز به اخلاص منتهی نمیشود و اخلاص نیز جز به حب منتهی نمیگردد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66602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5853953"/>
          </a:xfrm>
        </p:spPr>
        <p:txBody>
          <a:bodyPr/>
          <a:lstStyle/>
          <a:p>
            <a:pPr algn="r"/>
            <a:r>
              <a:rPr lang="fa-IR" dirty="0" smtClean="0">
                <a:solidFill>
                  <a:schemeClr val="accent1"/>
                </a:solidFill>
              </a:rPr>
              <a:t>اثار و نتایج اخلاص :</a:t>
            </a:r>
            <a:br>
              <a:rPr lang="fa-IR" dirty="0" smtClean="0">
                <a:solidFill>
                  <a:schemeClr val="accent1"/>
                </a:solidFill>
              </a:rPr>
            </a:br>
            <a:r>
              <a:rPr lang="fa-IR" dirty="0">
                <a:solidFill>
                  <a:schemeClr val="accent1"/>
                </a:solidFill>
              </a:rPr>
              <a:t/>
            </a:r>
            <a:br>
              <a:rPr lang="fa-IR" dirty="0">
                <a:solidFill>
                  <a:schemeClr val="accent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1- علم به تاویل احادیث و تفسیر حقایق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>
                <a:solidFill>
                  <a:schemeClr val="tx1"/>
                </a:solidFill>
              </a:rPr>
              <a:t/>
            </a:r>
            <a:br>
              <a:rPr lang="fa-IR" sz="3200" dirty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2- جوشش حکمت </a:t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/>
            </a:r>
            <a:br>
              <a:rPr lang="fa-IR" sz="3200" dirty="0" smtClean="0">
                <a:solidFill>
                  <a:schemeClr val="tx1"/>
                </a:solidFill>
              </a:rPr>
            </a:br>
            <a:r>
              <a:rPr lang="fa-IR" sz="3200" dirty="0" smtClean="0">
                <a:solidFill>
                  <a:schemeClr val="tx1"/>
                </a:solidFill>
              </a:rPr>
              <a:t>3- عزت اجتماعی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2860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1154954" y="1447802"/>
            <a:ext cx="3401063" cy="4577079"/>
          </a:xfrm>
        </p:spPr>
        <p:txBody>
          <a:bodyPr/>
          <a:lstStyle/>
          <a:p>
            <a:pPr algn="ctr"/>
            <a:endParaRPr lang="fa-IR" dirty="0"/>
          </a:p>
          <a:p>
            <a:pPr algn="ctr"/>
            <a:endParaRPr lang="fa-IR" dirty="0"/>
          </a:p>
          <a:p>
            <a:pPr algn="ctr"/>
            <a:endParaRPr lang="fa-IR" dirty="0"/>
          </a:p>
          <a:p>
            <a:pPr algn="ctr"/>
            <a:endParaRPr lang="fa-IR" dirty="0" smtClean="0"/>
          </a:p>
          <a:p>
            <a:pPr algn="ctr"/>
            <a:r>
              <a:rPr lang="fa-IR" sz="9600" dirty="0" smtClean="0">
                <a:solidFill>
                  <a:schemeClr val="bg1"/>
                </a:solidFill>
              </a:rPr>
              <a:t>پایان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1284553"/>
            <a:ext cx="6815137" cy="3830107"/>
          </a:xfrm>
        </p:spPr>
      </p:pic>
    </p:spTree>
    <p:extLst>
      <p:ext uri="{BB962C8B-B14F-4D97-AF65-F5344CB8AC3E}">
        <p14:creationId xmlns:p14="http://schemas.microsoft.com/office/powerpoint/2010/main" val="37936263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327</TotalTime>
  <Words>266</Words>
  <Application>Microsoft Office PowerPoint</Application>
  <PresentationFormat>Widescreen</PresentationFormat>
  <Paragraphs>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Book Antiqua</vt:lpstr>
      <vt:lpstr>Lucida Sans</vt:lpstr>
      <vt:lpstr>Tahoma</vt:lpstr>
      <vt:lpstr>Times New Roman</vt:lpstr>
      <vt:lpstr>Wingdings</vt:lpstr>
      <vt:lpstr>Wingdings 2</vt:lpstr>
      <vt:lpstr>Wingdings 3</vt:lpstr>
      <vt:lpstr>Apex</vt:lpstr>
      <vt:lpstr>نام درس: اخلاق اسلامی در علوم تربیتی  موضوع: فضایل و رذایل اخلاقی </vt:lpstr>
      <vt:lpstr>مقدمه:  در این بحث به کرامات و رذایل اخلاقی و لوازمی  که  انسان باید برای رهایی از چالشها و این که چه موانعی را بشناسد و پشت سر بگذارد میپردازیم . انچه که در جوامع امروزی نیازمند جوانان است مرتبط کردن مقوله اخلاق فردی و اجتماعی به منبع ارزش ها و پایدار کردن پیوند درونی انها با خدا است  </vt:lpstr>
      <vt:lpstr>اخلاق الهی  اخلاق الهی در صدد بیان امور زیر است:  - زاد و توشه سفر سالک - شناخت و رفع موانع - منازل و مراحل سفر - حالات عارف و سالک در حیف سفر - حالاتی که پس از سلوک به او دست میدهد - وصل و فنا</vt:lpstr>
      <vt:lpstr>مبدا حرکت و لوازم ان :  منظور از مبادی حرکت ان است که طالب کمال باید در پی دستیابی به عوامل و لوازمی باشد که در طول مسیر برایش ضروری است و بدون وجود انها حرکت میسر نمیباشد    لوازم سلوک عبارت اند از: - ایمان - ثبات  - نیت - صدق - انابه - اخلاص  </vt:lpstr>
      <vt:lpstr>ایمان :  ایمان در لغت به معنای تصدیق است . در مفاهیم عرفانی به معنی باور قلبی امده است . سالک باید به خدا وحی و قیامت باور قلبی داشته باشد  ایمان دارای مراتبی است که ابتدایی ترین ان قلبی تقلیدی است و در مرتبه بعد از ایمان تحقیقی قلبی میتوان نام برد </vt:lpstr>
      <vt:lpstr>مراتب ایمان :  - ایمان اصغر (اعتقاد و باور قلبی به حقیقت شهادتین است)  - ایمان اکبر (عبارت است از تسلیم شدن در برابر خدا در این مرتبه چون و چرا وجود ندارد)  - ایمان اعظم  ( در این مرحله مومن به حیات طیبه  رسیده  و از حیات طبیعی فراتر رفته) </vt:lpstr>
      <vt:lpstr>آفت ایمان </vt:lpstr>
      <vt:lpstr>انواع ستم :</vt:lpstr>
      <vt:lpstr>اثرات و نتایج ترتیبی ایمان :  - اعمال نیک - روشن بینی  - دوری از گناه - محبوبیت نزد مردم - رستگاری در اخرت - سلامت جسمی و ارامش روحی - سلامت و رشد جامعه</vt:lpstr>
      <vt:lpstr>ثبات :  امر دیگری که لازمه حرکت در مسیر کمال است ثبات میباشد . ثبات به معنای استواری و راسخ بودن در ایمان است . حرکت توام با تزلزل و اضطراب بی فایده است . اگر فکری انسان را به حق راهنمایی کند و او تصمیم پیمودن بگیرد ولی در این تصمیم ثابت نباشد و عواملی او را از این تصمیم پشیمان کند دارای ثبات نیست بنابراین صرف ایمان برای سلوک کافی نیست و باید به مرحله ثبات در اعتقاد ایمان و برسد</vt:lpstr>
      <vt:lpstr>نیت :  اساسی ترین منشا ارزش اعمال نیت انهاست . نقش انگیزه و نیت در شکل دهی شخصیت ادمی بسیار مهم شمرده شده است   قران کریم می فرماید : ( انچه انقاق میکنید به نفع خود شماست اما در صورتی که جز به نیت کسب رضای خدا انفاق نکنید )</vt:lpstr>
      <vt:lpstr>دشواری نیت</vt:lpstr>
      <vt:lpstr>صدق :  صدق در لغت به معنای راست گفتن است در اصطلاح عرفانی صدق به معنای راستی در گفتن  نیت عزم وفاداری به پیمانها است . صدیق کسی است در تمام موارد پیشین راستی هدف او شود و گفتارش مطابق حق رفتارش هماهنگ با گفتارش انجام گیرد و خداوند پیامبران را به عنوان صدیق و صادق معرفی میکند.  </vt:lpstr>
      <vt:lpstr>سخن علامه طباطبایی درمورد صدیقین:</vt:lpstr>
      <vt:lpstr>اثرات و نتایج تربیتی صدق :   1-  تقویت اعتماد به فرد در میان افراد جامعه  2- تامین ارامش روانی فرد   3- تقویت صفات و خصوصیاتی همچون وفاداری و صفا و ازادگی ..... </vt:lpstr>
      <vt:lpstr>انابه :  انابه به معنای نوبت گرفتن است بنابراین منیب کسی است که مکرا نوبت بگیرد تا در رحمت الهی به روی وی گشوده شود .   اقبال میتواند به یکی از سه موضوع زیر تعلق گیرد 1- به باطن و درون سالک 2- به قول 3- به اعمال و رفتار ظاهری </vt:lpstr>
      <vt:lpstr>اخلاص :  اخلاص به معنی ویژه کردن برا خدا و پاک کردن همه امور از هر گونه شرک و خواسته های نفسانی است . اخلاص در دین داری زمانی به معنای واقعی کلمه محقق میشود که شخص با علاقه به سراغ عبادت رود و در ان چیزی جز خدا نخواهد. در خلاصه دین خدا جز به اخلاص منتهی نمیشود و اخلاص نیز جز به حب منتهی نمیگردد</vt:lpstr>
      <vt:lpstr>اثار و نتایج اخلاص :  1- علم به تاویل احادیث و تفسیر حقایق  2- جوشش حکمت   3- عزت اجتماعی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Milad-M</dc:creator>
  <cp:lastModifiedBy>usb</cp:lastModifiedBy>
  <cp:revision>193</cp:revision>
  <dcterms:created xsi:type="dcterms:W3CDTF">2017-02-16T17:09:22Z</dcterms:created>
  <dcterms:modified xsi:type="dcterms:W3CDTF">2018-11-28T07:32:20Z</dcterms:modified>
</cp:coreProperties>
</file>