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73" r:id="rId15"/>
    <p:sldId id="274" r:id="rId16"/>
    <p:sldId id="275" r:id="rId17"/>
    <p:sldId id="276" r:id="rId18"/>
    <p:sldId id="27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A29C874-FD9C-493A-8AC9-BDA2F774757C}" type="datetimeFigureOut">
              <a:rPr lang="en-US" smtClean="0"/>
              <a:t>1/15/2016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0EDD738-1C53-4DBB-B2AA-F224CCA5A5E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ماسکها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97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تجهیزات حفاظت از سیستم تنفسی: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r" rtl="1"/>
            <a:r>
              <a:rPr lang="fa-IR" dirty="0"/>
              <a:t>تجهیزات حفاظت از سیستم تنفسی یا ماسکهای تنفسی (</a:t>
            </a:r>
            <a:r>
              <a:rPr lang="en-US" dirty="0"/>
              <a:t>Respiratory Protection Masks</a:t>
            </a:r>
            <a:r>
              <a:rPr lang="fa-IR" dirty="0"/>
              <a:t>) بنا به تعریف وسایلی هستند که به منظور حفاظت سیستم تنفسی طراحی شده­اند تا از استنشاق هوای آلوده جلوگیری نماید. ماسکها این حفاظت را هم بوسیله گرفتن آلاینده­ها از هوای استنشاقی و هم به وسیله هوا رسانی از طریق یک منبع هوای قابل استنشاق تأمین می­کنند. </a:t>
            </a:r>
            <a:endParaRPr lang="en-US" dirty="0"/>
          </a:p>
          <a:p>
            <a:pPr algn="r" rtl="1"/>
            <a:r>
              <a:rPr lang="fa-IR" dirty="0">
                <a:solidFill>
                  <a:srgbClr val="FF0000"/>
                </a:solidFill>
              </a:rPr>
              <a:t>ماسکهای حفاظت تنفسی بطور کلی به دو دسته اصلی تقسیم می­شوند: </a:t>
            </a:r>
            <a:endParaRPr lang="en-US" dirty="0">
              <a:solidFill>
                <a:srgbClr val="FF0000"/>
              </a:solidFill>
            </a:endParaRPr>
          </a:p>
          <a:p>
            <a:pPr algn="r" rtl="1"/>
            <a:r>
              <a:rPr lang="fa-IR" dirty="0"/>
              <a:t> ماسکهای تصفیه کننده هوا (</a:t>
            </a:r>
            <a:r>
              <a:rPr lang="en-US" dirty="0"/>
              <a:t>Air Purifying Respirators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fa-IR" dirty="0"/>
              <a:t> ماسکهای رساننده هوای اتمسفری (</a:t>
            </a:r>
            <a:r>
              <a:rPr lang="en-US" dirty="0"/>
              <a:t>Atmosphere – Supplying Respirators</a:t>
            </a:r>
            <a:r>
              <a:rPr lang="fa-IR" dirty="0"/>
              <a:t>)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00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i="1" dirty="0"/>
              <a:t>1. ماسکهای تصفیه کننده هوا: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/>
              <a:t>ماسکهایی هستند که آلاینده­های موجود در هوای استنشاقی را می­گیرند و خود به چهار دسته تقسیم می­شوند: </a:t>
            </a:r>
            <a:endParaRPr lang="en-US" dirty="0"/>
          </a:p>
          <a:p>
            <a:pPr algn="r" rtl="1"/>
            <a:r>
              <a:rPr lang="fa-IR" dirty="0"/>
              <a:t>الف. ماسکهای حذف کننده ذرات (</a:t>
            </a:r>
            <a:r>
              <a:rPr lang="en-US" dirty="0"/>
              <a:t>Particulate Filtering Respirators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fa-IR" dirty="0"/>
              <a:t>ب. ماسکهای حذف کننده گازها و بخارات (</a:t>
            </a:r>
            <a:r>
              <a:rPr lang="en-US" dirty="0"/>
              <a:t>Vapor and Gas Removing Respirators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fa-IR" dirty="0"/>
              <a:t>ج. ماسکهای الکتریکی تصفیه کننده هوا (</a:t>
            </a:r>
            <a:r>
              <a:rPr lang="en-US" dirty="0"/>
              <a:t>Powered Air – Purifying Respirators (PAPR</a:t>
            </a:r>
            <a:r>
              <a:rPr lang="fa-IR" dirty="0"/>
              <a:t>))</a:t>
            </a:r>
            <a:endParaRPr lang="en-US" dirty="0"/>
          </a:p>
          <a:p>
            <a:pPr algn="r" rtl="1"/>
            <a:r>
              <a:rPr lang="fa-IR" dirty="0"/>
              <a:t>د. ماسکهای نجات (</a:t>
            </a:r>
            <a:r>
              <a:rPr lang="en-US" dirty="0"/>
              <a:t>Escape Masks</a:t>
            </a:r>
            <a:r>
              <a:rPr lang="fa-IR" dirty="0"/>
              <a:t>)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242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i="1" dirty="0"/>
              <a:t>2. ماسکهای هوا رسان: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dirty="0">
                <a:cs typeface="B Nazanin" pitchFamily="2" charset="-78"/>
              </a:rPr>
              <a:t>ماسکهایی هستند که هوا را از طریق منبعی غیر از هوای اطراف، تأمین می­کنند. این گروه از ماسکها در شرایطی استفاده می­شوند که یا فیلتر مناسب جهت حذف آلاینده موجود در هوای محیط وجود نداشته باشد و یا تراکم اکسیژن در محل کمتر از 21% باشد. ماسکهای هوا رسان به دو دسته تقسیم می­شوند:‌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fa-IR" dirty="0">
                <a:cs typeface="B Nazanin" pitchFamily="2" charset="-78"/>
              </a:rPr>
              <a:t>الف. ماسکهای کپسول سرخود (</a:t>
            </a:r>
            <a:r>
              <a:rPr lang="en-US" dirty="0">
                <a:cs typeface="B Nazanin" pitchFamily="2" charset="-78"/>
              </a:rPr>
              <a:t>Self – Contained Breathing Apparatus</a:t>
            </a:r>
            <a:r>
              <a:rPr lang="fa-IR" dirty="0">
                <a:cs typeface="B Nazanin" pitchFamily="2" charset="-78"/>
              </a:rPr>
              <a:t>)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fa-IR" dirty="0">
                <a:cs typeface="B Nazanin" pitchFamily="2" charset="-78"/>
              </a:rPr>
              <a:t>ب. ماسکهای هوا رسان شیلنگی (</a:t>
            </a:r>
            <a:r>
              <a:rPr lang="en-US" dirty="0">
                <a:cs typeface="B Nazanin" pitchFamily="2" charset="-78"/>
              </a:rPr>
              <a:t>Air – Hose Supplied Air Respirators</a:t>
            </a:r>
            <a:r>
              <a:rPr lang="fa-IR" dirty="0">
                <a:cs typeface="B Nazanin" pitchFamily="2" charset="-78"/>
              </a:rPr>
              <a:t>)</a:t>
            </a:r>
            <a:endParaRPr lang="en-US" dirty="0">
              <a:cs typeface="B Nazanin" pitchFamily="2" charset="-78"/>
            </a:endParaRPr>
          </a:p>
          <a:p>
            <a:pPr rtl="1"/>
            <a:r>
              <a:rPr lang="fa-IR" dirty="0"/>
              <a:t> 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886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i="1" dirty="0"/>
              <a:t>ماسکهای حذف کننده ذرات: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A" dirty="0">
                <a:cs typeface="B Nazanin" pitchFamily="2" charset="-78"/>
              </a:rPr>
              <a:t>ماسکهای حفاظت در برابر گرد و غبار، به منظور حفاظت در برابر گرد و غبارها، فیومها (</a:t>
            </a:r>
            <a:r>
              <a:rPr lang="en-US" dirty="0">
                <a:cs typeface="B Nazanin" pitchFamily="2" charset="-78"/>
              </a:rPr>
              <a:t>Fumes</a:t>
            </a:r>
            <a:r>
              <a:rPr lang="ar-SA" dirty="0">
                <a:cs typeface="B Nazanin" pitchFamily="2" charset="-78"/>
              </a:rPr>
              <a:t>) و یا میستها (</a:t>
            </a:r>
            <a:r>
              <a:rPr lang="en-US" dirty="0">
                <a:cs typeface="B Nazanin" pitchFamily="2" charset="-78"/>
              </a:rPr>
              <a:t>Mists</a:t>
            </a:r>
            <a:r>
              <a:rPr lang="ar-SA" dirty="0">
                <a:cs typeface="B Nazanin" pitchFamily="2" charset="-78"/>
              </a:rPr>
              <a:t>) مورد استفاده قرار می­گیرند. در این ماسکها از مواد فیبری و الیافی همچون کاغذ، ‌نمد و یا پارچه برای به دام اندازی آلاینده­ها استفاده می­کنند.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فیلترهای این ماسکها بر اساس استاندارهای اروپایی در سه گروه </a:t>
            </a:r>
            <a:r>
              <a:rPr lang="en-US" dirty="0">
                <a:cs typeface="B Nazanin" pitchFamily="2" charset="-78"/>
              </a:rPr>
              <a:t>N</a:t>
            </a:r>
            <a:r>
              <a:rPr lang="ar-SA" dirty="0">
                <a:cs typeface="B Nazanin" pitchFamily="2" charset="-78"/>
              </a:rPr>
              <a:t>، </a:t>
            </a:r>
            <a:r>
              <a:rPr lang="en-US" dirty="0">
                <a:cs typeface="B Nazanin" pitchFamily="2" charset="-78"/>
              </a:rPr>
              <a:t>R</a:t>
            </a:r>
            <a:r>
              <a:rPr lang="ar-SA" dirty="0">
                <a:cs typeface="B Nazanin" pitchFamily="2" charset="-78"/>
              </a:rPr>
              <a:t> و </a:t>
            </a:r>
            <a:r>
              <a:rPr lang="en-US" dirty="0">
                <a:cs typeface="B Nazanin" pitchFamily="2" charset="-78"/>
              </a:rPr>
              <a:t>P</a:t>
            </a:r>
            <a:r>
              <a:rPr lang="ar-SA" dirty="0">
                <a:cs typeface="B Nazanin" pitchFamily="2" charset="-78"/>
              </a:rPr>
              <a:t> طبقه بندی می­شوند. </a:t>
            </a:r>
            <a:endParaRPr lang="en-US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297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fa-IR" dirty="0" smtClean="0">
                <a:cs typeface="B Nazanin" pitchFamily="2" charset="-78"/>
              </a:rPr>
              <a:t>طبقه </a:t>
            </a:r>
            <a:r>
              <a:rPr lang="en-US" dirty="0" smtClean="0">
                <a:cs typeface="B Nazanin" pitchFamily="2" charset="-78"/>
              </a:rPr>
              <a:t>N</a:t>
            </a:r>
            <a:r>
              <a:rPr lang="ar-SA" dirty="0" smtClean="0">
                <a:cs typeface="B Nazanin" pitchFamily="2" charset="-78"/>
              </a:rPr>
              <a:t>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SA" dirty="0" smtClean="0">
                <a:cs typeface="B Nazanin" pitchFamily="2" charset="-78"/>
              </a:rPr>
              <a:t>ماسکهایی </a:t>
            </a:r>
            <a:r>
              <a:rPr lang="ar-SA" dirty="0">
                <a:cs typeface="B Nazanin" pitchFamily="2" charset="-78"/>
              </a:rPr>
              <a:t>را شامل می­شود که منحصراً برای استفاده در اتمسفرهایی که ذرات آن پایه غیر روغنی دارند،‌کاربرد دارد. طبقات </a:t>
            </a:r>
            <a:r>
              <a:rPr lang="en-US" dirty="0">
                <a:cs typeface="B Nazanin" pitchFamily="2" charset="-78"/>
              </a:rPr>
              <a:t>R</a:t>
            </a:r>
            <a:r>
              <a:rPr lang="ar-SA" dirty="0">
                <a:cs typeface="B Nazanin" pitchFamily="2" charset="-78"/>
              </a:rPr>
              <a:t> و </a:t>
            </a:r>
            <a:r>
              <a:rPr lang="en-US" dirty="0">
                <a:cs typeface="B Nazanin" pitchFamily="2" charset="-78"/>
              </a:rPr>
              <a:t>P</a:t>
            </a:r>
            <a:r>
              <a:rPr lang="ar-SA" dirty="0">
                <a:cs typeface="B Nazanin" pitchFamily="2" charset="-78"/>
              </a:rPr>
              <a:t> نیز ماسکهایی با فیلترهای مقاوم در برابر ذرات روغنی یا فیلترهای عایق روغن را شامل می­گردند.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fa-IR" dirty="0">
                <a:cs typeface="B Nazanin" pitchFamily="2" charset="-78"/>
              </a:rPr>
              <a:t>این استانداردها عموماً مبنای طبقه بندی ماسکهای گرد و غبار تولیدی در کشور آمریکا و کانادا قرار می­گیرد.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طبقه بندی </a:t>
            </a:r>
            <a:r>
              <a:rPr lang="en-US" dirty="0">
                <a:cs typeface="B Nazanin" pitchFamily="2" charset="-78"/>
              </a:rPr>
              <a:t>NIOSH</a:t>
            </a:r>
            <a:r>
              <a:rPr lang="ar-SA" dirty="0">
                <a:cs typeface="B Nazanin" pitchFamily="2" charset="-78"/>
              </a:rPr>
              <a:t> (استاندارد ایالات متحده) در خصوص ماسکهای حذف کننده به ترتیب جدول زیر می­باشد: </a:t>
            </a:r>
            <a:endParaRPr lang="en-US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318728"/>
              </p:ext>
            </p:extLst>
          </p:nvPr>
        </p:nvGraphicFramePr>
        <p:xfrm>
          <a:off x="1600199" y="228600"/>
          <a:ext cx="7010401" cy="6019799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3843763"/>
                <a:gridCol w="1700369"/>
                <a:gridCol w="1466269"/>
              </a:tblGrid>
              <a:tr h="604683">
                <a:tc>
                  <a:txBody>
                    <a:bodyPr/>
                    <a:lstStyle/>
                    <a:p>
                      <a:pPr marR="4572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2331720" algn="l"/>
                        </a:tabLst>
                      </a:pPr>
                      <a:r>
                        <a:rPr lang="fa-IR" sz="2000" dirty="0">
                          <a:effectLst/>
                          <a:cs typeface="B Nazanin" pitchFamily="2" charset="-78"/>
                        </a:rPr>
                        <a:t>طبقه بندی ماسکهای گرد و غبار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720725" algn="l"/>
                        </a:tabLst>
                      </a:pPr>
                      <a:r>
                        <a:rPr lang="fa-IR" sz="2000">
                          <a:effectLst/>
                          <a:cs typeface="B Nazanin" pitchFamily="2" charset="-78"/>
                        </a:rPr>
                        <a:t>نوع فیلتر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4572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cs typeface="B Nazanin" pitchFamily="2" charset="-78"/>
                        </a:rPr>
                        <a:t>راندمان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rowSpan="3">
                  <a:txBody>
                    <a:bodyPr/>
                    <a:lstStyle/>
                    <a:p>
                      <a:pPr marR="2832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cs typeface="B Nazanin" pitchFamily="2" charset="-78"/>
                        </a:rPr>
                        <a:t>سری </a:t>
                      </a: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N</a:t>
                      </a:r>
                      <a:r>
                        <a:rPr lang="ar-SA" sz="2000" dirty="0">
                          <a:effectLst/>
                          <a:cs typeface="B Nazanin" pitchFamily="2" charset="-78"/>
                        </a:rPr>
                        <a:t> (ذرات غیر روغنی)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cs typeface="B Nazanin" pitchFamily="2" charset="-78"/>
                        </a:rPr>
                        <a:t>N95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95%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cs typeface="B Nazanin" pitchFamily="2" charset="-78"/>
                        </a:rPr>
                        <a:t>N99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cs typeface="B Nazanin" pitchFamily="2" charset="-78"/>
                        </a:rPr>
                        <a:t>99%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N100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97/99%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550804">
                <a:tc rowSpan="3">
                  <a:txBody>
                    <a:bodyPr/>
                    <a:lstStyle/>
                    <a:p>
                      <a:pPr marR="4572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cs typeface="B Nazanin" pitchFamily="2" charset="-78"/>
                        </a:rPr>
                        <a:t>سری </a:t>
                      </a: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R </a:t>
                      </a:r>
                      <a:r>
                        <a:rPr lang="fa-IR" sz="2000" dirty="0">
                          <a:effectLst/>
                          <a:cs typeface="B Nazanin" pitchFamily="2" charset="-78"/>
                        </a:rPr>
                        <a:t>(ذرات مقاوم در برابر روغن)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R95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95%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R99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000">
                          <a:effectLst/>
                          <a:cs typeface="B Nazanin" pitchFamily="2" charset="-78"/>
                        </a:rPr>
                        <a:t>99%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R100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97/99%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rowSpan="3">
                  <a:txBody>
                    <a:bodyPr/>
                    <a:lstStyle/>
                    <a:p>
                      <a:pPr marR="2832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سری </a:t>
                      </a:r>
                      <a:r>
                        <a:rPr lang="en-US" sz="2000">
                          <a:effectLst/>
                          <a:cs typeface="B Nazanin" pitchFamily="2" charset="-78"/>
                        </a:rPr>
                        <a:t>P</a:t>
                      </a:r>
                      <a:r>
                        <a:rPr lang="ar-SA" sz="2000">
                          <a:effectLst/>
                          <a:cs typeface="B Nazanin" pitchFamily="2" charset="-78"/>
                        </a:rPr>
                        <a:t> (ذرات عایق روغن)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P95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>
                          <a:effectLst/>
                          <a:cs typeface="B Nazanin" pitchFamily="2" charset="-78"/>
                        </a:rPr>
                        <a:t>95%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cs typeface="B Nazanin" pitchFamily="2" charset="-78"/>
                        </a:rPr>
                        <a:t>P99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000" dirty="0">
                          <a:effectLst/>
                          <a:cs typeface="B Nazanin" pitchFamily="2" charset="-78"/>
                        </a:rPr>
                        <a:t>99%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6080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5461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cs typeface="B Nazanin" pitchFamily="2" charset="-78"/>
                        </a:rPr>
                        <a:t>P100</a:t>
                      </a:r>
                      <a:endParaRPr lang="en-US" sz="20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000" dirty="0">
                          <a:effectLst/>
                          <a:cs typeface="B Nazanin" pitchFamily="2" charset="-78"/>
                        </a:rPr>
                        <a:t>97/99%</a:t>
                      </a:r>
                      <a:endParaRPr lang="en-US" sz="20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182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>
            <a:normAutofit/>
          </a:bodyPr>
          <a:lstStyle/>
          <a:p>
            <a:pPr algn="r" rtl="1"/>
            <a:r>
              <a:rPr lang="ar-SA" dirty="0">
                <a:cs typeface="B Nazanin" pitchFamily="2" charset="-78"/>
              </a:rPr>
              <a:t>بر اساس استاندارد اروپایی </a:t>
            </a:r>
            <a:r>
              <a:rPr lang="en-US" dirty="0">
                <a:cs typeface="B Nazanin" pitchFamily="2" charset="-78"/>
              </a:rPr>
              <a:t>BS-EN 149:2001 (British Standards</a:t>
            </a:r>
            <a:r>
              <a:rPr lang="ar-SA" dirty="0">
                <a:cs typeface="B Nazanin" pitchFamily="2" charset="-78"/>
              </a:rPr>
              <a:t>)، ماسکهای گرد و غبار به طبقات زیر تقسیم می­شوند: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الف. طبقه </a:t>
            </a:r>
            <a:r>
              <a:rPr lang="en-US" dirty="0">
                <a:cs typeface="B Nazanin" pitchFamily="2" charset="-78"/>
              </a:rPr>
              <a:t>FFP1</a:t>
            </a:r>
            <a:r>
              <a:rPr lang="ar-SA" dirty="0">
                <a:cs typeface="B Nazanin" pitchFamily="2" charset="-78"/>
              </a:rPr>
              <a:t>: حفاظت در برابر آئروسلهای جامد و مایع غیر سمی با تراکم 5/4 برابر حد مجاز تماس شغلی (</a:t>
            </a:r>
            <a:r>
              <a:rPr lang="en-US" dirty="0">
                <a:cs typeface="B Nazanin" pitchFamily="2" charset="-78"/>
              </a:rPr>
              <a:t>OEL</a:t>
            </a:r>
            <a:r>
              <a:rPr lang="ar-SA" dirty="0">
                <a:cs typeface="B Nazanin" pitchFamily="2" charset="-78"/>
              </a:rPr>
              <a:t>).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ب. طبقه </a:t>
            </a:r>
            <a:r>
              <a:rPr lang="en-US" dirty="0">
                <a:cs typeface="B Nazanin" pitchFamily="2" charset="-78"/>
              </a:rPr>
              <a:t>FFP2</a:t>
            </a:r>
            <a:r>
              <a:rPr lang="ar-SA" dirty="0">
                <a:cs typeface="B Nazanin" pitchFamily="2" charset="-78"/>
              </a:rPr>
              <a:t>:‌ حفاظت در برابر آئروسلهای جامد و مایع غیر سمی و یا با سمیت کم تا متوسط با تراکم 12 برابر حد مجاز تماس شغلی (</a:t>
            </a:r>
            <a:r>
              <a:rPr lang="en-US" dirty="0">
                <a:cs typeface="B Nazanin" pitchFamily="2" charset="-78"/>
              </a:rPr>
              <a:t>OEL</a:t>
            </a:r>
            <a:r>
              <a:rPr lang="ar-SA" dirty="0">
                <a:cs typeface="B Nazanin" pitchFamily="2" charset="-78"/>
              </a:rPr>
              <a:t>).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ج. طبقه </a:t>
            </a:r>
            <a:r>
              <a:rPr lang="en-US" dirty="0">
                <a:cs typeface="B Nazanin" pitchFamily="2" charset="-78"/>
              </a:rPr>
              <a:t>FFP3</a:t>
            </a:r>
            <a:r>
              <a:rPr lang="ar-SA" dirty="0">
                <a:cs typeface="B Nazanin" pitchFamily="2" charset="-78"/>
              </a:rPr>
              <a:t>: حفاظت در برابر آئروسلهای جامد و مایع غیر سمی و یا با سمیت کم تا متوسط یا با سمیت بالا با تراکم 50 برابر حد مجاز تماس شغلی (</a:t>
            </a:r>
            <a:r>
              <a:rPr lang="en-US" dirty="0">
                <a:cs typeface="B Nazanin" pitchFamily="2" charset="-78"/>
              </a:rPr>
              <a:t>OEL</a:t>
            </a:r>
            <a:r>
              <a:rPr lang="ar-SA" dirty="0">
                <a:cs typeface="B Nazanin" pitchFamily="2" charset="-78"/>
              </a:rPr>
              <a:t>).</a:t>
            </a:r>
            <a:endParaRPr lang="en-US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613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62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a-IR" sz="3600" dirty="0">
                <a:cs typeface="B Nazanin" pitchFamily="2" charset="-78"/>
              </a:rPr>
              <a:t>حداقل راندمان فیلتراسیون یک ماسک (حداکثر نفوذ مجاز گرد و غبار در ماسک)</a:t>
            </a:r>
            <a:r>
              <a:rPr lang="fa-IR" sz="3600" baseline="30000" dirty="0">
                <a:cs typeface="B Nazanin" pitchFamily="2" charset="-78"/>
              </a:rPr>
              <a:t>*</a:t>
            </a:r>
            <a:r>
              <a:rPr lang="ar-SA" sz="3600" dirty="0">
                <a:cs typeface="B Nazanin" pitchFamily="2" charset="-78"/>
              </a:rPr>
              <a:t> بر اساس استاندارد </a:t>
            </a:r>
            <a:r>
              <a:rPr lang="en-US" sz="3600" dirty="0">
                <a:cs typeface="B Nazanin" pitchFamily="2" charset="-78"/>
              </a:rPr>
              <a:t>BS-EN 149:2001</a:t>
            </a:r>
            <a:r>
              <a:rPr lang="ar-SA" sz="3600" dirty="0">
                <a:cs typeface="B Nazanin" pitchFamily="2" charset="-78"/>
              </a:rPr>
              <a:t> به شرح جدول زیر می­باشد:‌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2671580"/>
              </p:ext>
            </p:extLst>
          </p:nvPr>
        </p:nvGraphicFramePr>
        <p:xfrm>
          <a:off x="1981200" y="2133600"/>
          <a:ext cx="5372099" cy="4572000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1580029"/>
                <a:gridCol w="1580029"/>
                <a:gridCol w="2212041"/>
              </a:tblGrid>
              <a:tr h="1143000">
                <a:tc>
                  <a:txBody>
                    <a:bodyPr/>
                    <a:lstStyle/>
                    <a:p>
                      <a:pPr marR="1155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 dirty="0">
                          <a:effectLst/>
                          <a:cs typeface="B Nazanin" pitchFamily="2" charset="-78"/>
                        </a:rPr>
                        <a:t>حداکثر نفوذ مجاز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  <a:tabLst>
                          <a:tab pos="1918970" algn="l"/>
                        </a:tabLst>
                      </a:pPr>
                      <a:r>
                        <a:rPr lang="ar-SA" sz="2800" dirty="0">
                          <a:effectLst/>
                          <a:cs typeface="B Nazanin" pitchFamily="2" charset="-78"/>
                        </a:rPr>
                        <a:t>ذرات جامد (</a:t>
                      </a:r>
                      <a:r>
                        <a:rPr lang="en-US" sz="2800" dirty="0" err="1">
                          <a:effectLst/>
                          <a:cs typeface="B Nazanin" pitchFamily="2" charset="-78"/>
                        </a:rPr>
                        <a:t>Nacl</a:t>
                      </a:r>
                      <a:r>
                        <a:rPr lang="ar-SA" sz="2800" dirty="0">
                          <a:effectLst/>
                          <a:cs typeface="B Nazanin" pitchFamily="2" charset="-78"/>
                        </a:rPr>
                        <a:t>)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4572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>
                          <a:effectLst/>
                          <a:cs typeface="B Nazanin" pitchFamily="2" charset="-78"/>
                        </a:rPr>
                        <a:t>ذرات مایع (روغن پارافین)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1143000"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>
                          <a:effectLst/>
                          <a:cs typeface="B Nazanin" pitchFamily="2" charset="-78"/>
                        </a:rPr>
                        <a:t>طبقه </a:t>
                      </a:r>
                      <a:r>
                        <a:rPr lang="en-US" sz="2800" dirty="0">
                          <a:effectLst/>
                          <a:cs typeface="B Nazanin" pitchFamily="2" charset="-78"/>
                        </a:rPr>
                        <a:t>FFP1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 dirty="0">
                          <a:effectLst/>
                          <a:cs typeface="B Nazanin" pitchFamily="2" charset="-78"/>
                        </a:rPr>
                        <a:t>20%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>
                          <a:effectLst/>
                          <a:cs typeface="B Nazanin" pitchFamily="2" charset="-78"/>
                        </a:rPr>
                        <a:t>20%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1143000"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  <a:cs typeface="B Nazanin" pitchFamily="2" charset="-78"/>
                        </a:rPr>
                        <a:t>طبقه </a:t>
                      </a:r>
                      <a:r>
                        <a:rPr lang="en-US" sz="2800">
                          <a:effectLst/>
                          <a:cs typeface="B Nazanin" pitchFamily="2" charset="-78"/>
                        </a:rPr>
                        <a:t>FFP2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 dirty="0">
                          <a:effectLst/>
                          <a:cs typeface="B Nazanin" pitchFamily="2" charset="-78"/>
                        </a:rPr>
                        <a:t>6%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 dirty="0">
                          <a:effectLst/>
                          <a:cs typeface="B Nazanin" pitchFamily="2" charset="-78"/>
                        </a:rPr>
                        <a:t>6%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1143000"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2800">
                          <a:effectLst/>
                          <a:cs typeface="B Nazanin" pitchFamily="2" charset="-78"/>
                        </a:rPr>
                        <a:t>طبقه </a:t>
                      </a:r>
                      <a:r>
                        <a:rPr lang="en-US" sz="2800">
                          <a:effectLst/>
                          <a:cs typeface="B Nazanin" pitchFamily="2" charset="-78"/>
                        </a:rPr>
                        <a:t>FFP3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>
                          <a:effectLst/>
                          <a:cs typeface="B Nazanin" pitchFamily="2" charset="-78"/>
                        </a:rPr>
                        <a:t>1%</a:t>
                      </a:r>
                      <a:endParaRPr lang="en-US" sz="2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2800" dirty="0">
                          <a:effectLst/>
                          <a:cs typeface="B Nazanin" pitchFamily="2" charset="-78"/>
                        </a:rPr>
                        <a:t>1%</a:t>
                      </a:r>
                      <a:endParaRPr lang="en-US" sz="2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51856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Nazanin" pitchFamily="2" charset="-78"/>
              </a:rPr>
              <a:t>ب. ماسکهای حذف کننده گازها و بخارات: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algn="r" rtl="1"/>
            <a:r>
              <a:rPr lang="fa-IR" dirty="0">
                <a:cs typeface="B Nazanin" pitchFamily="2" charset="-78"/>
              </a:rPr>
              <a:t>ماسکهای تصفیه کننده هوا برای حفاظت در مقابل گازها و بخارات خاص، مانند گاز آمونیاک و بخار جیوه و گروههایی از گازها و بخارات مانند گازهای اسیدی و بخارات آلی مورد استفاده قرار می­گیرند.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fa-IR" dirty="0">
                <a:cs typeface="B Nazanin" pitchFamily="2" charset="-78"/>
              </a:rPr>
              <a:t>بطور کلی انواع ماسکهای حذف کننده گازها و بخارات عبارتند از: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الف. ماسکهای کارتریج­دار شیمیایی (</a:t>
            </a:r>
            <a:r>
              <a:rPr lang="en-US" dirty="0">
                <a:cs typeface="B Nazanin" pitchFamily="2" charset="-78"/>
              </a:rPr>
              <a:t>Chemical Cartridge Respirators</a:t>
            </a:r>
            <a:r>
              <a:rPr lang="ar-SA" dirty="0">
                <a:cs typeface="B Nazanin" pitchFamily="2" charset="-78"/>
              </a:rPr>
              <a:t>).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ب. ماسکهای گازی (</a:t>
            </a:r>
            <a:r>
              <a:rPr lang="en-US" dirty="0">
                <a:cs typeface="B Nazanin" pitchFamily="2" charset="-78"/>
              </a:rPr>
              <a:t>Gas Masks</a:t>
            </a:r>
            <a:r>
              <a:rPr lang="ar-SA" dirty="0">
                <a:cs typeface="B Nazanin" pitchFamily="2" charset="-78"/>
              </a:rPr>
              <a:t>).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fa-IR" dirty="0">
                <a:cs typeface="B Nazanin" pitchFamily="2" charset="-78"/>
              </a:rPr>
              <a:t>ج. ماسکهای کاغذی یا نمدی پوشش داده با زغال فعال. 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ar-SA" dirty="0">
                <a:cs typeface="B Nazanin" pitchFamily="2" charset="-78"/>
              </a:rPr>
              <a:t>(</a:t>
            </a:r>
            <a:r>
              <a:rPr lang="en-US" dirty="0">
                <a:cs typeface="B Nazanin" pitchFamily="2" charset="-78"/>
              </a:rPr>
              <a:t>Combinations Particulate Removing and Vapor and Gas Removing</a:t>
            </a:r>
            <a:r>
              <a:rPr lang="ar-SA" dirty="0">
                <a:cs typeface="B Nazanin" pitchFamily="2" charset="-78"/>
              </a:rPr>
              <a:t>)</a:t>
            </a:r>
            <a:endParaRPr lang="en-US" dirty="0">
              <a:cs typeface="B Nazanin" pitchFamily="2" charset="-78"/>
            </a:endParaRPr>
          </a:p>
          <a:p>
            <a:pPr algn="r" rtl="1"/>
            <a:r>
              <a:rPr lang="en-US" dirty="0">
                <a:cs typeface="B Nazanin" pitchFamily="2" charset="-78"/>
              </a:rPr>
              <a:t>Maximum Allowable Penetration</a:t>
            </a:r>
            <a:r>
              <a:rPr lang="ar-SA" dirty="0">
                <a:cs typeface="B Nazanin" pitchFamily="2" charset="-78"/>
              </a:rPr>
              <a:t> *</a:t>
            </a:r>
            <a:endParaRPr lang="en-US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214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Nazanin" pitchFamily="2" charset="-78"/>
              </a:rPr>
              <a:t>ب-1. ماسکهای کارتریج­دار (ماسکهای فیلتر دار)</a:t>
            </a:r>
            <a:r>
              <a:rPr lang="en-US" dirty="0">
                <a:cs typeface="B Nazanin" pitchFamily="2" charset="-78"/>
              </a:rPr>
              <a:t/>
            </a:r>
            <a:br>
              <a:rPr lang="en-US" dirty="0">
                <a:cs typeface="B Nazanin" pitchFamily="2" charset="-78"/>
              </a:rPr>
            </a:b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dirty="0">
                <a:cs typeface="B Nazanin" pitchFamily="2" charset="-78"/>
              </a:rPr>
              <a:t>این ماسکها از نظر شکل ظاهری به دو نوع نیم صورت و تمام صورت طبقه بندی می­شوند که نوع تمام صورت این ماسکها برای حفاظت چشمها در برابر مواد شیمیایی است که علاوه بر سیستم تنفسی بر روی چشمها نیز اثرات تحریک کننده دارند. </a:t>
            </a:r>
            <a:endParaRPr lang="en-US" sz="40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99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Nazanin" pitchFamily="2" charset="-78"/>
              </a:rPr>
              <a:t>ب-2. ماسکهای کانیستر دار (ماسکهای گازی):</a:t>
            </a:r>
            <a:r>
              <a:rPr lang="en-US" dirty="0">
                <a:cs typeface="B Nazanin" pitchFamily="2" charset="-78"/>
              </a:rPr>
              <a:t/>
            </a:r>
            <a:br>
              <a:rPr lang="en-US" dirty="0">
                <a:cs typeface="B Nazanin" pitchFamily="2" charset="-78"/>
              </a:rPr>
            </a:b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4000" dirty="0">
                <a:cs typeface="B Nazanin" pitchFamily="2" charset="-78"/>
              </a:rPr>
              <a:t>کانیسترها مشابه کارتریجها می­باشند با این تفاوت که حجم ماده جاذب موجود در کانیسترها از کارتریجها بیشتر و از نظر سایز بزرگتر از آنهاست، بزرگترین تفاوت میان کانیسترها و کارتریجها در این است که کانیستر و ترجیحاً ماسک آنها معمولاً دارای دریچه استنشاقی است. </a:t>
            </a:r>
            <a:endParaRPr lang="en-US" sz="40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13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>
                <a:cs typeface="B Nazanin" pitchFamily="2" charset="-78"/>
              </a:rPr>
              <a:t>انواع فیلترهای مورد استفاده در ماسکهای حذف کننده گازها و بخارات</a:t>
            </a:r>
            <a:r>
              <a:rPr lang="fa-IR" i="1" dirty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3343584"/>
          </a:xfrm>
        </p:spPr>
        <p:txBody>
          <a:bodyPr/>
          <a:lstStyle/>
          <a:p>
            <a:pPr algn="r" rtl="1"/>
            <a:r>
              <a:rPr lang="fa-IR" sz="4000" dirty="0">
                <a:cs typeface="B Nazanin" pitchFamily="2" charset="-78"/>
              </a:rPr>
              <a:t>فیلترهای موجود در کانیسترها و کارتریجهای حذف کننده گازها و بخارات، بر اساس نوع گازهایی که قادر به جذب آنها هستند،‌ بر اساس جدول زیر طبقه بندی می­شوند:‌</a:t>
            </a:r>
            <a:endParaRPr lang="en-US" sz="40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959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842211"/>
              </p:ext>
            </p:extLst>
          </p:nvPr>
        </p:nvGraphicFramePr>
        <p:xfrm>
          <a:off x="762001" y="685797"/>
          <a:ext cx="7315199" cy="5221227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637310"/>
                <a:gridCol w="557007"/>
                <a:gridCol w="6120882"/>
              </a:tblGrid>
              <a:tr h="745889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ردیف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4572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نوع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کاربرد (تصفیه کننده ...)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1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cs typeface="B Nazanin" pitchFamily="2" charset="-78"/>
                        </a:rPr>
                        <a:t>A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گازها و بخارات آلی مختلف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2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B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گازهای معدنی و اسیدی مانند مونوکسید کربن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3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E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دی اکسید سولفور و سایر گازهای معدنی 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745889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4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G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itchFamily="2" charset="-78"/>
                        </a:rPr>
                        <a:t>مواد شیمیایی با فشار بخار پایین (فشار بخار کمتر از </a:t>
                      </a:r>
                      <a:r>
                        <a:rPr lang="en-US" sz="1800" dirty="0">
                          <a:effectLst/>
                          <a:cs typeface="B Nazanin" pitchFamily="2" charset="-78"/>
                        </a:rPr>
                        <a:t>Pa13/0</a:t>
                      </a:r>
                      <a:r>
                        <a:rPr lang="ar-SA" sz="1800" dirty="0">
                          <a:effectLst/>
                          <a:cs typeface="B Nazanin" pitchFamily="2" charset="-78"/>
                        </a:rPr>
                        <a:t> در </a:t>
                      </a:r>
                      <a:r>
                        <a:rPr lang="en-US" sz="1800" dirty="0" err="1">
                          <a:effectLst/>
                          <a:cs typeface="B Nazanin" pitchFamily="2" charset="-78"/>
                        </a:rPr>
                        <a:t>Cْ</a:t>
                      </a:r>
                      <a:r>
                        <a:rPr lang="ar-SA" sz="1800" dirty="0">
                          <a:effectLst/>
                          <a:cs typeface="B Nazanin" pitchFamily="2" charset="-78"/>
                        </a:rPr>
                        <a:t>25 و مواد شیمیایی کشاورزی)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5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K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آمونیاک و مشتقات آن 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6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MB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متیل بروماید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745889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7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AX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ar-SA" sz="1800" dirty="0">
                          <a:effectLst/>
                          <a:cs typeface="B Nazanin" pitchFamily="2" charset="-78"/>
                        </a:rPr>
                        <a:t>گروهی از ترکیبات آلی با نقطه جوش پایین (نقطه جوش کمتر از </a:t>
                      </a:r>
                      <a:r>
                        <a:rPr lang="en-US" sz="1800" dirty="0" err="1">
                          <a:effectLst/>
                          <a:cs typeface="B Nazanin" pitchFamily="2" charset="-78"/>
                        </a:rPr>
                        <a:t>Cْ</a:t>
                      </a:r>
                      <a:r>
                        <a:rPr lang="ar-SA" sz="1800" dirty="0">
                          <a:effectLst/>
                          <a:cs typeface="B Nazanin" pitchFamily="2" charset="-78"/>
                        </a:rPr>
                        <a:t>65)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8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HG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بخار جیوه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9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cs typeface="B Nazanin" pitchFamily="2" charset="-78"/>
                        </a:rPr>
                        <a:t>NO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اکسیدهای نیتروژن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  <a:tr h="372945">
                <a:tc>
                  <a:txBody>
                    <a:bodyPr/>
                    <a:lstStyle/>
                    <a:p>
                      <a:pPr marR="127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10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27940" algn="ct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>
                          <a:effectLst/>
                          <a:cs typeface="B Nazanin" pitchFamily="2" charset="-78"/>
                        </a:rPr>
                        <a:t> </a:t>
                      </a:r>
                      <a:endParaRPr lang="en-US" sz="180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60020" algn="r" rtl="1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fa-IR" sz="1800" dirty="0">
                          <a:effectLst/>
                          <a:cs typeface="B Nazanin" pitchFamily="2" charset="-78"/>
                        </a:rPr>
                        <a:t>مواد شیمیایی که جزو مواد یاد شده نیستند</a:t>
                      </a:r>
                      <a:endParaRPr lang="en-US" sz="1800" dirty="0">
                        <a:effectLst/>
                        <a:latin typeface="Calibri"/>
                        <a:ea typeface="Times New Roman"/>
                        <a:cs typeface="B Nazanin" pitchFamily="2" charset="-78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28223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6927" y="1371600"/>
            <a:ext cx="8229600" cy="1143000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i="1" dirty="0"/>
              <a:t>ب</a:t>
            </a:r>
            <a:r>
              <a:rPr lang="fa-IR" dirty="0">
                <a:cs typeface="B Nazanin" pitchFamily="2" charset="-78"/>
              </a:rPr>
              <a:t>-3. ماسکهای کاغذی نمدی یا پوشش داده شده با زغال فعال:</a:t>
            </a:r>
            <a:r>
              <a:rPr lang="en-US" dirty="0">
                <a:cs typeface="B Nazanin" pitchFamily="2" charset="-78"/>
              </a:rPr>
              <a:t/>
            </a:r>
            <a:br>
              <a:rPr lang="en-US" dirty="0">
                <a:cs typeface="B Nazanin" pitchFamily="2" charset="-78"/>
              </a:rPr>
            </a:b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667000"/>
            <a:ext cx="8229600" cy="2316163"/>
          </a:xfrm>
        </p:spPr>
        <p:txBody>
          <a:bodyPr/>
          <a:lstStyle/>
          <a:p>
            <a:pPr algn="r" rtl="1"/>
            <a:r>
              <a:rPr lang="fa-IR" dirty="0"/>
              <a:t>این ماسکها نوعی ماسک کاغذی یا نمدی پوشش داده شده با زغال فعال هستند که جهت حذف توأم گازها و بخارات و گرد و غبار در محیطهایی که این آلاینده­ها بصورت توأم وجود دارند، استفاده می­شوند. </a:t>
            </a:r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095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fa-IR" dirty="0">
                <a:cs typeface="B Nazanin" pitchFamily="2" charset="-78"/>
              </a:rPr>
              <a:t>ج. ماسکهای الکتریکی تصفیه کننده هوا: </a:t>
            </a:r>
            <a:r>
              <a:rPr lang="en-US" dirty="0">
                <a:cs typeface="B Nazanin" pitchFamily="2" charset="-78"/>
              </a:rPr>
              <a:t/>
            </a:r>
            <a:br>
              <a:rPr lang="en-US" dirty="0">
                <a:cs typeface="B Nazanin" pitchFamily="2" charset="-78"/>
              </a:rPr>
            </a:br>
            <a:endParaRPr lang="en-US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14600"/>
            <a:ext cx="7239000" cy="3572184"/>
          </a:xfrm>
        </p:spPr>
        <p:txBody>
          <a:bodyPr/>
          <a:lstStyle/>
          <a:p>
            <a:pPr algn="r" rtl="1"/>
            <a:r>
              <a:rPr lang="fa-IR" sz="4000" dirty="0">
                <a:cs typeface="B Nazanin" pitchFamily="2" charset="-78"/>
              </a:rPr>
              <a:t>این ماسکها از یک دمنده الکتریکی (معمولاً از طریق باطری) برای عبور دادن هوای آلوده از داخل بخشی که باعث حذف آلاینده­ها می­شود و نیز کمک به استنشاق هوا از ورودی ماسک بهره می­برند. </a:t>
            </a:r>
            <a:endParaRPr lang="en-US" sz="40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4546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>
                <a:cs typeface="B Nazanin" pitchFamily="2" charset="-78"/>
              </a:rPr>
              <a:t>د. ماسکهای نجات: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sz="3200" dirty="0">
                <a:cs typeface="B Nazanin" pitchFamily="2" charset="-78"/>
              </a:rPr>
              <a:t>نوعی خاص از ماسکهای گازی هستند که در حین فرار (نه ورود یا بازگشت به محوطه آلوده) از هوایی با مخاطره آنی برای زندگی و سلامتی مورد استفاده قرار می­گیرند. این ماسکها عموماً در مناطق با خطر بروز مسمومیتهای تنفسی و کاهش اکسیژن در شرایط اضطراری مانند معادن (ماسک مونوکسید کربن) و یا در زمانهای کوتاه همچون فرار از حریق (ماسک دود) مورد استفاده قرار می­گیرند. </a:t>
            </a:r>
            <a:endParaRPr lang="en-US" sz="3200" dirty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024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29540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fa-IR" dirty="0"/>
              <a:t> </a:t>
            </a:r>
            <a:r>
              <a:rPr lang="fa-IR" dirty="0">
                <a:cs typeface="B Nazanin" pitchFamily="2" charset="-78"/>
              </a:rPr>
              <a:t>ماسکهای هوا رسان (ماسکهای فشار مثبت):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7239000" cy="3200400"/>
          </a:xfrm>
        </p:spPr>
        <p:txBody>
          <a:bodyPr>
            <a:normAutofit/>
          </a:bodyPr>
          <a:lstStyle/>
          <a:p>
            <a:pPr algn="r" rtl="1"/>
            <a:r>
              <a:rPr lang="fa-IR" sz="3200" dirty="0">
                <a:cs typeface="B Nazanin" pitchFamily="2" charset="-78"/>
              </a:rPr>
              <a:t>الف. ماسکهای کپسول سرخود:‌</a:t>
            </a:r>
            <a:endParaRPr lang="en-US" sz="3200" dirty="0">
              <a:cs typeface="B Nazanin" pitchFamily="2" charset="-78"/>
            </a:endParaRPr>
          </a:p>
          <a:p>
            <a:pPr algn="r"/>
            <a:r>
              <a:rPr lang="fa-IR" sz="3200" dirty="0">
                <a:cs typeface="B Nazanin" pitchFamily="2" charset="-78"/>
              </a:rPr>
              <a:t>در این ماسکها، فرد هوا یا اکسیژن مورد نیاز خود را از یک منبع تنفسی که بر روی خود حمل </a:t>
            </a:r>
            <a:br>
              <a:rPr lang="fa-IR" sz="3200" dirty="0">
                <a:cs typeface="B Nazanin" pitchFamily="2" charset="-78"/>
              </a:rPr>
            </a:br>
            <a:r>
              <a:rPr lang="fa-IR" sz="3200" dirty="0">
                <a:cs typeface="B Nazanin" pitchFamily="2" charset="-78"/>
              </a:rPr>
              <a:t>می­نماید، تأمین می­کند. این ماسکها بسته به طراحی وسیله می­توانند حداکثر تا چهار ساعت اکسیژن یا هوای مورد نیاز استفاده کنند را تأمین نماید.</a:t>
            </a:r>
            <a:r>
              <a:rPr lang="fa-IR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890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/>
              <a:t> </a:t>
            </a:r>
            <a:r>
              <a:rPr lang="fa-IR" dirty="0">
                <a:cs typeface="B Nazanin" pitchFamily="2" charset="-78"/>
              </a:rPr>
              <a:t>ماسکهای هوا رسان (ماسکهای فشار مثبت):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143000"/>
            <a:ext cx="8229600" cy="5059363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sz="3600" dirty="0">
                <a:cs typeface="B Nazanin" pitchFamily="2" charset="-78"/>
              </a:rPr>
              <a:t>ب. ماسکهای هوا رسان شیلنگی: </a:t>
            </a:r>
            <a:endParaRPr lang="en-US" sz="3600" dirty="0">
              <a:cs typeface="B Nazanin" pitchFamily="2" charset="-78"/>
            </a:endParaRPr>
          </a:p>
          <a:p>
            <a:pPr algn="r" rtl="1"/>
            <a:r>
              <a:rPr lang="ar-SA" sz="3600" dirty="0">
                <a:cs typeface="B Nazanin" pitchFamily="2" charset="-78"/>
              </a:rPr>
              <a:t>این نوع از ماسکها، هوای مورد نیاز فرد را از طریق یک منبع ثابت هوای فشرده و یا یک کمپرسور دمنده هوا که با هوای سالم و تازه ارتباط دارد و از طریق یک شیلنگ تحت فشار انتقال می­دهند. طول شیلنگ این ماسکها از 25 الی 300 فوت متغیر است. در پایین­ترین فشار و بالاترین طول شلنگ، وسیله بایستی حداقل قابلیت ارسال هوایی به میزان 170 لیتر در دقیقه را داشته باشد و فشار دستگاه نیز نبایستی از </a:t>
            </a:r>
            <a:r>
              <a:rPr lang="en-US" sz="3600" dirty="0">
                <a:cs typeface="B Nazanin" pitchFamily="2" charset="-78"/>
              </a:rPr>
              <a:t>PSI125</a:t>
            </a:r>
            <a:r>
              <a:rPr lang="ar-SA" sz="3600" dirty="0">
                <a:cs typeface="B Nazanin" pitchFamily="2" charset="-78"/>
              </a:rPr>
              <a:t> بیشتر شود</a:t>
            </a:r>
            <a:endParaRPr lang="en-US" sz="3600" dirty="0">
              <a:cs typeface="B Nazanin" pitchFamily="2" charset="-78"/>
            </a:endParaRPr>
          </a:p>
          <a:p>
            <a:pPr algn="r" rtl="1"/>
            <a:endParaRPr lang="en-US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2190600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</TotalTime>
  <Words>1277</Words>
  <Application>Microsoft Office PowerPoint</Application>
  <PresentationFormat>On-screen Show (4:3)</PresentationFormat>
  <Paragraphs>124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Opulent</vt:lpstr>
      <vt:lpstr>ماسکها</vt:lpstr>
      <vt:lpstr>تجهیزات حفاظت از سیستم تنفسی: </vt:lpstr>
      <vt:lpstr>1. ماسکهای تصفیه کننده هوا:  </vt:lpstr>
      <vt:lpstr>2. ماسکهای هوا رسان:  </vt:lpstr>
      <vt:lpstr>ماسکهای حذف کننده ذرات:  </vt:lpstr>
      <vt:lpstr>طبقه N، </vt:lpstr>
      <vt:lpstr>PowerPoint Presentation</vt:lpstr>
      <vt:lpstr>PowerPoint Presentation</vt:lpstr>
      <vt:lpstr>حداقل راندمان فیلتراسیون یک ماسک (حداکثر نفوذ مجاز گرد و غبار در ماسک)* بر اساس استاندارد BS-EN 149:2001 به شرح جدول زیر می­باشد:‌ </vt:lpstr>
      <vt:lpstr>ب. ماسکهای حذف کننده گازها و بخارات:  </vt:lpstr>
      <vt:lpstr>ب-1. ماسکهای کارتریج­دار (ماسکهای فیلتر دار) </vt:lpstr>
      <vt:lpstr>ب-2. ماسکهای کانیستر دار (ماسکهای گازی): </vt:lpstr>
      <vt:lpstr>انواع فیلترهای مورد استفاده در ماسکهای حذف کننده گازها و بخارات: </vt:lpstr>
      <vt:lpstr>PowerPoint Presentation</vt:lpstr>
      <vt:lpstr>ب-3. ماسکهای کاغذی نمدی یا پوشش داده شده با زغال فعال: </vt:lpstr>
      <vt:lpstr>ج. ماسکهای الکتریکی تصفیه کننده هوا:  </vt:lpstr>
      <vt:lpstr>د. ماسکهای نجات:  </vt:lpstr>
      <vt:lpstr> ماسکهای هوا رسان (ماسکهای فشار مثبت): </vt:lpstr>
      <vt:lpstr> ماسکهای هوا رسان (ماسکهای فشار مثبت):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ماسکها</dc:title>
  <dc:creator>CE</dc:creator>
  <cp:lastModifiedBy>CE</cp:lastModifiedBy>
  <cp:revision>3</cp:revision>
  <dcterms:created xsi:type="dcterms:W3CDTF">2016-01-15T15:24:11Z</dcterms:created>
  <dcterms:modified xsi:type="dcterms:W3CDTF">2016-01-15T15:45:58Z</dcterms:modified>
</cp:coreProperties>
</file>