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509467-8485-4BC0-B40A-201F4AA1C62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41012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187007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147664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659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61616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B509467-8485-4BC0-B40A-201F4AA1C629}"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40111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B509467-8485-4BC0-B40A-201F4AA1C629}"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291535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9467-8485-4BC0-B40A-201F4AA1C62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39145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9467-8485-4BC0-B40A-201F4AA1C62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363165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9467-8485-4BC0-B40A-201F4AA1C62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4230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509467-8485-4BC0-B40A-201F4AA1C629}"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232396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400311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509467-8485-4BC0-B40A-201F4AA1C629}"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98051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509467-8485-4BC0-B40A-201F4AA1C629}"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15113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B509467-8485-4BC0-B40A-201F4AA1C629}"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239785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32845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509467-8485-4BC0-B40A-201F4AA1C629}"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DD94F-E360-49BA-8665-ED4ED9B9939D}" type="slidenum">
              <a:rPr lang="en-US" smtClean="0"/>
              <a:t>‹#›</a:t>
            </a:fld>
            <a:endParaRPr lang="en-US"/>
          </a:p>
        </p:txBody>
      </p:sp>
    </p:spTree>
    <p:extLst>
      <p:ext uri="{BB962C8B-B14F-4D97-AF65-F5344CB8AC3E}">
        <p14:creationId xmlns:p14="http://schemas.microsoft.com/office/powerpoint/2010/main" val="53933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B509467-8485-4BC0-B40A-201F4AA1C629}" type="datetimeFigureOut">
              <a:rPr lang="en-US" smtClean="0"/>
              <a:t>3/22/2019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E1DD94F-E360-49BA-8665-ED4ED9B9939D}" type="slidenum">
              <a:rPr lang="en-US" smtClean="0"/>
              <a:t>‹#›</a:t>
            </a:fld>
            <a:endParaRPr lang="en-US"/>
          </a:p>
        </p:txBody>
      </p:sp>
    </p:spTree>
    <p:extLst>
      <p:ext uri="{BB962C8B-B14F-4D97-AF65-F5344CB8AC3E}">
        <p14:creationId xmlns:p14="http://schemas.microsoft.com/office/powerpoint/2010/main" val="19528716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1685" y="942536"/>
            <a:ext cx="10002129" cy="5078436"/>
          </a:xfrm>
        </p:spPr>
        <p:txBody>
          <a:bodyPr/>
          <a:lstStyle/>
          <a:p>
            <a:pPr rtl="1"/>
            <a:r>
              <a:rPr lang="fa-IR" dirty="0" smtClean="0">
                <a:solidFill>
                  <a:schemeClr val="tx1"/>
                </a:solidFill>
                <a:cs typeface="B Nazanin" panose="00000400000000000000" pitchFamily="2" charset="-78"/>
              </a:rPr>
              <a:t>به نام خدا</a:t>
            </a: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a:p>
            <a:endParaRPr lang="fa-IR" dirty="0">
              <a:solidFill>
                <a:schemeClr val="tx1"/>
              </a:solidFill>
              <a:cs typeface="B Nazanin" panose="00000400000000000000" pitchFamily="2" charset="-78"/>
            </a:endParaRPr>
          </a:p>
          <a:p>
            <a:endParaRPr lang="fa-IR" dirty="0" smtClean="0">
              <a:solidFill>
                <a:schemeClr val="tx1"/>
              </a:solidFill>
              <a:cs typeface="B Nazanin" panose="00000400000000000000" pitchFamily="2" charset="-78"/>
            </a:endParaRPr>
          </a:p>
          <a:p>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24109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04912"/>
            <a:ext cx="10363826" cy="5345722"/>
          </a:xfrm>
        </p:spPr>
        <p:txBody>
          <a:bodyPr>
            <a:normAutofit/>
          </a:bodyPr>
          <a:lstStyle/>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fa-IR" dirty="0" smtClean="0">
                <a:cs typeface="B Nazanin" panose="00000400000000000000" pitchFamily="2" charset="-78"/>
              </a:rPr>
              <a:t>اگر </a:t>
            </a:r>
            <a:r>
              <a:rPr lang="fa-IR" dirty="0">
                <a:cs typeface="B Nazanin" panose="00000400000000000000" pitchFamily="2" charset="-78"/>
              </a:rPr>
              <a:t>فاصله بين دو صفحه كم يا سرعت حركت صفحه پايين باشد ميتوان </a:t>
            </a:r>
            <a:r>
              <a:rPr lang="fa-IR" dirty="0" smtClean="0">
                <a:cs typeface="B Nazanin" panose="00000400000000000000" pitchFamily="2" charset="-78"/>
              </a:rPr>
              <a:t>توزيع سرعت </a:t>
            </a:r>
            <a:r>
              <a:rPr lang="fa-IR" dirty="0">
                <a:cs typeface="B Nazanin" panose="00000400000000000000" pitchFamily="2" charset="-78"/>
              </a:rPr>
              <a:t>بين دو صفحه را خطي فرض كرد كه در اين صورت ميتوان به جـاي </a:t>
            </a:r>
            <a:r>
              <a:rPr lang="en-US" cap="none" dirty="0" err="1" smtClean="0">
                <a:cs typeface="B Nazanin" panose="00000400000000000000" pitchFamily="2" charset="-78"/>
              </a:rPr>
              <a:t>dV</a:t>
            </a:r>
            <a:r>
              <a:rPr lang="en-US" cap="none" dirty="0" smtClean="0">
                <a:cs typeface="B Nazanin" panose="00000400000000000000" pitchFamily="2" charset="-78"/>
              </a:rPr>
              <a:t>/</a:t>
            </a:r>
            <a:r>
              <a:rPr lang="en-US" cap="none" dirty="0" err="1" smtClean="0">
                <a:cs typeface="B Nazanin" panose="00000400000000000000" pitchFamily="2" charset="-78"/>
              </a:rPr>
              <a:t>dy</a:t>
            </a:r>
            <a:r>
              <a:rPr lang="fa-IR" cap="none" dirty="0">
                <a:cs typeface="B Nazanin" panose="00000400000000000000" pitchFamily="2" charset="-78"/>
              </a:rPr>
              <a:t> </a:t>
            </a:r>
            <a:r>
              <a:rPr lang="fa-IR" cap="none" dirty="0" smtClean="0">
                <a:cs typeface="B Nazanin" panose="00000400000000000000" pitchFamily="2" charset="-78"/>
              </a:rPr>
              <a:t>از </a:t>
            </a:r>
            <a:r>
              <a:rPr lang="el-GR" dirty="0" smtClean="0">
                <a:cs typeface="B Nazanin" panose="00000400000000000000" pitchFamily="2" charset="-78"/>
              </a:rPr>
              <a:t>Δ</a:t>
            </a:r>
            <a:r>
              <a:rPr lang="en-US" dirty="0" smtClean="0">
                <a:cs typeface="B Nazanin" panose="00000400000000000000" pitchFamily="2" charset="-78"/>
              </a:rPr>
              <a:t>V/</a:t>
            </a:r>
            <a:r>
              <a:rPr lang="el-GR" dirty="0">
                <a:cs typeface="B Nazanin" panose="00000400000000000000" pitchFamily="2" charset="-78"/>
              </a:rPr>
              <a:t>Δ </a:t>
            </a:r>
            <a:r>
              <a:rPr lang="en-US" cap="none" dirty="0" smtClean="0">
                <a:cs typeface="B Nazanin" panose="00000400000000000000" pitchFamily="2" charset="-78"/>
              </a:rPr>
              <a:t>y</a:t>
            </a:r>
            <a:r>
              <a:rPr lang="fa-IR" dirty="0" smtClean="0">
                <a:cs typeface="B Nazanin" panose="00000400000000000000" pitchFamily="2" charset="-78"/>
              </a:rPr>
              <a:t> استفاده نمود.</a:t>
            </a:r>
          </a:p>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fa-IR" dirty="0" smtClean="0">
                <a:cs typeface="B Nazanin" panose="00000400000000000000" pitchFamily="2" charset="-78"/>
              </a:rPr>
              <a:t>سطح </a:t>
            </a:r>
            <a:r>
              <a:rPr lang="fa-IR" dirty="0">
                <a:cs typeface="B Nazanin" panose="00000400000000000000" pitchFamily="2" charset="-78"/>
              </a:rPr>
              <a:t>پائين هم ممكن اسـت </a:t>
            </a:r>
            <a:r>
              <a:rPr lang="fa-IR" dirty="0" smtClean="0">
                <a:cs typeface="B Nazanin" panose="00000400000000000000" pitchFamily="2" charset="-78"/>
              </a:rPr>
              <a:t>حركـت داشته </a:t>
            </a:r>
            <a:r>
              <a:rPr lang="fa-IR" dirty="0">
                <a:cs typeface="B Nazanin" panose="00000400000000000000" pitchFamily="2" charset="-78"/>
              </a:rPr>
              <a:t>باشد كه در اين حالت به جاي سرعت </a:t>
            </a:r>
            <a:r>
              <a:rPr lang="en-US" dirty="0">
                <a:cs typeface="B Nazanin" panose="00000400000000000000" pitchFamily="2" charset="-78"/>
              </a:rPr>
              <a:t>V</a:t>
            </a:r>
            <a:r>
              <a:rPr lang="fa-IR" dirty="0">
                <a:cs typeface="B Nazanin" panose="00000400000000000000" pitchFamily="2" charset="-78"/>
              </a:rPr>
              <a:t>سرعت نسبي بـين دو صـفحه را </a:t>
            </a:r>
            <a:r>
              <a:rPr lang="fa-IR" dirty="0" smtClean="0">
                <a:cs typeface="B Nazanin" panose="00000400000000000000" pitchFamily="2" charset="-78"/>
              </a:rPr>
              <a:t>قرار ميدهيم.</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smtClean="0">
                <a:cs typeface="B Nazanin" panose="00000400000000000000" pitchFamily="2" charset="-78"/>
              </a:rPr>
              <a:t>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27066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31520"/>
            <a:ext cx="10363826" cy="5373858"/>
          </a:xfrm>
        </p:spPr>
        <p:txBody>
          <a:bodyPr/>
          <a:lstStyle/>
          <a:p>
            <a:pPr algn="r" rtl="1"/>
            <a:r>
              <a:rPr lang="fa-IR" b="1" dirty="0">
                <a:cs typeface="B Nazanin" panose="00000400000000000000" pitchFamily="2" charset="-78"/>
              </a:rPr>
              <a:t>مثال</a:t>
            </a:r>
            <a:r>
              <a:rPr lang="fa-IR" dirty="0">
                <a:cs typeface="B Nazanin" panose="00000400000000000000" pitchFamily="2" charset="-78"/>
              </a:rPr>
              <a:t>:</a:t>
            </a:r>
          </a:p>
          <a:p>
            <a:pPr algn="r" rtl="1"/>
            <a:r>
              <a:rPr lang="fa-IR" dirty="0">
                <a:cs typeface="B Nazanin" panose="00000400000000000000" pitchFamily="2" charset="-78"/>
              </a:rPr>
              <a:t>صفحه اي به فاصلة 0/025 </a:t>
            </a:r>
            <a:r>
              <a:rPr lang="en-US" i="1" cap="none" dirty="0" smtClean="0">
                <a:cs typeface="B Nazanin" panose="00000400000000000000" pitchFamily="2" charset="-78"/>
              </a:rPr>
              <a:t>mm</a:t>
            </a:r>
            <a:r>
              <a:rPr lang="fa-IR" i="1" dirty="0" smtClean="0">
                <a:cs typeface="B Nazanin" panose="00000400000000000000" pitchFamily="2" charset="-78"/>
              </a:rPr>
              <a:t> </a:t>
            </a:r>
            <a:r>
              <a:rPr lang="fa-IR" dirty="0">
                <a:cs typeface="B Nazanin" panose="00000400000000000000" pitchFamily="2" charset="-78"/>
              </a:rPr>
              <a:t>از يك صفحه ثابت قرار دارد و ما بين دو صفحه با يك سيال نيوتني پر شده است. اگر نيروي لازم در واحد سطح براي حركت صفحه متحرك با سرعت</a:t>
            </a:r>
            <a:r>
              <a:rPr lang="fa-IR" i="1" dirty="0">
                <a:cs typeface="B Nazanin" panose="00000400000000000000" pitchFamily="2" charset="-78"/>
              </a:rPr>
              <a:t> </a:t>
            </a:r>
            <a:r>
              <a:rPr lang="en-US" dirty="0">
                <a:cs typeface="B Nazanin" panose="00000400000000000000" pitchFamily="2" charset="-78"/>
              </a:rPr>
              <a:t>،</a:t>
            </a:r>
            <a:r>
              <a:rPr lang="fa-IR" dirty="0">
                <a:cs typeface="B Nazanin" panose="00000400000000000000" pitchFamily="2" charset="-78"/>
              </a:rPr>
              <a:t>6</a:t>
            </a:r>
            <a:r>
              <a:rPr lang="en-US" cap="none" dirty="0">
                <a:cs typeface="B Nazanin" panose="00000400000000000000" pitchFamily="2" charset="-78"/>
              </a:rPr>
              <a:t>m/s</a:t>
            </a:r>
            <a:r>
              <a:rPr lang="fa-IR" cap="none" dirty="0">
                <a:cs typeface="B Nazanin" panose="00000400000000000000" pitchFamily="2" charset="-78"/>
              </a:rPr>
              <a:t> </a:t>
            </a:r>
            <a:r>
              <a:rPr lang="fa-IR" dirty="0">
                <a:cs typeface="B Nazanin" panose="00000400000000000000" pitchFamily="2" charset="-78"/>
              </a:rPr>
              <a:t>برابر 2 پاسکال باشد، در آنصورت ويسكوزيته سيال چند</a:t>
            </a:r>
            <a:r>
              <a:rPr lang="fa-IR" i="1" dirty="0">
                <a:cs typeface="B Nazanin" panose="00000400000000000000" pitchFamily="2" charset="-78"/>
              </a:rPr>
              <a:t> </a:t>
            </a:r>
            <a:r>
              <a:rPr lang="en-US" i="1" cap="none" dirty="0">
                <a:cs typeface="B Nazanin" panose="00000400000000000000" pitchFamily="2" charset="-78"/>
              </a:rPr>
              <a:t>kg/</a:t>
            </a:r>
            <a:r>
              <a:rPr lang="en-US" i="1" cap="none" dirty="0" err="1">
                <a:cs typeface="B Nazanin" panose="00000400000000000000" pitchFamily="2" charset="-78"/>
              </a:rPr>
              <a:t>ms</a:t>
            </a:r>
            <a:r>
              <a:rPr lang="en-US" i="1" dirty="0">
                <a:cs typeface="B Nazanin" panose="00000400000000000000" pitchFamily="2" charset="-78"/>
              </a:rPr>
              <a:t> </a:t>
            </a:r>
            <a:r>
              <a:rPr lang="fa-IR" dirty="0">
                <a:cs typeface="B Nazanin" panose="00000400000000000000" pitchFamily="2" charset="-78"/>
              </a:rPr>
              <a:t>خواهد بود؟ </a:t>
            </a:r>
            <a:endParaRPr lang="en-US" dirty="0" smtClean="0">
              <a:cs typeface="B Nazanin" panose="00000400000000000000" pitchFamily="2" charset="-78"/>
            </a:endParaRPr>
          </a:p>
          <a:p>
            <a:pPr marL="0" indent="0" algn="r" rtl="1">
              <a:buNone/>
            </a:pP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p>
        </p:txBody>
      </p:sp>
      <p:pic>
        <p:nvPicPr>
          <p:cNvPr id="4" name="Picture 3"/>
          <p:cNvPicPr>
            <a:picLocks noChangeAspect="1"/>
          </p:cNvPicPr>
          <p:nvPr/>
        </p:nvPicPr>
        <p:blipFill>
          <a:blip r:embed="rId2"/>
          <a:stretch>
            <a:fillRect/>
          </a:stretch>
        </p:blipFill>
        <p:spPr>
          <a:xfrm>
            <a:off x="3403756" y="2703339"/>
            <a:ext cx="5093131" cy="2529841"/>
          </a:xfrm>
          <a:prstGeom prst="rect">
            <a:avLst/>
          </a:prstGeom>
        </p:spPr>
      </p:pic>
    </p:spTree>
    <p:extLst>
      <p:ext uri="{BB962C8B-B14F-4D97-AF65-F5344CB8AC3E}">
        <p14:creationId xmlns:p14="http://schemas.microsoft.com/office/powerpoint/2010/main" val="23216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18978"/>
            <a:ext cx="10363826" cy="5172221"/>
          </a:xfrm>
        </p:spPr>
        <p:txBody>
          <a:bodyPr/>
          <a:lstStyle/>
          <a:p>
            <a:pPr algn="r" rtl="1"/>
            <a:r>
              <a:rPr lang="fa-IR" dirty="0">
                <a:cs typeface="B Nazanin" panose="00000400000000000000" pitchFamily="2" charset="-78"/>
              </a:rPr>
              <a:t>طبق اصل عدم لغزش </a:t>
            </a:r>
            <a:r>
              <a:rPr lang="fa-IR" dirty="0" smtClean="0">
                <a:cs typeface="B Nazanin" panose="00000400000000000000" pitchFamily="2" charset="-78"/>
              </a:rPr>
              <a:t>(پذيرش جدار)، </a:t>
            </a:r>
            <a:r>
              <a:rPr lang="fa-IR" dirty="0">
                <a:cs typeface="B Nazanin" panose="00000400000000000000" pitchFamily="2" charset="-78"/>
              </a:rPr>
              <a:t>سرعت سيال در مجاورت </a:t>
            </a:r>
            <a:r>
              <a:rPr lang="fa-IR" dirty="0" smtClean="0">
                <a:cs typeface="B Nazanin" panose="00000400000000000000" pitchFamily="2" charset="-78"/>
              </a:rPr>
              <a:t>صفحه متحرك </a:t>
            </a:r>
            <a:r>
              <a:rPr lang="fa-IR" dirty="0">
                <a:cs typeface="B Nazanin" panose="00000400000000000000" pitchFamily="2" charset="-78"/>
              </a:rPr>
              <a:t>برابر 6 </a:t>
            </a:r>
            <a:r>
              <a:rPr lang="fa-IR" dirty="0" smtClean="0">
                <a:cs typeface="B Nazanin" panose="00000400000000000000" pitchFamily="2" charset="-78"/>
              </a:rPr>
              <a:t>متر بر ثانیه و </a:t>
            </a:r>
            <a:r>
              <a:rPr lang="fa-IR" dirty="0">
                <a:cs typeface="B Nazanin" panose="00000400000000000000" pitchFamily="2" charset="-78"/>
              </a:rPr>
              <a:t>در مجاورت صفحه ثابت برابر صفر </a:t>
            </a:r>
            <a:r>
              <a:rPr lang="fa-IR" dirty="0" smtClean="0">
                <a:cs typeface="B Nazanin" panose="00000400000000000000" pitchFamily="2" charset="-78"/>
              </a:rPr>
              <a:t>است.</a:t>
            </a:r>
          </a:p>
          <a:p>
            <a:pPr algn="r" rtl="1"/>
            <a:r>
              <a:rPr lang="fa-IR" dirty="0">
                <a:cs typeface="B Nazanin" panose="00000400000000000000" pitchFamily="2" charset="-78"/>
              </a:rPr>
              <a:t>از طرفي ميدانيم بعلت ثابت بودن سرعت صفحه متحرك و طبق قانون </a:t>
            </a:r>
            <a:r>
              <a:rPr lang="fa-IR" dirty="0" smtClean="0">
                <a:cs typeface="B Nazanin" panose="00000400000000000000" pitchFamily="2" charset="-78"/>
              </a:rPr>
              <a:t>نيوتن، نيروي </a:t>
            </a:r>
            <a:r>
              <a:rPr lang="fa-IR" dirty="0">
                <a:cs typeface="B Nazanin" panose="00000400000000000000" pitchFamily="2" charset="-78"/>
              </a:rPr>
              <a:t>لازم در واحد سطح براي حركت صفحه با سرعت مورد نظر، برابر است </a:t>
            </a:r>
            <a:r>
              <a:rPr lang="fa-IR" dirty="0" smtClean="0">
                <a:cs typeface="B Nazanin" panose="00000400000000000000" pitchFamily="2" charset="-78"/>
              </a:rPr>
              <a:t>با نيروي </a:t>
            </a:r>
            <a:r>
              <a:rPr lang="fa-IR" dirty="0">
                <a:cs typeface="B Nazanin" panose="00000400000000000000" pitchFamily="2" charset="-78"/>
              </a:rPr>
              <a:t>اصطكاك وارد بر واحد سطح اين صفحه كه خود برابر تنش برشي سيال در </a:t>
            </a:r>
            <a:r>
              <a:rPr lang="fa-IR" dirty="0" smtClean="0">
                <a:cs typeface="B Nazanin" panose="00000400000000000000" pitchFamily="2" charset="-78"/>
              </a:rPr>
              <a:t>لاية مجاور </a:t>
            </a:r>
            <a:r>
              <a:rPr lang="fa-IR" dirty="0">
                <a:cs typeface="B Nazanin" panose="00000400000000000000" pitchFamily="2" charset="-78"/>
              </a:rPr>
              <a:t>صفحه متحرك </a:t>
            </a:r>
            <a:r>
              <a:rPr lang="fa-IR" dirty="0" smtClean="0">
                <a:cs typeface="B Nazanin" panose="00000400000000000000" pitchFamily="2" charset="-78"/>
              </a:rPr>
              <a:t>است، بنابراین:</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80494" y="3205088"/>
            <a:ext cx="10230385" cy="2117880"/>
          </a:xfrm>
          <a:prstGeom prst="rect">
            <a:avLst/>
          </a:prstGeom>
        </p:spPr>
      </p:pic>
    </p:spTree>
    <p:extLst>
      <p:ext uri="{BB962C8B-B14F-4D97-AF65-F5344CB8AC3E}">
        <p14:creationId xmlns:p14="http://schemas.microsoft.com/office/powerpoint/2010/main" val="19307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31520"/>
            <a:ext cx="10363826" cy="5059679"/>
          </a:xfrm>
        </p:spPr>
        <p:txBody>
          <a:bodyPr/>
          <a:lstStyle/>
          <a:p>
            <a:pPr algn="r" rtl="1"/>
            <a:r>
              <a:rPr lang="fa-IR" b="1" cap="none" dirty="0" smtClean="0">
                <a:cs typeface="B Nazanin" panose="00000400000000000000" pitchFamily="2" charset="-78"/>
              </a:rPr>
              <a:t>حركت يك صفحه بين دو سيال</a:t>
            </a:r>
          </a:p>
          <a:p>
            <a:pPr algn="r" rtl="1"/>
            <a:r>
              <a:rPr lang="fa-IR" cap="none" dirty="0" smtClean="0">
                <a:cs typeface="B Nazanin" panose="00000400000000000000" pitchFamily="2" charset="-78"/>
              </a:rPr>
              <a:t>صفحه</a:t>
            </a:r>
            <a:r>
              <a:rPr lang="en-US" cap="none" dirty="0" smtClean="0">
                <a:cs typeface="B Nazanin" panose="00000400000000000000" pitchFamily="2" charset="-78"/>
              </a:rPr>
              <a:t> </a:t>
            </a:r>
            <a:r>
              <a:rPr lang="fa-IR" cap="none" dirty="0" smtClean="0">
                <a:cs typeface="B Nazanin" panose="00000400000000000000" pitchFamily="2" charset="-78"/>
              </a:rPr>
              <a:t>اي به مساحت </a:t>
            </a:r>
            <a:r>
              <a:rPr lang="en-US" cap="none" dirty="0" smtClean="0">
                <a:cs typeface="B Nazanin" panose="00000400000000000000" pitchFamily="2" charset="-78"/>
              </a:rPr>
              <a:t>A</a:t>
            </a:r>
            <a:r>
              <a:rPr lang="fa-IR" cap="none" dirty="0" smtClean="0">
                <a:cs typeface="B Nazanin" panose="00000400000000000000" pitchFamily="2" charset="-78"/>
              </a:rPr>
              <a:t> را در نظـر مـيگيـريم كـه بـين دو سـيال بـا لزجتهاي </a:t>
            </a:r>
            <a:r>
              <a:rPr lang="el-GR" cap="none" dirty="0" smtClean="0">
                <a:cs typeface="B Nazanin" panose="00000400000000000000" pitchFamily="2" charset="-78"/>
              </a:rPr>
              <a:t>μ1</a:t>
            </a:r>
            <a:r>
              <a:rPr lang="fa-IR" cap="none" dirty="0" smtClean="0">
                <a:cs typeface="B Nazanin" panose="00000400000000000000" pitchFamily="2" charset="-78"/>
              </a:rPr>
              <a:t>و </a:t>
            </a:r>
            <a:r>
              <a:rPr lang="el-GR" cap="none" dirty="0" smtClean="0">
                <a:cs typeface="B Nazanin" panose="00000400000000000000" pitchFamily="2" charset="-78"/>
              </a:rPr>
              <a:t>μ2</a:t>
            </a:r>
            <a:r>
              <a:rPr lang="fa-IR" cap="none" dirty="0" smtClean="0">
                <a:cs typeface="B Nazanin" panose="00000400000000000000" pitchFamily="2" charset="-78"/>
              </a:rPr>
              <a:t> و ارتفاعهاي </a:t>
            </a:r>
            <a:r>
              <a:rPr lang="en-US" cap="none" dirty="0" smtClean="0">
                <a:cs typeface="B Nazanin" panose="00000400000000000000" pitchFamily="2" charset="-78"/>
              </a:rPr>
              <a:t>h 1</a:t>
            </a:r>
            <a:r>
              <a:rPr lang="fa-IR" cap="none" dirty="0" smtClean="0">
                <a:cs typeface="B Nazanin" panose="00000400000000000000" pitchFamily="2" charset="-78"/>
              </a:rPr>
              <a:t>و </a:t>
            </a:r>
            <a:r>
              <a:rPr lang="en-US" i="1" cap="none" dirty="0" smtClean="0">
                <a:cs typeface="B Nazanin" panose="00000400000000000000" pitchFamily="2" charset="-78"/>
              </a:rPr>
              <a:t>h</a:t>
            </a:r>
            <a:r>
              <a:rPr lang="en-US" cap="none" dirty="0" smtClean="0">
                <a:cs typeface="B Nazanin" panose="00000400000000000000" pitchFamily="2" charset="-78"/>
              </a:rPr>
              <a:t>2</a:t>
            </a:r>
            <a:r>
              <a:rPr lang="fa-IR" cap="none" dirty="0" smtClean="0">
                <a:cs typeface="B Nazanin" panose="00000400000000000000" pitchFamily="2" charset="-78"/>
              </a:rPr>
              <a:t> قرار گرفته است. ميخواهيم نيروي لازم براي كشيدن صفحه را تعيين كنيم.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513" y="2209799"/>
            <a:ext cx="6629400" cy="3581400"/>
          </a:xfrm>
          <a:prstGeom prst="rect">
            <a:avLst/>
          </a:prstGeom>
        </p:spPr>
      </p:pic>
    </p:spTree>
    <p:extLst>
      <p:ext uri="{BB962C8B-B14F-4D97-AF65-F5344CB8AC3E}">
        <p14:creationId xmlns:p14="http://schemas.microsoft.com/office/powerpoint/2010/main" val="334719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31520"/>
            <a:ext cx="10363826" cy="5261317"/>
          </a:xfrm>
        </p:spPr>
        <p:txBody>
          <a:bodyPr/>
          <a:lstStyle/>
          <a:p>
            <a:pPr algn="r" rtl="1"/>
            <a:r>
              <a:rPr lang="fa-IR" cap="none" dirty="0" smtClean="0">
                <a:cs typeface="B Nazanin" panose="00000400000000000000" pitchFamily="2" charset="-78"/>
              </a:rPr>
              <a:t>نيروي لازم براي كشيدن اين صفحه مجموع دو نيرويي است كه از سـيال بـالايي و سيال پاييني به آن وارد ميشود.</a:t>
            </a:r>
          </a:p>
          <a:p>
            <a:pPr marL="0" indent="0" algn="r" rtl="1">
              <a:buNone/>
            </a:pPr>
            <a:endParaRPr lang="fa-IR" cap="none" dirty="0" smtClean="0">
              <a:cs typeface="B Nazanin" panose="00000400000000000000" pitchFamily="2" charset="-78"/>
            </a:endParaRPr>
          </a:p>
          <a:p>
            <a:pPr marL="0" indent="0" algn="r" rtl="1">
              <a:buNone/>
            </a:pPr>
            <a:r>
              <a:rPr lang="fa-IR" cap="none" dirty="0" smtClean="0">
                <a:cs typeface="B Nazanin" panose="00000400000000000000" pitchFamily="2" charset="-78"/>
              </a:rPr>
              <a:t> </a:t>
            </a:r>
            <a:br>
              <a:rPr lang="fa-IR" cap="none" dirty="0" smtClean="0">
                <a:cs typeface="B Nazanin" panose="00000400000000000000" pitchFamily="2" charset="-78"/>
              </a:rPr>
            </a:br>
            <a:endParaRPr lang="fa-IR" cap="none" dirty="0" smtClean="0">
              <a:cs typeface="B Nazanin" panose="00000400000000000000" pitchFamily="2" charset="-78"/>
            </a:endParaRPr>
          </a:p>
          <a:p>
            <a:pPr marL="0" indent="0" algn="r" rtl="1">
              <a:buNone/>
            </a:pPr>
            <a:endParaRPr lang="fa-IR" cap="none" dirty="0" smtClean="0">
              <a:cs typeface="B Nazanin" panose="00000400000000000000" pitchFamily="2" charset="-78"/>
            </a:endParaRPr>
          </a:p>
          <a:p>
            <a:pPr marL="0" indent="0" algn="r" rtl="1">
              <a:buNone/>
            </a:pPr>
            <a:endParaRPr lang="fa-IR" cap="none" dirty="0" smtClean="0">
              <a:cs typeface="B Nazanin" panose="00000400000000000000" pitchFamily="2" charset="-78"/>
            </a:endParaRPr>
          </a:p>
          <a:p>
            <a:pPr marL="0" indent="0" algn="r" rtl="1">
              <a:buNone/>
            </a:pPr>
            <a:endParaRPr lang="fa-IR" cap="none" dirty="0" smtClean="0">
              <a:cs typeface="B Nazanin" panose="00000400000000000000" pitchFamily="2" charset="-78"/>
            </a:endParaRPr>
          </a:p>
          <a:p>
            <a:pPr marL="0" indent="0" algn="r" rtl="1">
              <a:buNone/>
            </a:pPr>
            <a:r>
              <a:rPr lang="fa-IR" cap="none" dirty="0" smtClean="0">
                <a:cs typeface="B Nazanin" panose="00000400000000000000" pitchFamily="2" charset="-78"/>
              </a:rPr>
              <a:t>هرگاه </a:t>
            </a:r>
            <a:r>
              <a:rPr lang="el-GR" cap="none" dirty="0" smtClean="0">
                <a:cs typeface="B Nazanin" panose="00000400000000000000" pitchFamily="2" charset="-78"/>
              </a:rPr>
              <a:t>μ1 = μ2 = μ</a:t>
            </a:r>
            <a:r>
              <a:rPr lang="fa-IR" cap="none" dirty="0" smtClean="0">
                <a:cs typeface="B Nazanin" panose="00000400000000000000" pitchFamily="2" charset="-78"/>
              </a:rPr>
              <a:t> يا به جاي دو سيال يك سيال داشته باشيم: </a:t>
            </a:r>
          </a:p>
          <a:p>
            <a:pPr marL="0" indent="0" algn="r" rtl="1">
              <a:buNone/>
            </a:pPr>
            <a:endParaRPr lang="fa-IR" cap="none" dirty="0">
              <a:cs typeface="B Nazanin" panose="00000400000000000000" pitchFamily="2" charset="-78"/>
            </a:endParaRPr>
          </a:p>
          <a:p>
            <a:pPr marL="0" indent="0" algn="r" rtl="1">
              <a:buNone/>
            </a:pP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141140" y="1480403"/>
            <a:ext cx="3909094" cy="2518560"/>
          </a:xfrm>
          <a:prstGeom prst="rect">
            <a:avLst/>
          </a:prstGeom>
        </p:spPr>
      </p:pic>
      <p:pic>
        <p:nvPicPr>
          <p:cNvPr id="5" name="Picture 4"/>
          <p:cNvPicPr>
            <a:picLocks noChangeAspect="1"/>
          </p:cNvPicPr>
          <p:nvPr/>
        </p:nvPicPr>
        <p:blipFill>
          <a:blip r:embed="rId3"/>
          <a:stretch>
            <a:fillRect/>
          </a:stretch>
        </p:blipFill>
        <p:spPr>
          <a:xfrm>
            <a:off x="4596206" y="4747846"/>
            <a:ext cx="2774503" cy="973080"/>
          </a:xfrm>
          <a:prstGeom prst="rect">
            <a:avLst/>
          </a:prstGeom>
        </p:spPr>
      </p:pic>
    </p:spTree>
    <p:extLst>
      <p:ext uri="{BB962C8B-B14F-4D97-AF65-F5344CB8AC3E}">
        <p14:creationId xmlns:p14="http://schemas.microsoft.com/office/powerpoint/2010/main" val="27706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20506"/>
            <a:ext cx="10363826" cy="5683346"/>
          </a:xfrm>
        </p:spPr>
        <p:txBody>
          <a:bodyPr>
            <a:normAutofit/>
          </a:bodyPr>
          <a:lstStyle/>
          <a:p>
            <a:pPr algn="r" rtl="1"/>
            <a:r>
              <a:rPr lang="fa-IR" dirty="0" smtClean="0">
                <a:cs typeface="B Nazanin" panose="00000400000000000000" pitchFamily="2" charset="-78"/>
              </a:rPr>
              <a:t>مثال:</a:t>
            </a:r>
          </a:p>
          <a:p>
            <a:pPr algn="r" rtl="1"/>
            <a:r>
              <a:rPr lang="fa-IR" dirty="0" smtClean="0">
                <a:cs typeface="B Nazanin" panose="00000400000000000000" pitchFamily="2" charset="-78"/>
              </a:rPr>
              <a:t>صفحه </a:t>
            </a:r>
            <a:r>
              <a:rPr lang="fa-IR" dirty="0">
                <a:cs typeface="B Nazanin" panose="00000400000000000000" pitchFamily="2" charset="-78"/>
              </a:rPr>
              <a:t>مسطحي با سطح مقطع </a:t>
            </a:r>
            <a:r>
              <a:rPr lang="fa-IR" dirty="0" smtClean="0">
                <a:cs typeface="B Nazanin" panose="00000400000000000000" pitchFamily="2" charset="-78"/>
              </a:rPr>
              <a:t>0/3 مترمربع بين </a:t>
            </a:r>
            <a:r>
              <a:rPr lang="fa-IR" dirty="0">
                <a:cs typeface="B Nazanin" panose="00000400000000000000" pitchFamily="2" charset="-78"/>
              </a:rPr>
              <a:t>دو صفحه ثابت موازي </a:t>
            </a:r>
            <a:r>
              <a:rPr lang="fa-IR" dirty="0" smtClean="0">
                <a:cs typeface="B Nazanin" panose="00000400000000000000" pitchFamily="2" charset="-78"/>
              </a:rPr>
              <a:t>بـه فاصله </a:t>
            </a:r>
            <a:r>
              <a:rPr lang="fa-IR" dirty="0">
                <a:cs typeface="B Nazanin" panose="00000400000000000000" pitchFamily="2" charset="-78"/>
              </a:rPr>
              <a:t>10 </a:t>
            </a:r>
            <a:r>
              <a:rPr lang="fa-IR" dirty="0" smtClean="0">
                <a:cs typeface="B Nazanin" panose="00000400000000000000" pitchFamily="2" charset="-78"/>
              </a:rPr>
              <a:t>سانتی متركه </a:t>
            </a:r>
            <a:r>
              <a:rPr lang="fa-IR" dirty="0">
                <a:cs typeface="B Nazanin" panose="00000400000000000000" pitchFamily="2" charset="-78"/>
              </a:rPr>
              <a:t>حاوي روغن است حركـت </a:t>
            </a:r>
            <a:r>
              <a:rPr lang="fa-IR" dirty="0" smtClean="0">
                <a:cs typeface="B Nazanin" panose="00000400000000000000" pitchFamily="2" charset="-78"/>
              </a:rPr>
              <a:t>مـيكنـد. </a:t>
            </a:r>
            <a:r>
              <a:rPr lang="fa-IR" dirty="0">
                <a:cs typeface="B Nazanin" panose="00000400000000000000" pitchFamily="2" charset="-78"/>
              </a:rPr>
              <a:t>سـرعت ايـن صـفحه مسـطح </a:t>
            </a:r>
            <a:r>
              <a:rPr lang="fa-IR" dirty="0" smtClean="0">
                <a:cs typeface="B Nazanin" panose="00000400000000000000" pitchFamily="2" charset="-78"/>
              </a:rPr>
              <a:t>0/6</a:t>
            </a:r>
            <a:r>
              <a:rPr lang="en-US" dirty="0" smtClean="0">
                <a:cs typeface="B Nazanin" panose="00000400000000000000" pitchFamily="2" charset="-78"/>
              </a:rPr>
              <a:t> </a:t>
            </a:r>
            <a:r>
              <a:rPr lang="fa-IR" dirty="0" smtClean="0">
                <a:cs typeface="B Nazanin" panose="00000400000000000000" pitchFamily="2" charset="-78"/>
              </a:rPr>
              <a:t> متر بر ثانیه </a:t>
            </a:r>
            <a:r>
              <a:rPr lang="fa-IR" dirty="0">
                <a:cs typeface="B Nazanin" panose="00000400000000000000" pitchFamily="2" charset="-78"/>
              </a:rPr>
              <a:t>و لزجت روغن </a:t>
            </a:r>
            <a:r>
              <a:rPr lang="fa-IR" dirty="0" smtClean="0">
                <a:cs typeface="B Nazanin" panose="00000400000000000000" pitchFamily="2" charset="-78"/>
              </a:rPr>
              <a:t>0/37 نیوتن در ثانیه بر مترمربع است.</a:t>
            </a:r>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r>
              <a:rPr lang="fa-IR" dirty="0">
                <a:cs typeface="B Nazanin" panose="00000400000000000000" pitchFamily="2" charset="-78"/>
              </a:rPr>
              <a:t>مطلوبست نيروي مقاومت </a:t>
            </a:r>
            <a:r>
              <a:rPr lang="fa-IR" dirty="0" smtClean="0">
                <a:cs typeface="B Nazanin" panose="00000400000000000000" pitchFamily="2" charset="-78"/>
              </a:rPr>
              <a:t>(برشي</a:t>
            </a:r>
            <a:r>
              <a:rPr lang="fa-IR" dirty="0">
                <a:cs typeface="B Nazanin" panose="00000400000000000000" pitchFamily="2" charset="-78"/>
              </a:rPr>
              <a:t>)</a:t>
            </a:r>
            <a:r>
              <a:rPr lang="fa-IR" dirty="0" smtClean="0">
                <a:cs typeface="B Nazanin" panose="00000400000000000000" pitchFamily="2" charset="-78"/>
              </a:rPr>
              <a:t> هنگـامي</a:t>
            </a:r>
            <a:r>
              <a:rPr lang="en-US" dirty="0" smtClean="0">
                <a:cs typeface="B Nazanin" panose="00000400000000000000" pitchFamily="2" charset="-78"/>
              </a:rPr>
              <a:t> </a:t>
            </a:r>
            <a:r>
              <a:rPr lang="fa-IR" dirty="0" smtClean="0">
                <a:cs typeface="B Nazanin" panose="00000400000000000000" pitchFamily="2" charset="-78"/>
              </a:rPr>
              <a:t>كه </a:t>
            </a:r>
            <a:r>
              <a:rPr lang="fa-IR" dirty="0">
                <a:cs typeface="B Nazanin" panose="00000400000000000000" pitchFamily="2" charset="-78"/>
              </a:rPr>
              <a:t>صفحه متحرك </a:t>
            </a:r>
            <a:r>
              <a:rPr lang="fa-IR" dirty="0" smtClean="0">
                <a:cs typeface="B Nazanin" panose="00000400000000000000" pitchFamily="2" charset="-78"/>
              </a:rPr>
              <a:t>2/5 سانتی متر از </a:t>
            </a:r>
            <a:r>
              <a:rPr lang="fa-IR" dirty="0">
                <a:cs typeface="B Nazanin" panose="00000400000000000000" pitchFamily="2" charset="-78"/>
              </a:rPr>
              <a:t>يكي از دو صفحه ثابت فاصله داشته </a:t>
            </a:r>
            <a:r>
              <a:rPr lang="fa-IR" dirty="0" smtClean="0">
                <a:cs typeface="B Nazanin" panose="00000400000000000000" pitchFamily="2" charset="-78"/>
              </a:rPr>
              <a:t>باشد. </a:t>
            </a: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099" y="2056908"/>
            <a:ext cx="3682605" cy="2610542"/>
          </a:xfrm>
          <a:prstGeom prst="rect">
            <a:avLst/>
          </a:prstGeom>
        </p:spPr>
      </p:pic>
    </p:spTree>
    <p:extLst>
      <p:ext uri="{BB962C8B-B14F-4D97-AF65-F5344CB8AC3E}">
        <p14:creationId xmlns:p14="http://schemas.microsoft.com/office/powerpoint/2010/main" val="29334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48640"/>
            <a:ext cx="10363826" cy="5809957"/>
          </a:xfrm>
        </p:spPr>
        <p:txBody>
          <a:bodyPr/>
          <a:lstStyle/>
          <a:p>
            <a:pPr algn="r" rtl="1"/>
            <a:r>
              <a:rPr lang="fa-IR" cap="none" dirty="0" smtClean="0">
                <a:cs typeface="B Nazanin" panose="00000400000000000000" pitchFamily="2" charset="-78"/>
              </a:rPr>
              <a:t>فرض ميكنيم </a:t>
            </a:r>
            <a:r>
              <a:rPr lang="en-US" cap="none" dirty="0" smtClean="0">
                <a:cs typeface="B Nazanin" panose="00000400000000000000" pitchFamily="2" charset="-78"/>
              </a:rPr>
              <a:t>t1, t 2</a:t>
            </a:r>
            <a:r>
              <a:rPr lang="fa-IR" cap="none" dirty="0" smtClean="0">
                <a:cs typeface="B Nazanin" panose="00000400000000000000" pitchFamily="2" charset="-78"/>
              </a:rPr>
              <a:t> فاصلة صفحه متحـرك از صـفحه هـاي ثابـت بـوده و توزيع سرعت خطي باشد. بنابراين: </a:t>
            </a:r>
          </a:p>
          <a:p>
            <a:pPr algn="r" rtl="1"/>
            <a:endParaRPr lang="en-US" cap="none" dirty="0" smtClean="0">
              <a:cs typeface="B Nazanin" panose="00000400000000000000" pitchFamily="2" charset="-78"/>
            </a:endParaRPr>
          </a:p>
          <a:p>
            <a:pPr algn="r" rtl="1"/>
            <a:endParaRPr lang="en-US" cap="none" dirty="0">
              <a:cs typeface="B Nazanin" panose="00000400000000000000" pitchFamily="2" charset="-78"/>
            </a:endParaRPr>
          </a:p>
          <a:p>
            <a:pPr algn="r" rtl="1"/>
            <a:endParaRPr lang="en-US" cap="none" dirty="0" smtClean="0">
              <a:cs typeface="B Nazanin" panose="00000400000000000000" pitchFamily="2" charset="-78"/>
            </a:endParaRPr>
          </a:p>
          <a:p>
            <a:pPr algn="r" rtl="1"/>
            <a:endParaRPr lang="en-US" cap="none" dirty="0">
              <a:cs typeface="B Nazanin" panose="00000400000000000000" pitchFamily="2" charset="-78"/>
            </a:endParaRPr>
          </a:p>
          <a:p>
            <a:pPr algn="r" rtl="1"/>
            <a:r>
              <a:rPr lang="fa-IR" dirty="0">
                <a:cs typeface="B Nazanin" panose="00000400000000000000" pitchFamily="2" charset="-78"/>
              </a:rPr>
              <a:t>هر گاه نيروي مقاومت </a:t>
            </a:r>
            <a:r>
              <a:rPr lang="en-US" dirty="0" smtClean="0">
                <a:cs typeface="B Nazanin" panose="00000400000000000000" pitchFamily="2" charset="-78"/>
              </a:rPr>
              <a:t>F</a:t>
            </a:r>
            <a:r>
              <a:rPr lang="fa-IR" dirty="0" smtClean="0">
                <a:cs typeface="B Nazanin" panose="00000400000000000000" pitchFamily="2" charset="-78"/>
              </a:rPr>
              <a:t> باشد</a:t>
            </a:r>
            <a:r>
              <a:rPr lang="fa-IR" dirty="0">
                <a:cs typeface="B Nazanin" panose="00000400000000000000" pitchFamily="2" charset="-78"/>
              </a:rPr>
              <a:t>، اين نيرو برابر مجموع نيروهاي برشي در دو </a:t>
            </a:r>
            <a:r>
              <a:rPr lang="fa-IR" dirty="0" smtClean="0">
                <a:cs typeface="B Nazanin" panose="00000400000000000000" pitchFamily="2" charset="-78"/>
              </a:rPr>
              <a:t>طرف</a:t>
            </a:r>
            <a:r>
              <a:rPr lang="en-US" dirty="0" smtClean="0">
                <a:cs typeface="B Nazanin" panose="00000400000000000000" pitchFamily="2" charset="-78"/>
              </a:rPr>
              <a:t> </a:t>
            </a:r>
            <a:r>
              <a:rPr lang="fa-IR" dirty="0" smtClean="0">
                <a:cs typeface="B Nazanin" panose="00000400000000000000" pitchFamily="2" charset="-78"/>
              </a:rPr>
              <a:t>صفحه </a:t>
            </a:r>
            <a:r>
              <a:rPr lang="fa-IR" dirty="0">
                <a:cs typeface="B Nazanin" panose="00000400000000000000" pitchFamily="2" charset="-78"/>
              </a:rPr>
              <a:t>خواهد </a:t>
            </a:r>
            <a:r>
              <a:rPr lang="fa-IR" dirty="0" smtClean="0">
                <a:cs typeface="B Nazanin" panose="00000400000000000000" pitchFamily="2" charset="-78"/>
              </a:rPr>
              <a:t>بود</a:t>
            </a:r>
          </a:p>
          <a:p>
            <a:pPr marL="0" indent="0" algn="r" rtl="1">
              <a:buNone/>
            </a:pPr>
            <a:r>
              <a:rPr lang="fa-IR" dirty="0">
                <a:cs typeface="B Nazanin" panose="00000400000000000000" pitchFamily="2" charset="-78"/>
              </a:rPr>
              <a:t/>
            </a:r>
            <a:br>
              <a:rPr lang="fa-IR" dirty="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649" y="1440986"/>
            <a:ext cx="5172075" cy="1190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123" y="3899791"/>
            <a:ext cx="9001125" cy="1190625"/>
          </a:xfrm>
          <a:prstGeom prst="rect">
            <a:avLst/>
          </a:prstGeom>
        </p:spPr>
      </p:pic>
    </p:spTree>
    <p:extLst>
      <p:ext uri="{BB962C8B-B14F-4D97-AF65-F5344CB8AC3E}">
        <p14:creationId xmlns:p14="http://schemas.microsoft.com/office/powerpoint/2010/main" val="6077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75249"/>
            <a:ext cx="10363826" cy="5331655"/>
          </a:xfrm>
        </p:spPr>
        <p:txBody>
          <a:bodyPr/>
          <a:lstStyle/>
          <a:p>
            <a:pPr algn="r" rtl="1"/>
            <a:r>
              <a:rPr lang="fa-IR" dirty="0">
                <a:cs typeface="B Nazanin" panose="00000400000000000000" pitchFamily="2" charset="-78"/>
              </a:rPr>
              <a:t>ميدانيم </a:t>
            </a:r>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r>
              <a:rPr lang="fa-IR" dirty="0" smtClean="0">
                <a:cs typeface="B Nazanin" panose="00000400000000000000" pitchFamily="2" charset="-78"/>
              </a:rPr>
              <a:t>بنابراین</a:t>
            </a:r>
          </a:p>
          <a:p>
            <a:pPr marL="0" indent="0" algn="r" rtl="1">
              <a:buNone/>
            </a:pP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187" y="1294960"/>
            <a:ext cx="4953000" cy="666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149" y="3408044"/>
            <a:ext cx="6315075" cy="1152525"/>
          </a:xfrm>
          <a:prstGeom prst="rect">
            <a:avLst/>
          </a:prstGeom>
        </p:spPr>
      </p:pic>
    </p:spTree>
    <p:extLst>
      <p:ext uri="{BB962C8B-B14F-4D97-AF65-F5344CB8AC3E}">
        <p14:creationId xmlns:p14="http://schemas.microsoft.com/office/powerpoint/2010/main" val="38368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76776"/>
            <a:ext cx="10363826" cy="5641144"/>
          </a:xfrm>
        </p:spPr>
        <p:txBody>
          <a:bodyPr/>
          <a:lstStyle/>
          <a:p>
            <a:pPr algn="r" rtl="1"/>
            <a:r>
              <a:rPr lang="fa-IR" b="1" cap="none" dirty="0" smtClean="0">
                <a:cs typeface="B Nazanin" panose="00000400000000000000" pitchFamily="2" charset="-78"/>
              </a:rPr>
              <a:t>سطح شيبدار</a:t>
            </a:r>
            <a:r>
              <a:rPr lang="fa-IR" cap="none" dirty="0" smtClean="0">
                <a:cs typeface="B Nazanin" panose="00000400000000000000" pitchFamily="2" charset="-78"/>
              </a:rPr>
              <a:t> </a:t>
            </a:r>
          </a:p>
          <a:p>
            <a:pPr algn="r" rtl="1"/>
            <a:r>
              <a:rPr lang="fa-IR" cap="none" dirty="0" smtClean="0">
                <a:cs typeface="B Nazanin" panose="00000400000000000000" pitchFamily="2" charset="-78"/>
              </a:rPr>
              <a:t>جسمي به وزن </a:t>
            </a:r>
            <a:r>
              <a:rPr lang="en-US" cap="none" dirty="0" smtClean="0">
                <a:cs typeface="B Nazanin" panose="00000400000000000000" pitchFamily="2" charset="-78"/>
              </a:rPr>
              <a:t>W</a:t>
            </a:r>
            <a:r>
              <a:rPr lang="fa-IR" cap="none" dirty="0" smtClean="0">
                <a:cs typeface="B Nazanin" panose="00000400000000000000" pitchFamily="2" charset="-78"/>
              </a:rPr>
              <a:t>را در نظر ميگيريم كه از روي سطح شيبداري كه با افق زاويـه </a:t>
            </a:r>
            <a:r>
              <a:rPr lang="el-GR" cap="none" dirty="0" smtClean="0">
                <a:cs typeface="B Nazanin" panose="00000400000000000000" pitchFamily="2" charset="-78"/>
              </a:rPr>
              <a:t>θ</a:t>
            </a:r>
            <a:r>
              <a:rPr lang="fa-IR" cap="none" dirty="0" smtClean="0">
                <a:cs typeface="B Nazanin" panose="00000400000000000000" pitchFamily="2" charset="-78"/>
              </a:rPr>
              <a:t> ميسازد به سمت پايين ميلغزد. </a:t>
            </a:r>
          </a:p>
          <a:p>
            <a:pPr algn="r" rtl="1"/>
            <a:r>
              <a:rPr lang="fa-IR" cap="none" dirty="0" smtClean="0">
                <a:cs typeface="B Nazanin" panose="00000400000000000000" pitchFamily="2" charset="-78"/>
              </a:rPr>
              <a:t>بين اين جسم و سطح شيبدار سـيالي بـا لزجـت </a:t>
            </a:r>
            <a:r>
              <a:rPr lang="el-GR" cap="none" dirty="0" smtClean="0">
                <a:cs typeface="B Nazanin" panose="00000400000000000000" pitchFamily="2" charset="-78"/>
              </a:rPr>
              <a:t>μ</a:t>
            </a:r>
            <a:r>
              <a:rPr lang="fa-IR" cap="none" dirty="0" smtClean="0">
                <a:cs typeface="B Nazanin" panose="00000400000000000000" pitchFamily="2" charset="-78"/>
              </a:rPr>
              <a:t>و ضخامت </a:t>
            </a:r>
            <a:r>
              <a:rPr lang="en-US" cap="none" dirty="0" smtClean="0">
                <a:cs typeface="B Nazanin" panose="00000400000000000000" pitchFamily="2" charset="-78"/>
              </a:rPr>
              <a:t>y</a:t>
            </a:r>
            <a:r>
              <a:rPr lang="fa-IR" cap="none" dirty="0" smtClean="0">
                <a:cs typeface="B Nazanin" panose="00000400000000000000" pitchFamily="2" charset="-78"/>
              </a:rPr>
              <a:t> قرار دارد.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078" y="2373777"/>
            <a:ext cx="5343525" cy="3067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34" y="2824529"/>
            <a:ext cx="4953000" cy="1771650"/>
          </a:xfrm>
          <a:prstGeom prst="rect">
            <a:avLst/>
          </a:prstGeom>
        </p:spPr>
      </p:pic>
    </p:spTree>
    <p:extLst>
      <p:ext uri="{BB962C8B-B14F-4D97-AF65-F5344CB8AC3E}">
        <p14:creationId xmlns:p14="http://schemas.microsoft.com/office/powerpoint/2010/main" val="41662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17452"/>
            <a:ext cx="10363826" cy="5073747"/>
          </a:xfrm>
        </p:spPr>
        <p:txBody>
          <a:bodyPr/>
          <a:lstStyle/>
          <a:p>
            <a:pPr algn="r" rtl="1"/>
            <a:r>
              <a:rPr lang="fa-IR" dirty="0">
                <a:cs typeface="B Nazanin" panose="00000400000000000000" pitchFamily="2" charset="-78"/>
              </a:rPr>
              <a:t>فرض ميكنيم جسم به سرعت حد رسيده است يعني سرعت حركت بـه </a:t>
            </a:r>
            <a:r>
              <a:rPr lang="fa-IR" dirty="0" smtClean="0">
                <a:cs typeface="B Nazanin" panose="00000400000000000000" pitchFamily="2" charset="-78"/>
              </a:rPr>
              <a:t>سـمت پايين </a:t>
            </a:r>
            <a:r>
              <a:rPr lang="fa-IR" dirty="0">
                <a:cs typeface="B Nazanin" panose="00000400000000000000" pitchFamily="2" charset="-78"/>
              </a:rPr>
              <a:t>ثابت است در نتيجه برآيند نيروهاي وارد بر آن در جهت حركت صفر </a:t>
            </a:r>
            <a:r>
              <a:rPr lang="fa-IR" dirty="0" smtClean="0">
                <a:cs typeface="B Nazanin" panose="00000400000000000000" pitchFamily="2" charset="-78"/>
              </a:rPr>
              <a:t>است. بنابراین داریم:</a:t>
            </a:r>
          </a:p>
          <a:p>
            <a:pPr marL="0" indent="0" algn="r" rtl="1">
              <a:buNone/>
            </a:pP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212" y="2143125"/>
            <a:ext cx="5743575" cy="2571750"/>
          </a:xfrm>
          <a:prstGeom prst="rect">
            <a:avLst/>
          </a:prstGeom>
        </p:spPr>
      </p:pic>
    </p:spTree>
    <p:extLst>
      <p:ext uri="{BB962C8B-B14F-4D97-AF65-F5344CB8AC3E}">
        <p14:creationId xmlns:p14="http://schemas.microsoft.com/office/powerpoint/2010/main" val="23362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9317" y="492369"/>
            <a:ext cx="10588283" cy="5767753"/>
          </a:xfrm>
        </p:spPr>
        <p:txBody>
          <a:bodyPr>
            <a:normAutofit/>
          </a:bodyPr>
          <a:lstStyle/>
          <a:p>
            <a:pPr algn="r" rtl="1"/>
            <a:r>
              <a:rPr lang="fa-IR" b="1" cap="none" dirty="0" smtClean="0">
                <a:cs typeface="B Nazanin" panose="00000400000000000000" pitchFamily="2" charset="-78"/>
              </a:rPr>
              <a:t>قانون لزجت نيوتن</a:t>
            </a:r>
            <a:r>
              <a:rPr lang="fa-IR" cap="none" dirty="0" smtClean="0">
                <a:cs typeface="B Nazanin" panose="00000400000000000000" pitchFamily="2" charset="-78"/>
              </a:rPr>
              <a:t> </a:t>
            </a:r>
            <a:endParaRPr lang="en-US" cap="none" dirty="0" smtClean="0">
              <a:cs typeface="B Nazanin" panose="00000400000000000000" pitchFamily="2" charset="-78"/>
            </a:endParaRPr>
          </a:p>
          <a:p>
            <a:pPr algn="r" rtl="1"/>
            <a:r>
              <a:rPr lang="fa-IR" cap="none" dirty="0" smtClean="0">
                <a:cs typeface="B Nazanin" panose="00000400000000000000" pitchFamily="2" charset="-78"/>
              </a:rPr>
              <a:t>قانون لزجت نيوتن بيان ميكند كه بين تنش برشي وتغييرات سرعت نسـبت بـه جـدار لوله يا كف كانال(وگراديان سرعت يا نرخ تغيير شكل زاويه اي)رابطه خطي وجـود دارد ورابطه زير برقرار است </a:t>
            </a:r>
          </a:p>
          <a:p>
            <a:pPr marL="0" indent="0" algn="r" rtl="1">
              <a:buNone/>
            </a:pP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fa-IR" cap="none" dirty="0" smtClean="0">
              <a:cs typeface="B Nazanin" panose="00000400000000000000" pitchFamily="2" charset="-78"/>
            </a:endParaRPr>
          </a:p>
          <a:p>
            <a:pPr marL="0" indent="0" algn="r" rtl="1">
              <a:buNone/>
            </a:pPr>
            <a:endParaRPr lang="fa-IR" cap="none" dirty="0" smtClean="0">
              <a:cs typeface="B Nazanin" panose="00000400000000000000" pitchFamily="2" charset="-78"/>
            </a:endParaRPr>
          </a:p>
          <a:p>
            <a:pPr marL="0" indent="0" algn="r" rtl="1">
              <a:buNone/>
            </a:pPr>
            <a:endParaRPr lang="fa-IR" cap="none" dirty="0" smtClean="0">
              <a:cs typeface="B Nazanin" panose="00000400000000000000" pitchFamily="2" charset="-78"/>
            </a:endParaRPr>
          </a:p>
          <a:p>
            <a:pPr algn="r" rtl="1"/>
            <a:r>
              <a:rPr lang="fa-IR" cap="none" dirty="0" smtClean="0">
                <a:cs typeface="B Nazanin" panose="00000400000000000000" pitchFamily="2" charset="-78"/>
              </a:rPr>
              <a:t>در معادله فوق ،</a:t>
            </a:r>
            <a:r>
              <a:rPr lang="el-GR" cap="none" dirty="0" smtClean="0">
                <a:cs typeface="B Nazanin" panose="00000400000000000000" pitchFamily="2" charset="-78"/>
              </a:rPr>
              <a:t>τ</a:t>
            </a:r>
            <a:r>
              <a:rPr lang="fa-IR" cap="none" dirty="0" smtClean="0">
                <a:cs typeface="B Nazanin" panose="00000400000000000000" pitchFamily="2" charset="-78"/>
              </a:rPr>
              <a:t>تنش برشـي (مقـدار نيـروي مـوثر بـر واحـد سـطح)، </a:t>
            </a:r>
            <a:r>
              <a:rPr lang="en-US" cap="none" dirty="0" err="1" smtClean="0">
                <a:cs typeface="B Nazanin" panose="00000400000000000000" pitchFamily="2" charset="-78"/>
              </a:rPr>
              <a:t>dV</a:t>
            </a:r>
            <a:r>
              <a:rPr lang="en-US" cap="none" dirty="0" smtClean="0">
                <a:cs typeface="B Nazanin" panose="00000400000000000000" pitchFamily="2" charset="-78"/>
              </a:rPr>
              <a:t>/</a:t>
            </a:r>
            <a:r>
              <a:rPr lang="en-US" cap="none" dirty="0" err="1" smtClean="0">
                <a:cs typeface="B Nazanin" panose="00000400000000000000" pitchFamily="2" charset="-78"/>
              </a:rPr>
              <a:t>dy</a:t>
            </a:r>
            <a:r>
              <a:rPr lang="fa-IR" cap="none" dirty="0" smtClean="0">
                <a:cs typeface="B Nazanin" panose="00000400000000000000" pitchFamily="2" charset="-78"/>
              </a:rPr>
              <a:t> گراديان سرعت و ، </a:t>
            </a:r>
            <a:r>
              <a:rPr lang="el-GR" cap="none" dirty="0" smtClean="0">
                <a:cs typeface="B Nazanin" panose="00000400000000000000" pitchFamily="2" charset="-78"/>
              </a:rPr>
              <a:t>μ</a:t>
            </a:r>
            <a:r>
              <a:rPr lang="fa-IR" cap="none" dirty="0" smtClean="0">
                <a:cs typeface="B Nazanin" panose="00000400000000000000" pitchFamily="2" charset="-78"/>
              </a:rPr>
              <a:t>ضريب لزجت ديناميكي (مطلق) سيال را نشان ميدهد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942027" y="2028226"/>
            <a:ext cx="2307319" cy="1507320"/>
          </a:xfrm>
          <a:prstGeom prst="rect">
            <a:avLst/>
          </a:prstGeom>
        </p:spPr>
      </p:pic>
    </p:spTree>
    <p:extLst>
      <p:ext uri="{BB962C8B-B14F-4D97-AF65-F5344CB8AC3E}">
        <p14:creationId xmlns:p14="http://schemas.microsoft.com/office/powerpoint/2010/main" val="23109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45588"/>
            <a:ext cx="10363826" cy="5162843"/>
          </a:xfrm>
        </p:spPr>
        <p:txBody>
          <a:bodyPr>
            <a:normAutofit/>
          </a:bodyPr>
          <a:lstStyle/>
          <a:p>
            <a:pPr algn="r" rtl="1"/>
            <a:r>
              <a:rPr lang="fa-IR" cap="none" dirty="0" smtClean="0">
                <a:cs typeface="B Nazanin" panose="00000400000000000000" pitchFamily="2" charset="-78"/>
              </a:rPr>
              <a:t>مثال</a:t>
            </a:r>
          </a:p>
          <a:p>
            <a:pPr marL="0" indent="0" algn="r" rtl="1">
              <a:buNone/>
            </a:pPr>
            <a:r>
              <a:rPr lang="fa-IR" cap="none" dirty="0" smtClean="0">
                <a:cs typeface="B Nazanin" panose="00000400000000000000" pitchFamily="2" charset="-78"/>
              </a:rPr>
              <a:t>يك جسم 18كيلوگرمي روي يك سطح شيبداري </a:t>
            </a:r>
            <a:r>
              <a:rPr lang="el-GR" cap="none" dirty="0" smtClean="0">
                <a:cs typeface="B Nazanin" panose="00000400000000000000" pitchFamily="2" charset="-78"/>
              </a:rPr>
              <a:t>θ = 15</a:t>
            </a:r>
            <a:r>
              <a:rPr lang="fa-IR" cap="none" dirty="0" smtClean="0">
                <a:cs typeface="B Nazanin" panose="00000400000000000000" pitchFamily="2" charset="-78"/>
              </a:rPr>
              <a:t> درجه كه بـر روي آن يك لاية نازك تخت بـا لزجـت دينـاميكي 0/0814 نیوتن در ثانیه بر متر مربع قـرار دارد بطـرف پـايين ميلغزد. </a:t>
            </a:r>
            <a:endParaRPr lang="en-US" cap="none" dirty="0" smtClean="0">
              <a:cs typeface="B Nazanin" panose="00000400000000000000" pitchFamily="2" charset="-78"/>
            </a:endParaRPr>
          </a:p>
          <a:p>
            <a:pPr marL="0" indent="0" algn="r" rtl="1">
              <a:buNone/>
            </a:pPr>
            <a:endParaRPr lang="en-US" cap="none" dirty="0">
              <a:cs typeface="B Nazanin" panose="00000400000000000000" pitchFamily="2" charset="-78"/>
            </a:endParaRPr>
          </a:p>
          <a:p>
            <a:pPr marL="0" indent="0" algn="r" rtl="1">
              <a:buNone/>
            </a:pPr>
            <a:endParaRPr lang="en-US" cap="none" dirty="0" smtClean="0">
              <a:cs typeface="B Nazanin" panose="00000400000000000000" pitchFamily="2" charset="-78"/>
            </a:endParaRPr>
          </a:p>
          <a:p>
            <a:pPr marL="0" indent="0" algn="r" rtl="1">
              <a:buNone/>
            </a:pPr>
            <a:endParaRPr lang="en-US" cap="none" dirty="0">
              <a:cs typeface="B Nazanin" panose="00000400000000000000" pitchFamily="2" charset="-78"/>
            </a:endParaRPr>
          </a:p>
          <a:p>
            <a:pPr marL="0" indent="0" algn="r" rtl="1">
              <a:buNone/>
            </a:pPr>
            <a:endParaRPr lang="en-US" cap="none" dirty="0" smtClean="0">
              <a:cs typeface="B Nazanin" panose="00000400000000000000" pitchFamily="2" charset="-78"/>
            </a:endParaRPr>
          </a:p>
          <a:p>
            <a:pPr marL="0" indent="0" algn="r" rtl="1">
              <a:buNone/>
            </a:pPr>
            <a:endParaRPr lang="en-US" cap="none"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هرگاه </a:t>
            </a:r>
            <a:r>
              <a:rPr lang="fa-IR" dirty="0">
                <a:cs typeface="B Nazanin" panose="00000400000000000000" pitchFamily="2" charset="-78"/>
              </a:rPr>
              <a:t>سطح تماس جسم </a:t>
            </a:r>
            <a:r>
              <a:rPr lang="fa-IR" dirty="0" smtClean="0">
                <a:cs typeface="B Nazanin" panose="00000400000000000000" pitchFamily="2" charset="-78"/>
              </a:rPr>
              <a:t>0/3 مترمربع باشد</a:t>
            </a:r>
            <a:r>
              <a:rPr lang="fa-IR" dirty="0">
                <a:cs typeface="B Nazanin" panose="00000400000000000000" pitchFamily="2" charset="-78"/>
              </a:rPr>
              <a:t>، سرعت نهايي را حساب كنيد </a:t>
            </a:r>
            <a:br>
              <a:rPr lang="fa-IR" dirty="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270" y="2170885"/>
            <a:ext cx="4812417" cy="2312248"/>
          </a:xfrm>
          <a:prstGeom prst="rect">
            <a:avLst/>
          </a:prstGeom>
        </p:spPr>
      </p:pic>
    </p:spTree>
    <p:extLst>
      <p:ext uri="{BB962C8B-B14F-4D97-AF65-F5344CB8AC3E}">
        <p14:creationId xmlns:p14="http://schemas.microsoft.com/office/powerpoint/2010/main" val="15369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61182"/>
            <a:ext cx="10363826" cy="5130017"/>
          </a:xfrm>
        </p:spPr>
        <p:txBody>
          <a:bodyPr/>
          <a:lstStyle/>
          <a:p>
            <a:pPr algn="r" rtl="1"/>
            <a:r>
              <a:rPr lang="fa-IR" dirty="0">
                <a:cs typeface="B Nazanin" panose="00000400000000000000" pitchFamily="2" charset="-78"/>
              </a:rPr>
              <a:t>سرعتي را كه در آن جسم بهصورت يكنواخـت حركـت مـيكنـد، سـرعت نهايي (</a:t>
            </a:r>
            <a:r>
              <a:rPr lang="en-US" dirty="0" smtClean="0">
                <a:cs typeface="B Nazanin" panose="00000400000000000000" pitchFamily="2" charset="-78"/>
              </a:rPr>
              <a:t>V</a:t>
            </a:r>
            <a:r>
              <a:rPr lang="en-US" cap="none" dirty="0" smtClean="0">
                <a:cs typeface="B Nazanin" panose="00000400000000000000" pitchFamily="2" charset="-78"/>
              </a:rPr>
              <a:t>s</a:t>
            </a:r>
            <a:r>
              <a:rPr lang="fa-IR" dirty="0" smtClean="0">
                <a:cs typeface="B Nazanin" panose="00000400000000000000" pitchFamily="2" charset="-78"/>
              </a:rPr>
              <a:t>)گويند</a:t>
            </a:r>
            <a:r>
              <a:rPr lang="fa-IR" dirty="0">
                <a:cs typeface="B Nazanin" panose="00000400000000000000" pitchFamily="2" charset="-78"/>
              </a:rPr>
              <a:t>. با رسم دياگرام آزاد صفحه خواهيم داشت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187" y="1501506"/>
            <a:ext cx="4953000" cy="185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924" y="3714749"/>
            <a:ext cx="8391525" cy="2076450"/>
          </a:xfrm>
          <a:prstGeom prst="rect">
            <a:avLst/>
          </a:prstGeom>
        </p:spPr>
      </p:pic>
    </p:spTree>
    <p:extLst>
      <p:ext uri="{BB962C8B-B14F-4D97-AF65-F5344CB8AC3E}">
        <p14:creationId xmlns:p14="http://schemas.microsoft.com/office/powerpoint/2010/main" val="246787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45588"/>
            <a:ext cx="10363826" cy="5401994"/>
          </a:xfrm>
        </p:spPr>
        <p:txBody>
          <a:bodyPr/>
          <a:lstStyle/>
          <a:p>
            <a:pPr algn="r" rtl="1"/>
            <a:r>
              <a:rPr lang="fa-IR" b="1" cap="none" dirty="0" smtClean="0">
                <a:cs typeface="B Nazanin" panose="00000400000000000000" pitchFamily="2" charset="-78"/>
              </a:rPr>
              <a:t>لزجت سنج استوانه</a:t>
            </a:r>
            <a:r>
              <a:rPr lang="en-US" b="1" cap="none" dirty="0" smtClean="0">
                <a:cs typeface="B Nazanin" panose="00000400000000000000" pitchFamily="2" charset="-78"/>
              </a:rPr>
              <a:t> </a:t>
            </a:r>
            <a:r>
              <a:rPr lang="fa-IR" b="1" cap="none" dirty="0" smtClean="0">
                <a:cs typeface="B Nazanin" panose="00000400000000000000" pitchFamily="2" charset="-78"/>
              </a:rPr>
              <a:t>اي (حركت يك استوانه داخل استوانة ديگر)</a:t>
            </a:r>
          </a:p>
          <a:p>
            <a:pPr algn="r" rtl="1"/>
            <a:r>
              <a:rPr lang="fa-IR" cap="none" dirty="0" smtClean="0">
                <a:cs typeface="B Nazanin" panose="00000400000000000000" pitchFamily="2" charset="-78"/>
              </a:rPr>
              <a:t>لزجت مايعات را ميتوان با استفاده از وسيله اي به شـكل زیرانـدازه گرفـت. ايـن لزجت سنج از دو استوانة هم محور تو در تو تشكيل شده است كه بـين دو اسـتوانه را با سيال مورد نظر پر ميكنند. استوانة داخلي با سـرعت زاويـه اي </a:t>
            </a:r>
            <a:r>
              <a:rPr lang="el-GR" cap="none" dirty="0" smtClean="0">
                <a:cs typeface="B Nazanin" panose="00000400000000000000" pitchFamily="2" charset="-78"/>
              </a:rPr>
              <a:t>ω</a:t>
            </a:r>
            <a:r>
              <a:rPr lang="fa-IR" cap="none" dirty="0" smtClean="0">
                <a:cs typeface="B Nazanin" panose="00000400000000000000" pitchFamily="2" charset="-78"/>
              </a:rPr>
              <a:t> دوران مـيكنـد واستوانة خارجي ثابت است با اندازه گيري ميزان گشتاور وارد به استوانه داخلي ميتـوان لزجت مايع را به دست آورد.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269" y="2615231"/>
            <a:ext cx="3784835" cy="3806671"/>
          </a:xfrm>
          <a:prstGeom prst="rect">
            <a:avLst/>
          </a:prstGeom>
        </p:spPr>
      </p:pic>
    </p:spTree>
    <p:extLst>
      <p:ext uri="{BB962C8B-B14F-4D97-AF65-F5344CB8AC3E}">
        <p14:creationId xmlns:p14="http://schemas.microsoft.com/office/powerpoint/2010/main" val="23208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87791"/>
            <a:ext cx="10363826" cy="5458263"/>
          </a:xfrm>
        </p:spPr>
        <p:txBody>
          <a:bodyPr>
            <a:normAutofit lnSpcReduction="10000"/>
          </a:bodyPr>
          <a:lstStyle/>
          <a:p>
            <a:pPr algn="r" rtl="1"/>
            <a:r>
              <a:rPr lang="fa-IR" dirty="0">
                <a:cs typeface="B Nazanin" panose="00000400000000000000" pitchFamily="2" charset="-78"/>
              </a:rPr>
              <a:t>رابطه بين گشتاور وارده و ساير متغيرها </a:t>
            </a:r>
            <a:r>
              <a:rPr lang="fa-IR" dirty="0" smtClean="0">
                <a:cs typeface="B Nazanin" panose="00000400000000000000" pitchFamily="2" charset="-78"/>
              </a:rPr>
              <a:t>به صورت </a:t>
            </a:r>
            <a:r>
              <a:rPr lang="fa-IR" dirty="0">
                <a:cs typeface="B Nazanin" panose="00000400000000000000" pitchFamily="2" charset="-78"/>
              </a:rPr>
              <a:t>زير </a:t>
            </a:r>
            <a:r>
              <a:rPr lang="fa-IR" dirty="0" smtClean="0">
                <a:cs typeface="B Nazanin" panose="00000400000000000000" pitchFamily="2" charset="-78"/>
              </a:rPr>
              <a:t>به دست مي آيد</a:t>
            </a:r>
          </a:p>
          <a:p>
            <a:pPr algn="r" rtl="1"/>
            <a:r>
              <a:rPr lang="fa-IR" dirty="0" smtClean="0">
                <a:cs typeface="B Nazanin" panose="00000400000000000000" pitchFamily="2" charset="-78"/>
              </a:rPr>
              <a:t>الف)گشتاور </a:t>
            </a:r>
            <a:r>
              <a:rPr lang="fa-IR" dirty="0">
                <a:cs typeface="B Nazanin" panose="00000400000000000000" pitchFamily="2" charset="-78"/>
              </a:rPr>
              <a:t>وارده از طرف پيرامون </a:t>
            </a:r>
            <a:r>
              <a:rPr lang="fa-IR" dirty="0" smtClean="0">
                <a:cs typeface="B Nazanin" panose="00000400000000000000" pitchFamily="2" charset="-78"/>
              </a:rPr>
              <a:t>استوانه ها </a:t>
            </a:r>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endParaRPr lang="en-US" dirty="0" smtClean="0">
              <a:cs typeface="B Nazanin" panose="00000400000000000000" pitchFamily="2" charset="-78"/>
            </a:endParaRPr>
          </a:p>
          <a:p>
            <a:pPr algn="r" rtl="1"/>
            <a:endParaRPr lang="en-US" dirty="0">
              <a:cs typeface="B Nazanin" panose="00000400000000000000" pitchFamily="2" charset="-78"/>
            </a:endParaRPr>
          </a:p>
          <a:p>
            <a:pPr algn="r" rtl="1"/>
            <a:r>
              <a:rPr lang="fa-IR" dirty="0" smtClean="0">
                <a:cs typeface="B Nazanin" panose="00000400000000000000" pitchFamily="2" charset="-78"/>
              </a:rPr>
              <a:t>ب) گشتاور </a:t>
            </a:r>
            <a:r>
              <a:rPr lang="fa-IR" dirty="0">
                <a:cs typeface="B Nazanin" panose="00000400000000000000" pitchFamily="2" charset="-78"/>
              </a:rPr>
              <a:t>وارده از طرف كف </a:t>
            </a:r>
            <a:r>
              <a:rPr lang="fa-IR" dirty="0" smtClean="0">
                <a:cs typeface="B Nazanin" panose="00000400000000000000" pitchFamily="2" charset="-78"/>
              </a:rPr>
              <a:t>استوانه ها </a:t>
            </a:r>
            <a:r>
              <a:rPr lang="fa-IR" dirty="0">
                <a:cs typeface="B Nazanin" panose="00000400000000000000" pitchFamily="2" charset="-78"/>
              </a:rPr>
              <a:t/>
            </a:r>
            <a:br>
              <a:rPr lang="fa-IR" dirty="0">
                <a:cs typeface="B Nazanin" panose="00000400000000000000" pitchFamily="2" charset="-78"/>
              </a:rPr>
            </a:br>
            <a:endParaRPr lang="fa-IR" dirty="0" smtClean="0">
              <a:cs typeface="B Nazanin" panose="00000400000000000000" pitchFamily="2" charset="-78"/>
            </a:endParaRPr>
          </a:p>
          <a:p>
            <a:pPr marL="0" indent="0" algn="r" rtl="1">
              <a:buNone/>
            </a:pP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587" y="1956435"/>
            <a:ext cx="6934200"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266" y="4449421"/>
            <a:ext cx="6903521" cy="1928010"/>
          </a:xfrm>
          <a:prstGeom prst="rect">
            <a:avLst/>
          </a:prstGeom>
        </p:spPr>
      </p:pic>
    </p:spTree>
    <p:extLst>
      <p:ext uri="{BB962C8B-B14F-4D97-AF65-F5344CB8AC3E}">
        <p14:creationId xmlns:p14="http://schemas.microsoft.com/office/powerpoint/2010/main" val="5592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4911" y="661182"/>
            <a:ext cx="10672689" cy="5542670"/>
          </a:xfrm>
        </p:spPr>
        <p:txBody>
          <a:bodyPr/>
          <a:lstStyle/>
          <a:p>
            <a:pPr algn="r" rtl="1"/>
            <a:r>
              <a:rPr lang="fa-IR" cap="none" dirty="0" smtClean="0">
                <a:cs typeface="B Nazanin" panose="00000400000000000000" pitchFamily="2" charset="-78"/>
              </a:rPr>
              <a:t>گشتاور كل وارده برابر با مجموع دو گشتاور فوق است</a:t>
            </a:r>
            <a:r>
              <a:rPr lang="en-US" cap="none" dirty="0" smtClean="0">
                <a:cs typeface="B Nazanin" panose="00000400000000000000" pitchFamily="2" charset="-78"/>
              </a:rPr>
              <a:t>.</a:t>
            </a:r>
          </a:p>
          <a:p>
            <a:pPr algn="r" rtl="1"/>
            <a:r>
              <a:rPr lang="fa-IR" cap="none" dirty="0" smtClean="0">
                <a:cs typeface="B Nazanin" panose="00000400000000000000" pitchFamily="2" charset="-78"/>
              </a:rPr>
              <a:t>مثال</a:t>
            </a:r>
          </a:p>
          <a:p>
            <a:pPr marL="0" indent="0" algn="r" rtl="1">
              <a:buNone/>
            </a:pPr>
            <a:r>
              <a:rPr lang="fa-IR" cap="none" dirty="0" smtClean="0">
                <a:cs typeface="B Nazanin" panose="00000400000000000000" pitchFamily="2" charset="-78"/>
              </a:rPr>
              <a:t>يك دستگاه ويسكومتر از دو اسـتوانه هـم مركـز بـه طـول 30 </a:t>
            </a:r>
            <a:r>
              <a:rPr lang="en-US" i="1" cap="none" dirty="0" smtClean="0">
                <a:cs typeface="B Nazanin" panose="00000400000000000000" pitchFamily="2" charset="-78"/>
              </a:rPr>
              <a:t>Cm</a:t>
            </a:r>
            <a:r>
              <a:rPr lang="fa-IR" cap="none" dirty="0" smtClean="0">
                <a:cs typeface="B Nazanin" panose="00000400000000000000" pitchFamily="2" charset="-78"/>
              </a:rPr>
              <a:t>و قطرهاي 20 </a:t>
            </a:r>
            <a:r>
              <a:rPr lang="en-US" i="1" cap="none" dirty="0" smtClean="0">
                <a:cs typeface="B Nazanin" panose="00000400000000000000" pitchFamily="2" charset="-78"/>
              </a:rPr>
              <a:t>Cm</a:t>
            </a:r>
            <a:r>
              <a:rPr lang="fa-IR" cap="none" dirty="0" smtClean="0">
                <a:cs typeface="B Nazanin" panose="00000400000000000000" pitchFamily="2" charset="-78"/>
              </a:rPr>
              <a:t>و 20/2 </a:t>
            </a:r>
            <a:r>
              <a:rPr lang="en-US" i="1" cap="none" dirty="0" smtClean="0">
                <a:cs typeface="B Nazanin" panose="00000400000000000000" pitchFamily="2" charset="-78"/>
              </a:rPr>
              <a:t>Cm</a:t>
            </a:r>
            <a:r>
              <a:rPr lang="fa-IR" cap="none" dirty="0" smtClean="0">
                <a:cs typeface="B Nazanin" panose="00000400000000000000" pitchFamily="2" charset="-78"/>
              </a:rPr>
              <a:t>تشكيل شـده اسـت. بـراي چرخانـدن اسـتوانه داخلـي بـا سرعت 400دور در دقيقه بايد به آن گشتاور 0/13 </a:t>
            </a:r>
            <a:r>
              <a:rPr lang="en-US" i="1" cap="none" dirty="0" smtClean="0">
                <a:cs typeface="B Nazanin" panose="00000400000000000000" pitchFamily="2" charset="-78"/>
              </a:rPr>
              <a:t>N</a:t>
            </a:r>
            <a:r>
              <a:rPr lang="en-US" cap="none" dirty="0" smtClean="0">
                <a:cs typeface="B Nazanin" panose="00000400000000000000" pitchFamily="2" charset="-78"/>
              </a:rPr>
              <a:t>.</a:t>
            </a:r>
            <a:r>
              <a:rPr lang="en-US" i="1" cap="none" dirty="0" smtClean="0">
                <a:cs typeface="B Nazanin" panose="00000400000000000000" pitchFamily="2" charset="-78"/>
              </a:rPr>
              <a:t>M</a:t>
            </a:r>
            <a:r>
              <a:rPr lang="fa-IR" cap="none" dirty="0" smtClean="0">
                <a:cs typeface="B Nazanin" panose="00000400000000000000" pitchFamily="2" charset="-78"/>
              </a:rPr>
              <a:t>وارد نمود . ويسكوزيته سيال موجود بين دو استوانه چقدر است ؟ </a:t>
            </a:r>
          </a:p>
          <a:p>
            <a:pPr marL="0" indent="0" algn="r" rtl="1">
              <a:buNone/>
            </a:pPr>
            <a:r>
              <a:rPr lang="fa-IR" b="1" dirty="0">
                <a:cs typeface="B Nazanin" panose="00000400000000000000" pitchFamily="2" charset="-78"/>
              </a:rPr>
              <a:t>حل</a:t>
            </a:r>
            <a:r>
              <a:rPr lang="fa-IR" dirty="0">
                <a:cs typeface="B Nazanin" panose="00000400000000000000" pitchFamily="2" charset="-78"/>
              </a:rPr>
              <a:t>: دور در دقيقه </a:t>
            </a:r>
            <a:r>
              <a:rPr lang="fa-IR" dirty="0" smtClean="0">
                <a:cs typeface="B Nazanin" panose="00000400000000000000" pitchFamily="2" charset="-78"/>
              </a:rPr>
              <a:t>(</a:t>
            </a:r>
            <a:r>
              <a:rPr lang="en-US" i="1" cap="none" dirty="0" smtClean="0">
                <a:cs typeface="B Nazanin" panose="00000400000000000000" pitchFamily="2" charset="-78"/>
              </a:rPr>
              <a:t>rpm</a:t>
            </a:r>
            <a:r>
              <a:rPr lang="fa-IR" i="1" dirty="0" smtClean="0">
                <a:cs typeface="B Nazanin" panose="00000400000000000000" pitchFamily="2" charset="-78"/>
              </a:rPr>
              <a:t>) </a:t>
            </a:r>
            <a:r>
              <a:rPr lang="fa-IR" dirty="0" smtClean="0">
                <a:cs typeface="B Nazanin" panose="00000400000000000000" pitchFamily="2" charset="-78"/>
              </a:rPr>
              <a:t>واحد </a:t>
            </a:r>
            <a:r>
              <a:rPr lang="fa-IR" dirty="0">
                <a:cs typeface="B Nazanin" panose="00000400000000000000" pitchFamily="2" charset="-78"/>
              </a:rPr>
              <a:t>فركانس است و بـراي تبـديل آن بـه </a:t>
            </a:r>
            <a:r>
              <a:rPr lang="fa-IR" dirty="0" smtClean="0">
                <a:cs typeface="B Nazanin" panose="00000400000000000000" pitchFamily="2" charset="-78"/>
              </a:rPr>
              <a:t>رادیان بر ثانیه</a:t>
            </a:r>
            <a:r>
              <a:rPr lang="en-US" dirty="0" smtClean="0">
                <a:cs typeface="B Nazanin" panose="00000400000000000000" pitchFamily="2" charset="-78"/>
              </a:rPr>
              <a:t> </a:t>
            </a:r>
            <a:r>
              <a:rPr lang="fa-IR" dirty="0" smtClean="0">
                <a:cs typeface="B Nazanin" panose="00000400000000000000" pitchFamily="2" charset="-78"/>
              </a:rPr>
              <a:t>كـه</a:t>
            </a:r>
            <a:r>
              <a:rPr lang="en-US" dirty="0" smtClean="0">
                <a:cs typeface="B Nazanin" panose="00000400000000000000" pitchFamily="2" charset="-78"/>
              </a:rPr>
              <a:t> </a:t>
            </a:r>
            <a:r>
              <a:rPr lang="fa-IR" dirty="0" smtClean="0">
                <a:cs typeface="B Nazanin" panose="00000400000000000000" pitchFamily="2" charset="-78"/>
              </a:rPr>
              <a:t>واحد </a:t>
            </a:r>
            <a:r>
              <a:rPr lang="fa-IR" dirty="0">
                <a:cs typeface="B Nazanin" panose="00000400000000000000" pitchFamily="2" charset="-78"/>
              </a:rPr>
              <a:t>سرعت </a:t>
            </a:r>
            <a:r>
              <a:rPr lang="fa-IR" dirty="0" smtClean="0">
                <a:cs typeface="B Nazanin" panose="00000400000000000000" pitchFamily="2" charset="-78"/>
              </a:rPr>
              <a:t>زاويه</a:t>
            </a:r>
            <a:r>
              <a:rPr lang="en-US" dirty="0" smtClean="0">
                <a:cs typeface="B Nazanin" panose="00000400000000000000" pitchFamily="2" charset="-78"/>
              </a:rPr>
              <a:t> </a:t>
            </a:r>
            <a:r>
              <a:rPr lang="fa-IR" dirty="0" smtClean="0">
                <a:cs typeface="B Nazanin" panose="00000400000000000000" pitchFamily="2" charset="-78"/>
              </a:rPr>
              <a:t>اي </a:t>
            </a:r>
            <a:r>
              <a:rPr lang="fa-IR" dirty="0">
                <a:cs typeface="B Nazanin" panose="00000400000000000000" pitchFamily="2" charset="-78"/>
              </a:rPr>
              <a:t>است در </a:t>
            </a:r>
            <a:r>
              <a:rPr lang="el-GR" dirty="0" smtClean="0">
                <a:cs typeface="B Nazanin" panose="00000400000000000000" pitchFamily="2" charset="-78"/>
              </a:rPr>
              <a:t>2</a:t>
            </a:r>
            <a:r>
              <a:rPr lang="el-GR" cap="none" dirty="0" smtClean="0">
                <a:cs typeface="B Nazanin" panose="00000400000000000000" pitchFamily="2" charset="-78"/>
              </a:rPr>
              <a:t>π</a:t>
            </a:r>
            <a:r>
              <a:rPr lang="el-GR" dirty="0" smtClean="0">
                <a:cs typeface="B Nazanin" panose="00000400000000000000" pitchFamily="2" charset="-78"/>
              </a:rPr>
              <a:t> </a:t>
            </a:r>
            <a:r>
              <a:rPr lang="en-US" dirty="0" smtClean="0">
                <a:cs typeface="B Nazanin" panose="00000400000000000000" pitchFamily="2" charset="-78"/>
              </a:rPr>
              <a:t>/60</a:t>
            </a:r>
            <a:r>
              <a:rPr lang="fa-IR" dirty="0" smtClean="0">
                <a:cs typeface="B Nazanin" panose="00000400000000000000" pitchFamily="2" charset="-78"/>
              </a:rPr>
              <a:t> ضرب میکنیم</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en-US" cap="none" dirty="0" smtClean="0">
                <a:cs typeface="B Nazanin" panose="00000400000000000000" pitchFamily="2" charset="-78"/>
              </a:rPr>
              <a:t/>
            </a:r>
            <a:br>
              <a:rPr lang="en-US" cap="none" dirty="0" smtClean="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434" y="3432517"/>
            <a:ext cx="8086725" cy="3095625"/>
          </a:xfrm>
          <a:prstGeom prst="rect">
            <a:avLst/>
          </a:prstGeom>
        </p:spPr>
      </p:pic>
    </p:spTree>
    <p:extLst>
      <p:ext uri="{BB962C8B-B14F-4D97-AF65-F5344CB8AC3E}">
        <p14:creationId xmlns:p14="http://schemas.microsoft.com/office/powerpoint/2010/main" val="19359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75250"/>
            <a:ext cx="10363826" cy="5115950"/>
          </a:xfrm>
        </p:spPr>
        <p:txBody>
          <a:bodyPr/>
          <a:lstStyle/>
          <a:p>
            <a:pPr algn="r" rtl="1"/>
            <a:r>
              <a:rPr lang="fa-IR" dirty="0">
                <a:cs typeface="B Nazanin" panose="00000400000000000000" pitchFamily="2" charset="-78"/>
              </a:rPr>
              <a:t>سرعت حر كت يك </a:t>
            </a:r>
            <a:r>
              <a:rPr lang="fa-IR" dirty="0" smtClean="0">
                <a:cs typeface="B Nazanin" panose="00000400000000000000" pitchFamily="2" charset="-78"/>
              </a:rPr>
              <a:t>اسـتوانه </a:t>
            </a:r>
            <a:r>
              <a:rPr lang="fa-IR" dirty="0">
                <a:cs typeface="B Nazanin" panose="00000400000000000000" pitchFamily="2" charset="-78"/>
              </a:rPr>
              <a:t>در اسـتوانة ديگـر </a:t>
            </a:r>
            <a:endParaRPr lang="en-US" dirty="0" smtClean="0">
              <a:cs typeface="B Nazanin" panose="00000400000000000000" pitchFamily="2" charset="-78"/>
            </a:endParaRPr>
          </a:p>
          <a:p>
            <a:pPr algn="r" rtl="1"/>
            <a:r>
              <a:rPr lang="fa-IR" dirty="0">
                <a:cs typeface="B Nazanin" panose="00000400000000000000" pitchFamily="2" charset="-78"/>
              </a:rPr>
              <a:t>براي اين كار </a:t>
            </a:r>
            <a:r>
              <a:rPr lang="fa-IR" dirty="0" smtClean="0">
                <a:cs typeface="B Nazanin" panose="00000400000000000000" pitchFamily="2" charset="-78"/>
              </a:rPr>
              <a:t>استوانه اي </a:t>
            </a:r>
            <a:r>
              <a:rPr lang="fa-IR" dirty="0">
                <a:cs typeface="B Nazanin" panose="00000400000000000000" pitchFamily="2" charset="-78"/>
              </a:rPr>
              <a:t>به قطر </a:t>
            </a:r>
            <a:r>
              <a:rPr lang="en-US" cap="none" dirty="0" smtClean="0">
                <a:cs typeface="B Nazanin" panose="00000400000000000000" pitchFamily="2" charset="-78"/>
              </a:rPr>
              <a:t>d</a:t>
            </a:r>
            <a:r>
              <a:rPr lang="fa-IR" dirty="0" smtClean="0">
                <a:cs typeface="B Nazanin" panose="00000400000000000000" pitchFamily="2" charset="-78"/>
              </a:rPr>
              <a:t>و </a:t>
            </a:r>
            <a:r>
              <a:rPr lang="fa-IR" dirty="0">
                <a:cs typeface="B Nazanin" panose="00000400000000000000" pitchFamily="2" charset="-78"/>
              </a:rPr>
              <a:t>طول </a:t>
            </a:r>
            <a:r>
              <a:rPr lang="en-US" dirty="0">
                <a:cs typeface="B Nazanin" panose="00000400000000000000" pitchFamily="2" charset="-78"/>
              </a:rPr>
              <a:t>L</a:t>
            </a:r>
            <a:r>
              <a:rPr lang="fa-IR" dirty="0">
                <a:cs typeface="B Nazanin" panose="00000400000000000000" pitchFamily="2" charset="-78"/>
              </a:rPr>
              <a:t>را در نظر ميگيـريم كـه در </a:t>
            </a:r>
            <a:r>
              <a:rPr lang="fa-IR" dirty="0" smtClean="0">
                <a:cs typeface="B Nazanin" panose="00000400000000000000" pitchFamily="2" charset="-78"/>
              </a:rPr>
              <a:t>داخـل</a:t>
            </a:r>
            <a:r>
              <a:rPr lang="en-US" dirty="0" smtClean="0">
                <a:cs typeface="B Nazanin" panose="00000400000000000000" pitchFamily="2" charset="-78"/>
              </a:rPr>
              <a:t> </a:t>
            </a:r>
            <a:r>
              <a:rPr lang="fa-IR" dirty="0" smtClean="0">
                <a:cs typeface="B Nazanin" panose="00000400000000000000" pitchFamily="2" charset="-78"/>
              </a:rPr>
              <a:t>استوانه </a:t>
            </a:r>
            <a:r>
              <a:rPr lang="fa-IR" dirty="0">
                <a:cs typeface="B Nazanin" panose="00000400000000000000" pitchFamily="2" charset="-78"/>
              </a:rPr>
              <a:t>ديگري قرار گرفته و در اثر وزن خود </a:t>
            </a:r>
            <a:r>
              <a:rPr lang="fa-IR" dirty="0" smtClean="0">
                <a:cs typeface="B Nazanin" panose="00000400000000000000" pitchFamily="2" charset="-78"/>
              </a:rPr>
              <a:t>با سرعت </a:t>
            </a:r>
            <a:r>
              <a:rPr lang="fa-IR" dirty="0">
                <a:cs typeface="B Nazanin" panose="00000400000000000000" pitchFamily="2" charset="-78"/>
              </a:rPr>
              <a:t>ثابـت </a:t>
            </a:r>
            <a:r>
              <a:rPr lang="en-US" dirty="0">
                <a:cs typeface="B Nazanin" panose="00000400000000000000" pitchFamily="2" charset="-78"/>
              </a:rPr>
              <a:t>V</a:t>
            </a:r>
            <a:r>
              <a:rPr lang="fa-IR" dirty="0">
                <a:cs typeface="B Nazanin" panose="00000400000000000000" pitchFamily="2" charset="-78"/>
              </a:rPr>
              <a:t>در حـال حركـت </a:t>
            </a:r>
            <a:r>
              <a:rPr lang="fa-IR" dirty="0" smtClean="0">
                <a:cs typeface="B Nazanin" panose="00000400000000000000" pitchFamily="2" charset="-78"/>
              </a:rPr>
              <a:t>بـه</a:t>
            </a:r>
            <a:r>
              <a:rPr lang="en-US" dirty="0" smtClean="0">
                <a:cs typeface="B Nazanin" panose="00000400000000000000" pitchFamily="2" charset="-78"/>
              </a:rPr>
              <a:t> </a:t>
            </a:r>
            <a:r>
              <a:rPr lang="fa-IR" dirty="0" smtClean="0">
                <a:cs typeface="B Nazanin" panose="00000400000000000000" pitchFamily="2" charset="-78"/>
              </a:rPr>
              <a:t>سمت </a:t>
            </a:r>
            <a:r>
              <a:rPr lang="fa-IR" dirty="0">
                <a:cs typeface="B Nazanin" panose="00000400000000000000" pitchFamily="2" charset="-78"/>
              </a:rPr>
              <a:t>پايين است. </a:t>
            </a:r>
            <a:endParaRPr lang="en-US" dirty="0" smtClean="0">
              <a:cs typeface="B Nazanin" panose="00000400000000000000" pitchFamily="2" charset="-78"/>
            </a:endParaRPr>
          </a:p>
          <a:p>
            <a:pPr algn="r" rtl="1"/>
            <a:r>
              <a:rPr lang="fa-IR" dirty="0">
                <a:cs typeface="B Nazanin" panose="00000400000000000000" pitchFamily="2" charset="-78"/>
              </a:rPr>
              <a:t>بين دو استوانه سيالي با لزجت </a:t>
            </a:r>
            <a:r>
              <a:rPr lang="el-GR" cap="none" dirty="0" smtClean="0">
                <a:cs typeface="B Nazanin" panose="00000400000000000000" pitchFamily="2" charset="-78"/>
              </a:rPr>
              <a:t>μ</a:t>
            </a:r>
            <a:r>
              <a:rPr lang="fa-IR" dirty="0" smtClean="0">
                <a:cs typeface="B Nazanin" panose="00000400000000000000" pitchFamily="2" charset="-78"/>
              </a:rPr>
              <a:t>و </a:t>
            </a:r>
            <a:r>
              <a:rPr lang="fa-IR" dirty="0">
                <a:cs typeface="B Nazanin" panose="00000400000000000000" pitchFamily="2" charset="-78"/>
              </a:rPr>
              <a:t>ضخامت </a:t>
            </a:r>
            <a:r>
              <a:rPr lang="en-US" cap="none" dirty="0" smtClean="0">
                <a:cs typeface="B Nazanin" panose="00000400000000000000" pitchFamily="2" charset="-78"/>
              </a:rPr>
              <a:t>y</a:t>
            </a:r>
            <a:r>
              <a:rPr lang="fa-IR" dirty="0" smtClean="0">
                <a:cs typeface="B Nazanin" panose="00000400000000000000" pitchFamily="2" charset="-78"/>
              </a:rPr>
              <a:t>پر </a:t>
            </a:r>
            <a:r>
              <a:rPr lang="fa-IR" dirty="0">
                <a:cs typeface="B Nazanin" panose="00000400000000000000" pitchFamily="2" charset="-78"/>
              </a:rPr>
              <a:t>شده است </a:t>
            </a:r>
            <a:endParaRPr lang="en-US" dirty="0" smtClean="0">
              <a:cs typeface="B Nazanin" panose="00000400000000000000" pitchFamily="2" charset="-78"/>
            </a:endParaRPr>
          </a:p>
          <a:p>
            <a:pPr algn="r" rtl="1"/>
            <a:r>
              <a:rPr lang="fa-IR" dirty="0">
                <a:cs typeface="B Nazanin" panose="00000400000000000000" pitchFamily="2" charset="-78"/>
              </a:rPr>
              <a:t>چون سرعت حركت استوانه ثابت است برآينـد نيروهـاي وارد بـر آن در </a:t>
            </a:r>
            <a:r>
              <a:rPr lang="fa-IR" dirty="0" smtClean="0">
                <a:cs typeface="B Nazanin" panose="00000400000000000000" pitchFamily="2" charset="-78"/>
              </a:rPr>
              <a:t>جهـت</a:t>
            </a:r>
            <a:r>
              <a:rPr lang="en-US" dirty="0" smtClean="0">
                <a:cs typeface="B Nazanin" panose="00000400000000000000" pitchFamily="2" charset="-78"/>
              </a:rPr>
              <a:t> </a:t>
            </a:r>
            <a:r>
              <a:rPr lang="fa-IR" dirty="0" smtClean="0">
                <a:cs typeface="B Nazanin" panose="00000400000000000000" pitchFamily="2" charset="-78"/>
              </a:rPr>
              <a:t>حركت </a:t>
            </a:r>
            <a:r>
              <a:rPr lang="fa-IR" dirty="0">
                <a:cs typeface="B Nazanin" panose="00000400000000000000" pitchFamily="2" charset="-78"/>
              </a:rPr>
              <a:t>صفر است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274" y="3233225"/>
            <a:ext cx="4467225" cy="666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2917592"/>
            <a:ext cx="3902980" cy="3728220"/>
          </a:xfrm>
          <a:prstGeom prst="rect">
            <a:avLst/>
          </a:prstGeom>
        </p:spPr>
      </p:pic>
    </p:spTree>
    <p:extLst>
      <p:ext uri="{BB962C8B-B14F-4D97-AF65-F5344CB8AC3E}">
        <p14:creationId xmlns:p14="http://schemas.microsoft.com/office/powerpoint/2010/main" val="12155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22032"/>
            <a:ext cx="10363826" cy="5711482"/>
          </a:xfrm>
        </p:spPr>
        <p:txBody>
          <a:bodyPr/>
          <a:lstStyle/>
          <a:p>
            <a:pPr algn="r" rtl="1"/>
            <a:r>
              <a:rPr lang="fa-IR" dirty="0">
                <a:cs typeface="B Nazanin" panose="00000400000000000000" pitchFamily="2" charset="-78"/>
              </a:rPr>
              <a:t>اگر وزن استوانه داده نشده باشد ميتوانيم آنرا با استفاده از رابطه </a:t>
            </a:r>
            <a:r>
              <a:rPr lang="en-US" i="1" dirty="0">
                <a:cs typeface="B Nazanin" panose="00000400000000000000" pitchFamily="2" charset="-78"/>
              </a:rPr>
              <a:t>W </a:t>
            </a:r>
            <a:r>
              <a:rPr lang="en-US" dirty="0">
                <a:cs typeface="B Nazanin" panose="00000400000000000000" pitchFamily="2" charset="-78"/>
              </a:rPr>
              <a:t>= </a:t>
            </a:r>
            <a:r>
              <a:rPr lang="en-US" i="1" cap="none" dirty="0" smtClean="0">
                <a:cs typeface="B Nazanin" panose="00000400000000000000" pitchFamily="2" charset="-78"/>
              </a:rPr>
              <a:t>mg </a:t>
            </a:r>
            <a:r>
              <a:rPr lang="en-US" cap="none" dirty="0" smtClean="0">
                <a:cs typeface="B Nazanin" panose="00000400000000000000" pitchFamily="2" charset="-78"/>
              </a:rPr>
              <a:t>= </a:t>
            </a:r>
            <a:r>
              <a:rPr lang="el-GR" cap="none" dirty="0" smtClean="0">
                <a:cs typeface="B Nazanin" panose="00000400000000000000" pitchFamily="2" charset="-78"/>
              </a:rPr>
              <a:t>ρ∀</a:t>
            </a:r>
            <a:r>
              <a:rPr lang="en-US" i="1" cap="none" dirty="0" smtClean="0">
                <a:cs typeface="B Nazanin" panose="00000400000000000000" pitchFamily="2" charset="-78"/>
              </a:rPr>
              <a:t>g</a:t>
            </a:r>
            <a:r>
              <a:rPr lang="en-US" cap="none" dirty="0" smtClean="0">
                <a:cs typeface="B Nazanin" panose="00000400000000000000" pitchFamily="2" charset="-78"/>
              </a:rPr>
              <a:t> </a:t>
            </a:r>
            <a:r>
              <a:rPr lang="fa-IR" cap="none" dirty="0" smtClean="0">
                <a:cs typeface="B Nazanin" panose="00000400000000000000" pitchFamily="2" charset="-78"/>
              </a:rPr>
              <a:t> </a:t>
            </a:r>
            <a:r>
              <a:rPr lang="fa-IR" dirty="0" smtClean="0">
                <a:cs typeface="B Nazanin" panose="00000400000000000000" pitchFamily="2" charset="-78"/>
              </a:rPr>
              <a:t>به دست </a:t>
            </a:r>
            <a:r>
              <a:rPr lang="fa-IR" dirty="0">
                <a:cs typeface="B Nazanin" panose="00000400000000000000" pitchFamily="2" charset="-78"/>
              </a:rPr>
              <a:t>آوريم كه </a:t>
            </a:r>
            <a:r>
              <a:rPr lang="el-GR" cap="none" dirty="0" smtClean="0">
                <a:cs typeface="B Nazanin" panose="00000400000000000000" pitchFamily="2" charset="-78"/>
              </a:rPr>
              <a:t>ρ</a:t>
            </a:r>
            <a:r>
              <a:rPr lang="fa-IR" dirty="0" smtClean="0">
                <a:cs typeface="B Nazanin" panose="00000400000000000000" pitchFamily="2" charset="-78"/>
              </a:rPr>
              <a:t>چگالي </a:t>
            </a:r>
            <a:r>
              <a:rPr lang="fa-IR" dirty="0">
                <a:cs typeface="B Nazanin" panose="00000400000000000000" pitchFamily="2" charset="-78"/>
              </a:rPr>
              <a:t>استوانه داخلي است </a:t>
            </a:r>
            <a:br>
              <a:rPr lang="fa-IR" dirty="0">
                <a:cs typeface="B Nazanin" panose="00000400000000000000" pitchFamily="2" charset="-78"/>
              </a:rPr>
            </a:b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1776412"/>
            <a:ext cx="5676900" cy="3305175"/>
          </a:xfrm>
          <a:prstGeom prst="rect">
            <a:avLst/>
          </a:prstGeom>
        </p:spPr>
      </p:pic>
    </p:spTree>
    <p:extLst>
      <p:ext uri="{BB962C8B-B14F-4D97-AF65-F5344CB8AC3E}">
        <p14:creationId xmlns:p14="http://schemas.microsoft.com/office/powerpoint/2010/main" val="41975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73723"/>
            <a:ext cx="10363826" cy="5317587"/>
          </a:xfrm>
        </p:spPr>
        <p:txBody>
          <a:bodyPr>
            <a:normAutofit/>
          </a:bodyPr>
          <a:lstStyle/>
          <a:p>
            <a:pPr algn="r" rtl="1"/>
            <a:r>
              <a:rPr lang="fa-IR" cap="none" dirty="0" smtClean="0">
                <a:cs typeface="B Nazanin" panose="00000400000000000000" pitchFamily="2" charset="-78"/>
              </a:rPr>
              <a:t>تنش برشي (</a:t>
            </a:r>
            <a:r>
              <a:rPr lang="el-GR" cap="none" dirty="0" smtClean="0">
                <a:cs typeface="B Nazanin" panose="00000400000000000000" pitchFamily="2" charset="-78"/>
              </a:rPr>
              <a:t>τ</a:t>
            </a:r>
            <a:r>
              <a:rPr lang="fa-IR" cap="none" dirty="0" smtClean="0">
                <a:cs typeface="B Nazanin" panose="00000400000000000000" pitchFamily="2" charset="-78"/>
              </a:rPr>
              <a:t>) حتي به مقدار كم نيز باعث حركت سيال خواهد شد زيرا اعمال اين تنش باعث ايجاد گراديان </a:t>
            </a:r>
            <a:r>
              <a:rPr lang="en-US" i="1" cap="none" dirty="0" err="1" smtClean="0">
                <a:cs typeface="B Nazanin" panose="00000400000000000000" pitchFamily="2" charset="-78"/>
              </a:rPr>
              <a:t>dV</a:t>
            </a:r>
            <a:r>
              <a:rPr lang="en-US" i="1" cap="none" dirty="0" smtClean="0">
                <a:cs typeface="B Nazanin" panose="00000400000000000000" pitchFamily="2" charset="-78"/>
              </a:rPr>
              <a:t>/ </a:t>
            </a:r>
            <a:r>
              <a:rPr lang="en-US" i="1" cap="none" dirty="0" err="1" smtClean="0">
                <a:cs typeface="B Nazanin" panose="00000400000000000000" pitchFamily="2" charset="-78"/>
              </a:rPr>
              <a:t>dy</a:t>
            </a:r>
            <a:r>
              <a:rPr lang="fa-IR" i="1" cap="none" dirty="0" smtClean="0">
                <a:cs typeface="B Nazanin" panose="00000400000000000000" pitchFamily="2" charset="-78"/>
              </a:rPr>
              <a:t> </a:t>
            </a:r>
            <a:r>
              <a:rPr lang="fa-IR" cap="none" dirty="0" smtClean="0">
                <a:cs typeface="B Nazanin" panose="00000400000000000000" pitchFamily="2" charset="-78"/>
              </a:rPr>
              <a:t>ودرنتيجه حركت نسبي لايه هاي سيال خواهد شد.</a:t>
            </a:r>
          </a:p>
          <a:p>
            <a:pPr algn="r" rtl="1"/>
            <a:r>
              <a:rPr lang="fa-IR" b="1" dirty="0">
                <a:cs typeface="B Nazanin" panose="00000400000000000000" pitchFamily="2" charset="-78"/>
              </a:rPr>
              <a:t>ضريب لزجت </a:t>
            </a:r>
            <a:r>
              <a:rPr lang="fa-IR" b="1" dirty="0" smtClean="0">
                <a:cs typeface="B Nazanin" panose="00000400000000000000" pitchFamily="2" charset="-78"/>
              </a:rPr>
              <a:t>ديناميكي يا </a:t>
            </a:r>
            <a:r>
              <a:rPr lang="fa-IR" b="1" dirty="0">
                <a:cs typeface="B Nazanin" panose="00000400000000000000" pitchFamily="2" charset="-78"/>
              </a:rPr>
              <a:t>لزجت مطلق</a:t>
            </a:r>
            <a:r>
              <a:rPr lang="fa-IR" dirty="0">
                <a:cs typeface="B Nazanin" panose="00000400000000000000" pitchFamily="2" charset="-78"/>
              </a:rPr>
              <a:t> </a:t>
            </a:r>
            <a:r>
              <a:rPr lang="fa-IR" dirty="0" smtClean="0">
                <a:cs typeface="B Nazanin" panose="00000400000000000000" pitchFamily="2" charset="-78"/>
              </a:rPr>
              <a:t>(</a:t>
            </a:r>
            <a:r>
              <a:rPr lang="en-US" cap="none" dirty="0" smtClean="0">
                <a:cs typeface="B Nazanin" panose="00000400000000000000" pitchFamily="2" charset="-78"/>
              </a:rPr>
              <a:t>Dynamic Viscosity </a:t>
            </a:r>
            <a:r>
              <a:rPr lang="fa-IR" cap="none" dirty="0" smtClean="0">
                <a:cs typeface="B Nazanin" panose="00000400000000000000" pitchFamily="2" charset="-78"/>
              </a:rPr>
              <a:t>)</a:t>
            </a:r>
          </a:p>
          <a:p>
            <a:pPr algn="r" rtl="1"/>
            <a:r>
              <a:rPr lang="fa-IR" dirty="0" smtClean="0">
                <a:cs typeface="B Nazanin" panose="00000400000000000000" pitchFamily="2" charset="-78"/>
              </a:rPr>
              <a:t>با </a:t>
            </a:r>
            <a:r>
              <a:rPr lang="fa-IR" dirty="0">
                <a:cs typeface="B Nazanin" panose="00000400000000000000" pitchFamily="2" charset="-78"/>
              </a:rPr>
              <a:t>توجه به قانون لزجت نيوتن نسبت تنش برشي به گراديان سرعت را ضـريب </a:t>
            </a:r>
            <a:r>
              <a:rPr lang="fa-IR" dirty="0" smtClean="0">
                <a:cs typeface="B Nazanin" panose="00000400000000000000" pitchFamily="2" charset="-78"/>
              </a:rPr>
              <a:t>لزجـت ديناميكي </a:t>
            </a:r>
            <a:r>
              <a:rPr lang="fa-IR" dirty="0">
                <a:cs typeface="B Nazanin" panose="00000400000000000000" pitchFamily="2" charset="-78"/>
              </a:rPr>
              <a:t>ميگويند. منظور از لزجت در حالت كلي، لزجت </a:t>
            </a:r>
            <a:r>
              <a:rPr lang="fa-IR" dirty="0" smtClean="0">
                <a:cs typeface="B Nazanin" panose="00000400000000000000" pitchFamily="2" charset="-78"/>
              </a:rPr>
              <a:t>ديناميكي(مطلق</a:t>
            </a:r>
            <a:r>
              <a:rPr lang="fa-IR" dirty="0">
                <a:cs typeface="B Nazanin" panose="00000400000000000000" pitchFamily="2" charset="-78"/>
              </a:rPr>
              <a:t>)</a:t>
            </a:r>
            <a:r>
              <a:rPr lang="fa-IR" dirty="0" smtClean="0">
                <a:cs typeface="B Nazanin" panose="00000400000000000000" pitchFamily="2" charset="-78"/>
              </a:rPr>
              <a:t> </a:t>
            </a:r>
            <a:r>
              <a:rPr lang="fa-IR" dirty="0">
                <a:cs typeface="B Nazanin" panose="00000400000000000000" pitchFamily="2" charset="-78"/>
              </a:rPr>
              <a:t>است </a:t>
            </a:r>
            <a:r>
              <a:rPr lang="fa-IR" dirty="0" smtClean="0">
                <a:cs typeface="B Nazanin" panose="00000400000000000000" pitchFamily="2" charset="-78"/>
              </a:rPr>
              <a:t>مگـر آنكه </a:t>
            </a:r>
            <a:r>
              <a:rPr lang="fa-IR" dirty="0">
                <a:cs typeface="B Nazanin" panose="00000400000000000000" pitchFamily="2" charset="-78"/>
              </a:rPr>
              <a:t>صراحتاً به لزجت سينماتيكي اشاره شود.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endParaRPr lang="fa-IR" cap="none" dirty="0" smtClean="0">
              <a:cs typeface="B Nazanin" panose="00000400000000000000" pitchFamily="2" charset="-78"/>
            </a:endParaRPr>
          </a:p>
          <a:p>
            <a:pPr algn="r" rtl="1"/>
            <a:endParaRPr lang="fa-IR" cap="none" dirty="0">
              <a:cs typeface="B Nazanin" panose="00000400000000000000" pitchFamily="2" charset="-78"/>
            </a:endParaRPr>
          </a:p>
          <a:p>
            <a:pPr marL="0" indent="0" algn="r" rtl="1">
              <a:buNone/>
            </a:pPr>
            <a:endParaRPr lang="fa-IR" cap="none" dirty="0" smtClean="0">
              <a:cs typeface="B Nazanin" panose="00000400000000000000" pitchFamily="2" charset="-78"/>
            </a:endParaRPr>
          </a:p>
          <a:p>
            <a:pPr algn="r" rtl="1"/>
            <a:r>
              <a:rPr lang="fa-IR" dirty="0">
                <a:cs typeface="B Nazanin" panose="00000400000000000000" pitchFamily="2" charset="-78"/>
              </a:rPr>
              <a:t>در واحد ضريب مذكور، عامل نيرو </a:t>
            </a:r>
            <a:r>
              <a:rPr lang="en-US" dirty="0" smtClean="0">
                <a:cs typeface="B Nazanin" panose="00000400000000000000" pitchFamily="2" charset="-78"/>
              </a:rPr>
              <a:t>F</a:t>
            </a:r>
            <a:r>
              <a:rPr lang="fa-IR" dirty="0" smtClean="0">
                <a:cs typeface="B Nazanin" panose="00000400000000000000" pitchFamily="2" charset="-78"/>
              </a:rPr>
              <a:t> وجود </a:t>
            </a:r>
            <a:r>
              <a:rPr lang="fa-IR" dirty="0">
                <a:cs typeface="B Nazanin" panose="00000400000000000000" pitchFamily="2" charset="-78"/>
              </a:rPr>
              <a:t>دارد </a:t>
            </a:r>
            <a:r>
              <a:rPr lang="fa-IR" dirty="0" smtClean="0">
                <a:cs typeface="B Nazanin" panose="00000400000000000000" pitchFamily="2" charset="-78"/>
              </a:rPr>
              <a:t>و به </a:t>
            </a:r>
            <a:r>
              <a:rPr lang="fa-IR" dirty="0">
                <a:cs typeface="B Nazanin" panose="00000400000000000000" pitchFamily="2" charset="-78"/>
              </a:rPr>
              <a:t>اين علت به آن ضريب لزجت ديناميكي گفته ميشود. </a:t>
            </a:r>
            <a:br>
              <a:rPr lang="fa-IR" dirty="0">
                <a:cs typeface="B Nazanin" panose="00000400000000000000" pitchFamily="2" charset="-78"/>
              </a:rPr>
            </a:br>
            <a:endParaRPr lang="en-US" cap="none"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265495" y="3263704"/>
            <a:ext cx="3046966" cy="1252026"/>
          </a:xfrm>
          <a:prstGeom prst="rect">
            <a:avLst/>
          </a:prstGeom>
        </p:spPr>
      </p:pic>
    </p:spTree>
    <p:extLst>
      <p:ext uri="{BB962C8B-B14F-4D97-AF65-F5344CB8AC3E}">
        <p14:creationId xmlns:p14="http://schemas.microsoft.com/office/powerpoint/2010/main" val="21948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15926"/>
            <a:ext cx="10363826" cy="5303520"/>
          </a:xfrm>
        </p:spPr>
        <p:txBody>
          <a:bodyPr>
            <a:normAutofit/>
          </a:bodyPr>
          <a:lstStyle/>
          <a:p>
            <a:pPr algn="r" rtl="1"/>
            <a:r>
              <a:rPr lang="fa-IR" dirty="0">
                <a:cs typeface="B Nazanin" panose="00000400000000000000" pitchFamily="2" charset="-78"/>
              </a:rPr>
              <a:t>واحد لزجت در سيستم </a:t>
            </a:r>
            <a:r>
              <a:rPr lang="en-US" dirty="0">
                <a:cs typeface="B Nazanin" panose="00000400000000000000" pitchFamily="2" charset="-78"/>
              </a:rPr>
              <a:t>SI </a:t>
            </a:r>
            <a:r>
              <a:rPr lang="fa-IR" dirty="0" smtClean="0">
                <a:cs typeface="B Nazanin" panose="00000400000000000000" pitchFamily="2" charset="-78"/>
              </a:rPr>
              <a:t>، کیلوگرم بر متر درثانیه است</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r>
              <a:rPr lang="fa-IR" dirty="0">
                <a:cs typeface="B Nazanin" panose="00000400000000000000" pitchFamily="2" charset="-78"/>
              </a:rPr>
              <a:t>در سيستم </a:t>
            </a:r>
            <a:r>
              <a:rPr lang="fa-IR" dirty="0" smtClean="0">
                <a:cs typeface="B Nazanin" panose="00000400000000000000" pitchFamily="2" charset="-78"/>
              </a:rPr>
              <a:t>انگليسي پوند در ثانیه بر فوت مربع </a:t>
            </a: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یا اسلاگ بر فوت در ثانیه</a:t>
            </a:r>
            <a:endParaRPr lang="fa-IR" dirty="0">
              <a:cs typeface="B Nazanin" panose="00000400000000000000" pitchFamily="2" charset="-78"/>
            </a:endParaRPr>
          </a:p>
          <a:p>
            <a:pPr marL="0" indent="0" algn="r" rtl="1">
              <a:buNone/>
            </a:pPr>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در دســتگاه </a:t>
            </a:r>
            <a:r>
              <a:rPr lang="en-US" dirty="0">
                <a:cs typeface="B Nazanin" panose="00000400000000000000" pitchFamily="2" charset="-78"/>
              </a:rPr>
              <a:t>CGS</a:t>
            </a:r>
            <a:r>
              <a:rPr lang="fa-IR" dirty="0">
                <a:cs typeface="B Nazanin" panose="00000400000000000000" pitchFamily="2" charset="-78"/>
              </a:rPr>
              <a:t>واحــد لزجــت </a:t>
            </a:r>
            <a:r>
              <a:rPr lang="fa-IR" dirty="0" smtClean="0">
                <a:cs typeface="B Nazanin" panose="00000400000000000000" pitchFamily="2" charset="-78"/>
              </a:rPr>
              <a:t>دينــاميكي پواز(</a:t>
            </a:r>
            <a:r>
              <a:rPr lang="en-US" dirty="0" smtClean="0">
                <a:cs typeface="B Nazanin" panose="00000400000000000000" pitchFamily="2" charset="-78"/>
              </a:rPr>
              <a:t>poise</a:t>
            </a:r>
            <a:r>
              <a:rPr lang="fa-IR" dirty="0" smtClean="0">
                <a:cs typeface="B Nazanin" panose="00000400000000000000" pitchFamily="2" charset="-78"/>
              </a:rPr>
              <a:t>) مي </a:t>
            </a:r>
            <a:r>
              <a:rPr lang="fa-IR" dirty="0">
                <a:cs typeface="B Nazanin" panose="00000400000000000000" pitchFamily="2" charset="-78"/>
              </a:rPr>
              <a:t>باشد كه </a:t>
            </a:r>
            <a:r>
              <a:rPr lang="fa-IR" dirty="0" smtClean="0">
                <a:cs typeface="B Nazanin" panose="00000400000000000000" pitchFamily="2" charset="-78"/>
              </a:rPr>
              <a:t>معادل است با  یک دهم نیوتن در ثانیه بر مترمربع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fa-IR" dirty="0" smtClean="0">
              <a:cs typeface="B Nazanin" panose="00000400000000000000" pitchFamily="2" charset="-78"/>
            </a:endParaRPr>
          </a:p>
        </p:txBody>
      </p:sp>
    </p:spTree>
    <p:extLst>
      <p:ext uri="{BB962C8B-B14F-4D97-AF65-F5344CB8AC3E}">
        <p14:creationId xmlns:p14="http://schemas.microsoft.com/office/powerpoint/2010/main" val="20217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29994"/>
            <a:ext cx="10363826" cy="5162843"/>
          </a:xfrm>
        </p:spPr>
        <p:txBody>
          <a:bodyPr>
            <a:noAutofit/>
          </a:bodyPr>
          <a:lstStyle/>
          <a:p>
            <a:pPr algn="r" rtl="1"/>
            <a:r>
              <a:rPr lang="fa-IR" b="1" cap="none" dirty="0" smtClean="0">
                <a:cs typeface="B Nazanin" panose="00000400000000000000" pitchFamily="2" charset="-78"/>
              </a:rPr>
              <a:t>ضريب لزجت سينماتيكي</a:t>
            </a:r>
            <a:r>
              <a:rPr lang="fa-IR" cap="none" dirty="0" smtClean="0">
                <a:cs typeface="B Nazanin" panose="00000400000000000000" pitchFamily="2" charset="-78"/>
              </a:rPr>
              <a:t> (</a:t>
            </a:r>
            <a:r>
              <a:rPr lang="en-US" cap="none" dirty="0" smtClean="0">
                <a:cs typeface="B Nazanin" panose="00000400000000000000" pitchFamily="2" charset="-78"/>
              </a:rPr>
              <a:t>Kinematic Viscosity </a:t>
            </a:r>
            <a:r>
              <a:rPr lang="fa-IR" cap="none" dirty="0" smtClean="0">
                <a:cs typeface="B Nazanin" panose="00000400000000000000" pitchFamily="2" charset="-78"/>
              </a:rPr>
              <a:t>)</a:t>
            </a:r>
          </a:p>
          <a:p>
            <a:pPr algn="r" rtl="1"/>
            <a:r>
              <a:rPr lang="fa-IR" cap="none" dirty="0" smtClean="0">
                <a:cs typeface="B Nazanin" panose="00000400000000000000" pitchFamily="2" charset="-78"/>
              </a:rPr>
              <a:t>نسبت ضريب لزجت ديناميكي سيال به جرم مخصوص را ضريب لزجـت سـينماتيكي مينامند وباحرف </a:t>
            </a:r>
            <a:r>
              <a:rPr lang="fa-IR" cap="none" dirty="0">
                <a:cs typeface="B Nazanin" panose="00000400000000000000" pitchFamily="2" charset="-78"/>
              </a:rPr>
              <a:t>نو</a:t>
            </a:r>
            <a:r>
              <a:rPr lang="fa-IR" cap="none" dirty="0" smtClean="0">
                <a:cs typeface="B Nazanin" panose="00000400000000000000" pitchFamily="2" charset="-78"/>
              </a:rPr>
              <a:t> (</a:t>
            </a:r>
            <a:r>
              <a:rPr lang="el-GR" cap="none" dirty="0" smtClean="0">
                <a:cs typeface="B Nazanin" panose="00000400000000000000" pitchFamily="2" charset="-78"/>
              </a:rPr>
              <a:t>ν</a:t>
            </a:r>
            <a:r>
              <a:rPr lang="fa-IR" cap="none" dirty="0" smtClean="0">
                <a:cs typeface="B Nazanin" panose="00000400000000000000" pitchFamily="2" charset="-78"/>
              </a:rPr>
              <a:t>) نمايش ميدهند</a:t>
            </a:r>
          </a:p>
          <a:p>
            <a:pPr algn="r" rtl="1"/>
            <a:endParaRPr lang="fa-IR" cap="none" dirty="0">
              <a:cs typeface="B Nazanin" panose="00000400000000000000" pitchFamily="2" charset="-78"/>
            </a:endParaRPr>
          </a:p>
          <a:p>
            <a:pPr algn="r" rtl="1"/>
            <a:endParaRPr lang="fa-IR" cap="none" dirty="0" smtClean="0">
              <a:cs typeface="B Nazanin" panose="00000400000000000000" pitchFamily="2" charset="-78"/>
            </a:endParaRPr>
          </a:p>
          <a:p>
            <a:pPr algn="r" rtl="1"/>
            <a:endParaRPr lang="fa-IR" cap="none" dirty="0">
              <a:cs typeface="B Nazanin" panose="00000400000000000000" pitchFamily="2" charset="-78"/>
            </a:endParaRPr>
          </a:p>
          <a:p>
            <a:pPr algn="r" rtl="1"/>
            <a:endParaRPr lang="fa-IR" cap="none" dirty="0" smtClean="0">
              <a:cs typeface="B Nazanin" panose="00000400000000000000" pitchFamily="2" charset="-78"/>
            </a:endParaRPr>
          </a:p>
          <a:p>
            <a:pPr algn="r" rtl="1"/>
            <a:endParaRPr lang="fa-IR" cap="none" dirty="0">
              <a:cs typeface="B Nazanin" panose="00000400000000000000" pitchFamily="2" charset="-78"/>
            </a:endParaRPr>
          </a:p>
          <a:p>
            <a:pPr algn="r" rtl="1"/>
            <a:r>
              <a:rPr lang="fa-IR" dirty="0">
                <a:cs typeface="B Nazanin" panose="00000400000000000000" pitchFamily="2" charset="-78"/>
              </a:rPr>
              <a:t>واحد لزجت </a:t>
            </a:r>
            <a:r>
              <a:rPr lang="fa-IR" dirty="0" smtClean="0">
                <a:cs typeface="B Nazanin" panose="00000400000000000000" pitchFamily="2" charset="-78"/>
              </a:rPr>
              <a:t>سينماتيكي(</a:t>
            </a:r>
            <a:r>
              <a:rPr lang="el-GR" cap="none" dirty="0" smtClean="0">
                <a:cs typeface="B Nazanin" panose="00000400000000000000" pitchFamily="2" charset="-78"/>
              </a:rPr>
              <a:t>ν</a:t>
            </a:r>
            <a:r>
              <a:rPr lang="fa-IR" dirty="0" smtClean="0">
                <a:cs typeface="B Nazanin" panose="00000400000000000000" pitchFamily="2" charset="-78"/>
              </a:rPr>
              <a:t>) در </a:t>
            </a:r>
            <a:r>
              <a:rPr lang="fa-IR" dirty="0">
                <a:cs typeface="B Nazanin" panose="00000400000000000000" pitchFamily="2" charset="-78"/>
              </a:rPr>
              <a:t>سيستم ،</a:t>
            </a:r>
            <a:r>
              <a:rPr lang="en-US" dirty="0" smtClean="0">
                <a:cs typeface="B Nazanin" panose="00000400000000000000" pitchFamily="2" charset="-78"/>
              </a:rPr>
              <a:t>SI</a:t>
            </a:r>
            <a:r>
              <a:rPr lang="fa-IR" dirty="0" smtClean="0">
                <a:cs typeface="B Nazanin" panose="00000400000000000000" pitchFamily="2" charset="-78"/>
              </a:rPr>
              <a:t> متر </a:t>
            </a:r>
            <a:r>
              <a:rPr lang="fa-IR" dirty="0">
                <a:cs typeface="B Nazanin" panose="00000400000000000000" pitchFamily="2" charset="-78"/>
              </a:rPr>
              <a:t>مربع </a:t>
            </a:r>
            <a:r>
              <a:rPr lang="fa-IR" dirty="0" smtClean="0">
                <a:cs typeface="B Nazanin" panose="00000400000000000000" pitchFamily="2" charset="-78"/>
              </a:rPr>
              <a:t>برثانيـه، </a:t>
            </a:r>
            <a:r>
              <a:rPr lang="fa-IR" dirty="0">
                <a:cs typeface="B Nazanin" panose="00000400000000000000" pitchFamily="2" charset="-78"/>
              </a:rPr>
              <a:t>در </a:t>
            </a:r>
            <a:r>
              <a:rPr lang="fa-IR" dirty="0" smtClean="0">
                <a:cs typeface="B Nazanin" panose="00000400000000000000" pitchFamily="2" charset="-78"/>
              </a:rPr>
              <a:t>سيسـتم انگليسي </a:t>
            </a:r>
            <a:r>
              <a:rPr lang="fa-IR" dirty="0">
                <a:cs typeface="B Nazanin" panose="00000400000000000000" pitchFamily="2" charset="-78"/>
              </a:rPr>
              <a:t>واحد آن فوت مربع بر ثانيه </a:t>
            </a:r>
            <a:r>
              <a:rPr lang="fa-IR" dirty="0" smtClean="0">
                <a:cs typeface="B Nazanin" panose="00000400000000000000" pitchFamily="2" charset="-78"/>
              </a:rPr>
              <a:t>و همچنـين واحد </a:t>
            </a:r>
            <a:r>
              <a:rPr lang="fa-IR" dirty="0">
                <a:cs typeface="B Nazanin" panose="00000400000000000000" pitchFamily="2" charset="-78"/>
              </a:rPr>
              <a:t>اين ضريب در سيسـتم ،</a:t>
            </a:r>
            <a:r>
              <a:rPr lang="en-US" dirty="0">
                <a:cs typeface="B Nazanin" panose="00000400000000000000" pitchFamily="2" charset="-78"/>
              </a:rPr>
              <a:t>CGS </a:t>
            </a:r>
            <a:r>
              <a:rPr lang="fa-IR" dirty="0" smtClean="0">
                <a:cs typeface="B Nazanin" panose="00000400000000000000" pitchFamily="2" charset="-78"/>
              </a:rPr>
              <a:t>، اسـتوكس مـيباشـد </a:t>
            </a:r>
            <a:r>
              <a:rPr lang="fa-IR" dirty="0">
                <a:cs typeface="B Nazanin" panose="00000400000000000000" pitchFamily="2" charset="-78"/>
              </a:rPr>
              <a:t/>
            </a:r>
            <a:br>
              <a:rPr lang="fa-IR" dirty="0">
                <a:cs typeface="B Nazanin" panose="00000400000000000000" pitchFamily="2" charset="-78"/>
              </a:rPr>
            </a:b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cap="none" dirty="0" smtClean="0">
                <a:cs typeface="B Nazanin" panose="00000400000000000000" pitchFamily="2" charset="-78"/>
              </a:rPr>
              <a:t> </a:t>
            </a:r>
            <a:br>
              <a:rPr lang="fa-IR" cap="none" dirty="0" smtClean="0">
                <a:cs typeface="B Nazanin" panose="00000400000000000000" pitchFamily="2" charset="-78"/>
              </a:rPr>
            </a:br>
            <a:r>
              <a:rPr lang="fa-IR" cap="none" dirty="0" smtClean="0">
                <a:cs typeface="B Nazanin" panose="00000400000000000000" pitchFamily="2" charset="-78"/>
              </a:rPr>
              <a:t/>
            </a:r>
            <a:br>
              <a:rPr lang="fa-IR" cap="none" dirty="0" smtClean="0">
                <a:cs typeface="B Nazanin" panose="00000400000000000000" pitchFamily="2" charset="-78"/>
              </a:rPr>
            </a:br>
            <a:endParaRPr lang="en-US" cap="none"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5187493" y="2472244"/>
            <a:ext cx="1535034" cy="1125720"/>
          </a:xfrm>
          <a:prstGeom prst="rect">
            <a:avLst/>
          </a:prstGeom>
        </p:spPr>
      </p:pic>
    </p:spTree>
    <p:extLst>
      <p:ext uri="{BB962C8B-B14F-4D97-AF65-F5344CB8AC3E}">
        <p14:creationId xmlns:p14="http://schemas.microsoft.com/office/powerpoint/2010/main" val="21693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89318"/>
            <a:ext cx="10363826" cy="5101882"/>
          </a:xfrm>
        </p:spPr>
        <p:txBody>
          <a:bodyPr/>
          <a:lstStyle/>
          <a:p>
            <a:pPr algn="r" rtl="1"/>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تفاوت </a:t>
            </a:r>
            <a:r>
              <a:rPr lang="fa-IR" dirty="0">
                <a:cs typeface="B Nazanin" panose="00000400000000000000" pitchFamily="2" charset="-78"/>
              </a:rPr>
              <a:t>عمده ضريب لزجت ديناميكي با ضريب لزجت سينماتيكي در </a:t>
            </a:r>
            <a:r>
              <a:rPr lang="fa-IR" dirty="0" smtClean="0">
                <a:cs typeface="B Nazanin" panose="00000400000000000000" pitchFamily="2" charset="-78"/>
              </a:rPr>
              <a:t>ايـن است </a:t>
            </a:r>
            <a:r>
              <a:rPr lang="fa-IR" dirty="0">
                <a:cs typeface="B Nazanin" panose="00000400000000000000" pitchFamily="2" charset="-78"/>
              </a:rPr>
              <a:t>كه چون در ضريب لزجت سينماتيكي عامـل جـرم مخصـوص دخالـت دارد </a:t>
            </a:r>
            <a:r>
              <a:rPr lang="fa-IR" dirty="0" smtClean="0">
                <a:cs typeface="B Nazanin" panose="00000400000000000000" pitchFamily="2" charset="-78"/>
              </a:rPr>
              <a:t>واز طرفي </a:t>
            </a:r>
            <a:r>
              <a:rPr lang="fa-IR" dirty="0">
                <a:cs typeface="B Nazanin" panose="00000400000000000000" pitchFamily="2" charset="-78"/>
              </a:rPr>
              <a:t>فشار درجرم مخصوص سيالات موثر است بنابراين بـر خـلاف ضـريب </a:t>
            </a:r>
            <a:r>
              <a:rPr lang="fa-IR" dirty="0" smtClean="0">
                <a:cs typeface="B Nazanin" panose="00000400000000000000" pitchFamily="2" charset="-78"/>
              </a:rPr>
              <a:t>لزجـت ديناميكي</a:t>
            </a:r>
            <a:r>
              <a:rPr lang="fa-IR" dirty="0">
                <a:cs typeface="B Nazanin" panose="00000400000000000000" pitchFamily="2" charset="-78"/>
              </a:rPr>
              <a:t>، ضريب لزجت سينماتيكي تابع فشار </a:t>
            </a:r>
            <a:r>
              <a:rPr lang="fa-IR" dirty="0" smtClean="0">
                <a:cs typeface="B Nazanin" panose="00000400000000000000" pitchFamily="2" charset="-78"/>
              </a:rPr>
              <a:t>است. </a:t>
            </a: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18876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7791" y="604912"/>
            <a:ext cx="10489809" cy="5186288"/>
          </a:xfrm>
        </p:spPr>
        <p:txBody>
          <a:bodyPr>
            <a:normAutofit fontScale="92500" lnSpcReduction="10000"/>
          </a:bodyPr>
          <a:lstStyle/>
          <a:p>
            <a:pPr algn="r" rtl="1"/>
            <a:r>
              <a:rPr lang="fa-IR" dirty="0" smtClean="0">
                <a:cs typeface="B Nazanin" panose="00000400000000000000" pitchFamily="2" charset="-78"/>
              </a:rPr>
              <a:t>تمرین</a:t>
            </a:r>
          </a:p>
          <a:p>
            <a:pPr algn="r" rtl="1"/>
            <a:r>
              <a:rPr lang="fa-IR" dirty="0" smtClean="0">
                <a:cs typeface="B Nazanin" panose="00000400000000000000" pitchFamily="2" charset="-78"/>
              </a:rPr>
              <a:t>1) ضريب </a:t>
            </a:r>
            <a:r>
              <a:rPr lang="fa-IR" dirty="0">
                <a:cs typeface="B Nazanin" panose="00000400000000000000" pitchFamily="2" charset="-78"/>
              </a:rPr>
              <a:t>لزجـت دينـاميكي آب در دمـاي 20درجـه سـانتيگراد </a:t>
            </a:r>
            <a:r>
              <a:rPr lang="fa-IR" dirty="0" smtClean="0">
                <a:cs typeface="B Nazanin" panose="00000400000000000000" pitchFamily="2" charset="-78"/>
              </a:rPr>
              <a:t>معـادل</a:t>
            </a:r>
            <a:r>
              <a:rPr lang="fa-IR" dirty="0">
                <a:cs typeface="B Nazanin" panose="00000400000000000000" pitchFamily="2" charset="-78"/>
              </a:rPr>
              <a:t> </a:t>
            </a:r>
            <a:r>
              <a:rPr lang="fa-IR" dirty="0" smtClean="0">
                <a:cs typeface="B Nazanin" panose="00000400000000000000" pitchFamily="2" charset="-78"/>
              </a:rPr>
              <a:t>0/01008 پواز </a:t>
            </a:r>
            <a:r>
              <a:rPr lang="fa-IR" dirty="0">
                <a:cs typeface="B Nazanin" panose="00000400000000000000" pitchFamily="2" charset="-78"/>
              </a:rPr>
              <a:t>است. اولاً ضريب لزجت ديناميكي آن را بر حسب </a:t>
            </a:r>
            <a:r>
              <a:rPr lang="fa-IR" dirty="0" smtClean="0">
                <a:cs typeface="B Nazanin" panose="00000400000000000000" pitchFamily="2" charset="-78"/>
              </a:rPr>
              <a:t>پوند در ثانیه بر فوت مربع </a:t>
            </a:r>
            <a:r>
              <a:rPr lang="fa-IR" dirty="0">
                <a:cs typeface="B Nazanin" panose="00000400000000000000" pitchFamily="2" charset="-78"/>
              </a:rPr>
              <a:t>حساب </a:t>
            </a:r>
            <a:r>
              <a:rPr lang="fa-IR" dirty="0" smtClean="0">
                <a:cs typeface="B Nazanin" panose="00000400000000000000" pitchFamily="2" charset="-78"/>
              </a:rPr>
              <a:t>كنيـد.</a:t>
            </a:r>
            <a:r>
              <a:rPr lang="fa-IR" dirty="0">
                <a:cs typeface="B Nazanin" panose="00000400000000000000" pitchFamily="2" charset="-78"/>
              </a:rPr>
              <a:t> ثانياً اگر جرم مخصوص نسبي آب در دماي 20درجه سانتيگراد 0/998باشـد، </a:t>
            </a:r>
            <a:r>
              <a:rPr lang="fa-IR" dirty="0" smtClean="0">
                <a:cs typeface="B Nazanin" panose="00000400000000000000" pitchFamily="2" charset="-78"/>
              </a:rPr>
              <a:t>ضـريب لزجت </a:t>
            </a:r>
            <a:r>
              <a:rPr lang="fa-IR" dirty="0">
                <a:cs typeface="B Nazanin" panose="00000400000000000000" pitchFamily="2" charset="-78"/>
              </a:rPr>
              <a:t>سينماتيكي آن را بر حسب استوكس و </a:t>
            </a:r>
            <a:r>
              <a:rPr lang="fa-IR" dirty="0" smtClean="0">
                <a:cs typeface="B Nazanin" panose="00000400000000000000" pitchFamily="2" charset="-78"/>
              </a:rPr>
              <a:t>فوت مربع بر ثانیه </a:t>
            </a:r>
            <a:r>
              <a:rPr lang="fa-IR" dirty="0">
                <a:cs typeface="B Nazanin" panose="00000400000000000000" pitchFamily="2" charset="-78"/>
              </a:rPr>
              <a:t>حساب كنيد ؟ </a:t>
            </a:r>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algn="r" rtl="1"/>
            <a:r>
              <a:rPr lang="fa-IR" dirty="0" smtClean="0">
                <a:cs typeface="B Nazanin" panose="00000400000000000000" pitchFamily="2" charset="-78"/>
              </a:rPr>
              <a:t>2)</a:t>
            </a:r>
            <a:r>
              <a:rPr lang="fa-IR" dirty="0">
                <a:cs typeface="B Nazanin" panose="00000400000000000000" pitchFamily="2" charset="-78"/>
              </a:rPr>
              <a:t> اگر ضريب لزجت ديناميكي سيال 15/14پواز و جـرم مخصـوص </a:t>
            </a:r>
            <a:r>
              <a:rPr lang="fa-IR" dirty="0" smtClean="0">
                <a:cs typeface="B Nazanin" panose="00000400000000000000" pitchFamily="2" charset="-78"/>
              </a:rPr>
              <a:t>آن</a:t>
            </a:r>
            <a:r>
              <a:rPr lang="fa-IR" dirty="0">
                <a:cs typeface="B Nazanin" panose="00000400000000000000" pitchFamily="2" charset="-78"/>
              </a:rPr>
              <a:t> </a:t>
            </a:r>
            <a:r>
              <a:rPr lang="fa-IR" dirty="0" smtClean="0">
                <a:cs typeface="B Nazanin" panose="00000400000000000000" pitchFamily="2" charset="-78"/>
              </a:rPr>
              <a:t>0/964باشد</a:t>
            </a:r>
            <a:r>
              <a:rPr lang="fa-IR" dirty="0">
                <a:cs typeface="B Nazanin" panose="00000400000000000000" pitchFamily="2" charset="-78"/>
              </a:rPr>
              <a:t>، ضريب لزجت سينماتيكي آن را برحسب </a:t>
            </a:r>
            <a:r>
              <a:rPr lang="fa-IR" dirty="0" smtClean="0">
                <a:cs typeface="B Nazanin" panose="00000400000000000000" pitchFamily="2" charset="-78"/>
              </a:rPr>
              <a:t>فوت مربع بر ثانیه </a:t>
            </a:r>
            <a:r>
              <a:rPr lang="fa-IR" dirty="0">
                <a:cs typeface="B Nazanin" panose="00000400000000000000" pitchFamily="2" charset="-78"/>
              </a:rPr>
              <a:t>حساب </a:t>
            </a:r>
            <a:r>
              <a:rPr lang="fa-IR" dirty="0" smtClean="0">
                <a:cs typeface="B Nazanin" panose="00000400000000000000" pitchFamily="2" charset="-78"/>
              </a:rPr>
              <a:t>كنيد.</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32337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73724"/>
            <a:ext cx="10363826" cy="5162842"/>
          </a:xfrm>
        </p:spPr>
        <p:txBody>
          <a:bodyPr/>
          <a:lstStyle/>
          <a:p>
            <a:pPr algn="r" rtl="1"/>
            <a:r>
              <a:rPr lang="fa-IR" b="1" dirty="0">
                <a:cs typeface="B Nazanin" panose="00000400000000000000" pitchFamily="2" charset="-78"/>
              </a:rPr>
              <a:t>حركت يك صفحه روي سيال</a:t>
            </a:r>
            <a:r>
              <a:rPr lang="fa-IR" dirty="0">
                <a:cs typeface="B Nazanin" panose="00000400000000000000" pitchFamily="2" charset="-78"/>
              </a:rPr>
              <a:t> </a:t>
            </a:r>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دو صفحه را </a:t>
            </a:r>
            <a:r>
              <a:rPr lang="fa-IR" dirty="0" smtClean="0">
                <a:cs typeface="B Nazanin" panose="00000400000000000000" pitchFamily="2" charset="-78"/>
              </a:rPr>
              <a:t>در </a:t>
            </a:r>
            <a:r>
              <a:rPr lang="fa-IR" dirty="0">
                <a:cs typeface="B Nazanin" panose="00000400000000000000" pitchFamily="2" charset="-78"/>
              </a:rPr>
              <a:t>نظر ميگيريم كه بين آن دو سيالي با لزجت </a:t>
            </a:r>
            <a:r>
              <a:rPr lang="el-GR" cap="none" dirty="0" smtClean="0">
                <a:cs typeface="B Nazanin" panose="00000400000000000000" pitchFamily="2" charset="-78"/>
              </a:rPr>
              <a:t>μ</a:t>
            </a:r>
            <a:r>
              <a:rPr lang="fa-IR" cap="none" dirty="0" smtClean="0">
                <a:cs typeface="B Nazanin" panose="00000400000000000000" pitchFamily="2" charset="-78"/>
              </a:rPr>
              <a:t> </a:t>
            </a:r>
            <a:r>
              <a:rPr lang="fa-IR" dirty="0" smtClean="0">
                <a:cs typeface="B Nazanin" panose="00000400000000000000" pitchFamily="2" charset="-78"/>
              </a:rPr>
              <a:t>قرار گرفته </a:t>
            </a:r>
            <a:r>
              <a:rPr lang="fa-IR" dirty="0">
                <a:cs typeface="B Nazanin" panose="00000400000000000000" pitchFamily="2" charset="-78"/>
              </a:rPr>
              <a:t>است. صفحه پائيني ثابت بوده و صفحه بالايي با سرعت </a:t>
            </a:r>
            <a:r>
              <a:rPr lang="en-US" dirty="0" smtClean="0">
                <a:cs typeface="B Nazanin" panose="00000400000000000000" pitchFamily="2" charset="-78"/>
              </a:rPr>
              <a:t>V</a:t>
            </a:r>
            <a:r>
              <a:rPr lang="fa-IR" dirty="0" smtClean="0">
                <a:cs typeface="B Nazanin" panose="00000400000000000000" pitchFamily="2" charset="-78"/>
              </a:rPr>
              <a:t> كشيده </a:t>
            </a:r>
            <a:r>
              <a:rPr lang="fa-IR" dirty="0">
                <a:cs typeface="B Nazanin" panose="00000400000000000000" pitchFamily="2" charset="-78"/>
              </a:rPr>
              <a:t>مـيشـود. </a:t>
            </a:r>
            <a:r>
              <a:rPr lang="fa-IR" dirty="0" smtClean="0">
                <a:cs typeface="B Nazanin" panose="00000400000000000000" pitchFamily="2" charset="-78"/>
              </a:rPr>
              <a:t>در روي </a:t>
            </a:r>
            <a:r>
              <a:rPr lang="fa-IR" dirty="0">
                <a:cs typeface="B Nazanin" panose="00000400000000000000" pitchFamily="2" charset="-78"/>
              </a:rPr>
              <a:t>صفحه پائيني سرعت ذرات سيال صفر است كه اين مورد براي </a:t>
            </a:r>
            <a:r>
              <a:rPr lang="fa-IR" dirty="0" smtClean="0">
                <a:cs typeface="B Nazanin" panose="00000400000000000000" pitchFamily="2" charset="-78"/>
              </a:rPr>
              <a:t>كليه سيالات لـزج صادق </a:t>
            </a:r>
            <a:r>
              <a:rPr lang="fa-IR" dirty="0">
                <a:cs typeface="B Nazanin" panose="00000400000000000000" pitchFamily="2" charset="-78"/>
              </a:rPr>
              <a:t>بوده و به شرط عدم </a:t>
            </a:r>
            <a:r>
              <a:rPr lang="fa-IR" dirty="0" smtClean="0">
                <a:cs typeface="B Nazanin" panose="00000400000000000000" pitchFamily="2" charset="-78"/>
              </a:rPr>
              <a:t>لغزش(اصل </a:t>
            </a:r>
            <a:r>
              <a:rPr lang="fa-IR" dirty="0">
                <a:cs typeface="B Nazanin" panose="00000400000000000000" pitchFamily="2" charset="-78"/>
              </a:rPr>
              <a:t>پذيرش </a:t>
            </a:r>
            <a:r>
              <a:rPr lang="fa-IR" dirty="0" smtClean="0">
                <a:cs typeface="B Nazanin" panose="00000400000000000000" pitchFamily="2" charset="-78"/>
              </a:rPr>
              <a:t>جدار) </a:t>
            </a:r>
            <a:r>
              <a:rPr lang="fa-IR" dirty="0">
                <a:cs typeface="B Nazanin" panose="00000400000000000000" pitchFamily="2" charset="-78"/>
              </a:rPr>
              <a:t>معروف </a:t>
            </a:r>
            <a:r>
              <a:rPr lang="fa-IR" dirty="0" smtClean="0">
                <a:cs typeface="B Nazanin" panose="00000400000000000000" pitchFamily="2" charset="-78"/>
              </a:rPr>
              <a:t>است.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3204649"/>
            <a:ext cx="7486650" cy="2952750"/>
          </a:xfrm>
          <a:prstGeom prst="rect">
            <a:avLst/>
          </a:prstGeom>
        </p:spPr>
      </p:pic>
    </p:spTree>
    <p:extLst>
      <p:ext uri="{BB962C8B-B14F-4D97-AF65-F5344CB8AC3E}">
        <p14:creationId xmlns:p14="http://schemas.microsoft.com/office/powerpoint/2010/main" val="18114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31520"/>
            <a:ext cx="10363826" cy="5059679"/>
          </a:xfrm>
        </p:spPr>
        <p:txBody>
          <a:bodyPr/>
          <a:lstStyle/>
          <a:p>
            <a:pPr algn="r" rtl="1"/>
            <a:r>
              <a:rPr lang="fa-IR" dirty="0">
                <a:cs typeface="B Nazanin" panose="00000400000000000000" pitchFamily="2" charset="-78"/>
              </a:rPr>
              <a:t>با فرض توزيع سرعت خطي در سيال </a:t>
            </a:r>
            <a:endParaRPr lang="en-US" dirty="0" smtClean="0">
              <a:cs typeface="B Nazanin" panose="00000400000000000000" pitchFamily="2" charset="-78"/>
            </a:endParaRPr>
          </a:p>
          <a:p>
            <a:pPr marL="0" indent="0" algn="r" rtl="1">
              <a:buNone/>
            </a:pPr>
            <a:r>
              <a:rPr lang="fa-IR" dirty="0">
                <a:cs typeface="B Nazanin" panose="00000400000000000000" pitchFamily="2" charset="-78"/>
              </a:rPr>
              <a:t/>
            </a:r>
            <a:br>
              <a:rPr lang="fa-IR" dirty="0">
                <a:cs typeface="B Nazanin" panose="00000400000000000000" pitchFamily="2" charset="-78"/>
              </a:rPr>
            </a:br>
            <a:endParaRPr lang="en-US" dirty="0" smtClean="0">
              <a:cs typeface="B Nazanin" panose="00000400000000000000" pitchFamily="2" charset="-78"/>
            </a:endParaRPr>
          </a:p>
          <a:p>
            <a:pPr marL="0" indent="0" algn="ctr" rtl="1">
              <a:buNone/>
            </a:pPr>
            <a:r>
              <a:rPr lang="fa-IR" dirty="0" smtClean="0">
                <a:cs typeface="B Nazanin" panose="00000400000000000000" pitchFamily="2" charset="-78"/>
              </a:rPr>
              <a:t>و بنابراین</a:t>
            </a:r>
          </a:p>
          <a:p>
            <a:pPr marL="0" indent="0" algn="ctr" rtl="1">
              <a:buNone/>
            </a:pP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5552227" y="1437293"/>
            <a:ext cx="1086919" cy="410220"/>
          </a:xfrm>
          <a:prstGeom prst="rect">
            <a:avLst/>
          </a:prstGeom>
        </p:spPr>
      </p:pic>
      <p:pic>
        <p:nvPicPr>
          <p:cNvPr id="5" name="Picture 4"/>
          <p:cNvPicPr>
            <a:picLocks noChangeAspect="1"/>
          </p:cNvPicPr>
          <p:nvPr/>
        </p:nvPicPr>
        <p:blipFill>
          <a:blip r:embed="rId3"/>
          <a:stretch>
            <a:fillRect/>
          </a:stretch>
        </p:blipFill>
        <p:spPr>
          <a:xfrm>
            <a:off x="3640584" y="3261359"/>
            <a:ext cx="4910203" cy="1965240"/>
          </a:xfrm>
          <a:prstGeom prst="rect">
            <a:avLst/>
          </a:prstGeom>
        </p:spPr>
      </p:pic>
    </p:spTree>
    <p:extLst>
      <p:ext uri="{BB962C8B-B14F-4D97-AF65-F5344CB8AC3E}">
        <p14:creationId xmlns:p14="http://schemas.microsoft.com/office/powerpoint/2010/main" val="23993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850</TotalTime>
  <Words>1267</Words>
  <Application>Microsoft Office PowerPoint</Application>
  <PresentationFormat>Widescreen</PresentationFormat>
  <Paragraphs>127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B Nazanin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dc:creator>
  <cp:lastModifiedBy>VAIO</cp:lastModifiedBy>
  <cp:revision>42</cp:revision>
  <dcterms:created xsi:type="dcterms:W3CDTF">2018-03-25T21:54:09Z</dcterms:created>
  <dcterms:modified xsi:type="dcterms:W3CDTF">2019-03-21T23:48:43Z</dcterms:modified>
</cp:coreProperties>
</file>