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2" r:id="rId6"/>
    <p:sldId id="263" r:id="rId7"/>
    <p:sldId id="264" r:id="rId8"/>
    <p:sldId id="265" r:id="rId9"/>
    <p:sldId id="266" r:id="rId10"/>
    <p:sldId id="260" r:id="rId11"/>
    <p:sldId id="257"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0" r:id="rId27"/>
    <p:sldId id="283" r:id="rId28"/>
    <p:sldId id="2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8F37D6-F289-4326-B940-FD0F9867798E}" type="datetimeFigureOut">
              <a:rPr lang="en-US" smtClean="0"/>
              <a:t>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740796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8F37D6-F289-4326-B940-FD0F9867798E}" type="datetimeFigureOut">
              <a:rPr lang="en-US" smtClean="0"/>
              <a:t>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364972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8F37D6-F289-4326-B940-FD0F9867798E}" type="datetimeFigureOut">
              <a:rPr lang="en-US" smtClean="0"/>
              <a:t>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3900254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8F37D6-F289-4326-B940-FD0F9867798E}" type="datetimeFigureOut">
              <a:rPr lang="en-US" smtClean="0"/>
              <a:t>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1258352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8F37D6-F289-4326-B940-FD0F9867798E}" type="datetimeFigureOut">
              <a:rPr lang="en-US" smtClean="0"/>
              <a:t>2/12/2012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419358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8F37D6-F289-4326-B940-FD0F9867798E}" type="datetimeFigureOut">
              <a:rPr lang="en-US" smtClean="0"/>
              <a:t>2/12/2012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429467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8F37D6-F289-4326-B940-FD0F9867798E}" type="datetimeFigureOut">
              <a:rPr lang="en-US" smtClean="0"/>
              <a:t>2/12/2012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3349752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8F37D6-F289-4326-B940-FD0F9867798E}" type="datetimeFigureOut">
              <a:rPr lang="en-US" smtClean="0"/>
              <a:t>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1550028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8F37D6-F289-4326-B940-FD0F9867798E}" type="datetimeFigureOut">
              <a:rPr lang="en-US" smtClean="0"/>
              <a:t>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3596951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8F37D6-F289-4326-B940-FD0F9867798E}" type="datetimeFigureOut">
              <a:rPr lang="en-US" smtClean="0"/>
              <a:t>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3373915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8F37D6-F289-4326-B940-FD0F9867798E}" type="datetimeFigureOut">
              <a:rPr lang="en-US" smtClean="0"/>
              <a:t>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8D2422-1342-46DC-B609-0944235FF98B}" type="slidenum">
              <a:rPr lang="en-US" smtClean="0"/>
              <a:t>‹#›</a:t>
            </a:fld>
            <a:endParaRPr lang="en-US"/>
          </a:p>
        </p:txBody>
      </p:sp>
    </p:spTree>
    <p:extLst>
      <p:ext uri="{BB962C8B-B14F-4D97-AF65-F5344CB8AC3E}">
        <p14:creationId xmlns:p14="http://schemas.microsoft.com/office/powerpoint/2010/main" val="3422534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8F37D6-F289-4326-B940-FD0F9867798E}" type="datetimeFigureOut">
              <a:rPr lang="en-US" smtClean="0"/>
              <a:t>2/12/2012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D2422-1342-46DC-B609-0944235FF98B}" type="slidenum">
              <a:rPr lang="en-US" smtClean="0"/>
              <a:t>‹#›</a:t>
            </a:fld>
            <a:endParaRPr lang="en-US"/>
          </a:p>
        </p:txBody>
      </p:sp>
    </p:spTree>
    <p:extLst>
      <p:ext uri="{BB962C8B-B14F-4D97-AF65-F5344CB8AC3E}">
        <p14:creationId xmlns:p14="http://schemas.microsoft.com/office/powerpoint/2010/main" val="2038306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gif"/></Relationships>
</file>

<file path=ppt/slides/_rels/slide18.xml.rels><?xml version="1.0" encoding="UTF-8" standalone="yes"?>
<Relationships xmlns="http://schemas.openxmlformats.org/package/2006/relationships"><Relationship Id="rId3" Type="http://schemas.openxmlformats.org/officeDocument/2006/relationships/image" Target="../media/image22.gif"/><Relationship Id="rId7" Type="http://schemas.openxmlformats.org/officeDocument/2006/relationships/image" Target="../media/image26.gif"/><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gif"/></Relationships>
</file>

<file path=ppt/slides/_rels/slide19.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8.gif"/><Relationship Id="rId7" Type="http://schemas.openxmlformats.org/officeDocument/2006/relationships/image" Target="../media/image32.gif"/><Relationship Id="rId2" Type="http://schemas.openxmlformats.org/officeDocument/2006/relationships/image" Target="../media/image27.gif"/><Relationship Id="rId1" Type="http://schemas.openxmlformats.org/officeDocument/2006/relationships/slideLayout" Target="../slideLayouts/slideLayout2.xml"/><Relationship Id="rId6" Type="http://schemas.openxmlformats.org/officeDocument/2006/relationships/image" Target="../media/image31.gif"/><Relationship Id="rId5" Type="http://schemas.openxmlformats.org/officeDocument/2006/relationships/image" Target="../media/image30.gif"/><Relationship Id="rId10" Type="http://schemas.openxmlformats.org/officeDocument/2006/relationships/image" Target="../media/image35.gif"/><Relationship Id="rId4" Type="http://schemas.openxmlformats.org/officeDocument/2006/relationships/image" Target="../media/image29.gif"/><Relationship Id="rId9" Type="http://schemas.openxmlformats.org/officeDocument/2006/relationships/image" Target="../media/image34.gif"/></Relationships>
</file>

<file path=ppt/slides/_rels/slide20.xml.rels><?xml version="1.0" encoding="UTF-8" standalone="yes"?>
<Relationships xmlns="http://schemas.openxmlformats.org/package/2006/relationships"><Relationship Id="rId8" Type="http://schemas.openxmlformats.org/officeDocument/2006/relationships/image" Target="../media/image42.gif"/><Relationship Id="rId13" Type="http://schemas.openxmlformats.org/officeDocument/2006/relationships/image" Target="../media/image47.gif"/><Relationship Id="rId18" Type="http://schemas.openxmlformats.org/officeDocument/2006/relationships/image" Target="../media/image52.gif"/><Relationship Id="rId3" Type="http://schemas.openxmlformats.org/officeDocument/2006/relationships/image" Target="../media/image37.gif"/><Relationship Id="rId21" Type="http://schemas.openxmlformats.org/officeDocument/2006/relationships/image" Target="../media/image55.gif"/><Relationship Id="rId7" Type="http://schemas.openxmlformats.org/officeDocument/2006/relationships/image" Target="../media/image41.gif"/><Relationship Id="rId12" Type="http://schemas.openxmlformats.org/officeDocument/2006/relationships/image" Target="../media/image46.gif"/><Relationship Id="rId17" Type="http://schemas.openxmlformats.org/officeDocument/2006/relationships/image" Target="../media/image51.gif"/><Relationship Id="rId2" Type="http://schemas.openxmlformats.org/officeDocument/2006/relationships/image" Target="../media/image36.gif"/><Relationship Id="rId16" Type="http://schemas.openxmlformats.org/officeDocument/2006/relationships/image" Target="../media/image50.gif"/><Relationship Id="rId20" Type="http://schemas.openxmlformats.org/officeDocument/2006/relationships/image" Target="../media/image54.gif"/><Relationship Id="rId1" Type="http://schemas.openxmlformats.org/officeDocument/2006/relationships/slideLayout" Target="../slideLayouts/slideLayout2.xml"/><Relationship Id="rId6" Type="http://schemas.openxmlformats.org/officeDocument/2006/relationships/image" Target="../media/image40.gif"/><Relationship Id="rId11" Type="http://schemas.openxmlformats.org/officeDocument/2006/relationships/image" Target="../media/image45.gif"/><Relationship Id="rId5" Type="http://schemas.openxmlformats.org/officeDocument/2006/relationships/image" Target="../media/image39.gif"/><Relationship Id="rId15" Type="http://schemas.openxmlformats.org/officeDocument/2006/relationships/image" Target="../media/image49.gif"/><Relationship Id="rId10" Type="http://schemas.openxmlformats.org/officeDocument/2006/relationships/image" Target="../media/image44.gif"/><Relationship Id="rId19" Type="http://schemas.openxmlformats.org/officeDocument/2006/relationships/image" Target="../media/image53.gif"/><Relationship Id="rId4" Type="http://schemas.openxmlformats.org/officeDocument/2006/relationships/image" Target="../media/image38.gif"/><Relationship Id="rId9" Type="http://schemas.openxmlformats.org/officeDocument/2006/relationships/image" Target="../media/image43.gif"/><Relationship Id="rId14" Type="http://schemas.openxmlformats.org/officeDocument/2006/relationships/image" Target="../media/image48.gif"/><Relationship Id="rId22" Type="http://schemas.openxmlformats.org/officeDocument/2006/relationships/image" Target="../media/image56.gif"/></Relationships>
</file>

<file path=ppt/slides/_rels/slide21.xml.rels><?xml version="1.0" encoding="UTF-8" standalone="yes"?>
<Relationships xmlns="http://schemas.openxmlformats.org/package/2006/relationships"><Relationship Id="rId8" Type="http://schemas.openxmlformats.org/officeDocument/2006/relationships/image" Target="../media/image63.gif"/><Relationship Id="rId3" Type="http://schemas.openxmlformats.org/officeDocument/2006/relationships/image" Target="../media/image58.gif"/><Relationship Id="rId7" Type="http://schemas.openxmlformats.org/officeDocument/2006/relationships/image" Target="../media/image62.gif"/><Relationship Id="rId2" Type="http://schemas.openxmlformats.org/officeDocument/2006/relationships/image" Target="../media/image57.gif"/><Relationship Id="rId1" Type="http://schemas.openxmlformats.org/officeDocument/2006/relationships/slideLayout" Target="../slideLayouts/slideLayout2.xml"/><Relationship Id="rId6" Type="http://schemas.openxmlformats.org/officeDocument/2006/relationships/image" Target="../media/image61.gif"/><Relationship Id="rId5" Type="http://schemas.openxmlformats.org/officeDocument/2006/relationships/image" Target="../media/image60.gif"/><Relationship Id="rId4" Type="http://schemas.openxmlformats.org/officeDocument/2006/relationships/image" Target="../media/image59.gif"/><Relationship Id="rId9" Type="http://schemas.openxmlformats.org/officeDocument/2006/relationships/image" Target="../media/image64.gif"/></Relationships>
</file>

<file path=ppt/slides/_rels/slide22.xml.rels><?xml version="1.0" encoding="UTF-8" standalone="yes"?>
<Relationships xmlns="http://schemas.openxmlformats.org/package/2006/relationships"><Relationship Id="rId3" Type="http://schemas.openxmlformats.org/officeDocument/2006/relationships/image" Target="../media/image66.gif"/><Relationship Id="rId7" Type="http://schemas.openxmlformats.org/officeDocument/2006/relationships/image" Target="../media/image70.gif"/><Relationship Id="rId2" Type="http://schemas.openxmlformats.org/officeDocument/2006/relationships/image" Target="../media/image65.gif"/><Relationship Id="rId1" Type="http://schemas.openxmlformats.org/officeDocument/2006/relationships/slideLayout" Target="../slideLayouts/slideLayout2.xml"/><Relationship Id="rId6" Type="http://schemas.openxmlformats.org/officeDocument/2006/relationships/image" Target="../media/image69.gif"/><Relationship Id="rId5" Type="http://schemas.openxmlformats.org/officeDocument/2006/relationships/image" Target="../media/image68.gif"/><Relationship Id="rId4" Type="http://schemas.openxmlformats.org/officeDocument/2006/relationships/image" Target="../media/image67.gif"/></Relationships>
</file>

<file path=ppt/slides/_rels/slide23.xml.rels><?xml version="1.0" encoding="UTF-8" standalone="yes"?>
<Relationships xmlns="http://schemas.openxmlformats.org/package/2006/relationships"><Relationship Id="rId8" Type="http://schemas.openxmlformats.org/officeDocument/2006/relationships/image" Target="../media/image77.gif"/><Relationship Id="rId3" Type="http://schemas.openxmlformats.org/officeDocument/2006/relationships/image" Target="../media/image72.gif"/><Relationship Id="rId7" Type="http://schemas.openxmlformats.org/officeDocument/2006/relationships/image" Target="../media/image76.gif"/><Relationship Id="rId2" Type="http://schemas.openxmlformats.org/officeDocument/2006/relationships/image" Target="../media/image71.gif"/><Relationship Id="rId1" Type="http://schemas.openxmlformats.org/officeDocument/2006/relationships/slideLayout" Target="../slideLayouts/slideLayout2.xml"/><Relationship Id="rId6" Type="http://schemas.openxmlformats.org/officeDocument/2006/relationships/image" Target="../media/image75.gif"/><Relationship Id="rId11" Type="http://schemas.openxmlformats.org/officeDocument/2006/relationships/image" Target="../media/image80.gif"/><Relationship Id="rId5" Type="http://schemas.openxmlformats.org/officeDocument/2006/relationships/image" Target="../media/image74.gif"/><Relationship Id="rId10" Type="http://schemas.openxmlformats.org/officeDocument/2006/relationships/image" Target="../media/image79.gif"/><Relationship Id="rId4" Type="http://schemas.openxmlformats.org/officeDocument/2006/relationships/image" Target="../media/image73.gif"/><Relationship Id="rId9" Type="http://schemas.openxmlformats.org/officeDocument/2006/relationships/image" Target="../media/image78.gif"/></Relationships>
</file>

<file path=ppt/slides/_rels/slide24.xml.rels><?xml version="1.0" encoding="UTF-8" standalone="yes"?>
<Relationships xmlns="http://schemas.openxmlformats.org/package/2006/relationships"><Relationship Id="rId3" Type="http://schemas.openxmlformats.org/officeDocument/2006/relationships/image" Target="../media/image82.gif"/><Relationship Id="rId7" Type="http://schemas.openxmlformats.org/officeDocument/2006/relationships/image" Target="../media/image86.gif"/><Relationship Id="rId2" Type="http://schemas.openxmlformats.org/officeDocument/2006/relationships/image" Target="../media/image81.gif"/><Relationship Id="rId1" Type="http://schemas.openxmlformats.org/officeDocument/2006/relationships/slideLayout" Target="../slideLayouts/slideLayout2.xml"/><Relationship Id="rId6" Type="http://schemas.openxmlformats.org/officeDocument/2006/relationships/image" Target="../media/image85.gif"/><Relationship Id="rId5" Type="http://schemas.openxmlformats.org/officeDocument/2006/relationships/image" Target="../media/image84.gif"/><Relationship Id="rId4" Type="http://schemas.openxmlformats.org/officeDocument/2006/relationships/image" Target="../media/image83.gif"/></Relationships>
</file>

<file path=ppt/slides/_rels/slide25.xml.rels><?xml version="1.0" encoding="UTF-8" standalone="yes"?>
<Relationships xmlns="http://schemas.openxmlformats.org/package/2006/relationships"><Relationship Id="rId3" Type="http://schemas.openxmlformats.org/officeDocument/2006/relationships/image" Target="../media/image88.gif"/><Relationship Id="rId7" Type="http://schemas.openxmlformats.org/officeDocument/2006/relationships/image" Target="../media/image92.gif"/><Relationship Id="rId2" Type="http://schemas.openxmlformats.org/officeDocument/2006/relationships/image" Target="../media/image87.gif"/><Relationship Id="rId1" Type="http://schemas.openxmlformats.org/officeDocument/2006/relationships/slideLayout" Target="../slideLayouts/slideLayout2.xml"/><Relationship Id="rId6" Type="http://schemas.openxmlformats.org/officeDocument/2006/relationships/image" Target="../media/image91.gif"/><Relationship Id="rId5" Type="http://schemas.openxmlformats.org/officeDocument/2006/relationships/image" Target="../media/image90.gif"/><Relationship Id="rId4" Type="http://schemas.openxmlformats.org/officeDocument/2006/relationships/image" Target="../media/image89.gif"/></Relationships>
</file>

<file path=ppt/slides/_rels/slide26.xml.rels><?xml version="1.0" encoding="UTF-8" standalone="yes"?>
<Relationships xmlns="http://schemas.openxmlformats.org/package/2006/relationships"><Relationship Id="rId3" Type="http://schemas.openxmlformats.org/officeDocument/2006/relationships/image" Target="../media/image94.gif"/><Relationship Id="rId7" Type="http://schemas.openxmlformats.org/officeDocument/2006/relationships/image" Target="../media/image98.gif"/><Relationship Id="rId2" Type="http://schemas.openxmlformats.org/officeDocument/2006/relationships/image" Target="../media/image93.gif"/><Relationship Id="rId1" Type="http://schemas.openxmlformats.org/officeDocument/2006/relationships/slideLayout" Target="../slideLayouts/slideLayout2.xml"/><Relationship Id="rId6" Type="http://schemas.openxmlformats.org/officeDocument/2006/relationships/image" Target="../media/image97.gif"/><Relationship Id="rId5" Type="http://schemas.openxmlformats.org/officeDocument/2006/relationships/image" Target="../media/image96.gif"/><Relationship Id="rId4" Type="http://schemas.openxmlformats.org/officeDocument/2006/relationships/image" Target="../media/image95.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09600"/>
            <a:ext cx="7772400" cy="1470025"/>
          </a:xfrm>
        </p:spPr>
        <p:txBody>
          <a:bodyPr/>
          <a:lstStyle/>
          <a:p>
            <a:r>
              <a:rPr lang="en-US" b="1" dirty="0" smtClean="0"/>
              <a:t>The five basic lattice types</a:t>
            </a:r>
            <a:endParaRPr lang="en-US" dirty="0"/>
          </a:p>
        </p:txBody>
      </p:sp>
      <p:sp>
        <p:nvSpPr>
          <p:cNvPr id="3" name="Subtitle 2"/>
          <p:cNvSpPr>
            <a:spLocks noGrp="1"/>
          </p:cNvSpPr>
          <p:nvPr>
            <p:ph type="subTitle" idx="1"/>
          </p:nvPr>
        </p:nvSpPr>
        <p:spPr>
          <a:xfrm>
            <a:off x="381000" y="1676400"/>
            <a:ext cx="8305800" cy="4572000"/>
          </a:xfrm>
        </p:spPr>
        <p:txBody>
          <a:bodyPr/>
          <a:lstStyle/>
          <a:p>
            <a:r>
              <a:rPr lang="en-US" dirty="0" smtClean="0"/>
              <a:t>There are 17 space groups in the plane, but their unit cells fall into one of five basic shapes as follows:</a:t>
            </a:r>
          </a:p>
          <a:p>
            <a:endParaRPr lang="en-US" dirty="0"/>
          </a:p>
        </p:txBody>
      </p:sp>
    </p:spTree>
    <p:extLst>
      <p:ext uri="{BB962C8B-B14F-4D97-AF65-F5344CB8AC3E}">
        <p14:creationId xmlns:p14="http://schemas.microsoft.com/office/powerpoint/2010/main" val="144377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There are 17 space groups in the plane, but their unit cells fall into one of five basic shapes as follows</a:t>
            </a:r>
            <a:r>
              <a:rPr lang="en-US" dirty="0" smtClean="0"/>
              <a: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81200"/>
            <a:ext cx="5715000" cy="3810000"/>
          </a:xfrm>
        </p:spPr>
      </p:pic>
      <p:sp>
        <p:nvSpPr>
          <p:cNvPr id="5" name="Rectangle 4"/>
          <p:cNvSpPr/>
          <p:nvPr/>
        </p:nvSpPr>
        <p:spPr>
          <a:xfrm>
            <a:off x="5867400" y="1256321"/>
            <a:ext cx="3124200" cy="5632311"/>
          </a:xfrm>
          <a:prstGeom prst="rect">
            <a:avLst/>
          </a:prstGeom>
        </p:spPr>
        <p:txBody>
          <a:bodyPr wrap="square">
            <a:spAutoFit/>
          </a:bodyPr>
          <a:lstStyle/>
          <a:p>
            <a:r>
              <a:rPr lang="en-US" dirty="0" smtClean="0"/>
              <a:t>General Parallelogram lattice (Green) General Rectangular Lattice (magenta) General Rhombic (Centered) Lattice (yellow) The simplest unit cell for this pattern is a rhombus, but the pattern also has a rectangular structure. To bring out the rectangular pattern, this lattice is often described as a rectangle with an extra point in the center. Such a lattice is called centered. Square Lattice (blue) The lattice of a checkerboard or graph paper. Hexagonal Lattice (red) Note that there are three equivalent ways to orient the unit cells. This is the lattice for honeycombs.</a:t>
            </a:r>
            <a:endParaRPr lang="en-US" dirty="0"/>
          </a:p>
        </p:txBody>
      </p:sp>
    </p:spTree>
    <p:extLst>
      <p:ext uri="{BB962C8B-B14F-4D97-AF65-F5344CB8AC3E}">
        <p14:creationId xmlns:p14="http://schemas.microsoft.com/office/powerpoint/2010/main" val="4192308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Parallelogram and Rectangular Lattices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523999"/>
            <a:ext cx="4648200" cy="4998155"/>
          </a:xfrm>
        </p:spPr>
      </p:pic>
      <p:sp>
        <p:nvSpPr>
          <p:cNvPr id="5" name="Rectangle 4"/>
          <p:cNvSpPr/>
          <p:nvPr/>
        </p:nvSpPr>
        <p:spPr>
          <a:xfrm>
            <a:off x="4876800" y="1166843"/>
            <a:ext cx="3886200" cy="5355312"/>
          </a:xfrm>
          <a:prstGeom prst="rect">
            <a:avLst/>
          </a:prstGeom>
        </p:spPr>
        <p:txBody>
          <a:bodyPr wrap="square">
            <a:spAutoFit/>
          </a:bodyPr>
          <a:lstStyle/>
          <a:p>
            <a:r>
              <a:rPr lang="en-US" dirty="0" smtClean="0"/>
              <a:t>Simple Parallelogram LatticesP1 has no symmetry. Note, if the parallelogram happens to be a rectangle or even a square, but the motif has no symmetry, the pattern is still P1. P2 has 2-fold axes.</a:t>
            </a:r>
          </a:p>
          <a:p>
            <a:r>
              <a:rPr lang="en-US" dirty="0" smtClean="0"/>
              <a:t>Rectangular </a:t>
            </a:r>
            <a:r>
              <a:rPr lang="en-US" dirty="0" err="1" smtClean="0"/>
              <a:t>Latticespm</a:t>
            </a:r>
            <a:r>
              <a:rPr lang="en-US" dirty="0" smtClean="0"/>
              <a:t> has Parallel mirror planes</a:t>
            </a:r>
          </a:p>
          <a:p>
            <a:r>
              <a:rPr lang="en-US" dirty="0" err="1" smtClean="0"/>
              <a:t>pg</a:t>
            </a:r>
            <a:r>
              <a:rPr lang="en-US" dirty="0" smtClean="0"/>
              <a:t> has Parallel glide planes</a:t>
            </a:r>
          </a:p>
          <a:p>
            <a:r>
              <a:rPr lang="en-US" dirty="0" err="1" smtClean="0"/>
              <a:t>pmm</a:t>
            </a:r>
            <a:r>
              <a:rPr lang="en-US" dirty="0" smtClean="0"/>
              <a:t> has Perpendicular mirror planes</a:t>
            </a:r>
          </a:p>
          <a:p>
            <a:r>
              <a:rPr lang="en-US" dirty="0" err="1" smtClean="0"/>
              <a:t>pmg</a:t>
            </a:r>
            <a:r>
              <a:rPr lang="en-US" dirty="0" smtClean="0"/>
              <a:t> has Perpendicular mirror and glide planes</a:t>
            </a:r>
          </a:p>
          <a:p>
            <a:r>
              <a:rPr lang="en-US" dirty="0" err="1" smtClean="0"/>
              <a:t>pgg</a:t>
            </a:r>
            <a:r>
              <a:rPr lang="en-US" dirty="0" smtClean="0"/>
              <a:t> has Perpendicular glide planes. (</a:t>
            </a:r>
            <a:r>
              <a:rPr lang="en-US" dirty="0" err="1" smtClean="0"/>
              <a:t>p,b</a:t>
            </a:r>
            <a:r>
              <a:rPr lang="en-US" dirty="0" smtClean="0"/>
              <a:t>) and (</a:t>
            </a:r>
            <a:r>
              <a:rPr lang="en-US" dirty="0" err="1" smtClean="0"/>
              <a:t>d,q</a:t>
            </a:r>
            <a:r>
              <a:rPr lang="en-US" dirty="0" smtClean="0"/>
              <a:t>) are related by horizontal glides, (</a:t>
            </a:r>
            <a:r>
              <a:rPr lang="en-US" dirty="0" err="1" smtClean="0"/>
              <a:t>p,q</a:t>
            </a:r>
            <a:r>
              <a:rPr lang="en-US" dirty="0" smtClean="0"/>
              <a:t>) and (</a:t>
            </a:r>
            <a:r>
              <a:rPr lang="en-US" dirty="0" err="1" smtClean="0"/>
              <a:t>b,d</a:t>
            </a:r>
            <a:r>
              <a:rPr lang="en-US" dirty="0" smtClean="0"/>
              <a:t>) by vertical glides. Note that the intersections of the glide planes and the centers of the boxes outlined by the glide planes are also two-fold symmetry axes.</a:t>
            </a:r>
            <a:endParaRPr lang="en-US" dirty="0"/>
          </a:p>
        </p:txBody>
      </p:sp>
    </p:spTree>
    <p:extLst>
      <p:ext uri="{BB962C8B-B14F-4D97-AF65-F5344CB8AC3E}">
        <p14:creationId xmlns:p14="http://schemas.microsoft.com/office/powerpoint/2010/main" val="1546023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800" b="1" dirty="0" smtClean="0"/>
              <a:t>Centered Lattices</a:t>
            </a:r>
            <a:br>
              <a:rPr lang="en-US" sz="1800" b="1" dirty="0" smtClean="0"/>
            </a:br>
            <a:r>
              <a:rPr lang="en-US" sz="1800" dirty="0" smtClean="0"/>
              <a:t>cm has Parallel alternating mirror and glide planes. The pattern of stars on a 50-star flag has this symmetry.</a:t>
            </a:r>
            <a:br>
              <a:rPr lang="en-US" sz="1800" dirty="0" smtClean="0"/>
            </a:br>
            <a:r>
              <a:rPr lang="en-US" sz="1800" dirty="0" err="1" smtClean="0"/>
              <a:t>cmm</a:t>
            </a:r>
            <a:r>
              <a:rPr lang="en-US" sz="1800" dirty="0" smtClean="0"/>
              <a:t> has Alternating mirror and glide planes in both directions. All intersections are also two-fold symmetry axes. Bricks in a wall have this symmetry.</a:t>
            </a:r>
            <a:br>
              <a:rPr lang="en-US" sz="1800" dirty="0" smtClean="0"/>
            </a:br>
            <a:r>
              <a:rPr lang="en-US" sz="1800" dirty="0" smtClean="0"/>
              <a:t>The figure below gives examples of each pattern.</a:t>
            </a:r>
            <a:endParaRPr lang="en-US" sz="18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958181"/>
            <a:ext cx="5715000" cy="3810000"/>
          </a:xfrm>
        </p:spPr>
      </p:pic>
    </p:spTree>
    <p:extLst>
      <p:ext uri="{BB962C8B-B14F-4D97-AF65-F5344CB8AC3E}">
        <p14:creationId xmlns:p14="http://schemas.microsoft.com/office/powerpoint/2010/main" val="159553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each symmetry are shown below.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958181"/>
            <a:ext cx="5715000" cy="3810000"/>
          </a:xfrm>
        </p:spPr>
      </p:pic>
    </p:spTree>
    <p:extLst>
      <p:ext uri="{BB962C8B-B14F-4D97-AF65-F5344CB8AC3E}">
        <p14:creationId xmlns:p14="http://schemas.microsoft.com/office/powerpoint/2010/main" val="294692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Trigonal</a:t>
            </a:r>
            <a:r>
              <a:rPr lang="en-US" dirty="0" smtClean="0"/>
              <a:t> Lattices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6887" y="1600200"/>
            <a:ext cx="4590226" cy="4525963"/>
          </a:xfrm>
        </p:spPr>
      </p:pic>
    </p:spTree>
    <p:extLst>
      <p:ext uri="{BB962C8B-B14F-4D97-AF65-F5344CB8AC3E}">
        <p14:creationId xmlns:p14="http://schemas.microsoft.com/office/powerpoint/2010/main" val="211829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each symmetry are shown below.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6887" y="1600200"/>
            <a:ext cx="4590226" cy="4525963"/>
          </a:xfrm>
        </p:spPr>
      </p:pic>
    </p:spTree>
    <p:extLst>
      <p:ext uri="{BB962C8B-B14F-4D97-AF65-F5344CB8AC3E}">
        <p14:creationId xmlns:p14="http://schemas.microsoft.com/office/powerpoint/2010/main" val="913834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Hexagonal Lattices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0750" y="2196306"/>
            <a:ext cx="4762500" cy="3333750"/>
          </a:xfrm>
        </p:spPr>
      </p:pic>
    </p:spTree>
    <p:extLst>
      <p:ext uri="{BB962C8B-B14F-4D97-AF65-F5344CB8AC3E}">
        <p14:creationId xmlns:p14="http://schemas.microsoft.com/office/powerpoint/2010/main" val="28303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each symmetry are shown below.</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958181"/>
            <a:ext cx="5715000" cy="3810000"/>
          </a:xfrm>
        </p:spPr>
      </p:pic>
    </p:spTree>
    <p:extLst>
      <p:ext uri="{BB962C8B-B14F-4D97-AF65-F5344CB8AC3E}">
        <p14:creationId xmlns:p14="http://schemas.microsoft.com/office/powerpoint/2010/main" val="102818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Symmetry Elements of the Two-Dimensional Space Groups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2034381"/>
            <a:ext cx="5486400" cy="3657600"/>
          </a:xfrm>
        </p:spPr>
      </p:pic>
    </p:spTree>
    <p:extLst>
      <p:ext uri="{BB962C8B-B14F-4D97-AF65-F5344CB8AC3E}">
        <p14:creationId xmlns:p14="http://schemas.microsoft.com/office/powerpoint/2010/main" val="143406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Three-Dimensional Space Groups</a:t>
            </a:r>
            <a:endParaRPr lang="en-US" dirty="0"/>
          </a:p>
        </p:txBody>
      </p:sp>
      <p:graphicFrame>
        <p:nvGraphicFramePr>
          <p:cNvPr id="4" name="Content Placeholder 3"/>
          <p:cNvGraphicFramePr>
            <a:graphicFrameLocks noGrp="1"/>
          </p:cNvGraphicFramePr>
          <p:nvPr>
            <p:ph idx="1"/>
          </p:nvPr>
        </p:nvGraphicFramePr>
        <p:xfrm>
          <a:off x="3005137" y="2262981"/>
          <a:ext cx="3133725" cy="3200400"/>
        </p:xfrm>
        <a:graphic>
          <a:graphicData uri="http://schemas.openxmlformats.org/drawingml/2006/table">
            <a:tbl>
              <a:tblPr/>
              <a:tblGrid>
                <a:gridCol w="1413636"/>
                <a:gridCol w="1720089"/>
              </a:tblGrid>
              <a:tr h="0">
                <a:tc>
                  <a:txBody>
                    <a:bodyPr/>
                    <a:lstStyle/>
                    <a:p>
                      <a:r>
                        <a:rPr lang="en-US"/>
                        <a:t>Symmetry</a:t>
                      </a:r>
                    </a:p>
                  </a:txBody>
                  <a:tcPr anchor="ctr">
                    <a:lnL>
                      <a:noFill/>
                    </a:lnL>
                    <a:lnR>
                      <a:noFill/>
                    </a:lnR>
                    <a:lnT>
                      <a:noFill/>
                    </a:lnT>
                    <a:lnB>
                      <a:noFill/>
                    </a:lnB>
                  </a:tcPr>
                </a:tc>
                <a:tc>
                  <a:txBody>
                    <a:bodyPr/>
                    <a:lstStyle/>
                    <a:p>
                      <a:r>
                        <a:rPr lang="en-US"/>
                        <a:t>Lattice Type</a:t>
                      </a:r>
                    </a:p>
                  </a:txBody>
                  <a:tcPr anchor="ctr">
                    <a:lnL>
                      <a:noFill/>
                    </a:lnL>
                    <a:lnR>
                      <a:noFill/>
                    </a:lnR>
                    <a:lnT>
                      <a:noFill/>
                    </a:lnT>
                    <a:lnB>
                      <a:noFill/>
                    </a:lnB>
                  </a:tcPr>
                </a:tc>
              </a:tr>
              <a:tr h="0">
                <a:tc>
                  <a:txBody>
                    <a:bodyPr/>
                    <a:lstStyle/>
                    <a:p>
                      <a:r>
                        <a:rPr lang="en-US"/>
                        <a:t>1</a:t>
                      </a:r>
                    </a:p>
                  </a:txBody>
                  <a:tcPr anchor="ctr">
                    <a:lnL>
                      <a:noFill/>
                    </a:lnL>
                    <a:lnR>
                      <a:noFill/>
                    </a:lnR>
                    <a:lnT>
                      <a:noFill/>
                    </a:lnT>
                    <a:lnB>
                      <a:noFill/>
                    </a:lnB>
                  </a:tcPr>
                </a:tc>
                <a:tc>
                  <a:txBody>
                    <a:bodyPr/>
                    <a:lstStyle/>
                    <a:p>
                      <a:r>
                        <a:rPr lang="en-US"/>
                        <a:t>Parallelogram</a:t>
                      </a:r>
                    </a:p>
                  </a:txBody>
                  <a:tcPr anchor="ctr">
                    <a:lnL>
                      <a:noFill/>
                    </a:lnL>
                    <a:lnR>
                      <a:noFill/>
                    </a:lnR>
                    <a:lnT>
                      <a:noFill/>
                    </a:lnT>
                    <a:lnB>
                      <a:noFill/>
                    </a:lnB>
                  </a:tcPr>
                </a:tc>
              </a:tr>
              <a:tr h="0">
                <a:tc>
                  <a:txBody>
                    <a:bodyPr/>
                    <a:lstStyle/>
                    <a:p>
                      <a:r>
                        <a:rPr lang="en-US"/>
                        <a:t>m</a:t>
                      </a:r>
                    </a:p>
                  </a:txBody>
                  <a:tcPr anchor="ctr">
                    <a:lnL>
                      <a:noFill/>
                    </a:lnL>
                    <a:lnR>
                      <a:noFill/>
                    </a:lnR>
                    <a:lnT>
                      <a:noFill/>
                    </a:lnT>
                    <a:lnB>
                      <a:noFill/>
                    </a:lnB>
                  </a:tcPr>
                </a:tc>
                <a:tc>
                  <a:txBody>
                    <a:bodyPr/>
                    <a:lstStyle/>
                    <a:p>
                      <a:r>
                        <a:rPr lang="en-US"/>
                        <a:t>Rectangle</a:t>
                      </a:r>
                    </a:p>
                  </a:txBody>
                  <a:tcPr anchor="ctr">
                    <a:lnL>
                      <a:noFill/>
                    </a:lnL>
                    <a:lnR>
                      <a:noFill/>
                    </a:lnR>
                    <a:lnT>
                      <a:noFill/>
                    </a:lnT>
                    <a:lnB>
                      <a:noFill/>
                    </a:lnB>
                  </a:tcPr>
                </a:tc>
              </a:tr>
              <a:tr h="0">
                <a:tc>
                  <a:txBody>
                    <a:bodyPr/>
                    <a:lstStyle/>
                    <a:p>
                      <a:r>
                        <a:rPr lang="en-US"/>
                        <a:t>2</a:t>
                      </a:r>
                    </a:p>
                  </a:txBody>
                  <a:tcPr anchor="ctr">
                    <a:lnL>
                      <a:noFill/>
                    </a:lnL>
                    <a:lnR>
                      <a:noFill/>
                    </a:lnR>
                    <a:lnT>
                      <a:noFill/>
                    </a:lnT>
                    <a:lnB>
                      <a:noFill/>
                    </a:lnB>
                  </a:tcPr>
                </a:tc>
                <a:tc>
                  <a:txBody>
                    <a:bodyPr/>
                    <a:lstStyle/>
                    <a:p>
                      <a:r>
                        <a:rPr lang="en-US"/>
                        <a:t>Parallelogram</a:t>
                      </a:r>
                    </a:p>
                  </a:txBody>
                  <a:tcPr anchor="ctr">
                    <a:lnL>
                      <a:noFill/>
                    </a:lnL>
                    <a:lnR>
                      <a:noFill/>
                    </a:lnR>
                    <a:lnT>
                      <a:noFill/>
                    </a:lnT>
                    <a:lnB>
                      <a:noFill/>
                    </a:lnB>
                  </a:tcPr>
                </a:tc>
              </a:tr>
              <a:tr h="0">
                <a:tc>
                  <a:txBody>
                    <a:bodyPr/>
                    <a:lstStyle/>
                    <a:p>
                      <a:r>
                        <a:rPr lang="en-US"/>
                        <a:t>2m = mm</a:t>
                      </a:r>
                    </a:p>
                  </a:txBody>
                  <a:tcPr anchor="ctr">
                    <a:lnL>
                      <a:noFill/>
                    </a:lnL>
                    <a:lnR>
                      <a:noFill/>
                    </a:lnR>
                    <a:lnT>
                      <a:noFill/>
                    </a:lnT>
                    <a:lnB>
                      <a:noFill/>
                    </a:lnB>
                  </a:tcPr>
                </a:tc>
                <a:tc>
                  <a:txBody>
                    <a:bodyPr/>
                    <a:lstStyle/>
                    <a:p>
                      <a:r>
                        <a:rPr lang="en-US"/>
                        <a:t>Rectangle, Rhombus</a:t>
                      </a:r>
                    </a:p>
                  </a:txBody>
                  <a:tcPr anchor="ctr">
                    <a:lnL>
                      <a:noFill/>
                    </a:lnL>
                    <a:lnR>
                      <a:noFill/>
                    </a:lnR>
                    <a:lnT>
                      <a:noFill/>
                    </a:lnT>
                    <a:lnB>
                      <a:noFill/>
                    </a:lnB>
                  </a:tcPr>
                </a:tc>
              </a:tr>
              <a:tr h="0">
                <a:tc>
                  <a:txBody>
                    <a:bodyPr/>
                    <a:lstStyle/>
                    <a:p>
                      <a:r>
                        <a:rPr lang="en-US"/>
                        <a:t>3, 3m</a:t>
                      </a:r>
                    </a:p>
                  </a:txBody>
                  <a:tcPr anchor="ctr">
                    <a:lnL>
                      <a:noFill/>
                    </a:lnL>
                    <a:lnR>
                      <a:noFill/>
                    </a:lnR>
                    <a:lnT>
                      <a:noFill/>
                    </a:lnT>
                    <a:lnB>
                      <a:noFill/>
                    </a:lnB>
                  </a:tcPr>
                </a:tc>
                <a:tc>
                  <a:txBody>
                    <a:bodyPr/>
                    <a:lstStyle/>
                    <a:p>
                      <a:r>
                        <a:rPr lang="en-US"/>
                        <a:t>Hexagonal</a:t>
                      </a:r>
                    </a:p>
                  </a:txBody>
                  <a:tcPr anchor="ctr">
                    <a:lnL>
                      <a:noFill/>
                    </a:lnL>
                    <a:lnR>
                      <a:noFill/>
                    </a:lnR>
                    <a:lnT>
                      <a:noFill/>
                    </a:lnT>
                    <a:lnB>
                      <a:noFill/>
                    </a:lnB>
                  </a:tcPr>
                </a:tc>
              </a:tr>
              <a:tr h="0">
                <a:tc>
                  <a:txBody>
                    <a:bodyPr/>
                    <a:lstStyle/>
                    <a:p>
                      <a:r>
                        <a:rPr lang="en-US"/>
                        <a:t>4, 4m</a:t>
                      </a:r>
                    </a:p>
                  </a:txBody>
                  <a:tcPr anchor="ctr">
                    <a:lnL>
                      <a:noFill/>
                    </a:lnL>
                    <a:lnR>
                      <a:noFill/>
                    </a:lnR>
                    <a:lnT>
                      <a:noFill/>
                    </a:lnT>
                    <a:lnB>
                      <a:noFill/>
                    </a:lnB>
                  </a:tcPr>
                </a:tc>
                <a:tc>
                  <a:txBody>
                    <a:bodyPr/>
                    <a:lstStyle/>
                    <a:p>
                      <a:r>
                        <a:rPr lang="en-US"/>
                        <a:t>Square</a:t>
                      </a:r>
                    </a:p>
                  </a:txBody>
                  <a:tcPr anchor="ctr">
                    <a:lnL>
                      <a:noFill/>
                    </a:lnL>
                    <a:lnR>
                      <a:noFill/>
                    </a:lnR>
                    <a:lnT>
                      <a:noFill/>
                    </a:lnT>
                    <a:lnB>
                      <a:noFill/>
                    </a:lnB>
                  </a:tcPr>
                </a:tc>
              </a:tr>
              <a:tr h="0">
                <a:tc>
                  <a:txBody>
                    <a:bodyPr/>
                    <a:lstStyle/>
                    <a:p>
                      <a:r>
                        <a:rPr lang="en-US"/>
                        <a:t>6, 6m</a:t>
                      </a:r>
                    </a:p>
                  </a:txBody>
                  <a:tcPr anchor="ctr">
                    <a:lnL>
                      <a:noFill/>
                    </a:lnL>
                    <a:lnR>
                      <a:noFill/>
                    </a:lnR>
                    <a:lnT>
                      <a:noFill/>
                    </a:lnT>
                    <a:lnB>
                      <a:noFill/>
                    </a:lnB>
                  </a:tcPr>
                </a:tc>
                <a:tc>
                  <a:txBody>
                    <a:bodyPr/>
                    <a:lstStyle/>
                    <a:p>
                      <a:r>
                        <a:rPr lang="en-US" dirty="0"/>
                        <a:t>Hexagonal</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609600" y="1524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cs typeface="Calibri" pitchFamily="34" charset="0"/>
              </a:rPr>
              <a:t>Start by considering the point groups and lattice types in two dimensions: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62967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762125" y="1714341"/>
          <a:ext cx="5619750" cy="4297680"/>
        </p:xfrm>
        <a:graphic>
          <a:graphicData uri="http://schemas.openxmlformats.org/drawingml/2006/table">
            <a:tbl>
              <a:tblPr/>
              <a:tblGrid>
                <a:gridCol w="1228092"/>
                <a:gridCol w="1306690"/>
                <a:gridCol w="3084968"/>
              </a:tblGrid>
              <a:tr h="0">
                <a:tc>
                  <a:txBody>
                    <a:bodyPr/>
                    <a:lstStyle/>
                    <a:p>
                      <a:r>
                        <a:rPr lang="en-US"/>
                        <a:t>Crystal Class</a:t>
                      </a:r>
                    </a:p>
                  </a:txBody>
                  <a:tcPr anchor="ctr">
                    <a:lnL>
                      <a:noFill/>
                    </a:lnL>
                    <a:lnR>
                      <a:noFill/>
                    </a:lnR>
                    <a:lnT>
                      <a:noFill/>
                    </a:lnT>
                    <a:lnB>
                      <a:noFill/>
                    </a:lnB>
                  </a:tcPr>
                </a:tc>
                <a:tc>
                  <a:txBody>
                    <a:bodyPr/>
                    <a:lstStyle/>
                    <a:p>
                      <a:r>
                        <a:rPr lang="en-US"/>
                        <a:t>Bravais Lattices</a:t>
                      </a:r>
                    </a:p>
                  </a:txBody>
                  <a:tcPr anchor="ctr">
                    <a:lnL>
                      <a:noFill/>
                    </a:lnL>
                    <a:lnR>
                      <a:noFill/>
                    </a:lnR>
                    <a:lnT>
                      <a:noFill/>
                    </a:lnT>
                    <a:lnB>
                      <a:noFill/>
                    </a:lnB>
                  </a:tcPr>
                </a:tc>
                <a:tc>
                  <a:txBody>
                    <a:bodyPr/>
                    <a:lstStyle/>
                    <a:p>
                      <a:r>
                        <a:rPr lang="en-US"/>
                        <a:t>Point Groups</a:t>
                      </a:r>
                    </a:p>
                  </a:txBody>
                  <a:tcPr anchor="ctr">
                    <a:lnL>
                      <a:noFill/>
                    </a:lnL>
                    <a:lnR>
                      <a:noFill/>
                    </a:lnR>
                    <a:lnT>
                      <a:noFill/>
                    </a:lnT>
                    <a:lnB>
                      <a:noFill/>
                    </a:lnB>
                  </a:tcPr>
                </a:tc>
              </a:tr>
              <a:tr h="0">
                <a:tc>
                  <a:txBody>
                    <a:bodyPr/>
                    <a:lstStyle/>
                    <a:p>
                      <a:r>
                        <a:rPr lang="en-US"/>
                        <a:t>Triclinic</a:t>
                      </a:r>
                    </a:p>
                  </a:txBody>
                  <a:tcPr anchor="ctr">
                    <a:lnL>
                      <a:noFill/>
                    </a:lnL>
                    <a:lnR>
                      <a:noFill/>
                    </a:lnR>
                    <a:lnT>
                      <a:noFill/>
                    </a:lnT>
                    <a:lnB>
                      <a:noFill/>
                    </a:lnB>
                  </a:tcPr>
                </a:tc>
                <a:tc>
                  <a:txBody>
                    <a:bodyPr/>
                    <a:lstStyle/>
                    <a:p>
                      <a:r>
                        <a:rPr lang="en-US"/>
                        <a:t>P</a:t>
                      </a:r>
                    </a:p>
                  </a:txBody>
                  <a:tcPr anchor="ctr">
                    <a:lnL>
                      <a:noFill/>
                    </a:lnL>
                    <a:lnR>
                      <a:noFill/>
                    </a:lnR>
                    <a:lnT>
                      <a:noFill/>
                    </a:lnT>
                    <a:lnB>
                      <a:noFill/>
                    </a:lnB>
                  </a:tcPr>
                </a:tc>
                <a:tc>
                  <a:txBody>
                    <a:bodyPr/>
                    <a:lstStyle/>
                    <a:p>
                      <a:r>
                        <a:rPr lang="en-US"/>
                        <a:t>1, 1*</a:t>
                      </a:r>
                    </a:p>
                  </a:txBody>
                  <a:tcPr anchor="ctr">
                    <a:lnL>
                      <a:noFill/>
                    </a:lnL>
                    <a:lnR>
                      <a:noFill/>
                    </a:lnR>
                    <a:lnT>
                      <a:noFill/>
                    </a:lnT>
                    <a:lnB>
                      <a:noFill/>
                    </a:lnB>
                  </a:tcPr>
                </a:tc>
              </a:tr>
              <a:tr h="0">
                <a:tc>
                  <a:txBody>
                    <a:bodyPr/>
                    <a:lstStyle/>
                    <a:p>
                      <a:r>
                        <a:rPr lang="en-US"/>
                        <a:t>Monoclinic</a:t>
                      </a:r>
                    </a:p>
                  </a:txBody>
                  <a:tcPr anchor="ctr">
                    <a:lnL>
                      <a:noFill/>
                    </a:lnL>
                    <a:lnR>
                      <a:noFill/>
                    </a:lnR>
                    <a:lnT>
                      <a:noFill/>
                    </a:lnT>
                    <a:lnB>
                      <a:noFill/>
                    </a:lnB>
                  </a:tcPr>
                </a:tc>
                <a:tc>
                  <a:txBody>
                    <a:bodyPr/>
                    <a:lstStyle/>
                    <a:p>
                      <a:r>
                        <a:rPr lang="en-US"/>
                        <a:t>P, C</a:t>
                      </a:r>
                    </a:p>
                  </a:txBody>
                  <a:tcPr anchor="ctr">
                    <a:lnL>
                      <a:noFill/>
                    </a:lnL>
                    <a:lnR>
                      <a:noFill/>
                    </a:lnR>
                    <a:lnT>
                      <a:noFill/>
                    </a:lnT>
                    <a:lnB>
                      <a:noFill/>
                    </a:lnB>
                  </a:tcPr>
                </a:tc>
                <a:tc>
                  <a:txBody>
                    <a:bodyPr/>
                    <a:lstStyle/>
                    <a:p>
                      <a:r>
                        <a:rPr lang="en-US"/>
                        <a:t>2, m, 2/m</a:t>
                      </a:r>
                    </a:p>
                  </a:txBody>
                  <a:tcPr anchor="ctr">
                    <a:lnL>
                      <a:noFill/>
                    </a:lnL>
                    <a:lnR>
                      <a:noFill/>
                    </a:lnR>
                    <a:lnT>
                      <a:noFill/>
                    </a:lnT>
                    <a:lnB>
                      <a:noFill/>
                    </a:lnB>
                  </a:tcPr>
                </a:tc>
              </a:tr>
              <a:tr h="0">
                <a:tc>
                  <a:txBody>
                    <a:bodyPr/>
                    <a:lstStyle/>
                    <a:p>
                      <a:r>
                        <a:rPr lang="en-US"/>
                        <a:t>Orthorhombic</a:t>
                      </a:r>
                    </a:p>
                  </a:txBody>
                  <a:tcPr anchor="ctr">
                    <a:lnL>
                      <a:noFill/>
                    </a:lnL>
                    <a:lnR>
                      <a:noFill/>
                    </a:lnR>
                    <a:lnT>
                      <a:noFill/>
                    </a:lnT>
                    <a:lnB>
                      <a:noFill/>
                    </a:lnB>
                  </a:tcPr>
                </a:tc>
                <a:tc>
                  <a:txBody>
                    <a:bodyPr/>
                    <a:lstStyle/>
                    <a:p>
                      <a:r>
                        <a:rPr lang="en-US"/>
                        <a:t>P, C, F, I</a:t>
                      </a:r>
                    </a:p>
                  </a:txBody>
                  <a:tcPr anchor="ctr">
                    <a:lnL>
                      <a:noFill/>
                    </a:lnL>
                    <a:lnR>
                      <a:noFill/>
                    </a:lnR>
                    <a:lnT>
                      <a:noFill/>
                    </a:lnT>
                    <a:lnB>
                      <a:noFill/>
                    </a:lnB>
                  </a:tcPr>
                </a:tc>
                <a:tc>
                  <a:txBody>
                    <a:bodyPr/>
                    <a:lstStyle/>
                    <a:p>
                      <a:r>
                        <a:rPr lang="en-US"/>
                        <a:t>222, mm2, 2/m 2/m 2/m</a:t>
                      </a:r>
                    </a:p>
                  </a:txBody>
                  <a:tcPr anchor="ctr">
                    <a:lnL>
                      <a:noFill/>
                    </a:lnL>
                    <a:lnR>
                      <a:noFill/>
                    </a:lnR>
                    <a:lnT>
                      <a:noFill/>
                    </a:lnT>
                    <a:lnB>
                      <a:noFill/>
                    </a:lnB>
                  </a:tcPr>
                </a:tc>
              </a:tr>
              <a:tr h="0">
                <a:tc>
                  <a:txBody>
                    <a:bodyPr/>
                    <a:lstStyle/>
                    <a:p>
                      <a:r>
                        <a:rPr lang="en-US"/>
                        <a:t>Trigonal</a:t>
                      </a:r>
                    </a:p>
                  </a:txBody>
                  <a:tcPr anchor="ctr">
                    <a:lnL>
                      <a:noFill/>
                    </a:lnL>
                    <a:lnR>
                      <a:noFill/>
                    </a:lnR>
                    <a:lnT>
                      <a:noFill/>
                    </a:lnT>
                    <a:lnB>
                      <a:noFill/>
                    </a:lnB>
                  </a:tcPr>
                </a:tc>
                <a:tc>
                  <a:txBody>
                    <a:bodyPr/>
                    <a:lstStyle/>
                    <a:p>
                      <a:r>
                        <a:rPr lang="en-US"/>
                        <a:t>P, R</a:t>
                      </a:r>
                    </a:p>
                  </a:txBody>
                  <a:tcPr anchor="ctr">
                    <a:lnL>
                      <a:noFill/>
                    </a:lnL>
                    <a:lnR>
                      <a:noFill/>
                    </a:lnR>
                    <a:lnT>
                      <a:noFill/>
                    </a:lnT>
                    <a:lnB>
                      <a:noFill/>
                    </a:lnB>
                  </a:tcPr>
                </a:tc>
                <a:tc>
                  <a:txBody>
                    <a:bodyPr/>
                    <a:lstStyle/>
                    <a:p>
                      <a:r>
                        <a:rPr lang="en-US"/>
                        <a:t>3, 3*, 32, 3m, 3*2/m</a:t>
                      </a:r>
                    </a:p>
                  </a:txBody>
                  <a:tcPr anchor="ctr">
                    <a:lnL>
                      <a:noFill/>
                    </a:lnL>
                    <a:lnR>
                      <a:noFill/>
                    </a:lnR>
                    <a:lnT>
                      <a:noFill/>
                    </a:lnT>
                    <a:lnB>
                      <a:noFill/>
                    </a:lnB>
                  </a:tcPr>
                </a:tc>
              </a:tr>
              <a:tr h="0">
                <a:tc>
                  <a:txBody>
                    <a:bodyPr/>
                    <a:lstStyle/>
                    <a:p>
                      <a:r>
                        <a:rPr lang="en-US"/>
                        <a:t>Hexagonal</a:t>
                      </a:r>
                    </a:p>
                  </a:txBody>
                  <a:tcPr anchor="ctr">
                    <a:lnL>
                      <a:noFill/>
                    </a:lnL>
                    <a:lnR>
                      <a:noFill/>
                    </a:lnR>
                    <a:lnT>
                      <a:noFill/>
                    </a:lnT>
                    <a:lnB>
                      <a:noFill/>
                    </a:lnB>
                  </a:tcPr>
                </a:tc>
                <a:tc>
                  <a:txBody>
                    <a:bodyPr/>
                    <a:lstStyle/>
                    <a:p>
                      <a:r>
                        <a:rPr lang="en-US"/>
                        <a:t>P</a:t>
                      </a:r>
                    </a:p>
                  </a:txBody>
                  <a:tcPr anchor="ctr">
                    <a:lnL>
                      <a:noFill/>
                    </a:lnL>
                    <a:lnR>
                      <a:noFill/>
                    </a:lnR>
                    <a:lnT>
                      <a:noFill/>
                    </a:lnT>
                    <a:lnB>
                      <a:noFill/>
                    </a:lnB>
                  </a:tcPr>
                </a:tc>
                <a:tc>
                  <a:txBody>
                    <a:bodyPr/>
                    <a:lstStyle/>
                    <a:p>
                      <a:r>
                        <a:rPr lang="en-US"/>
                        <a:t>6, 6*, 6/m, 622, 6mm, 6*m2, 6/m 2/m 2/m</a:t>
                      </a:r>
                    </a:p>
                  </a:txBody>
                  <a:tcPr anchor="ctr">
                    <a:lnL>
                      <a:noFill/>
                    </a:lnL>
                    <a:lnR>
                      <a:noFill/>
                    </a:lnR>
                    <a:lnT>
                      <a:noFill/>
                    </a:lnT>
                    <a:lnB>
                      <a:noFill/>
                    </a:lnB>
                  </a:tcPr>
                </a:tc>
              </a:tr>
              <a:tr h="0">
                <a:tc>
                  <a:txBody>
                    <a:bodyPr/>
                    <a:lstStyle/>
                    <a:p>
                      <a:r>
                        <a:rPr lang="en-US"/>
                        <a:t>Tetragonal</a:t>
                      </a:r>
                    </a:p>
                  </a:txBody>
                  <a:tcPr anchor="ctr">
                    <a:lnL>
                      <a:noFill/>
                    </a:lnL>
                    <a:lnR>
                      <a:noFill/>
                    </a:lnR>
                    <a:lnT>
                      <a:noFill/>
                    </a:lnT>
                    <a:lnB>
                      <a:noFill/>
                    </a:lnB>
                  </a:tcPr>
                </a:tc>
                <a:tc>
                  <a:txBody>
                    <a:bodyPr/>
                    <a:lstStyle/>
                    <a:p>
                      <a:r>
                        <a:rPr lang="en-US"/>
                        <a:t>P, I</a:t>
                      </a:r>
                    </a:p>
                  </a:txBody>
                  <a:tcPr anchor="ctr">
                    <a:lnL>
                      <a:noFill/>
                    </a:lnL>
                    <a:lnR>
                      <a:noFill/>
                    </a:lnR>
                    <a:lnT>
                      <a:noFill/>
                    </a:lnT>
                    <a:lnB>
                      <a:noFill/>
                    </a:lnB>
                  </a:tcPr>
                </a:tc>
                <a:tc>
                  <a:txBody>
                    <a:bodyPr/>
                    <a:lstStyle/>
                    <a:p>
                      <a:r>
                        <a:rPr lang="en-US"/>
                        <a:t>4, 4*, 4/m, 422, 4mm, 4*2m, 4/m 2/m 2/m</a:t>
                      </a:r>
                    </a:p>
                  </a:txBody>
                  <a:tcPr anchor="ctr">
                    <a:lnL>
                      <a:noFill/>
                    </a:lnL>
                    <a:lnR>
                      <a:noFill/>
                    </a:lnR>
                    <a:lnT>
                      <a:noFill/>
                    </a:lnT>
                    <a:lnB>
                      <a:noFill/>
                    </a:lnB>
                  </a:tcPr>
                </a:tc>
              </a:tr>
              <a:tr h="0">
                <a:tc>
                  <a:txBody>
                    <a:bodyPr/>
                    <a:lstStyle/>
                    <a:p>
                      <a:r>
                        <a:rPr lang="en-US"/>
                        <a:t>Isometric</a:t>
                      </a:r>
                    </a:p>
                  </a:txBody>
                  <a:tcPr anchor="ctr">
                    <a:lnL>
                      <a:noFill/>
                    </a:lnL>
                    <a:lnR>
                      <a:noFill/>
                    </a:lnR>
                    <a:lnT>
                      <a:noFill/>
                    </a:lnT>
                    <a:lnB>
                      <a:noFill/>
                    </a:lnB>
                  </a:tcPr>
                </a:tc>
                <a:tc>
                  <a:txBody>
                    <a:bodyPr/>
                    <a:lstStyle/>
                    <a:p>
                      <a:r>
                        <a:rPr lang="en-US"/>
                        <a:t>P, F, I</a:t>
                      </a:r>
                    </a:p>
                  </a:txBody>
                  <a:tcPr anchor="ctr">
                    <a:lnL>
                      <a:noFill/>
                    </a:lnL>
                    <a:lnR>
                      <a:noFill/>
                    </a:lnR>
                    <a:lnT>
                      <a:noFill/>
                    </a:lnT>
                    <a:lnB>
                      <a:noFill/>
                    </a:lnB>
                  </a:tcPr>
                </a:tc>
                <a:tc>
                  <a:txBody>
                    <a:bodyPr/>
                    <a:lstStyle/>
                    <a:p>
                      <a:r>
                        <a:rPr lang="en-US" dirty="0"/>
                        <a:t>23, 2/m3* 432, 4*3m, 4/m 3* 2/m</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533400" y="845447"/>
            <a:ext cx="807027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cs typeface="Calibri" pitchFamily="34" charset="0"/>
              </a:rPr>
              <a:t>Similarly, in three dimensions we can combine the 14 </a:t>
            </a:r>
            <a:r>
              <a:rPr kumimoji="0" lang="en-US" sz="1800" b="0" i="0" u="none" strike="noStrike" cap="none" normalizeH="0" baseline="0" dirty="0" err="1" smtClean="0">
                <a:ln>
                  <a:noFill/>
                </a:ln>
                <a:solidFill>
                  <a:schemeClr val="tx1"/>
                </a:solidFill>
                <a:effectLst/>
                <a:latin typeface="Calibri" pitchFamily="34" charset="0"/>
                <a:cs typeface="Calibri" pitchFamily="34" charset="0"/>
              </a:rPr>
              <a:t>Bravais</a:t>
            </a:r>
            <a:r>
              <a:rPr kumimoji="0" lang="en-US" sz="1800" b="0" i="0" u="none" strike="noStrike" cap="none" normalizeH="0" baseline="0" dirty="0" smtClean="0">
                <a:ln>
                  <a:noFill/>
                </a:ln>
                <a:solidFill>
                  <a:schemeClr val="tx1"/>
                </a:solidFill>
                <a:effectLst/>
                <a:latin typeface="Calibri" pitchFamily="34" charset="0"/>
                <a:cs typeface="Calibri" pitchFamily="34" charset="0"/>
              </a:rPr>
              <a:t> lattices and the 32 point groups as shown here: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64065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kumimoji="0" lang="en-US" b="1" i="0" u="none" strike="noStrike" cap="none" normalizeH="0" baseline="0" dirty="0" smtClean="0">
                <a:ln>
                  <a:noFill/>
                </a:ln>
                <a:solidFill>
                  <a:schemeClr val="tx1"/>
                </a:solidFill>
                <a:effectLst/>
                <a:latin typeface="Calibri" pitchFamily="34" charset="0"/>
                <a:cs typeface="Calibri" pitchFamily="34" charset="0"/>
              </a:rPr>
              <a:t>Symbols</a:t>
            </a:r>
            <a:br>
              <a:rPr kumimoji="0" lang="en-US" b="1" i="0" u="none" strike="noStrike" cap="none" normalizeH="0" baseline="0" dirty="0" smtClean="0">
                <a:ln>
                  <a:noFill/>
                </a:ln>
                <a:solidFill>
                  <a:schemeClr val="tx1"/>
                </a:solidFill>
                <a:effectLst/>
                <a:latin typeface="Calibri" pitchFamily="34" charset="0"/>
                <a:cs typeface="Calibri" pitchFamily="34" charset="0"/>
              </a:rPr>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2013566"/>
              </p:ext>
            </p:extLst>
          </p:nvPr>
        </p:nvGraphicFramePr>
        <p:xfrm>
          <a:off x="422564" y="4043363"/>
          <a:ext cx="8229600" cy="2011680"/>
        </p:xfrm>
        <a:graphic>
          <a:graphicData uri="http://schemas.openxmlformats.org/drawingml/2006/table">
            <a:tbl>
              <a:tblPr/>
              <a:tblGrid>
                <a:gridCol w="4114800"/>
                <a:gridCol w="4114800"/>
              </a:tblGrid>
              <a:tr h="0">
                <a:tc>
                  <a:txBody>
                    <a:bodyPr/>
                    <a:lstStyle/>
                    <a:p>
                      <a:endParaRPr lang="en-US"/>
                    </a:p>
                  </a:txBody>
                  <a:tcPr anchor="ctr">
                    <a:lnL>
                      <a:noFill/>
                    </a:lnL>
                    <a:lnR>
                      <a:noFill/>
                    </a:lnR>
                    <a:lnT>
                      <a:noFill/>
                    </a:lnT>
                    <a:lnB>
                      <a:noFill/>
                    </a:lnB>
                  </a:tcPr>
                </a:tc>
                <a:tc>
                  <a:txBody>
                    <a:bodyPr/>
                    <a:lstStyle/>
                    <a:p>
                      <a:r>
                        <a:rPr lang="en-US" dirty="0"/>
                        <a:t>Rotation axes are represented with conventional crystallographic symbols. Rotation axes parallel to the plane of the diagram are indicated by a symbol and a line showing the axis orientation. Apart from isometric space groups, only 2-fold axes ever have this orientation.</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804704" y="1143000"/>
            <a:ext cx="3130409"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900" b="1" i="0" u="none" strike="noStrike" cap="none" normalizeH="0" baseline="0" dirty="0" smtClean="0">
              <a:ln>
                <a:noFill/>
              </a:ln>
              <a:solidFill>
                <a:schemeClr val="tx1"/>
              </a:solidFill>
              <a:effectLst/>
              <a:latin typeface="Calibri" pitchFamily="34"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latin typeface="Calibri" pitchFamily="34" charset="0"/>
                <a:cs typeface="Calibri" pitchFamily="34" charset="0"/>
              </a:rPr>
              <a:t>Rotation Axes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cs typeface="Calibri" pitchFamily="34" charset="0"/>
              </a:rPr>
              <a:t> </a:t>
            </a:r>
            <a:endParaRPr kumimoji="0" lang="en-US" sz="800" b="0" i="0" u="none" strike="noStrike" cap="none" normalizeH="0" baseline="0" dirty="0" smtClean="0">
              <a:ln>
                <a:noFill/>
              </a:ln>
              <a:solidFill>
                <a:schemeClr val="tx1"/>
              </a:solidFill>
              <a:effectLst/>
              <a:latin typeface="Calibri" pitchFamily="34"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5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3074" name="Picture 2" descr="http://www.uwgb.edu/dutchs/Graphics-Geol/ROCKMIN/3DSPCGRP/RotnSy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74" y="2376488"/>
            <a:ext cx="3641271" cy="3186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462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2657"/>
            <a:ext cx="8229600" cy="1143000"/>
          </a:xfrm>
        </p:spPr>
        <p:txBody>
          <a:bodyPr/>
          <a:lstStyle/>
          <a:p>
            <a:r>
              <a:rPr lang="en-US" dirty="0" smtClean="0"/>
              <a:t>Mirror and Glide Planes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34578191"/>
              </p:ext>
            </p:extLst>
          </p:nvPr>
        </p:nvGraphicFramePr>
        <p:xfrm>
          <a:off x="907143" y="4845050"/>
          <a:ext cx="8229600" cy="1737360"/>
        </p:xfrm>
        <a:graphic>
          <a:graphicData uri="http://schemas.openxmlformats.org/drawingml/2006/table">
            <a:tbl>
              <a:tblPr/>
              <a:tblGrid>
                <a:gridCol w="4114800"/>
                <a:gridCol w="4114800"/>
              </a:tblGrid>
              <a:tr h="0">
                <a:tc>
                  <a:txBody>
                    <a:bodyPr/>
                    <a:lstStyle/>
                    <a:p>
                      <a:endParaRPr lang="en-US" dirty="0"/>
                    </a:p>
                  </a:txBody>
                  <a:tcPr anchor="ctr">
                    <a:lnL>
                      <a:noFill/>
                    </a:lnL>
                    <a:lnR>
                      <a:noFill/>
                    </a:lnR>
                    <a:lnT>
                      <a:noFill/>
                    </a:lnT>
                    <a:lnB>
                      <a:noFill/>
                    </a:lnB>
                  </a:tcPr>
                </a:tc>
                <a:tc>
                  <a:txBody>
                    <a:bodyPr/>
                    <a:lstStyle/>
                    <a:p>
                      <a:r>
                        <a:rPr lang="en-US" dirty="0"/>
                        <a:t>On the left in each diagram is the symbol and appearance of a mirror or glide plane seen edge-on. On the right is the symbol and appearance viewed perpendicular to the plane. Arrows show translation directions. </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152400" y="1338808"/>
            <a:ext cx="49530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Calibri" pitchFamily="34" charset="0"/>
              </a:rPr>
              <a:t>In all diagrams, the letter R is used as a motif, with larger letters closer and smaller ones more distant. Outlined R's mean we are viewing the back side of the motif. Overlapping solid and outlined R's are used to indicate a motif and its reflection in a mirror plane in the plane of the diagram.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Calibri" pitchFamily="34" charset="0"/>
                <a:cs typeface="Calibri" pitchFamily="34" charset="0"/>
              </a:rPr>
              <a:t>m </a:t>
            </a:r>
            <a:r>
              <a:rPr kumimoji="0" lang="en-US" sz="1200" b="0" i="0" u="none" strike="noStrike" cap="none" normalizeH="0" baseline="0" dirty="0" smtClean="0">
                <a:ln>
                  <a:noFill/>
                </a:ln>
                <a:solidFill>
                  <a:schemeClr val="tx1"/>
                </a:solidFill>
                <a:effectLst/>
                <a:latin typeface="Calibri" pitchFamily="34" charset="0"/>
                <a:cs typeface="Calibri" pitchFamily="34" charset="0"/>
              </a:rPr>
              <a:t>is a conventional mirror plane. Objects are reflected across the plane. Looking perpendicular to the plane we see the object and the reflection of its reverse side.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Calibri" pitchFamily="34" charset="0"/>
                <a:cs typeface="Calibri" pitchFamily="34" charset="0"/>
              </a:rPr>
              <a:t>a, b</a:t>
            </a:r>
            <a:r>
              <a:rPr kumimoji="0" lang="en-US" sz="1200" b="0" i="0" u="none" strike="noStrike" cap="none" normalizeH="0" baseline="0" dirty="0" smtClean="0">
                <a:ln>
                  <a:noFill/>
                </a:ln>
                <a:solidFill>
                  <a:schemeClr val="tx1"/>
                </a:solidFill>
                <a:effectLst/>
                <a:latin typeface="Calibri" pitchFamily="34" charset="0"/>
                <a:cs typeface="Calibri" pitchFamily="34" charset="0"/>
              </a:rPr>
              <a:t> are glides parallel to the unit cell edges. We see the object alternating with its translated reflection.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Calibri" pitchFamily="34" charset="0"/>
                <a:cs typeface="Calibri" pitchFamily="34" charset="0"/>
              </a:rPr>
              <a:t>c</a:t>
            </a:r>
            <a:r>
              <a:rPr kumimoji="0" lang="en-US" sz="1200" b="0" i="0" u="none" strike="noStrike" cap="none" normalizeH="0" baseline="0" dirty="0" smtClean="0">
                <a:ln>
                  <a:noFill/>
                </a:ln>
                <a:solidFill>
                  <a:schemeClr val="tx1"/>
                </a:solidFill>
                <a:effectLst/>
                <a:latin typeface="Calibri" pitchFamily="34" charset="0"/>
                <a:cs typeface="Calibri" pitchFamily="34" charset="0"/>
              </a:rPr>
              <a:t> is a glide parallel to the third edge of the unit cell. Since all the figures (except isometric classes) view down this direction, there is no view perpendicular to the plane. The object and its reflection are translated along the line of sight, so we see the object, then its reflection translated away from us (hence smaller). More distant translations are hidden behind (beneath) the two images shown.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Calibri" pitchFamily="34" charset="0"/>
                <a:cs typeface="Calibri" pitchFamily="34" charset="0"/>
              </a:rPr>
              <a:t>n</a:t>
            </a:r>
            <a:r>
              <a:rPr kumimoji="0" lang="en-US" sz="1200" b="0" i="0" u="none" strike="noStrike" cap="none" normalizeH="0" baseline="0" dirty="0" smtClean="0">
                <a:ln>
                  <a:noFill/>
                </a:ln>
                <a:solidFill>
                  <a:schemeClr val="tx1"/>
                </a:solidFill>
                <a:effectLst/>
                <a:latin typeface="Calibri" pitchFamily="34" charset="0"/>
                <a:cs typeface="Calibri" pitchFamily="34" charset="0"/>
              </a:rPr>
              <a:t> is a diagonal glide, half a unit cell edge in each direction. In the view along the plane, additional images would continue to step down and to the left, but they are hidden behind </a:t>
            </a:r>
            <a:r>
              <a:rPr kumimoji="0" lang="en-US" sz="1200" b="0" i="0" u="none" strike="noStrike" cap="none" normalizeH="0" baseline="0" dirty="0" err="1" smtClean="0">
                <a:ln>
                  <a:noFill/>
                </a:ln>
                <a:solidFill>
                  <a:schemeClr val="tx1"/>
                </a:solidFill>
                <a:effectLst/>
                <a:latin typeface="Calibri" pitchFamily="34" charset="0"/>
                <a:cs typeface="Calibri" pitchFamily="34" charset="0"/>
              </a:rPr>
              <a:t>neare</a:t>
            </a:r>
            <a:r>
              <a:rPr kumimoji="0" lang="en-US" sz="1200" b="0" i="0" u="none" strike="noStrike" cap="none" normalizeH="0" baseline="0" dirty="0" smtClean="0">
                <a:ln>
                  <a:noFill/>
                </a:ln>
                <a:solidFill>
                  <a:schemeClr val="tx1"/>
                </a:solidFill>
                <a:effectLst/>
                <a:latin typeface="Calibri" pitchFamily="34" charset="0"/>
                <a:cs typeface="Calibri" pitchFamily="34" charset="0"/>
              </a:rPr>
              <a:t> images of the object.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Calibri" pitchFamily="34" charset="0"/>
                <a:cs typeface="Calibri" pitchFamily="34" charset="0"/>
              </a:rPr>
              <a:t>d</a:t>
            </a:r>
            <a:r>
              <a:rPr kumimoji="0" lang="en-US" sz="1200" b="0" i="0" u="none" strike="noStrike" cap="none" normalizeH="0" baseline="0" dirty="0" smtClean="0">
                <a:ln>
                  <a:noFill/>
                </a:ln>
                <a:solidFill>
                  <a:schemeClr val="tx1"/>
                </a:solidFill>
                <a:effectLst/>
                <a:latin typeface="Calibri" pitchFamily="34" charset="0"/>
                <a:cs typeface="Calibri" pitchFamily="34" charset="0"/>
              </a:rPr>
              <a:t> is like </a:t>
            </a:r>
            <a:r>
              <a:rPr kumimoji="0" lang="en-US" sz="1200" b="1" i="0" u="none" strike="noStrike" cap="none" normalizeH="0" baseline="0" dirty="0" smtClean="0">
                <a:ln>
                  <a:noFill/>
                </a:ln>
                <a:solidFill>
                  <a:schemeClr val="tx1"/>
                </a:solidFill>
                <a:effectLst/>
                <a:latin typeface="Calibri" pitchFamily="34" charset="0"/>
                <a:cs typeface="Calibri" pitchFamily="34" charset="0"/>
              </a:rPr>
              <a:t>n</a:t>
            </a:r>
            <a:r>
              <a:rPr kumimoji="0" lang="en-US" sz="1200" b="0" i="0" u="none" strike="noStrike" cap="none" normalizeH="0" baseline="0" dirty="0" smtClean="0">
                <a:ln>
                  <a:noFill/>
                </a:ln>
                <a:solidFill>
                  <a:schemeClr val="tx1"/>
                </a:solidFill>
                <a:effectLst/>
                <a:latin typeface="Calibri" pitchFamily="34" charset="0"/>
                <a:cs typeface="Calibri" pitchFamily="34" charset="0"/>
              </a:rPr>
              <a:t> in being a diagonal glide, but here the step is one quarter unit cell edge in each direction. Viewing along the plane we see four progressively more distant images of the object before the series in the neighboring unit cell begins.</a:t>
            </a:r>
          </a:p>
        </p:txBody>
      </p:sp>
      <p:pic>
        <p:nvPicPr>
          <p:cNvPr id="4098" name="Picture 2" descr="009-bb.gif (2172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52400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147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Triclinic Space Groups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5156599"/>
              </p:ext>
            </p:extLst>
          </p:nvPr>
        </p:nvGraphicFramePr>
        <p:xfrm>
          <a:off x="1905000" y="3360103"/>
          <a:ext cx="6096000" cy="731520"/>
        </p:xfrm>
        <a:graphic>
          <a:graphicData uri="http://schemas.openxmlformats.org/drawingml/2006/table">
            <a:tbl>
              <a:tblPr/>
              <a:tblGrid>
                <a:gridCol w="3048000"/>
                <a:gridCol w="3048000"/>
              </a:tblGrid>
              <a:tr h="0">
                <a:tc>
                  <a:txBody>
                    <a:bodyPr/>
                    <a:lstStyle/>
                    <a:p>
                      <a:endParaRPr lang="en-US" dirty="0"/>
                    </a:p>
                  </a:txBody>
                  <a:tcPr anchor="ctr">
                    <a:lnL>
                      <a:noFill/>
                    </a:lnL>
                    <a:lnR>
                      <a:noFill/>
                    </a:lnR>
                    <a:lnT>
                      <a:noFill/>
                    </a:lnT>
                    <a:lnB>
                      <a:noFill/>
                    </a:lnB>
                  </a:tcPr>
                </a:tc>
                <a:tc>
                  <a:txBody>
                    <a:bodyPr/>
                    <a:lstStyle/>
                    <a:p>
                      <a:r>
                        <a:rPr lang="en-US" b="1"/>
                        <a:t>1. P1 </a:t>
                      </a:r>
                      <a:r>
                        <a:rPr lang="en-US"/>
                        <a:t>(x,y,z)</a:t>
                      </a:r>
                    </a:p>
                  </a:txBody>
                  <a:tcPr anchor="ctr">
                    <a:lnL>
                      <a:noFill/>
                    </a:lnL>
                    <a:lnR>
                      <a:noFill/>
                    </a:lnR>
                    <a:lnT>
                      <a:noFill/>
                    </a:lnT>
                    <a:lnB>
                      <a:noFill/>
                    </a:lnB>
                  </a:tcPr>
                </a:tc>
              </a:tr>
              <a:tr h="0">
                <a:tc>
                  <a:txBody>
                    <a:bodyPr/>
                    <a:lstStyle/>
                    <a:p>
                      <a:endParaRPr lang="en-US"/>
                    </a:p>
                  </a:txBody>
                  <a:tcPr anchor="ctr">
                    <a:lnL>
                      <a:noFill/>
                    </a:lnL>
                    <a:lnR>
                      <a:noFill/>
                    </a:lnR>
                    <a:lnT>
                      <a:noFill/>
                    </a:lnT>
                    <a:lnB>
                      <a:noFill/>
                    </a:lnB>
                  </a:tcPr>
                </a:tc>
                <a:tc>
                  <a:txBody>
                    <a:bodyPr/>
                    <a:lstStyle/>
                    <a:p>
                      <a:r>
                        <a:rPr lang="en-US" b="1" dirty="0"/>
                        <a:t>2. P1' </a:t>
                      </a:r>
                      <a:r>
                        <a:rPr lang="en-US" dirty="0"/>
                        <a:t>(</a:t>
                      </a:r>
                      <a:r>
                        <a:rPr lang="en-US" dirty="0" err="1"/>
                        <a:t>x,y,z</a:t>
                      </a:r>
                      <a:r>
                        <a:rPr lang="en-US" dirty="0"/>
                        <a:t>); (-x,-y,-z)</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1524000" y="34972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Calibri" pitchFamily="34" charset="0"/>
                <a:cs typeface="Calibri" pitchFamily="34" charset="0"/>
              </a:rPr>
              <a:t>Triclinic Space Groups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cs typeface="Calibri" pitchFamily="34" charset="0"/>
              </a:rPr>
              <a:t>  </a:t>
            </a:r>
            <a:r>
              <a:rPr kumimoji="0" lang="en-US" sz="12000" b="0" i="0" u="none" strike="noStrike" cap="none" normalizeH="0" baseline="0" smtClean="0">
                <a:ln>
                  <a:noFill/>
                </a:ln>
                <a:solidFill>
                  <a:schemeClr val="tx1"/>
                </a:solidFill>
                <a:effectLst/>
                <a:latin typeface="Calibri" pitchFamily="34" charset="0"/>
                <a:cs typeface="Calibri" pitchFamily="34" charset="0"/>
              </a:rPr>
              <a:t> </a:t>
            </a:r>
            <a:r>
              <a:rPr kumimoji="0" lang="en-US" sz="1800" b="0" i="0" u="none" strike="noStrike" cap="none" normalizeH="0" baseline="0" smtClean="0">
                <a:ln>
                  <a:noFill/>
                </a:ln>
                <a:solidFill>
                  <a:schemeClr val="tx1"/>
                </a:solidFill>
                <a:effectLst/>
                <a:latin typeface="Calibri" pitchFamily="34" charset="0"/>
                <a:cs typeface="Calibri" pitchFamily="34" charset="0"/>
              </a:rPr>
              <a:t>                                   </a:t>
            </a:r>
            <a:endParaRPr kumimoji="0" lang="en-US" sz="12000" b="0" i="0" u="none" strike="noStrike" cap="none" normalizeH="0" baseline="0" smtClean="0">
              <a:ln>
                <a:noFill/>
              </a:ln>
              <a:solidFill>
                <a:schemeClr val="tx1"/>
              </a:solidFill>
              <a:effectLst/>
              <a:latin typeface="Calibri" pitchFamily="34" charset="0"/>
              <a:cs typeface="Calibri" pitchFamily="34" charset="0"/>
            </a:endParaRPr>
          </a:p>
        </p:txBody>
      </p:sp>
      <p:pic>
        <p:nvPicPr>
          <p:cNvPr id="5122" name="Picture 2" descr="001-P1.GIF (820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75949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002-pi.gif (1076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3716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579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0100478"/>
              </p:ext>
            </p:extLst>
          </p:nvPr>
        </p:nvGraphicFramePr>
        <p:xfrm>
          <a:off x="685800" y="1531460"/>
          <a:ext cx="8305800" cy="5097939"/>
        </p:xfrm>
        <a:graphic>
          <a:graphicData uri="http://schemas.openxmlformats.org/drawingml/2006/table">
            <a:tbl>
              <a:tblPr/>
              <a:tblGrid>
                <a:gridCol w="4152900"/>
                <a:gridCol w="4152900"/>
              </a:tblGrid>
              <a:tr h="1416094">
                <a:tc>
                  <a:txBody>
                    <a:bodyPr/>
                    <a:lstStyle/>
                    <a:p>
                      <a:endParaRPr lang="en-US" dirty="0"/>
                    </a:p>
                  </a:txBody>
                  <a:tcPr anchor="ctr">
                    <a:lnL>
                      <a:noFill/>
                    </a:lnL>
                    <a:lnR>
                      <a:noFill/>
                    </a:lnR>
                    <a:lnT>
                      <a:noFill/>
                    </a:lnT>
                    <a:lnB>
                      <a:noFill/>
                    </a:lnB>
                  </a:tcPr>
                </a:tc>
                <a:tc>
                  <a:txBody>
                    <a:bodyPr/>
                    <a:lstStyle/>
                    <a:p>
                      <a:r>
                        <a:rPr lang="pl-PL" b="1"/>
                        <a:t>3. P2 </a:t>
                      </a:r>
                      <a:r>
                        <a:rPr lang="pl-PL"/>
                        <a:t>(x,y,z); (-x,-y,z)</a:t>
                      </a:r>
                    </a:p>
                    <a:p>
                      <a:r>
                        <a:rPr lang="pl-PL" b="1"/>
                        <a:t>P2 </a:t>
                      </a:r>
                      <a:endParaRPr lang="pl-PL"/>
                    </a:p>
                    <a:p>
                      <a:r>
                        <a:rPr lang="pl-PL"/>
                        <a:t>(x,y,z); (-x,y,-z)</a:t>
                      </a:r>
                    </a:p>
                  </a:txBody>
                  <a:tcPr anchor="ctr">
                    <a:lnL>
                      <a:noFill/>
                    </a:lnL>
                    <a:lnR>
                      <a:noFill/>
                    </a:lnR>
                    <a:lnT>
                      <a:noFill/>
                    </a:lnT>
                    <a:lnB>
                      <a:noFill/>
                    </a:lnB>
                  </a:tcPr>
                </a:tc>
              </a:tr>
              <a:tr h="1416094">
                <a:tc>
                  <a:txBody>
                    <a:bodyPr/>
                    <a:lstStyle/>
                    <a:p>
                      <a:endParaRPr lang="en-US" dirty="0"/>
                    </a:p>
                  </a:txBody>
                  <a:tcPr anchor="ctr">
                    <a:lnL>
                      <a:noFill/>
                    </a:lnL>
                    <a:lnR>
                      <a:noFill/>
                    </a:lnR>
                    <a:lnT>
                      <a:noFill/>
                    </a:lnT>
                    <a:lnB>
                      <a:noFill/>
                    </a:lnB>
                  </a:tcPr>
                </a:tc>
                <a:tc>
                  <a:txBody>
                    <a:bodyPr/>
                    <a:lstStyle/>
                    <a:p>
                      <a:r>
                        <a:rPr lang="pl-PL" b="1"/>
                        <a:t>4. P2</a:t>
                      </a:r>
                      <a:r>
                        <a:rPr lang="pl-PL" b="1" baseline="-25000"/>
                        <a:t>1</a:t>
                      </a:r>
                      <a:r>
                        <a:rPr lang="pl-PL"/>
                        <a:t> (x,y,z); (-x,-y,1/2+z)</a:t>
                      </a:r>
                    </a:p>
                    <a:p>
                      <a:r>
                        <a:rPr lang="pl-PL" b="1"/>
                        <a:t>P2</a:t>
                      </a:r>
                      <a:r>
                        <a:rPr lang="pl-PL" b="1" baseline="-25000"/>
                        <a:t>1</a:t>
                      </a:r>
                      <a:endParaRPr lang="pl-PL"/>
                    </a:p>
                    <a:p>
                      <a:r>
                        <a:rPr lang="pl-PL"/>
                        <a:t>(x,y,z); (-x,1/2+y,-z)</a:t>
                      </a:r>
                    </a:p>
                  </a:txBody>
                  <a:tcPr anchor="ctr">
                    <a:lnL>
                      <a:noFill/>
                    </a:lnL>
                    <a:lnR>
                      <a:noFill/>
                    </a:lnR>
                    <a:lnT>
                      <a:noFill/>
                    </a:lnT>
                    <a:lnB>
                      <a:noFill/>
                    </a:lnB>
                  </a:tcPr>
                </a:tc>
              </a:tr>
              <a:tr h="2265751">
                <a:tc>
                  <a:txBody>
                    <a:bodyPr/>
                    <a:lstStyle/>
                    <a:p>
                      <a:endParaRPr lang="en-US"/>
                    </a:p>
                  </a:txBody>
                  <a:tcPr anchor="ctr">
                    <a:lnL>
                      <a:noFill/>
                    </a:lnL>
                    <a:lnR>
                      <a:noFill/>
                    </a:lnR>
                    <a:lnT>
                      <a:noFill/>
                    </a:lnT>
                    <a:lnB>
                      <a:noFill/>
                    </a:lnB>
                  </a:tcPr>
                </a:tc>
                <a:tc>
                  <a:txBody>
                    <a:bodyPr/>
                    <a:lstStyle/>
                    <a:p>
                      <a:r>
                        <a:rPr lang="es-ES" b="1" dirty="0"/>
                        <a:t>5. B2 </a:t>
                      </a:r>
                      <a:r>
                        <a:rPr lang="es-ES" dirty="0"/>
                        <a:t>(</a:t>
                      </a:r>
                      <a:r>
                        <a:rPr lang="es-ES" dirty="0" err="1"/>
                        <a:t>x,y,z</a:t>
                      </a:r>
                      <a:r>
                        <a:rPr lang="es-ES" dirty="0"/>
                        <a:t>); (-x,-</a:t>
                      </a:r>
                      <a:r>
                        <a:rPr lang="es-ES" dirty="0" err="1"/>
                        <a:t>y,z</a:t>
                      </a:r>
                      <a:r>
                        <a:rPr lang="es-ES" dirty="0"/>
                        <a:t>); </a:t>
                      </a:r>
                      <a:br>
                        <a:rPr lang="es-ES" dirty="0"/>
                      </a:br>
                      <a:r>
                        <a:rPr lang="es-ES" dirty="0" err="1"/>
                        <a:t>Origins</a:t>
                      </a:r>
                      <a:r>
                        <a:rPr lang="es-ES" dirty="0"/>
                        <a:t>: (0,0,0); (1/2,0,1/2)</a:t>
                      </a:r>
                    </a:p>
                    <a:p>
                      <a:r>
                        <a:rPr lang="es-ES" b="1" dirty="0"/>
                        <a:t>C2 </a:t>
                      </a:r>
                      <a:endParaRPr lang="es-ES" dirty="0"/>
                    </a:p>
                    <a:p>
                      <a:r>
                        <a:rPr lang="es-ES" dirty="0"/>
                        <a:t>(</a:t>
                      </a:r>
                      <a:r>
                        <a:rPr lang="es-ES" dirty="0" err="1"/>
                        <a:t>x,y,z</a:t>
                      </a:r>
                      <a:r>
                        <a:rPr lang="es-ES" dirty="0"/>
                        <a:t>); (-</a:t>
                      </a:r>
                      <a:r>
                        <a:rPr lang="es-ES" dirty="0" err="1"/>
                        <a:t>x,y</a:t>
                      </a:r>
                      <a:r>
                        <a:rPr lang="es-ES" dirty="0"/>
                        <a:t>,-z); </a:t>
                      </a:r>
                      <a:br>
                        <a:rPr lang="es-ES" dirty="0"/>
                      </a:br>
                      <a:r>
                        <a:rPr lang="es-ES" dirty="0" err="1"/>
                        <a:t>Origins</a:t>
                      </a:r>
                      <a:r>
                        <a:rPr lang="es-ES" dirty="0"/>
                        <a:t>: (0,0,0); (1/2,1/2,0)</a:t>
                      </a:r>
                    </a:p>
                  </a:txBody>
                  <a:tcPr anchor="ctr">
                    <a:lnL>
                      <a:noFill/>
                    </a:lnL>
                    <a:lnR>
                      <a:noFill/>
                    </a:lnR>
                    <a:lnT>
                      <a:noFill/>
                    </a:lnT>
                    <a:lnB>
                      <a:noFill/>
                    </a:lnB>
                  </a:tcPr>
                </a:tc>
              </a:tr>
            </a:tbl>
          </a:graphicData>
        </a:graphic>
      </p:graphicFrame>
      <p:sp>
        <p:nvSpPr>
          <p:cNvPr id="5" name="Rectangle 1"/>
          <p:cNvSpPr>
            <a:spLocks noChangeArrowheads="1"/>
          </p:cNvSpPr>
          <p:nvPr/>
        </p:nvSpPr>
        <p:spPr bwMode="auto">
          <a:xfrm>
            <a:off x="29029" y="0"/>
            <a:ext cx="8844135"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cs typeface="Calibri" pitchFamily="34" charset="0"/>
              </a:rPr>
              <a:t>Monoclinic (2) Space Groups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Calibri" pitchFamily="34" charset="0"/>
              </a:rPr>
              <a:t>The monoclinic space groups shown here are shown from two vantage points: one along the two-fold axes and one perpendicular to them. Coordinates are listed for both orientations.       </a:t>
            </a:r>
            <a:r>
              <a:rPr kumimoji="0" lang="en-US" sz="800" b="0" i="0" u="none" strike="noStrike" cap="none" normalizeH="0" baseline="0" dirty="0" smtClean="0">
                <a:ln>
                  <a:noFill/>
                </a:ln>
                <a:solidFill>
                  <a:schemeClr val="tx1"/>
                </a:solidFill>
                <a:effectLst/>
                <a:latin typeface="Calibri" pitchFamily="34" charset="0"/>
                <a:cs typeface="Calibri" pitchFamily="34" charset="0"/>
              </a:rPr>
              <a:t>                                                                                                                                                                       </a:t>
            </a:r>
            <a:r>
              <a:rPr kumimoji="0" lang="en-US" sz="12000" b="0" i="0" u="none" strike="noStrike" cap="none" normalizeH="0" baseline="0" dirty="0" smtClean="0">
                <a:ln>
                  <a:noFill/>
                </a:ln>
                <a:solidFill>
                  <a:schemeClr val="tx1"/>
                </a:solidFill>
                <a:effectLst/>
                <a:latin typeface="Calibri" pitchFamily="34" charset="0"/>
                <a:cs typeface="Calibri" pitchFamily="34" charset="0"/>
              </a:rPr>
              <a:t> </a:t>
            </a:r>
            <a:r>
              <a:rPr kumimoji="0" lang="en-US" sz="800" b="0" i="0" u="none" strike="noStrike" cap="none" normalizeH="0" baseline="0" dirty="0" smtClean="0">
                <a:ln>
                  <a:noFill/>
                </a:ln>
                <a:solidFill>
                  <a:schemeClr val="tx1"/>
                </a:solidFill>
                <a:effectLst/>
                <a:latin typeface="Calibri" pitchFamily="34" charset="0"/>
                <a:cs typeface="Calibri" pitchFamily="34" charset="0"/>
              </a:rPr>
              <a:t>                                                                                                                                                                          </a:t>
            </a:r>
            <a:endParaRPr kumimoji="0" lang="en-US" sz="12000" b="0" i="0" u="none" strike="noStrike" cap="none" normalizeH="0" baseline="0" dirty="0" smtClean="0">
              <a:ln>
                <a:noFill/>
              </a:ln>
              <a:solidFill>
                <a:schemeClr val="tx1"/>
              </a:solidFill>
              <a:effectLst/>
              <a:latin typeface="Calibri" pitchFamily="34" charset="0"/>
              <a:cs typeface="Calibri" pitchFamily="34" charset="0"/>
            </a:endParaRPr>
          </a:p>
        </p:txBody>
      </p:sp>
      <p:pic>
        <p:nvPicPr>
          <p:cNvPr id="6146" name="Picture 2" descr="003-p2.gif (2169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331505"/>
            <a:ext cx="3810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004-p2i.gif (2181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771868"/>
            <a:ext cx="3810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005-b2.gif (2703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495800"/>
            <a:ext cx="3810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62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smtClean="0"/>
              <a:t>Monoclinic (m) Space Groups</a:t>
            </a:r>
            <a:br>
              <a:rPr lang="en-US" sz="2000" b="1" dirty="0" smtClean="0"/>
            </a:br>
            <a:r>
              <a:rPr lang="en-US" sz="2000" dirty="0" smtClean="0"/>
              <a:t>The monoclinic space groups shown here are shown from two vantage points: one along the two-fold axes and one perpendicular to them. Coordinates are listed for both orientations.</a:t>
            </a:r>
            <a:br>
              <a:rPr lang="en-US" sz="2000" dirty="0" smtClean="0"/>
            </a:b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064380"/>
              </p:ext>
            </p:extLst>
          </p:nvPr>
        </p:nvGraphicFramePr>
        <p:xfrm>
          <a:off x="152400" y="1600200"/>
          <a:ext cx="8991600" cy="5181600"/>
        </p:xfrm>
        <a:graphic>
          <a:graphicData uri="http://schemas.openxmlformats.org/drawingml/2006/table">
            <a:tbl>
              <a:tblPr/>
              <a:tblGrid>
                <a:gridCol w="4495800"/>
                <a:gridCol w="4495800"/>
              </a:tblGrid>
              <a:tr h="996461">
                <a:tc>
                  <a:txBody>
                    <a:bodyPr/>
                    <a:lstStyle/>
                    <a:p>
                      <a:endParaRPr lang="en-US" sz="1700"/>
                    </a:p>
                  </a:txBody>
                  <a:tcPr marL="87038" marR="87038" marT="43519" marB="43519" anchor="ctr">
                    <a:lnL>
                      <a:noFill/>
                    </a:lnL>
                    <a:lnR>
                      <a:noFill/>
                    </a:lnR>
                    <a:lnT>
                      <a:noFill/>
                    </a:lnT>
                    <a:lnB>
                      <a:noFill/>
                    </a:lnB>
                  </a:tcPr>
                </a:tc>
                <a:tc>
                  <a:txBody>
                    <a:bodyPr/>
                    <a:lstStyle/>
                    <a:p>
                      <a:r>
                        <a:rPr lang="pl-PL" sz="1700" b="1"/>
                        <a:t>6. Pm</a:t>
                      </a:r>
                      <a:r>
                        <a:rPr lang="pl-PL" sz="1700"/>
                        <a:t> (x,y,z); (x,y,-z)</a:t>
                      </a:r>
                    </a:p>
                    <a:p>
                      <a:r>
                        <a:rPr lang="pl-PL" sz="1700" b="1"/>
                        <a:t>Pm </a:t>
                      </a:r>
                      <a:endParaRPr lang="pl-PL" sz="1700"/>
                    </a:p>
                    <a:p>
                      <a:r>
                        <a:rPr lang="pl-PL" sz="1700"/>
                        <a:t>(x,y,z); (x,-y,z)</a:t>
                      </a:r>
                    </a:p>
                  </a:txBody>
                  <a:tcPr marL="87038" marR="87038" marT="43519" marB="43519" anchor="ctr">
                    <a:lnL>
                      <a:noFill/>
                    </a:lnL>
                    <a:lnR>
                      <a:noFill/>
                    </a:lnR>
                    <a:lnT>
                      <a:noFill/>
                    </a:lnT>
                    <a:lnB>
                      <a:noFill/>
                    </a:lnB>
                  </a:tcPr>
                </a:tc>
              </a:tr>
              <a:tr h="996461">
                <a:tc>
                  <a:txBody>
                    <a:bodyPr/>
                    <a:lstStyle/>
                    <a:p>
                      <a:endParaRPr lang="en-US" sz="1700"/>
                    </a:p>
                  </a:txBody>
                  <a:tcPr marL="87038" marR="87038" marT="43519" marB="43519" anchor="ctr">
                    <a:lnL>
                      <a:noFill/>
                    </a:lnL>
                    <a:lnR>
                      <a:noFill/>
                    </a:lnR>
                    <a:lnT>
                      <a:noFill/>
                    </a:lnT>
                    <a:lnB>
                      <a:noFill/>
                    </a:lnB>
                  </a:tcPr>
                </a:tc>
                <a:tc>
                  <a:txBody>
                    <a:bodyPr/>
                    <a:lstStyle/>
                    <a:p>
                      <a:r>
                        <a:rPr lang="pl-PL" sz="1700" b="1"/>
                        <a:t>7. Pb </a:t>
                      </a:r>
                      <a:r>
                        <a:rPr lang="pl-PL" sz="1700"/>
                        <a:t>(x,y,z); (x,1/2+y,-z)</a:t>
                      </a:r>
                    </a:p>
                    <a:p>
                      <a:r>
                        <a:rPr lang="pl-PL" sz="1700" b="1"/>
                        <a:t>Pc </a:t>
                      </a:r>
                      <a:endParaRPr lang="pl-PL" sz="1700"/>
                    </a:p>
                    <a:p>
                      <a:r>
                        <a:rPr lang="pl-PL" sz="1700"/>
                        <a:t>(x,y,z); (x,-y,1/2+z)</a:t>
                      </a:r>
                    </a:p>
                  </a:txBody>
                  <a:tcPr marL="87038" marR="87038" marT="43519" marB="43519" anchor="ctr">
                    <a:lnL>
                      <a:noFill/>
                    </a:lnL>
                    <a:lnR>
                      <a:noFill/>
                    </a:lnR>
                    <a:lnT>
                      <a:noFill/>
                    </a:lnT>
                    <a:lnB>
                      <a:noFill/>
                    </a:lnB>
                  </a:tcPr>
                </a:tc>
              </a:tr>
              <a:tr h="1594339">
                <a:tc>
                  <a:txBody>
                    <a:bodyPr/>
                    <a:lstStyle/>
                    <a:p>
                      <a:endParaRPr lang="en-US" sz="1700"/>
                    </a:p>
                  </a:txBody>
                  <a:tcPr marL="87038" marR="87038" marT="43519" marB="43519" anchor="ctr">
                    <a:lnL>
                      <a:noFill/>
                    </a:lnL>
                    <a:lnR>
                      <a:noFill/>
                    </a:lnR>
                    <a:lnT>
                      <a:noFill/>
                    </a:lnT>
                    <a:lnB>
                      <a:noFill/>
                    </a:lnB>
                  </a:tcPr>
                </a:tc>
                <a:tc>
                  <a:txBody>
                    <a:bodyPr/>
                    <a:lstStyle/>
                    <a:p>
                      <a:r>
                        <a:rPr lang="es-ES" sz="1700" b="1"/>
                        <a:t>8. Bm </a:t>
                      </a:r>
                      <a:r>
                        <a:rPr lang="es-ES" sz="1700"/>
                        <a:t>(x,y,z); (x,y,-z); </a:t>
                      </a:r>
                      <a:br>
                        <a:rPr lang="es-ES" sz="1700"/>
                      </a:br>
                      <a:r>
                        <a:rPr lang="es-ES" sz="1700"/>
                        <a:t>Origins:(0,0,0); (1/2,0,1/2)</a:t>
                      </a:r>
                    </a:p>
                    <a:p>
                      <a:r>
                        <a:rPr lang="es-ES" sz="1700" b="1"/>
                        <a:t>Cm </a:t>
                      </a:r>
                      <a:endParaRPr lang="es-ES" sz="1700"/>
                    </a:p>
                    <a:p>
                      <a:r>
                        <a:rPr lang="es-ES" sz="1700"/>
                        <a:t>(x,y,z); (x,-y,z); </a:t>
                      </a:r>
                      <a:br>
                        <a:rPr lang="es-ES" sz="1700"/>
                      </a:br>
                      <a:r>
                        <a:rPr lang="es-ES" sz="1700"/>
                        <a:t>Origins:(0,0,0),(1/2,1/2,0)</a:t>
                      </a:r>
                    </a:p>
                  </a:txBody>
                  <a:tcPr marL="87038" marR="87038" marT="43519" marB="43519" anchor="ctr">
                    <a:lnL>
                      <a:noFill/>
                    </a:lnL>
                    <a:lnR>
                      <a:noFill/>
                    </a:lnR>
                    <a:lnT>
                      <a:noFill/>
                    </a:lnT>
                    <a:lnB>
                      <a:noFill/>
                    </a:lnB>
                  </a:tcPr>
                </a:tc>
              </a:tr>
              <a:tr h="1594339">
                <a:tc>
                  <a:txBody>
                    <a:bodyPr/>
                    <a:lstStyle/>
                    <a:p>
                      <a:endParaRPr lang="en-US" sz="1700"/>
                    </a:p>
                  </a:txBody>
                  <a:tcPr marL="87038" marR="87038" marT="43519" marB="43519" anchor="ctr">
                    <a:lnL>
                      <a:noFill/>
                    </a:lnL>
                    <a:lnR>
                      <a:noFill/>
                    </a:lnR>
                    <a:lnT>
                      <a:noFill/>
                    </a:lnT>
                    <a:lnB>
                      <a:noFill/>
                    </a:lnB>
                  </a:tcPr>
                </a:tc>
                <a:tc>
                  <a:txBody>
                    <a:bodyPr/>
                    <a:lstStyle/>
                    <a:p>
                      <a:r>
                        <a:rPr lang="es-ES" sz="1700" b="1" dirty="0"/>
                        <a:t>9. </a:t>
                      </a:r>
                      <a:r>
                        <a:rPr lang="es-ES" sz="1700" b="1" dirty="0" err="1"/>
                        <a:t>Bb</a:t>
                      </a:r>
                      <a:r>
                        <a:rPr lang="es-ES" sz="1700" dirty="0"/>
                        <a:t> (</a:t>
                      </a:r>
                      <a:r>
                        <a:rPr lang="es-ES" sz="1700" dirty="0" err="1"/>
                        <a:t>x,y,z</a:t>
                      </a:r>
                      <a:r>
                        <a:rPr lang="es-ES" sz="1700" dirty="0"/>
                        <a:t>); (x,1/2+y,-z); </a:t>
                      </a:r>
                      <a:br>
                        <a:rPr lang="es-ES" sz="1700" dirty="0"/>
                      </a:br>
                      <a:r>
                        <a:rPr lang="es-ES" sz="1700" dirty="0" err="1"/>
                        <a:t>Origins</a:t>
                      </a:r>
                      <a:r>
                        <a:rPr lang="es-ES" sz="1700" dirty="0"/>
                        <a:t>:(0,0,0); (1/2,0,1/2)</a:t>
                      </a:r>
                    </a:p>
                    <a:p>
                      <a:r>
                        <a:rPr lang="es-ES" sz="1700" b="1" dirty="0" err="1"/>
                        <a:t>Cc</a:t>
                      </a:r>
                      <a:r>
                        <a:rPr lang="es-ES" sz="1700" b="1" dirty="0"/>
                        <a:t> </a:t>
                      </a:r>
                      <a:endParaRPr lang="es-ES" sz="1700" dirty="0"/>
                    </a:p>
                    <a:p>
                      <a:r>
                        <a:rPr lang="es-ES" sz="1700" dirty="0"/>
                        <a:t>(</a:t>
                      </a:r>
                      <a:r>
                        <a:rPr lang="es-ES" sz="1700" dirty="0" err="1"/>
                        <a:t>x,y,z</a:t>
                      </a:r>
                      <a:r>
                        <a:rPr lang="es-ES" sz="1700" dirty="0"/>
                        <a:t>); (x,-y,1/2+z); </a:t>
                      </a:r>
                      <a:br>
                        <a:rPr lang="es-ES" sz="1700" dirty="0"/>
                      </a:br>
                      <a:r>
                        <a:rPr lang="es-ES" sz="1700" dirty="0" err="1"/>
                        <a:t>Origins</a:t>
                      </a:r>
                      <a:r>
                        <a:rPr lang="es-ES" sz="1700" dirty="0"/>
                        <a:t>:(0,0,0); (1/2,1/2,0)</a:t>
                      </a:r>
                    </a:p>
                  </a:txBody>
                  <a:tcPr marL="87038" marR="87038" marT="43519" marB="43519" anchor="ctr">
                    <a:lnL>
                      <a:noFill/>
                    </a:lnL>
                    <a:lnR>
                      <a:noFill/>
                    </a:lnR>
                    <a:lnT>
                      <a:noFill/>
                    </a:lnT>
                    <a:lnB>
                      <a:noFill/>
                    </a:lnB>
                  </a:tcPr>
                </a:tc>
              </a:tr>
            </a:tbl>
          </a:graphicData>
        </a:graphic>
      </p:graphicFrame>
      <p:pic>
        <p:nvPicPr>
          <p:cNvPr id="7171" name="Picture 3" descr="007-pb.gif (1870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927" y="2315441"/>
            <a:ext cx="29718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008-bm.gif (2223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0" y="3413414"/>
            <a:ext cx="32766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009-bb.gif (2172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627" y="5051714"/>
            <a:ext cx="32004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006-pm.gif (1793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219200"/>
            <a:ext cx="27432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24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Monoclinic (2/m) Space Groups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01887080"/>
              </p:ext>
            </p:extLst>
          </p:nvPr>
        </p:nvGraphicFramePr>
        <p:xfrm>
          <a:off x="304800" y="1600200"/>
          <a:ext cx="8839200" cy="5257800"/>
        </p:xfrm>
        <a:graphic>
          <a:graphicData uri="http://schemas.openxmlformats.org/drawingml/2006/table">
            <a:tbl>
              <a:tblPr/>
              <a:tblGrid>
                <a:gridCol w="4419600"/>
                <a:gridCol w="4419600"/>
              </a:tblGrid>
              <a:tr h="899983">
                <a:tc>
                  <a:txBody>
                    <a:bodyPr/>
                    <a:lstStyle/>
                    <a:p>
                      <a:endParaRPr lang="en-US" sz="800" dirty="0"/>
                    </a:p>
                  </a:txBody>
                  <a:tcPr marL="40774" marR="40774" marT="20387" marB="20387" anchor="ctr">
                    <a:lnL>
                      <a:noFill/>
                    </a:lnL>
                    <a:lnR>
                      <a:noFill/>
                    </a:lnR>
                    <a:lnT>
                      <a:noFill/>
                    </a:lnT>
                    <a:lnB>
                      <a:noFill/>
                    </a:lnB>
                  </a:tcPr>
                </a:tc>
                <a:tc>
                  <a:txBody>
                    <a:bodyPr/>
                    <a:lstStyle/>
                    <a:p>
                      <a:r>
                        <a:rPr lang="en-US" sz="800" b="1"/>
                        <a:t>10. P2/m</a:t>
                      </a:r>
                      <a:r>
                        <a:rPr lang="en-US" sz="800"/>
                        <a:t> </a:t>
                      </a:r>
                    </a:p>
                    <a:p>
                      <a:r>
                        <a:rPr lang="en-US" sz="800"/>
                        <a:t>(x,y,z); (x,y,-z); (-x,-y,z); (-x,-y,-z)</a:t>
                      </a:r>
                    </a:p>
                    <a:p>
                      <a:r>
                        <a:rPr lang="en-US" sz="800" b="1"/>
                        <a:t>P2/m </a:t>
                      </a:r>
                      <a:endParaRPr lang="en-US" sz="800"/>
                    </a:p>
                    <a:p>
                      <a:r>
                        <a:rPr lang="en-US" sz="800"/>
                        <a:t>(x,y,z); (x,-y,z); (-x,y,-z); (-x,-y,-z)</a:t>
                      </a:r>
                    </a:p>
                  </a:txBody>
                  <a:tcPr marL="40774" marR="40774" marT="20387" marB="20387" anchor="ctr">
                    <a:lnL>
                      <a:noFill/>
                    </a:lnL>
                    <a:lnR>
                      <a:noFill/>
                    </a:lnR>
                    <a:lnT>
                      <a:noFill/>
                    </a:lnT>
                    <a:lnB>
                      <a:noFill/>
                    </a:lnB>
                  </a:tcPr>
                </a:tc>
              </a:tr>
              <a:tr h="757881">
                <a:tc>
                  <a:txBody>
                    <a:bodyPr/>
                    <a:lstStyle/>
                    <a:p>
                      <a:endParaRPr lang="en-US" sz="800" dirty="0"/>
                    </a:p>
                  </a:txBody>
                  <a:tcPr marL="40774" marR="40774" marT="20387" marB="20387" anchor="ctr">
                    <a:lnL>
                      <a:noFill/>
                    </a:lnL>
                    <a:lnR>
                      <a:noFill/>
                    </a:lnR>
                    <a:lnT>
                      <a:noFill/>
                    </a:lnT>
                    <a:lnB>
                      <a:noFill/>
                    </a:lnB>
                  </a:tcPr>
                </a:tc>
                <a:tc>
                  <a:txBody>
                    <a:bodyPr/>
                    <a:lstStyle/>
                    <a:p>
                      <a:r>
                        <a:rPr lang="en-US" sz="800" b="1"/>
                        <a:t>11. P2</a:t>
                      </a:r>
                      <a:r>
                        <a:rPr lang="en-US" sz="800" b="1" baseline="-25000"/>
                        <a:t>1</a:t>
                      </a:r>
                      <a:r>
                        <a:rPr lang="en-US" sz="800" b="1"/>
                        <a:t>/m</a:t>
                      </a:r>
                      <a:r>
                        <a:rPr lang="en-US" sz="800"/>
                        <a:t> (x,y,z); (-x,-y,-z); (-x,-y,1/2+z); (x,y,1/2-z)</a:t>
                      </a:r>
                    </a:p>
                    <a:p>
                      <a:r>
                        <a:rPr lang="en-US" sz="800" b="1"/>
                        <a:t>P2</a:t>
                      </a:r>
                      <a:r>
                        <a:rPr lang="en-US" sz="800" b="1" baseline="-25000"/>
                        <a:t>1</a:t>
                      </a:r>
                      <a:r>
                        <a:rPr lang="en-US" sz="800" b="1"/>
                        <a:t>/m</a:t>
                      </a:r>
                      <a:r>
                        <a:rPr lang="en-US" sz="800"/>
                        <a:t> </a:t>
                      </a:r>
                    </a:p>
                    <a:p>
                      <a:r>
                        <a:rPr lang="en-US" sz="800"/>
                        <a:t>(x,y,z); (-x,-y,-z); (-x,1/2+y,-z); (x,1/2-y,z)</a:t>
                      </a:r>
                    </a:p>
                  </a:txBody>
                  <a:tcPr marL="40774" marR="40774" marT="20387" marB="20387" anchor="ctr">
                    <a:lnL>
                      <a:noFill/>
                    </a:lnL>
                    <a:lnR>
                      <a:noFill/>
                    </a:lnR>
                    <a:lnT>
                      <a:noFill/>
                    </a:lnT>
                    <a:lnB>
                      <a:noFill/>
                    </a:lnB>
                  </a:tcPr>
                </a:tc>
              </a:tr>
              <a:tr h="1042087">
                <a:tc>
                  <a:txBody>
                    <a:bodyPr/>
                    <a:lstStyle/>
                    <a:p>
                      <a:endParaRPr lang="en-US" sz="800"/>
                    </a:p>
                  </a:txBody>
                  <a:tcPr marL="40774" marR="40774" marT="20387" marB="20387" anchor="ctr">
                    <a:lnL>
                      <a:noFill/>
                    </a:lnL>
                    <a:lnR>
                      <a:noFill/>
                    </a:lnR>
                    <a:lnT>
                      <a:noFill/>
                    </a:lnT>
                    <a:lnB>
                      <a:noFill/>
                    </a:lnB>
                  </a:tcPr>
                </a:tc>
                <a:tc>
                  <a:txBody>
                    <a:bodyPr/>
                    <a:lstStyle/>
                    <a:p>
                      <a:r>
                        <a:rPr lang="en-US" sz="800" b="1"/>
                        <a:t>12. B2/m</a:t>
                      </a:r>
                      <a:r>
                        <a:rPr lang="en-US" sz="800"/>
                        <a:t> (x,y,z); (x,y,-z); (-x,-y,z); (-x,-y,-z); </a:t>
                      </a:r>
                      <a:br>
                        <a:rPr lang="en-US" sz="800"/>
                      </a:br>
                      <a:r>
                        <a:rPr lang="en-US" sz="800"/>
                        <a:t>Origins: (0,0,0); (1/2,0,1/2)</a:t>
                      </a:r>
                    </a:p>
                    <a:p>
                      <a:r>
                        <a:rPr lang="en-US" sz="800" b="1"/>
                        <a:t>C2/m</a:t>
                      </a:r>
                      <a:r>
                        <a:rPr lang="en-US" sz="800"/>
                        <a:t> </a:t>
                      </a:r>
                    </a:p>
                    <a:p>
                      <a:r>
                        <a:rPr lang="en-US" sz="800"/>
                        <a:t>(x,y,z); (x,-y,z); (-x,y,-z); (-x,-y,-z); </a:t>
                      </a:r>
                      <a:br>
                        <a:rPr lang="en-US" sz="800"/>
                      </a:br>
                      <a:r>
                        <a:rPr lang="en-US" sz="800"/>
                        <a:t>Origins: (0,0,0); (1/2,0,1/2)</a:t>
                      </a:r>
                    </a:p>
                  </a:txBody>
                  <a:tcPr marL="40774" marR="40774" marT="20387" marB="20387" anchor="ctr">
                    <a:lnL>
                      <a:noFill/>
                    </a:lnL>
                    <a:lnR>
                      <a:noFill/>
                    </a:lnR>
                    <a:lnT>
                      <a:noFill/>
                    </a:lnT>
                    <a:lnB>
                      <a:noFill/>
                    </a:lnB>
                  </a:tcPr>
                </a:tc>
              </a:tr>
              <a:tr h="757881">
                <a:tc>
                  <a:txBody>
                    <a:bodyPr/>
                    <a:lstStyle/>
                    <a:p>
                      <a:endParaRPr lang="en-US" sz="800" dirty="0"/>
                    </a:p>
                  </a:txBody>
                  <a:tcPr marL="40774" marR="40774" marT="20387" marB="20387" anchor="ctr">
                    <a:lnL>
                      <a:noFill/>
                    </a:lnL>
                    <a:lnR>
                      <a:noFill/>
                    </a:lnR>
                    <a:lnT>
                      <a:noFill/>
                    </a:lnT>
                    <a:lnB>
                      <a:noFill/>
                    </a:lnB>
                  </a:tcPr>
                </a:tc>
                <a:tc>
                  <a:txBody>
                    <a:bodyPr/>
                    <a:lstStyle/>
                    <a:p>
                      <a:r>
                        <a:rPr lang="en-US" sz="800" b="1"/>
                        <a:t>13. P2/b</a:t>
                      </a:r>
                      <a:r>
                        <a:rPr lang="en-US" sz="800"/>
                        <a:t> (x,y,z); (-x,-y,-z); (-x,1/2-y,z); (x,1/2+y,-z)</a:t>
                      </a:r>
                    </a:p>
                    <a:p>
                      <a:r>
                        <a:rPr lang="en-US" sz="800" b="1"/>
                        <a:t>P2/c</a:t>
                      </a:r>
                      <a:r>
                        <a:rPr lang="en-US" sz="800"/>
                        <a:t> </a:t>
                      </a:r>
                    </a:p>
                    <a:p>
                      <a:r>
                        <a:rPr lang="en-US" sz="800"/>
                        <a:t>(x,y,z); (-x,-y,-z); (-x,y,1/2-z); (x,-y,1/2+z)</a:t>
                      </a:r>
                    </a:p>
                  </a:txBody>
                  <a:tcPr marL="40774" marR="40774" marT="20387" marB="20387" anchor="ctr">
                    <a:lnL>
                      <a:noFill/>
                    </a:lnL>
                    <a:lnR>
                      <a:noFill/>
                    </a:lnR>
                    <a:lnT>
                      <a:noFill/>
                    </a:lnT>
                    <a:lnB>
                      <a:noFill/>
                    </a:lnB>
                  </a:tcPr>
                </a:tc>
              </a:tr>
              <a:tr h="757881">
                <a:tc>
                  <a:txBody>
                    <a:bodyPr/>
                    <a:lstStyle/>
                    <a:p>
                      <a:endParaRPr lang="en-US" sz="800"/>
                    </a:p>
                  </a:txBody>
                  <a:tcPr marL="40774" marR="40774" marT="20387" marB="20387" anchor="ctr">
                    <a:lnL>
                      <a:noFill/>
                    </a:lnL>
                    <a:lnR>
                      <a:noFill/>
                    </a:lnR>
                    <a:lnT>
                      <a:noFill/>
                    </a:lnT>
                    <a:lnB>
                      <a:noFill/>
                    </a:lnB>
                  </a:tcPr>
                </a:tc>
                <a:tc>
                  <a:txBody>
                    <a:bodyPr/>
                    <a:lstStyle/>
                    <a:p>
                      <a:r>
                        <a:rPr lang="en-US" sz="800" b="1"/>
                        <a:t>14. P2</a:t>
                      </a:r>
                      <a:r>
                        <a:rPr lang="en-US" sz="800" b="1" baseline="-25000"/>
                        <a:t>1</a:t>
                      </a:r>
                      <a:r>
                        <a:rPr lang="en-US" sz="800" b="1"/>
                        <a:t>/b</a:t>
                      </a:r>
                      <a:r>
                        <a:rPr lang="en-US" sz="800"/>
                        <a:t> (x,y,z); (-x,-y,-z); (-x,1/2-y,1/2+z); (x,1/2+y,1/2-z)</a:t>
                      </a:r>
                    </a:p>
                    <a:p>
                      <a:r>
                        <a:rPr lang="en-US" sz="800" b="1"/>
                        <a:t>P2</a:t>
                      </a:r>
                      <a:r>
                        <a:rPr lang="en-US" sz="800" b="1" baseline="-25000"/>
                        <a:t>1</a:t>
                      </a:r>
                      <a:r>
                        <a:rPr lang="en-US" sz="800" b="1"/>
                        <a:t>/c</a:t>
                      </a:r>
                      <a:r>
                        <a:rPr lang="en-US" sz="800"/>
                        <a:t> </a:t>
                      </a:r>
                    </a:p>
                    <a:p>
                      <a:r>
                        <a:rPr lang="en-US" sz="800"/>
                        <a:t>(x,y,z); (-x,-y,-z); (-x,1/2+y,1/2-z); (x,1/2-y,1/2+z)</a:t>
                      </a:r>
                    </a:p>
                  </a:txBody>
                  <a:tcPr marL="40774" marR="40774" marT="20387" marB="20387" anchor="ctr">
                    <a:lnL>
                      <a:noFill/>
                    </a:lnL>
                    <a:lnR>
                      <a:noFill/>
                    </a:lnR>
                    <a:lnT>
                      <a:noFill/>
                    </a:lnT>
                    <a:lnB>
                      <a:noFill/>
                    </a:lnB>
                  </a:tcPr>
                </a:tc>
              </a:tr>
              <a:tr h="1042087">
                <a:tc>
                  <a:txBody>
                    <a:bodyPr/>
                    <a:lstStyle/>
                    <a:p>
                      <a:endParaRPr lang="en-US" sz="800" dirty="0"/>
                    </a:p>
                  </a:txBody>
                  <a:tcPr marL="40774" marR="40774" marT="20387" marB="20387" anchor="ctr">
                    <a:lnL>
                      <a:noFill/>
                    </a:lnL>
                    <a:lnR>
                      <a:noFill/>
                    </a:lnR>
                    <a:lnT>
                      <a:noFill/>
                    </a:lnT>
                    <a:lnB>
                      <a:noFill/>
                    </a:lnB>
                  </a:tcPr>
                </a:tc>
                <a:tc>
                  <a:txBody>
                    <a:bodyPr/>
                    <a:lstStyle/>
                    <a:p>
                      <a:r>
                        <a:rPr lang="en-US" sz="800" b="1" dirty="0"/>
                        <a:t>15. B2/b</a:t>
                      </a:r>
                      <a:r>
                        <a:rPr lang="en-US" sz="800" dirty="0"/>
                        <a:t> (</a:t>
                      </a:r>
                      <a:r>
                        <a:rPr lang="en-US" sz="800" dirty="0" err="1"/>
                        <a:t>x,y,z</a:t>
                      </a:r>
                      <a:r>
                        <a:rPr lang="en-US" sz="800" dirty="0"/>
                        <a:t>); (-x,-y,-z); (-x,1/2-y,z); (x,1/2+y,-z);</a:t>
                      </a:r>
                      <a:br>
                        <a:rPr lang="en-US" sz="800" dirty="0"/>
                      </a:br>
                      <a:r>
                        <a:rPr lang="en-US" sz="800" dirty="0"/>
                        <a:t>Origins: (0,0,0); (1/2,0,1/2)</a:t>
                      </a:r>
                    </a:p>
                    <a:p>
                      <a:r>
                        <a:rPr lang="en-US" sz="800" b="1" dirty="0"/>
                        <a:t>C2/c</a:t>
                      </a:r>
                      <a:r>
                        <a:rPr lang="en-US" sz="800" dirty="0"/>
                        <a:t> </a:t>
                      </a:r>
                    </a:p>
                    <a:p>
                      <a:r>
                        <a:rPr lang="en-US" sz="800" dirty="0"/>
                        <a:t>(</a:t>
                      </a:r>
                      <a:r>
                        <a:rPr lang="en-US" sz="800" dirty="0" err="1"/>
                        <a:t>x,y,z</a:t>
                      </a:r>
                      <a:r>
                        <a:rPr lang="en-US" sz="800" dirty="0"/>
                        <a:t>); (-x,-y,-z); (-x,y,1/2-z); (x,-y,1/2+z);</a:t>
                      </a:r>
                      <a:br>
                        <a:rPr lang="en-US" sz="800" dirty="0"/>
                      </a:br>
                      <a:r>
                        <a:rPr lang="en-US" sz="800" dirty="0"/>
                        <a:t>Origins: (0,0,0); (1/2,0,1/2)</a:t>
                      </a:r>
                    </a:p>
                  </a:txBody>
                  <a:tcPr marL="40774" marR="40774" marT="20387" marB="20387" anchor="ctr">
                    <a:lnL>
                      <a:noFill/>
                    </a:lnL>
                    <a:lnR>
                      <a:noFill/>
                    </a:lnR>
                    <a:lnT>
                      <a:noFill/>
                    </a:lnT>
                    <a:lnB>
                      <a:noFill/>
                    </a:lnB>
                  </a:tcPr>
                </a:tc>
              </a:tr>
            </a:tbl>
          </a:graphicData>
        </a:graphic>
      </p:graphicFrame>
      <p:pic>
        <p:nvPicPr>
          <p:cNvPr id="8193" name="Picture 1" descr="010-p2m.gif (2859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1016866"/>
            <a:ext cx="2578100" cy="128905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011-p2im.gif (2760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709" y="2057400"/>
            <a:ext cx="2603500" cy="130175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012-b2m.gif (3828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048000"/>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013-p2b.gif (2712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038600"/>
            <a:ext cx="2273300" cy="113665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014-p2ib.gif (3081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4075" y="4953000"/>
            <a:ext cx="2178050" cy="108902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015-b2b.gif (4012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5746750"/>
            <a:ext cx="2222500" cy="111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487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r>
              <a:rPr lang="en-US" sz="2400" b="1" dirty="0" smtClean="0"/>
              <a:t>Orthorhombic (222) Space Groups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6479859"/>
              </p:ext>
            </p:extLst>
          </p:nvPr>
        </p:nvGraphicFramePr>
        <p:xfrm>
          <a:off x="0" y="533399"/>
          <a:ext cx="9067800" cy="6324603"/>
        </p:xfrm>
        <a:graphic>
          <a:graphicData uri="http://schemas.openxmlformats.org/drawingml/2006/table">
            <a:tbl>
              <a:tblPr/>
              <a:tblGrid>
                <a:gridCol w="4533900"/>
                <a:gridCol w="4533900"/>
              </a:tblGrid>
              <a:tr h="491914">
                <a:tc>
                  <a:txBody>
                    <a:bodyPr/>
                    <a:lstStyle/>
                    <a:p>
                      <a:endParaRPr lang="en-US" sz="1200"/>
                    </a:p>
                  </a:txBody>
                  <a:tcPr marL="62142" marR="62142" marT="31071" marB="31071" anchor="ctr">
                    <a:lnL>
                      <a:noFill/>
                    </a:lnL>
                    <a:lnR>
                      <a:noFill/>
                    </a:lnR>
                    <a:lnT>
                      <a:noFill/>
                    </a:lnT>
                    <a:lnB>
                      <a:noFill/>
                    </a:lnB>
                  </a:tcPr>
                </a:tc>
                <a:tc>
                  <a:txBody>
                    <a:bodyPr/>
                    <a:lstStyle/>
                    <a:p>
                      <a:r>
                        <a:rPr lang="en-US" sz="1200" b="1"/>
                        <a:t>16. P222 </a:t>
                      </a:r>
                      <a:r>
                        <a:rPr lang="en-US" sz="1200"/>
                        <a:t>(x,y,z); (-x,-y,z); (x,-y,-z); (-x,y,-z)</a:t>
                      </a:r>
                    </a:p>
                  </a:txBody>
                  <a:tcPr marL="62142" marR="62142" marT="31071" marB="31071" anchor="ctr">
                    <a:lnL>
                      <a:noFill/>
                    </a:lnL>
                    <a:lnR>
                      <a:noFill/>
                    </a:lnR>
                    <a:lnT>
                      <a:noFill/>
                    </a:lnT>
                    <a:lnB>
                      <a:noFill/>
                    </a:lnB>
                  </a:tcPr>
                </a:tc>
              </a:tr>
              <a:tr h="491914">
                <a:tc>
                  <a:txBody>
                    <a:bodyPr/>
                    <a:lstStyle/>
                    <a:p>
                      <a:endParaRPr lang="en-US" sz="1200"/>
                    </a:p>
                  </a:txBody>
                  <a:tcPr marL="62142" marR="62142" marT="31071" marB="31071" anchor="ctr">
                    <a:lnL>
                      <a:noFill/>
                    </a:lnL>
                    <a:lnR>
                      <a:noFill/>
                    </a:lnR>
                    <a:lnT>
                      <a:noFill/>
                    </a:lnT>
                    <a:lnB>
                      <a:noFill/>
                    </a:lnB>
                  </a:tcPr>
                </a:tc>
                <a:tc>
                  <a:txBody>
                    <a:bodyPr/>
                    <a:lstStyle/>
                    <a:p>
                      <a:r>
                        <a:rPr lang="en-US" sz="1200" b="1"/>
                        <a:t>17. P222</a:t>
                      </a:r>
                      <a:r>
                        <a:rPr lang="en-US" sz="1200" b="1" baseline="-25000"/>
                        <a:t>1</a:t>
                      </a:r>
                      <a:r>
                        <a:rPr lang="en-US" sz="1200" b="1"/>
                        <a:t> </a:t>
                      </a:r>
                      <a:r>
                        <a:rPr lang="en-US" sz="1200"/>
                        <a:t>(x,y,z); (x,-y,-z); (-x,-y,1/2+z); (-x,y,1/2-z)</a:t>
                      </a:r>
                    </a:p>
                  </a:txBody>
                  <a:tcPr marL="62142" marR="62142" marT="31071" marB="31071" anchor="ctr">
                    <a:lnL>
                      <a:noFill/>
                    </a:lnL>
                    <a:lnR>
                      <a:noFill/>
                    </a:lnR>
                    <a:lnT>
                      <a:noFill/>
                    </a:lnT>
                    <a:lnB>
                      <a:noFill/>
                    </a:lnB>
                  </a:tcPr>
                </a:tc>
              </a:tr>
              <a:tr h="491914">
                <a:tc>
                  <a:txBody>
                    <a:bodyPr/>
                    <a:lstStyle/>
                    <a:p>
                      <a:endParaRPr lang="en-US" sz="1200"/>
                    </a:p>
                  </a:txBody>
                  <a:tcPr marL="62142" marR="62142" marT="31071" marB="31071" anchor="ctr">
                    <a:lnL>
                      <a:noFill/>
                    </a:lnL>
                    <a:lnR>
                      <a:noFill/>
                    </a:lnR>
                    <a:lnT>
                      <a:noFill/>
                    </a:lnT>
                    <a:lnB>
                      <a:noFill/>
                    </a:lnB>
                  </a:tcPr>
                </a:tc>
                <a:tc>
                  <a:txBody>
                    <a:bodyPr/>
                    <a:lstStyle/>
                    <a:p>
                      <a:r>
                        <a:rPr lang="en-US" sz="1200" b="1"/>
                        <a:t>18. P2</a:t>
                      </a:r>
                      <a:r>
                        <a:rPr lang="en-US" sz="1200" b="1" baseline="-25000"/>
                        <a:t>1</a:t>
                      </a:r>
                      <a:r>
                        <a:rPr lang="en-US" sz="1200" b="1"/>
                        <a:t>2</a:t>
                      </a:r>
                      <a:r>
                        <a:rPr lang="en-US" sz="1200" b="1" baseline="-25000"/>
                        <a:t>1</a:t>
                      </a:r>
                      <a:r>
                        <a:rPr lang="en-US" sz="1200" b="1"/>
                        <a:t>2</a:t>
                      </a:r>
                      <a:r>
                        <a:rPr lang="en-US" sz="1200"/>
                        <a:t> (x,y,z); (-x,-y,z); (1/2+x,1/2-y,z); (1/2-1/2+y,-z)</a:t>
                      </a:r>
                    </a:p>
                  </a:txBody>
                  <a:tcPr marL="62142" marR="62142" marT="31071" marB="31071" anchor="ctr">
                    <a:lnL>
                      <a:noFill/>
                    </a:lnL>
                    <a:lnR>
                      <a:noFill/>
                    </a:lnR>
                    <a:lnT>
                      <a:noFill/>
                    </a:lnT>
                    <a:lnB>
                      <a:noFill/>
                    </a:lnB>
                  </a:tcPr>
                </a:tc>
              </a:tr>
              <a:tr h="702733">
                <a:tc>
                  <a:txBody>
                    <a:bodyPr/>
                    <a:lstStyle/>
                    <a:p>
                      <a:endParaRPr lang="en-US" sz="1200"/>
                    </a:p>
                  </a:txBody>
                  <a:tcPr marL="62142" marR="62142" marT="31071" marB="31071" anchor="ctr">
                    <a:lnL>
                      <a:noFill/>
                    </a:lnL>
                    <a:lnR>
                      <a:noFill/>
                    </a:lnR>
                    <a:lnT>
                      <a:noFill/>
                    </a:lnT>
                    <a:lnB>
                      <a:noFill/>
                    </a:lnB>
                  </a:tcPr>
                </a:tc>
                <a:tc>
                  <a:txBody>
                    <a:bodyPr/>
                    <a:lstStyle/>
                    <a:p>
                      <a:r>
                        <a:rPr lang="pl-PL" sz="1200" b="1"/>
                        <a:t>19. p2</a:t>
                      </a:r>
                      <a:r>
                        <a:rPr lang="pl-PL" sz="1200" b="1" baseline="-25000"/>
                        <a:t>1</a:t>
                      </a:r>
                      <a:r>
                        <a:rPr lang="pl-PL" sz="1200" b="1"/>
                        <a:t>2</a:t>
                      </a:r>
                      <a:r>
                        <a:rPr lang="pl-PL" sz="1200" b="1" baseline="-25000"/>
                        <a:t>1</a:t>
                      </a:r>
                      <a:r>
                        <a:rPr lang="pl-PL" sz="1200" b="1"/>
                        <a:t>2</a:t>
                      </a:r>
                      <a:r>
                        <a:rPr lang="pl-PL" sz="1200" b="1" baseline="-25000"/>
                        <a:t>1</a:t>
                      </a:r>
                      <a:r>
                        <a:rPr lang="pl-PL" sz="1200"/>
                        <a:t> (x,y,z); (1/2-x,-y,1/2+z); (1/2+x,1/2-y,-z); (-x,1/2+1/2-z)</a:t>
                      </a:r>
                    </a:p>
                  </a:txBody>
                  <a:tcPr marL="62142" marR="62142" marT="31071" marB="31071" anchor="ctr">
                    <a:lnL>
                      <a:noFill/>
                    </a:lnL>
                    <a:lnR>
                      <a:noFill/>
                    </a:lnR>
                    <a:lnT>
                      <a:noFill/>
                    </a:lnT>
                    <a:lnB>
                      <a:noFill/>
                    </a:lnB>
                  </a:tcPr>
                </a:tc>
              </a:tr>
              <a:tr h="702733">
                <a:tc>
                  <a:txBody>
                    <a:bodyPr/>
                    <a:lstStyle/>
                    <a:p>
                      <a:endParaRPr lang="en-US" sz="1200"/>
                    </a:p>
                  </a:txBody>
                  <a:tcPr marL="62142" marR="62142" marT="31071" marB="31071" anchor="ctr">
                    <a:lnL>
                      <a:noFill/>
                    </a:lnL>
                    <a:lnR>
                      <a:noFill/>
                    </a:lnR>
                    <a:lnT>
                      <a:noFill/>
                    </a:lnT>
                    <a:lnB>
                      <a:noFill/>
                    </a:lnB>
                  </a:tcPr>
                </a:tc>
                <a:tc>
                  <a:txBody>
                    <a:bodyPr/>
                    <a:lstStyle/>
                    <a:p>
                      <a:r>
                        <a:rPr lang="en-US" sz="1200" b="1"/>
                        <a:t>20. C222</a:t>
                      </a:r>
                      <a:r>
                        <a:rPr lang="en-US" sz="1200" b="1" baseline="-25000"/>
                        <a:t>1</a:t>
                      </a:r>
                      <a:r>
                        <a:rPr lang="en-US" sz="1200"/>
                        <a:t> (x,y,z); (x,-y,-z); (-x,-y,1/2+z); (-x,y,1/2-z); </a:t>
                      </a:r>
                      <a:br>
                        <a:rPr lang="en-US" sz="1200"/>
                      </a:br>
                      <a:r>
                        <a:rPr lang="en-US" sz="1200"/>
                        <a:t>Origins: (0,0,0); (1/2,1/2,0)</a:t>
                      </a:r>
                    </a:p>
                  </a:txBody>
                  <a:tcPr marL="62142" marR="62142" marT="31071" marB="31071" anchor="ctr">
                    <a:lnL>
                      <a:noFill/>
                    </a:lnL>
                    <a:lnR>
                      <a:noFill/>
                    </a:lnR>
                    <a:lnT>
                      <a:noFill/>
                    </a:lnT>
                    <a:lnB>
                      <a:noFill/>
                    </a:lnB>
                  </a:tcPr>
                </a:tc>
              </a:tr>
              <a:tr h="702733">
                <a:tc>
                  <a:txBody>
                    <a:bodyPr/>
                    <a:lstStyle/>
                    <a:p>
                      <a:endParaRPr lang="en-US" sz="1200"/>
                    </a:p>
                  </a:txBody>
                  <a:tcPr marL="62142" marR="62142" marT="31071" marB="31071" anchor="ctr">
                    <a:lnL>
                      <a:noFill/>
                    </a:lnL>
                    <a:lnR>
                      <a:noFill/>
                    </a:lnR>
                    <a:lnT>
                      <a:noFill/>
                    </a:lnT>
                    <a:lnB>
                      <a:noFill/>
                    </a:lnB>
                  </a:tcPr>
                </a:tc>
                <a:tc>
                  <a:txBody>
                    <a:bodyPr/>
                    <a:lstStyle/>
                    <a:p>
                      <a:r>
                        <a:rPr lang="en-US" sz="1200" b="1"/>
                        <a:t>21. C222</a:t>
                      </a:r>
                      <a:r>
                        <a:rPr lang="en-US" sz="1200"/>
                        <a:t> (x,y,z); (-x,-y,z); (x,-y,-z); (-x,y,-z); </a:t>
                      </a:r>
                      <a:br>
                        <a:rPr lang="en-US" sz="1200"/>
                      </a:br>
                      <a:r>
                        <a:rPr lang="en-US" sz="1200"/>
                        <a:t>Origins: (0,0,0); (1/2,1/2,0)</a:t>
                      </a:r>
                    </a:p>
                  </a:txBody>
                  <a:tcPr marL="62142" marR="62142" marT="31071" marB="31071" anchor="ctr">
                    <a:lnL>
                      <a:noFill/>
                    </a:lnL>
                    <a:lnR>
                      <a:noFill/>
                    </a:lnR>
                    <a:lnT>
                      <a:noFill/>
                    </a:lnT>
                    <a:lnB>
                      <a:noFill/>
                    </a:lnB>
                  </a:tcPr>
                </a:tc>
              </a:tr>
              <a:tr h="913554">
                <a:tc>
                  <a:txBody>
                    <a:bodyPr/>
                    <a:lstStyle/>
                    <a:p>
                      <a:endParaRPr lang="en-US" sz="1200"/>
                    </a:p>
                  </a:txBody>
                  <a:tcPr marL="62142" marR="62142" marT="31071" marB="31071" anchor="ctr">
                    <a:lnL>
                      <a:noFill/>
                    </a:lnL>
                    <a:lnR>
                      <a:noFill/>
                    </a:lnR>
                    <a:lnT>
                      <a:noFill/>
                    </a:lnT>
                    <a:lnB>
                      <a:noFill/>
                    </a:lnB>
                  </a:tcPr>
                </a:tc>
                <a:tc>
                  <a:txBody>
                    <a:bodyPr/>
                    <a:lstStyle/>
                    <a:p>
                      <a:r>
                        <a:rPr lang="en-US" sz="1200" b="1"/>
                        <a:t>22. F222</a:t>
                      </a:r>
                      <a:r>
                        <a:rPr lang="en-US" sz="1200"/>
                        <a:t> (x,y,z); (-x,-y,z); (x,-y,-z); (-x,y,-z); </a:t>
                      </a:r>
                      <a:br>
                        <a:rPr lang="en-US" sz="1200"/>
                      </a:br>
                      <a:r>
                        <a:rPr lang="en-US" sz="1200"/>
                        <a:t>Origins: (0,0,0); (0,1/2,1/2); (1/2,0,1/2); (1/2,1/2,0)</a:t>
                      </a:r>
                    </a:p>
                  </a:txBody>
                  <a:tcPr marL="62142" marR="62142" marT="31071" marB="31071" anchor="ctr">
                    <a:lnL>
                      <a:noFill/>
                    </a:lnL>
                    <a:lnR>
                      <a:noFill/>
                    </a:lnR>
                    <a:lnT>
                      <a:noFill/>
                    </a:lnT>
                    <a:lnB>
                      <a:noFill/>
                    </a:lnB>
                  </a:tcPr>
                </a:tc>
              </a:tr>
              <a:tr h="913554">
                <a:tc>
                  <a:txBody>
                    <a:bodyPr/>
                    <a:lstStyle/>
                    <a:p>
                      <a:endParaRPr lang="en-US" sz="1200"/>
                    </a:p>
                  </a:txBody>
                  <a:tcPr marL="62142" marR="62142" marT="31071" marB="31071" anchor="ctr">
                    <a:lnL>
                      <a:noFill/>
                    </a:lnL>
                    <a:lnR>
                      <a:noFill/>
                    </a:lnR>
                    <a:lnT>
                      <a:noFill/>
                    </a:lnT>
                    <a:lnB>
                      <a:noFill/>
                    </a:lnB>
                  </a:tcPr>
                </a:tc>
                <a:tc>
                  <a:txBody>
                    <a:bodyPr/>
                    <a:lstStyle/>
                    <a:p>
                      <a:r>
                        <a:rPr lang="en-US" sz="1200" b="1"/>
                        <a:t>23. I222</a:t>
                      </a:r>
                      <a:r>
                        <a:rPr lang="en-US" sz="1200"/>
                        <a:t> </a:t>
                      </a:r>
                    </a:p>
                    <a:p>
                      <a:r>
                        <a:rPr lang="en-US" sz="1200"/>
                        <a:t>(x,y,z); (-x,-y,z); (x,-y,-z); (-x,y,-z); </a:t>
                      </a:r>
                      <a:br>
                        <a:rPr lang="en-US" sz="1200"/>
                      </a:br>
                      <a:r>
                        <a:rPr lang="en-US" sz="1200"/>
                        <a:t>Origins: (0,0,0); (1/2,1/2,1/2)</a:t>
                      </a:r>
                    </a:p>
                  </a:txBody>
                  <a:tcPr marL="62142" marR="62142" marT="31071" marB="31071" anchor="ctr">
                    <a:lnL>
                      <a:noFill/>
                    </a:lnL>
                    <a:lnR>
                      <a:noFill/>
                    </a:lnR>
                    <a:lnT>
                      <a:noFill/>
                    </a:lnT>
                    <a:lnB>
                      <a:noFill/>
                    </a:lnB>
                  </a:tcPr>
                </a:tc>
              </a:tr>
              <a:tr h="913554">
                <a:tc>
                  <a:txBody>
                    <a:bodyPr/>
                    <a:lstStyle/>
                    <a:p>
                      <a:endParaRPr lang="en-US" sz="1200"/>
                    </a:p>
                  </a:txBody>
                  <a:tcPr marL="62142" marR="62142" marT="31071" marB="31071" anchor="ctr">
                    <a:lnL>
                      <a:noFill/>
                    </a:lnL>
                    <a:lnR>
                      <a:noFill/>
                    </a:lnR>
                    <a:lnT>
                      <a:noFill/>
                    </a:lnT>
                    <a:lnB>
                      <a:noFill/>
                    </a:lnB>
                  </a:tcPr>
                </a:tc>
                <a:tc>
                  <a:txBody>
                    <a:bodyPr/>
                    <a:lstStyle/>
                    <a:p>
                      <a:r>
                        <a:rPr lang="en-US" sz="1200" b="1" dirty="0"/>
                        <a:t>24. I2</a:t>
                      </a:r>
                      <a:r>
                        <a:rPr lang="en-US" sz="1200" b="1" baseline="-25000" dirty="0"/>
                        <a:t>1</a:t>
                      </a:r>
                      <a:r>
                        <a:rPr lang="en-US" sz="1200" b="1" dirty="0"/>
                        <a:t>2</a:t>
                      </a:r>
                      <a:r>
                        <a:rPr lang="en-US" sz="1200" b="1" baseline="-25000" dirty="0"/>
                        <a:t>1</a:t>
                      </a:r>
                      <a:r>
                        <a:rPr lang="en-US" sz="1200" b="1" dirty="0"/>
                        <a:t>2</a:t>
                      </a:r>
                      <a:r>
                        <a:rPr lang="en-US" sz="1200" b="1" baseline="-25000" dirty="0"/>
                        <a:t>1</a:t>
                      </a:r>
                      <a:r>
                        <a:rPr lang="en-US" sz="1200" dirty="0"/>
                        <a:t> (</a:t>
                      </a:r>
                      <a:r>
                        <a:rPr lang="en-US" sz="1200" dirty="0" err="1"/>
                        <a:t>x,y,z</a:t>
                      </a:r>
                      <a:r>
                        <a:rPr lang="en-US" sz="1200" dirty="0"/>
                        <a:t>); (1/2-x,-y,1/2+z); (1/2+x,1/2-y,z); (-x,1/2+y,1/2-z); </a:t>
                      </a:r>
                      <a:br>
                        <a:rPr lang="en-US" sz="1200" dirty="0"/>
                      </a:br>
                      <a:r>
                        <a:rPr lang="en-US" sz="1200" dirty="0"/>
                        <a:t>Origins: (0,0,0); (1/2,1/2,1/2)</a:t>
                      </a:r>
                    </a:p>
                  </a:txBody>
                  <a:tcPr marL="62142" marR="62142" marT="31071" marB="31071" anchor="ctr">
                    <a:lnL>
                      <a:noFill/>
                    </a:lnL>
                    <a:lnR>
                      <a:noFill/>
                    </a:lnR>
                    <a:lnT>
                      <a:noFill/>
                    </a:lnT>
                    <a:lnB>
                      <a:noFill/>
                    </a:lnB>
                  </a:tcPr>
                </a:tc>
              </a:tr>
            </a:tbl>
          </a:graphicData>
        </a:graphic>
      </p:graphicFrame>
      <p:pic>
        <p:nvPicPr>
          <p:cNvPr id="9219" name="Picture 3" descr="017p222i.gif (1977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1691" y="838200"/>
            <a:ext cx="1357745" cy="135774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018p2i2i2.gif (1617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2004580"/>
            <a:ext cx="150495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019-p2ii.gif (1632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3818" y="2189018"/>
            <a:ext cx="156210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020-c22i.gif (2146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5652" y="3352800"/>
            <a:ext cx="1385887" cy="1385887"/>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021-c222.gif (2015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1691" y="4045743"/>
            <a:ext cx="1489363" cy="1489363"/>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022-f222.gif (2620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378036"/>
            <a:ext cx="12954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9225" name="Picture 9" descr="023-i222.gif (2022 byt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024-i2ii.gif (2050 byt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1615" y="5535106"/>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016-p222.gif (1834 byte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1615" y="609600"/>
            <a:ext cx="1216169" cy="1216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599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sz="2400" b="1" dirty="0" smtClean="0"/>
              <a:t>Orthorhombic (mm) Space Groups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7779005"/>
              </p:ext>
            </p:extLst>
          </p:nvPr>
        </p:nvGraphicFramePr>
        <p:xfrm>
          <a:off x="152399" y="685800"/>
          <a:ext cx="8686800" cy="6172193"/>
        </p:xfrm>
        <a:graphic>
          <a:graphicData uri="http://schemas.openxmlformats.org/drawingml/2006/table">
            <a:tbl>
              <a:tblPr/>
              <a:tblGrid>
                <a:gridCol w="4343400"/>
                <a:gridCol w="4343400"/>
              </a:tblGrid>
              <a:tr h="207718">
                <a:tc>
                  <a:txBody>
                    <a:bodyPr/>
                    <a:lstStyle/>
                    <a:p>
                      <a:r>
                        <a:rPr lang="en-US" sz="500"/>
                        <a:t/>
                      </a:r>
                      <a:br>
                        <a:rPr lang="en-US" sz="500"/>
                      </a:br>
                      <a:endParaRPr lang="en-US" sz="500"/>
                    </a:p>
                  </a:txBody>
                  <a:tcPr marL="26156" marR="26156" marT="13078" marB="13078" anchor="ctr">
                    <a:lnL>
                      <a:noFill/>
                    </a:lnL>
                    <a:lnR>
                      <a:noFill/>
                    </a:lnR>
                    <a:lnT>
                      <a:noFill/>
                    </a:lnT>
                    <a:lnB>
                      <a:noFill/>
                    </a:lnB>
                  </a:tcPr>
                </a:tc>
                <a:tc>
                  <a:txBody>
                    <a:bodyPr/>
                    <a:lstStyle/>
                    <a:p>
                      <a:r>
                        <a:rPr lang="en-US" sz="500" b="1"/>
                        <a:t>25. Pmm2 </a:t>
                      </a:r>
                      <a:r>
                        <a:rPr lang="en-US" sz="500"/>
                        <a:t>(x,y,z); (-x,-y,z); (x,-y,-z); (-x,y,z)</a:t>
                      </a:r>
                    </a:p>
                  </a:txBody>
                  <a:tcPr marL="26156" marR="26156" marT="13078" marB="13078" anchor="ctr">
                    <a:lnL>
                      <a:noFill/>
                    </a:lnL>
                    <a:lnR>
                      <a:noFill/>
                    </a:lnR>
                    <a:lnT>
                      <a:noFill/>
                    </a:lnT>
                    <a:lnB>
                      <a:noFill/>
                    </a:lnB>
                  </a:tcPr>
                </a:tc>
              </a:tr>
              <a:tr h="207718">
                <a:tc>
                  <a:txBody>
                    <a:bodyPr/>
                    <a:lstStyle/>
                    <a:p>
                      <a:endParaRPr lang="en-US" sz="500"/>
                    </a:p>
                  </a:txBody>
                  <a:tcPr marL="26156" marR="26156" marT="13078" marB="13078" anchor="ctr">
                    <a:lnL>
                      <a:noFill/>
                    </a:lnL>
                    <a:lnR>
                      <a:noFill/>
                    </a:lnR>
                    <a:lnT>
                      <a:noFill/>
                    </a:lnT>
                    <a:lnB>
                      <a:noFill/>
                    </a:lnB>
                  </a:tcPr>
                </a:tc>
                <a:tc>
                  <a:txBody>
                    <a:bodyPr/>
                    <a:lstStyle/>
                    <a:p>
                      <a:r>
                        <a:rPr lang="en-US" sz="500" b="1"/>
                        <a:t>26. Pmc2</a:t>
                      </a:r>
                      <a:r>
                        <a:rPr lang="en-US" sz="500" b="1" baseline="-25000"/>
                        <a:t>1</a:t>
                      </a:r>
                      <a:r>
                        <a:rPr lang="en-US" sz="500"/>
                        <a:t> (x,y,z); (-x,y,z); (-x,-y,1/2+z); (x,-y,1/2+z)</a:t>
                      </a:r>
                    </a:p>
                  </a:txBody>
                  <a:tcPr marL="26156" marR="26156" marT="13078" marB="13078" anchor="ctr">
                    <a:lnL>
                      <a:noFill/>
                    </a:lnL>
                    <a:lnR>
                      <a:noFill/>
                    </a:lnR>
                    <a:lnT>
                      <a:noFill/>
                    </a:lnT>
                    <a:lnB>
                      <a:noFill/>
                    </a:lnB>
                  </a:tcPr>
                </a:tc>
              </a:tr>
              <a:tr h="207718">
                <a:tc>
                  <a:txBody>
                    <a:bodyPr/>
                    <a:lstStyle/>
                    <a:p>
                      <a:endParaRPr lang="en-US" sz="500"/>
                    </a:p>
                  </a:txBody>
                  <a:tcPr marL="26156" marR="26156" marT="13078" marB="13078" anchor="ctr">
                    <a:lnL>
                      <a:noFill/>
                    </a:lnL>
                    <a:lnR>
                      <a:noFill/>
                    </a:lnR>
                    <a:lnT>
                      <a:noFill/>
                    </a:lnT>
                    <a:lnB>
                      <a:noFill/>
                    </a:lnB>
                  </a:tcPr>
                </a:tc>
                <a:tc>
                  <a:txBody>
                    <a:bodyPr/>
                    <a:lstStyle/>
                    <a:p>
                      <a:r>
                        <a:rPr lang="en-US" sz="500" b="1"/>
                        <a:t>27. Pcc2 </a:t>
                      </a:r>
                      <a:r>
                        <a:rPr lang="en-US" sz="500"/>
                        <a:t>(x,y,z); (-x,-y,z); (-x,y,1/2+z); (x,-y,1/2+z)</a:t>
                      </a:r>
                    </a:p>
                  </a:txBody>
                  <a:tcPr marL="26156" marR="26156" marT="13078" marB="13078" anchor="ctr">
                    <a:lnL>
                      <a:noFill/>
                    </a:lnL>
                    <a:lnR>
                      <a:noFill/>
                    </a:lnR>
                    <a:lnT>
                      <a:noFill/>
                    </a:lnT>
                    <a:lnB>
                      <a:noFill/>
                    </a:lnB>
                  </a:tcPr>
                </a:tc>
              </a:tr>
              <a:tr h="207718">
                <a:tc>
                  <a:txBody>
                    <a:bodyPr/>
                    <a:lstStyle/>
                    <a:p>
                      <a:endParaRPr lang="en-US" sz="500"/>
                    </a:p>
                  </a:txBody>
                  <a:tcPr marL="26156" marR="26156" marT="13078" marB="13078" anchor="ctr">
                    <a:lnL>
                      <a:noFill/>
                    </a:lnL>
                    <a:lnR>
                      <a:noFill/>
                    </a:lnR>
                    <a:lnT>
                      <a:noFill/>
                    </a:lnT>
                    <a:lnB>
                      <a:noFill/>
                    </a:lnB>
                  </a:tcPr>
                </a:tc>
                <a:tc>
                  <a:txBody>
                    <a:bodyPr/>
                    <a:lstStyle/>
                    <a:p>
                      <a:r>
                        <a:rPr lang="en-US" sz="500" b="1"/>
                        <a:t>28. Pma2</a:t>
                      </a:r>
                      <a:r>
                        <a:rPr lang="en-US" sz="500"/>
                        <a:t> (x,y,z); (-x,-y,z); (1/2-x,y,z); (1/2+x,-y,z)</a:t>
                      </a:r>
                    </a:p>
                  </a:txBody>
                  <a:tcPr marL="26156" marR="26156" marT="13078" marB="13078" anchor="ctr">
                    <a:lnL>
                      <a:noFill/>
                    </a:lnL>
                    <a:lnR>
                      <a:noFill/>
                    </a:lnR>
                    <a:lnT>
                      <a:noFill/>
                    </a:lnT>
                    <a:lnB>
                      <a:noFill/>
                    </a:lnB>
                  </a:tcPr>
                </a:tc>
              </a:tr>
              <a:tr h="207718">
                <a:tc>
                  <a:txBody>
                    <a:bodyPr/>
                    <a:lstStyle/>
                    <a:p>
                      <a:endParaRPr lang="en-US" sz="500"/>
                    </a:p>
                  </a:txBody>
                  <a:tcPr marL="26156" marR="26156" marT="13078" marB="13078" anchor="ctr">
                    <a:lnL>
                      <a:noFill/>
                    </a:lnL>
                    <a:lnR>
                      <a:noFill/>
                    </a:lnR>
                    <a:lnT>
                      <a:noFill/>
                    </a:lnT>
                    <a:lnB>
                      <a:noFill/>
                    </a:lnB>
                  </a:tcPr>
                </a:tc>
                <a:tc>
                  <a:txBody>
                    <a:bodyPr/>
                    <a:lstStyle/>
                    <a:p>
                      <a:r>
                        <a:rPr lang="en-US" sz="500" b="1"/>
                        <a:t>29. Pca2</a:t>
                      </a:r>
                      <a:r>
                        <a:rPr lang="en-US" sz="500" b="1" baseline="-25000"/>
                        <a:t>1</a:t>
                      </a:r>
                      <a:r>
                        <a:rPr lang="en-US" sz="500"/>
                        <a:t> (x,y,z); (-x,-y,1/2+z); (1/2-x,y,1/2+z); (1/2+x,-y,z)</a:t>
                      </a:r>
                    </a:p>
                  </a:txBody>
                  <a:tcPr marL="26156" marR="26156" marT="13078" marB="13078" anchor="ctr">
                    <a:lnL>
                      <a:noFill/>
                    </a:lnL>
                    <a:lnR>
                      <a:noFill/>
                    </a:lnR>
                    <a:lnT>
                      <a:noFill/>
                    </a:lnT>
                    <a:lnB>
                      <a:noFill/>
                    </a:lnB>
                  </a:tcPr>
                </a:tc>
              </a:tr>
              <a:tr h="207718">
                <a:tc>
                  <a:txBody>
                    <a:bodyPr/>
                    <a:lstStyle/>
                    <a:p>
                      <a:endParaRPr lang="en-US" sz="500"/>
                    </a:p>
                  </a:txBody>
                  <a:tcPr marL="26156" marR="26156" marT="13078" marB="13078" anchor="ctr">
                    <a:lnL>
                      <a:noFill/>
                    </a:lnL>
                    <a:lnR>
                      <a:noFill/>
                    </a:lnR>
                    <a:lnT>
                      <a:noFill/>
                    </a:lnT>
                    <a:lnB>
                      <a:noFill/>
                    </a:lnB>
                  </a:tcPr>
                </a:tc>
                <a:tc>
                  <a:txBody>
                    <a:bodyPr/>
                    <a:lstStyle/>
                    <a:p>
                      <a:r>
                        <a:rPr lang="en-US" sz="500" b="1"/>
                        <a:t>30. Pnc2 </a:t>
                      </a:r>
                      <a:r>
                        <a:rPr lang="en-US" sz="500"/>
                        <a:t>(x,y,z); (-x,-y,z); (-x,1/2+y,1/2+z); (x,1/2-y,1/2+z)</a:t>
                      </a:r>
                    </a:p>
                  </a:txBody>
                  <a:tcPr marL="26156" marR="26156" marT="13078" marB="13078" anchor="ctr">
                    <a:lnL>
                      <a:noFill/>
                    </a:lnL>
                    <a:lnR>
                      <a:noFill/>
                    </a:lnR>
                    <a:lnT>
                      <a:noFill/>
                    </a:lnT>
                    <a:lnB>
                      <a:noFill/>
                    </a:lnB>
                  </a:tcPr>
                </a:tc>
              </a:tr>
              <a:tr h="296740">
                <a:tc>
                  <a:txBody>
                    <a:bodyPr/>
                    <a:lstStyle/>
                    <a:p>
                      <a:r>
                        <a:rPr lang="en-US" sz="500"/>
                        <a:t/>
                      </a:r>
                      <a:br>
                        <a:rPr lang="en-US" sz="500"/>
                      </a:br>
                      <a:r>
                        <a:rPr lang="en-US" sz="500"/>
                        <a:t/>
                      </a:r>
                      <a:br>
                        <a:rPr lang="en-US" sz="500"/>
                      </a:br>
                      <a:endParaRPr lang="en-US" sz="500"/>
                    </a:p>
                  </a:txBody>
                  <a:tcPr marL="26156" marR="26156" marT="13078" marB="13078" anchor="ctr">
                    <a:lnL>
                      <a:noFill/>
                    </a:lnL>
                    <a:lnR>
                      <a:noFill/>
                    </a:lnR>
                    <a:lnT>
                      <a:noFill/>
                    </a:lnT>
                    <a:lnB>
                      <a:noFill/>
                    </a:lnB>
                  </a:tcPr>
                </a:tc>
                <a:tc>
                  <a:txBody>
                    <a:bodyPr/>
                    <a:lstStyle/>
                    <a:p>
                      <a:r>
                        <a:rPr lang="en-US" sz="500" b="1"/>
                        <a:t>31. Pmn2</a:t>
                      </a:r>
                      <a:r>
                        <a:rPr lang="en-US" sz="500" b="1" baseline="-25000"/>
                        <a:t>1</a:t>
                      </a:r>
                      <a:r>
                        <a:rPr lang="en-US" sz="500"/>
                        <a:t> (x,y,z); (-x,y,z); (1/2-x,-y,1/2+z); (1/2+x,-y,1/2+z)</a:t>
                      </a:r>
                    </a:p>
                  </a:txBody>
                  <a:tcPr marL="26156" marR="26156" marT="13078" marB="13078" anchor="ctr">
                    <a:lnL>
                      <a:noFill/>
                    </a:lnL>
                    <a:lnR>
                      <a:noFill/>
                    </a:lnR>
                    <a:lnT>
                      <a:noFill/>
                    </a:lnT>
                    <a:lnB>
                      <a:noFill/>
                    </a:lnB>
                  </a:tcPr>
                </a:tc>
              </a:tr>
              <a:tr h="207718">
                <a:tc>
                  <a:txBody>
                    <a:bodyPr/>
                    <a:lstStyle/>
                    <a:p>
                      <a:endParaRPr lang="en-US" sz="500"/>
                    </a:p>
                  </a:txBody>
                  <a:tcPr marL="26156" marR="26156" marT="13078" marB="13078" anchor="ctr">
                    <a:lnL>
                      <a:noFill/>
                    </a:lnL>
                    <a:lnR>
                      <a:noFill/>
                    </a:lnR>
                    <a:lnT>
                      <a:noFill/>
                    </a:lnT>
                    <a:lnB>
                      <a:noFill/>
                    </a:lnB>
                  </a:tcPr>
                </a:tc>
                <a:tc>
                  <a:txBody>
                    <a:bodyPr/>
                    <a:lstStyle/>
                    <a:p>
                      <a:r>
                        <a:rPr lang="en-US" sz="500" b="1"/>
                        <a:t>32. Pba2 </a:t>
                      </a:r>
                      <a:r>
                        <a:rPr lang="en-US" sz="500"/>
                        <a:t>(x,y,z); (-x,y,z); (1/2-x,1/2+y,z); (1/2+x,1/2-y,z)</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33. Pna2</a:t>
                      </a:r>
                      <a:r>
                        <a:rPr lang="en-US" sz="500" b="1" baseline="-25000"/>
                        <a:t>1</a:t>
                      </a:r>
                      <a:r>
                        <a:rPr lang="en-US" sz="500" b="1"/>
                        <a:t> </a:t>
                      </a:r>
                      <a:r>
                        <a:rPr lang="en-US" sz="500"/>
                        <a:t>(x,y,z); (-x,-y,1/2+z); (1/2-x,1/2+y,1/2+z); (1/2+x,1/2-y,z)</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34. Pnn2 </a:t>
                      </a:r>
                      <a:r>
                        <a:rPr lang="en-US" sz="500"/>
                        <a:t>(x,y,z); (-x,-y,z); (1/2-x,1/2+y,1/2+z); (1/2+x,1/2-y,1/2+z)</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35. Cmm2 </a:t>
                      </a:r>
                      <a:r>
                        <a:rPr lang="en-US" sz="500"/>
                        <a:t>(x,y,z); (-x,-y,z); (x,-y,-z); (-x,y,z); </a:t>
                      </a:r>
                      <a:br>
                        <a:rPr lang="en-US" sz="500"/>
                      </a:br>
                      <a:r>
                        <a:rPr lang="en-US" sz="500"/>
                        <a:t>Origins: (0,0,0); (1/2,1/2,0)</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36. Cmc2</a:t>
                      </a:r>
                      <a:r>
                        <a:rPr lang="en-US" sz="500" b="1" baseline="-25000"/>
                        <a:t>1</a:t>
                      </a:r>
                      <a:r>
                        <a:rPr lang="en-US" sz="500"/>
                        <a:t> (x,y,z); (-x,y,z); (-x,-y,1/2+z); (x,-y,1/2+z); </a:t>
                      </a:r>
                      <a:br>
                        <a:rPr lang="en-US" sz="500"/>
                      </a:br>
                      <a:r>
                        <a:rPr lang="en-US" sz="500"/>
                        <a:t>Origins: (0,0,0); (1/2,1/2,1/2)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37. Ccc2 </a:t>
                      </a:r>
                      <a:r>
                        <a:rPr lang="en-US" sz="500"/>
                        <a:t>(x,y,z); (-x,-y,z); (-x,y,1/2+z); (-x,y,1/2+z); </a:t>
                      </a:r>
                      <a:br>
                        <a:rPr lang="en-US" sz="500"/>
                      </a:br>
                      <a:r>
                        <a:rPr lang="en-US" sz="500"/>
                        <a:t>Origins: (0,0,0); (1/2,1/2,1/2)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38. Amm2 </a:t>
                      </a:r>
                      <a:r>
                        <a:rPr lang="en-US" sz="500"/>
                        <a:t>(x,y,z); (-x,-y,z); (x,-y,-z); (x,-y,z); </a:t>
                      </a:r>
                      <a:br>
                        <a:rPr lang="en-US" sz="500"/>
                      </a:br>
                      <a:r>
                        <a:rPr lang="en-US" sz="500"/>
                        <a:t>Origins: (0,0,0); (0,1/2,1/2)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39. Abm2 </a:t>
                      </a:r>
                      <a:r>
                        <a:rPr lang="en-US" sz="500"/>
                        <a:t>(x,y,z); (-x,-y,z); (-x,1/2+y,z); (x,1/2-y,z); </a:t>
                      </a:r>
                      <a:br>
                        <a:rPr lang="en-US" sz="500"/>
                      </a:br>
                      <a:r>
                        <a:rPr lang="en-US" sz="500"/>
                        <a:t>Origins: (0,0,0); (0,1/2,1/2)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s-ES" sz="500" b="1"/>
                        <a:t>40. Ama2 </a:t>
                      </a:r>
                      <a:r>
                        <a:rPr lang="es-ES" sz="500"/>
                        <a:t>(x,y,z); (-x,-y,z); (1/2-x,y,z); (1/2+x,-y,z); </a:t>
                      </a:r>
                      <a:br>
                        <a:rPr lang="es-ES" sz="500"/>
                      </a:br>
                      <a:r>
                        <a:rPr lang="es-ES" sz="500"/>
                        <a:t>Origins: (0,0,0); (0,1/2,1/2)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s-ES" sz="500" b="1"/>
                        <a:t>41. Aba2 </a:t>
                      </a:r>
                      <a:r>
                        <a:rPr lang="es-ES" sz="500"/>
                        <a:t>(x,y,z); (-x,-y,z); (1/2-x,1/2+y,z); (1/2+x,1/2-y,z); </a:t>
                      </a:r>
                      <a:br>
                        <a:rPr lang="es-ES" sz="500"/>
                      </a:br>
                      <a:r>
                        <a:rPr lang="es-ES" sz="500"/>
                        <a:t>Origins: (0,0,0); (0,1/2,1/2)</a:t>
                      </a:r>
                    </a:p>
                  </a:txBody>
                  <a:tcPr marL="26156" marR="26156" marT="13078" marB="13078" anchor="ctr">
                    <a:lnL>
                      <a:noFill/>
                    </a:lnL>
                    <a:lnR>
                      <a:noFill/>
                    </a:lnR>
                    <a:lnT>
                      <a:noFill/>
                    </a:lnT>
                    <a:lnB>
                      <a:noFill/>
                    </a:lnB>
                  </a:tcPr>
                </a:tc>
              </a:tr>
              <a:tr h="385763">
                <a:tc>
                  <a:txBody>
                    <a:bodyPr/>
                    <a:lstStyle/>
                    <a:p>
                      <a:endParaRPr lang="en-US" sz="500"/>
                    </a:p>
                  </a:txBody>
                  <a:tcPr marL="26156" marR="26156" marT="13078" marB="13078" anchor="ctr">
                    <a:lnL>
                      <a:noFill/>
                    </a:lnL>
                    <a:lnR>
                      <a:noFill/>
                    </a:lnR>
                    <a:lnT>
                      <a:noFill/>
                    </a:lnT>
                    <a:lnB>
                      <a:noFill/>
                    </a:lnB>
                  </a:tcPr>
                </a:tc>
                <a:tc>
                  <a:txBody>
                    <a:bodyPr/>
                    <a:lstStyle/>
                    <a:p>
                      <a:r>
                        <a:rPr lang="en-US" sz="500" b="1"/>
                        <a:t>42. Fmm2 </a:t>
                      </a:r>
                      <a:r>
                        <a:rPr lang="en-US" sz="500"/>
                        <a:t>(x,y,z); (-x,-y,z); (-x,y,z); (x,-y,z); </a:t>
                      </a:r>
                      <a:br>
                        <a:rPr lang="en-US" sz="500"/>
                      </a:br>
                      <a:r>
                        <a:rPr lang="en-US" sz="500"/>
                        <a:t>Origins: (0,0,0); (0,1/2,1/2); (1/2,0,1/2); (1/2,1/2,1/2)</a:t>
                      </a:r>
                    </a:p>
                  </a:txBody>
                  <a:tcPr marL="26156" marR="26156" marT="13078" marB="13078" anchor="ctr">
                    <a:lnL>
                      <a:noFill/>
                    </a:lnL>
                    <a:lnR>
                      <a:noFill/>
                    </a:lnR>
                    <a:lnT>
                      <a:noFill/>
                    </a:lnT>
                    <a:lnB>
                      <a:noFill/>
                    </a:lnB>
                  </a:tcPr>
                </a:tc>
              </a:tr>
              <a:tr h="474784">
                <a:tc>
                  <a:txBody>
                    <a:bodyPr/>
                    <a:lstStyle/>
                    <a:p>
                      <a:endParaRPr lang="en-US" sz="500"/>
                    </a:p>
                  </a:txBody>
                  <a:tcPr marL="26156" marR="26156" marT="13078" marB="13078" anchor="ctr">
                    <a:lnL>
                      <a:noFill/>
                    </a:lnL>
                    <a:lnR>
                      <a:noFill/>
                    </a:lnR>
                    <a:lnT>
                      <a:noFill/>
                    </a:lnT>
                    <a:lnB>
                      <a:noFill/>
                    </a:lnB>
                  </a:tcPr>
                </a:tc>
                <a:tc>
                  <a:txBody>
                    <a:bodyPr/>
                    <a:lstStyle/>
                    <a:p>
                      <a:r>
                        <a:rPr lang="es-ES" sz="500" b="1"/>
                        <a:t>43. Fdd2 </a:t>
                      </a:r>
                      <a:r>
                        <a:rPr lang="es-ES" sz="500"/>
                        <a:t>(x,y,z); (-x,-y,z); (1/4-x,1/4+y,1/4+z); (1/4+x,1/4-y,1/4+z); </a:t>
                      </a:r>
                      <a:br>
                        <a:rPr lang="es-ES" sz="500"/>
                      </a:br>
                      <a:r>
                        <a:rPr lang="es-ES" sz="500"/>
                        <a:t>Origins: (0,0,0); (0,1/2,1/2); (1/2,0,1/2); (1/2,1/2,0)</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n-US" sz="500" b="1"/>
                        <a:t>44. Imm2</a:t>
                      </a:r>
                      <a:r>
                        <a:rPr lang="en-US" sz="500"/>
                        <a:t> (x,y,z); (-x,-y,z); (-x,y,z); (x,-y,z); </a:t>
                      </a:r>
                      <a:br>
                        <a:rPr lang="en-US" sz="500"/>
                      </a:br>
                      <a:r>
                        <a:rPr lang="en-US" sz="500"/>
                        <a:t>Origins: (0,0,0); (1/2,1/2,1/2)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s-ES" sz="500" b="1"/>
                        <a:t>45. Iba2 </a:t>
                      </a:r>
                      <a:r>
                        <a:rPr lang="es-ES" sz="500"/>
                        <a:t>(x,y,z); (-x,-y,z); (-x,y,1/2+z); (x,-y,1/2+z); </a:t>
                      </a:r>
                      <a:br>
                        <a:rPr lang="es-ES" sz="500"/>
                      </a:br>
                      <a:r>
                        <a:rPr lang="es-ES" sz="500"/>
                        <a:t>Origins: (0,0,0); (1/2,1/2,1/2)</a:t>
                      </a:r>
                    </a:p>
                  </a:txBody>
                  <a:tcPr marL="26156" marR="26156" marT="13078" marB="13078" anchor="ctr">
                    <a:lnL>
                      <a:noFill/>
                    </a:lnL>
                    <a:lnR>
                      <a:noFill/>
                    </a:lnR>
                    <a:lnT>
                      <a:noFill/>
                    </a:lnT>
                    <a:lnB>
                      <a:noFill/>
                    </a:lnB>
                  </a:tcPr>
                </a:tc>
              </a:tr>
              <a:tr h="296740">
                <a:tc>
                  <a:txBody>
                    <a:bodyPr/>
                    <a:lstStyle/>
                    <a:p>
                      <a:endParaRPr lang="en-US" sz="500"/>
                    </a:p>
                  </a:txBody>
                  <a:tcPr marL="26156" marR="26156" marT="13078" marB="13078" anchor="ctr">
                    <a:lnL>
                      <a:noFill/>
                    </a:lnL>
                    <a:lnR>
                      <a:noFill/>
                    </a:lnR>
                    <a:lnT>
                      <a:noFill/>
                    </a:lnT>
                    <a:lnB>
                      <a:noFill/>
                    </a:lnB>
                  </a:tcPr>
                </a:tc>
                <a:tc>
                  <a:txBody>
                    <a:bodyPr/>
                    <a:lstStyle/>
                    <a:p>
                      <a:r>
                        <a:rPr lang="es-ES" sz="500" b="1" dirty="0"/>
                        <a:t>46. Ima2 </a:t>
                      </a:r>
                      <a:r>
                        <a:rPr lang="es-ES" sz="500" dirty="0"/>
                        <a:t>(</a:t>
                      </a:r>
                      <a:r>
                        <a:rPr lang="es-ES" sz="500" dirty="0" err="1"/>
                        <a:t>x,y,z</a:t>
                      </a:r>
                      <a:r>
                        <a:rPr lang="es-ES" sz="500" dirty="0"/>
                        <a:t>); (-x,-</a:t>
                      </a:r>
                      <a:r>
                        <a:rPr lang="es-ES" sz="500" dirty="0" err="1"/>
                        <a:t>y,z</a:t>
                      </a:r>
                      <a:r>
                        <a:rPr lang="es-ES" sz="500" dirty="0"/>
                        <a:t>); (1/2-x,y,z); (1/2+x,-y,z); </a:t>
                      </a:r>
                      <a:br>
                        <a:rPr lang="es-ES" sz="500" dirty="0"/>
                      </a:br>
                      <a:r>
                        <a:rPr lang="es-ES" sz="500" dirty="0" err="1"/>
                        <a:t>Origins</a:t>
                      </a:r>
                      <a:r>
                        <a:rPr lang="es-ES" sz="500" dirty="0"/>
                        <a:t>: (0,0,0); (1/2,1/2,1/2)</a:t>
                      </a:r>
                    </a:p>
                  </a:txBody>
                  <a:tcPr marL="26156" marR="26156" marT="13078" marB="13078" anchor="ctr">
                    <a:lnL>
                      <a:noFill/>
                    </a:lnL>
                    <a:lnR>
                      <a:noFill/>
                    </a:lnR>
                    <a:lnT>
                      <a:noFill/>
                    </a:lnT>
                    <a:lnB>
                      <a:noFill/>
                    </a:lnB>
                  </a:tcPr>
                </a:tc>
              </a:tr>
            </a:tbl>
          </a:graphicData>
        </a:graphic>
      </p:graphicFrame>
      <p:pic>
        <p:nvPicPr>
          <p:cNvPr id="10243" name="Picture 3" descr="026pmc2i.gif (1623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0450" y="599211"/>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027-pcc2.gif (1558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994078"/>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029pca2i.gif (1502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1036" y="606137"/>
            <a:ext cx="1167246" cy="1167246"/>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029pca2i.gif (1502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8786" y="1865168"/>
            <a:ext cx="924791" cy="924791"/>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030-pnc2.gif (1606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3015" y="2946578"/>
            <a:ext cx="1110313" cy="1110313"/>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031pmn2i.gif (1469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4186022"/>
            <a:ext cx="1079355" cy="1079355"/>
          </a:xfrm>
          <a:prstGeom prst="rect">
            <a:avLst/>
          </a:prstGeom>
          <a:noFill/>
          <a:extLst>
            <a:ext uri="{909E8E84-426E-40DD-AFC4-6F175D3DCCD1}">
              <a14:hiddenFill xmlns:a14="http://schemas.microsoft.com/office/drawing/2010/main">
                <a:solidFill>
                  <a:srgbClr val="FFFFFF"/>
                </a:solidFill>
              </a14:hiddenFill>
            </a:ext>
          </a:extLst>
        </p:spPr>
      </p:pic>
      <p:pic>
        <p:nvPicPr>
          <p:cNvPr id="10249" name="Picture 9" descr="032-pba2.gif (1532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8091" y="523008"/>
            <a:ext cx="1115292" cy="1115292"/>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033pna2i.gif (1567 byt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245" y="391391"/>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251" name="Picture 11" descr="034-pnn2.gif (1542 byt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6200" y="2590800"/>
            <a:ext cx="12954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035-cmm2.gif (2032 byte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8400" y="3332991"/>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0253" name="Picture 13" descr="036cmc2i.gif (1991 byte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96200" y="4419600"/>
            <a:ext cx="12954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037-ccc2.gif (1900 byte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00800" y="533400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55" name="Picture 15" descr="038-amm2.gif (2190 byte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16245" y="1794164"/>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039-abm2.gif (2150 byte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2900" y="1638300"/>
            <a:ext cx="12573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10257" name="Picture 17" descr="040-ama2.gif (1682 byte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30545" y="3144332"/>
            <a:ext cx="1199068" cy="1199068"/>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18" descr="041-aba2.gif (1858 byte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0" y="3048000"/>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59" name="Picture 19" descr="042-fmm2.gif (2109 byte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71800" y="5618668"/>
            <a:ext cx="1141700" cy="1141700"/>
          </a:xfrm>
          <a:prstGeom prst="rect">
            <a:avLst/>
          </a:prstGeom>
          <a:noFill/>
          <a:extLst>
            <a:ext uri="{909E8E84-426E-40DD-AFC4-6F175D3DCCD1}">
              <a14:hiddenFill xmlns:a14="http://schemas.microsoft.com/office/drawing/2010/main">
                <a:solidFill>
                  <a:srgbClr val="FFFFFF"/>
                </a:solidFill>
              </a14:hiddenFill>
            </a:ext>
          </a:extLst>
        </p:spPr>
      </p:pic>
      <p:pic>
        <p:nvPicPr>
          <p:cNvPr id="10260" name="Picture 20" descr="043-fdd2.gif (2272 bytes)"/>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16245" y="4648200"/>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61" name="Picture 21" descr="044-imm2.gif (2013 bytes)"/>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33400" y="45720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262" name="Picture 22" descr="045-iba2.gif (1905 bytes)"/>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88536" y="590550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263" name="Picture 23" descr="046-ima2.gif (1757 bytes)"/>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2400" y="57150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025-pmm2.gif (1671 bytes)"/>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700463" y="-20574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012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2000" b="1" dirty="0" smtClean="0"/>
              <a:t>Tetragonal (4 and 4*) Space Groups</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4483110"/>
              </p:ext>
            </p:extLst>
          </p:nvPr>
        </p:nvGraphicFramePr>
        <p:xfrm>
          <a:off x="152400" y="354560"/>
          <a:ext cx="8839200" cy="6248401"/>
        </p:xfrm>
        <a:graphic>
          <a:graphicData uri="http://schemas.openxmlformats.org/drawingml/2006/table">
            <a:tbl>
              <a:tblPr/>
              <a:tblGrid>
                <a:gridCol w="3667720"/>
                <a:gridCol w="5171480"/>
              </a:tblGrid>
              <a:tr h="637592">
                <a:tc>
                  <a:txBody>
                    <a:bodyPr/>
                    <a:lstStyle/>
                    <a:p>
                      <a:endParaRPr lang="en-US" sz="1300" dirty="0"/>
                    </a:p>
                  </a:txBody>
                  <a:tcPr marL="63759" marR="63759" marT="31880" marB="31880" anchor="ctr">
                    <a:lnL>
                      <a:noFill/>
                    </a:lnL>
                    <a:lnR>
                      <a:noFill/>
                    </a:lnR>
                    <a:lnT>
                      <a:noFill/>
                    </a:lnT>
                    <a:lnB>
                      <a:noFill/>
                    </a:lnB>
                  </a:tcPr>
                </a:tc>
                <a:tc>
                  <a:txBody>
                    <a:bodyPr/>
                    <a:lstStyle/>
                    <a:p>
                      <a:r>
                        <a:rPr lang="fr-FR" sz="1300" b="1">
                          <a:effectLst/>
                        </a:rPr>
                        <a:t>75 	P4 </a:t>
                      </a:r>
                      <a:endParaRPr lang="fr-FR" sz="1300"/>
                    </a:p>
                    <a:p>
                      <a:r>
                        <a:rPr lang="fr-FR" sz="1300">
                          <a:effectLst/>
                        </a:rPr>
                        <a:t>(+x,+y,+z); (-x,-y,+z); (+y,-x,+z); (	+y,+x,+z) </a:t>
                      </a:r>
                      <a:endParaRPr lang="fr-FR" sz="1300"/>
                    </a:p>
                  </a:txBody>
                  <a:tcPr marL="63759" marR="63759" marT="31880" marB="31880" anchor="ctr">
                    <a:lnL>
                      <a:noFill/>
                    </a:lnL>
                    <a:lnR>
                      <a:noFill/>
                    </a:lnR>
                    <a:lnT>
                      <a:noFill/>
                    </a:lnT>
                    <a:lnB>
                      <a:noFill/>
                    </a:lnB>
                  </a:tcPr>
                </a:tc>
              </a:tr>
              <a:tr h="637592">
                <a:tc>
                  <a:txBody>
                    <a:bodyPr/>
                    <a:lstStyle/>
                    <a:p>
                      <a:endParaRPr lang="en-US" sz="1300"/>
                    </a:p>
                  </a:txBody>
                  <a:tcPr marL="63759" marR="63759" marT="31880" marB="31880" anchor="ctr">
                    <a:lnL>
                      <a:noFill/>
                    </a:lnL>
                    <a:lnR>
                      <a:noFill/>
                    </a:lnR>
                    <a:lnT>
                      <a:noFill/>
                    </a:lnT>
                    <a:lnB>
                      <a:noFill/>
                    </a:lnB>
                  </a:tcPr>
                </a:tc>
                <a:tc>
                  <a:txBody>
                    <a:bodyPr/>
                    <a:lstStyle/>
                    <a:p>
                      <a:r>
                        <a:rPr lang="fr-FR" sz="1300" b="1">
                          <a:effectLst/>
                        </a:rPr>
                        <a:t>76 	P4</a:t>
                      </a:r>
                      <a:r>
                        <a:rPr lang="fr-FR" sz="1300" b="1" baseline="-25000">
                          <a:effectLst/>
                        </a:rPr>
                        <a:t>1</a:t>
                      </a:r>
                      <a:r>
                        <a:rPr lang="fr-FR" sz="1300" baseline="-25000">
                          <a:effectLst/>
                        </a:rPr>
                        <a:t> </a:t>
                      </a:r>
                      <a:endParaRPr lang="fr-FR" sz="1300"/>
                    </a:p>
                    <a:p>
                      <a:r>
                        <a:rPr lang="fr-FR" sz="1300">
                          <a:effectLst/>
                        </a:rPr>
                        <a:t>(+x,+y,+z); (-x,-y,1/2+z); (+y,-x,3/4+z); (-y,+x,1/4+z) </a:t>
                      </a:r>
                      <a:endParaRPr lang="fr-FR" sz="1300"/>
                    </a:p>
                  </a:txBody>
                  <a:tcPr marL="63759" marR="63759" marT="31880" marB="31880" anchor="ctr">
                    <a:lnL>
                      <a:noFill/>
                    </a:lnL>
                    <a:lnR>
                      <a:noFill/>
                    </a:lnR>
                    <a:lnT>
                      <a:noFill/>
                    </a:lnT>
                    <a:lnB>
                      <a:noFill/>
                    </a:lnB>
                  </a:tcPr>
                </a:tc>
              </a:tr>
              <a:tr h="637592">
                <a:tc>
                  <a:txBody>
                    <a:bodyPr/>
                    <a:lstStyle/>
                    <a:p>
                      <a:endParaRPr lang="en-US" sz="1300"/>
                    </a:p>
                  </a:txBody>
                  <a:tcPr marL="63759" marR="63759" marT="31880" marB="31880" anchor="ctr">
                    <a:lnL>
                      <a:noFill/>
                    </a:lnL>
                    <a:lnR>
                      <a:noFill/>
                    </a:lnR>
                    <a:lnT>
                      <a:noFill/>
                    </a:lnT>
                    <a:lnB>
                      <a:noFill/>
                    </a:lnB>
                  </a:tcPr>
                </a:tc>
                <a:tc>
                  <a:txBody>
                    <a:bodyPr/>
                    <a:lstStyle/>
                    <a:p>
                      <a:r>
                        <a:rPr lang="fr-FR" sz="1300" b="1">
                          <a:effectLst/>
                        </a:rPr>
                        <a:t>77 	P4</a:t>
                      </a:r>
                      <a:r>
                        <a:rPr lang="fr-FR" sz="1300" b="1" baseline="-25000">
                          <a:effectLst/>
                        </a:rPr>
                        <a:t>2 </a:t>
                      </a:r>
                      <a:endParaRPr lang="fr-FR" sz="1300"/>
                    </a:p>
                    <a:p>
                      <a:r>
                        <a:rPr lang="fr-FR" sz="1300">
                          <a:effectLst/>
                        </a:rPr>
                        <a:t>(+x,+y,+z); (-x,-y,+z); (+y,-x, 1/2+z); (-y,+x,1/2+z)</a:t>
                      </a:r>
                      <a:endParaRPr lang="fr-FR" sz="1300"/>
                    </a:p>
                  </a:txBody>
                  <a:tcPr marL="63759" marR="63759" marT="31880" marB="31880" anchor="ctr">
                    <a:lnL>
                      <a:noFill/>
                    </a:lnL>
                    <a:lnR>
                      <a:noFill/>
                    </a:lnR>
                    <a:lnT>
                      <a:noFill/>
                    </a:lnT>
                    <a:lnB>
                      <a:noFill/>
                    </a:lnB>
                  </a:tcPr>
                </a:tc>
              </a:tr>
              <a:tr h="637592">
                <a:tc>
                  <a:txBody>
                    <a:bodyPr/>
                    <a:lstStyle/>
                    <a:p>
                      <a:endParaRPr lang="en-US" sz="1300"/>
                    </a:p>
                  </a:txBody>
                  <a:tcPr marL="63759" marR="63759" marT="31880" marB="31880" anchor="ctr">
                    <a:lnL>
                      <a:noFill/>
                    </a:lnL>
                    <a:lnR>
                      <a:noFill/>
                    </a:lnR>
                    <a:lnT>
                      <a:noFill/>
                    </a:lnT>
                    <a:lnB>
                      <a:noFill/>
                    </a:lnB>
                  </a:tcPr>
                </a:tc>
                <a:tc>
                  <a:txBody>
                    <a:bodyPr/>
                    <a:lstStyle/>
                    <a:p>
                      <a:r>
                        <a:rPr lang="fr-FR" sz="1300" b="1">
                          <a:effectLst/>
                        </a:rPr>
                        <a:t>78 	P4</a:t>
                      </a:r>
                      <a:r>
                        <a:rPr lang="fr-FR" sz="1300" b="1" baseline="-25000">
                          <a:effectLst/>
                        </a:rPr>
                        <a:t>3</a:t>
                      </a:r>
                      <a:r>
                        <a:rPr lang="fr-FR" sz="1300" b="1">
                          <a:effectLst/>
                        </a:rPr>
                        <a:t> </a:t>
                      </a:r>
                      <a:endParaRPr lang="fr-FR" sz="1300"/>
                    </a:p>
                    <a:p>
                      <a:r>
                        <a:rPr lang="fr-FR" sz="1300">
                          <a:effectLst/>
                        </a:rPr>
                        <a:t>(+x,+y,+z); (-x,-y,1/2+z); (	+y,-x,1/4+z); (-y,+x,3/4+z)</a:t>
                      </a:r>
                      <a:endParaRPr lang="fr-FR" sz="1300"/>
                    </a:p>
                  </a:txBody>
                  <a:tcPr marL="63759" marR="63759" marT="31880" marB="31880" anchor="ctr">
                    <a:lnL>
                      <a:noFill/>
                    </a:lnL>
                    <a:lnR>
                      <a:noFill/>
                    </a:lnR>
                    <a:lnT>
                      <a:noFill/>
                    </a:lnT>
                    <a:lnB>
                      <a:noFill/>
                    </a:lnB>
                  </a:tcPr>
                </a:tc>
              </a:tr>
              <a:tr h="1020147">
                <a:tc>
                  <a:txBody>
                    <a:bodyPr/>
                    <a:lstStyle/>
                    <a:p>
                      <a:endParaRPr lang="en-US" sz="1300"/>
                    </a:p>
                  </a:txBody>
                  <a:tcPr marL="63759" marR="63759" marT="31880" marB="31880" anchor="ctr">
                    <a:lnL>
                      <a:noFill/>
                    </a:lnL>
                    <a:lnR>
                      <a:noFill/>
                    </a:lnR>
                    <a:lnT>
                      <a:noFill/>
                    </a:lnT>
                    <a:lnB>
                      <a:noFill/>
                    </a:lnB>
                  </a:tcPr>
                </a:tc>
                <a:tc>
                  <a:txBody>
                    <a:bodyPr/>
                    <a:lstStyle/>
                    <a:p>
                      <a:r>
                        <a:rPr lang="fr-FR" sz="1300" b="1" dirty="0">
                          <a:effectLst/>
                        </a:rPr>
                        <a:t>79	I4</a:t>
                      </a:r>
                      <a:r>
                        <a:rPr lang="fr-FR" sz="1300" dirty="0">
                          <a:effectLst/>
                        </a:rPr>
                        <a:t> </a:t>
                      </a:r>
                      <a:br>
                        <a:rPr lang="fr-FR" sz="1300" dirty="0">
                          <a:effectLst/>
                        </a:rPr>
                      </a:br>
                      <a:r>
                        <a:rPr lang="fr-FR" sz="1300" dirty="0">
                          <a:effectLst/>
                        </a:rPr>
                        <a:t/>
                      </a:r>
                      <a:br>
                        <a:rPr lang="fr-FR" sz="1300" dirty="0">
                          <a:effectLst/>
                        </a:rPr>
                      </a:br>
                      <a:r>
                        <a:rPr lang="fr-FR" sz="1300" dirty="0" err="1">
                          <a:effectLst/>
                        </a:rPr>
                        <a:t>Origins</a:t>
                      </a:r>
                      <a:r>
                        <a:rPr lang="fr-FR" sz="1300" dirty="0">
                          <a:effectLst/>
                        </a:rPr>
                        <a:t>: (0,0,0 1/2.1/2,1/2) </a:t>
                      </a:r>
                      <a:endParaRPr lang="fr-FR" sz="1300" dirty="0"/>
                    </a:p>
                    <a:p>
                      <a:r>
                        <a:rPr lang="fr-FR" sz="1300" dirty="0">
                          <a:effectLst/>
                        </a:rPr>
                        <a:t>(+</a:t>
                      </a:r>
                      <a:r>
                        <a:rPr lang="fr-FR" sz="1300" dirty="0" err="1">
                          <a:effectLst/>
                        </a:rPr>
                        <a:t>x,+y,+z</a:t>
                      </a:r>
                      <a:r>
                        <a:rPr lang="fr-FR" sz="1300" dirty="0">
                          <a:effectLst/>
                        </a:rPr>
                        <a:t>); (-</a:t>
                      </a:r>
                      <a:r>
                        <a:rPr lang="fr-FR" sz="1300" dirty="0" err="1">
                          <a:effectLst/>
                        </a:rPr>
                        <a:t>x,-y,+z</a:t>
                      </a:r>
                      <a:r>
                        <a:rPr lang="fr-FR" sz="1300" dirty="0">
                          <a:effectLst/>
                        </a:rPr>
                        <a:t>); (+</a:t>
                      </a:r>
                      <a:r>
                        <a:rPr lang="fr-FR" sz="1300" dirty="0" err="1">
                          <a:effectLst/>
                        </a:rPr>
                        <a:t>y,-x,+z</a:t>
                      </a:r>
                      <a:r>
                        <a:rPr lang="fr-FR" sz="1300" dirty="0">
                          <a:effectLst/>
                        </a:rPr>
                        <a:t>); (-</a:t>
                      </a:r>
                      <a:r>
                        <a:rPr lang="fr-FR" sz="1300" dirty="0" err="1">
                          <a:effectLst/>
                        </a:rPr>
                        <a:t>y,+x,+z</a:t>
                      </a:r>
                      <a:r>
                        <a:rPr lang="fr-FR" sz="1300" dirty="0">
                          <a:effectLst/>
                        </a:rPr>
                        <a:t>) </a:t>
                      </a:r>
                      <a:endParaRPr lang="fr-FR" sz="1300" dirty="0"/>
                    </a:p>
                  </a:txBody>
                  <a:tcPr marL="63759" marR="63759" marT="31880" marB="31880" anchor="ctr">
                    <a:lnL>
                      <a:noFill/>
                    </a:lnL>
                    <a:lnR>
                      <a:noFill/>
                    </a:lnR>
                    <a:lnT>
                      <a:noFill/>
                    </a:lnT>
                    <a:lnB>
                      <a:noFill/>
                    </a:lnB>
                  </a:tcPr>
                </a:tc>
              </a:tr>
              <a:tr h="1020147">
                <a:tc>
                  <a:txBody>
                    <a:bodyPr/>
                    <a:lstStyle/>
                    <a:p>
                      <a:endParaRPr lang="en-US" sz="1300"/>
                    </a:p>
                  </a:txBody>
                  <a:tcPr marL="63759" marR="63759" marT="31880" marB="31880" anchor="ctr">
                    <a:lnL>
                      <a:noFill/>
                    </a:lnL>
                    <a:lnR>
                      <a:noFill/>
                    </a:lnR>
                    <a:lnT>
                      <a:noFill/>
                    </a:lnT>
                    <a:lnB>
                      <a:noFill/>
                    </a:lnB>
                  </a:tcPr>
                </a:tc>
                <a:tc>
                  <a:txBody>
                    <a:bodyPr/>
                    <a:lstStyle/>
                    <a:p>
                      <a:r>
                        <a:rPr lang="fr-FR" sz="1300" b="1">
                          <a:effectLst/>
                        </a:rPr>
                        <a:t>80	I4</a:t>
                      </a:r>
                      <a:r>
                        <a:rPr lang="fr-FR" sz="1300" b="1" baseline="-25000">
                          <a:effectLst/>
                        </a:rPr>
                        <a:t>1</a:t>
                      </a:r>
                      <a:r>
                        <a:rPr lang="fr-FR" sz="1300">
                          <a:effectLst/>
                        </a:rPr>
                        <a:t> </a:t>
                      </a:r>
                      <a:br>
                        <a:rPr lang="fr-FR" sz="1300">
                          <a:effectLst/>
                        </a:rPr>
                      </a:br>
                      <a:r>
                        <a:rPr lang="fr-FR" sz="1300">
                          <a:effectLst/>
                        </a:rPr>
                        <a:t/>
                      </a:r>
                      <a:br>
                        <a:rPr lang="fr-FR" sz="1300">
                          <a:effectLst/>
                        </a:rPr>
                      </a:br>
                      <a:r>
                        <a:rPr lang="fr-FR" sz="1300">
                          <a:effectLst/>
                        </a:rPr>
                        <a:t>Origins: (0,0,0 1/2.1/2,1/2) </a:t>
                      </a:r>
                      <a:endParaRPr lang="fr-FR" sz="1300"/>
                    </a:p>
                    <a:p>
                      <a:r>
                        <a:rPr lang="fr-FR" sz="1300">
                          <a:effectLst/>
                        </a:rPr>
                        <a:t>(+x,+y,+z); (-x,-y,+z); (+y,1/2-x,1/4+z); (-y,1/2+x,1/4+z)</a:t>
                      </a:r>
                      <a:endParaRPr lang="fr-FR" sz="1300"/>
                    </a:p>
                  </a:txBody>
                  <a:tcPr marL="63759" marR="63759" marT="31880" marB="31880" anchor="ctr">
                    <a:lnL>
                      <a:noFill/>
                    </a:lnL>
                    <a:lnR>
                      <a:noFill/>
                    </a:lnR>
                    <a:lnT>
                      <a:noFill/>
                    </a:lnT>
                    <a:lnB>
                      <a:noFill/>
                    </a:lnB>
                  </a:tcPr>
                </a:tc>
              </a:tr>
              <a:tr h="637592">
                <a:tc>
                  <a:txBody>
                    <a:bodyPr/>
                    <a:lstStyle/>
                    <a:p>
                      <a:endParaRPr lang="en-US" sz="1300"/>
                    </a:p>
                  </a:txBody>
                  <a:tcPr marL="63759" marR="63759" marT="31880" marB="31880" anchor="ctr">
                    <a:lnL>
                      <a:noFill/>
                    </a:lnL>
                    <a:lnR>
                      <a:noFill/>
                    </a:lnR>
                    <a:lnT>
                      <a:noFill/>
                    </a:lnT>
                    <a:lnB>
                      <a:noFill/>
                    </a:lnB>
                  </a:tcPr>
                </a:tc>
                <a:tc>
                  <a:txBody>
                    <a:bodyPr/>
                    <a:lstStyle/>
                    <a:p>
                      <a:r>
                        <a:rPr lang="fr-FR" sz="1300" b="1">
                          <a:effectLst/>
                        </a:rPr>
                        <a:t>81 	P4*</a:t>
                      </a:r>
                      <a:endParaRPr lang="fr-FR" sz="1300"/>
                    </a:p>
                    <a:p>
                      <a:r>
                        <a:rPr lang="fr-FR" sz="1300">
                          <a:effectLst/>
                        </a:rPr>
                        <a:t>(+x,+y,+z); (-x,-y,+z); (+y,-x,-z); (-y,+x,-z)</a:t>
                      </a:r>
                      <a:endParaRPr lang="fr-FR" sz="1300"/>
                    </a:p>
                  </a:txBody>
                  <a:tcPr marL="63759" marR="63759" marT="31880" marB="31880" anchor="ctr">
                    <a:lnL>
                      <a:noFill/>
                    </a:lnL>
                    <a:lnR>
                      <a:noFill/>
                    </a:lnR>
                    <a:lnT>
                      <a:noFill/>
                    </a:lnT>
                    <a:lnB>
                      <a:noFill/>
                    </a:lnB>
                  </a:tcPr>
                </a:tc>
              </a:tr>
              <a:tr h="1020147">
                <a:tc>
                  <a:txBody>
                    <a:bodyPr/>
                    <a:lstStyle/>
                    <a:p>
                      <a:endParaRPr lang="en-US" sz="1300"/>
                    </a:p>
                  </a:txBody>
                  <a:tcPr marL="63759" marR="63759" marT="31880" marB="31880" anchor="ctr">
                    <a:lnL>
                      <a:noFill/>
                    </a:lnL>
                    <a:lnR>
                      <a:noFill/>
                    </a:lnR>
                    <a:lnT>
                      <a:noFill/>
                    </a:lnT>
                    <a:lnB>
                      <a:noFill/>
                    </a:lnB>
                  </a:tcPr>
                </a:tc>
                <a:tc>
                  <a:txBody>
                    <a:bodyPr/>
                    <a:lstStyle/>
                    <a:p>
                      <a:r>
                        <a:rPr lang="fr-FR" sz="1300" b="1" dirty="0">
                          <a:effectLst/>
                        </a:rPr>
                        <a:t>82	I4</a:t>
                      </a:r>
                      <a:r>
                        <a:rPr lang="fr-FR" sz="1300" dirty="0">
                          <a:effectLst/>
                        </a:rPr>
                        <a:t>* </a:t>
                      </a:r>
                      <a:br>
                        <a:rPr lang="fr-FR" sz="1300" dirty="0">
                          <a:effectLst/>
                        </a:rPr>
                      </a:br>
                      <a:r>
                        <a:rPr lang="fr-FR" sz="1300" dirty="0">
                          <a:effectLst/>
                        </a:rPr>
                        <a:t/>
                      </a:r>
                      <a:br>
                        <a:rPr lang="fr-FR" sz="1300" dirty="0">
                          <a:effectLst/>
                        </a:rPr>
                      </a:br>
                      <a:r>
                        <a:rPr lang="fr-FR" sz="1300" dirty="0" err="1">
                          <a:effectLst/>
                        </a:rPr>
                        <a:t>Origins</a:t>
                      </a:r>
                      <a:r>
                        <a:rPr lang="fr-FR" sz="1300" dirty="0">
                          <a:effectLst/>
                        </a:rPr>
                        <a:t>: (0,0,0 1/2.1/2,1/2) </a:t>
                      </a:r>
                      <a:endParaRPr lang="fr-FR" sz="1300" dirty="0"/>
                    </a:p>
                    <a:p>
                      <a:r>
                        <a:rPr lang="fr-FR" sz="1300" dirty="0">
                          <a:effectLst/>
                        </a:rPr>
                        <a:t>(+</a:t>
                      </a:r>
                      <a:r>
                        <a:rPr lang="fr-FR" sz="1300" dirty="0" err="1">
                          <a:effectLst/>
                        </a:rPr>
                        <a:t>x,+y,+z</a:t>
                      </a:r>
                      <a:r>
                        <a:rPr lang="fr-FR" sz="1300" dirty="0">
                          <a:effectLst/>
                        </a:rPr>
                        <a:t>); (-</a:t>
                      </a:r>
                      <a:r>
                        <a:rPr lang="fr-FR" sz="1300" dirty="0" err="1">
                          <a:effectLst/>
                        </a:rPr>
                        <a:t>x,-y,+z</a:t>
                      </a:r>
                      <a:r>
                        <a:rPr lang="fr-FR" sz="1300" dirty="0">
                          <a:effectLst/>
                        </a:rPr>
                        <a:t>); (+y,-x,-z); (-</a:t>
                      </a:r>
                      <a:r>
                        <a:rPr lang="fr-FR" sz="1300" dirty="0" err="1">
                          <a:effectLst/>
                        </a:rPr>
                        <a:t>y,+x,-z</a:t>
                      </a:r>
                      <a:r>
                        <a:rPr lang="fr-FR" sz="1300" dirty="0">
                          <a:effectLst/>
                        </a:rPr>
                        <a:t>)</a:t>
                      </a:r>
                      <a:endParaRPr lang="fr-FR" sz="1300" dirty="0"/>
                    </a:p>
                  </a:txBody>
                  <a:tcPr marL="63759" marR="63759" marT="31880" marB="31880" anchor="ctr">
                    <a:lnL>
                      <a:noFill/>
                    </a:lnL>
                    <a:lnR>
                      <a:noFill/>
                    </a:lnR>
                    <a:lnT>
                      <a:noFill/>
                    </a:lnT>
                    <a:lnB>
                      <a:noFill/>
                    </a:lnB>
                  </a:tcPr>
                </a:tc>
              </a:tr>
            </a:tbl>
          </a:graphicData>
        </a:graphic>
      </p:graphicFrame>
      <p:pic>
        <p:nvPicPr>
          <p:cNvPr id="11267" name="Picture 3" descr="076-p4i.gif (1429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7801" y="43879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077-p4j.gif (1462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66" y="609600"/>
            <a:ext cx="1256505" cy="1256505"/>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descr="078-p4k.gif (1399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90" y="2133600"/>
            <a:ext cx="1147509" cy="115324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079-i4.gif (1778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1088" y="388620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1271" name="Picture 7" descr="080-i4i.gif (1594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38" y="3453030"/>
            <a:ext cx="1477962" cy="1477962"/>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081-p4x.gif (1474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81875" y="4930992"/>
            <a:ext cx="1290926" cy="1290926"/>
          </a:xfrm>
          <a:prstGeom prst="rect">
            <a:avLst/>
          </a:prstGeom>
          <a:noFill/>
          <a:extLst>
            <a:ext uri="{909E8E84-426E-40DD-AFC4-6F175D3DCCD1}">
              <a14:hiddenFill xmlns:a14="http://schemas.microsoft.com/office/drawing/2010/main">
                <a:solidFill>
                  <a:srgbClr val="FFFFFF"/>
                </a:solidFill>
              </a14:hiddenFill>
            </a:ext>
          </a:extLst>
        </p:spPr>
      </p:pic>
      <p:pic>
        <p:nvPicPr>
          <p:cNvPr id="11273" name="Picture 9" descr="082-i4x.gif (1768 byt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5458691"/>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075-p4.gif (1517 byt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81875" y="2336872"/>
            <a:ext cx="1480199" cy="148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999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2000" b="1" dirty="0" smtClean="0"/>
              <a:t>Tetragonal (4/m) Space Groups</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11039308"/>
              </p:ext>
            </p:extLst>
          </p:nvPr>
        </p:nvGraphicFramePr>
        <p:xfrm>
          <a:off x="304797" y="609600"/>
          <a:ext cx="8686802" cy="6096000"/>
        </p:xfrm>
        <a:graphic>
          <a:graphicData uri="http://schemas.openxmlformats.org/drawingml/2006/table">
            <a:tbl>
              <a:tblPr/>
              <a:tblGrid>
                <a:gridCol w="4343401"/>
                <a:gridCol w="4343401"/>
              </a:tblGrid>
              <a:tr h="812800">
                <a:tc>
                  <a:txBody>
                    <a:bodyPr/>
                    <a:lstStyle/>
                    <a:p>
                      <a:endParaRPr lang="en-US" sz="1000" dirty="0"/>
                    </a:p>
                  </a:txBody>
                  <a:tcPr marL="50800" marR="50800" marT="25400" marB="25400" anchor="ctr">
                    <a:lnL>
                      <a:noFill/>
                    </a:lnL>
                    <a:lnR>
                      <a:noFill/>
                    </a:lnR>
                    <a:lnT>
                      <a:noFill/>
                    </a:lnT>
                    <a:lnB>
                      <a:noFill/>
                    </a:lnB>
                  </a:tcPr>
                </a:tc>
                <a:tc>
                  <a:txBody>
                    <a:bodyPr/>
                    <a:lstStyle/>
                    <a:p>
                      <a:r>
                        <a:rPr lang="en-US" sz="1000" b="1"/>
                        <a:t>83 P4/m </a:t>
                      </a:r>
                      <a:endParaRPr lang="en-US" sz="1000"/>
                    </a:p>
                    <a:p>
                      <a:r>
                        <a:rPr lang="en-US" sz="1000"/>
                        <a:t>(+x,+y,+z); (-x,-y,+z); (+y,-x,+z); (-y,+x,+z)</a:t>
                      </a:r>
                      <a:br>
                        <a:rPr lang="en-US" sz="1000"/>
                      </a:br>
                      <a:r>
                        <a:rPr lang="en-US" sz="1000"/>
                        <a:t>(+x,+y,-z); (-x,-y,-z); (+y,-x,-z); ( -y,+x,-z)</a:t>
                      </a:r>
                    </a:p>
                  </a:txBody>
                  <a:tcPr marL="50800" marR="50800" marT="25400" marB="25400" anchor="ctr">
                    <a:lnL>
                      <a:noFill/>
                    </a:lnL>
                    <a:lnR>
                      <a:noFill/>
                    </a:lnR>
                    <a:lnT>
                      <a:noFill/>
                    </a:lnT>
                    <a:lnB>
                      <a:noFill/>
                    </a:lnB>
                  </a:tcPr>
                </a:tc>
              </a:tr>
              <a:tr h="812800">
                <a:tc>
                  <a:txBody>
                    <a:bodyPr/>
                    <a:lstStyle/>
                    <a:p>
                      <a:endParaRPr lang="en-US" sz="1000"/>
                    </a:p>
                  </a:txBody>
                  <a:tcPr marL="50800" marR="50800" marT="25400" marB="25400" anchor="ctr">
                    <a:lnL>
                      <a:noFill/>
                    </a:lnL>
                    <a:lnR>
                      <a:noFill/>
                    </a:lnR>
                    <a:lnT>
                      <a:noFill/>
                    </a:lnT>
                    <a:lnB>
                      <a:noFill/>
                    </a:lnB>
                  </a:tcPr>
                </a:tc>
                <a:tc>
                  <a:txBody>
                    <a:bodyPr/>
                    <a:lstStyle/>
                    <a:p>
                      <a:r>
                        <a:rPr lang="en-US" sz="1000" b="1"/>
                        <a:t>84 P4</a:t>
                      </a:r>
                      <a:r>
                        <a:rPr lang="en-US" sz="1000" b="1" baseline="-25000"/>
                        <a:t>2</a:t>
                      </a:r>
                      <a:r>
                        <a:rPr lang="en-US" sz="1000" b="1"/>
                        <a:t>/m </a:t>
                      </a:r>
                      <a:endParaRPr lang="en-US" sz="1000"/>
                    </a:p>
                    <a:p>
                      <a:r>
                        <a:rPr lang="en-US" sz="1000"/>
                        <a:t>(+x,+y,+z); (-x,-y,+z); (+y,-x, 1/2+z); (-y,+x, 1/2+z)</a:t>
                      </a:r>
                      <a:br>
                        <a:rPr lang="en-US" sz="1000"/>
                      </a:br>
                      <a:r>
                        <a:rPr lang="en-US" sz="1000"/>
                        <a:t>(+x,+y,-z); (-x,-y,-z); (+y,-x, 1/2-z); (-y,+x, 1/2-z)</a:t>
                      </a:r>
                    </a:p>
                  </a:txBody>
                  <a:tcPr marL="50800" marR="50800" marT="25400" marB="25400" anchor="ctr">
                    <a:lnL>
                      <a:noFill/>
                    </a:lnL>
                    <a:lnR>
                      <a:noFill/>
                    </a:lnR>
                    <a:lnT>
                      <a:noFill/>
                    </a:lnT>
                    <a:lnB>
                      <a:noFill/>
                    </a:lnB>
                  </a:tcPr>
                </a:tc>
              </a:tr>
              <a:tr h="1117600">
                <a:tc>
                  <a:txBody>
                    <a:bodyPr/>
                    <a:lstStyle/>
                    <a:p>
                      <a:endParaRPr lang="en-US" sz="1000"/>
                    </a:p>
                  </a:txBody>
                  <a:tcPr marL="50800" marR="50800" marT="25400" marB="25400" anchor="ctr">
                    <a:lnL>
                      <a:noFill/>
                    </a:lnL>
                    <a:lnR>
                      <a:noFill/>
                    </a:lnR>
                    <a:lnT>
                      <a:noFill/>
                    </a:lnT>
                    <a:lnB>
                      <a:noFill/>
                    </a:lnB>
                  </a:tcPr>
                </a:tc>
                <a:tc>
                  <a:txBody>
                    <a:bodyPr/>
                    <a:lstStyle/>
                    <a:p>
                      <a:r>
                        <a:rPr lang="en-US" sz="1000" b="1"/>
                        <a:t>85 P4/n </a:t>
                      </a:r>
                      <a:endParaRPr lang="en-US" sz="1000"/>
                    </a:p>
                    <a:p>
                      <a:r>
                        <a:rPr lang="en-US" sz="1000"/>
                        <a:t>(+x,+y,+z); (-x,-y,+z); (+y,-x,-z); ( -y,+x,-z)</a:t>
                      </a:r>
                      <a:br>
                        <a:rPr lang="en-US" sz="1000"/>
                      </a:br>
                      <a:r>
                        <a:rPr lang="en-US" sz="1000"/>
                        <a:t>(1/2+y, 1/2-x,+z); (1/2-y, 1/2+x,+z); </a:t>
                      </a:r>
                      <a:br>
                        <a:rPr lang="en-US" sz="1000"/>
                      </a:br>
                      <a:r>
                        <a:rPr lang="en-US" sz="1000"/>
                        <a:t>(1/2+x, 1/2+y,-z); (1/2-x, 1/2-y,-z)</a:t>
                      </a:r>
                    </a:p>
                  </a:txBody>
                  <a:tcPr marL="50800" marR="50800" marT="25400" marB="25400" anchor="ctr">
                    <a:lnL>
                      <a:noFill/>
                    </a:lnL>
                    <a:lnR>
                      <a:noFill/>
                    </a:lnR>
                    <a:lnT>
                      <a:noFill/>
                    </a:lnT>
                    <a:lnB>
                      <a:noFill/>
                    </a:lnB>
                  </a:tcPr>
                </a:tc>
              </a:tr>
              <a:tr h="1117600">
                <a:tc>
                  <a:txBody>
                    <a:bodyPr/>
                    <a:lstStyle/>
                    <a:p>
                      <a:endParaRPr lang="en-US" sz="1000"/>
                    </a:p>
                  </a:txBody>
                  <a:tcPr marL="50800" marR="50800" marT="25400" marB="25400" anchor="ctr">
                    <a:lnL>
                      <a:noFill/>
                    </a:lnL>
                    <a:lnR>
                      <a:noFill/>
                    </a:lnR>
                    <a:lnT>
                      <a:noFill/>
                    </a:lnT>
                    <a:lnB>
                      <a:noFill/>
                    </a:lnB>
                  </a:tcPr>
                </a:tc>
                <a:tc>
                  <a:txBody>
                    <a:bodyPr/>
                    <a:lstStyle/>
                    <a:p>
                      <a:r>
                        <a:rPr lang="en-US" sz="1000" b="1" dirty="0"/>
                        <a:t>86 P4</a:t>
                      </a:r>
                      <a:r>
                        <a:rPr lang="en-US" sz="1000" b="1" baseline="-25000" dirty="0"/>
                        <a:t>2</a:t>
                      </a:r>
                      <a:r>
                        <a:rPr lang="en-US" sz="1000" b="1" dirty="0"/>
                        <a:t>/n </a:t>
                      </a:r>
                      <a:endParaRPr lang="en-US" sz="1000" dirty="0"/>
                    </a:p>
                    <a:p>
                      <a:r>
                        <a:rPr lang="en-US" sz="1000" dirty="0"/>
                        <a:t>(+</a:t>
                      </a:r>
                      <a:r>
                        <a:rPr lang="en-US" sz="1000" dirty="0" err="1"/>
                        <a:t>x,+y,+z</a:t>
                      </a:r>
                      <a:r>
                        <a:rPr lang="en-US" sz="1000" dirty="0"/>
                        <a:t>); (-</a:t>
                      </a:r>
                      <a:r>
                        <a:rPr lang="en-US" sz="1000" dirty="0" err="1"/>
                        <a:t>x,-y,+z</a:t>
                      </a:r>
                      <a:r>
                        <a:rPr lang="en-US" sz="1000" dirty="0"/>
                        <a:t>); (+y,-x,-z); (-</a:t>
                      </a:r>
                      <a:r>
                        <a:rPr lang="en-US" sz="1000" dirty="0" err="1"/>
                        <a:t>y,+x,-z</a:t>
                      </a:r>
                      <a:r>
                        <a:rPr lang="en-US" sz="1000" dirty="0"/>
                        <a:t>)</a:t>
                      </a:r>
                      <a:br>
                        <a:rPr lang="en-US" sz="1000" dirty="0"/>
                      </a:br>
                      <a:r>
                        <a:rPr lang="en-US" sz="1000" dirty="0"/>
                        <a:t>(1/2+y, 1/2-x, 1/2+z); ( 1/2-y, 1/2+x, 1/2+z); </a:t>
                      </a:r>
                      <a:br>
                        <a:rPr lang="en-US" sz="1000" dirty="0"/>
                      </a:br>
                      <a:r>
                        <a:rPr lang="en-US" sz="1000" dirty="0"/>
                        <a:t>(1/2+x, 1/2+y, 1/2-z); (1/2-x,1/2-y, 1/2-z)</a:t>
                      </a:r>
                    </a:p>
                  </a:txBody>
                  <a:tcPr marL="50800" marR="50800" marT="25400" marB="25400" anchor="ctr">
                    <a:lnL>
                      <a:noFill/>
                    </a:lnL>
                    <a:lnR>
                      <a:noFill/>
                    </a:lnR>
                    <a:lnT>
                      <a:noFill/>
                    </a:lnT>
                    <a:lnB>
                      <a:noFill/>
                    </a:lnB>
                  </a:tcPr>
                </a:tc>
              </a:tr>
              <a:tr h="1117600">
                <a:tc>
                  <a:txBody>
                    <a:bodyPr/>
                    <a:lstStyle/>
                    <a:p>
                      <a:endParaRPr lang="en-US" sz="1000"/>
                    </a:p>
                  </a:txBody>
                  <a:tcPr marL="50800" marR="50800" marT="25400" marB="25400" anchor="ctr">
                    <a:lnL>
                      <a:noFill/>
                    </a:lnL>
                    <a:lnR>
                      <a:noFill/>
                    </a:lnR>
                    <a:lnT>
                      <a:noFill/>
                    </a:lnT>
                    <a:lnB>
                      <a:noFill/>
                    </a:lnB>
                  </a:tcPr>
                </a:tc>
                <a:tc>
                  <a:txBody>
                    <a:bodyPr/>
                    <a:lstStyle/>
                    <a:p>
                      <a:r>
                        <a:rPr lang="en-US" sz="1000" b="1"/>
                        <a:t>87 I4/m</a:t>
                      </a:r>
                      <a:r>
                        <a:rPr lang="en-US" sz="1000"/>
                        <a:t> </a:t>
                      </a:r>
                      <a:br>
                        <a:rPr lang="en-US" sz="1000"/>
                      </a:br>
                      <a:r>
                        <a:rPr lang="en-US" sz="1000"/>
                        <a:t/>
                      </a:r>
                      <a:br>
                        <a:rPr lang="en-US" sz="1000"/>
                      </a:br>
                      <a:r>
                        <a:rPr lang="en-US" sz="1000"/>
                        <a:t>Origins: (0,0,0 1/2.1/2,1/2) </a:t>
                      </a:r>
                    </a:p>
                    <a:p>
                      <a:r>
                        <a:rPr lang="en-US" sz="1000"/>
                        <a:t>+x,+y,+z); (-x,-y,+z); (+y,-x,+z); (-y,+x,+z)</a:t>
                      </a:r>
                      <a:br>
                        <a:rPr lang="en-US" sz="1000"/>
                      </a:br>
                      <a:r>
                        <a:rPr lang="en-US" sz="1000"/>
                        <a:t>(+x,+y,-z); (-x,-y,-z); (+y,-x,-z); ( -y,+x,-z)</a:t>
                      </a:r>
                    </a:p>
                  </a:txBody>
                  <a:tcPr marL="50800" marR="50800" marT="25400" marB="25400" anchor="ctr">
                    <a:lnL>
                      <a:noFill/>
                    </a:lnL>
                    <a:lnR>
                      <a:noFill/>
                    </a:lnR>
                    <a:lnT>
                      <a:noFill/>
                    </a:lnT>
                    <a:lnB>
                      <a:noFill/>
                    </a:lnB>
                  </a:tcPr>
                </a:tc>
              </a:tr>
              <a:tr h="1117600">
                <a:tc>
                  <a:txBody>
                    <a:bodyPr/>
                    <a:lstStyle/>
                    <a:p>
                      <a:endParaRPr lang="en-US" sz="1000"/>
                    </a:p>
                  </a:txBody>
                  <a:tcPr marL="50800" marR="50800" marT="25400" marB="25400" anchor="ctr">
                    <a:lnL>
                      <a:noFill/>
                    </a:lnL>
                    <a:lnR>
                      <a:noFill/>
                    </a:lnR>
                    <a:lnT>
                      <a:noFill/>
                    </a:lnT>
                    <a:lnB>
                      <a:noFill/>
                    </a:lnB>
                  </a:tcPr>
                </a:tc>
                <a:tc>
                  <a:txBody>
                    <a:bodyPr/>
                    <a:lstStyle/>
                    <a:p>
                      <a:r>
                        <a:rPr lang="en-US" sz="1000" b="1" dirty="0"/>
                        <a:t>88 I4</a:t>
                      </a:r>
                      <a:r>
                        <a:rPr lang="en-US" sz="1000" b="1" baseline="-25000" dirty="0"/>
                        <a:t>1</a:t>
                      </a:r>
                      <a:r>
                        <a:rPr lang="en-US" sz="1000" b="1" dirty="0"/>
                        <a:t>/a</a:t>
                      </a:r>
                      <a:r>
                        <a:rPr lang="en-US" sz="1000" dirty="0"/>
                        <a:t> </a:t>
                      </a:r>
                      <a:br>
                        <a:rPr lang="en-US" sz="1000" dirty="0"/>
                      </a:br>
                      <a:r>
                        <a:rPr lang="en-US" sz="1000" dirty="0"/>
                        <a:t/>
                      </a:r>
                      <a:br>
                        <a:rPr lang="en-US" sz="1000" dirty="0"/>
                      </a:br>
                      <a:r>
                        <a:rPr lang="en-US" sz="1000" dirty="0"/>
                        <a:t>Origins: (0,0,0 1/2.1/2,1/2) </a:t>
                      </a:r>
                    </a:p>
                    <a:p>
                      <a:r>
                        <a:rPr lang="en-US" sz="1000" dirty="0"/>
                        <a:t>(+</a:t>
                      </a:r>
                      <a:r>
                        <a:rPr lang="en-US" sz="1000" dirty="0" err="1"/>
                        <a:t>x,+y,+z</a:t>
                      </a:r>
                      <a:r>
                        <a:rPr lang="en-US" sz="1000" dirty="0"/>
                        <a:t>); (-</a:t>
                      </a:r>
                      <a:r>
                        <a:rPr lang="en-US" sz="1000" dirty="0" err="1"/>
                        <a:t>x,-y,+z</a:t>
                      </a:r>
                      <a:r>
                        <a:rPr lang="en-US" sz="1000" dirty="0"/>
                        <a:t>); (+y,1/2-x,1/4+z); ( -y,1/2+x,1/4+z)</a:t>
                      </a:r>
                      <a:br>
                        <a:rPr lang="en-US" sz="1000" dirty="0"/>
                      </a:br>
                      <a:r>
                        <a:rPr lang="en-US" sz="1000" dirty="0"/>
                        <a:t>(+x,1/2+y,1/4-z); ( -x,1/2-y,1/4-z); ( +y,-x,-z); ( -</a:t>
                      </a:r>
                      <a:r>
                        <a:rPr lang="en-US" sz="1000" dirty="0" err="1"/>
                        <a:t>y,+x,-z</a:t>
                      </a:r>
                      <a:r>
                        <a:rPr lang="en-US" sz="1000" dirty="0"/>
                        <a:t>)</a:t>
                      </a:r>
                    </a:p>
                  </a:txBody>
                  <a:tcPr marL="50800" marR="50800" marT="25400" marB="25400" anchor="ctr">
                    <a:lnL>
                      <a:noFill/>
                    </a:lnL>
                    <a:lnR>
                      <a:noFill/>
                    </a:lnR>
                    <a:lnT>
                      <a:noFill/>
                    </a:lnT>
                    <a:lnB>
                      <a:noFill/>
                    </a:lnB>
                  </a:tcPr>
                </a:tc>
              </a:tr>
            </a:tbl>
          </a:graphicData>
        </a:graphic>
      </p:graphicFrame>
      <p:pic>
        <p:nvPicPr>
          <p:cNvPr id="12289" name="Picture 1" descr="083-p4_m.gif (1855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9144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084p4j_m.gif (1841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085-p4_n.gif (1797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8194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086p4j_n.gif (1812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8194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087-i4_m.gif (2208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47244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088i4i_a.gif (2254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8006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954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2400" b="1" dirty="0" smtClean="0"/>
              <a:t>Tetragonal (422) Space Groups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93107584"/>
              </p:ext>
            </p:extLst>
          </p:nvPr>
        </p:nvGraphicFramePr>
        <p:xfrm>
          <a:off x="152400" y="473892"/>
          <a:ext cx="8763000" cy="6231708"/>
        </p:xfrm>
        <a:graphic>
          <a:graphicData uri="http://schemas.openxmlformats.org/drawingml/2006/table">
            <a:tbl>
              <a:tblPr/>
              <a:tblGrid>
                <a:gridCol w="4381500"/>
                <a:gridCol w="4381500"/>
              </a:tblGrid>
              <a:tr h="519486">
                <a:tc>
                  <a:txBody>
                    <a:bodyPr/>
                    <a:lstStyle/>
                    <a:p>
                      <a:endParaRPr lang="en-US" sz="600"/>
                    </a:p>
                  </a:txBody>
                  <a:tcPr marL="28633" marR="28633" marT="14317" marB="14317" anchor="ctr">
                    <a:lnL>
                      <a:noFill/>
                    </a:lnL>
                    <a:lnR>
                      <a:noFill/>
                    </a:lnR>
                    <a:lnT>
                      <a:noFill/>
                    </a:lnT>
                    <a:lnB>
                      <a:noFill/>
                    </a:lnB>
                  </a:tcPr>
                </a:tc>
                <a:tc>
                  <a:txBody>
                    <a:bodyPr/>
                    <a:lstStyle/>
                    <a:p>
                      <a:r>
                        <a:rPr lang="en-US" sz="600" b="1"/>
                        <a:t>89 P422) </a:t>
                      </a:r>
                      <a:endParaRPr lang="en-US" sz="600"/>
                    </a:p>
                    <a:p>
                      <a:r>
                        <a:rPr lang="en-US" sz="600"/>
                        <a:t>(+x,+y,+z); (-x,-y,+z); (-x,+y,-z); (+x,-y,-z) </a:t>
                      </a:r>
                      <a:br>
                        <a:rPr lang="en-US" sz="600"/>
                      </a:br>
                      <a:r>
                        <a:rPr lang="en-US" sz="600"/>
                        <a:t>(+y,-x,+z); (-y,+x,+z); ( +y,+x,-z); (-y,-x,-z) </a:t>
                      </a:r>
                    </a:p>
                  </a:txBody>
                  <a:tcPr marL="28633" marR="28633" marT="14317" marB="14317" anchor="ctr">
                    <a:lnL>
                      <a:noFill/>
                    </a:lnL>
                    <a:lnR>
                      <a:noFill/>
                    </a:lnR>
                    <a:lnT>
                      <a:noFill/>
                    </a:lnT>
                    <a:lnB>
                      <a:noFill/>
                    </a:lnB>
                  </a:tcPr>
                </a:tc>
              </a:tr>
              <a:tr h="519486">
                <a:tc>
                  <a:txBody>
                    <a:bodyPr/>
                    <a:lstStyle/>
                    <a:p>
                      <a:endParaRPr lang="en-US" sz="600"/>
                    </a:p>
                  </a:txBody>
                  <a:tcPr marL="28633" marR="28633" marT="14317" marB="14317" anchor="ctr">
                    <a:lnL>
                      <a:noFill/>
                    </a:lnL>
                    <a:lnR>
                      <a:noFill/>
                    </a:lnR>
                    <a:lnT>
                      <a:noFill/>
                    </a:lnT>
                    <a:lnB>
                      <a:noFill/>
                    </a:lnB>
                  </a:tcPr>
                </a:tc>
                <a:tc>
                  <a:txBody>
                    <a:bodyPr/>
                    <a:lstStyle/>
                    <a:p>
                      <a:r>
                        <a:rPr lang="en-US" sz="600" b="1"/>
                        <a:t>90 P42</a:t>
                      </a:r>
                      <a:r>
                        <a:rPr lang="en-US" sz="600" b="1" baseline="-25000"/>
                        <a:t>1</a:t>
                      </a:r>
                      <a:r>
                        <a:rPr lang="en-US" sz="600" b="1"/>
                        <a:t>2) </a:t>
                      </a:r>
                      <a:endParaRPr lang="en-US" sz="600"/>
                    </a:p>
                    <a:p>
                      <a:r>
                        <a:rPr lang="en-US" sz="600"/>
                        <a:t>(+x,+y,+z); (-x,-y,+z); (1/2-x, 1/2+y,-z); (1/2+x, 1/2-y,-z) </a:t>
                      </a:r>
                      <a:br>
                        <a:rPr lang="en-US" sz="600"/>
                      </a:br>
                      <a:r>
                        <a:rPr lang="en-US" sz="600"/>
                        <a:t>(+y,-x,+z); (-y,+x,+z 1/2+y, 1/2+x,-z); (1/2-y, 1/2-x,-z) </a:t>
                      </a:r>
                    </a:p>
                  </a:txBody>
                  <a:tcPr marL="28633" marR="28633" marT="14317" marB="14317" anchor="ctr">
                    <a:lnL>
                      <a:noFill/>
                    </a:lnL>
                    <a:lnR>
                      <a:noFill/>
                    </a:lnR>
                    <a:lnT>
                      <a:noFill/>
                    </a:lnT>
                    <a:lnB>
                      <a:noFill/>
                    </a:lnB>
                  </a:tcPr>
                </a:tc>
              </a:tr>
              <a:tr h="519486">
                <a:tc>
                  <a:txBody>
                    <a:bodyPr/>
                    <a:lstStyle/>
                    <a:p>
                      <a:endParaRPr lang="en-US" sz="600"/>
                    </a:p>
                  </a:txBody>
                  <a:tcPr marL="28633" marR="28633" marT="14317" marB="14317" anchor="ctr">
                    <a:lnL>
                      <a:noFill/>
                    </a:lnL>
                    <a:lnR>
                      <a:noFill/>
                    </a:lnR>
                    <a:lnT>
                      <a:noFill/>
                    </a:lnT>
                    <a:lnB>
                      <a:noFill/>
                    </a:lnB>
                  </a:tcPr>
                </a:tc>
                <a:tc>
                  <a:txBody>
                    <a:bodyPr/>
                    <a:lstStyle/>
                    <a:p>
                      <a:r>
                        <a:rPr lang="en-US" sz="600" b="1"/>
                        <a:t>91 P4</a:t>
                      </a:r>
                      <a:r>
                        <a:rPr lang="en-US" sz="600" b="1" baseline="-25000"/>
                        <a:t>1</a:t>
                      </a:r>
                      <a:r>
                        <a:rPr lang="en-US" sz="600" b="1"/>
                        <a:t>22) </a:t>
                      </a:r>
                      <a:endParaRPr lang="en-US" sz="600"/>
                    </a:p>
                    <a:p>
                      <a:r>
                        <a:rPr lang="en-US" sz="600"/>
                        <a:t>(+x,+y,+z); (-x,-y,1/2+z -y,+x,1/4+z); (+y,-x,3/4+z) </a:t>
                      </a:r>
                      <a:br>
                        <a:rPr lang="en-US" sz="600"/>
                      </a:br>
                      <a:r>
                        <a:rPr lang="en-US" sz="600"/>
                        <a:t>(-x,+y,-z); (+x,-y,1/2-z -y,-x,1/4-z); (+y,+x,3/4-z); () </a:t>
                      </a:r>
                    </a:p>
                  </a:txBody>
                  <a:tcPr marL="28633" marR="28633" marT="14317" marB="14317" anchor="ctr">
                    <a:lnL>
                      <a:noFill/>
                    </a:lnL>
                    <a:lnR>
                      <a:noFill/>
                    </a:lnR>
                    <a:lnT>
                      <a:noFill/>
                    </a:lnT>
                    <a:lnB>
                      <a:noFill/>
                    </a:lnB>
                  </a:tcPr>
                </a:tc>
              </a:tr>
              <a:tr h="714293">
                <a:tc>
                  <a:txBody>
                    <a:bodyPr/>
                    <a:lstStyle/>
                    <a:p>
                      <a:endParaRPr lang="en-US" sz="600"/>
                    </a:p>
                  </a:txBody>
                  <a:tcPr marL="28633" marR="28633" marT="14317" marB="14317" anchor="ctr">
                    <a:lnL>
                      <a:noFill/>
                    </a:lnL>
                    <a:lnR>
                      <a:noFill/>
                    </a:lnR>
                    <a:lnT>
                      <a:noFill/>
                    </a:lnT>
                    <a:lnB>
                      <a:noFill/>
                    </a:lnB>
                  </a:tcPr>
                </a:tc>
                <a:tc>
                  <a:txBody>
                    <a:bodyPr/>
                    <a:lstStyle/>
                    <a:p>
                      <a:r>
                        <a:rPr lang="en-US" sz="600" b="1"/>
                        <a:t>92 P4</a:t>
                      </a:r>
                      <a:r>
                        <a:rPr lang="en-US" sz="600" b="1" baseline="-25000"/>
                        <a:t>1</a:t>
                      </a:r>
                      <a:r>
                        <a:rPr lang="en-US" sz="600" b="1"/>
                        <a:t>2</a:t>
                      </a:r>
                      <a:r>
                        <a:rPr lang="en-US" sz="600" b="1" baseline="-25000"/>
                        <a:t>1</a:t>
                      </a:r>
                      <a:r>
                        <a:rPr lang="en-US" sz="600" b="1"/>
                        <a:t>2) </a:t>
                      </a:r>
                      <a:endParaRPr lang="en-US" sz="600"/>
                    </a:p>
                    <a:p>
                      <a:r>
                        <a:rPr lang="en-US" sz="600"/>
                        <a:t>(+x,+y,+z); (-x,-y, 1/2+z); </a:t>
                      </a:r>
                      <a:br>
                        <a:rPr lang="en-US" sz="600"/>
                      </a:br>
                      <a:r>
                        <a:rPr lang="en-US" sz="600"/>
                        <a:t>(1/2-y, 1/2+x, 1/4+z); (1/2+y, 1/2-x,3/4+z); </a:t>
                      </a:r>
                      <a:br>
                        <a:rPr lang="en-US" sz="600"/>
                      </a:br>
                      <a:r>
                        <a:rPr lang="en-US" sz="600"/>
                        <a:t>(+y,+x,-z); (-y,-x, 1/2-z); </a:t>
                      </a:r>
                      <a:br>
                        <a:rPr lang="en-US" sz="600"/>
                      </a:br>
                      <a:r>
                        <a:rPr lang="en-US" sz="600"/>
                        <a:t>(1/2-x, 1/2+y, 1/4-z); (1/2+x, 1/2-y, 3/4-z) </a:t>
                      </a:r>
                    </a:p>
                  </a:txBody>
                  <a:tcPr marL="28633" marR="28633" marT="14317" marB="14317" anchor="ctr">
                    <a:lnL>
                      <a:noFill/>
                    </a:lnL>
                    <a:lnR>
                      <a:noFill/>
                    </a:lnR>
                    <a:lnT>
                      <a:noFill/>
                    </a:lnT>
                    <a:lnB>
                      <a:noFill/>
                    </a:lnB>
                  </a:tcPr>
                </a:tc>
              </a:tr>
              <a:tr h="550893">
                <a:tc>
                  <a:txBody>
                    <a:bodyPr/>
                    <a:lstStyle/>
                    <a:p>
                      <a:endParaRPr lang="en-US" sz="600"/>
                    </a:p>
                  </a:txBody>
                  <a:tcPr marL="28633" marR="28633" marT="14317" marB="14317" anchor="ctr">
                    <a:lnL>
                      <a:noFill/>
                    </a:lnL>
                    <a:lnR>
                      <a:noFill/>
                    </a:lnR>
                    <a:lnT>
                      <a:noFill/>
                    </a:lnT>
                    <a:lnB>
                      <a:noFill/>
                    </a:lnB>
                  </a:tcPr>
                </a:tc>
                <a:tc>
                  <a:txBody>
                    <a:bodyPr/>
                    <a:lstStyle/>
                    <a:p>
                      <a:r>
                        <a:rPr lang="en-US" sz="600" b="1"/>
                        <a:t>93 P42 22) </a:t>
                      </a:r>
                      <a:endParaRPr lang="en-US" sz="600"/>
                    </a:p>
                    <a:p>
                      <a:r>
                        <a:rPr lang="en-US" sz="600"/>
                        <a:t>(+x,+y,+z); (-x,-y,+z); </a:t>
                      </a:r>
                      <a:br>
                        <a:rPr lang="en-US" sz="600"/>
                      </a:br>
                      <a:r>
                        <a:rPr lang="en-US" sz="600"/>
                        <a:t>(+y,-x, 1/2+z); (-y,+x, 1/2+z) </a:t>
                      </a:r>
                      <a:br>
                        <a:rPr lang="en-US" sz="600"/>
                      </a:br>
                      <a:r>
                        <a:rPr lang="en-US" sz="600"/>
                        <a:t>(-x,+y,-z); (+x,-y,-z); </a:t>
                      </a:r>
                      <a:br>
                        <a:rPr lang="en-US" sz="600"/>
                      </a:br>
                      <a:r>
                        <a:rPr lang="en-US" sz="600"/>
                        <a:t>(+y,+x, 1/2-z); (-y,-x, 1/2-z) </a:t>
                      </a:r>
                    </a:p>
                  </a:txBody>
                  <a:tcPr marL="28633" marR="28633" marT="14317" marB="14317" anchor="ctr">
                    <a:lnL>
                      <a:noFill/>
                    </a:lnL>
                    <a:lnR>
                      <a:noFill/>
                    </a:lnR>
                    <a:lnT>
                      <a:noFill/>
                    </a:lnT>
                    <a:lnB>
                      <a:noFill/>
                    </a:lnB>
                  </a:tcPr>
                </a:tc>
              </a:tr>
              <a:tr h="714293">
                <a:tc>
                  <a:txBody>
                    <a:bodyPr/>
                    <a:lstStyle/>
                    <a:p>
                      <a:endParaRPr lang="en-US" sz="600"/>
                    </a:p>
                  </a:txBody>
                  <a:tcPr marL="28633" marR="28633" marT="14317" marB="14317" anchor="ctr">
                    <a:lnL>
                      <a:noFill/>
                    </a:lnL>
                    <a:lnR>
                      <a:noFill/>
                    </a:lnR>
                    <a:lnT>
                      <a:noFill/>
                    </a:lnT>
                    <a:lnB>
                      <a:noFill/>
                    </a:lnB>
                  </a:tcPr>
                </a:tc>
                <a:tc>
                  <a:txBody>
                    <a:bodyPr/>
                    <a:lstStyle/>
                    <a:p>
                      <a:r>
                        <a:rPr lang="en-US" sz="600" b="1"/>
                        <a:t>94 P42 2</a:t>
                      </a:r>
                      <a:r>
                        <a:rPr lang="en-US" sz="600" b="1" baseline="-25000"/>
                        <a:t>1</a:t>
                      </a:r>
                      <a:r>
                        <a:rPr lang="en-US" sz="600" b="1"/>
                        <a:t>2) </a:t>
                      </a:r>
                      <a:endParaRPr lang="en-US" sz="600"/>
                    </a:p>
                    <a:p>
                      <a:r>
                        <a:rPr lang="en-US" sz="600"/>
                        <a:t>(+x,+y,+z); (-x,-y,+z); </a:t>
                      </a:r>
                      <a:br>
                        <a:rPr lang="en-US" sz="600"/>
                      </a:br>
                      <a:r>
                        <a:rPr lang="en-US" sz="600"/>
                        <a:t>(1/2-x, 1/2+y, 1/2-z); (1/2+x, 1/2-y, 1/2-z) </a:t>
                      </a:r>
                      <a:br>
                        <a:rPr lang="en-US" sz="600"/>
                      </a:br>
                      <a:r>
                        <a:rPr lang="en-US" sz="600"/>
                        <a:t>(+y,+x,-z); (-y,-x,-z); </a:t>
                      </a:r>
                      <a:br>
                        <a:rPr lang="en-US" sz="600"/>
                      </a:br>
                      <a:r>
                        <a:rPr lang="en-US" sz="600"/>
                        <a:t>(1/2+y, 1/2-x, 1/2+z); (1/2-y, 1/2+x, 1/2+z) </a:t>
                      </a:r>
                    </a:p>
                  </a:txBody>
                  <a:tcPr marL="28633" marR="28633" marT="14317" marB="14317" anchor="ctr">
                    <a:lnL>
                      <a:noFill/>
                    </a:lnL>
                    <a:lnR>
                      <a:noFill/>
                    </a:lnR>
                    <a:lnT>
                      <a:noFill/>
                    </a:lnT>
                    <a:lnB>
                      <a:noFill/>
                    </a:lnB>
                  </a:tcPr>
                </a:tc>
              </a:tr>
              <a:tr h="550893">
                <a:tc>
                  <a:txBody>
                    <a:bodyPr/>
                    <a:lstStyle/>
                    <a:p>
                      <a:endParaRPr lang="en-US" sz="600"/>
                    </a:p>
                  </a:txBody>
                  <a:tcPr marL="28633" marR="28633" marT="14317" marB="14317" anchor="ctr">
                    <a:lnL>
                      <a:noFill/>
                    </a:lnL>
                    <a:lnR>
                      <a:noFill/>
                    </a:lnR>
                    <a:lnT>
                      <a:noFill/>
                    </a:lnT>
                    <a:lnB>
                      <a:noFill/>
                    </a:lnB>
                  </a:tcPr>
                </a:tc>
                <a:tc>
                  <a:txBody>
                    <a:bodyPr/>
                    <a:lstStyle/>
                    <a:p>
                      <a:r>
                        <a:rPr lang="en-US" sz="600" b="1"/>
                        <a:t>95 P4</a:t>
                      </a:r>
                      <a:r>
                        <a:rPr lang="en-US" sz="600" b="1" baseline="-25000"/>
                        <a:t>3</a:t>
                      </a:r>
                      <a:r>
                        <a:rPr lang="en-US" sz="600" b="1"/>
                        <a:t> 22</a:t>
                      </a:r>
                      <a:r>
                        <a:rPr lang="en-US" sz="600"/>
                        <a:t>) </a:t>
                      </a:r>
                    </a:p>
                    <a:p>
                      <a:r>
                        <a:rPr lang="en-US" sz="600"/>
                        <a:t>(+x,+y,+z); (-x,-y,1/2+z); </a:t>
                      </a:r>
                      <a:br>
                        <a:rPr lang="en-US" sz="600"/>
                      </a:br>
                      <a:r>
                        <a:rPr lang="en-US" sz="600"/>
                        <a:t>(+y,-x,1/4+z); (-y,+x,3/4+z ) </a:t>
                      </a:r>
                      <a:br>
                        <a:rPr lang="en-US" sz="600"/>
                      </a:br>
                      <a:r>
                        <a:rPr lang="en-US" sz="600"/>
                        <a:t>(-x,+y,-z); (+x,-y,1/2-z); </a:t>
                      </a:r>
                      <a:br>
                        <a:rPr lang="en-US" sz="600"/>
                      </a:br>
                      <a:r>
                        <a:rPr lang="en-US" sz="600"/>
                        <a:t>(+y,+x,1/4-z); (-y,-x,3/4-z) </a:t>
                      </a:r>
                    </a:p>
                  </a:txBody>
                  <a:tcPr marL="28633" marR="28633" marT="14317" marB="14317" anchor="ctr">
                    <a:lnL>
                      <a:noFill/>
                    </a:lnL>
                    <a:lnR>
                      <a:noFill/>
                    </a:lnR>
                    <a:lnT>
                      <a:noFill/>
                    </a:lnT>
                    <a:lnB>
                      <a:noFill/>
                    </a:lnB>
                  </a:tcPr>
                </a:tc>
              </a:tr>
              <a:tr h="714293">
                <a:tc>
                  <a:txBody>
                    <a:bodyPr/>
                    <a:lstStyle/>
                    <a:p>
                      <a:endParaRPr lang="en-US" sz="600"/>
                    </a:p>
                  </a:txBody>
                  <a:tcPr marL="28633" marR="28633" marT="14317" marB="14317" anchor="ctr">
                    <a:lnL>
                      <a:noFill/>
                    </a:lnL>
                    <a:lnR>
                      <a:noFill/>
                    </a:lnR>
                    <a:lnT>
                      <a:noFill/>
                    </a:lnT>
                    <a:lnB>
                      <a:noFill/>
                    </a:lnB>
                  </a:tcPr>
                </a:tc>
                <a:tc>
                  <a:txBody>
                    <a:bodyPr/>
                    <a:lstStyle/>
                    <a:p>
                      <a:r>
                        <a:rPr lang="en-US" sz="600" b="1"/>
                        <a:t>96 P4</a:t>
                      </a:r>
                      <a:r>
                        <a:rPr lang="en-US" sz="600" b="1" baseline="-25000"/>
                        <a:t>3</a:t>
                      </a:r>
                      <a:r>
                        <a:rPr lang="en-US" sz="600" b="1"/>
                        <a:t> 2</a:t>
                      </a:r>
                      <a:r>
                        <a:rPr lang="en-US" sz="600" b="1" baseline="-25000"/>
                        <a:t>1</a:t>
                      </a:r>
                      <a:r>
                        <a:rPr lang="en-US" sz="600" b="1"/>
                        <a:t>2) </a:t>
                      </a:r>
                      <a:endParaRPr lang="en-US" sz="600"/>
                    </a:p>
                    <a:p>
                      <a:r>
                        <a:rPr lang="en-US" sz="600"/>
                        <a:t>(+x,+y,+z); (-x,-y,1/2+z); </a:t>
                      </a:r>
                      <a:br>
                        <a:rPr lang="en-US" sz="600"/>
                      </a:br>
                      <a:r>
                        <a:rPr lang="en-US" sz="600"/>
                        <a:t>(1/2+y, 1/2-x,1/4+z); (1/2-y, 1/2+x, 3/4+z);</a:t>
                      </a:r>
                      <a:br>
                        <a:rPr lang="en-US" sz="600"/>
                      </a:br>
                      <a:r>
                        <a:rPr lang="en-US" sz="600"/>
                        <a:t>(-x,+y,-z); (+x,-y,1/2-z);</a:t>
                      </a:r>
                      <a:br>
                        <a:rPr lang="en-US" sz="600"/>
                      </a:br>
                      <a:r>
                        <a:rPr lang="en-US" sz="600"/>
                        <a:t>(1/2+y, 1/2+x,1/4-z); (1/2-y, 1/2-x,3/4-z) </a:t>
                      </a:r>
                    </a:p>
                  </a:txBody>
                  <a:tcPr marL="28633" marR="28633" marT="14317" marB="14317" anchor="ctr">
                    <a:lnL>
                      <a:noFill/>
                    </a:lnL>
                    <a:lnR>
                      <a:noFill/>
                    </a:lnR>
                    <a:lnT>
                      <a:noFill/>
                    </a:lnT>
                    <a:lnB>
                      <a:noFill/>
                    </a:lnB>
                  </a:tcPr>
                </a:tc>
              </a:tr>
              <a:tr h="616889">
                <a:tc>
                  <a:txBody>
                    <a:bodyPr/>
                    <a:lstStyle/>
                    <a:p>
                      <a:endParaRPr lang="en-US" sz="600"/>
                    </a:p>
                  </a:txBody>
                  <a:tcPr marL="28633" marR="28633" marT="14317" marB="14317" anchor="ctr">
                    <a:lnL>
                      <a:noFill/>
                    </a:lnL>
                    <a:lnR>
                      <a:noFill/>
                    </a:lnR>
                    <a:lnT>
                      <a:noFill/>
                    </a:lnT>
                    <a:lnB>
                      <a:noFill/>
                    </a:lnB>
                  </a:tcPr>
                </a:tc>
                <a:tc>
                  <a:txBody>
                    <a:bodyPr/>
                    <a:lstStyle/>
                    <a:p>
                      <a:r>
                        <a:rPr lang="en-US" sz="600" b="1"/>
                        <a:t>97 I422</a:t>
                      </a:r>
                      <a:endParaRPr lang="en-US" sz="600"/>
                    </a:p>
                    <a:p>
                      <a:r>
                        <a:rPr lang="en-US" sz="600"/>
                        <a:t>Origins: (0,0,0</a:t>
                      </a:r>
                      <a:r>
                        <a:rPr lang="en-US" sz="600">
                          <a:effectLst/>
                        </a:rPr>
                        <a:t>); (1/2.1/2,1/2) (+x,+y,+z); (-x,-y,+z); (-x,+y,-z); (+x,-y,-z)</a:t>
                      </a:r>
                      <a:br>
                        <a:rPr lang="en-US" sz="600">
                          <a:effectLst/>
                        </a:rPr>
                      </a:br>
                      <a:r>
                        <a:rPr lang="en-US" sz="600">
                          <a:effectLst/>
                        </a:rPr>
                        <a:t>(+y,-x,+z); (-y,+x,+z); (+y,+x,-z); (-y,-x,-z) </a:t>
                      </a:r>
                    </a:p>
                  </a:txBody>
                  <a:tcPr marL="28633" marR="28633" marT="14317" marB="14317" anchor="ctr">
                    <a:lnL>
                      <a:noFill/>
                    </a:lnL>
                    <a:lnR>
                      <a:noFill/>
                    </a:lnR>
                    <a:lnT>
                      <a:noFill/>
                    </a:lnT>
                    <a:lnB>
                      <a:noFill/>
                    </a:lnB>
                  </a:tcPr>
                </a:tc>
              </a:tr>
              <a:tr h="811696">
                <a:tc>
                  <a:txBody>
                    <a:bodyPr/>
                    <a:lstStyle/>
                    <a:p>
                      <a:endParaRPr lang="en-US" sz="600"/>
                    </a:p>
                  </a:txBody>
                  <a:tcPr marL="28633" marR="28633" marT="14317" marB="14317" anchor="ctr">
                    <a:lnL>
                      <a:noFill/>
                    </a:lnL>
                    <a:lnR>
                      <a:noFill/>
                    </a:lnR>
                    <a:lnT>
                      <a:noFill/>
                    </a:lnT>
                    <a:lnB>
                      <a:noFill/>
                    </a:lnB>
                  </a:tcPr>
                </a:tc>
                <a:tc>
                  <a:txBody>
                    <a:bodyPr/>
                    <a:lstStyle/>
                    <a:p>
                      <a:r>
                        <a:rPr lang="en-US" sz="600" b="1" dirty="0"/>
                        <a:t>98 I4</a:t>
                      </a:r>
                      <a:r>
                        <a:rPr lang="en-US" sz="600" b="1" baseline="-25000" dirty="0"/>
                        <a:t>1</a:t>
                      </a:r>
                      <a:r>
                        <a:rPr lang="en-US" sz="600" b="1" dirty="0"/>
                        <a:t>22</a:t>
                      </a:r>
                      <a:endParaRPr lang="en-US" sz="600" dirty="0"/>
                    </a:p>
                    <a:p>
                      <a:r>
                        <a:rPr lang="en-US" sz="600" dirty="0"/>
                        <a:t>Origins: (0,0,0</a:t>
                      </a:r>
                      <a:r>
                        <a:rPr lang="en-US" sz="600" dirty="0">
                          <a:effectLst/>
                        </a:rPr>
                        <a:t>); (1/2.1/2,1/2) (+</a:t>
                      </a:r>
                      <a:r>
                        <a:rPr lang="en-US" sz="600" dirty="0" err="1">
                          <a:effectLst/>
                        </a:rPr>
                        <a:t>x,+y,+z</a:t>
                      </a:r>
                      <a:r>
                        <a:rPr lang="en-US" sz="600" dirty="0">
                          <a:effectLst/>
                        </a:rPr>
                        <a:t>); (-</a:t>
                      </a:r>
                      <a:r>
                        <a:rPr lang="en-US" sz="600" dirty="0" err="1">
                          <a:effectLst/>
                        </a:rPr>
                        <a:t>x,-y,+z</a:t>
                      </a:r>
                      <a:r>
                        <a:rPr lang="en-US" sz="600" dirty="0">
                          <a:effectLst/>
                        </a:rPr>
                        <a:t>); </a:t>
                      </a:r>
                      <a:br>
                        <a:rPr lang="en-US" sz="600" dirty="0">
                          <a:effectLst/>
                        </a:rPr>
                      </a:br>
                      <a:r>
                        <a:rPr lang="en-US" sz="600" dirty="0">
                          <a:effectLst/>
                        </a:rPr>
                        <a:t>(-x,1/2+y,1/4-z); (+x,1/2-y,1/4-z);</a:t>
                      </a:r>
                      <a:br>
                        <a:rPr lang="en-US" sz="600" dirty="0">
                          <a:effectLst/>
                        </a:rPr>
                      </a:br>
                      <a:r>
                        <a:rPr lang="en-US" sz="600" dirty="0">
                          <a:effectLst/>
                        </a:rPr>
                        <a:t>(+</a:t>
                      </a:r>
                      <a:r>
                        <a:rPr lang="en-US" sz="600" dirty="0" err="1">
                          <a:effectLst/>
                        </a:rPr>
                        <a:t>y,+x,-z</a:t>
                      </a:r>
                      <a:r>
                        <a:rPr lang="en-US" sz="600" dirty="0">
                          <a:effectLst/>
                        </a:rPr>
                        <a:t>); (-y,-x,-z); </a:t>
                      </a:r>
                      <a:br>
                        <a:rPr lang="en-US" sz="600" dirty="0">
                          <a:effectLst/>
                        </a:rPr>
                      </a:br>
                      <a:r>
                        <a:rPr lang="en-US" sz="600" dirty="0">
                          <a:effectLst/>
                        </a:rPr>
                        <a:t>(-y,1/2+x,1/4+z); (+y,1/2-x,1/4+z)</a:t>
                      </a:r>
                    </a:p>
                  </a:txBody>
                  <a:tcPr marL="28633" marR="28633" marT="14317" marB="14317" anchor="ctr">
                    <a:lnL>
                      <a:noFill/>
                    </a:lnL>
                    <a:lnR>
                      <a:noFill/>
                    </a:lnR>
                    <a:lnT>
                      <a:noFill/>
                    </a:lnT>
                    <a:lnB>
                      <a:noFill/>
                    </a:lnB>
                  </a:tcPr>
                </a:tc>
              </a:tr>
            </a:tbl>
          </a:graphicData>
        </a:graphic>
      </p:graphicFrame>
      <p:pic>
        <p:nvPicPr>
          <p:cNvPr id="13313" name="Picture 1" descr="089-p422.gif (2706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7725" y="950265"/>
            <a:ext cx="1450325" cy="1450325"/>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090p42i2.gif (2308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2488768"/>
            <a:ext cx="1376650" cy="137665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091p4i22.gif (2437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900" y="3915786"/>
            <a:ext cx="14097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092p4i2i.gif (2194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54102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093p4j22.gif (2545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9636" y="474663"/>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094p4j2i.gif (2324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36" y="50251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095p4k22.gif (2430 byt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2627" y="246798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096p4k2i.gif (2173 byt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1505" y="26670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21" name="Picture 9" descr="097-i422.gif (3076 byte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6505" y="489585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22" name="Picture 10" descr="098i4i22.gif (3164 byte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4745" y="4442114"/>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81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2400" b="1" dirty="0" err="1" smtClean="0"/>
              <a:t>Trigonal</a:t>
            </a:r>
            <a:r>
              <a:rPr lang="en-US" sz="2400" b="1" dirty="0" smtClean="0"/>
              <a:t> (3 and 3*) Space Groups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76329781"/>
              </p:ext>
            </p:extLst>
          </p:nvPr>
        </p:nvGraphicFramePr>
        <p:xfrm>
          <a:off x="152399" y="685800"/>
          <a:ext cx="8763000" cy="6019800"/>
        </p:xfrm>
        <a:graphic>
          <a:graphicData uri="http://schemas.openxmlformats.org/drawingml/2006/table">
            <a:tbl>
              <a:tblPr/>
              <a:tblGrid>
                <a:gridCol w="4381500"/>
                <a:gridCol w="4381500"/>
              </a:tblGrid>
              <a:tr h="716643">
                <a:tc>
                  <a:txBody>
                    <a:bodyPr/>
                    <a:lstStyle/>
                    <a:p>
                      <a:endParaRPr lang="en-US" sz="1300"/>
                    </a:p>
                  </a:txBody>
                  <a:tcPr marL="68036" marR="68036" marT="34018" marB="34018" anchor="ctr">
                    <a:lnL>
                      <a:noFill/>
                    </a:lnL>
                    <a:lnR>
                      <a:noFill/>
                    </a:lnR>
                    <a:lnT>
                      <a:noFill/>
                    </a:lnT>
                    <a:lnB>
                      <a:noFill/>
                    </a:lnB>
                  </a:tcPr>
                </a:tc>
                <a:tc>
                  <a:txBody>
                    <a:bodyPr/>
                    <a:lstStyle/>
                    <a:p>
                      <a:r>
                        <a:rPr lang="es-ES" sz="1300" b="1"/>
                        <a:t>143 P3 </a:t>
                      </a:r>
                      <a:endParaRPr lang="es-ES" sz="1300"/>
                    </a:p>
                    <a:p>
                      <a:r>
                        <a:rPr lang="es-ES" sz="1300"/>
                        <a:t>(+x,+y,+z); (-y,+x-y,+z); (+y-x,-x,+z);</a:t>
                      </a:r>
                    </a:p>
                  </a:txBody>
                  <a:tcPr marL="68036" marR="68036" marT="34018" marB="34018" anchor="ctr">
                    <a:lnL>
                      <a:noFill/>
                    </a:lnL>
                    <a:lnR>
                      <a:noFill/>
                    </a:lnR>
                    <a:lnT>
                      <a:noFill/>
                    </a:lnT>
                    <a:lnB>
                      <a:noFill/>
                    </a:lnB>
                  </a:tcPr>
                </a:tc>
              </a:tr>
              <a:tr h="716643">
                <a:tc>
                  <a:txBody>
                    <a:bodyPr/>
                    <a:lstStyle/>
                    <a:p>
                      <a:endParaRPr lang="en-US" sz="1300"/>
                    </a:p>
                  </a:txBody>
                  <a:tcPr marL="68036" marR="68036" marT="34018" marB="34018" anchor="ctr">
                    <a:lnL>
                      <a:noFill/>
                    </a:lnL>
                    <a:lnR>
                      <a:noFill/>
                    </a:lnR>
                    <a:lnT>
                      <a:noFill/>
                    </a:lnT>
                    <a:lnB>
                      <a:noFill/>
                    </a:lnB>
                  </a:tcPr>
                </a:tc>
                <a:tc>
                  <a:txBody>
                    <a:bodyPr/>
                    <a:lstStyle/>
                    <a:p>
                      <a:r>
                        <a:rPr lang="es-ES" sz="1300" b="1"/>
                        <a:t>144 P31</a:t>
                      </a:r>
                      <a:endParaRPr lang="es-ES" sz="1300"/>
                    </a:p>
                    <a:p>
                      <a:r>
                        <a:rPr lang="es-ES" sz="1300"/>
                        <a:t>(+x,+y,+z); (-y,+x-y,1/3+z); (+y-x,-x,2/3+z);</a:t>
                      </a:r>
                    </a:p>
                  </a:txBody>
                  <a:tcPr marL="68036" marR="68036" marT="34018" marB="34018" anchor="ctr">
                    <a:lnL>
                      <a:noFill/>
                    </a:lnL>
                    <a:lnR>
                      <a:noFill/>
                    </a:lnR>
                    <a:lnT>
                      <a:noFill/>
                    </a:lnT>
                    <a:lnB>
                      <a:noFill/>
                    </a:lnB>
                  </a:tcPr>
                </a:tc>
              </a:tr>
              <a:tr h="716643">
                <a:tc>
                  <a:txBody>
                    <a:bodyPr/>
                    <a:lstStyle/>
                    <a:p>
                      <a:endParaRPr lang="en-US" sz="1300"/>
                    </a:p>
                  </a:txBody>
                  <a:tcPr marL="68036" marR="68036" marT="34018" marB="34018" anchor="ctr">
                    <a:lnL>
                      <a:noFill/>
                    </a:lnL>
                    <a:lnR>
                      <a:noFill/>
                    </a:lnR>
                    <a:lnT>
                      <a:noFill/>
                    </a:lnT>
                    <a:lnB>
                      <a:noFill/>
                    </a:lnB>
                  </a:tcPr>
                </a:tc>
                <a:tc>
                  <a:txBody>
                    <a:bodyPr/>
                    <a:lstStyle/>
                    <a:p>
                      <a:r>
                        <a:rPr lang="es-ES" sz="1300" b="1"/>
                        <a:t>145 P32</a:t>
                      </a:r>
                      <a:r>
                        <a:rPr lang="es-ES" sz="1300"/>
                        <a:t> </a:t>
                      </a:r>
                    </a:p>
                    <a:p>
                      <a:r>
                        <a:rPr lang="es-ES" sz="1300"/>
                        <a:t>(+x,+y,+z); (-y,+x-y,2/3+z); (+y-x,-x,1/3+z);</a:t>
                      </a:r>
                    </a:p>
                  </a:txBody>
                  <a:tcPr marL="68036" marR="68036" marT="34018" marB="34018" anchor="ctr">
                    <a:lnL>
                      <a:noFill/>
                    </a:lnL>
                    <a:lnR>
                      <a:noFill/>
                    </a:lnR>
                    <a:lnT>
                      <a:noFill/>
                    </a:lnT>
                    <a:lnB>
                      <a:noFill/>
                    </a:lnB>
                  </a:tcPr>
                </a:tc>
              </a:tr>
              <a:tr h="1146628">
                <a:tc>
                  <a:txBody>
                    <a:bodyPr/>
                    <a:lstStyle/>
                    <a:p>
                      <a:endParaRPr lang="en-US" sz="1300"/>
                    </a:p>
                  </a:txBody>
                  <a:tcPr marL="68036" marR="68036" marT="34018" marB="34018" anchor="ctr">
                    <a:lnL>
                      <a:noFill/>
                    </a:lnL>
                    <a:lnR>
                      <a:noFill/>
                    </a:lnR>
                    <a:lnT>
                      <a:noFill/>
                    </a:lnT>
                    <a:lnB>
                      <a:noFill/>
                    </a:lnB>
                  </a:tcPr>
                </a:tc>
                <a:tc>
                  <a:txBody>
                    <a:bodyPr/>
                    <a:lstStyle/>
                    <a:p>
                      <a:r>
                        <a:rPr lang="es-ES" sz="1300" b="1"/>
                        <a:t>146 R3</a:t>
                      </a:r>
                      <a:endParaRPr lang="es-ES" sz="1300"/>
                    </a:p>
                    <a:p>
                      <a:r>
                        <a:rPr lang="es-ES" sz="1300"/>
                        <a:t>Origins: (0,0,0); (1/3,2/3,2/3); (2/3,1/3,1/3)</a:t>
                      </a:r>
                    </a:p>
                    <a:p>
                      <a:r>
                        <a:rPr lang="es-ES" sz="1300"/>
                        <a:t>(+x,+y,+z); (-y,+x-y,+z); (+y-x,-x,+z);</a:t>
                      </a:r>
                    </a:p>
                  </a:txBody>
                  <a:tcPr marL="68036" marR="68036" marT="34018" marB="34018" anchor="ctr">
                    <a:lnL>
                      <a:noFill/>
                    </a:lnL>
                    <a:lnR>
                      <a:noFill/>
                    </a:lnR>
                    <a:lnT>
                      <a:noFill/>
                    </a:lnT>
                    <a:lnB>
                      <a:noFill/>
                    </a:lnB>
                  </a:tcPr>
                </a:tc>
              </a:tr>
              <a:tr h="1146628">
                <a:tc>
                  <a:txBody>
                    <a:bodyPr/>
                    <a:lstStyle/>
                    <a:p>
                      <a:endParaRPr lang="en-US" sz="1300"/>
                    </a:p>
                  </a:txBody>
                  <a:tcPr marL="68036" marR="68036" marT="34018" marB="34018" anchor="ctr">
                    <a:lnL>
                      <a:noFill/>
                    </a:lnL>
                    <a:lnR>
                      <a:noFill/>
                    </a:lnR>
                    <a:lnT>
                      <a:noFill/>
                    </a:lnT>
                    <a:lnB>
                      <a:noFill/>
                    </a:lnB>
                  </a:tcPr>
                </a:tc>
                <a:tc>
                  <a:txBody>
                    <a:bodyPr/>
                    <a:lstStyle/>
                    <a:p>
                      <a:r>
                        <a:rPr lang="es-ES" sz="1300" b="1"/>
                        <a:t>147 P3i </a:t>
                      </a:r>
                      <a:endParaRPr lang="es-ES" sz="1300"/>
                    </a:p>
                    <a:p>
                      <a:r>
                        <a:rPr lang="es-ES" sz="1300"/>
                        <a:t>(+x,+y,+z); (-y,+x-y,+z); (+y-x,-x,+z);</a:t>
                      </a:r>
                      <a:br>
                        <a:rPr lang="es-ES" sz="1300"/>
                      </a:br>
                      <a:r>
                        <a:rPr lang="es-ES" sz="1300"/>
                        <a:t>(-x,-y,-z); (+y,+y-x,-z); (+x-y,+x,-z);</a:t>
                      </a:r>
                    </a:p>
                  </a:txBody>
                  <a:tcPr marL="68036" marR="68036" marT="34018" marB="34018" anchor="ctr">
                    <a:lnL>
                      <a:noFill/>
                    </a:lnL>
                    <a:lnR>
                      <a:noFill/>
                    </a:lnR>
                    <a:lnT>
                      <a:noFill/>
                    </a:lnT>
                    <a:lnB>
                      <a:noFill/>
                    </a:lnB>
                  </a:tcPr>
                </a:tc>
              </a:tr>
              <a:tr h="1576615">
                <a:tc>
                  <a:txBody>
                    <a:bodyPr/>
                    <a:lstStyle/>
                    <a:p>
                      <a:endParaRPr lang="en-US" sz="1300"/>
                    </a:p>
                  </a:txBody>
                  <a:tcPr marL="68036" marR="68036" marT="34018" marB="34018" anchor="ctr">
                    <a:lnL>
                      <a:noFill/>
                    </a:lnL>
                    <a:lnR>
                      <a:noFill/>
                    </a:lnR>
                    <a:lnT>
                      <a:noFill/>
                    </a:lnT>
                    <a:lnB>
                      <a:noFill/>
                    </a:lnB>
                  </a:tcPr>
                </a:tc>
                <a:tc>
                  <a:txBody>
                    <a:bodyPr/>
                    <a:lstStyle/>
                    <a:p>
                      <a:r>
                        <a:rPr lang="es-ES" sz="1300" b="1" dirty="0"/>
                        <a:t>148 R3i</a:t>
                      </a:r>
                      <a:endParaRPr lang="es-ES" sz="1300" dirty="0"/>
                    </a:p>
                    <a:p>
                      <a:r>
                        <a:rPr lang="es-ES" sz="1300" dirty="0" err="1"/>
                        <a:t>Origins</a:t>
                      </a:r>
                      <a:r>
                        <a:rPr lang="es-ES" sz="1300" dirty="0"/>
                        <a:t>: (0,0,0); (1/3,2/3,2/3); (2/3,1/3,1/3)</a:t>
                      </a:r>
                    </a:p>
                    <a:p>
                      <a:r>
                        <a:rPr lang="es-ES" sz="1300" dirty="0"/>
                        <a:t>(+</a:t>
                      </a:r>
                      <a:r>
                        <a:rPr lang="es-ES" sz="1300" dirty="0" err="1"/>
                        <a:t>x,+y,+z</a:t>
                      </a:r>
                      <a:r>
                        <a:rPr lang="es-ES" sz="1300" dirty="0"/>
                        <a:t>); (-</a:t>
                      </a:r>
                      <a:r>
                        <a:rPr lang="es-ES" sz="1300" dirty="0" err="1"/>
                        <a:t>y,+x-y,+z</a:t>
                      </a:r>
                      <a:r>
                        <a:rPr lang="es-ES" sz="1300" dirty="0"/>
                        <a:t>); (+</a:t>
                      </a:r>
                      <a:r>
                        <a:rPr lang="es-ES" sz="1300" dirty="0" err="1"/>
                        <a:t>y-x,-x,+z</a:t>
                      </a:r>
                      <a:r>
                        <a:rPr lang="es-ES" sz="1300" dirty="0"/>
                        <a:t>);</a:t>
                      </a:r>
                      <a:br>
                        <a:rPr lang="es-ES" sz="1300" dirty="0"/>
                      </a:br>
                      <a:r>
                        <a:rPr lang="es-ES" sz="1300" dirty="0"/>
                        <a:t>(-x,-y,-z); (+</a:t>
                      </a:r>
                      <a:r>
                        <a:rPr lang="es-ES" sz="1300" dirty="0" err="1"/>
                        <a:t>y,+y-x,-z</a:t>
                      </a:r>
                      <a:r>
                        <a:rPr lang="es-ES" sz="1300" dirty="0"/>
                        <a:t>); (+</a:t>
                      </a:r>
                      <a:r>
                        <a:rPr lang="es-ES" sz="1300" dirty="0" err="1"/>
                        <a:t>x-y,+x,-z</a:t>
                      </a:r>
                      <a:r>
                        <a:rPr lang="es-ES" sz="1300" dirty="0"/>
                        <a:t>);</a:t>
                      </a:r>
                    </a:p>
                  </a:txBody>
                  <a:tcPr marL="68036" marR="68036" marT="34018" marB="34018" anchor="ctr">
                    <a:lnL>
                      <a:noFill/>
                    </a:lnL>
                    <a:lnR>
                      <a:noFill/>
                    </a:lnR>
                    <a:lnT>
                      <a:noFill/>
                    </a:lnT>
                    <a:lnB>
                      <a:noFill/>
                    </a:lnB>
                  </a:tcPr>
                </a:tc>
              </a:tr>
            </a:tbl>
          </a:graphicData>
        </a:graphic>
      </p:graphicFrame>
      <p:pic>
        <p:nvPicPr>
          <p:cNvPr id="14339" name="Picture 3" descr="144-p3i.gif (1589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42" y="1547813"/>
            <a:ext cx="2108881" cy="154651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145-p3j.gif (1591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6909" y="3586586"/>
            <a:ext cx="1759382" cy="1290213"/>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146-r3.gif (3152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57549"/>
            <a:ext cx="1428750" cy="128587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147-p3x.gif (2486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318" y="5177155"/>
            <a:ext cx="1752600" cy="1285240"/>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descr="148-r3x.gif (4456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953000"/>
            <a:ext cx="1926167" cy="1733550"/>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143-p3.gif (1722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6909" y="1447800"/>
            <a:ext cx="2100025" cy="1540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719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r>
              <a:rPr lang="en-US" b="1" dirty="0" err="1" smtClean="0"/>
              <a:t>Trigonal</a:t>
            </a:r>
            <a:r>
              <a:rPr lang="en-US" b="1" dirty="0" smtClean="0"/>
              <a:t> (32) Space Groups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0468785"/>
              </p:ext>
            </p:extLst>
          </p:nvPr>
        </p:nvGraphicFramePr>
        <p:xfrm>
          <a:off x="76199" y="1600200"/>
          <a:ext cx="8839200" cy="5105400"/>
        </p:xfrm>
        <a:graphic>
          <a:graphicData uri="http://schemas.openxmlformats.org/drawingml/2006/table">
            <a:tbl>
              <a:tblPr/>
              <a:tblGrid>
                <a:gridCol w="4419600"/>
                <a:gridCol w="4419600"/>
              </a:tblGrid>
              <a:tr h="850900">
                <a:tc>
                  <a:txBody>
                    <a:bodyPr/>
                    <a:lstStyle/>
                    <a:p>
                      <a:endParaRPr lang="en-US" sz="900" dirty="0"/>
                    </a:p>
                  </a:txBody>
                  <a:tcPr marL="47145" marR="47145" marT="23573" marB="23573" anchor="ctr">
                    <a:lnL>
                      <a:noFill/>
                    </a:lnL>
                    <a:lnR>
                      <a:noFill/>
                    </a:lnR>
                    <a:lnT>
                      <a:noFill/>
                    </a:lnT>
                    <a:lnB>
                      <a:noFill/>
                    </a:lnB>
                  </a:tcPr>
                </a:tc>
                <a:tc>
                  <a:txBody>
                    <a:bodyPr/>
                    <a:lstStyle/>
                    <a:p>
                      <a:r>
                        <a:rPr lang="es-ES" sz="900" b="1"/>
                        <a:t>149</a:t>
                      </a:r>
                      <a:r>
                        <a:rPr lang="es-ES" sz="900">
                          <a:effectLst/>
                        </a:rPr>
                        <a:t>	</a:t>
                      </a:r>
                      <a:r>
                        <a:rPr lang="es-ES" sz="900" b="1">
                          <a:effectLst/>
                        </a:rPr>
                        <a:t>P312</a:t>
                      </a:r>
                      <a:endParaRPr lang="es-ES" sz="900">
                        <a:effectLst/>
                      </a:endParaRPr>
                    </a:p>
                    <a:p>
                      <a:r>
                        <a:rPr lang="es-ES" sz="900">
                          <a:effectLst/>
                        </a:rPr>
                        <a:t>(+x,+y,+z); (-y,+x-y,+z); (+y-x,-x,+z);</a:t>
                      </a:r>
                      <a:br>
                        <a:rPr lang="es-ES" sz="900">
                          <a:effectLst/>
                        </a:rPr>
                      </a:br>
                      <a:r>
                        <a:rPr lang="es-ES" sz="900">
                          <a:effectLst/>
                        </a:rPr>
                        <a:t>(-y,-x,-z); (+x,+x-y,-z);(+y-x,+y,-z);</a:t>
                      </a:r>
                    </a:p>
                  </a:txBody>
                  <a:tcPr marL="47145" marR="47145" marT="23573" marB="23573" anchor="ctr">
                    <a:lnL>
                      <a:noFill/>
                    </a:lnL>
                    <a:lnR>
                      <a:noFill/>
                    </a:lnR>
                    <a:lnT>
                      <a:noFill/>
                    </a:lnT>
                    <a:lnB>
                      <a:noFill/>
                    </a:lnB>
                  </a:tcPr>
                </a:tc>
              </a:tr>
              <a:tr h="850900">
                <a:tc>
                  <a:txBody>
                    <a:bodyPr/>
                    <a:lstStyle/>
                    <a:p>
                      <a:endParaRPr lang="en-US" sz="900"/>
                    </a:p>
                  </a:txBody>
                  <a:tcPr marL="47145" marR="47145" marT="23573" marB="23573" anchor="ctr">
                    <a:lnL>
                      <a:noFill/>
                    </a:lnL>
                    <a:lnR>
                      <a:noFill/>
                    </a:lnR>
                    <a:lnT>
                      <a:noFill/>
                    </a:lnT>
                    <a:lnB>
                      <a:noFill/>
                    </a:lnB>
                  </a:tcPr>
                </a:tc>
                <a:tc>
                  <a:txBody>
                    <a:bodyPr/>
                    <a:lstStyle/>
                    <a:p>
                      <a:r>
                        <a:rPr lang="es-ES" sz="900" b="1" dirty="0"/>
                        <a:t>150 </a:t>
                      </a:r>
                      <a:r>
                        <a:rPr lang="es-ES" sz="900" dirty="0">
                          <a:effectLst/>
                        </a:rPr>
                        <a:t>	</a:t>
                      </a:r>
                      <a:r>
                        <a:rPr lang="es-ES" sz="900" b="1" dirty="0">
                          <a:effectLst/>
                        </a:rPr>
                        <a:t>P321</a:t>
                      </a:r>
                      <a:endParaRPr lang="es-ES" sz="900" dirty="0">
                        <a:effectLst/>
                      </a:endParaRPr>
                    </a:p>
                    <a:p>
                      <a:r>
                        <a:rPr lang="es-ES" sz="900" dirty="0">
                          <a:effectLst/>
                        </a:rPr>
                        <a:t>(+</a:t>
                      </a:r>
                      <a:r>
                        <a:rPr lang="es-ES" sz="900" dirty="0" err="1">
                          <a:effectLst/>
                        </a:rPr>
                        <a:t>x,+y,+z</a:t>
                      </a:r>
                      <a:r>
                        <a:rPr lang="es-ES" sz="900" dirty="0">
                          <a:effectLst/>
                        </a:rPr>
                        <a:t>); (-</a:t>
                      </a:r>
                      <a:r>
                        <a:rPr lang="es-ES" sz="900" dirty="0" err="1">
                          <a:effectLst/>
                        </a:rPr>
                        <a:t>y,+x-y,+z</a:t>
                      </a:r>
                      <a:r>
                        <a:rPr lang="es-ES" sz="900" dirty="0">
                          <a:effectLst/>
                        </a:rPr>
                        <a:t>); (+</a:t>
                      </a:r>
                      <a:r>
                        <a:rPr lang="es-ES" sz="900" dirty="0" err="1">
                          <a:effectLst/>
                        </a:rPr>
                        <a:t>y-x,-x,+z</a:t>
                      </a:r>
                      <a:r>
                        <a:rPr lang="es-ES" sz="900" dirty="0">
                          <a:effectLst/>
                        </a:rPr>
                        <a:t>);</a:t>
                      </a:r>
                      <a:br>
                        <a:rPr lang="es-ES" sz="900" dirty="0">
                          <a:effectLst/>
                        </a:rPr>
                      </a:br>
                      <a:r>
                        <a:rPr lang="es-ES" sz="900" dirty="0">
                          <a:effectLst/>
                        </a:rPr>
                        <a:t>(+</a:t>
                      </a:r>
                      <a:r>
                        <a:rPr lang="es-ES" sz="900" dirty="0" err="1">
                          <a:effectLst/>
                        </a:rPr>
                        <a:t>y,+x,-z</a:t>
                      </a:r>
                      <a:r>
                        <a:rPr lang="es-ES" sz="900" dirty="0">
                          <a:effectLst/>
                        </a:rPr>
                        <a:t>); (-</a:t>
                      </a:r>
                      <a:r>
                        <a:rPr lang="es-ES" sz="900" dirty="0" err="1">
                          <a:effectLst/>
                        </a:rPr>
                        <a:t>x,+y-x,-z</a:t>
                      </a:r>
                      <a:r>
                        <a:rPr lang="es-ES" sz="900" dirty="0">
                          <a:effectLst/>
                        </a:rPr>
                        <a:t>);(+x-y,-y,-z);</a:t>
                      </a:r>
                    </a:p>
                  </a:txBody>
                  <a:tcPr marL="47145" marR="47145" marT="23573" marB="23573" anchor="ctr">
                    <a:lnL>
                      <a:noFill/>
                    </a:lnL>
                    <a:lnR>
                      <a:noFill/>
                    </a:lnR>
                    <a:lnT>
                      <a:noFill/>
                    </a:lnT>
                    <a:lnB>
                      <a:noFill/>
                    </a:lnB>
                  </a:tcPr>
                </a:tc>
              </a:tr>
              <a:tr h="850900">
                <a:tc>
                  <a:txBody>
                    <a:bodyPr/>
                    <a:lstStyle/>
                    <a:p>
                      <a:endParaRPr lang="en-US" sz="900"/>
                    </a:p>
                  </a:txBody>
                  <a:tcPr marL="47145" marR="47145" marT="23573" marB="23573" anchor="ctr">
                    <a:lnL>
                      <a:noFill/>
                    </a:lnL>
                    <a:lnR>
                      <a:noFill/>
                    </a:lnR>
                    <a:lnT>
                      <a:noFill/>
                    </a:lnT>
                    <a:lnB>
                      <a:noFill/>
                    </a:lnB>
                  </a:tcPr>
                </a:tc>
                <a:tc>
                  <a:txBody>
                    <a:bodyPr/>
                    <a:lstStyle/>
                    <a:p>
                      <a:r>
                        <a:rPr lang="es-ES" sz="900" b="1" dirty="0"/>
                        <a:t>151 </a:t>
                      </a:r>
                      <a:r>
                        <a:rPr lang="es-ES" sz="900" dirty="0">
                          <a:effectLst/>
                        </a:rPr>
                        <a:t>	</a:t>
                      </a:r>
                      <a:r>
                        <a:rPr lang="es-ES" sz="900" b="1" dirty="0">
                          <a:effectLst/>
                        </a:rPr>
                        <a:t>P3</a:t>
                      </a:r>
                      <a:r>
                        <a:rPr lang="es-ES" sz="900" b="1" baseline="-25000" dirty="0">
                          <a:effectLst/>
                        </a:rPr>
                        <a:t>1</a:t>
                      </a:r>
                      <a:r>
                        <a:rPr lang="es-ES" sz="900" b="1" dirty="0">
                          <a:effectLst/>
                        </a:rPr>
                        <a:t>12</a:t>
                      </a:r>
                      <a:endParaRPr lang="es-ES" sz="900" dirty="0">
                        <a:effectLst/>
                      </a:endParaRPr>
                    </a:p>
                    <a:p>
                      <a:r>
                        <a:rPr lang="es-ES" sz="900" dirty="0">
                          <a:effectLst/>
                        </a:rPr>
                        <a:t>(+</a:t>
                      </a:r>
                      <a:r>
                        <a:rPr lang="es-ES" sz="900" dirty="0" err="1">
                          <a:effectLst/>
                        </a:rPr>
                        <a:t>x,+y,+z</a:t>
                      </a:r>
                      <a:r>
                        <a:rPr lang="es-ES" sz="900" dirty="0">
                          <a:effectLst/>
                        </a:rPr>
                        <a:t>); (-y,+x-y,1/3+z);(+y-x,-x,2/3+z);</a:t>
                      </a:r>
                      <a:br>
                        <a:rPr lang="es-ES" sz="900" dirty="0">
                          <a:effectLst/>
                        </a:rPr>
                      </a:br>
                      <a:r>
                        <a:rPr lang="es-ES" sz="900" dirty="0">
                          <a:effectLst/>
                        </a:rPr>
                        <a:t>(+</a:t>
                      </a:r>
                      <a:r>
                        <a:rPr lang="es-ES" sz="900" dirty="0" err="1">
                          <a:effectLst/>
                        </a:rPr>
                        <a:t>x,+x-y,-z</a:t>
                      </a:r>
                      <a:r>
                        <a:rPr lang="es-ES" sz="900" dirty="0">
                          <a:effectLst/>
                        </a:rPr>
                        <a:t>); (+y-x,+y,1/3-z);(-y,-x,2/3-z);</a:t>
                      </a:r>
                    </a:p>
                  </a:txBody>
                  <a:tcPr marL="47145" marR="47145" marT="23573" marB="23573" anchor="ctr">
                    <a:lnL>
                      <a:noFill/>
                    </a:lnL>
                    <a:lnR>
                      <a:noFill/>
                    </a:lnR>
                    <a:lnT>
                      <a:noFill/>
                    </a:lnT>
                    <a:lnB>
                      <a:noFill/>
                    </a:lnB>
                  </a:tcPr>
                </a:tc>
              </a:tr>
              <a:tr h="850900">
                <a:tc>
                  <a:txBody>
                    <a:bodyPr/>
                    <a:lstStyle/>
                    <a:p>
                      <a:endParaRPr lang="en-US" sz="900"/>
                    </a:p>
                  </a:txBody>
                  <a:tcPr marL="47145" marR="47145" marT="23573" marB="23573" anchor="ctr">
                    <a:lnL>
                      <a:noFill/>
                    </a:lnL>
                    <a:lnR>
                      <a:noFill/>
                    </a:lnR>
                    <a:lnT>
                      <a:noFill/>
                    </a:lnT>
                    <a:lnB>
                      <a:noFill/>
                    </a:lnB>
                  </a:tcPr>
                </a:tc>
                <a:tc>
                  <a:txBody>
                    <a:bodyPr/>
                    <a:lstStyle/>
                    <a:p>
                      <a:r>
                        <a:rPr lang="es-ES" sz="900" b="1"/>
                        <a:t>152 </a:t>
                      </a:r>
                      <a:r>
                        <a:rPr lang="es-ES" sz="900">
                          <a:effectLst/>
                        </a:rPr>
                        <a:t>	</a:t>
                      </a:r>
                      <a:r>
                        <a:rPr lang="es-ES" sz="900" b="1">
                          <a:effectLst/>
                        </a:rPr>
                        <a:t>P3</a:t>
                      </a:r>
                      <a:r>
                        <a:rPr lang="es-ES" sz="900" b="1" baseline="-25000">
                          <a:effectLst/>
                        </a:rPr>
                        <a:t>1</a:t>
                      </a:r>
                      <a:r>
                        <a:rPr lang="es-ES" sz="900" b="1">
                          <a:effectLst/>
                        </a:rPr>
                        <a:t>21</a:t>
                      </a:r>
                      <a:endParaRPr lang="es-ES" sz="900">
                        <a:effectLst/>
                      </a:endParaRPr>
                    </a:p>
                    <a:p>
                      <a:r>
                        <a:rPr lang="es-ES" sz="900">
                          <a:effectLst/>
                        </a:rPr>
                        <a:t>(+x,+y,+z); (-y,+x-y,1/3+z);(+y-x,-x,2/3+z);</a:t>
                      </a:r>
                      <a:br>
                        <a:rPr lang="es-ES" sz="900">
                          <a:effectLst/>
                        </a:rPr>
                      </a:br>
                      <a:r>
                        <a:rPr lang="es-ES" sz="900">
                          <a:effectLst/>
                        </a:rPr>
                        <a:t>(+y,+x,-z); (-x,+y-x,1/3-z);(+x-y,-y,2/3-z);</a:t>
                      </a:r>
                    </a:p>
                  </a:txBody>
                  <a:tcPr marL="47145" marR="47145" marT="23573" marB="23573" anchor="ctr">
                    <a:lnL>
                      <a:noFill/>
                    </a:lnL>
                    <a:lnR>
                      <a:noFill/>
                    </a:lnR>
                    <a:lnT>
                      <a:noFill/>
                    </a:lnT>
                    <a:lnB>
                      <a:noFill/>
                    </a:lnB>
                  </a:tcPr>
                </a:tc>
              </a:tr>
              <a:tr h="850900">
                <a:tc>
                  <a:txBody>
                    <a:bodyPr/>
                    <a:lstStyle/>
                    <a:p>
                      <a:endParaRPr lang="en-US" sz="900"/>
                    </a:p>
                  </a:txBody>
                  <a:tcPr marL="47145" marR="47145" marT="23573" marB="23573" anchor="ctr">
                    <a:lnL>
                      <a:noFill/>
                    </a:lnL>
                    <a:lnR>
                      <a:noFill/>
                    </a:lnR>
                    <a:lnT>
                      <a:noFill/>
                    </a:lnT>
                    <a:lnB>
                      <a:noFill/>
                    </a:lnB>
                  </a:tcPr>
                </a:tc>
                <a:tc>
                  <a:txBody>
                    <a:bodyPr/>
                    <a:lstStyle/>
                    <a:p>
                      <a:r>
                        <a:rPr lang="es-ES" sz="900" b="1"/>
                        <a:t>153 </a:t>
                      </a:r>
                      <a:r>
                        <a:rPr lang="es-ES" sz="900">
                          <a:effectLst/>
                        </a:rPr>
                        <a:t>	</a:t>
                      </a:r>
                      <a:r>
                        <a:rPr lang="es-ES" sz="900" b="1">
                          <a:effectLst/>
                        </a:rPr>
                        <a:t>P3</a:t>
                      </a:r>
                      <a:r>
                        <a:rPr lang="es-ES" sz="900" b="1" baseline="-25000">
                          <a:effectLst/>
                        </a:rPr>
                        <a:t>2</a:t>
                      </a:r>
                      <a:r>
                        <a:rPr lang="es-ES" sz="900" b="1">
                          <a:effectLst/>
                        </a:rPr>
                        <a:t>12</a:t>
                      </a:r>
                      <a:endParaRPr lang="es-ES" sz="900">
                        <a:effectLst/>
                      </a:endParaRPr>
                    </a:p>
                    <a:p>
                      <a:r>
                        <a:rPr lang="es-ES" sz="900">
                          <a:effectLst/>
                        </a:rPr>
                        <a:t>(+x,+y,+z); (-y,+x-y,2/3+z);(+y-x,-x,1/3+z);</a:t>
                      </a:r>
                      <a:br>
                        <a:rPr lang="es-ES" sz="900">
                          <a:effectLst/>
                        </a:rPr>
                      </a:br>
                      <a:r>
                        <a:rPr lang="es-ES" sz="900">
                          <a:effectLst/>
                        </a:rPr>
                        <a:t>(+x,+x-y,-z); (+y-x,+y,2/3-z);(-y,-x,1/3-z);</a:t>
                      </a:r>
                    </a:p>
                  </a:txBody>
                  <a:tcPr marL="47145" marR="47145" marT="23573" marB="23573" anchor="ctr">
                    <a:lnL>
                      <a:noFill/>
                    </a:lnL>
                    <a:lnR>
                      <a:noFill/>
                    </a:lnR>
                    <a:lnT>
                      <a:noFill/>
                    </a:lnT>
                    <a:lnB>
                      <a:noFill/>
                    </a:lnB>
                  </a:tcPr>
                </a:tc>
              </a:tr>
              <a:tr h="850900">
                <a:tc>
                  <a:txBody>
                    <a:bodyPr/>
                    <a:lstStyle/>
                    <a:p>
                      <a:endParaRPr lang="en-US" sz="900"/>
                    </a:p>
                  </a:txBody>
                  <a:tcPr marL="47145" marR="47145" marT="23573" marB="23573" anchor="ctr">
                    <a:lnL>
                      <a:noFill/>
                    </a:lnL>
                    <a:lnR>
                      <a:noFill/>
                    </a:lnR>
                    <a:lnT>
                      <a:noFill/>
                    </a:lnT>
                    <a:lnB>
                      <a:noFill/>
                    </a:lnB>
                  </a:tcPr>
                </a:tc>
                <a:tc>
                  <a:txBody>
                    <a:bodyPr/>
                    <a:lstStyle/>
                    <a:p>
                      <a:r>
                        <a:rPr lang="es-ES" sz="900" b="1" dirty="0"/>
                        <a:t>154 </a:t>
                      </a:r>
                      <a:r>
                        <a:rPr lang="es-ES" sz="900" dirty="0">
                          <a:effectLst/>
                        </a:rPr>
                        <a:t>	</a:t>
                      </a:r>
                      <a:r>
                        <a:rPr lang="es-ES" sz="900" b="1" dirty="0">
                          <a:effectLst/>
                        </a:rPr>
                        <a:t>P3</a:t>
                      </a:r>
                      <a:r>
                        <a:rPr lang="es-ES" sz="900" b="1" baseline="-25000" dirty="0">
                          <a:effectLst/>
                        </a:rPr>
                        <a:t>2</a:t>
                      </a:r>
                      <a:r>
                        <a:rPr lang="es-ES" sz="900" b="1" dirty="0">
                          <a:effectLst/>
                        </a:rPr>
                        <a:t>21</a:t>
                      </a:r>
                      <a:endParaRPr lang="es-ES" sz="900" dirty="0">
                        <a:effectLst/>
                      </a:endParaRPr>
                    </a:p>
                    <a:p>
                      <a:r>
                        <a:rPr lang="es-ES" sz="900" dirty="0">
                          <a:effectLst/>
                        </a:rPr>
                        <a:t>(+</a:t>
                      </a:r>
                      <a:r>
                        <a:rPr lang="es-ES" sz="900" dirty="0" err="1">
                          <a:effectLst/>
                        </a:rPr>
                        <a:t>x,+y,+z</a:t>
                      </a:r>
                      <a:r>
                        <a:rPr lang="es-ES" sz="900" dirty="0">
                          <a:effectLst/>
                        </a:rPr>
                        <a:t>); (-y,+x-y,2/3+z);(+y-x,-x,1/3+z);</a:t>
                      </a:r>
                      <a:br>
                        <a:rPr lang="es-ES" sz="900" dirty="0">
                          <a:effectLst/>
                        </a:rPr>
                      </a:br>
                      <a:r>
                        <a:rPr lang="es-ES" sz="900" dirty="0">
                          <a:effectLst/>
                        </a:rPr>
                        <a:t>(+</a:t>
                      </a:r>
                      <a:r>
                        <a:rPr lang="es-ES" sz="900" dirty="0" err="1">
                          <a:effectLst/>
                        </a:rPr>
                        <a:t>y,+x,-z</a:t>
                      </a:r>
                      <a:r>
                        <a:rPr lang="es-ES" sz="900" dirty="0">
                          <a:effectLst/>
                        </a:rPr>
                        <a:t>); (-x,+y-x,2/3-z);(+x-y,-y,1/3-z);</a:t>
                      </a:r>
                    </a:p>
                  </a:txBody>
                  <a:tcPr marL="47145" marR="47145" marT="23573" marB="23573" anchor="ctr">
                    <a:lnL>
                      <a:noFill/>
                    </a:lnL>
                    <a:lnR>
                      <a:noFill/>
                    </a:lnR>
                    <a:lnT>
                      <a:noFill/>
                    </a:lnT>
                    <a:lnB>
                      <a:noFill/>
                    </a:lnB>
                  </a:tcPr>
                </a:tc>
              </a:tr>
            </a:tbl>
          </a:graphicData>
        </a:graphic>
      </p:graphicFrame>
      <p:pic>
        <p:nvPicPr>
          <p:cNvPr id="16387" name="Picture 3" descr="150-p321.gif (2919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1780" y="1324841"/>
            <a:ext cx="2078182"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151-p3i1.gif (3007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97" y="1219200"/>
            <a:ext cx="233795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6389" name="Picture 5" descr="152-p3i2.gif (2632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7144" y="3303875"/>
            <a:ext cx="1714499" cy="1257299"/>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153-p3j1.gif (3007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761" y="3057524"/>
            <a:ext cx="2013239"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6391" name="Picture 7" descr="154-p3j2.gif (2646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5029200"/>
            <a:ext cx="1833995" cy="1344930"/>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149-p312.gif (3352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5326380"/>
            <a:ext cx="1828800" cy="1341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007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Hexagonal (6) Space Groups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10828658"/>
              </p:ext>
            </p:extLst>
          </p:nvPr>
        </p:nvGraphicFramePr>
        <p:xfrm>
          <a:off x="381000" y="1600200"/>
          <a:ext cx="8382000" cy="5257800"/>
        </p:xfrm>
        <a:graphic>
          <a:graphicData uri="http://schemas.openxmlformats.org/drawingml/2006/table">
            <a:tbl>
              <a:tblPr/>
              <a:tblGrid>
                <a:gridCol w="4191000"/>
                <a:gridCol w="4191000"/>
              </a:tblGrid>
              <a:tr h="876300">
                <a:tc>
                  <a:txBody>
                    <a:bodyPr/>
                    <a:lstStyle/>
                    <a:p>
                      <a:endParaRPr lang="en-US" sz="1100" dirty="0"/>
                    </a:p>
                  </a:txBody>
                  <a:tcPr marL="58025" marR="58025" marT="29013" marB="29013" anchor="ctr">
                    <a:lnL>
                      <a:noFill/>
                    </a:lnL>
                    <a:lnR>
                      <a:noFill/>
                    </a:lnR>
                    <a:lnT>
                      <a:noFill/>
                    </a:lnT>
                    <a:lnB>
                      <a:noFill/>
                    </a:lnB>
                  </a:tcPr>
                </a:tc>
                <a:tc>
                  <a:txBody>
                    <a:bodyPr/>
                    <a:lstStyle/>
                    <a:p>
                      <a:r>
                        <a:rPr lang="es-ES" sz="1100" b="1"/>
                        <a:t>168 P6</a:t>
                      </a:r>
                      <a:r>
                        <a:rPr lang="es-ES" sz="1100"/>
                        <a:t> (+x, +y, +z); (-y, +x-y, +z); (+y-x, -x, +z); </a:t>
                      </a:r>
                      <a:br>
                        <a:rPr lang="es-ES" sz="1100"/>
                      </a:br>
                      <a:r>
                        <a:rPr lang="es-ES" sz="1100"/>
                        <a:t>(-x, -y, +z); (+y, +y-x, +z); (+x-y, +x, +z); </a:t>
                      </a:r>
                    </a:p>
                  </a:txBody>
                  <a:tcPr marL="58025" marR="58025" marT="29013" marB="29013" anchor="ctr">
                    <a:lnL>
                      <a:noFill/>
                    </a:lnL>
                    <a:lnR>
                      <a:noFill/>
                    </a:lnR>
                    <a:lnT>
                      <a:noFill/>
                    </a:lnT>
                    <a:lnB>
                      <a:noFill/>
                    </a:lnB>
                  </a:tcPr>
                </a:tc>
              </a:tr>
              <a:tr h="876300">
                <a:tc>
                  <a:txBody>
                    <a:bodyPr/>
                    <a:lstStyle/>
                    <a:p>
                      <a:endParaRPr lang="en-US" sz="1100"/>
                    </a:p>
                  </a:txBody>
                  <a:tcPr marL="58025" marR="58025" marT="29013" marB="29013" anchor="ctr">
                    <a:lnL>
                      <a:noFill/>
                    </a:lnL>
                    <a:lnR>
                      <a:noFill/>
                    </a:lnR>
                    <a:lnT>
                      <a:noFill/>
                    </a:lnT>
                    <a:lnB>
                      <a:noFill/>
                    </a:lnB>
                  </a:tcPr>
                </a:tc>
                <a:tc>
                  <a:txBody>
                    <a:bodyPr/>
                    <a:lstStyle/>
                    <a:p>
                      <a:r>
                        <a:rPr lang="es-ES" sz="1100" b="1" dirty="0"/>
                        <a:t>169 P6</a:t>
                      </a:r>
                      <a:r>
                        <a:rPr lang="es-ES" sz="1100" b="1" baseline="-25000" dirty="0"/>
                        <a:t>1</a:t>
                      </a:r>
                      <a:r>
                        <a:rPr lang="es-ES" sz="1100" dirty="0"/>
                        <a:t> (+x, +y, +z); (-y, +x-y, 1/3+z); (+y-x, -x, 2/3+z); </a:t>
                      </a:r>
                      <a:br>
                        <a:rPr lang="es-ES" sz="1100" dirty="0"/>
                      </a:br>
                      <a:r>
                        <a:rPr lang="es-ES" sz="1100" dirty="0"/>
                        <a:t>(-x, -y, 1/2+z); (+y, +y-x, 5/6+z); (+x-y, +x, 1/6+z); </a:t>
                      </a:r>
                    </a:p>
                  </a:txBody>
                  <a:tcPr marL="58025" marR="58025" marT="29013" marB="29013" anchor="ctr">
                    <a:lnL>
                      <a:noFill/>
                    </a:lnL>
                    <a:lnR>
                      <a:noFill/>
                    </a:lnR>
                    <a:lnT>
                      <a:noFill/>
                    </a:lnT>
                    <a:lnB>
                      <a:noFill/>
                    </a:lnB>
                  </a:tcPr>
                </a:tc>
              </a:tr>
              <a:tr h="876300">
                <a:tc>
                  <a:txBody>
                    <a:bodyPr/>
                    <a:lstStyle/>
                    <a:p>
                      <a:endParaRPr lang="en-US" sz="1100"/>
                    </a:p>
                  </a:txBody>
                  <a:tcPr marL="58025" marR="58025" marT="29013" marB="29013" anchor="ctr">
                    <a:lnL>
                      <a:noFill/>
                    </a:lnL>
                    <a:lnR>
                      <a:noFill/>
                    </a:lnR>
                    <a:lnT>
                      <a:noFill/>
                    </a:lnT>
                    <a:lnB>
                      <a:noFill/>
                    </a:lnB>
                  </a:tcPr>
                </a:tc>
                <a:tc>
                  <a:txBody>
                    <a:bodyPr/>
                    <a:lstStyle/>
                    <a:p>
                      <a:r>
                        <a:rPr lang="es-ES" sz="1100" b="1"/>
                        <a:t>170 P6</a:t>
                      </a:r>
                      <a:r>
                        <a:rPr lang="es-ES" sz="1100" b="1" baseline="-25000"/>
                        <a:t>5</a:t>
                      </a:r>
                      <a:r>
                        <a:rPr lang="es-ES" sz="1100"/>
                        <a:t> (+x, +y, +z); (-y, +x-y, 2/3+z); (+y-x, -x, 1/3+z); </a:t>
                      </a:r>
                      <a:br>
                        <a:rPr lang="es-ES" sz="1100"/>
                      </a:br>
                      <a:r>
                        <a:rPr lang="es-ES" sz="1100"/>
                        <a:t>(-x, -y, 1/2+z); (+y, +y-x, 1/6+z); (+x-y, +x, 5/6+z); </a:t>
                      </a:r>
                    </a:p>
                  </a:txBody>
                  <a:tcPr marL="58025" marR="58025" marT="29013" marB="29013" anchor="ctr">
                    <a:lnL>
                      <a:noFill/>
                    </a:lnL>
                    <a:lnR>
                      <a:noFill/>
                    </a:lnR>
                    <a:lnT>
                      <a:noFill/>
                    </a:lnT>
                    <a:lnB>
                      <a:noFill/>
                    </a:lnB>
                  </a:tcPr>
                </a:tc>
              </a:tr>
              <a:tr h="876300">
                <a:tc>
                  <a:txBody>
                    <a:bodyPr/>
                    <a:lstStyle/>
                    <a:p>
                      <a:endParaRPr lang="en-US" sz="1100"/>
                    </a:p>
                  </a:txBody>
                  <a:tcPr marL="58025" marR="58025" marT="29013" marB="29013" anchor="ctr">
                    <a:lnL>
                      <a:noFill/>
                    </a:lnL>
                    <a:lnR>
                      <a:noFill/>
                    </a:lnR>
                    <a:lnT>
                      <a:noFill/>
                    </a:lnT>
                    <a:lnB>
                      <a:noFill/>
                    </a:lnB>
                  </a:tcPr>
                </a:tc>
                <a:tc>
                  <a:txBody>
                    <a:bodyPr/>
                    <a:lstStyle/>
                    <a:p>
                      <a:r>
                        <a:rPr lang="es-ES" sz="1100" b="1"/>
                        <a:t>171 P6</a:t>
                      </a:r>
                      <a:r>
                        <a:rPr lang="es-ES" sz="1100" b="1" baseline="-25000"/>
                        <a:t>2</a:t>
                      </a:r>
                      <a:r>
                        <a:rPr lang="es-ES" sz="1100"/>
                        <a:t> (+x, +y, +z); (-y, +x-y, 2/3+z); (+y-x, -x, 1/3+z); </a:t>
                      </a:r>
                      <a:br>
                        <a:rPr lang="es-ES" sz="1100"/>
                      </a:br>
                      <a:r>
                        <a:rPr lang="es-ES" sz="1100"/>
                        <a:t>(-x, -y, +z); (+y, +y-x, 2/3+z); (+x-y, +x, 1/3+z); </a:t>
                      </a:r>
                    </a:p>
                  </a:txBody>
                  <a:tcPr marL="58025" marR="58025" marT="29013" marB="29013" anchor="ctr">
                    <a:lnL>
                      <a:noFill/>
                    </a:lnL>
                    <a:lnR>
                      <a:noFill/>
                    </a:lnR>
                    <a:lnT>
                      <a:noFill/>
                    </a:lnT>
                    <a:lnB>
                      <a:noFill/>
                    </a:lnB>
                  </a:tcPr>
                </a:tc>
              </a:tr>
              <a:tr h="876300">
                <a:tc>
                  <a:txBody>
                    <a:bodyPr/>
                    <a:lstStyle/>
                    <a:p>
                      <a:endParaRPr lang="en-US" sz="1100"/>
                    </a:p>
                  </a:txBody>
                  <a:tcPr marL="58025" marR="58025" marT="29013" marB="29013" anchor="ctr">
                    <a:lnL>
                      <a:noFill/>
                    </a:lnL>
                    <a:lnR>
                      <a:noFill/>
                    </a:lnR>
                    <a:lnT>
                      <a:noFill/>
                    </a:lnT>
                    <a:lnB>
                      <a:noFill/>
                    </a:lnB>
                  </a:tcPr>
                </a:tc>
                <a:tc>
                  <a:txBody>
                    <a:bodyPr/>
                    <a:lstStyle/>
                    <a:p>
                      <a:r>
                        <a:rPr lang="es-ES" sz="1100" b="1"/>
                        <a:t>172 P6</a:t>
                      </a:r>
                      <a:r>
                        <a:rPr lang="es-ES" sz="1100" b="1" baseline="-25000"/>
                        <a:t>4</a:t>
                      </a:r>
                      <a:r>
                        <a:rPr lang="es-ES" sz="1100"/>
                        <a:t> (+x, +y, +z); (-y, +x-y, 1/3+z); (+y-x, -x, 2/3+z); </a:t>
                      </a:r>
                      <a:br>
                        <a:rPr lang="es-ES" sz="1100"/>
                      </a:br>
                      <a:r>
                        <a:rPr lang="es-ES" sz="1100"/>
                        <a:t>(-x, -y, +z); (+y, +y-x, 1/3+z); (+x-y, +x, 2/3+z); </a:t>
                      </a:r>
                    </a:p>
                  </a:txBody>
                  <a:tcPr marL="58025" marR="58025" marT="29013" marB="29013" anchor="ctr">
                    <a:lnL>
                      <a:noFill/>
                    </a:lnL>
                    <a:lnR>
                      <a:noFill/>
                    </a:lnR>
                    <a:lnT>
                      <a:noFill/>
                    </a:lnT>
                    <a:lnB>
                      <a:noFill/>
                    </a:lnB>
                  </a:tcPr>
                </a:tc>
              </a:tr>
              <a:tr h="876300">
                <a:tc>
                  <a:txBody>
                    <a:bodyPr/>
                    <a:lstStyle/>
                    <a:p>
                      <a:endParaRPr lang="en-US" sz="1100"/>
                    </a:p>
                  </a:txBody>
                  <a:tcPr marL="58025" marR="58025" marT="29013" marB="29013" anchor="ctr">
                    <a:lnL>
                      <a:noFill/>
                    </a:lnL>
                    <a:lnR>
                      <a:noFill/>
                    </a:lnR>
                    <a:lnT>
                      <a:noFill/>
                    </a:lnT>
                    <a:lnB>
                      <a:noFill/>
                    </a:lnB>
                  </a:tcPr>
                </a:tc>
                <a:tc>
                  <a:txBody>
                    <a:bodyPr/>
                    <a:lstStyle/>
                    <a:p>
                      <a:r>
                        <a:rPr lang="es-ES" sz="1100" b="1" dirty="0"/>
                        <a:t>173 P6</a:t>
                      </a:r>
                      <a:r>
                        <a:rPr lang="es-ES" sz="1100" b="1" baseline="-25000" dirty="0"/>
                        <a:t>3</a:t>
                      </a:r>
                      <a:r>
                        <a:rPr lang="es-ES" sz="1100" dirty="0"/>
                        <a:t> (+x, +y, +z); (-y, +x-y, +z); (+y-x, -x, +z); </a:t>
                      </a:r>
                      <a:br>
                        <a:rPr lang="es-ES" sz="1100" dirty="0"/>
                      </a:br>
                      <a:r>
                        <a:rPr lang="es-ES" sz="1100" dirty="0"/>
                        <a:t>(-x, -y, 1/2+z); (+y, +y-x, 1/2+z); (+x-y, +x, 1/2+z); </a:t>
                      </a:r>
                    </a:p>
                  </a:txBody>
                  <a:tcPr marL="58025" marR="58025" marT="29013" marB="29013" anchor="ctr">
                    <a:lnL>
                      <a:noFill/>
                    </a:lnL>
                    <a:lnR>
                      <a:noFill/>
                    </a:lnR>
                    <a:lnT>
                      <a:noFill/>
                    </a:lnT>
                    <a:lnB>
                      <a:noFill/>
                    </a:lnB>
                  </a:tcPr>
                </a:tc>
              </a:tr>
            </a:tbl>
          </a:graphicData>
        </a:graphic>
      </p:graphicFrame>
      <p:pic>
        <p:nvPicPr>
          <p:cNvPr id="15363" name="Picture 3" descr="169-p6i.gif (2205 b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57399"/>
            <a:ext cx="2262383" cy="1659081"/>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170-p6q.gif (2183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688" y="3695699"/>
            <a:ext cx="1785348" cy="1309255"/>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171-p6j.gif (2258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695700"/>
            <a:ext cx="1766455"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172-p6p.gif (2298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5257800"/>
            <a:ext cx="1905000" cy="1397000"/>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173-p6k.gif (2341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5410198"/>
            <a:ext cx="1936488" cy="1420091"/>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168-p6.gif (2424 byt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1981200"/>
            <a:ext cx="2130136"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608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91518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23510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2599</Words>
  <Application>Microsoft Office PowerPoint</Application>
  <PresentationFormat>On-screen Show (4:3)</PresentationFormat>
  <Paragraphs>245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The five basic lattice types</vt:lpstr>
      <vt:lpstr>There are 17 space groups in the plane, but their unit cells fall into one of five basic shapes as follows:</vt:lpstr>
      <vt:lpstr>Parallelogram and Rectangular Lattices</vt:lpstr>
      <vt:lpstr>Centered Lattices cm has Parallel alternating mirror and glide planes. The pattern of stars on a 50-star flag has this symmetry. cmm has Alternating mirror and glide planes in both directions. All intersections are also two-fold symmetry axes. Bricks in a wall have this symmetry. The figure below gives examples of each pattern.</vt:lpstr>
      <vt:lpstr>Examples of each symmetry are shown below.</vt:lpstr>
      <vt:lpstr>Trigonal Lattices</vt:lpstr>
      <vt:lpstr>Examples of each symmetry are shown below.</vt:lpstr>
      <vt:lpstr>Hexagonal Lattices</vt:lpstr>
      <vt:lpstr>Examples of each symmetry are shown below.</vt:lpstr>
      <vt:lpstr>Symmetry Elements of the Two-Dimensional Space Groups</vt:lpstr>
      <vt:lpstr>Three-Dimensional Space Groups</vt:lpstr>
      <vt:lpstr>PowerPoint Presentation</vt:lpstr>
      <vt:lpstr>Symbols </vt:lpstr>
      <vt:lpstr>Mirror and Glide Planes</vt:lpstr>
      <vt:lpstr>Triclinic Space Groups</vt:lpstr>
      <vt:lpstr>PowerPoint Presentation</vt:lpstr>
      <vt:lpstr>Monoclinic (m) Space Groups The monoclinic space groups shown here are shown from two vantage points: one along the two-fold axes and one perpendicular to them. Coordinates are listed for both orientations. </vt:lpstr>
      <vt:lpstr>Monoclinic (2/m) Space Groups</vt:lpstr>
      <vt:lpstr>Orthorhombic (222) Space Groups</vt:lpstr>
      <vt:lpstr>Orthorhombic (mm) Space Groups</vt:lpstr>
      <vt:lpstr>Tetragonal (4 and 4*) Space Groups</vt:lpstr>
      <vt:lpstr>Tetragonal (4/m) Space Groups</vt:lpstr>
      <vt:lpstr>Tetragonal (422) Space Groups</vt:lpstr>
      <vt:lpstr>Trigonal (3 and 3*) Space Groups</vt:lpstr>
      <vt:lpstr>Trigonal (32) Space Groups</vt:lpstr>
      <vt:lpstr>Hexagonal (6) Space Groups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five basic lattice types</dc:title>
  <dc:creator>hamideh</dc:creator>
  <cp:lastModifiedBy>hamideh</cp:lastModifiedBy>
  <cp:revision>10</cp:revision>
  <dcterms:created xsi:type="dcterms:W3CDTF">2012-02-12T08:09:25Z</dcterms:created>
  <dcterms:modified xsi:type="dcterms:W3CDTF">2012-02-12T09:20:14Z</dcterms:modified>
</cp:coreProperties>
</file>