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82" d="100"/>
          <a:sy n="82" d="100"/>
        </p:scale>
        <p:origin x="164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A018577-E426-4CB5-91C9-E26FF7347CAC}" type="datetimeFigureOut">
              <a:rPr lang="fa-IR" smtClean="0"/>
              <a:t>16/05/1442</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4CC92936-5284-43F1-896E-0662819C26B8}" type="slidenum">
              <a:rPr lang="fa-IR" smtClean="0"/>
              <a:t>‹#›</a:t>
            </a:fld>
            <a:endParaRPr lang="fa-I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018577-E426-4CB5-91C9-E26FF7347CAC}" type="datetimeFigureOut">
              <a:rPr lang="fa-IR" smtClean="0"/>
              <a:t>16/05/1442</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4CC92936-5284-43F1-896E-0662819C26B8}" type="slidenum">
              <a:rPr lang="fa-IR" smtClean="0"/>
              <a:t>‹#›</a:t>
            </a:fld>
            <a:endParaRPr lang="fa-I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018577-E426-4CB5-91C9-E26FF7347CAC}" type="datetimeFigureOut">
              <a:rPr lang="fa-IR" smtClean="0"/>
              <a:t>16/05/1442</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4CC92936-5284-43F1-896E-0662819C26B8}" type="slidenum">
              <a:rPr lang="fa-IR" smtClean="0"/>
              <a:t>‹#›</a:t>
            </a:fld>
            <a:endParaRPr lang="fa-I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A018577-E426-4CB5-91C9-E26FF7347CAC}" type="datetimeFigureOut">
              <a:rPr lang="fa-IR" smtClean="0"/>
              <a:t>16/05/1442</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4CC92936-5284-43F1-896E-0662819C26B8}" type="slidenum">
              <a:rPr lang="fa-IR" smtClean="0"/>
              <a:t>‹#›</a:t>
            </a:fld>
            <a:endParaRPr lang="fa-I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A018577-E426-4CB5-91C9-E26FF7347CAC}" type="datetimeFigureOut">
              <a:rPr lang="fa-IR" smtClean="0"/>
              <a:t>16/05/1442</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4CC92936-5284-43F1-896E-0662819C26B8}" type="slidenum">
              <a:rPr lang="fa-IR" smtClean="0"/>
              <a:t>‹#›</a:t>
            </a:fld>
            <a:endParaRPr lang="fa-I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A018577-E426-4CB5-91C9-E26FF7347CAC}" type="datetimeFigureOut">
              <a:rPr lang="fa-IR" smtClean="0"/>
              <a:t>16/05/1442</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4CC92936-5284-43F1-896E-0662819C26B8}" type="slidenum">
              <a:rPr lang="fa-IR" smtClean="0"/>
              <a:t>‹#›</a:t>
            </a:fld>
            <a:endParaRPr lang="fa-I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018577-E426-4CB5-91C9-E26FF7347CAC}" type="datetimeFigureOut">
              <a:rPr lang="fa-IR" smtClean="0"/>
              <a:t>16/05/1442</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4CC92936-5284-43F1-896E-0662819C26B8}" type="slidenum">
              <a:rPr lang="fa-IR" smtClean="0"/>
              <a:t>‹#›</a:t>
            </a:fld>
            <a:endParaRPr lang="fa-I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018577-E426-4CB5-91C9-E26FF7347CAC}" type="datetimeFigureOut">
              <a:rPr lang="fa-IR" smtClean="0"/>
              <a:t>16/05/1442</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4CC92936-5284-43F1-896E-0662819C26B8}" type="slidenum">
              <a:rPr lang="fa-IR" smtClean="0"/>
              <a:t>‹#›</a:t>
            </a:fld>
            <a:endParaRPr lang="fa-IR"/>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A018577-E426-4CB5-91C9-E26FF7347CAC}" type="datetimeFigureOut">
              <a:rPr lang="fa-IR" smtClean="0"/>
              <a:t>16/05/1442</a:t>
            </a:fld>
            <a:endParaRPr lang="fa-IR"/>
          </a:p>
        </p:txBody>
      </p:sp>
      <p:sp>
        <p:nvSpPr>
          <p:cNvPr id="9" name="Slide Number Placeholder 8"/>
          <p:cNvSpPr>
            <a:spLocks noGrp="1"/>
          </p:cNvSpPr>
          <p:nvPr>
            <p:ph type="sldNum" sz="quarter" idx="11"/>
          </p:nvPr>
        </p:nvSpPr>
        <p:spPr/>
        <p:txBody>
          <a:bodyPr/>
          <a:lstStyle/>
          <a:p>
            <a:fld id="{4CC92936-5284-43F1-896E-0662819C26B8}" type="slidenum">
              <a:rPr lang="fa-IR" smtClean="0"/>
              <a:t>‹#›</a:t>
            </a:fld>
            <a:endParaRPr lang="fa-IR"/>
          </a:p>
        </p:txBody>
      </p:sp>
      <p:sp>
        <p:nvSpPr>
          <p:cNvPr id="10" name="Footer Placeholder 9"/>
          <p:cNvSpPr>
            <a:spLocks noGrp="1"/>
          </p:cNvSpPr>
          <p:nvPr>
            <p:ph type="ftr" sz="quarter" idx="12"/>
          </p:nvPr>
        </p:nvSpPr>
        <p:spPr/>
        <p:txBody>
          <a:bodyPr/>
          <a:lstStyle/>
          <a:p>
            <a:endParaRPr lang="fa-I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018577-E426-4CB5-91C9-E26FF7347CAC}" type="datetimeFigureOut">
              <a:rPr lang="fa-IR" smtClean="0"/>
              <a:t>16/05/1442</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4CC92936-5284-43F1-896E-0662819C26B8}" type="slidenum">
              <a:rPr lang="fa-IR" smtClean="0"/>
              <a:t>‹#›</a:t>
            </a:fld>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018577-E426-4CB5-91C9-E26FF7347CAC}" type="datetimeFigureOut">
              <a:rPr lang="fa-IR" smtClean="0"/>
              <a:t>16/05/1442</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4CC92936-5284-43F1-896E-0662819C26B8}" type="slidenum">
              <a:rPr lang="fa-IR" smtClean="0"/>
              <a:t>‹#›</a:t>
            </a:fld>
            <a:endParaRPr lang="fa-I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4CC92936-5284-43F1-896E-0662819C26B8}" type="slidenum">
              <a:rPr lang="fa-IR" smtClean="0"/>
              <a:t>‹#›</a:t>
            </a:fld>
            <a:endParaRPr lang="fa-IR"/>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fa-I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5A018577-E426-4CB5-91C9-E26FF7347CAC}" type="datetimeFigureOut">
              <a:rPr lang="fa-IR" smtClean="0"/>
              <a:t>16/05/1442</a:t>
            </a:fld>
            <a:endParaRPr lang="fa-I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1"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r" defTabSz="914400" rtl="1"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r" defTabSz="914400" rtl="1"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r" defTabSz="914400" rtl="1"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r" defTabSz="914400" rtl="1"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r" defTabSz="914400" rtl="1"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r" defTabSz="914400" rtl="1"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r" defTabSz="914400" rtl="1"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r" defTabSz="914400" rtl="1"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r" defTabSz="914400" rtl="1"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20483" y="692696"/>
            <a:ext cx="5472608" cy="1815882"/>
          </a:xfrm>
          <a:prstGeom prst="rect">
            <a:avLst/>
          </a:prstGeom>
          <a:noFill/>
        </p:spPr>
        <p:txBody>
          <a:bodyPr wrap="square" rtlCol="1">
            <a:spAutoFit/>
          </a:bodyPr>
          <a:lstStyle/>
          <a:p>
            <a:r>
              <a:rPr lang="fa-IR" sz="2400" dirty="0" smtClean="0">
                <a:latin typeface="AP Yekan" panose="02000503030000020004" pitchFamily="2" charset="-78"/>
                <a:cs typeface="AP Yekan" panose="02000503030000020004" pitchFamily="2" charset="-78"/>
              </a:rPr>
              <a:t>معرفی انواع چله کشی فرش</a:t>
            </a:r>
          </a:p>
          <a:p>
            <a:endParaRPr lang="fa-IR" sz="2400" dirty="0">
              <a:latin typeface="AP Yekan" panose="02000503030000020004" pitchFamily="2" charset="-78"/>
              <a:cs typeface="AP Yekan" panose="02000503030000020004" pitchFamily="2" charset="-78"/>
            </a:endParaRPr>
          </a:p>
          <a:p>
            <a:endParaRPr lang="fa-IR" sz="2400" dirty="0" smtClean="0">
              <a:latin typeface="AP Yekan" panose="02000503030000020004" pitchFamily="2" charset="-78"/>
              <a:cs typeface="AP Yekan" panose="02000503030000020004" pitchFamily="2" charset="-78"/>
            </a:endParaRPr>
          </a:p>
          <a:p>
            <a:r>
              <a:rPr lang="fa-IR" sz="4000" dirty="0" smtClean="0">
                <a:latin typeface="AP Yekan" panose="02000503030000020004" pitchFamily="2" charset="-78"/>
                <a:cs typeface="AP Yekan" panose="02000503030000020004" pitchFamily="2" charset="-78"/>
              </a:rPr>
              <a:t>ترکی      فارسی      تلفیقی</a:t>
            </a:r>
            <a:endParaRPr lang="fa-IR" sz="4000" dirty="0">
              <a:latin typeface="AP Yekan" panose="02000503030000020004" pitchFamily="2" charset="-78"/>
              <a:cs typeface="AP Yekan" panose="02000503030000020004" pitchFamily="2" charset="-78"/>
            </a:endParaRPr>
          </a:p>
        </p:txBody>
      </p:sp>
    </p:spTree>
    <p:extLst>
      <p:ext uri="{BB962C8B-B14F-4D97-AF65-F5344CB8AC3E}">
        <p14:creationId xmlns:p14="http://schemas.microsoft.com/office/powerpoint/2010/main" val="267554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15816" y="692695"/>
            <a:ext cx="4304383" cy="461665"/>
          </a:xfrm>
          <a:prstGeom prst="rect">
            <a:avLst/>
          </a:prstGeom>
        </p:spPr>
        <p:txBody>
          <a:bodyPr wrap="none">
            <a:spAutoFit/>
          </a:bodyPr>
          <a:lstStyle/>
          <a:p>
            <a:r>
              <a:rPr lang="fa-IR" sz="2400" b="1" dirty="0" smtClean="0">
                <a:latin typeface="AP Yekan" panose="02000503030000020004" pitchFamily="2" charset="-78"/>
                <a:cs typeface="AP Yekan" panose="02000503030000020004" pitchFamily="2" charset="-78"/>
              </a:rPr>
              <a:t>روش و مراحل چله کشی ترکی و فارسی</a:t>
            </a:r>
            <a:endParaRPr lang="fa-IR" sz="2400" b="1" dirty="0">
              <a:latin typeface="AP Yekan" panose="02000503030000020004" pitchFamily="2" charset="-78"/>
              <a:cs typeface="AP Yekan" panose="02000503030000020004" pitchFamily="2" charset="-78"/>
            </a:endParaRPr>
          </a:p>
        </p:txBody>
      </p:sp>
      <p:sp>
        <p:nvSpPr>
          <p:cNvPr id="5" name="Rectangle 4"/>
          <p:cNvSpPr/>
          <p:nvPr/>
        </p:nvSpPr>
        <p:spPr>
          <a:xfrm>
            <a:off x="1187624" y="1412776"/>
            <a:ext cx="6248598" cy="1438855"/>
          </a:xfrm>
          <a:prstGeom prst="rect">
            <a:avLst/>
          </a:prstGeom>
        </p:spPr>
        <p:txBody>
          <a:bodyPr wrap="square">
            <a:spAutoFit/>
          </a:bodyPr>
          <a:lstStyle/>
          <a:p>
            <a:pPr algn="just">
              <a:lnSpc>
                <a:spcPct val="150000"/>
              </a:lnSpc>
            </a:pPr>
            <a:r>
              <a:rPr lang="fa-IR" sz="2000" dirty="0" smtClean="0">
                <a:latin typeface="AP Yekan" panose="02000503030000020004" pitchFamily="2" charset="-78"/>
                <a:cs typeface="AP Yekan" panose="02000503030000020004" pitchFamily="2" charset="-78"/>
              </a:rPr>
              <a:t>چله کشی فرش و گلیم از اصیلترین مرحله در تولید و بافت فرش دستباف می باشد که به صورت ترکی و فارسی انجام می شود و هر کدام از این روش ها دارای ویژگی خود می باشند .</a:t>
            </a:r>
            <a:endParaRPr lang="fa-IR" sz="2000" dirty="0">
              <a:latin typeface="AP Yekan" panose="02000503030000020004" pitchFamily="2" charset="-78"/>
              <a:cs typeface="AP Yekan" panose="02000503030000020004" pitchFamily="2" charset="-78"/>
            </a:endParaRPr>
          </a:p>
        </p:txBody>
      </p:sp>
      <p:sp>
        <p:nvSpPr>
          <p:cNvPr id="6" name="Rectangle 5"/>
          <p:cNvSpPr/>
          <p:nvPr/>
        </p:nvSpPr>
        <p:spPr>
          <a:xfrm>
            <a:off x="611560" y="3067655"/>
            <a:ext cx="7272808" cy="3231654"/>
          </a:xfrm>
          <a:prstGeom prst="rect">
            <a:avLst/>
          </a:prstGeom>
        </p:spPr>
        <p:txBody>
          <a:bodyPr wrap="square">
            <a:spAutoFit/>
          </a:bodyPr>
          <a:lstStyle/>
          <a:p>
            <a:pPr algn="just"/>
            <a:r>
              <a:rPr lang="fa-IR" sz="2400" b="1" dirty="0" smtClean="0">
                <a:latin typeface="AP Yekan" panose="02000503030000020004" pitchFamily="2" charset="-78"/>
                <a:cs typeface="AP Yekan" panose="02000503030000020004" pitchFamily="2" charset="-78"/>
              </a:rPr>
              <a:t>چله کشی ترکی</a:t>
            </a:r>
          </a:p>
          <a:p>
            <a:pPr algn="just"/>
            <a:endParaRPr lang="fa-IR" sz="2000" dirty="0" smtClean="0">
              <a:latin typeface="AP Yekan" panose="02000503030000020004" pitchFamily="2" charset="-78"/>
              <a:cs typeface="AP Yekan" panose="02000503030000020004" pitchFamily="2" charset="-78"/>
            </a:endParaRPr>
          </a:p>
          <a:p>
            <a:pPr algn="just"/>
            <a:r>
              <a:rPr lang="fa-IR" sz="2000" dirty="0" smtClean="0">
                <a:latin typeface="AP Yekan" panose="02000503030000020004" pitchFamily="2" charset="-78"/>
                <a:cs typeface="AP Yekan" panose="02000503030000020004" pitchFamily="2" charset="-78"/>
              </a:rPr>
              <a:t>برای روش چله کشی ترکی حتما و حتما باید از دو نفر استفاده شود تا چله کشی انجام شده به صورت بی نظیر و بدون نقص باشد.برای چله کشی ترکی ابتدا چله بر روی دار قالی کشیده شده و سپس دو نفری که گفته شد دو نخ زه دار قالی را به صورت موازی به راست رو باید ببندند.در این امر باید توجه داشته باشید که هنگام چله کشی طول زهواره از طول عرض آن باید بلند تر باشد تا کیفیت چله‏کشی دچار عیب و نقص نشود و همچنین عملیات گره زنی نیز برای آنها راحت‏تر خواهد بود.برای اینکه بدانید نخ چله را باید از زیر و یا رو رد کردن باید به تعداد شیرازه ها که زوج می باشد و یا فرد توجه داشته باشید.</a:t>
            </a:r>
            <a:endParaRPr lang="fa-IR" sz="2000" dirty="0">
              <a:latin typeface="AP Yekan" panose="02000503030000020004" pitchFamily="2" charset="-78"/>
              <a:cs typeface="AP Yekan" panose="02000503030000020004" pitchFamily="2" charset="-78"/>
            </a:endParaRPr>
          </a:p>
        </p:txBody>
      </p:sp>
    </p:spTree>
    <p:extLst>
      <p:ext uri="{BB962C8B-B14F-4D97-AF65-F5344CB8AC3E}">
        <p14:creationId xmlns:p14="http://schemas.microsoft.com/office/powerpoint/2010/main" val="2176040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71600" y="1124744"/>
            <a:ext cx="6480720" cy="3477875"/>
          </a:xfrm>
          <a:prstGeom prst="rect">
            <a:avLst/>
          </a:prstGeom>
        </p:spPr>
        <p:txBody>
          <a:bodyPr wrap="square">
            <a:spAutoFit/>
          </a:bodyPr>
          <a:lstStyle/>
          <a:p>
            <a:pPr algn="just"/>
            <a:r>
              <a:rPr lang="fa-IR" sz="2000" dirty="0" smtClean="0">
                <a:latin typeface="AP Yekan" panose="02000503030000020004" pitchFamily="2" charset="-78"/>
                <a:cs typeface="AP Yekan" panose="02000503030000020004" pitchFamily="2" charset="-78"/>
              </a:rPr>
              <a:t>در این مرحله بیشتر از هر چیزی به دو نفر نیاز است زیرا که در این مرحله نخ چله گلوله شده جمع شده از رو یا زیر زهواره ها رد شده و به نفر دیگر تحویل می‌گردد ، برای کامل شدن چله کشی اینکار پیاپی صورت می‌گیرد و بعد از یکنواخت انجام دادن آن چله کشی صورت گرفته است.</a:t>
            </a:r>
          </a:p>
          <a:p>
            <a:pPr algn="just"/>
            <a:endParaRPr lang="fa-IR" sz="2000" dirty="0" smtClean="0">
              <a:latin typeface="AP Yekan" panose="02000503030000020004" pitchFamily="2" charset="-78"/>
              <a:cs typeface="AP Yekan" panose="02000503030000020004" pitchFamily="2" charset="-78"/>
            </a:endParaRPr>
          </a:p>
          <a:p>
            <a:pPr algn="just"/>
            <a:r>
              <a:rPr lang="fa-IR" sz="2000" dirty="0" smtClean="0">
                <a:latin typeface="AP Yekan" panose="02000503030000020004" pitchFamily="2" charset="-78"/>
                <a:cs typeface="AP Yekan" panose="02000503030000020004" pitchFamily="2" charset="-78"/>
              </a:rPr>
              <a:t>برای اینکه بدانید چله کشی را درست یا اشتباه انجام داده اید باید این بررسی را انجام دهید که فاصله در زهواره به صورت ضربدری یا زیگزاگی هست یا خیر در صورتی که نباشد چله کشی شما به صورت اشتباه انجام شده است و در صورتی که درست باشد کار تمام است و چله کشی ترکی به خوبی توسط شما انجام شده است.</a:t>
            </a:r>
            <a:endParaRPr lang="fa-IR" sz="2000" dirty="0">
              <a:latin typeface="AP Yekan" panose="02000503030000020004" pitchFamily="2" charset="-78"/>
              <a:cs typeface="AP Yekan" panose="02000503030000020004" pitchFamily="2" charset="-78"/>
            </a:endParaRPr>
          </a:p>
        </p:txBody>
      </p:sp>
    </p:spTree>
    <p:extLst>
      <p:ext uri="{BB962C8B-B14F-4D97-AF65-F5344CB8AC3E}">
        <p14:creationId xmlns:p14="http://schemas.microsoft.com/office/powerpoint/2010/main" val="2369486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71600" y="889844"/>
            <a:ext cx="6624736" cy="5139869"/>
          </a:xfrm>
          <a:prstGeom prst="rect">
            <a:avLst/>
          </a:prstGeom>
        </p:spPr>
        <p:txBody>
          <a:bodyPr wrap="square">
            <a:spAutoFit/>
          </a:bodyPr>
          <a:lstStyle/>
          <a:p>
            <a:pPr algn="just"/>
            <a:r>
              <a:rPr lang="fa-IR" sz="2400" b="1" dirty="0" smtClean="0">
                <a:latin typeface="AP Yekan" panose="02000503030000020004" pitchFamily="2" charset="-78"/>
                <a:cs typeface="AP Yekan" panose="02000503030000020004" pitchFamily="2" charset="-78"/>
              </a:rPr>
              <a:t>چله کشی فارسی</a:t>
            </a:r>
          </a:p>
          <a:p>
            <a:pPr algn="just"/>
            <a:endParaRPr lang="fa-IR" sz="2400" b="1" dirty="0" smtClean="0">
              <a:latin typeface="AP Yekan" panose="02000503030000020004" pitchFamily="2" charset="-78"/>
              <a:cs typeface="AP Yekan" panose="02000503030000020004" pitchFamily="2" charset="-78"/>
            </a:endParaRPr>
          </a:p>
          <a:p>
            <a:pPr algn="just"/>
            <a:r>
              <a:rPr lang="fa-IR" sz="2000" dirty="0" smtClean="0">
                <a:latin typeface="AP Yekan" panose="02000503030000020004" pitchFamily="2" charset="-78"/>
                <a:cs typeface="AP Yekan" panose="02000503030000020004" pitchFamily="2" charset="-78"/>
              </a:rPr>
              <a:t>تفاوتی که روش چله کشی فارسی با ترکی دارد این است که در روش فارسی چله کشی روی زمین صورت می‌گیرید و همانطور که گفته شد در روش ترکی روی دار قالی انجام می‌شود.</a:t>
            </a:r>
          </a:p>
          <a:p>
            <a:pPr algn="just"/>
            <a:endParaRPr lang="fa-IR" sz="2000" dirty="0" smtClean="0">
              <a:latin typeface="AP Yekan" panose="02000503030000020004" pitchFamily="2" charset="-78"/>
              <a:cs typeface="AP Yekan" panose="02000503030000020004" pitchFamily="2" charset="-78"/>
            </a:endParaRPr>
          </a:p>
          <a:p>
            <a:pPr algn="just"/>
            <a:r>
              <a:rPr lang="fa-IR" sz="2000" dirty="0" smtClean="0">
                <a:latin typeface="AP Yekan" panose="02000503030000020004" pitchFamily="2" charset="-78"/>
                <a:cs typeface="AP Yekan" panose="02000503030000020004" pitchFamily="2" charset="-78"/>
              </a:rPr>
              <a:t>توجه داشته باشید که در روش فارسی بعد از اینکه چله کشی روی زمین صورت گرفته به روی دار قالی انتقال پیدا خواهد کرد. این روش چله کشی متناسب برای فرش های دستباف ایرانی می باشد و در صورتی که به دنبال چله کشی متناسب برای فرش دستباف ایرانی هستید این چله کشی مناسب خواهد بود.</a:t>
            </a:r>
          </a:p>
          <a:p>
            <a:pPr algn="just"/>
            <a:endParaRPr lang="fa-IR" sz="2000" dirty="0" smtClean="0">
              <a:latin typeface="AP Yekan" panose="02000503030000020004" pitchFamily="2" charset="-78"/>
              <a:cs typeface="AP Yekan" panose="02000503030000020004" pitchFamily="2" charset="-78"/>
            </a:endParaRPr>
          </a:p>
          <a:p>
            <a:pPr algn="just"/>
            <a:r>
              <a:rPr lang="fa-IR" sz="2000" dirty="0" smtClean="0">
                <a:latin typeface="AP Yekan" panose="02000503030000020004" pitchFamily="2" charset="-78"/>
                <a:cs typeface="AP Yekan" panose="02000503030000020004" pitchFamily="2" charset="-78"/>
              </a:rPr>
              <a:t>و اما مراحل انجام این چله کشی به این صورت است که یک متر اضافه تر نخ چله از آنچه که صورت عادی استفاده می‌گردد برداشته می‌شود و بعد از آن از سه میله فلزی که دارای قطر یک و نیم سانتی و طول یک متری می باشد استفاده می‌گردد.</a:t>
            </a:r>
            <a:endParaRPr lang="fa-IR" sz="2000" dirty="0">
              <a:latin typeface="AP Yekan" panose="02000503030000020004" pitchFamily="2" charset="-78"/>
              <a:cs typeface="AP Yekan" panose="02000503030000020004" pitchFamily="2" charset="-78"/>
            </a:endParaRPr>
          </a:p>
        </p:txBody>
      </p:sp>
    </p:spTree>
    <p:extLst>
      <p:ext uri="{BB962C8B-B14F-4D97-AF65-F5344CB8AC3E}">
        <p14:creationId xmlns:p14="http://schemas.microsoft.com/office/powerpoint/2010/main" val="3997971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71600" y="1720840"/>
            <a:ext cx="6408712" cy="3170099"/>
          </a:xfrm>
          <a:prstGeom prst="rect">
            <a:avLst/>
          </a:prstGeom>
        </p:spPr>
        <p:txBody>
          <a:bodyPr wrap="square">
            <a:spAutoFit/>
          </a:bodyPr>
          <a:lstStyle/>
          <a:p>
            <a:pPr algn="just"/>
            <a:r>
              <a:rPr lang="fa-IR" sz="2000" dirty="0" smtClean="0">
                <a:latin typeface="AP Yekan" panose="02000503030000020004" pitchFamily="2" charset="-78"/>
                <a:cs typeface="AP Yekan" panose="02000503030000020004" pitchFamily="2" charset="-78"/>
              </a:rPr>
              <a:t>نحوه استفاده از میله برای چله کشی به این صورت است که با فاصله 1 و 3 متری از یک دیگر در کناره هم قرار داده می‌شود و باید به این موضوع توجه داشته باشید که میله دومی نیابد در پایان میله سوم و اول قرار داده بشود تا یک چله کشی تمیز را داشته باشیم.</a:t>
            </a:r>
          </a:p>
          <a:p>
            <a:pPr algn="just"/>
            <a:endParaRPr lang="fa-IR" sz="2000" dirty="0" smtClean="0">
              <a:latin typeface="AP Yekan" panose="02000503030000020004" pitchFamily="2" charset="-78"/>
              <a:cs typeface="AP Yekan" panose="02000503030000020004" pitchFamily="2" charset="-78"/>
            </a:endParaRPr>
          </a:p>
          <a:p>
            <a:pPr algn="just"/>
            <a:r>
              <a:rPr lang="fa-IR" sz="2000" dirty="0" smtClean="0">
                <a:latin typeface="AP Yekan" panose="02000503030000020004" pitchFamily="2" charset="-78"/>
                <a:cs typeface="AP Yekan" panose="02000503030000020004" pitchFamily="2" charset="-78"/>
              </a:rPr>
              <a:t>برای ادامه کار میله ها را استوار کرده و سپس نخ چله را که می تواند ابریشمی ، پشم و یا پنبه باشد دور میله اول گره بزنید و سپس از زیر میله دومی برای سهولت در کار رد کرده و به گونه ای باید نخ گردانده بشود که دور میله سوم دور زده باشد و در مرحله برگشتی از روی میله دومی و همچنین از زیر مبله اول مد نظر ما عبور نماید.</a:t>
            </a:r>
            <a:endParaRPr lang="fa-IR" sz="2000" dirty="0">
              <a:latin typeface="AP Yekan" panose="02000503030000020004" pitchFamily="2" charset="-78"/>
              <a:cs typeface="AP Yekan" panose="02000503030000020004" pitchFamily="2" charset="-78"/>
            </a:endParaRPr>
          </a:p>
        </p:txBody>
      </p:sp>
    </p:spTree>
    <p:extLst>
      <p:ext uri="{BB962C8B-B14F-4D97-AF65-F5344CB8AC3E}">
        <p14:creationId xmlns:p14="http://schemas.microsoft.com/office/powerpoint/2010/main" val="2926023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71600" y="1720840"/>
            <a:ext cx="6480720" cy="3170099"/>
          </a:xfrm>
          <a:prstGeom prst="rect">
            <a:avLst/>
          </a:prstGeom>
        </p:spPr>
        <p:txBody>
          <a:bodyPr wrap="square">
            <a:spAutoFit/>
          </a:bodyPr>
          <a:lstStyle/>
          <a:p>
            <a:pPr algn="just"/>
            <a:r>
              <a:rPr lang="fa-IR" sz="2000" dirty="0" smtClean="0">
                <a:latin typeface="AP Yekan" panose="02000503030000020004" pitchFamily="2" charset="-78"/>
                <a:cs typeface="AP Yekan" panose="02000503030000020004" pitchFamily="2" charset="-78"/>
              </a:rPr>
              <a:t>برای اینکه بدانید چله کشی فارسی را درست انجام داده اید یا خیر باید ببینید که چله کشی میله اول و دوم به صورت ضربدری است یا خیر که در صورتی که ضربدری باشد کار به خوبی به پایان رسیده است.</a:t>
            </a:r>
          </a:p>
          <a:p>
            <a:pPr algn="just"/>
            <a:endParaRPr lang="fa-IR" sz="2000" dirty="0" smtClean="0">
              <a:latin typeface="AP Yekan" panose="02000503030000020004" pitchFamily="2" charset="-78"/>
              <a:cs typeface="AP Yekan" panose="02000503030000020004" pitchFamily="2" charset="-78"/>
            </a:endParaRPr>
          </a:p>
          <a:p>
            <a:pPr algn="just"/>
            <a:r>
              <a:rPr lang="fa-IR" sz="2000" dirty="0" smtClean="0">
                <a:latin typeface="AP Yekan" panose="02000503030000020004" pitchFamily="2" charset="-78"/>
                <a:cs typeface="AP Yekan" panose="02000503030000020004" pitchFamily="2" charset="-78"/>
              </a:rPr>
              <a:t>بعد از پایان کار شما می توانید به راحتی آن را به دار قالی انتقال بدهید ، که نحوه انتقال آن با استفاده از ابزار گاوه صورت می‌گیرد که وظیفه این ابزار سفت کردن پیج مرتبط با چله است.</a:t>
            </a:r>
          </a:p>
          <a:p>
            <a:pPr algn="just"/>
            <a:endParaRPr lang="fa-IR" sz="2000" dirty="0" smtClean="0">
              <a:latin typeface="AP Yekan" panose="02000503030000020004" pitchFamily="2" charset="-78"/>
              <a:cs typeface="AP Yekan" panose="02000503030000020004" pitchFamily="2" charset="-78"/>
            </a:endParaRPr>
          </a:p>
          <a:p>
            <a:pPr algn="just"/>
            <a:r>
              <a:rPr lang="fa-IR" sz="2000" dirty="0" smtClean="0">
                <a:latin typeface="AP Yekan" panose="02000503030000020004" pitchFamily="2" charset="-78"/>
                <a:cs typeface="AP Yekan" panose="02000503030000020004" pitchFamily="2" charset="-78"/>
              </a:rPr>
              <a:t>توجه داشته باشید که در این روش باید تا جایی کار را انجام دهید که چله دارای کششی یکنواخت باشد.</a:t>
            </a:r>
            <a:endParaRPr lang="fa-IR" sz="2000" dirty="0">
              <a:latin typeface="AP Yekan" panose="02000503030000020004" pitchFamily="2" charset="-78"/>
              <a:cs typeface="AP Yekan" panose="02000503030000020004" pitchFamily="2" charset="-78"/>
            </a:endParaRPr>
          </a:p>
        </p:txBody>
      </p:sp>
    </p:spTree>
    <p:extLst>
      <p:ext uri="{BB962C8B-B14F-4D97-AF65-F5344CB8AC3E}">
        <p14:creationId xmlns:p14="http://schemas.microsoft.com/office/powerpoint/2010/main" val="743517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55576" y="620688"/>
            <a:ext cx="7056784" cy="5139869"/>
          </a:xfrm>
          <a:prstGeom prst="rect">
            <a:avLst/>
          </a:prstGeom>
        </p:spPr>
        <p:txBody>
          <a:bodyPr wrap="square">
            <a:spAutoFit/>
          </a:bodyPr>
          <a:lstStyle/>
          <a:p>
            <a:pPr algn="just"/>
            <a:r>
              <a:rPr lang="fa-IR" sz="2400" b="1" dirty="0" smtClean="0">
                <a:latin typeface="AP Yekan" panose="02000503030000020004" pitchFamily="2" charset="-78"/>
                <a:cs typeface="AP Yekan" panose="02000503030000020004" pitchFamily="2" charset="-78"/>
              </a:rPr>
              <a:t>تفاوت چله کشی فارسی و ترکی</a:t>
            </a:r>
          </a:p>
          <a:p>
            <a:pPr algn="just"/>
            <a:endParaRPr lang="fa-IR" sz="2400" b="1" dirty="0" smtClean="0">
              <a:latin typeface="AP Yekan" panose="02000503030000020004" pitchFamily="2" charset="-78"/>
              <a:cs typeface="AP Yekan" panose="02000503030000020004" pitchFamily="2" charset="-78"/>
            </a:endParaRPr>
          </a:p>
          <a:p>
            <a:pPr algn="just"/>
            <a:r>
              <a:rPr lang="fa-IR" sz="2000" dirty="0" smtClean="0">
                <a:latin typeface="AP Yekan" panose="02000503030000020004" pitchFamily="2" charset="-78"/>
                <a:cs typeface="AP Yekan" panose="02000503030000020004" pitchFamily="2" charset="-78"/>
              </a:rPr>
              <a:t>روش چله کشی ترکی بسیار آسانتر از روش نوع فارسی می باشد و تسلط بیشتر را نیز برای فردی که می‌خواهد فرش را ببافد خواهد داشت ، البته باید این نکته را توجه داشت که در این روش نیاز به دو نفر احساس می‌شود ولی در روش فارسی یک فرد نیز می تواند موضوع چله کسی را انجام بدهد.از دیگر معایبی که روش چله کشی ترکی دارد این است که در کناره فرش تسمه و کوجی وجود ندارد و این موضوع می‌تواند باعث بافته شدن کج قالی بگردد که این موضوع نیز باعث از بین رفتن تمامی کار های صورت گرفته می‌شود.</a:t>
            </a:r>
          </a:p>
          <a:p>
            <a:pPr algn="just"/>
            <a:r>
              <a:rPr lang="fa-IR" sz="2000" dirty="0" smtClean="0">
                <a:latin typeface="AP Yekan" panose="02000503030000020004" pitchFamily="2" charset="-78"/>
                <a:cs typeface="AP Yekan" panose="02000503030000020004" pitchFamily="2" charset="-78"/>
              </a:rPr>
              <a:t>این موضوع باعث کاهش پیدا کردن عمر کفپوش مد نظر ما و کیفیت آن نیز می‌گردد.</a:t>
            </a:r>
          </a:p>
          <a:p>
            <a:pPr algn="just"/>
            <a:r>
              <a:rPr lang="fa-IR" sz="2000" dirty="0" smtClean="0">
                <a:latin typeface="AP Yekan" panose="02000503030000020004" pitchFamily="2" charset="-78"/>
                <a:cs typeface="AP Yekan" panose="02000503030000020004" pitchFamily="2" charset="-78"/>
              </a:rPr>
              <a:t>همانطور که مشخص است ویژگی چله کشی فارسی این است که هنگام بافته شدن، قالی کج بافته نمی‌شود ، چله ها بر روی دار و همچنین زیر دار تنظیم می‏مانند.</a:t>
            </a:r>
          </a:p>
          <a:p>
            <a:pPr algn="just"/>
            <a:r>
              <a:rPr lang="fa-IR" sz="2000" dirty="0" smtClean="0">
                <a:latin typeface="AP Yekan" panose="02000503030000020004" pitchFamily="2" charset="-78"/>
                <a:cs typeface="AP Yekan" panose="02000503030000020004" pitchFamily="2" charset="-78"/>
              </a:rPr>
              <a:t>به حالت کرباس می توان قالی و گلیم را بافت ، البته مشکل این روش سختی کار است که کیفیتی را نیز به همراه دارد.</a:t>
            </a:r>
            <a:endParaRPr lang="fa-IR" sz="2000" dirty="0">
              <a:latin typeface="AP Yekan" panose="02000503030000020004" pitchFamily="2" charset="-78"/>
              <a:cs typeface="AP Yekan" panose="02000503030000020004" pitchFamily="2" charset="-78"/>
            </a:endParaRPr>
          </a:p>
        </p:txBody>
      </p:sp>
    </p:spTree>
    <p:extLst>
      <p:ext uri="{BB962C8B-B14F-4D97-AF65-F5344CB8AC3E}">
        <p14:creationId xmlns:p14="http://schemas.microsoft.com/office/powerpoint/2010/main" val="666742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7584" y="474345"/>
            <a:ext cx="6912768" cy="6063198"/>
          </a:xfrm>
          <a:prstGeom prst="rect">
            <a:avLst/>
          </a:prstGeom>
        </p:spPr>
        <p:txBody>
          <a:bodyPr wrap="square">
            <a:spAutoFit/>
          </a:bodyPr>
          <a:lstStyle/>
          <a:p>
            <a:pPr algn="just"/>
            <a:r>
              <a:rPr lang="fa-IR" sz="2400" b="1" dirty="0" smtClean="0">
                <a:latin typeface="AP Yekan" panose="02000503030000020004" pitchFamily="2" charset="-78"/>
                <a:cs typeface="AP Yekan" panose="02000503030000020004" pitchFamily="2" charset="-78"/>
              </a:rPr>
              <a:t>چله کشی تلفیقی</a:t>
            </a:r>
          </a:p>
          <a:p>
            <a:pPr algn="just"/>
            <a:endParaRPr lang="fa-IR" sz="2400" b="1" dirty="0" smtClean="0">
              <a:latin typeface="AP Yekan" panose="02000503030000020004" pitchFamily="2" charset="-78"/>
              <a:cs typeface="AP Yekan" panose="02000503030000020004" pitchFamily="2" charset="-78"/>
            </a:endParaRPr>
          </a:p>
          <a:p>
            <a:pPr algn="just"/>
            <a:r>
              <a:rPr lang="fa-IR" sz="2000" dirty="0" smtClean="0">
                <a:latin typeface="AP Yekan" panose="02000503030000020004" pitchFamily="2" charset="-78"/>
                <a:cs typeface="AP Yekan" panose="02000503030000020004" pitchFamily="2" charset="-78"/>
              </a:rPr>
              <a:t>همانطور که بررسی شد هر یک از روش های گفته شده دارای ویژگیهایی بودند و یک روش آسانتر از روش دیگر بود ، برای اینکه از ویژگی هر دو روش ما استفاده برده باشیم یک روش تلفیقی ایجاد شد که دارای مزایای چله کشی ترکی و فارسی بود و کار با آن نیز در این روش آسان است پس خیلتان درباره سختی کار راحت باشد.</a:t>
            </a:r>
          </a:p>
          <a:p>
            <a:pPr algn="just"/>
            <a:endParaRPr lang="fa-IR" sz="2000" dirty="0" smtClean="0">
              <a:latin typeface="AP Yekan" panose="02000503030000020004" pitchFamily="2" charset="-78"/>
              <a:cs typeface="AP Yekan" panose="02000503030000020004" pitchFamily="2" charset="-78"/>
            </a:endParaRPr>
          </a:p>
          <a:p>
            <a:pPr algn="just"/>
            <a:r>
              <a:rPr lang="fa-IR" sz="2000" dirty="0" smtClean="0">
                <a:latin typeface="AP Yekan" panose="02000503030000020004" pitchFamily="2" charset="-78"/>
                <a:cs typeface="AP Yekan" panose="02000503030000020004" pitchFamily="2" charset="-78"/>
              </a:rPr>
              <a:t>برای روش چله کشی تلفیقی از دار ترکی استفاده شده است و نحوه چله کشی بر روی دار ترکی به صورت ایرانی است که البته تفاوت های کوچکی نیز در این روش برای چله کشی ایجاد شده است.</a:t>
            </a:r>
          </a:p>
          <a:p>
            <a:pPr algn="just"/>
            <a:endParaRPr lang="fa-IR" sz="2000" dirty="0" smtClean="0">
              <a:latin typeface="AP Yekan" panose="02000503030000020004" pitchFamily="2" charset="-78"/>
              <a:cs typeface="AP Yekan" panose="02000503030000020004" pitchFamily="2" charset="-78"/>
            </a:endParaRPr>
          </a:p>
          <a:p>
            <a:pPr algn="just"/>
            <a:r>
              <a:rPr lang="fa-IR" sz="2000" dirty="0" smtClean="0">
                <a:latin typeface="AP Yekan" panose="02000503030000020004" pitchFamily="2" charset="-78"/>
                <a:cs typeface="AP Yekan" panose="02000503030000020004" pitchFamily="2" charset="-78"/>
              </a:rPr>
              <a:t>در این روش از لوله های فلزی که از اندازه ای یکسان برخوردار است و قطر آن دو سانتی متر می باشد استفاده می‌کنند که این میله ها جایگزین میله اول و سوم روش فارسی می باشد .</a:t>
            </a:r>
          </a:p>
          <a:p>
            <a:pPr algn="just"/>
            <a:endParaRPr lang="fa-IR" sz="2000" dirty="0" smtClean="0">
              <a:latin typeface="AP Yekan" panose="02000503030000020004" pitchFamily="2" charset="-78"/>
              <a:cs typeface="AP Yekan" panose="02000503030000020004" pitchFamily="2" charset="-78"/>
            </a:endParaRPr>
          </a:p>
          <a:p>
            <a:pPr algn="just"/>
            <a:r>
              <a:rPr lang="fa-IR" sz="2000" dirty="0" smtClean="0">
                <a:latin typeface="AP Yekan" panose="02000503030000020004" pitchFamily="2" charset="-78"/>
                <a:cs typeface="AP Yekan" panose="02000503030000020004" pitchFamily="2" charset="-78"/>
              </a:rPr>
              <a:t>برای ادامه چله کشی تلفیقی نیز در ادامه از چله کشی فارسی استفاده شده و در نهایت بر روی دار قالی که ترکی نیز می باشد برای بافت انتقال داده می‌شود.</a:t>
            </a:r>
            <a:endParaRPr lang="fa-IR" sz="2000" dirty="0">
              <a:latin typeface="AP Yekan" panose="02000503030000020004" pitchFamily="2" charset="-78"/>
              <a:cs typeface="AP Yekan" panose="02000503030000020004" pitchFamily="2" charset="-78"/>
            </a:endParaRPr>
          </a:p>
        </p:txBody>
      </p:sp>
    </p:spTree>
    <p:extLst>
      <p:ext uri="{BB962C8B-B14F-4D97-AF65-F5344CB8AC3E}">
        <p14:creationId xmlns:p14="http://schemas.microsoft.com/office/powerpoint/2010/main" val="21074634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29</TotalTime>
  <Words>1058</Words>
  <Application>Microsoft Office PowerPoint</Application>
  <PresentationFormat>On-screen Show (4:3)</PresentationFormat>
  <Paragraphs>42</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AP Yekan</vt:lpstr>
      <vt:lpstr>Arial</vt:lpstr>
      <vt:lpstr>Calibri</vt:lpstr>
      <vt:lpstr>Cambria</vt:lpstr>
      <vt:lpstr>Adjacency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hamid</dc:creator>
  <cp:lastModifiedBy>vista - PC</cp:lastModifiedBy>
  <cp:revision>4</cp:revision>
  <dcterms:created xsi:type="dcterms:W3CDTF">2020-12-02T18:38:39Z</dcterms:created>
  <dcterms:modified xsi:type="dcterms:W3CDTF">2020-12-29T21:42:36Z</dcterms:modified>
</cp:coreProperties>
</file>