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0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5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57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6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1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9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6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7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11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4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8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4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مبانی فقهی</a:t>
            </a:r>
            <a:br>
              <a:rPr lang="fa-IR" dirty="0" smtClean="0"/>
            </a:br>
            <a:r>
              <a:rPr lang="fa-IR" sz="2800" dirty="0" smtClean="0"/>
              <a:t>مهدی صفدری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3 واحد.نظری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smtClean="0"/>
              <a:t>هفته </a:t>
            </a:r>
            <a:r>
              <a:rPr lang="fa-IR" dirty="0" smtClean="0"/>
              <a:t>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تعاریف و کلیات (تعریف ، قلمرو،اهمیت،مکتب اقتصادی و....)</a:t>
            </a:r>
          </a:p>
          <a:p>
            <a:pPr marL="0" indent="0" algn="r">
              <a:buNone/>
            </a:pPr>
            <a:r>
              <a:rPr lang="fa-IR" dirty="0" smtClean="0"/>
              <a:t>* رابطه مکتب اقتصادی با علم اقتصاد* حقوق اقتصادی * نظام اقتصادی * </a:t>
            </a:r>
          </a:p>
          <a:p>
            <a:pPr marL="0" indent="0" algn="r">
              <a:buNone/>
            </a:pPr>
            <a:r>
              <a:rPr lang="fa-IR" dirty="0" smtClean="0"/>
              <a:t>*علم اقتصاد اسلامی * روش تحلیل علمی * نظریه علمی * ویژگیهای نظریه علمی </a:t>
            </a:r>
          </a:p>
          <a:p>
            <a:pPr marL="0" indent="0" algn="r">
              <a:buNone/>
            </a:pPr>
            <a:r>
              <a:rPr lang="fa-IR" dirty="0" smtClean="0"/>
              <a:t>* اقتصاد اسلامی * روش تحقیق در اقتصاد اسلامی *اجتهاد *منابع فقهی (اجتهادی) *</a:t>
            </a:r>
          </a:p>
          <a:p>
            <a:pPr marL="0" indent="0" algn="r">
              <a:buNone/>
            </a:pPr>
            <a:r>
              <a:rPr lang="fa-IR" dirty="0" smtClean="0"/>
              <a:t>*چیستی واقعیت طبیعی * چیستی واقعیت اجتماعی * تفاوت وتشابه واقعیت های طبیعی و</a:t>
            </a:r>
          </a:p>
          <a:p>
            <a:pPr marL="0" indent="0" algn="r">
              <a:buNone/>
            </a:pPr>
            <a:r>
              <a:rPr lang="fa-IR" dirty="0" smtClean="0"/>
              <a:t> اجتماعی * دلیل گرایی درتفسیر رفتار های اجتماعی * معنا گرایی در شناخت رفتارهای </a:t>
            </a:r>
          </a:p>
          <a:p>
            <a:pPr marL="0" indent="0" algn="r">
              <a:buNone/>
            </a:pPr>
            <a:r>
              <a:rPr lang="fa-IR" dirty="0" smtClean="0"/>
              <a:t>اجتماعی * قاعده گرایی در تفسیر رفتار های اجتماعی * نقد قاعده گرایی </a:t>
            </a:r>
          </a:p>
          <a:p>
            <a:pPr marL="0" indent="0" algn="r">
              <a:buNone/>
            </a:pPr>
            <a:r>
              <a:rPr lang="fa-IR" dirty="0" smtClean="0"/>
              <a:t>* اختلاف کارکرد روش تجربی در دو حوزه علوم طبیعی و اجتماعی 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88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r>
              <a:rPr lang="fa-IR" dirty="0" smtClean="0"/>
              <a:t>* قاعده فقهی * ویژگیهای قاعده فقهی * اقسام قواعد فقهی *</a:t>
            </a:r>
          </a:p>
          <a:p>
            <a:pPr marL="0" indent="0" algn="r">
              <a:buNone/>
            </a:pPr>
            <a:r>
              <a:rPr lang="fa-IR" dirty="0" smtClean="0"/>
              <a:t>* قواعد فقهی و کاربرد آن در اقتصاد</a:t>
            </a:r>
          </a:p>
          <a:p>
            <a:pPr marL="0" indent="0" algn="r">
              <a:buNone/>
            </a:pPr>
            <a:r>
              <a:rPr lang="fa-IR" dirty="0" smtClean="0"/>
              <a:t>* نقش قواعد فقهی خاص در اقتصاد</a:t>
            </a:r>
          </a:p>
          <a:p>
            <a:pPr marL="0" indent="0" algn="r">
              <a:buNone/>
            </a:pPr>
            <a:r>
              <a:rPr lang="fa-IR" dirty="0" smtClean="0"/>
              <a:t>* قاعده نفی ضرر</a:t>
            </a:r>
          </a:p>
          <a:p>
            <a:pPr marL="0" indent="0" algn="r">
              <a:buNone/>
            </a:pPr>
            <a:r>
              <a:rPr lang="fa-IR" dirty="0" smtClean="0"/>
              <a:t>* دیدگاه فقیهان پیرامون قاعده نفی ضرر</a:t>
            </a:r>
          </a:p>
          <a:p>
            <a:pPr marL="0" indent="0" algn="r">
              <a:buNone/>
            </a:pPr>
            <a:r>
              <a:rPr lang="fa-IR" dirty="0" smtClean="0"/>
              <a:t>* شمول قاعده بر نفی حکم تکلیفی و وضعی</a:t>
            </a:r>
          </a:p>
          <a:p>
            <a:pPr marL="0" indent="0" algn="r">
              <a:buNone/>
            </a:pPr>
            <a:r>
              <a:rPr lang="fa-IR" dirty="0" smtClean="0"/>
              <a:t>* شمول قاعده بر امور عدمی</a:t>
            </a:r>
          </a:p>
          <a:p>
            <a:pPr marL="0" indent="0" algn="r">
              <a:buNone/>
            </a:pPr>
            <a:r>
              <a:rPr lang="fa-IR" dirty="0" smtClean="0"/>
              <a:t>* تقدیم قاعده نفی ضرر بر ادله احکام اولیه</a:t>
            </a:r>
          </a:p>
          <a:p>
            <a:pPr marL="0" indent="0" algn="r">
              <a:buNone/>
            </a:pPr>
            <a:r>
              <a:rPr lang="fa-IR" dirty="0" smtClean="0"/>
              <a:t>* قاعده نفی سبیل</a:t>
            </a:r>
          </a:p>
          <a:p>
            <a:pPr marL="0" indent="0" algn="r">
              <a:buNone/>
            </a:pPr>
            <a:r>
              <a:rPr lang="fa-IR" dirty="0" smtClean="0"/>
              <a:t>* کاربردهای قاعده نفی سبیل</a:t>
            </a:r>
          </a:p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5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r>
              <a:rPr lang="fa-IR" dirty="0" smtClean="0"/>
              <a:t>* قاعده نفی عسر و حرج</a:t>
            </a:r>
          </a:p>
          <a:p>
            <a:pPr marL="0" indent="0" algn="r">
              <a:buNone/>
            </a:pPr>
            <a:r>
              <a:rPr lang="fa-IR" dirty="0" smtClean="0"/>
              <a:t>* تفاوت قاعده نفی عسر و حرج با قاعده نفی ضرر</a:t>
            </a:r>
          </a:p>
          <a:p>
            <a:pPr marL="0" indent="0" algn="r">
              <a:buNone/>
            </a:pPr>
            <a:r>
              <a:rPr lang="fa-IR" dirty="0" smtClean="0"/>
              <a:t>* ویژگیها و کابردهای قاعده نفی عسر و حرج</a:t>
            </a:r>
          </a:p>
          <a:p>
            <a:pPr marL="0" indent="0" algn="r">
              <a:buNone/>
            </a:pPr>
            <a:r>
              <a:rPr lang="fa-IR" dirty="0" smtClean="0"/>
              <a:t>* قاعده </a:t>
            </a:r>
            <a:r>
              <a:rPr lang="fa-IR" dirty="0"/>
              <a:t>نفی </a:t>
            </a:r>
            <a:r>
              <a:rPr lang="fa-IR" dirty="0" smtClean="0"/>
              <a:t>غرر</a:t>
            </a:r>
          </a:p>
          <a:p>
            <a:pPr marL="0" indent="0" algn="r">
              <a:buNone/>
            </a:pPr>
            <a:r>
              <a:rPr lang="fa-IR" dirty="0" smtClean="0"/>
              <a:t>* عمومیت قاعده نفی غرربرای همه معاملات</a:t>
            </a:r>
          </a:p>
          <a:p>
            <a:pPr marL="0" indent="0" algn="r">
              <a:buNone/>
            </a:pPr>
            <a:r>
              <a:rPr lang="fa-IR" dirty="0" smtClean="0"/>
              <a:t>*قلمرو و تظبیقات قاعده نفی غرر</a:t>
            </a:r>
          </a:p>
          <a:p>
            <a:pPr marL="0" indent="0" algn="r">
              <a:buNone/>
            </a:pPr>
            <a:r>
              <a:rPr lang="fa-IR" dirty="0" smtClean="0"/>
              <a:t>* خطر عدم اطلاع از خصوصیات و شرایط معامله</a:t>
            </a:r>
            <a:endParaRPr lang="fa-IR" dirty="0"/>
          </a:p>
          <a:p>
            <a:pPr marL="0" indent="0" algn="r">
              <a:buNone/>
            </a:pPr>
            <a:r>
              <a:rPr lang="fa-IR" dirty="0"/>
              <a:t>*قاعده </a:t>
            </a:r>
            <a:r>
              <a:rPr lang="fa-IR" dirty="0" smtClean="0"/>
              <a:t>اتلاف (ضمان)</a:t>
            </a:r>
            <a:endParaRPr lang="fa-IR" dirty="0"/>
          </a:p>
          <a:p>
            <a:pPr marL="0" indent="0" algn="r">
              <a:buNone/>
            </a:pPr>
            <a:r>
              <a:rPr lang="fa-IR" dirty="0"/>
              <a:t>* قاعده حیازت</a:t>
            </a:r>
          </a:p>
          <a:p>
            <a:pPr marL="0" indent="0" algn="r">
              <a:buNone/>
            </a:pPr>
            <a:r>
              <a:rPr lang="fa-IR" dirty="0"/>
              <a:t>*قاعده </a:t>
            </a:r>
            <a:r>
              <a:rPr lang="fa-IR" dirty="0" smtClean="0"/>
              <a:t>سلطنت (تسلیط )</a:t>
            </a:r>
          </a:p>
          <a:p>
            <a:pPr marL="0" indent="0" algn="r">
              <a:buNone/>
            </a:pPr>
            <a:r>
              <a:rPr lang="fa-IR" dirty="0" smtClean="0"/>
              <a:t>*تقدیم قاعده لاضرربرقاعده تسلیطمردم بر اموال</a:t>
            </a:r>
            <a:endParaRPr lang="fa-IR" dirty="0"/>
          </a:p>
          <a:p>
            <a:pPr marL="0" indent="0" algn="r">
              <a:buNone/>
            </a:pP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59334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lang="fa-IR" dirty="0" smtClean="0"/>
          </a:p>
          <a:p>
            <a:pPr algn="r"/>
            <a:r>
              <a:rPr lang="fa-IR" dirty="0" smtClean="0"/>
              <a:t>* مالکیت * فلسفه مالکیت* تفسیر اخلاقی مالکیت</a:t>
            </a:r>
          </a:p>
          <a:p>
            <a:pPr algn="r"/>
            <a:r>
              <a:rPr lang="fa-IR" dirty="0" smtClean="0"/>
              <a:t>* بعد اجتماعی مالکیت* تعریف مالکیت * مال و مالیت</a:t>
            </a:r>
          </a:p>
          <a:p>
            <a:pPr algn="r"/>
            <a:r>
              <a:rPr lang="fa-IR" dirty="0" smtClean="0"/>
              <a:t>* ویژگیهای مال * انواع مال * اقسام مالکیت</a:t>
            </a:r>
          </a:p>
          <a:p>
            <a:pPr algn="r"/>
            <a:r>
              <a:rPr lang="fa-IR" dirty="0" smtClean="0"/>
              <a:t>* مالکیت امام ( دولت اسلامی ) * ویژگی مالکیت دولت اسلامی</a:t>
            </a:r>
          </a:p>
          <a:p>
            <a:pPr algn="r"/>
            <a:r>
              <a:rPr lang="fa-IR" dirty="0" smtClean="0"/>
              <a:t>* فلسفه مالکیت دولت اسلامی * فیء و انفال *اقسام انفال و ادله فقهی آن</a:t>
            </a:r>
          </a:p>
          <a:p>
            <a:pPr algn="r"/>
            <a:r>
              <a:rPr lang="fa-IR" dirty="0" smtClean="0"/>
              <a:t>* روشهای استفاده از انفال * مباحات عامه (ثروت های عمومی)</a:t>
            </a:r>
          </a:p>
          <a:p>
            <a:pPr algn="r"/>
            <a:r>
              <a:rPr lang="fa-IR" dirty="0" smtClean="0"/>
              <a:t>* تفاوت انفال با مباحات عامه * مصادیق انفال و مباحات عامه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85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انفال و مباحات عامه در قانون اساسی *حدود تحلیل انفال * اثر حقوقی تحلیل انفال</a:t>
            </a:r>
          </a:p>
          <a:p>
            <a:pPr marL="0" indent="0" algn="r">
              <a:buNone/>
            </a:pPr>
            <a:r>
              <a:rPr lang="fa-IR" dirty="0" smtClean="0"/>
              <a:t>* مالکیت عمومی(اجتماعی) * ویژگی مالکیت عمومی * اقسام مالکیت عمومی</a:t>
            </a:r>
          </a:p>
          <a:p>
            <a:pPr marL="0" indent="0" algn="r">
              <a:buNone/>
            </a:pPr>
            <a:r>
              <a:rPr lang="fa-IR" dirty="0" smtClean="0"/>
              <a:t>حکم مالکیت عموم مسلمین *ادله فقهی مالکیت عموم مسلمین * احکام اراضی مفتوح العنوه</a:t>
            </a:r>
          </a:p>
          <a:p>
            <a:pPr algn="r"/>
            <a:r>
              <a:rPr lang="fa-IR" dirty="0" smtClean="0"/>
              <a:t>شرایط اراضی مفتوحه * موارد اراضی مفتوحیه خراجیه * مالکیت خصوصی </a:t>
            </a:r>
          </a:p>
          <a:p>
            <a:pPr algn="r"/>
            <a:r>
              <a:rPr lang="fa-IR" dirty="0" smtClean="0"/>
              <a:t>* فلسفه مالکیت خصوصی * حدود مالکیت فردی در اسلام</a:t>
            </a:r>
          </a:p>
          <a:p>
            <a:pPr algn="r"/>
            <a:r>
              <a:rPr lang="fa-IR" dirty="0" smtClean="0"/>
              <a:t>* اسباب مالکیت و حقوق ابتدایی * اسباب مالکیت و حقوق انتقالی</a:t>
            </a:r>
          </a:p>
          <a:p>
            <a:pPr algn="r"/>
            <a:r>
              <a:rPr lang="fa-IR" dirty="0" smtClean="0"/>
              <a:t>*اسباب قهری مالکیت و حقوق انتقالی * اسباب ارادی انتقال مالکیت *</a:t>
            </a:r>
          </a:p>
          <a:p>
            <a:pPr marL="0" indent="0" algn="r">
              <a:buNone/>
            </a:pPr>
            <a:r>
              <a:rPr lang="fa-IR" dirty="0" smtClean="0"/>
              <a:t>* آثار حقوقی مالکیت خصوصی</a:t>
            </a:r>
          </a:p>
        </p:txBody>
      </p:sp>
    </p:spTree>
    <p:extLst>
      <p:ext uri="{BB962C8B-B14F-4D97-AF65-F5344CB8AC3E}">
        <p14:creationId xmlns:p14="http://schemas.microsoft.com/office/powerpoint/2010/main" val="179386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اقتصاد کشاورزی(احادیث وارده در تشویق اشخاص به فعالیت های تولیدی کشاورزی) </a:t>
            </a:r>
            <a:endParaRPr lang="en-US" dirty="0" smtClean="0"/>
          </a:p>
          <a:p>
            <a:pPr algn="r"/>
            <a:r>
              <a:rPr lang="fa-IR" dirty="0" smtClean="0"/>
              <a:t>* مزارعه * شرایط کاردرمزارعه * شرایط زمین * بذر و ابزار کار در مزارعه </a:t>
            </a:r>
          </a:p>
          <a:p>
            <a:pPr algn="r"/>
            <a:r>
              <a:rPr lang="fa-IR" dirty="0" smtClean="0"/>
              <a:t>* محصول در مزارعه * احکام مزارعه ( احکام قرارداد کشاورزی ) </a:t>
            </a:r>
          </a:p>
          <a:p>
            <a:pPr algn="r"/>
            <a:r>
              <a:rPr lang="fa-IR" dirty="0" smtClean="0"/>
              <a:t>* مساقات * تعریف و عقد مساقات * شرط باغ در مساقات * قرارداد مدت در مساقات </a:t>
            </a:r>
          </a:p>
          <a:p>
            <a:pPr algn="r"/>
            <a:r>
              <a:rPr lang="fa-IR" dirty="0" smtClean="0"/>
              <a:t>* کار در مساقات * محصول در مساقات * احکام مساقات (احکام قرارداد آبیاری )</a:t>
            </a:r>
          </a:p>
          <a:p>
            <a:pPr algn="r"/>
            <a:r>
              <a:rPr lang="fa-IR" dirty="0" smtClean="0"/>
              <a:t>* اقتصاد بازرگانی * اسلام واهمیت تجارت وبازرگانی * آداب و شرایط تجارت</a:t>
            </a:r>
          </a:p>
          <a:p>
            <a:pPr algn="r"/>
            <a:r>
              <a:rPr lang="fa-IR" dirty="0" smtClean="0"/>
              <a:t>* سود بازرگانی * قراردادهای بازرگانی * اقسام قرارداد * شرایط قرارداد *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0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اقسام فعالیت های حرام * انواع قراردادهای بازرگانی * بیع (خرید و فروش) *</a:t>
            </a:r>
          </a:p>
          <a:p>
            <a:pPr algn="r"/>
            <a:r>
              <a:rPr lang="fa-IR" dirty="0" smtClean="0"/>
              <a:t>* انواع بیع از جهت پرداخت عوضین * بیع نقدی * بیع نسیه *بیع سلف * بیع کالی به</a:t>
            </a:r>
          </a:p>
          <a:p>
            <a:pPr algn="r"/>
            <a:r>
              <a:rPr lang="fa-IR" dirty="0" smtClean="0"/>
              <a:t> کالی* انواع بیع به حسب بایع و مشتری * شرایط عوضین *</a:t>
            </a:r>
          </a:p>
          <a:p>
            <a:pPr algn="r"/>
            <a:r>
              <a:rPr lang="fa-IR" dirty="0" smtClean="0"/>
              <a:t>* مضاربه * تعریف،ارکان و ویژگیهای قرارداد مضاربه * شرایط سرمایه درمضاربه</a:t>
            </a:r>
          </a:p>
          <a:p>
            <a:pPr algn="r"/>
            <a:r>
              <a:rPr lang="fa-IR" dirty="0" smtClean="0"/>
              <a:t>* سود و شرایط آن * خسارت و زیان درمضاربه</a:t>
            </a:r>
          </a:p>
          <a:p>
            <a:pPr algn="r"/>
            <a:r>
              <a:rPr lang="fa-IR" dirty="0" smtClean="0"/>
              <a:t>* جعاله * تعریف و ماهیت جعاله * اقسام جعاله * ارکان جعاله * احکام جعاله </a:t>
            </a:r>
          </a:p>
          <a:p>
            <a:pPr algn="r"/>
            <a:r>
              <a:rPr lang="fa-IR" dirty="0" smtClean="0"/>
              <a:t>* اجاره * تعریف و ماهیت عقد اجاره * انواع اجاره * ارکان قرارداد اجاره</a:t>
            </a:r>
          </a:p>
          <a:p>
            <a:pPr algn="r"/>
            <a:r>
              <a:rPr lang="fa-IR" dirty="0" smtClean="0"/>
              <a:t>* احکام اساسی عقد اجاره * تعریف اجاره به شرط تملیک و انواع آن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شرکت * شرکت عقدی * تعریف،اسباب ، انواع ،احکام و سرمایه شرکت</a:t>
            </a:r>
          </a:p>
          <a:p>
            <a:pPr marL="0" indent="0" algn="r">
              <a:buNone/>
            </a:pPr>
            <a:r>
              <a:rPr lang="fa-IR" dirty="0" smtClean="0"/>
              <a:t>* تصرف در اموال شرکت * تقسیم سود و زیان * تضمین ضرر احتمالی * جواز شرکت</a:t>
            </a:r>
          </a:p>
          <a:p>
            <a:pPr marL="0" indent="0" algn="r">
              <a:buNone/>
            </a:pPr>
            <a:r>
              <a:rPr lang="fa-IR" dirty="0" smtClean="0"/>
              <a:t>* تقسیم و انحلال شرکت * کابرد قاعده لاضرر در مسئله شرکت *شرائط ضمن قرارداد</a:t>
            </a:r>
          </a:p>
          <a:p>
            <a:pPr marL="0" indent="0" algn="r">
              <a:buNone/>
            </a:pPr>
            <a:r>
              <a:rPr lang="fa-IR" dirty="0" smtClean="0"/>
              <a:t>* اخلاق و آداب بازرگانی * پرهیز ازاحتکار(حکم احتکار،وظیفه دولت نسبت به محتکر )</a:t>
            </a:r>
          </a:p>
          <a:p>
            <a:pPr marL="0" indent="0" algn="r">
              <a:buNone/>
            </a:pPr>
            <a:r>
              <a:rPr lang="fa-IR" dirty="0" smtClean="0"/>
              <a:t>* پرهیزازخیانت در تجارت(غش،کم فروشی،رباخواری،تبلیغات دروغین و...)</a:t>
            </a:r>
          </a:p>
          <a:p>
            <a:pPr marL="0" indent="0" algn="r">
              <a:buNone/>
            </a:pPr>
            <a:r>
              <a:rPr lang="fa-IR" dirty="0" smtClean="0"/>
              <a:t>* پرهیز از اقدامات ناپسند(تلقی رکبان ، نجش ،دخول در سوم و.....)</a:t>
            </a:r>
          </a:p>
          <a:p>
            <a:pPr marL="0" indent="0" algn="r">
              <a:buNone/>
            </a:pPr>
            <a:r>
              <a:rPr lang="fa-IR" dirty="0" smtClean="0"/>
              <a:t>* اقتصاد خانواده : مبتنی بر تفکیک و تقسیم وظائف و تکالیف خانوادگی </a:t>
            </a:r>
          </a:p>
          <a:p>
            <a:pPr marL="0" indent="0" algn="r">
              <a:buNone/>
            </a:pPr>
            <a:r>
              <a:rPr lang="fa-IR" dirty="0" smtClean="0"/>
              <a:t>* استقلال زن دردارایی و مقررات انفاق خانواده </a:t>
            </a:r>
          </a:p>
          <a:p>
            <a:pPr marL="0" indent="0" algn="r">
              <a:buNone/>
            </a:pP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19699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اقتصاد سیاسی و اجتماعی :منابع درآمد دولت (انفال،سهم امام) و صرف درآمدها</a:t>
            </a:r>
          </a:p>
          <a:p>
            <a:pPr marL="0" indent="0" algn="r">
              <a:buNone/>
            </a:pPr>
            <a:r>
              <a:rPr lang="fa-IR" dirty="0" smtClean="0"/>
              <a:t>* منابع درآمدهای اجتماعی ناشی از تاسیسات فقهی غیر مبادلاتی</a:t>
            </a:r>
          </a:p>
          <a:p>
            <a:pPr marL="0" indent="0" algn="r">
              <a:buNone/>
            </a:pPr>
            <a:r>
              <a:rPr lang="fa-IR" dirty="0" smtClean="0"/>
              <a:t>* نقش دولت در نظام اقتصاد اسلامی و بررسی قلمرو فعالیت های دولت اسلامی</a:t>
            </a:r>
          </a:p>
          <a:p>
            <a:pPr marL="0" indent="0" algn="r">
              <a:buNone/>
            </a:pPr>
            <a:r>
              <a:rPr lang="fa-IR" dirty="0" smtClean="0"/>
              <a:t>* تحکیم ارزشهای معنوی * برپایی عدالت اجتماعی * خود کفایی و استقلال اقتصادی</a:t>
            </a:r>
          </a:p>
          <a:p>
            <a:pPr marL="0" indent="0" algn="r">
              <a:buNone/>
            </a:pPr>
            <a:r>
              <a:rPr lang="fa-IR" dirty="0" smtClean="0"/>
              <a:t>* رفاه عمومی و توسعه اقتصادی * مبانی نظری کفالت عمومی و تامین اجتماعی </a:t>
            </a:r>
          </a:p>
          <a:p>
            <a:pPr marL="0" indent="0" algn="r">
              <a:buNone/>
            </a:pPr>
            <a:r>
              <a:rPr lang="fa-IR" dirty="0" smtClean="0"/>
              <a:t>* کفالت دولت * ایجاد توازن اقتصادی * تبیین اختیارات قانونی دولت اسلامی</a:t>
            </a:r>
          </a:p>
          <a:p>
            <a:pPr marL="0" indent="0" algn="r">
              <a:buNone/>
            </a:pPr>
            <a:r>
              <a:rPr lang="fa-IR" dirty="0" smtClean="0"/>
              <a:t>* ولایت بر تطبیق *تشخیص و تعیین اولویتهای عناوین ثانوی *تدوین قوانین جدید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78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منابع مالی دولت اسلامی * انواع مالیات های اسلامی * مالیات های ثابت</a:t>
            </a:r>
          </a:p>
          <a:p>
            <a:pPr marL="0" indent="0" algn="r">
              <a:buNone/>
            </a:pPr>
            <a:r>
              <a:rPr lang="fa-IR" dirty="0" smtClean="0"/>
              <a:t>* زکات * اهداف زکات *منابع زکات * امکان تعیین موارد زکات به وسیله حاکم اسلامی</a:t>
            </a:r>
          </a:p>
          <a:p>
            <a:pPr marL="0" indent="0" algn="r">
              <a:buNone/>
            </a:pPr>
            <a:r>
              <a:rPr lang="fa-IR" dirty="0" smtClean="0"/>
              <a:t>* زکات نقد رایج،اسکناس،اوراق مالی و غیره * مصارف زکات *شرایط مصارف زکات </a:t>
            </a:r>
          </a:p>
          <a:p>
            <a:pPr marL="0" indent="0" algn="r">
              <a:buNone/>
            </a:pPr>
            <a:r>
              <a:rPr lang="fa-IR" dirty="0" smtClean="0"/>
              <a:t>* کیفیت مصارف زکات * شیوه جمع آوری زکات در فقه اسلامی * زکات فطره</a:t>
            </a:r>
          </a:p>
          <a:p>
            <a:pPr marL="0" indent="0" algn="r">
              <a:buNone/>
            </a:pPr>
            <a:r>
              <a:rPr lang="fa-IR" dirty="0" smtClean="0"/>
              <a:t>* نرخ های زکات * نکات مهم در مورد زکات * خمس * منابع خمس * مصرف خمس</a:t>
            </a:r>
          </a:p>
          <a:p>
            <a:pPr marL="0" indent="0" algn="r">
              <a:buNone/>
            </a:pPr>
            <a:r>
              <a:rPr lang="fa-IR" dirty="0" smtClean="0"/>
              <a:t> *نکات مهم خمس* مقایسه موارد متعلق خمس و زکات در مذاهب اسلامی</a:t>
            </a:r>
          </a:p>
          <a:p>
            <a:pPr marL="0" indent="0" algn="r">
              <a:buNone/>
            </a:pPr>
            <a:r>
              <a:rPr lang="fa-IR" dirty="0" smtClean="0"/>
              <a:t> *عدالت اقتصادی * تبیین دارایی ها ، درآمدها ومالیات های متغیردولت اسلامی</a:t>
            </a:r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17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خراج * مفهوم خراج و مقاسمه * زمین های خراجی * مقدار خراج </a:t>
            </a:r>
          </a:p>
          <a:p>
            <a:pPr marL="0" indent="0" algn="r">
              <a:buNone/>
            </a:pPr>
            <a:r>
              <a:rPr lang="fa-IR" dirty="0" smtClean="0"/>
              <a:t>* اختیارات حاکم اسلامی در مورد خراج * نکات قابل توجه در خراج</a:t>
            </a:r>
          </a:p>
          <a:p>
            <a:pPr marL="0" indent="0" algn="r">
              <a:buNone/>
            </a:pPr>
            <a:r>
              <a:rPr lang="fa-IR" dirty="0" smtClean="0"/>
              <a:t>* تفاوت ساختارحقوقی خمس وزکات با خراج * جزیه * عشور* نرخ متغیرجزیه و عشور</a:t>
            </a:r>
          </a:p>
          <a:p>
            <a:pPr marL="0" indent="0" algn="r">
              <a:buNone/>
            </a:pPr>
            <a:r>
              <a:rPr lang="fa-IR" dirty="0" smtClean="0"/>
              <a:t>* مقایسه مالیات های اسلامی با مالیات های متعارف * ویزگی های مالیات های اسلامی</a:t>
            </a:r>
          </a:p>
          <a:p>
            <a:pPr marL="0" indent="0" algn="r">
              <a:buNone/>
            </a:pPr>
            <a:r>
              <a:rPr lang="fa-IR" dirty="0" smtClean="0"/>
              <a:t>* عدالت مالیاتی * معین بودن مقدار، زمان ، نحوه پرداخت مالیات و مصارف آن</a:t>
            </a:r>
          </a:p>
          <a:p>
            <a:pPr marL="0" indent="0" algn="r">
              <a:buNone/>
            </a:pPr>
            <a:r>
              <a:rPr lang="fa-IR" dirty="0" smtClean="0"/>
              <a:t>* ضمانت اجرایی مالیات * تاثیر منابع مالی دولت اسلامی بر متغیرهای اقتصادی</a:t>
            </a:r>
          </a:p>
          <a:p>
            <a:pPr marL="0" indent="0" algn="r">
              <a:buNone/>
            </a:pPr>
            <a:r>
              <a:rPr lang="fa-IR" dirty="0" smtClean="0"/>
              <a:t>* شبه مالیاتها * انفاقهای مستحب * تحلیلی از شبه مالیات ها وآثارآن</a:t>
            </a:r>
          </a:p>
        </p:txBody>
      </p:sp>
    </p:spTree>
    <p:extLst>
      <p:ext uri="{BB962C8B-B14F-4D97-AF65-F5344CB8AC3E}">
        <p14:creationId xmlns:p14="http://schemas.microsoft.com/office/powerpoint/2010/main" val="2989963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جایگاه منابع طبیعی در اسلام * حقوق دولت در منابع طبیعی * حق مالکیت .</a:t>
            </a:r>
          </a:p>
          <a:p>
            <a:pPr marL="0" indent="0" algn="r">
              <a:buNone/>
            </a:pPr>
            <a:r>
              <a:rPr lang="fa-IR" dirty="0" smtClean="0"/>
              <a:t>* قلمرومالکیت دولت درمنابع طبیعی * زمینهای موات * زمینهای آباد طبیعی . </a:t>
            </a:r>
          </a:p>
          <a:p>
            <a:pPr algn="r"/>
            <a:r>
              <a:rPr lang="fa-IR" dirty="0" smtClean="0"/>
              <a:t>* معادن * ضابطه های استفاده از مالکیت های دولتی * حق اشراف و نظارت</a:t>
            </a:r>
          </a:p>
          <a:p>
            <a:pPr algn="r"/>
            <a:r>
              <a:rPr lang="fa-IR" dirty="0" smtClean="0"/>
              <a:t>* حکمت تشریع مالکیت دولتی * حقوق امت اسلامی در منابع طبیعی </a:t>
            </a:r>
          </a:p>
          <a:p>
            <a:pPr algn="r"/>
            <a:r>
              <a:rPr lang="fa-IR" dirty="0" smtClean="0"/>
              <a:t>* ضوابط استفاده از تروتهای همگانی * تمایزبین انواع مالکیتها نسبت به منابع طبیعی</a:t>
            </a:r>
          </a:p>
          <a:p>
            <a:pPr algn="r"/>
            <a:r>
              <a:rPr lang="fa-IR" dirty="0" smtClean="0"/>
              <a:t>* حقوق خصوصی در منابع طبیعی * چگونگی پیدایش حقوق خصوصی وقلمروآن</a:t>
            </a:r>
          </a:p>
          <a:p>
            <a:pPr algn="r"/>
            <a:r>
              <a:rPr lang="fa-IR" dirty="0" smtClean="0"/>
              <a:t>* محدودیت پیدایش حقوق خصوصی نسبت به منابع طبیعی </a:t>
            </a:r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67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اسلام ومحیط زیست * نقش انسان در اقتصاد محیط زیست </a:t>
            </a:r>
          </a:p>
          <a:p>
            <a:pPr algn="r"/>
            <a:r>
              <a:rPr lang="fa-IR" dirty="0" smtClean="0"/>
              <a:t>* رابطه انسان با خدا * رابطه انسان با انسان * رابطه انسان با طبیعت </a:t>
            </a:r>
          </a:p>
          <a:p>
            <a:pPr algn="r"/>
            <a:r>
              <a:rPr lang="fa-IR" dirty="0" smtClean="0"/>
              <a:t>* راهکارهای اسلامی در حفاظت ازمحیط زیست * توصیه بر حفاظت ونگهداری</a:t>
            </a:r>
          </a:p>
          <a:p>
            <a:pPr algn="r"/>
            <a:r>
              <a:rPr lang="fa-IR" dirty="0" smtClean="0"/>
              <a:t>* احادیث مرتبط با تاکید برعدم تخریب * توصیه به عمران وآبادانی (احادیث وآیات)</a:t>
            </a:r>
          </a:p>
          <a:p>
            <a:pPr algn="r"/>
            <a:r>
              <a:rPr lang="fa-IR" dirty="0" smtClean="0"/>
              <a:t>* به کاربستن احکام شرعی * مقررات عام * مقررات خاص * </a:t>
            </a:r>
          </a:p>
          <a:p>
            <a:pPr algn="r"/>
            <a:r>
              <a:rPr lang="fa-IR" dirty="0" smtClean="0"/>
              <a:t>* همگانی کردن مسئولیت محیط زیست * مسئولیت دولت درزمینه حفاظت</a:t>
            </a:r>
          </a:p>
          <a:p>
            <a:pPr algn="r"/>
            <a:r>
              <a:rPr lang="fa-IR" dirty="0" smtClean="0"/>
              <a:t>*مبانی حفظ محیط زیست در اسلام * اسلام وتوسعه پایدار* وقف منابع طبیعی</a:t>
            </a:r>
          </a:p>
        </p:txBody>
      </p:sp>
    </p:spTree>
    <p:extLst>
      <p:ext uri="{BB962C8B-B14F-4D97-AF65-F5344CB8AC3E}">
        <p14:creationId xmlns:p14="http://schemas.microsoft.com/office/powerpoint/2010/main" val="60119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نظام </a:t>
            </a:r>
            <a:r>
              <a:rPr lang="fa-IR" dirty="0" smtClean="0"/>
              <a:t>مالی دراقتصاد اسلامی * </a:t>
            </a:r>
            <a:r>
              <a:rPr lang="fa-IR" dirty="0" smtClean="0"/>
              <a:t>تبیین ساختارومبانی مهندسی مالی اسلامی</a:t>
            </a:r>
          </a:p>
          <a:p>
            <a:pPr algn="r"/>
            <a:r>
              <a:rPr lang="fa-IR" dirty="0" smtClean="0"/>
              <a:t>* ماهیت وعرضه پولهای اعتباری * آثاراقتصادی پول * احکام حقوقی وفقهی پول</a:t>
            </a:r>
          </a:p>
          <a:p>
            <a:pPr algn="r"/>
            <a:r>
              <a:rPr lang="fa-IR" dirty="0" smtClean="0"/>
              <a:t>* ایجاد محدودیت درانتشارپول * تفاوت پول با سایراموال * ضمانت پول</a:t>
            </a:r>
          </a:p>
          <a:p>
            <a:pPr algn="r"/>
            <a:r>
              <a:rPr lang="fa-IR" dirty="0" smtClean="0"/>
              <a:t>* تعمیم احکام مال درمورد پول * زکات درهم ودینار* پول وقرض ربوی آن</a:t>
            </a:r>
          </a:p>
          <a:p>
            <a:pPr algn="r"/>
            <a:r>
              <a:rPr lang="fa-IR" dirty="0" smtClean="0"/>
              <a:t>* مفهوم ربا * فلسفه تحریم ربا * انواع ربا درفقه اسلامی * اهمیت وخطرهای ربای</a:t>
            </a:r>
          </a:p>
          <a:p>
            <a:pPr algn="r"/>
            <a:r>
              <a:rPr lang="fa-IR" dirty="0" smtClean="0"/>
              <a:t> قزضی * جایگاه ربا در عصر تشریع * کیفیت تحریم ربا در قرآن * ربا در سنت </a:t>
            </a:r>
          </a:p>
          <a:p>
            <a:pPr algn="r"/>
            <a:r>
              <a:rPr lang="fa-IR" dirty="0" smtClean="0"/>
              <a:t>* مراحل تحریم ربا * نقد و بررسی نظریه تحریم تدریجی ربا * تفاوت ماهوی ربا وبهره</a:t>
            </a:r>
          </a:p>
          <a:p>
            <a:pPr algn="r"/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319848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بانکداری بدون ربا * تجهیز منابع پولی * مبانی فقهی تجهیز منابع مالی</a:t>
            </a:r>
          </a:p>
          <a:p>
            <a:pPr algn="r"/>
            <a:r>
              <a:rPr lang="fa-IR" dirty="0" smtClean="0"/>
              <a:t>* ساختاربانکداری اسلامی * مالکیت بانک ها دراقتصاد اسلامی *</a:t>
            </a:r>
            <a:r>
              <a:rPr lang="fa-IR" dirty="0" smtClean="0"/>
              <a:t> ماهیت بهره بانکی</a:t>
            </a:r>
          </a:p>
          <a:p>
            <a:pPr algn="r"/>
            <a:r>
              <a:rPr lang="fa-IR" dirty="0" smtClean="0"/>
              <a:t>* قانون عملیات بانکی بدون ربا(بهره) * حقوق مالی ، عقود ومعاملات</a:t>
            </a:r>
          </a:p>
          <a:p>
            <a:pPr algn="r"/>
            <a:r>
              <a:rPr lang="fa-IR" dirty="0" smtClean="0"/>
              <a:t>* نحوه تحصیل سود یا درآمد دربانکداری اسلامی یا بدون ربا (بهره)</a:t>
            </a:r>
          </a:p>
          <a:p>
            <a:pPr algn="r"/>
            <a:r>
              <a:rPr lang="fa-IR" dirty="0" smtClean="0"/>
              <a:t>* حذف بهره وبرقراری سود تضمینی برای سپرده ها و کارمزد برای تسهیلات اعطایی</a:t>
            </a:r>
          </a:p>
          <a:p>
            <a:pPr algn="r"/>
            <a:r>
              <a:rPr lang="fa-IR" dirty="0" smtClean="0"/>
              <a:t>* تسهیلات اعطایی درقالب وام * تسهیلات اعطایی مشارکتی * روش بررسی تقاضاهای</a:t>
            </a:r>
          </a:p>
          <a:p>
            <a:pPr algn="r"/>
            <a:r>
              <a:rPr lang="fa-IR" dirty="0" smtClean="0"/>
              <a:t> تسهیلات مضاربه ، مزارعه ، مساقات و مشارکت مدنی * تسهیلات اعطایی در ارتباط </a:t>
            </a:r>
          </a:p>
          <a:p>
            <a:pPr algn="r"/>
            <a:r>
              <a:rPr lang="fa-IR" dirty="0" smtClean="0"/>
              <a:t>با معاملات یا مبادلات: فروش اقساطی ، معاملات سلف ، خرید دین ، استصناع و...</a:t>
            </a:r>
            <a:r>
              <a:rPr lang="fa-IR" dirty="0" smtClean="0"/>
              <a:t> </a:t>
            </a:r>
          </a:p>
          <a:p>
            <a:pPr algn="r"/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64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مفهوم عدالت در اسلام * اقتصاد اسلامی و نظریه عدالت اقتصادی </a:t>
            </a:r>
          </a:p>
          <a:p>
            <a:pPr algn="r"/>
            <a:r>
              <a:rPr lang="fa-IR" dirty="0" smtClean="0"/>
              <a:t>* تفاوت مبنای دولت رفاه درلیبرالیسم واسلام * عوامل پیدایش تفاوتهای اقتصادی</a:t>
            </a:r>
          </a:p>
          <a:p>
            <a:pPr algn="r"/>
            <a:r>
              <a:rPr lang="fa-IR" dirty="0" smtClean="0"/>
              <a:t>* عوامل اختیاری * عوامل طبیعی * برخورد مکتبهای مختلف با تفاوت درآمدها</a:t>
            </a:r>
          </a:p>
          <a:p>
            <a:pPr algn="r"/>
            <a:r>
              <a:rPr lang="fa-IR" dirty="0" smtClean="0"/>
              <a:t>* مکتب سرمایه داری * مکتب سوسیالیسم * موضع اسلام در برابرتفاوتها</a:t>
            </a:r>
          </a:p>
          <a:p>
            <a:pPr algn="r"/>
            <a:r>
              <a:rPr lang="fa-IR" dirty="0" smtClean="0"/>
              <a:t>* دلایل تعدیل ثروت * ابزارهای تعدیل ثروت </a:t>
            </a:r>
          </a:p>
          <a:p>
            <a:pPr algn="r"/>
            <a:r>
              <a:rPr lang="fa-IR" dirty="0" smtClean="0"/>
              <a:t>* ابزارها یا سیاست های تامین اجتماعی 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6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1559</Words>
  <Application>Microsoft Office PowerPoint</Application>
  <PresentationFormat>Widescreen</PresentationFormat>
  <Paragraphs>158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مبانی فقهی مهدی صفدری</vt:lpstr>
      <vt:lpstr>هفته اول</vt:lpstr>
      <vt:lpstr>هفته دوم</vt:lpstr>
      <vt:lpstr>هفته سوم</vt:lpstr>
      <vt:lpstr>هفته چهارم</vt:lpstr>
      <vt:lpstr>هفته پنجم</vt:lpstr>
      <vt:lpstr>هفته ششم</vt:lpstr>
      <vt:lpstr>هفته هفتم</vt:lpstr>
      <vt:lpstr>هفته هشتم</vt:lpstr>
      <vt:lpstr>هفته نهم</vt:lpstr>
      <vt:lpstr>هفته دهم</vt:lpstr>
      <vt:lpstr>هفته یازدهم</vt:lpstr>
      <vt:lpstr>هفته دوازدهم</vt:lpstr>
      <vt:lpstr>هفته سیزدهم</vt:lpstr>
      <vt:lpstr>هفته چهاردهم</vt:lpstr>
      <vt:lpstr>هفته پانزدهم</vt:lpstr>
      <vt:lpstr>هفته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صفدری</dc:title>
  <dc:creator>Windows User</dc:creator>
  <cp:lastModifiedBy>sony</cp:lastModifiedBy>
  <cp:revision>71</cp:revision>
  <dcterms:created xsi:type="dcterms:W3CDTF">2018-12-09T06:53:02Z</dcterms:created>
  <dcterms:modified xsi:type="dcterms:W3CDTF">2019-06-13T13:10:22Z</dcterms:modified>
</cp:coreProperties>
</file>