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65" r:id="rId2"/>
    <p:sldId id="260" r:id="rId3"/>
    <p:sldId id="268" r:id="rId4"/>
    <p:sldId id="269" r:id="rId5"/>
    <p:sldId id="270" r:id="rId6"/>
    <p:sldId id="271" r:id="rId7"/>
    <p:sldId id="272" r:id="rId8"/>
    <p:sldId id="273" r:id="rId9"/>
    <p:sldId id="274" r:id="rId10"/>
    <p:sldId id="275" r:id="rId11"/>
    <p:sldId id="276" r:id="rId12"/>
    <p:sldId id="277" r:id="rId13"/>
    <p:sldId id="278" r:id="rId14"/>
    <p:sldId id="296" r:id="rId15"/>
    <p:sldId id="279" r:id="rId16"/>
    <p:sldId id="301" r:id="rId17"/>
    <p:sldId id="304" r:id="rId18"/>
    <p:sldId id="305" r:id="rId19"/>
    <p:sldId id="280" r:id="rId20"/>
    <p:sldId id="281" r:id="rId21"/>
    <p:sldId id="282" r:id="rId22"/>
    <p:sldId id="283" r:id="rId23"/>
    <p:sldId id="286" r:id="rId24"/>
    <p:sldId id="285" r:id="rId25"/>
    <p:sldId id="284" r:id="rId26"/>
    <p:sldId id="287" r:id="rId27"/>
    <p:sldId id="288" r:id="rId28"/>
    <p:sldId id="298" r:id="rId29"/>
    <p:sldId id="289" r:id="rId30"/>
    <p:sldId id="299" r:id="rId31"/>
    <p:sldId id="290" r:id="rId32"/>
    <p:sldId id="295" r:id="rId33"/>
    <p:sldId id="267" r:id="rId34"/>
    <p:sldId id="264" r:id="rId35"/>
  </p:sldIdLst>
  <p:sldSz cx="9144000" cy="6858000" type="screen4x3"/>
  <p:notesSz cx="6934200" cy="9398000"/>
  <p:defaultTextStyle>
    <a:defPPr>
      <a:defRPr lang="en-US"/>
    </a:defPPr>
    <a:lvl1pPr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1pPr>
    <a:lvl2pPr marL="4572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2pPr>
    <a:lvl3pPr marL="9144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3pPr>
    <a:lvl4pPr marL="13716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4pPr>
    <a:lvl5pPr marL="1828800" algn="l" rtl="0" fontAlgn="base">
      <a:spcBef>
        <a:spcPct val="0"/>
      </a:spcBef>
      <a:spcAft>
        <a:spcPct val="0"/>
      </a:spcAft>
      <a:defRPr kumimoji="1" sz="3200" kern="1200">
        <a:solidFill>
          <a:schemeClr val="tx1"/>
        </a:solidFill>
        <a:latin typeface="Times New Roman" pitchFamily="18" charset="0"/>
        <a:ea typeface="+mn-ea"/>
        <a:cs typeface="B Lotus" pitchFamily="2" charset="-78"/>
      </a:defRPr>
    </a:lvl5pPr>
    <a:lvl6pPr marL="2286000" algn="l" defTabSz="914400" rtl="0" eaLnBrk="1" latinLnBrk="0" hangingPunct="1">
      <a:defRPr kumimoji="1" sz="3200" kern="1200">
        <a:solidFill>
          <a:schemeClr val="tx1"/>
        </a:solidFill>
        <a:latin typeface="Times New Roman" pitchFamily="18" charset="0"/>
        <a:ea typeface="+mn-ea"/>
        <a:cs typeface="B Lotus" pitchFamily="2" charset="-78"/>
      </a:defRPr>
    </a:lvl6pPr>
    <a:lvl7pPr marL="2743200" algn="l" defTabSz="914400" rtl="0" eaLnBrk="1" latinLnBrk="0" hangingPunct="1">
      <a:defRPr kumimoji="1" sz="3200" kern="1200">
        <a:solidFill>
          <a:schemeClr val="tx1"/>
        </a:solidFill>
        <a:latin typeface="Times New Roman" pitchFamily="18" charset="0"/>
        <a:ea typeface="+mn-ea"/>
        <a:cs typeface="B Lotus" pitchFamily="2" charset="-78"/>
      </a:defRPr>
    </a:lvl7pPr>
    <a:lvl8pPr marL="3200400" algn="l" defTabSz="914400" rtl="0" eaLnBrk="1" latinLnBrk="0" hangingPunct="1">
      <a:defRPr kumimoji="1" sz="3200" kern="1200">
        <a:solidFill>
          <a:schemeClr val="tx1"/>
        </a:solidFill>
        <a:latin typeface="Times New Roman" pitchFamily="18" charset="0"/>
        <a:ea typeface="+mn-ea"/>
        <a:cs typeface="B Lotus" pitchFamily="2" charset="-78"/>
      </a:defRPr>
    </a:lvl8pPr>
    <a:lvl9pPr marL="3657600" algn="l" defTabSz="914400" rtl="0" eaLnBrk="1" latinLnBrk="0" hangingPunct="1">
      <a:defRPr kumimoji="1" sz="3200" kern="1200">
        <a:solidFill>
          <a:schemeClr val="tx1"/>
        </a:solidFill>
        <a:latin typeface="Times New Roman" pitchFamily="18" charset="0"/>
        <a:ea typeface="+mn-ea"/>
        <a:cs typeface="B Lotus" pitchFamily="2" charset="-7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60">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00CC"/>
    <a:srgbClr val="9FE6FF"/>
    <a:srgbClr val="EC6E06"/>
    <a:srgbClr val="FF9900"/>
    <a:srgbClr val="E95909"/>
    <a:srgbClr val="F78009"/>
    <a:srgbClr val="00FF00"/>
    <a:srgbClr val="33CC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44" autoAdjust="0"/>
    <p:restoredTop sz="94783" autoAdjust="0"/>
  </p:normalViewPr>
  <p:slideViewPr>
    <p:cSldViewPr>
      <p:cViewPr varScale="1">
        <p:scale>
          <a:sx n="66" d="100"/>
          <a:sy n="66" d="100"/>
        </p:scale>
        <p:origin x="132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7" d="100"/>
          <a:sy n="67" d="100"/>
        </p:scale>
        <p:origin x="-2868" y="-114"/>
      </p:cViewPr>
      <p:guideLst>
        <p:guide orient="horz" pos="2960"/>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51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Arial" pitchFamily="34" charset="0"/>
              </a:defRPr>
            </a:lvl1pPr>
          </a:lstStyle>
          <a:p>
            <a:pPr>
              <a:defRPr/>
            </a:pPr>
            <a:endParaRPr lang="en-US"/>
          </a:p>
        </p:txBody>
      </p:sp>
      <p:sp>
        <p:nvSpPr>
          <p:cNvPr id="24579" name="Rectangle 3"/>
          <p:cNvSpPr>
            <a:spLocks noGrp="1" noChangeArrowheads="1"/>
          </p:cNvSpPr>
          <p:nvPr>
            <p:ph type="dt" sz="quarter" idx="1"/>
          </p:nvPr>
        </p:nvSpPr>
        <p:spPr bwMode="auto">
          <a:xfrm>
            <a:off x="3927475" y="0"/>
            <a:ext cx="30051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Arial" pitchFamily="34" charset="0"/>
              </a:defRPr>
            </a:lvl1pPr>
          </a:lstStyle>
          <a:p>
            <a:pPr>
              <a:defRPr/>
            </a:pPr>
            <a:endParaRPr lang="en-US"/>
          </a:p>
        </p:txBody>
      </p:sp>
      <p:sp>
        <p:nvSpPr>
          <p:cNvPr id="24580" name="Rectangle 4"/>
          <p:cNvSpPr>
            <a:spLocks noGrp="1" noChangeArrowheads="1"/>
          </p:cNvSpPr>
          <p:nvPr>
            <p:ph type="ftr" sz="quarter" idx="2"/>
          </p:nvPr>
        </p:nvSpPr>
        <p:spPr bwMode="auto">
          <a:xfrm>
            <a:off x="0" y="8926513"/>
            <a:ext cx="30051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Arial" pitchFamily="34" charset="0"/>
              </a:defRPr>
            </a:lvl1pPr>
          </a:lstStyle>
          <a:p>
            <a:pPr>
              <a:defRPr/>
            </a:pPr>
            <a:endParaRPr lang="en-US"/>
          </a:p>
        </p:txBody>
      </p:sp>
      <p:sp>
        <p:nvSpPr>
          <p:cNvPr id="24581" name="Rectangle 5"/>
          <p:cNvSpPr>
            <a:spLocks noGrp="1" noChangeArrowheads="1"/>
          </p:cNvSpPr>
          <p:nvPr>
            <p:ph type="sldNum" sz="quarter" idx="3"/>
          </p:nvPr>
        </p:nvSpPr>
        <p:spPr bwMode="auto">
          <a:xfrm>
            <a:off x="3927475" y="8926513"/>
            <a:ext cx="30051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itchFamily="34" charset="0"/>
              </a:defRPr>
            </a:lvl1pPr>
          </a:lstStyle>
          <a:p>
            <a:pPr>
              <a:defRPr/>
            </a:pPr>
            <a:fld id="{B859DC2F-18DC-421E-8E25-8119B6571E68}" type="slidenum">
              <a:rPr lang="en-US"/>
              <a:pPr>
                <a:defRPr/>
              </a:pPr>
              <a:t>‹#›</a:t>
            </a:fld>
            <a:endParaRPr lang="en-US"/>
          </a:p>
        </p:txBody>
      </p:sp>
    </p:spTree>
    <p:extLst>
      <p:ext uri="{BB962C8B-B14F-4D97-AF65-F5344CB8AC3E}">
        <p14:creationId xmlns:p14="http://schemas.microsoft.com/office/powerpoint/2010/main" val="24870947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cs typeface="Arial" pitchFamily="34" charset="0"/>
              </a:defRPr>
            </a:lvl1pPr>
          </a:lstStyle>
          <a:p>
            <a:pPr>
              <a:defRPr/>
            </a:pPr>
            <a:endParaRPr lang="en-US"/>
          </a:p>
        </p:txBody>
      </p:sp>
      <p:sp>
        <p:nvSpPr>
          <p:cNvPr id="15363" name="Rectangle 3"/>
          <p:cNvSpPr>
            <a:spLocks noGrp="1" noChangeArrowheads="1"/>
          </p:cNvSpPr>
          <p:nvPr>
            <p:ph type="dt" idx="1"/>
          </p:nvPr>
        </p:nvSpPr>
        <p:spPr bwMode="auto">
          <a:xfrm>
            <a:off x="39624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cs typeface="Arial" pitchFamily="34" charset="0"/>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079500" y="685800"/>
            <a:ext cx="4775200" cy="35814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495800"/>
            <a:ext cx="5105400" cy="41910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9154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cs typeface="Arial" pitchFamily="34" charset="0"/>
              </a:defRPr>
            </a:lvl1pPr>
          </a:lstStyle>
          <a:p>
            <a:pPr>
              <a:defRPr/>
            </a:pPr>
            <a:endParaRPr lang="en-US"/>
          </a:p>
        </p:txBody>
      </p:sp>
      <p:sp>
        <p:nvSpPr>
          <p:cNvPr id="15367" name="Rectangle 7"/>
          <p:cNvSpPr>
            <a:spLocks noGrp="1" noChangeArrowheads="1"/>
          </p:cNvSpPr>
          <p:nvPr>
            <p:ph type="sldNum" sz="quarter" idx="5"/>
          </p:nvPr>
        </p:nvSpPr>
        <p:spPr bwMode="auto">
          <a:xfrm>
            <a:off x="3962400" y="89154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kumimoji="0" sz="1200">
                <a:cs typeface="Arial" pitchFamily="34" charset="0"/>
              </a:defRPr>
            </a:lvl1pPr>
          </a:lstStyle>
          <a:p>
            <a:pPr>
              <a:defRPr/>
            </a:pPr>
            <a:fld id="{41CA446C-7A14-4C1E-9187-BB474CE845BE}" type="slidenum">
              <a:rPr lang="en-US"/>
              <a:pPr>
                <a:defRPr/>
              </a:pPr>
              <a:t>‹#›</a:t>
            </a:fld>
            <a:endParaRPr lang="en-US"/>
          </a:p>
        </p:txBody>
      </p:sp>
    </p:spTree>
    <p:extLst>
      <p:ext uri="{BB962C8B-B14F-4D97-AF65-F5344CB8AC3E}">
        <p14:creationId xmlns:p14="http://schemas.microsoft.com/office/powerpoint/2010/main" val="1893876371"/>
      </p:ext>
    </p:extLst>
  </p:cSld>
  <p:clrMap bg1="lt1" tx1="dk1" bg2="lt2" tx2="dk2" accent1="accent1" accent2="accent2" accent3="accent3" accent4="accent4" accent5="accent5" accent6="accent6" hlink="hlink" folHlink="folHlink"/>
  <p:notesStyle>
    <a:lvl1pPr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1pPr>
    <a:lvl2pPr marL="461963"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2pPr>
    <a:lvl3pPr marL="92392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3pPr>
    <a:lvl4pPr marL="1387475"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4pPr>
    <a:lvl5pPr marL="1849438" algn="l" defTabSz="933450" rtl="0" eaLnBrk="0" fontAlgn="base" hangingPunct="0">
      <a:spcBef>
        <a:spcPct val="30000"/>
      </a:spcBef>
      <a:spcAft>
        <a:spcPct val="0"/>
      </a:spcAft>
      <a:defRPr kumimoji="1"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a:t>
            </a:fld>
            <a:endParaRPr lang="en-US"/>
          </a:p>
        </p:txBody>
      </p:sp>
    </p:spTree>
    <p:extLst>
      <p:ext uri="{BB962C8B-B14F-4D97-AF65-F5344CB8AC3E}">
        <p14:creationId xmlns:p14="http://schemas.microsoft.com/office/powerpoint/2010/main" val="1629438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a:t>
            </a:fld>
            <a:endParaRPr lang="en-US"/>
          </a:p>
        </p:txBody>
      </p:sp>
    </p:spTree>
    <p:extLst>
      <p:ext uri="{BB962C8B-B14F-4D97-AF65-F5344CB8AC3E}">
        <p14:creationId xmlns:p14="http://schemas.microsoft.com/office/powerpoint/2010/main" val="270290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a:t>
            </a:fld>
            <a:endParaRPr lang="en-US"/>
          </a:p>
        </p:txBody>
      </p:sp>
    </p:spTree>
    <p:extLst>
      <p:ext uri="{BB962C8B-B14F-4D97-AF65-F5344CB8AC3E}">
        <p14:creationId xmlns:p14="http://schemas.microsoft.com/office/powerpoint/2010/main" val="4235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4</a:t>
            </a:fld>
            <a:endParaRPr lang="en-US"/>
          </a:p>
        </p:txBody>
      </p:sp>
    </p:spTree>
    <p:extLst>
      <p:ext uri="{BB962C8B-B14F-4D97-AF65-F5344CB8AC3E}">
        <p14:creationId xmlns:p14="http://schemas.microsoft.com/office/powerpoint/2010/main" val="2527000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5</a:t>
            </a:fld>
            <a:endParaRPr lang="en-US"/>
          </a:p>
        </p:txBody>
      </p:sp>
    </p:spTree>
    <p:extLst>
      <p:ext uri="{BB962C8B-B14F-4D97-AF65-F5344CB8AC3E}">
        <p14:creationId xmlns:p14="http://schemas.microsoft.com/office/powerpoint/2010/main" val="199255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6</a:t>
            </a:fld>
            <a:endParaRPr lang="en-US"/>
          </a:p>
        </p:txBody>
      </p:sp>
    </p:spTree>
    <p:extLst>
      <p:ext uri="{BB962C8B-B14F-4D97-AF65-F5344CB8AC3E}">
        <p14:creationId xmlns:p14="http://schemas.microsoft.com/office/powerpoint/2010/main" val="4064962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7</a:t>
            </a:fld>
            <a:endParaRPr lang="en-US"/>
          </a:p>
        </p:txBody>
      </p:sp>
    </p:spTree>
    <p:extLst>
      <p:ext uri="{BB962C8B-B14F-4D97-AF65-F5344CB8AC3E}">
        <p14:creationId xmlns:p14="http://schemas.microsoft.com/office/powerpoint/2010/main" val="2340497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8</a:t>
            </a:fld>
            <a:endParaRPr lang="en-US"/>
          </a:p>
        </p:txBody>
      </p:sp>
    </p:spTree>
    <p:extLst>
      <p:ext uri="{BB962C8B-B14F-4D97-AF65-F5344CB8AC3E}">
        <p14:creationId xmlns:p14="http://schemas.microsoft.com/office/powerpoint/2010/main" val="5661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9</a:t>
            </a:fld>
            <a:endParaRPr lang="en-US"/>
          </a:p>
        </p:txBody>
      </p:sp>
    </p:spTree>
    <p:extLst>
      <p:ext uri="{BB962C8B-B14F-4D97-AF65-F5344CB8AC3E}">
        <p14:creationId xmlns:p14="http://schemas.microsoft.com/office/powerpoint/2010/main" val="3470576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10</a:t>
            </a:fld>
            <a:endParaRPr lang="en-US"/>
          </a:p>
        </p:txBody>
      </p:sp>
    </p:spTree>
    <p:extLst>
      <p:ext uri="{BB962C8B-B14F-4D97-AF65-F5344CB8AC3E}">
        <p14:creationId xmlns:p14="http://schemas.microsoft.com/office/powerpoint/2010/main" val="820902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11</a:t>
            </a:fld>
            <a:endParaRPr lang="en-US"/>
          </a:p>
        </p:txBody>
      </p:sp>
    </p:spTree>
    <p:extLst>
      <p:ext uri="{BB962C8B-B14F-4D97-AF65-F5344CB8AC3E}">
        <p14:creationId xmlns:p14="http://schemas.microsoft.com/office/powerpoint/2010/main" val="161347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12</a:t>
            </a:fld>
            <a:endParaRPr lang="en-US"/>
          </a:p>
        </p:txBody>
      </p:sp>
    </p:spTree>
    <p:extLst>
      <p:ext uri="{BB962C8B-B14F-4D97-AF65-F5344CB8AC3E}">
        <p14:creationId xmlns:p14="http://schemas.microsoft.com/office/powerpoint/2010/main" val="4113211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13</a:t>
            </a:fld>
            <a:endParaRPr lang="en-US"/>
          </a:p>
        </p:txBody>
      </p:sp>
    </p:spTree>
    <p:extLst>
      <p:ext uri="{BB962C8B-B14F-4D97-AF65-F5344CB8AC3E}">
        <p14:creationId xmlns:p14="http://schemas.microsoft.com/office/powerpoint/2010/main" val="148770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14</a:t>
            </a:fld>
            <a:endParaRPr lang="en-US"/>
          </a:p>
        </p:txBody>
      </p:sp>
    </p:spTree>
    <p:extLst>
      <p:ext uri="{BB962C8B-B14F-4D97-AF65-F5344CB8AC3E}">
        <p14:creationId xmlns:p14="http://schemas.microsoft.com/office/powerpoint/2010/main" val="339973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15</a:t>
            </a:fld>
            <a:endParaRPr lang="en-US"/>
          </a:p>
        </p:txBody>
      </p:sp>
    </p:spTree>
    <p:extLst>
      <p:ext uri="{BB962C8B-B14F-4D97-AF65-F5344CB8AC3E}">
        <p14:creationId xmlns:p14="http://schemas.microsoft.com/office/powerpoint/2010/main" val="3525090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16</a:t>
            </a:fld>
            <a:endParaRPr lang="en-US"/>
          </a:p>
        </p:txBody>
      </p:sp>
    </p:spTree>
    <p:extLst>
      <p:ext uri="{BB962C8B-B14F-4D97-AF65-F5344CB8AC3E}">
        <p14:creationId xmlns:p14="http://schemas.microsoft.com/office/powerpoint/2010/main" val="313739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17</a:t>
            </a:fld>
            <a:endParaRPr lang="en-US"/>
          </a:p>
        </p:txBody>
      </p:sp>
    </p:spTree>
    <p:extLst>
      <p:ext uri="{BB962C8B-B14F-4D97-AF65-F5344CB8AC3E}">
        <p14:creationId xmlns:p14="http://schemas.microsoft.com/office/powerpoint/2010/main" val="3256505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18</a:t>
            </a:fld>
            <a:endParaRPr lang="en-US"/>
          </a:p>
        </p:txBody>
      </p:sp>
    </p:spTree>
    <p:extLst>
      <p:ext uri="{BB962C8B-B14F-4D97-AF65-F5344CB8AC3E}">
        <p14:creationId xmlns:p14="http://schemas.microsoft.com/office/powerpoint/2010/main" val="2502221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19</a:t>
            </a:fld>
            <a:endParaRPr lang="en-US"/>
          </a:p>
        </p:txBody>
      </p:sp>
    </p:spTree>
    <p:extLst>
      <p:ext uri="{BB962C8B-B14F-4D97-AF65-F5344CB8AC3E}">
        <p14:creationId xmlns:p14="http://schemas.microsoft.com/office/powerpoint/2010/main" val="4293857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20</a:t>
            </a:fld>
            <a:endParaRPr lang="en-US"/>
          </a:p>
        </p:txBody>
      </p:sp>
    </p:spTree>
    <p:extLst>
      <p:ext uri="{BB962C8B-B14F-4D97-AF65-F5344CB8AC3E}">
        <p14:creationId xmlns:p14="http://schemas.microsoft.com/office/powerpoint/2010/main" val="450011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21</a:t>
            </a:fld>
            <a:endParaRPr lang="en-US"/>
          </a:p>
        </p:txBody>
      </p:sp>
    </p:spTree>
    <p:extLst>
      <p:ext uri="{BB962C8B-B14F-4D97-AF65-F5344CB8AC3E}">
        <p14:creationId xmlns:p14="http://schemas.microsoft.com/office/powerpoint/2010/main" val="1798465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22</a:t>
            </a:fld>
            <a:endParaRPr lang="en-US"/>
          </a:p>
        </p:txBody>
      </p:sp>
    </p:spTree>
    <p:extLst>
      <p:ext uri="{BB962C8B-B14F-4D97-AF65-F5344CB8AC3E}">
        <p14:creationId xmlns:p14="http://schemas.microsoft.com/office/powerpoint/2010/main" val="2700566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23</a:t>
            </a:fld>
            <a:endParaRPr lang="en-US"/>
          </a:p>
        </p:txBody>
      </p:sp>
    </p:spTree>
    <p:extLst>
      <p:ext uri="{BB962C8B-B14F-4D97-AF65-F5344CB8AC3E}">
        <p14:creationId xmlns:p14="http://schemas.microsoft.com/office/powerpoint/2010/main" val="3325132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24</a:t>
            </a:fld>
            <a:endParaRPr lang="en-US"/>
          </a:p>
        </p:txBody>
      </p:sp>
    </p:spTree>
    <p:extLst>
      <p:ext uri="{BB962C8B-B14F-4D97-AF65-F5344CB8AC3E}">
        <p14:creationId xmlns:p14="http://schemas.microsoft.com/office/powerpoint/2010/main" val="3300276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25</a:t>
            </a:fld>
            <a:endParaRPr lang="en-US"/>
          </a:p>
        </p:txBody>
      </p:sp>
    </p:spTree>
    <p:extLst>
      <p:ext uri="{BB962C8B-B14F-4D97-AF65-F5344CB8AC3E}">
        <p14:creationId xmlns:p14="http://schemas.microsoft.com/office/powerpoint/2010/main" val="4051280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26</a:t>
            </a:fld>
            <a:endParaRPr lang="en-US"/>
          </a:p>
        </p:txBody>
      </p:sp>
    </p:spTree>
    <p:extLst>
      <p:ext uri="{BB962C8B-B14F-4D97-AF65-F5344CB8AC3E}">
        <p14:creationId xmlns:p14="http://schemas.microsoft.com/office/powerpoint/2010/main" val="1209649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27</a:t>
            </a:fld>
            <a:endParaRPr lang="en-US"/>
          </a:p>
        </p:txBody>
      </p:sp>
    </p:spTree>
    <p:extLst>
      <p:ext uri="{BB962C8B-B14F-4D97-AF65-F5344CB8AC3E}">
        <p14:creationId xmlns:p14="http://schemas.microsoft.com/office/powerpoint/2010/main" val="807174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28</a:t>
            </a:fld>
            <a:endParaRPr lang="en-US"/>
          </a:p>
        </p:txBody>
      </p:sp>
    </p:spTree>
    <p:extLst>
      <p:ext uri="{BB962C8B-B14F-4D97-AF65-F5344CB8AC3E}">
        <p14:creationId xmlns:p14="http://schemas.microsoft.com/office/powerpoint/2010/main" val="38750516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29</a:t>
            </a:fld>
            <a:endParaRPr lang="en-US"/>
          </a:p>
        </p:txBody>
      </p:sp>
    </p:spTree>
    <p:extLst>
      <p:ext uri="{BB962C8B-B14F-4D97-AF65-F5344CB8AC3E}">
        <p14:creationId xmlns:p14="http://schemas.microsoft.com/office/powerpoint/2010/main" val="2090215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30</a:t>
            </a:fld>
            <a:endParaRPr lang="en-US"/>
          </a:p>
        </p:txBody>
      </p:sp>
    </p:spTree>
    <p:extLst>
      <p:ext uri="{BB962C8B-B14F-4D97-AF65-F5344CB8AC3E}">
        <p14:creationId xmlns:p14="http://schemas.microsoft.com/office/powerpoint/2010/main" val="31753938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31</a:t>
            </a:fld>
            <a:endParaRPr lang="en-US"/>
          </a:p>
        </p:txBody>
      </p:sp>
    </p:spTree>
    <p:extLst>
      <p:ext uri="{BB962C8B-B14F-4D97-AF65-F5344CB8AC3E}">
        <p14:creationId xmlns:p14="http://schemas.microsoft.com/office/powerpoint/2010/main" val="17340302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32</a:t>
            </a:fld>
            <a:endParaRPr lang="en-US"/>
          </a:p>
        </p:txBody>
      </p:sp>
    </p:spTree>
    <p:extLst>
      <p:ext uri="{BB962C8B-B14F-4D97-AF65-F5344CB8AC3E}">
        <p14:creationId xmlns:p14="http://schemas.microsoft.com/office/powerpoint/2010/main" val="31061779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33</a:t>
            </a:fld>
            <a:endParaRPr lang="en-US"/>
          </a:p>
        </p:txBody>
      </p:sp>
    </p:spTree>
    <p:extLst>
      <p:ext uri="{BB962C8B-B14F-4D97-AF65-F5344CB8AC3E}">
        <p14:creationId xmlns:p14="http://schemas.microsoft.com/office/powerpoint/2010/main" val="3208094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0" y="685800"/>
            <a:ext cx="4775200" cy="35814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1CA446C-7A14-4C1E-9187-BB474CE845BE}" type="slidenum">
              <a:rPr lang="en-US" smtClean="0"/>
              <a:pPr>
                <a:defRPr/>
              </a:pPr>
              <a:t>34</a:t>
            </a:fld>
            <a:endParaRPr lang="en-US"/>
          </a:p>
        </p:txBody>
      </p:sp>
    </p:spTree>
    <p:extLst>
      <p:ext uri="{BB962C8B-B14F-4D97-AF65-F5344CB8AC3E}">
        <p14:creationId xmlns:p14="http://schemas.microsoft.com/office/powerpoint/2010/main" val="33138134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Slide">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2743200"/>
          </a:xfrm>
          <a:prstGeom prst="rect">
            <a:avLst/>
          </a:prstGeom>
          <a:solidFill>
            <a:srgbClr val="EC6E06"/>
          </a:solidFill>
          <a:ln w="9525">
            <a:noFill/>
            <a:miter lim="800000"/>
            <a:headEnd/>
            <a:tailEnd/>
          </a:ln>
          <a:effectLst/>
        </p:spPr>
        <p:txBody>
          <a:bodyPr/>
          <a:lstStyle/>
          <a:p>
            <a:pPr>
              <a:defRPr/>
            </a:pPr>
            <a:endParaRPr lang="en-US" dirty="0">
              <a:solidFill>
                <a:schemeClr val="accent1">
                  <a:lumMod val="75000"/>
                </a:schemeClr>
              </a:solidFill>
            </a:endParaRPr>
          </a:p>
        </p:txBody>
      </p:sp>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pic>
        <p:nvPicPr>
          <p:cNvPr id="25602" name="Picture 2" descr="C:\Users\Asadi\Desktop\Untitled-1.png"/>
          <p:cNvPicPr>
            <a:picLocks noChangeAspect="1" noChangeArrowheads="1"/>
          </p:cNvPicPr>
          <p:nvPr userDrawn="1"/>
        </p:nvPicPr>
        <p:blipFill>
          <a:blip r:embed="rId3" cstate="print">
            <a:duotone>
              <a:prstClr val="black"/>
              <a:schemeClr val="tx2">
                <a:tint val="45000"/>
                <a:satMod val="400000"/>
              </a:schemeClr>
            </a:duotone>
            <a:lum bright="40000"/>
          </a:blip>
          <a:srcRect/>
          <a:stretch>
            <a:fillRect/>
          </a:stretch>
        </p:blipFill>
        <p:spPr bwMode="auto">
          <a:xfrm>
            <a:off x="7467601" y="381001"/>
            <a:ext cx="1281113" cy="1086692"/>
          </a:xfrm>
          <a:prstGeom prst="rect">
            <a:avLst/>
          </a:prstGeom>
          <a:noFill/>
        </p:spPr>
      </p:pic>
      <p:grpSp>
        <p:nvGrpSpPr>
          <p:cNvPr id="22" name="Group 21"/>
          <p:cNvGrpSpPr/>
          <p:nvPr userDrawn="1"/>
        </p:nvGrpSpPr>
        <p:grpSpPr>
          <a:xfrm>
            <a:off x="115911" y="6108879"/>
            <a:ext cx="2843011" cy="736242"/>
            <a:chOff x="-227526" y="6121758"/>
            <a:chExt cx="3070536" cy="736242"/>
          </a:xfrm>
        </p:grpSpPr>
        <p:sp>
          <p:nvSpPr>
            <p:cNvPr id="16" name="Rectangle 15"/>
            <p:cNvSpPr txBox="1">
              <a:spLocks noChangeArrowheads="1"/>
            </p:cNvSpPr>
            <p:nvPr userDrawn="1"/>
          </p:nvSpPr>
          <p:spPr bwMode="auto">
            <a:xfrm>
              <a:off x="-216795" y="6121758"/>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سیستم جامع آموزش فناوری نانو</a:t>
              </a:r>
              <a:endParaRPr kumimoji="0" lang="en-US"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18" name="Rectangle 15"/>
            <p:cNvSpPr txBox="1">
              <a:spLocks noChangeArrowheads="1"/>
            </p:cNvSpPr>
            <p:nvPr userDrawn="1"/>
          </p:nvSpPr>
          <p:spPr bwMode="auto">
            <a:xfrm>
              <a:off x="-227526" y="6378031"/>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1">
                      <a:lumMod val="65000"/>
                    </a:schemeClr>
                  </a:solidFill>
                  <a:effectLst/>
                  <a:uLnTx/>
                  <a:uFillTx/>
                  <a:latin typeface="ITC Avant Garde Gothic" pitchFamily="34" charset="0"/>
                  <a:ea typeface="+mj-ea"/>
                  <a:cs typeface="B Yekan" pitchFamily="2" charset="-78"/>
                </a:rPr>
                <a:t>http://edu.nano.ir</a:t>
              </a:r>
            </a:p>
          </p:txBody>
        </p:sp>
      </p:grpSp>
      <p:cxnSp>
        <p:nvCxnSpPr>
          <p:cNvPr id="20" name="Straight Connector 19"/>
          <p:cNvCxnSpPr/>
          <p:nvPr userDrawn="1"/>
        </p:nvCxnSpPr>
        <p:spPr bwMode="auto">
          <a:xfrm rot="5400000">
            <a:off x="2719053"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cxnSp>
        <p:nvCxnSpPr>
          <p:cNvPr id="21" name="Straight Connector 20"/>
          <p:cNvCxnSpPr/>
          <p:nvPr userDrawn="1"/>
        </p:nvCxnSpPr>
        <p:spPr bwMode="auto">
          <a:xfrm rot="5400000">
            <a:off x="-37307"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sp>
        <p:nvSpPr>
          <p:cNvPr id="24" name="Rectangle 15"/>
          <p:cNvSpPr txBox="1">
            <a:spLocks noChangeArrowheads="1"/>
          </p:cNvSpPr>
          <p:nvPr userDrawn="1"/>
        </p:nvSpPr>
        <p:spPr bwMode="auto">
          <a:xfrm>
            <a:off x="6428705" y="6364312"/>
            <a:ext cx="2452075"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grpSp>
        <p:nvGrpSpPr>
          <p:cNvPr id="29" name="Group 28"/>
          <p:cNvGrpSpPr/>
          <p:nvPr userDrawn="1"/>
        </p:nvGrpSpPr>
        <p:grpSpPr>
          <a:xfrm>
            <a:off x="0" y="2704545"/>
            <a:ext cx="9144000" cy="1156648"/>
            <a:chOff x="0" y="1981200"/>
            <a:chExt cx="9144000" cy="1156648"/>
          </a:xfrm>
          <a:solidFill>
            <a:srgbClr val="7030A0"/>
          </a:solidFill>
        </p:grpSpPr>
        <p:sp>
          <p:nvSpPr>
            <p:cNvPr id="30" name="Rectangle 29"/>
            <p:cNvSpPr>
              <a:spLocks noChangeArrowheads="1"/>
            </p:cNvSpPr>
            <p:nvPr userDrawn="1"/>
          </p:nvSpPr>
          <p:spPr bwMode="auto">
            <a:xfrm>
              <a:off x="0" y="1981200"/>
              <a:ext cx="9144000" cy="1143000"/>
            </a:xfrm>
            <a:prstGeom prst="rect">
              <a:avLst/>
            </a:prstGeom>
            <a:grpFill/>
            <a:ln w="9525">
              <a:noFill/>
              <a:miter lim="800000"/>
              <a:headEnd/>
              <a:tailEnd/>
            </a:ln>
            <a:effectLst/>
          </p:spPr>
          <p:txBody>
            <a:bodyPr/>
            <a:lstStyle/>
            <a:p>
              <a:pPr>
                <a:defRPr/>
              </a:pPr>
              <a:endParaRPr lang="en-US" dirty="0">
                <a:solidFill>
                  <a:schemeClr val="accent1">
                    <a:lumMod val="75000"/>
                  </a:schemeClr>
                </a:solidFill>
              </a:endParaRPr>
            </a:p>
          </p:txBody>
        </p:sp>
        <p:sp>
          <p:nvSpPr>
            <p:cNvPr id="32" name="Freeform 31"/>
            <p:cNvSpPr>
              <a:spLocks noChangeArrowheads="1"/>
            </p:cNvSpPr>
            <p:nvPr userDrawn="1"/>
          </p:nvSpPr>
          <p:spPr bwMode="auto">
            <a:xfrm flipH="1">
              <a:off x="8947482" y="1981200"/>
              <a:ext cx="196518"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solidFill>
            <a:ln w="9525">
              <a:noFill/>
              <a:miter lim="800000"/>
              <a:headEnd/>
              <a:tailEnd/>
            </a:ln>
            <a:effectLst/>
          </p:spPr>
          <p:txBody>
            <a:bodyPr/>
            <a:lstStyle/>
            <a:p>
              <a:pPr>
                <a:defRPr/>
              </a:pPr>
              <a:endParaRPr lang="en-US" dirty="0">
                <a:solidFill>
                  <a:schemeClr val="accent1">
                    <a:lumMod val="75000"/>
                  </a:schemeClr>
                </a:solidFill>
              </a:endParaRPr>
            </a:p>
          </p:txBody>
        </p:sp>
      </p:grpSp>
      <p:sp>
        <p:nvSpPr>
          <p:cNvPr id="33" name="Rectangle 15"/>
          <p:cNvSpPr>
            <a:spLocks noGrp="1" noChangeArrowheads="1"/>
          </p:cNvSpPr>
          <p:nvPr>
            <p:ph type="ctrTitle" sz="quarter" hasCustomPrompt="1"/>
          </p:nvPr>
        </p:nvSpPr>
        <p:spPr>
          <a:xfrm>
            <a:off x="457200" y="2780744"/>
            <a:ext cx="8305800" cy="990600"/>
          </a:xfrm>
        </p:spPr>
        <p:txBody>
          <a:bodyPr anchorCtr="0"/>
          <a:lstStyle>
            <a:lvl1pPr algn="r">
              <a:defRPr baseline="0">
                <a:solidFill>
                  <a:schemeClr val="bg1">
                    <a:lumMod val="95000"/>
                  </a:schemeClr>
                </a:solidFill>
                <a:cs typeface="B Titr" pitchFamily="2" charset="-78"/>
              </a:defRPr>
            </a:lvl1pPr>
          </a:lstStyle>
          <a:p>
            <a:r>
              <a:rPr lang="fa-IR" dirty="0" smtClean="0"/>
              <a:t>عنوان</a:t>
            </a:r>
            <a:endParaRPr lang="en-US" dirty="0"/>
          </a:p>
        </p:txBody>
      </p:sp>
      <p:sp>
        <p:nvSpPr>
          <p:cNvPr id="15" name="Freeform 14"/>
          <p:cNvSpPr>
            <a:spLocks noChangeArrowheads="1"/>
          </p:cNvSpPr>
          <p:nvPr userDrawn="1"/>
        </p:nvSpPr>
        <p:spPr bwMode="auto">
          <a:xfrm flipH="1">
            <a:off x="8947482" y="3810000"/>
            <a:ext cx="196519"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lumMod val="95000"/>
            </a:schemeClr>
          </a:solidFill>
          <a:ln w="9525">
            <a:noFill/>
            <a:miter lim="800000"/>
            <a:headEnd/>
            <a:tailEnd/>
          </a:ln>
          <a:effectLst/>
        </p:spPr>
        <p:txBody>
          <a:bodyPr/>
          <a:lstStyle/>
          <a:p>
            <a:pPr>
              <a:defRPr/>
            </a:pPr>
            <a:endParaRPr lang="en-US" dirty="0">
              <a:solidFill>
                <a:schemeClr val="accent1">
                  <a:lumMod val="75000"/>
                </a:schemeClr>
              </a:solidFill>
            </a:endParaRPr>
          </a:p>
        </p:txBody>
      </p:sp>
      <p:sp>
        <p:nvSpPr>
          <p:cNvPr id="19" name="Rectangle 18"/>
          <p:cNvSpPr>
            <a:spLocks noChangeArrowheads="1"/>
          </p:cNvSpPr>
          <p:nvPr userDrawn="1"/>
        </p:nvSpPr>
        <p:spPr bwMode="auto">
          <a:xfrm>
            <a:off x="0" y="3844636"/>
            <a:ext cx="9144000" cy="1143000"/>
          </a:xfrm>
          <a:prstGeom prst="rect">
            <a:avLst/>
          </a:prstGeom>
          <a:solidFill>
            <a:srgbClr val="0000FF"/>
          </a:solidFill>
          <a:ln w="9525">
            <a:noFill/>
            <a:miter lim="800000"/>
            <a:headEnd/>
            <a:tailEnd/>
          </a:ln>
          <a:effectLst/>
        </p:spPr>
        <p:txBody>
          <a:bodyPr/>
          <a:lstStyle/>
          <a:p>
            <a:pPr>
              <a:defRPr/>
            </a:pPr>
            <a:endParaRPr lang="en-US" dirty="0">
              <a:solidFill>
                <a:schemeClr val="accent1">
                  <a:lumMod val="75000"/>
                </a:schemeClr>
              </a:solidFill>
            </a:endParaRPr>
          </a:p>
        </p:txBody>
      </p:sp>
      <p:sp>
        <p:nvSpPr>
          <p:cNvPr id="26" name="TextBox 25"/>
          <p:cNvSpPr txBox="1"/>
          <p:nvPr userDrawn="1"/>
        </p:nvSpPr>
        <p:spPr>
          <a:xfrm>
            <a:off x="467591" y="4191001"/>
            <a:ext cx="8382000" cy="461665"/>
          </a:xfrm>
          <a:prstGeom prst="rect">
            <a:avLst/>
          </a:prstGeom>
          <a:noFill/>
        </p:spPr>
        <p:txBody>
          <a:bodyPr wrap="square" rtlCol="0">
            <a:spAutoFit/>
          </a:bodyPr>
          <a:lstStyle/>
          <a:p>
            <a:pPr algn="r" rtl="1"/>
            <a:r>
              <a:rPr lang="fa-IR" sz="2400" dirty="0" smtClean="0">
                <a:solidFill>
                  <a:schemeClr val="bg1"/>
                </a:solidFill>
                <a:cs typeface="B Titr" pitchFamily="2" charset="-78"/>
              </a:rPr>
              <a:t>نویسندگان : </a:t>
            </a:r>
            <a:r>
              <a:rPr lang="fa-IR" sz="2400" dirty="0" smtClean="0">
                <a:solidFill>
                  <a:schemeClr val="bg1"/>
                </a:solidFill>
                <a:cs typeface="B Nazanin" pitchFamily="2" charset="-78"/>
              </a:rPr>
              <a:t>1-              2-                   3- </a:t>
            </a:r>
            <a:endParaRPr lang="en-US" sz="2400" dirty="0">
              <a:solidFill>
                <a:schemeClr val="bg1"/>
              </a:solidFill>
              <a:cs typeface="B Titr" pitchFamily="2" charset="-78"/>
            </a:endParaRPr>
          </a:p>
        </p:txBody>
      </p:sp>
      <p:sp>
        <p:nvSpPr>
          <p:cNvPr id="31" name="Freeform 30"/>
          <p:cNvSpPr>
            <a:spLocks noChangeArrowheads="1"/>
          </p:cNvSpPr>
          <p:nvPr userDrawn="1"/>
        </p:nvSpPr>
        <p:spPr bwMode="auto">
          <a:xfrm flipH="1">
            <a:off x="8947482" y="3810000"/>
            <a:ext cx="196519" cy="1156648"/>
          </a:xfrm>
          <a:custGeom>
            <a:avLst/>
            <a:gdLst>
              <a:gd name="connsiteX0" fmla="*/ 0 w 2"/>
              <a:gd name="connsiteY0" fmla="*/ 1 h 2"/>
              <a:gd name="connsiteX1" fmla="*/ 1 w 2"/>
              <a:gd name="connsiteY1" fmla="*/ 0 h 2"/>
              <a:gd name="connsiteX2" fmla="*/ 2 w 2"/>
              <a:gd name="connsiteY2" fmla="*/ 1 h 2"/>
              <a:gd name="connsiteX3" fmla="*/ 1 w 2"/>
              <a:gd name="connsiteY3" fmla="*/ 2 h 2"/>
              <a:gd name="connsiteX4" fmla="*/ 0 w 2"/>
              <a:gd name="connsiteY4" fmla="*/ 1 h 2"/>
              <a:gd name="connsiteX0" fmla="*/ 0 w 1"/>
              <a:gd name="connsiteY0" fmla="*/ 1 h 2"/>
              <a:gd name="connsiteX1" fmla="*/ 0 w 1"/>
              <a:gd name="connsiteY1" fmla="*/ 0 h 2"/>
              <a:gd name="connsiteX2" fmla="*/ 1 w 1"/>
              <a:gd name="connsiteY2" fmla="*/ 1 h 2"/>
              <a:gd name="connsiteX3" fmla="*/ 0 w 1"/>
              <a:gd name="connsiteY3" fmla="*/ 2 h 2"/>
              <a:gd name="connsiteX4" fmla="*/ 0 w 1"/>
              <a:gd name="connsiteY4" fmla="*/ 1 h 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 h="2">
                <a:moveTo>
                  <a:pt x="0" y="1"/>
                </a:moveTo>
                <a:lnTo>
                  <a:pt x="0" y="0"/>
                </a:lnTo>
                <a:lnTo>
                  <a:pt x="1" y="1"/>
                </a:lnTo>
                <a:lnTo>
                  <a:pt x="0" y="2"/>
                </a:lnTo>
                <a:lnTo>
                  <a:pt x="0" y="1"/>
                </a:lnTo>
                <a:close/>
              </a:path>
            </a:pathLst>
          </a:custGeom>
          <a:solidFill>
            <a:schemeClr val="bg1">
              <a:lumMod val="95000"/>
            </a:schemeClr>
          </a:solidFill>
          <a:ln w="9525">
            <a:noFill/>
            <a:miter lim="800000"/>
            <a:headEnd/>
            <a:tailEnd/>
          </a:ln>
          <a:effectLst/>
        </p:spPr>
        <p:txBody>
          <a:bodyPr/>
          <a:lstStyle/>
          <a:p>
            <a:pPr>
              <a:defRPr/>
            </a:pPr>
            <a:endParaRPr lang="en-US" dirty="0">
              <a:solidFill>
                <a:schemeClr val="accent1">
                  <a:lumMod val="75000"/>
                </a:schemeClr>
              </a:solidFill>
            </a:endParaRPr>
          </a:p>
        </p:txBody>
      </p:sp>
    </p:spTree>
  </p:cSld>
  <p:clrMapOvr>
    <a:masterClrMapping/>
  </p:clrMapOvr>
  <p:transition spd="slow">
    <p:pull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1_Title Slide">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990600"/>
          </a:xfrm>
          <a:prstGeom prst="rect">
            <a:avLst/>
          </a:prstGeom>
          <a:solidFill>
            <a:srgbClr val="EC6E06"/>
          </a:solidFill>
          <a:ln w="9525">
            <a:noFill/>
            <a:miter lim="800000"/>
            <a:headEnd/>
            <a:tailEnd/>
          </a:ln>
          <a:effectLst/>
        </p:spPr>
        <p:txBody>
          <a:bodyPr/>
          <a:lstStyle/>
          <a:p>
            <a:pPr algn="ctr" rtl="1">
              <a:lnSpc>
                <a:spcPct val="150000"/>
              </a:lnSpc>
              <a:defRPr/>
            </a:pPr>
            <a:r>
              <a:rPr lang="fa-IR" dirty="0" smtClean="0">
                <a:solidFill>
                  <a:schemeClr val="bg1"/>
                </a:solidFill>
                <a:cs typeface="B Titr" pitchFamily="2" charset="-78"/>
              </a:rPr>
              <a:t>سیستم جامع آموزش فناوری نانو</a:t>
            </a:r>
            <a:endParaRPr lang="en-US" dirty="0">
              <a:solidFill>
                <a:schemeClr val="bg1"/>
              </a:solidFill>
              <a:cs typeface="B Titr" pitchFamily="2" charset="-78"/>
            </a:endParaRPr>
          </a:p>
        </p:txBody>
      </p:sp>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grpSp>
        <p:nvGrpSpPr>
          <p:cNvPr id="2" name="Group 21"/>
          <p:cNvGrpSpPr/>
          <p:nvPr userDrawn="1"/>
        </p:nvGrpSpPr>
        <p:grpSpPr>
          <a:xfrm>
            <a:off x="-65810" y="6108879"/>
            <a:ext cx="3024731" cy="736242"/>
            <a:chOff x="-423788" y="6121758"/>
            <a:chExt cx="3266798" cy="736242"/>
          </a:xfrm>
        </p:grpSpPr>
        <p:sp>
          <p:nvSpPr>
            <p:cNvPr id="16" name="Rectangle 15"/>
            <p:cNvSpPr txBox="1">
              <a:spLocks noChangeArrowheads="1"/>
            </p:cNvSpPr>
            <p:nvPr userDrawn="1"/>
          </p:nvSpPr>
          <p:spPr bwMode="auto">
            <a:xfrm>
              <a:off x="-216795" y="6121758"/>
              <a:ext cx="3059805"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سیستم جامع آموزش فناوری نانو</a:t>
              </a:r>
              <a:endParaRPr kumimoji="0" lang="en-US" sz="160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18" name="Rectangle 15"/>
            <p:cNvSpPr txBox="1">
              <a:spLocks noChangeArrowheads="1"/>
            </p:cNvSpPr>
            <p:nvPr userDrawn="1"/>
          </p:nvSpPr>
          <p:spPr bwMode="auto">
            <a:xfrm>
              <a:off x="-423788" y="6378031"/>
              <a:ext cx="3059804"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1">
                      <a:lumMod val="65000"/>
                    </a:schemeClr>
                  </a:solidFill>
                  <a:effectLst/>
                  <a:uLnTx/>
                  <a:uFillTx/>
                  <a:latin typeface="ITC Avant Garde Gothic" pitchFamily="34" charset="0"/>
                  <a:ea typeface="+mj-ea"/>
                  <a:cs typeface="B Yekan" pitchFamily="2" charset="-78"/>
                </a:rPr>
                <a:t>http://edu.nano.ir</a:t>
              </a:r>
            </a:p>
          </p:txBody>
        </p:sp>
      </p:grpSp>
      <p:cxnSp>
        <p:nvCxnSpPr>
          <p:cNvPr id="20" name="Straight Connector 19"/>
          <p:cNvCxnSpPr/>
          <p:nvPr userDrawn="1"/>
        </p:nvCxnSpPr>
        <p:spPr bwMode="auto">
          <a:xfrm rot="5400000">
            <a:off x="2719053"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cxnSp>
        <p:nvCxnSpPr>
          <p:cNvPr id="21" name="Straight Connector 20"/>
          <p:cNvCxnSpPr/>
          <p:nvPr userDrawn="1"/>
        </p:nvCxnSpPr>
        <p:spPr bwMode="auto">
          <a:xfrm rot="5400000">
            <a:off x="-37307" y="6514026"/>
            <a:ext cx="533400" cy="1588"/>
          </a:xfrm>
          <a:prstGeom prst="line">
            <a:avLst/>
          </a:prstGeom>
          <a:solidFill>
            <a:schemeClr val="accent1"/>
          </a:solidFill>
          <a:ln w="12700" cap="sq" cmpd="sng" algn="ctr">
            <a:solidFill>
              <a:schemeClr val="bg1">
                <a:lumMod val="75000"/>
              </a:schemeClr>
            </a:solidFill>
            <a:prstDash val="solid"/>
            <a:round/>
            <a:headEnd type="none" w="sm" len="sm"/>
            <a:tailEnd type="none" w="sm" len="sm"/>
          </a:ln>
          <a:effectLst/>
        </p:spPr>
      </p:cxnSp>
      <p:sp>
        <p:nvSpPr>
          <p:cNvPr id="24" name="Rectangle 15"/>
          <p:cNvSpPr txBox="1">
            <a:spLocks noChangeArrowheads="1"/>
          </p:cNvSpPr>
          <p:nvPr userDrawn="1"/>
        </p:nvSpPr>
        <p:spPr bwMode="auto">
          <a:xfrm>
            <a:off x="6428705" y="6364312"/>
            <a:ext cx="2452075"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30" name="Rectangle 29"/>
          <p:cNvSpPr>
            <a:spLocks noChangeArrowheads="1"/>
          </p:cNvSpPr>
          <p:nvPr userDrawn="1"/>
        </p:nvSpPr>
        <p:spPr bwMode="auto">
          <a:xfrm>
            <a:off x="0" y="914400"/>
            <a:ext cx="9144000" cy="5257800"/>
          </a:xfrm>
          <a:prstGeom prst="rect">
            <a:avLst/>
          </a:prstGeom>
          <a:solidFill>
            <a:schemeClr val="bg2">
              <a:lumMod val="50000"/>
            </a:schemeClr>
          </a:solidFill>
          <a:ln w="9525">
            <a:noFill/>
            <a:miter lim="800000"/>
            <a:headEnd/>
            <a:tailEnd/>
          </a:ln>
          <a:effectLst/>
        </p:spPr>
        <p:txBody>
          <a:bodyPr/>
          <a:lstStyle/>
          <a:p>
            <a:pPr>
              <a:defRPr/>
            </a:pPr>
            <a:endParaRPr lang="en-US" dirty="0">
              <a:solidFill>
                <a:schemeClr val="accent1">
                  <a:lumMod val="75000"/>
                </a:schemeClr>
              </a:solidFill>
              <a:cs typeface="B Titr" pitchFamily="2" charset="-78"/>
            </a:endParaRPr>
          </a:p>
        </p:txBody>
      </p:sp>
      <p:sp>
        <p:nvSpPr>
          <p:cNvPr id="43" name="TextBox 42"/>
          <p:cNvSpPr txBox="1"/>
          <p:nvPr userDrawn="1"/>
        </p:nvSpPr>
        <p:spPr>
          <a:xfrm>
            <a:off x="609600" y="4245610"/>
            <a:ext cx="8305800" cy="1938992"/>
          </a:xfrm>
          <a:prstGeom prst="rect">
            <a:avLst/>
          </a:prstGeom>
          <a:noFill/>
        </p:spPr>
        <p:txBody>
          <a:bodyPr wrap="square" rtlCol="0">
            <a:spAutoFit/>
          </a:bodyPr>
          <a:lstStyle/>
          <a:p>
            <a:pPr algn="just" rtl="1"/>
            <a:r>
              <a:rPr lang="fa-IR" sz="2400" b="1" dirty="0" smtClean="0">
                <a:solidFill>
                  <a:schemeClr val="bg1"/>
                </a:solidFill>
                <a:cs typeface="B Nazanin" pitchFamily="2" charset="-78"/>
              </a:rPr>
              <a:t>بارگذاری گردیده که به منظور کمک به یادگیری مطالب اصلی توسط کاربر و نیز روان شدن برگزاری کارگاه ها و سمینارهای آموزشی، طراحی شده که در اختیار علاقه مندان قرار گرفته است. استفاده از این فایل ها ضمن کمک به یادگیری بهتر مخاطبان، برگزاری سمینارها و کارگاه های تخصصی را برای نهادهای ترویجی آسانتر خواهد نمود.</a:t>
            </a:r>
            <a:endParaRPr lang="en-US" sz="2400" b="1" dirty="0">
              <a:solidFill>
                <a:schemeClr val="bg1"/>
              </a:solidFill>
              <a:cs typeface="B Nazanin" pitchFamily="2" charset="-78"/>
            </a:endParaRPr>
          </a:p>
        </p:txBody>
      </p:sp>
      <p:sp>
        <p:nvSpPr>
          <p:cNvPr id="50" name="TextBox 49"/>
          <p:cNvSpPr txBox="1"/>
          <p:nvPr userDrawn="1"/>
        </p:nvSpPr>
        <p:spPr>
          <a:xfrm>
            <a:off x="609600" y="3024966"/>
            <a:ext cx="82296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r" rtl="1"/>
            <a:r>
              <a:rPr lang="fa-IR" sz="2400" b="1" dirty="0" smtClean="0">
                <a:solidFill>
                  <a:schemeClr val="bg1"/>
                </a:solidFill>
                <a:cs typeface="B Titr" pitchFamily="2" charset="-78"/>
              </a:rPr>
              <a:t>دوره؛</a:t>
            </a:r>
            <a:br>
              <a:rPr lang="fa-IR" sz="2400" b="1" dirty="0" smtClean="0">
                <a:solidFill>
                  <a:schemeClr val="bg1"/>
                </a:solidFill>
                <a:cs typeface="B Titr" pitchFamily="2" charset="-78"/>
              </a:rPr>
            </a:br>
            <a:r>
              <a:rPr lang="fa-IR" sz="2400" b="1" dirty="0" smtClean="0">
                <a:solidFill>
                  <a:schemeClr val="bg1"/>
                </a:solidFill>
                <a:cs typeface="B Titr" pitchFamily="2" charset="-78"/>
              </a:rPr>
              <a:t>                    		درس؛</a:t>
            </a:r>
            <a:br>
              <a:rPr lang="fa-IR" sz="2400" b="1" dirty="0" smtClean="0">
                <a:solidFill>
                  <a:schemeClr val="bg1"/>
                </a:solidFill>
                <a:cs typeface="B Titr" pitchFamily="2" charset="-78"/>
              </a:rPr>
            </a:br>
            <a:r>
              <a:rPr lang="fa-IR" sz="2400" b="1" dirty="0" smtClean="0">
                <a:solidFill>
                  <a:schemeClr val="bg1"/>
                </a:solidFill>
                <a:cs typeface="B Titr" pitchFamily="2" charset="-78"/>
              </a:rPr>
              <a:t>						جلسه؛</a:t>
            </a:r>
            <a:endParaRPr lang="en-US" sz="2400" b="1" dirty="0">
              <a:solidFill>
                <a:schemeClr val="bg1"/>
              </a:solidFill>
              <a:cs typeface="B Titr" pitchFamily="2" charset="-78"/>
            </a:endParaRPr>
          </a:p>
        </p:txBody>
      </p:sp>
      <p:sp>
        <p:nvSpPr>
          <p:cNvPr id="51" name="TextBox 50"/>
          <p:cNvSpPr txBox="1"/>
          <p:nvPr userDrawn="1"/>
        </p:nvSpPr>
        <p:spPr>
          <a:xfrm>
            <a:off x="609600" y="1066800"/>
            <a:ext cx="8229600" cy="2677656"/>
          </a:xfrm>
          <a:prstGeom prst="rect">
            <a:avLst/>
          </a:prstGeom>
          <a:noFill/>
        </p:spPr>
        <p:txBody>
          <a:bodyPr wrap="square" rtlCol="0">
            <a:spAutoFit/>
          </a:bodyPr>
          <a:lstStyle/>
          <a:p>
            <a:pPr lvl="0" algn="just" rtl="1"/>
            <a:r>
              <a:rPr lang="fa-IR" sz="2400" b="1" dirty="0" smtClean="0">
                <a:solidFill>
                  <a:schemeClr val="bg1"/>
                </a:solidFill>
                <a:cs typeface="B Nazanin" pitchFamily="2" charset="-78"/>
              </a:rPr>
              <a:t>ستاد ویژه توسعه فناوری نانو در راستای تأمین نیاز‌های آموزشی دانش آموزان و دانشجویان مقاطع و رشته‌های مختلف و سایر علاقه مندان به علوم وفناوری نانو اقدام به تدوین سیستم جامع آموزش فناوری نانو نموده است. </a:t>
            </a:r>
            <a:br>
              <a:rPr lang="fa-IR" sz="2400" b="1" dirty="0" smtClean="0">
                <a:solidFill>
                  <a:schemeClr val="bg1"/>
                </a:solidFill>
                <a:cs typeface="B Nazanin" pitchFamily="2" charset="-78"/>
              </a:rPr>
            </a:br>
            <a:r>
              <a:rPr lang="fa-IR" sz="2400" b="1" dirty="0" smtClean="0">
                <a:solidFill>
                  <a:schemeClr val="bg1"/>
                </a:solidFill>
                <a:cs typeface="B Nazanin" pitchFamily="2" charset="-78"/>
              </a:rPr>
              <a:t>فایل حاضر، فایل ارائه مقاله ای است که در سایت آموزش فناوری نانو با جانمایی:</a:t>
            </a:r>
          </a:p>
          <a:p>
            <a:pPr lvl="0" algn="just" rtl="1"/>
            <a:endParaRPr lang="en-US" sz="2400" b="1" dirty="0" smtClean="0">
              <a:solidFill>
                <a:schemeClr val="bg1"/>
              </a:solidFill>
              <a:cs typeface="B Nazanin" pitchFamily="2" charset="-78"/>
            </a:endParaRPr>
          </a:p>
          <a:p>
            <a:pPr algn="just" rtl="1"/>
            <a:endParaRPr lang="en-US" sz="2400" b="1" dirty="0">
              <a:solidFill>
                <a:schemeClr val="bg1"/>
              </a:solidFill>
              <a:cs typeface="B Nazanin" pitchFamily="2" charset="-78"/>
            </a:endParaRPr>
          </a:p>
        </p:txBody>
      </p:sp>
    </p:spTree>
  </p:cSld>
  <p:clrMapOvr>
    <a:masterClrMapping/>
  </p:clrMapOvr>
  <p:transition spd="slow">
    <p:pull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cs typeface="B Titr" pitchFamily="2" charset="-78"/>
              </a:defRPr>
            </a:lvl1pPr>
          </a:lstStyle>
          <a:p>
            <a:r>
              <a:rPr lang="fa-IR" dirty="0" smtClean="0"/>
              <a:t>عنوان اسلاید</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7" name="Text Placeholder 5"/>
          <p:cNvSpPr>
            <a:spLocks noGrp="1"/>
          </p:cNvSpPr>
          <p:nvPr>
            <p:ph type="body" sz="quarter" idx="11" hasCustomPrompt="1"/>
          </p:nvPr>
        </p:nvSpPr>
        <p:spPr>
          <a:xfrm>
            <a:off x="228600" y="1524000"/>
            <a:ext cx="8077200" cy="4953000"/>
          </a:xfrm>
        </p:spPr>
        <p:txBody>
          <a:bodyPr/>
          <a:lstStyle>
            <a:lvl1pPr algn="just">
              <a:defRPr sz="2000">
                <a:solidFill>
                  <a:schemeClr val="accent1">
                    <a:lumMod val="25000"/>
                  </a:schemeClr>
                </a:solidFill>
                <a:cs typeface="B Nazanin" pitchFamily="2" charset="-78"/>
              </a:defRPr>
            </a:lvl1pPr>
            <a:lvl2pPr algn="just">
              <a:defRPr sz="2000">
                <a:solidFill>
                  <a:schemeClr val="accent1">
                    <a:lumMod val="50000"/>
                  </a:schemeClr>
                </a:solidFill>
                <a:cs typeface="B Nazanin" pitchFamily="2" charset="-78"/>
              </a:defRPr>
            </a:lvl2pPr>
            <a:lvl3pPr algn="just">
              <a:defRPr sz="2000">
                <a:solidFill>
                  <a:schemeClr val="accent1">
                    <a:lumMod val="50000"/>
                  </a:schemeClr>
                </a:solidFill>
                <a:cs typeface="B Nazanin" pitchFamily="2" charset="-78"/>
              </a:defRPr>
            </a:lvl3pPr>
            <a:lvl4pPr algn="just">
              <a:defRPr sz="2000">
                <a:solidFill>
                  <a:schemeClr val="accent1">
                    <a:lumMod val="50000"/>
                  </a:schemeClr>
                </a:solidFill>
                <a:cs typeface="B Yekan" pitchFamily="2" charset="-78"/>
              </a:defRPr>
            </a:lvl4pPr>
            <a:lvl5pPr algn="just">
              <a:defRPr sz="2000">
                <a:solidFill>
                  <a:schemeClr val="accent1">
                    <a:lumMod val="50000"/>
                  </a:schemeClr>
                </a:solidFill>
                <a:cs typeface="B Yekan" pitchFamily="2" charset="-78"/>
              </a:defRPr>
            </a:lvl5pPr>
          </a:lstStyle>
          <a:p>
            <a:pPr lvl="0"/>
            <a:r>
              <a:rPr lang="fa-IR" dirty="0" smtClean="0"/>
              <a:t>متن</a:t>
            </a:r>
            <a:endParaRPr lang="en-US" dirty="0" smtClean="0"/>
          </a:p>
          <a:p>
            <a:pPr lvl="1"/>
            <a:r>
              <a:rPr lang="fa-IR" dirty="0" smtClean="0"/>
              <a:t>متن</a:t>
            </a:r>
            <a:endParaRPr lang="en-US" dirty="0" smtClean="0"/>
          </a:p>
          <a:p>
            <a:pPr lvl="2"/>
            <a:r>
              <a:rPr lang="fa-IR" dirty="0" smtClean="0"/>
              <a:t>متن</a:t>
            </a:r>
            <a:endParaRPr lang="en-US" dirty="0" smtClean="0"/>
          </a:p>
        </p:txBody>
      </p:sp>
    </p:spTree>
  </p:cSld>
  <p:clrMapOvr>
    <a:masterClrMapping/>
  </p:clrMapOvr>
  <p:transition spd="slow">
    <p:pull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Picture Placeholder 5"/>
          <p:cNvSpPr>
            <a:spLocks noGrp="1" noChangeAspect="1"/>
          </p:cNvSpPr>
          <p:nvPr>
            <p:ph type="pic" sz="quarter" idx="11" hasCustomPrompt="1"/>
          </p:nvPr>
        </p:nvSpPr>
        <p:spPr>
          <a:xfrm>
            <a:off x="419100" y="1498601"/>
            <a:ext cx="7779448" cy="4862155"/>
          </a:xfrm>
          <a:solidFill>
            <a:schemeClr val="bg1"/>
          </a:solidFill>
          <a:ln w="76200">
            <a:solidFill>
              <a:srgbClr val="9FE6FF"/>
            </a:solidFill>
          </a:ln>
        </p:spPr>
        <p:style>
          <a:lnRef idx="3">
            <a:schemeClr val="lt1"/>
          </a:lnRef>
          <a:fillRef idx="1">
            <a:schemeClr val="accent1"/>
          </a:fillRef>
          <a:effectRef idx="1">
            <a:schemeClr val="accent1"/>
          </a:effectRef>
          <a:fontRef idx="none"/>
        </p:style>
        <p:txBody>
          <a:bodyPr/>
          <a:lstStyle>
            <a:lvl1pPr>
              <a:buNone/>
              <a:defRPr baseline="0">
                <a:cs typeface="B Nazanin" pitchFamily="2" charset="-78"/>
              </a:defRPr>
            </a:lvl1pPr>
          </a:lstStyle>
          <a:p>
            <a:r>
              <a:rPr lang="fa-IR" dirty="0" smtClean="0"/>
              <a:t>تصویر یا نمودار</a:t>
            </a:r>
            <a:endParaRPr lang="en-US" dirty="0"/>
          </a:p>
        </p:txBody>
      </p:sp>
      <p:sp>
        <p:nvSpPr>
          <p:cNvPr id="2" name="Title 1"/>
          <p:cNvSpPr>
            <a:spLocks noGrp="1"/>
          </p:cNvSpPr>
          <p:nvPr>
            <p:ph type="title" hasCustomPrompt="1"/>
          </p:nvPr>
        </p:nvSpPr>
        <p:spPr/>
        <p:txBody>
          <a:bodyPr/>
          <a:lstStyle>
            <a:lvl1pPr>
              <a:defRPr lang="en-US" sz="3600" b="1" baseline="0" dirty="0">
                <a:solidFill>
                  <a:schemeClr val="accent1">
                    <a:lumMod val="50000"/>
                  </a:schemeClr>
                </a:solidFill>
                <a:effectLst/>
                <a:latin typeface="+mj-lt"/>
                <a:ea typeface="+mj-ea"/>
                <a:cs typeface="B Titr" pitchFamily="2" charset="-78"/>
              </a:defRPr>
            </a:lvl1pPr>
          </a:lstStyle>
          <a:p>
            <a:r>
              <a:rPr lang="fa-IR" dirty="0" smtClean="0"/>
              <a:t>عنوان شکل یا تصویر</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Tree>
  </p:cSld>
  <p:clrMapOvr>
    <a:masterClrMapping/>
  </p:clrMapOvr>
  <p:transition spd="slow">
    <p:pull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l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Titr" pitchFamily="2" charset="-78"/>
              </a:defRPr>
            </a:lvl1pPr>
          </a:lstStyle>
          <a:p>
            <a:r>
              <a:rPr lang="fa-IR" dirty="0" smtClean="0"/>
              <a:t>عنوان ویدیو</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7" name="Media Placeholder 6"/>
          <p:cNvSpPr>
            <a:spLocks noGrp="1"/>
          </p:cNvSpPr>
          <p:nvPr>
            <p:ph type="media" sz="quarter" idx="11" hasCustomPrompt="1"/>
          </p:nvPr>
        </p:nvSpPr>
        <p:spPr>
          <a:xfrm>
            <a:off x="277504" y="1600200"/>
            <a:ext cx="8046720" cy="4800600"/>
          </a:xfrm>
        </p:spPr>
        <p:txBody>
          <a:bodyPr/>
          <a:lstStyle>
            <a:lvl1pPr>
              <a:buNone/>
              <a:defRPr baseline="0">
                <a:cs typeface="B Nazanin" pitchFamily="2" charset="-78"/>
              </a:defRPr>
            </a:lvl1pPr>
          </a:lstStyle>
          <a:p>
            <a:r>
              <a:rPr lang="fa-IR" dirty="0" smtClean="0"/>
              <a:t>فایل ویدیویی</a:t>
            </a:r>
            <a:endParaRPr lang="en-US"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Titr" pitchFamily="2" charset="-78"/>
              </a:defRPr>
            </a:lvl1pPr>
          </a:lstStyle>
          <a:p>
            <a:r>
              <a:rPr lang="fa-IR" dirty="0" smtClean="0"/>
              <a:t>عنوان نمودار</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8" name="Chart Placeholder 5"/>
          <p:cNvSpPr>
            <a:spLocks noGrp="1"/>
          </p:cNvSpPr>
          <p:nvPr>
            <p:ph type="chart" sz="quarter" idx="12" hasCustomPrompt="1"/>
          </p:nvPr>
        </p:nvSpPr>
        <p:spPr>
          <a:xfrm>
            <a:off x="304800" y="1524000"/>
            <a:ext cx="8001000" cy="4953000"/>
          </a:xfrm>
          <a:noFill/>
        </p:spPr>
        <p:txBody>
          <a:bodyPr/>
          <a:lstStyle>
            <a:lvl1pPr>
              <a:defRPr>
                <a:cs typeface="B Nazanin" pitchFamily="2" charset="-78"/>
              </a:defRPr>
            </a:lvl1pPr>
          </a:lstStyle>
          <a:p>
            <a:r>
              <a:rPr lang="fa-IR" dirty="0" smtClean="0"/>
              <a:t>نمودار</a:t>
            </a:r>
            <a:endParaRPr lang="en-US" dirty="0"/>
          </a:p>
        </p:txBody>
      </p:sp>
    </p:spTree>
  </p:cSld>
  <p:clrMapOvr>
    <a:masterClrMapping/>
  </p:clrMapOvr>
  <p:transition spd="slow">
    <p:pull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r" rtl="1" eaLnBrk="0" fontAlgn="base" hangingPunct="0">
              <a:spcBef>
                <a:spcPct val="0"/>
              </a:spcBef>
              <a:spcAft>
                <a:spcPct val="0"/>
              </a:spcAft>
              <a:defRPr lang="en-US" sz="3600" b="1" baseline="0" dirty="0">
                <a:solidFill>
                  <a:schemeClr val="accent1">
                    <a:lumMod val="50000"/>
                  </a:schemeClr>
                </a:solidFill>
                <a:effectLst/>
                <a:latin typeface="+mj-lt"/>
                <a:ea typeface="+mj-ea"/>
                <a:cs typeface="B Titr" pitchFamily="2" charset="-78"/>
              </a:defRPr>
            </a:lvl1pPr>
          </a:lstStyle>
          <a:p>
            <a:r>
              <a:rPr lang="fa-IR" dirty="0" smtClean="0"/>
              <a:t>عنوان جدول</a:t>
            </a:r>
            <a:endParaRPr lang="en-US" dirty="0"/>
          </a:p>
        </p:txBody>
      </p:sp>
      <p:sp>
        <p:nvSpPr>
          <p:cNvPr id="4" name="Rectangle 6"/>
          <p:cNvSpPr>
            <a:spLocks noGrp="1" noChangeArrowheads="1"/>
          </p:cNvSpPr>
          <p:nvPr>
            <p:ph type="sldNum" sz="quarter" idx="10"/>
          </p:nvPr>
        </p:nvSpPr>
        <p:spPr>
          <a:xfrm>
            <a:off x="8610600" y="6051332"/>
            <a:ext cx="533400" cy="457200"/>
          </a:xfrm>
        </p:spPr>
        <p:txBody>
          <a:bodyPr/>
          <a:lstStyle>
            <a:lvl1pPr algn="ctr" rtl="1">
              <a:defRPr>
                <a:cs typeface="B Yekan" pitchFamily="2" charset="-78"/>
              </a:defRPr>
            </a:lvl1pPr>
          </a:lstStyle>
          <a:p>
            <a:pPr>
              <a:defRPr/>
            </a:pPr>
            <a:fld id="{49B0553E-AA25-4EF8-B191-2C07F622213B}" type="slidenum">
              <a:rPr lang="en-US" smtClean="0"/>
              <a:pPr>
                <a:defRPr/>
              </a:pPr>
              <a:t>‹#›</a:t>
            </a:fld>
            <a:endParaRPr lang="en-US" dirty="0"/>
          </a:p>
        </p:txBody>
      </p:sp>
      <p:sp>
        <p:nvSpPr>
          <p:cNvPr id="12" name="Table Placeholder 10"/>
          <p:cNvSpPr>
            <a:spLocks noGrp="1"/>
          </p:cNvSpPr>
          <p:nvPr>
            <p:ph type="tbl" sz="quarter" idx="13" hasCustomPrompt="1"/>
          </p:nvPr>
        </p:nvSpPr>
        <p:spPr>
          <a:xfrm>
            <a:off x="304800" y="1600200"/>
            <a:ext cx="8001000" cy="4876800"/>
          </a:xfrm>
        </p:spPr>
        <p:txBody>
          <a:bodyPr/>
          <a:lstStyle>
            <a:lvl1pPr>
              <a:defRPr>
                <a:cs typeface="B Nazanin" pitchFamily="2" charset="-78"/>
              </a:defRPr>
            </a:lvl1pPr>
          </a:lstStyle>
          <a:p>
            <a:r>
              <a:rPr lang="fa-IR" dirty="0" smtClean="0"/>
              <a:t>جدول</a:t>
            </a:r>
            <a:endParaRPr lang="en-US" dirty="0"/>
          </a:p>
        </p:txBody>
      </p:sp>
    </p:spTree>
  </p:cSld>
  <p:clrMapOvr>
    <a:masterClrMapping/>
  </p:clrMapOvr>
  <p:transition spd="slow">
    <p:pull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mosharekat">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0" y="0"/>
            <a:ext cx="9144000" cy="1295400"/>
          </a:xfrm>
          <a:prstGeom prst="rect">
            <a:avLst/>
          </a:prstGeom>
          <a:solidFill>
            <a:srgbClr val="EC6E06"/>
          </a:solidFill>
          <a:ln w="9525">
            <a:noFill/>
            <a:miter lim="800000"/>
            <a:headEnd/>
            <a:tailEnd/>
          </a:ln>
          <a:effectLst/>
        </p:spPr>
        <p:txBody>
          <a:bodyPr/>
          <a:lstStyle/>
          <a:p>
            <a:pPr algn="ctr" rtl="1">
              <a:lnSpc>
                <a:spcPct val="200000"/>
              </a:lnSpc>
              <a:defRPr/>
            </a:pPr>
            <a:r>
              <a:rPr lang="fa-IR" dirty="0" smtClean="0">
                <a:solidFill>
                  <a:schemeClr val="bg1"/>
                </a:solidFill>
                <a:cs typeface="B Titr" pitchFamily="2" charset="-78"/>
              </a:rPr>
              <a:t>مشارکت در توسعه سیستم جامع آموزش فناوری نانو</a:t>
            </a:r>
            <a:endParaRPr lang="en-US" dirty="0">
              <a:solidFill>
                <a:schemeClr val="bg1"/>
              </a:solidFill>
              <a:cs typeface="B Titr" pitchFamily="2" charset="-78"/>
            </a:endParaRPr>
          </a:p>
        </p:txBody>
      </p:sp>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sp>
        <p:nvSpPr>
          <p:cNvPr id="24" name="Rectangle 15"/>
          <p:cNvSpPr txBox="1">
            <a:spLocks noChangeArrowheads="1"/>
          </p:cNvSpPr>
          <p:nvPr userDrawn="1"/>
        </p:nvSpPr>
        <p:spPr bwMode="auto">
          <a:xfrm>
            <a:off x="5791201" y="6096001"/>
            <a:ext cx="3089580" cy="4037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ستاد ویژه توسعه فناوری نانو</a:t>
            </a:r>
          </a:p>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rPr>
              <a:t>کارگروه ترویج و فرهنگ سازی عمومی</a:t>
            </a:r>
            <a:endParaRPr kumimoji="0" lang="en-US" sz="1650" b="0" i="0" u="none" strike="noStrike" kern="0" cap="none" spc="0" normalizeH="0" baseline="0" noProof="0" dirty="0" smtClean="0">
              <a:ln>
                <a:noFill/>
              </a:ln>
              <a:solidFill>
                <a:schemeClr val="bg1">
                  <a:lumMod val="65000"/>
                </a:schemeClr>
              </a:solidFill>
              <a:effectLst/>
              <a:uLnTx/>
              <a:uFillTx/>
              <a:latin typeface="+mj-lt"/>
              <a:ea typeface="+mj-ea"/>
              <a:cs typeface="B Yekan" pitchFamily="2" charset="-78"/>
            </a:endParaRPr>
          </a:p>
        </p:txBody>
      </p:sp>
      <p:sp>
        <p:nvSpPr>
          <p:cNvPr id="30" name="Rectangle 29"/>
          <p:cNvSpPr>
            <a:spLocks noChangeArrowheads="1"/>
          </p:cNvSpPr>
          <p:nvPr userDrawn="1"/>
        </p:nvSpPr>
        <p:spPr bwMode="auto">
          <a:xfrm>
            <a:off x="0" y="1295400"/>
            <a:ext cx="9144000" cy="4419600"/>
          </a:xfrm>
          <a:prstGeom prst="rect">
            <a:avLst/>
          </a:prstGeom>
          <a:solidFill>
            <a:schemeClr val="bg2">
              <a:lumMod val="50000"/>
            </a:schemeClr>
          </a:solidFill>
          <a:ln w="9525">
            <a:noFill/>
            <a:miter lim="800000"/>
            <a:headEnd/>
            <a:tailEnd/>
          </a:ln>
          <a:effectLst/>
        </p:spPr>
        <p:txBody>
          <a:bodyPr/>
          <a:lstStyle/>
          <a:p>
            <a:pPr>
              <a:defRPr/>
            </a:pPr>
            <a:endParaRPr lang="en-US" dirty="0">
              <a:solidFill>
                <a:schemeClr val="accent1">
                  <a:lumMod val="75000"/>
                </a:schemeClr>
              </a:solidFill>
              <a:cs typeface="B Titr" pitchFamily="2" charset="-78"/>
            </a:endParaRPr>
          </a:p>
        </p:txBody>
      </p:sp>
      <p:sp>
        <p:nvSpPr>
          <p:cNvPr id="51" name="TextBox 50"/>
          <p:cNvSpPr txBox="1"/>
          <p:nvPr userDrawn="1"/>
        </p:nvSpPr>
        <p:spPr>
          <a:xfrm>
            <a:off x="533400" y="1695271"/>
            <a:ext cx="8229600" cy="3046988"/>
          </a:xfrm>
          <a:prstGeom prst="rect">
            <a:avLst/>
          </a:prstGeom>
          <a:noFill/>
        </p:spPr>
        <p:txBody>
          <a:bodyPr wrap="square" rtlCol="0">
            <a:spAutoFit/>
          </a:bodyPr>
          <a:lstStyle/>
          <a:p>
            <a:pPr lvl="0" algn="just" rtl="1"/>
            <a:r>
              <a:rPr lang="fa-IR" sz="2400" b="1" dirty="0" smtClean="0">
                <a:solidFill>
                  <a:schemeClr val="bg1"/>
                </a:solidFill>
                <a:cs typeface="B Nazanin" pitchFamily="2" charset="-78"/>
              </a:rPr>
              <a:t>سیستم</a:t>
            </a:r>
            <a:r>
              <a:rPr lang="fa-IR" sz="2400" b="1" baseline="0" dirty="0" smtClean="0">
                <a:solidFill>
                  <a:schemeClr val="bg1"/>
                </a:solidFill>
                <a:cs typeface="B Nazanin" pitchFamily="2" charset="-78"/>
              </a:rPr>
              <a:t> جامع آموزش فناوری نانو با مشارکت دانشجویان و علاقه مندان در مقاطع دکتری وکارشناسی ارشد گرایش های مختلف فناوری نانو و سایر رشته های مرتبط با این فناوری نوین در حال توسعه است. لذا از تمامی اساتید، دانشجویان، متخصصین و علاقه مندان تقاضا می گردد نظرات، پیشنهادات و انتقادات خود را به منظور توسعه هر چه بهتر این سیستم با سایت آموزش فناوری نانو در میان بگذارند.</a:t>
            </a:r>
            <a:endParaRPr lang="fa-IR" sz="2400" b="1" dirty="0" smtClean="0">
              <a:solidFill>
                <a:schemeClr val="bg1"/>
              </a:solidFill>
              <a:cs typeface="B Nazanin" pitchFamily="2" charset="-78"/>
            </a:endParaRPr>
          </a:p>
          <a:p>
            <a:pPr lvl="0" algn="just" rtl="1"/>
            <a:endParaRPr lang="en-US" sz="2400" b="1" dirty="0" smtClean="0">
              <a:solidFill>
                <a:schemeClr val="bg1"/>
              </a:solidFill>
              <a:cs typeface="B Nazanin" pitchFamily="2" charset="-78"/>
            </a:endParaRPr>
          </a:p>
          <a:p>
            <a:pPr algn="just" rtl="1"/>
            <a:endParaRPr lang="en-US" sz="2400" b="1" dirty="0">
              <a:solidFill>
                <a:schemeClr val="bg1"/>
              </a:solidFill>
              <a:cs typeface="B Nazanin" pitchFamily="2" charset="-78"/>
            </a:endParaRPr>
          </a:p>
        </p:txBody>
      </p:sp>
      <p:grpSp>
        <p:nvGrpSpPr>
          <p:cNvPr id="14" name="Group 13"/>
          <p:cNvGrpSpPr/>
          <p:nvPr userDrawn="1"/>
        </p:nvGrpSpPr>
        <p:grpSpPr>
          <a:xfrm>
            <a:off x="292100" y="5791200"/>
            <a:ext cx="3048000" cy="990600"/>
            <a:chOff x="152400" y="5867400"/>
            <a:chExt cx="3048000" cy="990600"/>
          </a:xfrm>
        </p:grpSpPr>
        <p:sp>
          <p:nvSpPr>
            <p:cNvPr id="15" name="Rounded Rectangle 14"/>
            <p:cNvSpPr/>
            <p:nvPr userDrawn="1"/>
          </p:nvSpPr>
          <p:spPr bwMode="auto">
            <a:xfrm>
              <a:off x="152400" y="6223000"/>
              <a:ext cx="3048000" cy="381000"/>
            </a:xfrm>
            <a:prstGeom prst="roundRect">
              <a:avLst/>
            </a:prstGeom>
            <a:solidFill>
              <a:schemeClr val="accent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7" name="Rectangle 15"/>
            <p:cNvSpPr txBox="1">
              <a:spLocks noChangeArrowheads="1"/>
            </p:cNvSpPr>
            <p:nvPr userDrawn="1"/>
          </p:nvSpPr>
          <p:spPr bwMode="auto">
            <a:xfrm>
              <a:off x="1066800" y="6172200"/>
              <a:ext cx="1905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2">
                      <a:lumMod val="50000"/>
                    </a:schemeClr>
                  </a:solidFill>
                  <a:effectLst/>
                  <a:uLnTx/>
                  <a:uFillTx/>
                  <a:latin typeface="ITC Avant Garde Gothic" pitchFamily="34" charset="0"/>
                  <a:ea typeface="+mj-ea"/>
                  <a:cs typeface="B Yekan" pitchFamily="2" charset="-78"/>
                </a:rPr>
                <a:t>Edu@nano.ir</a:t>
              </a:r>
            </a:p>
          </p:txBody>
        </p:sp>
        <p:pic>
          <p:nvPicPr>
            <p:cNvPr id="19" name="Picture 2" descr="E:\Web &amp; Graphic\Graphic\Icons\PNG\128x128\envelope.png"/>
            <p:cNvPicPr>
              <a:picLocks noChangeAspect="1" noChangeArrowheads="1"/>
            </p:cNvPicPr>
            <p:nvPr userDrawn="1"/>
          </p:nvPicPr>
          <p:blipFill>
            <a:blip r:embed="rId3" cstate="print"/>
            <a:srcRect/>
            <a:stretch>
              <a:fillRect/>
            </a:stretch>
          </p:blipFill>
          <p:spPr bwMode="auto">
            <a:xfrm>
              <a:off x="152400" y="5867400"/>
              <a:ext cx="990600" cy="990600"/>
            </a:xfrm>
            <a:prstGeom prst="rect">
              <a:avLst/>
            </a:prstGeom>
            <a:noFill/>
          </p:spPr>
        </p:pic>
      </p:gr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Final">
    <p:spTree>
      <p:nvGrpSpPr>
        <p:cNvPr id="1" name=""/>
        <p:cNvGrpSpPr/>
        <p:nvPr/>
      </p:nvGrpSpPr>
      <p:grpSpPr>
        <a:xfrm>
          <a:off x="0" y="0"/>
          <a:ext cx="0" cy="0"/>
          <a:chOff x="0" y="0"/>
          <a:chExt cx="0" cy="0"/>
        </a:xfrm>
      </p:grpSpPr>
      <p:pic>
        <p:nvPicPr>
          <p:cNvPr id="1026" name="Picture 2" descr="C:\Users\Asadi\Desktop\sriped-BG.jpg"/>
          <p:cNvPicPr>
            <a:picLocks noChangeAspect="1" noChangeArrowheads="1"/>
          </p:cNvPicPr>
          <p:nvPr userDrawn="1"/>
        </p:nvPicPr>
        <p:blipFill>
          <a:blip r:embed="rId2" cstate="print"/>
          <a:srcRect l="15573" r="36511" b="76042"/>
          <a:stretch>
            <a:fillRect/>
          </a:stretch>
        </p:blipFill>
        <p:spPr bwMode="auto">
          <a:xfrm>
            <a:off x="0" y="3810000"/>
            <a:ext cx="9144000" cy="3048000"/>
          </a:xfrm>
          <a:prstGeom prst="rect">
            <a:avLst/>
          </a:prstGeom>
          <a:noFill/>
        </p:spPr>
      </p:pic>
      <p:sp>
        <p:nvSpPr>
          <p:cNvPr id="10" name="Rectangle 9"/>
          <p:cNvSpPr>
            <a:spLocks noChangeArrowheads="1"/>
          </p:cNvSpPr>
          <p:nvPr userDrawn="1"/>
        </p:nvSpPr>
        <p:spPr bwMode="auto">
          <a:xfrm>
            <a:off x="0" y="0"/>
            <a:ext cx="9144000" cy="5257800"/>
          </a:xfrm>
          <a:prstGeom prst="rect">
            <a:avLst/>
          </a:prstGeom>
          <a:solidFill>
            <a:srgbClr val="EC6E06"/>
          </a:solidFill>
          <a:ln w="9525">
            <a:noFill/>
            <a:miter lim="800000"/>
            <a:headEnd/>
            <a:tailEnd/>
          </a:ln>
          <a:effectLst/>
        </p:spPr>
        <p:txBody>
          <a:bodyPr/>
          <a:lstStyle/>
          <a:p>
            <a:pPr>
              <a:defRPr/>
            </a:pPr>
            <a:endParaRPr lang="en-US" dirty="0">
              <a:solidFill>
                <a:schemeClr val="accent1">
                  <a:lumMod val="75000"/>
                </a:schemeClr>
              </a:solidFill>
            </a:endParaRPr>
          </a:p>
        </p:txBody>
      </p:sp>
      <p:grpSp>
        <p:nvGrpSpPr>
          <p:cNvPr id="36" name="Group 35"/>
          <p:cNvGrpSpPr/>
          <p:nvPr userDrawn="1"/>
        </p:nvGrpSpPr>
        <p:grpSpPr>
          <a:xfrm>
            <a:off x="292100" y="5829300"/>
            <a:ext cx="3048000" cy="990600"/>
            <a:chOff x="152400" y="5867400"/>
            <a:chExt cx="3048000" cy="990600"/>
          </a:xfrm>
        </p:grpSpPr>
        <p:sp>
          <p:nvSpPr>
            <p:cNvPr id="17" name="Rounded Rectangle 16"/>
            <p:cNvSpPr/>
            <p:nvPr userDrawn="1"/>
          </p:nvSpPr>
          <p:spPr bwMode="auto">
            <a:xfrm>
              <a:off x="152400" y="6223000"/>
              <a:ext cx="3048000" cy="381000"/>
            </a:xfrm>
            <a:prstGeom prst="roundRect">
              <a:avLst/>
            </a:prstGeom>
            <a:solidFill>
              <a:schemeClr val="accent1"/>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8" name="Rectangle 15"/>
            <p:cNvSpPr txBox="1">
              <a:spLocks noChangeArrowheads="1"/>
            </p:cNvSpPr>
            <p:nvPr userDrawn="1"/>
          </p:nvSpPr>
          <p:spPr bwMode="auto">
            <a:xfrm>
              <a:off x="1066800" y="6172200"/>
              <a:ext cx="1905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en-US" sz="2000" b="0" i="0" u="none" strike="noStrike" kern="100" cap="none" spc="110" normalizeH="0" baseline="0" noProof="0" dirty="0" smtClean="0">
                  <a:ln>
                    <a:noFill/>
                  </a:ln>
                  <a:solidFill>
                    <a:schemeClr val="bg2">
                      <a:lumMod val="50000"/>
                    </a:schemeClr>
                  </a:solidFill>
                  <a:effectLst/>
                  <a:uLnTx/>
                  <a:uFillTx/>
                  <a:latin typeface="ITC Avant Garde Gothic" pitchFamily="34" charset="0"/>
                  <a:ea typeface="+mj-ea"/>
                  <a:cs typeface="B Yekan" pitchFamily="2" charset="-78"/>
                </a:rPr>
                <a:t>Edu@nano.ir</a:t>
              </a:r>
            </a:p>
          </p:txBody>
        </p:sp>
        <p:pic>
          <p:nvPicPr>
            <p:cNvPr id="15" name="Picture 2" descr="E:\Web &amp; Graphic\Graphic\Icons\PNG\128x128\envelope.png"/>
            <p:cNvPicPr>
              <a:picLocks noChangeAspect="1" noChangeArrowheads="1"/>
            </p:cNvPicPr>
            <p:nvPr userDrawn="1"/>
          </p:nvPicPr>
          <p:blipFill>
            <a:blip r:embed="rId3" cstate="print"/>
            <a:srcRect/>
            <a:stretch>
              <a:fillRect/>
            </a:stretch>
          </p:blipFill>
          <p:spPr bwMode="auto">
            <a:xfrm>
              <a:off x="152400" y="5867400"/>
              <a:ext cx="990600" cy="990600"/>
            </a:xfrm>
            <a:prstGeom prst="rect">
              <a:avLst/>
            </a:prstGeom>
            <a:noFill/>
          </p:spPr>
        </p:pic>
      </p:grpSp>
      <p:grpSp>
        <p:nvGrpSpPr>
          <p:cNvPr id="40" name="Group 39"/>
          <p:cNvGrpSpPr/>
          <p:nvPr userDrawn="1"/>
        </p:nvGrpSpPr>
        <p:grpSpPr>
          <a:xfrm>
            <a:off x="0" y="4737101"/>
            <a:ext cx="9144000" cy="479969"/>
            <a:chOff x="0" y="4762500"/>
            <a:chExt cx="9144000" cy="479969"/>
          </a:xfrm>
        </p:grpSpPr>
        <p:sp>
          <p:nvSpPr>
            <p:cNvPr id="23" name="Rectangle 15"/>
            <p:cNvSpPr txBox="1">
              <a:spLocks noChangeArrowheads="1"/>
            </p:cNvSpPr>
            <p:nvPr userDrawn="1"/>
          </p:nvSpPr>
          <p:spPr bwMode="auto">
            <a:xfrm>
              <a:off x="7581900" y="4762500"/>
              <a:ext cx="762000" cy="479969"/>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b="1" baseline="0">
                  <a:cs typeface="B Jalal" pitchFamily="2" charset="-78"/>
                </a:defRPr>
              </a:lvl1pPr>
            </a:lstStyle>
            <a:p>
              <a:pPr marL="0" marR="0" lvl="0" indent="0" algn="r" defTabSz="914400" rtl="1" eaLnBrk="0" fontAlgn="base" latinLnBrk="0" hangingPunct="0">
                <a:lnSpc>
                  <a:spcPct val="100000"/>
                </a:lnSpc>
                <a:spcBef>
                  <a:spcPct val="0"/>
                </a:spcBef>
                <a:spcAft>
                  <a:spcPct val="0"/>
                </a:spcAft>
                <a:buClrTx/>
                <a:buSzTx/>
                <a:buFontTx/>
                <a:buNone/>
                <a:tabLst/>
                <a:defRPr/>
              </a:pPr>
              <a:r>
                <a:rPr kumimoji="0" lang="fa-IR" sz="2000" b="0" i="0" u="none" strike="noStrike" kern="100" cap="none" spc="110" normalizeH="0" baseline="0" noProof="0" dirty="0" smtClean="0">
                  <a:ln>
                    <a:noFill/>
                  </a:ln>
                  <a:solidFill>
                    <a:schemeClr val="bg1"/>
                  </a:solidFill>
                  <a:effectLst/>
                  <a:uLnTx/>
                  <a:uFillTx/>
                  <a:latin typeface="ITC Avant Garde Gothic" pitchFamily="34" charset="0"/>
                  <a:ea typeface="+mj-ea"/>
                  <a:cs typeface="B Yekan" pitchFamily="2" charset="-78"/>
                </a:rPr>
                <a:t>پایان</a:t>
              </a:r>
              <a:endParaRPr kumimoji="0" lang="en-US" sz="2000" b="0" i="0" u="none" strike="noStrike" kern="100" cap="none" spc="110" normalizeH="0" baseline="0" noProof="0" dirty="0" smtClean="0">
                <a:ln>
                  <a:noFill/>
                </a:ln>
                <a:solidFill>
                  <a:schemeClr val="bg1"/>
                </a:solidFill>
                <a:effectLst/>
                <a:uLnTx/>
                <a:uFillTx/>
                <a:latin typeface="ITC Avant Garde Gothic" pitchFamily="34" charset="0"/>
                <a:ea typeface="+mj-ea"/>
                <a:cs typeface="B Yekan" pitchFamily="2" charset="-78"/>
              </a:endParaRPr>
            </a:p>
          </p:txBody>
        </p:sp>
        <p:cxnSp>
          <p:nvCxnSpPr>
            <p:cNvPr id="29" name="Straight Connector 28"/>
            <p:cNvCxnSpPr/>
            <p:nvPr userDrawn="1"/>
          </p:nvCxnSpPr>
          <p:spPr bwMode="auto">
            <a:xfrm>
              <a:off x="0" y="5041106"/>
              <a:ext cx="76200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4" name="Straight Connector 33"/>
            <p:cNvCxnSpPr/>
            <p:nvPr userDrawn="1"/>
          </p:nvCxnSpPr>
          <p:spPr bwMode="auto">
            <a:xfrm>
              <a:off x="8321040" y="5041106"/>
              <a:ext cx="82296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8" name="Straight Connector 37"/>
            <p:cNvCxnSpPr/>
            <p:nvPr userDrawn="1"/>
          </p:nvCxnSpPr>
          <p:spPr bwMode="auto">
            <a:xfrm rot="5400000">
              <a:off x="7506494" y="5041106"/>
              <a:ext cx="2286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cxnSp>
          <p:nvCxnSpPr>
            <p:cNvPr id="39" name="Straight Connector 38"/>
            <p:cNvCxnSpPr/>
            <p:nvPr userDrawn="1"/>
          </p:nvCxnSpPr>
          <p:spPr bwMode="auto">
            <a:xfrm rot="5400000">
              <a:off x="8192294" y="5041106"/>
              <a:ext cx="228600" cy="1588"/>
            </a:xfrm>
            <a:prstGeom prst="line">
              <a:avLst/>
            </a:prstGeom>
            <a:solidFill>
              <a:schemeClr val="accent1"/>
            </a:solidFill>
            <a:ln w="12700" cap="sq" cmpd="sng" algn="ctr">
              <a:solidFill>
                <a:srgbClr val="FFFFFF"/>
              </a:solidFill>
              <a:prstDash val="solid"/>
              <a:round/>
              <a:headEnd type="none" w="sm" len="sm"/>
              <a:tailEnd type="none" w="sm" len="sm"/>
            </a:ln>
            <a:effectLst/>
          </p:spPr>
        </p:cxnSp>
      </p:grpSp>
      <p:grpSp>
        <p:nvGrpSpPr>
          <p:cNvPr id="61" name="Group 60"/>
          <p:cNvGrpSpPr/>
          <p:nvPr userDrawn="1"/>
        </p:nvGrpSpPr>
        <p:grpSpPr>
          <a:xfrm>
            <a:off x="-1028700" y="457201"/>
            <a:ext cx="10797075" cy="3897255"/>
            <a:chOff x="-1028701" y="457200"/>
            <a:chExt cx="10797075" cy="3897255"/>
          </a:xfrm>
        </p:grpSpPr>
        <p:sp>
          <p:nvSpPr>
            <p:cNvPr id="57" name="Chord 56"/>
            <p:cNvSpPr/>
            <p:nvPr userDrawn="1"/>
          </p:nvSpPr>
          <p:spPr bwMode="auto">
            <a:xfrm rot="12754782">
              <a:off x="-1028701" y="2297055"/>
              <a:ext cx="2057400" cy="2057400"/>
            </a:xfrm>
            <a:prstGeom prst="chord">
              <a:avLst>
                <a:gd name="adj1" fmla="val 3392562"/>
                <a:gd name="adj2" fmla="val 14273024"/>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grpSp>
          <p:nvGrpSpPr>
            <p:cNvPr id="60" name="Group 59"/>
            <p:cNvGrpSpPr/>
            <p:nvPr userDrawn="1"/>
          </p:nvGrpSpPr>
          <p:grpSpPr>
            <a:xfrm>
              <a:off x="422611" y="457200"/>
              <a:ext cx="9345763" cy="3429000"/>
              <a:chOff x="422611" y="457200"/>
              <a:chExt cx="9345763" cy="3429000"/>
            </a:xfrm>
          </p:grpSpPr>
          <p:sp>
            <p:nvSpPr>
              <p:cNvPr id="41" name="Oval 40"/>
              <p:cNvSpPr/>
              <p:nvPr userDrawn="1"/>
            </p:nvSpPr>
            <p:spPr bwMode="auto">
              <a:xfrm>
                <a:off x="533400" y="457200"/>
                <a:ext cx="1600200" cy="16002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2" name="Oval 41"/>
              <p:cNvSpPr/>
              <p:nvPr userDrawn="1"/>
            </p:nvSpPr>
            <p:spPr bwMode="auto">
              <a:xfrm>
                <a:off x="2362200" y="16002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3" name="Oval 42"/>
              <p:cNvSpPr/>
              <p:nvPr userDrawn="1"/>
            </p:nvSpPr>
            <p:spPr bwMode="auto">
              <a:xfrm>
                <a:off x="3810000" y="8382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4" name="Oval 43"/>
              <p:cNvSpPr/>
              <p:nvPr userDrawn="1"/>
            </p:nvSpPr>
            <p:spPr bwMode="auto">
              <a:xfrm>
                <a:off x="5181600" y="3048000"/>
                <a:ext cx="838200" cy="8382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5" name="Oval 44"/>
              <p:cNvSpPr/>
              <p:nvPr userDrawn="1"/>
            </p:nvSpPr>
            <p:spPr bwMode="auto">
              <a:xfrm>
                <a:off x="6172200" y="6858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6" name="Oval 45"/>
              <p:cNvSpPr/>
              <p:nvPr userDrawn="1"/>
            </p:nvSpPr>
            <p:spPr bwMode="auto">
              <a:xfrm>
                <a:off x="7315200" y="2057400"/>
                <a:ext cx="1295400" cy="1295400"/>
              </a:xfrm>
              <a:prstGeom prst="ellipse">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9" name="Trapezoid 48"/>
              <p:cNvSpPr/>
              <p:nvPr userDrawn="1"/>
            </p:nvSpPr>
            <p:spPr bwMode="auto">
              <a:xfrm rot="2376275">
                <a:off x="422611" y="1636688"/>
                <a:ext cx="428763" cy="1222422"/>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0" name="Trapezoid 49"/>
              <p:cNvSpPr/>
              <p:nvPr userDrawn="1"/>
            </p:nvSpPr>
            <p:spPr bwMode="auto">
              <a:xfrm rot="7229257">
                <a:off x="2279976" y="1194468"/>
                <a:ext cx="287740" cy="1222422"/>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1" name="Trapezoid 50"/>
              <p:cNvSpPr/>
              <p:nvPr userDrawn="1"/>
            </p:nvSpPr>
            <p:spPr bwMode="auto">
              <a:xfrm rot="3582755" flipH="1">
                <a:off x="3611307" y="1263622"/>
                <a:ext cx="267653" cy="1200967"/>
              </a:xfrm>
              <a:prstGeom prst="trapezoid">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2" name="Trapezoid 51"/>
              <p:cNvSpPr/>
              <p:nvPr userDrawn="1"/>
            </p:nvSpPr>
            <p:spPr bwMode="auto">
              <a:xfrm rot="9008627" flipH="1">
                <a:off x="4866969" y="1318001"/>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3" name="Trapezoid 52"/>
              <p:cNvSpPr/>
              <p:nvPr userDrawn="1"/>
            </p:nvSpPr>
            <p:spPr bwMode="auto">
              <a:xfrm rot="12494284" flipH="1">
                <a:off x="6044779" y="1331631"/>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4" name="Trapezoid 53"/>
              <p:cNvSpPr/>
              <p:nvPr userDrawn="1"/>
            </p:nvSpPr>
            <p:spPr bwMode="auto">
              <a:xfrm rot="19415796" flipH="1">
                <a:off x="7174443" y="977266"/>
                <a:ext cx="371883" cy="2202571"/>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5" name="Trapezoid 54"/>
              <p:cNvSpPr/>
              <p:nvPr userDrawn="1"/>
            </p:nvSpPr>
            <p:spPr bwMode="auto">
              <a:xfrm rot="2260690" flipH="1">
                <a:off x="8349920" y="1327973"/>
                <a:ext cx="371883" cy="1508363"/>
              </a:xfrm>
              <a:prstGeom prst="trapezoid">
                <a:avLst>
                  <a:gd name="adj" fmla="val 31630"/>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58" name="Chord 57"/>
              <p:cNvSpPr/>
              <p:nvPr userDrawn="1"/>
            </p:nvSpPr>
            <p:spPr bwMode="auto">
              <a:xfrm rot="1915828">
                <a:off x="8519624" y="540552"/>
                <a:ext cx="1248750" cy="1248750"/>
              </a:xfrm>
              <a:prstGeom prst="chord">
                <a:avLst>
                  <a:gd name="adj1" fmla="val 3392562"/>
                  <a:gd name="adj2" fmla="val 14273024"/>
                </a:avLst>
              </a:prstGeom>
              <a:solidFill>
                <a:srgbClr val="F78009"/>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grpSp>
      </p:gr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2000"/>
                                        <p:tgtEl>
                                          <p:spTgt spid="61"/>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2000"/>
                                        <p:tgtEl>
                                          <p:spTgt spid="40"/>
                                        </p:tgtEl>
                                      </p:cBhvr>
                                    </p:animEffect>
                                  </p:childTnLst>
                                </p:cTn>
                              </p:par>
                              <p:par>
                                <p:cTn id="11" presetID="9"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dissolv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2000">
              <a:schemeClr val="bg1">
                <a:lumMod val="95000"/>
              </a:schemeClr>
            </a:gs>
            <a:gs pos="71000">
              <a:schemeClr val="bg1">
                <a:alpha val="0"/>
              </a:schemeClr>
            </a:gs>
            <a:gs pos="100000">
              <a:schemeClr val="bg1">
                <a:lumMod val="75000"/>
              </a:schemeClr>
            </a:gs>
          </a:gsLst>
          <a:path path="circle">
            <a:fillToRect l="50000" t="-80000" r="50000" b="180000"/>
          </a:path>
        </a:gradFill>
        <a:effectLst/>
      </p:bgPr>
    </p:bg>
    <p:spTree>
      <p:nvGrpSpPr>
        <p:cNvPr id="1" name=""/>
        <p:cNvGrpSpPr/>
        <p:nvPr/>
      </p:nvGrpSpPr>
      <p:grpSpPr>
        <a:xfrm>
          <a:off x="0" y="0"/>
          <a:ext cx="0" cy="0"/>
          <a:chOff x="0" y="0"/>
          <a:chExt cx="0" cy="0"/>
        </a:xfrm>
      </p:grpSpPr>
      <p:cxnSp>
        <p:nvCxnSpPr>
          <p:cNvPr id="15" name="Straight Connector 14"/>
          <p:cNvCxnSpPr/>
          <p:nvPr userDrawn="1"/>
        </p:nvCxnSpPr>
        <p:spPr bwMode="auto">
          <a:xfrm>
            <a:off x="0" y="6705600"/>
            <a:ext cx="9144000" cy="1588"/>
          </a:xfrm>
          <a:prstGeom prst="line">
            <a:avLst/>
          </a:prstGeom>
          <a:solidFill>
            <a:schemeClr val="accent1"/>
          </a:solidFill>
          <a:ln w="3175" cap="sq" cmpd="sng" algn="ctr">
            <a:solidFill>
              <a:schemeClr val="tx1"/>
            </a:solidFill>
            <a:prstDash val="dash"/>
            <a:round/>
            <a:headEnd type="none" w="sm" len="sm"/>
            <a:tailEnd type="none" w="sm" len="sm"/>
          </a:ln>
          <a:effectLst/>
        </p:spPr>
      </p:cxnSp>
      <p:sp>
        <p:nvSpPr>
          <p:cNvPr id="25" name="Rectangle 24"/>
          <p:cNvSpPr/>
          <p:nvPr userDrawn="1"/>
        </p:nvSpPr>
        <p:spPr bwMode="auto">
          <a:xfrm flipV="1">
            <a:off x="0" y="1191673"/>
            <a:ext cx="8839200" cy="45719"/>
          </a:xfrm>
          <a:prstGeom prst="rect">
            <a:avLst/>
          </a:prstGeom>
          <a:solidFill>
            <a:schemeClr val="accent1">
              <a:lumMod val="50000"/>
            </a:schemeClr>
          </a:solidFill>
          <a:ln w="12700" cap="sq" cmpd="sng" algn="ctr">
            <a:noFill/>
            <a:prstDash val="solid"/>
            <a:round/>
            <a:headEnd type="none" w="sm" len="sm"/>
            <a:tailEnd type="none" w="sm" len="sm"/>
          </a:ln>
          <a:effectLst/>
        </p:spPr>
        <p:txBody>
          <a:bodyPr/>
          <a:lstStyle/>
          <a:p>
            <a:pPr>
              <a:defRPr/>
            </a:pPr>
            <a:endParaRPr lang="en-US"/>
          </a:p>
        </p:txBody>
      </p:sp>
      <p:sp>
        <p:nvSpPr>
          <p:cNvPr id="2" name="Rectangle 7" descr="Denim"/>
          <p:cNvSpPr>
            <a:spLocks noChangeArrowheads="1"/>
          </p:cNvSpPr>
          <p:nvPr userDrawn="1"/>
        </p:nvSpPr>
        <p:spPr bwMode="auto">
          <a:xfrm>
            <a:off x="8610600" y="1"/>
            <a:ext cx="533400" cy="6869665"/>
          </a:xfrm>
          <a:prstGeom prst="rect">
            <a:avLst/>
          </a:prstGeom>
          <a:solidFill>
            <a:schemeClr val="bg2">
              <a:lumMod val="50000"/>
            </a:schemeClr>
          </a:solidFill>
          <a:ln w="9525">
            <a:noFill/>
            <a:miter lim="800000"/>
            <a:headEnd/>
            <a:tailEnd/>
          </a:ln>
          <a:effectLst>
            <a:outerShdw blurRad="1270000" dist="2540000" dir="21540000" sx="200000" sy="200000" algn="r" rotWithShape="0">
              <a:prstClr val="black">
                <a:alpha val="0"/>
              </a:prstClr>
            </a:outerShdw>
          </a:effectLst>
        </p:spPr>
        <p:txBody>
          <a:bodyPr/>
          <a:lstStyle/>
          <a:p>
            <a:pPr>
              <a:defRPr/>
            </a:pPr>
            <a:endParaRPr lang="en-US"/>
          </a:p>
        </p:txBody>
      </p:sp>
      <p:sp>
        <p:nvSpPr>
          <p:cNvPr id="1026" name="Rectangle 2"/>
          <p:cNvSpPr>
            <a:spLocks noGrp="1" noChangeArrowheads="1"/>
          </p:cNvSpPr>
          <p:nvPr userDrawn="1">
            <p:ph type="title"/>
          </p:nvPr>
        </p:nvSpPr>
        <p:spPr bwMode="auto">
          <a:xfrm>
            <a:off x="228600" y="160360"/>
            <a:ext cx="8382000" cy="914400"/>
          </a:xfrm>
          <a:prstGeom prst="rect">
            <a:avLst/>
          </a:prstGeom>
          <a:noFill/>
          <a:ln w="9525">
            <a:noFill/>
            <a:miter lim="800000"/>
            <a:headEnd/>
            <a:tailEnd/>
          </a:ln>
          <a:effectLst/>
        </p:spPr>
        <p:txBody>
          <a:bodyPr vert="horz" wrap="square" lIns="92075" tIns="46038" rIns="92075" bIns="46038" numCol="1" anchor="ctr" anchorCtr="1" compatLnSpc="1">
            <a:prstTxWarp prst="textNoShape">
              <a:avLst/>
            </a:prstTxWarp>
          </a:bodyPr>
          <a:lstStyle/>
          <a:p>
            <a:pPr lvl="0"/>
            <a:r>
              <a:rPr lang="fa-IR" dirty="0" smtClean="0"/>
              <a:t>عنوان</a:t>
            </a:r>
            <a:endParaRPr lang="en-US" dirty="0" smtClean="0"/>
          </a:p>
        </p:txBody>
      </p:sp>
      <p:sp>
        <p:nvSpPr>
          <p:cNvPr id="1027" name="Rectangle 3"/>
          <p:cNvSpPr>
            <a:spLocks noGrp="1" noChangeArrowheads="1"/>
          </p:cNvSpPr>
          <p:nvPr userDrawn="1">
            <p:ph type="body" idx="1"/>
          </p:nvPr>
        </p:nvSpPr>
        <p:spPr bwMode="auto">
          <a:xfrm>
            <a:off x="304800" y="1447800"/>
            <a:ext cx="8001000" cy="51054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fa-IR" dirty="0" smtClean="0"/>
              <a:t>محتوا</a:t>
            </a:r>
            <a:endParaRPr lang="en-US" dirty="0" smtClean="0"/>
          </a:p>
        </p:txBody>
      </p:sp>
      <p:sp>
        <p:nvSpPr>
          <p:cNvPr id="3" name="Rectangle 6"/>
          <p:cNvSpPr>
            <a:spLocks noGrp="1" noChangeArrowheads="1"/>
          </p:cNvSpPr>
          <p:nvPr userDrawn="1">
            <p:ph type="sldNum" sz="quarter" idx="4"/>
          </p:nvPr>
        </p:nvSpPr>
        <p:spPr bwMode="auto">
          <a:xfrm>
            <a:off x="8610600" y="6051332"/>
            <a:ext cx="5334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rtl="1">
              <a:defRPr kumimoji="0" sz="1400" b="1">
                <a:solidFill>
                  <a:schemeClr val="tx1">
                    <a:lumMod val="10000"/>
                  </a:schemeClr>
                </a:solidFill>
                <a:cs typeface="B Yekan" pitchFamily="2" charset="-78"/>
              </a:defRPr>
            </a:lvl1pPr>
          </a:lstStyle>
          <a:p>
            <a:pPr>
              <a:defRPr/>
            </a:pPr>
            <a:fld id="{BD52FC95-7A27-45C0-9D61-4D3E828F186C}" type="slidenum">
              <a:rPr lang="en-US" smtClean="0"/>
              <a:pPr>
                <a:defRPr/>
              </a:pPr>
              <a:t>‹#›</a:t>
            </a:fld>
            <a:endParaRPr lang="en-US" dirty="0"/>
          </a:p>
        </p:txBody>
      </p:sp>
      <p:sp>
        <p:nvSpPr>
          <p:cNvPr id="8" name="Rectangle 7"/>
          <p:cNvSpPr/>
          <p:nvPr userDrawn="1"/>
        </p:nvSpPr>
        <p:spPr bwMode="auto">
          <a:xfrm>
            <a:off x="8610600" y="1"/>
            <a:ext cx="304800" cy="1190625"/>
          </a:xfrm>
          <a:prstGeom prst="rect">
            <a:avLst/>
          </a:prstGeom>
          <a:solidFill>
            <a:schemeClr val="bg1"/>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10" name="Rectangle 9"/>
          <p:cNvSpPr/>
          <p:nvPr userDrawn="1"/>
        </p:nvSpPr>
        <p:spPr bwMode="auto">
          <a:xfrm>
            <a:off x="8458200" y="6019800"/>
            <a:ext cx="685800" cy="533400"/>
          </a:xfrm>
          <a:prstGeom prst="rect">
            <a:avLst/>
          </a:prstGeom>
          <a:solidFill>
            <a:srgbClr val="33CCFF"/>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9" name="Right Triangle 8"/>
          <p:cNvSpPr/>
          <p:nvPr userDrawn="1"/>
        </p:nvSpPr>
        <p:spPr bwMode="auto">
          <a:xfrm rot="5400000">
            <a:off x="8672513" y="1128714"/>
            <a:ext cx="180976" cy="304800"/>
          </a:xfrm>
          <a:prstGeom prst="rtTriangle">
            <a:avLst/>
          </a:prstGeom>
          <a:solidFill>
            <a:schemeClr val="tx2">
              <a:lumMod val="85000"/>
              <a:lumOff val="15000"/>
            </a:schemeClr>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kern="1200" cap="none" normalizeH="0" baseline="0" smtClean="0">
              <a:ln>
                <a:noFill/>
              </a:ln>
              <a:solidFill>
                <a:schemeClr val="tx1"/>
              </a:solidFill>
              <a:effectLst/>
              <a:latin typeface="Times New Roman" pitchFamily="18" charset="0"/>
              <a:ea typeface="+mn-ea"/>
              <a:cs typeface="B Lotus" pitchFamily="2" charset="-78"/>
            </a:endParaRPr>
          </a:p>
        </p:txBody>
      </p:sp>
      <p:sp>
        <p:nvSpPr>
          <p:cNvPr id="12" name="Right Triangle 11"/>
          <p:cNvSpPr/>
          <p:nvPr userDrawn="1"/>
        </p:nvSpPr>
        <p:spPr bwMode="auto">
          <a:xfrm rot="16200000">
            <a:off x="8496302" y="5905499"/>
            <a:ext cx="76199" cy="152400"/>
          </a:xfrm>
          <a:prstGeom prst="rtTriangle">
            <a:avLst/>
          </a:prstGeom>
          <a:solidFill>
            <a:schemeClr val="tx2">
              <a:lumMod val="85000"/>
              <a:lumOff val="15000"/>
            </a:schemeClr>
          </a:solidFill>
          <a:ln>
            <a:noFill/>
            <a:headEnd type="none" w="sm" len="sm"/>
            <a:tailEnd type="none" w="sm" len="s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kern="1200" cap="none" normalizeH="0" baseline="0" smtClean="0">
              <a:ln>
                <a:noFill/>
              </a:ln>
              <a:solidFill>
                <a:schemeClr val="tx1"/>
              </a:solidFill>
              <a:effectLst/>
              <a:latin typeface="Times New Roman" pitchFamily="18" charset="0"/>
              <a:ea typeface="+mn-ea"/>
              <a:cs typeface="B Lotus" pitchFamily="2" charset="-78"/>
            </a:endParaRPr>
          </a:p>
        </p:txBody>
      </p:sp>
      <p:sp>
        <p:nvSpPr>
          <p:cNvPr id="16" name="Round Same Side Corner Rectangle 15"/>
          <p:cNvSpPr/>
          <p:nvPr userDrawn="1"/>
        </p:nvSpPr>
        <p:spPr bwMode="auto">
          <a:xfrm>
            <a:off x="381000" y="6477000"/>
            <a:ext cx="2362200" cy="381000"/>
          </a:xfrm>
          <a:prstGeom prst="round2SameRect">
            <a:avLst>
              <a:gd name="adj1" fmla="val 50000"/>
              <a:gd name="adj2" fmla="val 0"/>
            </a:avLst>
          </a:prstGeom>
          <a:solidFill>
            <a:srgbClr val="F78009"/>
          </a:solidFill>
          <a:ln w="12700" cap="sq" cmpd="sng" algn="ctr">
            <a:noFill/>
            <a:prstDash val="solid"/>
            <a:round/>
            <a:headEnd type="none" w="sm" len="sm"/>
            <a:tailEnd type="none" w="sm" len="sm"/>
          </a:ln>
          <a:effectLst/>
        </p:spPr>
        <p:txBody>
          <a:bodyPr vert="horz" wrap="square" lIns="91440" tIns="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sz="1600" b="0" i="0" u="none" strike="noStrike" cap="none" normalizeH="0" baseline="0" dirty="0" smtClean="0">
                <a:ln>
                  <a:noFill/>
                </a:ln>
                <a:solidFill>
                  <a:schemeClr val="bg1">
                    <a:lumMod val="95000"/>
                  </a:schemeClr>
                </a:solidFill>
                <a:effectLst/>
                <a:latin typeface="ITC Avant Garde Gothic" pitchFamily="34" charset="0"/>
                <a:cs typeface="B Lotus" pitchFamily="2" charset="-78"/>
              </a:rPr>
              <a:t>http://edu.nano.ir</a:t>
            </a:r>
          </a:p>
        </p:txBody>
      </p:sp>
    </p:spTree>
  </p:cSld>
  <p:clrMap bg1="lt1" tx1="dk1" bg2="lt2" tx2="dk2" accent1="accent1" accent2="accent2" accent3="accent3" accent4="accent4" accent5="accent5" accent6="accent6" hlink="hlink" folHlink="folHlink"/>
  <p:sldLayoutIdLst>
    <p:sldLayoutId id="2147483820" r:id="rId1"/>
    <p:sldLayoutId id="2147483828" r:id="rId2"/>
    <p:sldLayoutId id="2147483821" r:id="rId3"/>
    <p:sldLayoutId id="2147483823" r:id="rId4"/>
    <p:sldLayoutId id="2147483824" r:id="rId5"/>
    <p:sldLayoutId id="2147483825" r:id="rId6"/>
    <p:sldLayoutId id="2147483826" r:id="rId7"/>
    <p:sldLayoutId id="2147483829" r:id="rId8"/>
    <p:sldLayoutId id="2147483827" r:id="rId9"/>
  </p:sldLayoutIdLst>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2"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027">
                                            <p:txEl>
                                              <p:pRg st="0" end="0"/>
                                            </p:txEl>
                                          </p:spTgt>
                                        </p:tgtEl>
                                        <p:attrNameLst>
                                          <p:attrName>style.visibility</p:attrName>
                                        </p:attrNameLst>
                                      </p:cBhvr>
                                      <p:to>
                                        <p:strVal val="visible"/>
                                      </p:to>
                                    </p:set>
                                    <p:animEffect transition="in" filter="fade">
                                      <p:cBhvr>
                                        <p:cTn id="12" dur="2000"/>
                                        <p:tgtEl>
                                          <p:spTgt spid="1027">
                                            <p:txEl>
                                              <p:pRg st="0" end="0"/>
                                            </p:txEl>
                                          </p:spTgt>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ppt_x"/>
                                          </p:val>
                                        </p:tav>
                                        <p:tav tm="100000">
                                          <p:val>
                                            <p:strVal val="#ppt_x"/>
                                          </p:val>
                                        </p:tav>
                                      </p:tavLst>
                                    </p:anim>
                                    <p:anim calcmode="lin" valueType="num">
                                      <p:cBhvr additive="base">
                                        <p:cTn id="1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2"/>
      <p:bldP spid="1027" grpId="0" build="allAtOnce">
        <p:tmplLst>
          <p:tmpl lvl="1">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P spid="16" grpId="0" animBg="1"/>
    </p:bldLst>
  </p:timing>
  <p:hf hdr="0" ftr="0" dt="0"/>
  <p:txStyles>
    <p:titleStyle>
      <a:lvl1pPr algn="r" rtl="1" eaLnBrk="0" fontAlgn="base" hangingPunct="0">
        <a:spcBef>
          <a:spcPct val="0"/>
        </a:spcBef>
        <a:spcAft>
          <a:spcPct val="0"/>
        </a:spcAft>
        <a:defRPr sz="3600" b="1" baseline="0">
          <a:solidFill>
            <a:schemeClr val="accent1">
              <a:lumMod val="50000"/>
            </a:schemeClr>
          </a:solidFill>
          <a:effectLst/>
          <a:latin typeface="+mj-lt"/>
          <a:ea typeface="+mj-ea"/>
          <a:cs typeface="B Jalal" pitchFamily="2" charset="-78"/>
        </a:defRPr>
      </a:lvl1pPr>
      <a:lvl2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2pPr>
      <a:lvl3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3pPr>
      <a:lvl4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4pPr>
      <a:lvl5pPr algn="r" rtl="1" eaLnBrk="0" fontAlgn="base" hangingPunct="0">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B Nazanin" pitchFamily="2" charset="-7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cs typeface="Arial" pitchFamily="34" charset="0"/>
        </a:defRPr>
      </a:lvl9pPr>
    </p:titleStyle>
    <p:bodyStyle>
      <a:lvl1pPr marL="342900" indent="-342900" algn="r" rtl="1" eaLnBrk="0" fontAlgn="base" hangingPunct="0">
        <a:spcBef>
          <a:spcPct val="20000"/>
        </a:spcBef>
        <a:spcAft>
          <a:spcPct val="0"/>
        </a:spcAft>
        <a:buClr>
          <a:srgbClr val="FFCC00"/>
        </a:buClr>
        <a:buNone/>
        <a:defRPr sz="2400">
          <a:solidFill>
            <a:schemeClr val="tx1"/>
          </a:solidFill>
          <a:latin typeface="+mn-lt"/>
          <a:ea typeface="+mn-ea"/>
          <a:cs typeface="B Lotus" pitchFamily="2" charset="-78"/>
        </a:defRPr>
      </a:lvl1pPr>
      <a:lvl2pPr marL="742950" indent="-285750" algn="r" rtl="1" eaLnBrk="0" fontAlgn="base" hangingPunct="0">
        <a:spcBef>
          <a:spcPct val="20000"/>
        </a:spcBef>
        <a:spcAft>
          <a:spcPct val="0"/>
        </a:spcAft>
        <a:buChar char="–"/>
        <a:defRPr sz="2400">
          <a:solidFill>
            <a:schemeClr val="tx1"/>
          </a:solidFill>
          <a:latin typeface="+mn-lt"/>
          <a:cs typeface="B Lotus" pitchFamily="2" charset="-78"/>
        </a:defRPr>
      </a:lvl2pPr>
      <a:lvl3pPr marL="1143000" indent="-228600" algn="r" rtl="1" eaLnBrk="0" fontAlgn="base" hangingPunct="0">
        <a:spcBef>
          <a:spcPct val="20000"/>
        </a:spcBef>
        <a:spcAft>
          <a:spcPct val="0"/>
        </a:spcAft>
        <a:buChar char="•"/>
        <a:defRPr sz="2400">
          <a:solidFill>
            <a:schemeClr val="tx1"/>
          </a:solidFill>
          <a:latin typeface="+mn-lt"/>
          <a:cs typeface="B Lotus" pitchFamily="2" charset="-78"/>
        </a:defRPr>
      </a:lvl3pPr>
      <a:lvl4pPr marL="1600200" indent="-228600" algn="r" rtl="1" eaLnBrk="0" fontAlgn="base" hangingPunct="0">
        <a:spcBef>
          <a:spcPct val="20000"/>
        </a:spcBef>
        <a:spcAft>
          <a:spcPct val="0"/>
        </a:spcAft>
        <a:buChar char="–"/>
        <a:defRPr sz="2400">
          <a:solidFill>
            <a:schemeClr val="tx1"/>
          </a:solidFill>
          <a:latin typeface="+mn-lt"/>
          <a:cs typeface="B Lotus" pitchFamily="2" charset="-78"/>
        </a:defRPr>
      </a:lvl4pPr>
      <a:lvl5pPr marL="2057400" indent="-228600" algn="r" rtl="1" eaLnBrk="0" fontAlgn="base" hangingPunct="0">
        <a:spcBef>
          <a:spcPct val="20000"/>
        </a:spcBef>
        <a:spcAft>
          <a:spcPct val="0"/>
        </a:spcAft>
        <a:buChar char="•"/>
        <a:defRPr sz="2400">
          <a:solidFill>
            <a:schemeClr val="tx1"/>
          </a:solidFill>
          <a:latin typeface="+mn-lt"/>
          <a:cs typeface="B Lotus" pitchFamily="2" charset="-78"/>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sz="quarter"/>
          </p:nvPr>
        </p:nvSpPr>
        <p:spPr>
          <a:xfrm>
            <a:off x="457200" y="2780744"/>
            <a:ext cx="8305800" cy="99060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fa-IR"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روش‌های اندازه‌گیری میزان تخلخل و سطوح موثر</a:t>
            </a:r>
            <a: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n-US"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Rectangle 2"/>
          <p:cNvSpPr/>
          <p:nvPr/>
        </p:nvSpPr>
        <p:spPr bwMode="auto">
          <a:xfrm>
            <a:off x="3505200" y="4191000"/>
            <a:ext cx="3962400" cy="533400"/>
          </a:xfrm>
          <a:prstGeom prst="rect">
            <a:avLst/>
          </a:prstGeom>
          <a:solidFill>
            <a:srgbClr val="0000FF"/>
          </a:solidFill>
          <a:ln w="12700" cap="sq"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en-US" sz="3200" b="0" i="0" u="none" strike="noStrike" cap="none" normalizeH="0" baseline="0" smtClean="0">
              <a:ln>
                <a:noFill/>
              </a:ln>
              <a:solidFill>
                <a:schemeClr val="tx1"/>
              </a:solidFill>
              <a:effectLst/>
              <a:latin typeface="Times New Roman" pitchFamily="18" charset="0"/>
              <a:cs typeface="B Lotus" pitchFamily="2" charset="-78"/>
            </a:endParaRPr>
          </a:p>
        </p:txBody>
      </p:sp>
      <p:sp>
        <p:nvSpPr>
          <p:cNvPr id="4" name="TextBox 3"/>
          <p:cNvSpPr txBox="1"/>
          <p:nvPr/>
        </p:nvSpPr>
        <p:spPr>
          <a:xfrm>
            <a:off x="3657600" y="4158342"/>
            <a:ext cx="3810000" cy="523220"/>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rtl="1"/>
            <a:r>
              <a:rPr lang="fa-IR" sz="2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B Titr" pitchFamily="2" charset="-78"/>
              </a:rPr>
              <a:t>زهرا باقری، محمدهادی مقیم</a:t>
            </a:r>
            <a:endParaRPr lang="en-US" sz="2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cs typeface="B Titr" pitchFamily="2" charset="-78"/>
            </a:endParaRPr>
          </a:p>
        </p:txBody>
      </p:sp>
    </p:spTree>
  </p:cSld>
  <p:clrMapOvr>
    <a:masterClrMapping/>
  </p:clrMapOvr>
  <p:transition spd="slow">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مساحت سطح</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a:t>
            </a:fld>
            <a:endParaRPr lang="en-US" dirty="0"/>
          </a:p>
        </p:txBody>
      </p:sp>
      <p:sp>
        <p:nvSpPr>
          <p:cNvPr id="6" name="Text Placeholder 5"/>
          <p:cNvSpPr>
            <a:spLocks noGrp="1"/>
          </p:cNvSpPr>
          <p:nvPr>
            <p:ph type="body" sz="quarter" idx="11"/>
          </p:nvPr>
        </p:nvSpPr>
        <p:spPr>
          <a:xfrm>
            <a:off x="762000" y="1905000"/>
            <a:ext cx="7315200" cy="3886200"/>
          </a:xfrm>
        </p:spPr>
        <p:txBody>
          <a:bodyPr/>
          <a:lstStyle/>
          <a:p>
            <a:pPr>
              <a:buFont typeface="Wingdings" pitchFamily="2" charset="2"/>
              <a:buChar char="v"/>
            </a:pPr>
            <a:r>
              <a:rPr lang="fa-IR" sz="2100" b="1" dirty="0" smtClean="0"/>
              <a:t>اندازه‌گیری دقیق </a:t>
            </a:r>
            <a:r>
              <a:rPr lang="fa-IR" sz="2100" b="1" u="sng" dirty="0" smtClean="0"/>
              <a:t>مساحت سطح </a:t>
            </a:r>
            <a:r>
              <a:rPr lang="fa-IR" sz="2100" b="1" dirty="0" smtClean="0"/>
              <a:t>و</a:t>
            </a:r>
            <a:r>
              <a:rPr lang="fa-IR" sz="2100" b="1" u="sng" dirty="0" smtClean="0"/>
              <a:t> تخلخل </a:t>
            </a:r>
            <a:r>
              <a:rPr lang="fa-IR" sz="2100" b="1" dirty="0" smtClean="0"/>
              <a:t>در بسیاری از کاربردها مانند کاتالیست‌ها، نانو جاذب‌ها، ترکیبات و افزودنی‌ها، مواد دارویی، سرامیک‌ها، پلیمرها، رنگ‌ها، پوشش‌ها، صنایع غذایی و همچنین در نانو ساختارها</a:t>
            </a:r>
            <a:r>
              <a:rPr lang="en-US" sz="2100" b="1" dirty="0" smtClean="0"/>
              <a:t> </a:t>
            </a:r>
            <a:r>
              <a:rPr lang="fa-IR" sz="2100" b="1" dirty="0" smtClean="0"/>
              <a:t>از اهمیت بالایی برخوردار است.</a:t>
            </a:r>
          </a:p>
          <a:p>
            <a:pPr algn="r"/>
            <a:endParaRPr lang="fa-IR" sz="2100" b="1" dirty="0" smtClean="0"/>
          </a:p>
          <a:p>
            <a:pPr>
              <a:buFont typeface="Wingdings" pitchFamily="2" charset="2"/>
              <a:buChar char="v"/>
            </a:pPr>
            <a:r>
              <a:rPr lang="fa-IR" sz="2100" b="1" dirty="0" smtClean="0"/>
              <a:t>روش‌های مختلفی جهت اندازه‌گیری مساحت سطح و تخلخل، مورد توجه قرار گرفته است که می‌توان به روش‌های میکروسکوپی و روش‌های مبتنی بر جذب اشاره نمود.</a:t>
            </a:r>
            <a:endParaRPr lang="en-US" sz="2100" b="1" dirty="0" smtClean="0"/>
          </a:p>
          <a:p>
            <a:pPr algn="r"/>
            <a:endParaRPr lang="en-US" sz="2100" b="1" dirty="0" smtClean="0"/>
          </a:p>
          <a:p>
            <a:pPr algn="r"/>
            <a:endParaRPr lang="en-US" sz="2100" b="1" dirty="0" smtClean="0"/>
          </a:p>
        </p:txBody>
      </p:sp>
    </p:spTree>
  </p:cSld>
  <p:clrMapOvr>
    <a:masterClrMapping/>
  </p:clrMapOvr>
  <p:transition spd="slow">
    <p:pull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Times New Roman" pitchFamily="18" charset="0"/>
                <a:cs typeface="Times New Roman" pitchFamily="18" charset="0"/>
              </a:rPr>
              <a:t>BET</a:t>
            </a:r>
            <a:endParaRPr lang="en-US"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3</a:t>
            </a:fld>
            <a:endParaRPr lang="en-US" dirty="0"/>
          </a:p>
        </p:txBody>
      </p:sp>
      <p:sp>
        <p:nvSpPr>
          <p:cNvPr id="6" name="Text Placeholder 5"/>
          <p:cNvSpPr>
            <a:spLocks noGrp="1"/>
          </p:cNvSpPr>
          <p:nvPr>
            <p:ph type="body" sz="quarter" idx="11"/>
          </p:nvPr>
        </p:nvSpPr>
        <p:spPr>
          <a:xfrm>
            <a:off x="457200" y="1676400"/>
            <a:ext cx="7620000" cy="4267200"/>
          </a:xfrm>
          <a:ln w="28575">
            <a:solidFill>
              <a:srgbClr val="FFFF00"/>
            </a:solidFill>
          </a:ln>
        </p:spPr>
        <p:txBody>
          <a:bodyPr/>
          <a:lstStyle/>
          <a:p>
            <a:pPr>
              <a:lnSpc>
                <a:spcPct val="150000"/>
              </a:lnSpc>
            </a:pPr>
            <a:endParaRPr lang="fa-IR" sz="2200" b="1" dirty="0" smtClean="0"/>
          </a:p>
          <a:p>
            <a:pPr>
              <a:lnSpc>
                <a:spcPct val="150000"/>
              </a:lnSpc>
            </a:pPr>
            <a:r>
              <a:rPr lang="fa-IR" sz="2200" b="1" dirty="0" smtClean="0"/>
              <a:t>از بین روش‌های مورد استفاده در تعیین میزان تخلخل، روش </a:t>
            </a:r>
            <a:r>
              <a:rPr lang="en-US" sz="2200" b="1" dirty="0" smtClean="0">
                <a:latin typeface="Times New Roman" pitchFamily="18" charset="0"/>
                <a:cs typeface="Times New Roman" pitchFamily="18" charset="0"/>
              </a:rPr>
              <a:t>BET</a:t>
            </a:r>
            <a:r>
              <a:rPr lang="fa-IR" sz="2200" b="1" dirty="0" smtClean="0"/>
              <a:t> که مبتنی بر جذب می‌باشد، بسیار مورد توجه قرار گرفته است. در این روش یک لایه کامل از مولکول‌های ماده جذب شونده روی سطح بوجود می‌آید</a:t>
            </a:r>
            <a:r>
              <a:rPr lang="en-US" sz="2200" b="1" dirty="0" smtClean="0"/>
              <a:t>.</a:t>
            </a:r>
            <a:r>
              <a:rPr lang="fa-IR" sz="2200" b="1" dirty="0" smtClean="0"/>
              <a:t> با دانستن ضخامت متوسط یک مولکول می‌توان سطحی را که یک مولکول اشغال می‌کند محاسبه نمود و براساس میزان ماده جذب شده، </a:t>
            </a:r>
            <a:r>
              <a:rPr lang="fa-IR" sz="2200" b="1" u="sng" dirty="0" smtClean="0">
                <a:solidFill>
                  <a:srgbClr val="E95909"/>
                </a:solidFill>
              </a:rPr>
              <a:t>مساحت سطح کل نمونه </a:t>
            </a:r>
            <a:r>
              <a:rPr lang="fa-IR" sz="2200" b="1" dirty="0" smtClean="0"/>
              <a:t>را اندازه‌گیری کرد.</a:t>
            </a:r>
            <a:endParaRPr lang="en-US" sz="2200" b="1" dirty="0" smtClean="0"/>
          </a:p>
          <a:p>
            <a:pPr>
              <a:lnSpc>
                <a:spcPct val="150000"/>
              </a:lnSpc>
            </a:pPr>
            <a:endParaRPr lang="en-US" sz="2200" b="1"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2000"/>
                                        <p:tgtEl>
                                          <p:spTgt spid="6">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مفهوم تخلخل</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4</a:t>
            </a:fld>
            <a:endParaRPr lang="en-US" dirty="0"/>
          </a:p>
        </p:txBody>
      </p:sp>
      <p:sp>
        <p:nvSpPr>
          <p:cNvPr id="6" name="Text Placeholder 5"/>
          <p:cNvSpPr>
            <a:spLocks noGrp="1"/>
          </p:cNvSpPr>
          <p:nvPr>
            <p:ph type="body" sz="quarter" idx="11"/>
          </p:nvPr>
        </p:nvSpPr>
        <p:spPr>
          <a:xfrm>
            <a:off x="838200" y="2590800"/>
            <a:ext cx="7010400" cy="2133600"/>
          </a:xfrm>
          <a:ln w="28575">
            <a:solidFill>
              <a:srgbClr val="00B050"/>
            </a:solidFill>
          </a:ln>
        </p:spPr>
        <p:txBody>
          <a:bodyPr/>
          <a:lstStyle/>
          <a:p>
            <a:endParaRPr lang="fa-IR" sz="2200" b="1" dirty="0" smtClean="0"/>
          </a:p>
          <a:p>
            <a:r>
              <a:rPr lang="fa-IR" sz="2200" b="1" dirty="0" smtClean="0"/>
              <a:t>اکثر مواد جامد در داخل ساختار خود دارای حفراتی می‌باشند که تحت عنوان تخلخل شناخته شده و بر اساس </a:t>
            </a:r>
            <a:r>
              <a:rPr lang="fa-IR" sz="2200" b="1" u="sng" dirty="0" smtClean="0"/>
              <a:t>اندازه</a:t>
            </a:r>
            <a:r>
              <a:rPr lang="fa-IR" sz="2200" b="1" dirty="0" smtClean="0"/>
              <a:t>، </a:t>
            </a:r>
            <a:r>
              <a:rPr lang="fa-IR" sz="2200" b="1" u="sng" dirty="0" smtClean="0"/>
              <a:t>نوع</a:t>
            </a:r>
            <a:r>
              <a:rPr lang="fa-IR" sz="2200" b="1" dirty="0" smtClean="0"/>
              <a:t> و </a:t>
            </a:r>
            <a:r>
              <a:rPr lang="fa-IR" sz="2200" b="1" u="sng" dirty="0" smtClean="0"/>
              <a:t>شکل</a:t>
            </a:r>
            <a:r>
              <a:rPr lang="fa-IR" sz="2200" b="1" dirty="0" smtClean="0"/>
              <a:t> خود تقسیم‌بندی می‌گردند.</a:t>
            </a:r>
            <a:endParaRPr lang="en-US" sz="2200" b="1" dirty="0" smtClean="0"/>
          </a:p>
          <a:p>
            <a:endParaRPr lang="en-US" sz="2200" b="1"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right)">
                                      <p:cBhvr>
                                        <p:cTn id="7" dur="2000"/>
                                        <p:tgtEl>
                                          <p:spTgt spid="6">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اندازه تخلخل</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5</a:t>
            </a:fld>
            <a:endParaRPr lang="en-US" dirty="0"/>
          </a:p>
        </p:txBody>
      </p:sp>
      <p:sp>
        <p:nvSpPr>
          <p:cNvPr id="6" name="Text Placeholder 5"/>
          <p:cNvSpPr>
            <a:spLocks noGrp="1"/>
          </p:cNvSpPr>
          <p:nvPr>
            <p:ph type="body" sz="quarter" idx="11"/>
          </p:nvPr>
        </p:nvSpPr>
        <p:spPr>
          <a:xfrm>
            <a:off x="457200" y="1524000"/>
            <a:ext cx="7620000" cy="4648200"/>
          </a:xfrm>
        </p:spPr>
        <p:txBody>
          <a:bodyPr/>
          <a:lstStyle/>
          <a:p>
            <a:r>
              <a:rPr lang="fa-IR" b="1" dirty="0" smtClean="0"/>
              <a:t>براساس دسته‌بندی آیوپاک </a:t>
            </a:r>
            <a:r>
              <a:rPr lang="en-US" b="1" dirty="0" smtClean="0">
                <a:latin typeface="Times New Roman" pitchFamily="18" charset="0"/>
                <a:cs typeface="Times New Roman" pitchFamily="18" charset="0"/>
              </a:rPr>
              <a:t>(IUPAC)</a:t>
            </a:r>
            <a:r>
              <a:rPr lang="fa-IR" b="1" dirty="0" smtClean="0">
                <a:latin typeface="Times New Roman" pitchFamily="18" charset="0"/>
              </a:rPr>
              <a:t>، </a:t>
            </a:r>
            <a:r>
              <a:rPr lang="fa-IR" b="1" dirty="0" smtClean="0"/>
              <a:t>ساختار محیط متخلخل با توجه به میانگین ابعاد حفره‌ها، می‌تواند حاوی حفره‌هایی کوچکتر از 2 نانومتر با نام </a:t>
            </a:r>
            <a:r>
              <a:rPr lang="fa-IR" b="1" dirty="0" smtClean="0">
                <a:effectLst>
                  <a:outerShdw blurRad="38100" dist="38100" dir="2700000" algn="tl">
                    <a:srgbClr val="000000">
                      <a:alpha val="43137"/>
                    </a:srgbClr>
                  </a:outerShdw>
                </a:effectLst>
              </a:rPr>
              <a:t>میکروحفره</a:t>
            </a:r>
            <a:r>
              <a:rPr lang="fa-IR" b="1" dirty="0" smtClean="0"/>
              <a:t>، حفره‌هایی بین 2 تا 50 نانومتر با نام </a:t>
            </a:r>
            <a:r>
              <a:rPr lang="fa-IR" b="1" dirty="0" smtClean="0">
                <a:effectLst>
                  <a:outerShdw blurRad="38100" dist="38100" dir="2700000" algn="tl">
                    <a:srgbClr val="000000">
                      <a:alpha val="43137"/>
                    </a:srgbClr>
                  </a:outerShdw>
                </a:effectLst>
              </a:rPr>
              <a:t>مزوحفره</a:t>
            </a:r>
            <a:r>
              <a:rPr lang="fa-IR" b="1" dirty="0" smtClean="0"/>
              <a:t> و حفره‌هایی بزرگتر از 50 نانومتر با نام </a:t>
            </a:r>
            <a:r>
              <a:rPr lang="fa-IR" b="1" dirty="0" smtClean="0">
                <a:effectLst>
                  <a:outerShdw blurRad="38100" dist="38100" dir="2700000" algn="tl">
                    <a:srgbClr val="000000">
                      <a:alpha val="43137"/>
                    </a:srgbClr>
                  </a:outerShdw>
                </a:effectLst>
              </a:rPr>
              <a:t>ماکروحفره</a:t>
            </a:r>
            <a:r>
              <a:rPr lang="fa-IR" b="1" dirty="0" smtClean="0"/>
              <a:t> باشد.</a:t>
            </a:r>
          </a:p>
          <a:p>
            <a:endParaRPr lang="en-US" b="1" dirty="0"/>
          </a:p>
        </p:txBody>
      </p:sp>
      <p:pic>
        <p:nvPicPr>
          <p:cNvPr id="7" name="Picture 6" descr="pic. 1.jpg"/>
          <p:cNvPicPr>
            <a:picLocks noChangeAspect="1"/>
          </p:cNvPicPr>
          <p:nvPr/>
        </p:nvPicPr>
        <p:blipFill>
          <a:blip r:embed="rId3" cstate="print">
            <a:lum bright="-10000" contrast="20000"/>
          </a:blip>
          <a:stretch>
            <a:fillRect/>
          </a:stretch>
        </p:blipFill>
        <p:spPr>
          <a:xfrm>
            <a:off x="1219200" y="3352801"/>
            <a:ext cx="6553199" cy="251459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 2.jpg"/>
          <p:cNvPicPr>
            <a:picLocks noChangeAspect="1"/>
          </p:cNvPicPr>
          <p:nvPr/>
        </p:nvPicPr>
        <p:blipFill>
          <a:blip r:embed="rId3" cstate="print"/>
          <a:stretch>
            <a:fillRect/>
          </a:stretch>
        </p:blipFill>
        <p:spPr>
          <a:xfrm>
            <a:off x="152400" y="3084906"/>
            <a:ext cx="4800600" cy="3345873"/>
          </a:xfrm>
          <a:prstGeom prst="rect">
            <a:avLst/>
          </a:prstGeom>
          <a:ln>
            <a:noFill/>
          </a:ln>
          <a:effectLst>
            <a:outerShdw blurRad="190500" algn="tl" rotWithShape="0">
              <a:srgbClr val="000000">
                <a:alpha val="70000"/>
              </a:srgbClr>
            </a:outerShdw>
          </a:effectLst>
        </p:spPr>
      </p:pic>
      <p:sp>
        <p:nvSpPr>
          <p:cNvPr id="5" name="Title 4"/>
          <p:cNvSpPr>
            <a:spLocks noGrp="1"/>
          </p:cNvSpPr>
          <p:nvPr>
            <p:ph type="title"/>
          </p:nvPr>
        </p:nvSpPr>
        <p:spPr/>
        <p:txBody>
          <a:bodyPr/>
          <a:lstStyle/>
          <a:p>
            <a:r>
              <a:rPr lang="fa-IR" dirty="0" smtClean="0"/>
              <a:t>نوع تخلخل</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6</a:t>
            </a:fld>
            <a:endParaRPr lang="en-US" dirty="0"/>
          </a:p>
        </p:txBody>
      </p:sp>
      <p:sp>
        <p:nvSpPr>
          <p:cNvPr id="6" name="Text Placeholder 5"/>
          <p:cNvSpPr>
            <a:spLocks noGrp="1"/>
          </p:cNvSpPr>
          <p:nvPr>
            <p:ph type="body" sz="quarter" idx="11"/>
          </p:nvPr>
        </p:nvSpPr>
        <p:spPr>
          <a:xfrm>
            <a:off x="381000" y="1371600"/>
            <a:ext cx="7848600" cy="5029200"/>
          </a:xfrm>
        </p:spPr>
        <p:txBody>
          <a:bodyPr/>
          <a:lstStyle/>
          <a:p>
            <a:r>
              <a:rPr lang="fa-IR" b="1" dirty="0" smtClean="0"/>
              <a:t>بر اساس شکل و موقعیت حفره‌ها نسبت به یکدیگر، حفره‌ها به چهار دسته زیر تقسیم می‌شوند:</a:t>
            </a:r>
          </a:p>
          <a:p>
            <a:endParaRPr lang="fa-IR" b="1" dirty="0" smtClean="0"/>
          </a:p>
          <a:p>
            <a:r>
              <a:rPr lang="fa-IR" b="1" dirty="0" smtClean="0"/>
              <a:t>حفره‌های متصل به هم </a:t>
            </a:r>
            <a:r>
              <a:rPr lang="en-US" b="1" dirty="0" smtClean="0">
                <a:latin typeface="Times New Roman" pitchFamily="18" charset="0"/>
                <a:cs typeface="Times New Roman" pitchFamily="18" charset="0"/>
              </a:rPr>
              <a:t>inter-connected pores)</a:t>
            </a:r>
            <a:r>
              <a:rPr lang="fa-IR" b="1" dirty="0" smtClean="0">
                <a:latin typeface="Times New Roman" pitchFamily="18" charset="0"/>
              </a:rPr>
              <a:t>)</a:t>
            </a:r>
          </a:p>
          <a:p>
            <a:r>
              <a:rPr lang="fa-IR" b="1" dirty="0" smtClean="0"/>
              <a:t>حفره‌های راه به در</a:t>
            </a:r>
            <a:r>
              <a:rPr lang="en-US" b="1" dirty="0" smtClean="0">
                <a:latin typeface="Times New Roman" pitchFamily="18" charset="0"/>
                <a:cs typeface="Times New Roman" pitchFamily="18" charset="0"/>
              </a:rPr>
              <a:t>(passing pores)</a:t>
            </a:r>
            <a:endParaRPr lang="fa-IR" b="1" dirty="0" smtClean="0">
              <a:latin typeface="Times New Roman" pitchFamily="18" charset="0"/>
            </a:endParaRPr>
          </a:p>
          <a:p>
            <a:r>
              <a:rPr lang="fa-IR" b="1" dirty="0" smtClean="0"/>
              <a:t>حفره‌های کور </a:t>
            </a:r>
            <a:r>
              <a:rPr lang="en-US" b="1" dirty="0" smtClean="0">
                <a:latin typeface="Times New Roman" pitchFamily="18" charset="0"/>
                <a:cs typeface="Times New Roman" pitchFamily="18" charset="0"/>
              </a:rPr>
              <a:t>dead end pores)</a:t>
            </a:r>
            <a:r>
              <a:rPr lang="fa-IR" b="1" dirty="0" smtClean="0">
                <a:latin typeface="Times New Roman" pitchFamily="18" charset="0"/>
              </a:rPr>
              <a:t>)</a:t>
            </a:r>
          </a:p>
          <a:p>
            <a:r>
              <a:rPr lang="fa-IR" b="1" dirty="0" smtClean="0"/>
              <a:t>حفره‌های بسته </a:t>
            </a:r>
            <a:r>
              <a:rPr lang="en-US" b="1" dirty="0" smtClean="0">
                <a:latin typeface="Times New Roman" pitchFamily="18" charset="0"/>
                <a:cs typeface="Times New Roman" pitchFamily="18" charset="0"/>
              </a:rPr>
              <a:t>closed pores)</a:t>
            </a:r>
            <a:r>
              <a:rPr lang="fa-IR" b="1" dirty="0" smtClean="0">
                <a:latin typeface="Times New Roman" pitchFamily="18" charset="0"/>
              </a:rPr>
              <a:t>)</a:t>
            </a:r>
          </a:p>
          <a:p>
            <a:endParaRPr lang="en-US" b="1" dirty="0" smtClean="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شکل تخلخل</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7</a:t>
            </a:fld>
            <a:endParaRPr lang="en-US" dirty="0"/>
          </a:p>
        </p:txBody>
      </p:sp>
      <p:sp>
        <p:nvSpPr>
          <p:cNvPr id="6" name="Text Placeholder 5"/>
          <p:cNvSpPr>
            <a:spLocks noGrp="1"/>
          </p:cNvSpPr>
          <p:nvPr>
            <p:ph type="body" sz="quarter" idx="11"/>
          </p:nvPr>
        </p:nvSpPr>
        <p:spPr>
          <a:xfrm>
            <a:off x="685800" y="1524000"/>
            <a:ext cx="7391400" cy="4800600"/>
          </a:xfrm>
        </p:spPr>
        <p:txBody>
          <a:bodyPr/>
          <a:lstStyle/>
          <a:p>
            <a:r>
              <a:rPr lang="fa-IR" b="1" dirty="0" smtClean="0"/>
              <a:t>شکل تخلخل براساس هندسه آن به 6 دسته استوانه ای، مخروط ناقص، لایه ای، قطره‌ای و چاهکی شکل طبقه‌بندی می‌شود که در شکل زیر به صورت شماتیک نشان داده شده است:</a:t>
            </a:r>
          </a:p>
          <a:p>
            <a:endParaRPr lang="en-US" b="1" dirty="0"/>
          </a:p>
        </p:txBody>
      </p:sp>
      <p:pic>
        <p:nvPicPr>
          <p:cNvPr id="7" name="Picture 6" descr="pic. 3.jpg"/>
          <p:cNvPicPr>
            <a:picLocks noChangeAspect="1"/>
          </p:cNvPicPr>
          <p:nvPr/>
        </p:nvPicPr>
        <p:blipFill>
          <a:blip r:embed="rId3" cstate="print">
            <a:lum bright="-10000" contrast="20000"/>
          </a:blip>
          <a:stretch>
            <a:fillRect/>
          </a:stretch>
        </p:blipFill>
        <p:spPr>
          <a:xfrm>
            <a:off x="1200461" y="2500859"/>
            <a:ext cx="6313384" cy="39029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اندازه گیری تخلخل</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8</a:t>
            </a:fld>
            <a:endParaRPr lang="en-US" dirty="0"/>
          </a:p>
        </p:txBody>
      </p:sp>
      <p:sp>
        <p:nvSpPr>
          <p:cNvPr id="6" name="Text Placeholder 5"/>
          <p:cNvSpPr>
            <a:spLocks noGrp="1"/>
          </p:cNvSpPr>
          <p:nvPr>
            <p:ph type="body" sz="quarter" idx="11"/>
          </p:nvPr>
        </p:nvSpPr>
        <p:spPr>
          <a:xfrm>
            <a:off x="228600" y="1371600"/>
            <a:ext cx="8229600" cy="4953000"/>
          </a:xfrm>
        </p:spPr>
        <p:txBody>
          <a:bodyPr/>
          <a:lstStyle/>
          <a:p>
            <a:r>
              <a:rPr lang="fa-IR" b="1" dirty="0" smtClean="0"/>
              <a:t>در تعریف و بررسی تخلخل سه پارامتر سطح ویژه، حجم ویژه تخلخل و درصد تخلخل به صورت زیر تعریف می‌شوند:</a:t>
            </a:r>
          </a:p>
          <a:p>
            <a:r>
              <a:rPr lang="fa-IR" sz="2200" b="1" u="sng" dirty="0" smtClean="0"/>
              <a:t>سطح ویژه:</a:t>
            </a:r>
            <a:endParaRPr lang="en-US" sz="2200" b="1" dirty="0" smtClean="0"/>
          </a:p>
          <a:p>
            <a:r>
              <a:rPr lang="fa-IR" sz="2100" b="1" dirty="0" smtClean="0"/>
              <a:t>عبارتست از مساحت کل جسم متخلخل تقسیم بر جرم آن(</a:t>
            </a:r>
            <a:r>
              <a:rPr lang="en-US" sz="2100" b="1" dirty="0" smtClean="0">
                <a:latin typeface="Times New Roman" pitchFamily="18" charset="0"/>
                <a:cs typeface="Times New Roman" pitchFamily="18" charset="0"/>
              </a:rPr>
              <a:t>m²/g</a:t>
            </a:r>
            <a:r>
              <a:rPr lang="fa-IR" sz="2100" b="1" dirty="0" smtClean="0"/>
              <a:t>)</a:t>
            </a:r>
          </a:p>
          <a:p>
            <a:endParaRPr lang="fa-IR" sz="2200" b="1" u="sng" dirty="0" smtClean="0"/>
          </a:p>
          <a:p>
            <a:r>
              <a:rPr lang="fa-IR" sz="2200" b="1" u="sng" dirty="0" smtClean="0"/>
              <a:t>درصد تخلخل:</a:t>
            </a:r>
            <a:endParaRPr lang="en-US" sz="2200" b="1" dirty="0" smtClean="0"/>
          </a:p>
          <a:p>
            <a:r>
              <a:rPr lang="fa-IR" sz="2100" b="1" dirty="0" smtClean="0"/>
              <a:t>عبارتست از درصد حجم مجموع حفرات تقسیم بر حجم کل جسم</a:t>
            </a:r>
            <a:endParaRPr lang="en-US" sz="2100" b="1" dirty="0" smtClean="0"/>
          </a:p>
          <a:p>
            <a:r>
              <a:rPr lang="fa-IR" sz="2200" b="1" dirty="0" smtClean="0"/>
              <a:t> </a:t>
            </a:r>
          </a:p>
          <a:p>
            <a:r>
              <a:rPr lang="fa-IR" sz="2200" b="1" u="sng" dirty="0" smtClean="0"/>
              <a:t>حجم ویژه تخلخل:</a:t>
            </a:r>
            <a:endParaRPr lang="en-US" sz="2200" b="1" dirty="0" smtClean="0"/>
          </a:p>
          <a:p>
            <a:r>
              <a:rPr lang="fa-IR" sz="2100" b="1" dirty="0" smtClean="0"/>
              <a:t>عبارتست از حجم مجموع حفرات تقسیم بر جرم جسم(</a:t>
            </a:r>
            <a:r>
              <a:rPr lang="en-US" sz="2100" b="1" dirty="0" smtClean="0">
                <a:latin typeface="Times New Roman" pitchFamily="18" charset="0"/>
                <a:cs typeface="Times New Roman" pitchFamily="18" charset="0"/>
              </a:rPr>
              <a:t>cm³/g</a:t>
            </a:r>
            <a:r>
              <a:rPr lang="fa-IR" sz="2100" b="1" dirty="0" smtClean="0"/>
              <a:t>)</a:t>
            </a:r>
          </a:p>
          <a:p>
            <a:endParaRPr lang="en-US" sz="2200" b="1" dirty="0" smtClean="0"/>
          </a:p>
          <a:p>
            <a:r>
              <a:rPr lang="fa-IR" sz="2200" b="1" dirty="0" smtClean="0"/>
              <a:t> </a:t>
            </a:r>
            <a:endParaRPr lang="en-US" sz="2200" b="1" dirty="0"/>
          </a:p>
        </p:txBody>
      </p:sp>
      <p:sp>
        <p:nvSpPr>
          <p:cNvPr id="522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2225" name="Picture 1"/>
          <p:cNvPicPr>
            <a:picLocks noChangeAspect="1" noChangeArrowheads="1"/>
          </p:cNvPicPr>
          <p:nvPr/>
        </p:nvPicPr>
        <p:blipFill>
          <a:blip r:embed="rId3" cstate="print">
            <a:clrChange>
              <a:clrFrom>
                <a:srgbClr val="FFFFFF"/>
              </a:clrFrom>
              <a:clrTo>
                <a:srgbClr val="FFFFFF">
                  <a:alpha val="0"/>
                </a:srgbClr>
              </a:clrTo>
            </a:clrChange>
            <a:lum bright="-10000" contrast="20000"/>
          </a:blip>
          <a:srcRect/>
          <a:stretch>
            <a:fillRect/>
          </a:stretch>
        </p:blipFill>
        <p:spPr bwMode="auto">
          <a:xfrm>
            <a:off x="1740091" y="5410200"/>
            <a:ext cx="4203509" cy="838200"/>
          </a:xfrm>
          <a:prstGeom prst="rect">
            <a:avLst/>
          </a:prstGeom>
          <a:noFill/>
          <a:ln w="19050">
            <a:solidFill>
              <a:srgbClr val="EC6E06"/>
            </a:solidFill>
          </a:ln>
        </p:spPr>
      </p:pic>
      <p:sp>
        <p:nvSpPr>
          <p:cNvPr id="522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2227" name="Picture 3"/>
          <p:cNvPicPr>
            <a:picLocks noChangeAspect="1" noChangeArrowheads="1"/>
          </p:cNvPicPr>
          <p:nvPr/>
        </p:nvPicPr>
        <p:blipFill>
          <a:blip r:embed="rId4" cstate="print">
            <a:clrChange>
              <a:clrFrom>
                <a:srgbClr val="FFFFFF"/>
              </a:clrFrom>
              <a:clrTo>
                <a:srgbClr val="FFFFFF">
                  <a:alpha val="0"/>
                </a:srgbClr>
              </a:clrTo>
            </a:clrChange>
            <a:lum bright="-10000" contrast="20000"/>
          </a:blip>
          <a:srcRect/>
          <a:stretch>
            <a:fillRect/>
          </a:stretch>
        </p:blipFill>
        <p:spPr bwMode="auto">
          <a:xfrm>
            <a:off x="533400" y="4038600"/>
            <a:ext cx="3657600" cy="838200"/>
          </a:xfrm>
          <a:prstGeom prst="rect">
            <a:avLst/>
          </a:prstGeom>
          <a:noFill/>
          <a:ln w="19050">
            <a:solidFill>
              <a:srgbClr val="E95909"/>
            </a:solidFill>
          </a:ln>
        </p:spPr>
      </p:pic>
      <p:sp>
        <p:nvSpPr>
          <p:cNvPr id="52229" name="Rectangle 5"/>
          <p:cNvSpPr>
            <a:spLocks noChangeArrowheads="1"/>
          </p:cNvSpPr>
          <p:nvPr/>
        </p:nvSpPr>
        <p:spPr bwMode="auto">
          <a:xfrm>
            <a:off x="0" y="1095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2231"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2230" name="Picture 6"/>
          <p:cNvPicPr>
            <a:picLocks noChangeAspect="1" noChangeArrowheads="1"/>
          </p:cNvPicPr>
          <p:nvPr/>
        </p:nvPicPr>
        <p:blipFill>
          <a:blip r:embed="rId5" cstate="print">
            <a:clrChange>
              <a:clrFrom>
                <a:srgbClr val="FFFFFF"/>
              </a:clrFrom>
              <a:clrTo>
                <a:srgbClr val="FFFFFF">
                  <a:alpha val="0"/>
                </a:srgbClr>
              </a:clrTo>
            </a:clrChange>
            <a:lum bright="-10000" contrast="20000"/>
          </a:blip>
          <a:srcRect/>
          <a:stretch>
            <a:fillRect/>
          </a:stretch>
        </p:blipFill>
        <p:spPr bwMode="auto">
          <a:xfrm>
            <a:off x="381000" y="2834391"/>
            <a:ext cx="2971800" cy="823210"/>
          </a:xfrm>
          <a:prstGeom prst="rect">
            <a:avLst/>
          </a:prstGeom>
          <a:noFill/>
          <a:ln w="19050">
            <a:solidFill>
              <a:srgbClr val="E95909"/>
            </a:solidFill>
          </a:ln>
        </p:spPr>
      </p:pic>
      <p:sp>
        <p:nvSpPr>
          <p:cNvPr id="52232" name="Rectangle 8"/>
          <p:cNvSpPr>
            <a:spLocks noChangeArrowheads="1"/>
          </p:cNvSpPr>
          <p:nvPr/>
        </p:nvSpPr>
        <p:spPr bwMode="auto">
          <a:xfrm>
            <a:off x="0" y="10953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52230"/>
                                        </p:tgtEl>
                                        <p:attrNameLst>
                                          <p:attrName>style.visibility</p:attrName>
                                        </p:attrNameLst>
                                      </p:cBhvr>
                                      <p:to>
                                        <p:strVal val="visible"/>
                                      </p:to>
                                    </p:set>
                                    <p:anim calcmode="lin" valueType="num">
                                      <p:cBhvr>
                                        <p:cTn id="7" dur="1000" fill="hold"/>
                                        <p:tgtEl>
                                          <p:spTgt spid="52230"/>
                                        </p:tgtEl>
                                        <p:attrNameLst>
                                          <p:attrName>ppt_w</p:attrName>
                                        </p:attrNameLst>
                                      </p:cBhvr>
                                      <p:tavLst>
                                        <p:tav tm="0">
                                          <p:val>
                                            <p:strVal val="#ppt_w*0.70"/>
                                          </p:val>
                                        </p:tav>
                                        <p:tav tm="100000">
                                          <p:val>
                                            <p:strVal val="#ppt_w"/>
                                          </p:val>
                                        </p:tav>
                                      </p:tavLst>
                                    </p:anim>
                                    <p:anim calcmode="lin" valueType="num">
                                      <p:cBhvr>
                                        <p:cTn id="8" dur="1000" fill="hold"/>
                                        <p:tgtEl>
                                          <p:spTgt spid="52230"/>
                                        </p:tgtEl>
                                        <p:attrNameLst>
                                          <p:attrName>ppt_h</p:attrName>
                                        </p:attrNameLst>
                                      </p:cBhvr>
                                      <p:tavLst>
                                        <p:tav tm="0">
                                          <p:val>
                                            <p:strVal val="#ppt_h"/>
                                          </p:val>
                                        </p:tav>
                                        <p:tav tm="100000">
                                          <p:val>
                                            <p:strVal val="#ppt_h"/>
                                          </p:val>
                                        </p:tav>
                                      </p:tavLst>
                                    </p:anim>
                                    <p:animEffect transition="in" filter="fade">
                                      <p:cBhvr>
                                        <p:cTn id="9" dur="1000"/>
                                        <p:tgtEl>
                                          <p:spTgt spid="52230"/>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52227"/>
                                        </p:tgtEl>
                                        <p:attrNameLst>
                                          <p:attrName>style.visibility</p:attrName>
                                        </p:attrNameLst>
                                      </p:cBhvr>
                                      <p:to>
                                        <p:strVal val="visible"/>
                                      </p:to>
                                    </p:set>
                                    <p:anim calcmode="lin" valueType="num">
                                      <p:cBhvr>
                                        <p:cTn id="13" dur="1000" fill="hold"/>
                                        <p:tgtEl>
                                          <p:spTgt spid="52227"/>
                                        </p:tgtEl>
                                        <p:attrNameLst>
                                          <p:attrName>ppt_w</p:attrName>
                                        </p:attrNameLst>
                                      </p:cBhvr>
                                      <p:tavLst>
                                        <p:tav tm="0">
                                          <p:val>
                                            <p:strVal val="#ppt_w*0.70"/>
                                          </p:val>
                                        </p:tav>
                                        <p:tav tm="100000">
                                          <p:val>
                                            <p:strVal val="#ppt_w"/>
                                          </p:val>
                                        </p:tav>
                                      </p:tavLst>
                                    </p:anim>
                                    <p:anim calcmode="lin" valueType="num">
                                      <p:cBhvr>
                                        <p:cTn id="14" dur="1000" fill="hold"/>
                                        <p:tgtEl>
                                          <p:spTgt spid="52227"/>
                                        </p:tgtEl>
                                        <p:attrNameLst>
                                          <p:attrName>ppt_h</p:attrName>
                                        </p:attrNameLst>
                                      </p:cBhvr>
                                      <p:tavLst>
                                        <p:tav tm="0">
                                          <p:val>
                                            <p:strVal val="#ppt_h"/>
                                          </p:val>
                                        </p:tav>
                                        <p:tav tm="100000">
                                          <p:val>
                                            <p:strVal val="#ppt_h"/>
                                          </p:val>
                                        </p:tav>
                                      </p:tavLst>
                                    </p:anim>
                                    <p:animEffect transition="in" filter="fade">
                                      <p:cBhvr>
                                        <p:cTn id="15" dur="1000"/>
                                        <p:tgtEl>
                                          <p:spTgt spid="52227"/>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52225"/>
                                        </p:tgtEl>
                                        <p:attrNameLst>
                                          <p:attrName>style.visibility</p:attrName>
                                        </p:attrNameLst>
                                      </p:cBhvr>
                                      <p:to>
                                        <p:strVal val="visible"/>
                                      </p:to>
                                    </p:set>
                                    <p:anim calcmode="lin" valueType="num">
                                      <p:cBhvr>
                                        <p:cTn id="19" dur="1000" fill="hold"/>
                                        <p:tgtEl>
                                          <p:spTgt spid="52225"/>
                                        </p:tgtEl>
                                        <p:attrNameLst>
                                          <p:attrName>ppt_w</p:attrName>
                                        </p:attrNameLst>
                                      </p:cBhvr>
                                      <p:tavLst>
                                        <p:tav tm="0">
                                          <p:val>
                                            <p:strVal val="#ppt_w*0.70"/>
                                          </p:val>
                                        </p:tav>
                                        <p:tav tm="100000">
                                          <p:val>
                                            <p:strVal val="#ppt_w"/>
                                          </p:val>
                                        </p:tav>
                                      </p:tavLst>
                                    </p:anim>
                                    <p:anim calcmode="lin" valueType="num">
                                      <p:cBhvr>
                                        <p:cTn id="20" dur="1000" fill="hold"/>
                                        <p:tgtEl>
                                          <p:spTgt spid="52225"/>
                                        </p:tgtEl>
                                        <p:attrNameLst>
                                          <p:attrName>ppt_h</p:attrName>
                                        </p:attrNameLst>
                                      </p:cBhvr>
                                      <p:tavLst>
                                        <p:tav tm="0">
                                          <p:val>
                                            <p:strVal val="#ppt_h"/>
                                          </p:val>
                                        </p:tav>
                                        <p:tav tm="100000">
                                          <p:val>
                                            <p:strVal val="#ppt_h"/>
                                          </p:val>
                                        </p:tav>
                                      </p:tavLst>
                                    </p:anim>
                                    <p:animEffect transition="in" filter="fade">
                                      <p:cBhvr>
                                        <p:cTn id="21" dur="1000"/>
                                        <p:tgtEl>
                                          <p:spTgt spid="52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روش‌های اندازه‌گیری مبتنی بر تصویر</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9</a:t>
            </a:fld>
            <a:endParaRPr lang="en-US" dirty="0"/>
          </a:p>
        </p:txBody>
      </p:sp>
      <p:sp>
        <p:nvSpPr>
          <p:cNvPr id="6" name="Text Placeholder 5"/>
          <p:cNvSpPr>
            <a:spLocks noGrp="1"/>
          </p:cNvSpPr>
          <p:nvPr>
            <p:ph type="body" sz="quarter" idx="11"/>
          </p:nvPr>
        </p:nvSpPr>
        <p:spPr>
          <a:xfrm>
            <a:off x="609600" y="1752600"/>
            <a:ext cx="7467600" cy="4267200"/>
          </a:xfrm>
        </p:spPr>
        <p:txBody>
          <a:bodyPr/>
          <a:lstStyle/>
          <a:p>
            <a:r>
              <a:rPr lang="fa-IR" sz="2200" b="1" dirty="0" smtClean="0">
                <a:solidFill>
                  <a:srgbClr val="F78009"/>
                </a:solidFill>
              </a:rPr>
              <a:t>میکروسکوپ الکترونی روبشی</a:t>
            </a:r>
          </a:p>
          <a:p>
            <a:r>
              <a:rPr lang="fa-IR" b="1" dirty="0" smtClean="0"/>
              <a:t>اگر یک ماده جامد، غیر قابل نفوذ باشد، شکل پایداری دارد و مساحت سطح آن به صورت تقریبی قابل اندازه‌گیری است، ولی بسیاری از نمونه‌ها دارای ساختار متخلخل هستند و تعیین دقیق سطح و میزان تخلخل در آنها با این روش ممکن نیست.</a:t>
            </a:r>
          </a:p>
          <a:p>
            <a:endParaRPr lang="fa-IR" b="1" dirty="0" smtClean="0"/>
          </a:p>
          <a:p>
            <a:r>
              <a:rPr lang="fa-IR" sz="2200" b="1" dirty="0" smtClean="0">
                <a:solidFill>
                  <a:srgbClr val="F78009"/>
                </a:solidFill>
              </a:rPr>
              <a:t>میکروسکوپ الکترونی عبوری</a:t>
            </a:r>
          </a:p>
          <a:p>
            <a:r>
              <a:rPr lang="fa-IR" b="1" dirty="0" smtClean="0"/>
              <a:t>این روش تنها در مورد تعیین میزان تخلخل مواد با حفرات منظم و هم جهت، کارایی دارد و در اندازه‌گیری تخلخل‌های متصل به هم محدودیت دارد.</a:t>
            </a:r>
            <a:endParaRPr lang="en-US" b="1" dirty="0"/>
          </a:p>
        </p:txBody>
      </p:sp>
    </p:spTree>
  </p:cSld>
  <p:clrMapOvr>
    <a:masterClrMapping/>
  </p:clrMapOvr>
  <p:transition spd="slow">
    <p:pull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روش‌های اندازه‌گیری مبتنی بر پراش</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10</a:t>
            </a:fld>
            <a:endParaRPr lang="en-US" dirty="0"/>
          </a:p>
        </p:txBody>
      </p:sp>
      <p:sp>
        <p:nvSpPr>
          <p:cNvPr id="6" name="Text Placeholder 5"/>
          <p:cNvSpPr>
            <a:spLocks noGrp="1"/>
          </p:cNvSpPr>
          <p:nvPr>
            <p:ph type="body" sz="quarter" idx="11"/>
          </p:nvPr>
        </p:nvSpPr>
        <p:spPr>
          <a:xfrm>
            <a:off x="609600" y="1447800"/>
            <a:ext cx="7543800" cy="4495800"/>
          </a:xfrm>
        </p:spPr>
        <p:txBody>
          <a:bodyPr/>
          <a:lstStyle/>
          <a:p>
            <a:pPr>
              <a:lnSpc>
                <a:spcPct val="150000"/>
              </a:lnSpc>
            </a:pPr>
            <a:r>
              <a:rPr lang="fa-IR" sz="2100" b="1" dirty="0" smtClean="0">
                <a:effectLst>
                  <a:outerShdw blurRad="38100" dist="38100" dir="2700000" algn="tl">
                    <a:srgbClr val="000000">
                      <a:alpha val="43137"/>
                    </a:srgbClr>
                  </a:outerShdw>
                </a:effectLst>
              </a:rPr>
              <a:t>تفرق نوترون زاویه کوچک </a:t>
            </a:r>
            <a:r>
              <a:rPr lang="fa-IR" sz="2100" b="1" dirty="0" smtClean="0"/>
              <a:t>(</a:t>
            </a:r>
            <a:r>
              <a:rPr lang="en-US" sz="2100" b="1" dirty="0" smtClean="0">
                <a:latin typeface="Times New Roman" pitchFamily="18" charset="0"/>
                <a:cs typeface="Times New Roman" pitchFamily="18" charset="0"/>
              </a:rPr>
              <a:t>Small Angle Neutron Scattering</a:t>
            </a:r>
            <a:r>
              <a:rPr lang="fa-IR" sz="2100" b="1" dirty="0" smtClean="0">
                <a:latin typeface="Times New Roman" pitchFamily="18" charset="0"/>
              </a:rPr>
              <a:t>) </a:t>
            </a:r>
            <a:r>
              <a:rPr lang="fa-IR" sz="2100" b="1" dirty="0" smtClean="0"/>
              <a:t>و </a:t>
            </a:r>
            <a:r>
              <a:rPr lang="fa-IR" sz="2100" b="1" dirty="0" smtClean="0">
                <a:effectLst>
                  <a:outerShdw blurRad="38100" dist="38100" dir="2700000" algn="tl">
                    <a:srgbClr val="000000">
                      <a:alpha val="43137"/>
                    </a:srgbClr>
                  </a:outerShdw>
                </a:effectLst>
              </a:rPr>
              <a:t>تفرق پرتو </a:t>
            </a:r>
            <a:r>
              <a:rPr lang="en-US" sz="2100" b="1" dirty="0" smtClean="0">
                <a:effectLst>
                  <a:outerShdw blurRad="38100" dist="38100" dir="2700000" algn="tl">
                    <a:srgbClr val="000000">
                      <a:alpha val="43137"/>
                    </a:srgbClr>
                  </a:outerShdw>
                </a:effectLst>
                <a:latin typeface="Times New Roman" pitchFamily="18" charset="0"/>
                <a:cs typeface="Times New Roman" pitchFamily="18" charset="0"/>
              </a:rPr>
              <a:t>X</a:t>
            </a:r>
            <a:r>
              <a:rPr lang="fa-IR" sz="2100" b="1" dirty="0" smtClean="0">
                <a:effectLst>
                  <a:outerShdw blurRad="38100" dist="38100" dir="2700000" algn="tl">
                    <a:srgbClr val="000000">
                      <a:alpha val="43137"/>
                    </a:srgbClr>
                  </a:outerShdw>
                </a:effectLst>
              </a:rPr>
              <a:t> زاویه کوچک</a:t>
            </a:r>
            <a:r>
              <a:rPr lang="fa-IR" sz="2100" b="1" dirty="0" smtClean="0"/>
              <a:t> (</a:t>
            </a:r>
            <a:r>
              <a:rPr lang="en-US" sz="2100" b="1" dirty="0" smtClean="0">
                <a:latin typeface="Times New Roman" pitchFamily="18" charset="0"/>
                <a:cs typeface="Times New Roman" pitchFamily="18" charset="0"/>
              </a:rPr>
              <a:t>Small Angle X-ray Scattering</a:t>
            </a:r>
            <a:r>
              <a:rPr lang="fa-IR" sz="2100" b="1" dirty="0" smtClean="0">
                <a:latin typeface="Times New Roman" pitchFamily="18" charset="0"/>
              </a:rPr>
              <a:t>) </a:t>
            </a:r>
            <a:r>
              <a:rPr lang="fa-IR" sz="2100" b="1" dirty="0" smtClean="0"/>
              <a:t>از جمله‌ی آنالیزهای غیر مخربی هستند که اطلاعاتی پیرامون پارامترهای ساختاری نظیر توزیع اندازه دانه (یا تخلخل)، سطح ویژه و درجه پراکندگی (</a:t>
            </a:r>
            <a:r>
              <a:rPr lang="en-US" sz="2100" b="1" dirty="0" smtClean="0">
                <a:latin typeface="Times New Roman" pitchFamily="18" charset="0"/>
                <a:cs typeface="Times New Roman" pitchFamily="18" charset="0"/>
              </a:rPr>
              <a:t>degree of dispersion</a:t>
            </a:r>
            <a:r>
              <a:rPr lang="fa-IR" sz="2100" b="1" dirty="0" smtClean="0">
                <a:latin typeface="Times New Roman" pitchFamily="18" charset="0"/>
              </a:rPr>
              <a:t>) </a:t>
            </a:r>
            <a:r>
              <a:rPr lang="fa-IR" sz="2100" b="1" dirty="0" smtClean="0"/>
              <a:t>در نانو پودرها، نانوکامپوزیت‌ها و سیستم‌های متخلخل در محدوده</a:t>
            </a:r>
            <a:r>
              <a:rPr lang="en-US" sz="2100" b="1" dirty="0" smtClean="0">
                <a:latin typeface="Times New Roman" pitchFamily="18" charset="0"/>
                <a:cs typeface="Times New Roman" pitchFamily="18" charset="0"/>
              </a:rPr>
              <a:t>nm</a:t>
            </a:r>
            <a:r>
              <a:rPr lang="en-US" sz="2100" b="1" dirty="0" smtClean="0"/>
              <a:t> </a:t>
            </a:r>
            <a:r>
              <a:rPr lang="fa-IR" sz="2100" b="1" dirty="0" smtClean="0"/>
              <a:t>100-1 ارائه می‌دهند. </a:t>
            </a:r>
            <a:endParaRPr lang="en-US" sz="2100" b="1" dirty="0"/>
          </a:p>
        </p:txBody>
      </p:sp>
      <p:sp>
        <p:nvSpPr>
          <p:cNvPr id="7" name="Rounded Rectangle 6"/>
          <p:cNvSpPr/>
          <p:nvPr/>
        </p:nvSpPr>
        <p:spPr bwMode="auto">
          <a:xfrm>
            <a:off x="990600" y="4724400"/>
            <a:ext cx="6781800" cy="1066800"/>
          </a:xfrm>
          <a:prstGeom prst="roundRect">
            <a:avLst/>
          </a:prstGeom>
          <a:solidFill>
            <a:srgbClr val="FFFF00"/>
          </a:solidFill>
          <a:ln w="1905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200" b="1" dirty="0" smtClean="0">
                <a:cs typeface="B Nazanin" pitchFamily="2" charset="-78"/>
              </a:rPr>
              <a:t>محدودیت‌های این دو روش، قیمت بالا و دشواری تحلیل می باشد که استفاده از آنها را جهت تعیین میزان تخلخل محدود ساخته است.</a:t>
            </a:r>
            <a:endParaRPr kumimoji="1" lang="en-US" sz="2200" b="1" i="0" u="none" strike="noStrike" cap="none" normalizeH="0" baseline="0" dirty="0" smtClean="0">
              <a:ln>
                <a:noFill/>
              </a:ln>
              <a:solidFill>
                <a:schemeClr val="tx1"/>
              </a:solidFill>
              <a:effectLst/>
              <a:cs typeface="B Nazanin"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تخلخل سنجی جیوه‌ای</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11</a:t>
            </a:fld>
            <a:endParaRPr lang="en-US" dirty="0"/>
          </a:p>
        </p:txBody>
      </p:sp>
      <p:sp>
        <p:nvSpPr>
          <p:cNvPr id="6" name="Text Placeholder 5"/>
          <p:cNvSpPr>
            <a:spLocks noGrp="1"/>
          </p:cNvSpPr>
          <p:nvPr>
            <p:ph type="body" sz="quarter" idx="11"/>
          </p:nvPr>
        </p:nvSpPr>
        <p:spPr>
          <a:xfrm>
            <a:off x="838200" y="1905000"/>
            <a:ext cx="7162800" cy="3733800"/>
          </a:xfrm>
          <a:ln w="28575">
            <a:solidFill>
              <a:srgbClr val="FFC000"/>
            </a:solidFill>
          </a:ln>
        </p:spPr>
        <p:txBody>
          <a:bodyPr/>
          <a:lstStyle/>
          <a:p>
            <a:endParaRPr lang="fa-IR" sz="2100" b="1" dirty="0" smtClean="0"/>
          </a:p>
          <a:p>
            <a:r>
              <a:rPr lang="fa-IR" sz="2100" b="1" dirty="0" smtClean="0"/>
              <a:t>این تکنیک یک روش بررسی </a:t>
            </a:r>
            <a:r>
              <a:rPr lang="fa-IR" sz="2100" b="1" dirty="0" smtClean="0">
                <a:effectLst>
                  <a:outerShdw blurRad="38100" dist="38100" dir="2700000" algn="tl">
                    <a:srgbClr val="000000">
                      <a:alpha val="43137"/>
                    </a:srgbClr>
                  </a:outerShdw>
                </a:effectLst>
              </a:rPr>
              <a:t>تخلخل مواد </a:t>
            </a:r>
            <a:r>
              <a:rPr lang="fa-IR" sz="2100" b="1" dirty="0" smtClean="0"/>
              <a:t>مانند اندازه تخلخل‌ها، حجم تخلخل در سطح و حجم ماده و چگالی مطلق ماده است. به کمک این روش نه تنها میزان تخلخل بلکه توزیع خلل و فرج‌ها را نیز می‌توان تعیین نمود.</a:t>
            </a:r>
          </a:p>
          <a:p>
            <a:endParaRPr lang="fa-IR" sz="2100" b="1" dirty="0" smtClean="0"/>
          </a:p>
          <a:p>
            <a:pPr>
              <a:buFont typeface="Wingdings" pitchFamily="2" charset="2"/>
              <a:buChar char="v"/>
            </a:pPr>
            <a:r>
              <a:rPr lang="fa-IR" sz="2100" b="1" dirty="0" smtClean="0"/>
              <a:t>اساس اندازه‌گیری تخلخل با این روش به این صورت است که جیوه با فشار بالا وارد تخلخل‌های نمونه شده و با اندازه‌گیری میزان فشار لازم برای مقابله با کشش سطحی مایع و ورود آن به تخلخل می‌توان اندازه تخلخل را محاسبه نمود. </a:t>
            </a:r>
            <a:endParaRPr lang="en-US" sz="2100" b="1"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left)">
                                      <p:cBhvr>
                                        <p:cTn id="7" dur="1000"/>
                                        <p:tgtEl>
                                          <p:spTgt spid="6">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روش‌های مبتنی بر جذب</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12</a:t>
            </a:fld>
            <a:endParaRPr lang="en-US" dirty="0"/>
          </a:p>
        </p:txBody>
      </p:sp>
      <p:sp>
        <p:nvSpPr>
          <p:cNvPr id="6" name="Text Placeholder 5"/>
          <p:cNvSpPr>
            <a:spLocks noGrp="1"/>
          </p:cNvSpPr>
          <p:nvPr>
            <p:ph type="body" sz="quarter" idx="11"/>
          </p:nvPr>
        </p:nvSpPr>
        <p:spPr>
          <a:xfrm>
            <a:off x="381000" y="1447800"/>
            <a:ext cx="7924800" cy="4876800"/>
          </a:xfrm>
        </p:spPr>
        <p:txBody>
          <a:bodyPr/>
          <a:lstStyle/>
          <a:p>
            <a:r>
              <a:rPr lang="fa-IR" sz="2100" b="1" dirty="0" smtClean="0"/>
              <a:t>ا</a:t>
            </a:r>
            <a:r>
              <a:rPr lang="fa-IR" sz="2200" b="1" dirty="0" smtClean="0"/>
              <a:t>ساس کار اندازه‌گیری تخلخل و سطح در این روش‌ها، بر پایه </a:t>
            </a:r>
            <a:r>
              <a:rPr lang="fa-IR" sz="2200" b="1" dirty="0" smtClean="0">
                <a:effectLst>
                  <a:outerShdw blurRad="38100" dist="38100" dir="2700000" algn="tl">
                    <a:srgbClr val="000000">
                      <a:alpha val="43137"/>
                    </a:srgbClr>
                  </a:outerShdw>
                </a:effectLst>
              </a:rPr>
              <a:t>جذب سطحی ماده </a:t>
            </a:r>
            <a:r>
              <a:rPr lang="fa-IR" sz="2200" b="1" dirty="0" smtClean="0"/>
              <a:t>جذب شده می‌باشد. </a:t>
            </a:r>
            <a:r>
              <a:rPr lang="fa-IR" sz="2100" b="1" dirty="0" smtClean="0"/>
              <a:t>اگر شرایط به گونه‌ای باشد که در آن یک لایه کامل از مولکول‌های ماده جذب شونده روی سطح بوجود آید، باتعیین ضخامت متوسط یک مولکول، می‌توان سطح اشغال شده توسط مولکول را محاسبه کرد و براساس میزان ماده جذب شده، مساحت سطح کل نمونه را اندازه‌گیری نمود.</a:t>
            </a:r>
          </a:p>
          <a:p>
            <a:endParaRPr lang="fa-IR" sz="2100" b="1" dirty="0" smtClean="0"/>
          </a:p>
          <a:p>
            <a:endParaRPr lang="fa-IR" sz="2100" b="1" dirty="0" smtClean="0"/>
          </a:p>
          <a:p>
            <a:endParaRPr lang="fa-IR" sz="2100" b="1" dirty="0" smtClean="0"/>
          </a:p>
        </p:txBody>
      </p:sp>
      <p:sp>
        <p:nvSpPr>
          <p:cNvPr id="7" name="Rounded Rectangle 6"/>
          <p:cNvSpPr/>
          <p:nvPr/>
        </p:nvSpPr>
        <p:spPr bwMode="auto">
          <a:xfrm>
            <a:off x="381000" y="3429000"/>
            <a:ext cx="7848600" cy="990600"/>
          </a:xfrm>
          <a:prstGeom prst="roundRect">
            <a:avLst/>
          </a:prstGeom>
          <a:solidFill>
            <a:srgbClr val="C00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200" b="1" dirty="0" smtClean="0"/>
              <a:t>مناسب‌ترین مواد برای این روش ها، گازها یا بخار برخی از مواد هستند که ابعاد مولکولی کوچک دارند و می‌توانند به داخل منافذی با ابعاد چند ده نانومتر نفوذ کنند.</a:t>
            </a:r>
          </a:p>
          <a:p>
            <a:pPr marL="0" marR="0" indent="0" algn="just" defTabSz="914400" rtl="1" eaLnBrk="1" fontAlgn="base" latinLnBrk="0" hangingPunct="1">
              <a:lnSpc>
                <a:spcPct val="100000"/>
              </a:lnSpc>
              <a:spcBef>
                <a:spcPct val="0"/>
              </a:spcBef>
              <a:spcAft>
                <a:spcPct val="0"/>
              </a:spcAft>
              <a:buClrTx/>
              <a:buSzTx/>
              <a:buFontTx/>
              <a:buNone/>
              <a:tabLst/>
            </a:pPr>
            <a:endParaRPr kumimoji="1" lang="en-US" sz="2200" b="1" i="0" u="none" strike="noStrike" cap="none" normalizeH="0" baseline="0" dirty="0" smtClean="0">
              <a:ln>
                <a:noFill/>
              </a:ln>
              <a:solidFill>
                <a:schemeClr val="tx1"/>
              </a:solidFill>
              <a:effectLst/>
              <a:latin typeface="Times New Roman" pitchFamily="18" charset="0"/>
              <a:cs typeface="B Lotus" pitchFamily="2" charset="-78"/>
            </a:endParaRPr>
          </a:p>
        </p:txBody>
      </p:sp>
      <p:sp>
        <p:nvSpPr>
          <p:cNvPr id="8" name="Oval 7"/>
          <p:cNvSpPr/>
          <p:nvPr/>
        </p:nvSpPr>
        <p:spPr bwMode="auto">
          <a:xfrm>
            <a:off x="1752600" y="4800600"/>
            <a:ext cx="5410200" cy="1371600"/>
          </a:xfrm>
          <a:prstGeom prst="ellipse">
            <a:avLst/>
          </a:prstGeom>
          <a:solidFill>
            <a:srgbClr val="00B05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rtl="1"/>
            <a:r>
              <a:rPr lang="fa-IR" sz="2200" b="1" dirty="0" smtClean="0">
                <a:cs typeface="B Nazanin" pitchFamily="2" charset="-78"/>
              </a:rPr>
              <a:t>از مزایای این روش‌ها می‌توان به </a:t>
            </a:r>
            <a:r>
              <a:rPr lang="fa-IR" sz="2200" b="1" dirty="0" smtClean="0">
                <a:solidFill>
                  <a:srgbClr val="92D050"/>
                </a:solidFill>
                <a:cs typeface="B Nazanin" pitchFamily="2" charset="-78"/>
              </a:rPr>
              <a:t>اندازه‌گیری تخلخل‌های باز </a:t>
            </a:r>
            <a:r>
              <a:rPr lang="fa-IR" sz="2200" b="1" dirty="0" smtClean="0">
                <a:cs typeface="B Nazanin" pitchFamily="2" charset="-78"/>
              </a:rPr>
              <a:t>و </a:t>
            </a:r>
            <a:r>
              <a:rPr lang="fa-IR" sz="2200" b="1" dirty="0" smtClean="0">
                <a:solidFill>
                  <a:srgbClr val="92D050"/>
                </a:solidFill>
                <a:cs typeface="B Nazanin" pitchFamily="2" charset="-78"/>
              </a:rPr>
              <a:t>قیمت پایین </a:t>
            </a:r>
            <a:r>
              <a:rPr lang="fa-IR" sz="2200" b="1" dirty="0" smtClean="0">
                <a:cs typeface="B Nazanin" pitchFamily="2" charset="-78"/>
              </a:rPr>
              <a:t>اشاره کرد.</a:t>
            </a:r>
            <a:endParaRPr lang="en-US" sz="2200" b="1" dirty="0" smtClean="0">
              <a:cs typeface="B Nazanin" pitchFamily="2" charset="-78"/>
            </a:endParaRPr>
          </a:p>
          <a:p>
            <a:pPr marL="0" marR="0" indent="0" algn="ctr" defTabSz="914400" rtl="1" eaLnBrk="1" fontAlgn="base" latinLnBrk="0" hangingPunct="1">
              <a:lnSpc>
                <a:spcPct val="100000"/>
              </a:lnSpc>
              <a:spcBef>
                <a:spcPct val="0"/>
              </a:spcBef>
              <a:spcAft>
                <a:spcPct val="0"/>
              </a:spcAft>
              <a:buClrTx/>
              <a:buSzTx/>
              <a:buFontTx/>
              <a:buNone/>
              <a:tabLst/>
            </a:pPr>
            <a:endParaRPr kumimoji="1" lang="en-US" sz="2200" b="1" i="0" u="none" strike="noStrike" cap="none" normalizeH="0" baseline="0" dirty="0" smtClean="0">
              <a:ln>
                <a:noFill/>
              </a:ln>
              <a:solidFill>
                <a:schemeClr val="tx1"/>
              </a:solidFill>
              <a:effectLst/>
              <a:cs typeface="B Nazanin"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 4.jpg"/>
          <p:cNvPicPr>
            <a:picLocks noChangeAspect="1"/>
          </p:cNvPicPr>
          <p:nvPr/>
        </p:nvPicPr>
        <p:blipFill>
          <a:blip r:embed="rId3" cstate="print">
            <a:clrChange>
              <a:clrFrom>
                <a:srgbClr val="FFFFFF"/>
              </a:clrFrom>
              <a:clrTo>
                <a:srgbClr val="FFFFFF">
                  <a:alpha val="0"/>
                </a:srgbClr>
              </a:clrTo>
            </a:clrChange>
          </a:blip>
          <a:stretch>
            <a:fillRect/>
          </a:stretch>
        </p:blipFill>
        <p:spPr>
          <a:xfrm>
            <a:off x="1905000" y="4191000"/>
            <a:ext cx="4949825" cy="2286000"/>
          </a:xfrm>
          <a:prstGeom prst="rect">
            <a:avLst/>
          </a:prstGeom>
        </p:spPr>
      </p:pic>
      <p:sp>
        <p:nvSpPr>
          <p:cNvPr id="5" name="Title 4"/>
          <p:cNvSpPr>
            <a:spLocks noGrp="1"/>
          </p:cNvSpPr>
          <p:nvPr>
            <p:ph type="title"/>
          </p:nvPr>
        </p:nvSpPr>
        <p:spPr/>
        <p:txBody>
          <a:bodyPr/>
          <a:lstStyle/>
          <a:p>
            <a:r>
              <a:rPr lang="fa-IR" dirty="0" smtClean="0"/>
              <a:t>تئوری جذب لانگمیر</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13</a:t>
            </a:fld>
            <a:endParaRPr lang="en-US" dirty="0"/>
          </a:p>
        </p:txBody>
      </p:sp>
      <p:sp>
        <p:nvSpPr>
          <p:cNvPr id="6" name="Text Placeholder 5"/>
          <p:cNvSpPr>
            <a:spLocks noGrp="1"/>
          </p:cNvSpPr>
          <p:nvPr>
            <p:ph type="body" sz="quarter" idx="11"/>
          </p:nvPr>
        </p:nvSpPr>
        <p:spPr>
          <a:xfrm>
            <a:off x="228600" y="1371600"/>
            <a:ext cx="8153400" cy="5105400"/>
          </a:xfrm>
        </p:spPr>
        <p:txBody>
          <a:bodyPr/>
          <a:lstStyle/>
          <a:p>
            <a:r>
              <a:rPr lang="fa-IR" b="1" dirty="0" smtClean="0"/>
              <a:t>تئوری جذب لانگمیر با استفاده از فرضیات زیر، از قانون جذب فیزیکی مولکول گاز روی سطح جامد بدست آمده است:</a:t>
            </a:r>
          </a:p>
          <a:p>
            <a:pPr marL="457200" indent="-457200">
              <a:buFont typeface="+mj-lt"/>
              <a:buAutoNum type="arabicParenR"/>
            </a:pPr>
            <a:r>
              <a:rPr lang="fa-IR" sz="1900" b="1" dirty="0" smtClean="0"/>
              <a:t>سطح جسم جامد یک سطح کاملا یکنواخت و همگن است و تمام مکان‌ها اولویت یکسان برای جذب دارند.</a:t>
            </a:r>
          </a:p>
          <a:p>
            <a:pPr marL="457200" indent="-457200">
              <a:buFont typeface="+mj-lt"/>
              <a:buAutoNum type="arabicParenR"/>
            </a:pPr>
            <a:r>
              <a:rPr lang="fa-IR" sz="1900" b="1" dirty="0" smtClean="0"/>
              <a:t>هر مکان بیشتر از یک مولکول جذب نمی‌کند، در چنین شرایطی یک تک لایه از مولکول‌ها بر روی سطح جسم جامد جذب خواهد شد.</a:t>
            </a:r>
          </a:p>
          <a:p>
            <a:pPr marL="457200" indent="-457200">
              <a:buFont typeface="+mj-lt"/>
              <a:buAutoNum type="arabicParenR"/>
            </a:pPr>
            <a:r>
              <a:rPr lang="fa-IR" sz="1900" b="1" dirty="0" smtClean="0"/>
              <a:t>مولکول‌های گاز جذب شده در فاز بخار یک رفتار ایده‌آل دارند، یعنی هیچ بر همکنشی بین مولکول‌های گاز با هم و با سطح جاذب وجود ندارد.</a:t>
            </a:r>
          </a:p>
          <a:p>
            <a:pPr marL="457200" indent="-457200">
              <a:buFont typeface="+mj-lt"/>
              <a:buAutoNum type="arabicParenR"/>
            </a:pPr>
            <a:r>
              <a:rPr lang="fa-IR" sz="1900" b="1" dirty="0" smtClean="0"/>
              <a:t>تمام مولکول‌ها با مکانیزمی مشابه هم جذب سطح می‌شوند.</a:t>
            </a:r>
          </a:p>
          <a:p>
            <a:endParaRPr lang="en-US" b="1" dirty="0" smtClean="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تئوری جذب لانگمیر</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14</a:t>
            </a:fld>
            <a:endParaRPr lang="en-US" dirty="0"/>
          </a:p>
        </p:txBody>
      </p:sp>
      <p:sp>
        <p:nvSpPr>
          <p:cNvPr id="6" name="Text Placeholder 5"/>
          <p:cNvSpPr>
            <a:spLocks noGrp="1"/>
          </p:cNvSpPr>
          <p:nvPr>
            <p:ph type="body" sz="quarter" idx="11"/>
          </p:nvPr>
        </p:nvSpPr>
        <p:spPr>
          <a:xfrm>
            <a:off x="304800" y="1371600"/>
            <a:ext cx="8077200" cy="5181600"/>
          </a:xfrm>
        </p:spPr>
        <p:txBody>
          <a:bodyPr/>
          <a:lstStyle/>
          <a:p>
            <a:r>
              <a:rPr lang="fa-IR" b="1" dirty="0" smtClean="0"/>
              <a:t>تئوری لانگمیر براساس </a:t>
            </a:r>
            <a:r>
              <a:rPr lang="fa-IR" b="1" dirty="0" smtClean="0">
                <a:solidFill>
                  <a:srgbClr val="E95909"/>
                </a:solidFill>
              </a:rPr>
              <a:t>جذب تک لایه‌ای مولکول‌های گاز بر روی سطح یک جامد </a:t>
            </a:r>
            <a:r>
              <a:rPr lang="fa-IR" b="1" dirty="0" smtClean="0"/>
              <a:t>بیان شده است. </a:t>
            </a:r>
          </a:p>
          <a:p>
            <a:r>
              <a:rPr lang="fa-IR" b="1" dirty="0" smtClean="0"/>
              <a:t>میزان سطح پر شده </a:t>
            </a:r>
            <a:r>
              <a:rPr lang="fa-IR" b="1" dirty="0" smtClean="0">
                <a:latin typeface="Times New Roman" pitchFamily="18" charset="0"/>
              </a:rPr>
              <a:t>θ</a:t>
            </a:r>
            <a:r>
              <a:rPr lang="fa-IR" b="1" dirty="0" smtClean="0"/>
              <a:t> برابر است با:</a:t>
            </a:r>
          </a:p>
          <a:p>
            <a:endParaRPr lang="en-US" b="1" dirty="0" smtClean="0"/>
          </a:p>
          <a:p>
            <a:r>
              <a:rPr lang="fa-IR" b="1" dirty="0" smtClean="0"/>
              <a:t>میزان حجم گاز مصرفی برای تشکیل یک لایه در شرایط استاندارد</a:t>
            </a:r>
            <a:r>
              <a:rPr lang="fa-IR" b="1" dirty="0" smtClean="0">
                <a:latin typeface="Times New Roman" pitchFamily="18" charset="0"/>
              </a:rPr>
              <a:t>: </a:t>
            </a:r>
            <a:r>
              <a:rPr lang="en-US" b="1" dirty="0" err="1" smtClean="0">
                <a:latin typeface="Times New Roman" pitchFamily="18" charset="0"/>
                <a:cs typeface="Times New Roman" pitchFamily="18" charset="0"/>
              </a:rPr>
              <a:t>V</a:t>
            </a:r>
            <a:r>
              <a:rPr lang="en-US" b="1" baseline="-25000" dirty="0" err="1" smtClean="0">
                <a:latin typeface="Times New Roman" pitchFamily="18" charset="0"/>
                <a:cs typeface="Times New Roman" pitchFamily="18" charset="0"/>
              </a:rPr>
              <a:t>mon</a:t>
            </a:r>
            <a:r>
              <a:rPr lang="fa-IR" b="1" dirty="0" smtClean="0">
                <a:latin typeface="Times New Roman" pitchFamily="18" charset="0"/>
              </a:rPr>
              <a:t> و </a:t>
            </a:r>
            <a:r>
              <a:rPr lang="fa-IR" b="1" dirty="0" smtClean="0"/>
              <a:t>حجم گاز جذب شده در فشار </a:t>
            </a:r>
            <a:r>
              <a:rPr lang="en-US" b="1" dirty="0" smtClean="0">
                <a:latin typeface="Times New Roman" pitchFamily="18" charset="0"/>
                <a:cs typeface="Times New Roman" pitchFamily="18" charset="0"/>
              </a:rPr>
              <a:t>P</a:t>
            </a:r>
            <a:r>
              <a:rPr lang="fa-IR" b="1" dirty="0" smtClean="0">
                <a:latin typeface="Times New Roman" pitchFamily="18" charset="0"/>
              </a:rPr>
              <a:t>: </a:t>
            </a:r>
            <a:r>
              <a:rPr lang="en-US" b="1" dirty="0" smtClean="0">
                <a:latin typeface="Times New Roman" pitchFamily="18" charset="0"/>
                <a:cs typeface="Times New Roman" pitchFamily="18" charset="0"/>
              </a:rPr>
              <a:t>V</a:t>
            </a:r>
            <a:endParaRPr lang="fa-IR" b="1" dirty="0" smtClean="0">
              <a:latin typeface="Times New Roman" pitchFamily="18" charset="0"/>
            </a:endParaRPr>
          </a:p>
          <a:p>
            <a:pPr algn="r"/>
            <a:r>
              <a:rPr lang="fa-IR" b="1" dirty="0" smtClean="0"/>
              <a:t>در این حالت رابطه خطی لانگمیر به صورت زیر است:</a:t>
            </a:r>
          </a:p>
          <a:p>
            <a:pPr algn="r"/>
            <a:endParaRPr lang="fa-IR" b="1" dirty="0" smtClean="0"/>
          </a:p>
          <a:p>
            <a:pPr algn="r"/>
            <a:endParaRPr lang="en-US" b="1" dirty="0" smtClean="0"/>
          </a:p>
          <a:p>
            <a:r>
              <a:rPr lang="fa-IR" b="1" dirty="0" smtClean="0"/>
              <a:t>  از طریق مقادیر شیب و عرض از مبدأ خط حاصل از رابطه فوق، </a:t>
            </a:r>
            <a:r>
              <a:rPr lang="en-US" b="1" dirty="0" smtClean="0">
                <a:latin typeface="Times New Roman" pitchFamily="18" charset="0"/>
                <a:cs typeface="Times New Roman" pitchFamily="18" charset="0"/>
              </a:rPr>
              <a:t>K</a:t>
            </a:r>
            <a:r>
              <a:rPr lang="fa-IR" b="1" dirty="0" smtClean="0">
                <a:latin typeface="Times New Roman" pitchFamily="18" charset="0"/>
              </a:rPr>
              <a:t> و </a:t>
            </a:r>
            <a:r>
              <a:rPr lang="en-US" b="1" dirty="0" err="1" smtClean="0">
                <a:latin typeface="Times New Roman" pitchFamily="18" charset="0"/>
                <a:cs typeface="Times New Roman" pitchFamily="18" charset="0"/>
              </a:rPr>
              <a:t>V</a:t>
            </a:r>
            <a:r>
              <a:rPr lang="en-US" b="1" baseline="-25000" dirty="0" err="1" smtClean="0">
                <a:latin typeface="Times New Roman" pitchFamily="18" charset="0"/>
                <a:cs typeface="Times New Roman" pitchFamily="18" charset="0"/>
              </a:rPr>
              <a:t>mon</a:t>
            </a:r>
            <a:r>
              <a:rPr lang="fa-IR" b="1" dirty="0" smtClean="0"/>
              <a:t> را بدست می آید.</a:t>
            </a:r>
          </a:p>
          <a:p>
            <a:endParaRPr lang="en-US" b="1" dirty="0" smtClean="0"/>
          </a:p>
        </p:txBody>
      </p:sp>
      <p:sp>
        <p:nvSpPr>
          <p:cNvPr id="819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1921" name="Picture 1"/>
          <p:cNvPicPr>
            <a:picLocks noChangeAspect="1" noChangeArrowheads="1"/>
          </p:cNvPicPr>
          <p:nvPr/>
        </p:nvPicPr>
        <p:blipFill>
          <a:blip r:embed="rId3" cstate="print">
            <a:clrChange>
              <a:clrFrom>
                <a:srgbClr val="FFFFFF"/>
              </a:clrFrom>
              <a:clrTo>
                <a:srgbClr val="FFFFFF">
                  <a:alpha val="0"/>
                </a:srgbClr>
              </a:clrTo>
            </a:clrChange>
            <a:lum bright="-10000" contrast="20000"/>
          </a:blip>
          <a:srcRect/>
          <a:stretch>
            <a:fillRect/>
          </a:stretch>
        </p:blipFill>
        <p:spPr bwMode="auto">
          <a:xfrm>
            <a:off x="914400" y="1865326"/>
            <a:ext cx="1371600" cy="725474"/>
          </a:xfrm>
          <a:prstGeom prst="rect">
            <a:avLst/>
          </a:prstGeom>
          <a:noFill/>
        </p:spPr>
      </p:pic>
      <p:sp>
        <p:nvSpPr>
          <p:cNvPr id="81923" name="Rectangle 3"/>
          <p:cNvSpPr>
            <a:spLocks noChangeArrowheads="1"/>
          </p:cNvSpPr>
          <p:nvPr/>
        </p:nvSpPr>
        <p:spPr bwMode="auto">
          <a:xfrm>
            <a:off x="0" y="923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8192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1924" name="Picture 4"/>
          <p:cNvPicPr>
            <a:picLocks noChangeAspect="1" noChangeArrowheads="1"/>
          </p:cNvPicPr>
          <p:nvPr/>
        </p:nvPicPr>
        <p:blipFill>
          <a:blip r:embed="rId4" cstate="print">
            <a:clrChange>
              <a:clrFrom>
                <a:srgbClr val="FFFFFF"/>
              </a:clrFrom>
              <a:clrTo>
                <a:srgbClr val="FFFFFF">
                  <a:alpha val="0"/>
                </a:srgbClr>
              </a:clrTo>
            </a:clrChange>
            <a:lum bright="-10000" contrast="20000"/>
          </a:blip>
          <a:srcRect/>
          <a:stretch>
            <a:fillRect/>
          </a:stretch>
        </p:blipFill>
        <p:spPr bwMode="auto">
          <a:xfrm>
            <a:off x="609600" y="3733800"/>
            <a:ext cx="2895600" cy="685800"/>
          </a:xfrm>
          <a:prstGeom prst="rect">
            <a:avLst/>
          </a:prstGeom>
          <a:noFill/>
        </p:spPr>
      </p:pic>
      <p:sp>
        <p:nvSpPr>
          <p:cNvPr id="81926" name="Rectangle 6"/>
          <p:cNvSpPr>
            <a:spLocks noChangeArrowheads="1"/>
          </p:cNvSpPr>
          <p:nvPr/>
        </p:nvSpPr>
        <p:spPr bwMode="auto">
          <a:xfrm>
            <a:off x="0" y="9048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ounded Rectangle 11"/>
          <p:cNvSpPr/>
          <p:nvPr/>
        </p:nvSpPr>
        <p:spPr bwMode="auto">
          <a:xfrm>
            <a:off x="1066800" y="5105400"/>
            <a:ext cx="6629400" cy="1295400"/>
          </a:xfrm>
          <a:prstGeom prst="roundRect">
            <a:avLst/>
          </a:prstGeom>
          <a:solidFill>
            <a:srgbClr val="9FE6FF"/>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200" b="1" dirty="0" smtClean="0"/>
              <a:t>مقدار محاسبه شده </a:t>
            </a:r>
            <a:r>
              <a:rPr lang="en-US" sz="2200" b="1" dirty="0" err="1" smtClean="0"/>
              <a:t>V</a:t>
            </a:r>
            <a:r>
              <a:rPr lang="en-US" sz="2200" b="1" baseline="-25000" dirty="0" err="1" smtClean="0"/>
              <a:t>mon</a:t>
            </a:r>
            <a:r>
              <a:rPr lang="fa-IR" sz="2200" b="1" dirty="0" smtClean="0"/>
              <a:t> مربوط به میزان مکان‌های پر شده توسط گاز می‌باشد که با دانستن تعداد مولکول‌های جذب شده و سطح اشغال شده توسط هر مولکول، می‌توان سطح کل را محاسبه نمود.</a:t>
            </a:r>
            <a:endParaRPr lang="en-US" sz="2200" b="1" dirty="0" smtClean="0"/>
          </a:p>
          <a:p>
            <a:pPr marL="0" marR="0" indent="0" algn="just" defTabSz="914400" rtl="1" eaLnBrk="1" fontAlgn="base" latinLnBrk="0" hangingPunct="1">
              <a:lnSpc>
                <a:spcPct val="100000"/>
              </a:lnSpc>
              <a:spcBef>
                <a:spcPct val="0"/>
              </a:spcBef>
              <a:spcAft>
                <a:spcPct val="0"/>
              </a:spcAft>
              <a:buClrTx/>
              <a:buSzTx/>
              <a:buFontTx/>
              <a:buNone/>
              <a:tabLst/>
            </a:pPr>
            <a:endParaRPr kumimoji="1" lang="en-US" sz="2200" b="1" i="0" u="none" strike="noStrike" cap="none" normalizeH="0" baseline="0" dirty="0" smtClean="0">
              <a:ln>
                <a:noFill/>
              </a:ln>
              <a:solidFill>
                <a:schemeClr val="tx1"/>
              </a:solidFill>
              <a:effectLst/>
              <a:latin typeface="Times New Roman" pitchFamily="18" charset="0"/>
              <a:cs typeface="B Lotus"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1921"/>
                                        </p:tgtEl>
                                        <p:attrNameLst>
                                          <p:attrName>style.visibility</p:attrName>
                                        </p:attrNameLst>
                                      </p:cBhvr>
                                      <p:to>
                                        <p:strVal val="visible"/>
                                      </p:to>
                                    </p:set>
                                    <p:animEffect transition="in" filter="fade">
                                      <p:cBhvr>
                                        <p:cTn id="7" dur="1000"/>
                                        <p:tgtEl>
                                          <p:spTgt spid="8192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1924"/>
                                        </p:tgtEl>
                                        <p:attrNameLst>
                                          <p:attrName>style.visibility</p:attrName>
                                        </p:attrNameLst>
                                      </p:cBhvr>
                                      <p:to>
                                        <p:strVal val="visible"/>
                                      </p:to>
                                    </p:set>
                                    <p:animEffect transition="in" filter="fade">
                                      <p:cBhvr>
                                        <p:cTn id="11" dur="1000"/>
                                        <p:tgtEl>
                                          <p:spTgt spid="81924"/>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تئوری جذب </a:t>
            </a:r>
            <a:r>
              <a:rPr lang="en-US" sz="4000" dirty="0" smtClean="0">
                <a:latin typeface="Times New Roman" pitchFamily="18" charset="0"/>
                <a:cs typeface="Times New Roman" pitchFamily="18" charset="0"/>
              </a:rPr>
              <a:t>BET</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15</a:t>
            </a:fld>
            <a:endParaRPr lang="en-US" dirty="0"/>
          </a:p>
        </p:txBody>
      </p:sp>
      <p:sp>
        <p:nvSpPr>
          <p:cNvPr id="6" name="Text Placeholder 5"/>
          <p:cNvSpPr>
            <a:spLocks noGrp="1"/>
          </p:cNvSpPr>
          <p:nvPr>
            <p:ph type="body" sz="quarter" idx="11"/>
          </p:nvPr>
        </p:nvSpPr>
        <p:spPr>
          <a:xfrm>
            <a:off x="609600" y="1752600"/>
            <a:ext cx="7391400" cy="4267200"/>
          </a:xfrm>
        </p:spPr>
        <p:txBody>
          <a:bodyPr/>
          <a:lstStyle/>
          <a:p>
            <a:r>
              <a:rPr lang="fa-IR" b="1" dirty="0" smtClean="0"/>
              <a:t>باید توجه داشت که در عمل این چهار شرط به ندرت عملی شده و در واقع سطحی که جذب در آن رخ می‌دهد پر از نقایص و غیر یکنواختی است. </a:t>
            </a:r>
          </a:p>
          <a:p>
            <a:r>
              <a:rPr lang="fa-IR" b="1" dirty="0" smtClean="0"/>
              <a:t>دیگر اینکه مولکول‌های جذب شونده خنثی نبوده و با یکدیگر و با سطح واکنش می دهند، </a:t>
            </a:r>
          </a:p>
          <a:p>
            <a:r>
              <a:rPr lang="fa-IR" b="1" dirty="0" smtClean="0"/>
              <a:t>مکانیزم جذب برای مولکول‌هایی که در ابتدای فرآیند جذب سطح می‌شوند با مولکول‌هایی که در انتها جذب می‌شوند متفاوت می‌باشد. </a:t>
            </a:r>
          </a:p>
          <a:p>
            <a:r>
              <a:rPr lang="fa-IR" b="1" dirty="0" smtClean="0"/>
              <a:t>و در نهایت اینکه در عمل شرایط تشکیل تک لایه از اتم‌های جذب شده مشکل بوده و معمولا جذب به صورت چند لایه صورت می‌گیرد.</a:t>
            </a:r>
          </a:p>
          <a:p>
            <a:endParaRPr lang="en-US" b="1" dirty="0" smtClean="0"/>
          </a:p>
          <a:p>
            <a:pPr algn="ctr"/>
            <a:r>
              <a:rPr lang="fa-IR" sz="2200" b="1" dirty="0" smtClean="0">
                <a:solidFill>
                  <a:srgbClr val="00B050"/>
                </a:solidFill>
              </a:rPr>
              <a:t>از این رو تئوری جذب </a:t>
            </a:r>
            <a:r>
              <a:rPr lang="en-US" sz="2200" b="1" dirty="0" smtClean="0">
                <a:solidFill>
                  <a:srgbClr val="00B050"/>
                </a:solidFill>
                <a:latin typeface="Times New Roman" pitchFamily="18" charset="0"/>
                <a:cs typeface="Times New Roman" pitchFamily="18" charset="0"/>
              </a:rPr>
              <a:t>BET</a:t>
            </a:r>
            <a:r>
              <a:rPr lang="fa-IR" sz="2200" b="1" dirty="0" smtClean="0">
                <a:solidFill>
                  <a:srgbClr val="00B050"/>
                </a:solidFill>
                <a:latin typeface="Times New Roman" pitchFamily="18" charset="0"/>
                <a:cs typeface="Times New Roman" pitchFamily="18" charset="0"/>
              </a:rPr>
              <a:t> </a:t>
            </a:r>
            <a:r>
              <a:rPr lang="fa-IR" sz="2200" b="1" dirty="0" smtClean="0">
                <a:solidFill>
                  <a:srgbClr val="00B050"/>
                </a:solidFill>
              </a:rPr>
              <a:t>برای شرایط جذب چند لایه جهت رفع نقص تئوری لانگمیر ارائه گردید.</a:t>
            </a:r>
            <a:endParaRPr lang="en-US" sz="2200" b="1" dirty="0" smtClean="0">
              <a:solidFill>
                <a:srgbClr val="00B050"/>
              </a:solidFill>
            </a:endParaRPr>
          </a:p>
          <a:p>
            <a:endParaRPr lang="en-US" b="1" dirty="0"/>
          </a:p>
        </p:txBody>
      </p:sp>
    </p:spTree>
  </p:cSld>
  <p:clrMapOvr>
    <a:masterClrMapping/>
  </p:clrMapOvr>
  <p:transition spd="slow">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تئوری جذب </a:t>
            </a:r>
            <a:r>
              <a:rPr lang="en-US" sz="4000" dirty="0" smtClean="0">
                <a:latin typeface="Times New Roman" pitchFamily="18" charset="0"/>
                <a:cs typeface="Times New Roman" pitchFamily="18" charset="0"/>
              </a:rPr>
              <a:t>BET</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16</a:t>
            </a:fld>
            <a:endParaRPr lang="en-US" dirty="0"/>
          </a:p>
        </p:txBody>
      </p:sp>
      <p:sp>
        <p:nvSpPr>
          <p:cNvPr id="6" name="Text Placeholder 5"/>
          <p:cNvSpPr>
            <a:spLocks noGrp="1"/>
          </p:cNvSpPr>
          <p:nvPr>
            <p:ph type="body" sz="quarter" idx="11"/>
          </p:nvPr>
        </p:nvSpPr>
        <p:spPr>
          <a:xfrm>
            <a:off x="533400" y="1981200"/>
            <a:ext cx="7620000" cy="3810000"/>
          </a:xfrm>
          <a:ln w="28575">
            <a:solidFill>
              <a:srgbClr val="00B050"/>
            </a:solidFill>
          </a:ln>
        </p:spPr>
        <p:txBody>
          <a:bodyPr/>
          <a:lstStyle/>
          <a:p>
            <a:pPr>
              <a:lnSpc>
                <a:spcPct val="150000"/>
              </a:lnSpc>
            </a:pPr>
            <a:endParaRPr lang="fa-IR" sz="2200" b="1" dirty="0" smtClean="0">
              <a:latin typeface="Times New Roman" pitchFamily="18" charset="0"/>
              <a:cs typeface="Times New Roman" pitchFamily="18" charset="0"/>
            </a:endParaRPr>
          </a:p>
          <a:p>
            <a:pPr>
              <a:lnSpc>
                <a:spcPct val="150000"/>
              </a:lnSpc>
            </a:pPr>
            <a:r>
              <a:rPr lang="en-US" sz="2200" b="1" dirty="0" smtClean="0">
                <a:effectLst>
                  <a:outerShdw blurRad="38100" dist="38100" dir="2700000" algn="tl">
                    <a:srgbClr val="000000">
                      <a:alpha val="43137"/>
                    </a:srgbClr>
                  </a:outerShdw>
                </a:effectLst>
                <a:latin typeface="Times New Roman" pitchFamily="18" charset="0"/>
                <a:cs typeface="Times New Roman" pitchFamily="18" charset="0"/>
              </a:rPr>
              <a:t>BET</a:t>
            </a:r>
            <a:r>
              <a:rPr lang="fa-IR" sz="2200" b="1" dirty="0" smtClean="0"/>
              <a:t> از حرف اول نام سه دانشمند به نام هایبرونر</a:t>
            </a:r>
            <a:r>
              <a:rPr lang="en-US" sz="2200" b="1" dirty="0" smtClean="0">
                <a:latin typeface="Times New Roman" pitchFamily="18" charset="0"/>
                <a:cs typeface="Times New Roman" pitchFamily="18" charset="0"/>
              </a:rPr>
              <a:t>(</a:t>
            </a:r>
            <a:r>
              <a:rPr lang="en-US" sz="2200" b="1" dirty="0" err="1" smtClean="0">
                <a:latin typeface="Times New Roman" pitchFamily="18" charset="0"/>
                <a:cs typeface="Times New Roman" pitchFamily="18" charset="0"/>
              </a:rPr>
              <a:t>StephenBrunauer</a:t>
            </a:r>
            <a:r>
              <a:rPr lang="en-US" sz="2200" b="1" dirty="0" smtClean="0">
                <a:latin typeface="Times New Roman" pitchFamily="18" charset="0"/>
                <a:cs typeface="Times New Roman" pitchFamily="18" charset="0"/>
              </a:rPr>
              <a:t>)</a:t>
            </a:r>
            <a:r>
              <a:rPr lang="fa-IR" sz="2200" b="1" dirty="0" smtClean="0"/>
              <a:t>، امت</a:t>
            </a:r>
            <a:r>
              <a:rPr lang="en-US" sz="2200" b="1" dirty="0" smtClean="0">
                <a:latin typeface="Times New Roman" pitchFamily="18" charset="0"/>
                <a:cs typeface="Times New Roman" pitchFamily="18" charset="0"/>
              </a:rPr>
              <a:t>(Paul Hug Emmett)</a:t>
            </a:r>
            <a:r>
              <a:rPr lang="fa-IR" sz="2200" b="1" dirty="0" smtClean="0"/>
              <a:t>‏ و تلر</a:t>
            </a:r>
            <a:r>
              <a:rPr lang="en-US" sz="2200" b="1" dirty="0" smtClean="0">
                <a:latin typeface="Times New Roman" pitchFamily="18" charset="0"/>
                <a:cs typeface="Times New Roman" pitchFamily="18" charset="0"/>
              </a:rPr>
              <a:t>(Edward Teller)</a:t>
            </a:r>
            <a:r>
              <a:rPr lang="fa-IR" sz="2200" b="1" dirty="0" smtClean="0"/>
              <a:t>که این تئوری را در سال 1938 ارائه کرده بودند، گرفته شده است. تئوری جذب </a:t>
            </a:r>
            <a:r>
              <a:rPr lang="en-US" sz="2200" b="1" dirty="0" smtClean="0">
                <a:latin typeface="Times New Roman" pitchFamily="18" charset="0"/>
                <a:cs typeface="Times New Roman" pitchFamily="18" charset="0"/>
              </a:rPr>
              <a:t>BET</a:t>
            </a:r>
            <a:r>
              <a:rPr lang="fa-IR" sz="2200" b="1" dirty="0" smtClean="0"/>
              <a:t> که گسترده شده تئوری لانگمیر است، بر اساس جذب چند لایه‌ای مولکول‌های گاز توسط ماده استوار است.</a:t>
            </a:r>
            <a:endParaRPr lang="en-US" sz="2200" b="1"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1000"/>
                                        <p:tgtEl>
                                          <p:spTgt spid="6">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تئوری جذب </a:t>
            </a:r>
            <a:r>
              <a:rPr lang="en-US" sz="4000" dirty="0" smtClean="0">
                <a:latin typeface="Times New Roman" pitchFamily="18" charset="0"/>
                <a:cs typeface="Times New Roman" pitchFamily="18" charset="0"/>
              </a:rPr>
              <a:t>BET</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17</a:t>
            </a:fld>
            <a:endParaRPr lang="en-US" dirty="0"/>
          </a:p>
        </p:txBody>
      </p:sp>
      <p:sp>
        <p:nvSpPr>
          <p:cNvPr id="6" name="Text Placeholder 5"/>
          <p:cNvSpPr>
            <a:spLocks noGrp="1"/>
          </p:cNvSpPr>
          <p:nvPr>
            <p:ph type="body" sz="quarter" idx="11"/>
          </p:nvPr>
        </p:nvSpPr>
        <p:spPr>
          <a:xfrm>
            <a:off x="762000" y="1524000"/>
            <a:ext cx="7162800" cy="4648200"/>
          </a:xfrm>
        </p:spPr>
        <p:txBody>
          <a:bodyPr/>
          <a:lstStyle/>
          <a:p>
            <a:pPr>
              <a:lnSpc>
                <a:spcPct val="150000"/>
              </a:lnSpc>
            </a:pPr>
            <a:r>
              <a:rPr lang="fa-IR" b="1" dirty="0" smtClean="0"/>
              <a:t>سیستم </a:t>
            </a:r>
            <a:r>
              <a:rPr lang="en-US" b="1" dirty="0" smtClean="0">
                <a:latin typeface="Times New Roman" pitchFamily="18" charset="0"/>
                <a:cs typeface="Times New Roman" pitchFamily="18" charset="0"/>
              </a:rPr>
              <a:t>BET</a:t>
            </a:r>
            <a:r>
              <a:rPr lang="fa-IR" b="1" dirty="0" smtClean="0"/>
              <a:t> بر اساس سنجش حجم گاز نیتروژن جذب و واجذب شده توسط سطح ماده در دمای ثابت نیتروژن مایع (77 درجه کلوین) کار می‌کند. پس از قرار گرفتن سلول حاوی نمونه مورد نظر در مخزن نیتروژن مایع، با افزایش تدریجی فشار گاز نیتروژن در هر مرحله میزان حجم گاز جذب شده توسط ماده محاسبه می‌شود. سپس با کاهش تدریجی فشار گاز، میزان واجذب ماده اندازه‌گیری می‌شود و در نهایت نمودار حجم گاز نیتروژن جذب و واجذب شده توسط ماده براساس فشار نسبی در دمای ثابت رسم می‌شود. </a:t>
            </a:r>
          </a:p>
          <a:p>
            <a:pPr>
              <a:lnSpc>
                <a:spcPct val="150000"/>
              </a:lnSpc>
            </a:pPr>
            <a:r>
              <a:rPr lang="fa-IR" b="1" dirty="0" smtClean="0"/>
              <a:t>نمودار </a:t>
            </a:r>
            <a:r>
              <a:rPr lang="en-US" b="1" dirty="0" smtClean="0">
                <a:latin typeface="Times New Roman" pitchFamily="18" charset="0"/>
                <a:cs typeface="Times New Roman" pitchFamily="18" charset="0"/>
              </a:rPr>
              <a:t>BET</a:t>
            </a:r>
            <a:r>
              <a:rPr lang="fa-IR" b="1" dirty="0" smtClean="0"/>
              <a:t> که نمودارجذب و واجذب همدما</a:t>
            </a:r>
            <a:r>
              <a:rPr lang="en-US" b="1" dirty="0" smtClean="0">
                <a:latin typeface="Times New Roman" pitchFamily="18" charset="0"/>
                <a:cs typeface="Times New Roman" pitchFamily="18" charset="0"/>
              </a:rPr>
              <a:t>(Adsorption/Desorption Isotherm) </a:t>
            </a:r>
            <a:r>
              <a:rPr lang="fa-IR" b="1" dirty="0" smtClean="0">
                <a:latin typeface="Times New Roman" pitchFamily="18" charset="0"/>
              </a:rPr>
              <a:t> </a:t>
            </a:r>
            <a:r>
              <a:rPr lang="fa-IR" b="1" dirty="0" smtClean="0"/>
              <a:t>نیز نامیده می‌شود، یک نمودار خطی است که میزان </a:t>
            </a:r>
            <a:r>
              <a:rPr lang="fa-IR" b="1" dirty="0" smtClean="0">
                <a:effectLst>
                  <a:outerShdw blurRad="38100" dist="38100" dir="2700000" algn="tl">
                    <a:srgbClr val="000000">
                      <a:alpha val="43137"/>
                    </a:srgbClr>
                  </a:outerShdw>
                </a:effectLst>
              </a:rPr>
              <a:t>سطح موثر ماده </a:t>
            </a:r>
            <a:r>
              <a:rPr lang="fa-IR" b="1" dirty="0" smtClean="0"/>
              <a:t>از آن استخراج می‌شود.</a:t>
            </a:r>
            <a:endParaRPr lang="en-US" b="1" dirty="0"/>
          </a:p>
        </p:txBody>
      </p:sp>
    </p:spTree>
  </p:cSld>
  <p:clrMapOvr>
    <a:masterClrMapping/>
  </p:clrMapOvr>
  <p:transition spd="slow">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 5.jpg"/>
          <p:cNvPicPr>
            <a:picLocks noChangeAspect="1"/>
          </p:cNvPicPr>
          <p:nvPr/>
        </p:nvPicPr>
        <p:blipFill>
          <a:blip r:embed="rId3" cstate="print">
            <a:lum/>
          </a:blip>
          <a:srcRect l="1667" t="6000" r="3333"/>
          <a:stretch>
            <a:fillRect/>
          </a:stretch>
        </p:blipFill>
        <p:spPr>
          <a:xfrm>
            <a:off x="43774" y="1219200"/>
            <a:ext cx="4452026" cy="3670968"/>
          </a:xfrm>
          <a:prstGeom prst="rect">
            <a:avLst/>
          </a:prstGeom>
        </p:spPr>
      </p:pic>
      <p:sp>
        <p:nvSpPr>
          <p:cNvPr id="5" name="Title 4"/>
          <p:cNvSpPr>
            <a:spLocks noGrp="1"/>
          </p:cNvSpPr>
          <p:nvPr>
            <p:ph type="title"/>
          </p:nvPr>
        </p:nvSpPr>
        <p:spPr/>
        <p:txBody>
          <a:bodyPr/>
          <a:lstStyle/>
          <a:p>
            <a:r>
              <a:rPr lang="fa-IR" dirty="0" smtClean="0"/>
              <a:t>معادله </a:t>
            </a:r>
            <a:r>
              <a:rPr lang="en-US" sz="4000" dirty="0" smtClean="0">
                <a:latin typeface="Times New Roman" pitchFamily="18" charset="0"/>
                <a:cs typeface="Times New Roman" pitchFamily="18" charset="0"/>
              </a:rPr>
              <a:t>BET</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18</a:t>
            </a:fld>
            <a:endParaRPr lang="en-US" dirty="0"/>
          </a:p>
        </p:txBody>
      </p:sp>
      <p:sp>
        <p:nvSpPr>
          <p:cNvPr id="6" name="Text Placeholder 5"/>
          <p:cNvSpPr>
            <a:spLocks noGrp="1"/>
          </p:cNvSpPr>
          <p:nvPr>
            <p:ph type="body" sz="quarter" idx="11"/>
          </p:nvPr>
        </p:nvSpPr>
        <p:spPr>
          <a:xfrm>
            <a:off x="304800" y="1371600"/>
            <a:ext cx="8001000" cy="5181600"/>
          </a:xfrm>
        </p:spPr>
        <p:txBody>
          <a:bodyPr/>
          <a:lstStyle/>
          <a:p>
            <a:endParaRPr lang="fa-IR" b="1" dirty="0" smtClean="0"/>
          </a:p>
          <a:p>
            <a:r>
              <a:rPr lang="fa-IR" b="1" dirty="0" smtClean="0"/>
              <a:t>معادله </a:t>
            </a:r>
            <a:r>
              <a:rPr lang="en-US" b="1" dirty="0" smtClean="0">
                <a:latin typeface="Times New Roman" pitchFamily="18" charset="0"/>
                <a:cs typeface="Times New Roman" pitchFamily="18" charset="0"/>
              </a:rPr>
              <a:t>BET</a:t>
            </a:r>
            <a:r>
              <a:rPr lang="fa-IR" b="1" dirty="0" smtClean="0"/>
              <a:t>:</a:t>
            </a:r>
          </a:p>
          <a:p>
            <a:endParaRPr lang="fa-IR" b="1" dirty="0" smtClean="0"/>
          </a:p>
          <a:p>
            <a:endParaRPr lang="fa-IR" b="1" dirty="0" smtClean="0"/>
          </a:p>
          <a:p>
            <a:endParaRPr lang="fa-IR" b="1" dirty="0" smtClean="0"/>
          </a:p>
          <a:p>
            <a:endParaRPr lang="fa-IR" b="1" dirty="0" smtClean="0"/>
          </a:p>
          <a:p>
            <a:endParaRPr lang="fa-IR" b="1" dirty="0" smtClean="0"/>
          </a:p>
          <a:p>
            <a:endParaRPr lang="fa-IR" b="1" dirty="0" smtClean="0"/>
          </a:p>
          <a:p>
            <a:endParaRPr lang="en-US" b="1" dirty="0" smtClean="0"/>
          </a:p>
          <a:p>
            <a:r>
              <a:rPr lang="fa-IR" b="1" dirty="0" smtClean="0"/>
              <a:t> </a:t>
            </a:r>
            <a:r>
              <a:rPr lang="en-US" sz="1800" b="1" i="1" dirty="0" smtClean="0">
                <a:latin typeface="Times New Roman" pitchFamily="18" charset="0"/>
                <a:cs typeface="Times New Roman" pitchFamily="18" charset="0"/>
              </a:rPr>
              <a:t> P</a:t>
            </a:r>
            <a:r>
              <a:rPr lang="fa-IR" sz="1800" b="1" dirty="0" smtClean="0"/>
              <a:t>= فشار جزئی گاز جذب شده(دردمای</a:t>
            </a:r>
            <a:r>
              <a:rPr lang="en-US" sz="1800" b="1" dirty="0" smtClean="0"/>
              <a:t>k</a:t>
            </a:r>
            <a:r>
              <a:rPr lang="fa-IR" sz="1800" b="1" dirty="0" smtClean="0"/>
              <a:t>77/4-پاسکال)</a:t>
            </a:r>
            <a:endParaRPr lang="en-US" sz="1800" b="1" dirty="0" smtClean="0"/>
          </a:p>
          <a:p>
            <a:r>
              <a:rPr lang="en-US" sz="1800" b="1" i="1" dirty="0" smtClean="0">
                <a:latin typeface="Times New Roman" pitchFamily="18" charset="0"/>
                <a:cs typeface="Times New Roman" pitchFamily="18" charset="0"/>
              </a:rPr>
              <a:t>Po</a:t>
            </a:r>
            <a:r>
              <a:rPr lang="fa-IR" sz="1800" b="1" dirty="0" smtClean="0"/>
              <a:t>= فشار جزئی گاز جذب شده(پاسکال)</a:t>
            </a:r>
            <a:endParaRPr lang="en-US" sz="1800" b="1" dirty="0" smtClean="0"/>
          </a:p>
          <a:p>
            <a:r>
              <a:rPr lang="en-US" sz="1800" b="1" i="1" dirty="0" err="1" smtClean="0">
                <a:latin typeface="Times New Roman" pitchFamily="18" charset="0"/>
                <a:cs typeface="Times New Roman" pitchFamily="18" charset="0"/>
              </a:rPr>
              <a:t>Va</a:t>
            </a:r>
            <a:r>
              <a:rPr lang="fa-IR" sz="1800" b="1" dirty="0" smtClean="0"/>
              <a:t>= حجم گاز جذب شده در شرایط استاندارد(میلی لیتر)</a:t>
            </a:r>
          </a:p>
          <a:p>
            <a:r>
              <a:rPr lang="en-US" sz="1800" b="1" i="1" dirty="0" err="1" smtClean="0">
                <a:latin typeface="Times New Roman" pitchFamily="18" charset="0"/>
                <a:cs typeface="Times New Roman" pitchFamily="18" charset="0"/>
              </a:rPr>
              <a:t>Vm</a:t>
            </a:r>
            <a:r>
              <a:rPr lang="fa-IR" sz="1800" b="1" dirty="0" smtClean="0"/>
              <a:t>= حجم گاز جذب شده برای تولید یک تک لایه روی سطح نمونه در حالت استاندارد(میلی لیتر)</a:t>
            </a:r>
            <a:endParaRPr lang="en-US" sz="1800" b="1" dirty="0" smtClean="0"/>
          </a:p>
          <a:p>
            <a:r>
              <a:rPr lang="en-US" sz="1800" b="1" i="1" dirty="0" smtClean="0">
                <a:latin typeface="Times New Roman" pitchFamily="18" charset="0"/>
                <a:cs typeface="Times New Roman" pitchFamily="18" charset="0"/>
              </a:rPr>
              <a:t>C</a:t>
            </a:r>
            <a:r>
              <a:rPr lang="fa-IR" sz="1800" b="1" dirty="0" smtClean="0"/>
              <a:t>= مقداری ثابت-وابسته به آنتالپی جذب گاز جذب شده روی نمونه پودری</a:t>
            </a:r>
            <a:endParaRPr lang="en-US" sz="1800" b="1" dirty="0" smtClean="0"/>
          </a:p>
          <a:p>
            <a:endParaRPr lang="en-US" b="1" dirty="0"/>
          </a:p>
        </p:txBody>
      </p:sp>
      <p:sp>
        <p:nvSpPr>
          <p:cNvPr id="839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3969" name="Picture 1"/>
          <p:cNvPicPr>
            <a:picLocks noChangeAspect="1" noChangeArrowheads="1"/>
          </p:cNvPicPr>
          <p:nvPr/>
        </p:nvPicPr>
        <p:blipFill>
          <a:blip r:embed="rId4" cstate="print">
            <a:clrChange>
              <a:clrFrom>
                <a:srgbClr val="FFFFFF"/>
              </a:clrFrom>
              <a:clrTo>
                <a:srgbClr val="FFFFFF">
                  <a:alpha val="0"/>
                </a:srgbClr>
              </a:clrTo>
            </a:clrChange>
            <a:lum bright="-10000" contrast="20000"/>
          </a:blip>
          <a:srcRect/>
          <a:stretch>
            <a:fillRect/>
          </a:stretch>
        </p:blipFill>
        <p:spPr bwMode="auto">
          <a:xfrm>
            <a:off x="4749800" y="2743200"/>
            <a:ext cx="3632200" cy="838200"/>
          </a:xfrm>
          <a:prstGeom prst="rect">
            <a:avLst/>
          </a:prstGeom>
          <a:noFill/>
        </p:spPr>
      </p:pic>
      <p:sp>
        <p:nvSpPr>
          <p:cNvPr id="83971" name="Rectangle 3"/>
          <p:cNvSpPr>
            <a:spLocks noChangeArrowheads="1"/>
          </p:cNvSpPr>
          <p:nvPr/>
        </p:nvSpPr>
        <p:spPr bwMode="auto">
          <a:xfrm>
            <a:off x="0" y="10668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83969"/>
                                        </p:tgtEl>
                                        <p:attrNameLst>
                                          <p:attrName>style.visibility</p:attrName>
                                        </p:attrNameLst>
                                      </p:cBhvr>
                                      <p:to>
                                        <p:strVal val="visible"/>
                                      </p:to>
                                    </p:set>
                                    <p:anim calcmode="lin" valueType="num">
                                      <p:cBhvr>
                                        <p:cTn id="7" dur="1000" fill="hold"/>
                                        <p:tgtEl>
                                          <p:spTgt spid="83969"/>
                                        </p:tgtEl>
                                        <p:attrNameLst>
                                          <p:attrName>ppt_w</p:attrName>
                                        </p:attrNameLst>
                                      </p:cBhvr>
                                      <p:tavLst>
                                        <p:tav tm="0">
                                          <p:val>
                                            <p:strVal val="#ppt_w*0.70"/>
                                          </p:val>
                                        </p:tav>
                                        <p:tav tm="100000">
                                          <p:val>
                                            <p:strVal val="#ppt_w"/>
                                          </p:val>
                                        </p:tav>
                                      </p:tavLst>
                                    </p:anim>
                                    <p:anim calcmode="lin" valueType="num">
                                      <p:cBhvr>
                                        <p:cTn id="8" dur="1000" fill="hold"/>
                                        <p:tgtEl>
                                          <p:spTgt spid="83969"/>
                                        </p:tgtEl>
                                        <p:attrNameLst>
                                          <p:attrName>ppt_h</p:attrName>
                                        </p:attrNameLst>
                                      </p:cBhvr>
                                      <p:tavLst>
                                        <p:tav tm="0">
                                          <p:val>
                                            <p:strVal val="#ppt_h"/>
                                          </p:val>
                                        </p:tav>
                                        <p:tav tm="100000">
                                          <p:val>
                                            <p:strVal val="#ppt_h"/>
                                          </p:val>
                                        </p:tav>
                                      </p:tavLst>
                                    </p:anim>
                                    <p:animEffect transition="in" filter="fade">
                                      <p:cBhvr>
                                        <p:cTn id="9" dur="1000"/>
                                        <p:tgtEl>
                                          <p:spTgt spid="83969"/>
                                        </p:tgtEl>
                                      </p:cBhvr>
                                    </p:animEffect>
                                  </p:childTnLst>
                                </p:cTn>
                              </p:par>
                            </p:childTnLst>
                          </p:cTn>
                        </p:par>
                        <p:par>
                          <p:cTn id="10" fill="hold">
                            <p:stCondLst>
                              <p:cond delay="1000"/>
                            </p:stCondLst>
                            <p:childTnLst>
                              <p:par>
                                <p:cTn id="11" presetID="8"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amond(in)">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ایزوترم جذب</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19</a:t>
            </a:fld>
            <a:endParaRPr lang="en-US" dirty="0"/>
          </a:p>
        </p:txBody>
      </p:sp>
      <p:sp>
        <p:nvSpPr>
          <p:cNvPr id="6" name="Text Placeholder 5"/>
          <p:cNvSpPr>
            <a:spLocks noGrp="1"/>
          </p:cNvSpPr>
          <p:nvPr>
            <p:ph type="body" sz="quarter" idx="11"/>
          </p:nvPr>
        </p:nvSpPr>
        <p:spPr>
          <a:xfrm>
            <a:off x="304800" y="1295400"/>
            <a:ext cx="8001000" cy="5181600"/>
          </a:xfrm>
        </p:spPr>
        <p:txBody>
          <a:bodyPr/>
          <a:lstStyle/>
          <a:p>
            <a:pPr>
              <a:buFont typeface="Wingdings" pitchFamily="2" charset="2"/>
              <a:buChar char="q"/>
            </a:pPr>
            <a:r>
              <a:rPr lang="fa-IR" b="1" dirty="0" smtClean="0"/>
              <a:t>جذب معمولا از طریق ایزوترم‌هایی بیان می‌ شود که معادل میزان ماده جذب شونده روی سطح جاذب است و تابعی از میزان فشار یا غلظت ماده جذب شونده در شرایط دمای ثابت می‌باشد. ایزوترم‌های جذب به شش گروه طبقه‌بندی می شوند. </a:t>
            </a:r>
          </a:p>
          <a:p>
            <a:endParaRPr lang="fa-IR" b="1" dirty="0" smtClean="0"/>
          </a:p>
          <a:p>
            <a:endParaRPr lang="fa-IR" b="1" dirty="0" smtClean="0"/>
          </a:p>
          <a:p>
            <a:endParaRPr lang="fa-IR" b="1" dirty="0" smtClean="0"/>
          </a:p>
          <a:p>
            <a:endParaRPr lang="fa-IR" b="1" dirty="0" smtClean="0"/>
          </a:p>
          <a:p>
            <a:endParaRPr lang="fa-IR" b="1" dirty="0" smtClean="0"/>
          </a:p>
          <a:p>
            <a:endParaRPr lang="fa-IR" b="1" dirty="0" smtClean="0"/>
          </a:p>
          <a:p>
            <a:endParaRPr lang="fa-IR" b="1" dirty="0" smtClean="0"/>
          </a:p>
          <a:p>
            <a:endParaRPr lang="fa-IR" b="1" dirty="0" smtClean="0"/>
          </a:p>
          <a:p>
            <a:pPr>
              <a:buFont typeface="Wingdings" pitchFamily="2" charset="2"/>
              <a:buChar char="v"/>
            </a:pPr>
            <a:r>
              <a:rPr lang="fa-IR" b="1" dirty="0" smtClean="0"/>
              <a:t>در همه انواع ایزوترم‌های جذب، با افزایش فشار جزئی بخار ماده جذب شونده، مقدار ماده‌ای که جذب می‌شود افزایش می‌یابد تا زمانی که یک تک لایه روی سطح بوجود آید. افزایش فشار پس از این نقطه باعث بوجود آمدن بیش از یک لایه روی سطح می‌شود.</a:t>
            </a:r>
            <a:endParaRPr lang="en-US" b="1" dirty="0" smtClean="0"/>
          </a:p>
          <a:p>
            <a:endParaRPr lang="fa-IR" b="1" dirty="0" smtClean="0"/>
          </a:p>
          <a:p>
            <a:endParaRPr lang="en-US" b="1" dirty="0"/>
          </a:p>
        </p:txBody>
      </p:sp>
      <p:pic>
        <p:nvPicPr>
          <p:cNvPr id="7" name="Picture 6" descr="pic. 6.jpg"/>
          <p:cNvPicPr>
            <a:picLocks noChangeAspect="1"/>
          </p:cNvPicPr>
          <p:nvPr/>
        </p:nvPicPr>
        <p:blipFill>
          <a:blip r:embed="rId3" cstate="print"/>
          <a:stretch>
            <a:fillRect/>
          </a:stretch>
        </p:blipFill>
        <p:spPr>
          <a:xfrm>
            <a:off x="2202873" y="2362200"/>
            <a:ext cx="4655127" cy="2743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latin typeface="Times New Roman" pitchFamily="18" charset="0"/>
              </a:rPr>
              <a:t>ایزوترم جذب نوع</a:t>
            </a:r>
            <a:r>
              <a:rPr lang="en-US" sz="4000" dirty="0" smtClean="0">
                <a:latin typeface="Times New Roman" pitchFamily="18" charset="0"/>
                <a:cs typeface="Times New Roman" pitchFamily="18" charset="0"/>
              </a:rPr>
              <a:t>Ι</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20</a:t>
            </a:fld>
            <a:endParaRPr lang="en-US" dirty="0"/>
          </a:p>
        </p:txBody>
      </p:sp>
      <p:sp>
        <p:nvSpPr>
          <p:cNvPr id="6" name="Text Placeholder 5"/>
          <p:cNvSpPr>
            <a:spLocks noGrp="1"/>
          </p:cNvSpPr>
          <p:nvPr>
            <p:ph type="body" sz="quarter" idx="11"/>
          </p:nvPr>
        </p:nvSpPr>
        <p:spPr>
          <a:xfrm>
            <a:off x="533400" y="1447800"/>
            <a:ext cx="7620000" cy="4572000"/>
          </a:xfrm>
        </p:spPr>
        <p:txBody>
          <a:bodyPr/>
          <a:lstStyle/>
          <a:p>
            <a:r>
              <a:rPr lang="fa-IR" sz="2200" b="1" dirty="0" smtClean="0"/>
              <a:t>این نوع ایزوترم که اغلب با نام لانگمیر خوانده می‌شود، به ندرت در مواد غیر متخلخل دیده می‌شود و برای ترکیباتی که دارای حفره‌های بسیار ریزی هستند (</a:t>
            </a:r>
            <a:r>
              <a:rPr lang="en-US" sz="2200" b="1" dirty="0" smtClean="0"/>
              <a:t>nm</a:t>
            </a:r>
            <a:r>
              <a:rPr lang="fa-IR" sz="2200" b="1" dirty="0" smtClean="0"/>
              <a:t> 2 &gt; )،  مناسب است.</a:t>
            </a:r>
          </a:p>
          <a:p>
            <a:endParaRPr lang="en-US" sz="2200" b="1" dirty="0"/>
          </a:p>
        </p:txBody>
      </p:sp>
      <p:pic>
        <p:nvPicPr>
          <p:cNvPr id="7" name="Picture 6" descr="pic. 7.jpg"/>
          <p:cNvPicPr>
            <a:picLocks noChangeAspect="1"/>
          </p:cNvPicPr>
          <p:nvPr/>
        </p:nvPicPr>
        <p:blipFill>
          <a:blip r:embed="rId3" cstate="print"/>
          <a:stretch>
            <a:fillRect/>
          </a:stretch>
        </p:blipFill>
        <p:spPr>
          <a:xfrm>
            <a:off x="2312226" y="2819400"/>
            <a:ext cx="4393374" cy="3428999"/>
          </a:xfrm>
          <a:prstGeom prst="rect">
            <a:avLst/>
          </a:prstGeom>
          <a:ln w="28575">
            <a:solidFill>
              <a:srgbClr val="0070C0"/>
            </a:solidFill>
          </a:ln>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ایزوترم جذب نوع </a:t>
            </a:r>
            <a:r>
              <a:rPr lang="fa-IR" sz="4000" dirty="0" smtClean="0">
                <a:latin typeface="Times New Roman" pitchFamily="18" charset="0"/>
              </a:rPr>
              <a:t>ΙΙ</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21</a:t>
            </a:fld>
            <a:endParaRPr lang="en-US" dirty="0"/>
          </a:p>
        </p:txBody>
      </p:sp>
      <p:sp>
        <p:nvSpPr>
          <p:cNvPr id="6" name="Text Placeholder 5"/>
          <p:cNvSpPr>
            <a:spLocks noGrp="1"/>
          </p:cNvSpPr>
          <p:nvPr>
            <p:ph type="body" sz="quarter" idx="11"/>
          </p:nvPr>
        </p:nvSpPr>
        <p:spPr>
          <a:xfrm>
            <a:off x="762000" y="1447800"/>
            <a:ext cx="7239000" cy="4724400"/>
          </a:xfrm>
        </p:spPr>
        <p:txBody>
          <a:bodyPr/>
          <a:lstStyle/>
          <a:p>
            <a:r>
              <a:rPr lang="fa-IR" sz="2200" b="1" dirty="0" smtClean="0"/>
              <a:t>این نوع ایزوترم برای ترکیبات غیر متخلخل قابل استفاده است. در نقطه‌ای که با حرف </a:t>
            </a:r>
            <a:r>
              <a:rPr lang="en-US" sz="2200" b="1" dirty="0" smtClean="0">
                <a:latin typeface="Times New Roman" pitchFamily="18" charset="0"/>
                <a:cs typeface="Times New Roman" pitchFamily="18" charset="0"/>
              </a:rPr>
              <a:t>B</a:t>
            </a:r>
            <a:r>
              <a:rPr lang="fa-IR" sz="2200" b="1" dirty="0" smtClean="0"/>
              <a:t> مشخص شده است، تشکیل تک لایه روی سطح، کامل می‌شود.</a:t>
            </a:r>
          </a:p>
          <a:p>
            <a:endParaRPr lang="en-US" sz="2200" b="1" dirty="0"/>
          </a:p>
        </p:txBody>
      </p:sp>
      <p:pic>
        <p:nvPicPr>
          <p:cNvPr id="7" name="Picture 6" descr="pic. 8.jpg"/>
          <p:cNvPicPr>
            <a:picLocks noChangeAspect="1"/>
          </p:cNvPicPr>
          <p:nvPr/>
        </p:nvPicPr>
        <p:blipFill>
          <a:blip r:embed="rId3" cstate="print"/>
          <a:stretch>
            <a:fillRect/>
          </a:stretch>
        </p:blipFill>
        <p:spPr>
          <a:xfrm>
            <a:off x="2133600" y="2590800"/>
            <a:ext cx="4409090" cy="3760694"/>
          </a:xfrm>
          <a:prstGeom prst="rect">
            <a:avLst/>
          </a:prstGeom>
          <a:ln w="28575">
            <a:solidFill>
              <a:srgbClr val="E95909"/>
            </a:solidFill>
          </a:ln>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ایزوترم جذب نوع</a:t>
            </a:r>
            <a:r>
              <a:rPr lang="fa-IR" sz="4000" dirty="0" smtClean="0">
                <a:latin typeface="Times New Roman" pitchFamily="18" charset="0"/>
              </a:rPr>
              <a:t>ΙΙΙ</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22</a:t>
            </a:fld>
            <a:endParaRPr lang="en-US" dirty="0"/>
          </a:p>
        </p:txBody>
      </p:sp>
      <p:sp>
        <p:nvSpPr>
          <p:cNvPr id="6" name="Text Placeholder 5"/>
          <p:cNvSpPr>
            <a:spLocks noGrp="1"/>
          </p:cNvSpPr>
          <p:nvPr>
            <p:ph type="body" sz="quarter" idx="11"/>
          </p:nvPr>
        </p:nvSpPr>
        <p:spPr>
          <a:xfrm>
            <a:off x="457200" y="1524000"/>
            <a:ext cx="7696200" cy="4953000"/>
          </a:xfrm>
        </p:spPr>
        <p:txBody>
          <a:bodyPr/>
          <a:lstStyle/>
          <a:p>
            <a:r>
              <a:rPr lang="fa-IR" sz="2200" b="1" dirty="0" smtClean="0"/>
              <a:t>این نوع ایزوترم بسیار کم مشاهده می‌شود و متعلق به سامانه‌هایی است که متخلخل نبوده و نیروی جذب در آنها خیلی ضعیف است. هنگامی که سطح جذب با ماده جذب شونده مرطوب نمی‌شود، این نوع ایزوترم را می‌توان مشاهده کرد.</a:t>
            </a:r>
          </a:p>
          <a:p>
            <a:endParaRPr lang="fa-IR" sz="2200" b="1" dirty="0" smtClean="0"/>
          </a:p>
          <a:p>
            <a:endParaRPr lang="fa-IR" sz="2200" b="1" dirty="0" smtClean="0"/>
          </a:p>
          <a:p>
            <a:endParaRPr lang="fa-IR" sz="2200" b="1" dirty="0" smtClean="0"/>
          </a:p>
          <a:p>
            <a:endParaRPr lang="fa-IR" sz="2200" b="1" dirty="0" smtClean="0"/>
          </a:p>
          <a:p>
            <a:endParaRPr lang="fa-IR" sz="2200" b="1" dirty="0" smtClean="0"/>
          </a:p>
          <a:p>
            <a:endParaRPr lang="fa-IR" sz="2200" b="1" dirty="0" smtClean="0"/>
          </a:p>
          <a:p>
            <a:endParaRPr lang="fa-IR" sz="2200" b="1" dirty="0" smtClean="0"/>
          </a:p>
        </p:txBody>
      </p:sp>
      <p:pic>
        <p:nvPicPr>
          <p:cNvPr id="7" name="Picture 6" descr="pic. 9.jpg"/>
          <p:cNvPicPr>
            <a:picLocks noChangeAspect="1"/>
          </p:cNvPicPr>
          <p:nvPr/>
        </p:nvPicPr>
        <p:blipFill>
          <a:blip r:embed="rId3" cstate="print"/>
          <a:stretch>
            <a:fillRect/>
          </a:stretch>
        </p:blipFill>
        <p:spPr>
          <a:xfrm>
            <a:off x="539601" y="3216275"/>
            <a:ext cx="4260999" cy="2879725"/>
          </a:xfrm>
          <a:prstGeom prst="rect">
            <a:avLst/>
          </a:prstGeom>
          <a:ln w="28575">
            <a:solidFill>
              <a:srgbClr val="FFFF00"/>
            </a:solidFill>
          </a:ln>
        </p:spPr>
      </p:pic>
      <p:sp>
        <p:nvSpPr>
          <p:cNvPr id="8" name="Rounded Rectangle 7"/>
          <p:cNvSpPr/>
          <p:nvPr/>
        </p:nvSpPr>
        <p:spPr bwMode="auto">
          <a:xfrm>
            <a:off x="5105400" y="4114800"/>
            <a:ext cx="3200400" cy="1447800"/>
          </a:xfrm>
          <a:prstGeom prst="roundRect">
            <a:avLst/>
          </a:prstGeom>
          <a:solidFill>
            <a:srgbClr val="FFFF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000" b="1" dirty="0" smtClean="0"/>
              <a:t>نوع نمایش داده شده در شکل همواره یک خمیدگی رو به بیرون دارد و نقطه </a:t>
            </a:r>
            <a:r>
              <a:rPr lang="en-US" sz="2000" b="1" dirty="0" smtClean="0">
                <a:cs typeface="Times New Roman" pitchFamily="18" charset="0"/>
              </a:rPr>
              <a:t>B</a:t>
            </a:r>
            <a:r>
              <a:rPr lang="fa-IR" sz="2000" b="1" dirty="0" smtClean="0"/>
              <a:t> در آن دیده نمی‌شود.</a:t>
            </a:r>
            <a:endParaRPr lang="en-US" sz="2000" b="1" dirty="0" smtClean="0"/>
          </a:p>
          <a:p>
            <a:pPr marL="0" marR="0" indent="0" algn="just" defTabSz="914400" rtl="1" eaLnBrk="1" fontAlgn="base" latinLnBrk="0" hangingPunct="1">
              <a:lnSpc>
                <a:spcPct val="100000"/>
              </a:lnSpc>
              <a:spcBef>
                <a:spcPct val="0"/>
              </a:spcBef>
              <a:spcAft>
                <a:spcPct val="0"/>
              </a:spcAft>
              <a:buClrTx/>
              <a:buSzTx/>
              <a:buFontTx/>
              <a:buNone/>
              <a:tabLst/>
            </a:pPr>
            <a:endParaRPr kumimoji="1" lang="en-US" sz="2000" b="1" i="0" u="none" strike="noStrike" cap="none" normalizeH="0" baseline="0" dirty="0" smtClean="0">
              <a:ln>
                <a:noFill/>
              </a:ln>
              <a:solidFill>
                <a:schemeClr val="tx1"/>
              </a:solidFill>
              <a:effectLst/>
              <a:latin typeface="Times New Roman" pitchFamily="18" charset="0"/>
              <a:cs typeface="B Lotus"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ایزوترم جذب نوع </a:t>
            </a:r>
            <a:r>
              <a:rPr lang="fa-IR" sz="4000" dirty="0" smtClean="0">
                <a:latin typeface="Times New Roman" pitchFamily="18" charset="0"/>
              </a:rPr>
              <a:t>ΙV</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23</a:t>
            </a:fld>
            <a:endParaRPr lang="en-US" dirty="0"/>
          </a:p>
        </p:txBody>
      </p:sp>
      <p:sp>
        <p:nvSpPr>
          <p:cNvPr id="6" name="Text Placeholder 5"/>
          <p:cNvSpPr>
            <a:spLocks noGrp="1"/>
          </p:cNvSpPr>
          <p:nvPr>
            <p:ph type="body" sz="quarter" idx="11"/>
          </p:nvPr>
        </p:nvSpPr>
        <p:spPr>
          <a:xfrm>
            <a:off x="228600" y="1371600"/>
            <a:ext cx="8153400" cy="5105400"/>
          </a:xfrm>
        </p:spPr>
        <p:txBody>
          <a:bodyPr/>
          <a:lstStyle/>
          <a:p>
            <a:r>
              <a:rPr lang="fa-IR" sz="2200" b="1" dirty="0" smtClean="0"/>
              <a:t>این نوع ایزوترم برای مواد متخلخل به کار برده می‌شود. در صورت کم بودن نسبت </a:t>
            </a:r>
            <a:r>
              <a:rPr lang="en-US" sz="2200" b="1" dirty="0" smtClean="0">
                <a:latin typeface="Times New Roman" pitchFamily="18" charset="0"/>
                <a:cs typeface="Times New Roman" pitchFamily="18" charset="0"/>
              </a:rPr>
              <a:t>P/P</a:t>
            </a:r>
            <a:r>
              <a:rPr lang="fa-IR" sz="2200" b="1" dirty="0" smtClean="0"/>
              <a:t>، شبیه ایزوترم نوع </a:t>
            </a:r>
            <a:r>
              <a:rPr lang="fa-IR" sz="2200" b="1" dirty="0" smtClean="0">
                <a:latin typeface="Times New Roman" pitchFamily="18" charset="0"/>
              </a:rPr>
              <a:t>ΙΙ</a:t>
            </a:r>
            <a:r>
              <a:rPr lang="fa-IR" sz="2200" b="1" dirty="0" smtClean="0"/>
              <a:t>  است ولی هنگامی که این نسبت خیلی بزرگ باشد، ماده دارای منافذ بسیار باریک و به صورت مویین است که در این حالت میزان جذب به مقدار قابل توجهی افزایش می‌یابد و ماده جذب شونده روی سطح متراکم می‌شود.</a:t>
            </a:r>
            <a:endParaRPr lang="en-US" sz="2200"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p:txBody>
      </p:sp>
      <p:pic>
        <p:nvPicPr>
          <p:cNvPr id="7" name="Picture 6" descr="pic. 10.jpg"/>
          <p:cNvPicPr>
            <a:picLocks noChangeAspect="1"/>
          </p:cNvPicPr>
          <p:nvPr/>
        </p:nvPicPr>
        <p:blipFill>
          <a:blip r:embed="rId3" cstate="print"/>
          <a:stretch>
            <a:fillRect/>
          </a:stretch>
        </p:blipFill>
        <p:spPr>
          <a:xfrm>
            <a:off x="457200" y="3041196"/>
            <a:ext cx="4495800" cy="3131004"/>
          </a:xfrm>
          <a:prstGeom prst="rect">
            <a:avLst/>
          </a:prstGeom>
          <a:ln w="19050">
            <a:solidFill>
              <a:schemeClr val="tx1">
                <a:lumMod val="95000"/>
                <a:lumOff val="5000"/>
              </a:schemeClr>
            </a:solidFill>
          </a:ln>
        </p:spPr>
      </p:pic>
      <p:sp>
        <p:nvSpPr>
          <p:cNvPr id="8" name="Rounded Rectangle 7"/>
          <p:cNvSpPr/>
          <p:nvPr/>
        </p:nvSpPr>
        <p:spPr bwMode="auto">
          <a:xfrm>
            <a:off x="5029200" y="3886200"/>
            <a:ext cx="3429000" cy="1524000"/>
          </a:xfrm>
          <a:prstGeom prst="roundRect">
            <a:avLst/>
          </a:prstGeom>
          <a:solidFill>
            <a:schemeClr val="bg1">
              <a:lumMod val="65000"/>
            </a:schemeClr>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000" b="1" dirty="0" smtClean="0"/>
              <a:t>این نوع ایزوترم اغلب برای کاتالیست‌های صنعتی مشاهده می‌شود و منحنی مربوط، برای تعیین توزیع اندازه‌ی منافذ استفاده می‌گردد.</a:t>
            </a:r>
            <a:endParaRPr lang="en-US" sz="2000" b="1" dirty="0" smtClean="0"/>
          </a:p>
          <a:p>
            <a:pPr marL="0" marR="0" indent="0" algn="just" defTabSz="914400" rtl="1" eaLnBrk="1" fontAlgn="base" latinLnBrk="0" hangingPunct="1">
              <a:lnSpc>
                <a:spcPct val="100000"/>
              </a:lnSpc>
              <a:spcBef>
                <a:spcPct val="0"/>
              </a:spcBef>
              <a:spcAft>
                <a:spcPct val="0"/>
              </a:spcAft>
              <a:buClrTx/>
              <a:buSzTx/>
              <a:buFontTx/>
              <a:buNone/>
              <a:tabLst/>
            </a:pPr>
            <a:endParaRPr kumimoji="1" lang="en-US" sz="2000" b="1" i="0" u="none" strike="noStrike" cap="none" normalizeH="0" baseline="0" dirty="0" smtClean="0">
              <a:ln>
                <a:noFill/>
              </a:ln>
              <a:solidFill>
                <a:schemeClr val="tx1"/>
              </a:solidFill>
              <a:effectLst/>
              <a:latin typeface="Times New Roman" pitchFamily="18" charset="0"/>
              <a:cs typeface="B Lotus"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Left)">
                                      <p:cBhvr>
                                        <p:cTn id="7" dur="1000"/>
                                        <p:tgtEl>
                                          <p:spTgt spid="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ایزوترم جذب نوع </a:t>
            </a:r>
            <a:r>
              <a:rPr lang="fa-IR" sz="4000" dirty="0" smtClean="0">
                <a:latin typeface="Times New Roman" pitchFamily="18" charset="0"/>
              </a:rPr>
              <a:t>V</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24</a:t>
            </a:fld>
            <a:endParaRPr lang="en-US" dirty="0"/>
          </a:p>
        </p:txBody>
      </p:sp>
      <p:sp>
        <p:nvSpPr>
          <p:cNvPr id="6" name="Text Placeholder 5"/>
          <p:cNvSpPr>
            <a:spLocks noGrp="1"/>
          </p:cNvSpPr>
          <p:nvPr>
            <p:ph type="body" sz="quarter" idx="11"/>
          </p:nvPr>
        </p:nvSpPr>
        <p:spPr>
          <a:xfrm>
            <a:off x="685800" y="1447800"/>
            <a:ext cx="7239000" cy="4648200"/>
          </a:xfrm>
        </p:spPr>
        <p:txBody>
          <a:bodyPr/>
          <a:lstStyle/>
          <a:p>
            <a:r>
              <a:rPr lang="fa-IR" sz="2200" b="1" dirty="0" smtClean="0"/>
              <a:t>این نوع ایزوترم بسیار شبیه نوع</a:t>
            </a:r>
            <a:r>
              <a:rPr lang="fa-IR" sz="2200" b="1" dirty="0" smtClean="0">
                <a:latin typeface="Times New Roman" pitchFamily="18" charset="0"/>
              </a:rPr>
              <a:t> ΙΙΙ</a:t>
            </a:r>
            <a:r>
              <a:rPr lang="fa-IR" sz="2200" b="1" dirty="0" smtClean="0"/>
              <a:t> است، با این تفاوت که در مواد متخلخل حاوی مزوحفره دیده می‌شود و جهش منحنی در مقادیر </a:t>
            </a:r>
            <a:r>
              <a:rPr lang="en-US" sz="2200" b="1" dirty="0" smtClean="0">
                <a:latin typeface="Times New Roman" pitchFamily="18" charset="0"/>
                <a:cs typeface="Times New Roman" pitchFamily="18" charset="0"/>
              </a:rPr>
              <a:t> P/P</a:t>
            </a:r>
            <a:r>
              <a:rPr lang="fa-IR" sz="2200" b="1" dirty="0" smtClean="0"/>
              <a:t>بسیار  بالاتر  روی می‌دهد. این حالت به ندرت مشاهده می‌شود.</a:t>
            </a:r>
          </a:p>
          <a:p>
            <a:endParaRPr lang="en-US" sz="2200" b="1" dirty="0" smtClean="0"/>
          </a:p>
          <a:p>
            <a:endParaRPr lang="en-US" sz="2200" b="1" dirty="0"/>
          </a:p>
        </p:txBody>
      </p:sp>
      <p:pic>
        <p:nvPicPr>
          <p:cNvPr id="7" name="Picture 6" descr="pic. 11.jpg"/>
          <p:cNvPicPr>
            <a:picLocks noChangeAspect="1"/>
          </p:cNvPicPr>
          <p:nvPr/>
        </p:nvPicPr>
        <p:blipFill>
          <a:blip r:embed="rId3" cstate="print"/>
          <a:stretch>
            <a:fillRect/>
          </a:stretch>
        </p:blipFill>
        <p:spPr>
          <a:xfrm>
            <a:off x="2057401" y="2895600"/>
            <a:ext cx="4587966" cy="3276600"/>
          </a:xfrm>
          <a:prstGeom prst="rect">
            <a:avLst/>
          </a:prstGeom>
          <a:ln w="28575">
            <a:solidFill>
              <a:srgbClr val="C00000"/>
            </a:solidFill>
          </a:ln>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ایزوترم جذب نوع </a:t>
            </a:r>
            <a:r>
              <a:rPr lang="fa-IR" sz="4000" dirty="0" smtClean="0">
                <a:latin typeface="Times New Roman" pitchFamily="18" charset="0"/>
              </a:rPr>
              <a:t>VΙ</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25</a:t>
            </a:fld>
            <a:endParaRPr lang="en-US" dirty="0"/>
          </a:p>
        </p:txBody>
      </p:sp>
      <p:sp>
        <p:nvSpPr>
          <p:cNvPr id="6" name="Text Placeholder 5"/>
          <p:cNvSpPr>
            <a:spLocks noGrp="1"/>
          </p:cNvSpPr>
          <p:nvPr>
            <p:ph type="body" sz="quarter" idx="11"/>
          </p:nvPr>
        </p:nvSpPr>
        <p:spPr>
          <a:xfrm>
            <a:off x="838200" y="1524000"/>
            <a:ext cx="6934200" cy="4724400"/>
          </a:xfrm>
        </p:spPr>
        <p:txBody>
          <a:bodyPr/>
          <a:lstStyle/>
          <a:p>
            <a:r>
              <a:rPr lang="fa-IR" sz="2200" b="1" dirty="0" smtClean="0"/>
              <a:t>این نوع ایزوترم پله‌ای است که در مواد غیرمتخلخل با سطح کاملاً یکنواخت دیده می‌شود و شکل منحنی نشان دهنده جذب چند لایه روی سطح است.</a:t>
            </a:r>
          </a:p>
          <a:p>
            <a:endParaRPr lang="en-US" sz="2200" b="1" dirty="0" smtClean="0"/>
          </a:p>
          <a:p>
            <a:endParaRPr lang="en-US" sz="2200" b="1" dirty="0"/>
          </a:p>
        </p:txBody>
      </p:sp>
      <p:pic>
        <p:nvPicPr>
          <p:cNvPr id="7" name="Picture 6" descr="pic. 12.jpg"/>
          <p:cNvPicPr>
            <a:picLocks noChangeAspect="1"/>
          </p:cNvPicPr>
          <p:nvPr/>
        </p:nvPicPr>
        <p:blipFill>
          <a:blip r:embed="rId3" cstate="print"/>
          <a:stretch>
            <a:fillRect/>
          </a:stretch>
        </p:blipFill>
        <p:spPr>
          <a:xfrm>
            <a:off x="2160392" y="2743201"/>
            <a:ext cx="4392807" cy="3536856"/>
          </a:xfrm>
          <a:prstGeom prst="rect">
            <a:avLst/>
          </a:prstGeom>
          <a:ln w="28575">
            <a:solidFill>
              <a:srgbClr val="7030A0"/>
            </a:solidFill>
          </a:ln>
        </p:spPr>
      </p:pic>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هیسترسیس جذب و واجذب</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26</a:t>
            </a:fld>
            <a:endParaRPr lang="en-US" dirty="0"/>
          </a:p>
        </p:txBody>
      </p:sp>
      <p:sp>
        <p:nvSpPr>
          <p:cNvPr id="6" name="Text Placeholder 5"/>
          <p:cNvSpPr>
            <a:spLocks noGrp="1"/>
          </p:cNvSpPr>
          <p:nvPr>
            <p:ph type="body" sz="quarter" idx="11"/>
          </p:nvPr>
        </p:nvSpPr>
        <p:spPr>
          <a:xfrm>
            <a:off x="304800" y="1371600"/>
            <a:ext cx="8077200" cy="5334000"/>
          </a:xfrm>
        </p:spPr>
        <p:txBody>
          <a:bodyPr/>
          <a:lstStyle/>
          <a:p>
            <a:r>
              <a:rPr lang="fa-IR" b="1" dirty="0" smtClean="0"/>
              <a:t>هیسترسیس نشان‌دهنده حضور مزوحفره در ماده است و با استفاده از آن می‌توان اطلاعات هندسه حفره‌ها را بدست آورد.</a:t>
            </a:r>
          </a:p>
          <a:p>
            <a:endParaRPr lang="fa-IR" b="1" dirty="0" smtClean="0"/>
          </a:p>
          <a:p>
            <a:endParaRPr lang="en-US" b="1" dirty="0" smtClean="0"/>
          </a:p>
          <a:p>
            <a:endParaRPr lang="en-US" b="1" dirty="0"/>
          </a:p>
        </p:txBody>
      </p:sp>
      <p:pic>
        <p:nvPicPr>
          <p:cNvPr id="7" name="Picture 6" descr="pic. 13.jpg"/>
          <p:cNvPicPr>
            <a:picLocks noChangeAspect="1"/>
          </p:cNvPicPr>
          <p:nvPr/>
        </p:nvPicPr>
        <p:blipFill>
          <a:blip r:embed="rId3" cstate="print"/>
          <a:stretch>
            <a:fillRect/>
          </a:stretch>
        </p:blipFill>
        <p:spPr>
          <a:xfrm>
            <a:off x="94411" y="1981200"/>
            <a:ext cx="4808423" cy="2133600"/>
          </a:xfrm>
          <a:prstGeom prst="rect">
            <a:avLst/>
          </a:prstGeom>
          <a:ln>
            <a:solidFill>
              <a:srgbClr val="CC00CC"/>
            </a:solidFill>
          </a:ln>
        </p:spPr>
      </p:pic>
      <p:pic>
        <p:nvPicPr>
          <p:cNvPr id="8" name="Picture 7" descr="pic. 14.jpg"/>
          <p:cNvPicPr>
            <a:picLocks noChangeAspect="1"/>
          </p:cNvPicPr>
          <p:nvPr/>
        </p:nvPicPr>
        <p:blipFill>
          <a:blip r:embed="rId4" cstate="print"/>
          <a:stretch>
            <a:fillRect/>
          </a:stretch>
        </p:blipFill>
        <p:spPr>
          <a:xfrm>
            <a:off x="3505200" y="4038600"/>
            <a:ext cx="4807766" cy="2590800"/>
          </a:xfrm>
          <a:prstGeom prst="rect">
            <a:avLst/>
          </a:prstGeom>
        </p:spPr>
      </p:pic>
      <p:sp>
        <p:nvSpPr>
          <p:cNvPr id="9" name="Rectangle 8"/>
          <p:cNvSpPr/>
          <p:nvPr/>
        </p:nvSpPr>
        <p:spPr bwMode="auto">
          <a:xfrm>
            <a:off x="4800600" y="2438400"/>
            <a:ext cx="3429000" cy="1371600"/>
          </a:xfrm>
          <a:prstGeom prst="rect">
            <a:avLst/>
          </a:prstGeom>
          <a:solidFill>
            <a:srgbClr val="CC00CC"/>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000" b="1" dirty="0" smtClean="0"/>
              <a:t>ایزوترم‌های نوع Ι ، ΙΙ  وΙΙΙ معمولاً برگشت‌پذیر می‌باشند اما نوع Ι می‌تواند یک هیسترسیس داشته باشد. در نوعVΙ و V نیز هیسترسیس دیده می‌شود.</a:t>
            </a:r>
          </a:p>
          <a:p>
            <a:pPr marL="0" marR="0" indent="0" algn="just" defTabSz="914400" rtl="1" eaLnBrk="1" fontAlgn="base" latinLnBrk="0" hangingPunct="1">
              <a:lnSpc>
                <a:spcPct val="100000"/>
              </a:lnSpc>
              <a:spcBef>
                <a:spcPct val="0"/>
              </a:spcBef>
              <a:spcAft>
                <a:spcPct val="0"/>
              </a:spcAft>
              <a:buClrTx/>
              <a:buSzTx/>
              <a:buFontTx/>
              <a:buNone/>
              <a:tabLst/>
            </a:pPr>
            <a:endParaRPr kumimoji="1" lang="en-US" sz="2000" b="1" i="0" u="none" strike="noStrike" cap="none" normalizeH="0" baseline="0" dirty="0" smtClean="0">
              <a:ln>
                <a:noFill/>
              </a:ln>
              <a:solidFill>
                <a:schemeClr val="tx1"/>
              </a:solidFill>
              <a:effectLst/>
              <a:latin typeface="Times New Roman" pitchFamily="18" charset="0"/>
              <a:cs typeface="B Lotus" pitchFamily="2" charset="-78"/>
            </a:endParaRPr>
          </a:p>
        </p:txBody>
      </p:sp>
      <p:sp>
        <p:nvSpPr>
          <p:cNvPr id="10" name="Oval 9"/>
          <p:cNvSpPr/>
          <p:nvPr/>
        </p:nvSpPr>
        <p:spPr bwMode="auto">
          <a:xfrm>
            <a:off x="457200" y="4876800"/>
            <a:ext cx="3200400" cy="1066800"/>
          </a:xfrm>
          <a:prstGeom prst="ellipse">
            <a:avLst/>
          </a:prstGeom>
          <a:solidFill>
            <a:schemeClr val="bg1"/>
          </a:solidFill>
          <a:ln w="12700" cap="sq" cmpd="sng" algn="ctr">
            <a:solidFill>
              <a:srgbClr val="9FE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rtl="1"/>
            <a:r>
              <a:rPr lang="fa-IR" sz="2000" b="1" dirty="0" smtClean="0">
                <a:cs typeface="B Nazanin" pitchFamily="2" charset="-78"/>
              </a:rPr>
              <a:t>5 نوع هیسترسیس با توجه به شکل حفره</a:t>
            </a:r>
          </a:p>
          <a:p>
            <a:pPr marL="0" marR="0" indent="0" algn="ctr" defTabSz="914400" rtl="1" eaLnBrk="1" fontAlgn="base" latinLnBrk="0" hangingPunct="1">
              <a:lnSpc>
                <a:spcPct val="100000"/>
              </a:lnSpc>
              <a:spcBef>
                <a:spcPct val="0"/>
              </a:spcBef>
              <a:spcAft>
                <a:spcPct val="0"/>
              </a:spcAft>
              <a:buClrTx/>
              <a:buSzTx/>
              <a:buFontTx/>
              <a:buNone/>
              <a:tabLst/>
            </a:pPr>
            <a:endParaRPr kumimoji="1" lang="en-US" sz="2000" b="1" i="0" u="none" strike="noStrike" cap="none" normalizeH="0" baseline="0" dirty="0" smtClean="0">
              <a:ln>
                <a:noFill/>
              </a:ln>
              <a:solidFill>
                <a:schemeClr val="tx1"/>
              </a:solidFill>
              <a:effectLst/>
              <a:cs typeface="B Nazanin"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آماده‌سازی نمونه</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27</a:t>
            </a:fld>
            <a:endParaRPr lang="en-US" dirty="0"/>
          </a:p>
        </p:txBody>
      </p:sp>
      <p:sp>
        <p:nvSpPr>
          <p:cNvPr id="6" name="Text Placeholder 5"/>
          <p:cNvSpPr>
            <a:spLocks noGrp="1"/>
          </p:cNvSpPr>
          <p:nvPr>
            <p:ph type="body" sz="quarter" idx="11"/>
          </p:nvPr>
        </p:nvSpPr>
        <p:spPr>
          <a:xfrm>
            <a:off x="685800" y="1600200"/>
            <a:ext cx="7239000" cy="4648200"/>
          </a:xfrm>
          <a:solidFill>
            <a:schemeClr val="bg1"/>
          </a:solidFill>
          <a:ln w="28575">
            <a:solidFill>
              <a:srgbClr val="FFFF00"/>
            </a:solidFill>
          </a:ln>
        </p:spPr>
        <p:txBody>
          <a:bodyPr/>
          <a:lstStyle/>
          <a:p>
            <a:pPr>
              <a:lnSpc>
                <a:spcPct val="150000"/>
              </a:lnSpc>
            </a:pPr>
            <a:endParaRPr lang="fa-IR" b="1" dirty="0" smtClean="0"/>
          </a:p>
          <a:p>
            <a:pPr>
              <a:lnSpc>
                <a:spcPct val="150000"/>
              </a:lnSpc>
            </a:pPr>
            <a:r>
              <a:rPr lang="fa-IR" b="1" dirty="0" smtClean="0">
                <a:effectLst>
                  <a:outerShdw blurRad="38100" dist="38100" dir="2700000" algn="tl">
                    <a:srgbClr val="000000">
                      <a:alpha val="43137"/>
                    </a:srgbClr>
                  </a:outerShdw>
                </a:effectLst>
              </a:rPr>
              <a:t>1- خشک‌کردن</a:t>
            </a:r>
            <a:r>
              <a:rPr lang="fa-IR" b="1" dirty="0" smtClean="0"/>
              <a:t> و</a:t>
            </a:r>
            <a:r>
              <a:rPr lang="fa-IR" b="1" dirty="0" smtClean="0">
                <a:effectLst>
                  <a:outerShdw blurRad="38100" dist="38100" dir="2700000" algn="tl">
                    <a:srgbClr val="000000">
                      <a:alpha val="43137"/>
                    </a:srgbClr>
                  </a:outerShdw>
                </a:effectLst>
              </a:rPr>
              <a:t>گاز زدایی، </a:t>
            </a:r>
            <a:r>
              <a:rPr lang="fa-IR" b="1" dirty="0" smtClean="0"/>
              <a:t>که میزان دما و زمان لازم جهت آماده‌سازی به نوع و مشخصات نمونه بستگی دارد.</a:t>
            </a:r>
          </a:p>
          <a:p>
            <a:pPr>
              <a:lnSpc>
                <a:spcPct val="150000"/>
              </a:lnSpc>
            </a:pPr>
            <a:r>
              <a:rPr lang="fa-IR" b="1" dirty="0" smtClean="0"/>
              <a:t>2- نمونه در معرض مقدار مشخصی از گاز نیتروژن قرار می‌گیرد و فرصت برقراری تعادل ایجاد می‌شود. با توجه به فشار گاز به هنگام تعادل و با ‌استفاده از رابطه گازها، مقدار گاز جذب‌ شده محاسبه می‌شود.</a:t>
            </a:r>
          </a:p>
          <a:p>
            <a:pPr>
              <a:lnSpc>
                <a:spcPct val="150000"/>
              </a:lnSpc>
            </a:pPr>
            <a:r>
              <a:rPr lang="fa-IR" b="1" dirty="0" smtClean="0"/>
              <a:t>3- این فرایند چندین بار تکرار می‌شود تا مجموعه‌ای از داده‌های مربوط به حجم گاز جذب شده در فشارهای تعادلی مختلف بدست آید. </a:t>
            </a:r>
            <a:endParaRPr lang="en-US" b="1" dirty="0" smtClean="0"/>
          </a:p>
          <a:p>
            <a:pPr>
              <a:lnSpc>
                <a:spcPct val="150000"/>
              </a:lnSpc>
            </a:pPr>
            <a:endParaRPr lang="en-US" b="1"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1000"/>
                                        <p:tgtEl>
                                          <p:spTgt spid="6">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آماده‌سازی نمونه</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28</a:t>
            </a:fld>
            <a:endParaRPr lang="en-US" dirty="0"/>
          </a:p>
        </p:txBody>
      </p:sp>
      <p:sp>
        <p:nvSpPr>
          <p:cNvPr id="6" name="Text Placeholder 5"/>
          <p:cNvSpPr>
            <a:spLocks noGrp="1"/>
          </p:cNvSpPr>
          <p:nvPr>
            <p:ph type="body" sz="quarter" idx="11"/>
          </p:nvPr>
        </p:nvSpPr>
        <p:spPr>
          <a:xfrm>
            <a:off x="609600" y="1371600"/>
            <a:ext cx="7391400" cy="4953000"/>
          </a:xfrm>
        </p:spPr>
        <p:txBody>
          <a:bodyPr/>
          <a:lstStyle/>
          <a:p>
            <a:r>
              <a:rPr lang="fa-IR" b="1" dirty="0" smtClean="0"/>
              <a:t> نمونه‌ها جهت آنالیز معمولاً به صورت پودر با ابعاد نانومتری هستند. این روش قادر به اندازه‌گیری ابعاد حفره 200-0/5 نانومتر و سطوح ویژه حداقل 1 مترمربع برگرم می‌باشد. مقدار ماده مورد نیاز به اندازه‌ای است که سطح کل آن بیش از 1 متر مربع شود. به طور معمول 0/1 گرم از ماده جهت آنالیز استفاده شده و برای نمونه‌های با سطح کم در حدود 0/2 گرم از ماده مورد نیاز است. </a:t>
            </a:r>
          </a:p>
          <a:p>
            <a:endParaRPr lang="fa-IR" b="1" dirty="0" smtClean="0"/>
          </a:p>
          <a:p>
            <a:endParaRPr lang="en-US" b="1" dirty="0"/>
          </a:p>
        </p:txBody>
      </p:sp>
      <p:pic>
        <p:nvPicPr>
          <p:cNvPr id="7" name="Picture 6" descr="pic. 15.jpg"/>
          <p:cNvPicPr>
            <a:picLocks noChangeAspect="1"/>
          </p:cNvPicPr>
          <p:nvPr/>
        </p:nvPicPr>
        <p:blipFill>
          <a:blip r:embed="rId3" cstate="print"/>
          <a:stretch>
            <a:fillRect/>
          </a:stretch>
        </p:blipFill>
        <p:spPr>
          <a:xfrm>
            <a:off x="948607" y="3200400"/>
            <a:ext cx="4258393" cy="3124200"/>
          </a:xfrm>
          <a:prstGeom prst="rect">
            <a:avLst/>
          </a:prstGeom>
          <a:ln>
            <a:solidFill>
              <a:schemeClr val="bg1">
                <a:lumMod val="50000"/>
              </a:schemeClr>
            </a:solidFill>
          </a:ln>
        </p:spPr>
      </p:pic>
      <p:sp>
        <p:nvSpPr>
          <p:cNvPr id="8" name="Oval 7"/>
          <p:cNvSpPr/>
          <p:nvPr/>
        </p:nvSpPr>
        <p:spPr bwMode="auto">
          <a:xfrm>
            <a:off x="5105400" y="4800600"/>
            <a:ext cx="2590800" cy="1219200"/>
          </a:xfrm>
          <a:prstGeom prst="ellipse">
            <a:avLst/>
          </a:prstGeom>
          <a:solidFill>
            <a:schemeClr val="accent1"/>
          </a:solidFill>
          <a:ln w="12700" cap="sq" cmpd="sng" algn="ctr">
            <a:solidFill>
              <a:schemeClr val="bg1">
                <a:lumMod val="50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rtl="1"/>
            <a:r>
              <a:rPr lang="fa-IR" sz="2200" b="1" dirty="0" smtClean="0"/>
              <a:t>فرایند جذب با افزایش فشار گاز</a:t>
            </a:r>
            <a:endParaRPr lang="en-US" sz="2200" b="1" dirty="0" smtClean="0"/>
          </a:p>
          <a:p>
            <a:pPr marL="0" marR="0" indent="0" algn="ctr" defTabSz="914400" rtl="1" eaLnBrk="1" fontAlgn="base" latinLnBrk="0" hangingPunct="1">
              <a:lnSpc>
                <a:spcPct val="100000"/>
              </a:lnSpc>
              <a:spcBef>
                <a:spcPct val="0"/>
              </a:spcBef>
              <a:spcAft>
                <a:spcPct val="0"/>
              </a:spcAft>
              <a:buClrTx/>
              <a:buSzTx/>
              <a:buFontTx/>
              <a:buNone/>
              <a:tabLst/>
            </a:pPr>
            <a:endParaRPr kumimoji="1" lang="en-US" sz="2200" b="1" i="0" u="none" strike="noStrike" cap="none" normalizeH="0" baseline="0" dirty="0" smtClean="0">
              <a:ln>
                <a:noFill/>
              </a:ln>
              <a:solidFill>
                <a:schemeClr val="tx1"/>
              </a:solidFill>
              <a:effectLst/>
              <a:latin typeface="Times New Roman" pitchFamily="18" charset="0"/>
              <a:cs typeface="B Lotus"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روش انجام آنالیز</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29</a:t>
            </a:fld>
            <a:endParaRPr lang="en-US" dirty="0"/>
          </a:p>
        </p:txBody>
      </p:sp>
      <p:sp>
        <p:nvSpPr>
          <p:cNvPr id="6" name="Text Placeholder 5"/>
          <p:cNvSpPr>
            <a:spLocks noGrp="1"/>
          </p:cNvSpPr>
          <p:nvPr>
            <p:ph type="body" sz="quarter" idx="11"/>
          </p:nvPr>
        </p:nvSpPr>
        <p:spPr>
          <a:xfrm>
            <a:off x="457200" y="1600200"/>
            <a:ext cx="7696200" cy="4419600"/>
          </a:xfrm>
        </p:spPr>
        <p:txBody>
          <a:bodyPr/>
          <a:lstStyle/>
          <a:p>
            <a:pPr>
              <a:lnSpc>
                <a:spcPct val="150000"/>
              </a:lnSpc>
            </a:pPr>
            <a:r>
              <a:rPr lang="fa-IR" b="1" dirty="0" smtClean="0"/>
              <a:t>1- سه لوله‌ی آزمایش (یکی از لوله ها برای آنالیز و دو لوله‌ی دیگر برای کالیبره کردن فشار) به مدت 1 ساعت تحت گاز نیتروژن قرار داده می‌شوند تا خشک گردند.</a:t>
            </a:r>
          </a:p>
          <a:p>
            <a:pPr>
              <a:lnSpc>
                <a:spcPct val="150000"/>
              </a:lnSpc>
            </a:pPr>
            <a:r>
              <a:rPr lang="fa-IR" b="1" dirty="0" smtClean="0"/>
              <a:t>2- لوله ها‌ی آزمایش از آون خارج شده و به مدت 5 دقیقه در هوای آزاد قرار می‌گیرند.</a:t>
            </a:r>
          </a:p>
          <a:p>
            <a:pPr>
              <a:lnSpc>
                <a:spcPct val="150000"/>
              </a:lnSpc>
            </a:pPr>
            <a:r>
              <a:rPr lang="fa-IR" b="1" dirty="0" smtClean="0"/>
              <a:t>3- لوله آزمایش حاوی نمونه در محفظه گاز زدایی قرار داده می‌شود. سپس با گذشت 5 دقیقه و خنک شدن نمونه، از محفظه خارج می‌شود.</a:t>
            </a:r>
          </a:p>
          <a:p>
            <a:pPr>
              <a:lnSpc>
                <a:spcPct val="150000"/>
              </a:lnSpc>
            </a:pPr>
            <a:r>
              <a:rPr lang="fa-IR" b="1" dirty="0" smtClean="0"/>
              <a:t>4- دو لوله آزمایش دیگر با قرارگیری در دستگاه تحت گاز </a:t>
            </a:r>
            <a:r>
              <a:rPr lang="en-US" b="1" dirty="0" smtClean="0">
                <a:latin typeface="Times New Roman" pitchFamily="18" charset="0"/>
                <a:cs typeface="Times New Roman" pitchFamily="18" charset="0"/>
              </a:rPr>
              <a:t>P</a:t>
            </a:r>
            <a:r>
              <a:rPr lang="en-US" b="1" baseline="-25000" dirty="0" smtClean="0">
                <a:latin typeface="Times New Roman" pitchFamily="18" charset="0"/>
                <a:cs typeface="Times New Roman" pitchFamily="18" charset="0"/>
              </a:rPr>
              <a:t>0</a:t>
            </a:r>
            <a:r>
              <a:rPr lang="en-US" b="1" dirty="0" smtClean="0"/>
              <a:t> </a:t>
            </a:r>
            <a:r>
              <a:rPr lang="fa-IR" b="1" dirty="0" smtClean="0"/>
              <a:t>قرار می‌گیرند. محفظه‌ای که عایق شده‌است، از گاز نیتروژن پر می‌شود و لوله آزمایش حاوی نمونه و لوله ی دیگر در آن قرار داده می‌شود.</a:t>
            </a:r>
          </a:p>
        </p:txBody>
      </p:sp>
    </p:spTree>
  </p:cSld>
  <p:clrMapOvr>
    <a:masterClrMapping/>
  </p:clrMapOvr>
  <p:transition spd="slow">
    <p:pull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روش انجام آنالیز</a:t>
            </a:r>
            <a:endParaRPr lang="en-US" dirty="0"/>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30</a:t>
            </a:fld>
            <a:endParaRPr lang="en-US" dirty="0"/>
          </a:p>
        </p:txBody>
      </p:sp>
      <p:sp>
        <p:nvSpPr>
          <p:cNvPr id="6" name="Text Placeholder 5"/>
          <p:cNvSpPr>
            <a:spLocks noGrp="1"/>
          </p:cNvSpPr>
          <p:nvPr>
            <p:ph type="body" sz="quarter" idx="11"/>
          </p:nvPr>
        </p:nvSpPr>
        <p:spPr>
          <a:xfrm>
            <a:off x="533400" y="1447800"/>
            <a:ext cx="7696200" cy="4800600"/>
          </a:xfrm>
        </p:spPr>
        <p:txBody>
          <a:bodyPr/>
          <a:lstStyle/>
          <a:p>
            <a:endParaRPr lang="fa-IR" sz="1900" b="1" dirty="0" smtClean="0"/>
          </a:p>
          <a:p>
            <a:endParaRPr lang="fa-IR" sz="1900" b="1" dirty="0" smtClean="0"/>
          </a:p>
          <a:p>
            <a:endParaRPr lang="fa-IR" sz="1900" b="1" dirty="0" smtClean="0"/>
          </a:p>
          <a:p>
            <a:endParaRPr lang="fa-IR" sz="1900" b="1" dirty="0" smtClean="0"/>
          </a:p>
          <a:p>
            <a:endParaRPr lang="fa-IR" sz="1900" b="1" dirty="0" smtClean="0"/>
          </a:p>
          <a:p>
            <a:endParaRPr lang="fa-IR" sz="1900" b="1" dirty="0" smtClean="0"/>
          </a:p>
          <a:p>
            <a:endParaRPr lang="fa-IR" sz="1900" b="1" dirty="0" smtClean="0"/>
          </a:p>
          <a:p>
            <a:endParaRPr lang="fa-IR" sz="1900" b="1" dirty="0" smtClean="0"/>
          </a:p>
          <a:p>
            <a:endParaRPr lang="fa-IR" sz="1900" b="1" dirty="0" smtClean="0"/>
          </a:p>
          <a:p>
            <a:r>
              <a:rPr lang="fa-IR" sz="1900" b="1" dirty="0" smtClean="0"/>
              <a:t>سطح نیتروژن باید به طور مرتب چک شود.</a:t>
            </a:r>
          </a:p>
          <a:p>
            <a:r>
              <a:rPr lang="fa-IR" sz="1900" b="1" dirty="0" smtClean="0"/>
              <a:t>قبل از شروع آزمایش لازم است نوع ماده، فشار اشباع (</a:t>
            </a:r>
            <a:r>
              <a:rPr lang="en-US" sz="1900" b="1" dirty="0" smtClean="0">
                <a:latin typeface="Times New Roman" pitchFamily="18" charset="0"/>
                <a:cs typeface="Times New Roman" pitchFamily="18" charset="0"/>
              </a:rPr>
              <a:t>mmHg</a:t>
            </a:r>
            <a:r>
              <a:rPr lang="fa-IR" sz="1900" b="1" dirty="0" smtClean="0"/>
              <a:t> 738.52) و نرخ خلا به دستگاه داده‌شود.</a:t>
            </a:r>
          </a:p>
          <a:p>
            <a:r>
              <a:rPr lang="fa-IR" sz="1900" b="1" dirty="0" smtClean="0"/>
              <a:t>بعد از اتمام تست، پودر داخل لوله آزمایش خارج می‌شود. سپس لوله با آب و حمام آلتراسونیک شستشو داده‌ شده و در آون با دمای  60 خشک می‌گردد.</a:t>
            </a:r>
            <a:endParaRPr lang="en-US" sz="1900" b="1" dirty="0"/>
          </a:p>
        </p:txBody>
      </p:sp>
      <p:pic>
        <p:nvPicPr>
          <p:cNvPr id="7" name="Picture 6" descr="pic. 16.jpg"/>
          <p:cNvPicPr>
            <a:picLocks noChangeAspect="1"/>
          </p:cNvPicPr>
          <p:nvPr/>
        </p:nvPicPr>
        <p:blipFill>
          <a:blip r:embed="rId3" cstate="print"/>
          <a:stretch>
            <a:fillRect/>
          </a:stretch>
        </p:blipFill>
        <p:spPr>
          <a:xfrm>
            <a:off x="2057400" y="1371600"/>
            <a:ext cx="4460875" cy="2980629"/>
          </a:xfrm>
          <a:prstGeom prst="rect">
            <a:avLst/>
          </a:prstGeom>
          <a:ln>
            <a:solidFill>
              <a:schemeClr val="tx1">
                <a:lumMod val="95000"/>
                <a:lumOff val="5000"/>
              </a:schemeClr>
            </a:solidFill>
          </a:ln>
        </p:spPr>
      </p:pic>
      <p:sp>
        <p:nvSpPr>
          <p:cNvPr id="8" name="Rectangle 7"/>
          <p:cNvSpPr/>
          <p:nvPr/>
        </p:nvSpPr>
        <p:spPr bwMode="auto">
          <a:xfrm>
            <a:off x="6400800" y="3056829"/>
            <a:ext cx="914400" cy="1143000"/>
          </a:xfrm>
          <a:prstGeom prst="rect">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ctr" defTabSz="914400" rtl="1" eaLnBrk="1" fontAlgn="base" latinLnBrk="0" hangingPunct="1">
              <a:lnSpc>
                <a:spcPct val="100000"/>
              </a:lnSpc>
              <a:spcBef>
                <a:spcPct val="0"/>
              </a:spcBef>
              <a:spcAft>
                <a:spcPct val="0"/>
              </a:spcAft>
              <a:buClrTx/>
              <a:buSzTx/>
              <a:buFontTx/>
              <a:buNone/>
              <a:tabLst/>
            </a:pPr>
            <a:r>
              <a:rPr kumimoji="1" lang="fa-IR" sz="2200" b="1" i="0" u="none" strike="noStrike" cap="none" normalizeH="0" baseline="0" dirty="0" smtClean="0">
                <a:ln>
                  <a:noFill/>
                </a:ln>
                <a:solidFill>
                  <a:schemeClr val="tx1"/>
                </a:solidFill>
                <a:effectLst/>
                <a:cs typeface="B Nazanin" pitchFamily="2" charset="-78"/>
              </a:rPr>
              <a:t>دستگاه آنالیز تخلخل</a:t>
            </a:r>
            <a:endParaRPr kumimoji="1" lang="en-US" sz="2200" b="1" i="0" u="none" strike="noStrike" cap="none" normalizeH="0" baseline="0" dirty="0" smtClean="0">
              <a:ln>
                <a:noFill/>
              </a:ln>
              <a:solidFill>
                <a:schemeClr val="tx1"/>
              </a:solidFill>
              <a:effectLst/>
              <a:cs typeface="B Nazanin"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محدودیت‌های روش </a:t>
            </a:r>
            <a:r>
              <a:rPr lang="en-US" sz="4000" dirty="0" smtClean="0">
                <a:latin typeface="Times New Roman" pitchFamily="18" charset="0"/>
                <a:cs typeface="Times New Roman" pitchFamily="18" charset="0"/>
              </a:rPr>
              <a:t>BET</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31</a:t>
            </a:fld>
            <a:endParaRPr lang="en-US" dirty="0"/>
          </a:p>
        </p:txBody>
      </p:sp>
      <p:sp>
        <p:nvSpPr>
          <p:cNvPr id="6" name="Text Placeholder 5"/>
          <p:cNvSpPr>
            <a:spLocks noGrp="1"/>
          </p:cNvSpPr>
          <p:nvPr>
            <p:ph type="body" sz="quarter" idx="11"/>
          </p:nvPr>
        </p:nvSpPr>
        <p:spPr>
          <a:xfrm>
            <a:off x="457200" y="1524000"/>
            <a:ext cx="7772400" cy="4800600"/>
          </a:xfrm>
        </p:spPr>
        <p:txBody>
          <a:bodyPr/>
          <a:lstStyle/>
          <a:p>
            <a:pPr>
              <a:buFont typeface="Wingdings" pitchFamily="2" charset="2"/>
              <a:buChar char="q"/>
            </a:pPr>
            <a:r>
              <a:rPr lang="fa-IR" b="1" dirty="0" smtClean="0"/>
              <a:t>روش </a:t>
            </a:r>
            <a:r>
              <a:rPr lang="en-US" b="1" dirty="0" smtClean="0"/>
              <a:t>BET</a:t>
            </a:r>
            <a:r>
              <a:rPr lang="fa-IR" b="1" dirty="0" smtClean="0"/>
              <a:t> یک روش</a:t>
            </a:r>
            <a:r>
              <a:rPr lang="fa-IR" b="1" dirty="0" smtClean="0">
                <a:effectLst>
                  <a:outerShdw blurRad="38100" dist="38100" dir="2700000" algn="tl">
                    <a:srgbClr val="000000">
                      <a:alpha val="43137"/>
                    </a:srgbClr>
                  </a:outerShdw>
                </a:effectLst>
              </a:rPr>
              <a:t> تخمینی </a:t>
            </a:r>
            <a:r>
              <a:rPr lang="fa-IR" b="1" dirty="0" smtClean="0"/>
              <a:t>است و از این جهت که در آن فرض می‌شود جذب در لایه </a:t>
            </a:r>
            <a:r>
              <a:rPr lang="en-US" b="1" dirty="0" smtClean="0">
                <a:latin typeface="Times New Roman" pitchFamily="18" charset="0"/>
                <a:cs typeface="Times New Roman" pitchFamily="18" charset="0"/>
              </a:rPr>
              <a:t>n</a:t>
            </a:r>
            <a:r>
              <a:rPr lang="fa-IR" b="1" dirty="0" smtClean="0"/>
              <a:t>ام، هنگامی روی می‌دهد که لایه </a:t>
            </a:r>
            <a:r>
              <a:rPr lang="en-US" b="1" dirty="0" smtClean="0">
                <a:latin typeface="Times New Roman" pitchFamily="18" charset="0"/>
                <a:cs typeface="Times New Roman" pitchFamily="18" charset="0"/>
              </a:rPr>
              <a:t>n-1</a:t>
            </a:r>
            <a:r>
              <a:rPr lang="fa-IR" b="1" dirty="0" smtClean="0"/>
              <a:t>کاملاً پر شده باشد، مورد انتقاد جدی است.</a:t>
            </a:r>
          </a:p>
          <a:p>
            <a:pPr>
              <a:buFont typeface="Wingdings" pitchFamily="2" charset="2"/>
              <a:buChar char="q"/>
            </a:pPr>
            <a:endParaRPr lang="fa-IR" b="1" dirty="0" smtClean="0"/>
          </a:p>
          <a:p>
            <a:endParaRPr lang="fa-IR" b="1" dirty="0" smtClean="0"/>
          </a:p>
          <a:p>
            <a:pPr marL="457200" indent="-457200"/>
            <a:endParaRPr lang="fa-IR" b="1" dirty="0" smtClean="0"/>
          </a:p>
          <a:p>
            <a:pPr marL="457200" indent="-457200"/>
            <a:endParaRPr lang="fa-IR" b="1" dirty="0" smtClean="0"/>
          </a:p>
          <a:p>
            <a:pPr marL="457200" indent="-457200">
              <a:buFont typeface="Wingdings" pitchFamily="2" charset="2"/>
              <a:buChar char="§"/>
            </a:pPr>
            <a:r>
              <a:rPr lang="fa-IR" b="1" dirty="0" smtClean="0"/>
              <a:t>هنگامی که فشار نسبی   بین ۰/۰5 و ۳/0 است، در بیشتر موارد، جذب چند لایه‌ای اتفاق نمی‌افتد و داده‌های جذب، تطابق خوبی با معادله </a:t>
            </a:r>
            <a:r>
              <a:rPr lang="en-US" b="1" dirty="0" smtClean="0">
                <a:latin typeface="Times New Roman" pitchFamily="18" charset="0"/>
                <a:cs typeface="Times New Roman" pitchFamily="18" charset="0"/>
              </a:rPr>
              <a:t>BET</a:t>
            </a:r>
            <a:r>
              <a:rPr lang="fa-IR" b="1" dirty="0" smtClean="0"/>
              <a:t> نشان می‌دهند و معمولاً می‌توان اندازه‌گیری مساحت سطح را با دقت انجام داد.</a:t>
            </a:r>
          </a:p>
          <a:p>
            <a:pPr marL="457200" indent="-457200">
              <a:buFont typeface="Wingdings" pitchFamily="2" charset="2"/>
              <a:buChar char="§"/>
            </a:pPr>
            <a:r>
              <a:rPr lang="fa-IR" b="1" dirty="0" smtClean="0"/>
              <a:t>هنگامی که مقدار بالاتر از حد فوق باشد، پیچیدگی‌هایی ناشی از انجام جذب در بیش از یک لایه و یا انجام تراکم مشاهده می‌شود.</a:t>
            </a:r>
          </a:p>
          <a:p>
            <a:pPr marL="457200" indent="-457200">
              <a:buFont typeface="Wingdings" pitchFamily="2" charset="2"/>
              <a:buChar char="§"/>
            </a:pPr>
            <a:r>
              <a:rPr lang="fa-IR" b="1" dirty="0" smtClean="0"/>
              <a:t>هنگامی </a:t>
            </a:r>
            <a:r>
              <a:rPr lang="fa-IR" b="1" smtClean="0"/>
              <a:t>که نسبت </a:t>
            </a:r>
            <a:r>
              <a:rPr lang="fa-IR" b="1" dirty="0" smtClean="0"/>
              <a:t>کمتر از حد فوق باشد، در بیشتر موارد، مقدار جذب آنقدر کم می‌شود که نمی‌توان اندازه‌گیری را با دقت انجام داد.</a:t>
            </a:r>
            <a:endParaRPr lang="en-US" b="1" dirty="0" smtClean="0"/>
          </a:p>
          <a:p>
            <a:endParaRPr lang="en-US" b="1" dirty="0"/>
          </a:p>
        </p:txBody>
      </p:sp>
      <p:sp>
        <p:nvSpPr>
          <p:cNvPr id="7" name="Rounded Rectangle 6"/>
          <p:cNvSpPr/>
          <p:nvPr/>
        </p:nvSpPr>
        <p:spPr bwMode="auto">
          <a:xfrm>
            <a:off x="533400" y="2667000"/>
            <a:ext cx="7467600" cy="1066800"/>
          </a:xfrm>
          <a:prstGeom prst="roundRect">
            <a:avLst/>
          </a:prstGeom>
          <a:solidFill>
            <a:srgbClr val="FFC000"/>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just" rtl="1"/>
            <a:r>
              <a:rPr lang="fa-IR" sz="2000" b="1" dirty="0" smtClean="0"/>
              <a:t>برای رفع این ایراد، لازم است ثابت </a:t>
            </a:r>
            <a:r>
              <a:rPr lang="en-US" sz="2000" b="1" dirty="0" smtClean="0">
                <a:cs typeface="Times New Roman" pitchFamily="18" charset="0"/>
              </a:rPr>
              <a:t>C</a:t>
            </a:r>
            <a:r>
              <a:rPr lang="fa-IR" sz="2000" b="1" dirty="0" smtClean="0"/>
              <a:t> با توجه به برخی از پارامترهای تجربی، تصحیح شود. که انجام این اصلاحات، میزان مساحت سطح محاسبه شده را چندان دچار تغییر نمی‌کند:</a:t>
            </a:r>
          </a:p>
          <a:p>
            <a:pPr marL="0" marR="0" indent="0" algn="just" defTabSz="914400" rtl="1" eaLnBrk="1" fontAlgn="base" latinLnBrk="0" hangingPunct="1">
              <a:lnSpc>
                <a:spcPct val="100000"/>
              </a:lnSpc>
              <a:spcBef>
                <a:spcPct val="0"/>
              </a:spcBef>
              <a:spcAft>
                <a:spcPct val="0"/>
              </a:spcAft>
              <a:buClrTx/>
              <a:buSzTx/>
              <a:buFontTx/>
              <a:buNone/>
              <a:tabLst/>
            </a:pPr>
            <a:endParaRPr kumimoji="1" lang="en-US" sz="2000" b="1" i="0" u="none" strike="noStrike" cap="none" normalizeH="0" baseline="0" dirty="0" smtClean="0">
              <a:ln>
                <a:noFill/>
              </a:ln>
              <a:solidFill>
                <a:schemeClr val="tx1"/>
              </a:solidFill>
              <a:effectLst/>
              <a:latin typeface="Times New Roman" pitchFamily="18" charset="0"/>
              <a:cs typeface="B Lotus" pitchFamily="2" charset="-78"/>
            </a:endParaRPr>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a-IR" dirty="0" smtClean="0"/>
              <a:t>محدودیت‌های روش </a:t>
            </a:r>
            <a:r>
              <a:rPr lang="en-US" sz="4000" dirty="0" smtClean="0">
                <a:latin typeface="Times New Roman" pitchFamily="18" charset="0"/>
                <a:cs typeface="Times New Roman" pitchFamily="18" charset="0"/>
              </a:rPr>
              <a:t>BET</a:t>
            </a:r>
            <a:endParaRPr lang="en-US" sz="4000" dirty="0">
              <a:latin typeface="Times New Roman" pitchFamily="18" charset="0"/>
              <a:cs typeface="Times New Roman" pitchFamily="18" charset="0"/>
            </a:endParaRPr>
          </a:p>
        </p:txBody>
      </p:sp>
      <p:sp>
        <p:nvSpPr>
          <p:cNvPr id="3" name="Slide Number Placeholder 2"/>
          <p:cNvSpPr>
            <a:spLocks noGrp="1"/>
          </p:cNvSpPr>
          <p:nvPr>
            <p:ph type="sldNum" sz="quarter" idx="10"/>
          </p:nvPr>
        </p:nvSpPr>
        <p:spPr/>
        <p:txBody>
          <a:bodyPr/>
          <a:lstStyle/>
          <a:p>
            <a:pPr>
              <a:defRPr/>
            </a:pPr>
            <a:fld id="{49B0553E-AA25-4EF8-B191-2C07F622213B}" type="slidenum">
              <a:rPr lang="en-US" smtClean="0"/>
              <a:pPr>
                <a:defRPr/>
              </a:pPr>
              <a:t>32</a:t>
            </a:fld>
            <a:endParaRPr lang="en-US" dirty="0"/>
          </a:p>
        </p:txBody>
      </p:sp>
      <p:sp>
        <p:nvSpPr>
          <p:cNvPr id="6" name="Text Placeholder 5"/>
          <p:cNvSpPr>
            <a:spLocks noGrp="1"/>
          </p:cNvSpPr>
          <p:nvPr>
            <p:ph type="body" sz="quarter" idx="11"/>
          </p:nvPr>
        </p:nvSpPr>
        <p:spPr>
          <a:xfrm>
            <a:off x="609600" y="1828800"/>
            <a:ext cx="7467600" cy="4038600"/>
          </a:xfrm>
        </p:spPr>
        <p:txBody>
          <a:bodyPr/>
          <a:lstStyle/>
          <a:p>
            <a:r>
              <a:rPr lang="fa-IR" sz="2200" b="1" dirty="0" smtClean="0"/>
              <a:t>در مواد متخلخل فقط حفره‌های راه به در اجازه عبور گاز را می‌دهند. اما روش </a:t>
            </a:r>
            <a:r>
              <a:rPr lang="en-US" sz="2200" b="1" dirty="0" smtClean="0">
                <a:latin typeface="Times New Roman" pitchFamily="18" charset="0"/>
                <a:cs typeface="Times New Roman" pitchFamily="18" charset="0"/>
              </a:rPr>
              <a:t>BET</a:t>
            </a:r>
            <a:r>
              <a:rPr lang="fa-IR" sz="2200" b="1" dirty="0" smtClean="0">
                <a:latin typeface="Times New Roman" pitchFamily="18" charset="0"/>
                <a:cs typeface="Times New Roman" pitchFamily="18" charset="0"/>
              </a:rPr>
              <a:t> </a:t>
            </a:r>
            <a:r>
              <a:rPr lang="fa-IR" sz="2200" b="1" dirty="0" smtClean="0"/>
              <a:t>سطح حفره‌های راه به در و حفره‌های بسته را اندازه‌گیری می‌کند.</a:t>
            </a:r>
          </a:p>
          <a:p>
            <a:endParaRPr lang="fa-IR" sz="2200" b="1" dirty="0" smtClean="0"/>
          </a:p>
          <a:p>
            <a:pPr>
              <a:buFont typeface="Wingdings" pitchFamily="2" charset="2"/>
              <a:buChar char="q"/>
            </a:pPr>
            <a:r>
              <a:rPr lang="fa-IR" sz="2200" b="1" dirty="0" smtClean="0"/>
              <a:t>اگر نمونه حاوی مقادیر قابل توجهی </a:t>
            </a:r>
            <a:r>
              <a:rPr lang="fa-IR" sz="2200" b="1" dirty="0" smtClean="0">
                <a:effectLst>
                  <a:outerShdw blurRad="38100" dist="38100" dir="2700000" algn="tl">
                    <a:srgbClr val="000000">
                      <a:alpha val="43137"/>
                    </a:srgbClr>
                  </a:outerShdw>
                </a:effectLst>
              </a:rPr>
              <a:t>حفره بسته </a:t>
            </a:r>
            <a:r>
              <a:rPr lang="fa-IR" sz="2200" b="1" dirty="0" smtClean="0"/>
              <a:t>باشد، روش </a:t>
            </a:r>
            <a:r>
              <a:rPr lang="en-US" sz="2200" b="1" dirty="0" smtClean="0">
                <a:latin typeface="Times New Roman" pitchFamily="18" charset="0"/>
                <a:cs typeface="Times New Roman" pitchFamily="18" charset="0"/>
              </a:rPr>
              <a:t>BET</a:t>
            </a:r>
            <a:r>
              <a:rPr lang="fa-IR" sz="2200" b="1" dirty="0" smtClean="0"/>
              <a:t> مقدار سطح بیشتری اندازه‌گیری می‌کند که عملاً از مقداری از آن گاز عبور نمی‌کند. پس خطای اندازه‌گیری در این روش بالا است.</a:t>
            </a:r>
          </a:p>
          <a:p>
            <a:pPr>
              <a:buFont typeface="Wingdings" pitchFamily="2" charset="2"/>
              <a:buChar char="q"/>
            </a:pPr>
            <a:r>
              <a:rPr lang="fa-IR" sz="2200" b="1" dirty="0" smtClean="0"/>
              <a:t>این روش یک روش </a:t>
            </a:r>
            <a:r>
              <a:rPr lang="fa-IR" sz="2200" b="1" dirty="0" smtClean="0">
                <a:effectLst>
                  <a:outerShdw blurRad="38100" dist="38100" dir="2700000" algn="tl">
                    <a:srgbClr val="000000">
                      <a:alpha val="43137"/>
                    </a:srgbClr>
                  </a:outerShdw>
                </a:effectLst>
              </a:rPr>
              <a:t>زمان بر </a:t>
            </a:r>
            <a:r>
              <a:rPr lang="fa-IR" sz="2200" b="1" dirty="0" smtClean="0"/>
              <a:t>است و به اندازه کافی برای</a:t>
            </a:r>
            <a:r>
              <a:rPr lang="fa-IR" sz="2200" b="1" dirty="0" smtClean="0">
                <a:effectLst>
                  <a:outerShdw blurRad="38100" dist="38100" dir="2700000" algn="tl">
                    <a:srgbClr val="000000">
                      <a:alpha val="43137"/>
                    </a:srgbClr>
                  </a:outerShdw>
                </a:effectLst>
              </a:rPr>
              <a:t> اندازه‌گیری سطوح کم </a:t>
            </a:r>
            <a:r>
              <a:rPr lang="fa-IR" sz="2200" b="1" dirty="0" smtClean="0"/>
              <a:t>دقیق نیست و این تکنیک برای </a:t>
            </a:r>
            <a:r>
              <a:rPr lang="fa-IR" sz="2200" b="1" dirty="0" smtClean="0">
                <a:effectLst>
                  <a:outerShdw blurRad="38100" dist="38100" dir="2700000" algn="tl">
                    <a:srgbClr val="000000">
                      <a:alpha val="43137"/>
                    </a:srgbClr>
                  </a:outerShdw>
                </a:effectLst>
              </a:rPr>
              <a:t>نمونه‌های پودری با سایز ذره میکرومتری </a:t>
            </a:r>
            <a:r>
              <a:rPr lang="fa-IR" sz="2200" b="1" dirty="0" smtClean="0"/>
              <a:t>مناسب نمی‌باشد.</a:t>
            </a:r>
            <a:endParaRPr lang="en-US" sz="2200" b="1" dirty="0" smtClean="0"/>
          </a:p>
          <a:p>
            <a:endParaRPr lang="en-US" sz="2200" b="1" dirty="0"/>
          </a:p>
        </p:txBody>
      </p:sp>
    </p:spTree>
  </p:cSld>
  <p:clrMapOvr>
    <a:masterClrMapping/>
  </p:clrMapOvr>
  <p:transition spd="slow">
    <p:pull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ll dir="d"/>
  </p:transition>
  <p:timing>
    <p:tnLst>
      <p:par>
        <p:cTn id="1" dur="indefinite" restart="never" nodeType="tmRoot"/>
      </p:par>
    </p:tnLst>
  </p:timing>
</p:sld>
</file>

<file path=ppt/theme/theme1.xml><?xml version="1.0" encoding="utf-8"?>
<a:theme xmlns:a="http://schemas.openxmlformats.org/drawingml/2006/main" name="Company Handbook">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ompany Handbook">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cs typeface="B Lotus" pitchFamily="2" charset="-7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3200" b="0" i="0" u="none" strike="noStrike" cap="none" normalizeH="0" baseline="0" smtClean="0">
            <a:ln>
              <a:noFill/>
            </a:ln>
            <a:solidFill>
              <a:schemeClr val="tx1"/>
            </a:solidFill>
            <a:effectLst/>
            <a:latin typeface="Times New Roman" pitchFamily="18" charset="0"/>
            <a:cs typeface="B Lotus" pitchFamily="2" charset="-78"/>
          </a:defRPr>
        </a:defPPr>
      </a:lstStyle>
    </a:lnDef>
  </a:objectDefaults>
  <a:extraClrSchemeLst>
    <a:extraClrScheme>
      <a:clrScheme name="Company Handbook 1">
        <a:dk1>
          <a:srgbClr val="00354E"/>
        </a:dk1>
        <a:lt1>
          <a:srgbClr val="EAEAEA"/>
        </a:lt1>
        <a:dk2>
          <a:srgbClr val="006699"/>
        </a:dk2>
        <a:lt2>
          <a:srgbClr val="CCECFF"/>
        </a:lt2>
        <a:accent1>
          <a:srgbClr val="006699"/>
        </a:accent1>
        <a:accent2>
          <a:srgbClr val="6699FF"/>
        </a:accent2>
        <a:accent3>
          <a:srgbClr val="AAB8CA"/>
        </a:accent3>
        <a:accent4>
          <a:srgbClr val="C8C8C8"/>
        </a:accent4>
        <a:accent5>
          <a:srgbClr val="AAB8CA"/>
        </a:accent5>
        <a:accent6>
          <a:srgbClr val="5C8AE7"/>
        </a:accent6>
        <a:hlink>
          <a:srgbClr val="CCCCFF"/>
        </a:hlink>
        <a:folHlink>
          <a:srgbClr val="5E6FD4"/>
        </a:folHlink>
      </a:clrScheme>
      <a:clrMap bg1="dk2" tx1="lt1" bg2="dk1" tx2="lt2" accent1="accent1" accent2="accent2" accent3="accent3" accent4="accent4" accent5="accent5" accent6="accent6" hlink="hlink" folHlink="folHlink"/>
    </a:extraClrScheme>
    <a:extraClrScheme>
      <a:clrScheme name="Company Handbook 2">
        <a:dk1>
          <a:srgbClr val="000080"/>
        </a:dk1>
        <a:lt1>
          <a:srgbClr val="FFFFFF"/>
        </a:lt1>
        <a:dk2>
          <a:srgbClr val="3366CC"/>
        </a:dk2>
        <a:lt2>
          <a:srgbClr val="7A7C93"/>
        </a:lt2>
        <a:accent1>
          <a:srgbClr val="006699"/>
        </a:accent1>
        <a:accent2>
          <a:srgbClr val="6699FF"/>
        </a:accent2>
        <a:accent3>
          <a:srgbClr val="FFFFFF"/>
        </a:accent3>
        <a:accent4>
          <a:srgbClr val="00006C"/>
        </a:accent4>
        <a:accent5>
          <a:srgbClr val="AAB8CA"/>
        </a:accent5>
        <a:accent6>
          <a:srgbClr val="5C8AE7"/>
        </a:accent6>
        <a:hlink>
          <a:srgbClr val="9933FF"/>
        </a:hlink>
        <a:folHlink>
          <a:srgbClr val="CCCCFF"/>
        </a:folHlink>
      </a:clrScheme>
      <a:clrMap bg1="lt1" tx1="dk1" bg2="lt2" tx2="dk2" accent1="accent1" accent2="accent2" accent3="accent3" accent4="accent4" accent5="accent5" accent6="accent6" hlink="hlink" folHlink="folHlink"/>
    </a:extraClrScheme>
    <a:extraClrScheme>
      <a:clrScheme name="Company Handbook 3">
        <a:dk1>
          <a:srgbClr val="000000"/>
        </a:dk1>
        <a:lt1>
          <a:srgbClr val="FFFFFF"/>
        </a:lt1>
        <a:dk2>
          <a:srgbClr val="000000"/>
        </a:dk2>
        <a:lt2>
          <a:srgbClr val="868686"/>
        </a:lt2>
        <a:accent1>
          <a:srgbClr val="969696"/>
        </a:accent1>
        <a:accent2>
          <a:srgbClr val="CBCBCB"/>
        </a:accent2>
        <a:accent3>
          <a:srgbClr val="FFFFFF"/>
        </a:accent3>
        <a:accent4>
          <a:srgbClr val="000000"/>
        </a:accent4>
        <a:accent5>
          <a:srgbClr val="C9C9C9"/>
        </a:accent5>
        <a:accent6>
          <a:srgbClr val="B8B8B8"/>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Company Handbook 4">
        <a:dk1>
          <a:srgbClr val="660066"/>
        </a:dk1>
        <a:lt1>
          <a:srgbClr val="EAEAEA"/>
        </a:lt1>
        <a:dk2>
          <a:srgbClr val="3366CC"/>
        </a:dk2>
        <a:lt2>
          <a:srgbClr val="7A7C93"/>
        </a:lt2>
        <a:accent1>
          <a:srgbClr val="00CCCC"/>
        </a:accent1>
        <a:accent2>
          <a:srgbClr val="CC66FF"/>
        </a:accent2>
        <a:accent3>
          <a:srgbClr val="F3F3F3"/>
        </a:accent3>
        <a:accent4>
          <a:srgbClr val="560056"/>
        </a:accent4>
        <a:accent5>
          <a:srgbClr val="AAE2E2"/>
        </a:accent5>
        <a:accent6>
          <a:srgbClr val="B95CE7"/>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Company Handbook 5">
        <a:dk1>
          <a:srgbClr val="00354E"/>
        </a:dk1>
        <a:lt1>
          <a:srgbClr val="EAEAEA"/>
        </a:lt1>
        <a:dk2>
          <a:srgbClr val="6D67AA"/>
        </a:dk2>
        <a:lt2>
          <a:srgbClr val="CCCCFF"/>
        </a:lt2>
        <a:accent1>
          <a:srgbClr val="6600CC"/>
        </a:accent1>
        <a:accent2>
          <a:srgbClr val="9999FF"/>
        </a:accent2>
        <a:accent3>
          <a:srgbClr val="BAB8D2"/>
        </a:accent3>
        <a:accent4>
          <a:srgbClr val="C8C8C8"/>
        </a:accent4>
        <a:accent5>
          <a:srgbClr val="B8AAE2"/>
        </a:accent5>
        <a:accent6>
          <a:srgbClr val="8A8AE7"/>
        </a:accent6>
        <a:hlink>
          <a:srgbClr val="CCCCFF"/>
        </a:hlink>
        <a:folHlink>
          <a:srgbClr val="9D70B8"/>
        </a:folHlink>
      </a:clrScheme>
      <a:clrMap bg1="dk2" tx1="lt1" bg2="dk1" tx2="lt2" accent1="accent1" accent2="accent2" accent3="accent3" accent4="accent4" accent5="accent5" accent6="accent6" hlink="hlink" folHlink="folHlink"/>
    </a:extraClrScheme>
    <a:extraClrScheme>
      <a:clrScheme name="Company Handbook 6">
        <a:dk1>
          <a:srgbClr val="003366"/>
        </a:dk1>
        <a:lt1>
          <a:srgbClr val="EAEAEA"/>
        </a:lt1>
        <a:dk2>
          <a:srgbClr val="009999"/>
        </a:dk2>
        <a:lt2>
          <a:srgbClr val="FFFFFF"/>
        </a:lt2>
        <a:accent1>
          <a:srgbClr val="008080"/>
        </a:accent1>
        <a:accent2>
          <a:srgbClr val="00CCCC"/>
        </a:accent2>
        <a:accent3>
          <a:srgbClr val="AACACA"/>
        </a:accent3>
        <a:accent4>
          <a:srgbClr val="C8C8C8"/>
        </a:accent4>
        <a:accent5>
          <a:srgbClr val="AAC0C0"/>
        </a:accent5>
        <a:accent6>
          <a:srgbClr val="00B9B9"/>
        </a:accent6>
        <a:hlink>
          <a:srgbClr val="A7DDE1"/>
        </a:hlink>
        <a:folHlink>
          <a:srgbClr val="FF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Company Handbook</Template>
  <TotalTime>5668</TotalTime>
  <Words>2356</Words>
  <Application>Microsoft Office PowerPoint</Application>
  <PresentationFormat>On-screen Show (4:3)</PresentationFormat>
  <Paragraphs>245</Paragraphs>
  <Slides>34</Slides>
  <Notes>34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Arial</vt:lpstr>
      <vt:lpstr>Arial Black</vt:lpstr>
      <vt:lpstr>B Jalal</vt:lpstr>
      <vt:lpstr>B Lotus</vt:lpstr>
      <vt:lpstr>B Nazanin</vt:lpstr>
      <vt:lpstr>B Titr</vt:lpstr>
      <vt:lpstr>B Yekan</vt:lpstr>
      <vt:lpstr>ITC Avant Garde Gothic</vt:lpstr>
      <vt:lpstr>Times New Roman</vt:lpstr>
      <vt:lpstr>Wingdings</vt:lpstr>
      <vt:lpstr>Company Handbook</vt:lpstr>
      <vt:lpstr> روش‌های اندازه‌گیری میزان تخلخل و سطوح موثر </vt:lpstr>
      <vt:lpstr>مساحت سطح</vt:lpstr>
      <vt:lpstr>BET</vt:lpstr>
      <vt:lpstr>مفهوم تخلخل</vt:lpstr>
      <vt:lpstr>اندازه تخلخل</vt:lpstr>
      <vt:lpstr>نوع تخلخل</vt:lpstr>
      <vt:lpstr>شکل تخلخل</vt:lpstr>
      <vt:lpstr>اندازه گیری تخلخل</vt:lpstr>
      <vt:lpstr>روش‌های اندازه‌گیری مبتنی بر تصویر</vt:lpstr>
      <vt:lpstr>روش‌های اندازه‌گیری مبتنی بر پراش</vt:lpstr>
      <vt:lpstr>تخلخل سنجی جیوه‌ای</vt:lpstr>
      <vt:lpstr>روش‌های مبتنی بر جذب</vt:lpstr>
      <vt:lpstr>تئوری جذب لانگمیر</vt:lpstr>
      <vt:lpstr>تئوری جذب لانگمیر</vt:lpstr>
      <vt:lpstr>تئوری جذب BET</vt:lpstr>
      <vt:lpstr>تئوری جذب BET</vt:lpstr>
      <vt:lpstr>تئوری جذب BET</vt:lpstr>
      <vt:lpstr>معادله BET</vt:lpstr>
      <vt:lpstr>ایزوترم جذب</vt:lpstr>
      <vt:lpstr>ایزوترم جذب نوعΙ</vt:lpstr>
      <vt:lpstr>ایزوترم جذب نوع ΙΙ</vt:lpstr>
      <vt:lpstr>ایزوترم جذب نوعΙΙΙ</vt:lpstr>
      <vt:lpstr>ایزوترم جذب نوع ΙV</vt:lpstr>
      <vt:lpstr>ایزوترم جذب نوع V</vt:lpstr>
      <vt:lpstr>ایزوترم جذب نوع VΙ</vt:lpstr>
      <vt:lpstr>هیسترسیس جذب و واجذب</vt:lpstr>
      <vt:lpstr>آماده‌سازی نمونه</vt:lpstr>
      <vt:lpstr>آماده‌سازی نمونه</vt:lpstr>
      <vt:lpstr>روش انجام آنالیز</vt:lpstr>
      <vt:lpstr>روش انجام آنالیز</vt:lpstr>
      <vt:lpstr>محدودیت‌های روش BET</vt:lpstr>
      <vt:lpstr>محدودیت‌های روش BET</vt:lpstr>
      <vt:lpstr>PowerPoint Presentation</vt:lpstr>
      <vt:lpstr>PowerPoint Presentation</vt:lpstr>
    </vt:vector>
  </TitlesOfParts>
  <Compa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subject>Miliardiom</dc:subject>
  <dc:creator>Ghader Asadi</dc:creator>
  <cp:lastModifiedBy>chemstry</cp:lastModifiedBy>
  <cp:revision>127</cp:revision>
  <cp:lastPrinted>1601-01-01T00:00:00Z</cp:lastPrinted>
  <dcterms:created xsi:type="dcterms:W3CDTF">2006-10-30T07:12:20Z</dcterms:created>
  <dcterms:modified xsi:type="dcterms:W3CDTF">2019-11-12T07:37:41Z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ies>
</file>