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0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5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6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1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9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6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7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1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4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8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198F7-B77E-4C1A-97CA-03C0208AD827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حاصلخیزی</a:t>
            </a:r>
            <a:br>
              <a:rPr lang="fa-IR" dirty="0" smtClean="0"/>
            </a:br>
            <a:r>
              <a:rPr lang="fa-IR" sz="2800" dirty="0" smtClean="0"/>
              <a:t>علیرضا شهریاری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واحد/ 2 واحد تئوری و 1 واحد عملی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مقدمه و تاریخچه</a:t>
            </a:r>
          </a:p>
          <a:p>
            <a:pPr algn="r"/>
            <a:r>
              <a:rPr lang="fa-IR" dirty="0" smtClean="0"/>
              <a:t>واژه های معمولی در کودها و حاصلخیزی</a:t>
            </a:r>
          </a:p>
          <a:p>
            <a:pPr algn="r"/>
            <a:r>
              <a:rPr lang="fa-IR" dirty="0" smtClean="0"/>
              <a:t>عوامل موثر بر رشد گیاه</a:t>
            </a:r>
          </a:p>
          <a:p>
            <a:pPr algn="r"/>
            <a:r>
              <a:rPr lang="fa-IR" dirty="0" smtClean="0"/>
              <a:t>منحنی های رشد و عملکرد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خصوصیات خاک در ارتباط با حاصلخیزی</a:t>
            </a:r>
          </a:p>
          <a:p>
            <a:pPr algn="r"/>
            <a:r>
              <a:rPr lang="fa-IR" dirty="0" smtClean="0"/>
              <a:t>مواد الی خاک</a:t>
            </a:r>
          </a:p>
          <a:p>
            <a:pPr algn="r"/>
            <a:r>
              <a:rPr lang="fa-IR" dirty="0" smtClean="0"/>
              <a:t> اثرات مواد الی خاک</a:t>
            </a:r>
          </a:p>
          <a:p>
            <a:pPr algn="r"/>
            <a:r>
              <a:rPr lang="fa-IR" dirty="0" smtClean="0"/>
              <a:t>اهمیت حاصلخیزی خاک</a:t>
            </a:r>
          </a:p>
          <a:p>
            <a:pPr algn="r"/>
            <a:r>
              <a:rPr lang="fa-IR" dirty="0" smtClean="0"/>
              <a:t>سلامت و کیفیت خاک</a:t>
            </a:r>
          </a:p>
          <a:p>
            <a:pPr algn="r"/>
            <a:endParaRPr lang="fa-IR" dirty="0" smtClean="0"/>
          </a:p>
          <a:p>
            <a:pPr algn="r"/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5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اثر مواد الی بر حاصلخیزی و باروری خاک</a:t>
            </a:r>
          </a:p>
          <a:p>
            <a:pPr algn="r"/>
            <a:r>
              <a:rPr lang="fa-IR" dirty="0" smtClean="0"/>
              <a:t>ویژگیهای فیزیکی خاک</a:t>
            </a:r>
          </a:p>
          <a:p>
            <a:pPr algn="r"/>
            <a:r>
              <a:rPr lang="fa-IR" dirty="0" smtClean="0"/>
              <a:t>رنگ خاک/ساختار خاک/</a:t>
            </a:r>
          </a:p>
          <a:p>
            <a:pPr algn="r"/>
            <a:r>
              <a:rPr lang="fa-IR" dirty="0" smtClean="0"/>
              <a:t>تخلخل خاک و نفوذپذیری ان</a:t>
            </a:r>
          </a:p>
          <a:p>
            <a:pPr algn="r"/>
            <a:r>
              <a:rPr lang="fa-IR" dirty="0" smtClean="0"/>
              <a:t>بافت خاک</a:t>
            </a:r>
          </a:p>
          <a:p>
            <a:pPr algn="r"/>
            <a:r>
              <a:rPr lang="fa-IR" dirty="0" smtClean="0"/>
              <a:t>ظرفیت نگهداری اب خاک</a:t>
            </a:r>
          </a:p>
          <a:p>
            <a:pPr algn="r"/>
            <a:r>
              <a:rPr lang="fa-IR" dirty="0" smtClean="0"/>
              <a:t>عمق خاک</a:t>
            </a:r>
          </a:p>
          <a:p>
            <a:pPr algn="r"/>
            <a:r>
              <a:rPr lang="fa-IR" dirty="0" smtClean="0"/>
              <a:t>شیب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34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خواص شیمیایی خاک</a:t>
            </a:r>
          </a:p>
          <a:p>
            <a:pPr algn="r"/>
            <a:r>
              <a:rPr lang="fa-IR" dirty="0" smtClean="0"/>
              <a:t>کلوئیدهای خاک</a:t>
            </a:r>
          </a:p>
          <a:p>
            <a:pPr algn="r"/>
            <a:r>
              <a:rPr lang="fa-IR" dirty="0" smtClean="0"/>
              <a:t>برقراری توازن تغذیه ای</a:t>
            </a:r>
          </a:p>
          <a:p>
            <a:pPr algn="r"/>
            <a:r>
              <a:rPr lang="fa-IR" dirty="0" smtClean="0"/>
              <a:t>اثر مواد الی بر خواص بیولوژیکی خاک</a:t>
            </a:r>
          </a:p>
          <a:p>
            <a:pPr algn="r"/>
            <a:r>
              <a:rPr lang="fa-IR" dirty="0" smtClean="0"/>
              <a:t>عوامل کنترل کننده ماده الی در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5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اثرات مواد الی بر خصوصیات فیزیکی خاک</a:t>
            </a:r>
          </a:p>
        </p:txBody>
      </p:sp>
    </p:spTree>
    <p:extLst>
      <p:ext uri="{BB962C8B-B14F-4D97-AF65-F5344CB8AC3E}">
        <p14:creationId xmlns:p14="http://schemas.microsoft.com/office/powerpoint/2010/main" val="179386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اثرات مواد الی بر خصوصیات شیمیایی</a:t>
            </a:r>
            <a:endParaRPr lang="en-US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0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اثرات مواد الی بر خصوصیات بیولوژیکی خاک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عناصر غذایی اصلی و مورد نیاز گیاه</a:t>
            </a:r>
          </a:p>
          <a:p>
            <a:pPr algn="r"/>
            <a:r>
              <a:rPr lang="fa-IR" dirty="0" smtClean="0"/>
              <a:t>تحرک عناصر غذایی در خاک و جذب بهتر به وسیله ریشه گیاه</a:t>
            </a:r>
          </a:p>
          <a:p>
            <a:pPr algn="r"/>
            <a:r>
              <a:rPr lang="fa-IR" dirty="0" smtClean="0"/>
              <a:t>افزایش ظرفیت نگهداری عناصر غذایی</a:t>
            </a:r>
          </a:p>
          <a:p>
            <a:pPr algn="r"/>
            <a:r>
              <a:rPr lang="fa-IR" dirty="0" smtClean="0"/>
              <a:t>عناصر غذایی کم مصرف</a:t>
            </a:r>
          </a:p>
          <a:p>
            <a:pPr algn="r"/>
            <a:r>
              <a:rPr lang="fa-IR" dirty="0" smtClean="0"/>
              <a:t>عناصر غذایی پر مصرف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99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ar-SA" dirty="0"/>
              <a:t>جذب عناصر غذايي توسط گياه</a:t>
            </a:r>
            <a:endParaRPr lang="en-US" dirty="0"/>
          </a:p>
          <a:p>
            <a:pPr algn="r"/>
            <a:r>
              <a:rPr lang="ar-SA" dirty="0"/>
              <a:t>جريان انبوه يا </a:t>
            </a:r>
            <a:r>
              <a:rPr lang="ar-SA" dirty="0" smtClean="0"/>
              <a:t>حركت توده‌اي</a:t>
            </a:r>
            <a:endParaRPr lang="fa-IR" dirty="0" smtClean="0"/>
          </a:p>
          <a:p>
            <a:pPr marL="0" indent="0" algn="r">
              <a:buNone/>
            </a:pPr>
            <a:r>
              <a:rPr lang="ar-SA" dirty="0" smtClean="0"/>
              <a:t> </a:t>
            </a:r>
            <a:r>
              <a:rPr lang="ar-SA" dirty="0"/>
              <a:t>انتشار يا پخشيدگي </a:t>
            </a:r>
            <a:r>
              <a:rPr lang="en-US" dirty="0" smtClean="0"/>
              <a:t>Diffusion</a:t>
            </a:r>
            <a:endParaRPr lang="fa-IR" dirty="0" smtClean="0"/>
          </a:p>
          <a:p>
            <a:pPr marL="0" indent="0" algn="r">
              <a:buNone/>
            </a:pPr>
            <a:r>
              <a:rPr lang="ar-SA" dirty="0"/>
              <a:t>تبادل </a:t>
            </a:r>
            <a:r>
              <a:rPr lang="ar-SA" dirty="0" smtClean="0"/>
              <a:t>تماسي</a:t>
            </a:r>
            <a:endParaRPr lang="fa-IR" dirty="0" smtClean="0"/>
          </a:p>
          <a:p>
            <a:pPr marL="0" indent="0" algn="r">
              <a:buNone/>
            </a:pPr>
            <a:r>
              <a:rPr lang="ar-SA" dirty="0"/>
              <a:t>مکانيسم‌هاي جذب يون</a:t>
            </a:r>
            <a:endParaRPr lang="en-US" dirty="0"/>
          </a:p>
          <a:p>
            <a:pPr marL="0" indent="0" algn="r">
              <a:buNone/>
            </a:pPr>
            <a:r>
              <a:rPr lang="ar-SA" dirty="0"/>
              <a:t>جذب فعال </a:t>
            </a:r>
            <a:r>
              <a:rPr lang="en-US" dirty="0" smtClean="0"/>
              <a:t>Active</a:t>
            </a:r>
            <a:endParaRPr lang="fa-IR" dirty="0" smtClean="0"/>
          </a:p>
          <a:p>
            <a:pPr marL="0" indent="0" algn="r">
              <a:buNone/>
            </a:pPr>
            <a:r>
              <a:rPr lang="ar-SA" dirty="0"/>
              <a:t>جذب غيرفعال </a:t>
            </a:r>
            <a:r>
              <a:rPr lang="en-US" dirty="0"/>
              <a:t>Passive</a:t>
            </a:r>
          </a:p>
        </p:txBody>
      </p:sp>
    </p:spTree>
    <p:extLst>
      <p:ext uri="{BB962C8B-B14F-4D97-AF65-F5344CB8AC3E}">
        <p14:creationId xmlns:p14="http://schemas.microsoft.com/office/powerpoint/2010/main" val="59178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ar-SA" dirty="0"/>
              <a:t>جذب برگي يا تغذيه برگي عناصر غذايي</a:t>
            </a:r>
            <a:endParaRPr lang="en-US" dirty="0"/>
          </a:p>
          <a:p>
            <a:pPr algn="r"/>
            <a:r>
              <a:rPr lang="ar-SA" dirty="0" smtClean="0"/>
              <a:t>راه‌هاي </a:t>
            </a:r>
            <a:r>
              <a:rPr lang="ar-SA" dirty="0"/>
              <a:t>جذب </a:t>
            </a:r>
            <a:r>
              <a:rPr lang="ar-SA" dirty="0" smtClean="0"/>
              <a:t>برگي</a:t>
            </a:r>
            <a:endParaRPr lang="en-US" dirty="0"/>
          </a:p>
          <a:p>
            <a:pPr algn="r"/>
            <a:r>
              <a:rPr lang="ar-SA" dirty="0"/>
              <a:t>محلول </a:t>
            </a:r>
            <a:r>
              <a:rPr lang="ar-SA" dirty="0" smtClean="0"/>
              <a:t>‌پاشي</a:t>
            </a:r>
            <a:endParaRPr lang="fa-IR" dirty="0" smtClean="0"/>
          </a:p>
          <a:p>
            <a:pPr algn="r"/>
            <a:r>
              <a:rPr lang="ar-SA" dirty="0"/>
              <a:t>محدوديت </a:t>
            </a:r>
            <a:r>
              <a:rPr lang="ar-SA" dirty="0" smtClean="0"/>
              <a:t>محلول‌پاشي</a:t>
            </a:r>
            <a:endParaRPr lang="en-US" dirty="0"/>
          </a:p>
          <a:p>
            <a:pPr marL="0" indent="0" algn="r">
              <a:buNone/>
            </a:pPr>
            <a:r>
              <a:rPr lang="ar-SA" dirty="0" smtClean="0"/>
              <a:t>نكات </a:t>
            </a:r>
            <a:r>
              <a:rPr lang="ar-SA" dirty="0"/>
              <a:t>مهم در محلول‌پاشي يا تغذيه برگي</a:t>
            </a:r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1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اﻛﺴﻴﺪاﺳﻴﻮن و اﺣﻴﺎ در ﺧﺎك </a:t>
            </a:r>
          </a:p>
          <a:p>
            <a:pPr algn="r"/>
            <a:r>
              <a:rPr lang="fa-IR" dirty="0" smtClean="0"/>
              <a:t>گیرنده های الکترون یا اکسید کننده ها</a:t>
            </a:r>
          </a:p>
          <a:p>
            <a:pPr algn="r"/>
            <a:r>
              <a:rPr lang="fa-IR" dirty="0" smtClean="0"/>
              <a:t>دﻫﻨﺪﮔﺎن اﻟﻜﺘﺮون ﻳﺎ اﺣﻴﺎ ﻛﻨﻨه ها</a:t>
            </a:r>
          </a:p>
          <a:p>
            <a:pPr algn="r"/>
            <a:r>
              <a:rPr lang="fa-IR" dirty="0" smtClean="0"/>
              <a:t> اﻛﺴﻴﺪاﺳﻴﻮن و اﺣﻴﺎ در ﺧاک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6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کودها و کاربرد انها</a:t>
            </a:r>
          </a:p>
          <a:p>
            <a:pPr algn="r"/>
            <a:r>
              <a:rPr lang="fa-IR" dirty="0" smtClean="0"/>
              <a:t>دلیل منطقی لزوم مصرف کودها</a:t>
            </a:r>
          </a:p>
          <a:p>
            <a:pPr algn="r"/>
            <a:r>
              <a:rPr lang="fa-IR" dirty="0" smtClean="0"/>
              <a:t>کودها عملکرد محصولات را افزایش میدهند</a:t>
            </a:r>
          </a:p>
          <a:p>
            <a:pPr algn="r"/>
            <a:r>
              <a:rPr lang="fa-IR" dirty="0" smtClean="0"/>
              <a:t>ماده الی راندمان کوددهی را بهبود می بخشد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67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خاکها عناصر غذایی را چگونه نگهداری یا ازاد می کنند</a:t>
            </a:r>
          </a:p>
          <a:p>
            <a:pPr algn="r"/>
            <a:r>
              <a:rPr lang="fa-IR" dirty="0" smtClean="0"/>
              <a:t>موجودات زنده خاک</a:t>
            </a:r>
          </a:p>
          <a:p>
            <a:pPr algn="r"/>
            <a:r>
              <a:rPr lang="fa-IR" dirty="0" smtClean="0"/>
              <a:t>ریزوبیوم/تثبیت بیولوژیکی ازت</a:t>
            </a:r>
          </a:p>
          <a:p>
            <a:pPr algn="r"/>
            <a:r>
              <a:rPr lang="fa-IR" dirty="0" smtClean="0"/>
              <a:t>کود سبز و میکوریزا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19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توصیه های کودی برای محصولات مختلف بر اساس نیازشان</a:t>
            </a:r>
          </a:p>
          <a:p>
            <a:pPr algn="r"/>
            <a:r>
              <a:rPr lang="fa-IR" dirty="0" smtClean="0"/>
              <a:t>نمایش فیلم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848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اهمیت کود دهی متعادل</a:t>
            </a:r>
          </a:p>
          <a:p>
            <a:pPr algn="r"/>
            <a:r>
              <a:rPr lang="fa-IR" dirty="0" smtClean="0"/>
              <a:t>اصول کودپاشی و کابرد کودهای اصلی</a:t>
            </a:r>
          </a:p>
          <a:p>
            <a:pPr marL="0" indent="0" algn="r">
              <a:buNone/>
            </a:pPr>
            <a:r>
              <a:rPr lang="fa-IR" dirty="0" smtClean="0"/>
              <a:t>مدیریت کود پاشی در رابطه با محیط زیست</a:t>
            </a: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64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کودها. ظهور. کیفیت و نشان گذاری انها</a:t>
            </a:r>
          </a:p>
          <a:p>
            <a:pPr algn="r"/>
            <a:r>
              <a:rPr lang="fa-IR" dirty="0" smtClean="0"/>
              <a:t>کودهای یک عنصری</a:t>
            </a:r>
          </a:p>
          <a:p>
            <a:pPr algn="r"/>
            <a:r>
              <a:rPr lang="fa-IR" dirty="0" smtClean="0"/>
              <a:t>کودهای چند عنصره</a:t>
            </a:r>
          </a:p>
          <a:p>
            <a:pPr algn="r"/>
            <a:r>
              <a:rPr lang="fa-IR" dirty="0" smtClean="0"/>
              <a:t>محاسبه مقادیر کود</a:t>
            </a:r>
          </a:p>
          <a:p>
            <a:pPr algn="r"/>
            <a:r>
              <a:rPr lang="fa-IR" smtClean="0"/>
              <a:t>چگونگی مصرف کودها</a:t>
            </a:r>
          </a:p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6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355</Words>
  <Application>Microsoft Office PowerPoint</Application>
  <PresentationFormat>Widescreen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حاصلخیزی علیرضا شهریاری</vt:lpstr>
      <vt:lpstr>جلسه اول</vt:lpstr>
      <vt:lpstr>جلسه دوم</vt:lpstr>
      <vt:lpstr>جلسه سوم</vt:lpstr>
      <vt:lpstr>جلسه چهارم</vt:lpstr>
      <vt:lpstr>جلسه پنجم</vt:lpstr>
      <vt:lpstr>جلسه ششم</vt:lpstr>
      <vt:lpstr>جلسه هفتم</vt:lpstr>
      <vt:lpstr>جلسه هشتم</vt:lpstr>
      <vt:lpstr>جلسه نهم</vt:lpstr>
      <vt:lpstr>جلسه دهم</vt:lpstr>
      <vt:lpstr>جلسه یازدهم</vt:lpstr>
      <vt:lpstr>جلسه دوازدهم</vt:lpstr>
      <vt:lpstr>جلسه سیزدهم</vt:lpstr>
      <vt:lpstr>جلسه چهاردهم</vt:lpstr>
      <vt:lpstr>جلسه پانزدهم</vt:lpstr>
      <vt:lpstr>جلسه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طرح درس حاصلخیزی علیرضا شهریاری</dc:title>
  <dc:creator>Windows User</dc:creator>
  <cp:lastModifiedBy>Windows User</cp:lastModifiedBy>
  <cp:revision>9</cp:revision>
  <dcterms:created xsi:type="dcterms:W3CDTF">2018-12-09T06:53:02Z</dcterms:created>
  <dcterms:modified xsi:type="dcterms:W3CDTF">2018-12-09T07:45:03Z</dcterms:modified>
</cp:coreProperties>
</file>