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2"/>
  </p:sldMasterIdLst>
  <p:notesMasterIdLst>
    <p:notesMasterId r:id="rId37"/>
  </p:notesMasterIdLst>
  <p:sldIdLst>
    <p:sldId id="281" r:id="rId3"/>
    <p:sldId id="282" r:id="rId4"/>
    <p:sldId id="283" r:id="rId5"/>
    <p:sldId id="284" r:id="rId6"/>
    <p:sldId id="285" r:id="rId7"/>
    <p:sldId id="256" r:id="rId8"/>
    <p:sldId id="257" r:id="rId9"/>
    <p:sldId id="258" r:id="rId10"/>
    <p:sldId id="259" r:id="rId11"/>
    <p:sldId id="260" r:id="rId12"/>
    <p:sldId id="261" r:id="rId13"/>
    <p:sldId id="263" r:id="rId14"/>
    <p:sldId id="266" r:id="rId15"/>
    <p:sldId id="267" r:id="rId16"/>
    <p:sldId id="271" r:id="rId17"/>
    <p:sldId id="272" r:id="rId18"/>
    <p:sldId id="268" r:id="rId19"/>
    <p:sldId id="269" r:id="rId20"/>
    <p:sldId id="270" r:id="rId21"/>
    <p:sldId id="273" r:id="rId22"/>
    <p:sldId id="289" r:id="rId23"/>
    <p:sldId id="290" r:id="rId24"/>
    <p:sldId id="275" r:id="rId25"/>
    <p:sldId id="276" r:id="rId26"/>
    <p:sldId id="288" r:id="rId27"/>
    <p:sldId id="291" r:id="rId28"/>
    <p:sldId id="277" r:id="rId29"/>
    <p:sldId id="278" r:id="rId30"/>
    <p:sldId id="279" r:id="rId31"/>
    <p:sldId id="292" r:id="rId32"/>
    <p:sldId id="280" r:id="rId33"/>
    <p:sldId id="293" r:id="rId34"/>
    <p:sldId id="262" r:id="rId35"/>
    <p:sldId id="265"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310" autoAdjust="0"/>
  </p:normalViewPr>
  <p:slideViewPr>
    <p:cSldViewPr>
      <p:cViewPr varScale="1">
        <p:scale>
          <a:sx n="80" d="100"/>
          <a:sy n="80" d="100"/>
        </p:scale>
        <p:origin x="170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6F3918-9F88-4398-AB60-AF334FD7237B}" type="doc">
      <dgm:prSet loTypeId="urn:microsoft.com/office/officeart/2005/8/layout/hierarchy2" loCatId="hierarchy" qsTypeId="urn:microsoft.com/office/officeart/2005/8/quickstyle/3d3" qsCatId="3D" csTypeId="urn:microsoft.com/office/officeart/2005/8/colors/colorful2" csCatId="colorful" phldr="1"/>
      <dgm:spPr/>
      <dgm:t>
        <a:bodyPr/>
        <a:lstStyle/>
        <a:p>
          <a:endParaRPr lang="en-US"/>
        </a:p>
      </dgm:t>
    </dgm:pt>
    <dgm:pt modelId="{1E907309-A561-4A09-99F8-DE206E5BE233}">
      <dgm:prSet phldrT="[Text]"/>
      <dgm:spPr/>
      <dgm:t>
        <a:bodyPr/>
        <a:lstStyle/>
        <a:p>
          <a:r>
            <a:rPr lang="fa-IR"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اعداد کوانتومی چهارگانه</a:t>
          </a:r>
          <a:endParaRPr lang="en-US"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dgm:t>
    </dgm:pt>
    <dgm:pt modelId="{14AD0F07-ACEA-4C89-96DA-C885F7345BFB}" type="parTrans" cxnId="{0926D76D-A2E3-440C-85C0-0952ED0D2D0A}">
      <dgm:prSet/>
      <dgm:spPr/>
      <dgm:t>
        <a:bodyPr/>
        <a:lstStyle/>
        <a:p>
          <a:endParaRPr lang="en-US"/>
        </a:p>
      </dgm:t>
    </dgm:pt>
    <dgm:pt modelId="{391A6707-2DE8-44A3-AD3B-95D2A4BD0345}" type="sibTrans" cxnId="{0926D76D-A2E3-440C-85C0-0952ED0D2D0A}">
      <dgm:prSet/>
      <dgm:spPr/>
      <dgm:t>
        <a:bodyPr/>
        <a:lstStyle/>
        <a:p>
          <a:endParaRPr lang="en-US"/>
        </a:p>
      </dgm:t>
    </dgm:pt>
    <dgm:pt modelId="{8F4D4FBA-6582-4C50-8B22-302B730D35D6}">
      <dgm:prSet phldrT="[Text]"/>
      <dgm:spPr/>
      <dgm:t>
        <a:bodyPr/>
        <a:lstStyle/>
        <a:p>
          <a:pPr rtl="1"/>
          <a:r>
            <a:rPr lang="fa-IR"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 اعداد کوانتومی اوربیتالی </a:t>
          </a:r>
          <a:r>
            <a:rPr lang="en-US"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a:t>
          </a:r>
          <a:r>
            <a:rPr lang="fa-IR"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endParaRPr lang="en-US"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dgm:t>
    </dgm:pt>
    <dgm:pt modelId="{98C11391-0910-4E0C-B2BE-9B27F2973120}" type="parTrans" cxnId="{C9823477-0003-4C73-92B0-7FBE65A0652F}">
      <dgm:prSet/>
      <dgm:spPr/>
      <dgm:t>
        <a:bodyPr/>
        <a:lstStyle/>
        <a:p>
          <a:endParaRPr lang="en-US"/>
        </a:p>
      </dgm:t>
    </dgm:pt>
    <dgm:pt modelId="{5F8F6FEF-9445-44CA-9F21-ED337066060F}" type="sibTrans" cxnId="{C9823477-0003-4C73-92B0-7FBE65A0652F}">
      <dgm:prSet/>
      <dgm:spPr/>
      <dgm:t>
        <a:bodyPr/>
        <a:lstStyle/>
        <a:p>
          <a:endParaRPr lang="en-US"/>
        </a:p>
      </dgm:t>
    </dgm:pt>
    <dgm:pt modelId="{9CFAAD0E-972C-427C-BDAD-265E98CAF40E}">
      <dgm:prSet phldrT="[Text]"/>
      <dgm:spPr/>
      <dgm:t>
        <a:bodyPr/>
        <a:lstStyle/>
        <a:p>
          <a:pPr rtl="1"/>
          <a:r>
            <a:rPr lang="fa-IR"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4- </a:t>
          </a:r>
          <a:r>
            <a:rPr lang="fa-IR" b="1" cap="none" spc="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عدد کوانتومی</a:t>
          </a:r>
        </a:p>
        <a:p>
          <a:pPr rtl="1"/>
          <a:r>
            <a:rPr lang="fa-IR"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مغناطیسی</a:t>
          </a:r>
          <a:r>
            <a:rPr lang="fa-IR" b="1" cap="none" spc="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اسپین </a:t>
          </a:r>
          <a:r>
            <a:rPr lang="en-US" b="1" cap="none" spc="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a:t>
          </a:r>
          <a:r>
            <a:rPr lang="en-US" b="1" cap="none" spc="0" baseline="-25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a:t>
          </a:r>
          <a:r>
            <a:rPr lang="en-US" b="1" cap="none" spc="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endParaRPr lang="en-US"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dgm:t>
    </dgm:pt>
    <dgm:pt modelId="{902C0B28-59F3-4448-AFF5-D3CC066084BA}" type="parTrans" cxnId="{DB1DD455-AF9B-411E-84A8-128B631D156C}">
      <dgm:prSet/>
      <dgm:spPr/>
      <dgm:t>
        <a:bodyPr/>
        <a:lstStyle/>
        <a:p>
          <a:endParaRPr lang="en-US"/>
        </a:p>
      </dgm:t>
    </dgm:pt>
    <dgm:pt modelId="{682332D1-CFC2-463C-B1CD-3B2F617E194D}" type="sibTrans" cxnId="{DB1DD455-AF9B-411E-84A8-128B631D156C}">
      <dgm:prSet/>
      <dgm:spPr/>
      <dgm:t>
        <a:bodyPr/>
        <a:lstStyle/>
        <a:p>
          <a:endParaRPr lang="en-US"/>
        </a:p>
      </dgm:t>
    </dgm:pt>
    <dgm:pt modelId="{D34A0D1B-4BD6-4DDD-B098-5A933E02B84D}">
      <dgm:prSet/>
      <dgm:spPr/>
      <dgm:t>
        <a:bodyPr/>
        <a:lstStyle/>
        <a:p>
          <a:pPr rtl="1"/>
          <a:r>
            <a:rPr lang="fa-IR"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 عدد کوانتومی  اصلی</a:t>
          </a:r>
          <a:r>
            <a:rPr lang="en-US"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(n)</a:t>
          </a:r>
          <a:endParaRPr lang="en-US"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dgm:t>
    </dgm:pt>
    <dgm:pt modelId="{55BD34BE-D21E-4FB1-A07D-4425EC69FBE1}" type="parTrans" cxnId="{54A1B7B0-A599-42DD-9EF1-71D71A086846}">
      <dgm:prSet/>
      <dgm:spPr/>
      <dgm:t>
        <a:bodyPr/>
        <a:lstStyle/>
        <a:p>
          <a:endParaRPr lang="en-US"/>
        </a:p>
      </dgm:t>
    </dgm:pt>
    <dgm:pt modelId="{885BB3CC-C370-4C9B-8210-3E15D848FBE2}" type="sibTrans" cxnId="{54A1B7B0-A599-42DD-9EF1-71D71A086846}">
      <dgm:prSet/>
      <dgm:spPr/>
      <dgm:t>
        <a:bodyPr/>
        <a:lstStyle/>
        <a:p>
          <a:endParaRPr lang="en-US"/>
        </a:p>
      </dgm:t>
    </dgm:pt>
    <dgm:pt modelId="{E912ECA5-4B42-4E2E-9A8B-C089F647224F}">
      <dgm:prSet/>
      <dgm:spPr/>
      <dgm:t>
        <a:bodyPr/>
        <a:lstStyle/>
        <a:p>
          <a:r>
            <a:rPr lang="fa-IR"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 عدد کوانتومی</a:t>
          </a:r>
        </a:p>
        <a:p>
          <a:pPr rtl="1"/>
          <a:r>
            <a:rPr lang="fa-IR"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مغناطیسی </a:t>
          </a:r>
          <a:r>
            <a:rPr lang="en-US"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r>
            <a:rPr lang="en-US" b="1"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mI</a:t>
          </a:r>
          <a:r>
            <a:rPr lang="en-US"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endParaRPr lang="en-US"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dgm:t>
    </dgm:pt>
    <dgm:pt modelId="{9263D4E3-F138-4C99-9130-52C6D33F2030}" type="parTrans" cxnId="{4E684E92-8006-48AC-A598-E498C2E3909C}">
      <dgm:prSet/>
      <dgm:spPr/>
      <dgm:t>
        <a:bodyPr/>
        <a:lstStyle/>
        <a:p>
          <a:endParaRPr lang="en-US"/>
        </a:p>
      </dgm:t>
    </dgm:pt>
    <dgm:pt modelId="{B717E94B-9DA9-478F-91CC-6238F1F8DDF9}" type="sibTrans" cxnId="{4E684E92-8006-48AC-A598-E498C2E3909C}">
      <dgm:prSet/>
      <dgm:spPr/>
      <dgm:t>
        <a:bodyPr/>
        <a:lstStyle/>
        <a:p>
          <a:endParaRPr lang="en-US"/>
        </a:p>
      </dgm:t>
    </dgm:pt>
    <dgm:pt modelId="{FF227908-5F6F-4FD0-AE03-50EE62BADA24}">
      <dgm:prSet/>
      <dgm:spPr/>
      <dgm:t>
        <a:bodyPr/>
        <a:lstStyle/>
        <a:p>
          <a:r>
            <a:rPr lang="fa-IR" b="1"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5- اصل طرد پائولی</a:t>
          </a:r>
          <a:endParaRPr lang="en-US" b="1"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dgm:t>
    </dgm:pt>
    <dgm:pt modelId="{66505D17-12A4-44BB-92E0-D59A7D8AB0A3}" type="parTrans" cxnId="{40D6FCFC-27EB-4966-92A0-B7C6F0F58C02}">
      <dgm:prSet/>
      <dgm:spPr/>
      <dgm:t>
        <a:bodyPr/>
        <a:lstStyle/>
        <a:p>
          <a:endParaRPr lang="en-US"/>
        </a:p>
      </dgm:t>
    </dgm:pt>
    <dgm:pt modelId="{6B1E76D6-6C34-4677-A4DB-E5E34D3B1E2D}" type="sibTrans" cxnId="{40D6FCFC-27EB-4966-92A0-B7C6F0F58C02}">
      <dgm:prSet/>
      <dgm:spPr/>
      <dgm:t>
        <a:bodyPr/>
        <a:lstStyle/>
        <a:p>
          <a:endParaRPr lang="en-US"/>
        </a:p>
      </dgm:t>
    </dgm:pt>
    <dgm:pt modelId="{E93771D3-B2A6-404A-96A1-1AEABAFCF440}" type="pres">
      <dgm:prSet presAssocID="{686F3918-9F88-4398-AB60-AF334FD7237B}" presName="diagram" presStyleCnt="0">
        <dgm:presLayoutVars>
          <dgm:chPref val="1"/>
          <dgm:dir val="rev"/>
          <dgm:animOne val="branch"/>
          <dgm:animLvl val="lvl"/>
          <dgm:resizeHandles val="exact"/>
        </dgm:presLayoutVars>
      </dgm:prSet>
      <dgm:spPr/>
      <dgm:t>
        <a:bodyPr/>
        <a:lstStyle/>
        <a:p>
          <a:endParaRPr lang="en-US"/>
        </a:p>
      </dgm:t>
    </dgm:pt>
    <dgm:pt modelId="{49A13D8F-E5F7-4547-91B4-2498B20DEFE4}" type="pres">
      <dgm:prSet presAssocID="{1E907309-A561-4A09-99F8-DE206E5BE233}" presName="root1" presStyleCnt="0"/>
      <dgm:spPr/>
    </dgm:pt>
    <dgm:pt modelId="{5185DC76-BE33-4C7F-BD7C-B9F3AE62176E}" type="pres">
      <dgm:prSet presAssocID="{1E907309-A561-4A09-99F8-DE206E5BE233}" presName="LevelOneTextNode" presStyleLbl="node0" presStyleIdx="0" presStyleCnt="1" custScaleX="156010">
        <dgm:presLayoutVars>
          <dgm:chPref val="3"/>
        </dgm:presLayoutVars>
      </dgm:prSet>
      <dgm:spPr/>
      <dgm:t>
        <a:bodyPr/>
        <a:lstStyle/>
        <a:p>
          <a:endParaRPr lang="en-US"/>
        </a:p>
      </dgm:t>
    </dgm:pt>
    <dgm:pt modelId="{025E32B4-B3FC-46B4-894F-10BC2B182D77}" type="pres">
      <dgm:prSet presAssocID="{1E907309-A561-4A09-99F8-DE206E5BE233}" presName="level2hierChild" presStyleCnt="0"/>
      <dgm:spPr/>
    </dgm:pt>
    <dgm:pt modelId="{9A1E05D3-FE12-42E4-9249-00B05BD7D584}" type="pres">
      <dgm:prSet presAssocID="{55BD34BE-D21E-4FB1-A07D-4425EC69FBE1}" presName="conn2-1" presStyleLbl="parChTrans1D2" presStyleIdx="0" presStyleCnt="5"/>
      <dgm:spPr/>
      <dgm:t>
        <a:bodyPr/>
        <a:lstStyle/>
        <a:p>
          <a:endParaRPr lang="en-US"/>
        </a:p>
      </dgm:t>
    </dgm:pt>
    <dgm:pt modelId="{1AC05764-1BA6-4237-ACCD-04E384BB45F6}" type="pres">
      <dgm:prSet presAssocID="{55BD34BE-D21E-4FB1-A07D-4425EC69FBE1}" presName="connTx" presStyleLbl="parChTrans1D2" presStyleIdx="0" presStyleCnt="5"/>
      <dgm:spPr/>
      <dgm:t>
        <a:bodyPr/>
        <a:lstStyle/>
        <a:p>
          <a:endParaRPr lang="en-US"/>
        </a:p>
      </dgm:t>
    </dgm:pt>
    <dgm:pt modelId="{EBF37EB1-A0D6-4ED7-AAEB-C4D73C129C69}" type="pres">
      <dgm:prSet presAssocID="{D34A0D1B-4BD6-4DDD-B098-5A933E02B84D}" presName="root2" presStyleCnt="0"/>
      <dgm:spPr/>
    </dgm:pt>
    <dgm:pt modelId="{C8072432-7018-47BD-91C6-979A62450BED}" type="pres">
      <dgm:prSet presAssocID="{D34A0D1B-4BD6-4DDD-B098-5A933E02B84D}" presName="LevelTwoTextNode" presStyleLbl="node2" presStyleIdx="0" presStyleCnt="5" custScaleX="152692">
        <dgm:presLayoutVars>
          <dgm:chPref val="3"/>
        </dgm:presLayoutVars>
      </dgm:prSet>
      <dgm:spPr/>
      <dgm:t>
        <a:bodyPr/>
        <a:lstStyle/>
        <a:p>
          <a:endParaRPr lang="en-US"/>
        </a:p>
      </dgm:t>
    </dgm:pt>
    <dgm:pt modelId="{57E363D9-0019-4A58-B352-1A3B0912EAC9}" type="pres">
      <dgm:prSet presAssocID="{D34A0D1B-4BD6-4DDD-B098-5A933E02B84D}" presName="level3hierChild" presStyleCnt="0"/>
      <dgm:spPr/>
    </dgm:pt>
    <dgm:pt modelId="{BF8E30B8-4EAD-49A2-A753-DC4825205567}" type="pres">
      <dgm:prSet presAssocID="{98C11391-0910-4E0C-B2BE-9B27F2973120}" presName="conn2-1" presStyleLbl="parChTrans1D2" presStyleIdx="1" presStyleCnt="5"/>
      <dgm:spPr/>
      <dgm:t>
        <a:bodyPr/>
        <a:lstStyle/>
        <a:p>
          <a:endParaRPr lang="en-US"/>
        </a:p>
      </dgm:t>
    </dgm:pt>
    <dgm:pt modelId="{F126C44F-E922-452A-B456-CB2800F77425}" type="pres">
      <dgm:prSet presAssocID="{98C11391-0910-4E0C-B2BE-9B27F2973120}" presName="connTx" presStyleLbl="parChTrans1D2" presStyleIdx="1" presStyleCnt="5"/>
      <dgm:spPr/>
      <dgm:t>
        <a:bodyPr/>
        <a:lstStyle/>
        <a:p>
          <a:endParaRPr lang="en-US"/>
        </a:p>
      </dgm:t>
    </dgm:pt>
    <dgm:pt modelId="{6439B6FB-2ED4-49CE-8397-3355B1994B4F}" type="pres">
      <dgm:prSet presAssocID="{8F4D4FBA-6582-4C50-8B22-302B730D35D6}" presName="root2" presStyleCnt="0"/>
      <dgm:spPr/>
    </dgm:pt>
    <dgm:pt modelId="{1AE0F15A-247F-4550-895F-0A0AB6CD20A5}" type="pres">
      <dgm:prSet presAssocID="{8F4D4FBA-6582-4C50-8B22-302B730D35D6}" presName="LevelTwoTextNode" presStyleLbl="node2" presStyleIdx="1" presStyleCnt="5" custScaleX="150538">
        <dgm:presLayoutVars>
          <dgm:chPref val="3"/>
        </dgm:presLayoutVars>
      </dgm:prSet>
      <dgm:spPr/>
      <dgm:t>
        <a:bodyPr/>
        <a:lstStyle/>
        <a:p>
          <a:endParaRPr lang="en-US"/>
        </a:p>
      </dgm:t>
    </dgm:pt>
    <dgm:pt modelId="{861BD3A5-25B6-4376-B9AD-EBF26E3D8CB0}" type="pres">
      <dgm:prSet presAssocID="{8F4D4FBA-6582-4C50-8B22-302B730D35D6}" presName="level3hierChild" presStyleCnt="0"/>
      <dgm:spPr/>
    </dgm:pt>
    <dgm:pt modelId="{E3862554-F5DD-4ACE-8975-2001770A7B6C}" type="pres">
      <dgm:prSet presAssocID="{9263D4E3-F138-4C99-9130-52C6D33F2030}" presName="conn2-1" presStyleLbl="parChTrans1D2" presStyleIdx="2" presStyleCnt="5"/>
      <dgm:spPr/>
      <dgm:t>
        <a:bodyPr/>
        <a:lstStyle/>
        <a:p>
          <a:endParaRPr lang="en-US"/>
        </a:p>
      </dgm:t>
    </dgm:pt>
    <dgm:pt modelId="{DA83D81C-0165-4EB8-BD55-DCBED820707A}" type="pres">
      <dgm:prSet presAssocID="{9263D4E3-F138-4C99-9130-52C6D33F2030}" presName="connTx" presStyleLbl="parChTrans1D2" presStyleIdx="2" presStyleCnt="5"/>
      <dgm:spPr/>
      <dgm:t>
        <a:bodyPr/>
        <a:lstStyle/>
        <a:p>
          <a:endParaRPr lang="en-US"/>
        </a:p>
      </dgm:t>
    </dgm:pt>
    <dgm:pt modelId="{4D7760A6-04F8-4987-B6BC-1532151D4559}" type="pres">
      <dgm:prSet presAssocID="{E912ECA5-4B42-4E2E-9A8B-C089F647224F}" presName="root2" presStyleCnt="0"/>
      <dgm:spPr/>
    </dgm:pt>
    <dgm:pt modelId="{5C9C6948-C925-492A-A017-4C492097FBF4}" type="pres">
      <dgm:prSet presAssocID="{E912ECA5-4B42-4E2E-9A8B-C089F647224F}" presName="LevelTwoTextNode" presStyleLbl="node2" presStyleIdx="2" presStyleCnt="5" custScaleX="150537">
        <dgm:presLayoutVars>
          <dgm:chPref val="3"/>
        </dgm:presLayoutVars>
      </dgm:prSet>
      <dgm:spPr/>
      <dgm:t>
        <a:bodyPr/>
        <a:lstStyle/>
        <a:p>
          <a:endParaRPr lang="en-US"/>
        </a:p>
      </dgm:t>
    </dgm:pt>
    <dgm:pt modelId="{FFC9E00F-3E98-4719-89D8-DBE960A456D2}" type="pres">
      <dgm:prSet presAssocID="{E912ECA5-4B42-4E2E-9A8B-C089F647224F}" presName="level3hierChild" presStyleCnt="0"/>
      <dgm:spPr/>
    </dgm:pt>
    <dgm:pt modelId="{886B2DE9-703C-4224-B02B-72FA678C1DE5}" type="pres">
      <dgm:prSet presAssocID="{902C0B28-59F3-4448-AFF5-D3CC066084BA}" presName="conn2-1" presStyleLbl="parChTrans1D2" presStyleIdx="3" presStyleCnt="5"/>
      <dgm:spPr/>
      <dgm:t>
        <a:bodyPr/>
        <a:lstStyle/>
        <a:p>
          <a:endParaRPr lang="en-US"/>
        </a:p>
      </dgm:t>
    </dgm:pt>
    <dgm:pt modelId="{6A4B10FD-9579-47A4-A120-4D62ADFC492C}" type="pres">
      <dgm:prSet presAssocID="{902C0B28-59F3-4448-AFF5-D3CC066084BA}" presName="connTx" presStyleLbl="parChTrans1D2" presStyleIdx="3" presStyleCnt="5"/>
      <dgm:spPr/>
      <dgm:t>
        <a:bodyPr/>
        <a:lstStyle/>
        <a:p>
          <a:endParaRPr lang="en-US"/>
        </a:p>
      </dgm:t>
    </dgm:pt>
    <dgm:pt modelId="{16A087EB-9539-491D-A863-3FE67EF0A606}" type="pres">
      <dgm:prSet presAssocID="{9CFAAD0E-972C-427C-BDAD-265E98CAF40E}" presName="root2" presStyleCnt="0"/>
      <dgm:spPr/>
    </dgm:pt>
    <dgm:pt modelId="{B547EF25-F04B-4405-BE88-D61968681C81}" type="pres">
      <dgm:prSet presAssocID="{9CFAAD0E-972C-427C-BDAD-265E98CAF40E}" presName="LevelTwoTextNode" presStyleLbl="node2" presStyleIdx="3" presStyleCnt="5" custScaleX="152692">
        <dgm:presLayoutVars>
          <dgm:chPref val="3"/>
        </dgm:presLayoutVars>
      </dgm:prSet>
      <dgm:spPr/>
      <dgm:t>
        <a:bodyPr/>
        <a:lstStyle/>
        <a:p>
          <a:endParaRPr lang="en-US"/>
        </a:p>
      </dgm:t>
    </dgm:pt>
    <dgm:pt modelId="{29DE7C03-1E8D-401F-A058-91F6AC56B08A}" type="pres">
      <dgm:prSet presAssocID="{9CFAAD0E-972C-427C-BDAD-265E98CAF40E}" presName="level3hierChild" presStyleCnt="0"/>
      <dgm:spPr/>
    </dgm:pt>
    <dgm:pt modelId="{C6C7349D-31C1-43EF-A871-EA8E569B9CAA}" type="pres">
      <dgm:prSet presAssocID="{66505D17-12A4-44BB-92E0-D59A7D8AB0A3}" presName="conn2-1" presStyleLbl="parChTrans1D2" presStyleIdx="4" presStyleCnt="5"/>
      <dgm:spPr/>
      <dgm:t>
        <a:bodyPr/>
        <a:lstStyle/>
        <a:p>
          <a:endParaRPr lang="en-US"/>
        </a:p>
      </dgm:t>
    </dgm:pt>
    <dgm:pt modelId="{79360B30-7145-4102-8266-9D2F49F98F05}" type="pres">
      <dgm:prSet presAssocID="{66505D17-12A4-44BB-92E0-D59A7D8AB0A3}" presName="connTx" presStyleLbl="parChTrans1D2" presStyleIdx="4" presStyleCnt="5"/>
      <dgm:spPr/>
      <dgm:t>
        <a:bodyPr/>
        <a:lstStyle/>
        <a:p>
          <a:endParaRPr lang="en-US"/>
        </a:p>
      </dgm:t>
    </dgm:pt>
    <dgm:pt modelId="{22DC265C-DD61-4698-9358-3841A8925C7F}" type="pres">
      <dgm:prSet presAssocID="{FF227908-5F6F-4FD0-AE03-50EE62BADA24}" presName="root2" presStyleCnt="0"/>
      <dgm:spPr/>
    </dgm:pt>
    <dgm:pt modelId="{A8174E27-17F3-4010-8F20-6761CD196151}" type="pres">
      <dgm:prSet presAssocID="{FF227908-5F6F-4FD0-AE03-50EE62BADA24}" presName="LevelTwoTextNode" presStyleLbl="node2" presStyleIdx="4" presStyleCnt="5" custScaleX="152692">
        <dgm:presLayoutVars>
          <dgm:chPref val="3"/>
        </dgm:presLayoutVars>
      </dgm:prSet>
      <dgm:spPr/>
      <dgm:t>
        <a:bodyPr/>
        <a:lstStyle/>
        <a:p>
          <a:endParaRPr lang="en-US"/>
        </a:p>
      </dgm:t>
    </dgm:pt>
    <dgm:pt modelId="{57A37ED6-F7AF-47D9-BA4F-673897BAE6D7}" type="pres">
      <dgm:prSet presAssocID="{FF227908-5F6F-4FD0-AE03-50EE62BADA24}" presName="level3hierChild" presStyleCnt="0"/>
      <dgm:spPr/>
    </dgm:pt>
  </dgm:ptLst>
  <dgm:cxnLst>
    <dgm:cxn modelId="{3A8E2986-B547-44F7-89E1-4511E344F44D}" type="presOf" srcId="{55BD34BE-D21E-4FB1-A07D-4425EC69FBE1}" destId="{1AC05764-1BA6-4237-ACCD-04E384BB45F6}" srcOrd="1" destOrd="0" presId="urn:microsoft.com/office/officeart/2005/8/layout/hierarchy2"/>
    <dgm:cxn modelId="{DFC87386-8C40-4023-84EC-9F22F68B5FE0}" type="presOf" srcId="{9263D4E3-F138-4C99-9130-52C6D33F2030}" destId="{E3862554-F5DD-4ACE-8975-2001770A7B6C}" srcOrd="0" destOrd="0" presId="urn:microsoft.com/office/officeart/2005/8/layout/hierarchy2"/>
    <dgm:cxn modelId="{24FE3D4E-1EB0-4B50-B49F-C747E6FC7023}" type="presOf" srcId="{902C0B28-59F3-4448-AFF5-D3CC066084BA}" destId="{6A4B10FD-9579-47A4-A120-4D62ADFC492C}" srcOrd="1" destOrd="0" presId="urn:microsoft.com/office/officeart/2005/8/layout/hierarchy2"/>
    <dgm:cxn modelId="{61FAF89F-6A19-48DF-913C-6B707FCA78D0}" type="presOf" srcId="{98C11391-0910-4E0C-B2BE-9B27F2973120}" destId="{F126C44F-E922-452A-B456-CB2800F77425}" srcOrd="1" destOrd="0" presId="urn:microsoft.com/office/officeart/2005/8/layout/hierarchy2"/>
    <dgm:cxn modelId="{E9DC88A1-602B-4092-AC59-973CF102DAF0}" type="presOf" srcId="{66505D17-12A4-44BB-92E0-D59A7D8AB0A3}" destId="{C6C7349D-31C1-43EF-A871-EA8E569B9CAA}" srcOrd="0" destOrd="0" presId="urn:microsoft.com/office/officeart/2005/8/layout/hierarchy2"/>
    <dgm:cxn modelId="{1621DC32-00A3-484C-B734-CC8282D49228}" type="presOf" srcId="{D34A0D1B-4BD6-4DDD-B098-5A933E02B84D}" destId="{C8072432-7018-47BD-91C6-979A62450BED}" srcOrd="0" destOrd="0" presId="urn:microsoft.com/office/officeart/2005/8/layout/hierarchy2"/>
    <dgm:cxn modelId="{4E684E92-8006-48AC-A598-E498C2E3909C}" srcId="{1E907309-A561-4A09-99F8-DE206E5BE233}" destId="{E912ECA5-4B42-4E2E-9A8B-C089F647224F}" srcOrd="2" destOrd="0" parTransId="{9263D4E3-F138-4C99-9130-52C6D33F2030}" sibTransId="{B717E94B-9DA9-478F-91CC-6238F1F8DDF9}"/>
    <dgm:cxn modelId="{746B8338-34D2-49C3-B4C0-5547BA7798A2}" type="presOf" srcId="{E912ECA5-4B42-4E2E-9A8B-C089F647224F}" destId="{5C9C6948-C925-492A-A017-4C492097FBF4}" srcOrd="0" destOrd="0" presId="urn:microsoft.com/office/officeart/2005/8/layout/hierarchy2"/>
    <dgm:cxn modelId="{E9283AEB-C2B5-439E-8CE0-09C38A4396F9}" type="presOf" srcId="{66505D17-12A4-44BB-92E0-D59A7D8AB0A3}" destId="{79360B30-7145-4102-8266-9D2F49F98F05}" srcOrd="1" destOrd="0" presId="urn:microsoft.com/office/officeart/2005/8/layout/hierarchy2"/>
    <dgm:cxn modelId="{40D6FCFC-27EB-4966-92A0-B7C6F0F58C02}" srcId="{1E907309-A561-4A09-99F8-DE206E5BE233}" destId="{FF227908-5F6F-4FD0-AE03-50EE62BADA24}" srcOrd="4" destOrd="0" parTransId="{66505D17-12A4-44BB-92E0-D59A7D8AB0A3}" sibTransId="{6B1E76D6-6C34-4677-A4DB-E5E34D3B1E2D}"/>
    <dgm:cxn modelId="{01DE9D15-645E-4862-845A-769C8BE3FD12}" type="presOf" srcId="{686F3918-9F88-4398-AB60-AF334FD7237B}" destId="{E93771D3-B2A6-404A-96A1-1AEABAFCF440}" srcOrd="0" destOrd="0" presId="urn:microsoft.com/office/officeart/2005/8/layout/hierarchy2"/>
    <dgm:cxn modelId="{0926D76D-A2E3-440C-85C0-0952ED0D2D0A}" srcId="{686F3918-9F88-4398-AB60-AF334FD7237B}" destId="{1E907309-A561-4A09-99F8-DE206E5BE233}" srcOrd="0" destOrd="0" parTransId="{14AD0F07-ACEA-4C89-96DA-C885F7345BFB}" sibTransId="{391A6707-2DE8-44A3-AD3B-95D2A4BD0345}"/>
    <dgm:cxn modelId="{DB1DD455-AF9B-411E-84A8-128B631D156C}" srcId="{1E907309-A561-4A09-99F8-DE206E5BE233}" destId="{9CFAAD0E-972C-427C-BDAD-265E98CAF40E}" srcOrd="3" destOrd="0" parTransId="{902C0B28-59F3-4448-AFF5-D3CC066084BA}" sibTransId="{682332D1-CFC2-463C-B1CD-3B2F617E194D}"/>
    <dgm:cxn modelId="{375E1F92-8175-4D2B-866F-4CDD3FD48AD3}" type="presOf" srcId="{FF227908-5F6F-4FD0-AE03-50EE62BADA24}" destId="{A8174E27-17F3-4010-8F20-6761CD196151}" srcOrd="0" destOrd="0" presId="urn:microsoft.com/office/officeart/2005/8/layout/hierarchy2"/>
    <dgm:cxn modelId="{54A1B7B0-A599-42DD-9EF1-71D71A086846}" srcId="{1E907309-A561-4A09-99F8-DE206E5BE233}" destId="{D34A0D1B-4BD6-4DDD-B098-5A933E02B84D}" srcOrd="0" destOrd="0" parTransId="{55BD34BE-D21E-4FB1-A07D-4425EC69FBE1}" sibTransId="{885BB3CC-C370-4C9B-8210-3E15D848FBE2}"/>
    <dgm:cxn modelId="{B383C7AE-1A02-4976-8429-96BC57FE5EBC}" type="presOf" srcId="{55BD34BE-D21E-4FB1-A07D-4425EC69FBE1}" destId="{9A1E05D3-FE12-42E4-9249-00B05BD7D584}" srcOrd="0" destOrd="0" presId="urn:microsoft.com/office/officeart/2005/8/layout/hierarchy2"/>
    <dgm:cxn modelId="{4FF9A0C6-D184-451D-AD49-50A3818B0778}" type="presOf" srcId="{9CFAAD0E-972C-427C-BDAD-265E98CAF40E}" destId="{B547EF25-F04B-4405-BE88-D61968681C81}" srcOrd="0" destOrd="0" presId="urn:microsoft.com/office/officeart/2005/8/layout/hierarchy2"/>
    <dgm:cxn modelId="{79D091EB-9B21-4B09-9AF1-8E4984FBBCBA}" type="presOf" srcId="{8F4D4FBA-6582-4C50-8B22-302B730D35D6}" destId="{1AE0F15A-247F-4550-895F-0A0AB6CD20A5}" srcOrd="0" destOrd="0" presId="urn:microsoft.com/office/officeart/2005/8/layout/hierarchy2"/>
    <dgm:cxn modelId="{860C07BA-9F04-4F35-AD96-125C9CBB9BE9}" type="presOf" srcId="{902C0B28-59F3-4448-AFF5-D3CC066084BA}" destId="{886B2DE9-703C-4224-B02B-72FA678C1DE5}" srcOrd="0" destOrd="0" presId="urn:microsoft.com/office/officeart/2005/8/layout/hierarchy2"/>
    <dgm:cxn modelId="{C9823477-0003-4C73-92B0-7FBE65A0652F}" srcId="{1E907309-A561-4A09-99F8-DE206E5BE233}" destId="{8F4D4FBA-6582-4C50-8B22-302B730D35D6}" srcOrd="1" destOrd="0" parTransId="{98C11391-0910-4E0C-B2BE-9B27F2973120}" sibTransId="{5F8F6FEF-9445-44CA-9F21-ED337066060F}"/>
    <dgm:cxn modelId="{35D1B1FE-9234-4548-8C33-7ADE09471C90}" type="presOf" srcId="{1E907309-A561-4A09-99F8-DE206E5BE233}" destId="{5185DC76-BE33-4C7F-BD7C-B9F3AE62176E}" srcOrd="0" destOrd="0" presId="urn:microsoft.com/office/officeart/2005/8/layout/hierarchy2"/>
    <dgm:cxn modelId="{E33D3EEE-E145-4952-B0AF-F0FFE8381C8F}" type="presOf" srcId="{98C11391-0910-4E0C-B2BE-9B27F2973120}" destId="{BF8E30B8-4EAD-49A2-A753-DC4825205567}" srcOrd="0" destOrd="0" presId="urn:microsoft.com/office/officeart/2005/8/layout/hierarchy2"/>
    <dgm:cxn modelId="{DB2F4793-1B9E-4096-B275-5CC16B053D49}" type="presOf" srcId="{9263D4E3-F138-4C99-9130-52C6D33F2030}" destId="{DA83D81C-0165-4EB8-BD55-DCBED820707A}" srcOrd="1" destOrd="0" presId="urn:microsoft.com/office/officeart/2005/8/layout/hierarchy2"/>
    <dgm:cxn modelId="{BDF8E045-9CB3-47A9-B517-33062EA9A1FD}" type="presParOf" srcId="{E93771D3-B2A6-404A-96A1-1AEABAFCF440}" destId="{49A13D8F-E5F7-4547-91B4-2498B20DEFE4}" srcOrd="0" destOrd="0" presId="urn:microsoft.com/office/officeart/2005/8/layout/hierarchy2"/>
    <dgm:cxn modelId="{379F8695-668E-444A-BB0B-2BB18B5666D3}" type="presParOf" srcId="{49A13D8F-E5F7-4547-91B4-2498B20DEFE4}" destId="{5185DC76-BE33-4C7F-BD7C-B9F3AE62176E}" srcOrd="0" destOrd="0" presId="urn:microsoft.com/office/officeart/2005/8/layout/hierarchy2"/>
    <dgm:cxn modelId="{246BCF97-14A8-4D3E-9533-F60514A178A4}" type="presParOf" srcId="{49A13D8F-E5F7-4547-91B4-2498B20DEFE4}" destId="{025E32B4-B3FC-46B4-894F-10BC2B182D77}" srcOrd="1" destOrd="0" presId="urn:microsoft.com/office/officeart/2005/8/layout/hierarchy2"/>
    <dgm:cxn modelId="{DF97987C-C68F-4B9D-80E2-0DA90618740A}" type="presParOf" srcId="{025E32B4-B3FC-46B4-894F-10BC2B182D77}" destId="{9A1E05D3-FE12-42E4-9249-00B05BD7D584}" srcOrd="0" destOrd="0" presId="urn:microsoft.com/office/officeart/2005/8/layout/hierarchy2"/>
    <dgm:cxn modelId="{AD843755-28EA-4A7C-8B3A-0A2C36CE1B77}" type="presParOf" srcId="{9A1E05D3-FE12-42E4-9249-00B05BD7D584}" destId="{1AC05764-1BA6-4237-ACCD-04E384BB45F6}" srcOrd="0" destOrd="0" presId="urn:microsoft.com/office/officeart/2005/8/layout/hierarchy2"/>
    <dgm:cxn modelId="{0359D5C9-FE67-467A-A450-481D26B3C79F}" type="presParOf" srcId="{025E32B4-B3FC-46B4-894F-10BC2B182D77}" destId="{EBF37EB1-A0D6-4ED7-AAEB-C4D73C129C69}" srcOrd="1" destOrd="0" presId="urn:microsoft.com/office/officeart/2005/8/layout/hierarchy2"/>
    <dgm:cxn modelId="{3C450566-D928-4A57-9486-115DA2C12EB5}" type="presParOf" srcId="{EBF37EB1-A0D6-4ED7-AAEB-C4D73C129C69}" destId="{C8072432-7018-47BD-91C6-979A62450BED}" srcOrd="0" destOrd="0" presId="urn:microsoft.com/office/officeart/2005/8/layout/hierarchy2"/>
    <dgm:cxn modelId="{B9309A60-9177-4F0A-8974-4AA1F714460B}" type="presParOf" srcId="{EBF37EB1-A0D6-4ED7-AAEB-C4D73C129C69}" destId="{57E363D9-0019-4A58-B352-1A3B0912EAC9}" srcOrd="1" destOrd="0" presId="urn:microsoft.com/office/officeart/2005/8/layout/hierarchy2"/>
    <dgm:cxn modelId="{62466585-55D5-4F6C-AD81-8666AA25F2FA}" type="presParOf" srcId="{025E32B4-B3FC-46B4-894F-10BC2B182D77}" destId="{BF8E30B8-4EAD-49A2-A753-DC4825205567}" srcOrd="2" destOrd="0" presId="urn:microsoft.com/office/officeart/2005/8/layout/hierarchy2"/>
    <dgm:cxn modelId="{C0145237-0A4D-4FDE-866C-FC37A005AD4E}" type="presParOf" srcId="{BF8E30B8-4EAD-49A2-A753-DC4825205567}" destId="{F126C44F-E922-452A-B456-CB2800F77425}" srcOrd="0" destOrd="0" presId="urn:microsoft.com/office/officeart/2005/8/layout/hierarchy2"/>
    <dgm:cxn modelId="{3080ADBA-A185-46AD-AFDD-4475FCBA7553}" type="presParOf" srcId="{025E32B4-B3FC-46B4-894F-10BC2B182D77}" destId="{6439B6FB-2ED4-49CE-8397-3355B1994B4F}" srcOrd="3" destOrd="0" presId="urn:microsoft.com/office/officeart/2005/8/layout/hierarchy2"/>
    <dgm:cxn modelId="{9E90D820-E774-49CE-ADF3-C5E993C4B90F}" type="presParOf" srcId="{6439B6FB-2ED4-49CE-8397-3355B1994B4F}" destId="{1AE0F15A-247F-4550-895F-0A0AB6CD20A5}" srcOrd="0" destOrd="0" presId="urn:microsoft.com/office/officeart/2005/8/layout/hierarchy2"/>
    <dgm:cxn modelId="{27760F3A-406B-4776-B717-E0C5BCCF90E0}" type="presParOf" srcId="{6439B6FB-2ED4-49CE-8397-3355B1994B4F}" destId="{861BD3A5-25B6-4376-B9AD-EBF26E3D8CB0}" srcOrd="1" destOrd="0" presId="urn:microsoft.com/office/officeart/2005/8/layout/hierarchy2"/>
    <dgm:cxn modelId="{81B23A4E-B20E-45A7-A49D-85C00640CA8D}" type="presParOf" srcId="{025E32B4-B3FC-46B4-894F-10BC2B182D77}" destId="{E3862554-F5DD-4ACE-8975-2001770A7B6C}" srcOrd="4" destOrd="0" presId="urn:microsoft.com/office/officeart/2005/8/layout/hierarchy2"/>
    <dgm:cxn modelId="{2749DCE9-3DE1-4D96-8C31-BFA3BC173F37}" type="presParOf" srcId="{E3862554-F5DD-4ACE-8975-2001770A7B6C}" destId="{DA83D81C-0165-4EB8-BD55-DCBED820707A}" srcOrd="0" destOrd="0" presId="urn:microsoft.com/office/officeart/2005/8/layout/hierarchy2"/>
    <dgm:cxn modelId="{DE42C7B7-1D68-4D95-B529-57C2474F62F7}" type="presParOf" srcId="{025E32B4-B3FC-46B4-894F-10BC2B182D77}" destId="{4D7760A6-04F8-4987-B6BC-1532151D4559}" srcOrd="5" destOrd="0" presId="urn:microsoft.com/office/officeart/2005/8/layout/hierarchy2"/>
    <dgm:cxn modelId="{8AE523B5-C76C-4E44-A5FB-37F0FC44D6FB}" type="presParOf" srcId="{4D7760A6-04F8-4987-B6BC-1532151D4559}" destId="{5C9C6948-C925-492A-A017-4C492097FBF4}" srcOrd="0" destOrd="0" presId="urn:microsoft.com/office/officeart/2005/8/layout/hierarchy2"/>
    <dgm:cxn modelId="{367ACDCA-2DB0-4C1D-8928-CA0B4AACD942}" type="presParOf" srcId="{4D7760A6-04F8-4987-B6BC-1532151D4559}" destId="{FFC9E00F-3E98-4719-89D8-DBE960A456D2}" srcOrd="1" destOrd="0" presId="urn:microsoft.com/office/officeart/2005/8/layout/hierarchy2"/>
    <dgm:cxn modelId="{824B4EDF-3E2A-4B25-A1E7-C5703DE53A98}" type="presParOf" srcId="{025E32B4-B3FC-46B4-894F-10BC2B182D77}" destId="{886B2DE9-703C-4224-B02B-72FA678C1DE5}" srcOrd="6" destOrd="0" presId="urn:microsoft.com/office/officeart/2005/8/layout/hierarchy2"/>
    <dgm:cxn modelId="{51A88799-2805-4017-BCE4-BA7134E14E92}" type="presParOf" srcId="{886B2DE9-703C-4224-B02B-72FA678C1DE5}" destId="{6A4B10FD-9579-47A4-A120-4D62ADFC492C}" srcOrd="0" destOrd="0" presId="urn:microsoft.com/office/officeart/2005/8/layout/hierarchy2"/>
    <dgm:cxn modelId="{F0630082-9314-42CD-850E-E0F66D6CD0BC}" type="presParOf" srcId="{025E32B4-B3FC-46B4-894F-10BC2B182D77}" destId="{16A087EB-9539-491D-A863-3FE67EF0A606}" srcOrd="7" destOrd="0" presId="urn:microsoft.com/office/officeart/2005/8/layout/hierarchy2"/>
    <dgm:cxn modelId="{5AD17F13-C92E-48AC-A1ED-073CC201876F}" type="presParOf" srcId="{16A087EB-9539-491D-A863-3FE67EF0A606}" destId="{B547EF25-F04B-4405-BE88-D61968681C81}" srcOrd="0" destOrd="0" presId="urn:microsoft.com/office/officeart/2005/8/layout/hierarchy2"/>
    <dgm:cxn modelId="{EFFB5E75-9268-4116-B224-D592E3882E3D}" type="presParOf" srcId="{16A087EB-9539-491D-A863-3FE67EF0A606}" destId="{29DE7C03-1E8D-401F-A058-91F6AC56B08A}" srcOrd="1" destOrd="0" presId="urn:microsoft.com/office/officeart/2005/8/layout/hierarchy2"/>
    <dgm:cxn modelId="{59DA27EA-BF51-4554-AE0D-FC055B848B86}" type="presParOf" srcId="{025E32B4-B3FC-46B4-894F-10BC2B182D77}" destId="{C6C7349D-31C1-43EF-A871-EA8E569B9CAA}" srcOrd="8" destOrd="0" presId="urn:microsoft.com/office/officeart/2005/8/layout/hierarchy2"/>
    <dgm:cxn modelId="{B763E2F4-6684-4FDF-A227-366AD5A37582}" type="presParOf" srcId="{C6C7349D-31C1-43EF-A871-EA8E569B9CAA}" destId="{79360B30-7145-4102-8266-9D2F49F98F05}" srcOrd="0" destOrd="0" presId="urn:microsoft.com/office/officeart/2005/8/layout/hierarchy2"/>
    <dgm:cxn modelId="{E6692B2F-1980-402A-A4FC-C22D347964A1}" type="presParOf" srcId="{025E32B4-B3FC-46B4-894F-10BC2B182D77}" destId="{22DC265C-DD61-4698-9358-3841A8925C7F}" srcOrd="9" destOrd="0" presId="urn:microsoft.com/office/officeart/2005/8/layout/hierarchy2"/>
    <dgm:cxn modelId="{B4F9EDFD-08C0-4DC1-939B-21001AD4F517}" type="presParOf" srcId="{22DC265C-DD61-4698-9358-3841A8925C7F}" destId="{A8174E27-17F3-4010-8F20-6761CD196151}" srcOrd="0" destOrd="0" presId="urn:microsoft.com/office/officeart/2005/8/layout/hierarchy2"/>
    <dgm:cxn modelId="{E2B943FC-7DEA-4393-9BF2-4AC06B399381}" type="presParOf" srcId="{22DC265C-DD61-4698-9358-3841A8925C7F}" destId="{57A37ED6-F7AF-47D9-BA4F-673897BAE6D7}"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85DC76-BE33-4C7F-BD7C-B9F3AE62176E}">
      <dsp:nvSpPr>
        <dsp:cNvPr id="0" name=""/>
        <dsp:cNvSpPr/>
      </dsp:nvSpPr>
      <dsp:spPr>
        <a:xfrm>
          <a:off x="4387791" y="2191029"/>
          <a:ext cx="2970249" cy="951941"/>
        </a:xfrm>
        <a:prstGeom prst="roundRect">
          <a:avLst>
            <a:gd name="adj" fmla="val 10000"/>
          </a:avLst>
        </a:prstGeom>
        <a:solidFill>
          <a:schemeClr val="accent1">
            <a:hueOff val="0"/>
            <a:satOff val="0"/>
            <a:lumOff val="0"/>
            <a:alphaOff val="0"/>
          </a:schemeClr>
        </a:solidFill>
        <a:ln>
          <a:noFill/>
        </a:ln>
        <a:effectLst>
          <a:outerShdw blurRad="57150" dist="38100" dir="5400000" algn="ctr" rotWithShape="0">
            <a:schemeClr val="accent1">
              <a:hueOff val="0"/>
              <a:satOff val="0"/>
              <a:lumOff val="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fa-IR" sz="2300" b="1" kern="1200"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اعداد کوانتومی چهارگانه</a:t>
          </a:r>
          <a:endParaRPr lang="en-US" sz="2300" b="1" kern="1200"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dsp:txBody>
      <dsp:txXfrm>
        <a:off x="4415672" y="2218910"/>
        <a:ext cx="2914487" cy="896179"/>
      </dsp:txXfrm>
    </dsp:sp>
    <dsp:sp modelId="{9A1E05D3-FE12-42E4-9249-00B05BD7D584}">
      <dsp:nvSpPr>
        <dsp:cNvPr id="0" name=""/>
        <dsp:cNvSpPr/>
      </dsp:nvSpPr>
      <dsp:spPr>
        <a:xfrm rot="15049260">
          <a:off x="2847949" y="1556204"/>
          <a:ext cx="2318129" cy="32124"/>
        </a:xfrm>
        <a:custGeom>
          <a:avLst/>
          <a:gdLst/>
          <a:ahLst/>
          <a:cxnLst/>
          <a:rect l="0" t="0" r="0" b="0"/>
          <a:pathLst>
            <a:path>
              <a:moveTo>
                <a:pt x="0" y="16062"/>
              </a:moveTo>
              <a:lnTo>
                <a:pt x="2318129" y="16062"/>
              </a:lnTo>
            </a:path>
          </a:pathLst>
        </a:custGeom>
        <a:noFill/>
        <a:ln w="25400" cap="flat" cmpd="sng" algn="ctr">
          <a:solidFill>
            <a:schemeClr val="accent3">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en-US" sz="800" kern="1200"/>
        </a:p>
      </dsp:txBody>
      <dsp:txXfrm rot="10800000">
        <a:off x="3949061" y="1514313"/>
        <a:ext cx="115906" cy="115906"/>
      </dsp:txXfrm>
    </dsp:sp>
    <dsp:sp modelId="{C8072432-7018-47BD-91C6-979A62450BED}">
      <dsp:nvSpPr>
        <dsp:cNvPr id="0" name=""/>
        <dsp:cNvSpPr/>
      </dsp:nvSpPr>
      <dsp:spPr>
        <a:xfrm>
          <a:off x="719159" y="1562"/>
          <a:ext cx="2907078" cy="951941"/>
        </a:xfrm>
        <a:prstGeom prst="roundRect">
          <a:avLst>
            <a:gd name="adj" fmla="val 10000"/>
          </a:avLst>
        </a:prstGeom>
        <a:solidFill>
          <a:schemeClr val="accent3">
            <a:hueOff val="0"/>
            <a:satOff val="0"/>
            <a:lumOff val="0"/>
            <a:alphaOff val="0"/>
          </a:schemeClr>
        </a:solidFill>
        <a:ln>
          <a:noFill/>
        </a:ln>
        <a:effectLst>
          <a:outerShdw blurRad="57150" dist="38100" dir="5400000" algn="ctr" rotWithShape="0">
            <a:schemeClr val="accent3">
              <a:hueOff val="0"/>
              <a:satOff val="0"/>
              <a:lumOff val="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rtl="1">
            <a:lnSpc>
              <a:spcPct val="90000"/>
            </a:lnSpc>
            <a:spcBef>
              <a:spcPct val="0"/>
            </a:spcBef>
            <a:spcAft>
              <a:spcPct val="35000"/>
            </a:spcAft>
          </a:pPr>
          <a:r>
            <a:rPr lang="fa-IR" sz="2400" b="1" kern="1200"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 عدد کوانتومی  اصلی</a:t>
          </a:r>
          <a:r>
            <a:rPr lang="en-US" sz="2400" b="1" kern="1200"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(n)</a:t>
          </a:r>
          <a:endParaRPr lang="en-US" sz="2400" b="1" kern="1200"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dsp:txBody>
      <dsp:txXfrm>
        <a:off x="747040" y="29443"/>
        <a:ext cx="2851316" cy="896179"/>
      </dsp:txXfrm>
    </dsp:sp>
    <dsp:sp modelId="{BF8E30B8-4EAD-49A2-A753-DC4825205567}">
      <dsp:nvSpPr>
        <dsp:cNvPr id="0" name=""/>
        <dsp:cNvSpPr/>
      </dsp:nvSpPr>
      <dsp:spPr>
        <a:xfrm rot="14110531">
          <a:off x="3340230" y="2103571"/>
          <a:ext cx="1333568" cy="32124"/>
        </a:xfrm>
        <a:custGeom>
          <a:avLst/>
          <a:gdLst/>
          <a:ahLst/>
          <a:cxnLst/>
          <a:rect l="0" t="0" r="0" b="0"/>
          <a:pathLst>
            <a:path>
              <a:moveTo>
                <a:pt x="0" y="16062"/>
              </a:moveTo>
              <a:lnTo>
                <a:pt x="1333568" y="16062"/>
              </a:lnTo>
            </a:path>
          </a:pathLst>
        </a:custGeom>
        <a:noFill/>
        <a:ln w="25400" cap="flat" cmpd="sng" algn="ctr">
          <a:solidFill>
            <a:schemeClr val="accent3">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3973675" y="2086294"/>
        <a:ext cx="66678" cy="66678"/>
      </dsp:txXfrm>
    </dsp:sp>
    <dsp:sp modelId="{1AE0F15A-247F-4550-895F-0A0AB6CD20A5}">
      <dsp:nvSpPr>
        <dsp:cNvPr id="0" name=""/>
        <dsp:cNvSpPr/>
      </dsp:nvSpPr>
      <dsp:spPr>
        <a:xfrm>
          <a:off x="760169" y="1096295"/>
          <a:ext cx="2866068" cy="951941"/>
        </a:xfrm>
        <a:prstGeom prst="roundRect">
          <a:avLst>
            <a:gd name="adj" fmla="val 10000"/>
          </a:avLst>
        </a:prstGeom>
        <a:solidFill>
          <a:schemeClr val="accent3">
            <a:hueOff val="0"/>
            <a:satOff val="0"/>
            <a:lumOff val="0"/>
            <a:alphaOff val="0"/>
          </a:schemeClr>
        </a:solidFill>
        <a:ln>
          <a:noFill/>
        </a:ln>
        <a:effectLst>
          <a:outerShdw blurRad="57150" dist="38100" dir="5400000" algn="ctr" rotWithShape="0">
            <a:schemeClr val="accent3">
              <a:hueOff val="0"/>
              <a:satOff val="0"/>
              <a:lumOff val="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rtl="1">
            <a:lnSpc>
              <a:spcPct val="90000"/>
            </a:lnSpc>
            <a:spcBef>
              <a:spcPct val="0"/>
            </a:spcBef>
            <a:spcAft>
              <a:spcPct val="35000"/>
            </a:spcAft>
          </a:pPr>
          <a:r>
            <a:rPr lang="fa-IR" sz="2300" b="1" kern="1200"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 اعداد کوانتومی اوربیتالی </a:t>
          </a:r>
          <a:r>
            <a:rPr lang="en-US" sz="2300" b="1" kern="1200"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(I)</a:t>
          </a:r>
          <a:r>
            <a:rPr lang="fa-IR" sz="2300" b="1" kern="1200"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endParaRPr lang="en-US" sz="2300" b="1" kern="1200"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dsp:txBody>
      <dsp:txXfrm>
        <a:off x="788050" y="1124176"/>
        <a:ext cx="2810306" cy="896179"/>
      </dsp:txXfrm>
    </dsp:sp>
    <dsp:sp modelId="{E3862554-F5DD-4ACE-8975-2001770A7B6C}">
      <dsp:nvSpPr>
        <dsp:cNvPr id="0" name=""/>
        <dsp:cNvSpPr/>
      </dsp:nvSpPr>
      <dsp:spPr>
        <a:xfrm rot="10800000">
          <a:off x="3626237" y="2650937"/>
          <a:ext cx="761553" cy="32124"/>
        </a:xfrm>
        <a:custGeom>
          <a:avLst/>
          <a:gdLst/>
          <a:ahLst/>
          <a:cxnLst/>
          <a:rect l="0" t="0" r="0" b="0"/>
          <a:pathLst>
            <a:path>
              <a:moveTo>
                <a:pt x="0" y="16062"/>
              </a:moveTo>
              <a:lnTo>
                <a:pt x="761553" y="16062"/>
              </a:lnTo>
            </a:path>
          </a:pathLst>
        </a:custGeom>
        <a:noFill/>
        <a:ln w="25400" cap="flat" cmpd="sng" algn="ctr">
          <a:solidFill>
            <a:schemeClr val="accent3">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3987975" y="2647961"/>
        <a:ext cx="38077" cy="38077"/>
      </dsp:txXfrm>
    </dsp:sp>
    <dsp:sp modelId="{5C9C6948-C925-492A-A017-4C492097FBF4}">
      <dsp:nvSpPr>
        <dsp:cNvPr id="0" name=""/>
        <dsp:cNvSpPr/>
      </dsp:nvSpPr>
      <dsp:spPr>
        <a:xfrm>
          <a:off x="760188" y="2191029"/>
          <a:ext cx="2866049" cy="951941"/>
        </a:xfrm>
        <a:prstGeom prst="roundRect">
          <a:avLst>
            <a:gd name="adj" fmla="val 10000"/>
          </a:avLst>
        </a:prstGeom>
        <a:solidFill>
          <a:schemeClr val="accent3">
            <a:hueOff val="0"/>
            <a:satOff val="0"/>
            <a:lumOff val="0"/>
            <a:alphaOff val="0"/>
          </a:schemeClr>
        </a:solidFill>
        <a:ln>
          <a:noFill/>
        </a:ln>
        <a:effectLst>
          <a:outerShdw blurRad="57150" dist="38100" dir="5400000" algn="ctr" rotWithShape="0">
            <a:schemeClr val="accent3">
              <a:hueOff val="0"/>
              <a:satOff val="0"/>
              <a:lumOff val="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fa-IR" sz="2300" b="1" kern="1200"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 عدد کوانتومی</a:t>
          </a:r>
        </a:p>
        <a:p>
          <a:pPr lvl="0" algn="ctr" defTabSz="1022350" rtl="1">
            <a:lnSpc>
              <a:spcPct val="90000"/>
            </a:lnSpc>
            <a:spcBef>
              <a:spcPct val="0"/>
            </a:spcBef>
            <a:spcAft>
              <a:spcPct val="35000"/>
            </a:spcAft>
          </a:pPr>
          <a:r>
            <a:rPr lang="fa-IR" sz="2300" b="1" kern="1200"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مغناطیسی </a:t>
          </a:r>
          <a:r>
            <a:rPr lang="en-US" sz="2300" b="1" kern="1200"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r>
            <a:rPr lang="en-US" sz="2300" b="1" kern="1200"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mI</a:t>
          </a:r>
          <a:r>
            <a:rPr lang="en-US" sz="2300" b="1" kern="1200"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endParaRPr lang="en-US" sz="2300" b="1" kern="1200"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dsp:txBody>
      <dsp:txXfrm>
        <a:off x="788069" y="2218910"/>
        <a:ext cx="2810287" cy="896179"/>
      </dsp:txXfrm>
    </dsp:sp>
    <dsp:sp modelId="{886B2DE9-703C-4224-B02B-72FA678C1DE5}">
      <dsp:nvSpPr>
        <dsp:cNvPr id="0" name=""/>
        <dsp:cNvSpPr/>
      </dsp:nvSpPr>
      <dsp:spPr>
        <a:xfrm rot="7489469">
          <a:off x="3340230" y="3198304"/>
          <a:ext cx="1333568" cy="32124"/>
        </a:xfrm>
        <a:custGeom>
          <a:avLst/>
          <a:gdLst/>
          <a:ahLst/>
          <a:cxnLst/>
          <a:rect l="0" t="0" r="0" b="0"/>
          <a:pathLst>
            <a:path>
              <a:moveTo>
                <a:pt x="0" y="16062"/>
              </a:moveTo>
              <a:lnTo>
                <a:pt x="1333568" y="16062"/>
              </a:lnTo>
            </a:path>
          </a:pathLst>
        </a:custGeom>
        <a:noFill/>
        <a:ln w="25400" cap="flat" cmpd="sng" algn="ctr">
          <a:solidFill>
            <a:schemeClr val="accent3">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3973675" y="3181027"/>
        <a:ext cx="66678" cy="66678"/>
      </dsp:txXfrm>
    </dsp:sp>
    <dsp:sp modelId="{B547EF25-F04B-4405-BE88-D61968681C81}">
      <dsp:nvSpPr>
        <dsp:cNvPr id="0" name=""/>
        <dsp:cNvSpPr/>
      </dsp:nvSpPr>
      <dsp:spPr>
        <a:xfrm>
          <a:off x="719159" y="3285762"/>
          <a:ext cx="2907078" cy="951941"/>
        </a:xfrm>
        <a:prstGeom prst="roundRect">
          <a:avLst>
            <a:gd name="adj" fmla="val 10000"/>
          </a:avLst>
        </a:prstGeom>
        <a:solidFill>
          <a:schemeClr val="accent3">
            <a:hueOff val="0"/>
            <a:satOff val="0"/>
            <a:lumOff val="0"/>
            <a:alphaOff val="0"/>
          </a:schemeClr>
        </a:solidFill>
        <a:ln>
          <a:noFill/>
        </a:ln>
        <a:effectLst>
          <a:outerShdw blurRad="57150" dist="38100" dir="5400000" algn="ctr" rotWithShape="0">
            <a:schemeClr val="accent3">
              <a:hueOff val="0"/>
              <a:satOff val="0"/>
              <a:lumOff val="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rtl="1">
            <a:lnSpc>
              <a:spcPct val="90000"/>
            </a:lnSpc>
            <a:spcBef>
              <a:spcPct val="0"/>
            </a:spcBef>
            <a:spcAft>
              <a:spcPct val="35000"/>
            </a:spcAft>
          </a:pPr>
          <a:r>
            <a:rPr lang="fa-IR" sz="2300" b="1" kern="1200"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4- </a:t>
          </a:r>
          <a:r>
            <a:rPr lang="fa-IR" sz="2300" b="1" kern="1200" cap="none" spc="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عدد کوانتومی</a:t>
          </a:r>
        </a:p>
        <a:p>
          <a:pPr lvl="0" algn="ctr" defTabSz="1022350" rtl="1">
            <a:lnSpc>
              <a:spcPct val="90000"/>
            </a:lnSpc>
            <a:spcBef>
              <a:spcPct val="0"/>
            </a:spcBef>
            <a:spcAft>
              <a:spcPct val="35000"/>
            </a:spcAft>
          </a:pPr>
          <a:r>
            <a:rPr lang="fa-IR" sz="2300" b="1" kern="1200"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مغناطیسی</a:t>
          </a:r>
          <a:r>
            <a:rPr lang="fa-IR" sz="2300" b="1" kern="1200" cap="none" spc="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اسپین </a:t>
          </a:r>
          <a:r>
            <a:rPr lang="en-US" sz="2300" b="1" kern="1200" cap="none" spc="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a:t>
          </a:r>
          <a:r>
            <a:rPr lang="en-US" sz="2300" b="1" kern="1200" cap="none" spc="0" baseline="-25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a:t>
          </a:r>
          <a:r>
            <a:rPr lang="en-US" sz="2300" b="1" kern="1200" cap="none" spc="0" baseline="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endParaRPr lang="en-US" sz="2300" b="1" kern="1200"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dsp:txBody>
      <dsp:txXfrm>
        <a:off x="747040" y="3313643"/>
        <a:ext cx="2851316" cy="896179"/>
      </dsp:txXfrm>
    </dsp:sp>
    <dsp:sp modelId="{C6C7349D-31C1-43EF-A871-EA8E569B9CAA}">
      <dsp:nvSpPr>
        <dsp:cNvPr id="0" name=""/>
        <dsp:cNvSpPr/>
      </dsp:nvSpPr>
      <dsp:spPr>
        <a:xfrm rot="6550740">
          <a:off x="2847949" y="3745671"/>
          <a:ext cx="2318129" cy="32124"/>
        </a:xfrm>
        <a:custGeom>
          <a:avLst/>
          <a:gdLst/>
          <a:ahLst/>
          <a:cxnLst/>
          <a:rect l="0" t="0" r="0" b="0"/>
          <a:pathLst>
            <a:path>
              <a:moveTo>
                <a:pt x="0" y="16062"/>
              </a:moveTo>
              <a:lnTo>
                <a:pt x="2318129" y="16062"/>
              </a:lnTo>
            </a:path>
          </a:pathLst>
        </a:custGeom>
        <a:noFill/>
        <a:ln w="25400" cap="flat" cmpd="sng" algn="ctr">
          <a:solidFill>
            <a:schemeClr val="accent3">
              <a:hueOff val="0"/>
              <a:satOff val="0"/>
              <a:lumOff val="0"/>
              <a:alphaOff val="0"/>
            </a:schemeClr>
          </a:solidFill>
          <a:prstDash val="solid"/>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en-US" sz="800" kern="1200"/>
        </a:p>
      </dsp:txBody>
      <dsp:txXfrm rot="10800000">
        <a:off x="3949061" y="3703779"/>
        <a:ext cx="115906" cy="115906"/>
      </dsp:txXfrm>
    </dsp:sp>
    <dsp:sp modelId="{A8174E27-17F3-4010-8F20-6761CD196151}">
      <dsp:nvSpPr>
        <dsp:cNvPr id="0" name=""/>
        <dsp:cNvSpPr/>
      </dsp:nvSpPr>
      <dsp:spPr>
        <a:xfrm>
          <a:off x="719159" y="4380495"/>
          <a:ext cx="2907078" cy="951941"/>
        </a:xfrm>
        <a:prstGeom prst="roundRect">
          <a:avLst>
            <a:gd name="adj" fmla="val 10000"/>
          </a:avLst>
        </a:prstGeom>
        <a:solidFill>
          <a:schemeClr val="accent3">
            <a:hueOff val="0"/>
            <a:satOff val="0"/>
            <a:lumOff val="0"/>
            <a:alphaOff val="0"/>
          </a:schemeClr>
        </a:solidFill>
        <a:ln>
          <a:noFill/>
        </a:ln>
        <a:effectLst>
          <a:outerShdw blurRad="57150" dist="38100" dir="5400000" algn="ctr" rotWithShape="0">
            <a:schemeClr val="accent3">
              <a:hueOff val="0"/>
              <a:satOff val="0"/>
              <a:lumOff val="0"/>
              <a:alphaOff val="0"/>
              <a:shade val="9000"/>
              <a:satMod val="105000"/>
              <a:alpha val="48000"/>
            </a:scheme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4605" tIns="14605" rIns="14605" bIns="14605" numCol="1" spcCol="1270" anchor="ctr" anchorCtr="0">
          <a:noAutofit/>
        </a:bodyPr>
        <a:lstStyle/>
        <a:p>
          <a:pPr lvl="0" algn="ctr" defTabSz="1022350">
            <a:lnSpc>
              <a:spcPct val="90000"/>
            </a:lnSpc>
            <a:spcBef>
              <a:spcPct val="0"/>
            </a:spcBef>
            <a:spcAft>
              <a:spcPct val="35000"/>
            </a:spcAft>
          </a:pPr>
          <a:r>
            <a:rPr lang="fa-IR" sz="2300" b="1" kern="1200"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5- اصل طرد پائولی</a:t>
          </a:r>
          <a:endParaRPr lang="en-US" sz="2300" b="1" kern="1200" cap="none" spc="0"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dsp:txBody>
      <dsp:txXfrm>
        <a:off x="747040" y="4408376"/>
        <a:ext cx="2851316" cy="89617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C13E876-02A0-4D42-99E4-E3798C0DFEB2}" type="datetimeFigureOut">
              <a:rPr lang="en-US" smtClean="0"/>
              <a:pPr/>
              <a:t>12/30/2020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6F98EE7-F223-485A-A6F8-A7E1E97A9271}" type="slidenum">
              <a:rPr lang="en-US" smtClean="0"/>
              <a:pPr/>
              <a:t>‹#›</a:t>
            </a:fld>
            <a:endParaRPr lang="en-US"/>
          </a:p>
        </p:txBody>
      </p:sp>
    </p:spTree>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6F98EE7-F223-485A-A6F8-A7E1E97A9271}" type="slidenum">
              <a:rPr lang="en-US" smtClean="0"/>
              <a:pPr/>
              <a:t>12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F98EE7-F223-485A-A6F8-A7E1E97A9271}" type="slidenum">
              <a:rPr lang="en-US" smtClean="0"/>
              <a:pPr/>
              <a:t>28</a:t>
            </a:fld>
            <a:endParaRPr lang="en-US"/>
          </a:p>
        </p:txBody>
      </p:sp>
    </p:spTree>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B74BA7BB-792F-4FBA-802D-8D9D6170A316}" type="datetime1">
              <a:rPr lang="en-US" smtClean="0"/>
              <a:pPr/>
              <a:t>12/30/2020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C3A77B09-5ED4-4484-B9CA-FC4B84D63F1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952C00A-B030-4851-A7BB-A86D7A652630}" type="datetime1">
              <a:rPr lang="en-US" smtClean="0"/>
              <a:pPr/>
              <a:t>12/30/2020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A77B09-5ED4-4484-B9CA-FC4B84D63F1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8F45B335-64B2-4278-9BED-9C68A5C01281}" type="datetime1">
              <a:rPr lang="en-US" smtClean="0"/>
              <a:pPr/>
              <a:t>12/30/2020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A77B09-5ED4-4484-B9CA-FC4B84D63F1F}"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12A1664-4B64-4BDA-A6E2-282879269D6A}" type="datetime1">
              <a:rPr lang="en-US" smtClean="0"/>
              <a:pPr/>
              <a:t>12/30/2020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A77B09-5ED4-4484-B9CA-FC4B84D63F1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4E6AAC0-E07E-4AC3-B48C-0E727A9E112C}" type="datetime1">
              <a:rPr lang="en-US" smtClean="0"/>
              <a:pPr/>
              <a:t>12/30/2020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A77B09-5ED4-4484-B9CA-FC4B84D63F1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E842DCBF-7F21-4BB9-B268-5D78C1F5823D}" type="datetime1">
              <a:rPr lang="en-US" smtClean="0"/>
              <a:pPr/>
              <a:t>12/30/2020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A77B09-5ED4-4484-B9CA-FC4B84D63F1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6E7E5B-B8E6-4813-B7E0-0E62F037E185}" type="datetime1">
              <a:rPr lang="en-US" smtClean="0"/>
              <a:pPr/>
              <a:t>12/30/2020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A77B09-5ED4-4484-B9CA-FC4B84D63F1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EAB3D5AB-C353-48BD-A18B-673744EE088B}" type="datetime1">
              <a:rPr lang="en-US" smtClean="0"/>
              <a:pPr/>
              <a:t>12/30/2020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A77B09-5ED4-4484-B9CA-FC4B84D63F1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3AED21C-A971-42DB-96F1-106B0838A404}" type="datetime1">
              <a:rPr lang="en-US" smtClean="0"/>
              <a:pPr/>
              <a:t>12/30/2020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C3A77B09-5ED4-4484-B9CA-FC4B84D63F1F}"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99A1FD5-F91F-43FD-8F01-78861902A781}" type="datetime1">
              <a:rPr lang="en-US" smtClean="0"/>
              <a:pPr/>
              <a:t>12/30/2020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A77B09-5ED4-4484-B9CA-FC4B84D63F1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9320EF-EA02-40FB-B450-846C3B53FDDC}" type="datetime1">
              <a:rPr lang="en-US" smtClean="0"/>
              <a:pPr/>
              <a:t>12/30/2020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A77B09-5ED4-4484-B9CA-FC4B84D63F1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76F5F07E-623F-432A-924A-1124EBC9A7DF}" type="datetime1">
              <a:rPr lang="en-US" smtClean="0"/>
              <a:pPr/>
              <a:t>12/30/2020</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3A77B09-5ED4-4484-B9CA-FC4B84D63F1F}"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562600"/>
          </a:xfrm>
        </p:spPr>
        <p:txBody>
          <a:bodyPr/>
          <a:lstStyle/>
          <a:p>
            <a:pPr marL="514350" indent="-514350" algn="r" rtl="1">
              <a:buFont typeface="+mj-lt"/>
              <a:buAutoNum type="arabicPeriod"/>
            </a:pPr>
            <a:r>
              <a:rPr lang="fa-IR" dirty="0" smtClean="0"/>
              <a:t>با مطالعه...</a:t>
            </a:r>
          </a:p>
          <a:p>
            <a:pPr marL="880110" lvl="1" indent="-514350" algn="r" rtl="1">
              <a:buFont typeface="+mj-lt"/>
              <a:buAutoNum type="arabicPeriod"/>
            </a:pPr>
            <a:r>
              <a:rPr lang="fa-IR" dirty="0" smtClean="0"/>
              <a:t>طیف نشر خطی: نوارهای نورانی رنگی جدا از یک دیگر هستند که از تجزیه نور حاصل از شعله ی عنصرها تشکیل می شود.</a:t>
            </a:r>
          </a:p>
          <a:p>
            <a:pPr marL="880110" lvl="1" indent="-514350" algn="r" rtl="1">
              <a:buFont typeface="+mj-lt"/>
              <a:buAutoNum type="arabicPeriod"/>
            </a:pPr>
            <a:r>
              <a:rPr lang="fa-IR" dirty="0" smtClean="0"/>
              <a:t>حالت انرژی پایه اتم: وقتی در یک اتم تمام الکترون ها پایین ترین سطح انرژی ممکن را اشغال کرده باشند. می گوییم آن اتم در حالت پایه ی خود قرار دارد.</a:t>
            </a:r>
          </a:p>
          <a:p>
            <a:pPr marL="880110" lvl="1" indent="-514350" algn="r" rtl="1">
              <a:buFont typeface="+mj-lt"/>
              <a:buAutoNum type="arabicPeriod"/>
            </a:pPr>
            <a:r>
              <a:rPr lang="fa-IR" dirty="0" smtClean="0"/>
              <a:t>مدل اتمی تامسون: مدلی است که در آن الکترون های دارای بارمنفی درون کره ای از بار مثبت پراکنده شده اند. به این مدل ، مدل هندوانه ای نیز می گویند. براساس این مدل کره ی دارای بار مثبت جرمی ندارد و جرم اتم ناشی از تعداد زیاد الکترون های درون آن است.</a:t>
            </a:r>
            <a:endParaRPr lang="en-US" dirty="0"/>
          </a:p>
        </p:txBody>
      </p:sp>
      <p:sp>
        <p:nvSpPr>
          <p:cNvPr id="4" name="Slide Number Placeholder 3"/>
          <p:cNvSpPr>
            <a:spLocks noGrp="1"/>
          </p:cNvSpPr>
          <p:nvPr>
            <p:ph type="sldNum" sz="quarter" idx="12"/>
          </p:nvPr>
        </p:nvSpPr>
        <p:spPr/>
        <p:txBody>
          <a:bodyPr/>
          <a:lstStyle/>
          <a:p>
            <a:fld id="{C3A77B09-5ED4-4484-B9CA-FC4B84D63F1F}"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562600"/>
          </a:xfrm>
        </p:spPr>
        <p:txBody>
          <a:bodyPr/>
          <a:lstStyle/>
          <a:p>
            <a:pPr marL="514350" indent="-514350" algn="r" rtl="1">
              <a:buFont typeface="+mj-lt"/>
              <a:buAutoNum type="arabicPeriod" startAt="2"/>
            </a:pPr>
            <a:r>
              <a:rPr lang="fa-IR" dirty="0" smtClean="0"/>
              <a:t>با استفاده از...............</a:t>
            </a:r>
          </a:p>
          <a:p>
            <a:pPr marL="880110" lvl="1" indent="-514350" algn="r" rtl="1">
              <a:buFont typeface="+mj-lt"/>
              <a:buAutoNum type="alphaLcParenR"/>
            </a:pPr>
            <a:r>
              <a:rPr lang="fa-IR" dirty="0" smtClean="0"/>
              <a:t>حالت پایه </a:t>
            </a:r>
            <a:r>
              <a:rPr lang="fa-IR" dirty="0" smtClean="0">
                <a:solidFill>
                  <a:srgbClr val="FF0000"/>
                </a:solidFill>
              </a:rPr>
              <a:t>پایین ترین </a:t>
            </a:r>
            <a:r>
              <a:rPr lang="fa-IR" dirty="0" smtClean="0"/>
              <a:t>تراز انرژی است که یک الکترون معمولاً در آن قرار می گیرد.</a:t>
            </a:r>
          </a:p>
          <a:p>
            <a:pPr marL="880110" lvl="1" indent="-514350" algn="r" rtl="1">
              <a:buFont typeface="+mj-lt"/>
              <a:buAutoNum type="alphaLcParenR"/>
            </a:pPr>
            <a:r>
              <a:rPr lang="fa-IR" dirty="0" smtClean="0"/>
              <a:t>بور با </a:t>
            </a:r>
            <a:r>
              <a:rPr lang="fa-IR" dirty="0" smtClean="0">
                <a:solidFill>
                  <a:srgbClr val="FF0000"/>
                </a:solidFill>
              </a:rPr>
              <a:t>کوانتیده</a:t>
            </a:r>
            <a:r>
              <a:rPr lang="fa-IR" dirty="0" smtClean="0"/>
              <a:t> در نظر گرفتن ترازهای انرژی توانست با موفقیت طیف نشری خطی هیدروژن را توجیه کند.</a:t>
            </a:r>
          </a:p>
          <a:p>
            <a:pPr marL="880110" lvl="1" indent="-514350" algn="r" rtl="1">
              <a:buFont typeface="+mj-lt"/>
              <a:buAutoNum type="alphaLcParenR"/>
            </a:pPr>
            <a:r>
              <a:rPr lang="fa-IR" dirty="0" smtClean="0"/>
              <a:t>ترازهای انرژی نزدیک به هسته اتم نسبت به ترازهایی که از هسته دورترند، انرژی </a:t>
            </a:r>
            <a:r>
              <a:rPr lang="fa-IR" dirty="0" smtClean="0">
                <a:solidFill>
                  <a:srgbClr val="FF0000"/>
                </a:solidFill>
              </a:rPr>
              <a:t>کمتری</a:t>
            </a:r>
            <a:r>
              <a:rPr lang="fa-IR" dirty="0" smtClean="0"/>
              <a:t> دارند.</a:t>
            </a:r>
          </a:p>
          <a:p>
            <a:pPr marL="880110" lvl="1" indent="-514350" algn="r" rtl="1">
              <a:buFont typeface="+mj-lt"/>
              <a:buAutoNum type="alphaLcParenR"/>
            </a:pPr>
            <a:r>
              <a:rPr lang="fa-IR" dirty="0" smtClean="0"/>
              <a:t>نسبت قطر هسته به قطر اتم در آزمایش رادفورد عدد </a:t>
            </a:r>
            <a:r>
              <a:rPr lang="fa-IR" dirty="0" smtClean="0">
                <a:solidFill>
                  <a:srgbClr val="FF0000"/>
                </a:solidFill>
              </a:rPr>
              <a:t>10</a:t>
            </a:r>
            <a:r>
              <a:rPr lang="fa-IR" baseline="30000" dirty="0" smtClean="0">
                <a:solidFill>
                  <a:srgbClr val="FF0000"/>
                </a:solidFill>
              </a:rPr>
              <a:t>5</a:t>
            </a:r>
            <a:r>
              <a:rPr lang="fa-IR" dirty="0" smtClean="0"/>
              <a:t> است.</a:t>
            </a:r>
          </a:p>
          <a:p>
            <a:pPr marL="880110" lvl="1" indent="-514350" algn="r" rtl="1">
              <a:buFont typeface="+mj-lt"/>
              <a:buAutoNum type="alphaLcParenR"/>
            </a:pPr>
            <a:r>
              <a:rPr lang="fa-IR" dirty="0" smtClean="0"/>
              <a:t>در آزمایش رادفورد بیشتر ذره ها ی آلفا </a:t>
            </a:r>
            <a:r>
              <a:rPr lang="fa-IR" dirty="0" smtClean="0">
                <a:solidFill>
                  <a:srgbClr val="FF0000"/>
                </a:solidFill>
              </a:rPr>
              <a:t>بدون انحراف</a:t>
            </a:r>
            <a:r>
              <a:rPr lang="fa-IR" dirty="0" smtClean="0"/>
              <a:t> از درون ورقه ی طلا عبور کردند.</a:t>
            </a:r>
          </a:p>
          <a:p>
            <a:pPr marL="880110" lvl="1" indent="-514350" algn="r" rtl="1">
              <a:buFont typeface="+mj-lt"/>
              <a:buAutoNum type="alphaLcParenR"/>
            </a:pPr>
            <a:r>
              <a:rPr lang="fa-IR" dirty="0" smtClean="0"/>
              <a:t>جرء گاما، پرانرژی ترین جزء پرتوهای پرانرژی است. </a:t>
            </a:r>
          </a:p>
          <a:p>
            <a:pPr marL="880110" lvl="1" indent="-514350" algn="r" rtl="1">
              <a:buFont typeface="+mj-lt"/>
              <a:buAutoNum type="alphaLcParenR"/>
            </a:pPr>
            <a:endParaRPr lang="en-US" dirty="0"/>
          </a:p>
        </p:txBody>
      </p:sp>
      <p:sp>
        <p:nvSpPr>
          <p:cNvPr id="4" name="Slide Number Placeholder 3"/>
          <p:cNvSpPr>
            <a:spLocks noGrp="1"/>
          </p:cNvSpPr>
          <p:nvPr>
            <p:ph type="sldNum" sz="quarter" idx="12"/>
          </p:nvPr>
        </p:nvSpPr>
        <p:spPr/>
        <p:txBody>
          <a:bodyPr/>
          <a:lstStyle/>
          <a:p>
            <a:fld id="{C3A77B09-5ED4-4484-B9CA-FC4B84D63F1F}"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762000"/>
            <a:ext cx="8763000" cy="5486400"/>
          </a:xfrm>
        </p:spPr>
        <p:txBody>
          <a:bodyPr>
            <a:normAutofit fontScale="92500" lnSpcReduction="10000"/>
          </a:bodyPr>
          <a:lstStyle/>
          <a:p>
            <a:pPr marL="514350" indent="-514350" algn="r" rtl="1">
              <a:buFont typeface="+mj-lt"/>
              <a:buAutoNum type="arabicPeriod" startAt="3"/>
            </a:pPr>
            <a:r>
              <a:rPr lang="fa-IR" dirty="0" smtClean="0"/>
              <a:t>درستی یا نادرستی .........</a:t>
            </a:r>
          </a:p>
          <a:p>
            <a:pPr marL="880110" lvl="1" indent="-514350" algn="r" rtl="1">
              <a:buFont typeface="+mj-lt"/>
              <a:buAutoNum type="arabicPeriod"/>
            </a:pPr>
            <a:r>
              <a:rPr lang="fa-IR" dirty="0" smtClean="0"/>
              <a:t>پرتوی آلفا دارای بار مثبت است و از ورقه کاغذ به آسانی عبور می کند. </a:t>
            </a:r>
            <a:r>
              <a:rPr lang="fa-IR" dirty="0" smtClean="0">
                <a:solidFill>
                  <a:srgbClr val="FF0000"/>
                </a:solidFill>
              </a:rPr>
              <a:t>(زیرا پرتوهای آلفا قادر به عبور از ورقه کاغذ نیستند.)</a:t>
            </a:r>
          </a:p>
          <a:p>
            <a:pPr marL="880110" lvl="1" indent="-514350" algn="r" rtl="1">
              <a:buFont typeface="+mj-lt"/>
              <a:buAutoNum type="arabicPeriod"/>
            </a:pPr>
            <a:r>
              <a:rPr lang="fa-IR" dirty="0" smtClean="0"/>
              <a:t>پرتوی گاما از جنس نور است و در میدان الکتریکی منحرف نمی شود.</a:t>
            </a:r>
          </a:p>
          <a:p>
            <a:pPr marL="880110" lvl="1" indent="-514350" algn="r" rtl="1">
              <a:buFont typeface="+mj-lt"/>
              <a:buAutoNum type="arabicPeriod"/>
            </a:pPr>
            <a:r>
              <a:rPr lang="fa-IR" dirty="0" smtClean="0"/>
              <a:t>در مدل تامسون، الکترونها همانند دانه های هندوانه در کره ای با بار یکنواخت مثبت قرار دارند.</a:t>
            </a:r>
          </a:p>
          <a:p>
            <a:pPr marL="880110" lvl="1" indent="-514350" algn="r" rtl="1">
              <a:buFont typeface="+mj-lt"/>
              <a:buAutoNum type="arabicPeriod"/>
            </a:pPr>
            <a:r>
              <a:rPr lang="fa-IR" dirty="0" smtClean="0"/>
              <a:t>در آزمایش رادرفورد پرتوی بتا به ورقه نازکی از طلا تابانده شده.</a:t>
            </a:r>
            <a:r>
              <a:rPr lang="fa-IR" dirty="0" smtClean="0">
                <a:solidFill>
                  <a:srgbClr val="FF0000"/>
                </a:solidFill>
              </a:rPr>
              <a:t> (زیرا در آزمایش رادفورد پرتوی آلفا به ورقه نازکی از طلا تابانده شد.)</a:t>
            </a:r>
            <a:endParaRPr lang="fa-IR" dirty="0" smtClean="0"/>
          </a:p>
          <a:p>
            <a:pPr marL="880110" lvl="1" indent="-514350" algn="r" rtl="1">
              <a:buFont typeface="+mj-lt"/>
              <a:buAutoNum type="arabicPeriod"/>
            </a:pPr>
            <a:r>
              <a:rPr lang="fa-IR" dirty="0" smtClean="0"/>
              <a:t>در مدل اتمی بور، الکترون اتم هیدروژن نسبت به هسته تنها مجاز به داشتن مقادیر معینی از انرژی است. </a:t>
            </a:r>
          </a:p>
          <a:p>
            <a:pPr marL="880110" lvl="1" indent="-514350" algn="r" rtl="1">
              <a:buFont typeface="+mj-lt"/>
              <a:buAutoNum type="arabicPeriod"/>
            </a:pPr>
            <a:r>
              <a:rPr lang="fa-IR" dirty="0" smtClean="0"/>
              <a:t>خروج اتم از حالت پایه به حالت برانگیخته با نشر نور همراه است. </a:t>
            </a:r>
            <a:r>
              <a:rPr lang="fa-IR" dirty="0" smtClean="0">
                <a:solidFill>
                  <a:srgbClr val="FF0000"/>
                </a:solidFill>
              </a:rPr>
              <a:t>(زیرا خروج اتم از حالت پایه به حالت برانگیخته با جذب انرژی همراه است، و خروج اتم از حالت برانگیخته به حالت پایه با آزاد شدن انرژی جذب شده به صورت نور همراه است.)</a:t>
            </a:r>
            <a:endParaRPr lang="fa-IR" dirty="0" smtClean="0"/>
          </a:p>
          <a:p>
            <a:pPr marL="880110" lvl="1" indent="-514350" algn="r" rtl="1">
              <a:buFont typeface="+mj-lt"/>
              <a:buAutoNum type="arabicPeriod"/>
            </a:pPr>
            <a:r>
              <a:rPr lang="fa-IR" dirty="0" smtClean="0"/>
              <a:t>طیف نشری خطی هر عنصر با عنصرهای دیگر متفاوت است.</a:t>
            </a:r>
          </a:p>
          <a:p>
            <a:pPr marL="880110" lvl="1" indent="-514350" algn="r" rtl="1">
              <a:buFont typeface="+mj-lt"/>
              <a:buAutoNum type="arabicPeriod"/>
            </a:pPr>
            <a:r>
              <a:rPr lang="fa-IR" dirty="0" smtClean="0"/>
              <a:t>پرتوهای کاتدی با جزء بتای پرتوها ی پرانرژی هم جنس هستند. (هردو پرتواز جنس الکترون هستند. </a:t>
            </a:r>
            <a:endParaRPr lang="en-US" dirty="0"/>
          </a:p>
        </p:txBody>
      </p:sp>
      <p:sp>
        <p:nvSpPr>
          <p:cNvPr id="4" name="Slide Number Placeholder 3"/>
          <p:cNvSpPr>
            <a:spLocks noGrp="1"/>
          </p:cNvSpPr>
          <p:nvPr>
            <p:ph type="sldNum" sz="quarter" idx="12"/>
          </p:nvPr>
        </p:nvSpPr>
        <p:spPr/>
        <p:txBody>
          <a:bodyPr/>
          <a:lstStyle/>
          <a:p>
            <a:fld id="{C3A77B09-5ED4-4484-B9CA-FC4B84D63F1F}"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3A77B09-5ED4-4484-B9CA-FC4B84D63F1F}" type="slidenum">
              <a:rPr lang="en-US" smtClean="0"/>
              <a:pPr/>
              <a:t>4</a:t>
            </a:fld>
            <a:endParaRPr lang="en-US"/>
          </a:p>
        </p:txBody>
      </p:sp>
      <p:graphicFrame>
        <p:nvGraphicFramePr>
          <p:cNvPr id="5" name="Table 4"/>
          <p:cNvGraphicFramePr>
            <a:graphicFrameLocks noGrp="1"/>
          </p:cNvGraphicFramePr>
          <p:nvPr/>
        </p:nvGraphicFramePr>
        <p:xfrm>
          <a:off x="304800" y="2463800"/>
          <a:ext cx="8534400" cy="2565400"/>
        </p:xfrm>
        <a:graphic>
          <a:graphicData uri="http://schemas.openxmlformats.org/drawingml/2006/table">
            <a:tbl>
              <a:tblPr firstRow="1" bandRow="1">
                <a:tableStyleId>{5C22544A-7EE6-4342-B048-85BDC9FD1C3A}</a:tableStyleId>
              </a:tblPr>
              <a:tblGrid>
                <a:gridCol w="1422400">
                  <a:extLst>
                    <a:ext uri="{9D8B030D-6E8A-4147-A177-3AD203B41FA5}">
                      <a16:colId xmlns:a16="http://schemas.microsoft.com/office/drawing/2014/main" val="20000"/>
                    </a:ext>
                  </a:extLst>
                </a:gridCol>
                <a:gridCol w="1422400">
                  <a:extLst>
                    <a:ext uri="{9D8B030D-6E8A-4147-A177-3AD203B41FA5}">
                      <a16:colId xmlns:a16="http://schemas.microsoft.com/office/drawing/2014/main" val="20001"/>
                    </a:ext>
                  </a:extLst>
                </a:gridCol>
                <a:gridCol w="1422400">
                  <a:extLst>
                    <a:ext uri="{9D8B030D-6E8A-4147-A177-3AD203B41FA5}">
                      <a16:colId xmlns:a16="http://schemas.microsoft.com/office/drawing/2014/main" val="20002"/>
                    </a:ext>
                  </a:extLst>
                </a:gridCol>
                <a:gridCol w="1422400">
                  <a:extLst>
                    <a:ext uri="{9D8B030D-6E8A-4147-A177-3AD203B41FA5}">
                      <a16:colId xmlns:a16="http://schemas.microsoft.com/office/drawing/2014/main" val="20003"/>
                    </a:ext>
                  </a:extLst>
                </a:gridCol>
                <a:gridCol w="1422400">
                  <a:extLst>
                    <a:ext uri="{9D8B030D-6E8A-4147-A177-3AD203B41FA5}">
                      <a16:colId xmlns:a16="http://schemas.microsoft.com/office/drawing/2014/main" val="20004"/>
                    </a:ext>
                  </a:extLst>
                </a:gridCol>
                <a:gridCol w="1422400">
                  <a:extLst>
                    <a:ext uri="{9D8B030D-6E8A-4147-A177-3AD203B41FA5}">
                      <a16:colId xmlns:a16="http://schemas.microsoft.com/office/drawing/2014/main" val="20005"/>
                    </a:ext>
                  </a:extLst>
                </a:gridCol>
              </a:tblGrid>
              <a:tr h="370840">
                <a:tc>
                  <a:txBody>
                    <a:bodyPr/>
                    <a:lstStyle/>
                    <a:p>
                      <a:pPr algn="ctr" rtl="1"/>
                      <a:r>
                        <a:rPr lang="fa-IR" dirty="0" smtClean="0"/>
                        <a:t>عبور از ورقه سربی</a:t>
                      </a:r>
                      <a:endParaRPr lang="en-US" dirty="0"/>
                    </a:p>
                  </a:txBody>
                  <a:tcPr anchor="ctr"/>
                </a:tc>
                <a:tc>
                  <a:txBody>
                    <a:bodyPr/>
                    <a:lstStyle/>
                    <a:p>
                      <a:pPr algn="ctr" rtl="1"/>
                      <a:r>
                        <a:rPr lang="fa-IR" dirty="0" smtClean="0"/>
                        <a:t>عبور از ورقه نازک آلومینیمی</a:t>
                      </a:r>
                      <a:endParaRPr lang="en-US" dirty="0"/>
                    </a:p>
                  </a:txBody>
                  <a:tcPr anchor="ctr"/>
                </a:tc>
                <a:tc>
                  <a:txBody>
                    <a:bodyPr/>
                    <a:lstStyle/>
                    <a:p>
                      <a:pPr algn="ctr" rtl="1"/>
                      <a:r>
                        <a:rPr lang="fa-IR" dirty="0" smtClean="0"/>
                        <a:t>عبور از ورقه کاغذی</a:t>
                      </a:r>
                      <a:endParaRPr lang="en-US" dirty="0"/>
                    </a:p>
                  </a:txBody>
                  <a:tcPr anchor="ctr"/>
                </a:tc>
                <a:tc>
                  <a:txBody>
                    <a:bodyPr/>
                    <a:lstStyle/>
                    <a:p>
                      <a:pPr algn="ctr" rtl="1"/>
                      <a:r>
                        <a:rPr lang="fa-IR" dirty="0" smtClean="0"/>
                        <a:t>جنس</a:t>
                      </a:r>
                      <a:r>
                        <a:rPr lang="fa-IR" baseline="0" dirty="0" smtClean="0"/>
                        <a:t> پرتو</a:t>
                      </a:r>
                      <a:r>
                        <a:rPr lang="fa-IR" dirty="0" smtClean="0"/>
                        <a:t> </a:t>
                      </a:r>
                      <a:endParaRPr lang="en-US" dirty="0"/>
                    </a:p>
                  </a:txBody>
                  <a:tcPr anchor="ctr"/>
                </a:tc>
                <a:tc>
                  <a:txBody>
                    <a:bodyPr/>
                    <a:lstStyle/>
                    <a:p>
                      <a:pPr algn="ctr" rtl="1"/>
                      <a:r>
                        <a:rPr lang="fa-IR" dirty="0" smtClean="0"/>
                        <a:t>جهت</a:t>
                      </a:r>
                      <a:r>
                        <a:rPr lang="fa-IR" baseline="0" dirty="0" smtClean="0"/>
                        <a:t> انحراف در میدان الکتریکی</a:t>
                      </a:r>
                      <a:endParaRPr lang="en-US" dirty="0"/>
                    </a:p>
                  </a:txBody>
                  <a:tcPr anchor="ctr"/>
                </a:tc>
                <a:tc>
                  <a:txBody>
                    <a:bodyPr/>
                    <a:lstStyle/>
                    <a:p>
                      <a:pPr algn="ctr" rtl="1"/>
                      <a:r>
                        <a:rPr lang="fa-IR" dirty="0" smtClean="0"/>
                        <a:t>نام پرتو</a:t>
                      </a:r>
                      <a:endParaRPr lang="en-US" dirty="0"/>
                    </a:p>
                  </a:txBody>
                  <a:tcPr anchor="ctr"/>
                </a:tc>
                <a:extLst>
                  <a:ext uri="{0D108BD9-81ED-4DB2-BD59-A6C34878D82A}">
                    <a16:rowId xmlns:a16="http://schemas.microsoft.com/office/drawing/2014/main" val="10000"/>
                  </a:ext>
                </a:extLst>
              </a:tr>
              <a:tr h="370840">
                <a:tc>
                  <a:txBody>
                    <a:bodyPr/>
                    <a:lstStyle/>
                    <a:p>
                      <a:pPr algn="ctr" rtl="1"/>
                      <a:r>
                        <a:rPr lang="fa-IR" dirty="0" smtClean="0"/>
                        <a:t>-</a:t>
                      </a:r>
                      <a:endParaRPr lang="en-US" dirty="0"/>
                    </a:p>
                  </a:txBody>
                  <a:tcPr anchor="ctr"/>
                </a:tc>
                <a:tc>
                  <a:txBody>
                    <a:bodyPr/>
                    <a:lstStyle/>
                    <a:p>
                      <a:pPr algn="ctr" rtl="1"/>
                      <a:r>
                        <a:rPr lang="fa-IR" dirty="0" smtClean="0"/>
                        <a:t>-</a:t>
                      </a:r>
                      <a:endParaRPr lang="en-US" dirty="0"/>
                    </a:p>
                  </a:txBody>
                  <a:tcPr anchor="ctr"/>
                </a:tc>
                <a:tc>
                  <a:txBody>
                    <a:bodyPr/>
                    <a:lstStyle/>
                    <a:p>
                      <a:pPr algn="ctr" rtl="1"/>
                      <a:r>
                        <a:rPr lang="fa-IR" dirty="0" smtClean="0"/>
                        <a:t>-</a:t>
                      </a:r>
                      <a:endParaRPr lang="en-US" dirty="0"/>
                    </a:p>
                  </a:txBody>
                  <a:tcPr anchor="ctr"/>
                </a:tc>
                <a:tc>
                  <a:txBody>
                    <a:bodyPr/>
                    <a:lstStyle/>
                    <a:p>
                      <a:pPr algn="ctr" rtl="1"/>
                      <a:r>
                        <a:rPr lang="fa-IR" dirty="0" smtClean="0"/>
                        <a:t>هسته اتم هلیم</a:t>
                      </a:r>
                      <a:endParaRPr lang="en-US" dirty="0"/>
                    </a:p>
                  </a:txBody>
                  <a:tcPr anchor="ctr"/>
                </a:tc>
                <a:tc>
                  <a:txBody>
                    <a:bodyPr/>
                    <a:lstStyle/>
                    <a:p>
                      <a:pPr algn="ctr" rtl="1"/>
                      <a:r>
                        <a:rPr lang="fa-IR" dirty="0" smtClean="0"/>
                        <a:t>به سمت قطب منفی</a:t>
                      </a:r>
                      <a:endParaRPr lang="en-US" dirty="0"/>
                    </a:p>
                  </a:txBody>
                  <a:tcPr anchor="ctr"/>
                </a:tc>
                <a:tc>
                  <a:txBody>
                    <a:bodyPr/>
                    <a:lstStyle/>
                    <a:p>
                      <a:pPr algn="ctr" rtl="1"/>
                      <a:r>
                        <a:rPr lang="fa-IR" dirty="0" smtClean="0"/>
                        <a:t>آلفا</a:t>
                      </a:r>
                      <a:endParaRPr lang="en-US" dirty="0"/>
                    </a:p>
                  </a:txBody>
                  <a:tcPr anchor="ctr"/>
                </a:tc>
                <a:extLst>
                  <a:ext uri="{0D108BD9-81ED-4DB2-BD59-A6C34878D82A}">
                    <a16:rowId xmlns:a16="http://schemas.microsoft.com/office/drawing/2014/main" val="10001"/>
                  </a:ext>
                </a:extLst>
              </a:tr>
              <a:tr h="370840">
                <a:tc>
                  <a:txBody>
                    <a:bodyPr/>
                    <a:lstStyle/>
                    <a:p>
                      <a:pPr algn="ctr" rtl="1"/>
                      <a:r>
                        <a:rPr lang="fa-IR" dirty="0" smtClean="0"/>
                        <a:t>-</a:t>
                      </a:r>
                      <a:endParaRPr lang="en-US" dirty="0"/>
                    </a:p>
                  </a:txBody>
                  <a:tcPr anchor="ctr"/>
                </a:tc>
                <a:tc>
                  <a:txBody>
                    <a:bodyPr/>
                    <a:lstStyle/>
                    <a:p>
                      <a:pPr algn="ctr" rtl="1"/>
                      <a:r>
                        <a:rPr lang="fa-IR" dirty="0" smtClean="0"/>
                        <a:t>-</a:t>
                      </a:r>
                      <a:endParaRPr lang="en-US" dirty="0"/>
                    </a:p>
                  </a:txBody>
                  <a:tcPr anchor="ctr"/>
                </a:tc>
                <a:tc>
                  <a:txBody>
                    <a:bodyPr/>
                    <a:lstStyle/>
                    <a:p>
                      <a:pPr algn="ctr" rtl="1"/>
                      <a:r>
                        <a:rPr lang="fa-IR" dirty="0" smtClean="0"/>
                        <a:t>+</a:t>
                      </a:r>
                      <a:endParaRPr lang="en-US" dirty="0"/>
                    </a:p>
                  </a:txBody>
                  <a:tcPr anchor="ctr"/>
                </a:tc>
                <a:tc>
                  <a:txBody>
                    <a:bodyPr/>
                    <a:lstStyle/>
                    <a:p>
                      <a:pPr algn="ctr" rtl="1"/>
                      <a:r>
                        <a:rPr lang="fa-IR" dirty="0" smtClean="0"/>
                        <a:t>الکترون های پرانرژی</a:t>
                      </a:r>
                      <a:endParaRPr lang="en-US" dirty="0"/>
                    </a:p>
                  </a:txBody>
                  <a:tcPr anchor="ct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fa-IR" dirty="0" smtClean="0"/>
                        <a:t>به سمت قطب</a:t>
                      </a:r>
                      <a:endParaRPr lang="en-US" dirty="0" smtClean="0"/>
                    </a:p>
                    <a:p>
                      <a:pPr algn="ctr" rtl="1"/>
                      <a:r>
                        <a:rPr lang="fa-IR" dirty="0" smtClean="0"/>
                        <a:t>مثبت</a:t>
                      </a:r>
                      <a:endParaRPr lang="en-US" dirty="0"/>
                    </a:p>
                  </a:txBody>
                  <a:tcPr anchor="ctr"/>
                </a:tc>
                <a:tc>
                  <a:txBody>
                    <a:bodyPr/>
                    <a:lstStyle/>
                    <a:p>
                      <a:pPr algn="ctr" rtl="1"/>
                      <a:r>
                        <a:rPr lang="fa-IR" dirty="0" smtClean="0"/>
                        <a:t>بتا</a:t>
                      </a:r>
                      <a:endParaRPr lang="en-US" dirty="0"/>
                    </a:p>
                  </a:txBody>
                  <a:tcPr anchor="ctr"/>
                </a:tc>
                <a:extLst>
                  <a:ext uri="{0D108BD9-81ED-4DB2-BD59-A6C34878D82A}">
                    <a16:rowId xmlns:a16="http://schemas.microsoft.com/office/drawing/2014/main" val="10002"/>
                  </a:ext>
                </a:extLst>
              </a:tr>
              <a:tr h="645160">
                <a:tc>
                  <a:txBody>
                    <a:bodyPr/>
                    <a:lstStyle/>
                    <a:p>
                      <a:pPr algn="ctr" rtl="1"/>
                      <a:r>
                        <a:rPr lang="fa-IR" dirty="0" smtClean="0"/>
                        <a:t>-</a:t>
                      </a:r>
                      <a:endParaRPr lang="en-US" dirty="0"/>
                    </a:p>
                  </a:txBody>
                  <a:tcPr anchor="ctr"/>
                </a:tc>
                <a:tc>
                  <a:txBody>
                    <a:bodyPr/>
                    <a:lstStyle/>
                    <a:p>
                      <a:pPr algn="ctr" rtl="1"/>
                      <a:r>
                        <a:rPr lang="fa-IR" dirty="0" smtClean="0"/>
                        <a:t>+</a:t>
                      </a:r>
                      <a:endParaRPr lang="en-US" dirty="0"/>
                    </a:p>
                  </a:txBody>
                  <a:tcPr anchor="ctr"/>
                </a:tc>
                <a:tc>
                  <a:txBody>
                    <a:bodyPr/>
                    <a:lstStyle/>
                    <a:p>
                      <a:pPr algn="ctr" rtl="1"/>
                      <a:r>
                        <a:rPr lang="fa-IR" dirty="0" smtClean="0"/>
                        <a:t>+</a:t>
                      </a:r>
                      <a:endParaRPr lang="en-US" dirty="0"/>
                    </a:p>
                  </a:txBody>
                  <a:tcPr anchor="ctr"/>
                </a:tc>
                <a:tc>
                  <a:txBody>
                    <a:bodyPr/>
                    <a:lstStyle/>
                    <a:p>
                      <a:pPr algn="ctr" rtl="1"/>
                      <a:r>
                        <a:rPr lang="fa-IR" dirty="0" smtClean="0"/>
                        <a:t>نور</a:t>
                      </a:r>
                      <a:endParaRPr lang="en-US" dirty="0"/>
                    </a:p>
                  </a:txBody>
                  <a:tcPr anchor="ctr"/>
                </a:tc>
                <a:tc>
                  <a:txBody>
                    <a:bodyPr/>
                    <a:lstStyle/>
                    <a:p>
                      <a:pPr marL="0" marR="0" indent="0" algn="ctr" defTabSz="914400" rtl="1" eaLnBrk="1" fontAlgn="auto" latinLnBrk="0" hangingPunct="1">
                        <a:lnSpc>
                          <a:spcPct val="100000"/>
                        </a:lnSpc>
                        <a:spcBef>
                          <a:spcPts val="0"/>
                        </a:spcBef>
                        <a:spcAft>
                          <a:spcPts val="0"/>
                        </a:spcAft>
                        <a:buClrTx/>
                        <a:buSzTx/>
                        <a:buFontTx/>
                        <a:buNone/>
                        <a:tabLst/>
                        <a:defRPr/>
                      </a:pPr>
                      <a:r>
                        <a:rPr lang="fa-IR" dirty="0" smtClean="0"/>
                        <a:t>بدون</a:t>
                      </a:r>
                      <a:r>
                        <a:rPr lang="fa-IR" baseline="0" dirty="0" smtClean="0"/>
                        <a:t> انحراف</a:t>
                      </a:r>
                    </a:p>
                  </a:txBody>
                  <a:tcPr anchor="ctr"/>
                </a:tc>
                <a:tc>
                  <a:txBody>
                    <a:bodyPr/>
                    <a:lstStyle/>
                    <a:p>
                      <a:pPr algn="ctr" rtl="1"/>
                      <a:r>
                        <a:rPr lang="fa-IR" dirty="0" smtClean="0"/>
                        <a:t>گاما</a:t>
                      </a:r>
                      <a:endParaRPr lang="en-US" dirty="0"/>
                    </a:p>
                  </a:txBody>
                  <a:tcPr anchor="ctr"/>
                </a:tc>
                <a:extLst>
                  <a:ext uri="{0D108BD9-81ED-4DB2-BD59-A6C34878D82A}">
                    <a16:rowId xmlns:a16="http://schemas.microsoft.com/office/drawing/2014/main" val="10003"/>
                  </a:ext>
                </a:extLst>
              </a:tr>
            </a:tbl>
          </a:graphicData>
        </a:graphic>
      </p:graphicFrame>
      <p:sp>
        <p:nvSpPr>
          <p:cNvPr id="6" name="TextBox 5"/>
          <p:cNvSpPr txBox="1"/>
          <p:nvPr/>
        </p:nvSpPr>
        <p:spPr>
          <a:xfrm>
            <a:off x="523014" y="1371600"/>
            <a:ext cx="7935186" cy="461665"/>
          </a:xfrm>
          <a:prstGeom prst="rect">
            <a:avLst/>
          </a:prstGeom>
          <a:noFill/>
        </p:spPr>
        <p:txBody>
          <a:bodyPr wrap="none" rtlCol="0">
            <a:spAutoFit/>
          </a:bodyPr>
          <a:lstStyle/>
          <a:p>
            <a:pPr marL="342900" indent="-342900" algn="r" rtl="1">
              <a:buFont typeface="+mj-lt"/>
              <a:buAutoNum type="arabicPeriod" startAt="4"/>
            </a:pPr>
            <a:r>
              <a:rPr lang="fa-IR" sz="2400" dirty="0" smtClean="0"/>
              <a:t>جدول زیر را باتوجه به شناختی که از پرتوهای پرانرژی دارید، کامل کنید.</a:t>
            </a:r>
            <a:endParaRPr lang="en-US" sz="2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3A77B09-5ED4-4484-B9CA-FC4B84D63F1F}" type="slidenum">
              <a:rPr lang="en-US" smtClean="0"/>
              <a:pPr/>
              <a:t>5</a:t>
            </a:fld>
            <a:endParaRPr lang="en-US"/>
          </a:p>
        </p:txBody>
      </p:sp>
      <p:graphicFrame>
        <p:nvGraphicFramePr>
          <p:cNvPr id="3" name="Table 2"/>
          <p:cNvGraphicFramePr>
            <a:graphicFrameLocks noGrp="1"/>
          </p:cNvGraphicFramePr>
          <p:nvPr/>
        </p:nvGraphicFramePr>
        <p:xfrm>
          <a:off x="457200" y="2362200"/>
          <a:ext cx="8305800" cy="2611120"/>
        </p:xfrm>
        <a:graphic>
          <a:graphicData uri="http://schemas.openxmlformats.org/drawingml/2006/table">
            <a:tbl>
              <a:tblPr firstRow="1" bandRow="1">
                <a:tableStyleId>{21E4AEA4-8DFA-4A89-87EB-49C32662AFE0}</a:tableStyleId>
              </a:tblPr>
              <a:tblGrid>
                <a:gridCol w="3276600">
                  <a:extLst>
                    <a:ext uri="{9D8B030D-6E8A-4147-A177-3AD203B41FA5}">
                      <a16:colId xmlns:a16="http://schemas.microsoft.com/office/drawing/2014/main" val="20000"/>
                    </a:ext>
                  </a:extLst>
                </a:gridCol>
                <a:gridCol w="3276600">
                  <a:extLst>
                    <a:ext uri="{9D8B030D-6E8A-4147-A177-3AD203B41FA5}">
                      <a16:colId xmlns:a16="http://schemas.microsoft.com/office/drawing/2014/main" val="20001"/>
                    </a:ext>
                  </a:extLst>
                </a:gridCol>
                <a:gridCol w="1752600">
                  <a:extLst>
                    <a:ext uri="{9D8B030D-6E8A-4147-A177-3AD203B41FA5}">
                      <a16:colId xmlns:a16="http://schemas.microsoft.com/office/drawing/2014/main" val="20002"/>
                    </a:ext>
                  </a:extLst>
                </a:gridCol>
              </a:tblGrid>
              <a:tr h="690880">
                <a:tc>
                  <a:txBody>
                    <a:bodyPr/>
                    <a:lstStyle/>
                    <a:p>
                      <a:pPr algn="ctr" rtl="1"/>
                      <a:r>
                        <a:rPr lang="fa-IR" dirty="0" smtClean="0"/>
                        <a:t>موقعیت بارهای مثبت</a:t>
                      </a:r>
                      <a:endParaRPr lang="en-US" dirty="0"/>
                    </a:p>
                  </a:txBody>
                  <a:tcPr anchor="ctr"/>
                </a:tc>
                <a:tc>
                  <a:txBody>
                    <a:bodyPr/>
                    <a:lstStyle/>
                    <a:p>
                      <a:pPr algn="ctr" rtl="1"/>
                      <a:r>
                        <a:rPr lang="fa-IR" dirty="0" smtClean="0"/>
                        <a:t>موقعیت بارهای منفی</a:t>
                      </a:r>
                      <a:endParaRPr lang="en-US" dirty="0"/>
                    </a:p>
                  </a:txBody>
                  <a:tcPr anchor="ctr"/>
                </a:tc>
                <a:tc>
                  <a:txBody>
                    <a:bodyPr/>
                    <a:lstStyle/>
                    <a:p>
                      <a:pPr algn="ctr" rtl="1"/>
                      <a:r>
                        <a:rPr lang="fa-IR" dirty="0" smtClean="0"/>
                        <a:t>نام مدل اتمی</a:t>
                      </a:r>
                      <a:endParaRPr lang="en-US" dirty="0"/>
                    </a:p>
                  </a:txBody>
                  <a:tcPr anchor="ctr"/>
                </a:tc>
                <a:extLst>
                  <a:ext uri="{0D108BD9-81ED-4DB2-BD59-A6C34878D82A}">
                    <a16:rowId xmlns:a16="http://schemas.microsoft.com/office/drawing/2014/main" val="10000"/>
                  </a:ext>
                </a:extLst>
              </a:tr>
              <a:tr h="370840">
                <a:tc>
                  <a:txBody>
                    <a:bodyPr/>
                    <a:lstStyle/>
                    <a:p>
                      <a:pPr algn="ctr" rtl="1"/>
                      <a:r>
                        <a:rPr lang="fa-IR" dirty="0" smtClean="0"/>
                        <a:t>کره ای یکنواخت از بارهای مثبت</a:t>
                      </a:r>
                      <a:endParaRPr lang="en-US" dirty="0"/>
                    </a:p>
                  </a:txBody>
                  <a:tcPr anchor="ctr"/>
                </a:tc>
                <a:tc>
                  <a:txBody>
                    <a:bodyPr/>
                    <a:lstStyle/>
                    <a:p>
                      <a:pPr algn="r" rtl="1"/>
                      <a:r>
                        <a:rPr lang="fa-IR" dirty="0" smtClean="0"/>
                        <a:t>بصورت</a:t>
                      </a:r>
                      <a:r>
                        <a:rPr lang="fa-IR" baseline="0" dirty="0" smtClean="0"/>
                        <a:t> پراکنده در کره ای از بار مثبت قرار دارد</a:t>
                      </a:r>
                      <a:endParaRPr lang="en-US" dirty="0"/>
                    </a:p>
                  </a:txBody>
                  <a:tcPr anchor="ctr"/>
                </a:tc>
                <a:tc>
                  <a:txBody>
                    <a:bodyPr/>
                    <a:lstStyle/>
                    <a:p>
                      <a:pPr algn="ctr" rtl="1"/>
                      <a:r>
                        <a:rPr lang="fa-IR" dirty="0" smtClean="0"/>
                        <a:t>تامسون</a:t>
                      </a:r>
                      <a:endParaRPr lang="en-US" dirty="0"/>
                    </a:p>
                  </a:txBody>
                  <a:tcPr anchor="ctr"/>
                </a:tc>
                <a:extLst>
                  <a:ext uri="{0D108BD9-81ED-4DB2-BD59-A6C34878D82A}">
                    <a16:rowId xmlns:a16="http://schemas.microsoft.com/office/drawing/2014/main" val="10001"/>
                  </a:ext>
                </a:extLst>
              </a:tr>
              <a:tr h="370840">
                <a:tc>
                  <a:txBody>
                    <a:bodyPr/>
                    <a:lstStyle/>
                    <a:p>
                      <a:pPr algn="ctr" rtl="1"/>
                      <a:r>
                        <a:rPr lang="fa-IR" dirty="0" smtClean="0"/>
                        <a:t>درون  هسته قرار دارند</a:t>
                      </a:r>
                      <a:endParaRPr lang="en-US" dirty="0"/>
                    </a:p>
                  </a:txBody>
                  <a:tcPr anchor="ctr"/>
                </a:tc>
                <a:tc>
                  <a:txBody>
                    <a:bodyPr/>
                    <a:lstStyle/>
                    <a:p>
                      <a:pPr algn="r" rtl="1"/>
                      <a:r>
                        <a:rPr lang="fa-IR" dirty="0" smtClean="0"/>
                        <a:t>در فضای اطراف هسته در حال گردش هستند</a:t>
                      </a:r>
                      <a:endParaRPr lang="en-US" dirty="0"/>
                    </a:p>
                  </a:txBody>
                  <a:tcPr anchor="ctr"/>
                </a:tc>
                <a:tc>
                  <a:txBody>
                    <a:bodyPr/>
                    <a:lstStyle/>
                    <a:p>
                      <a:pPr algn="ctr" rtl="1"/>
                      <a:r>
                        <a:rPr lang="fa-IR" dirty="0" smtClean="0"/>
                        <a:t>رادفورد</a:t>
                      </a:r>
                      <a:endParaRPr lang="en-US" dirty="0"/>
                    </a:p>
                  </a:txBody>
                  <a:tcPr anchor="ctr"/>
                </a:tc>
                <a:extLst>
                  <a:ext uri="{0D108BD9-81ED-4DB2-BD59-A6C34878D82A}">
                    <a16:rowId xmlns:a16="http://schemas.microsoft.com/office/drawing/2014/main" val="10002"/>
                  </a:ext>
                </a:extLst>
              </a:tr>
              <a:tr h="370840">
                <a:tc>
                  <a:txBody>
                    <a:bodyPr/>
                    <a:lstStyle/>
                    <a:p>
                      <a:pPr algn="ctr" rtl="1"/>
                      <a:r>
                        <a:rPr lang="fa-IR" dirty="0" smtClean="0"/>
                        <a:t>درون هسته قرار دارند</a:t>
                      </a:r>
                      <a:endParaRPr lang="en-US" dirty="0"/>
                    </a:p>
                  </a:txBody>
                  <a:tcPr anchor="ctr"/>
                </a:tc>
                <a:tc>
                  <a:txBody>
                    <a:bodyPr/>
                    <a:lstStyle/>
                    <a:p>
                      <a:pPr algn="r" rtl="1"/>
                      <a:r>
                        <a:rPr lang="fa-IR" dirty="0" smtClean="0"/>
                        <a:t>در مدارها یا سطوح انرژی مشخص به دور هسته می چرخند </a:t>
                      </a:r>
                      <a:endParaRPr lang="en-US" dirty="0"/>
                    </a:p>
                  </a:txBody>
                  <a:tcPr anchor="ctr"/>
                </a:tc>
                <a:tc>
                  <a:txBody>
                    <a:bodyPr/>
                    <a:lstStyle/>
                    <a:p>
                      <a:pPr algn="ctr" rtl="1"/>
                      <a:r>
                        <a:rPr lang="fa-IR" dirty="0" smtClean="0"/>
                        <a:t>بور</a:t>
                      </a:r>
                      <a:endParaRPr lang="en-US" dirty="0"/>
                    </a:p>
                  </a:txBody>
                  <a:tcPr anchor="ctr"/>
                </a:tc>
                <a:extLst>
                  <a:ext uri="{0D108BD9-81ED-4DB2-BD59-A6C34878D82A}">
                    <a16:rowId xmlns:a16="http://schemas.microsoft.com/office/drawing/2014/main" val="10003"/>
                  </a:ext>
                </a:extLst>
              </a:tr>
            </a:tbl>
          </a:graphicData>
        </a:graphic>
      </p:graphicFrame>
      <p:sp>
        <p:nvSpPr>
          <p:cNvPr id="4" name="TextBox 3"/>
          <p:cNvSpPr txBox="1"/>
          <p:nvPr/>
        </p:nvSpPr>
        <p:spPr>
          <a:xfrm>
            <a:off x="1524000" y="1305580"/>
            <a:ext cx="6781800" cy="523220"/>
          </a:xfrm>
          <a:prstGeom prst="rect">
            <a:avLst/>
          </a:prstGeom>
          <a:noFill/>
        </p:spPr>
        <p:txBody>
          <a:bodyPr wrap="square" rtlCol="0">
            <a:spAutoFit/>
          </a:bodyPr>
          <a:lstStyle/>
          <a:p>
            <a:pPr marL="342900" indent="-342900" algn="r" rtl="1">
              <a:buFont typeface="+mj-lt"/>
              <a:buAutoNum type="arabicPeriod" startAt="5"/>
            </a:pPr>
            <a:r>
              <a:rPr lang="fa-IR" sz="2800" dirty="0" smtClean="0"/>
              <a:t>اطلاعات مورد نیاز را در جدول قرار دهید:</a:t>
            </a:r>
            <a:endParaRPr lang="en-US"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2286000"/>
            <a:ext cx="7851648" cy="1828800"/>
          </a:xfrm>
        </p:spPr>
        <p:txBody>
          <a:bodyPr>
            <a:normAutofit fontScale="90000"/>
          </a:bodyPr>
          <a:lstStyle/>
          <a:p>
            <a:pPr algn="ctr" rtl="1"/>
            <a:r>
              <a:rPr lang="fa-IR" sz="7200" dirty="0" smtClean="0"/>
              <a:t>شیمی عمومی – بخش سوم</a:t>
            </a:r>
            <a:r>
              <a:rPr lang="fa-IR" sz="4000" dirty="0"/>
              <a:t/>
            </a:r>
            <a:br>
              <a:rPr lang="fa-IR" sz="4000" dirty="0"/>
            </a:br>
            <a:r>
              <a:rPr lang="fa-IR" sz="5400" dirty="0"/>
              <a:t>(رشته فرش</a:t>
            </a:r>
            <a:r>
              <a:rPr lang="fa-IR" sz="5400" dirty="0" smtClean="0"/>
              <a:t>)</a:t>
            </a:r>
            <a:endParaRPr lang="en-US" sz="7200" dirty="0"/>
          </a:p>
        </p:txBody>
      </p:sp>
      <p:sp>
        <p:nvSpPr>
          <p:cNvPr id="3" name="Subtitle 2"/>
          <p:cNvSpPr>
            <a:spLocks noGrp="1"/>
          </p:cNvSpPr>
          <p:nvPr>
            <p:ph type="subTitle" idx="1"/>
          </p:nvPr>
        </p:nvSpPr>
        <p:spPr>
          <a:xfrm>
            <a:off x="533400" y="4800600"/>
            <a:ext cx="7854696" cy="1752600"/>
          </a:xfrm>
        </p:spPr>
        <p:txBody>
          <a:bodyPr/>
          <a:lstStyle/>
          <a:p>
            <a:pPr algn="ctr"/>
            <a:r>
              <a:rPr lang="fa-IR" dirty="0">
                <a:solidFill>
                  <a:schemeClr val="bg1"/>
                </a:solidFill>
              </a:rPr>
              <a:t>دکتر حسن خاتمی</a:t>
            </a:r>
          </a:p>
          <a:p>
            <a:pPr algn="ctr"/>
            <a:r>
              <a:rPr lang="fa-IR" dirty="0">
                <a:solidFill>
                  <a:schemeClr val="bg1"/>
                </a:solidFill>
              </a:rPr>
              <a:t>استادیار گروه فرش - دانشکده معماری و هنر</a:t>
            </a:r>
          </a:p>
          <a:p>
            <a:pPr algn="ctr"/>
            <a:r>
              <a:rPr lang="fa-IR" dirty="0">
                <a:solidFill>
                  <a:schemeClr val="bg1"/>
                </a:solidFill>
              </a:rPr>
              <a:t>دانشگاه کاشان</a:t>
            </a:r>
            <a:endParaRPr lang="en-US" dirty="0">
              <a:solidFill>
                <a:schemeClr val="bg1"/>
              </a:solidFill>
            </a:endParaRPr>
          </a:p>
          <a:p>
            <a:pPr algn="ctr" rtl="1"/>
            <a:endParaRPr lang="en-US" dirty="0">
              <a:solidFill>
                <a:schemeClr val="bg1"/>
              </a:solidFill>
            </a:endParaRPr>
          </a:p>
        </p:txBody>
      </p:sp>
      <p:sp>
        <p:nvSpPr>
          <p:cNvPr id="5" name="TextBox 4"/>
          <p:cNvSpPr txBox="1"/>
          <p:nvPr/>
        </p:nvSpPr>
        <p:spPr>
          <a:xfrm>
            <a:off x="2209800" y="1143000"/>
            <a:ext cx="4572000" cy="584775"/>
          </a:xfrm>
          <a:prstGeom prst="rect">
            <a:avLst/>
          </a:prstGeom>
          <a:noFill/>
        </p:spPr>
        <p:txBody>
          <a:bodyPr wrap="square" rtlCol="0">
            <a:spAutoFit/>
          </a:bodyPr>
          <a:lstStyle/>
          <a:p>
            <a:pPr algn="ctr" rtl="1"/>
            <a:r>
              <a:rPr lang="fa-IR" sz="3200" b="1" dirty="0" smtClean="0">
                <a:solidFill>
                  <a:srgbClr val="FFC000"/>
                </a:solidFill>
                <a:effectLst>
                  <a:outerShdw blurRad="38100" dist="38100" dir="2700000" algn="tl">
                    <a:srgbClr val="000000">
                      <a:alpha val="43137"/>
                    </a:srgbClr>
                  </a:outerShdw>
                </a:effectLst>
              </a:rPr>
              <a:t>بسم الله الرحمن الرحیم</a:t>
            </a:r>
            <a:endParaRPr lang="en-US" sz="3200" b="1" dirty="0" smtClean="0">
              <a:solidFill>
                <a:srgbClr val="FFC000"/>
              </a:solidFill>
              <a:effectLst>
                <a:outerShdw blurRad="38100" dist="38100" dir="2700000" algn="tl">
                  <a:srgbClr val="000000">
                    <a:alpha val="43137"/>
                  </a:srgbClr>
                </a:outerShdw>
              </a:effectLst>
            </a:endParaRPr>
          </a:p>
        </p:txBody>
      </p:sp>
    </p:spTree>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rtl="1"/>
            <a:r>
              <a:rPr lang="fa-IR" b="1" dirty="0">
                <a:solidFill>
                  <a:srgbClr val="7030A0"/>
                </a:solidFill>
              </a:rPr>
              <a:t>مدل کوانتومی یا مدل ابر </a:t>
            </a:r>
            <a:r>
              <a:rPr lang="fa-IR" b="1" dirty="0" smtClean="0">
                <a:solidFill>
                  <a:srgbClr val="7030A0"/>
                </a:solidFill>
              </a:rPr>
              <a:t>الکترونی</a:t>
            </a:r>
            <a:endParaRPr lang="en-US" b="1" dirty="0">
              <a:solidFill>
                <a:srgbClr val="7030A0"/>
              </a:solidFill>
            </a:endParaRPr>
          </a:p>
        </p:txBody>
      </p:sp>
      <p:sp>
        <p:nvSpPr>
          <p:cNvPr id="3" name="Content Placeholder 2"/>
          <p:cNvSpPr>
            <a:spLocks noGrp="1"/>
          </p:cNvSpPr>
          <p:nvPr>
            <p:ph idx="1"/>
          </p:nvPr>
        </p:nvSpPr>
        <p:spPr>
          <a:xfrm>
            <a:off x="457200" y="1935480"/>
            <a:ext cx="8229600" cy="2331720"/>
          </a:xfrm>
        </p:spPr>
        <p:txBody>
          <a:bodyPr/>
          <a:lstStyle/>
          <a:p>
            <a:pPr algn="r" rtl="1"/>
            <a:r>
              <a:rPr lang="fa-IR" dirty="0" smtClean="0"/>
              <a:t>اروین شرودینگر به جای صحبت از مکان دقیق الکترون، از احتمال حضور آن در فضای معینی در اطراف هسته (اوربیتال) صحبت به میان آورد.</a:t>
            </a:r>
          </a:p>
          <a:p>
            <a:pPr algn="r" rtl="1"/>
            <a:r>
              <a:rPr lang="fa-IR" b="1" dirty="0" smtClean="0"/>
              <a:t>اوربیتال فضایی در اطراف هسته اتم است که احتمال یافتن الکترون در آن بیش از 90% باشد.</a:t>
            </a:r>
          </a:p>
        </p:txBody>
      </p:sp>
      <p:sp>
        <p:nvSpPr>
          <p:cNvPr id="4" name="Oval 3"/>
          <p:cNvSpPr/>
          <p:nvPr/>
        </p:nvSpPr>
        <p:spPr>
          <a:xfrm>
            <a:off x="1752600" y="3962400"/>
            <a:ext cx="2667000" cy="2286000"/>
          </a:xfrm>
          <a:prstGeom prst="ellipse">
            <a:avLst/>
          </a:prstGeom>
          <a:pattFill prst="pct5">
            <a:fgClr>
              <a:schemeClr val="tx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2971800" y="4953000"/>
            <a:ext cx="228600" cy="228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Oval 5"/>
          <p:cNvSpPr/>
          <p:nvPr/>
        </p:nvSpPr>
        <p:spPr>
          <a:xfrm>
            <a:off x="5943600" y="4419600"/>
            <a:ext cx="1295400" cy="12954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2" name="Straight Arrow Connector 11"/>
          <p:cNvCxnSpPr/>
          <p:nvPr/>
        </p:nvCxnSpPr>
        <p:spPr>
          <a:xfrm flipV="1">
            <a:off x="6248400" y="4419600"/>
            <a:ext cx="152400" cy="762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3" name="Oval 12"/>
          <p:cNvSpPr/>
          <p:nvPr/>
        </p:nvSpPr>
        <p:spPr>
          <a:xfrm>
            <a:off x="6096000" y="4495800"/>
            <a:ext cx="152400" cy="152400"/>
          </a:xfrm>
          <a:prstGeom prst="ellipse">
            <a:avLst/>
          </a:prstGeom>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14" name="Oval 13"/>
          <p:cNvSpPr/>
          <p:nvPr/>
        </p:nvSpPr>
        <p:spPr>
          <a:xfrm flipV="1">
            <a:off x="6477000" y="4953000"/>
            <a:ext cx="152400" cy="152400"/>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5257800" y="6248400"/>
            <a:ext cx="2895600" cy="369332"/>
          </a:xfrm>
          <a:prstGeom prst="rect">
            <a:avLst/>
          </a:prstGeom>
          <a:noFill/>
        </p:spPr>
        <p:txBody>
          <a:bodyPr wrap="square" rtlCol="0">
            <a:spAutoFit/>
          </a:bodyPr>
          <a:lstStyle/>
          <a:p>
            <a:r>
              <a:rPr lang="fa-IR" dirty="0" smtClean="0"/>
              <a:t>اتم هیدروژن مطابق مدل اتمی بور</a:t>
            </a:r>
            <a:endParaRPr lang="en-US" dirty="0"/>
          </a:p>
        </p:txBody>
      </p:sp>
      <p:sp>
        <p:nvSpPr>
          <p:cNvPr id="18" name="TextBox 17"/>
          <p:cNvSpPr txBox="1"/>
          <p:nvPr/>
        </p:nvSpPr>
        <p:spPr>
          <a:xfrm>
            <a:off x="2133600" y="6248400"/>
            <a:ext cx="2895600" cy="369332"/>
          </a:xfrm>
          <a:prstGeom prst="rect">
            <a:avLst/>
          </a:prstGeom>
          <a:noFill/>
        </p:spPr>
        <p:txBody>
          <a:bodyPr wrap="square" rtlCol="0">
            <a:spAutoFit/>
          </a:bodyPr>
          <a:lstStyle/>
          <a:p>
            <a:r>
              <a:rPr lang="fa-IR" dirty="0" smtClean="0"/>
              <a:t>ابر الکترونی اتم هیدروژن</a:t>
            </a:r>
            <a:endParaRPr lang="en-US" dirty="0"/>
          </a:p>
        </p:txBody>
      </p:sp>
      <p:sp>
        <p:nvSpPr>
          <p:cNvPr id="20" name="Slide Number Placeholder 19"/>
          <p:cNvSpPr>
            <a:spLocks noGrp="1"/>
          </p:cNvSpPr>
          <p:nvPr>
            <p:ph type="sldNum" sz="quarter" idx="12"/>
          </p:nvPr>
        </p:nvSpPr>
        <p:spPr/>
        <p:txBody>
          <a:bodyPr/>
          <a:lstStyle/>
          <a:p>
            <a:fld id="{C3A77B09-5ED4-4484-B9CA-FC4B84D63F1F}" type="slidenum">
              <a:rPr lang="en-US" smtClean="0"/>
              <a:pPr/>
              <a:t>7</a:t>
            </a:fld>
            <a:endParaRPr lang="en-US"/>
          </a:p>
        </p:txBody>
      </p:sp>
    </p:spTree>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562600"/>
          </a:xfrm>
        </p:spPr>
        <p:txBody>
          <a:bodyPr/>
          <a:lstStyle/>
          <a:p>
            <a:pPr marL="514350" indent="-514350" algn="r" rtl="1">
              <a:buFont typeface="+mj-lt"/>
              <a:buAutoNum type="arabicPeriod"/>
            </a:pPr>
            <a:r>
              <a:rPr lang="fa-IR" dirty="0" smtClean="0"/>
              <a:t>احتمال حضور الکترون در اطراف هسته به وسیله ی نقطه هایی نشان می هند.تراکم این نقطه ها در اطراف هسته به صورت ابری در می آید که به آن </a:t>
            </a:r>
            <a:r>
              <a:rPr lang="fa-IR" b="1" dirty="0" smtClean="0"/>
              <a:t>ابر الکترونی</a:t>
            </a:r>
            <a:r>
              <a:rPr lang="fa-IR" dirty="0" smtClean="0"/>
              <a:t> می گویند.</a:t>
            </a:r>
          </a:p>
          <a:p>
            <a:pPr marL="514350" indent="-514350" algn="r" rtl="1">
              <a:buFont typeface="+mj-lt"/>
              <a:buAutoNum type="arabicPeriod"/>
            </a:pPr>
            <a:r>
              <a:rPr lang="fa-IR" dirty="0" smtClean="0"/>
              <a:t>اوربیتال یک فضای احتمالی است که می تواند شکل های مختلفی داشته باشد (</a:t>
            </a:r>
            <a:r>
              <a:rPr lang="en-US" dirty="0" err="1" smtClean="0"/>
              <a:t>s,p,d,f</a:t>
            </a:r>
            <a:r>
              <a:rPr lang="fa-IR" dirty="0" smtClean="0"/>
              <a:t>). اوربیتالهای </a:t>
            </a:r>
            <a:r>
              <a:rPr lang="en-US" dirty="0" smtClean="0"/>
              <a:t>s</a:t>
            </a:r>
            <a:r>
              <a:rPr lang="fa-IR" dirty="0" smtClean="0"/>
              <a:t> کروی، </a:t>
            </a:r>
            <a:r>
              <a:rPr lang="en-US" dirty="0" smtClean="0"/>
              <a:t>p</a:t>
            </a:r>
            <a:r>
              <a:rPr lang="fa-IR" dirty="0" smtClean="0"/>
              <a:t> به صورت دمبل می باشد.</a:t>
            </a:r>
          </a:p>
          <a:p>
            <a:pPr marL="514350" indent="-514350" algn="r" rtl="1">
              <a:buFont typeface="+mj-lt"/>
              <a:buAutoNum type="arabicPeriod"/>
            </a:pPr>
            <a:r>
              <a:rPr lang="fa-IR" dirty="0" smtClean="0"/>
              <a:t>در مدل کوانتومی از اصطلاح </a:t>
            </a:r>
            <a:r>
              <a:rPr lang="fa-IR" b="1" dirty="0" smtClean="0"/>
              <a:t>لایه های الکترونی</a:t>
            </a:r>
            <a:r>
              <a:rPr lang="fa-IR" dirty="0" smtClean="0"/>
              <a:t> به جای ترازهای انرژی استفاده می شود. </a:t>
            </a:r>
            <a:endParaRPr lang="en-US" dirty="0"/>
          </a:p>
        </p:txBody>
      </p:sp>
      <p:graphicFrame>
        <p:nvGraphicFramePr>
          <p:cNvPr id="4" name="Table 3"/>
          <p:cNvGraphicFramePr>
            <a:graphicFrameLocks noGrp="1"/>
          </p:cNvGraphicFramePr>
          <p:nvPr>
            <p:extLst/>
          </p:nvPr>
        </p:nvGraphicFramePr>
        <p:xfrm>
          <a:off x="1600200" y="3810000"/>
          <a:ext cx="6096000" cy="2834640"/>
        </p:xfrm>
        <a:graphic>
          <a:graphicData uri="http://schemas.openxmlformats.org/drawingml/2006/table">
            <a:tbl>
              <a:tblPr firstRow="1" bandRow="1">
                <a:tableStyleId>{69CF1AB2-1976-4502-BF36-3FF5EA218861}</a:tableStyleId>
              </a:tblPr>
              <a:tblGrid>
                <a:gridCol w="1524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tblGrid>
              <a:tr h="353961">
                <a:tc rowSpan="6">
                  <a:txBody>
                    <a:bodyPr/>
                    <a:lstStyle/>
                    <a:p>
                      <a:pPr algn="ctr"/>
                      <a:r>
                        <a:rPr lang="fa-IR" dirty="0" smtClean="0"/>
                        <a:t>بالاتر</a:t>
                      </a:r>
                    </a:p>
                    <a:p>
                      <a:pPr algn="ctr"/>
                      <a:endParaRPr lang="fa-IR" dirty="0" smtClean="0"/>
                    </a:p>
                    <a:p>
                      <a:pPr algn="ctr"/>
                      <a:endParaRPr lang="fa-IR" dirty="0" smtClean="0"/>
                    </a:p>
                    <a:p>
                      <a:pPr algn="ctr"/>
                      <a:endParaRPr lang="fa-IR" dirty="0" smtClean="0"/>
                    </a:p>
                    <a:p>
                      <a:pPr algn="ctr"/>
                      <a:endParaRPr lang="fa-IR" dirty="0" smtClean="0"/>
                    </a:p>
                    <a:p>
                      <a:pPr algn="ctr"/>
                      <a:endParaRPr lang="fa-IR" dirty="0" smtClean="0"/>
                    </a:p>
                    <a:p>
                      <a:pPr algn="ctr"/>
                      <a:r>
                        <a:rPr lang="fa-IR" dirty="0" smtClean="0"/>
                        <a:t>پایین</a:t>
                      </a:r>
                      <a:r>
                        <a:rPr lang="fa-IR" baseline="0" dirty="0" smtClean="0"/>
                        <a:t> تر</a:t>
                      </a:r>
                      <a:endParaRPr lang="fa-IR" dirty="0" smtClean="0"/>
                    </a:p>
                  </a:txBody>
                  <a:tcPr anchor="ctr"/>
                </a:tc>
                <a:tc>
                  <a:txBody>
                    <a:bodyPr/>
                    <a:lstStyle/>
                    <a:p>
                      <a:pPr algn="ctr"/>
                      <a:r>
                        <a:rPr lang="fa-IR" dirty="0" smtClean="0"/>
                        <a:t>72</a:t>
                      </a:r>
                      <a:endParaRPr lang="en-US" dirty="0"/>
                    </a:p>
                  </a:txBody>
                  <a:tcPr anchor="ctr"/>
                </a:tc>
                <a:tc>
                  <a:txBody>
                    <a:bodyPr/>
                    <a:lstStyle/>
                    <a:p>
                      <a:pPr algn="ctr"/>
                      <a:r>
                        <a:rPr lang="en-US" dirty="0" smtClean="0"/>
                        <a:t>P</a:t>
                      </a:r>
                      <a:endParaRPr lang="en-US" dirty="0"/>
                    </a:p>
                  </a:txBody>
                  <a:tcPr anchor="ctr"/>
                </a:tc>
                <a:tc>
                  <a:txBody>
                    <a:bodyPr/>
                    <a:lstStyle/>
                    <a:p>
                      <a:pPr algn="ctr"/>
                      <a:r>
                        <a:rPr lang="fa-IR" dirty="0" smtClean="0"/>
                        <a:t>6</a:t>
                      </a:r>
                      <a:endParaRPr lang="en-US" dirty="0"/>
                    </a:p>
                  </a:txBody>
                  <a:tcPr anchor="ctr"/>
                </a:tc>
                <a:extLst>
                  <a:ext uri="{0D108BD9-81ED-4DB2-BD59-A6C34878D82A}">
                    <a16:rowId xmlns:a16="http://schemas.microsoft.com/office/drawing/2014/main" val="10000"/>
                  </a:ext>
                </a:extLst>
              </a:tr>
              <a:tr h="353961">
                <a:tc vMerge="1">
                  <a:txBody>
                    <a:bodyPr/>
                    <a:lstStyle/>
                    <a:p>
                      <a:pPr algn="ctr"/>
                      <a:endParaRPr lang="en-US" dirty="0"/>
                    </a:p>
                  </a:txBody>
                  <a:tcPr anchor="ctr"/>
                </a:tc>
                <a:tc>
                  <a:txBody>
                    <a:bodyPr/>
                    <a:lstStyle/>
                    <a:p>
                      <a:pPr algn="ctr"/>
                      <a:r>
                        <a:rPr lang="fa-IR" dirty="0" smtClean="0"/>
                        <a:t>50</a:t>
                      </a:r>
                      <a:endParaRPr lang="en-US" dirty="0"/>
                    </a:p>
                  </a:txBody>
                  <a:tcPr anchor="ctr"/>
                </a:tc>
                <a:tc>
                  <a:txBody>
                    <a:bodyPr/>
                    <a:lstStyle/>
                    <a:p>
                      <a:pPr algn="ctr"/>
                      <a:r>
                        <a:rPr lang="en-US" dirty="0" smtClean="0"/>
                        <a:t>O</a:t>
                      </a:r>
                      <a:endParaRPr lang="en-US" dirty="0"/>
                    </a:p>
                  </a:txBody>
                  <a:tcPr anchor="ctr"/>
                </a:tc>
                <a:tc>
                  <a:txBody>
                    <a:bodyPr/>
                    <a:lstStyle/>
                    <a:p>
                      <a:pPr algn="ctr"/>
                      <a:r>
                        <a:rPr lang="fa-IR" dirty="0" smtClean="0"/>
                        <a:t>5</a:t>
                      </a:r>
                      <a:endParaRPr lang="en-US" dirty="0"/>
                    </a:p>
                  </a:txBody>
                  <a:tcPr anchor="ctr"/>
                </a:tc>
                <a:extLst>
                  <a:ext uri="{0D108BD9-81ED-4DB2-BD59-A6C34878D82A}">
                    <a16:rowId xmlns:a16="http://schemas.microsoft.com/office/drawing/2014/main" val="10001"/>
                  </a:ext>
                </a:extLst>
              </a:tr>
              <a:tr h="353961">
                <a:tc vMerge="1">
                  <a:txBody>
                    <a:bodyPr/>
                    <a:lstStyle/>
                    <a:p>
                      <a:pPr algn="ctr"/>
                      <a:endParaRPr lang="en-US" dirty="0"/>
                    </a:p>
                  </a:txBody>
                  <a:tcPr anchor="ctr"/>
                </a:tc>
                <a:tc>
                  <a:txBody>
                    <a:bodyPr/>
                    <a:lstStyle/>
                    <a:p>
                      <a:pPr algn="ctr"/>
                      <a:r>
                        <a:rPr lang="fa-IR" dirty="0" smtClean="0"/>
                        <a:t>32</a:t>
                      </a:r>
                      <a:endParaRPr lang="en-US" dirty="0"/>
                    </a:p>
                  </a:txBody>
                  <a:tcPr anchor="ctr"/>
                </a:tc>
                <a:tc>
                  <a:txBody>
                    <a:bodyPr/>
                    <a:lstStyle/>
                    <a:p>
                      <a:pPr algn="ctr"/>
                      <a:r>
                        <a:rPr lang="en-US" dirty="0" smtClean="0"/>
                        <a:t>N</a:t>
                      </a:r>
                      <a:endParaRPr lang="en-US" dirty="0"/>
                    </a:p>
                  </a:txBody>
                  <a:tcPr anchor="ctr"/>
                </a:tc>
                <a:tc>
                  <a:txBody>
                    <a:bodyPr/>
                    <a:lstStyle/>
                    <a:p>
                      <a:pPr algn="ctr"/>
                      <a:r>
                        <a:rPr lang="fa-IR" dirty="0" smtClean="0"/>
                        <a:t>4</a:t>
                      </a:r>
                      <a:endParaRPr lang="en-US" dirty="0"/>
                    </a:p>
                  </a:txBody>
                  <a:tcPr anchor="ctr"/>
                </a:tc>
                <a:extLst>
                  <a:ext uri="{0D108BD9-81ED-4DB2-BD59-A6C34878D82A}">
                    <a16:rowId xmlns:a16="http://schemas.microsoft.com/office/drawing/2014/main" val="10002"/>
                  </a:ext>
                </a:extLst>
              </a:tr>
              <a:tr h="353961">
                <a:tc vMerge="1">
                  <a:txBody>
                    <a:bodyPr/>
                    <a:lstStyle/>
                    <a:p>
                      <a:pPr algn="ctr"/>
                      <a:endParaRPr lang="en-US" dirty="0"/>
                    </a:p>
                  </a:txBody>
                  <a:tcPr anchor="ctr"/>
                </a:tc>
                <a:tc>
                  <a:txBody>
                    <a:bodyPr/>
                    <a:lstStyle/>
                    <a:p>
                      <a:pPr algn="ctr"/>
                      <a:r>
                        <a:rPr lang="fa-IR" dirty="0" smtClean="0"/>
                        <a:t>18</a:t>
                      </a:r>
                      <a:endParaRPr lang="en-US" dirty="0"/>
                    </a:p>
                  </a:txBody>
                  <a:tcPr anchor="ctr"/>
                </a:tc>
                <a:tc>
                  <a:txBody>
                    <a:bodyPr/>
                    <a:lstStyle/>
                    <a:p>
                      <a:pPr algn="ctr"/>
                      <a:r>
                        <a:rPr lang="en-US" dirty="0" smtClean="0"/>
                        <a:t>M</a:t>
                      </a:r>
                      <a:endParaRPr lang="en-US" dirty="0"/>
                    </a:p>
                  </a:txBody>
                  <a:tcPr anchor="ctr"/>
                </a:tc>
                <a:tc>
                  <a:txBody>
                    <a:bodyPr/>
                    <a:lstStyle/>
                    <a:p>
                      <a:pPr algn="ctr"/>
                      <a:r>
                        <a:rPr lang="fa-IR" dirty="0" smtClean="0"/>
                        <a:t>3</a:t>
                      </a:r>
                      <a:endParaRPr lang="en-US" dirty="0"/>
                    </a:p>
                  </a:txBody>
                  <a:tcPr anchor="ctr"/>
                </a:tc>
                <a:extLst>
                  <a:ext uri="{0D108BD9-81ED-4DB2-BD59-A6C34878D82A}">
                    <a16:rowId xmlns:a16="http://schemas.microsoft.com/office/drawing/2014/main" val="10003"/>
                  </a:ext>
                </a:extLst>
              </a:tr>
              <a:tr h="353961">
                <a:tc vMerge="1">
                  <a:txBody>
                    <a:bodyPr/>
                    <a:lstStyle/>
                    <a:p>
                      <a:pPr algn="ctr"/>
                      <a:endParaRPr lang="en-US" dirty="0"/>
                    </a:p>
                  </a:txBody>
                  <a:tcPr anchor="ctr"/>
                </a:tc>
                <a:tc>
                  <a:txBody>
                    <a:bodyPr/>
                    <a:lstStyle/>
                    <a:p>
                      <a:pPr algn="ctr"/>
                      <a:r>
                        <a:rPr lang="fa-IR" dirty="0" smtClean="0"/>
                        <a:t>8</a:t>
                      </a:r>
                      <a:endParaRPr lang="en-US" dirty="0"/>
                    </a:p>
                  </a:txBody>
                  <a:tcPr anchor="ctr"/>
                </a:tc>
                <a:tc>
                  <a:txBody>
                    <a:bodyPr/>
                    <a:lstStyle/>
                    <a:p>
                      <a:pPr algn="ctr"/>
                      <a:r>
                        <a:rPr lang="en-US" dirty="0" smtClean="0"/>
                        <a:t>L</a:t>
                      </a:r>
                      <a:endParaRPr lang="en-US" dirty="0"/>
                    </a:p>
                  </a:txBody>
                  <a:tcPr anchor="ctr"/>
                </a:tc>
                <a:tc>
                  <a:txBody>
                    <a:bodyPr/>
                    <a:lstStyle/>
                    <a:p>
                      <a:pPr algn="ctr"/>
                      <a:r>
                        <a:rPr lang="fa-IR" dirty="0" smtClean="0"/>
                        <a:t>2</a:t>
                      </a:r>
                      <a:endParaRPr lang="en-US" dirty="0"/>
                    </a:p>
                  </a:txBody>
                  <a:tcPr anchor="ctr"/>
                </a:tc>
                <a:extLst>
                  <a:ext uri="{0D108BD9-81ED-4DB2-BD59-A6C34878D82A}">
                    <a16:rowId xmlns:a16="http://schemas.microsoft.com/office/drawing/2014/main" val="10004"/>
                  </a:ext>
                </a:extLst>
              </a:tr>
              <a:tr h="353961">
                <a:tc vMerge="1">
                  <a:txBody>
                    <a:bodyPr/>
                    <a:lstStyle/>
                    <a:p>
                      <a:pPr algn="ctr"/>
                      <a:endParaRPr lang="en-US" dirty="0"/>
                    </a:p>
                  </a:txBody>
                  <a:tcPr anchor="ctr"/>
                </a:tc>
                <a:tc>
                  <a:txBody>
                    <a:bodyPr/>
                    <a:lstStyle/>
                    <a:p>
                      <a:pPr algn="ctr"/>
                      <a:r>
                        <a:rPr lang="fa-IR" dirty="0" smtClean="0"/>
                        <a:t>2</a:t>
                      </a:r>
                      <a:endParaRPr lang="en-US" dirty="0"/>
                    </a:p>
                  </a:txBody>
                  <a:tcPr anchor="ctr"/>
                </a:tc>
                <a:tc>
                  <a:txBody>
                    <a:bodyPr/>
                    <a:lstStyle/>
                    <a:p>
                      <a:pPr algn="ctr"/>
                      <a:r>
                        <a:rPr lang="en-US" dirty="0" smtClean="0"/>
                        <a:t>K</a:t>
                      </a:r>
                      <a:endParaRPr lang="en-US" dirty="0"/>
                    </a:p>
                  </a:txBody>
                  <a:tcPr anchor="ctr"/>
                </a:tc>
                <a:tc>
                  <a:txBody>
                    <a:bodyPr/>
                    <a:lstStyle/>
                    <a:p>
                      <a:pPr algn="ctr"/>
                      <a:r>
                        <a:rPr lang="fa-IR" dirty="0" smtClean="0"/>
                        <a:t>1</a:t>
                      </a:r>
                      <a:endParaRPr lang="en-US" dirty="0"/>
                    </a:p>
                  </a:txBody>
                  <a:tcPr anchor="ctr"/>
                </a:tc>
                <a:extLst>
                  <a:ext uri="{0D108BD9-81ED-4DB2-BD59-A6C34878D82A}">
                    <a16:rowId xmlns:a16="http://schemas.microsoft.com/office/drawing/2014/main" val="10005"/>
                  </a:ext>
                </a:extLst>
              </a:tr>
              <a:tr h="619432">
                <a:tc>
                  <a:txBody>
                    <a:bodyPr/>
                    <a:lstStyle/>
                    <a:p>
                      <a:pPr algn="ctr"/>
                      <a:r>
                        <a:rPr lang="fa-IR" dirty="0" smtClean="0"/>
                        <a:t>تراز انرژی</a:t>
                      </a:r>
                    </a:p>
                  </a:txBody>
                  <a:tcPr anchor="ctr"/>
                </a:tc>
                <a:tc>
                  <a:txBody>
                    <a:bodyPr/>
                    <a:lstStyle/>
                    <a:p>
                      <a:pPr algn="ctr" rtl="1"/>
                      <a:r>
                        <a:rPr lang="fa-IR" dirty="0" smtClean="0"/>
                        <a:t>بیشترین تعداد الکترون (</a:t>
                      </a:r>
                      <a:r>
                        <a:rPr lang="fa-IR" baseline="30000" dirty="0" smtClean="0"/>
                        <a:t>2</a:t>
                      </a:r>
                      <a:r>
                        <a:rPr lang="en-US" dirty="0" smtClean="0"/>
                        <a:t>n</a:t>
                      </a:r>
                      <a:r>
                        <a:rPr lang="fa-IR" dirty="0" smtClean="0"/>
                        <a:t>2)</a:t>
                      </a:r>
                      <a:endParaRPr lang="en-US" dirty="0"/>
                    </a:p>
                  </a:txBody>
                  <a:tcPr anchor="ctr"/>
                </a:tc>
                <a:tc>
                  <a:txBody>
                    <a:bodyPr/>
                    <a:lstStyle/>
                    <a:p>
                      <a:pPr algn="ctr"/>
                      <a:r>
                        <a:rPr lang="fa-IR" dirty="0" smtClean="0"/>
                        <a:t>نام لایه ی الکترونی</a:t>
                      </a:r>
                      <a:endParaRPr lang="en-US" dirty="0"/>
                    </a:p>
                  </a:txBody>
                  <a:tcPr anchor="ctr"/>
                </a:tc>
                <a:tc>
                  <a:txBody>
                    <a:bodyPr/>
                    <a:lstStyle/>
                    <a:p>
                      <a:pPr algn="ctr" rtl="1"/>
                      <a:r>
                        <a:rPr lang="fa-IR" dirty="0" smtClean="0"/>
                        <a:t>شماره لایه ی الکترونی(</a:t>
                      </a:r>
                      <a:r>
                        <a:rPr lang="en-US" dirty="0" smtClean="0"/>
                        <a:t>n</a:t>
                      </a:r>
                      <a:r>
                        <a:rPr lang="fa-IR" dirty="0" smtClean="0"/>
                        <a:t>)</a:t>
                      </a:r>
                      <a:endParaRPr lang="en-US" dirty="0"/>
                    </a:p>
                  </a:txBody>
                  <a:tcPr anchor="ctr"/>
                </a:tc>
                <a:extLst>
                  <a:ext uri="{0D108BD9-81ED-4DB2-BD59-A6C34878D82A}">
                    <a16:rowId xmlns:a16="http://schemas.microsoft.com/office/drawing/2014/main" val="10006"/>
                  </a:ext>
                </a:extLst>
              </a:tr>
            </a:tbl>
          </a:graphicData>
        </a:graphic>
      </p:graphicFrame>
      <p:sp>
        <p:nvSpPr>
          <p:cNvPr id="6" name="Slide Number Placeholder 5"/>
          <p:cNvSpPr>
            <a:spLocks noGrp="1"/>
          </p:cNvSpPr>
          <p:nvPr>
            <p:ph type="sldNum" sz="quarter" idx="12"/>
          </p:nvPr>
        </p:nvSpPr>
        <p:spPr/>
        <p:txBody>
          <a:bodyPr/>
          <a:lstStyle/>
          <a:p>
            <a:fld id="{C3A77B09-5ED4-4484-B9CA-FC4B84D63F1F}" type="slidenum">
              <a:rPr lang="en-US" smtClean="0"/>
              <a:pPr/>
              <a:t>8</a:t>
            </a:fld>
            <a:endParaRPr lang="en-US"/>
          </a:p>
        </p:txBody>
      </p:sp>
    </p:spTree>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371600"/>
            <a:ext cx="8458200" cy="4953000"/>
          </a:xfrm>
        </p:spPr>
        <p:txBody>
          <a:bodyPr/>
          <a:lstStyle/>
          <a:p>
            <a:pPr algn="r" rtl="1"/>
            <a:r>
              <a:rPr lang="fa-IR" dirty="0" smtClean="0"/>
              <a:t>در هر لایه ی الکترونی، الکترونهای موجود گروه های کوچکتری (</a:t>
            </a:r>
            <a:r>
              <a:rPr lang="fa-IR" b="1" dirty="0" smtClean="0"/>
              <a:t>زیر لایه</a:t>
            </a:r>
            <a:r>
              <a:rPr lang="fa-IR" dirty="0" smtClean="0"/>
              <a:t>) تشکیل می دهند. تعداد زیر لایه ها برابر </a:t>
            </a:r>
            <a:r>
              <a:rPr lang="fa-IR" smtClean="0"/>
              <a:t>شماره ی لایه </a:t>
            </a:r>
            <a:r>
              <a:rPr lang="fa-IR" dirty="0" smtClean="0"/>
              <a:t>الکترونی می باشد. </a:t>
            </a:r>
          </a:p>
          <a:p>
            <a:pPr algn="r" rtl="1"/>
            <a:r>
              <a:rPr lang="fa-IR" dirty="0" smtClean="0"/>
              <a:t>هر اوربیتال در این زیر لایه ها حداکثر دو الکترون گنجایش دارند.</a:t>
            </a:r>
          </a:p>
          <a:p>
            <a:pPr marL="0" indent="0" algn="r" rtl="1">
              <a:buNone/>
            </a:pPr>
            <a:endParaRPr lang="en-US" dirty="0"/>
          </a:p>
        </p:txBody>
      </p:sp>
      <p:sp>
        <p:nvSpPr>
          <p:cNvPr id="5" name="Slide Number Placeholder 4"/>
          <p:cNvSpPr>
            <a:spLocks noGrp="1"/>
          </p:cNvSpPr>
          <p:nvPr>
            <p:ph type="sldNum" sz="quarter" idx="12"/>
          </p:nvPr>
        </p:nvSpPr>
        <p:spPr/>
        <p:txBody>
          <a:bodyPr/>
          <a:lstStyle/>
          <a:p>
            <a:fld id="{C3A77B09-5ED4-4484-B9CA-FC4B84D63F1F}" type="slidenum">
              <a:rPr lang="en-US" smtClean="0"/>
              <a:pPr/>
              <a:t>9</a:t>
            </a:fld>
            <a:endParaRPr lang="en-US"/>
          </a:p>
        </p:txBody>
      </p:sp>
      <p:graphicFrame>
        <p:nvGraphicFramePr>
          <p:cNvPr id="7" name="Table 6"/>
          <p:cNvGraphicFramePr>
            <a:graphicFrameLocks noGrp="1"/>
          </p:cNvGraphicFramePr>
          <p:nvPr>
            <p:extLst/>
          </p:nvPr>
        </p:nvGraphicFramePr>
        <p:xfrm>
          <a:off x="1219203" y="3688080"/>
          <a:ext cx="6553197" cy="1112520"/>
        </p:xfrm>
        <a:graphic>
          <a:graphicData uri="http://schemas.openxmlformats.org/drawingml/2006/table">
            <a:tbl>
              <a:tblPr firstRow="1" bandRow="1">
                <a:tableStyleId>{8A107856-5554-42FB-B03E-39F5DBC370BA}</a:tableStyleId>
              </a:tblPr>
              <a:tblGrid>
                <a:gridCol w="533398">
                  <a:extLst>
                    <a:ext uri="{9D8B030D-6E8A-4147-A177-3AD203B41FA5}">
                      <a16:colId xmlns:a16="http://schemas.microsoft.com/office/drawing/2014/main" val="20000"/>
                    </a:ext>
                  </a:extLst>
                </a:gridCol>
                <a:gridCol w="609600">
                  <a:extLst>
                    <a:ext uri="{9D8B030D-6E8A-4147-A177-3AD203B41FA5}">
                      <a16:colId xmlns:a16="http://schemas.microsoft.com/office/drawing/2014/main" val="20001"/>
                    </a:ext>
                  </a:extLst>
                </a:gridCol>
                <a:gridCol w="609600">
                  <a:extLst>
                    <a:ext uri="{9D8B030D-6E8A-4147-A177-3AD203B41FA5}">
                      <a16:colId xmlns:a16="http://schemas.microsoft.com/office/drawing/2014/main" val="20002"/>
                    </a:ext>
                  </a:extLst>
                </a:gridCol>
                <a:gridCol w="685800">
                  <a:extLst>
                    <a:ext uri="{9D8B030D-6E8A-4147-A177-3AD203B41FA5}">
                      <a16:colId xmlns:a16="http://schemas.microsoft.com/office/drawing/2014/main" val="20003"/>
                    </a:ext>
                  </a:extLst>
                </a:gridCol>
                <a:gridCol w="609600">
                  <a:extLst>
                    <a:ext uri="{9D8B030D-6E8A-4147-A177-3AD203B41FA5}">
                      <a16:colId xmlns:a16="http://schemas.microsoft.com/office/drawing/2014/main" val="20004"/>
                    </a:ext>
                  </a:extLst>
                </a:gridCol>
                <a:gridCol w="533400">
                  <a:extLst>
                    <a:ext uri="{9D8B030D-6E8A-4147-A177-3AD203B41FA5}">
                      <a16:colId xmlns:a16="http://schemas.microsoft.com/office/drawing/2014/main" val="20005"/>
                    </a:ext>
                  </a:extLst>
                </a:gridCol>
                <a:gridCol w="2971799">
                  <a:extLst>
                    <a:ext uri="{9D8B030D-6E8A-4147-A177-3AD203B41FA5}">
                      <a16:colId xmlns:a16="http://schemas.microsoft.com/office/drawing/2014/main" val="20006"/>
                    </a:ext>
                  </a:extLst>
                </a:gridCol>
              </a:tblGrid>
              <a:tr h="370840">
                <a:tc>
                  <a:txBody>
                    <a:bodyPr/>
                    <a:lstStyle/>
                    <a:p>
                      <a:pPr algn="ctr"/>
                      <a:r>
                        <a:rPr lang="fa-IR" dirty="0" smtClean="0"/>
                        <a:t>6</a:t>
                      </a:r>
                      <a:endParaRPr lang="en-US" dirty="0"/>
                    </a:p>
                  </a:txBody>
                  <a:tcPr anchor="ctr"/>
                </a:tc>
                <a:tc>
                  <a:txBody>
                    <a:bodyPr/>
                    <a:lstStyle/>
                    <a:p>
                      <a:pPr algn="ctr"/>
                      <a:r>
                        <a:rPr lang="fa-IR" dirty="0" smtClean="0"/>
                        <a:t>5</a:t>
                      </a:r>
                      <a:endParaRPr lang="en-US" dirty="0"/>
                    </a:p>
                  </a:txBody>
                  <a:tcPr anchor="ctr"/>
                </a:tc>
                <a:tc>
                  <a:txBody>
                    <a:bodyPr/>
                    <a:lstStyle/>
                    <a:p>
                      <a:pPr algn="ctr"/>
                      <a:r>
                        <a:rPr lang="fa-IR" dirty="0" smtClean="0"/>
                        <a:t>4</a:t>
                      </a:r>
                      <a:endParaRPr lang="en-US" dirty="0"/>
                    </a:p>
                  </a:txBody>
                  <a:tcPr anchor="ctr"/>
                </a:tc>
                <a:tc>
                  <a:txBody>
                    <a:bodyPr/>
                    <a:lstStyle/>
                    <a:p>
                      <a:pPr algn="ctr"/>
                      <a:r>
                        <a:rPr lang="fa-IR" dirty="0" smtClean="0"/>
                        <a:t>3</a:t>
                      </a:r>
                      <a:endParaRPr lang="en-US" dirty="0"/>
                    </a:p>
                  </a:txBody>
                  <a:tcPr anchor="ctr"/>
                </a:tc>
                <a:tc>
                  <a:txBody>
                    <a:bodyPr/>
                    <a:lstStyle/>
                    <a:p>
                      <a:pPr algn="ctr"/>
                      <a:r>
                        <a:rPr lang="fa-IR" dirty="0" smtClean="0"/>
                        <a:t>2</a:t>
                      </a:r>
                      <a:endParaRPr lang="en-US" dirty="0"/>
                    </a:p>
                  </a:txBody>
                  <a:tcPr anchor="ctr"/>
                </a:tc>
                <a:tc>
                  <a:txBody>
                    <a:bodyPr/>
                    <a:lstStyle/>
                    <a:p>
                      <a:pPr algn="ctr"/>
                      <a:r>
                        <a:rPr lang="fa-IR" dirty="0" smtClean="0"/>
                        <a:t>1</a:t>
                      </a:r>
                      <a:endParaRPr lang="en-US" dirty="0"/>
                    </a:p>
                  </a:txBody>
                  <a:tcPr anchor="ct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dirty="0" smtClean="0"/>
                        <a:t>شماره لایه ی الکترونی(</a:t>
                      </a:r>
                      <a:r>
                        <a:rPr lang="en-US" dirty="0" smtClean="0"/>
                        <a:t>n</a:t>
                      </a:r>
                      <a:r>
                        <a:rPr lang="fa-IR" dirty="0" smtClean="0"/>
                        <a:t>)</a:t>
                      </a:r>
                      <a:endParaRPr lang="en-US" dirty="0" smtClean="0"/>
                    </a:p>
                  </a:txBody>
                  <a:tcPr/>
                </a:tc>
                <a:extLst>
                  <a:ext uri="{0D108BD9-81ED-4DB2-BD59-A6C34878D82A}">
                    <a16:rowId xmlns:a16="http://schemas.microsoft.com/office/drawing/2014/main" val="10000"/>
                  </a:ext>
                </a:extLst>
              </a:tr>
              <a:tr h="370840">
                <a:tc>
                  <a:txBody>
                    <a:bodyPr/>
                    <a:lstStyle/>
                    <a:p>
                      <a:pPr algn="ctr"/>
                      <a:r>
                        <a:rPr lang="fa-IR" dirty="0" smtClean="0"/>
                        <a:t>72</a:t>
                      </a:r>
                      <a:endParaRPr lang="en-US" dirty="0"/>
                    </a:p>
                  </a:txBody>
                  <a:tcPr anchor="ctr"/>
                </a:tc>
                <a:tc>
                  <a:txBody>
                    <a:bodyPr/>
                    <a:lstStyle/>
                    <a:p>
                      <a:pPr algn="ctr"/>
                      <a:r>
                        <a:rPr lang="fa-IR" dirty="0" smtClean="0"/>
                        <a:t>50</a:t>
                      </a:r>
                      <a:endParaRPr lang="en-US" dirty="0"/>
                    </a:p>
                  </a:txBody>
                  <a:tcPr anchor="ctr"/>
                </a:tc>
                <a:tc>
                  <a:txBody>
                    <a:bodyPr/>
                    <a:lstStyle/>
                    <a:p>
                      <a:pPr algn="ctr"/>
                      <a:r>
                        <a:rPr lang="fa-IR" dirty="0" smtClean="0"/>
                        <a:t>32</a:t>
                      </a:r>
                      <a:endParaRPr lang="en-US" dirty="0"/>
                    </a:p>
                  </a:txBody>
                  <a:tcPr anchor="ctr"/>
                </a:tc>
                <a:tc>
                  <a:txBody>
                    <a:bodyPr/>
                    <a:lstStyle/>
                    <a:p>
                      <a:pPr algn="ctr"/>
                      <a:r>
                        <a:rPr lang="fa-IR" dirty="0" smtClean="0"/>
                        <a:t>18</a:t>
                      </a:r>
                      <a:endParaRPr lang="en-US" dirty="0"/>
                    </a:p>
                  </a:txBody>
                  <a:tcPr anchor="ctr"/>
                </a:tc>
                <a:tc>
                  <a:txBody>
                    <a:bodyPr/>
                    <a:lstStyle/>
                    <a:p>
                      <a:pPr algn="ctr"/>
                      <a:r>
                        <a:rPr lang="fa-IR" dirty="0" smtClean="0"/>
                        <a:t>8</a:t>
                      </a:r>
                      <a:endParaRPr lang="en-US" dirty="0"/>
                    </a:p>
                  </a:txBody>
                  <a:tcPr anchor="ctr"/>
                </a:tc>
                <a:tc>
                  <a:txBody>
                    <a:bodyPr/>
                    <a:lstStyle/>
                    <a:p>
                      <a:pPr algn="ctr"/>
                      <a:r>
                        <a:rPr lang="fa-IR" dirty="0" smtClean="0"/>
                        <a:t>2</a:t>
                      </a:r>
                      <a:endParaRPr lang="en-US" dirty="0"/>
                    </a:p>
                  </a:txBody>
                  <a:tcPr anchor="ctr"/>
                </a:tc>
                <a:tc>
                  <a:txBody>
                    <a:bodyPr/>
                    <a:lstStyle/>
                    <a:p>
                      <a:pPr marL="0" marR="0" indent="0" algn="r" defTabSz="914400" rtl="1" eaLnBrk="1" fontAlgn="auto" latinLnBrk="0" hangingPunct="1">
                        <a:lnSpc>
                          <a:spcPct val="100000"/>
                        </a:lnSpc>
                        <a:spcBef>
                          <a:spcPts val="0"/>
                        </a:spcBef>
                        <a:spcAft>
                          <a:spcPts val="0"/>
                        </a:spcAft>
                        <a:buClrTx/>
                        <a:buSzTx/>
                        <a:buFontTx/>
                        <a:buNone/>
                        <a:tabLst/>
                        <a:defRPr/>
                      </a:pPr>
                      <a:r>
                        <a:rPr lang="fa-IR" b="1" dirty="0" smtClean="0"/>
                        <a:t>بیشترین تعداد الکترون (</a:t>
                      </a:r>
                      <a:r>
                        <a:rPr lang="fa-IR" b="1" baseline="30000" dirty="0" smtClean="0"/>
                        <a:t>2</a:t>
                      </a:r>
                      <a:r>
                        <a:rPr lang="en-US" b="1" dirty="0" smtClean="0"/>
                        <a:t>n</a:t>
                      </a:r>
                      <a:r>
                        <a:rPr lang="fa-IR" b="1" dirty="0" smtClean="0"/>
                        <a:t>2)</a:t>
                      </a:r>
                      <a:endParaRPr lang="en-US" b="1" dirty="0" smtClean="0"/>
                    </a:p>
                  </a:txBody>
                  <a:tcPr/>
                </a:tc>
                <a:extLst>
                  <a:ext uri="{0D108BD9-81ED-4DB2-BD59-A6C34878D82A}">
                    <a16:rowId xmlns:a16="http://schemas.microsoft.com/office/drawing/2014/main" val="10001"/>
                  </a:ext>
                </a:extLst>
              </a:tr>
              <a:tr h="370840">
                <a:tc>
                  <a:txBody>
                    <a:bodyPr/>
                    <a:lstStyle/>
                    <a:p>
                      <a:pPr algn="ctr"/>
                      <a:r>
                        <a:rPr lang="fa-IR" dirty="0" smtClean="0"/>
                        <a:t>36</a:t>
                      </a:r>
                      <a:endParaRPr lang="en-US" dirty="0"/>
                    </a:p>
                  </a:txBody>
                  <a:tcPr anchor="ctr"/>
                </a:tc>
                <a:tc>
                  <a:txBody>
                    <a:bodyPr/>
                    <a:lstStyle/>
                    <a:p>
                      <a:pPr algn="ctr"/>
                      <a:r>
                        <a:rPr lang="fa-IR" dirty="0" smtClean="0"/>
                        <a:t>25</a:t>
                      </a:r>
                      <a:endParaRPr lang="en-US" dirty="0"/>
                    </a:p>
                  </a:txBody>
                  <a:tcPr anchor="ctr"/>
                </a:tc>
                <a:tc>
                  <a:txBody>
                    <a:bodyPr/>
                    <a:lstStyle/>
                    <a:p>
                      <a:pPr algn="ctr"/>
                      <a:r>
                        <a:rPr lang="fa-IR" dirty="0" smtClean="0"/>
                        <a:t>16</a:t>
                      </a:r>
                      <a:endParaRPr lang="en-US" dirty="0"/>
                    </a:p>
                  </a:txBody>
                  <a:tcPr anchor="ctr"/>
                </a:tc>
                <a:tc>
                  <a:txBody>
                    <a:bodyPr/>
                    <a:lstStyle/>
                    <a:p>
                      <a:pPr algn="ctr"/>
                      <a:r>
                        <a:rPr lang="fa-IR" dirty="0" smtClean="0"/>
                        <a:t>9</a:t>
                      </a:r>
                      <a:endParaRPr lang="en-US" dirty="0"/>
                    </a:p>
                  </a:txBody>
                  <a:tcPr anchor="ctr"/>
                </a:tc>
                <a:tc>
                  <a:txBody>
                    <a:bodyPr/>
                    <a:lstStyle/>
                    <a:p>
                      <a:pPr algn="ctr"/>
                      <a:r>
                        <a:rPr lang="fa-IR" dirty="0" smtClean="0"/>
                        <a:t>4</a:t>
                      </a:r>
                      <a:endParaRPr lang="en-US" dirty="0"/>
                    </a:p>
                  </a:txBody>
                  <a:tcPr anchor="ctr"/>
                </a:tc>
                <a:tc>
                  <a:txBody>
                    <a:bodyPr/>
                    <a:lstStyle/>
                    <a:p>
                      <a:pPr algn="ctr"/>
                      <a:r>
                        <a:rPr lang="fa-IR" dirty="0" smtClean="0"/>
                        <a:t>1</a:t>
                      </a:r>
                      <a:endParaRPr lang="en-US" dirty="0"/>
                    </a:p>
                  </a:txBody>
                  <a:tcPr anchor="ctr"/>
                </a:tc>
                <a:tc>
                  <a:txBody>
                    <a:bodyPr/>
                    <a:lstStyle/>
                    <a:p>
                      <a:pPr algn="r" rtl="1"/>
                      <a:r>
                        <a:rPr lang="fa-IR" b="1" dirty="0" smtClean="0"/>
                        <a:t>بیش ترین</a:t>
                      </a:r>
                      <a:r>
                        <a:rPr lang="fa-IR" b="1" baseline="0" dirty="0" smtClean="0"/>
                        <a:t> تعداد اوربیتال (</a:t>
                      </a:r>
                      <a:r>
                        <a:rPr lang="fa-IR" b="1" baseline="30000" dirty="0" smtClean="0"/>
                        <a:t>2</a:t>
                      </a:r>
                      <a:r>
                        <a:rPr lang="en-US" b="1" baseline="0" dirty="0" smtClean="0"/>
                        <a:t>n</a:t>
                      </a:r>
                      <a:r>
                        <a:rPr lang="fa-IR" b="1" baseline="0" dirty="0" smtClean="0"/>
                        <a:t>)</a:t>
                      </a:r>
                      <a:endParaRPr lang="en-US" b="1" dirty="0"/>
                    </a:p>
                  </a:txBody>
                  <a:tcPr/>
                </a:tc>
                <a:extLst>
                  <a:ext uri="{0D108BD9-81ED-4DB2-BD59-A6C34878D82A}">
                    <a16:rowId xmlns:a16="http://schemas.microsoft.com/office/drawing/2014/main" val="10002"/>
                  </a:ext>
                </a:extLst>
              </a:tr>
            </a:tbl>
          </a:graphicData>
        </a:graphic>
      </p:graphicFrame>
    </p:spTree>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382000" cy="1143000"/>
          </a:xfrm>
        </p:spPr>
        <p:txBody>
          <a:bodyPr>
            <a:noAutofit/>
          </a:bodyPr>
          <a:lstStyle/>
          <a:p>
            <a:pPr algn="ctr" rtl="1"/>
            <a:r>
              <a:rPr lang="fa-IR" sz="4000" b="1" dirty="0" smtClean="0">
                <a:solidFill>
                  <a:srgbClr val="7030A0"/>
                </a:solidFill>
              </a:rPr>
              <a:t>انرژی یونش شاهدی برای نشان دادن سطوح انرژی در اتم</a:t>
            </a:r>
            <a:endParaRPr lang="en-US" sz="4000" b="1" dirty="0">
              <a:solidFill>
                <a:srgbClr val="7030A0"/>
              </a:solidFill>
            </a:endParaRPr>
          </a:p>
        </p:txBody>
      </p:sp>
      <p:sp>
        <p:nvSpPr>
          <p:cNvPr id="3" name="Content Placeholder 2"/>
          <p:cNvSpPr>
            <a:spLocks noGrp="1"/>
          </p:cNvSpPr>
          <p:nvPr>
            <p:ph idx="1"/>
          </p:nvPr>
        </p:nvSpPr>
        <p:spPr>
          <a:xfrm>
            <a:off x="304800" y="1935480"/>
            <a:ext cx="8610600" cy="4617720"/>
          </a:xfrm>
        </p:spPr>
        <p:txBody>
          <a:bodyPr>
            <a:normAutofit/>
          </a:bodyPr>
          <a:lstStyle/>
          <a:p>
            <a:pPr algn="r" rtl="1"/>
            <a:r>
              <a:rPr lang="fa-IR" dirty="0" smtClean="0"/>
              <a:t>خروج الکترون از اتم را </a:t>
            </a:r>
            <a:r>
              <a:rPr lang="fa-IR" b="1" dirty="0" smtClean="0"/>
              <a:t>یونش اتم </a:t>
            </a:r>
            <a:r>
              <a:rPr lang="fa-IR" dirty="0" smtClean="0"/>
              <a:t>می نامند. (تبدیل به یون مثبت یا کاتیون)</a:t>
            </a:r>
          </a:p>
          <a:p>
            <a:pPr algn="r" rtl="1"/>
            <a:r>
              <a:rPr lang="fa-IR" dirty="0" smtClean="0"/>
              <a:t>اگر الکترون خارج شده اولین الکترون باشد، نخستین یونش می گویند.</a:t>
            </a:r>
          </a:p>
          <a:p>
            <a:pPr algn="r" rtl="1"/>
            <a:r>
              <a:rPr lang="fa-IR" dirty="0" smtClean="0"/>
              <a:t>برای جدا کردن الکترون از یک اتم باید بر نیروی جاذبه هسته ی اتم غلبه کرد و این کار مستلزم صرف مقداری انرژی است.</a:t>
            </a:r>
          </a:p>
          <a:p>
            <a:pPr algn="r" rtl="1"/>
            <a:r>
              <a:rPr lang="fa-IR" dirty="0" smtClean="0"/>
              <a:t>هرمرحله از یونش مقداری انرژی به نام همان مرحله لازم است.</a:t>
            </a:r>
          </a:p>
          <a:p>
            <a:pPr marL="0" indent="0" algn="r" rtl="1">
              <a:buNone/>
            </a:pPr>
            <a:r>
              <a:rPr lang="fa-IR" b="1" dirty="0" smtClean="0"/>
              <a:t>انرژی نخستین</a:t>
            </a:r>
            <a:r>
              <a:rPr lang="fa-IR" dirty="0" smtClean="0"/>
              <a:t> </a:t>
            </a:r>
            <a:r>
              <a:rPr lang="fa-IR" b="1" dirty="0" smtClean="0"/>
              <a:t>یونش: </a:t>
            </a:r>
            <a:r>
              <a:rPr lang="fa-IR" dirty="0" smtClean="0"/>
              <a:t>انرژی لازم برای خارج کردن </a:t>
            </a:r>
            <a:r>
              <a:rPr lang="fa-IR" b="1" dirty="0" smtClean="0"/>
              <a:t>یک مول الکترون</a:t>
            </a:r>
            <a:r>
              <a:rPr lang="fa-IR" dirty="0" smtClean="0"/>
              <a:t> از </a:t>
            </a:r>
            <a:r>
              <a:rPr lang="fa-IR" b="1" dirty="0" smtClean="0"/>
              <a:t>یک مول اتم گازی </a:t>
            </a:r>
            <a:r>
              <a:rPr lang="fa-IR" dirty="0" smtClean="0"/>
              <a:t>و تبدیل آن به </a:t>
            </a:r>
            <a:r>
              <a:rPr lang="fa-IR" b="1" dirty="0" smtClean="0"/>
              <a:t>یک مول یون مثبت گازی </a:t>
            </a:r>
            <a:r>
              <a:rPr lang="fa-IR" dirty="0" smtClean="0"/>
              <a:t>را </a:t>
            </a:r>
            <a:r>
              <a:rPr lang="fa-IR" b="1" dirty="0"/>
              <a:t>انرژی نخستین</a:t>
            </a:r>
            <a:r>
              <a:rPr lang="fa-IR" dirty="0"/>
              <a:t> </a:t>
            </a:r>
            <a:r>
              <a:rPr lang="fa-IR" b="1" dirty="0" smtClean="0"/>
              <a:t>یونش </a:t>
            </a:r>
            <a:r>
              <a:rPr lang="fa-IR" dirty="0" smtClean="0"/>
              <a:t>می نامیم. واحد انرژی نخستین یونش </a:t>
            </a:r>
            <a:r>
              <a:rPr lang="fa-IR" b="1" dirty="0" smtClean="0"/>
              <a:t>کیلو ژول بر مول </a:t>
            </a:r>
            <a:r>
              <a:rPr lang="fa-IR" dirty="0" smtClean="0"/>
              <a:t>است.</a:t>
            </a:r>
          </a:p>
          <a:p>
            <a:pPr marL="0" indent="0" algn="r" rtl="1">
              <a:buNone/>
            </a:pPr>
            <a:endParaRPr lang="fa-IR" sz="1400" dirty="0" smtClean="0"/>
          </a:p>
          <a:p>
            <a:pPr marL="0" indent="0">
              <a:buNone/>
            </a:pPr>
            <a:r>
              <a:rPr lang="en-US" sz="2800" dirty="0" smtClean="0"/>
              <a:t>       X(g) 		       X</a:t>
            </a:r>
            <a:r>
              <a:rPr lang="en-US" sz="2800" baseline="30000" dirty="0" smtClean="0"/>
              <a:t>+</a:t>
            </a:r>
            <a:r>
              <a:rPr lang="en-US" sz="2800" dirty="0" smtClean="0"/>
              <a:t> (g) + e</a:t>
            </a:r>
            <a:r>
              <a:rPr lang="en-US" sz="2800" baseline="30000" dirty="0" smtClean="0"/>
              <a:t>-</a:t>
            </a:r>
            <a:r>
              <a:rPr lang="en-US" sz="3500" baseline="30000" dirty="0" smtClean="0"/>
              <a:t>              </a:t>
            </a:r>
            <a:r>
              <a:rPr lang="en-US" sz="2800" dirty="0" smtClean="0"/>
              <a:t>IE</a:t>
            </a:r>
            <a:r>
              <a:rPr lang="en-US" sz="2800" baseline="-25000" dirty="0" smtClean="0"/>
              <a:t>1</a:t>
            </a:r>
            <a:r>
              <a:rPr lang="en-US" sz="2800" dirty="0" smtClean="0"/>
              <a:t>(kJmol</a:t>
            </a:r>
            <a:r>
              <a:rPr lang="en-US" sz="2800" baseline="30000" dirty="0" smtClean="0"/>
              <a:t>-1</a:t>
            </a:r>
            <a:r>
              <a:rPr lang="en-US" sz="2800" dirty="0" smtClean="0"/>
              <a:t>)</a:t>
            </a:r>
            <a:endParaRPr lang="fa-IR" sz="3900" baseline="30000" dirty="0" smtClean="0"/>
          </a:p>
          <a:p>
            <a:pPr marL="0" indent="0" algn="l">
              <a:buNone/>
            </a:pPr>
            <a:endParaRPr lang="fa-IR" dirty="0" smtClean="0"/>
          </a:p>
          <a:p>
            <a:pPr algn="r" rtl="1"/>
            <a:endParaRPr lang="en-US" dirty="0"/>
          </a:p>
        </p:txBody>
      </p:sp>
      <p:sp>
        <p:nvSpPr>
          <p:cNvPr id="4" name="Slide Number Placeholder 3"/>
          <p:cNvSpPr>
            <a:spLocks noGrp="1"/>
          </p:cNvSpPr>
          <p:nvPr>
            <p:ph type="sldNum" sz="quarter" idx="12"/>
          </p:nvPr>
        </p:nvSpPr>
        <p:spPr/>
        <p:txBody>
          <a:bodyPr/>
          <a:lstStyle/>
          <a:p>
            <a:fld id="{C3A77B09-5ED4-4484-B9CA-FC4B84D63F1F}" type="slidenum">
              <a:rPr lang="en-US" smtClean="0"/>
              <a:pPr/>
              <a:t>10</a:t>
            </a:fld>
            <a:endParaRPr lang="en-US"/>
          </a:p>
        </p:txBody>
      </p:sp>
      <p:cxnSp>
        <p:nvCxnSpPr>
          <p:cNvPr id="6" name="Straight Arrow Connector 5"/>
          <p:cNvCxnSpPr/>
          <p:nvPr/>
        </p:nvCxnSpPr>
        <p:spPr>
          <a:xfrm>
            <a:off x="1828800" y="6019800"/>
            <a:ext cx="18288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562600"/>
          </a:xfrm>
        </p:spPr>
        <p:txBody>
          <a:bodyPr/>
          <a:lstStyle/>
          <a:p>
            <a:pPr marL="0" indent="0" algn="r" rtl="1">
              <a:buNone/>
            </a:pPr>
            <a:r>
              <a:rPr lang="fa-IR" b="1" dirty="0"/>
              <a:t>انرژی </a:t>
            </a:r>
            <a:r>
              <a:rPr lang="fa-IR" b="1" dirty="0" smtClean="0"/>
              <a:t>دومین</a:t>
            </a:r>
            <a:r>
              <a:rPr lang="fa-IR" dirty="0" smtClean="0"/>
              <a:t> </a:t>
            </a:r>
            <a:r>
              <a:rPr lang="fa-IR" b="1" dirty="0"/>
              <a:t>یونش: </a:t>
            </a:r>
            <a:r>
              <a:rPr lang="fa-IR" dirty="0"/>
              <a:t>انرژی لازم برای خارج کردن </a:t>
            </a:r>
            <a:r>
              <a:rPr lang="fa-IR" b="1" dirty="0"/>
              <a:t>یک مول الکترون</a:t>
            </a:r>
            <a:r>
              <a:rPr lang="fa-IR" dirty="0"/>
              <a:t> از </a:t>
            </a:r>
            <a:r>
              <a:rPr lang="fa-IR" b="1" dirty="0"/>
              <a:t>یک مول </a:t>
            </a:r>
            <a:r>
              <a:rPr lang="fa-IR" b="1" dirty="0" smtClean="0"/>
              <a:t>یون مثبت گازی </a:t>
            </a:r>
            <a:r>
              <a:rPr lang="fa-IR" dirty="0" smtClean="0"/>
              <a:t>(مثلاً یون </a:t>
            </a:r>
            <a:r>
              <a:rPr lang="en-US" dirty="0" smtClean="0"/>
              <a:t>X</a:t>
            </a:r>
            <a:r>
              <a:rPr lang="en-US" baseline="30000" dirty="0" smtClean="0"/>
              <a:t>+</a:t>
            </a:r>
            <a:r>
              <a:rPr lang="fa-IR" dirty="0" smtClean="0"/>
              <a:t>)</a:t>
            </a:r>
            <a:r>
              <a:rPr lang="fa-IR" b="1" dirty="0" smtClean="0"/>
              <a:t> </a:t>
            </a:r>
            <a:r>
              <a:rPr lang="fa-IR" dirty="0"/>
              <a:t>و تبدیل آن به </a:t>
            </a:r>
            <a:r>
              <a:rPr lang="fa-IR" b="1" dirty="0"/>
              <a:t>یک مول </a:t>
            </a:r>
            <a:r>
              <a:rPr lang="fa-IR" b="1" dirty="0" smtClean="0"/>
              <a:t>یون دو بار </a:t>
            </a:r>
            <a:r>
              <a:rPr lang="fa-IR" b="1" dirty="0"/>
              <a:t>مثبت گازی </a:t>
            </a:r>
            <a:r>
              <a:rPr lang="fa-IR" dirty="0"/>
              <a:t>را </a:t>
            </a:r>
            <a:r>
              <a:rPr lang="fa-IR" b="1" dirty="0"/>
              <a:t>انرژی </a:t>
            </a:r>
            <a:r>
              <a:rPr lang="fa-IR" b="1" dirty="0" smtClean="0"/>
              <a:t>دومین</a:t>
            </a:r>
            <a:r>
              <a:rPr lang="fa-IR" dirty="0" smtClean="0"/>
              <a:t> </a:t>
            </a:r>
            <a:r>
              <a:rPr lang="fa-IR" b="1" dirty="0" smtClean="0"/>
              <a:t>یونش </a:t>
            </a:r>
            <a:r>
              <a:rPr lang="fa-IR" dirty="0" smtClean="0"/>
              <a:t>اتم</a:t>
            </a:r>
            <a:r>
              <a:rPr lang="fa-IR" b="1" dirty="0" smtClean="0"/>
              <a:t> </a:t>
            </a:r>
            <a:r>
              <a:rPr lang="fa-IR" dirty="0"/>
              <a:t>می نامیم</a:t>
            </a:r>
            <a:r>
              <a:rPr lang="fa-IR" dirty="0" smtClean="0"/>
              <a:t>.</a:t>
            </a:r>
          </a:p>
          <a:p>
            <a:pPr marL="0" indent="0" algn="r" rtl="1">
              <a:buNone/>
            </a:pPr>
            <a:endParaRPr lang="fa-IR" sz="1200" dirty="0"/>
          </a:p>
          <a:p>
            <a:pPr marL="0" indent="0" algn="ctr">
              <a:buNone/>
            </a:pPr>
            <a:r>
              <a:rPr lang="en-US" sz="2400" dirty="0" smtClean="0"/>
              <a:t>X</a:t>
            </a:r>
            <a:r>
              <a:rPr lang="fa-IR" sz="2400" baseline="30000" dirty="0" smtClean="0"/>
              <a:t>+</a:t>
            </a:r>
            <a:r>
              <a:rPr lang="en-US" sz="2400" dirty="0" smtClean="0"/>
              <a:t>(</a:t>
            </a:r>
            <a:r>
              <a:rPr lang="en-US" sz="2400" dirty="0"/>
              <a:t>g) 		       </a:t>
            </a:r>
            <a:r>
              <a:rPr lang="en-US" sz="2400" dirty="0" smtClean="0"/>
              <a:t>X</a:t>
            </a:r>
            <a:r>
              <a:rPr lang="fa-IR" sz="2400" baseline="30000" dirty="0" smtClean="0"/>
              <a:t>2</a:t>
            </a:r>
            <a:r>
              <a:rPr lang="en-US" sz="2400" baseline="30000" dirty="0" smtClean="0"/>
              <a:t>+</a:t>
            </a:r>
            <a:r>
              <a:rPr lang="en-US" sz="2400" dirty="0" smtClean="0"/>
              <a:t> </a:t>
            </a:r>
            <a:r>
              <a:rPr lang="en-US" sz="2400" dirty="0"/>
              <a:t>(g) + </a:t>
            </a:r>
            <a:r>
              <a:rPr lang="en-US" sz="2400" dirty="0" smtClean="0"/>
              <a:t>e</a:t>
            </a:r>
            <a:r>
              <a:rPr lang="en-US" sz="2400" baseline="30000" dirty="0" smtClean="0"/>
              <a:t>-</a:t>
            </a:r>
            <a:r>
              <a:rPr lang="fa-IR" sz="2400" baseline="30000" dirty="0" smtClean="0"/>
              <a:t>		</a:t>
            </a:r>
            <a:r>
              <a:rPr lang="en-US" sz="2400" dirty="0"/>
              <a:t> </a:t>
            </a:r>
            <a:r>
              <a:rPr lang="en-US" sz="2400" dirty="0" smtClean="0"/>
              <a:t>IE</a:t>
            </a:r>
            <a:r>
              <a:rPr lang="fa-IR" sz="2400" baseline="-25000" dirty="0" smtClean="0"/>
              <a:t>2</a:t>
            </a:r>
            <a:r>
              <a:rPr lang="en-US" sz="2400" dirty="0" smtClean="0"/>
              <a:t>(kJmol</a:t>
            </a:r>
            <a:r>
              <a:rPr lang="en-US" sz="2400" baseline="30000" dirty="0" smtClean="0"/>
              <a:t>-1</a:t>
            </a:r>
            <a:r>
              <a:rPr lang="en-US" sz="2400" dirty="0"/>
              <a:t>)</a:t>
            </a:r>
            <a:endParaRPr lang="fa-IR" sz="2400" dirty="0" smtClean="0"/>
          </a:p>
          <a:p>
            <a:pPr marL="0" indent="0" algn="ctr" rtl="1">
              <a:buNone/>
            </a:pPr>
            <a:endParaRPr lang="fa-IR" dirty="0" smtClean="0"/>
          </a:p>
          <a:p>
            <a:pPr marL="0" indent="0" algn="r" rtl="1">
              <a:buNone/>
            </a:pPr>
            <a:r>
              <a:rPr lang="fa-IR" b="1" dirty="0" smtClean="0"/>
              <a:t>مقایسه ی انرژی های یونش متوالی اتم یک عنصر:</a:t>
            </a:r>
            <a:r>
              <a:rPr lang="fa-IR" dirty="0" smtClean="0"/>
              <a:t> انرژی دومین یونش اتم یک عنصر بیش تر از انرژی نخستین یونش آن است. زیرا جدا کردن الکترون از یک اتم خنثی آسان تر از جدا کردن الکترون از یک یون مثبت است. لذا، هرچه بار مثبت یک یون بیشتر شود، جدا کردن  الکترون از آن دشوارتر می شود.</a:t>
            </a:r>
          </a:p>
          <a:p>
            <a:pPr marL="0" indent="0" algn="r" rtl="1">
              <a:buNone/>
            </a:pPr>
            <a:endParaRPr lang="fa-IR" sz="1600" b="1" dirty="0"/>
          </a:p>
          <a:p>
            <a:pPr marL="0" indent="0" algn="ctr" rtl="1">
              <a:buNone/>
            </a:pPr>
            <a:r>
              <a:rPr lang="en-US" b="1" dirty="0" smtClean="0"/>
              <a:t>IE</a:t>
            </a:r>
            <a:r>
              <a:rPr lang="en-US" b="1" baseline="-25000" dirty="0" smtClean="0"/>
              <a:t>1</a:t>
            </a:r>
            <a:r>
              <a:rPr lang="en-US" b="1" dirty="0" smtClean="0"/>
              <a:t> &lt; IE</a:t>
            </a:r>
            <a:r>
              <a:rPr lang="en-US" b="1" baseline="-25000" dirty="0" smtClean="0"/>
              <a:t>2</a:t>
            </a:r>
            <a:r>
              <a:rPr lang="en-US" b="1" dirty="0" smtClean="0"/>
              <a:t> &lt; IE</a:t>
            </a:r>
            <a:r>
              <a:rPr lang="en-US" b="1" baseline="-25000" dirty="0" smtClean="0"/>
              <a:t>3</a:t>
            </a:r>
            <a:r>
              <a:rPr lang="en-US" b="1" dirty="0" smtClean="0"/>
              <a:t> … &lt; </a:t>
            </a:r>
            <a:r>
              <a:rPr lang="en-US" b="1" dirty="0" err="1" smtClean="0"/>
              <a:t>IE</a:t>
            </a:r>
            <a:r>
              <a:rPr lang="en-US" b="1" baseline="-25000" dirty="0" err="1" smtClean="0"/>
              <a:t>k</a:t>
            </a:r>
            <a:endParaRPr lang="en-US" b="1" baseline="-25000" dirty="0"/>
          </a:p>
        </p:txBody>
      </p:sp>
      <p:sp>
        <p:nvSpPr>
          <p:cNvPr id="4" name="Slide Number Placeholder 3"/>
          <p:cNvSpPr>
            <a:spLocks noGrp="1"/>
          </p:cNvSpPr>
          <p:nvPr>
            <p:ph type="sldNum" sz="quarter" idx="12"/>
          </p:nvPr>
        </p:nvSpPr>
        <p:spPr/>
        <p:txBody>
          <a:bodyPr/>
          <a:lstStyle/>
          <a:p>
            <a:fld id="{C3A77B09-5ED4-4484-B9CA-FC4B84D63F1F}" type="slidenum">
              <a:rPr lang="en-US" smtClean="0"/>
              <a:pPr/>
              <a:t>11</a:t>
            </a:fld>
            <a:endParaRPr lang="en-US"/>
          </a:p>
        </p:txBody>
      </p:sp>
      <p:cxnSp>
        <p:nvCxnSpPr>
          <p:cNvPr id="5" name="Straight Arrow Connector 4"/>
          <p:cNvCxnSpPr/>
          <p:nvPr/>
        </p:nvCxnSpPr>
        <p:spPr>
          <a:xfrm>
            <a:off x="1752600" y="2438400"/>
            <a:ext cx="1600200" cy="15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85800"/>
            <a:ext cx="8991600" cy="3276600"/>
          </a:xfrm>
        </p:spPr>
        <p:txBody>
          <a:bodyPr/>
          <a:lstStyle/>
          <a:p>
            <a:pPr marL="0" indent="0" algn="r" rtl="1">
              <a:buNone/>
            </a:pPr>
            <a:r>
              <a:rPr lang="fa-IR" b="1" dirty="0" smtClean="0"/>
              <a:t>مفهوم جهش در انرژی های یونش متوالی اتم یک عنصر:</a:t>
            </a:r>
            <a:r>
              <a:rPr lang="fa-IR" dirty="0" smtClean="0"/>
              <a:t> </a:t>
            </a:r>
          </a:p>
          <a:p>
            <a:pPr algn="r" rtl="1"/>
            <a:r>
              <a:rPr lang="fa-IR" dirty="0" smtClean="0"/>
              <a:t>در بررسی مشاهده می شود، یکی از انرژی های یونش، نسبت به انرژی های یونش قبلی دچار افزایش ناگهانی شده است. (</a:t>
            </a:r>
            <a:r>
              <a:rPr lang="fa-IR" b="1" dirty="0" smtClean="0"/>
              <a:t>جهش بزرگ</a:t>
            </a:r>
            <a:r>
              <a:rPr lang="fa-IR" dirty="0" smtClean="0"/>
              <a:t>) </a:t>
            </a:r>
          </a:p>
          <a:p>
            <a:pPr algn="r" rtl="1"/>
            <a:r>
              <a:rPr lang="fa-IR" dirty="0" smtClean="0"/>
              <a:t>جهش بزرگ مربوط به جداشدن الکترونی است که در یک تراز انرژی پایین تر نسبت به الکترون های قبلی قرار دارد.</a:t>
            </a:r>
            <a:endParaRPr lang="en-US" dirty="0" smtClean="0"/>
          </a:p>
          <a:p>
            <a:pPr algn="r" rtl="1"/>
            <a:r>
              <a:rPr lang="fa-IR" dirty="0" smtClean="0"/>
              <a:t>مثال: به انرژی های یونش متوالی عنصر زیر دقت کنید:</a:t>
            </a:r>
          </a:p>
          <a:p>
            <a:pPr algn="ctr">
              <a:buNone/>
            </a:pPr>
            <a:r>
              <a:rPr lang="en-US" sz="2400" dirty="0" smtClean="0"/>
              <a:t>IE</a:t>
            </a:r>
            <a:r>
              <a:rPr lang="en-US" sz="2400" baseline="-25000" dirty="0" smtClean="0"/>
              <a:t>1</a:t>
            </a:r>
            <a:r>
              <a:rPr lang="en-US" sz="2400" dirty="0" smtClean="0"/>
              <a:t> = 800, IE</a:t>
            </a:r>
            <a:r>
              <a:rPr lang="en-US" sz="2400" baseline="-25000" dirty="0" smtClean="0"/>
              <a:t>2</a:t>
            </a:r>
            <a:r>
              <a:rPr lang="en-US" sz="2400" dirty="0" smtClean="0"/>
              <a:t> = 2427, IE</a:t>
            </a:r>
            <a:r>
              <a:rPr lang="en-US" sz="2400" baseline="-25000" dirty="0" smtClean="0"/>
              <a:t>3</a:t>
            </a:r>
            <a:r>
              <a:rPr lang="en-US" sz="2400" dirty="0" smtClean="0"/>
              <a:t> = 3659, IE</a:t>
            </a:r>
            <a:r>
              <a:rPr lang="en-US" sz="2400" baseline="-25000" dirty="0" smtClean="0"/>
              <a:t>4</a:t>
            </a:r>
            <a:r>
              <a:rPr lang="en-US" sz="2400" dirty="0" smtClean="0"/>
              <a:t> = 25025, IE</a:t>
            </a:r>
            <a:r>
              <a:rPr lang="en-US" sz="2400" baseline="-25000" dirty="0" smtClean="0"/>
              <a:t>5</a:t>
            </a:r>
            <a:r>
              <a:rPr lang="en-US" sz="2400" dirty="0" smtClean="0"/>
              <a:t> = 32826 (kJmol</a:t>
            </a:r>
            <a:r>
              <a:rPr lang="en-US" sz="2400" baseline="30000" dirty="0" smtClean="0"/>
              <a:t>-1</a:t>
            </a:r>
            <a:r>
              <a:rPr lang="en-US" sz="2400" dirty="0" smtClean="0"/>
              <a:t>) </a:t>
            </a:r>
            <a:endParaRPr lang="fa-IR" sz="2400" dirty="0" smtClean="0"/>
          </a:p>
          <a:p>
            <a:pPr marL="0" indent="0" algn="ctr" rtl="1">
              <a:buNone/>
            </a:pPr>
            <a:endParaRPr lang="en-US" dirty="0"/>
          </a:p>
        </p:txBody>
      </p:sp>
      <p:sp>
        <p:nvSpPr>
          <p:cNvPr id="4" name="Slide Number Placeholder 3"/>
          <p:cNvSpPr>
            <a:spLocks noGrp="1"/>
          </p:cNvSpPr>
          <p:nvPr>
            <p:ph type="sldNum" sz="quarter" idx="12"/>
          </p:nvPr>
        </p:nvSpPr>
        <p:spPr/>
        <p:txBody>
          <a:bodyPr/>
          <a:lstStyle/>
          <a:p>
            <a:fld id="{C3A77B09-5ED4-4484-B9CA-FC4B84D63F1F}" type="slidenum">
              <a:rPr lang="en-US" smtClean="0"/>
              <a:pPr/>
              <a:t>12</a:t>
            </a:fld>
            <a:endParaRPr lang="en-US"/>
          </a:p>
        </p:txBody>
      </p:sp>
      <p:sp>
        <p:nvSpPr>
          <p:cNvPr id="5" name="Oval 4"/>
          <p:cNvSpPr/>
          <p:nvPr/>
        </p:nvSpPr>
        <p:spPr>
          <a:xfrm>
            <a:off x="1676400" y="5105400"/>
            <a:ext cx="381000" cy="3810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400" dirty="0" smtClean="0">
                <a:solidFill>
                  <a:schemeClr val="dk1"/>
                </a:solidFill>
              </a:rPr>
              <a:t>5+</a:t>
            </a:r>
            <a:endParaRPr lang="en-US" sz="1400" dirty="0">
              <a:solidFill>
                <a:schemeClr val="dk1"/>
              </a:solidFill>
            </a:endParaRPr>
          </a:p>
        </p:txBody>
      </p:sp>
      <p:sp>
        <p:nvSpPr>
          <p:cNvPr id="6" name="Oval 5"/>
          <p:cNvSpPr/>
          <p:nvPr/>
        </p:nvSpPr>
        <p:spPr>
          <a:xfrm>
            <a:off x="1447800" y="4876800"/>
            <a:ext cx="838200" cy="838200"/>
          </a:xfrm>
          <a:prstGeom prst="ellipse">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chemeClr val="dk1"/>
              </a:solidFill>
            </a:endParaRPr>
          </a:p>
        </p:txBody>
      </p:sp>
      <p:sp>
        <p:nvSpPr>
          <p:cNvPr id="7" name="Oval 6"/>
          <p:cNvSpPr/>
          <p:nvPr/>
        </p:nvSpPr>
        <p:spPr>
          <a:xfrm>
            <a:off x="1295400" y="4724400"/>
            <a:ext cx="1143000" cy="1143000"/>
          </a:xfrm>
          <a:prstGeom prst="ellipse">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7" name="Oval 16"/>
          <p:cNvSpPr/>
          <p:nvPr/>
        </p:nvSpPr>
        <p:spPr>
          <a:xfrm>
            <a:off x="1371600" y="5181600"/>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8" name="Oval 17"/>
          <p:cNvSpPr/>
          <p:nvPr/>
        </p:nvSpPr>
        <p:spPr>
          <a:xfrm>
            <a:off x="2209800" y="5181600"/>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9" name="Oval 18"/>
          <p:cNvSpPr/>
          <p:nvPr/>
        </p:nvSpPr>
        <p:spPr>
          <a:xfrm>
            <a:off x="1295400" y="5486400"/>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0" name="Oval 19"/>
          <p:cNvSpPr/>
          <p:nvPr/>
        </p:nvSpPr>
        <p:spPr>
          <a:xfrm>
            <a:off x="2286000" y="5486400"/>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1" name="Oval 20"/>
          <p:cNvSpPr/>
          <p:nvPr/>
        </p:nvSpPr>
        <p:spPr>
          <a:xfrm>
            <a:off x="1828800" y="4648200"/>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2" name="Oval 21"/>
          <p:cNvSpPr/>
          <p:nvPr/>
        </p:nvSpPr>
        <p:spPr>
          <a:xfrm>
            <a:off x="6781800" y="5029200"/>
            <a:ext cx="381000" cy="3810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n-US" sz="1400" dirty="0" smtClean="0">
                <a:solidFill>
                  <a:schemeClr val="dk1"/>
                </a:solidFill>
              </a:rPr>
              <a:t>5+</a:t>
            </a:r>
            <a:endParaRPr lang="en-US" sz="1400" dirty="0">
              <a:solidFill>
                <a:schemeClr val="dk1"/>
              </a:solidFill>
            </a:endParaRPr>
          </a:p>
        </p:txBody>
      </p:sp>
      <p:sp>
        <p:nvSpPr>
          <p:cNvPr id="23" name="Oval 22"/>
          <p:cNvSpPr/>
          <p:nvPr/>
        </p:nvSpPr>
        <p:spPr>
          <a:xfrm>
            <a:off x="6553200" y="4800600"/>
            <a:ext cx="838200" cy="838200"/>
          </a:xfrm>
          <a:prstGeom prst="ellipse">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chemeClr val="dk1"/>
              </a:solidFill>
            </a:endParaRPr>
          </a:p>
        </p:txBody>
      </p:sp>
      <p:sp>
        <p:nvSpPr>
          <p:cNvPr id="24" name="Oval 23"/>
          <p:cNvSpPr/>
          <p:nvPr/>
        </p:nvSpPr>
        <p:spPr>
          <a:xfrm>
            <a:off x="6477000" y="5105400"/>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5" name="Oval 24"/>
          <p:cNvSpPr/>
          <p:nvPr/>
        </p:nvSpPr>
        <p:spPr>
          <a:xfrm>
            <a:off x="7315200" y="5105400"/>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0" name="TextBox 29"/>
          <p:cNvSpPr txBox="1"/>
          <p:nvPr/>
        </p:nvSpPr>
        <p:spPr>
          <a:xfrm>
            <a:off x="2438400" y="4191000"/>
            <a:ext cx="2057400" cy="369332"/>
          </a:xfrm>
          <a:prstGeom prst="rect">
            <a:avLst/>
          </a:prstGeom>
          <a:noFill/>
        </p:spPr>
        <p:txBody>
          <a:bodyPr wrap="square" rtlCol="0">
            <a:spAutoFit/>
          </a:bodyPr>
          <a:lstStyle/>
          <a:p>
            <a:r>
              <a:rPr lang="en-US" dirty="0" smtClean="0"/>
              <a:t>IE</a:t>
            </a:r>
            <a:r>
              <a:rPr lang="en-US" baseline="-25000" dirty="0" smtClean="0"/>
              <a:t>1</a:t>
            </a:r>
            <a:r>
              <a:rPr lang="en-US" dirty="0" smtClean="0"/>
              <a:t> = 800 kJmol</a:t>
            </a:r>
            <a:r>
              <a:rPr lang="en-US" baseline="30000" dirty="0" smtClean="0"/>
              <a:t>-1</a:t>
            </a:r>
            <a:endParaRPr lang="en-US" dirty="0"/>
          </a:p>
        </p:txBody>
      </p:sp>
      <p:sp>
        <p:nvSpPr>
          <p:cNvPr id="31" name="TextBox 30"/>
          <p:cNvSpPr txBox="1"/>
          <p:nvPr/>
        </p:nvSpPr>
        <p:spPr>
          <a:xfrm>
            <a:off x="2743200" y="5638800"/>
            <a:ext cx="1905000" cy="369332"/>
          </a:xfrm>
          <a:prstGeom prst="rect">
            <a:avLst/>
          </a:prstGeom>
          <a:noFill/>
        </p:spPr>
        <p:txBody>
          <a:bodyPr wrap="square" rtlCol="0">
            <a:spAutoFit/>
          </a:bodyPr>
          <a:lstStyle/>
          <a:p>
            <a:r>
              <a:rPr lang="en-US" dirty="0" smtClean="0"/>
              <a:t>IE</a:t>
            </a:r>
            <a:r>
              <a:rPr lang="en-US" baseline="-25000" dirty="0" smtClean="0"/>
              <a:t>2</a:t>
            </a:r>
            <a:r>
              <a:rPr lang="en-US" dirty="0" smtClean="0"/>
              <a:t> = 2427 kJmol</a:t>
            </a:r>
            <a:r>
              <a:rPr lang="en-US" baseline="30000" dirty="0" smtClean="0"/>
              <a:t>-1</a:t>
            </a:r>
            <a:endParaRPr lang="en-US" dirty="0"/>
          </a:p>
        </p:txBody>
      </p:sp>
      <p:sp>
        <p:nvSpPr>
          <p:cNvPr id="32" name="TextBox 31"/>
          <p:cNvSpPr txBox="1"/>
          <p:nvPr/>
        </p:nvSpPr>
        <p:spPr>
          <a:xfrm>
            <a:off x="762000" y="6031468"/>
            <a:ext cx="2209800" cy="369332"/>
          </a:xfrm>
          <a:prstGeom prst="rect">
            <a:avLst/>
          </a:prstGeom>
          <a:noFill/>
        </p:spPr>
        <p:txBody>
          <a:bodyPr wrap="square" rtlCol="0">
            <a:spAutoFit/>
          </a:bodyPr>
          <a:lstStyle/>
          <a:p>
            <a:r>
              <a:rPr lang="en-US" dirty="0" smtClean="0"/>
              <a:t>IE</a:t>
            </a:r>
            <a:r>
              <a:rPr lang="en-US" baseline="-25000" dirty="0" smtClean="0"/>
              <a:t>3</a:t>
            </a:r>
            <a:r>
              <a:rPr lang="en-US" dirty="0" smtClean="0"/>
              <a:t> = 3659 kJmol</a:t>
            </a:r>
            <a:r>
              <a:rPr lang="en-US" baseline="30000" dirty="0" smtClean="0"/>
              <a:t>-1</a:t>
            </a:r>
            <a:endParaRPr lang="en-US" dirty="0"/>
          </a:p>
        </p:txBody>
      </p:sp>
      <p:sp>
        <p:nvSpPr>
          <p:cNvPr id="33" name="TextBox 32"/>
          <p:cNvSpPr txBox="1"/>
          <p:nvPr/>
        </p:nvSpPr>
        <p:spPr>
          <a:xfrm>
            <a:off x="7086600" y="4126468"/>
            <a:ext cx="2438400" cy="369332"/>
          </a:xfrm>
          <a:prstGeom prst="rect">
            <a:avLst/>
          </a:prstGeom>
          <a:noFill/>
        </p:spPr>
        <p:txBody>
          <a:bodyPr wrap="square" rtlCol="0">
            <a:spAutoFit/>
          </a:bodyPr>
          <a:lstStyle/>
          <a:p>
            <a:r>
              <a:rPr lang="en-US" dirty="0" smtClean="0"/>
              <a:t>IE</a:t>
            </a:r>
            <a:r>
              <a:rPr lang="en-US" baseline="-25000" dirty="0" smtClean="0"/>
              <a:t>4</a:t>
            </a:r>
            <a:r>
              <a:rPr lang="en-US" dirty="0" smtClean="0"/>
              <a:t> = 25025 kJmol</a:t>
            </a:r>
            <a:r>
              <a:rPr lang="en-US" baseline="30000" dirty="0" smtClean="0"/>
              <a:t>-1</a:t>
            </a:r>
            <a:endParaRPr lang="en-US" dirty="0"/>
          </a:p>
        </p:txBody>
      </p:sp>
      <p:sp>
        <p:nvSpPr>
          <p:cNvPr id="34" name="TextBox 33"/>
          <p:cNvSpPr txBox="1"/>
          <p:nvPr/>
        </p:nvSpPr>
        <p:spPr>
          <a:xfrm>
            <a:off x="6096000" y="5715000"/>
            <a:ext cx="2286000" cy="369332"/>
          </a:xfrm>
          <a:prstGeom prst="rect">
            <a:avLst/>
          </a:prstGeom>
          <a:noFill/>
        </p:spPr>
        <p:txBody>
          <a:bodyPr wrap="square" rtlCol="0">
            <a:spAutoFit/>
          </a:bodyPr>
          <a:lstStyle/>
          <a:p>
            <a:r>
              <a:rPr lang="en-US" dirty="0" smtClean="0"/>
              <a:t>IE</a:t>
            </a:r>
            <a:r>
              <a:rPr lang="en-US" baseline="-25000" dirty="0" smtClean="0"/>
              <a:t>5</a:t>
            </a:r>
            <a:r>
              <a:rPr lang="en-US" dirty="0" smtClean="0"/>
              <a:t> = 32826 kJmol</a:t>
            </a:r>
            <a:r>
              <a:rPr lang="en-US" baseline="30000" dirty="0" smtClean="0"/>
              <a:t>-1</a:t>
            </a:r>
            <a:endParaRPr lang="en-US" dirty="0"/>
          </a:p>
        </p:txBody>
      </p:sp>
      <p:cxnSp>
        <p:nvCxnSpPr>
          <p:cNvPr id="36" name="Straight Arrow Connector 35"/>
          <p:cNvCxnSpPr>
            <a:stCxn id="21" idx="6"/>
          </p:cNvCxnSpPr>
          <p:nvPr/>
        </p:nvCxnSpPr>
        <p:spPr>
          <a:xfrm flipV="1">
            <a:off x="1981200" y="4495800"/>
            <a:ext cx="533400" cy="228600"/>
          </a:xfrm>
          <a:prstGeom prst="straightConnector1">
            <a:avLst/>
          </a:prstGeom>
          <a:ln>
            <a:tailEnd type="arrow"/>
          </a:ln>
        </p:spPr>
        <p:style>
          <a:lnRef idx="1">
            <a:schemeClr val="accent6"/>
          </a:lnRef>
          <a:fillRef idx="0">
            <a:schemeClr val="accent6"/>
          </a:fillRef>
          <a:effectRef idx="0">
            <a:schemeClr val="accent6"/>
          </a:effectRef>
          <a:fontRef idx="minor">
            <a:schemeClr val="tx1"/>
          </a:fontRef>
        </p:style>
      </p:cxnSp>
      <p:cxnSp>
        <p:nvCxnSpPr>
          <p:cNvPr id="37" name="Straight Arrow Connector 36"/>
          <p:cNvCxnSpPr>
            <a:stCxn id="24" idx="3"/>
          </p:cNvCxnSpPr>
          <p:nvPr/>
        </p:nvCxnSpPr>
        <p:spPr>
          <a:xfrm rot="5400000">
            <a:off x="6096000" y="5387882"/>
            <a:ext cx="555718" cy="250918"/>
          </a:xfrm>
          <a:prstGeom prst="straightConnector1">
            <a:avLst/>
          </a:prstGeom>
          <a:ln>
            <a:tailEnd type="arrow"/>
          </a:ln>
        </p:spPr>
        <p:style>
          <a:lnRef idx="1">
            <a:schemeClr val="accent6"/>
          </a:lnRef>
          <a:fillRef idx="0">
            <a:schemeClr val="accent6"/>
          </a:fillRef>
          <a:effectRef idx="0">
            <a:schemeClr val="accent6"/>
          </a:effectRef>
          <a:fontRef idx="minor">
            <a:schemeClr val="tx1"/>
          </a:fontRef>
        </p:style>
      </p:cxnSp>
      <p:cxnSp>
        <p:nvCxnSpPr>
          <p:cNvPr id="38" name="Straight Arrow Connector 37"/>
          <p:cNvCxnSpPr>
            <a:stCxn id="19" idx="3"/>
          </p:cNvCxnSpPr>
          <p:nvPr/>
        </p:nvCxnSpPr>
        <p:spPr>
          <a:xfrm rot="5400000">
            <a:off x="914400" y="5692682"/>
            <a:ext cx="479518" cy="327118"/>
          </a:xfrm>
          <a:prstGeom prst="straightConnector1">
            <a:avLst/>
          </a:prstGeom>
          <a:ln>
            <a:tailEnd type="arrow"/>
          </a:ln>
        </p:spPr>
        <p:style>
          <a:lnRef idx="1">
            <a:schemeClr val="accent6"/>
          </a:lnRef>
          <a:fillRef idx="0">
            <a:schemeClr val="accent6"/>
          </a:fillRef>
          <a:effectRef idx="0">
            <a:schemeClr val="accent6"/>
          </a:effectRef>
          <a:fontRef idx="minor">
            <a:schemeClr val="tx1"/>
          </a:fontRef>
        </p:style>
      </p:cxnSp>
      <p:cxnSp>
        <p:nvCxnSpPr>
          <p:cNvPr id="39" name="Straight Arrow Connector 38"/>
          <p:cNvCxnSpPr>
            <a:endCxn id="31" idx="1"/>
          </p:cNvCxnSpPr>
          <p:nvPr/>
        </p:nvCxnSpPr>
        <p:spPr>
          <a:xfrm>
            <a:off x="2362200" y="5562600"/>
            <a:ext cx="381000" cy="260866"/>
          </a:xfrm>
          <a:prstGeom prst="straightConnector1">
            <a:avLst/>
          </a:prstGeom>
          <a:ln>
            <a:tailEnd type="arrow"/>
          </a:ln>
        </p:spPr>
        <p:style>
          <a:lnRef idx="1">
            <a:schemeClr val="accent6"/>
          </a:lnRef>
          <a:fillRef idx="0">
            <a:schemeClr val="accent6"/>
          </a:fillRef>
          <a:effectRef idx="0">
            <a:schemeClr val="accent6"/>
          </a:effectRef>
          <a:fontRef idx="minor">
            <a:schemeClr val="tx1"/>
          </a:fontRef>
        </p:style>
      </p:cxnSp>
      <p:cxnSp>
        <p:nvCxnSpPr>
          <p:cNvPr id="40" name="Straight Arrow Connector 39"/>
          <p:cNvCxnSpPr>
            <a:stCxn id="25" idx="7"/>
          </p:cNvCxnSpPr>
          <p:nvPr/>
        </p:nvCxnSpPr>
        <p:spPr>
          <a:xfrm rot="16200000" flipV="1">
            <a:off x="7064282" y="4746718"/>
            <a:ext cx="631918" cy="130082"/>
          </a:xfrm>
          <a:prstGeom prst="straightConnector1">
            <a:avLst/>
          </a:prstGeom>
          <a:ln>
            <a:tailEnd type="arrow"/>
          </a:ln>
        </p:spPr>
        <p:style>
          <a:lnRef idx="1">
            <a:schemeClr val="accent6"/>
          </a:lnRef>
          <a:fillRef idx="0">
            <a:schemeClr val="accent6"/>
          </a:fillRef>
          <a:effectRef idx="0">
            <a:schemeClr val="accent6"/>
          </a:effectRef>
          <a:fontRef idx="minor">
            <a:schemeClr val="tx1"/>
          </a:fontRef>
        </p:style>
      </p:cxnSp>
    </p:spTree>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305800" cy="5638800"/>
          </a:xfrm>
        </p:spPr>
        <p:txBody>
          <a:bodyPr/>
          <a:lstStyle/>
          <a:p>
            <a:pPr algn="r" rtl="1">
              <a:buNone/>
            </a:pPr>
            <a:r>
              <a:rPr lang="fa-IR" dirty="0" smtClean="0"/>
              <a:t>مثال: با توجه به انرژی های یونش متوالی زیر(بر حسب کیلو ژول بر مول) به سوالهای زیر پاسخ دهید.</a:t>
            </a:r>
          </a:p>
          <a:p>
            <a:pPr>
              <a:buNone/>
            </a:pPr>
            <a:r>
              <a:rPr lang="en-US" sz="2400" dirty="0" smtClean="0"/>
              <a:t>IE</a:t>
            </a:r>
            <a:r>
              <a:rPr lang="en-US" sz="2400" baseline="-25000" dirty="0" smtClean="0"/>
              <a:t>1</a:t>
            </a:r>
            <a:r>
              <a:rPr lang="en-US" sz="2400" dirty="0" smtClean="0"/>
              <a:t> = </a:t>
            </a:r>
            <a:r>
              <a:rPr lang="fa-IR" sz="2400" dirty="0" smtClean="0"/>
              <a:t>956</a:t>
            </a:r>
            <a:r>
              <a:rPr lang="en-US" sz="2400" dirty="0" smtClean="0"/>
              <a:t>, IE</a:t>
            </a:r>
            <a:r>
              <a:rPr lang="en-US" sz="2400" baseline="-25000" dirty="0" smtClean="0"/>
              <a:t>2</a:t>
            </a:r>
            <a:r>
              <a:rPr lang="en-US" sz="2400" dirty="0" smtClean="0"/>
              <a:t> = </a:t>
            </a:r>
            <a:r>
              <a:rPr lang="fa-IR" sz="2400" dirty="0" smtClean="0"/>
              <a:t>2690</a:t>
            </a:r>
            <a:r>
              <a:rPr lang="en-US" sz="2400" dirty="0" smtClean="0"/>
              <a:t>, IE</a:t>
            </a:r>
            <a:r>
              <a:rPr lang="en-US" sz="2400" baseline="-25000" dirty="0" smtClean="0"/>
              <a:t>3</a:t>
            </a:r>
            <a:r>
              <a:rPr lang="en-US" sz="2400" dirty="0" smtClean="0"/>
              <a:t> = </a:t>
            </a:r>
            <a:r>
              <a:rPr lang="fa-IR" sz="2400" dirty="0" smtClean="0"/>
              <a:t>23659</a:t>
            </a:r>
            <a:r>
              <a:rPr lang="en-US" sz="2400" dirty="0" smtClean="0"/>
              <a:t>, IE</a:t>
            </a:r>
            <a:r>
              <a:rPr lang="en-US" sz="2400" baseline="-25000" dirty="0" smtClean="0"/>
              <a:t>4</a:t>
            </a:r>
            <a:r>
              <a:rPr lang="en-US" sz="2400" dirty="0" smtClean="0"/>
              <a:t> = </a:t>
            </a:r>
            <a:r>
              <a:rPr lang="fa-IR" sz="2400" dirty="0" smtClean="0"/>
              <a:t>28750</a:t>
            </a:r>
            <a:r>
              <a:rPr lang="en-US" sz="2400" dirty="0" smtClean="0"/>
              <a:t>, IE</a:t>
            </a:r>
            <a:r>
              <a:rPr lang="en-US" sz="2400" baseline="-25000" dirty="0" smtClean="0"/>
              <a:t>5</a:t>
            </a:r>
            <a:r>
              <a:rPr lang="en-US" sz="2400" dirty="0" smtClean="0"/>
              <a:t> = </a:t>
            </a:r>
            <a:r>
              <a:rPr lang="fa-IR" sz="2400" dirty="0" smtClean="0"/>
              <a:t>33606</a:t>
            </a:r>
          </a:p>
          <a:p>
            <a:pPr>
              <a:buNone/>
            </a:pPr>
            <a:r>
              <a:rPr lang="en-US" sz="2400" dirty="0" smtClean="0"/>
              <a:t>IE</a:t>
            </a:r>
            <a:r>
              <a:rPr lang="fa-IR" sz="2400" baseline="-25000" dirty="0" smtClean="0"/>
              <a:t>6</a:t>
            </a:r>
            <a:r>
              <a:rPr lang="en-US" sz="2400" dirty="0" smtClean="0"/>
              <a:t> = 800</a:t>
            </a:r>
            <a:r>
              <a:rPr lang="fa-IR" sz="2400" dirty="0" smtClean="0"/>
              <a:t>39956</a:t>
            </a:r>
            <a:r>
              <a:rPr lang="en-US" sz="2400" dirty="0" smtClean="0"/>
              <a:t>, IE</a:t>
            </a:r>
            <a:r>
              <a:rPr lang="fa-IR" sz="2400" baseline="-25000" dirty="0" smtClean="0"/>
              <a:t>7</a:t>
            </a:r>
            <a:r>
              <a:rPr lang="en-US" sz="2400" dirty="0" smtClean="0"/>
              <a:t> = </a:t>
            </a:r>
            <a:r>
              <a:rPr lang="fa-IR" sz="2400" dirty="0" smtClean="0"/>
              <a:t>42690</a:t>
            </a:r>
            <a:r>
              <a:rPr lang="en-US" sz="2400" dirty="0" smtClean="0"/>
              <a:t>, IE</a:t>
            </a:r>
            <a:r>
              <a:rPr lang="fa-IR" sz="2400" baseline="-25000" dirty="0" smtClean="0"/>
              <a:t>8</a:t>
            </a:r>
            <a:r>
              <a:rPr lang="en-US" sz="2400" dirty="0" smtClean="0"/>
              <a:t> = </a:t>
            </a:r>
            <a:r>
              <a:rPr lang="fa-IR" sz="2400" dirty="0" smtClean="0"/>
              <a:t>46591</a:t>
            </a:r>
            <a:r>
              <a:rPr lang="en-US" sz="2400" dirty="0" smtClean="0"/>
              <a:t>, IE</a:t>
            </a:r>
            <a:r>
              <a:rPr lang="fa-IR" sz="2400" baseline="-25000" dirty="0" smtClean="0"/>
              <a:t>9</a:t>
            </a:r>
            <a:r>
              <a:rPr lang="en-US" sz="2400" dirty="0" smtClean="0"/>
              <a:t> = </a:t>
            </a:r>
            <a:r>
              <a:rPr lang="fa-IR" sz="2400" dirty="0" smtClean="0"/>
              <a:t>50820</a:t>
            </a:r>
          </a:p>
          <a:p>
            <a:pPr>
              <a:buNone/>
            </a:pPr>
            <a:r>
              <a:rPr lang="en-US" sz="2400" dirty="0" smtClean="0"/>
              <a:t>IE</a:t>
            </a:r>
            <a:r>
              <a:rPr lang="fa-IR" sz="2400" baseline="-25000" dirty="0" smtClean="0"/>
              <a:t>10</a:t>
            </a:r>
            <a:r>
              <a:rPr lang="en-US" sz="2400" dirty="0" smtClean="0"/>
              <a:t> = </a:t>
            </a:r>
            <a:r>
              <a:rPr lang="fa-IR" sz="2400" dirty="0" smtClean="0"/>
              <a:t>52900</a:t>
            </a:r>
            <a:r>
              <a:rPr lang="en-US" sz="2400" dirty="0" smtClean="0"/>
              <a:t>, IE</a:t>
            </a:r>
            <a:r>
              <a:rPr lang="fa-IR" sz="2400" baseline="-25000" dirty="0" smtClean="0"/>
              <a:t>11</a:t>
            </a:r>
            <a:r>
              <a:rPr lang="en-US" sz="2400" dirty="0" smtClean="0"/>
              <a:t> = </a:t>
            </a:r>
            <a:r>
              <a:rPr lang="fa-IR" sz="2400" dirty="0" smtClean="0"/>
              <a:t>132800</a:t>
            </a:r>
            <a:r>
              <a:rPr lang="en-US" sz="2400" dirty="0" smtClean="0"/>
              <a:t>, IE</a:t>
            </a:r>
            <a:r>
              <a:rPr lang="fa-IR" sz="2400" baseline="-25000" dirty="0" smtClean="0"/>
              <a:t>12</a:t>
            </a:r>
            <a:r>
              <a:rPr lang="en-US" sz="2400" dirty="0" smtClean="0"/>
              <a:t> = </a:t>
            </a:r>
            <a:r>
              <a:rPr lang="fa-IR" sz="2400" dirty="0" smtClean="0"/>
              <a:t>168550</a:t>
            </a:r>
          </a:p>
          <a:p>
            <a:pPr>
              <a:buNone/>
            </a:pPr>
            <a:endParaRPr lang="fa-IR" sz="2400" dirty="0" smtClean="0"/>
          </a:p>
          <a:p>
            <a:pPr algn="r" rtl="1">
              <a:buNone/>
            </a:pPr>
            <a:r>
              <a:rPr lang="fa-IR" sz="2400" dirty="0" smtClean="0"/>
              <a:t>الف) در کدام انرژی های یونش متوالی آن جهش بزرگ مشاهده می شود؟</a:t>
            </a:r>
          </a:p>
          <a:p>
            <a:pPr algn="r" rtl="1">
              <a:buNone/>
            </a:pPr>
            <a:endParaRPr lang="fa-IR" sz="2400" dirty="0" smtClean="0">
              <a:solidFill>
                <a:srgbClr val="FF0000"/>
              </a:solidFill>
            </a:endParaRPr>
          </a:p>
          <a:p>
            <a:pPr algn="r" rtl="1">
              <a:buNone/>
            </a:pPr>
            <a:endParaRPr lang="fa-IR" sz="2400" dirty="0" smtClean="0">
              <a:solidFill>
                <a:srgbClr val="FF0000"/>
              </a:solidFill>
            </a:endParaRPr>
          </a:p>
          <a:p>
            <a:pPr algn="r" rtl="1">
              <a:buNone/>
            </a:pPr>
            <a:r>
              <a:rPr lang="fa-IR" sz="2400" dirty="0" smtClean="0">
                <a:solidFill>
                  <a:srgbClr val="FF0000"/>
                </a:solidFill>
              </a:rPr>
              <a:t>الف) 1- انرژی سومین یونش(</a:t>
            </a:r>
            <a:r>
              <a:rPr lang="en-US" sz="2400" dirty="0" smtClean="0">
                <a:solidFill>
                  <a:srgbClr val="FF0000"/>
                </a:solidFill>
              </a:rPr>
              <a:t>IE</a:t>
            </a:r>
            <a:r>
              <a:rPr lang="en-US" sz="2400" baseline="-25000" dirty="0" smtClean="0">
                <a:solidFill>
                  <a:srgbClr val="FF0000"/>
                </a:solidFill>
              </a:rPr>
              <a:t>3</a:t>
            </a:r>
            <a:r>
              <a:rPr lang="fa-IR" sz="2400" dirty="0" smtClean="0">
                <a:solidFill>
                  <a:srgbClr val="FF0000"/>
                </a:solidFill>
              </a:rPr>
              <a:t>) نسبت به انرژی  دومین یونش دچار جهش شده 	است.</a:t>
            </a:r>
          </a:p>
          <a:p>
            <a:pPr algn="r" rtl="1">
              <a:buNone/>
            </a:pPr>
            <a:r>
              <a:rPr lang="fa-IR" sz="2400" dirty="0" smtClean="0">
                <a:solidFill>
                  <a:srgbClr val="FF0000"/>
                </a:solidFill>
              </a:rPr>
              <a:t>      2- انرژی یازدهمین یونش(</a:t>
            </a:r>
            <a:r>
              <a:rPr lang="fa-IR" sz="2400" baseline="-25000" dirty="0" smtClean="0">
                <a:solidFill>
                  <a:srgbClr val="FF0000"/>
                </a:solidFill>
              </a:rPr>
              <a:t>11</a:t>
            </a:r>
            <a:r>
              <a:rPr lang="en-US" sz="2400" dirty="0" smtClean="0">
                <a:solidFill>
                  <a:srgbClr val="FF0000"/>
                </a:solidFill>
              </a:rPr>
              <a:t>IE</a:t>
            </a:r>
            <a:r>
              <a:rPr lang="fa-IR" sz="2400" dirty="0" smtClean="0">
                <a:solidFill>
                  <a:srgbClr val="FF0000"/>
                </a:solidFill>
              </a:rPr>
              <a:t>) نسبت به انرژی  دهمین یونش دچار جهش 	شده است.</a:t>
            </a:r>
          </a:p>
          <a:p>
            <a:pPr algn="r" rtl="1">
              <a:buNone/>
            </a:pPr>
            <a:endParaRPr lang="en-US" sz="2400" dirty="0">
              <a:solidFill>
                <a:srgbClr val="FF0000"/>
              </a:solidFill>
            </a:endParaRPr>
          </a:p>
        </p:txBody>
      </p:sp>
      <p:sp>
        <p:nvSpPr>
          <p:cNvPr id="4" name="Slide Number Placeholder 3"/>
          <p:cNvSpPr>
            <a:spLocks noGrp="1"/>
          </p:cNvSpPr>
          <p:nvPr>
            <p:ph type="sldNum" sz="quarter" idx="12"/>
          </p:nvPr>
        </p:nvSpPr>
        <p:spPr/>
        <p:txBody>
          <a:bodyPr/>
          <a:lstStyle/>
          <a:p>
            <a:fld id="{C3A77B09-5ED4-4484-B9CA-FC4B84D63F1F}" type="slidenum">
              <a:rPr lang="en-US" smtClean="0"/>
              <a:pPr/>
              <a:t>13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par>
                                <p:cTn id="8" presetID="4" presetClass="entr" presetSubtype="16"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ox(in)">
                                      <p:cBhvr>
                                        <p:cTn id="10" dur="500"/>
                                        <p:tgtEl>
                                          <p:spTgt spid="3">
                                            <p:txEl>
                                              <p:pRg st="1" end="1"/>
                                            </p:txEl>
                                          </p:spTgt>
                                        </p:tgtEl>
                                      </p:cBhvr>
                                    </p:animEffect>
                                  </p:childTnLst>
                                </p:cTn>
                              </p:par>
                              <p:par>
                                <p:cTn id="11" presetID="4" presetClass="entr" presetSubtype="16"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ox(in)">
                                      <p:cBhvr>
                                        <p:cTn id="13" dur="500"/>
                                        <p:tgtEl>
                                          <p:spTgt spid="3">
                                            <p:txEl>
                                              <p:pRg st="2" end="2"/>
                                            </p:txEl>
                                          </p:spTgt>
                                        </p:tgtEl>
                                      </p:cBhvr>
                                    </p:animEffect>
                                  </p:childTnLst>
                                </p:cTn>
                              </p:par>
                              <p:par>
                                <p:cTn id="14" presetID="4" presetClass="entr" presetSubtype="16"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box(in)">
                                      <p:cBhvr>
                                        <p:cTn id="16" dur="500"/>
                                        <p:tgtEl>
                                          <p:spTgt spid="3">
                                            <p:txEl>
                                              <p:pRg st="3" end="3"/>
                                            </p:txEl>
                                          </p:spTgt>
                                        </p:tgtEl>
                                      </p:cBhvr>
                                    </p:animEffect>
                                  </p:childTnLst>
                                </p:cTn>
                              </p:par>
                              <p:par>
                                <p:cTn id="17" presetID="4" presetClass="entr" presetSubtype="16"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Effect transition="in" filter="box(in)">
                                      <p:cBhvr>
                                        <p:cTn id="19" dur="500"/>
                                        <p:tgtEl>
                                          <p:spTgt spid="3">
                                            <p:txEl>
                                              <p:pRg st="5" end="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animEffect transition="in" filter="blinds(horizontal)">
                                      <p:cBhvr>
                                        <p:cTn id="24" dur="500"/>
                                        <p:tgtEl>
                                          <p:spTgt spid="3">
                                            <p:txEl>
                                              <p:pRg st="8" end="8"/>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5" presetClass="entr" presetSubtype="1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animEffect transition="in" filter="checkerboard(across)">
                                      <p:cBhvr>
                                        <p:cTn id="29"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638800"/>
          </a:xfrm>
        </p:spPr>
        <p:txBody>
          <a:bodyPr/>
          <a:lstStyle/>
          <a:p>
            <a:pPr algn="r" rtl="1">
              <a:buNone/>
            </a:pPr>
            <a:r>
              <a:rPr lang="fa-IR" sz="2800" dirty="0" smtClean="0"/>
              <a:t>ب ) الکترون های تشکیل دهنده ی ساختار این اتم، در چند لایه ی الکترونی قرار دارند؟</a:t>
            </a:r>
          </a:p>
          <a:p>
            <a:pPr algn="r" rtl="1">
              <a:buNone/>
            </a:pPr>
            <a:r>
              <a:rPr lang="fa-IR" dirty="0" smtClean="0">
                <a:solidFill>
                  <a:srgbClr val="FF0000"/>
                </a:solidFill>
              </a:rPr>
              <a:t>با توجه به وجود دو جهش عمده در انرژی های یونش متوالی این عنصر، الکترون های این اتم در سه لایه ی الکترونی قرار دارند:</a:t>
            </a:r>
          </a:p>
        </p:txBody>
      </p:sp>
      <p:sp>
        <p:nvSpPr>
          <p:cNvPr id="4" name="Slide Number Placeholder 3"/>
          <p:cNvSpPr>
            <a:spLocks noGrp="1"/>
          </p:cNvSpPr>
          <p:nvPr>
            <p:ph type="sldNum" sz="quarter" idx="12"/>
          </p:nvPr>
        </p:nvSpPr>
        <p:spPr/>
        <p:txBody>
          <a:bodyPr/>
          <a:lstStyle/>
          <a:p>
            <a:fld id="{C3A77B09-5ED4-4484-B9CA-FC4B84D63F1F}" type="slidenum">
              <a:rPr lang="en-US" smtClean="0"/>
              <a:pPr/>
              <a:t>14</a:t>
            </a:fld>
            <a:endParaRPr lang="en-US"/>
          </a:p>
        </p:txBody>
      </p:sp>
      <p:sp>
        <p:nvSpPr>
          <p:cNvPr id="5" name="Oval 4"/>
          <p:cNvSpPr/>
          <p:nvPr/>
        </p:nvSpPr>
        <p:spPr>
          <a:xfrm>
            <a:off x="685800" y="3276600"/>
            <a:ext cx="2057400" cy="1981200"/>
          </a:xfrm>
          <a:prstGeom prst="ellipse">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Oval 5"/>
          <p:cNvSpPr/>
          <p:nvPr/>
        </p:nvSpPr>
        <p:spPr>
          <a:xfrm>
            <a:off x="1219200" y="3810000"/>
            <a:ext cx="990600" cy="9906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7" name="Oval 6"/>
          <p:cNvSpPr/>
          <p:nvPr/>
        </p:nvSpPr>
        <p:spPr>
          <a:xfrm>
            <a:off x="914400" y="3505200"/>
            <a:ext cx="1600200" cy="1524000"/>
          </a:xfrm>
          <a:prstGeom prst="ellipse">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Oval 7"/>
          <p:cNvSpPr/>
          <p:nvPr/>
        </p:nvSpPr>
        <p:spPr>
          <a:xfrm>
            <a:off x="1524000" y="4114800"/>
            <a:ext cx="381000" cy="3810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sz="800" dirty="0"/>
          </a:p>
        </p:txBody>
      </p:sp>
      <p:sp>
        <p:nvSpPr>
          <p:cNvPr id="10" name="Oval 9"/>
          <p:cNvSpPr/>
          <p:nvPr/>
        </p:nvSpPr>
        <p:spPr>
          <a:xfrm>
            <a:off x="1676400" y="3429000"/>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Oval 10"/>
          <p:cNvSpPr/>
          <p:nvPr/>
        </p:nvSpPr>
        <p:spPr>
          <a:xfrm>
            <a:off x="1066800" y="4724400"/>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2" name="Oval 11"/>
          <p:cNvSpPr/>
          <p:nvPr/>
        </p:nvSpPr>
        <p:spPr>
          <a:xfrm>
            <a:off x="1143000" y="3657600"/>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3" name="Oval 12"/>
          <p:cNvSpPr/>
          <p:nvPr/>
        </p:nvSpPr>
        <p:spPr>
          <a:xfrm>
            <a:off x="2209800" y="3733800"/>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4" name="Oval 13"/>
          <p:cNvSpPr/>
          <p:nvPr/>
        </p:nvSpPr>
        <p:spPr>
          <a:xfrm>
            <a:off x="2209800" y="4724400"/>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5" name="Oval 14"/>
          <p:cNvSpPr/>
          <p:nvPr/>
        </p:nvSpPr>
        <p:spPr>
          <a:xfrm>
            <a:off x="2438400" y="4191000"/>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6" name="Oval 15"/>
          <p:cNvSpPr/>
          <p:nvPr/>
        </p:nvSpPr>
        <p:spPr>
          <a:xfrm>
            <a:off x="2133600" y="4191000"/>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7" name="Oval 16"/>
          <p:cNvSpPr/>
          <p:nvPr/>
        </p:nvSpPr>
        <p:spPr>
          <a:xfrm>
            <a:off x="2667000" y="4191000"/>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8" name="Oval 17"/>
          <p:cNvSpPr/>
          <p:nvPr/>
        </p:nvSpPr>
        <p:spPr>
          <a:xfrm>
            <a:off x="1143000" y="4191000"/>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9" name="Oval 18"/>
          <p:cNvSpPr/>
          <p:nvPr/>
        </p:nvSpPr>
        <p:spPr>
          <a:xfrm>
            <a:off x="609600" y="4191000"/>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2" name="Oval 31"/>
          <p:cNvSpPr/>
          <p:nvPr/>
        </p:nvSpPr>
        <p:spPr>
          <a:xfrm>
            <a:off x="838200" y="4191000"/>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3" name="Oval 32"/>
          <p:cNvSpPr/>
          <p:nvPr/>
        </p:nvSpPr>
        <p:spPr>
          <a:xfrm>
            <a:off x="1600200" y="4953000"/>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4" name="Oval 33"/>
          <p:cNvSpPr/>
          <p:nvPr/>
        </p:nvSpPr>
        <p:spPr>
          <a:xfrm>
            <a:off x="4419600" y="3810000"/>
            <a:ext cx="990600" cy="9906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5" name="Oval 34"/>
          <p:cNvSpPr/>
          <p:nvPr/>
        </p:nvSpPr>
        <p:spPr>
          <a:xfrm>
            <a:off x="4114800" y="3505200"/>
            <a:ext cx="1600200" cy="1524000"/>
          </a:xfrm>
          <a:prstGeom prst="ellipse">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6" name="Oval 35"/>
          <p:cNvSpPr/>
          <p:nvPr/>
        </p:nvSpPr>
        <p:spPr>
          <a:xfrm>
            <a:off x="4724400" y="4114800"/>
            <a:ext cx="381000" cy="3810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37" name="Oval 36"/>
          <p:cNvSpPr/>
          <p:nvPr/>
        </p:nvSpPr>
        <p:spPr>
          <a:xfrm>
            <a:off x="4876800" y="3429000"/>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8" name="Oval 37"/>
          <p:cNvSpPr/>
          <p:nvPr/>
        </p:nvSpPr>
        <p:spPr>
          <a:xfrm>
            <a:off x="4267200" y="4724400"/>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9" name="Oval 38"/>
          <p:cNvSpPr/>
          <p:nvPr/>
        </p:nvSpPr>
        <p:spPr>
          <a:xfrm>
            <a:off x="4343400" y="3657600"/>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0" name="Oval 39"/>
          <p:cNvSpPr/>
          <p:nvPr/>
        </p:nvSpPr>
        <p:spPr>
          <a:xfrm>
            <a:off x="5410200" y="3733800"/>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1" name="Oval 40"/>
          <p:cNvSpPr/>
          <p:nvPr/>
        </p:nvSpPr>
        <p:spPr>
          <a:xfrm>
            <a:off x="5410200" y="4724400"/>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2" name="Oval 41"/>
          <p:cNvSpPr/>
          <p:nvPr/>
        </p:nvSpPr>
        <p:spPr>
          <a:xfrm>
            <a:off x="5638800" y="4191000"/>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3" name="Oval 42"/>
          <p:cNvSpPr/>
          <p:nvPr/>
        </p:nvSpPr>
        <p:spPr>
          <a:xfrm>
            <a:off x="5334000" y="4191000"/>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5" name="Oval 44"/>
          <p:cNvSpPr/>
          <p:nvPr/>
        </p:nvSpPr>
        <p:spPr>
          <a:xfrm>
            <a:off x="4343400" y="4191000"/>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7" name="Oval 46"/>
          <p:cNvSpPr/>
          <p:nvPr/>
        </p:nvSpPr>
        <p:spPr>
          <a:xfrm>
            <a:off x="4038600" y="4191000"/>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8" name="Oval 47"/>
          <p:cNvSpPr/>
          <p:nvPr/>
        </p:nvSpPr>
        <p:spPr>
          <a:xfrm>
            <a:off x="4800600" y="4953000"/>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49" name="Oval 48"/>
          <p:cNvSpPr/>
          <p:nvPr/>
        </p:nvSpPr>
        <p:spPr>
          <a:xfrm>
            <a:off x="7239000" y="3810000"/>
            <a:ext cx="990600" cy="990600"/>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0" name="Oval 49"/>
          <p:cNvSpPr/>
          <p:nvPr/>
        </p:nvSpPr>
        <p:spPr>
          <a:xfrm>
            <a:off x="7543800" y="4114800"/>
            <a:ext cx="381000" cy="381000"/>
          </a:xfrm>
          <a:prstGeom prst="ellipse">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54" name="Oval 53"/>
          <p:cNvSpPr/>
          <p:nvPr/>
        </p:nvSpPr>
        <p:spPr>
          <a:xfrm>
            <a:off x="8153400" y="4191000"/>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5" name="Oval 54"/>
          <p:cNvSpPr/>
          <p:nvPr/>
        </p:nvSpPr>
        <p:spPr>
          <a:xfrm>
            <a:off x="7162800" y="4191000"/>
            <a:ext cx="152400" cy="1524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56" name="TextBox 55"/>
          <p:cNvSpPr txBox="1"/>
          <p:nvPr/>
        </p:nvSpPr>
        <p:spPr>
          <a:xfrm>
            <a:off x="7467600" y="4191000"/>
            <a:ext cx="1066800" cy="307777"/>
          </a:xfrm>
          <a:prstGeom prst="rect">
            <a:avLst/>
          </a:prstGeom>
          <a:noFill/>
        </p:spPr>
        <p:txBody>
          <a:bodyPr wrap="square" rtlCol="0">
            <a:spAutoFit/>
          </a:bodyPr>
          <a:lstStyle/>
          <a:p>
            <a:r>
              <a:rPr lang="fa-IR" sz="1400" b="1" dirty="0" smtClean="0"/>
              <a:t>+ 12</a:t>
            </a:r>
            <a:endParaRPr lang="en-US" sz="1400" b="1" dirty="0"/>
          </a:p>
        </p:txBody>
      </p:sp>
      <p:sp>
        <p:nvSpPr>
          <p:cNvPr id="57" name="TextBox 56"/>
          <p:cNvSpPr txBox="1"/>
          <p:nvPr/>
        </p:nvSpPr>
        <p:spPr>
          <a:xfrm>
            <a:off x="4648200" y="4191000"/>
            <a:ext cx="1066800" cy="307777"/>
          </a:xfrm>
          <a:prstGeom prst="rect">
            <a:avLst/>
          </a:prstGeom>
          <a:noFill/>
        </p:spPr>
        <p:txBody>
          <a:bodyPr wrap="square" rtlCol="0">
            <a:spAutoFit/>
          </a:bodyPr>
          <a:lstStyle/>
          <a:p>
            <a:r>
              <a:rPr lang="fa-IR" sz="1400" b="1" dirty="0" smtClean="0"/>
              <a:t>+ 12</a:t>
            </a:r>
            <a:endParaRPr lang="en-US" sz="1400" b="1" dirty="0"/>
          </a:p>
        </p:txBody>
      </p:sp>
      <p:sp>
        <p:nvSpPr>
          <p:cNvPr id="58" name="TextBox 57"/>
          <p:cNvSpPr txBox="1"/>
          <p:nvPr/>
        </p:nvSpPr>
        <p:spPr>
          <a:xfrm>
            <a:off x="1447800" y="4191000"/>
            <a:ext cx="1066800" cy="307777"/>
          </a:xfrm>
          <a:prstGeom prst="rect">
            <a:avLst/>
          </a:prstGeom>
          <a:noFill/>
        </p:spPr>
        <p:txBody>
          <a:bodyPr wrap="square" rtlCol="0">
            <a:spAutoFit/>
          </a:bodyPr>
          <a:lstStyle/>
          <a:p>
            <a:r>
              <a:rPr lang="fa-IR" sz="1400" b="1" dirty="0" smtClean="0"/>
              <a:t>+ 12</a:t>
            </a:r>
            <a:endParaRPr lang="en-US" sz="1400" b="1" dirty="0"/>
          </a:p>
        </p:txBody>
      </p:sp>
      <p:sp>
        <p:nvSpPr>
          <p:cNvPr id="59" name="Right Arrow 58"/>
          <p:cNvSpPr/>
          <p:nvPr/>
        </p:nvSpPr>
        <p:spPr>
          <a:xfrm>
            <a:off x="3048000" y="3505200"/>
            <a:ext cx="685800" cy="1676400"/>
          </a:xfrm>
          <a:prstGeom prst="rightArrow">
            <a:avLst/>
          </a:prstGeom>
        </p:spPr>
        <p:style>
          <a:lnRef idx="2">
            <a:schemeClr val="accent3"/>
          </a:lnRef>
          <a:fillRef idx="1">
            <a:schemeClr val="lt1"/>
          </a:fillRef>
          <a:effectRef idx="0">
            <a:schemeClr val="accent3"/>
          </a:effectRef>
          <a:fontRef idx="minor">
            <a:schemeClr val="dk1"/>
          </a:fontRef>
        </p:style>
        <p:txBody>
          <a:bodyPr vert="vert270" rtlCol="0" anchor="ctr"/>
          <a:lstStyle/>
          <a:p>
            <a:pPr algn="ctr"/>
            <a:r>
              <a:rPr lang="fa-IR" dirty="0" smtClean="0"/>
              <a:t>اولین جهش</a:t>
            </a:r>
            <a:endParaRPr lang="en-US" dirty="0"/>
          </a:p>
        </p:txBody>
      </p:sp>
      <p:sp>
        <p:nvSpPr>
          <p:cNvPr id="60" name="Right Arrow 59"/>
          <p:cNvSpPr/>
          <p:nvPr/>
        </p:nvSpPr>
        <p:spPr>
          <a:xfrm>
            <a:off x="6096000" y="3505200"/>
            <a:ext cx="685800" cy="1676400"/>
          </a:xfrm>
          <a:prstGeom prst="rightArrow">
            <a:avLst/>
          </a:prstGeom>
        </p:spPr>
        <p:style>
          <a:lnRef idx="2">
            <a:schemeClr val="accent3"/>
          </a:lnRef>
          <a:fillRef idx="1">
            <a:schemeClr val="lt1"/>
          </a:fillRef>
          <a:effectRef idx="0">
            <a:schemeClr val="accent3"/>
          </a:effectRef>
          <a:fontRef idx="minor">
            <a:schemeClr val="dk1"/>
          </a:fontRef>
        </p:style>
        <p:txBody>
          <a:bodyPr vert="vert270" rtlCol="0" anchor="ctr"/>
          <a:lstStyle/>
          <a:p>
            <a:pPr algn="ctr"/>
            <a:r>
              <a:rPr lang="fa-IR" dirty="0" smtClean="0"/>
              <a:t>دومین جهش</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3A77B09-5ED4-4484-B9CA-FC4B84D63F1F}" type="slidenum">
              <a:rPr lang="en-US" smtClean="0"/>
              <a:pPr/>
              <a:t>15</a:t>
            </a:fld>
            <a:endParaRPr lang="en-US"/>
          </a:p>
        </p:txBody>
      </p:sp>
      <p:cxnSp>
        <p:nvCxnSpPr>
          <p:cNvPr id="6" name="Straight Arrow Connector 5"/>
          <p:cNvCxnSpPr/>
          <p:nvPr/>
        </p:nvCxnSpPr>
        <p:spPr>
          <a:xfrm rot="5400000" flipH="1" flipV="1">
            <a:off x="-1905794" y="3352800"/>
            <a:ext cx="5639594" cy="79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a:off x="914400" y="6172200"/>
            <a:ext cx="5791200" cy="1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638800" y="6183868"/>
            <a:ext cx="533400" cy="369332"/>
          </a:xfrm>
          <a:prstGeom prst="rect">
            <a:avLst/>
          </a:prstGeom>
          <a:noFill/>
        </p:spPr>
        <p:txBody>
          <a:bodyPr wrap="square" rtlCol="0">
            <a:spAutoFit/>
          </a:bodyPr>
          <a:lstStyle/>
          <a:p>
            <a:pPr algn="r" rtl="1"/>
            <a:r>
              <a:rPr lang="fa-IR" dirty="0" smtClean="0"/>
              <a:t>11</a:t>
            </a:r>
            <a:endParaRPr lang="en-US" dirty="0"/>
          </a:p>
        </p:txBody>
      </p:sp>
      <p:sp>
        <p:nvSpPr>
          <p:cNvPr id="11" name="TextBox 10"/>
          <p:cNvSpPr txBox="1"/>
          <p:nvPr/>
        </p:nvSpPr>
        <p:spPr>
          <a:xfrm>
            <a:off x="5105400" y="6172200"/>
            <a:ext cx="533400" cy="369332"/>
          </a:xfrm>
          <a:prstGeom prst="rect">
            <a:avLst/>
          </a:prstGeom>
          <a:noFill/>
        </p:spPr>
        <p:txBody>
          <a:bodyPr wrap="square" rtlCol="0">
            <a:spAutoFit/>
          </a:bodyPr>
          <a:lstStyle/>
          <a:p>
            <a:pPr algn="r" rtl="1"/>
            <a:r>
              <a:rPr lang="fa-IR" dirty="0" smtClean="0"/>
              <a:t>10</a:t>
            </a:r>
            <a:endParaRPr lang="en-US" dirty="0"/>
          </a:p>
        </p:txBody>
      </p:sp>
      <p:sp>
        <p:nvSpPr>
          <p:cNvPr id="12" name="TextBox 11"/>
          <p:cNvSpPr txBox="1"/>
          <p:nvPr/>
        </p:nvSpPr>
        <p:spPr>
          <a:xfrm>
            <a:off x="4648200" y="6183868"/>
            <a:ext cx="533400" cy="369332"/>
          </a:xfrm>
          <a:prstGeom prst="rect">
            <a:avLst/>
          </a:prstGeom>
          <a:noFill/>
        </p:spPr>
        <p:txBody>
          <a:bodyPr wrap="square" rtlCol="0">
            <a:spAutoFit/>
          </a:bodyPr>
          <a:lstStyle/>
          <a:p>
            <a:pPr algn="r" rtl="1"/>
            <a:r>
              <a:rPr lang="fa-IR" dirty="0" smtClean="0"/>
              <a:t>9</a:t>
            </a:r>
            <a:endParaRPr lang="en-US" dirty="0"/>
          </a:p>
        </p:txBody>
      </p:sp>
      <p:sp>
        <p:nvSpPr>
          <p:cNvPr id="13" name="TextBox 12"/>
          <p:cNvSpPr txBox="1"/>
          <p:nvPr/>
        </p:nvSpPr>
        <p:spPr>
          <a:xfrm>
            <a:off x="4191000" y="6183868"/>
            <a:ext cx="533400" cy="369332"/>
          </a:xfrm>
          <a:prstGeom prst="rect">
            <a:avLst/>
          </a:prstGeom>
          <a:noFill/>
        </p:spPr>
        <p:txBody>
          <a:bodyPr wrap="square" rtlCol="0">
            <a:spAutoFit/>
          </a:bodyPr>
          <a:lstStyle/>
          <a:p>
            <a:pPr algn="r" rtl="1"/>
            <a:r>
              <a:rPr lang="fa-IR" dirty="0" smtClean="0"/>
              <a:t>8</a:t>
            </a:r>
            <a:endParaRPr lang="en-US" dirty="0"/>
          </a:p>
        </p:txBody>
      </p:sp>
      <p:sp>
        <p:nvSpPr>
          <p:cNvPr id="14" name="TextBox 13"/>
          <p:cNvSpPr txBox="1"/>
          <p:nvPr/>
        </p:nvSpPr>
        <p:spPr>
          <a:xfrm>
            <a:off x="3733800" y="6183868"/>
            <a:ext cx="533400" cy="369332"/>
          </a:xfrm>
          <a:prstGeom prst="rect">
            <a:avLst/>
          </a:prstGeom>
          <a:noFill/>
        </p:spPr>
        <p:txBody>
          <a:bodyPr wrap="square" rtlCol="0">
            <a:spAutoFit/>
          </a:bodyPr>
          <a:lstStyle/>
          <a:p>
            <a:pPr algn="r" rtl="1"/>
            <a:r>
              <a:rPr lang="fa-IR" dirty="0" smtClean="0"/>
              <a:t>7</a:t>
            </a:r>
            <a:endParaRPr lang="en-US" dirty="0"/>
          </a:p>
        </p:txBody>
      </p:sp>
      <p:sp>
        <p:nvSpPr>
          <p:cNvPr id="15" name="TextBox 14"/>
          <p:cNvSpPr txBox="1"/>
          <p:nvPr/>
        </p:nvSpPr>
        <p:spPr>
          <a:xfrm>
            <a:off x="3276600" y="6172200"/>
            <a:ext cx="533400" cy="369332"/>
          </a:xfrm>
          <a:prstGeom prst="rect">
            <a:avLst/>
          </a:prstGeom>
          <a:noFill/>
        </p:spPr>
        <p:txBody>
          <a:bodyPr wrap="square" rtlCol="0">
            <a:spAutoFit/>
          </a:bodyPr>
          <a:lstStyle/>
          <a:p>
            <a:pPr algn="r" rtl="1"/>
            <a:r>
              <a:rPr lang="fa-IR" dirty="0" smtClean="0"/>
              <a:t>6</a:t>
            </a:r>
            <a:endParaRPr lang="en-US" dirty="0"/>
          </a:p>
        </p:txBody>
      </p:sp>
      <p:sp>
        <p:nvSpPr>
          <p:cNvPr id="16" name="TextBox 15"/>
          <p:cNvSpPr txBox="1"/>
          <p:nvPr/>
        </p:nvSpPr>
        <p:spPr>
          <a:xfrm>
            <a:off x="2819400" y="6183868"/>
            <a:ext cx="533400" cy="369332"/>
          </a:xfrm>
          <a:prstGeom prst="rect">
            <a:avLst/>
          </a:prstGeom>
          <a:noFill/>
        </p:spPr>
        <p:txBody>
          <a:bodyPr wrap="square" rtlCol="0">
            <a:spAutoFit/>
          </a:bodyPr>
          <a:lstStyle/>
          <a:p>
            <a:pPr algn="r" rtl="1"/>
            <a:r>
              <a:rPr lang="fa-IR" dirty="0" smtClean="0"/>
              <a:t>5</a:t>
            </a:r>
            <a:endParaRPr lang="en-US" dirty="0"/>
          </a:p>
        </p:txBody>
      </p:sp>
      <p:sp>
        <p:nvSpPr>
          <p:cNvPr id="17" name="TextBox 16"/>
          <p:cNvSpPr txBox="1"/>
          <p:nvPr/>
        </p:nvSpPr>
        <p:spPr>
          <a:xfrm>
            <a:off x="2362200" y="6183868"/>
            <a:ext cx="533400" cy="369332"/>
          </a:xfrm>
          <a:prstGeom prst="rect">
            <a:avLst/>
          </a:prstGeom>
          <a:noFill/>
        </p:spPr>
        <p:txBody>
          <a:bodyPr wrap="square" rtlCol="0">
            <a:spAutoFit/>
          </a:bodyPr>
          <a:lstStyle/>
          <a:p>
            <a:pPr algn="r" rtl="1"/>
            <a:r>
              <a:rPr lang="fa-IR" dirty="0" smtClean="0"/>
              <a:t>4</a:t>
            </a:r>
            <a:endParaRPr lang="en-US" dirty="0"/>
          </a:p>
        </p:txBody>
      </p:sp>
      <p:sp>
        <p:nvSpPr>
          <p:cNvPr id="18" name="TextBox 17"/>
          <p:cNvSpPr txBox="1"/>
          <p:nvPr/>
        </p:nvSpPr>
        <p:spPr>
          <a:xfrm>
            <a:off x="1905000" y="6183868"/>
            <a:ext cx="533400" cy="369332"/>
          </a:xfrm>
          <a:prstGeom prst="rect">
            <a:avLst/>
          </a:prstGeom>
          <a:noFill/>
        </p:spPr>
        <p:txBody>
          <a:bodyPr wrap="square" rtlCol="0">
            <a:spAutoFit/>
          </a:bodyPr>
          <a:lstStyle/>
          <a:p>
            <a:pPr algn="r" rtl="1"/>
            <a:r>
              <a:rPr lang="fa-IR" dirty="0" smtClean="0"/>
              <a:t>3</a:t>
            </a:r>
            <a:endParaRPr lang="en-US" dirty="0"/>
          </a:p>
        </p:txBody>
      </p:sp>
      <p:sp>
        <p:nvSpPr>
          <p:cNvPr id="19" name="TextBox 18"/>
          <p:cNvSpPr txBox="1"/>
          <p:nvPr/>
        </p:nvSpPr>
        <p:spPr>
          <a:xfrm>
            <a:off x="1447800" y="6183868"/>
            <a:ext cx="533400" cy="369332"/>
          </a:xfrm>
          <a:prstGeom prst="rect">
            <a:avLst/>
          </a:prstGeom>
          <a:noFill/>
        </p:spPr>
        <p:txBody>
          <a:bodyPr wrap="square" rtlCol="0">
            <a:spAutoFit/>
          </a:bodyPr>
          <a:lstStyle/>
          <a:p>
            <a:pPr algn="r" rtl="1"/>
            <a:r>
              <a:rPr lang="fa-IR" dirty="0" smtClean="0"/>
              <a:t>2</a:t>
            </a:r>
            <a:endParaRPr lang="en-US" dirty="0"/>
          </a:p>
        </p:txBody>
      </p:sp>
      <p:sp>
        <p:nvSpPr>
          <p:cNvPr id="20" name="TextBox 19"/>
          <p:cNvSpPr txBox="1"/>
          <p:nvPr/>
        </p:nvSpPr>
        <p:spPr>
          <a:xfrm>
            <a:off x="990600" y="6183868"/>
            <a:ext cx="533400" cy="369332"/>
          </a:xfrm>
          <a:prstGeom prst="rect">
            <a:avLst/>
          </a:prstGeom>
          <a:noFill/>
        </p:spPr>
        <p:txBody>
          <a:bodyPr wrap="square" rtlCol="0">
            <a:spAutoFit/>
          </a:bodyPr>
          <a:lstStyle/>
          <a:p>
            <a:pPr algn="r" rtl="1"/>
            <a:r>
              <a:rPr lang="fa-IR" dirty="0" smtClean="0"/>
              <a:t>1</a:t>
            </a:r>
            <a:endParaRPr lang="en-US" dirty="0"/>
          </a:p>
        </p:txBody>
      </p:sp>
      <p:sp>
        <p:nvSpPr>
          <p:cNvPr id="21" name="TextBox 20"/>
          <p:cNvSpPr txBox="1"/>
          <p:nvPr/>
        </p:nvSpPr>
        <p:spPr>
          <a:xfrm>
            <a:off x="304800" y="533400"/>
            <a:ext cx="533400" cy="369332"/>
          </a:xfrm>
          <a:prstGeom prst="rect">
            <a:avLst/>
          </a:prstGeom>
          <a:noFill/>
        </p:spPr>
        <p:txBody>
          <a:bodyPr wrap="square" rtlCol="0">
            <a:spAutoFit/>
          </a:bodyPr>
          <a:lstStyle/>
          <a:p>
            <a:pPr algn="r" rtl="1"/>
            <a:r>
              <a:rPr lang="fa-IR" dirty="0" smtClean="0"/>
              <a:t>5/5</a:t>
            </a:r>
            <a:endParaRPr lang="en-US" dirty="0"/>
          </a:p>
        </p:txBody>
      </p:sp>
      <p:sp>
        <p:nvSpPr>
          <p:cNvPr id="22" name="TextBox 21"/>
          <p:cNvSpPr txBox="1"/>
          <p:nvPr/>
        </p:nvSpPr>
        <p:spPr>
          <a:xfrm>
            <a:off x="304800" y="1447800"/>
            <a:ext cx="533400" cy="369332"/>
          </a:xfrm>
          <a:prstGeom prst="rect">
            <a:avLst/>
          </a:prstGeom>
          <a:noFill/>
        </p:spPr>
        <p:txBody>
          <a:bodyPr wrap="square" rtlCol="0">
            <a:spAutoFit/>
          </a:bodyPr>
          <a:lstStyle/>
          <a:p>
            <a:pPr algn="r" rtl="1"/>
            <a:r>
              <a:rPr lang="fa-IR" dirty="0" smtClean="0"/>
              <a:t>5/0</a:t>
            </a:r>
            <a:endParaRPr lang="en-US" dirty="0"/>
          </a:p>
        </p:txBody>
      </p:sp>
      <p:sp>
        <p:nvSpPr>
          <p:cNvPr id="23" name="TextBox 22"/>
          <p:cNvSpPr txBox="1"/>
          <p:nvPr/>
        </p:nvSpPr>
        <p:spPr>
          <a:xfrm>
            <a:off x="304800" y="3200400"/>
            <a:ext cx="533400" cy="369332"/>
          </a:xfrm>
          <a:prstGeom prst="rect">
            <a:avLst/>
          </a:prstGeom>
          <a:noFill/>
        </p:spPr>
        <p:txBody>
          <a:bodyPr wrap="square" rtlCol="0">
            <a:spAutoFit/>
          </a:bodyPr>
          <a:lstStyle/>
          <a:p>
            <a:pPr algn="r" rtl="1"/>
            <a:r>
              <a:rPr lang="fa-IR" dirty="0" smtClean="0"/>
              <a:t>4/0</a:t>
            </a:r>
            <a:endParaRPr lang="en-US" dirty="0"/>
          </a:p>
        </p:txBody>
      </p:sp>
      <p:sp>
        <p:nvSpPr>
          <p:cNvPr id="24" name="TextBox 23"/>
          <p:cNvSpPr txBox="1"/>
          <p:nvPr/>
        </p:nvSpPr>
        <p:spPr>
          <a:xfrm>
            <a:off x="304800" y="5040868"/>
            <a:ext cx="533400" cy="369332"/>
          </a:xfrm>
          <a:prstGeom prst="rect">
            <a:avLst/>
          </a:prstGeom>
          <a:noFill/>
        </p:spPr>
        <p:txBody>
          <a:bodyPr wrap="square" rtlCol="0">
            <a:spAutoFit/>
          </a:bodyPr>
          <a:lstStyle/>
          <a:p>
            <a:pPr algn="r" rtl="1"/>
            <a:r>
              <a:rPr lang="fa-IR" dirty="0" smtClean="0"/>
              <a:t>3/0</a:t>
            </a:r>
            <a:endParaRPr lang="en-US" dirty="0"/>
          </a:p>
        </p:txBody>
      </p:sp>
      <p:sp>
        <p:nvSpPr>
          <p:cNvPr id="25" name="TextBox 24"/>
          <p:cNvSpPr txBox="1"/>
          <p:nvPr/>
        </p:nvSpPr>
        <p:spPr>
          <a:xfrm>
            <a:off x="304800" y="2286000"/>
            <a:ext cx="533400" cy="369332"/>
          </a:xfrm>
          <a:prstGeom prst="rect">
            <a:avLst/>
          </a:prstGeom>
          <a:noFill/>
        </p:spPr>
        <p:txBody>
          <a:bodyPr wrap="square" rtlCol="0">
            <a:spAutoFit/>
          </a:bodyPr>
          <a:lstStyle/>
          <a:p>
            <a:pPr algn="r" rtl="1"/>
            <a:r>
              <a:rPr lang="fa-IR" dirty="0" smtClean="0"/>
              <a:t>4/5</a:t>
            </a:r>
            <a:endParaRPr lang="en-US" dirty="0"/>
          </a:p>
        </p:txBody>
      </p:sp>
      <p:sp>
        <p:nvSpPr>
          <p:cNvPr id="26" name="TextBox 25"/>
          <p:cNvSpPr txBox="1"/>
          <p:nvPr/>
        </p:nvSpPr>
        <p:spPr>
          <a:xfrm>
            <a:off x="304800" y="4114800"/>
            <a:ext cx="533400" cy="369332"/>
          </a:xfrm>
          <a:prstGeom prst="rect">
            <a:avLst/>
          </a:prstGeom>
          <a:noFill/>
        </p:spPr>
        <p:txBody>
          <a:bodyPr wrap="square" rtlCol="0">
            <a:spAutoFit/>
          </a:bodyPr>
          <a:lstStyle/>
          <a:p>
            <a:pPr algn="r" rtl="1"/>
            <a:r>
              <a:rPr lang="fa-IR" dirty="0" smtClean="0"/>
              <a:t>3/5</a:t>
            </a:r>
            <a:endParaRPr lang="en-US" dirty="0"/>
          </a:p>
        </p:txBody>
      </p:sp>
      <p:sp>
        <p:nvSpPr>
          <p:cNvPr id="27" name="TextBox 26"/>
          <p:cNvSpPr txBox="1"/>
          <p:nvPr/>
        </p:nvSpPr>
        <p:spPr>
          <a:xfrm>
            <a:off x="304800" y="5955268"/>
            <a:ext cx="533400" cy="369332"/>
          </a:xfrm>
          <a:prstGeom prst="rect">
            <a:avLst/>
          </a:prstGeom>
          <a:noFill/>
        </p:spPr>
        <p:txBody>
          <a:bodyPr wrap="square" rtlCol="0">
            <a:spAutoFit/>
          </a:bodyPr>
          <a:lstStyle/>
          <a:p>
            <a:pPr algn="r" rtl="1"/>
            <a:r>
              <a:rPr lang="fa-IR" dirty="0" smtClean="0"/>
              <a:t>2/5</a:t>
            </a:r>
            <a:endParaRPr lang="en-US" dirty="0"/>
          </a:p>
        </p:txBody>
      </p:sp>
      <p:sp>
        <p:nvSpPr>
          <p:cNvPr id="29" name="TextBox 28"/>
          <p:cNvSpPr txBox="1"/>
          <p:nvPr/>
        </p:nvSpPr>
        <p:spPr>
          <a:xfrm>
            <a:off x="6019800" y="6183868"/>
            <a:ext cx="533400" cy="369332"/>
          </a:xfrm>
          <a:prstGeom prst="rect">
            <a:avLst/>
          </a:prstGeom>
          <a:noFill/>
        </p:spPr>
        <p:txBody>
          <a:bodyPr wrap="square" rtlCol="0">
            <a:spAutoFit/>
          </a:bodyPr>
          <a:lstStyle/>
          <a:p>
            <a:pPr algn="r" rtl="1"/>
            <a:r>
              <a:rPr lang="fa-IR" dirty="0" smtClean="0"/>
              <a:t>12</a:t>
            </a:r>
            <a:endParaRPr lang="en-US" dirty="0"/>
          </a:p>
        </p:txBody>
      </p:sp>
      <p:sp>
        <p:nvSpPr>
          <p:cNvPr id="34" name="Oval 33"/>
          <p:cNvSpPr/>
          <p:nvPr/>
        </p:nvSpPr>
        <p:spPr>
          <a:xfrm>
            <a:off x="1752600" y="50292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p:cNvSpPr/>
          <p:nvPr/>
        </p:nvSpPr>
        <p:spPr>
          <a:xfrm>
            <a:off x="2286000" y="35814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p:cNvSpPr/>
          <p:nvPr/>
        </p:nvSpPr>
        <p:spPr>
          <a:xfrm>
            <a:off x="2697481" y="3429000"/>
            <a:ext cx="45719"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p:cNvSpPr/>
          <p:nvPr/>
        </p:nvSpPr>
        <p:spPr>
          <a:xfrm>
            <a:off x="5410200" y="22860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p:cNvSpPr/>
          <p:nvPr/>
        </p:nvSpPr>
        <p:spPr>
          <a:xfrm>
            <a:off x="5029200" y="24384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4495800" y="26670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3581400" y="30480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4038600" y="28194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3124200" y="32004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p:cNvSpPr/>
          <p:nvPr/>
        </p:nvSpPr>
        <p:spPr>
          <a:xfrm>
            <a:off x="6324600" y="6858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p:cNvSpPr/>
          <p:nvPr/>
        </p:nvSpPr>
        <p:spPr>
          <a:xfrm>
            <a:off x="5943600" y="9144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1371600" y="56388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8" name="Straight Connector 47"/>
          <p:cNvCxnSpPr>
            <a:stCxn id="35" idx="7"/>
          </p:cNvCxnSpPr>
          <p:nvPr/>
        </p:nvCxnSpPr>
        <p:spPr>
          <a:xfrm rot="5400000" flipH="1" flipV="1">
            <a:off x="3265441" y="1371601"/>
            <a:ext cx="1306559" cy="3135359"/>
          </a:xfrm>
          <a:prstGeom prst="line">
            <a:avLst/>
          </a:prstGeom>
        </p:spPr>
        <p:style>
          <a:lnRef idx="2">
            <a:schemeClr val="accent2"/>
          </a:lnRef>
          <a:fillRef idx="0">
            <a:schemeClr val="accent2"/>
          </a:fillRef>
          <a:effectRef idx="1">
            <a:schemeClr val="accent2"/>
          </a:effectRef>
          <a:fontRef idx="minor">
            <a:schemeClr val="tx1"/>
          </a:fontRef>
        </p:style>
      </p:cxnSp>
      <p:cxnSp>
        <p:nvCxnSpPr>
          <p:cNvPr id="50" name="Straight Connector 49"/>
          <p:cNvCxnSpPr>
            <a:stCxn id="46" idx="1"/>
            <a:endCxn id="34" idx="3"/>
          </p:cNvCxnSpPr>
          <p:nvPr/>
        </p:nvCxnSpPr>
        <p:spPr>
          <a:xfrm rot="5400000" flipH="1" flipV="1">
            <a:off x="1295400" y="5181600"/>
            <a:ext cx="555718" cy="381000"/>
          </a:xfrm>
          <a:prstGeom prst="line">
            <a:avLst/>
          </a:prstGeom>
        </p:spPr>
        <p:style>
          <a:lnRef idx="2">
            <a:schemeClr val="accent2"/>
          </a:lnRef>
          <a:fillRef idx="0">
            <a:schemeClr val="accent2"/>
          </a:fillRef>
          <a:effectRef idx="1">
            <a:schemeClr val="accent2"/>
          </a:effectRef>
          <a:fontRef idx="minor">
            <a:schemeClr val="tx1"/>
          </a:fontRef>
        </p:style>
      </p:cxnSp>
      <p:cxnSp>
        <p:nvCxnSpPr>
          <p:cNvPr id="52" name="Straight Connector 51"/>
          <p:cNvCxnSpPr>
            <a:stCxn id="34" idx="3"/>
            <a:endCxn id="35" idx="1"/>
          </p:cNvCxnSpPr>
          <p:nvPr/>
        </p:nvCxnSpPr>
        <p:spPr>
          <a:xfrm rot="5400000" flipH="1" flipV="1">
            <a:off x="1279618" y="4076700"/>
            <a:ext cx="1501682" cy="533400"/>
          </a:xfrm>
          <a:prstGeom prst="line">
            <a:avLst/>
          </a:prstGeom>
        </p:spPr>
        <p:style>
          <a:lnRef idx="2">
            <a:schemeClr val="accent2"/>
          </a:lnRef>
          <a:fillRef idx="0">
            <a:schemeClr val="accent2"/>
          </a:fillRef>
          <a:effectRef idx="1">
            <a:schemeClr val="accent2"/>
          </a:effectRef>
          <a:fontRef idx="minor">
            <a:schemeClr val="tx1"/>
          </a:fontRef>
        </p:style>
      </p:cxnSp>
      <p:cxnSp>
        <p:nvCxnSpPr>
          <p:cNvPr id="55" name="Straight Connector 54"/>
          <p:cNvCxnSpPr>
            <a:stCxn id="37" idx="7"/>
            <a:endCxn id="45" idx="1"/>
          </p:cNvCxnSpPr>
          <p:nvPr/>
        </p:nvCxnSpPr>
        <p:spPr>
          <a:xfrm rot="5400000" flipH="1" flipV="1">
            <a:off x="5029200" y="1371600"/>
            <a:ext cx="1371600" cy="479518"/>
          </a:xfrm>
          <a:prstGeom prst="line">
            <a:avLst/>
          </a:prstGeom>
        </p:spPr>
        <p:style>
          <a:lnRef idx="2">
            <a:schemeClr val="accent2"/>
          </a:lnRef>
          <a:fillRef idx="0">
            <a:schemeClr val="accent2"/>
          </a:fillRef>
          <a:effectRef idx="1">
            <a:schemeClr val="accent2"/>
          </a:effectRef>
          <a:fontRef idx="minor">
            <a:schemeClr val="tx1"/>
          </a:fontRef>
        </p:style>
      </p:cxnSp>
      <p:cxnSp>
        <p:nvCxnSpPr>
          <p:cNvPr id="57" name="Straight Connector 56"/>
          <p:cNvCxnSpPr>
            <a:stCxn id="45" idx="1"/>
            <a:endCxn id="44" idx="7"/>
          </p:cNvCxnSpPr>
          <p:nvPr/>
        </p:nvCxnSpPr>
        <p:spPr>
          <a:xfrm rot="5400000" flipH="1" flipV="1">
            <a:off x="6057900" y="593818"/>
            <a:ext cx="228600" cy="434882"/>
          </a:xfrm>
          <a:prstGeom prst="line">
            <a:avLst/>
          </a:prstGeom>
        </p:spPr>
        <p:style>
          <a:lnRef idx="2">
            <a:schemeClr val="accent2"/>
          </a:lnRef>
          <a:fillRef idx="0">
            <a:schemeClr val="accent2"/>
          </a:fillRef>
          <a:effectRef idx="1">
            <a:schemeClr val="accent2"/>
          </a:effectRef>
          <a:fontRef idx="minor">
            <a:schemeClr val="tx1"/>
          </a:fontRef>
        </p:style>
      </p:cxnSp>
      <p:sp>
        <p:nvSpPr>
          <p:cNvPr id="58" name="TextBox 57"/>
          <p:cNvSpPr txBox="1"/>
          <p:nvPr/>
        </p:nvSpPr>
        <p:spPr>
          <a:xfrm>
            <a:off x="0" y="1752600"/>
            <a:ext cx="461665" cy="2438400"/>
          </a:xfrm>
          <a:prstGeom prst="rect">
            <a:avLst/>
          </a:prstGeom>
          <a:noFill/>
        </p:spPr>
        <p:txBody>
          <a:bodyPr vert="vert270" wrap="square" rtlCol="0">
            <a:spAutoFit/>
          </a:bodyPr>
          <a:lstStyle/>
          <a:p>
            <a:r>
              <a:rPr lang="fa-IR" dirty="0" smtClean="0"/>
              <a:t>لگاریتم انرژی یونی</a:t>
            </a:r>
            <a:endParaRPr lang="en-US" dirty="0"/>
          </a:p>
        </p:txBody>
      </p:sp>
      <p:sp>
        <p:nvSpPr>
          <p:cNvPr id="60" name="TextBox 59"/>
          <p:cNvSpPr txBox="1"/>
          <p:nvPr/>
        </p:nvSpPr>
        <p:spPr>
          <a:xfrm>
            <a:off x="6705600" y="5955268"/>
            <a:ext cx="2590800" cy="369332"/>
          </a:xfrm>
          <a:prstGeom prst="rect">
            <a:avLst/>
          </a:prstGeom>
          <a:noFill/>
        </p:spPr>
        <p:txBody>
          <a:bodyPr wrap="square" rtlCol="0">
            <a:spAutoFit/>
          </a:bodyPr>
          <a:lstStyle/>
          <a:p>
            <a:r>
              <a:rPr lang="fa-IR" dirty="0" smtClean="0"/>
              <a:t>تعداد الکترون های خارج شده</a:t>
            </a:r>
            <a:endParaRPr lang="en-US" dirty="0"/>
          </a:p>
        </p:txBody>
      </p:sp>
      <p:sp>
        <p:nvSpPr>
          <p:cNvPr id="63" name="TextBox 62"/>
          <p:cNvSpPr txBox="1"/>
          <p:nvPr/>
        </p:nvSpPr>
        <p:spPr>
          <a:xfrm>
            <a:off x="7467600" y="2139077"/>
            <a:ext cx="838200" cy="2585323"/>
          </a:xfrm>
          <a:prstGeom prst="rect">
            <a:avLst/>
          </a:prstGeom>
          <a:noFill/>
        </p:spPr>
        <p:txBody>
          <a:bodyPr wrap="square" rtlCol="0">
            <a:spAutoFit/>
          </a:bodyPr>
          <a:lstStyle/>
          <a:p>
            <a:pPr algn="r" rtl="1"/>
            <a:r>
              <a:rPr lang="fa-IR" dirty="0" smtClean="0"/>
              <a:t>نمودار انرژی یونش متوالی اتم عنصر مورد سوال (</a:t>
            </a:r>
            <a:r>
              <a:rPr lang="en-US" dirty="0" smtClean="0"/>
              <a:t>Mg</a:t>
            </a:r>
            <a:r>
              <a:rPr lang="fa-IR" dirty="0" smtClean="0"/>
              <a:t>)</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3A77B09-5ED4-4484-B9CA-FC4B84D63F1F}" type="slidenum">
              <a:rPr lang="en-US" smtClean="0"/>
              <a:pPr/>
              <a:t>16</a:t>
            </a:fld>
            <a:endParaRPr lang="en-US"/>
          </a:p>
        </p:txBody>
      </p:sp>
      <p:cxnSp>
        <p:nvCxnSpPr>
          <p:cNvPr id="6" name="Straight Arrow Connector 5"/>
          <p:cNvCxnSpPr/>
          <p:nvPr/>
        </p:nvCxnSpPr>
        <p:spPr>
          <a:xfrm rot="5400000" flipH="1" flipV="1">
            <a:off x="-762795" y="3581400"/>
            <a:ext cx="5182394" cy="795"/>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8" name="Straight Arrow Connector 7"/>
          <p:cNvCxnSpPr/>
          <p:nvPr/>
        </p:nvCxnSpPr>
        <p:spPr>
          <a:xfrm>
            <a:off x="1828800" y="6172200"/>
            <a:ext cx="6019800" cy="1588"/>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
        <p:nvSpPr>
          <p:cNvPr id="10" name="TextBox 9"/>
          <p:cNvSpPr txBox="1"/>
          <p:nvPr/>
        </p:nvSpPr>
        <p:spPr>
          <a:xfrm>
            <a:off x="6477000" y="6183868"/>
            <a:ext cx="533400" cy="369332"/>
          </a:xfrm>
          <a:prstGeom prst="rect">
            <a:avLst/>
          </a:prstGeom>
          <a:noFill/>
        </p:spPr>
        <p:txBody>
          <a:bodyPr wrap="square" rtlCol="0">
            <a:spAutoFit/>
          </a:bodyPr>
          <a:lstStyle/>
          <a:p>
            <a:pPr algn="r" rtl="1"/>
            <a:r>
              <a:rPr lang="en-US" dirty="0" smtClean="0"/>
              <a:t>Na</a:t>
            </a:r>
            <a:endParaRPr lang="en-US" dirty="0"/>
          </a:p>
        </p:txBody>
      </p:sp>
      <p:sp>
        <p:nvSpPr>
          <p:cNvPr id="11" name="TextBox 10"/>
          <p:cNvSpPr txBox="1"/>
          <p:nvPr/>
        </p:nvSpPr>
        <p:spPr>
          <a:xfrm>
            <a:off x="6019800" y="6172200"/>
            <a:ext cx="533400" cy="369332"/>
          </a:xfrm>
          <a:prstGeom prst="rect">
            <a:avLst/>
          </a:prstGeom>
          <a:noFill/>
        </p:spPr>
        <p:txBody>
          <a:bodyPr wrap="square" rtlCol="0">
            <a:spAutoFit/>
          </a:bodyPr>
          <a:lstStyle/>
          <a:p>
            <a:pPr algn="r" rtl="1"/>
            <a:r>
              <a:rPr lang="en-US" dirty="0" smtClean="0"/>
              <a:t>Ne</a:t>
            </a:r>
            <a:endParaRPr lang="en-US" dirty="0"/>
          </a:p>
        </p:txBody>
      </p:sp>
      <p:sp>
        <p:nvSpPr>
          <p:cNvPr id="12" name="TextBox 11"/>
          <p:cNvSpPr txBox="1"/>
          <p:nvPr/>
        </p:nvSpPr>
        <p:spPr>
          <a:xfrm>
            <a:off x="5486400" y="6183868"/>
            <a:ext cx="533400" cy="369332"/>
          </a:xfrm>
          <a:prstGeom prst="rect">
            <a:avLst/>
          </a:prstGeom>
          <a:noFill/>
        </p:spPr>
        <p:txBody>
          <a:bodyPr wrap="square" rtlCol="0">
            <a:spAutoFit/>
          </a:bodyPr>
          <a:lstStyle/>
          <a:p>
            <a:pPr algn="r" rtl="1"/>
            <a:r>
              <a:rPr lang="en-US" dirty="0" smtClean="0"/>
              <a:t>F</a:t>
            </a:r>
            <a:endParaRPr lang="en-US" dirty="0"/>
          </a:p>
        </p:txBody>
      </p:sp>
      <p:sp>
        <p:nvSpPr>
          <p:cNvPr id="13" name="TextBox 12"/>
          <p:cNvSpPr txBox="1"/>
          <p:nvPr/>
        </p:nvSpPr>
        <p:spPr>
          <a:xfrm>
            <a:off x="5105400" y="6183868"/>
            <a:ext cx="533400" cy="369332"/>
          </a:xfrm>
          <a:prstGeom prst="rect">
            <a:avLst/>
          </a:prstGeom>
          <a:noFill/>
        </p:spPr>
        <p:txBody>
          <a:bodyPr wrap="square" rtlCol="0">
            <a:spAutoFit/>
          </a:bodyPr>
          <a:lstStyle/>
          <a:p>
            <a:pPr algn="r" rtl="1"/>
            <a:r>
              <a:rPr lang="en-US" dirty="0" smtClean="0"/>
              <a:t>O</a:t>
            </a:r>
            <a:endParaRPr lang="en-US" dirty="0"/>
          </a:p>
        </p:txBody>
      </p:sp>
      <p:sp>
        <p:nvSpPr>
          <p:cNvPr id="14" name="TextBox 13"/>
          <p:cNvSpPr txBox="1"/>
          <p:nvPr/>
        </p:nvSpPr>
        <p:spPr>
          <a:xfrm>
            <a:off x="4648200" y="6183868"/>
            <a:ext cx="533400" cy="369332"/>
          </a:xfrm>
          <a:prstGeom prst="rect">
            <a:avLst/>
          </a:prstGeom>
          <a:noFill/>
        </p:spPr>
        <p:txBody>
          <a:bodyPr wrap="square" rtlCol="0">
            <a:spAutoFit/>
          </a:bodyPr>
          <a:lstStyle/>
          <a:p>
            <a:pPr algn="r" rtl="1"/>
            <a:r>
              <a:rPr lang="en-US" dirty="0" smtClean="0"/>
              <a:t>N</a:t>
            </a:r>
            <a:endParaRPr lang="en-US" dirty="0"/>
          </a:p>
        </p:txBody>
      </p:sp>
      <p:sp>
        <p:nvSpPr>
          <p:cNvPr id="15" name="TextBox 14"/>
          <p:cNvSpPr txBox="1"/>
          <p:nvPr/>
        </p:nvSpPr>
        <p:spPr>
          <a:xfrm>
            <a:off x="4191000" y="6172200"/>
            <a:ext cx="533400" cy="369332"/>
          </a:xfrm>
          <a:prstGeom prst="rect">
            <a:avLst/>
          </a:prstGeom>
          <a:noFill/>
        </p:spPr>
        <p:txBody>
          <a:bodyPr wrap="square" rtlCol="0">
            <a:spAutoFit/>
          </a:bodyPr>
          <a:lstStyle/>
          <a:p>
            <a:pPr algn="r" rtl="1"/>
            <a:r>
              <a:rPr lang="en-US" dirty="0" smtClean="0"/>
              <a:t>C</a:t>
            </a:r>
            <a:endParaRPr lang="en-US" dirty="0"/>
          </a:p>
        </p:txBody>
      </p:sp>
      <p:sp>
        <p:nvSpPr>
          <p:cNvPr id="16" name="TextBox 15"/>
          <p:cNvSpPr txBox="1"/>
          <p:nvPr/>
        </p:nvSpPr>
        <p:spPr>
          <a:xfrm>
            <a:off x="3733800" y="6183868"/>
            <a:ext cx="533400" cy="369332"/>
          </a:xfrm>
          <a:prstGeom prst="rect">
            <a:avLst/>
          </a:prstGeom>
          <a:noFill/>
        </p:spPr>
        <p:txBody>
          <a:bodyPr wrap="square" rtlCol="0">
            <a:spAutoFit/>
          </a:bodyPr>
          <a:lstStyle/>
          <a:p>
            <a:pPr algn="r" rtl="1"/>
            <a:r>
              <a:rPr lang="en-US" dirty="0" smtClean="0"/>
              <a:t>B</a:t>
            </a:r>
            <a:endParaRPr lang="en-US" dirty="0"/>
          </a:p>
        </p:txBody>
      </p:sp>
      <p:sp>
        <p:nvSpPr>
          <p:cNvPr id="17" name="TextBox 16"/>
          <p:cNvSpPr txBox="1"/>
          <p:nvPr/>
        </p:nvSpPr>
        <p:spPr>
          <a:xfrm>
            <a:off x="3276600" y="6183868"/>
            <a:ext cx="533400" cy="369332"/>
          </a:xfrm>
          <a:prstGeom prst="rect">
            <a:avLst/>
          </a:prstGeom>
          <a:noFill/>
        </p:spPr>
        <p:txBody>
          <a:bodyPr wrap="square" rtlCol="0">
            <a:spAutoFit/>
          </a:bodyPr>
          <a:lstStyle/>
          <a:p>
            <a:pPr algn="r" rtl="1"/>
            <a:r>
              <a:rPr lang="en-US" dirty="0" smtClean="0"/>
              <a:t>Be</a:t>
            </a:r>
            <a:endParaRPr lang="en-US" dirty="0"/>
          </a:p>
        </p:txBody>
      </p:sp>
      <p:sp>
        <p:nvSpPr>
          <p:cNvPr id="18" name="TextBox 17"/>
          <p:cNvSpPr txBox="1"/>
          <p:nvPr/>
        </p:nvSpPr>
        <p:spPr>
          <a:xfrm>
            <a:off x="2819400" y="6183868"/>
            <a:ext cx="533400" cy="369332"/>
          </a:xfrm>
          <a:prstGeom prst="rect">
            <a:avLst/>
          </a:prstGeom>
          <a:noFill/>
        </p:spPr>
        <p:txBody>
          <a:bodyPr wrap="square" rtlCol="0">
            <a:spAutoFit/>
          </a:bodyPr>
          <a:lstStyle/>
          <a:p>
            <a:pPr algn="r" rtl="1"/>
            <a:r>
              <a:rPr lang="en-US" dirty="0" smtClean="0"/>
              <a:t>Li</a:t>
            </a:r>
            <a:endParaRPr lang="en-US" dirty="0"/>
          </a:p>
        </p:txBody>
      </p:sp>
      <p:sp>
        <p:nvSpPr>
          <p:cNvPr id="19" name="TextBox 18"/>
          <p:cNvSpPr txBox="1"/>
          <p:nvPr/>
        </p:nvSpPr>
        <p:spPr>
          <a:xfrm>
            <a:off x="2362200" y="6183868"/>
            <a:ext cx="533400" cy="369332"/>
          </a:xfrm>
          <a:prstGeom prst="rect">
            <a:avLst/>
          </a:prstGeom>
          <a:noFill/>
        </p:spPr>
        <p:txBody>
          <a:bodyPr wrap="square" rtlCol="0">
            <a:spAutoFit/>
          </a:bodyPr>
          <a:lstStyle/>
          <a:p>
            <a:pPr algn="r" rtl="1"/>
            <a:r>
              <a:rPr lang="en-US" dirty="0" smtClean="0"/>
              <a:t>He</a:t>
            </a:r>
            <a:endParaRPr lang="en-US" dirty="0"/>
          </a:p>
        </p:txBody>
      </p:sp>
      <p:sp>
        <p:nvSpPr>
          <p:cNvPr id="20" name="TextBox 19"/>
          <p:cNvSpPr txBox="1"/>
          <p:nvPr/>
        </p:nvSpPr>
        <p:spPr>
          <a:xfrm>
            <a:off x="1905000" y="6183868"/>
            <a:ext cx="533400" cy="369332"/>
          </a:xfrm>
          <a:prstGeom prst="rect">
            <a:avLst/>
          </a:prstGeom>
          <a:noFill/>
        </p:spPr>
        <p:txBody>
          <a:bodyPr wrap="square" rtlCol="0">
            <a:spAutoFit/>
          </a:bodyPr>
          <a:lstStyle/>
          <a:p>
            <a:pPr algn="r" rtl="1"/>
            <a:r>
              <a:rPr lang="en-US" dirty="0" smtClean="0"/>
              <a:t>H</a:t>
            </a:r>
            <a:endParaRPr lang="en-US" dirty="0"/>
          </a:p>
        </p:txBody>
      </p:sp>
      <p:sp>
        <p:nvSpPr>
          <p:cNvPr id="22" name="TextBox 21"/>
          <p:cNvSpPr txBox="1"/>
          <p:nvPr/>
        </p:nvSpPr>
        <p:spPr>
          <a:xfrm>
            <a:off x="762000" y="1447800"/>
            <a:ext cx="914400" cy="369332"/>
          </a:xfrm>
          <a:prstGeom prst="rect">
            <a:avLst/>
          </a:prstGeom>
          <a:noFill/>
        </p:spPr>
        <p:txBody>
          <a:bodyPr wrap="square" rtlCol="0">
            <a:spAutoFit/>
          </a:bodyPr>
          <a:lstStyle/>
          <a:p>
            <a:pPr algn="r" rtl="1"/>
            <a:r>
              <a:rPr lang="fa-IR" dirty="0" smtClean="0"/>
              <a:t>2500</a:t>
            </a:r>
            <a:endParaRPr lang="en-US" dirty="0"/>
          </a:p>
        </p:txBody>
      </p:sp>
      <p:sp>
        <p:nvSpPr>
          <p:cNvPr id="23" name="TextBox 22"/>
          <p:cNvSpPr txBox="1"/>
          <p:nvPr/>
        </p:nvSpPr>
        <p:spPr>
          <a:xfrm>
            <a:off x="838200" y="3200400"/>
            <a:ext cx="838200" cy="369332"/>
          </a:xfrm>
          <a:prstGeom prst="rect">
            <a:avLst/>
          </a:prstGeom>
          <a:noFill/>
        </p:spPr>
        <p:txBody>
          <a:bodyPr wrap="square" rtlCol="0">
            <a:spAutoFit/>
          </a:bodyPr>
          <a:lstStyle/>
          <a:p>
            <a:pPr algn="r" rtl="1"/>
            <a:r>
              <a:rPr lang="fa-IR" dirty="0" smtClean="0"/>
              <a:t>1500</a:t>
            </a:r>
            <a:endParaRPr lang="en-US" dirty="0"/>
          </a:p>
        </p:txBody>
      </p:sp>
      <p:sp>
        <p:nvSpPr>
          <p:cNvPr id="24" name="TextBox 23"/>
          <p:cNvSpPr txBox="1"/>
          <p:nvPr/>
        </p:nvSpPr>
        <p:spPr>
          <a:xfrm>
            <a:off x="838200" y="5040868"/>
            <a:ext cx="838200" cy="369332"/>
          </a:xfrm>
          <a:prstGeom prst="rect">
            <a:avLst/>
          </a:prstGeom>
          <a:noFill/>
        </p:spPr>
        <p:txBody>
          <a:bodyPr wrap="square" rtlCol="0">
            <a:spAutoFit/>
          </a:bodyPr>
          <a:lstStyle/>
          <a:p>
            <a:pPr algn="r" rtl="1"/>
            <a:r>
              <a:rPr lang="fa-IR" dirty="0" smtClean="0"/>
              <a:t>500</a:t>
            </a:r>
            <a:endParaRPr lang="en-US" dirty="0"/>
          </a:p>
        </p:txBody>
      </p:sp>
      <p:sp>
        <p:nvSpPr>
          <p:cNvPr id="25" name="TextBox 24"/>
          <p:cNvSpPr txBox="1"/>
          <p:nvPr/>
        </p:nvSpPr>
        <p:spPr>
          <a:xfrm>
            <a:off x="914400" y="2286000"/>
            <a:ext cx="762000" cy="369332"/>
          </a:xfrm>
          <a:prstGeom prst="rect">
            <a:avLst/>
          </a:prstGeom>
          <a:noFill/>
        </p:spPr>
        <p:txBody>
          <a:bodyPr wrap="square" rtlCol="0">
            <a:spAutoFit/>
          </a:bodyPr>
          <a:lstStyle/>
          <a:p>
            <a:pPr algn="r" rtl="1"/>
            <a:r>
              <a:rPr lang="fa-IR" dirty="0" smtClean="0"/>
              <a:t>2000</a:t>
            </a:r>
            <a:endParaRPr lang="en-US" dirty="0"/>
          </a:p>
        </p:txBody>
      </p:sp>
      <p:sp>
        <p:nvSpPr>
          <p:cNvPr id="26" name="TextBox 25"/>
          <p:cNvSpPr txBox="1"/>
          <p:nvPr/>
        </p:nvSpPr>
        <p:spPr>
          <a:xfrm>
            <a:off x="838200" y="4114800"/>
            <a:ext cx="838200" cy="369332"/>
          </a:xfrm>
          <a:prstGeom prst="rect">
            <a:avLst/>
          </a:prstGeom>
          <a:noFill/>
        </p:spPr>
        <p:txBody>
          <a:bodyPr wrap="square" rtlCol="0">
            <a:spAutoFit/>
          </a:bodyPr>
          <a:lstStyle/>
          <a:p>
            <a:pPr algn="r" rtl="1"/>
            <a:r>
              <a:rPr lang="fa-IR" dirty="0" smtClean="0"/>
              <a:t>1000</a:t>
            </a:r>
            <a:endParaRPr lang="en-US" dirty="0"/>
          </a:p>
        </p:txBody>
      </p:sp>
      <p:sp>
        <p:nvSpPr>
          <p:cNvPr id="27" name="TextBox 26"/>
          <p:cNvSpPr txBox="1"/>
          <p:nvPr/>
        </p:nvSpPr>
        <p:spPr>
          <a:xfrm>
            <a:off x="1143000" y="5955268"/>
            <a:ext cx="533400" cy="369332"/>
          </a:xfrm>
          <a:prstGeom prst="rect">
            <a:avLst/>
          </a:prstGeom>
          <a:noFill/>
        </p:spPr>
        <p:txBody>
          <a:bodyPr wrap="square" rtlCol="0">
            <a:spAutoFit/>
          </a:bodyPr>
          <a:lstStyle/>
          <a:p>
            <a:pPr algn="r" rtl="1"/>
            <a:r>
              <a:rPr lang="fa-IR" dirty="0" smtClean="0"/>
              <a:t>0</a:t>
            </a:r>
            <a:endParaRPr lang="en-US" dirty="0"/>
          </a:p>
        </p:txBody>
      </p:sp>
      <p:sp>
        <p:nvSpPr>
          <p:cNvPr id="29" name="TextBox 28"/>
          <p:cNvSpPr txBox="1"/>
          <p:nvPr/>
        </p:nvSpPr>
        <p:spPr>
          <a:xfrm>
            <a:off x="6934200" y="6183868"/>
            <a:ext cx="533400" cy="369332"/>
          </a:xfrm>
          <a:prstGeom prst="rect">
            <a:avLst/>
          </a:prstGeom>
          <a:noFill/>
        </p:spPr>
        <p:txBody>
          <a:bodyPr wrap="square" rtlCol="0">
            <a:spAutoFit/>
          </a:bodyPr>
          <a:lstStyle/>
          <a:p>
            <a:pPr algn="r" rtl="1"/>
            <a:r>
              <a:rPr lang="en-US" dirty="0" smtClean="0"/>
              <a:t>Mg</a:t>
            </a:r>
            <a:endParaRPr lang="en-US" dirty="0"/>
          </a:p>
        </p:txBody>
      </p:sp>
      <p:sp>
        <p:nvSpPr>
          <p:cNvPr id="30" name="TextBox 29"/>
          <p:cNvSpPr txBox="1"/>
          <p:nvPr/>
        </p:nvSpPr>
        <p:spPr>
          <a:xfrm>
            <a:off x="1600200" y="6412468"/>
            <a:ext cx="5867400" cy="369332"/>
          </a:xfrm>
          <a:prstGeom prst="rect">
            <a:avLst/>
          </a:prstGeom>
          <a:noFill/>
        </p:spPr>
        <p:txBody>
          <a:bodyPr wrap="square" rtlCol="0">
            <a:spAutoFit/>
          </a:bodyPr>
          <a:lstStyle/>
          <a:p>
            <a:pPr algn="r" rtl="1"/>
            <a:r>
              <a:rPr lang="en-US" dirty="0" smtClean="0"/>
              <a:t>1     2       3      4       5      6      7     8      9     10     11      12</a:t>
            </a:r>
            <a:endParaRPr lang="en-US" dirty="0"/>
          </a:p>
        </p:txBody>
      </p:sp>
      <p:sp>
        <p:nvSpPr>
          <p:cNvPr id="32" name="TextBox 31"/>
          <p:cNvSpPr txBox="1"/>
          <p:nvPr/>
        </p:nvSpPr>
        <p:spPr>
          <a:xfrm>
            <a:off x="8001000" y="5955268"/>
            <a:ext cx="1219200" cy="369332"/>
          </a:xfrm>
          <a:prstGeom prst="rect">
            <a:avLst/>
          </a:prstGeom>
          <a:noFill/>
        </p:spPr>
        <p:txBody>
          <a:bodyPr wrap="square" rtlCol="0">
            <a:spAutoFit/>
          </a:bodyPr>
          <a:lstStyle/>
          <a:p>
            <a:r>
              <a:rPr lang="fa-IR" dirty="0" smtClean="0"/>
              <a:t>عنصر</a:t>
            </a:r>
            <a:endParaRPr lang="en-US" dirty="0"/>
          </a:p>
        </p:txBody>
      </p:sp>
      <p:sp>
        <p:nvSpPr>
          <p:cNvPr id="35" name="TextBox 34"/>
          <p:cNvSpPr txBox="1"/>
          <p:nvPr/>
        </p:nvSpPr>
        <p:spPr>
          <a:xfrm>
            <a:off x="533400" y="2667000"/>
            <a:ext cx="461665" cy="1981200"/>
          </a:xfrm>
          <a:prstGeom prst="rect">
            <a:avLst/>
          </a:prstGeom>
          <a:noFill/>
        </p:spPr>
        <p:txBody>
          <a:bodyPr vert="vert270" wrap="square" rtlCol="0">
            <a:spAutoFit/>
          </a:bodyPr>
          <a:lstStyle/>
          <a:p>
            <a:r>
              <a:rPr lang="fa-IR" dirty="0" smtClean="0"/>
              <a:t>انرژی نخستین یونش</a:t>
            </a:r>
            <a:endParaRPr lang="en-US" dirty="0"/>
          </a:p>
        </p:txBody>
      </p:sp>
      <p:sp>
        <p:nvSpPr>
          <p:cNvPr id="36" name="Oval 35"/>
          <p:cNvSpPr/>
          <p:nvPr/>
        </p:nvSpPr>
        <p:spPr>
          <a:xfrm>
            <a:off x="3581400" y="4800600"/>
            <a:ext cx="76200" cy="76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7" name="Oval 36"/>
          <p:cNvSpPr/>
          <p:nvPr/>
        </p:nvSpPr>
        <p:spPr>
          <a:xfrm>
            <a:off x="4038600" y="4876800"/>
            <a:ext cx="76200" cy="76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8" name="Oval 37"/>
          <p:cNvSpPr/>
          <p:nvPr/>
        </p:nvSpPr>
        <p:spPr>
          <a:xfrm>
            <a:off x="3200400" y="5334000"/>
            <a:ext cx="76200" cy="76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39" name="Oval 38"/>
          <p:cNvSpPr/>
          <p:nvPr/>
        </p:nvSpPr>
        <p:spPr>
          <a:xfrm>
            <a:off x="2667000" y="1524000"/>
            <a:ext cx="76200" cy="76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40" name="Oval 39"/>
          <p:cNvSpPr/>
          <p:nvPr/>
        </p:nvSpPr>
        <p:spPr>
          <a:xfrm>
            <a:off x="4953000" y="3733800"/>
            <a:ext cx="76200" cy="76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41" name="Oval 40"/>
          <p:cNvSpPr/>
          <p:nvPr/>
        </p:nvSpPr>
        <p:spPr>
          <a:xfrm>
            <a:off x="7239000" y="4953000"/>
            <a:ext cx="76200" cy="76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42" name="Oval 41"/>
          <p:cNvSpPr/>
          <p:nvPr/>
        </p:nvSpPr>
        <p:spPr>
          <a:xfrm>
            <a:off x="6858000" y="5257800"/>
            <a:ext cx="76200" cy="76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43" name="Oval 42"/>
          <p:cNvSpPr/>
          <p:nvPr/>
        </p:nvSpPr>
        <p:spPr>
          <a:xfrm>
            <a:off x="6019800" y="2971800"/>
            <a:ext cx="76200" cy="76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44" name="Oval 43"/>
          <p:cNvSpPr/>
          <p:nvPr/>
        </p:nvSpPr>
        <p:spPr>
          <a:xfrm>
            <a:off x="6400800" y="2438400"/>
            <a:ext cx="76200" cy="76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45" name="Oval 44"/>
          <p:cNvSpPr/>
          <p:nvPr/>
        </p:nvSpPr>
        <p:spPr>
          <a:xfrm>
            <a:off x="4495800" y="4343400"/>
            <a:ext cx="76200" cy="76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46" name="Oval 45"/>
          <p:cNvSpPr/>
          <p:nvPr/>
        </p:nvSpPr>
        <p:spPr>
          <a:xfrm>
            <a:off x="5410200" y="3886200"/>
            <a:ext cx="76200" cy="76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47" name="Oval 46"/>
          <p:cNvSpPr/>
          <p:nvPr/>
        </p:nvSpPr>
        <p:spPr>
          <a:xfrm>
            <a:off x="2286000" y="4191000"/>
            <a:ext cx="76200" cy="762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cxnSp>
        <p:nvCxnSpPr>
          <p:cNvPr id="49" name="Straight Connector 48"/>
          <p:cNvCxnSpPr>
            <a:stCxn id="37" idx="6"/>
            <a:endCxn id="40" idx="4"/>
          </p:cNvCxnSpPr>
          <p:nvPr/>
        </p:nvCxnSpPr>
        <p:spPr>
          <a:xfrm flipV="1">
            <a:off x="4114800" y="3810000"/>
            <a:ext cx="876300" cy="1104900"/>
          </a:xfrm>
          <a:prstGeom prst="line">
            <a:avLst/>
          </a:prstGeom>
        </p:spPr>
        <p:style>
          <a:lnRef idx="2">
            <a:schemeClr val="accent4"/>
          </a:lnRef>
          <a:fillRef idx="0">
            <a:schemeClr val="accent4"/>
          </a:fillRef>
          <a:effectRef idx="1">
            <a:schemeClr val="accent4"/>
          </a:effectRef>
          <a:fontRef idx="minor">
            <a:schemeClr val="tx1"/>
          </a:fontRef>
        </p:style>
      </p:cxnSp>
      <p:cxnSp>
        <p:nvCxnSpPr>
          <p:cNvPr id="56" name="Straight Connector 55"/>
          <p:cNvCxnSpPr/>
          <p:nvPr/>
        </p:nvCxnSpPr>
        <p:spPr>
          <a:xfrm rot="5400000" flipH="1" flipV="1">
            <a:off x="5219700" y="2743200"/>
            <a:ext cx="1409700" cy="952500"/>
          </a:xfrm>
          <a:prstGeom prst="line">
            <a:avLst/>
          </a:prstGeom>
        </p:spPr>
        <p:style>
          <a:lnRef idx="2">
            <a:schemeClr val="accent4"/>
          </a:lnRef>
          <a:fillRef idx="0">
            <a:schemeClr val="accent4"/>
          </a:fillRef>
          <a:effectRef idx="1">
            <a:schemeClr val="accent4"/>
          </a:effectRef>
          <a:fontRef idx="minor">
            <a:schemeClr val="tx1"/>
          </a:fontRef>
        </p:style>
      </p:cxnSp>
      <p:cxnSp>
        <p:nvCxnSpPr>
          <p:cNvPr id="59" name="Straight Connector 58"/>
          <p:cNvCxnSpPr>
            <a:stCxn id="42" idx="7"/>
            <a:endCxn id="41" idx="1"/>
          </p:cNvCxnSpPr>
          <p:nvPr/>
        </p:nvCxnSpPr>
        <p:spPr>
          <a:xfrm rot="5400000" flipH="1" flipV="1">
            <a:off x="6934200" y="4953000"/>
            <a:ext cx="304800" cy="327118"/>
          </a:xfrm>
          <a:prstGeom prst="line">
            <a:avLst/>
          </a:prstGeom>
        </p:spPr>
        <p:style>
          <a:lnRef idx="2">
            <a:schemeClr val="accent4"/>
          </a:lnRef>
          <a:fillRef idx="0">
            <a:schemeClr val="accent4"/>
          </a:fillRef>
          <a:effectRef idx="1">
            <a:schemeClr val="accent4"/>
          </a:effectRef>
          <a:fontRef idx="minor">
            <a:schemeClr val="tx1"/>
          </a:fontRef>
        </p:style>
      </p:cxnSp>
      <p:cxnSp>
        <p:nvCxnSpPr>
          <p:cNvPr id="63" name="Straight Connector 62"/>
          <p:cNvCxnSpPr>
            <a:stCxn id="44" idx="7"/>
            <a:endCxn id="42" idx="4"/>
          </p:cNvCxnSpPr>
          <p:nvPr/>
        </p:nvCxnSpPr>
        <p:spPr>
          <a:xfrm rot="16200000" flipH="1">
            <a:off x="5238749" y="3676650"/>
            <a:ext cx="2884441" cy="430259"/>
          </a:xfrm>
          <a:prstGeom prst="line">
            <a:avLst/>
          </a:prstGeom>
        </p:spPr>
        <p:style>
          <a:lnRef idx="2">
            <a:schemeClr val="accent4"/>
          </a:lnRef>
          <a:fillRef idx="0">
            <a:schemeClr val="accent4"/>
          </a:fillRef>
          <a:effectRef idx="1">
            <a:schemeClr val="accent4"/>
          </a:effectRef>
          <a:fontRef idx="minor">
            <a:schemeClr val="tx1"/>
          </a:fontRef>
        </p:style>
      </p:cxnSp>
      <p:cxnSp>
        <p:nvCxnSpPr>
          <p:cNvPr id="65" name="Straight Connector 64"/>
          <p:cNvCxnSpPr>
            <a:stCxn id="40" idx="5"/>
            <a:endCxn id="46" idx="6"/>
          </p:cNvCxnSpPr>
          <p:nvPr/>
        </p:nvCxnSpPr>
        <p:spPr>
          <a:xfrm rot="16200000" flipH="1">
            <a:off x="5189491" y="3627390"/>
            <a:ext cx="125459" cy="468359"/>
          </a:xfrm>
          <a:prstGeom prst="line">
            <a:avLst/>
          </a:prstGeom>
        </p:spPr>
        <p:style>
          <a:lnRef idx="2">
            <a:schemeClr val="accent4"/>
          </a:lnRef>
          <a:fillRef idx="0">
            <a:schemeClr val="accent4"/>
          </a:fillRef>
          <a:effectRef idx="1">
            <a:schemeClr val="accent4"/>
          </a:effectRef>
          <a:fontRef idx="minor">
            <a:schemeClr val="tx1"/>
          </a:fontRef>
        </p:style>
      </p:cxnSp>
      <p:cxnSp>
        <p:nvCxnSpPr>
          <p:cNvPr id="67" name="Straight Connector 66"/>
          <p:cNvCxnSpPr>
            <a:stCxn id="36" idx="1"/>
            <a:endCxn id="37" idx="6"/>
          </p:cNvCxnSpPr>
          <p:nvPr/>
        </p:nvCxnSpPr>
        <p:spPr>
          <a:xfrm rot="16200000" flipH="1">
            <a:off x="3802108" y="4602209"/>
            <a:ext cx="103141" cy="522241"/>
          </a:xfrm>
          <a:prstGeom prst="line">
            <a:avLst/>
          </a:prstGeom>
        </p:spPr>
        <p:style>
          <a:lnRef idx="2">
            <a:schemeClr val="accent4"/>
          </a:lnRef>
          <a:fillRef idx="0">
            <a:schemeClr val="accent4"/>
          </a:fillRef>
          <a:effectRef idx="1">
            <a:schemeClr val="accent4"/>
          </a:effectRef>
          <a:fontRef idx="minor">
            <a:schemeClr val="tx1"/>
          </a:fontRef>
        </p:style>
      </p:cxnSp>
      <p:cxnSp>
        <p:nvCxnSpPr>
          <p:cNvPr id="69" name="Straight Connector 68"/>
          <p:cNvCxnSpPr>
            <a:stCxn id="38" idx="0"/>
            <a:endCxn id="36" idx="0"/>
          </p:cNvCxnSpPr>
          <p:nvPr/>
        </p:nvCxnSpPr>
        <p:spPr>
          <a:xfrm rot="5400000" flipH="1" flipV="1">
            <a:off x="3162300" y="4876800"/>
            <a:ext cx="533400" cy="381000"/>
          </a:xfrm>
          <a:prstGeom prst="line">
            <a:avLst/>
          </a:prstGeom>
        </p:spPr>
        <p:style>
          <a:lnRef idx="2">
            <a:schemeClr val="accent4"/>
          </a:lnRef>
          <a:fillRef idx="0">
            <a:schemeClr val="accent4"/>
          </a:fillRef>
          <a:effectRef idx="1">
            <a:schemeClr val="accent4"/>
          </a:effectRef>
          <a:fontRef idx="minor">
            <a:schemeClr val="tx1"/>
          </a:fontRef>
        </p:style>
      </p:cxnSp>
      <p:cxnSp>
        <p:nvCxnSpPr>
          <p:cNvPr id="71" name="Straight Connector 70"/>
          <p:cNvCxnSpPr>
            <a:stCxn id="39" idx="1"/>
            <a:endCxn id="38" idx="1"/>
          </p:cNvCxnSpPr>
          <p:nvPr/>
        </p:nvCxnSpPr>
        <p:spPr>
          <a:xfrm rot="16200000" flipH="1">
            <a:off x="1039859" y="3173459"/>
            <a:ext cx="3810000" cy="533400"/>
          </a:xfrm>
          <a:prstGeom prst="line">
            <a:avLst/>
          </a:prstGeom>
        </p:spPr>
        <p:style>
          <a:lnRef idx="2">
            <a:schemeClr val="accent4"/>
          </a:lnRef>
          <a:fillRef idx="0">
            <a:schemeClr val="accent4"/>
          </a:fillRef>
          <a:effectRef idx="1">
            <a:schemeClr val="accent4"/>
          </a:effectRef>
          <a:fontRef idx="minor">
            <a:schemeClr val="tx1"/>
          </a:fontRef>
        </p:style>
      </p:cxnSp>
      <p:cxnSp>
        <p:nvCxnSpPr>
          <p:cNvPr id="75" name="Straight Connector 74"/>
          <p:cNvCxnSpPr>
            <a:stCxn id="39" idx="1"/>
            <a:endCxn id="47" idx="0"/>
          </p:cNvCxnSpPr>
          <p:nvPr/>
        </p:nvCxnSpPr>
        <p:spPr>
          <a:xfrm rot="16200000" flipH="1" flipV="1">
            <a:off x="1173209" y="2686049"/>
            <a:ext cx="2655841" cy="354059"/>
          </a:xfrm>
          <a:prstGeom prst="line">
            <a:avLst/>
          </a:prstGeom>
        </p:spPr>
        <p:style>
          <a:lnRef idx="2">
            <a:schemeClr val="accent4"/>
          </a:lnRef>
          <a:fillRef idx="0">
            <a:schemeClr val="accent4"/>
          </a:fillRef>
          <a:effectRef idx="1">
            <a:schemeClr val="accent4"/>
          </a:effectRef>
          <a:fontRef idx="minor">
            <a:schemeClr val="tx1"/>
          </a:fontRef>
        </p:style>
      </p:cxnSp>
      <p:sp>
        <p:nvSpPr>
          <p:cNvPr id="48" name="TextBox 47"/>
          <p:cNvSpPr txBox="1"/>
          <p:nvPr/>
        </p:nvSpPr>
        <p:spPr>
          <a:xfrm>
            <a:off x="914400" y="304800"/>
            <a:ext cx="7315200" cy="461665"/>
          </a:xfrm>
          <a:prstGeom prst="rect">
            <a:avLst/>
          </a:prstGeom>
          <a:noFill/>
        </p:spPr>
        <p:txBody>
          <a:bodyPr wrap="square" rtlCol="0">
            <a:spAutoFit/>
          </a:bodyPr>
          <a:lstStyle/>
          <a:p>
            <a:pPr algn="r" rtl="1"/>
            <a:r>
              <a:rPr lang="fa-IR" sz="2400" dirty="0" smtClean="0"/>
              <a:t>مقایسه انرژی نخستین یونش 12 عنصر با اعداد اتمی از یک تا دوازده</a:t>
            </a:r>
            <a:endParaRPr lang="en-US" sz="24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3A77B09-5ED4-4484-B9CA-FC4B84D63F1F}" type="slidenum">
              <a:rPr lang="en-US" smtClean="0"/>
              <a:pPr/>
              <a:t>17</a:t>
            </a:fld>
            <a:endParaRPr lang="en-US"/>
          </a:p>
        </p:txBody>
      </p:sp>
      <p:graphicFrame>
        <p:nvGraphicFramePr>
          <p:cNvPr id="5" name="Diagram 4"/>
          <p:cNvGraphicFramePr/>
          <p:nvPr/>
        </p:nvGraphicFramePr>
        <p:xfrm>
          <a:off x="838200" y="1066800"/>
          <a:ext cx="8077200" cy="533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762000"/>
            <a:ext cx="8458200" cy="1828800"/>
          </a:xfrm>
        </p:spPr>
        <p:txBody>
          <a:bodyPr/>
          <a:lstStyle/>
          <a:p>
            <a:pPr lvl="0" algn="r" rtl="1">
              <a:buNone/>
            </a:pPr>
            <a:r>
              <a:rPr lang="fa-IR"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1- عدد کوانتومی  اصلی </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(n)</a:t>
            </a:r>
            <a:r>
              <a:rPr lang="fa-IR"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این عدد مشخص می کند که الکترون یا اوربیتال در کدام لایه ی الکترونی یا تراز انرژی نسبت به هسته قرار دارد.</a:t>
            </a:r>
          </a:p>
          <a:p>
            <a:pPr algn="r" rtl="1"/>
            <a:r>
              <a:rPr lang="fa-IR"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هرچه عدد بزرگتر باشد، فاصله ی آن از هسته دورتر است و تراز انرژی آن بالاتر خواهد بود.</a:t>
            </a:r>
            <a:endPar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r" rtl="1"/>
            <a:endParaRPr lang="en-US" dirty="0"/>
          </a:p>
        </p:txBody>
      </p:sp>
      <p:sp>
        <p:nvSpPr>
          <p:cNvPr id="4" name="Slide Number Placeholder 3"/>
          <p:cNvSpPr>
            <a:spLocks noGrp="1"/>
          </p:cNvSpPr>
          <p:nvPr>
            <p:ph type="sldNum" sz="quarter" idx="12"/>
          </p:nvPr>
        </p:nvSpPr>
        <p:spPr/>
        <p:txBody>
          <a:bodyPr/>
          <a:lstStyle/>
          <a:p>
            <a:fld id="{C3A77B09-5ED4-4484-B9CA-FC4B84D63F1F}" type="slidenum">
              <a:rPr lang="en-US" smtClean="0"/>
              <a:pPr/>
              <a:t>18</a:t>
            </a:fld>
            <a:endParaRPr lang="en-US"/>
          </a:p>
        </p:txBody>
      </p:sp>
      <p:cxnSp>
        <p:nvCxnSpPr>
          <p:cNvPr id="6" name="Straight Arrow Connector 5"/>
          <p:cNvCxnSpPr/>
          <p:nvPr/>
        </p:nvCxnSpPr>
        <p:spPr>
          <a:xfrm rot="5400000" flipH="1" flipV="1">
            <a:off x="-723900" y="4076700"/>
            <a:ext cx="3276600" cy="1588"/>
          </a:xfrm>
          <a:prstGeom prst="straightConnector1">
            <a:avLst/>
          </a:prstGeom>
          <a:ln>
            <a:tailEnd type="arrow"/>
          </a:ln>
        </p:spPr>
        <p:style>
          <a:lnRef idx="2">
            <a:schemeClr val="accent2"/>
          </a:lnRef>
          <a:fillRef idx="0">
            <a:schemeClr val="accent2"/>
          </a:fillRef>
          <a:effectRef idx="1">
            <a:schemeClr val="accent2"/>
          </a:effectRef>
          <a:fontRef idx="minor">
            <a:schemeClr val="tx1"/>
          </a:fontRef>
        </p:style>
      </p:cxnSp>
      <p:cxnSp>
        <p:nvCxnSpPr>
          <p:cNvPr id="10" name="Straight Connector 9"/>
          <p:cNvCxnSpPr/>
          <p:nvPr/>
        </p:nvCxnSpPr>
        <p:spPr>
          <a:xfrm>
            <a:off x="914400" y="5713412"/>
            <a:ext cx="5486400" cy="1588"/>
          </a:xfrm>
          <a:prstGeom prst="line">
            <a:avLst/>
          </a:prstGeom>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914400" y="2741612"/>
            <a:ext cx="5486400" cy="1588"/>
          </a:xfrm>
          <a:prstGeom prst="line">
            <a:avLst/>
          </a:prstGeom>
        </p:spPr>
        <p:style>
          <a:lnRef idx="1">
            <a:schemeClr val="dk1"/>
          </a:lnRef>
          <a:fillRef idx="0">
            <a:schemeClr val="dk1"/>
          </a:fillRef>
          <a:effectRef idx="0">
            <a:schemeClr val="dk1"/>
          </a:effectRef>
          <a:fontRef idx="minor">
            <a:schemeClr val="tx1"/>
          </a:fontRef>
        </p:style>
      </p:cxnSp>
      <p:cxnSp>
        <p:nvCxnSpPr>
          <p:cNvPr id="12" name="Straight Connector 11"/>
          <p:cNvCxnSpPr/>
          <p:nvPr/>
        </p:nvCxnSpPr>
        <p:spPr>
          <a:xfrm>
            <a:off x="914400" y="2817812"/>
            <a:ext cx="5486400" cy="1588"/>
          </a:xfrm>
          <a:prstGeom prst="line">
            <a:avLst/>
          </a:prstGeom>
        </p:spPr>
        <p:style>
          <a:lnRef idx="1">
            <a:schemeClr val="dk1"/>
          </a:lnRef>
          <a:fillRef idx="0">
            <a:schemeClr val="dk1"/>
          </a:fillRef>
          <a:effectRef idx="0">
            <a:schemeClr val="dk1"/>
          </a:effectRef>
          <a:fontRef idx="minor">
            <a:schemeClr val="tx1"/>
          </a:fontRef>
        </p:style>
      </p:cxnSp>
      <p:cxnSp>
        <p:nvCxnSpPr>
          <p:cNvPr id="13" name="Straight Connector 12"/>
          <p:cNvCxnSpPr/>
          <p:nvPr/>
        </p:nvCxnSpPr>
        <p:spPr>
          <a:xfrm>
            <a:off x="914400" y="2895600"/>
            <a:ext cx="5486400" cy="1588"/>
          </a:xfrm>
          <a:prstGeom prst="line">
            <a:avLst/>
          </a:prstGeom>
        </p:spPr>
        <p:style>
          <a:lnRef idx="1">
            <a:schemeClr val="dk1"/>
          </a:lnRef>
          <a:fillRef idx="0">
            <a:schemeClr val="dk1"/>
          </a:fillRef>
          <a:effectRef idx="0">
            <a:schemeClr val="dk1"/>
          </a:effectRef>
          <a:fontRef idx="minor">
            <a:schemeClr val="tx1"/>
          </a:fontRef>
        </p:style>
      </p:cxnSp>
      <p:cxnSp>
        <p:nvCxnSpPr>
          <p:cNvPr id="15" name="Straight Connector 14"/>
          <p:cNvCxnSpPr/>
          <p:nvPr/>
        </p:nvCxnSpPr>
        <p:spPr>
          <a:xfrm>
            <a:off x="914400" y="3124200"/>
            <a:ext cx="5486400" cy="1588"/>
          </a:xfrm>
          <a:prstGeom prst="line">
            <a:avLst/>
          </a:prstGeom>
        </p:spPr>
        <p:style>
          <a:lnRef idx="1">
            <a:schemeClr val="dk1"/>
          </a:lnRef>
          <a:fillRef idx="0">
            <a:schemeClr val="dk1"/>
          </a:fillRef>
          <a:effectRef idx="0">
            <a:schemeClr val="dk1"/>
          </a:effectRef>
          <a:fontRef idx="minor">
            <a:schemeClr val="tx1"/>
          </a:fontRef>
        </p:style>
      </p:cxnSp>
      <p:cxnSp>
        <p:nvCxnSpPr>
          <p:cNvPr id="16" name="Straight Connector 15"/>
          <p:cNvCxnSpPr/>
          <p:nvPr/>
        </p:nvCxnSpPr>
        <p:spPr>
          <a:xfrm>
            <a:off x="914400" y="3429000"/>
            <a:ext cx="5486400" cy="1588"/>
          </a:xfrm>
          <a:prstGeom prst="line">
            <a:avLst/>
          </a:prstGeom>
        </p:spPr>
        <p:style>
          <a:lnRef idx="1">
            <a:schemeClr val="dk1"/>
          </a:lnRef>
          <a:fillRef idx="0">
            <a:schemeClr val="dk1"/>
          </a:fillRef>
          <a:effectRef idx="0">
            <a:schemeClr val="dk1"/>
          </a:effectRef>
          <a:fontRef idx="minor">
            <a:schemeClr val="tx1"/>
          </a:fontRef>
        </p:style>
      </p:cxnSp>
      <p:cxnSp>
        <p:nvCxnSpPr>
          <p:cNvPr id="17" name="Straight Connector 16"/>
          <p:cNvCxnSpPr/>
          <p:nvPr/>
        </p:nvCxnSpPr>
        <p:spPr>
          <a:xfrm>
            <a:off x="914400" y="3884612"/>
            <a:ext cx="5486400" cy="1588"/>
          </a:xfrm>
          <a:prstGeom prst="line">
            <a:avLst/>
          </a:prstGeom>
        </p:spPr>
        <p:style>
          <a:lnRef idx="1">
            <a:schemeClr val="dk1"/>
          </a:lnRef>
          <a:fillRef idx="0">
            <a:schemeClr val="dk1"/>
          </a:fillRef>
          <a:effectRef idx="0">
            <a:schemeClr val="dk1"/>
          </a:effectRef>
          <a:fontRef idx="minor">
            <a:schemeClr val="tx1"/>
          </a:fontRef>
        </p:style>
      </p:cxnSp>
      <p:cxnSp>
        <p:nvCxnSpPr>
          <p:cNvPr id="18" name="Straight Connector 17"/>
          <p:cNvCxnSpPr/>
          <p:nvPr/>
        </p:nvCxnSpPr>
        <p:spPr>
          <a:xfrm>
            <a:off x="914400" y="4570412"/>
            <a:ext cx="5486400" cy="1588"/>
          </a:xfrm>
          <a:prstGeom prst="line">
            <a:avLst/>
          </a:prstGeom>
        </p:spPr>
        <p:style>
          <a:lnRef idx="1">
            <a:schemeClr val="dk1"/>
          </a:lnRef>
          <a:fillRef idx="0">
            <a:schemeClr val="dk1"/>
          </a:fillRef>
          <a:effectRef idx="0">
            <a:schemeClr val="dk1"/>
          </a:effectRef>
          <a:fontRef idx="minor">
            <a:schemeClr val="tx1"/>
          </a:fontRef>
        </p:style>
      </p:cxnSp>
      <p:sp>
        <p:nvSpPr>
          <p:cNvPr id="20" name="TextBox 19"/>
          <p:cNvSpPr txBox="1"/>
          <p:nvPr/>
        </p:nvSpPr>
        <p:spPr>
          <a:xfrm>
            <a:off x="6477000" y="2362200"/>
            <a:ext cx="1447800" cy="369332"/>
          </a:xfrm>
          <a:prstGeom prst="rect">
            <a:avLst/>
          </a:prstGeom>
          <a:noFill/>
        </p:spPr>
        <p:txBody>
          <a:bodyPr wrap="square" rtlCol="0">
            <a:spAutoFit/>
          </a:bodyPr>
          <a:lstStyle/>
          <a:p>
            <a:r>
              <a:rPr lang="en-US" dirty="0" smtClean="0"/>
              <a:t>N=7</a:t>
            </a:r>
            <a:endParaRPr lang="en-US" dirty="0"/>
          </a:p>
        </p:txBody>
      </p:sp>
      <p:sp>
        <p:nvSpPr>
          <p:cNvPr id="21" name="TextBox 20"/>
          <p:cNvSpPr txBox="1"/>
          <p:nvPr/>
        </p:nvSpPr>
        <p:spPr>
          <a:xfrm>
            <a:off x="6477000" y="2590800"/>
            <a:ext cx="1447800" cy="369332"/>
          </a:xfrm>
          <a:prstGeom prst="rect">
            <a:avLst/>
          </a:prstGeom>
          <a:noFill/>
        </p:spPr>
        <p:txBody>
          <a:bodyPr wrap="square" rtlCol="0">
            <a:spAutoFit/>
          </a:bodyPr>
          <a:lstStyle/>
          <a:p>
            <a:r>
              <a:rPr lang="en-US" dirty="0" smtClean="0"/>
              <a:t>N=6</a:t>
            </a:r>
            <a:endParaRPr lang="en-US" dirty="0"/>
          </a:p>
        </p:txBody>
      </p:sp>
      <p:sp>
        <p:nvSpPr>
          <p:cNvPr id="22" name="TextBox 21"/>
          <p:cNvSpPr txBox="1"/>
          <p:nvPr/>
        </p:nvSpPr>
        <p:spPr>
          <a:xfrm>
            <a:off x="6477000" y="2891135"/>
            <a:ext cx="1447800" cy="369332"/>
          </a:xfrm>
          <a:prstGeom prst="rect">
            <a:avLst/>
          </a:prstGeom>
          <a:noFill/>
        </p:spPr>
        <p:txBody>
          <a:bodyPr wrap="square" rtlCol="0">
            <a:spAutoFit/>
          </a:bodyPr>
          <a:lstStyle/>
          <a:p>
            <a:r>
              <a:rPr lang="en-US" dirty="0" smtClean="0"/>
              <a:t>N=5</a:t>
            </a:r>
            <a:endParaRPr lang="en-US" dirty="0"/>
          </a:p>
        </p:txBody>
      </p:sp>
      <p:sp>
        <p:nvSpPr>
          <p:cNvPr id="23" name="TextBox 22"/>
          <p:cNvSpPr txBox="1"/>
          <p:nvPr/>
        </p:nvSpPr>
        <p:spPr>
          <a:xfrm>
            <a:off x="6477000" y="3200400"/>
            <a:ext cx="1447800" cy="400110"/>
          </a:xfrm>
          <a:prstGeom prst="rect">
            <a:avLst/>
          </a:prstGeom>
          <a:noFill/>
        </p:spPr>
        <p:txBody>
          <a:bodyPr wrap="square" rtlCol="0">
            <a:spAutoFit/>
          </a:bodyPr>
          <a:lstStyle/>
          <a:p>
            <a:r>
              <a:rPr lang="en-US" dirty="0" smtClean="0"/>
              <a:t>N=</a:t>
            </a:r>
            <a:r>
              <a:rPr lang="en-US" sz="2000" dirty="0" smtClean="0"/>
              <a:t>4</a:t>
            </a:r>
            <a:endParaRPr lang="en-US" dirty="0"/>
          </a:p>
        </p:txBody>
      </p:sp>
      <p:sp>
        <p:nvSpPr>
          <p:cNvPr id="24" name="TextBox 23"/>
          <p:cNvSpPr txBox="1"/>
          <p:nvPr/>
        </p:nvSpPr>
        <p:spPr>
          <a:xfrm>
            <a:off x="6477000" y="4343400"/>
            <a:ext cx="1447800" cy="461665"/>
          </a:xfrm>
          <a:prstGeom prst="rect">
            <a:avLst/>
          </a:prstGeom>
          <a:noFill/>
        </p:spPr>
        <p:txBody>
          <a:bodyPr wrap="square" rtlCol="0">
            <a:spAutoFit/>
          </a:bodyPr>
          <a:lstStyle/>
          <a:p>
            <a:r>
              <a:rPr lang="en-US" dirty="0" smtClean="0"/>
              <a:t>N=</a:t>
            </a:r>
            <a:r>
              <a:rPr lang="en-US" sz="2400" dirty="0" smtClean="0"/>
              <a:t>2</a:t>
            </a:r>
            <a:endParaRPr lang="en-US" dirty="0"/>
          </a:p>
        </p:txBody>
      </p:sp>
      <p:sp>
        <p:nvSpPr>
          <p:cNvPr id="25" name="TextBox 24"/>
          <p:cNvSpPr txBox="1"/>
          <p:nvPr/>
        </p:nvSpPr>
        <p:spPr>
          <a:xfrm>
            <a:off x="6477000" y="3653135"/>
            <a:ext cx="685800" cy="461665"/>
          </a:xfrm>
          <a:prstGeom prst="rect">
            <a:avLst/>
          </a:prstGeom>
          <a:noFill/>
        </p:spPr>
        <p:txBody>
          <a:bodyPr wrap="square" rtlCol="0">
            <a:spAutoFit/>
          </a:bodyPr>
          <a:lstStyle/>
          <a:p>
            <a:r>
              <a:rPr lang="en-US" dirty="0" smtClean="0"/>
              <a:t>N=</a:t>
            </a:r>
            <a:r>
              <a:rPr lang="en-US" sz="2400" dirty="0" smtClean="0"/>
              <a:t>3</a:t>
            </a:r>
            <a:endParaRPr lang="en-US" dirty="0"/>
          </a:p>
        </p:txBody>
      </p:sp>
      <p:sp>
        <p:nvSpPr>
          <p:cNvPr id="26" name="TextBox 25"/>
          <p:cNvSpPr txBox="1"/>
          <p:nvPr/>
        </p:nvSpPr>
        <p:spPr>
          <a:xfrm>
            <a:off x="6477000" y="5486400"/>
            <a:ext cx="1447800" cy="461665"/>
          </a:xfrm>
          <a:prstGeom prst="rect">
            <a:avLst/>
          </a:prstGeom>
          <a:noFill/>
        </p:spPr>
        <p:txBody>
          <a:bodyPr wrap="square" rtlCol="0">
            <a:spAutoFit/>
          </a:bodyPr>
          <a:lstStyle/>
          <a:p>
            <a:r>
              <a:rPr lang="en-US" dirty="0" smtClean="0"/>
              <a:t>N=</a:t>
            </a:r>
            <a:r>
              <a:rPr lang="en-US" sz="2400" dirty="0" smtClean="0"/>
              <a:t>1</a:t>
            </a:r>
            <a:endParaRPr lang="en-US" dirty="0"/>
          </a:p>
        </p:txBody>
      </p:sp>
      <p:cxnSp>
        <p:nvCxnSpPr>
          <p:cNvPr id="28" name="Straight Arrow Connector 27"/>
          <p:cNvCxnSpPr/>
          <p:nvPr/>
        </p:nvCxnSpPr>
        <p:spPr>
          <a:xfrm rot="5400000">
            <a:off x="1104900" y="4229100"/>
            <a:ext cx="685800" cy="1588"/>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cxnSp>
        <p:nvCxnSpPr>
          <p:cNvPr id="30" name="Straight Arrow Connector 29"/>
          <p:cNvCxnSpPr/>
          <p:nvPr/>
        </p:nvCxnSpPr>
        <p:spPr>
          <a:xfrm rot="5400000">
            <a:off x="2171700" y="4000500"/>
            <a:ext cx="1143000" cy="1588"/>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cxnSp>
        <p:nvCxnSpPr>
          <p:cNvPr id="32" name="Straight Arrow Connector 31"/>
          <p:cNvCxnSpPr/>
          <p:nvPr/>
        </p:nvCxnSpPr>
        <p:spPr>
          <a:xfrm rot="5400000">
            <a:off x="3314700" y="3848100"/>
            <a:ext cx="1447800" cy="1588"/>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cxnSp>
        <p:nvCxnSpPr>
          <p:cNvPr id="34" name="Straight Arrow Connector 33"/>
          <p:cNvCxnSpPr/>
          <p:nvPr/>
        </p:nvCxnSpPr>
        <p:spPr>
          <a:xfrm rot="5400000">
            <a:off x="3886200" y="3733800"/>
            <a:ext cx="1676400" cy="1588"/>
          </a:xfrm>
          <a:prstGeom prst="straightConnector1">
            <a:avLst/>
          </a:prstGeom>
          <a:ln>
            <a:tailEnd type="arrow"/>
          </a:ln>
        </p:spPr>
        <p:style>
          <a:lnRef idx="2">
            <a:schemeClr val="accent5"/>
          </a:lnRef>
          <a:fillRef idx="0">
            <a:schemeClr val="accent5"/>
          </a:fillRef>
          <a:effectRef idx="1">
            <a:schemeClr val="accent5"/>
          </a:effectRef>
          <a:fontRef idx="minor">
            <a:schemeClr val="tx1"/>
          </a:fontRef>
        </p:style>
      </p:cxnSp>
      <p:sp>
        <p:nvSpPr>
          <p:cNvPr id="36" name="TextBox 35"/>
          <p:cNvSpPr txBox="1"/>
          <p:nvPr/>
        </p:nvSpPr>
        <p:spPr>
          <a:xfrm>
            <a:off x="914400" y="5867400"/>
            <a:ext cx="5334000" cy="461665"/>
          </a:xfrm>
          <a:prstGeom prst="rect">
            <a:avLst/>
          </a:prstGeom>
          <a:noFill/>
        </p:spPr>
        <p:txBody>
          <a:bodyPr wrap="square" rtlCol="0">
            <a:spAutoFit/>
          </a:bodyPr>
          <a:lstStyle/>
          <a:p>
            <a:r>
              <a:rPr lang="fa-IR" sz="2400" dirty="0" smtClean="0"/>
              <a:t>پایدارترین تراز انرژی (نزدیک ترین مدار به هسته)</a:t>
            </a:r>
            <a:endParaRPr lang="en-US" sz="2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562600"/>
          </a:xfrm>
        </p:spPr>
        <p:txBody>
          <a:bodyPr/>
          <a:lstStyle/>
          <a:p>
            <a:pPr lvl="0" algn="r" rtl="1">
              <a:buNone/>
            </a:pPr>
            <a:r>
              <a:rPr lang="fa-IR"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2- اعداد کوانتومی اوربیتالی </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a:t>
            </a:r>
            <a:r>
              <a:rPr lang="fa-IR"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این عدد، شکل تراز فرعی انرژی را مشخص می کند که الکترون در آن قرار دارد و مقادیر آن با توجه به عدد کوانتومی اصلی </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a:t>
            </a:r>
            <a:r>
              <a:rPr lang="fa-IR"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مشخص می گردد. </a:t>
            </a:r>
          </a:p>
          <a:p>
            <a:pPr algn="r" rtl="1"/>
            <a:r>
              <a:rPr lang="fa-IR"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یعنی برای الکترونی که دارای عدد کوانتومی اصلی </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a:t>
            </a:r>
            <a:r>
              <a:rPr lang="fa-IR"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است، اعداد کوانتومی فرعی آن می تواند از صفر تا </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(n-1)</a:t>
            </a:r>
            <a:r>
              <a:rPr lang="fa-IR"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باشد.</a:t>
            </a:r>
          </a:p>
          <a:p>
            <a:pPr algn="r" rtl="1"/>
            <a:r>
              <a:rPr lang="fa-IR"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مقادیر </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a:t>
            </a:r>
            <a:r>
              <a:rPr lang="fa-IR"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را به جای عدد اغلب با حروف انگلیسی </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a:t>
            </a:r>
            <a:r>
              <a:rPr lang="fa-IR"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و </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t>
            </a:r>
            <a:r>
              <a:rPr lang="fa-IR"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و </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a:t>
            </a:r>
            <a:r>
              <a:rPr lang="fa-IR"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و </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f</a:t>
            </a:r>
            <a:r>
              <a:rPr lang="fa-IR"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و... نشان می دهند.</a:t>
            </a:r>
            <a:endPar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r" rtl="1">
              <a:buNone/>
            </a:pPr>
            <a:endParaRPr lang="en-US" dirty="0"/>
          </a:p>
        </p:txBody>
      </p:sp>
      <p:sp>
        <p:nvSpPr>
          <p:cNvPr id="4" name="Slide Number Placeholder 3"/>
          <p:cNvSpPr>
            <a:spLocks noGrp="1"/>
          </p:cNvSpPr>
          <p:nvPr>
            <p:ph type="sldNum" sz="quarter" idx="12"/>
          </p:nvPr>
        </p:nvSpPr>
        <p:spPr/>
        <p:txBody>
          <a:bodyPr/>
          <a:lstStyle/>
          <a:p>
            <a:fld id="{C3A77B09-5ED4-4484-B9CA-FC4B84D63F1F}" type="slidenum">
              <a:rPr lang="en-US" smtClean="0"/>
              <a:pPr/>
              <a:t>19</a:t>
            </a:fld>
            <a:endParaRPr lang="en-US"/>
          </a:p>
        </p:txBody>
      </p:sp>
      <p:graphicFrame>
        <p:nvGraphicFramePr>
          <p:cNvPr id="6" name="Table 5"/>
          <p:cNvGraphicFramePr>
            <a:graphicFrameLocks noGrp="1"/>
          </p:cNvGraphicFramePr>
          <p:nvPr/>
        </p:nvGraphicFramePr>
        <p:xfrm>
          <a:off x="1981200" y="4267200"/>
          <a:ext cx="5257800" cy="1854200"/>
        </p:xfrm>
        <a:graphic>
          <a:graphicData uri="http://schemas.openxmlformats.org/drawingml/2006/table">
            <a:tbl>
              <a:tblPr firstRow="1" bandRow="1">
                <a:tableStyleId>{85BE263C-DBD7-4A20-BB59-AAB30ACAA65A}</a:tableStyleId>
              </a:tblPr>
              <a:tblGrid>
                <a:gridCol w="2628900">
                  <a:extLst>
                    <a:ext uri="{9D8B030D-6E8A-4147-A177-3AD203B41FA5}">
                      <a16:colId xmlns:a16="http://schemas.microsoft.com/office/drawing/2014/main" val="20000"/>
                    </a:ext>
                  </a:extLst>
                </a:gridCol>
                <a:gridCol w="2628900">
                  <a:extLst>
                    <a:ext uri="{9D8B030D-6E8A-4147-A177-3AD203B41FA5}">
                      <a16:colId xmlns:a16="http://schemas.microsoft.com/office/drawing/2014/main" val="20001"/>
                    </a:ext>
                  </a:extLst>
                </a:gridCol>
              </a:tblGrid>
              <a:tr h="370840">
                <a:tc>
                  <a:txBody>
                    <a:bodyPr/>
                    <a:lstStyle/>
                    <a:p>
                      <a:pPr algn="ctr" rtl="1"/>
                      <a:r>
                        <a:rPr lang="fa-IR" dirty="0" smtClean="0"/>
                        <a:t>عدد کوانتومی فرعی</a:t>
                      </a:r>
                      <a:endParaRPr lang="en-US" dirty="0"/>
                    </a:p>
                  </a:txBody>
                  <a:tcPr/>
                </a:tc>
                <a:tc>
                  <a:txBody>
                    <a:bodyPr/>
                    <a:lstStyle/>
                    <a:p>
                      <a:pPr algn="ctr" rtl="1"/>
                      <a:r>
                        <a:rPr lang="fa-IR" dirty="0" smtClean="0"/>
                        <a:t>نام اوربیتال</a:t>
                      </a:r>
                      <a:endParaRPr lang="en-US" dirty="0"/>
                    </a:p>
                  </a:txBody>
                  <a:tcPr/>
                </a:tc>
                <a:extLst>
                  <a:ext uri="{0D108BD9-81ED-4DB2-BD59-A6C34878D82A}">
                    <a16:rowId xmlns:a16="http://schemas.microsoft.com/office/drawing/2014/main" val="10000"/>
                  </a:ext>
                </a:extLst>
              </a:tr>
              <a:tr h="370840">
                <a:tc>
                  <a:txBody>
                    <a:bodyPr/>
                    <a:lstStyle/>
                    <a:p>
                      <a:pPr algn="ctr" rtl="1"/>
                      <a:r>
                        <a:rPr lang="fa-IR" dirty="0" smtClean="0"/>
                        <a:t>0</a:t>
                      </a:r>
                      <a:endParaRPr lang="en-US" dirty="0"/>
                    </a:p>
                  </a:txBody>
                  <a:tcPr/>
                </a:tc>
                <a:tc>
                  <a:txBody>
                    <a:bodyPr/>
                    <a:lstStyle/>
                    <a:p>
                      <a:pPr algn="ctr" rtl="1"/>
                      <a:r>
                        <a:rPr lang="en-US" dirty="0" smtClean="0"/>
                        <a:t>S</a:t>
                      </a:r>
                      <a:endParaRPr lang="en-US" dirty="0"/>
                    </a:p>
                  </a:txBody>
                  <a:tcPr/>
                </a:tc>
                <a:extLst>
                  <a:ext uri="{0D108BD9-81ED-4DB2-BD59-A6C34878D82A}">
                    <a16:rowId xmlns:a16="http://schemas.microsoft.com/office/drawing/2014/main" val="10001"/>
                  </a:ext>
                </a:extLst>
              </a:tr>
              <a:tr h="370840">
                <a:tc>
                  <a:txBody>
                    <a:bodyPr/>
                    <a:lstStyle/>
                    <a:p>
                      <a:pPr algn="ctr" rtl="1"/>
                      <a:r>
                        <a:rPr lang="fa-IR" dirty="0" smtClean="0"/>
                        <a:t>1</a:t>
                      </a:r>
                      <a:endParaRPr lang="en-US" dirty="0"/>
                    </a:p>
                  </a:txBody>
                  <a:tcPr/>
                </a:tc>
                <a:tc>
                  <a:txBody>
                    <a:bodyPr/>
                    <a:lstStyle/>
                    <a:p>
                      <a:pPr algn="ctr" rtl="1"/>
                      <a:r>
                        <a:rPr lang="en-US" dirty="0" smtClean="0"/>
                        <a:t>P</a:t>
                      </a:r>
                      <a:endParaRPr lang="en-US" dirty="0"/>
                    </a:p>
                  </a:txBody>
                  <a:tcPr/>
                </a:tc>
                <a:extLst>
                  <a:ext uri="{0D108BD9-81ED-4DB2-BD59-A6C34878D82A}">
                    <a16:rowId xmlns:a16="http://schemas.microsoft.com/office/drawing/2014/main" val="10002"/>
                  </a:ext>
                </a:extLst>
              </a:tr>
              <a:tr h="370840">
                <a:tc>
                  <a:txBody>
                    <a:bodyPr/>
                    <a:lstStyle/>
                    <a:p>
                      <a:pPr algn="ctr" rtl="1"/>
                      <a:r>
                        <a:rPr lang="fa-IR" dirty="0" smtClean="0"/>
                        <a:t>2</a:t>
                      </a:r>
                      <a:endParaRPr lang="en-US" dirty="0"/>
                    </a:p>
                  </a:txBody>
                  <a:tcPr/>
                </a:tc>
                <a:tc>
                  <a:txBody>
                    <a:bodyPr/>
                    <a:lstStyle/>
                    <a:p>
                      <a:pPr algn="ctr" rtl="1"/>
                      <a:r>
                        <a:rPr lang="en-US" dirty="0" smtClean="0"/>
                        <a:t>d</a:t>
                      </a:r>
                      <a:endParaRPr lang="en-US" dirty="0"/>
                    </a:p>
                  </a:txBody>
                  <a:tcPr/>
                </a:tc>
                <a:extLst>
                  <a:ext uri="{0D108BD9-81ED-4DB2-BD59-A6C34878D82A}">
                    <a16:rowId xmlns:a16="http://schemas.microsoft.com/office/drawing/2014/main" val="10003"/>
                  </a:ext>
                </a:extLst>
              </a:tr>
              <a:tr h="370840">
                <a:tc>
                  <a:txBody>
                    <a:bodyPr/>
                    <a:lstStyle/>
                    <a:p>
                      <a:pPr algn="ctr" rtl="1"/>
                      <a:r>
                        <a:rPr lang="fa-IR" dirty="0" smtClean="0"/>
                        <a:t>3</a:t>
                      </a:r>
                      <a:endParaRPr lang="en-US" dirty="0"/>
                    </a:p>
                  </a:txBody>
                  <a:tcPr/>
                </a:tc>
                <a:tc>
                  <a:txBody>
                    <a:bodyPr/>
                    <a:lstStyle/>
                    <a:p>
                      <a:pPr algn="ctr" rtl="1"/>
                      <a:r>
                        <a:rPr lang="en-US" dirty="0" smtClean="0"/>
                        <a:t>f</a:t>
                      </a:r>
                      <a:endParaRPr lang="en-US" dirty="0"/>
                    </a:p>
                  </a:txBody>
                  <a:tcP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5029200"/>
          </a:xfrm>
        </p:spPr>
        <p:txBody>
          <a:bodyPr/>
          <a:lstStyle/>
          <a:p>
            <a:pPr algn="r" rtl="1"/>
            <a:r>
              <a:rPr lang="fa-IR" dirty="0" smtClean="0"/>
              <a:t>با توجه به توضیحات قبل، دقت کنید که به جز لایه ی الکترونی اول  بقیه لایه های الکترونی دارای دو یا چند اوربیتال خواهند بود.</a:t>
            </a:r>
            <a:endParaRPr lang="en-US" dirty="0"/>
          </a:p>
        </p:txBody>
      </p:sp>
      <p:sp>
        <p:nvSpPr>
          <p:cNvPr id="4" name="Slide Number Placeholder 3"/>
          <p:cNvSpPr>
            <a:spLocks noGrp="1"/>
          </p:cNvSpPr>
          <p:nvPr>
            <p:ph type="sldNum" sz="quarter" idx="12"/>
          </p:nvPr>
        </p:nvSpPr>
        <p:spPr/>
        <p:txBody>
          <a:bodyPr/>
          <a:lstStyle/>
          <a:p>
            <a:fld id="{C3A77B09-5ED4-4484-B9CA-FC4B84D63F1F}" type="slidenum">
              <a:rPr lang="en-US" smtClean="0"/>
              <a:pPr/>
              <a:t>20</a:t>
            </a:fld>
            <a:endParaRPr lang="en-US"/>
          </a:p>
        </p:txBody>
      </p:sp>
      <p:graphicFrame>
        <p:nvGraphicFramePr>
          <p:cNvPr id="5" name="Table 4"/>
          <p:cNvGraphicFramePr>
            <a:graphicFrameLocks noGrp="1"/>
          </p:cNvGraphicFramePr>
          <p:nvPr/>
        </p:nvGraphicFramePr>
        <p:xfrm>
          <a:off x="609600" y="3048000"/>
          <a:ext cx="7924800" cy="1828800"/>
        </p:xfrm>
        <a:graphic>
          <a:graphicData uri="http://schemas.openxmlformats.org/drawingml/2006/table">
            <a:tbl>
              <a:tblPr firstRow="1" bandRow="1">
                <a:tableStyleId>{D113A9D2-9D6B-4929-AA2D-F23B5EE8CBE7}</a:tableStyleId>
              </a:tblPr>
              <a:tblGrid>
                <a:gridCol w="13716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gridCol w="2438400">
                  <a:extLst>
                    <a:ext uri="{9D8B030D-6E8A-4147-A177-3AD203B41FA5}">
                      <a16:colId xmlns:a16="http://schemas.microsoft.com/office/drawing/2014/main" val="20004"/>
                    </a:ext>
                  </a:extLst>
                </a:gridCol>
              </a:tblGrid>
              <a:tr h="609600">
                <a:tc>
                  <a:txBody>
                    <a:bodyPr/>
                    <a:lstStyle/>
                    <a:p>
                      <a:pPr algn="ctr" rtl="1"/>
                      <a:r>
                        <a:rPr lang="fa-IR" dirty="0" smtClean="0">
                          <a:solidFill>
                            <a:sysClr val="windowText" lastClr="000000"/>
                          </a:solidFill>
                        </a:rPr>
                        <a:t>4</a:t>
                      </a:r>
                      <a:endParaRPr lang="en-US"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a:r>
                        <a:rPr lang="fa-IR" dirty="0" smtClean="0">
                          <a:solidFill>
                            <a:sysClr val="windowText" lastClr="000000"/>
                          </a:solidFill>
                        </a:rPr>
                        <a:t>3</a:t>
                      </a:r>
                      <a:endParaRPr lang="en-US"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a:r>
                        <a:rPr lang="fa-IR" dirty="0" smtClean="0">
                          <a:solidFill>
                            <a:sysClr val="windowText" lastClr="000000"/>
                          </a:solidFill>
                        </a:rPr>
                        <a:t>2</a:t>
                      </a:r>
                      <a:endParaRPr lang="en-US"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a:r>
                        <a:rPr lang="fa-IR" dirty="0" smtClean="0">
                          <a:solidFill>
                            <a:sysClr val="windowText" lastClr="000000"/>
                          </a:solidFill>
                        </a:rPr>
                        <a:t>1</a:t>
                      </a:r>
                      <a:endParaRPr lang="en-US"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a:r>
                        <a:rPr lang="fa-IR" dirty="0" smtClean="0">
                          <a:solidFill>
                            <a:sysClr val="windowText" lastClr="000000"/>
                          </a:solidFill>
                        </a:rPr>
                        <a:t>عدد کوانتومی</a:t>
                      </a:r>
                      <a:r>
                        <a:rPr lang="fa-IR" baseline="0" dirty="0" smtClean="0">
                          <a:solidFill>
                            <a:sysClr val="windowText" lastClr="000000"/>
                          </a:solidFill>
                        </a:rPr>
                        <a:t> اصلی </a:t>
                      </a:r>
                      <a:r>
                        <a:rPr lang="en-US" baseline="0" dirty="0" smtClean="0">
                          <a:solidFill>
                            <a:sysClr val="windowText" lastClr="000000"/>
                          </a:solidFill>
                        </a:rPr>
                        <a:t>(n)</a:t>
                      </a:r>
                      <a:endParaRPr lang="en-US"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609600">
                <a:tc>
                  <a:txBody>
                    <a:bodyPr/>
                    <a:lstStyle/>
                    <a:p>
                      <a:pPr algn="ctr" rtl="1"/>
                      <a:r>
                        <a:rPr lang="fa-IR" dirty="0" smtClean="0">
                          <a:solidFill>
                            <a:sysClr val="windowText" lastClr="000000"/>
                          </a:solidFill>
                        </a:rPr>
                        <a:t>0 و 1 و 2 و 3</a:t>
                      </a:r>
                      <a:endParaRPr lang="en-US"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a:r>
                        <a:rPr lang="fa-IR" dirty="0" smtClean="0">
                          <a:solidFill>
                            <a:sysClr val="windowText" lastClr="000000"/>
                          </a:solidFill>
                        </a:rPr>
                        <a:t>0 و 1 و 2</a:t>
                      </a:r>
                      <a:endParaRPr lang="en-US"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a:r>
                        <a:rPr lang="fa-IR" dirty="0" smtClean="0">
                          <a:solidFill>
                            <a:sysClr val="windowText" lastClr="000000"/>
                          </a:solidFill>
                        </a:rPr>
                        <a:t>0 و 1</a:t>
                      </a:r>
                      <a:endParaRPr lang="en-US"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a:r>
                        <a:rPr lang="fa-IR" dirty="0" smtClean="0">
                          <a:solidFill>
                            <a:sysClr val="windowText" lastClr="000000"/>
                          </a:solidFill>
                        </a:rPr>
                        <a:t>0</a:t>
                      </a:r>
                      <a:endParaRPr lang="en-US"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rtl="1" eaLnBrk="1" latinLnBrk="0" hangingPunct="1"/>
                      <a:r>
                        <a:rPr kumimoji="0" lang="fa-IR" b="1" kern="1200" dirty="0" smtClean="0">
                          <a:solidFill>
                            <a:sysClr val="windowText" lastClr="000000"/>
                          </a:solidFill>
                          <a:latin typeface="+mn-lt"/>
                          <a:ea typeface="+mn-ea"/>
                          <a:cs typeface="+mn-cs"/>
                        </a:rPr>
                        <a:t>اعداد کوانتومی فرعی </a:t>
                      </a:r>
                      <a:r>
                        <a:rPr kumimoji="0" lang="en-US" b="1" kern="1200" dirty="0" smtClean="0">
                          <a:solidFill>
                            <a:sysClr val="windowText" lastClr="000000"/>
                          </a:solidFill>
                          <a:latin typeface="+mn-lt"/>
                          <a:ea typeface="+mn-ea"/>
                          <a:cs typeface="+mn-cs"/>
                        </a:rPr>
                        <a:t>(l)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609600">
                <a:tc>
                  <a:txBody>
                    <a:bodyPr/>
                    <a:lstStyle/>
                    <a:p>
                      <a:pPr algn="ctr" rtl="1"/>
                      <a:r>
                        <a:rPr lang="en-US" dirty="0" smtClean="0">
                          <a:solidFill>
                            <a:sysClr val="windowText" lastClr="000000"/>
                          </a:solidFill>
                        </a:rPr>
                        <a:t>S , p , d , f</a:t>
                      </a:r>
                      <a:endParaRPr lang="en-US"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a:r>
                        <a:rPr lang="en-US" dirty="0" smtClean="0">
                          <a:solidFill>
                            <a:sysClr val="windowText" lastClr="000000"/>
                          </a:solidFill>
                        </a:rPr>
                        <a:t>S , p , d</a:t>
                      </a:r>
                      <a:endParaRPr lang="en-US"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a:r>
                        <a:rPr lang="en-US" dirty="0" smtClean="0">
                          <a:solidFill>
                            <a:sysClr val="windowText" lastClr="000000"/>
                          </a:solidFill>
                        </a:rPr>
                        <a:t>S</a:t>
                      </a:r>
                      <a:r>
                        <a:rPr lang="en-US" baseline="0" dirty="0" smtClean="0">
                          <a:solidFill>
                            <a:sysClr val="windowText" lastClr="000000"/>
                          </a:solidFill>
                        </a:rPr>
                        <a:t> , p </a:t>
                      </a:r>
                      <a:endParaRPr lang="en-US"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a:r>
                        <a:rPr lang="en-US" sz="2400" dirty="0" smtClean="0">
                          <a:solidFill>
                            <a:sysClr val="windowText" lastClr="000000"/>
                          </a:solidFill>
                        </a:rPr>
                        <a:t>s</a:t>
                      </a:r>
                      <a:endParaRPr lang="en-US" sz="2400" dirty="0">
                        <a:solidFill>
                          <a:sysClr val="windowText" lastClr="000000"/>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algn="ctr" rtl="1" eaLnBrk="1" latinLnBrk="0" hangingPunct="1"/>
                      <a:r>
                        <a:rPr kumimoji="0" lang="fa-IR" b="1" kern="1200" dirty="0" smtClean="0">
                          <a:solidFill>
                            <a:sysClr val="windowText" lastClr="000000"/>
                          </a:solidFill>
                          <a:latin typeface="+mn-lt"/>
                          <a:ea typeface="+mn-ea"/>
                          <a:cs typeface="+mn-cs"/>
                        </a:rPr>
                        <a:t>نام اوربیتال ها</a:t>
                      </a:r>
                      <a:endParaRPr kumimoji="0" lang="en-US" b="1" kern="1200" dirty="0" smtClean="0">
                        <a:solidFill>
                          <a:sysClr val="windowText" lastClr="000000"/>
                        </a:solidFill>
                        <a:latin typeface="+mn-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219200"/>
            <a:ext cx="8686800" cy="5105400"/>
          </a:xfrm>
        </p:spPr>
        <p:txBody>
          <a:bodyPr/>
          <a:lstStyle/>
          <a:p>
            <a:pPr algn="just" rtl="1">
              <a:buNone/>
            </a:pPr>
            <a:r>
              <a:rPr lang="fa-IR"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3- عدد کوانتومی مغناطیسی</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fa-IR"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r>
              <a:rPr lang="en-US" b="1" dirty="0" smtClean="0"/>
              <a:t>m</a:t>
            </a:r>
            <a:r>
              <a:rPr lang="en-US" b="1" baseline="-25000" dirty="0" smtClean="0"/>
              <a:t>l</a:t>
            </a:r>
            <a:r>
              <a:rPr lang="fa-IR"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این عدد جهت گیری اوربیتال ها را مشخص می کند و مقادیر آن بستگی به عددد کوانتومی فرعی الکترون دارد.</a:t>
            </a:r>
            <a:endPar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r" rtl="1"/>
            <a:r>
              <a:rPr lang="fa-IR"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اگر عدد کوانتومی اوربیتالی، الکترونی برابر با </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a:t>
            </a:r>
            <a:r>
              <a:rPr lang="fa-IR"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باشد، اعداد کوانتومی مغناطیسی آن از 1+ تا 1- میتواند باشد.</a:t>
            </a:r>
          </a:p>
          <a:p>
            <a:pPr algn="r" rtl="1"/>
            <a:r>
              <a:rPr lang="fa-IR"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مثلا اگر عدد کوانتومی اوربیتالی یک باشد (نشانه اوربیتال </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t>
            </a:r>
            <a:r>
              <a:rPr lang="fa-IR"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این الکترون می تواند یکی از سه عدد کوانتومی مغناطیسی 1- و 0 و 1+ را داشته باشد.</a:t>
            </a:r>
            <a:endPar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r" rtl="1"/>
            <a:r>
              <a:rPr lang="fa-IR"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به عبارت دیگر اوربیتال </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p</a:t>
            </a:r>
            <a:r>
              <a:rPr lang="fa-IR"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میتواند در فضا در سه جهت قرار داشته باشد.  </a:t>
            </a:r>
          </a:p>
          <a:p>
            <a:pPr lvl="0" algn="r" rtl="1">
              <a:buNone/>
            </a:pPr>
            <a:endParaRPr lang="fa-IR"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4" name="Slide Number Placeholder 3"/>
          <p:cNvSpPr>
            <a:spLocks noGrp="1"/>
          </p:cNvSpPr>
          <p:nvPr>
            <p:ph type="sldNum" sz="quarter" idx="12"/>
          </p:nvPr>
        </p:nvSpPr>
        <p:spPr/>
        <p:txBody>
          <a:bodyPr/>
          <a:lstStyle/>
          <a:p>
            <a:fld id="{C3A77B09-5ED4-4484-B9CA-FC4B84D63F1F}" type="slidenum">
              <a:rPr lang="en-US" smtClean="0"/>
              <a:pPr/>
              <a:t>21</a:t>
            </a:fld>
            <a:endParaRPr lang="en-US"/>
          </a:p>
        </p:txBody>
      </p:sp>
      <p:graphicFrame>
        <p:nvGraphicFramePr>
          <p:cNvPr id="15" name="Table 14"/>
          <p:cNvGraphicFramePr>
            <a:graphicFrameLocks noGrp="1"/>
          </p:cNvGraphicFramePr>
          <p:nvPr/>
        </p:nvGraphicFramePr>
        <p:xfrm>
          <a:off x="1905000" y="4546600"/>
          <a:ext cx="5257800" cy="1854200"/>
        </p:xfrm>
        <a:graphic>
          <a:graphicData uri="http://schemas.openxmlformats.org/drawingml/2006/table">
            <a:tbl>
              <a:tblPr firstRow="1" bandRow="1">
                <a:tableStyleId>{85BE263C-DBD7-4A20-BB59-AAB30ACAA65A}</a:tableStyleId>
              </a:tblPr>
              <a:tblGrid>
                <a:gridCol w="2628900">
                  <a:extLst>
                    <a:ext uri="{9D8B030D-6E8A-4147-A177-3AD203B41FA5}">
                      <a16:colId xmlns:a16="http://schemas.microsoft.com/office/drawing/2014/main" val="20000"/>
                    </a:ext>
                  </a:extLst>
                </a:gridCol>
                <a:gridCol w="2628900">
                  <a:extLst>
                    <a:ext uri="{9D8B030D-6E8A-4147-A177-3AD203B41FA5}">
                      <a16:colId xmlns:a16="http://schemas.microsoft.com/office/drawing/2014/main" val="20001"/>
                    </a:ext>
                  </a:extLst>
                </a:gridCol>
              </a:tblGrid>
              <a:tr h="370840">
                <a:tc>
                  <a:txBody>
                    <a:bodyPr/>
                    <a:lstStyle/>
                    <a:p>
                      <a:pPr algn="ctr" rtl="1"/>
                      <a:r>
                        <a:rPr lang="fa-IR" dirty="0" smtClean="0"/>
                        <a:t>عدد کوانتومی فرعی</a:t>
                      </a:r>
                      <a:endParaRPr lang="en-US" dirty="0"/>
                    </a:p>
                  </a:txBody>
                  <a:tcPr/>
                </a:tc>
                <a:tc>
                  <a:txBody>
                    <a:bodyPr/>
                    <a:lstStyle/>
                    <a:p>
                      <a:pPr algn="ctr" rtl="1"/>
                      <a:r>
                        <a:rPr lang="fa-IR" dirty="0" smtClean="0"/>
                        <a:t>نام اوربیتال</a:t>
                      </a:r>
                      <a:endParaRPr lang="en-US" dirty="0"/>
                    </a:p>
                  </a:txBody>
                  <a:tcPr/>
                </a:tc>
                <a:extLst>
                  <a:ext uri="{0D108BD9-81ED-4DB2-BD59-A6C34878D82A}">
                    <a16:rowId xmlns:a16="http://schemas.microsoft.com/office/drawing/2014/main" val="10000"/>
                  </a:ext>
                </a:extLst>
              </a:tr>
              <a:tr h="370840">
                <a:tc>
                  <a:txBody>
                    <a:bodyPr/>
                    <a:lstStyle/>
                    <a:p>
                      <a:pPr algn="ctr" rtl="1"/>
                      <a:r>
                        <a:rPr lang="fa-IR" dirty="0" smtClean="0"/>
                        <a:t>0</a:t>
                      </a:r>
                      <a:endParaRPr lang="en-US" dirty="0"/>
                    </a:p>
                  </a:txBody>
                  <a:tcPr/>
                </a:tc>
                <a:tc>
                  <a:txBody>
                    <a:bodyPr/>
                    <a:lstStyle/>
                    <a:p>
                      <a:pPr algn="ctr" rtl="1"/>
                      <a:r>
                        <a:rPr lang="en-US" dirty="0" smtClean="0"/>
                        <a:t>S</a:t>
                      </a:r>
                      <a:endParaRPr lang="en-US" dirty="0"/>
                    </a:p>
                  </a:txBody>
                  <a:tcPr/>
                </a:tc>
                <a:extLst>
                  <a:ext uri="{0D108BD9-81ED-4DB2-BD59-A6C34878D82A}">
                    <a16:rowId xmlns:a16="http://schemas.microsoft.com/office/drawing/2014/main" val="10001"/>
                  </a:ext>
                </a:extLst>
              </a:tr>
              <a:tr h="370840">
                <a:tc>
                  <a:txBody>
                    <a:bodyPr/>
                    <a:lstStyle/>
                    <a:p>
                      <a:pPr algn="ctr" rtl="1"/>
                      <a:r>
                        <a:rPr lang="fa-IR" dirty="0" smtClean="0"/>
                        <a:t>1</a:t>
                      </a:r>
                      <a:endParaRPr lang="en-US" dirty="0"/>
                    </a:p>
                  </a:txBody>
                  <a:tcPr/>
                </a:tc>
                <a:tc>
                  <a:txBody>
                    <a:bodyPr/>
                    <a:lstStyle/>
                    <a:p>
                      <a:pPr algn="ctr" rtl="1"/>
                      <a:r>
                        <a:rPr lang="en-US" dirty="0" smtClean="0"/>
                        <a:t>P</a:t>
                      </a:r>
                      <a:endParaRPr lang="en-US" dirty="0"/>
                    </a:p>
                  </a:txBody>
                  <a:tcPr/>
                </a:tc>
                <a:extLst>
                  <a:ext uri="{0D108BD9-81ED-4DB2-BD59-A6C34878D82A}">
                    <a16:rowId xmlns:a16="http://schemas.microsoft.com/office/drawing/2014/main" val="10002"/>
                  </a:ext>
                </a:extLst>
              </a:tr>
              <a:tr h="370840">
                <a:tc>
                  <a:txBody>
                    <a:bodyPr/>
                    <a:lstStyle/>
                    <a:p>
                      <a:pPr algn="ctr" rtl="1"/>
                      <a:r>
                        <a:rPr lang="fa-IR" dirty="0" smtClean="0"/>
                        <a:t>2</a:t>
                      </a:r>
                      <a:endParaRPr lang="en-US" dirty="0"/>
                    </a:p>
                  </a:txBody>
                  <a:tcPr/>
                </a:tc>
                <a:tc>
                  <a:txBody>
                    <a:bodyPr/>
                    <a:lstStyle/>
                    <a:p>
                      <a:pPr algn="ctr" rtl="1"/>
                      <a:r>
                        <a:rPr lang="en-US" dirty="0" smtClean="0"/>
                        <a:t>d</a:t>
                      </a:r>
                      <a:endParaRPr lang="en-US" dirty="0"/>
                    </a:p>
                  </a:txBody>
                  <a:tcPr/>
                </a:tc>
                <a:extLst>
                  <a:ext uri="{0D108BD9-81ED-4DB2-BD59-A6C34878D82A}">
                    <a16:rowId xmlns:a16="http://schemas.microsoft.com/office/drawing/2014/main" val="10003"/>
                  </a:ext>
                </a:extLst>
              </a:tr>
              <a:tr h="370840">
                <a:tc>
                  <a:txBody>
                    <a:bodyPr/>
                    <a:lstStyle/>
                    <a:p>
                      <a:pPr algn="ctr" rtl="1"/>
                      <a:r>
                        <a:rPr lang="fa-IR" dirty="0" smtClean="0"/>
                        <a:t>3</a:t>
                      </a:r>
                      <a:endParaRPr lang="en-US" dirty="0"/>
                    </a:p>
                  </a:txBody>
                  <a:tcPr/>
                </a:tc>
                <a:tc>
                  <a:txBody>
                    <a:bodyPr/>
                    <a:lstStyle/>
                    <a:p>
                      <a:pPr algn="ctr" rtl="1"/>
                      <a:r>
                        <a:rPr lang="en-US" dirty="0" smtClean="0"/>
                        <a:t>f</a:t>
                      </a:r>
                      <a:endParaRPr lang="en-US" dirty="0"/>
                    </a:p>
                  </a:txBody>
                  <a:tcPr/>
                </a:tc>
                <a:extLst>
                  <a:ext uri="{0D108BD9-81ED-4DB2-BD59-A6C34878D82A}">
                    <a16:rowId xmlns:a16="http://schemas.microsoft.com/office/drawing/2014/main" val="10004"/>
                  </a:ext>
                </a:extLst>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b="1" dirty="0" smtClean="0"/>
              <a:t>شکل و جهت گیری اوربیتال</a:t>
            </a:r>
            <a:endParaRPr lang="en-US" b="1" dirty="0"/>
          </a:p>
        </p:txBody>
      </p:sp>
      <p:sp>
        <p:nvSpPr>
          <p:cNvPr id="3" name="Content Placeholder 2"/>
          <p:cNvSpPr>
            <a:spLocks noGrp="1"/>
          </p:cNvSpPr>
          <p:nvPr>
            <p:ph idx="1"/>
          </p:nvPr>
        </p:nvSpPr>
        <p:spPr/>
        <p:txBody>
          <a:bodyPr/>
          <a:lstStyle/>
          <a:p>
            <a:pPr algn="ctr" rtl="1">
              <a:buNone/>
            </a:pPr>
            <a:r>
              <a:rPr lang="fa-IR"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اوربیتال </a:t>
            </a:r>
            <a:r>
              <a:rPr lang="en-US"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a:t>
            </a:r>
            <a:endParaRPr lang="fa-IR"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pPr algn="r" rtl="1">
              <a:buFont typeface="Wingdings" pitchFamily="2" charset="2"/>
              <a:buChar char="v"/>
            </a:pPr>
            <a:r>
              <a:rPr lang="fa-IR"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اوربیتال </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a:t>
            </a:r>
            <a:r>
              <a:rPr lang="fa-IR"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دارای عدد کوانتومی اوربیتالی صفر است.</a:t>
            </a:r>
          </a:p>
          <a:p>
            <a:pPr algn="r" rtl="1">
              <a:buFont typeface="Wingdings" pitchFamily="2" charset="2"/>
              <a:buChar char="v"/>
            </a:pPr>
            <a:r>
              <a:rPr lang="fa-IR"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بنابراین عدد کوانتومی مغناطیسی آن نیز عدد صفر می باشد.</a:t>
            </a:r>
          </a:p>
          <a:p>
            <a:pPr algn="r" rtl="1">
              <a:buFont typeface="Wingdings" pitchFamily="2" charset="2"/>
              <a:buChar char="v"/>
            </a:pPr>
            <a:r>
              <a:rPr lang="fa-IR"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اوربیتال </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a:t>
            </a:r>
            <a:r>
              <a:rPr lang="fa-IR"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جهت گیری معینی ندارد و گسترش آن </a:t>
            </a:r>
          </a:p>
          <a:p>
            <a:pPr algn="r" rtl="1">
              <a:buNone/>
            </a:pPr>
            <a:r>
              <a:rPr lang="fa-IR"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کروی و یک نواخت می باشد.</a:t>
            </a:r>
          </a:p>
          <a:p>
            <a:pPr algn="r">
              <a:buNone/>
            </a:pPr>
            <a:endParaRPr lang="en-US" dirty="0"/>
          </a:p>
        </p:txBody>
      </p:sp>
      <p:sp>
        <p:nvSpPr>
          <p:cNvPr id="4" name="Slide Number Placeholder 3"/>
          <p:cNvSpPr>
            <a:spLocks noGrp="1"/>
          </p:cNvSpPr>
          <p:nvPr>
            <p:ph type="sldNum" sz="quarter" idx="12"/>
          </p:nvPr>
        </p:nvSpPr>
        <p:spPr/>
        <p:txBody>
          <a:bodyPr/>
          <a:lstStyle/>
          <a:p>
            <a:fld id="{C3A77B09-5ED4-4484-B9CA-FC4B84D63F1F}" type="slidenum">
              <a:rPr lang="en-US" smtClean="0"/>
              <a:pPr/>
              <a:t>22</a:t>
            </a:fld>
            <a:endParaRPr lang="en-US"/>
          </a:p>
        </p:txBody>
      </p:sp>
      <p:cxnSp>
        <p:nvCxnSpPr>
          <p:cNvPr id="5" name="Straight Connector 4"/>
          <p:cNvCxnSpPr/>
          <p:nvPr/>
        </p:nvCxnSpPr>
        <p:spPr>
          <a:xfrm rot="5400000">
            <a:off x="1027906" y="5295106"/>
            <a:ext cx="2362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1143000" y="5180806"/>
            <a:ext cx="23622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1219200" y="4495006"/>
            <a:ext cx="1752600" cy="1524000"/>
          </a:xfrm>
          <a:prstGeom prst="line">
            <a:avLst/>
          </a:prstGeom>
        </p:spPr>
        <p:style>
          <a:lnRef idx="1">
            <a:schemeClr val="accent1"/>
          </a:lnRef>
          <a:fillRef idx="0">
            <a:schemeClr val="accent1"/>
          </a:fillRef>
          <a:effectRef idx="0">
            <a:schemeClr val="accent1"/>
          </a:effectRef>
          <a:fontRef idx="minor">
            <a:schemeClr val="tx1"/>
          </a:fontRef>
        </p:style>
      </p:cxnSp>
      <p:sp>
        <p:nvSpPr>
          <p:cNvPr id="8" name="Oval 7"/>
          <p:cNvSpPr/>
          <p:nvPr/>
        </p:nvSpPr>
        <p:spPr>
          <a:xfrm>
            <a:off x="1752600" y="4799806"/>
            <a:ext cx="914400" cy="838200"/>
          </a:xfrm>
          <a:prstGeom prst="ellipse">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2057400" y="3809206"/>
            <a:ext cx="457200" cy="369332"/>
          </a:xfrm>
          <a:prstGeom prst="rect">
            <a:avLst/>
          </a:prstGeom>
          <a:noFill/>
        </p:spPr>
        <p:txBody>
          <a:bodyPr wrap="square" rtlCol="0">
            <a:spAutoFit/>
          </a:bodyPr>
          <a:lstStyle/>
          <a:p>
            <a:r>
              <a:rPr lang="en-US" dirty="0" smtClean="0"/>
              <a:t>Z</a:t>
            </a:r>
            <a:endParaRPr lang="en-US" dirty="0"/>
          </a:p>
        </p:txBody>
      </p:sp>
      <p:sp>
        <p:nvSpPr>
          <p:cNvPr id="10" name="TextBox 9"/>
          <p:cNvSpPr txBox="1"/>
          <p:nvPr/>
        </p:nvSpPr>
        <p:spPr>
          <a:xfrm>
            <a:off x="990600" y="5942806"/>
            <a:ext cx="457200" cy="369332"/>
          </a:xfrm>
          <a:prstGeom prst="rect">
            <a:avLst/>
          </a:prstGeom>
          <a:noFill/>
        </p:spPr>
        <p:txBody>
          <a:bodyPr wrap="square" rtlCol="0">
            <a:spAutoFit/>
          </a:bodyPr>
          <a:lstStyle/>
          <a:p>
            <a:r>
              <a:rPr lang="en-US" dirty="0" smtClean="0"/>
              <a:t>X</a:t>
            </a:r>
            <a:endParaRPr lang="en-US" dirty="0"/>
          </a:p>
        </p:txBody>
      </p:sp>
      <p:sp>
        <p:nvSpPr>
          <p:cNvPr id="11" name="TextBox 10"/>
          <p:cNvSpPr txBox="1"/>
          <p:nvPr/>
        </p:nvSpPr>
        <p:spPr>
          <a:xfrm>
            <a:off x="3581400" y="5028406"/>
            <a:ext cx="457200" cy="369332"/>
          </a:xfrm>
          <a:prstGeom prst="rect">
            <a:avLst/>
          </a:prstGeom>
          <a:noFill/>
        </p:spPr>
        <p:txBody>
          <a:bodyPr wrap="square" rtlCol="0">
            <a:spAutoFit/>
          </a:bodyPr>
          <a:lstStyle/>
          <a:p>
            <a:r>
              <a:rPr lang="en-US" dirty="0" smtClean="0"/>
              <a:t>Y</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1" name="Straight Connector 20"/>
          <p:cNvCxnSpPr/>
          <p:nvPr/>
        </p:nvCxnSpPr>
        <p:spPr>
          <a:xfrm>
            <a:off x="6553200" y="4876800"/>
            <a:ext cx="22098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rot="5400000">
            <a:off x="6400800" y="4952206"/>
            <a:ext cx="2286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6553200" y="4037806"/>
            <a:ext cx="1905000" cy="1752600"/>
          </a:xfrm>
          <a:prstGeom prst="line">
            <a:avLst/>
          </a:prstGeom>
        </p:spPr>
        <p:style>
          <a:lnRef idx="1">
            <a:schemeClr val="accent1"/>
          </a:lnRef>
          <a:fillRef idx="0">
            <a:schemeClr val="accent1"/>
          </a:fillRef>
          <a:effectRef idx="0">
            <a:schemeClr val="accent1"/>
          </a:effectRef>
          <a:fontRef idx="minor">
            <a:schemeClr val="tx1"/>
          </a:fontRef>
        </p:style>
      </p:cxnSp>
      <p:sp>
        <p:nvSpPr>
          <p:cNvPr id="39" name="Oval 38"/>
          <p:cNvSpPr/>
          <p:nvPr/>
        </p:nvSpPr>
        <p:spPr>
          <a:xfrm>
            <a:off x="7162800" y="4800600"/>
            <a:ext cx="685800" cy="4572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8" name="Oval 37"/>
          <p:cNvSpPr/>
          <p:nvPr/>
        </p:nvSpPr>
        <p:spPr>
          <a:xfrm>
            <a:off x="7169789" y="4572000"/>
            <a:ext cx="685800" cy="4572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57200" y="685800"/>
            <a:ext cx="8229600" cy="2667000"/>
          </a:xfrm>
        </p:spPr>
        <p:txBody>
          <a:bodyPr>
            <a:normAutofit fontScale="92500" lnSpcReduction="10000"/>
          </a:bodyPr>
          <a:lstStyle/>
          <a:p>
            <a:pPr algn="ctr" rtl="1">
              <a:buNone/>
            </a:pPr>
            <a:r>
              <a:rPr lang="fa-IR" sz="3900" b="1" dirty="0" smtClean="0"/>
              <a:t>اوربیتال </a:t>
            </a:r>
            <a:r>
              <a:rPr lang="en-US" sz="3900" b="1" dirty="0" smtClean="0"/>
              <a:t>p</a:t>
            </a:r>
          </a:p>
          <a:p>
            <a:pPr algn="ctr" rtl="1">
              <a:buNone/>
            </a:pPr>
            <a:endParaRPr lang="fa-IR" sz="3200" b="1" dirty="0" smtClean="0"/>
          </a:p>
          <a:p>
            <a:pPr algn="r" rtl="1">
              <a:buNone/>
            </a:pPr>
            <a:r>
              <a:rPr lang="fa-IR" b="1" dirty="0" smtClean="0"/>
              <a:t>اوربیتال </a:t>
            </a:r>
            <a:r>
              <a:rPr lang="en-US" b="1" dirty="0" smtClean="0"/>
              <a:t>p</a:t>
            </a:r>
            <a:r>
              <a:rPr lang="fa-IR" b="1" dirty="0" smtClean="0"/>
              <a:t> دارای عدد کوانتومی فرعی 1 هستند. </a:t>
            </a:r>
          </a:p>
          <a:p>
            <a:pPr algn="r" rtl="1">
              <a:buNone/>
            </a:pPr>
            <a:r>
              <a:rPr lang="fa-IR" b="1" dirty="0" smtClean="0"/>
              <a:t>عدد کوانتومی مغناطیسی این اوربیتال ها برابر 1+ و 0 و 1- است.</a:t>
            </a:r>
          </a:p>
          <a:p>
            <a:pPr algn="r" rtl="1">
              <a:buNone/>
            </a:pPr>
            <a:r>
              <a:rPr lang="fa-IR" b="1" dirty="0" smtClean="0"/>
              <a:t>یعنی سه اوربیتال دمبلی شکل </a:t>
            </a:r>
            <a:r>
              <a:rPr lang="en-US" b="1" dirty="0" smtClean="0"/>
              <a:t>p</a:t>
            </a:r>
            <a:r>
              <a:rPr lang="fa-IR" b="1" dirty="0" smtClean="0"/>
              <a:t> در سه جهت فضا عمود بر یک دیگر گسترش  فضایی دارند.</a:t>
            </a:r>
            <a:endParaRPr lang="en-US" b="1" dirty="0"/>
          </a:p>
        </p:txBody>
      </p:sp>
      <p:sp>
        <p:nvSpPr>
          <p:cNvPr id="4" name="Slide Number Placeholder 3"/>
          <p:cNvSpPr>
            <a:spLocks noGrp="1"/>
          </p:cNvSpPr>
          <p:nvPr>
            <p:ph type="sldNum" sz="quarter" idx="12"/>
          </p:nvPr>
        </p:nvSpPr>
        <p:spPr/>
        <p:txBody>
          <a:bodyPr/>
          <a:lstStyle/>
          <a:p>
            <a:fld id="{C3A77B09-5ED4-4484-B9CA-FC4B84D63F1F}" type="slidenum">
              <a:rPr lang="en-US" smtClean="0"/>
              <a:pPr/>
              <a:t>23</a:t>
            </a:fld>
            <a:endParaRPr lang="en-US"/>
          </a:p>
        </p:txBody>
      </p:sp>
      <p:cxnSp>
        <p:nvCxnSpPr>
          <p:cNvPr id="6" name="Straight Connector 5"/>
          <p:cNvCxnSpPr/>
          <p:nvPr/>
        </p:nvCxnSpPr>
        <p:spPr>
          <a:xfrm rot="5400000">
            <a:off x="457200" y="4953000"/>
            <a:ext cx="2286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81000" y="4876800"/>
            <a:ext cx="2438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609600" y="4038600"/>
            <a:ext cx="1905000" cy="1752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rot="5400000">
            <a:off x="3429000" y="4952206"/>
            <a:ext cx="22860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3352800" y="4876800"/>
            <a:ext cx="2438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3581400" y="4037806"/>
            <a:ext cx="1905000" cy="1752600"/>
          </a:xfrm>
          <a:prstGeom prst="line">
            <a:avLst/>
          </a:prstGeom>
        </p:spPr>
        <p:style>
          <a:lnRef idx="1">
            <a:schemeClr val="accent1"/>
          </a:lnRef>
          <a:fillRef idx="0">
            <a:schemeClr val="accent1"/>
          </a:fillRef>
          <a:effectRef idx="0">
            <a:schemeClr val="accent1"/>
          </a:effectRef>
          <a:fontRef idx="minor">
            <a:schemeClr val="tx1"/>
          </a:fontRef>
        </p:style>
      </p:cxnSp>
      <p:sp>
        <p:nvSpPr>
          <p:cNvPr id="33" name="Oval 32"/>
          <p:cNvSpPr/>
          <p:nvPr/>
        </p:nvSpPr>
        <p:spPr>
          <a:xfrm rot="2035857">
            <a:off x="1313095" y="4572000"/>
            <a:ext cx="685800" cy="4572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4" name="Oval 33"/>
          <p:cNvSpPr/>
          <p:nvPr/>
        </p:nvSpPr>
        <p:spPr>
          <a:xfrm rot="2035857">
            <a:off x="1102190" y="4846973"/>
            <a:ext cx="685800" cy="4572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5" name="Oval 34"/>
          <p:cNvSpPr/>
          <p:nvPr/>
        </p:nvSpPr>
        <p:spPr>
          <a:xfrm rot="5400000">
            <a:off x="4426589" y="4675856"/>
            <a:ext cx="685800" cy="4572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37" name="Oval 36"/>
          <p:cNvSpPr/>
          <p:nvPr/>
        </p:nvSpPr>
        <p:spPr>
          <a:xfrm rot="5400000">
            <a:off x="4076700" y="4686300"/>
            <a:ext cx="685800" cy="457200"/>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40" name="TextBox 39"/>
          <p:cNvSpPr txBox="1"/>
          <p:nvPr/>
        </p:nvSpPr>
        <p:spPr>
          <a:xfrm>
            <a:off x="4419600" y="3440668"/>
            <a:ext cx="609600" cy="369332"/>
          </a:xfrm>
          <a:prstGeom prst="rect">
            <a:avLst/>
          </a:prstGeom>
          <a:noFill/>
        </p:spPr>
        <p:txBody>
          <a:bodyPr wrap="square" rtlCol="0">
            <a:spAutoFit/>
          </a:bodyPr>
          <a:lstStyle/>
          <a:p>
            <a:r>
              <a:rPr lang="en-US" dirty="0" smtClean="0"/>
              <a:t>Z</a:t>
            </a:r>
            <a:endParaRPr lang="en-US" dirty="0"/>
          </a:p>
        </p:txBody>
      </p:sp>
      <p:sp>
        <p:nvSpPr>
          <p:cNvPr id="41" name="TextBox 40"/>
          <p:cNvSpPr txBox="1"/>
          <p:nvPr/>
        </p:nvSpPr>
        <p:spPr>
          <a:xfrm>
            <a:off x="2819400" y="4659868"/>
            <a:ext cx="609600" cy="369332"/>
          </a:xfrm>
          <a:prstGeom prst="rect">
            <a:avLst/>
          </a:prstGeom>
          <a:noFill/>
        </p:spPr>
        <p:txBody>
          <a:bodyPr wrap="square" rtlCol="0">
            <a:spAutoFit/>
          </a:bodyPr>
          <a:lstStyle/>
          <a:p>
            <a:r>
              <a:rPr lang="en-US" dirty="0" smtClean="0"/>
              <a:t>Y</a:t>
            </a:r>
            <a:endParaRPr lang="en-US" dirty="0"/>
          </a:p>
        </p:txBody>
      </p:sp>
      <p:sp>
        <p:nvSpPr>
          <p:cNvPr id="42" name="TextBox 41"/>
          <p:cNvSpPr txBox="1"/>
          <p:nvPr/>
        </p:nvSpPr>
        <p:spPr>
          <a:xfrm>
            <a:off x="304800" y="5791200"/>
            <a:ext cx="609600" cy="369332"/>
          </a:xfrm>
          <a:prstGeom prst="rect">
            <a:avLst/>
          </a:prstGeom>
          <a:noFill/>
        </p:spPr>
        <p:txBody>
          <a:bodyPr wrap="square" rtlCol="0">
            <a:spAutoFit/>
          </a:bodyPr>
          <a:lstStyle/>
          <a:p>
            <a:r>
              <a:rPr lang="en-US" dirty="0" smtClean="0"/>
              <a:t>X</a:t>
            </a:r>
            <a:endParaRPr lang="en-US" dirty="0"/>
          </a:p>
        </p:txBody>
      </p:sp>
      <p:sp>
        <p:nvSpPr>
          <p:cNvPr id="43" name="TextBox 42"/>
          <p:cNvSpPr txBox="1"/>
          <p:nvPr/>
        </p:nvSpPr>
        <p:spPr>
          <a:xfrm>
            <a:off x="6324600" y="5791200"/>
            <a:ext cx="609600" cy="369332"/>
          </a:xfrm>
          <a:prstGeom prst="rect">
            <a:avLst/>
          </a:prstGeom>
          <a:noFill/>
        </p:spPr>
        <p:txBody>
          <a:bodyPr wrap="square" rtlCol="0">
            <a:spAutoFit/>
          </a:bodyPr>
          <a:lstStyle/>
          <a:p>
            <a:r>
              <a:rPr lang="en-US" dirty="0" smtClean="0"/>
              <a:t>X</a:t>
            </a:r>
            <a:endParaRPr lang="en-US" dirty="0"/>
          </a:p>
        </p:txBody>
      </p:sp>
      <p:sp>
        <p:nvSpPr>
          <p:cNvPr id="44" name="TextBox 43"/>
          <p:cNvSpPr txBox="1"/>
          <p:nvPr/>
        </p:nvSpPr>
        <p:spPr>
          <a:xfrm>
            <a:off x="3352800" y="5791200"/>
            <a:ext cx="609600" cy="369332"/>
          </a:xfrm>
          <a:prstGeom prst="rect">
            <a:avLst/>
          </a:prstGeom>
          <a:noFill/>
        </p:spPr>
        <p:txBody>
          <a:bodyPr wrap="square" rtlCol="0">
            <a:spAutoFit/>
          </a:bodyPr>
          <a:lstStyle/>
          <a:p>
            <a:r>
              <a:rPr lang="en-US" dirty="0" smtClean="0"/>
              <a:t>X</a:t>
            </a:r>
            <a:endParaRPr lang="en-US" dirty="0"/>
          </a:p>
        </p:txBody>
      </p:sp>
      <p:sp>
        <p:nvSpPr>
          <p:cNvPr id="45" name="TextBox 44"/>
          <p:cNvSpPr txBox="1"/>
          <p:nvPr/>
        </p:nvSpPr>
        <p:spPr>
          <a:xfrm>
            <a:off x="5715000" y="4648200"/>
            <a:ext cx="609600" cy="369332"/>
          </a:xfrm>
          <a:prstGeom prst="rect">
            <a:avLst/>
          </a:prstGeom>
          <a:noFill/>
        </p:spPr>
        <p:txBody>
          <a:bodyPr wrap="square" rtlCol="0">
            <a:spAutoFit/>
          </a:bodyPr>
          <a:lstStyle/>
          <a:p>
            <a:r>
              <a:rPr lang="en-US" dirty="0" smtClean="0"/>
              <a:t>Y</a:t>
            </a:r>
            <a:endParaRPr lang="en-US" dirty="0"/>
          </a:p>
        </p:txBody>
      </p:sp>
      <p:sp>
        <p:nvSpPr>
          <p:cNvPr id="46" name="TextBox 45"/>
          <p:cNvSpPr txBox="1"/>
          <p:nvPr/>
        </p:nvSpPr>
        <p:spPr>
          <a:xfrm>
            <a:off x="8686800" y="4648200"/>
            <a:ext cx="609600" cy="369332"/>
          </a:xfrm>
          <a:prstGeom prst="rect">
            <a:avLst/>
          </a:prstGeom>
          <a:noFill/>
        </p:spPr>
        <p:txBody>
          <a:bodyPr wrap="square" rtlCol="0">
            <a:spAutoFit/>
          </a:bodyPr>
          <a:lstStyle/>
          <a:p>
            <a:r>
              <a:rPr lang="en-US" dirty="0" smtClean="0"/>
              <a:t>Y</a:t>
            </a:r>
            <a:endParaRPr lang="en-US" dirty="0"/>
          </a:p>
        </p:txBody>
      </p:sp>
      <p:sp>
        <p:nvSpPr>
          <p:cNvPr id="47" name="TextBox 46"/>
          <p:cNvSpPr txBox="1"/>
          <p:nvPr/>
        </p:nvSpPr>
        <p:spPr>
          <a:xfrm>
            <a:off x="7391400" y="3429000"/>
            <a:ext cx="609600" cy="369332"/>
          </a:xfrm>
          <a:prstGeom prst="rect">
            <a:avLst/>
          </a:prstGeom>
          <a:noFill/>
        </p:spPr>
        <p:txBody>
          <a:bodyPr wrap="square" rtlCol="0">
            <a:spAutoFit/>
          </a:bodyPr>
          <a:lstStyle/>
          <a:p>
            <a:r>
              <a:rPr lang="en-US" dirty="0" smtClean="0"/>
              <a:t>Z</a:t>
            </a:r>
            <a:endParaRPr lang="en-US" dirty="0"/>
          </a:p>
        </p:txBody>
      </p:sp>
      <p:sp>
        <p:nvSpPr>
          <p:cNvPr id="48" name="TextBox 47"/>
          <p:cNvSpPr txBox="1"/>
          <p:nvPr/>
        </p:nvSpPr>
        <p:spPr>
          <a:xfrm>
            <a:off x="1447800" y="3429000"/>
            <a:ext cx="609600" cy="369332"/>
          </a:xfrm>
          <a:prstGeom prst="rect">
            <a:avLst/>
          </a:prstGeom>
          <a:noFill/>
        </p:spPr>
        <p:txBody>
          <a:bodyPr wrap="square" rtlCol="0">
            <a:spAutoFit/>
          </a:bodyPr>
          <a:lstStyle/>
          <a:p>
            <a:r>
              <a:rPr lang="en-US" dirty="0" smtClean="0"/>
              <a:t>Z</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57200" y="1295400"/>
            <a:ext cx="8229600" cy="5029200"/>
          </a:xfrm>
        </p:spPr>
        <p:txBody>
          <a:bodyPr/>
          <a:lstStyle/>
          <a:p>
            <a:pPr algn="ctr" rtl="1">
              <a:buNone/>
            </a:pPr>
            <a:r>
              <a:rPr lang="fa-IR" sz="4000" b="1" dirty="0" smtClean="0"/>
              <a:t>اوربیتال </a:t>
            </a:r>
            <a:r>
              <a:rPr lang="en-US" sz="4000" b="1" dirty="0" smtClean="0"/>
              <a:t>d</a:t>
            </a:r>
          </a:p>
          <a:p>
            <a:pPr algn="ctr" rtl="1">
              <a:buNone/>
            </a:pPr>
            <a:endParaRPr lang="fa-IR" sz="4000" b="1" dirty="0" smtClean="0"/>
          </a:p>
          <a:p>
            <a:pPr algn="r" rtl="1">
              <a:buNone/>
            </a:pPr>
            <a:r>
              <a:rPr lang="fa-IR" b="1" dirty="0" smtClean="0"/>
              <a:t>عدد کوانتومی این اوربیتال برابر 2 است. </a:t>
            </a:r>
          </a:p>
          <a:p>
            <a:pPr algn="r" rtl="1">
              <a:buNone/>
            </a:pPr>
            <a:r>
              <a:rPr lang="fa-IR" b="1" dirty="0" smtClean="0"/>
              <a:t>عدد کوانتومی مغناطیسی این اوربیتال ها برابر 2+ 1+ و 0 و 1- و 2-است.</a:t>
            </a:r>
          </a:p>
          <a:p>
            <a:pPr algn="r" rtl="1">
              <a:buNone/>
            </a:pPr>
            <a:r>
              <a:rPr lang="fa-IR" b="1" dirty="0" smtClean="0"/>
              <a:t>یعنی پنج اوربیتال </a:t>
            </a:r>
            <a:r>
              <a:rPr lang="en-US" b="1" dirty="0" smtClean="0"/>
              <a:t>d</a:t>
            </a:r>
            <a:r>
              <a:rPr lang="fa-IR" b="1" dirty="0" smtClean="0"/>
              <a:t> داریم که شکل و جهت گیری فضایی آن با هم متفاوت است .</a:t>
            </a:r>
          </a:p>
          <a:p>
            <a:pPr algn="r" rtl="1">
              <a:buNone/>
            </a:pPr>
            <a:endParaRPr lang="en-US" dirty="0" smtClean="0"/>
          </a:p>
          <a:p>
            <a:pPr algn="r" rtl="1">
              <a:buNone/>
            </a:pPr>
            <a:endParaRPr lang="en-US" dirty="0"/>
          </a:p>
        </p:txBody>
      </p:sp>
      <p:sp>
        <p:nvSpPr>
          <p:cNvPr id="4" name="Slide Number Placeholder 3"/>
          <p:cNvSpPr>
            <a:spLocks noGrp="1"/>
          </p:cNvSpPr>
          <p:nvPr>
            <p:ph type="sldNum" sz="quarter" idx="12"/>
          </p:nvPr>
        </p:nvSpPr>
        <p:spPr/>
        <p:txBody>
          <a:bodyPr/>
          <a:lstStyle/>
          <a:p>
            <a:fld id="{C3A77B09-5ED4-4484-B9CA-FC4B84D63F1F}"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algn="r" rtl="1"/>
            <a:r>
              <a:rPr lang="fa-IR" dirty="0">
                <a:latin typeface="Times New Roman" pitchFamily="18" charset="0"/>
                <a:cs typeface="Times New Roman" pitchFamily="18" charset="0"/>
              </a:rPr>
              <a:t>شکل اوربیتال های </a:t>
            </a:r>
            <a:r>
              <a:rPr lang="en-US" dirty="0">
                <a:latin typeface="Times New Roman" pitchFamily="18" charset="0"/>
                <a:cs typeface="Times New Roman" pitchFamily="18" charset="0"/>
              </a:rPr>
              <a:t>d</a:t>
            </a:r>
          </a:p>
        </p:txBody>
      </p:sp>
      <p:sp>
        <p:nvSpPr>
          <p:cNvPr id="37891" name="Rectangle 3"/>
          <p:cNvSpPr>
            <a:spLocks noGrp="1" noChangeArrowheads="1"/>
          </p:cNvSpPr>
          <p:nvPr>
            <p:ph type="body" idx="1"/>
          </p:nvPr>
        </p:nvSpPr>
        <p:spPr/>
        <p:txBody>
          <a:bodyPr/>
          <a:lstStyle/>
          <a:p>
            <a:endParaRPr lang="en-US"/>
          </a:p>
        </p:txBody>
      </p:sp>
      <p:pic>
        <p:nvPicPr>
          <p:cNvPr id="37892" name="Picture 4" descr="fig_07_22"/>
          <p:cNvPicPr>
            <a:picLocks noChangeAspect="1" noChangeArrowheads="1"/>
          </p:cNvPicPr>
          <p:nvPr/>
        </p:nvPicPr>
        <p:blipFill>
          <a:blip r:embed="rId2">
            <a:extLst/>
          </a:blip>
          <a:srcRect b="6290"/>
          <a:stretch>
            <a:fillRect/>
          </a:stretch>
        </p:blipFill>
        <p:spPr bwMode="auto">
          <a:xfrm>
            <a:off x="333375" y="1905000"/>
            <a:ext cx="8353425" cy="4953000"/>
          </a:xfrm>
          <a:prstGeom prst="rect">
            <a:avLst/>
          </a:prstGeom>
          <a:extLst>
            <a:ext uri="{909E8E84-426E-40dd-AFC4-6F175D3DCCD1}">
              <a14:hiddenFill xmlns="" xmlns:a14="http://schemas.microsoft.com/office/drawing/2007/7/7/main">
                <a:solidFill>
                  <a:srgbClr xmlns:mc="http://schemas.openxmlformats.org/markup-compatibility/2006" val="FFFFFF" mc:Ignorable=""/>
                </a:solidFill>
              </a14:hiddenFill>
            </a:ext>
          </a:extLst>
        </p:spPr>
      </p:pic>
    </p:spTree>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ntr" presetSubtype="0" fill="hold" nodeType="afterEffect">
                                  <p:stCondLst>
                                    <p:cond delay="0"/>
                                  </p:stCondLst>
                                  <p:childTnLst>
                                    <p:set>
                                      <p:cBhvr>
                                        <p:cTn id="6" dur="1" fill="hold">
                                          <p:stCondLst>
                                            <p:cond delay="0"/>
                                          </p:stCondLst>
                                        </p:cTn>
                                        <p:tgtEl>
                                          <p:spTgt spid="37892"/>
                                        </p:tgtEl>
                                        <p:attrNameLst>
                                          <p:attrName>style.visibility</p:attrName>
                                        </p:attrNameLst>
                                      </p:cBhvr>
                                      <p:to>
                                        <p:strVal val="visible"/>
                                      </p:to>
                                    </p:set>
                                    <p:animEffect transition="in" filter="wedge">
                                      <p:cBhvr>
                                        <p:cTn id="7" dur="2000"/>
                                        <p:tgtEl>
                                          <p:spTgt spid="378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57200" y="1143000"/>
            <a:ext cx="8229600" cy="5181600"/>
          </a:xfrm>
        </p:spPr>
        <p:txBody>
          <a:bodyPr/>
          <a:lstStyle/>
          <a:p>
            <a:pPr algn="r" rtl="1">
              <a:buNone/>
            </a:pPr>
            <a:r>
              <a:rPr lang="fa-IR" b="1" dirty="0" smtClean="0"/>
              <a:t>اوربیتال </a:t>
            </a:r>
            <a:r>
              <a:rPr lang="en-US" b="1" dirty="0" smtClean="0"/>
              <a:t>f</a:t>
            </a:r>
            <a:r>
              <a:rPr lang="fa-IR" b="1" dirty="0" smtClean="0"/>
              <a:t>:</a:t>
            </a:r>
          </a:p>
          <a:p>
            <a:pPr algn="r" rtl="1">
              <a:buNone/>
            </a:pPr>
            <a:r>
              <a:rPr lang="fa-IR" b="1" dirty="0" smtClean="0"/>
              <a:t>عدد کوانتومی اوربیتالی این نوع اوربیتال برابر 3 است.</a:t>
            </a:r>
          </a:p>
          <a:p>
            <a:pPr algn="r" rtl="1">
              <a:buNone/>
            </a:pPr>
            <a:r>
              <a:rPr lang="fa-IR" b="1" dirty="0" smtClean="0"/>
              <a:t>عدد کوانتومی مغناطیسی این اوربیتال ها برابر 3+ و 2+ 1+ و 0 و 1- و 2- و 3- است.</a:t>
            </a:r>
          </a:p>
          <a:p>
            <a:pPr algn="r" rtl="1">
              <a:buNone/>
            </a:pPr>
            <a:r>
              <a:rPr lang="fa-IR" b="1" dirty="0" smtClean="0"/>
              <a:t>یعنی هفت اوربیتال </a:t>
            </a:r>
            <a:r>
              <a:rPr lang="en-US" b="1" dirty="0" smtClean="0"/>
              <a:t>f</a:t>
            </a:r>
            <a:r>
              <a:rPr lang="fa-IR" b="1" dirty="0" smtClean="0"/>
              <a:t> داریم که شکل و جهت گیری فضایی آن با هم متفاوت است .</a:t>
            </a:r>
          </a:p>
          <a:p>
            <a:pPr algn="r" rtl="1">
              <a:buNone/>
            </a:pPr>
            <a:endParaRPr lang="en-US" dirty="0" smtClean="0"/>
          </a:p>
          <a:p>
            <a:pPr algn="r" rtl="1">
              <a:buNone/>
            </a:pPr>
            <a:endParaRPr lang="en-US" dirty="0"/>
          </a:p>
        </p:txBody>
      </p:sp>
      <p:sp>
        <p:nvSpPr>
          <p:cNvPr id="4" name="Slide Number Placeholder 3"/>
          <p:cNvSpPr>
            <a:spLocks noGrp="1"/>
          </p:cNvSpPr>
          <p:nvPr>
            <p:ph type="sldNum" sz="quarter" idx="12"/>
          </p:nvPr>
        </p:nvSpPr>
        <p:spPr/>
        <p:txBody>
          <a:bodyPr/>
          <a:lstStyle/>
          <a:p>
            <a:fld id="{C3A77B09-5ED4-4484-B9CA-FC4B84D63F1F}"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Straight Arrow Connector 12"/>
          <p:cNvCxnSpPr/>
          <p:nvPr/>
        </p:nvCxnSpPr>
        <p:spPr>
          <a:xfrm rot="5400000" flipH="1" flipV="1">
            <a:off x="1371600" y="5791200"/>
            <a:ext cx="1676400" cy="1588"/>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2" name="Title 1"/>
          <p:cNvSpPr>
            <a:spLocks noGrp="1"/>
          </p:cNvSpPr>
          <p:nvPr>
            <p:ph type="title"/>
          </p:nvPr>
        </p:nvSpPr>
        <p:spPr/>
        <p:txBody>
          <a:bodyPr>
            <a:normAutofit/>
          </a:bodyPr>
          <a:lstStyle/>
          <a:p>
            <a:pPr lvl="0" algn="ctr" rtl="1"/>
            <a:r>
              <a:rPr lang="fa-IR"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4- عدد کوانتومی مغناطیسی اسپین </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(m</a:t>
            </a:r>
            <a:r>
              <a:rPr lang="en-US" b="1" baseline="-25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a:t>
            </a:r>
            <a:r>
              <a:rPr lang="en-US"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t>
            </a:r>
            <a:endParaRPr lang="en-US" dirty="0"/>
          </a:p>
        </p:txBody>
      </p:sp>
      <p:sp>
        <p:nvSpPr>
          <p:cNvPr id="3" name="Content Placeholder 2"/>
          <p:cNvSpPr>
            <a:spLocks noGrp="1"/>
          </p:cNvSpPr>
          <p:nvPr>
            <p:ph idx="1"/>
          </p:nvPr>
        </p:nvSpPr>
        <p:spPr>
          <a:xfrm>
            <a:off x="457200" y="1935480"/>
            <a:ext cx="8229600" cy="3169920"/>
          </a:xfrm>
          <a:scene3d>
            <a:camera prst="orthographicFront">
              <a:rot lat="0" lon="0" rev="0"/>
            </a:camera>
            <a:lightRig rig="threePt" dir="t"/>
          </a:scene3d>
        </p:spPr>
        <p:txBody>
          <a:bodyPr>
            <a:normAutofit/>
          </a:bodyPr>
          <a:lstStyle/>
          <a:p>
            <a:pPr algn="r" rtl="1">
              <a:buNone/>
            </a:pPr>
            <a:r>
              <a:rPr lang="fa-IR" dirty="0" smtClean="0"/>
              <a:t>الکترون در اطراف هسته دارای دو نوع حرکت است:</a:t>
            </a:r>
          </a:p>
          <a:p>
            <a:pPr marL="514350" indent="-514350" algn="r" rtl="1">
              <a:buFont typeface="+mj-lt"/>
              <a:buAutoNum type="arabicPeriod"/>
            </a:pPr>
            <a:r>
              <a:rPr lang="fa-IR" dirty="0" smtClean="0"/>
              <a:t>حرکت اوربیتالی که همان حرکت الکترون به دور هسته است.</a:t>
            </a:r>
          </a:p>
          <a:p>
            <a:pPr marL="514350" indent="-514350" algn="r" rtl="1">
              <a:buFont typeface="+mj-lt"/>
              <a:buAutoNum type="arabicPeriod"/>
            </a:pPr>
            <a:r>
              <a:rPr lang="fa-IR" dirty="0" smtClean="0"/>
              <a:t>حرکت اسپینی (حرکت الکترون به دور محور خودش) یا حرکت وضعی الکترون می باشد.</a:t>
            </a:r>
          </a:p>
          <a:p>
            <a:pPr marL="514350" indent="-514350" algn="r" rtl="1">
              <a:buNone/>
            </a:pPr>
            <a:r>
              <a:rPr lang="fa-IR" dirty="0" smtClean="0"/>
              <a:t>الکترون می تواند فقط در یکی از دوجهت زیر به دور خودش بچرخد، لذا عدد کوانتومی اسپین برای هر الکترون یکی از دو عدد </a:t>
            </a:r>
            <a:r>
              <a:rPr lang="fa-IR" dirty="0" smtClean="0">
                <a:sym typeface="MS Reference Specialty"/>
              </a:rPr>
              <a:t> + یا  -   می تواند باشد.</a:t>
            </a:r>
            <a:endParaRPr lang="en-US" dirty="0"/>
          </a:p>
        </p:txBody>
      </p:sp>
      <p:sp>
        <p:nvSpPr>
          <p:cNvPr id="4" name="Slide Number Placeholder 3"/>
          <p:cNvSpPr>
            <a:spLocks noGrp="1"/>
          </p:cNvSpPr>
          <p:nvPr>
            <p:ph type="sldNum" sz="quarter" idx="12"/>
          </p:nvPr>
        </p:nvSpPr>
        <p:spPr/>
        <p:txBody>
          <a:bodyPr/>
          <a:lstStyle/>
          <a:p>
            <a:fld id="{C3A77B09-5ED4-4484-B9CA-FC4B84D63F1F}" type="slidenum">
              <a:rPr lang="en-US" smtClean="0"/>
              <a:pPr/>
              <a:t>27</a:t>
            </a:fld>
            <a:endParaRPr lang="en-US"/>
          </a:p>
        </p:txBody>
      </p:sp>
      <p:sp>
        <p:nvSpPr>
          <p:cNvPr id="5" name="Flowchart: Connector 4"/>
          <p:cNvSpPr/>
          <p:nvPr/>
        </p:nvSpPr>
        <p:spPr>
          <a:xfrm>
            <a:off x="1676400" y="5410200"/>
            <a:ext cx="685800" cy="762000"/>
          </a:xfrm>
          <a:prstGeom prst="flowChartConnector">
            <a:avLst/>
          </a:prstGeom>
          <a:ln>
            <a:noFill/>
          </a:ln>
          <a:effectLst>
            <a:outerShdw blurRad="44450" dist="27940" dir="5400000" algn="ctr">
              <a:srgbClr val="000000">
                <a:alpha val="32000"/>
              </a:srgbClr>
            </a:outerShdw>
          </a:effectLst>
          <a:scene3d>
            <a:camera prst="orthographicFront">
              <a:rot lat="0" lon="1200000" rev="0"/>
            </a:camera>
            <a:lightRig rig="balanced" dir="t">
              <a:rot lat="0" lon="0" rev="8700000"/>
            </a:lightRig>
          </a:scene3d>
          <a:sp3d>
            <a:bevelT w="539750" h="5905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Curved Left Arrow 11"/>
          <p:cNvSpPr/>
          <p:nvPr/>
        </p:nvSpPr>
        <p:spPr>
          <a:xfrm>
            <a:off x="2362200" y="5638800"/>
            <a:ext cx="304800" cy="457200"/>
          </a:xfrm>
          <a:prstGeom prst="curvedLeftArrow">
            <a:avLst/>
          </a:prstGeom>
          <a:solidFill>
            <a:schemeClr val="accent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Curved Right Arrow 14"/>
          <p:cNvSpPr/>
          <p:nvPr/>
        </p:nvSpPr>
        <p:spPr>
          <a:xfrm>
            <a:off x="1676400" y="5638800"/>
            <a:ext cx="304800" cy="381000"/>
          </a:xfrm>
          <a:prstGeom prst="curvedRightArrow">
            <a:avLst>
              <a:gd name="adj1" fmla="val 32019"/>
              <a:gd name="adj2" fmla="val 21878"/>
              <a:gd name="adj3" fmla="val 0"/>
            </a:avLst>
          </a:prstGeom>
          <a:solidFill>
            <a:schemeClr val="accent2"/>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Arc 8"/>
          <p:cNvSpPr/>
          <p:nvPr/>
        </p:nvSpPr>
        <p:spPr>
          <a:xfrm rot="16200000">
            <a:off x="1328896" y="5443696"/>
            <a:ext cx="1185756" cy="728452"/>
          </a:xfrm>
          <a:prstGeom prst="arc">
            <a:avLst>
              <a:gd name="adj1" fmla="val 8646958"/>
              <a:gd name="adj2" fmla="val 2090718"/>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Arc 9"/>
          <p:cNvSpPr/>
          <p:nvPr/>
        </p:nvSpPr>
        <p:spPr>
          <a:xfrm rot="5400000">
            <a:off x="1981148" y="5443696"/>
            <a:ext cx="1185756" cy="728452"/>
          </a:xfrm>
          <a:prstGeom prst="arc">
            <a:avLst>
              <a:gd name="adj1" fmla="val 8646958"/>
              <a:gd name="adj2" fmla="val 2090718"/>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7" name="Straight Arrow Connector 16"/>
          <p:cNvCxnSpPr/>
          <p:nvPr/>
        </p:nvCxnSpPr>
        <p:spPr>
          <a:xfrm rot="5400000">
            <a:off x="2781300" y="6134894"/>
            <a:ext cx="153194" cy="7540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16200000" flipH="1">
            <a:off x="2781300" y="5372100"/>
            <a:ext cx="152400" cy="7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5400000">
            <a:off x="1561306" y="5372894"/>
            <a:ext cx="153194" cy="7540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6200000" flipH="1">
            <a:off x="1561703" y="6134497"/>
            <a:ext cx="153194" cy="76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rot="5400000">
            <a:off x="3923506" y="5828506"/>
            <a:ext cx="1752600" cy="1588"/>
          </a:xfrm>
          <a:prstGeom prst="straightConnector1">
            <a:avLst/>
          </a:prstGeom>
          <a:ln>
            <a:tailEnd type="arrow"/>
          </a:ln>
          <a:scene3d>
            <a:camera prst="orthographicFront">
              <a:rot lat="0" lon="21599969" rev="0"/>
            </a:camera>
            <a:lightRig rig="threePt" dir="t"/>
          </a:scene3d>
        </p:spPr>
        <p:style>
          <a:lnRef idx="1">
            <a:schemeClr val="dk1"/>
          </a:lnRef>
          <a:fillRef idx="0">
            <a:schemeClr val="dk1"/>
          </a:fillRef>
          <a:effectRef idx="0">
            <a:schemeClr val="dk1"/>
          </a:effectRef>
          <a:fontRef idx="minor">
            <a:schemeClr val="tx1"/>
          </a:fontRef>
        </p:style>
      </p:cxnSp>
      <p:sp>
        <p:nvSpPr>
          <p:cNvPr id="39" name="Flowchart: Connector 38"/>
          <p:cNvSpPr/>
          <p:nvPr/>
        </p:nvSpPr>
        <p:spPr>
          <a:xfrm>
            <a:off x="4233652" y="5409406"/>
            <a:ext cx="685800" cy="762000"/>
          </a:xfrm>
          <a:prstGeom prst="flowChartConnector">
            <a:avLst/>
          </a:prstGeom>
          <a:ln>
            <a:noFill/>
          </a:ln>
          <a:effectLst>
            <a:outerShdw blurRad="44450" dist="27940" dir="5400000" algn="ctr">
              <a:srgbClr val="000000">
                <a:alpha val="32000"/>
              </a:srgbClr>
            </a:outerShdw>
          </a:effectLst>
          <a:scene3d>
            <a:camera prst="orthographicFront">
              <a:rot lat="21599987" lon="1199971" rev="0"/>
            </a:camera>
            <a:lightRig rig="balanced" dir="t">
              <a:rot lat="0" lon="0" rev="8700000"/>
            </a:lightRig>
          </a:scene3d>
          <a:sp3d>
            <a:bevelT w="539750" h="5905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Curved Left Arrow 39"/>
          <p:cNvSpPr/>
          <p:nvPr/>
        </p:nvSpPr>
        <p:spPr>
          <a:xfrm>
            <a:off x="4919452" y="5638006"/>
            <a:ext cx="304800" cy="457200"/>
          </a:xfrm>
          <a:prstGeom prst="curvedLeftArrow">
            <a:avLst>
              <a:gd name="adj1" fmla="val 8749"/>
              <a:gd name="adj2" fmla="val 50000"/>
              <a:gd name="adj3" fmla="val 0"/>
            </a:avLst>
          </a:prstGeom>
          <a:solidFill>
            <a:schemeClr val="accent2"/>
          </a:solidFill>
          <a:ln>
            <a:solidFill>
              <a:srgbClr val="FF0000"/>
            </a:solidFill>
          </a:ln>
          <a:scene3d>
            <a:camera prst="orthographicFront">
              <a:rot lat="0" lon="21599969"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1" name="Curved Right Arrow 40"/>
          <p:cNvSpPr/>
          <p:nvPr/>
        </p:nvSpPr>
        <p:spPr>
          <a:xfrm>
            <a:off x="4233652" y="5638006"/>
            <a:ext cx="304800" cy="381000"/>
          </a:xfrm>
          <a:prstGeom prst="curvedRightArrow">
            <a:avLst>
              <a:gd name="adj1" fmla="val 32019"/>
              <a:gd name="adj2" fmla="val 33566"/>
              <a:gd name="adj3" fmla="val 43750"/>
            </a:avLst>
          </a:prstGeom>
          <a:solidFill>
            <a:schemeClr val="accent2"/>
          </a:solidFill>
          <a:ln>
            <a:solidFill>
              <a:srgbClr val="FF0000"/>
            </a:solidFill>
          </a:ln>
          <a:scene3d>
            <a:camera prst="orthographicFront">
              <a:rot lat="0" lon="21599969"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2" name="Arc 41"/>
          <p:cNvSpPr/>
          <p:nvPr/>
        </p:nvSpPr>
        <p:spPr>
          <a:xfrm rot="16200000">
            <a:off x="3886148" y="5442902"/>
            <a:ext cx="1185756" cy="728452"/>
          </a:xfrm>
          <a:prstGeom prst="arc">
            <a:avLst>
              <a:gd name="adj1" fmla="val 8646958"/>
              <a:gd name="adj2" fmla="val 2090718"/>
            </a:avLst>
          </a:prstGeom>
          <a:scene3d>
            <a:camera prst="orthographicFront">
              <a:rot lat="0" lon="21599969" rev="0"/>
            </a:camera>
            <a:lightRig rig="threePt" dir="t"/>
          </a:scene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3" name="Arc 42"/>
          <p:cNvSpPr/>
          <p:nvPr/>
        </p:nvSpPr>
        <p:spPr>
          <a:xfrm rot="5400000">
            <a:off x="4538400" y="5442902"/>
            <a:ext cx="1185756" cy="728452"/>
          </a:xfrm>
          <a:prstGeom prst="arc">
            <a:avLst>
              <a:gd name="adj1" fmla="val 8646958"/>
              <a:gd name="adj2" fmla="val 2090718"/>
            </a:avLst>
          </a:prstGeom>
          <a:scene3d>
            <a:camera prst="orthographicFront">
              <a:rot lat="0" lon="21599969" rev="0"/>
            </a:camera>
            <a:lightRig rig="threePt" dir="t"/>
          </a:scene3d>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44" name="Straight Arrow Connector 43"/>
          <p:cNvCxnSpPr/>
          <p:nvPr/>
        </p:nvCxnSpPr>
        <p:spPr>
          <a:xfrm rot="5400000" flipH="1" flipV="1">
            <a:off x="5295900" y="6210300"/>
            <a:ext cx="152400" cy="76200"/>
          </a:xfrm>
          <a:prstGeom prst="straightConnector1">
            <a:avLst/>
          </a:prstGeom>
          <a:ln>
            <a:tailEnd type="arrow"/>
          </a:ln>
          <a:scene3d>
            <a:camera prst="orthographicFront">
              <a:rot lat="0" lon="21599969" rev="0"/>
            </a:camera>
            <a:lightRig rig="threePt" dir="t"/>
          </a:scene3d>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rot="16200000" flipV="1">
            <a:off x="5372894" y="5449094"/>
            <a:ext cx="151606" cy="75406"/>
          </a:xfrm>
          <a:prstGeom prst="straightConnector1">
            <a:avLst/>
          </a:prstGeom>
          <a:ln>
            <a:tailEnd type="arrow"/>
          </a:ln>
          <a:scene3d>
            <a:camera prst="orthographicFront">
              <a:rot lat="0" lon="21599969" rev="0"/>
            </a:camera>
            <a:lightRig rig="threePt" dir="t"/>
          </a:scene3d>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rot="5400000" flipH="1" flipV="1">
            <a:off x="4152900" y="5372100"/>
            <a:ext cx="152400" cy="76200"/>
          </a:xfrm>
          <a:prstGeom prst="straightConnector1">
            <a:avLst/>
          </a:prstGeom>
          <a:ln>
            <a:tailEnd type="arrow"/>
          </a:ln>
          <a:scene3d>
            <a:camera prst="orthographicFront">
              <a:rot lat="0" lon="21599969" rev="0"/>
            </a:camera>
            <a:lightRig rig="threePt" dir="t"/>
          </a:scene3d>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rot="16200000" flipV="1">
            <a:off x="4076700" y="6057900"/>
            <a:ext cx="152400" cy="76200"/>
          </a:xfrm>
          <a:prstGeom prst="straightConnector1">
            <a:avLst/>
          </a:prstGeom>
          <a:ln>
            <a:tailEnd type="arrow"/>
          </a:ln>
          <a:scene3d>
            <a:camera prst="orthographicFront">
              <a:rot lat="0" lon="21599969" rev="0"/>
            </a:camera>
            <a:lightRig rig="threePt" dir="t"/>
          </a:scene3d>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2057400" y="5879068"/>
            <a:ext cx="685800" cy="369332"/>
          </a:xfrm>
          <a:prstGeom prst="rect">
            <a:avLst/>
          </a:prstGeom>
          <a:noFill/>
        </p:spPr>
        <p:txBody>
          <a:bodyPr wrap="square" rtlCol="0">
            <a:spAutoFit/>
          </a:bodyPr>
          <a:lstStyle/>
          <a:p>
            <a:r>
              <a:rPr lang="en-US" dirty="0" smtClean="0"/>
              <a:t>S</a:t>
            </a:r>
            <a:endParaRPr lang="en-US" dirty="0"/>
          </a:p>
        </p:txBody>
      </p:sp>
      <p:sp>
        <p:nvSpPr>
          <p:cNvPr id="27" name="TextBox 26"/>
          <p:cNvSpPr txBox="1"/>
          <p:nvPr/>
        </p:nvSpPr>
        <p:spPr>
          <a:xfrm>
            <a:off x="1981200" y="5410200"/>
            <a:ext cx="685800" cy="369332"/>
          </a:xfrm>
          <a:prstGeom prst="rect">
            <a:avLst/>
          </a:prstGeom>
          <a:noFill/>
        </p:spPr>
        <p:txBody>
          <a:bodyPr wrap="square" rtlCol="0">
            <a:spAutoFit/>
          </a:bodyPr>
          <a:lstStyle/>
          <a:p>
            <a:r>
              <a:rPr lang="en-US" dirty="0" smtClean="0"/>
              <a:t>N</a:t>
            </a:r>
            <a:endParaRPr lang="en-US" dirty="0"/>
          </a:p>
        </p:txBody>
      </p:sp>
      <p:sp>
        <p:nvSpPr>
          <p:cNvPr id="28" name="TextBox 27"/>
          <p:cNvSpPr txBox="1"/>
          <p:nvPr/>
        </p:nvSpPr>
        <p:spPr>
          <a:xfrm>
            <a:off x="4572000" y="5867400"/>
            <a:ext cx="685800" cy="369332"/>
          </a:xfrm>
          <a:prstGeom prst="rect">
            <a:avLst/>
          </a:prstGeom>
          <a:noFill/>
        </p:spPr>
        <p:txBody>
          <a:bodyPr wrap="square" rtlCol="0">
            <a:spAutoFit/>
          </a:bodyPr>
          <a:lstStyle/>
          <a:p>
            <a:r>
              <a:rPr lang="en-US" dirty="0" smtClean="0"/>
              <a:t>N</a:t>
            </a:r>
            <a:endParaRPr lang="en-US" dirty="0"/>
          </a:p>
        </p:txBody>
      </p:sp>
      <p:sp>
        <p:nvSpPr>
          <p:cNvPr id="29" name="TextBox 28"/>
          <p:cNvSpPr txBox="1"/>
          <p:nvPr/>
        </p:nvSpPr>
        <p:spPr>
          <a:xfrm>
            <a:off x="4572000" y="5345668"/>
            <a:ext cx="685800" cy="369332"/>
          </a:xfrm>
          <a:prstGeom prst="rect">
            <a:avLst/>
          </a:prstGeom>
          <a:noFill/>
        </p:spPr>
        <p:txBody>
          <a:bodyPr wrap="square" rtlCol="0">
            <a:spAutoFit/>
          </a:bodyPr>
          <a:lstStyle/>
          <a:p>
            <a:r>
              <a:rPr lang="en-US" dirty="0" smtClean="0"/>
              <a:t>S</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3A77B09-5ED4-4484-B9CA-FC4B84D63F1F}" type="slidenum">
              <a:rPr lang="en-US" smtClean="0"/>
              <a:pPr/>
              <a:t>28</a:t>
            </a:fld>
            <a:endParaRPr lang="en-US"/>
          </a:p>
        </p:txBody>
      </p:sp>
      <p:graphicFrame>
        <p:nvGraphicFramePr>
          <p:cNvPr id="5" name="Table 4"/>
          <p:cNvGraphicFramePr>
            <a:graphicFrameLocks noGrp="1"/>
          </p:cNvGraphicFramePr>
          <p:nvPr>
            <p:extLst/>
          </p:nvPr>
        </p:nvGraphicFramePr>
        <p:xfrm>
          <a:off x="533400" y="1143000"/>
          <a:ext cx="8001000" cy="4765040"/>
        </p:xfrm>
        <a:graphic>
          <a:graphicData uri="http://schemas.openxmlformats.org/drawingml/2006/table">
            <a:tbl>
              <a:tblPr firstRow="1" bandRow="1">
                <a:tableStyleId>{93296810-A885-4BE3-A3E7-6D5BEEA58F35}</a:tableStyleId>
              </a:tblPr>
              <a:tblGrid>
                <a:gridCol w="2438400">
                  <a:extLst>
                    <a:ext uri="{9D8B030D-6E8A-4147-A177-3AD203B41FA5}">
                      <a16:colId xmlns:a16="http://schemas.microsoft.com/office/drawing/2014/main" val="20000"/>
                    </a:ext>
                  </a:extLst>
                </a:gridCol>
                <a:gridCol w="16002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838200">
                  <a:extLst>
                    <a:ext uri="{9D8B030D-6E8A-4147-A177-3AD203B41FA5}">
                      <a16:colId xmlns:a16="http://schemas.microsoft.com/office/drawing/2014/main" val="20003"/>
                    </a:ext>
                  </a:extLst>
                </a:gridCol>
                <a:gridCol w="1600200">
                  <a:extLst>
                    <a:ext uri="{9D8B030D-6E8A-4147-A177-3AD203B41FA5}">
                      <a16:colId xmlns:a16="http://schemas.microsoft.com/office/drawing/2014/main" val="20004"/>
                    </a:ext>
                  </a:extLst>
                </a:gridCol>
              </a:tblGrid>
              <a:tr h="894080">
                <a:tc>
                  <a:txBody>
                    <a:bodyPr/>
                    <a:lstStyle/>
                    <a:p>
                      <a:pPr algn="ctr"/>
                      <a:r>
                        <a:rPr lang="fa-IR" dirty="0" smtClean="0"/>
                        <a:t>توضیحات</a:t>
                      </a:r>
                      <a:endParaRPr lang="en-US" dirty="0"/>
                    </a:p>
                  </a:txBody>
                  <a:tcPr anchor="ctr"/>
                </a:tc>
                <a:tc>
                  <a:txBody>
                    <a:bodyPr/>
                    <a:lstStyle/>
                    <a:p>
                      <a:pPr algn="ctr"/>
                      <a:r>
                        <a:rPr lang="fa-IR" dirty="0" smtClean="0"/>
                        <a:t>مقدار عددی</a:t>
                      </a:r>
                      <a:endParaRPr lang="en-US" dirty="0"/>
                    </a:p>
                  </a:txBody>
                  <a:tcPr anchor="ctr"/>
                </a:tc>
                <a:tc>
                  <a:txBody>
                    <a:bodyPr/>
                    <a:lstStyle/>
                    <a:p>
                      <a:pPr algn="ctr"/>
                      <a:r>
                        <a:rPr lang="fa-IR" dirty="0" smtClean="0"/>
                        <a:t>مفهوم</a:t>
                      </a:r>
                      <a:endParaRPr lang="en-US" dirty="0"/>
                    </a:p>
                  </a:txBody>
                  <a:tcPr anchor="ctr"/>
                </a:tc>
                <a:tc>
                  <a:txBody>
                    <a:bodyPr/>
                    <a:lstStyle/>
                    <a:p>
                      <a:pPr algn="ctr"/>
                      <a:r>
                        <a:rPr lang="fa-IR" dirty="0" smtClean="0"/>
                        <a:t>علامت</a:t>
                      </a:r>
                      <a:endParaRPr lang="en-US" dirty="0"/>
                    </a:p>
                  </a:txBody>
                  <a:tcPr anchor="ctr"/>
                </a:tc>
                <a:tc>
                  <a:txBody>
                    <a:bodyPr/>
                    <a:lstStyle/>
                    <a:p>
                      <a:pPr algn="ctr" rtl="1"/>
                      <a:r>
                        <a:rPr lang="fa-IR" dirty="0" smtClean="0"/>
                        <a:t>عدد</a:t>
                      </a:r>
                      <a:r>
                        <a:rPr lang="fa-IR" baseline="0" dirty="0" smtClean="0"/>
                        <a:t> کوانتومی</a:t>
                      </a:r>
                      <a:endParaRPr lang="en-US" dirty="0"/>
                    </a:p>
                  </a:txBody>
                  <a:tcPr anchor="ctr"/>
                </a:tc>
                <a:extLst>
                  <a:ext uri="{0D108BD9-81ED-4DB2-BD59-A6C34878D82A}">
                    <a16:rowId xmlns:a16="http://schemas.microsoft.com/office/drawing/2014/main" val="10000"/>
                  </a:ext>
                </a:extLst>
              </a:tr>
              <a:tr h="894080">
                <a:tc>
                  <a:txBody>
                    <a:bodyPr/>
                    <a:lstStyle/>
                    <a:p>
                      <a:pPr algn="ctr"/>
                      <a:r>
                        <a:rPr lang="fa-IR" dirty="0" smtClean="0"/>
                        <a:t>مقادیر بالاتر تراز انرژی بالاتر دارند</a:t>
                      </a:r>
                      <a:endParaRPr lang="en-US" dirty="0"/>
                    </a:p>
                  </a:txBody>
                  <a:tcPr anchor="ctr"/>
                </a:tc>
                <a:tc>
                  <a:txBody>
                    <a:bodyPr/>
                    <a:lstStyle/>
                    <a:p>
                      <a:pPr algn="ctr" rtl="1"/>
                      <a:r>
                        <a:rPr lang="fa-IR" dirty="0" smtClean="0"/>
                        <a:t>مقادیر صحیح</a:t>
                      </a:r>
                      <a:r>
                        <a:rPr lang="fa-IR" baseline="0" dirty="0" smtClean="0"/>
                        <a:t> 1 و بالاتر</a:t>
                      </a:r>
                      <a:endParaRPr lang="en-US" dirty="0"/>
                    </a:p>
                  </a:txBody>
                  <a:tcPr anchor="ctr"/>
                </a:tc>
                <a:tc>
                  <a:txBody>
                    <a:bodyPr/>
                    <a:lstStyle/>
                    <a:p>
                      <a:pPr algn="ctr"/>
                      <a:r>
                        <a:rPr lang="fa-IR" dirty="0" smtClean="0"/>
                        <a:t>تراز</a:t>
                      </a:r>
                      <a:r>
                        <a:rPr lang="fa-IR" baseline="0" dirty="0" smtClean="0"/>
                        <a:t> انرژی</a:t>
                      </a:r>
                      <a:endParaRPr lang="en-US" dirty="0"/>
                    </a:p>
                  </a:txBody>
                  <a:tcPr anchor="ctr"/>
                </a:tc>
                <a:tc>
                  <a:txBody>
                    <a:bodyPr/>
                    <a:lstStyle/>
                    <a:p>
                      <a:pPr algn="ctr"/>
                      <a:r>
                        <a:rPr lang="en-US" dirty="0" smtClean="0"/>
                        <a:t>n</a:t>
                      </a:r>
                      <a:endParaRPr lang="en-US" dirty="0"/>
                    </a:p>
                  </a:txBody>
                  <a:tcPr anchor="ctr"/>
                </a:tc>
                <a:tc>
                  <a:txBody>
                    <a:bodyPr/>
                    <a:lstStyle/>
                    <a:p>
                      <a:pPr algn="ctr"/>
                      <a:r>
                        <a:rPr lang="fa-IR" dirty="0" smtClean="0"/>
                        <a:t>اصلی</a:t>
                      </a:r>
                      <a:endParaRPr lang="en-US" dirty="0"/>
                    </a:p>
                  </a:txBody>
                  <a:tcPr anchor="ctr"/>
                </a:tc>
                <a:extLst>
                  <a:ext uri="{0D108BD9-81ED-4DB2-BD59-A6C34878D82A}">
                    <a16:rowId xmlns:a16="http://schemas.microsoft.com/office/drawing/2014/main" val="10001"/>
                  </a:ext>
                </a:extLst>
              </a:tr>
              <a:tr h="894080">
                <a:tc>
                  <a:txBody>
                    <a:bodyPr/>
                    <a:lstStyle/>
                    <a:p>
                      <a:pPr algn="ctr" rtl="1"/>
                      <a:r>
                        <a:rPr lang="fa-IR" dirty="0" smtClean="0"/>
                        <a:t>می توان از حروف</a:t>
                      </a:r>
                      <a:r>
                        <a:rPr lang="fa-IR" baseline="0" dirty="0" smtClean="0"/>
                        <a:t> </a:t>
                      </a:r>
                      <a:r>
                        <a:rPr lang="en-US" baseline="0" dirty="0" smtClean="0"/>
                        <a:t>f</a:t>
                      </a:r>
                      <a:r>
                        <a:rPr lang="fa-IR" baseline="0" dirty="0" smtClean="0"/>
                        <a:t> و </a:t>
                      </a:r>
                      <a:r>
                        <a:rPr lang="en-US" baseline="0" dirty="0" smtClean="0"/>
                        <a:t>d</a:t>
                      </a:r>
                      <a:r>
                        <a:rPr lang="fa-IR" baseline="0" dirty="0" smtClean="0"/>
                        <a:t> و </a:t>
                      </a:r>
                      <a:r>
                        <a:rPr lang="en-US" baseline="0" dirty="0" smtClean="0"/>
                        <a:t>p</a:t>
                      </a:r>
                      <a:r>
                        <a:rPr lang="fa-IR" baseline="0" dirty="0" smtClean="0"/>
                        <a:t>   و</a:t>
                      </a:r>
                      <a:r>
                        <a:rPr lang="en-US" baseline="0" dirty="0" smtClean="0"/>
                        <a:t>s</a:t>
                      </a:r>
                      <a:r>
                        <a:rPr lang="fa-IR" baseline="0" dirty="0" smtClean="0"/>
                        <a:t> استفاده کرد</a:t>
                      </a:r>
                      <a:endParaRPr lang="en-US" dirty="0"/>
                    </a:p>
                  </a:txBody>
                  <a:tcPr anchor="ctr"/>
                </a:tc>
                <a:tc>
                  <a:txBody>
                    <a:bodyPr/>
                    <a:lstStyle/>
                    <a:p>
                      <a:pPr algn="ctr" rtl="1"/>
                      <a:r>
                        <a:rPr lang="fa-IR" dirty="0" smtClean="0"/>
                        <a:t>از صفر تا 1-</a:t>
                      </a:r>
                      <a:r>
                        <a:rPr lang="en-US" dirty="0" smtClean="0"/>
                        <a:t>n</a:t>
                      </a:r>
                      <a:endParaRPr lang="en-US" dirty="0"/>
                    </a:p>
                  </a:txBody>
                  <a:tcPr anchor="ctr"/>
                </a:tc>
                <a:tc>
                  <a:txBody>
                    <a:bodyPr/>
                    <a:lstStyle/>
                    <a:p>
                      <a:pPr algn="ctr"/>
                      <a:r>
                        <a:rPr lang="fa-IR" dirty="0" smtClean="0"/>
                        <a:t>تراز فرعی انرژی</a:t>
                      </a:r>
                      <a:endParaRPr lang="en-US" dirty="0"/>
                    </a:p>
                  </a:txBody>
                  <a:tcPr anchor="ctr"/>
                </a:tc>
                <a:tc>
                  <a:txBody>
                    <a:bodyPr/>
                    <a:lstStyle/>
                    <a:p>
                      <a:pPr algn="ctr"/>
                      <a:r>
                        <a:rPr lang="en-US" dirty="0" smtClean="0"/>
                        <a:t>l</a:t>
                      </a:r>
                      <a:endParaRPr lang="en-US" dirty="0"/>
                    </a:p>
                  </a:txBody>
                  <a:tcPr anchor="ctr"/>
                </a:tc>
                <a:tc>
                  <a:txBody>
                    <a:bodyPr/>
                    <a:lstStyle/>
                    <a:p>
                      <a:pPr algn="ctr"/>
                      <a:r>
                        <a:rPr lang="fa-IR" dirty="0" smtClean="0"/>
                        <a:t>فرعی</a:t>
                      </a:r>
                      <a:endParaRPr lang="en-US" dirty="0"/>
                    </a:p>
                  </a:txBody>
                  <a:tcPr anchor="ctr"/>
                </a:tc>
                <a:extLst>
                  <a:ext uri="{0D108BD9-81ED-4DB2-BD59-A6C34878D82A}">
                    <a16:rowId xmlns:a16="http://schemas.microsoft.com/office/drawing/2014/main" val="10002"/>
                  </a:ext>
                </a:extLst>
              </a:tr>
              <a:tr h="894080">
                <a:tc>
                  <a:txBody>
                    <a:bodyPr/>
                    <a:lstStyle/>
                    <a:p>
                      <a:pPr algn="ctr" rtl="1"/>
                      <a:r>
                        <a:rPr lang="en-US" dirty="0" smtClean="0"/>
                        <a:t>S</a:t>
                      </a:r>
                      <a:r>
                        <a:rPr lang="fa-IR" dirty="0" smtClean="0"/>
                        <a:t> جهت</a:t>
                      </a:r>
                      <a:r>
                        <a:rPr lang="fa-IR" baseline="0" dirty="0" smtClean="0"/>
                        <a:t> گیری ندارد و اوربیتال های </a:t>
                      </a:r>
                      <a:r>
                        <a:rPr lang="en-US" baseline="0" dirty="0" smtClean="0"/>
                        <a:t>p</a:t>
                      </a:r>
                      <a:r>
                        <a:rPr lang="fa-IR" baseline="0" dirty="0" smtClean="0"/>
                        <a:t> در سه جهت فضایی عمود بر یکدیگر قراردارند</a:t>
                      </a:r>
                      <a:endParaRPr lang="en-US" dirty="0"/>
                    </a:p>
                  </a:txBody>
                  <a:tcPr anchor="ctr"/>
                </a:tc>
                <a:tc>
                  <a:txBody>
                    <a:bodyPr/>
                    <a:lstStyle/>
                    <a:p>
                      <a:pPr algn="ctr"/>
                      <a:r>
                        <a:rPr lang="fa-IR" dirty="0" smtClean="0"/>
                        <a:t>از</a:t>
                      </a:r>
                      <a:r>
                        <a:rPr lang="fa-IR" baseline="0" dirty="0" smtClean="0"/>
                        <a:t> 1+ تا 1-</a:t>
                      </a:r>
                      <a:endParaRPr lang="en-US" dirty="0"/>
                    </a:p>
                  </a:txBody>
                  <a:tcPr anchor="ctr"/>
                </a:tc>
                <a:tc>
                  <a:txBody>
                    <a:bodyPr/>
                    <a:lstStyle/>
                    <a:p>
                      <a:pPr algn="ctr"/>
                      <a:r>
                        <a:rPr lang="fa-IR" dirty="0" smtClean="0"/>
                        <a:t>جهت</a:t>
                      </a:r>
                      <a:r>
                        <a:rPr lang="fa-IR" baseline="0" dirty="0" smtClean="0"/>
                        <a:t> گیری اوربیتال</a:t>
                      </a:r>
                      <a:endParaRPr lang="en-US" dirty="0"/>
                    </a:p>
                  </a:txBody>
                  <a:tcPr anchor="ctr"/>
                </a:tc>
                <a:tc>
                  <a:txBody>
                    <a:bodyPr/>
                    <a:lstStyle/>
                    <a:p>
                      <a:pPr algn="ctr"/>
                      <a:r>
                        <a:rPr lang="en-US" dirty="0" smtClean="0"/>
                        <a:t>m</a:t>
                      </a:r>
                      <a:r>
                        <a:rPr lang="en-US" baseline="-25000" dirty="0" smtClean="0"/>
                        <a:t>l</a:t>
                      </a:r>
                      <a:endParaRPr lang="en-US" baseline="-25000" dirty="0"/>
                    </a:p>
                  </a:txBody>
                  <a:tcPr anchor="ctr"/>
                </a:tc>
                <a:tc>
                  <a:txBody>
                    <a:bodyPr/>
                    <a:lstStyle/>
                    <a:p>
                      <a:pPr algn="ctr"/>
                      <a:r>
                        <a:rPr lang="fa-IR" dirty="0" smtClean="0"/>
                        <a:t>مغناطیسی</a:t>
                      </a:r>
                      <a:endParaRPr lang="en-US" dirty="0"/>
                    </a:p>
                  </a:txBody>
                  <a:tcPr anchor="ctr"/>
                </a:tc>
                <a:extLst>
                  <a:ext uri="{0D108BD9-81ED-4DB2-BD59-A6C34878D82A}">
                    <a16:rowId xmlns:a16="http://schemas.microsoft.com/office/drawing/2014/main" val="10003"/>
                  </a:ext>
                </a:extLst>
              </a:tr>
              <a:tr h="894080">
                <a:tc>
                  <a:txBody>
                    <a:bodyPr/>
                    <a:lstStyle/>
                    <a:p>
                      <a:pPr algn="ctr" rtl="1"/>
                      <a:r>
                        <a:rPr lang="fa-IR" dirty="0" smtClean="0"/>
                        <a:t>ایجاد کننده ی میدان مغناطیسی در اطراف الکترون</a:t>
                      </a:r>
                      <a:endParaRPr lang="en-US" dirty="0"/>
                    </a:p>
                  </a:txBody>
                  <a:tcPr anchor="ctr"/>
                </a:tc>
                <a:tc>
                  <a:txBody>
                    <a:bodyPr/>
                    <a:lstStyle/>
                    <a:p>
                      <a:pPr algn="ctr" rtl="1"/>
                      <a:r>
                        <a:rPr lang="fa-IR" sz="2400" dirty="0" smtClean="0">
                          <a:sym typeface="MS Reference Specialty"/>
                        </a:rPr>
                        <a:t> </a:t>
                      </a:r>
                      <a:r>
                        <a:rPr lang="en-US" sz="2400" dirty="0" smtClean="0">
                          <a:sym typeface="MS Reference Specialty"/>
                        </a:rPr>
                        <a:t> + </a:t>
                      </a:r>
                      <a:r>
                        <a:rPr lang="fa-IR" sz="2400" dirty="0" smtClean="0">
                          <a:sym typeface="MS Reference Specialty"/>
                        </a:rPr>
                        <a:t>یا </a:t>
                      </a:r>
                      <a:r>
                        <a:rPr lang="fa-IR" sz="2400" smtClean="0">
                          <a:sym typeface="MS Reference Specialty"/>
                        </a:rPr>
                        <a:t> -</a:t>
                      </a:r>
                      <a:endParaRPr lang="en-US" sz="2400" dirty="0"/>
                    </a:p>
                  </a:txBody>
                  <a:tcPr anchor="ctr"/>
                </a:tc>
                <a:tc>
                  <a:txBody>
                    <a:bodyPr/>
                    <a:lstStyle/>
                    <a:p>
                      <a:pPr algn="ctr"/>
                      <a:r>
                        <a:rPr lang="fa-IR" dirty="0" smtClean="0"/>
                        <a:t>حرکت اسپینی الکترون</a:t>
                      </a:r>
                      <a:endParaRPr lang="en-US" dirty="0"/>
                    </a:p>
                  </a:txBody>
                  <a:tcPr anchor="ctr"/>
                </a:tc>
                <a:tc>
                  <a:txBody>
                    <a:bodyPr/>
                    <a:lstStyle/>
                    <a:p>
                      <a:pPr algn="ctr"/>
                      <a:r>
                        <a:rPr lang="en-US" dirty="0" smtClean="0"/>
                        <a:t>m</a:t>
                      </a:r>
                      <a:r>
                        <a:rPr lang="en-US" baseline="-25000" dirty="0" smtClean="0"/>
                        <a:t>s</a:t>
                      </a:r>
                      <a:endParaRPr lang="en-US" baseline="-25000" dirty="0"/>
                    </a:p>
                  </a:txBody>
                  <a:tcPr anchor="ctr"/>
                </a:tc>
                <a:tc>
                  <a:txBody>
                    <a:bodyPr/>
                    <a:lstStyle/>
                    <a:p>
                      <a:pPr algn="ctr"/>
                      <a:r>
                        <a:rPr lang="fa-IR" dirty="0" smtClean="0"/>
                        <a:t>اسپین</a:t>
                      </a:r>
                      <a:endParaRPr lang="en-US" dirty="0"/>
                    </a:p>
                  </a:txBody>
                  <a:tcPr anchor="ctr"/>
                </a:tc>
                <a:extLst>
                  <a:ext uri="{0D108BD9-81ED-4DB2-BD59-A6C34878D82A}">
                    <a16:rowId xmlns:a16="http://schemas.microsoft.com/office/drawing/2014/main" val="10004"/>
                  </a:ext>
                </a:extLst>
              </a:tr>
            </a:tbl>
          </a:graphicData>
        </a:graphic>
      </p:graphicFrame>
      <p:sp>
        <p:nvSpPr>
          <p:cNvPr id="6" name="TextBox 5"/>
          <p:cNvSpPr txBox="1"/>
          <p:nvPr/>
        </p:nvSpPr>
        <p:spPr>
          <a:xfrm>
            <a:off x="2971800" y="6019800"/>
            <a:ext cx="4419600" cy="461665"/>
          </a:xfrm>
          <a:prstGeom prst="rect">
            <a:avLst/>
          </a:prstGeom>
          <a:noFill/>
        </p:spPr>
        <p:txBody>
          <a:bodyPr wrap="square" rtlCol="0">
            <a:spAutoFit/>
          </a:bodyPr>
          <a:lstStyle/>
          <a:p>
            <a:r>
              <a:rPr lang="fa-IR" sz="2400" b="1" dirty="0" smtClean="0"/>
              <a:t>خلاصه ی مشخصات اعداد کوانتومی</a:t>
            </a:r>
            <a:endParaRPr lang="en-US" sz="2400" b="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3A77B09-5ED4-4484-B9CA-FC4B84D63F1F}" type="slidenum">
              <a:rPr lang="en-US" smtClean="0"/>
              <a:pPr/>
              <a:t>29</a:t>
            </a:fld>
            <a:endParaRPr lang="en-US"/>
          </a:p>
        </p:txBody>
      </p:sp>
      <p:graphicFrame>
        <p:nvGraphicFramePr>
          <p:cNvPr id="3" name="Table 2"/>
          <p:cNvGraphicFramePr>
            <a:graphicFrameLocks noGrp="1"/>
          </p:cNvGraphicFramePr>
          <p:nvPr/>
        </p:nvGraphicFramePr>
        <p:xfrm>
          <a:off x="228602" y="1397000"/>
          <a:ext cx="8686797" cy="4655820"/>
        </p:xfrm>
        <a:graphic>
          <a:graphicData uri="http://schemas.openxmlformats.org/drawingml/2006/table">
            <a:tbl>
              <a:tblPr firstRow="1" bandRow="1">
                <a:tableStyleId>{F5AB1C69-6EDB-4FF4-983F-18BD219EF322}</a:tableStyleId>
              </a:tblPr>
              <a:tblGrid>
                <a:gridCol w="1240971">
                  <a:extLst>
                    <a:ext uri="{9D8B030D-6E8A-4147-A177-3AD203B41FA5}">
                      <a16:colId xmlns:a16="http://schemas.microsoft.com/office/drawing/2014/main" val="20000"/>
                    </a:ext>
                  </a:extLst>
                </a:gridCol>
                <a:gridCol w="968827">
                  <a:extLst>
                    <a:ext uri="{9D8B030D-6E8A-4147-A177-3AD203B41FA5}">
                      <a16:colId xmlns:a16="http://schemas.microsoft.com/office/drawing/2014/main" val="20001"/>
                    </a:ext>
                  </a:extLst>
                </a:gridCol>
                <a:gridCol w="914400">
                  <a:extLst>
                    <a:ext uri="{9D8B030D-6E8A-4147-A177-3AD203B41FA5}">
                      <a16:colId xmlns:a16="http://schemas.microsoft.com/office/drawing/2014/main" val="20002"/>
                    </a:ext>
                  </a:extLst>
                </a:gridCol>
                <a:gridCol w="990600">
                  <a:extLst>
                    <a:ext uri="{9D8B030D-6E8A-4147-A177-3AD203B41FA5}">
                      <a16:colId xmlns:a16="http://schemas.microsoft.com/office/drawing/2014/main" val="20003"/>
                    </a:ext>
                  </a:extLst>
                </a:gridCol>
                <a:gridCol w="2209800">
                  <a:extLst>
                    <a:ext uri="{9D8B030D-6E8A-4147-A177-3AD203B41FA5}">
                      <a16:colId xmlns:a16="http://schemas.microsoft.com/office/drawing/2014/main" val="20004"/>
                    </a:ext>
                  </a:extLst>
                </a:gridCol>
                <a:gridCol w="1219200">
                  <a:extLst>
                    <a:ext uri="{9D8B030D-6E8A-4147-A177-3AD203B41FA5}">
                      <a16:colId xmlns:a16="http://schemas.microsoft.com/office/drawing/2014/main" val="20005"/>
                    </a:ext>
                  </a:extLst>
                </a:gridCol>
                <a:gridCol w="1142999">
                  <a:extLst>
                    <a:ext uri="{9D8B030D-6E8A-4147-A177-3AD203B41FA5}">
                      <a16:colId xmlns:a16="http://schemas.microsoft.com/office/drawing/2014/main" val="20006"/>
                    </a:ext>
                  </a:extLst>
                </a:gridCol>
              </a:tblGrid>
              <a:tr h="1155700">
                <a:tc>
                  <a:txBody>
                    <a:bodyPr/>
                    <a:lstStyle/>
                    <a:p>
                      <a:pPr algn="ctr" rtl="1"/>
                      <a:r>
                        <a:rPr lang="en-US" dirty="0" smtClean="0"/>
                        <a:t>n</a:t>
                      </a:r>
                    </a:p>
                    <a:p>
                      <a:pPr algn="ctr" rtl="1"/>
                      <a:r>
                        <a:rPr lang="fa-IR" dirty="0" smtClean="0"/>
                        <a:t>(لایه</a:t>
                      </a:r>
                      <a:r>
                        <a:rPr lang="fa-IR" baseline="0" dirty="0" smtClean="0"/>
                        <a:t> ی الکترونی)</a:t>
                      </a:r>
                      <a:endParaRPr lang="en-US" dirty="0"/>
                    </a:p>
                  </a:txBody>
                  <a:tcPr anchor="ctr"/>
                </a:tc>
                <a:tc>
                  <a:txBody>
                    <a:bodyPr/>
                    <a:lstStyle/>
                    <a:p>
                      <a:pPr algn="ctr" rtl="1"/>
                      <a:r>
                        <a:rPr lang="en-US" dirty="0" smtClean="0"/>
                        <a:t>l</a:t>
                      </a:r>
                      <a:endParaRPr lang="en-US" dirty="0"/>
                    </a:p>
                  </a:txBody>
                  <a:tcPr anchor="ctr"/>
                </a:tc>
                <a:tc>
                  <a:txBody>
                    <a:bodyPr/>
                    <a:lstStyle/>
                    <a:p>
                      <a:pPr algn="ctr" rtl="1"/>
                      <a:r>
                        <a:rPr lang="fa-IR" dirty="0" smtClean="0"/>
                        <a:t>نوع زیر لایه</a:t>
                      </a:r>
                      <a:endParaRPr lang="en-US" dirty="0"/>
                    </a:p>
                  </a:txBody>
                  <a:tcPr anchor="ctr"/>
                </a:tc>
                <a:tc>
                  <a:txBody>
                    <a:bodyPr/>
                    <a:lstStyle/>
                    <a:p>
                      <a:pPr algn="ctr" rtl="1"/>
                      <a:r>
                        <a:rPr lang="fa-IR" dirty="0" smtClean="0"/>
                        <a:t>تعداد زیر لایه</a:t>
                      </a:r>
                      <a:endParaRPr lang="en-US" dirty="0"/>
                    </a:p>
                  </a:txBody>
                  <a:tcPr anchor="ctr"/>
                </a:tc>
                <a:tc>
                  <a:txBody>
                    <a:bodyPr/>
                    <a:lstStyle/>
                    <a:p>
                      <a:pPr algn="ctr" rtl="1"/>
                      <a:r>
                        <a:rPr lang="en-US" dirty="0" smtClean="0"/>
                        <a:t>m</a:t>
                      </a:r>
                      <a:r>
                        <a:rPr lang="en-US" baseline="-25000" dirty="0" smtClean="0"/>
                        <a:t>l</a:t>
                      </a:r>
                      <a:endParaRPr lang="en-US" baseline="-25000" dirty="0"/>
                    </a:p>
                  </a:txBody>
                  <a:tcPr anchor="ctr"/>
                </a:tc>
                <a:tc>
                  <a:txBody>
                    <a:bodyPr/>
                    <a:lstStyle/>
                    <a:p>
                      <a:pPr algn="ctr" rtl="1"/>
                      <a:r>
                        <a:rPr lang="fa-IR" dirty="0" smtClean="0"/>
                        <a:t>تعداد اوربیتالها</a:t>
                      </a:r>
                      <a:r>
                        <a:rPr lang="fa-IR" baseline="0" dirty="0" smtClean="0"/>
                        <a:t> (تعداد </a:t>
                      </a:r>
                      <a:r>
                        <a:rPr lang="en-US" baseline="0" dirty="0" smtClean="0"/>
                        <a:t>m</a:t>
                      </a:r>
                      <a:r>
                        <a:rPr lang="en-US" baseline="-25000" dirty="0" smtClean="0"/>
                        <a:t>l</a:t>
                      </a:r>
                      <a:r>
                        <a:rPr lang="fa-IR" baseline="0" dirty="0" smtClean="0"/>
                        <a:t> ها)</a:t>
                      </a:r>
                      <a:endParaRPr lang="en-US" dirty="0"/>
                    </a:p>
                  </a:txBody>
                  <a:tcPr anchor="ctr"/>
                </a:tc>
                <a:tc>
                  <a:txBody>
                    <a:bodyPr/>
                    <a:lstStyle/>
                    <a:p>
                      <a:pPr algn="ctr" rtl="1"/>
                      <a:r>
                        <a:rPr lang="fa-IR" dirty="0" smtClean="0"/>
                        <a:t>تعدادکل اوربیتال ها (</a:t>
                      </a:r>
                      <a:r>
                        <a:rPr lang="fa-IR" baseline="30000" dirty="0" smtClean="0"/>
                        <a:t>2</a:t>
                      </a:r>
                      <a:r>
                        <a:rPr lang="en-US" dirty="0" smtClean="0"/>
                        <a:t>n</a:t>
                      </a:r>
                      <a:r>
                        <a:rPr lang="fa-IR" dirty="0" smtClean="0"/>
                        <a:t>)</a:t>
                      </a:r>
                      <a:endParaRPr lang="en-US" dirty="0"/>
                    </a:p>
                  </a:txBody>
                  <a:tcPr anchor="ctr"/>
                </a:tc>
                <a:extLst>
                  <a:ext uri="{0D108BD9-81ED-4DB2-BD59-A6C34878D82A}">
                    <a16:rowId xmlns:a16="http://schemas.microsoft.com/office/drawing/2014/main" val="10000"/>
                  </a:ext>
                </a:extLst>
              </a:tr>
              <a:tr h="1155700">
                <a:tc>
                  <a:txBody>
                    <a:bodyPr/>
                    <a:lstStyle/>
                    <a:p>
                      <a:pPr algn="ctr" rtl="1"/>
                      <a:r>
                        <a:rPr lang="fa-IR" dirty="0" smtClean="0"/>
                        <a:t>1</a:t>
                      </a:r>
                      <a:endParaRPr lang="en-US" dirty="0"/>
                    </a:p>
                  </a:txBody>
                  <a:tcPr anchor="ctr"/>
                </a:tc>
                <a:tc>
                  <a:txBody>
                    <a:bodyPr/>
                    <a:lstStyle/>
                    <a:p>
                      <a:pPr algn="ctr" rtl="1"/>
                      <a:r>
                        <a:rPr lang="en-US" dirty="0" smtClean="0"/>
                        <a:t>0</a:t>
                      </a:r>
                      <a:endParaRPr lang="en-US" dirty="0"/>
                    </a:p>
                  </a:txBody>
                  <a:tcPr anchor="ctr"/>
                </a:tc>
                <a:tc>
                  <a:txBody>
                    <a:bodyPr/>
                    <a:lstStyle/>
                    <a:p>
                      <a:pPr algn="ctr" rtl="1"/>
                      <a:r>
                        <a:rPr lang="en-US" dirty="0" smtClean="0"/>
                        <a:t>S</a:t>
                      </a:r>
                      <a:endParaRPr lang="en-US" dirty="0"/>
                    </a:p>
                  </a:txBody>
                  <a:tcPr anchor="ctr"/>
                </a:tc>
                <a:tc>
                  <a:txBody>
                    <a:bodyPr/>
                    <a:lstStyle/>
                    <a:p>
                      <a:pPr algn="ctr" rtl="1"/>
                      <a:r>
                        <a:rPr lang="fa-IR" dirty="0" smtClean="0"/>
                        <a:t>1</a:t>
                      </a:r>
                      <a:endParaRPr lang="en-US" dirty="0"/>
                    </a:p>
                  </a:txBody>
                  <a:tcPr anchor="ctr"/>
                </a:tc>
                <a:tc>
                  <a:txBody>
                    <a:bodyPr/>
                    <a:lstStyle/>
                    <a:p>
                      <a:pPr algn="ctr" rtl="1"/>
                      <a:r>
                        <a:rPr lang="en-US" dirty="0" smtClean="0"/>
                        <a:t>0</a:t>
                      </a:r>
                      <a:endParaRPr lang="en-US" dirty="0"/>
                    </a:p>
                  </a:txBody>
                  <a:tcPr anchor="ctr"/>
                </a:tc>
                <a:tc>
                  <a:txBody>
                    <a:bodyPr/>
                    <a:lstStyle/>
                    <a:p>
                      <a:pPr algn="ctr" rtl="1"/>
                      <a:r>
                        <a:rPr lang="fa-IR" dirty="0" smtClean="0"/>
                        <a:t>1</a:t>
                      </a:r>
                      <a:endParaRPr lang="en-US" dirty="0"/>
                    </a:p>
                  </a:txBody>
                  <a:tcPr anchor="ctr"/>
                </a:tc>
                <a:tc>
                  <a:txBody>
                    <a:bodyPr/>
                    <a:lstStyle/>
                    <a:p>
                      <a:pPr algn="ctr" rtl="1"/>
                      <a:r>
                        <a:rPr lang="fa-IR" dirty="0" smtClean="0"/>
                        <a:t>1</a:t>
                      </a:r>
                      <a:endParaRPr lang="en-US" dirty="0"/>
                    </a:p>
                  </a:txBody>
                  <a:tcPr anchor="ctr"/>
                </a:tc>
                <a:extLst>
                  <a:ext uri="{0D108BD9-81ED-4DB2-BD59-A6C34878D82A}">
                    <a16:rowId xmlns:a16="http://schemas.microsoft.com/office/drawing/2014/main" val="10001"/>
                  </a:ext>
                </a:extLst>
              </a:tr>
              <a:tr h="1155700">
                <a:tc>
                  <a:txBody>
                    <a:bodyPr/>
                    <a:lstStyle/>
                    <a:p>
                      <a:pPr algn="ctr" rtl="1"/>
                      <a:r>
                        <a:rPr lang="fa-IR" dirty="0" smtClean="0"/>
                        <a:t>2</a:t>
                      </a:r>
                      <a:endParaRPr lang="en-US" dirty="0"/>
                    </a:p>
                  </a:txBody>
                  <a:tcPr anchor="ctr"/>
                </a:tc>
                <a:tc>
                  <a:txBody>
                    <a:bodyPr/>
                    <a:lstStyle/>
                    <a:p>
                      <a:pPr algn="ctr" rtl="1"/>
                      <a:r>
                        <a:rPr lang="en-US" dirty="0" smtClean="0"/>
                        <a:t>0</a:t>
                      </a:r>
                    </a:p>
                    <a:p>
                      <a:pPr algn="ctr" rtl="1"/>
                      <a:endParaRPr lang="en-US" dirty="0" smtClean="0"/>
                    </a:p>
                    <a:p>
                      <a:pPr algn="ctr" rtl="1"/>
                      <a:r>
                        <a:rPr lang="en-US" dirty="0" smtClean="0"/>
                        <a:t>1</a:t>
                      </a:r>
                      <a:endParaRPr lang="en-US" dirty="0"/>
                    </a:p>
                  </a:txBody>
                  <a:tcPr anchor="ctr"/>
                </a:tc>
                <a:tc>
                  <a:txBody>
                    <a:bodyPr/>
                    <a:lstStyle/>
                    <a:p>
                      <a:pPr algn="ctr" rtl="1"/>
                      <a:r>
                        <a:rPr lang="en-US" dirty="0" smtClean="0"/>
                        <a:t>S</a:t>
                      </a:r>
                    </a:p>
                    <a:p>
                      <a:pPr algn="ctr" rtl="1"/>
                      <a:endParaRPr lang="en-US" dirty="0" smtClean="0"/>
                    </a:p>
                    <a:p>
                      <a:pPr algn="ctr" rtl="1"/>
                      <a:r>
                        <a:rPr lang="en-US" dirty="0" smtClean="0"/>
                        <a:t>P</a:t>
                      </a:r>
                      <a:endParaRPr lang="en-US" dirty="0"/>
                    </a:p>
                  </a:txBody>
                  <a:tcPr anchor="ctr"/>
                </a:tc>
                <a:tc>
                  <a:txBody>
                    <a:bodyPr/>
                    <a:lstStyle/>
                    <a:p>
                      <a:pPr algn="ctr" rtl="1"/>
                      <a:r>
                        <a:rPr lang="fa-IR" dirty="0" smtClean="0"/>
                        <a:t>2</a:t>
                      </a:r>
                      <a:endParaRPr lang="en-US" dirty="0"/>
                    </a:p>
                  </a:txBody>
                  <a:tcPr anchor="ctr"/>
                </a:tc>
                <a:tc>
                  <a:txBody>
                    <a:bodyPr/>
                    <a:lstStyle/>
                    <a:p>
                      <a:pPr algn="ctr" rtl="1"/>
                      <a:r>
                        <a:rPr lang="en-US" dirty="0" smtClean="0"/>
                        <a:t>0</a:t>
                      </a:r>
                    </a:p>
                    <a:p>
                      <a:pPr algn="ctr" rtl="1"/>
                      <a:endParaRPr lang="en-US" dirty="0" smtClean="0"/>
                    </a:p>
                    <a:p>
                      <a:pPr algn="ctr" rtl="1"/>
                      <a:r>
                        <a:rPr lang="fa-IR" dirty="0" smtClean="0"/>
                        <a:t>1+</a:t>
                      </a:r>
                      <a:r>
                        <a:rPr lang="fa-IR" baseline="0" dirty="0" smtClean="0"/>
                        <a:t> و 1-</a:t>
                      </a:r>
                      <a:endParaRPr lang="en-US" dirty="0"/>
                    </a:p>
                  </a:txBody>
                  <a:tcPr anchor="ctr"/>
                </a:tc>
                <a:tc>
                  <a:txBody>
                    <a:bodyPr/>
                    <a:lstStyle/>
                    <a:p>
                      <a:pPr algn="ctr" rtl="1"/>
                      <a:r>
                        <a:rPr lang="fa-IR" dirty="0" smtClean="0"/>
                        <a:t>1</a:t>
                      </a:r>
                    </a:p>
                    <a:p>
                      <a:pPr algn="ctr" rtl="1"/>
                      <a:endParaRPr lang="fa-IR" dirty="0" smtClean="0"/>
                    </a:p>
                    <a:p>
                      <a:pPr algn="ctr" rtl="1"/>
                      <a:r>
                        <a:rPr lang="fa-IR" dirty="0" smtClean="0"/>
                        <a:t>3</a:t>
                      </a:r>
                      <a:endParaRPr lang="en-US" dirty="0"/>
                    </a:p>
                  </a:txBody>
                  <a:tcPr anchor="ctr"/>
                </a:tc>
                <a:tc>
                  <a:txBody>
                    <a:bodyPr/>
                    <a:lstStyle/>
                    <a:p>
                      <a:pPr algn="ctr" rtl="1"/>
                      <a:r>
                        <a:rPr lang="fa-IR" dirty="0" smtClean="0"/>
                        <a:t>4</a:t>
                      </a:r>
                      <a:endParaRPr lang="en-US" dirty="0"/>
                    </a:p>
                  </a:txBody>
                  <a:tcPr anchor="ctr"/>
                </a:tc>
                <a:extLst>
                  <a:ext uri="{0D108BD9-81ED-4DB2-BD59-A6C34878D82A}">
                    <a16:rowId xmlns:a16="http://schemas.microsoft.com/office/drawing/2014/main" val="10002"/>
                  </a:ext>
                </a:extLst>
              </a:tr>
              <a:tr h="1155700">
                <a:tc>
                  <a:txBody>
                    <a:bodyPr/>
                    <a:lstStyle/>
                    <a:p>
                      <a:pPr algn="ctr" rtl="1"/>
                      <a:r>
                        <a:rPr lang="fa-IR" dirty="0" smtClean="0"/>
                        <a:t>3</a:t>
                      </a:r>
                      <a:endParaRPr lang="en-US" dirty="0"/>
                    </a:p>
                  </a:txBody>
                  <a:tcPr anchor="ctr"/>
                </a:tc>
                <a:tc>
                  <a:txBody>
                    <a:bodyPr/>
                    <a:lstStyle/>
                    <a:p>
                      <a:pPr algn="ctr" rtl="1"/>
                      <a:r>
                        <a:rPr lang="en-US" dirty="0" smtClean="0"/>
                        <a:t>0</a:t>
                      </a:r>
                    </a:p>
                    <a:p>
                      <a:pPr algn="ctr" rtl="1"/>
                      <a:r>
                        <a:rPr lang="en-US" dirty="0" smtClean="0"/>
                        <a:t>1</a:t>
                      </a:r>
                    </a:p>
                    <a:p>
                      <a:pPr algn="ctr" rtl="1"/>
                      <a:r>
                        <a:rPr lang="en-US" dirty="0" smtClean="0"/>
                        <a:t>2</a:t>
                      </a:r>
                      <a:endParaRPr lang="en-US" dirty="0"/>
                    </a:p>
                  </a:txBody>
                  <a:tcPr anchor="ctr"/>
                </a:tc>
                <a:tc>
                  <a:txBody>
                    <a:bodyPr/>
                    <a:lstStyle/>
                    <a:p>
                      <a:pPr algn="ctr" rtl="1"/>
                      <a:r>
                        <a:rPr lang="en-US" dirty="0" smtClean="0"/>
                        <a:t>S</a:t>
                      </a:r>
                    </a:p>
                    <a:p>
                      <a:pPr algn="ctr" rtl="1"/>
                      <a:r>
                        <a:rPr lang="en-US" dirty="0" smtClean="0"/>
                        <a:t>P</a:t>
                      </a:r>
                    </a:p>
                    <a:p>
                      <a:pPr algn="ctr" rtl="1"/>
                      <a:r>
                        <a:rPr lang="en-US" dirty="0" smtClean="0"/>
                        <a:t>d</a:t>
                      </a:r>
                      <a:endParaRPr lang="en-US" dirty="0"/>
                    </a:p>
                  </a:txBody>
                  <a:tcPr anchor="ctr"/>
                </a:tc>
                <a:tc>
                  <a:txBody>
                    <a:bodyPr/>
                    <a:lstStyle/>
                    <a:p>
                      <a:pPr algn="ctr" rtl="1"/>
                      <a:r>
                        <a:rPr lang="fa-IR" dirty="0" smtClean="0"/>
                        <a:t>3</a:t>
                      </a:r>
                      <a:endParaRPr lang="en-US" dirty="0"/>
                    </a:p>
                  </a:txBody>
                  <a:tcPr anchor="ctr"/>
                </a:tc>
                <a:tc>
                  <a:txBody>
                    <a:bodyPr/>
                    <a:lstStyle/>
                    <a:p>
                      <a:pPr algn="ctr" rtl="1"/>
                      <a:r>
                        <a:rPr lang="fa-IR" dirty="0" smtClean="0"/>
                        <a:t>0</a:t>
                      </a:r>
                    </a:p>
                    <a:p>
                      <a:pPr algn="ctr" rtl="1"/>
                      <a:r>
                        <a:rPr lang="fa-IR" dirty="0" smtClean="0"/>
                        <a:t>1+ و 1-</a:t>
                      </a:r>
                    </a:p>
                    <a:p>
                      <a:pPr algn="ctr" rtl="1"/>
                      <a:r>
                        <a:rPr lang="fa-IR" dirty="0" smtClean="0"/>
                        <a:t>2+ و 1+ و 0 و 1- و 2-</a:t>
                      </a:r>
                      <a:endParaRPr lang="en-US" dirty="0"/>
                    </a:p>
                  </a:txBody>
                  <a:tcPr anchor="ctr"/>
                </a:tc>
                <a:tc>
                  <a:txBody>
                    <a:bodyPr/>
                    <a:lstStyle/>
                    <a:p>
                      <a:pPr algn="ctr" rtl="1"/>
                      <a:r>
                        <a:rPr lang="fa-IR" dirty="0" smtClean="0"/>
                        <a:t>1</a:t>
                      </a:r>
                    </a:p>
                    <a:p>
                      <a:pPr algn="ctr" rtl="1"/>
                      <a:r>
                        <a:rPr lang="fa-IR" dirty="0" smtClean="0"/>
                        <a:t>3</a:t>
                      </a:r>
                    </a:p>
                    <a:p>
                      <a:pPr algn="ctr" rtl="1"/>
                      <a:r>
                        <a:rPr lang="fa-IR" dirty="0" smtClean="0"/>
                        <a:t>5</a:t>
                      </a:r>
                      <a:endParaRPr lang="en-US" dirty="0"/>
                    </a:p>
                  </a:txBody>
                  <a:tcPr anchor="ctr"/>
                </a:tc>
                <a:tc>
                  <a:txBody>
                    <a:bodyPr/>
                    <a:lstStyle/>
                    <a:p>
                      <a:pPr algn="ctr" rtl="1"/>
                      <a:r>
                        <a:rPr lang="fa-IR" dirty="0" smtClean="0"/>
                        <a:t>9</a:t>
                      </a:r>
                      <a:endParaRPr lang="en-US" dirty="0"/>
                    </a:p>
                  </a:txBody>
                  <a:tcPr anchor="ctr"/>
                </a:tc>
                <a:extLst>
                  <a:ext uri="{0D108BD9-81ED-4DB2-BD59-A6C34878D82A}">
                    <a16:rowId xmlns:a16="http://schemas.microsoft.com/office/drawing/2014/main" val="10003"/>
                  </a:ext>
                </a:extLst>
              </a:tr>
            </a:tbl>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3A77B09-5ED4-4484-B9CA-FC4B84D63F1F}" type="slidenum">
              <a:rPr lang="en-US" smtClean="0"/>
              <a:pPr/>
              <a:t>30</a:t>
            </a:fld>
            <a:endParaRPr lang="en-US"/>
          </a:p>
        </p:txBody>
      </p:sp>
      <p:graphicFrame>
        <p:nvGraphicFramePr>
          <p:cNvPr id="3" name="Table 2"/>
          <p:cNvGraphicFramePr>
            <a:graphicFrameLocks noGrp="1"/>
          </p:cNvGraphicFramePr>
          <p:nvPr/>
        </p:nvGraphicFramePr>
        <p:xfrm>
          <a:off x="228602" y="1397000"/>
          <a:ext cx="8686797" cy="4066540"/>
        </p:xfrm>
        <a:graphic>
          <a:graphicData uri="http://schemas.openxmlformats.org/drawingml/2006/table">
            <a:tbl>
              <a:tblPr firstRow="1" bandRow="1">
                <a:tableStyleId>{F5AB1C69-6EDB-4FF4-983F-18BD219EF322}</a:tableStyleId>
              </a:tblPr>
              <a:tblGrid>
                <a:gridCol w="990598">
                  <a:extLst>
                    <a:ext uri="{9D8B030D-6E8A-4147-A177-3AD203B41FA5}">
                      <a16:colId xmlns:a16="http://schemas.microsoft.com/office/drawing/2014/main" val="20000"/>
                    </a:ext>
                  </a:extLst>
                </a:gridCol>
                <a:gridCol w="685800">
                  <a:extLst>
                    <a:ext uri="{9D8B030D-6E8A-4147-A177-3AD203B41FA5}">
                      <a16:colId xmlns:a16="http://schemas.microsoft.com/office/drawing/2014/main" val="20001"/>
                    </a:ext>
                  </a:extLst>
                </a:gridCol>
                <a:gridCol w="1143000">
                  <a:extLst>
                    <a:ext uri="{9D8B030D-6E8A-4147-A177-3AD203B41FA5}">
                      <a16:colId xmlns:a16="http://schemas.microsoft.com/office/drawing/2014/main" val="20002"/>
                    </a:ext>
                  </a:extLst>
                </a:gridCol>
                <a:gridCol w="914400">
                  <a:extLst>
                    <a:ext uri="{9D8B030D-6E8A-4147-A177-3AD203B41FA5}">
                      <a16:colId xmlns:a16="http://schemas.microsoft.com/office/drawing/2014/main" val="20003"/>
                    </a:ext>
                  </a:extLst>
                </a:gridCol>
                <a:gridCol w="2590800">
                  <a:extLst>
                    <a:ext uri="{9D8B030D-6E8A-4147-A177-3AD203B41FA5}">
                      <a16:colId xmlns:a16="http://schemas.microsoft.com/office/drawing/2014/main" val="20004"/>
                    </a:ext>
                  </a:extLst>
                </a:gridCol>
                <a:gridCol w="1295400">
                  <a:extLst>
                    <a:ext uri="{9D8B030D-6E8A-4147-A177-3AD203B41FA5}">
                      <a16:colId xmlns:a16="http://schemas.microsoft.com/office/drawing/2014/main" val="20005"/>
                    </a:ext>
                  </a:extLst>
                </a:gridCol>
                <a:gridCol w="1066799">
                  <a:extLst>
                    <a:ext uri="{9D8B030D-6E8A-4147-A177-3AD203B41FA5}">
                      <a16:colId xmlns:a16="http://schemas.microsoft.com/office/drawing/2014/main" val="20006"/>
                    </a:ext>
                  </a:extLst>
                </a:gridCol>
              </a:tblGrid>
              <a:tr h="1155700">
                <a:tc>
                  <a:txBody>
                    <a:bodyPr/>
                    <a:lstStyle/>
                    <a:p>
                      <a:pPr algn="ctr" rtl="1"/>
                      <a:r>
                        <a:rPr lang="en-US" dirty="0" smtClean="0"/>
                        <a:t>n</a:t>
                      </a:r>
                    </a:p>
                    <a:p>
                      <a:pPr algn="ctr" rtl="1"/>
                      <a:r>
                        <a:rPr lang="fa-IR" dirty="0" smtClean="0"/>
                        <a:t>(لایه</a:t>
                      </a:r>
                      <a:r>
                        <a:rPr lang="fa-IR" baseline="0" dirty="0" smtClean="0"/>
                        <a:t> ی الکترونی)</a:t>
                      </a:r>
                      <a:endParaRPr lang="en-US" dirty="0"/>
                    </a:p>
                  </a:txBody>
                  <a:tcPr anchor="ctr"/>
                </a:tc>
                <a:tc>
                  <a:txBody>
                    <a:bodyPr/>
                    <a:lstStyle/>
                    <a:p>
                      <a:pPr algn="ctr" rtl="1"/>
                      <a:r>
                        <a:rPr lang="en-US" dirty="0" smtClean="0"/>
                        <a:t>l</a:t>
                      </a:r>
                      <a:endParaRPr lang="en-US" dirty="0"/>
                    </a:p>
                  </a:txBody>
                  <a:tcPr anchor="ctr"/>
                </a:tc>
                <a:tc>
                  <a:txBody>
                    <a:bodyPr/>
                    <a:lstStyle/>
                    <a:p>
                      <a:pPr algn="ctr" rtl="1"/>
                      <a:r>
                        <a:rPr lang="fa-IR" dirty="0" smtClean="0"/>
                        <a:t>نوع زیر لایه</a:t>
                      </a:r>
                      <a:endParaRPr lang="en-US" dirty="0"/>
                    </a:p>
                  </a:txBody>
                  <a:tcPr anchor="ctr"/>
                </a:tc>
                <a:tc>
                  <a:txBody>
                    <a:bodyPr/>
                    <a:lstStyle/>
                    <a:p>
                      <a:pPr algn="ctr" rtl="1"/>
                      <a:r>
                        <a:rPr lang="fa-IR" dirty="0" smtClean="0"/>
                        <a:t>تعداد زیر لایه</a:t>
                      </a:r>
                      <a:endParaRPr lang="en-US" dirty="0"/>
                    </a:p>
                  </a:txBody>
                  <a:tcPr anchor="ctr"/>
                </a:tc>
                <a:tc>
                  <a:txBody>
                    <a:bodyPr/>
                    <a:lstStyle/>
                    <a:p>
                      <a:pPr algn="ctr" rtl="1"/>
                      <a:r>
                        <a:rPr lang="en-US" dirty="0" smtClean="0"/>
                        <a:t>m</a:t>
                      </a:r>
                      <a:r>
                        <a:rPr lang="en-US" baseline="-25000" dirty="0" smtClean="0"/>
                        <a:t>l</a:t>
                      </a:r>
                      <a:endParaRPr lang="en-US" baseline="-25000" dirty="0"/>
                    </a:p>
                  </a:txBody>
                  <a:tcPr anchor="ctr"/>
                </a:tc>
                <a:tc>
                  <a:txBody>
                    <a:bodyPr/>
                    <a:lstStyle/>
                    <a:p>
                      <a:pPr algn="ctr" rtl="1"/>
                      <a:r>
                        <a:rPr lang="fa-IR" dirty="0" smtClean="0"/>
                        <a:t>تعداد اوربیتالها</a:t>
                      </a:r>
                      <a:r>
                        <a:rPr lang="fa-IR" baseline="0" dirty="0" smtClean="0"/>
                        <a:t> (تعداد </a:t>
                      </a:r>
                      <a:r>
                        <a:rPr lang="en-US" baseline="0" dirty="0" smtClean="0"/>
                        <a:t>m</a:t>
                      </a:r>
                      <a:r>
                        <a:rPr lang="en-US" baseline="-25000" dirty="0" smtClean="0"/>
                        <a:t>l</a:t>
                      </a:r>
                      <a:r>
                        <a:rPr lang="fa-IR" baseline="0" dirty="0" smtClean="0"/>
                        <a:t> ها)</a:t>
                      </a:r>
                      <a:endParaRPr lang="en-US" dirty="0"/>
                    </a:p>
                  </a:txBody>
                  <a:tcPr anchor="ctr"/>
                </a:tc>
                <a:tc>
                  <a:txBody>
                    <a:bodyPr/>
                    <a:lstStyle/>
                    <a:p>
                      <a:pPr algn="ctr" rtl="1"/>
                      <a:r>
                        <a:rPr lang="fa-IR" dirty="0" smtClean="0"/>
                        <a:t>تعدادکل اوربیتال ها (</a:t>
                      </a:r>
                      <a:r>
                        <a:rPr lang="fa-IR" baseline="30000" dirty="0" smtClean="0"/>
                        <a:t>2</a:t>
                      </a:r>
                      <a:r>
                        <a:rPr lang="en-US" dirty="0" smtClean="0"/>
                        <a:t>n</a:t>
                      </a:r>
                      <a:r>
                        <a:rPr lang="fa-IR" dirty="0" smtClean="0"/>
                        <a:t>)</a:t>
                      </a:r>
                      <a:endParaRPr lang="en-US" dirty="0"/>
                    </a:p>
                  </a:txBody>
                  <a:tcPr anchor="ctr"/>
                </a:tc>
                <a:extLst>
                  <a:ext uri="{0D108BD9-81ED-4DB2-BD59-A6C34878D82A}">
                    <a16:rowId xmlns:a16="http://schemas.microsoft.com/office/drawing/2014/main" val="10000"/>
                  </a:ext>
                </a:extLst>
              </a:tr>
              <a:tr h="1155700">
                <a:tc>
                  <a:txBody>
                    <a:bodyPr/>
                    <a:lstStyle/>
                    <a:p>
                      <a:pPr algn="ctr" rtl="1"/>
                      <a:r>
                        <a:rPr lang="en-US" dirty="0" smtClean="0"/>
                        <a:t>4</a:t>
                      </a:r>
                      <a:endParaRPr lang="en-US" dirty="0"/>
                    </a:p>
                  </a:txBody>
                  <a:tcPr anchor="ctr"/>
                </a:tc>
                <a:tc>
                  <a:txBody>
                    <a:bodyPr/>
                    <a:lstStyle/>
                    <a:p>
                      <a:pPr algn="ctr" rtl="1"/>
                      <a:r>
                        <a:rPr lang="en-US" dirty="0" smtClean="0"/>
                        <a:t>0</a:t>
                      </a:r>
                    </a:p>
                    <a:p>
                      <a:pPr algn="ctr" rtl="1"/>
                      <a:r>
                        <a:rPr lang="en-US" dirty="0" smtClean="0"/>
                        <a:t>1</a:t>
                      </a:r>
                    </a:p>
                    <a:p>
                      <a:pPr algn="ctr" rtl="1"/>
                      <a:r>
                        <a:rPr lang="en-US" dirty="0" smtClean="0"/>
                        <a:t>2</a:t>
                      </a:r>
                    </a:p>
                    <a:p>
                      <a:pPr algn="ctr" rtl="1"/>
                      <a:r>
                        <a:rPr lang="en-US" dirty="0" smtClean="0"/>
                        <a:t>3</a:t>
                      </a:r>
                      <a:endParaRPr lang="en-US" dirty="0"/>
                    </a:p>
                  </a:txBody>
                  <a:tcPr anchor="ctr"/>
                </a:tc>
                <a:tc>
                  <a:txBody>
                    <a:bodyPr/>
                    <a:lstStyle/>
                    <a:p>
                      <a:pPr algn="ctr" rtl="1"/>
                      <a:r>
                        <a:rPr lang="en-US" dirty="0" smtClean="0"/>
                        <a:t>s</a:t>
                      </a:r>
                    </a:p>
                    <a:p>
                      <a:pPr algn="ctr" rtl="1"/>
                      <a:r>
                        <a:rPr lang="en-US" dirty="0" smtClean="0"/>
                        <a:t>P</a:t>
                      </a:r>
                    </a:p>
                    <a:p>
                      <a:pPr algn="ctr" rtl="1"/>
                      <a:r>
                        <a:rPr lang="en-US" dirty="0" smtClean="0"/>
                        <a:t>d</a:t>
                      </a:r>
                    </a:p>
                    <a:p>
                      <a:pPr algn="ctr" rtl="1"/>
                      <a:r>
                        <a:rPr lang="en-US" dirty="0" smtClean="0"/>
                        <a:t>f</a:t>
                      </a:r>
                    </a:p>
                  </a:txBody>
                  <a:tcPr anchor="ctr"/>
                </a:tc>
                <a:tc>
                  <a:txBody>
                    <a:bodyPr/>
                    <a:lstStyle/>
                    <a:p>
                      <a:pPr algn="ctr" rtl="1"/>
                      <a:r>
                        <a:rPr lang="en-US" dirty="0" smtClean="0"/>
                        <a:t>4</a:t>
                      </a:r>
                      <a:endParaRPr lang="en-US" dirty="0"/>
                    </a:p>
                  </a:txBody>
                  <a:tcPr anchor="ctr"/>
                </a:tc>
                <a:tc>
                  <a:txBody>
                    <a:bodyPr/>
                    <a:lstStyle/>
                    <a:p>
                      <a:pPr algn="ctr" rtl="1"/>
                      <a:r>
                        <a:rPr lang="fa-IR" dirty="0" smtClean="0"/>
                        <a:t>0</a:t>
                      </a:r>
                    </a:p>
                    <a:p>
                      <a:pPr algn="ctr" rtl="1"/>
                      <a:r>
                        <a:rPr lang="fa-IR" dirty="0" smtClean="0"/>
                        <a:t>1+ و 1-</a:t>
                      </a:r>
                    </a:p>
                    <a:p>
                      <a:pPr algn="ctr" rtl="1"/>
                      <a:r>
                        <a:rPr lang="fa-IR" dirty="0" smtClean="0"/>
                        <a:t>2+ و 1+ و 0 و 1- و 2-</a:t>
                      </a:r>
                      <a:endParaRPr lang="en-US" dirty="0" smtClean="0"/>
                    </a:p>
                    <a:p>
                      <a:pPr algn="ctr" rtl="1"/>
                      <a:r>
                        <a:rPr lang="fa-IR" sz="1400" dirty="0" smtClean="0"/>
                        <a:t>3</a:t>
                      </a:r>
                      <a:r>
                        <a:rPr lang="fa-IR" sz="1400" baseline="0" dirty="0" smtClean="0"/>
                        <a:t>+ و 2+ و 1+ و 0 و 1- و 2- و 3-</a:t>
                      </a:r>
                      <a:endParaRPr lang="en-US" sz="1400" dirty="0"/>
                    </a:p>
                  </a:txBody>
                  <a:tcPr anchor="ctr"/>
                </a:tc>
                <a:tc>
                  <a:txBody>
                    <a:bodyPr/>
                    <a:lstStyle/>
                    <a:p>
                      <a:pPr algn="ctr" rtl="1"/>
                      <a:r>
                        <a:rPr lang="fa-IR" dirty="0" smtClean="0"/>
                        <a:t>1</a:t>
                      </a:r>
                    </a:p>
                    <a:p>
                      <a:pPr algn="ctr" rtl="1"/>
                      <a:r>
                        <a:rPr lang="fa-IR" dirty="0" smtClean="0"/>
                        <a:t>3</a:t>
                      </a:r>
                    </a:p>
                    <a:p>
                      <a:pPr algn="ctr" rtl="1"/>
                      <a:r>
                        <a:rPr lang="fa-IR" dirty="0" smtClean="0"/>
                        <a:t>5</a:t>
                      </a:r>
                    </a:p>
                    <a:p>
                      <a:pPr algn="ctr" rtl="1"/>
                      <a:r>
                        <a:rPr lang="fa-IR" dirty="0" smtClean="0"/>
                        <a:t>7</a:t>
                      </a:r>
                    </a:p>
                  </a:txBody>
                  <a:tcPr anchor="ctr"/>
                </a:tc>
                <a:tc>
                  <a:txBody>
                    <a:bodyPr/>
                    <a:lstStyle/>
                    <a:p>
                      <a:pPr algn="ctr" rtl="1"/>
                      <a:r>
                        <a:rPr lang="fa-IR" dirty="0" smtClean="0"/>
                        <a:t>16</a:t>
                      </a:r>
                      <a:endParaRPr lang="en-US" dirty="0"/>
                    </a:p>
                  </a:txBody>
                  <a:tcPr anchor="ctr"/>
                </a:tc>
                <a:extLst>
                  <a:ext uri="{0D108BD9-81ED-4DB2-BD59-A6C34878D82A}">
                    <a16:rowId xmlns:a16="http://schemas.microsoft.com/office/drawing/2014/main" val="10001"/>
                  </a:ext>
                </a:extLst>
              </a:tr>
              <a:tr h="1155700">
                <a:tc>
                  <a:txBody>
                    <a:bodyPr/>
                    <a:lstStyle/>
                    <a:p>
                      <a:pPr algn="ctr" rtl="1"/>
                      <a:r>
                        <a:rPr lang="en-US" dirty="0" smtClean="0"/>
                        <a:t>5</a:t>
                      </a:r>
                      <a:endParaRPr lang="en-US" dirty="0"/>
                    </a:p>
                  </a:txBody>
                  <a:tcPr anchor="ctr"/>
                </a:tc>
                <a:tc>
                  <a:txBody>
                    <a:bodyPr/>
                    <a:lstStyle/>
                    <a:p>
                      <a:pPr algn="ctr" rtl="1"/>
                      <a:r>
                        <a:rPr lang="en-US" dirty="0" smtClean="0"/>
                        <a:t>0</a:t>
                      </a:r>
                    </a:p>
                    <a:p>
                      <a:pPr algn="ctr" rtl="1"/>
                      <a:r>
                        <a:rPr lang="en-US" dirty="0" smtClean="0"/>
                        <a:t>1</a:t>
                      </a:r>
                    </a:p>
                    <a:p>
                      <a:pPr algn="ctr" rtl="1"/>
                      <a:r>
                        <a:rPr lang="en-US" dirty="0" smtClean="0"/>
                        <a:t>2</a:t>
                      </a:r>
                    </a:p>
                    <a:p>
                      <a:pPr algn="ctr" rtl="1"/>
                      <a:r>
                        <a:rPr lang="en-US" dirty="0" smtClean="0"/>
                        <a:t>3</a:t>
                      </a:r>
                    </a:p>
                    <a:p>
                      <a:pPr algn="ctr" rtl="1"/>
                      <a:r>
                        <a:rPr lang="en-US" dirty="0" smtClean="0"/>
                        <a:t>4</a:t>
                      </a:r>
                      <a:endParaRPr lang="en-US" dirty="0"/>
                    </a:p>
                  </a:txBody>
                  <a:tcPr anchor="ctr"/>
                </a:tc>
                <a:tc>
                  <a:txBody>
                    <a:bodyPr/>
                    <a:lstStyle/>
                    <a:p>
                      <a:pPr algn="ctr" rtl="1"/>
                      <a:r>
                        <a:rPr lang="en-US" dirty="0" smtClean="0"/>
                        <a:t>s</a:t>
                      </a:r>
                    </a:p>
                    <a:p>
                      <a:pPr algn="ctr" rtl="1"/>
                      <a:r>
                        <a:rPr lang="en-US" dirty="0" smtClean="0"/>
                        <a:t>P</a:t>
                      </a:r>
                    </a:p>
                    <a:p>
                      <a:pPr algn="ctr" rtl="1"/>
                      <a:r>
                        <a:rPr lang="en-US" dirty="0" smtClean="0"/>
                        <a:t>d</a:t>
                      </a:r>
                    </a:p>
                    <a:p>
                      <a:pPr algn="ctr" rtl="1"/>
                      <a:r>
                        <a:rPr lang="en-US" dirty="0" smtClean="0"/>
                        <a:t>F</a:t>
                      </a:r>
                    </a:p>
                    <a:p>
                      <a:pPr algn="ctr" rtl="1"/>
                      <a:r>
                        <a:rPr lang="en-US" dirty="0" smtClean="0"/>
                        <a:t>g</a:t>
                      </a:r>
                    </a:p>
                  </a:txBody>
                  <a:tcPr anchor="ctr"/>
                </a:tc>
                <a:tc>
                  <a:txBody>
                    <a:bodyPr/>
                    <a:lstStyle/>
                    <a:p>
                      <a:pPr algn="ctr" rtl="1"/>
                      <a:r>
                        <a:rPr lang="en-US" dirty="0" smtClean="0"/>
                        <a:t>5</a:t>
                      </a:r>
                      <a:endParaRPr lang="en-US" dirty="0"/>
                    </a:p>
                  </a:txBody>
                  <a:tcPr anchor="ctr"/>
                </a:tc>
                <a:tc>
                  <a:txBody>
                    <a:bodyPr/>
                    <a:lstStyle/>
                    <a:p>
                      <a:pPr algn="ctr" rtl="1"/>
                      <a:r>
                        <a:rPr lang="fa-IR" dirty="0" smtClean="0"/>
                        <a:t>0</a:t>
                      </a:r>
                    </a:p>
                    <a:p>
                      <a:pPr algn="ctr" rtl="1"/>
                      <a:r>
                        <a:rPr lang="fa-IR" dirty="0" smtClean="0"/>
                        <a:t>1+ و 1-</a:t>
                      </a:r>
                    </a:p>
                    <a:p>
                      <a:pPr algn="ctr" rtl="1"/>
                      <a:r>
                        <a:rPr lang="fa-IR" dirty="0" smtClean="0"/>
                        <a:t>2+ و 1+ و 0 و 1- و 2-</a:t>
                      </a:r>
                      <a:endParaRPr lang="en-US" dirty="0" smtClean="0"/>
                    </a:p>
                    <a:p>
                      <a:pPr algn="ctr" rtl="1"/>
                      <a:r>
                        <a:rPr lang="fa-IR" sz="1400" dirty="0" smtClean="0"/>
                        <a:t>3</a:t>
                      </a:r>
                      <a:r>
                        <a:rPr lang="fa-IR" sz="1400" baseline="0" dirty="0" smtClean="0"/>
                        <a:t>+ و 2+ و 1+ و 0 و 1- و 2- و 3</a:t>
                      </a:r>
                    </a:p>
                    <a:p>
                      <a:pPr algn="ctr" rtl="1"/>
                      <a:r>
                        <a:rPr lang="fa-IR" sz="1400" baseline="0" dirty="0" smtClean="0"/>
                        <a:t>-</a:t>
                      </a:r>
                      <a:endParaRPr lang="en-US" sz="1400" baseline="0" dirty="0" smtClean="0"/>
                    </a:p>
                    <a:p>
                      <a:pPr marL="0" marR="0" indent="0" algn="ctr" defTabSz="914400" rtl="1" eaLnBrk="1" fontAlgn="auto" latinLnBrk="0" hangingPunct="1">
                        <a:lnSpc>
                          <a:spcPct val="100000"/>
                        </a:lnSpc>
                        <a:spcBef>
                          <a:spcPts val="0"/>
                        </a:spcBef>
                        <a:spcAft>
                          <a:spcPts val="0"/>
                        </a:spcAft>
                        <a:buClrTx/>
                        <a:buSzTx/>
                        <a:buFontTx/>
                        <a:buNone/>
                        <a:tabLst/>
                        <a:defRPr/>
                      </a:pPr>
                      <a:r>
                        <a:rPr lang="fa-IR" sz="1100" baseline="0" dirty="0" smtClean="0"/>
                        <a:t>4+ و  </a:t>
                      </a:r>
                      <a:r>
                        <a:rPr lang="fa-IR" sz="1100" dirty="0" smtClean="0"/>
                        <a:t>3</a:t>
                      </a:r>
                      <a:r>
                        <a:rPr lang="fa-IR" sz="1100" baseline="0" dirty="0" smtClean="0"/>
                        <a:t>+ و 2+ و 1+ و 0 و 1- و 2- و 3- و 4-</a:t>
                      </a:r>
                      <a:endParaRPr lang="en-US" sz="1100" dirty="0" smtClean="0"/>
                    </a:p>
                    <a:p>
                      <a:pPr algn="ctr" rtl="1"/>
                      <a:endParaRPr lang="en-US" sz="1400" dirty="0"/>
                    </a:p>
                  </a:txBody>
                  <a:tcPr anchor="ctr"/>
                </a:tc>
                <a:tc>
                  <a:txBody>
                    <a:bodyPr/>
                    <a:lstStyle/>
                    <a:p>
                      <a:pPr algn="ctr" rtl="1"/>
                      <a:r>
                        <a:rPr lang="fa-IR" dirty="0" smtClean="0"/>
                        <a:t>1</a:t>
                      </a:r>
                    </a:p>
                    <a:p>
                      <a:pPr algn="ctr" rtl="1"/>
                      <a:r>
                        <a:rPr lang="fa-IR" dirty="0" smtClean="0"/>
                        <a:t>3</a:t>
                      </a:r>
                    </a:p>
                    <a:p>
                      <a:pPr algn="ctr" rtl="1"/>
                      <a:r>
                        <a:rPr lang="fa-IR" dirty="0" smtClean="0"/>
                        <a:t>5</a:t>
                      </a:r>
                    </a:p>
                    <a:p>
                      <a:pPr algn="ctr" rtl="1"/>
                      <a:r>
                        <a:rPr lang="fa-IR" dirty="0" smtClean="0"/>
                        <a:t>7</a:t>
                      </a:r>
                    </a:p>
                    <a:p>
                      <a:pPr algn="ctr" rtl="1"/>
                      <a:r>
                        <a:rPr lang="fa-IR" dirty="0" smtClean="0"/>
                        <a:t>9</a:t>
                      </a:r>
                    </a:p>
                  </a:txBody>
                  <a:tcPr anchor="ctr"/>
                </a:tc>
                <a:tc>
                  <a:txBody>
                    <a:bodyPr/>
                    <a:lstStyle/>
                    <a:p>
                      <a:pPr algn="ctr" rtl="1"/>
                      <a:r>
                        <a:rPr lang="fa-IR" dirty="0" smtClean="0"/>
                        <a:t>25</a:t>
                      </a:r>
                      <a:endParaRPr lang="en-US" dirty="0"/>
                    </a:p>
                  </a:txBody>
                  <a:tcPr anchor="ctr"/>
                </a:tc>
                <a:extLst>
                  <a:ext uri="{0D108BD9-81ED-4DB2-BD59-A6C34878D82A}">
                    <a16:rowId xmlns:a16="http://schemas.microsoft.com/office/drawing/2014/main" val="10002"/>
                  </a:ext>
                </a:extLst>
              </a:tr>
            </a:tbl>
          </a:graphicData>
        </a:graphic>
      </p:graphicFrame>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lvl="0" algn="ctr" rtl="1"/>
            <a:r>
              <a:rPr lang="fa-IR"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5- اصل طرد پائولی</a:t>
            </a:r>
            <a:endParaRPr lang="en-US" dirty="0"/>
          </a:p>
        </p:txBody>
      </p:sp>
      <p:sp>
        <p:nvSpPr>
          <p:cNvPr id="4" name="Content Placeholder 3"/>
          <p:cNvSpPr>
            <a:spLocks noGrp="1"/>
          </p:cNvSpPr>
          <p:nvPr>
            <p:ph idx="1"/>
          </p:nvPr>
        </p:nvSpPr>
        <p:spPr/>
        <p:txBody>
          <a:bodyPr/>
          <a:lstStyle/>
          <a:p>
            <a:pPr algn="r" rtl="1"/>
            <a:r>
              <a:rPr lang="fa-IR" dirty="0" smtClean="0"/>
              <a:t>هیچ اوربیتالی در یک اتم نمی تواند بییش از دو الکترون در خود جای دهد.</a:t>
            </a:r>
          </a:p>
          <a:p>
            <a:pPr algn="r" rtl="1"/>
            <a:endParaRPr lang="fa-IR" dirty="0" smtClean="0"/>
          </a:p>
          <a:p>
            <a:pPr algn="r" rtl="1"/>
            <a:r>
              <a:rPr lang="fa-IR" dirty="0" smtClean="0"/>
              <a:t>به بیان دیگر: در یک اتم هیچ گاه نمی توان دو الکترون پیدا کرد که چهار عدد کوانتومی آن ها یکسان باشند.</a:t>
            </a:r>
          </a:p>
          <a:p>
            <a:pPr algn="r" rtl="1"/>
            <a:endParaRPr lang="fa-IR" dirty="0" smtClean="0"/>
          </a:p>
          <a:p>
            <a:pPr algn="r" rtl="1"/>
            <a:r>
              <a:rPr lang="fa-IR" dirty="0" smtClean="0"/>
              <a:t>دو الکترون حتی اگر عددهای کوانتومی اصلی، فرعی و مغناطیسی برابر نیز داشته، باز هم از آنجا که این دو الکترون قرار است در یک اوربیتال قرار داشته باشند، عدد اسپین آن ها با یکدیگر متفاوت خواهد بود.</a:t>
            </a:r>
            <a:endParaRPr lang="en-US" dirty="0"/>
          </a:p>
        </p:txBody>
      </p:sp>
      <p:sp>
        <p:nvSpPr>
          <p:cNvPr id="2" name="Slide Number Placeholder 1"/>
          <p:cNvSpPr>
            <a:spLocks noGrp="1"/>
          </p:cNvSpPr>
          <p:nvPr>
            <p:ph type="sldNum" sz="quarter" idx="12"/>
          </p:nvPr>
        </p:nvSpPr>
        <p:spPr/>
        <p:txBody>
          <a:bodyPr/>
          <a:lstStyle/>
          <a:p>
            <a:fld id="{C3A77B09-5ED4-4484-B9CA-FC4B84D63F1F}" type="slidenum">
              <a:rPr lang="en-US" smtClean="0"/>
              <a:pPr/>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C3A77B09-5ED4-4484-B9CA-FC4B84D63F1F}" type="slidenum">
              <a:rPr lang="en-US" smtClean="0"/>
              <a:pPr/>
              <a:t>32</a:t>
            </a:fld>
            <a:endParaRPr lang="en-US"/>
          </a:p>
        </p:txBody>
      </p:sp>
      <p:graphicFrame>
        <p:nvGraphicFramePr>
          <p:cNvPr id="4" name="Table 3"/>
          <p:cNvGraphicFramePr>
            <a:graphicFrameLocks noGrp="1"/>
          </p:cNvGraphicFramePr>
          <p:nvPr/>
        </p:nvGraphicFramePr>
        <p:xfrm>
          <a:off x="304800" y="1686560"/>
          <a:ext cx="8534400" cy="3418840"/>
        </p:xfrm>
        <a:graphic>
          <a:graphicData uri="http://schemas.openxmlformats.org/drawingml/2006/table">
            <a:tbl>
              <a:tblPr firstRow="1" bandRow="1">
                <a:tableStyleId>{5C22544A-7EE6-4342-B048-85BDC9FD1C3A}</a:tableStyleId>
              </a:tblPr>
              <a:tblGrid>
                <a:gridCol w="1422400">
                  <a:extLst>
                    <a:ext uri="{9D8B030D-6E8A-4147-A177-3AD203B41FA5}">
                      <a16:colId xmlns:a16="http://schemas.microsoft.com/office/drawing/2014/main" val="20000"/>
                    </a:ext>
                  </a:extLst>
                </a:gridCol>
                <a:gridCol w="1422400">
                  <a:extLst>
                    <a:ext uri="{9D8B030D-6E8A-4147-A177-3AD203B41FA5}">
                      <a16:colId xmlns:a16="http://schemas.microsoft.com/office/drawing/2014/main" val="20001"/>
                    </a:ext>
                  </a:extLst>
                </a:gridCol>
                <a:gridCol w="1422400">
                  <a:extLst>
                    <a:ext uri="{9D8B030D-6E8A-4147-A177-3AD203B41FA5}">
                      <a16:colId xmlns:a16="http://schemas.microsoft.com/office/drawing/2014/main" val="20002"/>
                    </a:ext>
                  </a:extLst>
                </a:gridCol>
                <a:gridCol w="1422400">
                  <a:extLst>
                    <a:ext uri="{9D8B030D-6E8A-4147-A177-3AD203B41FA5}">
                      <a16:colId xmlns:a16="http://schemas.microsoft.com/office/drawing/2014/main" val="20003"/>
                    </a:ext>
                  </a:extLst>
                </a:gridCol>
                <a:gridCol w="1422400">
                  <a:extLst>
                    <a:ext uri="{9D8B030D-6E8A-4147-A177-3AD203B41FA5}">
                      <a16:colId xmlns:a16="http://schemas.microsoft.com/office/drawing/2014/main" val="20004"/>
                    </a:ext>
                  </a:extLst>
                </a:gridCol>
                <a:gridCol w="1422400">
                  <a:extLst>
                    <a:ext uri="{9D8B030D-6E8A-4147-A177-3AD203B41FA5}">
                      <a16:colId xmlns:a16="http://schemas.microsoft.com/office/drawing/2014/main" val="20005"/>
                    </a:ext>
                  </a:extLst>
                </a:gridCol>
              </a:tblGrid>
              <a:tr h="889000">
                <a:tc>
                  <a:txBody>
                    <a:bodyPr/>
                    <a:lstStyle/>
                    <a:p>
                      <a:pPr algn="ctr"/>
                      <a:r>
                        <a:rPr lang="fa-IR" sz="2400" dirty="0" smtClean="0"/>
                        <a:t>5</a:t>
                      </a:r>
                      <a:endParaRPr lang="en-US" sz="2400" dirty="0"/>
                    </a:p>
                  </a:txBody>
                  <a:tcPr anchor="ctr"/>
                </a:tc>
                <a:tc>
                  <a:txBody>
                    <a:bodyPr/>
                    <a:lstStyle/>
                    <a:p>
                      <a:pPr algn="ctr"/>
                      <a:r>
                        <a:rPr lang="fa-IR" sz="2400" dirty="0" smtClean="0"/>
                        <a:t>4</a:t>
                      </a:r>
                      <a:endParaRPr lang="en-US" sz="2400" dirty="0"/>
                    </a:p>
                  </a:txBody>
                  <a:tcPr anchor="ctr"/>
                </a:tc>
                <a:tc>
                  <a:txBody>
                    <a:bodyPr/>
                    <a:lstStyle/>
                    <a:p>
                      <a:pPr algn="ctr"/>
                      <a:r>
                        <a:rPr lang="fa-IR" sz="2400" dirty="0" smtClean="0"/>
                        <a:t>3</a:t>
                      </a:r>
                      <a:endParaRPr lang="en-US" sz="2400" dirty="0"/>
                    </a:p>
                  </a:txBody>
                  <a:tcPr anchor="ctr"/>
                </a:tc>
                <a:tc>
                  <a:txBody>
                    <a:bodyPr/>
                    <a:lstStyle/>
                    <a:p>
                      <a:pPr algn="ctr"/>
                      <a:r>
                        <a:rPr lang="fa-IR" sz="2400" dirty="0" smtClean="0"/>
                        <a:t>2</a:t>
                      </a:r>
                      <a:endParaRPr lang="en-US" sz="2400" dirty="0"/>
                    </a:p>
                  </a:txBody>
                  <a:tcPr anchor="ctr"/>
                </a:tc>
                <a:tc>
                  <a:txBody>
                    <a:bodyPr/>
                    <a:lstStyle/>
                    <a:p>
                      <a:pPr algn="ctr"/>
                      <a:r>
                        <a:rPr lang="fa-IR" sz="2400" dirty="0" smtClean="0"/>
                        <a:t>1</a:t>
                      </a:r>
                      <a:endParaRPr lang="en-US" sz="2400" dirty="0"/>
                    </a:p>
                  </a:txBody>
                  <a:tcPr anchor="ctr"/>
                </a:tc>
                <a:tc>
                  <a:txBody>
                    <a:bodyPr/>
                    <a:lstStyle/>
                    <a:p>
                      <a:pPr algn="ctr"/>
                      <a:r>
                        <a:rPr lang="fa-IR" sz="2400" b="1" dirty="0" smtClean="0"/>
                        <a:t>لایه های</a:t>
                      </a:r>
                      <a:r>
                        <a:rPr lang="fa-IR" sz="2400" b="1" baseline="0" dirty="0" smtClean="0"/>
                        <a:t> الکترونی</a:t>
                      </a:r>
                      <a:endParaRPr lang="en-US" sz="2400" b="1" dirty="0"/>
                    </a:p>
                  </a:txBody>
                  <a:tcPr anchor="ctr"/>
                </a:tc>
                <a:extLst>
                  <a:ext uri="{0D108BD9-81ED-4DB2-BD59-A6C34878D82A}">
                    <a16:rowId xmlns:a16="http://schemas.microsoft.com/office/drawing/2014/main" val="10000"/>
                  </a:ext>
                </a:extLst>
              </a:tr>
              <a:tr h="838200">
                <a:tc>
                  <a:txBody>
                    <a:bodyPr/>
                    <a:lstStyle/>
                    <a:p>
                      <a:pPr algn="ctr"/>
                      <a:r>
                        <a:rPr lang="en-US" sz="3200" dirty="0" smtClean="0"/>
                        <a:t>5s</a:t>
                      </a:r>
                      <a:r>
                        <a:rPr lang="en-US" sz="3200" baseline="30000" dirty="0" smtClean="0"/>
                        <a:t>2</a:t>
                      </a:r>
                      <a:r>
                        <a:rPr lang="en-US" sz="3200" dirty="0" smtClean="0"/>
                        <a:t> , 5p</a:t>
                      </a:r>
                      <a:r>
                        <a:rPr lang="en-US" sz="3200" baseline="30000" dirty="0" smtClean="0"/>
                        <a:t>6</a:t>
                      </a:r>
                      <a:r>
                        <a:rPr lang="en-US" sz="3200" dirty="0" smtClean="0"/>
                        <a:t> , 5d</a:t>
                      </a:r>
                      <a:r>
                        <a:rPr lang="en-US" sz="3200" baseline="30000" dirty="0" smtClean="0"/>
                        <a:t>10</a:t>
                      </a:r>
                      <a:r>
                        <a:rPr lang="en-US" sz="3200" dirty="0" smtClean="0"/>
                        <a:t> , 5f</a:t>
                      </a:r>
                      <a:r>
                        <a:rPr lang="en-US" sz="3200" baseline="30000" dirty="0" smtClean="0"/>
                        <a:t>14</a:t>
                      </a:r>
                      <a:r>
                        <a:rPr lang="en-US" sz="3200" dirty="0" smtClean="0"/>
                        <a:t> , 5g</a:t>
                      </a:r>
                      <a:r>
                        <a:rPr lang="en-US" sz="3200" baseline="30000" dirty="0" smtClean="0"/>
                        <a:t>18</a:t>
                      </a:r>
                      <a:endParaRPr lang="en-US" sz="3200" baseline="30000" dirty="0"/>
                    </a:p>
                  </a:txBody>
                  <a:tcPr anchor="ctr"/>
                </a:tc>
                <a:tc>
                  <a:txBody>
                    <a:bodyPr/>
                    <a:lstStyle/>
                    <a:p>
                      <a:pPr algn="ctr"/>
                      <a:r>
                        <a:rPr lang="en-US" sz="3200" dirty="0" smtClean="0"/>
                        <a:t>4s</a:t>
                      </a:r>
                      <a:r>
                        <a:rPr lang="en-US" sz="3200" baseline="30000" dirty="0" smtClean="0"/>
                        <a:t>2</a:t>
                      </a:r>
                      <a:r>
                        <a:rPr lang="en-US" sz="3200" dirty="0" smtClean="0"/>
                        <a:t> , 4p</a:t>
                      </a:r>
                      <a:r>
                        <a:rPr lang="en-US" sz="3200" baseline="30000" dirty="0" smtClean="0"/>
                        <a:t>6</a:t>
                      </a:r>
                      <a:r>
                        <a:rPr lang="en-US" sz="3200" dirty="0" smtClean="0"/>
                        <a:t> , 4d</a:t>
                      </a:r>
                      <a:r>
                        <a:rPr lang="en-US" sz="3200" baseline="30000" dirty="0" smtClean="0"/>
                        <a:t>10</a:t>
                      </a:r>
                      <a:r>
                        <a:rPr lang="en-US" sz="3200" dirty="0" smtClean="0"/>
                        <a:t> , 4f</a:t>
                      </a:r>
                      <a:r>
                        <a:rPr lang="en-US" sz="3200" baseline="30000" dirty="0" smtClean="0"/>
                        <a:t>14</a:t>
                      </a:r>
                      <a:endParaRPr lang="en-US" sz="3200" baseline="30000" dirty="0"/>
                    </a:p>
                  </a:txBody>
                  <a:tcPr anchor="ctr"/>
                </a:tc>
                <a:tc>
                  <a:txBody>
                    <a:bodyPr/>
                    <a:lstStyle/>
                    <a:p>
                      <a:pPr algn="ctr"/>
                      <a:r>
                        <a:rPr lang="en-US" sz="3200" dirty="0" smtClean="0"/>
                        <a:t>3s</a:t>
                      </a:r>
                      <a:r>
                        <a:rPr lang="en-US" sz="3200" baseline="30000" dirty="0" smtClean="0"/>
                        <a:t>2</a:t>
                      </a:r>
                      <a:r>
                        <a:rPr lang="en-US" sz="3200" dirty="0" smtClean="0"/>
                        <a:t> , 3p</a:t>
                      </a:r>
                      <a:r>
                        <a:rPr lang="en-US" sz="3200" baseline="30000" dirty="0" smtClean="0"/>
                        <a:t>6 </a:t>
                      </a:r>
                      <a:r>
                        <a:rPr lang="en-US" sz="3200" dirty="0" smtClean="0"/>
                        <a:t>, 3d</a:t>
                      </a:r>
                      <a:r>
                        <a:rPr lang="en-US" sz="3200" baseline="30000" dirty="0" smtClean="0"/>
                        <a:t>10</a:t>
                      </a:r>
                      <a:endParaRPr lang="en-US" sz="3200" baseline="30000" dirty="0"/>
                    </a:p>
                  </a:txBody>
                  <a:tcPr anchor="ctr"/>
                </a:tc>
                <a:tc>
                  <a:txBody>
                    <a:bodyPr/>
                    <a:lstStyle/>
                    <a:p>
                      <a:pPr algn="ctr"/>
                      <a:r>
                        <a:rPr lang="en-US" sz="3200" dirty="0" smtClean="0"/>
                        <a:t>2s</a:t>
                      </a:r>
                      <a:r>
                        <a:rPr lang="en-US" sz="3200" baseline="30000" dirty="0" smtClean="0"/>
                        <a:t>2</a:t>
                      </a:r>
                      <a:r>
                        <a:rPr lang="en-US" sz="3200" dirty="0" smtClean="0"/>
                        <a:t> , 2p</a:t>
                      </a:r>
                      <a:r>
                        <a:rPr lang="en-US" sz="3200" baseline="30000" dirty="0" smtClean="0"/>
                        <a:t>6</a:t>
                      </a:r>
                      <a:endParaRPr lang="en-US" sz="3200" baseline="30000" dirty="0"/>
                    </a:p>
                  </a:txBody>
                  <a:tcPr anchor="ctr"/>
                </a:tc>
                <a:tc>
                  <a:txBody>
                    <a:bodyPr/>
                    <a:lstStyle/>
                    <a:p>
                      <a:pPr algn="ctr"/>
                      <a:r>
                        <a:rPr lang="en-US" sz="3200" dirty="0" smtClean="0"/>
                        <a:t>1s</a:t>
                      </a:r>
                      <a:r>
                        <a:rPr lang="en-US" sz="3200" baseline="30000" dirty="0" smtClean="0"/>
                        <a:t>2</a:t>
                      </a:r>
                      <a:endParaRPr lang="en-US" sz="3200" baseline="30000" dirty="0"/>
                    </a:p>
                  </a:txBody>
                  <a:tcPr anchor="ctr"/>
                </a:tc>
                <a:tc>
                  <a:txBody>
                    <a:bodyPr/>
                    <a:lstStyle/>
                    <a:p>
                      <a:pPr algn="ctr"/>
                      <a:r>
                        <a:rPr lang="fa-IR" sz="2400" b="1" dirty="0" smtClean="0"/>
                        <a:t>زیر لایه ها</a:t>
                      </a:r>
                      <a:endParaRPr lang="en-US" sz="2400" b="1" dirty="0"/>
                    </a:p>
                  </a:txBody>
                  <a:tcPr anchor="ctr"/>
                </a:tc>
                <a:extLst>
                  <a:ext uri="{0D108BD9-81ED-4DB2-BD59-A6C34878D82A}">
                    <a16:rowId xmlns:a16="http://schemas.microsoft.com/office/drawing/2014/main" val="10001"/>
                  </a:ext>
                </a:extLst>
              </a:tr>
            </a:tbl>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3A77B09-5ED4-4484-B9CA-FC4B84D63F1F}" type="slidenum">
              <a:rPr lang="en-US" smtClean="0"/>
              <a:pPr/>
              <a:t>33</a:t>
            </a:fld>
            <a:endParaRPr lang="en-US"/>
          </a:p>
        </p:txBody>
      </p:sp>
      <p:graphicFrame>
        <p:nvGraphicFramePr>
          <p:cNvPr id="5" name="Table 4"/>
          <p:cNvGraphicFramePr>
            <a:graphicFrameLocks noGrp="1"/>
          </p:cNvGraphicFramePr>
          <p:nvPr>
            <p:extLst/>
          </p:nvPr>
        </p:nvGraphicFramePr>
        <p:xfrm>
          <a:off x="304803" y="1524000"/>
          <a:ext cx="8458199" cy="4663440"/>
        </p:xfrm>
        <a:graphic>
          <a:graphicData uri="http://schemas.openxmlformats.org/drawingml/2006/table">
            <a:tbl>
              <a:tblPr firstRow="1" bandRow="1">
                <a:tableStyleId>{5C22544A-7EE6-4342-B048-85BDC9FD1C3A}</a:tableStyleId>
              </a:tblPr>
              <a:tblGrid>
                <a:gridCol w="685797">
                  <a:extLst>
                    <a:ext uri="{9D8B030D-6E8A-4147-A177-3AD203B41FA5}">
                      <a16:colId xmlns:a16="http://schemas.microsoft.com/office/drawing/2014/main" val="20000"/>
                    </a:ext>
                  </a:extLst>
                </a:gridCol>
                <a:gridCol w="1066800">
                  <a:extLst>
                    <a:ext uri="{9D8B030D-6E8A-4147-A177-3AD203B41FA5}">
                      <a16:colId xmlns:a16="http://schemas.microsoft.com/office/drawing/2014/main" val="20001"/>
                    </a:ext>
                  </a:extLst>
                </a:gridCol>
                <a:gridCol w="1066802">
                  <a:extLst>
                    <a:ext uri="{9D8B030D-6E8A-4147-A177-3AD203B41FA5}">
                      <a16:colId xmlns:a16="http://schemas.microsoft.com/office/drawing/2014/main" val="20002"/>
                    </a:ext>
                  </a:extLst>
                </a:gridCol>
                <a:gridCol w="939800">
                  <a:extLst>
                    <a:ext uri="{9D8B030D-6E8A-4147-A177-3AD203B41FA5}">
                      <a16:colId xmlns:a16="http://schemas.microsoft.com/office/drawing/2014/main" val="20003"/>
                    </a:ext>
                  </a:extLst>
                </a:gridCol>
                <a:gridCol w="939800">
                  <a:extLst>
                    <a:ext uri="{9D8B030D-6E8A-4147-A177-3AD203B41FA5}">
                      <a16:colId xmlns:a16="http://schemas.microsoft.com/office/drawing/2014/main" val="20004"/>
                    </a:ext>
                  </a:extLst>
                </a:gridCol>
                <a:gridCol w="939800">
                  <a:extLst>
                    <a:ext uri="{9D8B030D-6E8A-4147-A177-3AD203B41FA5}">
                      <a16:colId xmlns:a16="http://schemas.microsoft.com/office/drawing/2014/main" val="20005"/>
                    </a:ext>
                  </a:extLst>
                </a:gridCol>
                <a:gridCol w="939800">
                  <a:extLst>
                    <a:ext uri="{9D8B030D-6E8A-4147-A177-3AD203B41FA5}">
                      <a16:colId xmlns:a16="http://schemas.microsoft.com/office/drawing/2014/main" val="20006"/>
                    </a:ext>
                  </a:extLst>
                </a:gridCol>
                <a:gridCol w="939800">
                  <a:extLst>
                    <a:ext uri="{9D8B030D-6E8A-4147-A177-3AD203B41FA5}">
                      <a16:colId xmlns:a16="http://schemas.microsoft.com/office/drawing/2014/main" val="20007"/>
                    </a:ext>
                  </a:extLst>
                </a:gridCol>
                <a:gridCol w="939800">
                  <a:extLst>
                    <a:ext uri="{9D8B030D-6E8A-4147-A177-3AD203B41FA5}">
                      <a16:colId xmlns:a16="http://schemas.microsoft.com/office/drawing/2014/main" val="20008"/>
                    </a:ext>
                  </a:extLst>
                </a:gridCol>
              </a:tblGrid>
              <a:tr h="266700">
                <a:tc rowSpan="2">
                  <a:txBody>
                    <a:bodyPr/>
                    <a:lstStyle/>
                    <a:p>
                      <a:pPr algn="ctr"/>
                      <a:endParaRPr lang="en-US" dirty="0"/>
                    </a:p>
                  </a:txBody>
                  <a:tcPr>
                    <a:noFill/>
                  </a:tcPr>
                </a:tc>
                <a:tc>
                  <a:txBody>
                    <a:bodyPr/>
                    <a:lstStyle/>
                    <a:p>
                      <a:pPr algn="ctr"/>
                      <a:r>
                        <a:rPr lang="fa-IR" sz="1800" b="1" kern="1200" dirty="0" smtClean="0">
                          <a:solidFill>
                            <a:prstClr val="white"/>
                          </a:solidFill>
                          <a:latin typeface="+mn-lt"/>
                          <a:ea typeface="+mn-ea"/>
                          <a:cs typeface="+mn-cs"/>
                        </a:rPr>
                        <a:t>1</a:t>
                      </a:r>
                      <a:endParaRPr lang="en-US" sz="1800" b="1" kern="1200" dirty="0">
                        <a:solidFill>
                          <a:prstClr val="white"/>
                        </a:solidFill>
                        <a:latin typeface="+mn-lt"/>
                        <a:ea typeface="+mn-ea"/>
                        <a:cs typeface="+mn-cs"/>
                      </a:endParaRPr>
                    </a:p>
                  </a:txBody>
                  <a:tcPr/>
                </a:tc>
                <a:tc>
                  <a:txBody>
                    <a:bodyPr/>
                    <a:lstStyle/>
                    <a:p>
                      <a:pPr algn="ctr"/>
                      <a:r>
                        <a:rPr lang="fa-IR" dirty="0" smtClean="0"/>
                        <a:t>2</a:t>
                      </a:r>
                      <a:endParaRPr lang="en-US" dirty="0"/>
                    </a:p>
                  </a:txBody>
                  <a:tcPr/>
                </a:tc>
                <a:tc>
                  <a:txBody>
                    <a:bodyPr/>
                    <a:lstStyle/>
                    <a:p>
                      <a:pPr algn="ctr"/>
                      <a:r>
                        <a:rPr lang="fa-IR" dirty="0" smtClean="0"/>
                        <a:t>13</a:t>
                      </a:r>
                      <a:endParaRPr lang="en-US" dirty="0"/>
                    </a:p>
                  </a:txBody>
                  <a:tcPr/>
                </a:tc>
                <a:tc>
                  <a:txBody>
                    <a:bodyPr/>
                    <a:lstStyle/>
                    <a:p>
                      <a:pPr algn="ctr"/>
                      <a:r>
                        <a:rPr lang="fa-IR" dirty="0" smtClean="0"/>
                        <a:t>14</a:t>
                      </a:r>
                      <a:endParaRPr lang="en-US" dirty="0"/>
                    </a:p>
                  </a:txBody>
                  <a:tcPr/>
                </a:tc>
                <a:tc>
                  <a:txBody>
                    <a:bodyPr/>
                    <a:lstStyle/>
                    <a:p>
                      <a:pPr algn="ctr"/>
                      <a:r>
                        <a:rPr lang="fa-IR" dirty="0" smtClean="0"/>
                        <a:t>15</a:t>
                      </a:r>
                      <a:endParaRPr lang="en-US" dirty="0"/>
                    </a:p>
                  </a:txBody>
                  <a:tcPr/>
                </a:tc>
                <a:tc>
                  <a:txBody>
                    <a:bodyPr/>
                    <a:lstStyle/>
                    <a:p>
                      <a:pPr algn="ctr"/>
                      <a:r>
                        <a:rPr lang="fa-IR" dirty="0" smtClean="0"/>
                        <a:t>16</a:t>
                      </a:r>
                      <a:endParaRPr lang="en-US" dirty="0"/>
                    </a:p>
                  </a:txBody>
                  <a:tcPr/>
                </a:tc>
                <a:tc>
                  <a:txBody>
                    <a:bodyPr/>
                    <a:lstStyle/>
                    <a:p>
                      <a:pPr algn="ctr"/>
                      <a:r>
                        <a:rPr lang="fa-IR" dirty="0" smtClean="0"/>
                        <a:t>17</a:t>
                      </a:r>
                      <a:endParaRPr lang="en-US" dirty="0"/>
                    </a:p>
                  </a:txBody>
                  <a:tcPr/>
                </a:tc>
                <a:tc>
                  <a:txBody>
                    <a:bodyPr/>
                    <a:lstStyle/>
                    <a:p>
                      <a:pPr algn="ctr"/>
                      <a:r>
                        <a:rPr lang="fa-IR" dirty="0" smtClean="0"/>
                        <a:t>18</a:t>
                      </a:r>
                      <a:endParaRPr lang="en-US" dirty="0"/>
                    </a:p>
                  </a:txBody>
                  <a:tcPr/>
                </a:tc>
                <a:extLst>
                  <a:ext uri="{0D108BD9-81ED-4DB2-BD59-A6C34878D82A}">
                    <a16:rowId xmlns:a16="http://schemas.microsoft.com/office/drawing/2014/main" val="10000"/>
                  </a:ext>
                </a:extLst>
              </a:tr>
              <a:tr h="266700">
                <a:tc vMerge="1">
                  <a:txBody>
                    <a:bodyPr/>
                    <a:lstStyle/>
                    <a:p>
                      <a:endParaRPr lang="en-US"/>
                    </a:p>
                  </a:txBody>
                  <a:tcPr/>
                </a:tc>
                <a:tc>
                  <a:txBody>
                    <a:bodyPr/>
                    <a:lstStyle/>
                    <a:p>
                      <a:pPr algn="ctr"/>
                      <a:r>
                        <a:rPr lang="en-US" sz="1800" b="1" kern="1200" dirty="0" smtClean="0">
                          <a:solidFill>
                            <a:schemeClr val="tx1"/>
                          </a:solidFill>
                          <a:latin typeface="+mn-lt"/>
                          <a:ea typeface="+mn-ea"/>
                          <a:cs typeface="+mn-cs"/>
                        </a:rPr>
                        <a:t>I</a:t>
                      </a:r>
                      <a:endParaRPr lang="en-US" sz="1800" b="1" kern="1200" dirty="0">
                        <a:solidFill>
                          <a:schemeClr val="tx1"/>
                        </a:solidFill>
                        <a:latin typeface="+mn-lt"/>
                        <a:ea typeface="+mn-ea"/>
                        <a:cs typeface="+mn-cs"/>
                      </a:endParaRPr>
                    </a:p>
                  </a:txBody>
                  <a:tcPr>
                    <a:solidFill>
                      <a:srgbClr val="993300"/>
                    </a:solidFill>
                  </a:tcPr>
                </a:tc>
                <a:tc>
                  <a:txBody>
                    <a:bodyPr/>
                    <a:lstStyle/>
                    <a:p>
                      <a:pPr algn="ctr"/>
                      <a:r>
                        <a:rPr lang="en-US" dirty="0" smtClean="0"/>
                        <a:t>II</a:t>
                      </a:r>
                      <a:endParaRPr lang="en-US" dirty="0"/>
                    </a:p>
                  </a:txBody>
                  <a:tcPr>
                    <a:solidFill>
                      <a:srgbClr val="993300"/>
                    </a:solidFill>
                  </a:tcPr>
                </a:tc>
                <a:tc>
                  <a:txBody>
                    <a:bodyPr/>
                    <a:lstStyle/>
                    <a:p>
                      <a:pPr algn="ctr"/>
                      <a:r>
                        <a:rPr lang="en-US" dirty="0" smtClean="0"/>
                        <a:t>III</a:t>
                      </a:r>
                      <a:endParaRPr lang="en-US" dirty="0"/>
                    </a:p>
                  </a:txBody>
                  <a:tcPr>
                    <a:solidFill>
                      <a:srgbClr val="993300"/>
                    </a:solidFill>
                  </a:tcPr>
                </a:tc>
                <a:tc>
                  <a:txBody>
                    <a:bodyPr/>
                    <a:lstStyle/>
                    <a:p>
                      <a:pPr algn="ctr"/>
                      <a:r>
                        <a:rPr lang="en-US" dirty="0" smtClean="0"/>
                        <a:t>IV</a:t>
                      </a:r>
                      <a:endParaRPr lang="en-US" dirty="0"/>
                    </a:p>
                  </a:txBody>
                  <a:tcPr>
                    <a:solidFill>
                      <a:srgbClr val="993300"/>
                    </a:solidFill>
                  </a:tcPr>
                </a:tc>
                <a:tc>
                  <a:txBody>
                    <a:bodyPr/>
                    <a:lstStyle/>
                    <a:p>
                      <a:pPr algn="ctr"/>
                      <a:r>
                        <a:rPr lang="en-US" dirty="0" smtClean="0"/>
                        <a:t>V</a:t>
                      </a:r>
                      <a:endParaRPr lang="en-US" dirty="0"/>
                    </a:p>
                  </a:txBody>
                  <a:tcPr>
                    <a:solidFill>
                      <a:srgbClr val="993300"/>
                    </a:solidFill>
                  </a:tcPr>
                </a:tc>
                <a:tc>
                  <a:txBody>
                    <a:bodyPr/>
                    <a:lstStyle/>
                    <a:p>
                      <a:pPr algn="ctr"/>
                      <a:r>
                        <a:rPr lang="en-US" dirty="0" smtClean="0"/>
                        <a:t>VI</a:t>
                      </a:r>
                      <a:endParaRPr lang="en-US" dirty="0"/>
                    </a:p>
                  </a:txBody>
                  <a:tcPr>
                    <a:solidFill>
                      <a:srgbClr val="993300"/>
                    </a:solidFill>
                  </a:tcPr>
                </a:tc>
                <a:tc>
                  <a:txBody>
                    <a:bodyPr/>
                    <a:lstStyle/>
                    <a:p>
                      <a:pPr algn="ctr"/>
                      <a:r>
                        <a:rPr lang="en-US" dirty="0" smtClean="0"/>
                        <a:t>VII</a:t>
                      </a:r>
                      <a:endParaRPr lang="en-US" dirty="0"/>
                    </a:p>
                  </a:txBody>
                  <a:tcPr>
                    <a:solidFill>
                      <a:srgbClr val="993300"/>
                    </a:solidFill>
                  </a:tcPr>
                </a:tc>
                <a:tc>
                  <a:txBody>
                    <a:bodyPr/>
                    <a:lstStyle/>
                    <a:p>
                      <a:pPr algn="ctr"/>
                      <a:r>
                        <a:rPr lang="en-US" dirty="0" smtClean="0"/>
                        <a:t>VIII</a:t>
                      </a:r>
                      <a:endParaRPr lang="en-US" dirty="0"/>
                    </a:p>
                  </a:txBody>
                  <a:tcPr>
                    <a:solidFill>
                      <a:srgbClr val="993300"/>
                    </a:solidFill>
                  </a:tcPr>
                </a:tc>
                <a:extLst>
                  <a:ext uri="{0D108BD9-81ED-4DB2-BD59-A6C34878D82A}">
                    <a16:rowId xmlns:a16="http://schemas.microsoft.com/office/drawing/2014/main" val="10001"/>
                  </a:ext>
                </a:extLst>
              </a:tr>
              <a:tr h="1092200">
                <a:tc>
                  <a:txBody>
                    <a:bodyPr/>
                    <a:lstStyle/>
                    <a:p>
                      <a:pPr algn="ctr"/>
                      <a:endParaRPr lang="fa-IR" sz="1800" dirty="0" smtClean="0"/>
                    </a:p>
                    <a:p>
                      <a:pPr algn="ctr"/>
                      <a:endParaRPr lang="fa-IR" sz="1800" dirty="0" smtClean="0"/>
                    </a:p>
                    <a:p>
                      <a:pPr algn="ctr"/>
                      <a:r>
                        <a:rPr lang="fa-IR" sz="1800" b="1" kern="1200" dirty="0" smtClean="0">
                          <a:solidFill>
                            <a:prstClr val="white"/>
                          </a:solidFill>
                          <a:latin typeface="+mn-lt"/>
                          <a:ea typeface="+mn-ea"/>
                          <a:cs typeface="+mn-cs"/>
                        </a:rPr>
                        <a:t>1</a:t>
                      </a:r>
                      <a:endParaRPr lang="en-US" sz="1800" b="1" kern="1200" dirty="0">
                        <a:solidFill>
                          <a:prstClr val="white"/>
                        </a:solidFill>
                        <a:latin typeface="+mn-lt"/>
                        <a:ea typeface="+mn-ea"/>
                        <a:cs typeface="+mn-cs"/>
                      </a:endParaRPr>
                    </a:p>
                  </a:txBody>
                  <a:tcPr>
                    <a:solidFill>
                      <a:srgbClr val="993300"/>
                    </a:solidFill>
                  </a:tcPr>
                </a:tc>
                <a:tc>
                  <a:txBody>
                    <a:bodyPr/>
                    <a:lstStyle/>
                    <a:p>
                      <a:r>
                        <a:rPr lang="fa-IR" sz="1800" dirty="0" smtClean="0"/>
                        <a:t>1</a:t>
                      </a:r>
                      <a:endParaRPr lang="en-US" sz="1800" dirty="0" smtClean="0"/>
                    </a:p>
                    <a:p>
                      <a:pPr algn="ctr"/>
                      <a:r>
                        <a:rPr kumimoji="0" lang="en-US" sz="4400" b="1" kern="1200"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ea typeface="+mn-ea"/>
                          <a:cs typeface="+mn-cs"/>
                        </a:rPr>
                        <a:t>H</a:t>
                      </a:r>
                    </a:p>
                    <a:p>
                      <a:pPr algn="ctr"/>
                      <a:r>
                        <a:rPr lang="fa-IR" sz="1800" b="1" dirty="0" smtClean="0"/>
                        <a:t>هیدروژن</a:t>
                      </a:r>
                      <a:endParaRPr lang="en-US" sz="1800" b="1" dirty="0"/>
                    </a:p>
                  </a:txBody>
                  <a:tcPr/>
                </a:tc>
                <a:tc gridSpan="6">
                  <a:txBody>
                    <a:bodyPr/>
                    <a:lstStyle/>
                    <a:p>
                      <a:endParaRPr kumimoji="0" lang="en-US" kern="1200" dirty="0" smtClean="0">
                        <a:solidFill>
                          <a:schemeClr val="dk1"/>
                        </a:solidFill>
                        <a:latin typeface="+mn-lt"/>
                        <a:ea typeface="+mn-ea"/>
                        <a:cs typeface="+mn-cs"/>
                      </a:endParaRPr>
                    </a:p>
                  </a:txBody>
                  <a:tcPr>
                    <a:no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a:txBody>
                    <a:bodyPr/>
                    <a:lstStyle/>
                    <a:p>
                      <a:r>
                        <a:rPr lang="fa-IR" dirty="0" smtClean="0"/>
                        <a:t>2</a:t>
                      </a:r>
                      <a:endParaRPr lang="en-US" dirty="0" smtClean="0"/>
                    </a:p>
                    <a:p>
                      <a:pPr algn="ctr"/>
                      <a:r>
                        <a:rPr kumimoji="0" lang="en-US" sz="4400" b="1" kern="1200"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ea typeface="+mn-ea"/>
                          <a:cs typeface="+mn-cs"/>
                        </a:rPr>
                        <a:t>He</a:t>
                      </a:r>
                    </a:p>
                    <a:p>
                      <a:pPr algn="ctr"/>
                      <a:r>
                        <a:rPr lang="fa-IR" dirty="0" smtClean="0"/>
                        <a:t>هلیم</a:t>
                      </a:r>
                      <a:endParaRPr lang="en-US" dirty="0"/>
                    </a:p>
                  </a:txBody>
                  <a:tcPr/>
                </a:tc>
                <a:extLst>
                  <a:ext uri="{0D108BD9-81ED-4DB2-BD59-A6C34878D82A}">
                    <a16:rowId xmlns:a16="http://schemas.microsoft.com/office/drawing/2014/main" val="10002"/>
                  </a:ext>
                </a:extLst>
              </a:tr>
              <a:tr h="1092200">
                <a:tc>
                  <a:txBody>
                    <a:bodyPr/>
                    <a:lstStyle/>
                    <a:p>
                      <a:pPr algn="ctr"/>
                      <a:endParaRPr lang="fa-IR" sz="1800" b="1" kern="1200" dirty="0" smtClean="0">
                        <a:solidFill>
                          <a:prstClr val="white"/>
                        </a:solidFill>
                        <a:latin typeface="+mn-lt"/>
                        <a:ea typeface="+mn-ea"/>
                        <a:cs typeface="+mn-cs"/>
                      </a:endParaRPr>
                    </a:p>
                    <a:p>
                      <a:pPr algn="ctr"/>
                      <a:endParaRPr lang="fa-IR" sz="1800" b="1" kern="1200" dirty="0" smtClean="0">
                        <a:solidFill>
                          <a:prstClr val="white"/>
                        </a:solidFill>
                        <a:latin typeface="+mn-lt"/>
                        <a:ea typeface="+mn-ea"/>
                        <a:cs typeface="+mn-cs"/>
                      </a:endParaRPr>
                    </a:p>
                    <a:p>
                      <a:pPr algn="ctr"/>
                      <a:r>
                        <a:rPr lang="fa-IR" sz="1800" b="1" kern="1200" dirty="0" smtClean="0">
                          <a:solidFill>
                            <a:prstClr val="white"/>
                          </a:solidFill>
                          <a:latin typeface="+mn-lt"/>
                          <a:ea typeface="+mn-ea"/>
                          <a:cs typeface="+mn-cs"/>
                        </a:rPr>
                        <a:t>2</a:t>
                      </a:r>
                      <a:endParaRPr lang="en-US" sz="1800" b="1" kern="1200" dirty="0">
                        <a:solidFill>
                          <a:prstClr val="white"/>
                        </a:solidFill>
                        <a:latin typeface="+mn-lt"/>
                        <a:ea typeface="+mn-ea"/>
                        <a:cs typeface="+mn-cs"/>
                      </a:endParaRPr>
                    </a:p>
                  </a:txBody>
                  <a:tcPr>
                    <a:solidFill>
                      <a:srgbClr val="993300"/>
                    </a:solidFill>
                  </a:tcPr>
                </a:tc>
                <a:tc>
                  <a:txBody>
                    <a:bodyPr/>
                    <a:lstStyle/>
                    <a:p>
                      <a:r>
                        <a:rPr lang="en-US" dirty="0" smtClean="0"/>
                        <a:t>3</a:t>
                      </a:r>
                      <a:endParaRPr lang="fa-IR" dirty="0" smtClean="0"/>
                    </a:p>
                    <a:p>
                      <a:pPr algn="ctr"/>
                      <a:r>
                        <a:rPr kumimoji="0" lang="en-US" sz="4400" b="1" kern="1200"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ea typeface="+mn-ea"/>
                          <a:cs typeface="+mn-cs"/>
                        </a:rPr>
                        <a:t>Li</a:t>
                      </a:r>
                    </a:p>
                    <a:p>
                      <a:pPr algn="ctr"/>
                      <a:r>
                        <a:rPr lang="fa-IR" dirty="0" smtClean="0"/>
                        <a:t>لیتیم</a:t>
                      </a:r>
                      <a:endParaRPr lang="en-US" dirty="0"/>
                    </a:p>
                  </a:txBody>
                  <a:tcPr/>
                </a:tc>
                <a:tc>
                  <a:txBody>
                    <a:bodyPr/>
                    <a:lstStyle/>
                    <a:p>
                      <a:r>
                        <a:rPr lang="en-US" dirty="0" smtClean="0"/>
                        <a:t>4</a:t>
                      </a:r>
                      <a:endParaRPr lang="fa-IR" dirty="0" smtClean="0"/>
                    </a:p>
                    <a:p>
                      <a:pPr algn="ctr"/>
                      <a:r>
                        <a:rPr kumimoji="0" lang="en-US" sz="4400" b="1" kern="1200"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ea typeface="+mn-ea"/>
                          <a:cs typeface="+mn-cs"/>
                        </a:rPr>
                        <a:t>Be</a:t>
                      </a:r>
                    </a:p>
                    <a:p>
                      <a:pPr algn="ctr"/>
                      <a:r>
                        <a:rPr lang="fa-IR" dirty="0" smtClean="0"/>
                        <a:t>بریلیم</a:t>
                      </a:r>
                      <a:endParaRPr lang="en-US" dirty="0"/>
                    </a:p>
                  </a:txBody>
                  <a:tcPr/>
                </a:tc>
                <a:tc>
                  <a:txBody>
                    <a:bodyPr/>
                    <a:lstStyle/>
                    <a:p>
                      <a:r>
                        <a:rPr lang="en-US" dirty="0" smtClean="0"/>
                        <a:t>5</a:t>
                      </a:r>
                      <a:endParaRPr lang="fa-IR" dirty="0" smtClean="0"/>
                    </a:p>
                    <a:p>
                      <a:pPr algn="ctr"/>
                      <a:r>
                        <a:rPr kumimoji="0" lang="en-US" sz="4400" b="1" kern="1200"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ea typeface="+mn-ea"/>
                          <a:cs typeface="+mn-cs"/>
                        </a:rPr>
                        <a:t>B</a:t>
                      </a:r>
                    </a:p>
                    <a:p>
                      <a:pPr algn="ctr"/>
                      <a:r>
                        <a:rPr lang="fa-IR" dirty="0" smtClean="0"/>
                        <a:t>بور</a:t>
                      </a:r>
                      <a:endParaRPr lang="en-US" dirty="0"/>
                    </a:p>
                  </a:txBody>
                  <a:tcPr/>
                </a:tc>
                <a:tc>
                  <a:txBody>
                    <a:bodyPr/>
                    <a:lstStyle/>
                    <a:p>
                      <a:r>
                        <a:rPr lang="en-US" dirty="0" smtClean="0"/>
                        <a:t>6</a:t>
                      </a:r>
                      <a:endParaRPr lang="fa-IR" dirty="0" smtClean="0"/>
                    </a:p>
                    <a:p>
                      <a:pPr algn="ctr"/>
                      <a:r>
                        <a:rPr kumimoji="0" lang="en-US" sz="4400" b="1" kern="1200"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ea typeface="+mn-ea"/>
                          <a:cs typeface="+mn-cs"/>
                        </a:rPr>
                        <a:t>C</a:t>
                      </a:r>
                    </a:p>
                    <a:p>
                      <a:pPr algn="ctr"/>
                      <a:r>
                        <a:rPr lang="fa-IR" dirty="0" smtClean="0"/>
                        <a:t>کربن</a:t>
                      </a:r>
                      <a:endParaRPr lang="en-US" dirty="0"/>
                    </a:p>
                  </a:txBody>
                  <a:tcPr/>
                </a:tc>
                <a:tc>
                  <a:txBody>
                    <a:bodyPr/>
                    <a:lstStyle/>
                    <a:p>
                      <a:r>
                        <a:rPr lang="en-US" dirty="0" smtClean="0"/>
                        <a:t>7</a:t>
                      </a:r>
                      <a:endParaRPr lang="fa-IR" dirty="0" smtClean="0"/>
                    </a:p>
                    <a:p>
                      <a:pPr algn="ctr"/>
                      <a:r>
                        <a:rPr kumimoji="0" lang="en-US" sz="4400" b="1" kern="1200"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ea typeface="+mn-ea"/>
                          <a:cs typeface="+mn-cs"/>
                        </a:rPr>
                        <a:t>N</a:t>
                      </a:r>
                    </a:p>
                    <a:p>
                      <a:pPr algn="ctr"/>
                      <a:r>
                        <a:rPr lang="fa-IR" dirty="0" smtClean="0"/>
                        <a:t>نیتروژن</a:t>
                      </a:r>
                      <a:endParaRPr lang="en-US" dirty="0"/>
                    </a:p>
                  </a:txBody>
                  <a:tcPr/>
                </a:tc>
                <a:tc>
                  <a:txBody>
                    <a:bodyPr/>
                    <a:lstStyle/>
                    <a:p>
                      <a:r>
                        <a:rPr lang="en-US" dirty="0" smtClean="0"/>
                        <a:t>8</a:t>
                      </a:r>
                      <a:endParaRPr lang="fa-IR" dirty="0" smtClean="0"/>
                    </a:p>
                    <a:p>
                      <a:pPr algn="ctr"/>
                      <a:r>
                        <a:rPr kumimoji="0" lang="en-US" sz="4400" b="1" kern="1200"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ea typeface="+mn-ea"/>
                          <a:cs typeface="+mn-cs"/>
                        </a:rPr>
                        <a:t>O</a:t>
                      </a:r>
                      <a:endParaRPr kumimoji="0" lang="fa-IR" sz="4400" b="1" kern="1200"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ea typeface="+mn-ea"/>
                        <a:cs typeface="+mn-cs"/>
                      </a:endParaRPr>
                    </a:p>
                    <a:p>
                      <a:pPr algn="ctr"/>
                      <a:r>
                        <a:rPr lang="fa-IR" dirty="0" smtClean="0"/>
                        <a:t>اکسیژن</a:t>
                      </a:r>
                      <a:endParaRPr lang="en-US" dirty="0"/>
                    </a:p>
                  </a:txBody>
                  <a:tcPr/>
                </a:tc>
                <a:tc>
                  <a:txBody>
                    <a:bodyPr/>
                    <a:lstStyle/>
                    <a:p>
                      <a:r>
                        <a:rPr lang="en-US" dirty="0" smtClean="0"/>
                        <a:t>9</a:t>
                      </a:r>
                      <a:endParaRPr lang="fa-IR" dirty="0" smtClean="0"/>
                    </a:p>
                    <a:p>
                      <a:pPr algn="ctr"/>
                      <a:r>
                        <a:rPr kumimoji="0" lang="en-US" sz="4400" b="1" kern="1200"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ea typeface="+mn-ea"/>
                          <a:cs typeface="+mn-cs"/>
                        </a:rPr>
                        <a:t>F</a:t>
                      </a:r>
                    </a:p>
                    <a:p>
                      <a:pPr algn="ctr"/>
                      <a:r>
                        <a:rPr lang="fa-IR" dirty="0" smtClean="0"/>
                        <a:t>فلوئور</a:t>
                      </a:r>
                      <a:endParaRPr lang="en-US" dirty="0"/>
                    </a:p>
                  </a:txBody>
                  <a:tcPr/>
                </a:tc>
                <a:tc>
                  <a:txBody>
                    <a:bodyPr/>
                    <a:lstStyle/>
                    <a:p>
                      <a:r>
                        <a:rPr lang="en-US" dirty="0" smtClean="0"/>
                        <a:t>10</a:t>
                      </a:r>
                      <a:endParaRPr lang="fa-IR" dirty="0" smtClean="0"/>
                    </a:p>
                    <a:p>
                      <a:pPr algn="ctr"/>
                      <a:r>
                        <a:rPr kumimoji="0" lang="en-US" sz="4400" b="1" kern="1200"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ea typeface="+mn-ea"/>
                          <a:cs typeface="+mn-cs"/>
                        </a:rPr>
                        <a:t>Ne</a:t>
                      </a:r>
                    </a:p>
                    <a:p>
                      <a:pPr algn="ctr"/>
                      <a:r>
                        <a:rPr lang="fa-IR" dirty="0" smtClean="0"/>
                        <a:t>نئون</a:t>
                      </a:r>
                      <a:endParaRPr lang="en-US" dirty="0"/>
                    </a:p>
                  </a:txBody>
                  <a:tcPr/>
                </a:tc>
                <a:extLst>
                  <a:ext uri="{0D108BD9-81ED-4DB2-BD59-A6C34878D82A}">
                    <a16:rowId xmlns:a16="http://schemas.microsoft.com/office/drawing/2014/main" val="10003"/>
                  </a:ext>
                </a:extLst>
              </a:tr>
              <a:tr h="1092200">
                <a:tc>
                  <a:txBody>
                    <a:bodyPr/>
                    <a:lstStyle/>
                    <a:p>
                      <a:pPr algn="ctr"/>
                      <a:endParaRPr lang="fa-IR" sz="1800" b="1" kern="1200" dirty="0" smtClean="0">
                        <a:solidFill>
                          <a:prstClr val="white"/>
                        </a:solidFill>
                        <a:latin typeface="+mn-lt"/>
                        <a:ea typeface="+mn-ea"/>
                        <a:cs typeface="+mn-cs"/>
                      </a:endParaRPr>
                    </a:p>
                    <a:p>
                      <a:pPr algn="ctr"/>
                      <a:r>
                        <a:rPr lang="fa-IR" sz="1800" b="1" kern="1200" dirty="0" smtClean="0">
                          <a:solidFill>
                            <a:prstClr val="white"/>
                          </a:solidFill>
                          <a:latin typeface="+mn-lt"/>
                          <a:ea typeface="+mn-ea"/>
                          <a:cs typeface="+mn-cs"/>
                        </a:rPr>
                        <a:t>3</a:t>
                      </a:r>
                      <a:endParaRPr lang="en-US" sz="1800" b="1" kern="1200" dirty="0">
                        <a:solidFill>
                          <a:prstClr val="white"/>
                        </a:solidFill>
                        <a:latin typeface="+mn-lt"/>
                        <a:ea typeface="+mn-ea"/>
                        <a:cs typeface="+mn-cs"/>
                      </a:endParaRPr>
                    </a:p>
                  </a:txBody>
                  <a:tcPr>
                    <a:solidFill>
                      <a:srgbClr val="993300"/>
                    </a:solidFill>
                  </a:tcPr>
                </a:tc>
                <a:tc>
                  <a:txBody>
                    <a:bodyPr/>
                    <a:lstStyle/>
                    <a:p>
                      <a:pPr algn="l"/>
                      <a:r>
                        <a:rPr lang="fa-IR" dirty="0" smtClean="0"/>
                        <a:t>11</a:t>
                      </a:r>
                    </a:p>
                    <a:p>
                      <a:pPr algn="ctr"/>
                      <a:r>
                        <a:rPr kumimoji="0" lang="en-US" sz="4400" b="1" kern="1200"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ea typeface="+mn-ea"/>
                          <a:cs typeface="+mn-cs"/>
                        </a:rPr>
                        <a:t>Na</a:t>
                      </a:r>
                    </a:p>
                    <a:p>
                      <a:pPr algn="ctr"/>
                      <a:r>
                        <a:rPr lang="fa-IR" dirty="0" smtClean="0"/>
                        <a:t>سدیم</a:t>
                      </a:r>
                      <a:endParaRPr lang="en-US" dirty="0"/>
                    </a:p>
                  </a:txBody>
                  <a:tcPr/>
                </a:tc>
                <a:tc>
                  <a:txBody>
                    <a:bodyPr/>
                    <a:lstStyle/>
                    <a:p>
                      <a:pPr algn="l"/>
                      <a:r>
                        <a:rPr lang="fa-IR" dirty="0" smtClean="0"/>
                        <a:t>12</a:t>
                      </a:r>
                    </a:p>
                    <a:p>
                      <a:pPr algn="ctr"/>
                      <a:r>
                        <a:rPr kumimoji="0" lang="en-US" sz="4400" b="1" kern="1200"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ea typeface="+mn-ea"/>
                          <a:cs typeface="+mn-cs"/>
                        </a:rPr>
                        <a:t>Mg</a:t>
                      </a:r>
                    </a:p>
                    <a:p>
                      <a:pPr algn="ctr"/>
                      <a:r>
                        <a:rPr lang="fa-IR" dirty="0" smtClean="0"/>
                        <a:t>منیزیم</a:t>
                      </a:r>
                      <a:endParaRPr lang="en-US" dirty="0"/>
                    </a:p>
                  </a:txBody>
                  <a:tcPr/>
                </a:tc>
                <a:tc>
                  <a:txBody>
                    <a:bodyPr/>
                    <a:lstStyle/>
                    <a:p>
                      <a:pPr algn="l"/>
                      <a:r>
                        <a:rPr lang="fa-IR" dirty="0" smtClean="0"/>
                        <a:t>13</a:t>
                      </a:r>
                      <a:endParaRPr lang="en-US" dirty="0" smtClean="0"/>
                    </a:p>
                    <a:p>
                      <a:pPr algn="ctr"/>
                      <a:r>
                        <a:rPr kumimoji="0" lang="en-US" sz="4400" b="1" kern="1200"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ea typeface="+mn-ea"/>
                          <a:cs typeface="+mn-cs"/>
                        </a:rPr>
                        <a:t>Al</a:t>
                      </a:r>
                    </a:p>
                    <a:p>
                      <a:pPr algn="ctr"/>
                      <a:r>
                        <a:rPr lang="fa-IR" dirty="0" smtClean="0"/>
                        <a:t>آلومینیم</a:t>
                      </a:r>
                      <a:endParaRPr lang="en-US" dirty="0"/>
                    </a:p>
                  </a:txBody>
                  <a:tcPr/>
                </a:tc>
                <a:tc>
                  <a:txBody>
                    <a:bodyPr/>
                    <a:lstStyle/>
                    <a:p>
                      <a:pPr algn="l"/>
                      <a:r>
                        <a:rPr lang="fa-IR" dirty="0" smtClean="0"/>
                        <a:t>14</a:t>
                      </a:r>
                      <a:endParaRPr lang="en-US" dirty="0" smtClean="0"/>
                    </a:p>
                    <a:p>
                      <a:pPr algn="ctr"/>
                      <a:r>
                        <a:rPr kumimoji="0" lang="en-US" sz="4400" b="1" kern="1200"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ea typeface="+mn-ea"/>
                          <a:cs typeface="+mn-cs"/>
                        </a:rPr>
                        <a:t>Si</a:t>
                      </a:r>
                    </a:p>
                    <a:p>
                      <a:pPr algn="ctr"/>
                      <a:r>
                        <a:rPr lang="fa-IR" dirty="0" smtClean="0"/>
                        <a:t>سیلیسیم</a:t>
                      </a:r>
                      <a:endParaRPr lang="en-US" dirty="0"/>
                    </a:p>
                  </a:txBody>
                  <a:tcPr/>
                </a:tc>
                <a:tc>
                  <a:txBody>
                    <a:bodyPr/>
                    <a:lstStyle/>
                    <a:p>
                      <a:pPr algn="l"/>
                      <a:r>
                        <a:rPr lang="fa-IR" dirty="0" smtClean="0"/>
                        <a:t>15</a:t>
                      </a:r>
                    </a:p>
                    <a:p>
                      <a:pPr algn="ctr"/>
                      <a:r>
                        <a:rPr kumimoji="0" lang="en-US" sz="4400" b="1" kern="1200"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ea typeface="+mn-ea"/>
                          <a:cs typeface="+mn-cs"/>
                        </a:rPr>
                        <a:t>P</a:t>
                      </a:r>
                    </a:p>
                    <a:p>
                      <a:pPr algn="ctr"/>
                      <a:r>
                        <a:rPr lang="fa-IR" dirty="0" smtClean="0"/>
                        <a:t>فسفر</a:t>
                      </a:r>
                      <a:endParaRPr lang="en-US" dirty="0"/>
                    </a:p>
                  </a:txBody>
                  <a:tcPr/>
                </a:tc>
                <a:tc>
                  <a:txBody>
                    <a:bodyPr/>
                    <a:lstStyle/>
                    <a:p>
                      <a:pPr algn="l"/>
                      <a:r>
                        <a:rPr lang="fa-IR" dirty="0" smtClean="0"/>
                        <a:t>16</a:t>
                      </a:r>
                    </a:p>
                    <a:p>
                      <a:pPr algn="ctr"/>
                      <a:r>
                        <a:rPr kumimoji="0" lang="en-US" sz="4400" b="1" kern="1200"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ea typeface="+mn-ea"/>
                          <a:cs typeface="+mn-cs"/>
                        </a:rPr>
                        <a:t>S</a:t>
                      </a:r>
                    </a:p>
                    <a:p>
                      <a:pPr algn="ctr"/>
                      <a:r>
                        <a:rPr lang="fa-IR" dirty="0" smtClean="0"/>
                        <a:t>گوگرد</a:t>
                      </a:r>
                      <a:endParaRPr lang="en-US" dirty="0"/>
                    </a:p>
                  </a:txBody>
                  <a:tcPr/>
                </a:tc>
                <a:tc>
                  <a:txBody>
                    <a:bodyPr/>
                    <a:lstStyle/>
                    <a:p>
                      <a:pPr algn="l"/>
                      <a:r>
                        <a:rPr lang="fa-IR" dirty="0" smtClean="0"/>
                        <a:t>17</a:t>
                      </a:r>
                    </a:p>
                    <a:p>
                      <a:pPr algn="ctr"/>
                      <a:r>
                        <a:rPr kumimoji="0" lang="en-US" sz="4400" b="1" kern="1200"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ea typeface="+mn-ea"/>
                          <a:cs typeface="+mn-cs"/>
                        </a:rPr>
                        <a:t>Cl</a:t>
                      </a:r>
                      <a:endParaRPr kumimoji="0" lang="en-US" sz="4400" b="1" kern="1200"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ea typeface="+mn-ea"/>
                        <a:cs typeface="+mn-cs"/>
                      </a:endParaRPr>
                    </a:p>
                    <a:p>
                      <a:pPr algn="ctr"/>
                      <a:r>
                        <a:rPr lang="fa-IR" dirty="0" smtClean="0"/>
                        <a:t>کلر</a:t>
                      </a:r>
                      <a:endParaRPr lang="en-US" dirty="0"/>
                    </a:p>
                  </a:txBody>
                  <a:tcPr/>
                </a:tc>
                <a:tc>
                  <a:txBody>
                    <a:bodyPr/>
                    <a:lstStyle/>
                    <a:p>
                      <a:pPr algn="l"/>
                      <a:r>
                        <a:rPr lang="fa-IR" dirty="0" smtClean="0"/>
                        <a:t>18</a:t>
                      </a:r>
                    </a:p>
                    <a:p>
                      <a:pPr algn="ctr"/>
                      <a:r>
                        <a:rPr kumimoji="0" lang="en-US" sz="4400" b="1" kern="1200" cap="none" spc="0" dirty="0" err="1"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ea typeface="+mn-ea"/>
                          <a:cs typeface="+mn-cs"/>
                        </a:rPr>
                        <a:t>Ar</a:t>
                      </a:r>
                      <a:endParaRPr kumimoji="0" lang="fa-IR" sz="4400" b="1" kern="1200" cap="none" spc="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mn-lt"/>
                        <a:ea typeface="+mn-ea"/>
                        <a:cs typeface="+mn-cs"/>
                      </a:endParaRPr>
                    </a:p>
                    <a:p>
                      <a:pPr algn="ctr"/>
                      <a:r>
                        <a:rPr lang="fa-IR" dirty="0" smtClean="0"/>
                        <a:t>آرگون</a:t>
                      </a:r>
                      <a:endParaRPr lang="en-US" dirty="0"/>
                    </a:p>
                  </a:txBody>
                  <a:tcPr/>
                </a:tc>
                <a:extLst>
                  <a:ext uri="{0D108BD9-81ED-4DB2-BD59-A6C34878D82A}">
                    <a16:rowId xmlns:a16="http://schemas.microsoft.com/office/drawing/2014/main" val="10004"/>
                  </a:ext>
                </a:extLst>
              </a:tr>
            </a:tbl>
          </a:graphicData>
        </a:graphic>
      </p:graphicFrame>
    </p:spTree>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C3A77B09-5ED4-4484-B9CA-FC4B84D63F1F}" type="slidenum">
              <a:rPr lang="en-US" smtClean="0"/>
              <a:pPr/>
              <a:t>34</a:t>
            </a:fld>
            <a:endParaRPr lang="en-US"/>
          </a:p>
        </p:txBody>
      </p:sp>
      <p:sp>
        <p:nvSpPr>
          <p:cNvPr id="5" name="Curved Up Ribbon 4"/>
          <p:cNvSpPr/>
          <p:nvPr/>
        </p:nvSpPr>
        <p:spPr>
          <a:xfrm>
            <a:off x="990600" y="2133600"/>
            <a:ext cx="7315200" cy="3505200"/>
          </a:xfrm>
          <a:prstGeom prst="ellipseRibbon2">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fa-IR" sz="54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موفق باشد!</a:t>
            </a:r>
            <a:endParaRPr lang="en-US" sz="5400" dirty="0">
              <a:ln w="18415" cmpd="sng">
                <a:solidFill>
                  <a:srgbClr val="FFFFFF"/>
                </a:solidFill>
                <a:prstDash val="solid"/>
              </a:ln>
              <a:solidFill>
                <a:srgbClr val="FFFFFF"/>
              </a:solidFill>
              <a:effectLst>
                <a:outerShdw blurRad="63500" dir="3600000" algn="tl" rotWithShape="0">
                  <a:srgbClr val="000000">
                    <a:alpha val="70000"/>
                  </a:srgbClr>
                </a:outerShdw>
              </a:effectLst>
            </a:endParaRPr>
          </a:p>
        </p:txBody>
      </p:sp>
    </p:spTree>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outs:outSpaceData xmlns:outs="http://schemas.microsoft.com/office/2009/outspace/metadata">
  <outs:relatedDates>
    <outs:relatedDate>
      <outs:type>3</outs:type>
      <outs:displayName>Last Modified</outs:displayName>
      <outs:dateTime>2010-04-03T18:34:27Z</outs:dateTime>
      <outs:isPinned>true</outs:isPinned>
    </outs:relatedDate>
    <outs:relatedDate>
      <outs:type>2</outs:type>
      <outs:displayName>Created</outs:displayName>
      <outs:dateTime>2009-10-23T12:58:57Z</outs:dateTime>
      <outs:isPinned>true</outs:isPinned>
    </outs:relatedDate>
    <outs:relatedDate>
      <outs:type>4</outs:type>
      <outs:displayName>Last Printed</outs:displayName>
      <outs:dateTime/>
      <outs:isPinned>true</outs:isPinned>
    </outs:relatedDate>
  </outs:relatedDates>
  <outs:relatedDocuments>
    <outs:relatedDocument>
      <outs:type>2</outs:type>
      <outs:displayName>Other documents in current folder</outs:displayName>
      <outs:uri/>
      <outs:isPinned>true</outs:isPinned>
    </outs:relatedDocument>
  </outs:relatedDocuments>
  <outs:relatedPeople>
    <outs:relatedPeopleItem>
      <outs:category>Author</outs:category>
      <outs:people>
        <outs:relatedPerson>
          <outs:displayName>dell</outs:displayName>
          <outs:accountName/>
        </outs:relatedPerson>
      </outs:people>
      <outs:source>0</outs:source>
      <outs:isPinned>true</outs:isPinned>
    </outs:relatedPeopleItem>
    <outs:relatedPeopleItem>
      <outs:category>Last modified by</outs:category>
      <outs:people>
        <outs:relatedPerson>
          <outs:displayName>dell</outs:displayName>
          <outs:accountName/>
        </outs:relatedPerson>
      </outs:people>
      <outs:source>0</outs:source>
      <outs:isPinned>true</outs:isPinned>
    </outs:relatedPeopleItem>
    <outs:relatedPeopleItem>
      <outs:category>Manager</outs:category>
      <outs:people/>
      <outs:source>0</outs:source>
      <outs:isPinned>false</outs:isPinned>
    </outs:relatedPeopleItem>
  </outs:relatedPeople>
  <propertyMetadataList xmlns="http://schemas.microsoft.com/office/2009/outspace/metadata">
    <propertyMetadata>
      <type>0</type>
      <propertyId>2228224</propertyId>
      <propertyName/>
      <isPinned>true</isPinned>
    </propertyMetadata>
    <propertyMetadata>
      <type>0</type>
      <propertyId>1114115</propertyId>
      <propertyName/>
      <isPinned>true</isPinned>
    </propertyMetadata>
    <propertyMetadata>
      <type>0</type>
      <propertyId>1114117</propertyId>
      <propertyName/>
      <isPinned>true</isPinned>
    </propertyMetadata>
    <propertyMetadata>
      <type>0</type>
      <propertyId>589825</propertyId>
      <propertyName/>
      <isPinned>false</isPinned>
    </propertyMetadata>
    <propertyMetadata>
      <type>0</type>
      <propertyId>1114116</propertyId>
      <propertyName/>
      <isPinned>false</isPinned>
    </propertyMetadata>
    <propertyMetadata>
      <type>0</type>
      <propertyId>14</propertyId>
      <propertyName/>
      <isPinned>true</isPinned>
    </propertyMetadata>
    <propertyMetadata>
      <type>0</type>
      <propertyId>8</propertyId>
      <propertyName/>
      <isPinned>true</isPinned>
    </propertyMetadata>
    <propertyMetadata>
      <type>0</type>
      <propertyId>6</propertyId>
      <propertyName/>
      <isPinned>false</isPinned>
    </propertyMetadata>
    <propertyMetadata>
      <type>0</type>
      <propertyId>1114118</propertyId>
      <propertyName/>
      <isPinned>false</isPinned>
    </propertyMetadata>
    <propertyMetadata>
      <type>0</type>
      <propertyId>1179649</propertyId>
      <propertyName/>
      <isPinned>false</isPinned>
    </propertyMetadata>
    <propertyMetadata>
      <type>0</type>
      <propertyId>655365</propertyId>
      <propertyName/>
      <isPinned>false</isPinned>
    </propertyMetadata>
    <propertyMetadata>
      <type>0</type>
      <propertyId>1</propertyId>
      <propertyName/>
      <isPinned>false</isPinned>
    </propertyMetadata>
    <propertyMetadata>
      <type>0</type>
      <propertyId>0</propertyId>
      <propertyName/>
      <isPinned>true</isPinned>
    </propertyMetadata>
    <propertyMetadata>
      <type>0</type>
      <propertyId>13</propertyId>
      <propertyName/>
      <isPinned>false</isPinned>
    </propertyMetadata>
    <propertyMetadata>
      <type>0</type>
      <propertyId>1179653</propertyId>
      <propertyName/>
      <isPinned>false</isPinned>
    </propertyMetadata>
    <propertyMetadata>
      <type>0</type>
      <propertyId>22</propertyId>
      <propertyName/>
      <isPinned>false</isPinned>
    </propertyMetadata>
  </propertyMetadataList>
  <outs:corruptMetadataWasLost/>
</outs:outSpaceData>
</file>

<file path=customXml/itemProps1.xml><?xml version="1.0" encoding="utf-8"?>
<ds:datastoreItem xmlns:ds="http://schemas.openxmlformats.org/officeDocument/2006/customXml" ds:itemID="{67F1D679-AF18-4587-970F-D8F122C30F06}">
  <ds:schemaRefs>
    <ds:schemaRef ds:uri="http://schemas.microsoft.com/office/2009/outspace/metadata"/>
  </ds:schemaRefs>
</ds:datastoreItem>
</file>

<file path=docProps/app.xml><?xml version="1.0" encoding="utf-8"?>
<Properties xmlns="http://schemas.openxmlformats.org/officeDocument/2006/extended-properties" xmlns:vt="http://schemas.openxmlformats.org/officeDocument/2006/docPropsVTypes">
  <Template>Flow</Template>
  <TotalTime>1969</TotalTime>
  <Words>2728</Words>
  <Application>Microsoft Office PowerPoint</Application>
  <PresentationFormat>On-screen Show (4:3)</PresentationFormat>
  <Paragraphs>568</Paragraphs>
  <Slides>34</Slides>
  <Notes>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34</vt:i4>
      </vt:variant>
    </vt:vector>
  </HeadingPairs>
  <TitlesOfParts>
    <vt:vector size="43" baseType="lpstr">
      <vt:lpstr>Calibri</vt:lpstr>
      <vt:lpstr>Constantia</vt:lpstr>
      <vt:lpstr>Majalla UI</vt:lpstr>
      <vt:lpstr>MS Reference Specialty</vt:lpstr>
      <vt:lpstr>Times New Roman</vt:lpstr>
      <vt:lpstr>Traditional Arabic</vt:lpstr>
      <vt:lpstr>Wingdings</vt:lpstr>
      <vt:lpstr>Wingdings 2</vt:lpstr>
      <vt:lpstr>Flow</vt:lpstr>
      <vt:lpstr>PowerPoint Presentation</vt:lpstr>
      <vt:lpstr>PowerPoint Presentation</vt:lpstr>
      <vt:lpstr>PowerPoint Presentation</vt:lpstr>
      <vt:lpstr>PowerPoint Presentation</vt:lpstr>
      <vt:lpstr>PowerPoint Presentation</vt:lpstr>
      <vt:lpstr>شیمی عمومی – بخش سوم (رشته فرش)</vt:lpstr>
      <vt:lpstr>مدل کوانتومی یا مدل ابر الکترونی</vt:lpstr>
      <vt:lpstr>PowerPoint Presentation</vt:lpstr>
      <vt:lpstr>PowerPoint Presentation</vt:lpstr>
      <vt:lpstr>انرژی یونش شاهدی برای نشان دادن سطوح انرژی در اتم</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شکل و جهت گیری اوربیتال</vt:lpstr>
      <vt:lpstr>PowerPoint Presentation</vt:lpstr>
      <vt:lpstr>PowerPoint Presentation</vt:lpstr>
      <vt:lpstr>شکل اوربیتال های d</vt:lpstr>
      <vt:lpstr>PowerPoint Presentation</vt:lpstr>
      <vt:lpstr>4- عدد کوانتومی مغناطیسی اسپین (ms)</vt:lpstr>
      <vt:lpstr>PowerPoint Presentation</vt:lpstr>
      <vt:lpstr>PowerPoint Presentation</vt:lpstr>
      <vt:lpstr>PowerPoint Presentation</vt:lpstr>
      <vt:lpstr>5- اصل طرد پائولی</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شیمی عمومی – بخش سوم (رشته فرش)</dc:title>
  <dc:creator>dell</dc:creator>
  <cp:lastModifiedBy>vista - PC</cp:lastModifiedBy>
  <cp:revision>204</cp:revision>
  <dcterms:created xsi:type="dcterms:W3CDTF">2009-10-23T12:58:57Z</dcterms:created>
  <dcterms:modified xsi:type="dcterms:W3CDTF">2020-12-29T21:40:44Z</dcterms:modified>
</cp:coreProperties>
</file>