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80" r:id="rId22"/>
    <p:sldId id="279" r:id="rId23"/>
  </p:sldIdLst>
  <p:sldSz cx="9144000" cy="6858000" type="screen4x3"/>
  <p:notesSz cx="6858000" cy="9144000"/>
  <p:custDataLst>
    <p:tags r:id="rId24"/>
  </p:custData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5" d="100"/>
          <a:sy n="55" d="100"/>
        </p:scale>
        <p:origin x="1410"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슬라이드">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제목 및 내용">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6588224" y="692696"/>
            <a:ext cx="1872629" cy="769441"/>
          </a:xfrm>
          <a:prstGeom prst="rect">
            <a:avLst/>
          </a:prstGeom>
        </p:spPr>
        <p:txBody>
          <a:bodyPr wrap="none">
            <a:spAutoFit/>
          </a:bodyPr>
          <a:lstStyle/>
          <a:p>
            <a:pPr eaLnBrk="0" fontAlgn="base" latinLnBrk="0" hangingPunct="0">
              <a:spcBef>
                <a:spcPct val="0"/>
              </a:spcBef>
              <a:spcAft>
                <a:spcPct val="0"/>
              </a:spcAft>
            </a:pPr>
            <a:r>
              <a:rPr lang="fa-IR" altLang="en-US" sz="4400" dirty="0">
                <a:latin typeface="Arial" panose="020B0604020202020204" pitchFamily="34" charset="0"/>
                <a:cs typeface="B Nazanin" panose="00000400000000000000" pitchFamily="2" charset="-78"/>
              </a:rPr>
              <a:t>به نام خدا</a:t>
            </a:r>
          </a:p>
        </p:txBody>
      </p:sp>
      <p:sp>
        <p:nvSpPr>
          <p:cNvPr id="2" name="Rectangle 1"/>
          <p:cNvSpPr/>
          <p:nvPr/>
        </p:nvSpPr>
        <p:spPr>
          <a:xfrm>
            <a:off x="2771799" y="2348880"/>
            <a:ext cx="4219425" cy="707886"/>
          </a:xfrm>
          <a:prstGeom prst="rect">
            <a:avLst/>
          </a:prstGeom>
        </p:spPr>
        <p:txBody>
          <a:bodyPr wrap="none">
            <a:spAutoFit/>
          </a:bodyPr>
          <a:lstStyle/>
          <a:p>
            <a:r>
              <a:rPr lang="ar-SA" sz="4000" b="1" dirty="0">
                <a:latin typeface="Calibri" panose="020F0502020204030204" pitchFamily="34" charset="0"/>
                <a:ea typeface="Calibri" panose="020F0502020204030204" pitchFamily="34" charset="0"/>
                <a:cs typeface="B Nazanin" panose="00000400000000000000" pitchFamily="2" charset="-78"/>
              </a:rPr>
              <a:t>منطقه قالی بافی هریس</a:t>
            </a:r>
            <a:endParaRPr lang="en-US" sz="6000" dirty="0">
              <a:cs typeface="B Nazanin" panose="00000400000000000000" pitchFamily="2" charset="-78"/>
            </a:endParaRPr>
          </a:p>
        </p:txBody>
      </p:sp>
      <p:sp>
        <p:nvSpPr>
          <p:cNvPr id="6" name="Rectangle 5"/>
          <p:cNvSpPr/>
          <p:nvPr/>
        </p:nvSpPr>
        <p:spPr>
          <a:xfrm>
            <a:off x="3631009" y="3501008"/>
            <a:ext cx="2501006" cy="646331"/>
          </a:xfrm>
          <a:prstGeom prst="rect">
            <a:avLst/>
          </a:prstGeom>
        </p:spPr>
        <p:txBody>
          <a:bodyPr wrap="none">
            <a:spAutoFit/>
          </a:bodyPr>
          <a:lstStyle/>
          <a:p>
            <a:pPr eaLnBrk="0" fontAlgn="base" latinLnBrk="0" hangingPunct="0">
              <a:spcBef>
                <a:spcPct val="0"/>
              </a:spcBef>
              <a:spcAft>
                <a:spcPct val="0"/>
              </a:spcAft>
            </a:pPr>
            <a:r>
              <a:rPr lang="fa-IR" altLang="en-US" sz="3600" dirty="0" smtClean="0">
                <a:latin typeface="Arial" panose="020B0604020202020204" pitchFamily="34" charset="0"/>
                <a:cs typeface="B Nazanin" panose="00000400000000000000" pitchFamily="2" charset="-78"/>
              </a:rPr>
              <a:t> </a:t>
            </a:r>
            <a:r>
              <a:rPr lang="fa-IR" altLang="en-US" sz="3600" dirty="0">
                <a:latin typeface="Arial" panose="020B0604020202020204" pitchFamily="34" charset="0"/>
                <a:cs typeface="B Nazanin" panose="00000400000000000000" pitchFamily="2" charset="-78"/>
              </a:rPr>
              <a:t>زهره کریمی راد</a:t>
            </a:r>
          </a:p>
        </p:txBody>
      </p:sp>
      <p:sp>
        <p:nvSpPr>
          <p:cNvPr id="7" name="Rectangle 6"/>
          <p:cNvSpPr/>
          <p:nvPr/>
        </p:nvSpPr>
        <p:spPr>
          <a:xfrm>
            <a:off x="395536" y="6237312"/>
            <a:ext cx="990977" cy="369332"/>
          </a:xfrm>
          <a:prstGeom prst="rect">
            <a:avLst/>
          </a:prstGeom>
        </p:spPr>
        <p:txBody>
          <a:bodyPr wrap="none">
            <a:spAutoFit/>
          </a:bodyPr>
          <a:lstStyle/>
          <a:p>
            <a:pPr algn="r" rtl="1" eaLnBrk="0" fontAlgn="base" latinLnBrk="0" hangingPunct="0">
              <a:spcBef>
                <a:spcPct val="0"/>
              </a:spcBef>
              <a:spcAft>
                <a:spcPct val="0"/>
              </a:spcAft>
            </a:pPr>
            <a:r>
              <a:rPr lang="fa-IR" altLang="en-US" dirty="0">
                <a:latin typeface="Arial" panose="020B0604020202020204" pitchFamily="34" charset="0"/>
                <a:cs typeface="B Nazanin" panose="00000400000000000000" pitchFamily="2" charset="-78"/>
              </a:rPr>
              <a:t>پاییز 1400</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555776" y="476672"/>
            <a:ext cx="4397358" cy="584775"/>
          </a:xfrm>
          <a:prstGeom prst="rect">
            <a:avLst/>
          </a:prstGeom>
        </p:spPr>
        <p:txBody>
          <a:bodyPr wrap="none">
            <a:spAutoFit/>
          </a:bodyPr>
          <a:lstStyle/>
          <a:p>
            <a:r>
              <a:rPr lang="ar-SA" sz="3200" b="1" dirty="0">
                <a:latin typeface="Calibri" panose="020F0502020204030204" pitchFamily="34" charset="0"/>
                <a:ea typeface="Calibri" panose="020F0502020204030204" pitchFamily="34" charset="0"/>
                <a:cs typeface="B Nazanin" panose="00000400000000000000" pitchFamily="2" charset="-78"/>
              </a:rPr>
              <a:t>معرفی منطقه قالی بافی هریس</a:t>
            </a:r>
            <a:endParaRPr lang="en-US" sz="4800" dirty="0">
              <a:cs typeface="B Nazanin" panose="00000400000000000000" pitchFamily="2" charset="-78"/>
            </a:endParaRPr>
          </a:p>
        </p:txBody>
      </p:sp>
      <p:sp>
        <p:nvSpPr>
          <p:cNvPr id="3" name="Rectangle 2"/>
          <p:cNvSpPr/>
          <p:nvPr/>
        </p:nvSpPr>
        <p:spPr>
          <a:xfrm>
            <a:off x="323528" y="1484784"/>
            <a:ext cx="8640960" cy="4179990"/>
          </a:xfrm>
          <a:prstGeom prst="rect">
            <a:avLst/>
          </a:prstGeom>
        </p:spPr>
        <p:txBody>
          <a:bodyPr wrap="square">
            <a:spAutoFit/>
          </a:bodyPr>
          <a:lstStyle/>
          <a:p>
            <a:pPr algn="just" rtl="1">
              <a:lnSpc>
                <a:spcPct val="107000"/>
              </a:lnSpc>
              <a:spcAft>
                <a:spcPts val="800"/>
              </a:spcAft>
            </a:pPr>
            <a:r>
              <a:rPr lang="ar-SA" sz="2200" dirty="0">
                <a:latin typeface="Calibri" panose="020F0502020204030204" pitchFamily="34" charset="0"/>
                <a:ea typeface="Calibri" panose="020F0502020204030204" pitchFamily="34" charset="0"/>
                <a:cs typeface="B Nazanin" panose="00000400000000000000" pitchFamily="2" charset="-78"/>
              </a:rPr>
              <a:t> شهرستان هریس به مرکزیت هریس واقع در </a:t>
            </a:r>
            <a:r>
              <a:rPr lang="fa-IR" sz="2200" dirty="0">
                <a:latin typeface="Calibri" panose="020F0502020204030204" pitchFamily="34" charset="0"/>
                <a:ea typeface="Calibri" panose="020F0502020204030204" pitchFamily="34" charset="0"/>
                <a:cs typeface="B Nazanin" panose="00000400000000000000" pitchFamily="2" charset="-78"/>
              </a:rPr>
              <a:t>۷۵</a:t>
            </a:r>
            <a:r>
              <a:rPr lang="ar-SA" sz="2200" dirty="0">
                <a:latin typeface="Calibri" panose="020F0502020204030204" pitchFamily="34" charset="0"/>
                <a:ea typeface="Calibri" panose="020F0502020204030204" pitchFamily="34" charset="0"/>
                <a:cs typeface="B Nazanin" panose="00000400000000000000" pitchFamily="2" charset="-78"/>
              </a:rPr>
              <a:t> کیلومتری شمال شرق تبریز مرکز استان آذربایجان شر</a:t>
            </a:r>
            <a:r>
              <a:rPr lang="fa-IR" sz="2200" dirty="0">
                <a:latin typeface="Calibri" panose="020F0502020204030204" pitchFamily="34" charset="0"/>
                <a:ea typeface="Calibri" panose="020F0502020204030204" pitchFamily="34" charset="0"/>
                <a:cs typeface="B Nazanin" panose="00000400000000000000" pitchFamily="2" charset="-78"/>
              </a:rPr>
              <a:t>ق</a:t>
            </a:r>
            <a:r>
              <a:rPr lang="ar-SA" sz="2200" dirty="0">
                <a:latin typeface="Calibri" panose="020F0502020204030204" pitchFamily="34" charset="0"/>
                <a:ea typeface="Calibri" panose="020F0502020204030204" pitchFamily="34" charset="0"/>
                <a:cs typeface="B Nazanin" panose="00000400000000000000" pitchFamily="2" charset="-78"/>
              </a:rPr>
              <a:t>ی، از دیرباز به واسطه تولید قالی هایی با طرح و نقش منحصر به فرد از شهرت جهانی برخوردار </a:t>
            </a:r>
            <a:r>
              <a:rPr lang="en-US" sz="2200" dirty="0" smtClean="0">
                <a:latin typeface="Calibri" panose="020F0502020204030204" pitchFamily="34" charset="0"/>
                <a:ea typeface="Calibri" panose="020F0502020204030204" pitchFamily="34" charset="0"/>
                <a:cs typeface="B Nazanin" panose="00000400000000000000" pitchFamily="2" charset="-78"/>
              </a:rPr>
              <a:t>  </a:t>
            </a:r>
            <a:r>
              <a:rPr lang="ar-SA" sz="2200" dirty="0" smtClean="0">
                <a:latin typeface="Calibri" panose="020F0502020204030204" pitchFamily="34" charset="0"/>
                <a:ea typeface="Calibri" panose="020F0502020204030204" pitchFamily="34" charset="0"/>
                <a:cs typeface="B Nazanin" panose="00000400000000000000" pitchFamily="2" charset="-78"/>
              </a:rPr>
              <a:t>بوده </a:t>
            </a:r>
            <a:r>
              <a:rPr lang="ar-SA" sz="2200" dirty="0">
                <a:latin typeface="Calibri" panose="020F0502020204030204" pitchFamily="34" charset="0"/>
                <a:ea typeface="Calibri" panose="020F0502020204030204" pitchFamily="34" charset="0"/>
                <a:cs typeface="B Nazanin" panose="00000400000000000000" pitchFamily="2" charset="-78"/>
              </a:rPr>
              <a:t>است.</a:t>
            </a:r>
            <a:endParaRPr lang="en-US" sz="2200"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ar-SA" sz="2200" dirty="0">
                <a:latin typeface="Calibri" panose="020F0502020204030204" pitchFamily="34" charset="0"/>
                <a:ea typeface="Calibri" panose="020F0502020204030204" pitchFamily="34" charset="0"/>
                <a:cs typeface="B Nazanin" panose="00000400000000000000" pitchFamily="2" charset="-78"/>
              </a:rPr>
              <a:t>عمده شهرت این قالی ها به واسطه داشتن طرح و نقش نیمه هندسی و نیمه گردان در کنار </a:t>
            </a:r>
            <a:r>
              <a:rPr lang="ar-SA" sz="2200" dirty="0" smtClean="0">
                <a:latin typeface="Calibri" panose="020F0502020204030204" pitchFamily="34" charset="0"/>
                <a:ea typeface="Calibri" panose="020F0502020204030204" pitchFamily="34" charset="0"/>
                <a:cs typeface="B Nazanin" panose="00000400000000000000" pitchFamily="2" charset="-78"/>
              </a:rPr>
              <a:t>استفاده</a:t>
            </a:r>
            <a:r>
              <a:rPr lang="en-US" sz="2200" dirty="0" smtClean="0">
                <a:latin typeface="Calibri" panose="020F0502020204030204" pitchFamily="34" charset="0"/>
                <a:ea typeface="Calibri" panose="020F0502020204030204" pitchFamily="34" charset="0"/>
                <a:cs typeface="B Nazanin" panose="00000400000000000000" pitchFamily="2" charset="-78"/>
              </a:rPr>
              <a:t> </a:t>
            </a:r>
            <a:r>
              <a:rPr lang="ar-SA" sz="2200" dirty="0" smtClean="0">
                <a:latin typeface="Calibri" panose="020F0502020204030204" pitchFamily="34" charset="0"/>
                <a:ea typeface="Calibri" panose="020F0502020204030204" pitchFamily="34" charset="0"/>
                <a:cs typeface="B Nazanin" panose="00000400000000000000" pitchFamily="2" charset="-78"/>
              </a:rPr>
              <a:t> </a:t>
            </a:r>
            <a:r>
              <a:rPr lang="ar-SA" sz="2200" dirty="0">
                <a:latin typeface="Calibri" panose="020F0502020204030204" pitchFamily="34" charset="0"/>
                <a:ea typeface="Calibri" panose="020F0502020204030204" pitchFamily="34" charset="0"/>
                <a:cs typeface="B Nazanin" panose="00000400000000000000" pitchFamily="2" charset="-78"/>
              </a:rPr>
              <a:t>از رنگ های گیاهی حاصل از طبیعت منطقه است. شهر هریس به واسطه وسعت، جمعیت و موقعیت جغرافیایی و سیاسی به عنوان مرکز شهرستان همواره از اهمیت خاصی در تولید فرش این منطقه </a:t>
            </a:r>
            <a:r>
              <a:rPr lang="fa-IR" sz="2200" dirty="0" smtClean="0">
                <a:latin typeface="Calibri" panose="020F0502020204030204" pitchFamily="34" charset="0"/>
                <a:ea typeface="Calibri" panose="020F0502020204030204" pitchFamily="34" charset="0"/>
                <a:cs typeface="B Nazanin" panose="00000400000000000000" pitchFamily="2" charset="-78"/>
              </a:rPr>
              <a:t>   </a:t>
            </a:r>
            <a:r>
              <a:rPr lang="ar-SA" sz="2200" dirty="0" smtClean="0">
                <a:latin typeface="Calibri" panose="020F0502020204030204" pitchFamily="34" charset="0"/>
                <a:ea typeface="Calibri" panose="020F0502020204030204" pitchFamily="34" charset="0"/>
                <a:cs typeface="B Nazanin" panose="00000400000000000000" pitchFamily="2" charset="-78"/>
              </a:rPr>
              <a:t>برخوردار </a:t>
            </a:r>
            <a:r>
              <a:rPr lang="ar-SA" sz="2200" dirty="0">
                <a:latin typeface="Calibri" panose="020F0502020204030204" pitchFamily="34" charset="0"/>
                <a:ea typeface="Calibri" panose="020F0502020204030204" pitchFamily="34" charset="0"/>
                <a:cs typeface="B Nazanin" panose="00000400000000000000" pitchFamily="2" charset="-78"/>
              </a:rPr>
              <a:t>بوده است. طرح فرش های تولیدی در روستاها و مناطق همجوار </a:t>
            </a:r>
            <a:r>
              <a:rPr lang="ar-SA" sz="2200" dirty="0" smtClean="0">
                <a:latin typeface="Calibri" panose="020F0502020204030204" pitchFamily="34" charset="0"/>
                <a:ea typeface="Calibri" panose="020F0502020204030204" pitchFamily="34" charset="0"/>
                <a:cs typeface="B Nazanin" panose="00000400000000000000" pitchFamily="2" charset="-78"/>
              </a:rPr>
              <a:t>همواره </a:t>
            </a:r>
            <a:r>
              <a:rPr lang="ar-SA" sz="2200" dirty="0">
                <a:latin typeface="Calibri" panose="020F0502020204030204" pitchFamily="34" charset="0"/>
                <a:ea typeface="Calibri" panose="020F0502020204030204" pitchFamily="34" charset="0"/>
                <a:cs typeface="B Nazanin" panose="00000400000000000000" pitchFamily="2" charset="-78"/>
              </a:rPr>
              <a:t>متأثر از </a:t>
            </a:r>
            <a:r>
              <a:rPr lang="ar-SA" sz="2200" dirty="0" smtClean="0">
                <a:latin typeface="Calibri" panose="020F0502020204030204" pitchFamily="34" charset="0"/>
                <a:ea typeface="Calibri" panose="020F0502020204030204" pitchFamily="34" charset="0"/>
                <a:cs typeface="B Nazanin" panose="00000400000000000000" pitchFamily="2" charset="-78"/>
              </a:rPr>
              <a:t>سفارش </a:t>
            </a:r>
            <a:r>
              <a:rPr lang="ar-SA" sz="2200" dirty="0">
                <a:latin typeface="Calibri" panose="020F0502020204030204" pitchFamily="34" charset="0"/>
                <a:ea typeface="Calibri" panose="020F0502020204030204" pitchFamily="34" charset="0"/>
                <a:cs typeface="B Nazanin" panose="00000400000000000000" pitchFamily="2" charset="-78"/>
              </a:rPr>
              <a:t>های تولید تجار و بازرگانان محلی مستقر در این شهر است. گرچه امروزه از کیفیت و حجم تولید فرش در این شهرستان کاسته شده، ولی اهمیت این منطقه به منزله یک حوزه ممتاز قالی بافی ایران هنوز حفظ شده است. فرش های تولیدی عمدتا در اندازه های بزرگ تر از شش متر مربع و با </a:t>
            </a:r>
            <a:r>
              <a:rPr lang="ar-SA" sz="2200" dirty="0" smtClean="0">
                <a:latin typeface="Calibri" panose="020F0502020204030204" pitchFamily="34" charset="0"/>
                <a:ea typeface="Calibri" panose="020F0502020204030204" pitchFamily="34" charset="0"/>
                <a:cs typeface="B Nazanin" panose="00000400000000000000" pitchFamily="2" charset="-78"/>
              </a:rPr>
              <a:t>رجشمار </a:t>
            </a:r>
            <a:r>
              <a:rPr lang="fa-IR" sz="2200" dirty="0">
                <a:latin typeface="Calibri" panose="020F0502020204030204" pitchFamily="34" charset="0"/>
                <a:ea typeface="Calibri" panose="020F0502020204030204" pitchFamily="34" charset="0"/>
                <a:cs typeface="B Nazanin" panose="00000400000000000000" pitchFamily="2" charset="-78"/>
              </a:rPr>
              <a:t>۱۸</a:t>
            </a:r>
            <a:r>
              <a:rPr lang="ar-SA" sz="2200" dirty="0">
                <a:latin typeface="Calibri" panose="020F0502020204030204" pitchFamily="34" charset="0"/>
                <a:ea typeface="Calibri" panose="020F0502020204030204" pitchFamily="34" charset="0"/>
                <a:cs typeface="B Nazanin" panose="00000400000000000000" pitchFamily="2" charset="-78"/>
              </a:rPr>
              <a:t> </a:t>
            </a:r>
            <a:r>
              <a:rPr lang="fa-IR" sz="2200" smtClean="0">
                <a:latin typeface="Calibri" panose="020F0502020204030204" pitchFamily="34" charset="0"/>
                <a:ea typeface="Calibri" panose="020F0502020204030204" pitchFamily="34" charset="0"/>
                <a:cs typeface="B Nazanin" panose="00000400000000000000" pitchFamily="2" charset="-78"/>
              </a:rPr>
              <a:t> </a:t>
            </a:r>
            <a:r>
              <a:rPr lang="ar-SA" sz="2200" smtClean="0">
                <a:latin typeface="Calibri" panose="020F0502020204030204" pitchFamily="34" charset="0"/>
                <a:ea typeface="Calibri" panose="020F0502020204030204" pitchFamily="34" charset="0"/>
                <a:cs typeface="B Nazanin" panose="00000400000000000000" pitchFamily="2" charset="-78"/>
              </a:rPr>
              <a:t>الی </a:t>
            </a:r>
            <a:r>
              <a:rPr lang="fa-IR" sz="2200" dirty="0">
                <a:latin typeface="Calibri" panose="020F0502020204030204" pitchFamily="34" charset="0"/>
                <a:ea typeface="Calibri" panose="020F0502020204030204" pitchFamily="34" charset="0"/>
                <a:cs typeface="B Nazanin" panose="00000400000000000000" pitchFamily="2" charset="-78"/>
              </a:rPr>
              <a:t>۲۵</a:t>
            </a:r>
            <a:r>
              <a:rPr lang="ar-SA" sz="2200" dirty="0">
                <a:latin typeface="Calibri" panose="020F0502020204030204" pitchFamily="34" charset="0"/>
                <a:ea typeface="Calibri" panose="020F0502020204030204" pitchFamily="34" charset="0"/>
                <a:cs typeface="B Nazanin" panose="00000400000000000000" pitchFamily="2" charset="-78"/>
              </a:rPr>
              <a:t> گره در هر هفت سانتی متر تهیه می شوند</a:t>
            </a:r>
            <a:r>
              <a:rPr lang="en-US" sz="2200" dirty="0">
                <a:latin typeface="Calibri" panose="020F0502020204030204" pitchFamily="34" charset="0"/>
                <a:ea typeface="Calibri" panose="020F0502020204030204" pitchFamily="34" charset="0"/>
                <a:cs typeface="B Nazanin" panose="00000400000000000000" pitchFamily="2" charset="-78"/>
              </a:rPr>
              <a:t>.</a:t>
            </a:r>
            <a:r>
              <a:rPr lang="en-US" sz="2200" dirty="0">
                <a:latin typeface="B Nazanin" panose="00000400000000000000" pitchFamily="2" charset="-78"/>
                <a:ea typeface="Calibri" panose="020F0502020204030204" pitchFamily="34" charset="0"/>
                <a:cs typeface="Arial" panose="020B0604020202020204" pitchFamily="34" charset="0"/>
              </a:rPr>
              <a:t> </a:t>
            </a:r>
            <a:endParaRPr lang="en-US" sz="2200"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759791" y="404664"/>
            <a:ext cx="1768433" cy="619272"/>
          </a:xfrm>
          <a:prstGeom prst="rect">
            <a:avLst/>
          </a:prstGeom>
        </p:spPr>
        <p:txBody>
          <a:bodyPr wrap="none">
            <a:spAutoFit/>
          </a:bodyPr>
          <a:lstStyle/>
          <a:p>
            <a:pPr algn="r" rtl="1">
              <a:lnSpc>
                <a:spcPct val="107000"/>
              </a:lnSpc>
              <a:spcAft>
                <a:spcPts val="800"/>
              </a:spcAft>
            </a:pPr>
            <a:r>
              <a:rPr lang="ar-SA" sz="3200" b="1" dirty="0">
                <a:latin typeface="Calibri" panose="020F0502020204030204" pitchFamily="34" charset="0"/>
                <a:ea typeface="Calibri" panose="020F0502020204030204" pitchFamily="34" charset="0"/>
                <a:cs typeface="B Nazanin" panose="00000400000000000000" pitchFamily="2" charset="-78"/>
              </a:rPr>
              <a:t>قالی هریس</a:t>
            </a:r>
            <a:endParaRPr lang="en-US" sz="3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Rectangle 2"/>
          <p:cNvSpPr/>
          <p:nvPr/>
        </p:nvSpPr>
        <p:spPr>
          <a:xfrm>
            <a:off x="323527" y="1196752"/>
            <a:ext cx="8640960" cy="5134739"/>
          </a:xfrm>
          <a:prstGeom prst="rect">
            <a:avLst/>
          </a:prstGeom>
        </p:spPr>
        <p:txBody>
          <a:bodyPr wrap="square">
            <a:spAutoFit/>
          </a:bodyPr>
          <a:lstStyle/>
          <a:p>
            <a:pPr algn="just" rtl="1">
              <a:lnSpc>
                <a:spcPct val="107000"/>
              </a:lnSpc>
              <a:spcAft>
                <a:spcPts val="800"/>
              </a:spcAft>
            </a:pPr>
            <a:r>
              <a:rPr lang="ar-SA" sz="2000" dirty="0">
                <a:solidFill>
                  <a:prstClr val="black"/>
                </a:solidFill>
                <a:latin typeface="Calibri" panose="020F0502020204030204" pitchFamily="34" charset="0"/>
                <a:ea typeface="Calibri" panose="020F0502020204030204" pitchFamily="34" charset="0"/>
                <a:cs typeface="B Nazanin" panose="00000400000000000000" pitchFamily="2" charset="-78"/>
              </a:rPr>
              <a:t> </a:t>
            </a:r>
            <a:r>
              <a:rPr lang="ar-SA" sz="2000" dirty="0">
                <a:latin typeface="Calibri" panose="020F0502020204030204" pitchFamily="34" charset="0"/>
                <a:ea typeface="Calibri" panose="020F0502020204030204" pitchFamily="34" charset="0"/>
                <a:cs typeface="B Nazanin" panose="00000400000000000000" pitchFamily="2" charset="-78"/>
              </a:rPr>
              <a:t>قالی های هریس بهترین نوع قالی های منطقه آذربایجان محسوب می گردند. این قالی ها سنگین و بادوام </a:t>
            </a:r>
            <a:r>
              <a:rPr lang="en-US" sz="2000" dirty="0" smtClean="0">
                <a:latin typeface="Calibri" panose="020F0502020204030204" pitchFamily="34" charset="0"/>
                <a:ea typeface="Calibri" panose="020F0502020204030204" pitchFamily="34" charset="0"/>
                <a:cs typeface="B Nazanin" panose="00000400000000000000" pitchFamily="2" charset="-78"/>
              </a:rPr>
              <a:t>     </a:t>
            </a:r>
            <a:r>
              <a:rPr lang="ar-SA" sz="2000" dirty="0" smtClean="0">
                <a:latin typeface="Calibri" panose="020F0502020204030204" pitchFamily="34" charset="0"/>
                <a:ea typeface="Calibri" panose="020F0502020204030204" pitchFamily="34" charset="0"/>
                <a:cs typeface="B Nazanin" panose="00000400000000000000" pitchFamily="2" charset="-78"/>
              </a:rPr>
              <a:t>هستند</a:t>
            </a:r>
            <a:r>
              <a:rPr lang="ar-SA" sz="2000" dirty="0">
                <a:latin typeface="Calibri" panose="020F0502020204030204" pitchFamily="34" charset="0"/>
                <a:ea typeface="Calibri" panose="020F0502020204030204" pitchFamily="34" charset="0"/>
                <a:cs typeface="B Nazanin" panose="00000400000000000000" pitchFamily="2" charset="-78"/>
              </a:rPr>
              <a:t>. قالی های مشهور پر طاقت و سرشار از ویژگی های متمایز و در عین حال ارزان به این ناحیه تعلق دارد و مدت یک قرن است که مردم جهان آن را به عنوان قالی «گراوان» یا «هریس» می شناسند. بدون شک از آغاز قرن نوزدهم و قبل از این تاریخ حرفه قالی بافی در ناحیه هریس متداول بوده است.</a:t>
            </a:r>
            <a:endParaRPr lang="en-US" sz="2000"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ar-SA" sz="2000" dirty="0">
                <a:latin typeface="Calibri" panose="020F0502020204030204" pitchFamily="34" charset="0"/>
                <a:ea typeface="Calibri" panose="020F0502020204030204" pitchFamily="34" charset="0"/>
                <a:cs typeface="B Nazanin" panose="00000400000000000000" pitchFamily="2" charset="-78"/>
              </a:rPr>
              <a:t>سیسیل ادواردز می گوید: «تصور می کنم می توان اتفاق هایی را که در این زمینه روی داده است با اطمینان </a:t>
            </a:r>
            <a:r>
              <a:rPr lang="en-US" sz="2000" dirty="0" smtClean="0">
                <a:latin typeface="Calibri" panose="020F0502020204030204" pitchFamily="34" charset="0"/>
                <a:ea typeface="Calibri" panose="020F0502020204030204" pitchFamily="34" charset="0"/>
                <a:cs typeface="B Nazanin" panose="00000400000000000000" pitchFamily="2" charset="-78"/>
              </a:rPr>
              <a:t> </a:t>
            </a:r>
            <a:r>
              <a:rPr lang="ar-SA" sz="2000" dirty="0" smtClean="0">
                <a:latin typeface="Calibri" panose="020F0502020204030204" pitchFamily="34" charset="0"/>
                <a:ea typeface="Calibri" panose="020F0502020204030204" pitchFamily="34" charset="0"/>
                <a:cs typeface="B Nazanin" panose="00000400000000000000" pitchFamily="2" charset="-78"/>
              </a:rPr>
              <a:t>نسبی </a:t>
            </a:r>
            <a:r>
              <a:rPr lang="ar-SA" sz="2000" dirty="0">
                <a:latin typeface="Calibri" panose="020F0502020204030204" pitchFamily="34" charset="0"/>
                <a:ea typeface="Calibri" panose="020F0502020204030204" pitchFamily="34" charset="0"/>
                <a:cs typeface="B Nazanin" panose="00000400000000000000" pitchFamily="2" charset="-78"/>
              </a:rPr>
              <a:t>بازگو کرد. تجار تبریزی می دانستند که کشورهای مغرب زمین به جای تخته فرش های باریک و دراز </a:t>
            </a:r>
            <a:r>
              <a:rPr lang="en-US" sz="2000" dirty="0" smtClean="0">
                <a:latin typeface="Calibri" panose="020F0502020204030204" pitchFamily="34" charset="0"/>
                <a:ea typeface="Calibri" panose="020F0502020204030204" pitchFamily="34" charset="0"/>
                <a:cs typeface="B Nazanin" panose="00000400000000000000" pitchFamily="2" charset="-78"/>
              </a:rPr>
              <a:t>    </a:t>
            </a:r>
            <a:r>
              <a:rPr lang="ar-SA" sz="2000" dirty="0" smtClean="0">
                <a:latin typeface="Calibri" panose="020F0502020204030204" pitchFamily="34" charset="0"/>
                <a:ea typeface="Calibri" panose="020F0502020204030204" pitchFamily="34" charset="0"/>
                <a:cs typeface="B Nazanin" panose="00000400000000000000" pitchFamily="2" charset="-78"/>
              </a:rPr>
              <a:t>(</a:t>
            </a:r>
            <a:r>
              <a:rPr lang="ar-SA" sz="2000" dirty="0">
                <a:latin typeface="Calibri" panose="020F0502020204030204" pitchFamily="34" charset="0"/>
                <a:ea typeface="Calibri" panose="020F0502020204030204" pitchFamily="34" charset="0"/>
                <a:cs typeface="B Nazanin" panose="00000400000000000000" pitchFamily="2" charset="-78"/>
              </a:rPr>
              <a:t>کناره) با طرح های تکراری که تا آن زمان در روستاها تهیه می گردید، خواستار قالی هایی هستند که با طرح ترنج بافته شده باشند. بنابراین ضروری به نظر می رسید که یکی از تجار طرحی از طرح های معمولی </a:t>
            </a:r>
            <a:r>
              <a:rPr lang="ar-SA" sz="2000" dirty="0" smtClean="0">
                <a:latin typeface="Calibri" panose="020F0502020204030204" pitchFamily="34" charset="0"/>
                <a:ea typeface="Calibri" panose="020F0502020204030204" pitchFamily="34" charset="0"/>
                <a:cs typeface="B Nazanin" panose="00000400000000000000" pitchFamily="2" charset="-78"/>
              </a:rPr>
              <a:t>گردان</a:t>
            </a:r>
            <a:r>
              <a:rPr lang="en-US" sz="2000" dirty="0" smtClean="0">
                <a:latin typeface="Calibri" panose="020F0502020204030204" pitchFamily="34" charset="0"/>
                <a:ea typeface="Calibri" panose="020F0502020204030204" pitchFamily="34" charset="0"/>
                <a:cs typeface="B Nazanin" panose="00000400000000000000" pitchFamily="2" charset="-78"/>
              </a:rPr>
              <a:t>   </a:t>
            </a:r>
            <a:r>
              <a:rPr lang="ar-SA" sz="2000" dirty="0" smtClean="0">
                <a:latin typeface="Calibri" panose="020F0502020204030204" pitchFamily="34" charset="0"/>
                <a:ea typeface="Calibri" panose="020F0502020204030204" pitchFamily="34" charset="0"/>
                <a:cs typeface="B Nazanin" panose="00000400000000000000" pitchFamily="2" charset="-78"/>
              </a:rPr>
              <a:t> </a:t>
            </a:r>
            <a:r>
              <a:rPr lang="ar-SA" sz="2000" dirty="0">
                <a:latin typeface="Calibri" panose="020F0502020204030204" pitchFamily="34" charset="0"/>
                <a:ea typeface="Calibri" panose="020F0502020204030204" pitchFamily="34" charset="0"/>
                <a:cs typeface="B Nazanin" panose="00000400000000000000" pitchFamily="2" charset="-78"/>
              </a:rPr>
              <a:t>یعنی طرح «لچک ترنجی» را به «گراوان» یا «بخشایش» و یا «هریس» بفرستد و مشاهده کند که </a:t>
            </a:r>
            <a:r>
              <a:rPr lang="ar-SA" sz="2000" dirty="0" smtClean="0">
                <a:latin typeface="Calibri" panose="020F0502020204030204" pitchFamily="34" charset="0"/>
                <a:ea typeface="Calibri" panose="020F0502020204030204" pitchFamily="34" charset="0"/>
                <a:cs typeface="B Nazanin" panose="00000400000000000000" pitchFamily="2" charset="-78"/>
              </a:rPr>
              <a:t>قالیبافان</a:t>
            </a:r>
            <a:r>
              <a:rPr lang="en-US" sz="2000" dirty="0" smtClean="0">
                <a:latin typeface="Calibri" panose="020F0502020204030204" pitchFamily="34" charset="0"/>
                <a:ea typeface="Calibri" panose="020F0502020204030204" pitchFamily="34" charset="0"/>
                <a:cs typeface="B Nazanin" panose="00000400000000000000" pitchFamily="2" charset="-78"/>
              </a:rPr>
              <a:t>    </a:t>
            </a:r>
            <a:r>
              <a:rPr lang="ar-SA" sz="2000" dirty="0" smtClean="0">
                <a:latin typeface="Calibri" panose="020F0502020204030204" pitchFamily="34" charset="0"/>
                <a:ea typeface="Calibri" panose="020F0502020204030204" pitchFamily="34" charset="0"/>
                <a:cs typeface="B Nazanin" panose="00000400000000000000" pitchFamily="2" charset="-78"/>
              </a:rPr>
              <a:t> </a:t>
            </a:r>
            <a:r>
              <a:rPr lang="ar-SA" sz="2000" dirty="0">
                <a:latin typeface="Calibri" panose="020F0502020204030204" pitchFamily="34" charset="0"/>
                <a:ea typeface="Calibri" panose="020F0502020204030204" pitchFamily="34" charset="0"/>
                <a:cs typeface="B Nazanin" panose="00000400000000000000" pitchFamily="2" charset="-78"/>
              </a:rPr>
              <a:t>روستایی چگونه از آن استفاده می کنند. بدیهی است آنچه انتظار می رفت به وقوع پیوست. یعنی قالیبافان این ناحیه از بافتن طرح های گردان عاجز بودند این طرح را به شکسته تبدیل کردند، یعنی آن را به صورت خطوط عمودی و افقی و اریب 45 درجه درآوردند. به این ترتیب طرح «هریس» یا «گراوان» به وجود آمد. این برداشت قالی بافان هریس از طرح لچک </a:t>
            </a:r>
            <a:r>
              <a:rPr lang="ar-SA" sz="2000" dirty="0" smtClean="0">
                <a:latin typeface="Calibri" panose="020F0502020204030204" pitchFamily="34" charset="0"/>
                <a:ea typeface="Calibri" panose="020F0502020204030204" pitchFamily="34" charset="0"/>
                <a:cs typeface="B Nazanin" panose="00000400000000000000" pitchFamily="2" charset="-78"/>
              </a:rPr>
              <a:t>ترنج </a:t>
            </a:r>
            <a:r>
              <a:rPr lang="ar-SA" sz="2000" dirty="0">
                <a:latin typeface="Calibri" panose="020F0502020204030204" pitchFamily="34" charset="0"/>
                <a:ea typeface="Calibri" panose="020F0502020204030204" pitchFamily="34" charset="0"/>
                <a:cs typeface="B Nazanin" panose="00000400000000000000" pitchFamily="2" charset="-78"/>
              </a:rPr>
              <a:t>است.» تمایل قالی بافان این ناحیه به تغییر خطوط منحنی به مستقیم یا تبدیل </a:t>
            </a:r>
            <a:r>
              <a:rPr lang="fa-IR" sz="2000" dirty="0">
                <a:latin typeface="Calibri" panose="020F0502020204030204" pitchFamily="34" charset="0"/>
                <a:ea typeface="Calibri" panose="020F0502020204030204" pitchFamily="34" charset="0"/>
                <a:cs typeface="B Nazanin" panose="00000400000000000000" pitchFamily="2" charset="-78"/>
              </a:rPr>
              <a:t>«</a:t>
            </a:r>
            <a:r>
              <a:rPr lang="ar-SA" sz="2000" dirty="0" smtClean="0">
                <a:latin typeface="Calibri" panose="020F0502020204030204" pitchFamily="34" charset="0"/>
                <a:ea typeface="Calibri" panose="020F0502020204030204" pitchFamily="34" charset="0"/>
                <a:cs typeface="B Nazanin" panose="00000400000000000000" pitchFamily="2" charset="-78"/>
              </a:rPr>
              <a:t>گردان</a:t>
            </a:r>
            <a:r>
              <a:rPr lang="ar-SA" sz="2000" dirty="0">
                <a:latin typeface="Calibri" panose="020F0502020204030204" pitchFamily="34" charset="0"/>
                <a:ea typeface="Calibri" panose="020F0502020204030204" pitchFamily="34" charset="0"/>
                <a:cs typeface="B Nazanin" panose="00000400000000000000" pitchFamily="2" charset="-78"/>
              </a:rPr>
              <a:t>» به «شکسته» را امروزه نیز می توان در هر یک از این روستاها مشاهده کرد. این کار خصوصیت خاصی به قالی های آنان داده که در سراسر جهان مشهور است.</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632043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36836" y="476672"/>
            <a:ext cx="3214341" cy="619272"/>
          </a:xfrm>
          <a:prstGeom prst="rect">
            <a:avLst/>
          </a:prstGeom>
        </p:spPr>
        <p:txBody>
          <a:bodyPr wrap="none">
            <a:spAutoFit/>
          </a:bodyPr>
          <a:lstStyle/>
          <a:p>
            <a:pPr algn="r" rtl="1">
              <a:lnSpc>
                <a:spcPct val="107000"/>
              </a:lnSpc>
              <a:spcAft>
                <a:spcPts val="800"/>
              </a:spcAft>
            </a:pPr>
            <a:r>
              <a:rPr lang="fa-IR" sz="3200" b="1" dirty="0" smtClean="0">
                <a:solidFill>
                  <a:prstClr val="black"/>
                </a:solidFill>
                <a:latin typeface="Calibri" panose="020F0502020204030204" pitchFamily="34" charset="0"/>
                <a:ea typeface="Calibri" panose="020F0502020204030204" pitchFamily="34" charset="0"/>
                <a:cs typeface="B Nazanin" panose="00000400000000000000" pitchFamily="2" charset="-78"/>
              </a:rPr>
              <a:t>ابعاد فرش های هریس</a:t>
            </a:r>
            <a:endParaRPr lang="en-US" sz="32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
        <p:nvSpPr>
          <p:cNvPr id="3" name="Rectangle 2"/>
          <p:cNvSpPr/>
          <p:nvPr/>
        </p:nvSpPr>
        <p:spPr>
          <a:xfrm>
            <a:off x="323526" y="1200646"/>
            <a:ext cx="8640960" cy="1277850"/>
          </a:xfrm>
          <a:prstGeom prst="rect">
            <a:avLst/>
          </a:prstGeom>
        </p:spPr>
        <p:txBody>
          <a:bodyPr wrap="square">
            <a:spAutoFit/>
          </a:bodyPr>
          <a:lstStyle/>
          <a:p>
            <a:pPr algn="just" rtl="1">
              <a:lnSpc>
                <a:spcPct val="107000"/>
              </a:lnSpc>
              <a:spcAft>
                <a:spcPts val="800"/>
              </a:spcAft>
            </a:pPr>
            <a:r>
              <a:rPr lang="ar-SA" sz="2400" dirty="0">
                <a:solidFill>
                  <a:prstClr val="black"/>
                </a:solidFill>
                <a:latin typeface="Calibri" panose="020F0502020204030204" pitchFamily="34" charset="0"/>
                <a:ea typeface="Calibri" panose="020F0502020204030204" pitchFamily="34" charset="0"/>
                <a:cs typeface="B Nazanin" panose="00000400000000000000" pitchFamily="2" charset="-78"/>
              </a:rPr>
              <a:t> </a:t>
            </a:r>
            <a:r>
              <a:rPr lang="ar-SA" sz="2400" dirty="0">
                <a:latin typeface="Calibri" panose="020F0502020204030204" pitchFamily="34" charset="0"/>
                <a:ea typeface="Calibri" panose="020F0502020204030204" pitchFamily="34" charset="0"/>
                <a:cs typeface="B Nazanin" panose="00000400000000000000" pitchFamily="2" charset="-78"/>
              </a:rPr>
              <a:t>فرش‌های هریس معمولا ابعاد مشخصی هم دارند. عمدتا این فرش‌ها در ابعاد 6، 12 و 20 </a:t>
            </a:r>
            <a:r>
              <a:rPr lang="fa-IR" sz="2400" dirty="0" smtClean="0">
                <a:latin typeface="Calibri" panose="020F0502020204030204" pitchFamily="34" charset="0"/>
                <a:ea typeface="Calibri" panose="020F0502020204030204" pitchFamily="34" charset="0"/>
                <a:cs typeface="B Nazanin" panose="00000400000000000000" pitchFamily="2" charset="-78"/>
              </a:rPr>
              <a:t>  </a:t>
            </a:r>
            <a:r>
              <a:rPr lang="ar-SA" sz="2400" dirty="0" smtClean="0">
                <a:latin typeface="Calibri" panose="020F0502020204030204" pitchFamily="34" charset="0"/>
                <a:ea typeface="Calibri" panose="020F0502020204030204" pitchFamily="34" charset="0"/>
                <a:cs typeface="B Nazanin" panose="00000400000000000000" pitchFamily="2" charset="-78"/>
              </a:rPr>
              <a:t>متری </a:t>
            </a:r>
            <a:r>
              <a:rPr lang="ar-SA" sz="2400" dirty="0">
                <a:latin typeface="Calibri" panose="020F0502020204030204" pitchFamily="34" charset="0"/>
                <a:ea typeface="Calibri" panose="020F0502020204030204" pitchFamily="34" charset="0"/>
                <a:cs typeface="B Nazanin" panose="00000400000000000000" pitchFamily="2" charset="-78"/>
              </a:rPr>
              <a:t>تولید می‌شوند. البته این‌ها تنها ابعاد این فرش‌ها نیستند و قالی‌هایی در ابعاد بزرگتر و کوچکتر و همچنین کناره‌ در سایزهای گوناگون نیز می‌توان در فرش‌های این منطقه یافت</a:t>
            </a:r>
            <a:r>
              <a:rPr lang="en-US" sz="2400" dirty="0">
                <a:latin typeface="Calibri" panose="020F0502020204030204" pitchFamily="34" charset="0"/>
                <a:ea typeface="Calibri" panose="020F0502020204030204" pitchFamily="34" charset="0"/>
                <a:cs typeface="B Nazanin" panose="00000400000000000000" pitchFamily="2" charset="-78"/>
              </a:rPr>
              <a:t>.</a:t>
            </a:r>
            <a:endParaRPr lang="en-US" sz="2400" dirty="0">
              <a:effectLst/>
              <a:latin typeface="Calibri" panose="020F0502020204030204" pitchFamily="34" charset="0"/>
              <a:ea typeface="Calibri" panose="020F0502020204030204" pitchFamily="34" charset="0"/>
              <a:cs typeface="B Nazanin" panose="00000400000000000000" pitchFamily="2" charset="-78"/>
            </a:endParaRPr>
          </a:p>
        </p:txBody>
      </p:sp>
      <p:sp>
        <p:nvSpPr>
          <p:cNvPr id="4" name="Rectangle 3"/>
          <p:cNvSpPr/>
          <p:nvPr/>
        </p:nvSpPr>
        <p:spPr>
          <a:xfrm>
            <a:off x="3041123" y="2867494"/>
            <a:ext cx="3307316" cy="619272"/>
          </a:xfrm>
          <a:prstGeom prst="rect">
            <a:avLst/>
          </a:prstGeom>
        </p:spPr>
        <p:txBody>
          <a:bodyPr wrap="none">
            <a:spAutoFit/>
          </a:bodyPr>
          <a:lstStyle/>
          <a:p>
            <a:pPr algn="r" rtl="1">
              <a:lnSpc>
                <a:spcPct val="107000"/>
              </a:lnSpc>
              <a:spcAft>
                <a:spcPts val="800"/>
              </a:spcAft>
            </a:pPr>
            <a:r>
              <a:rPr lang="ar-SA" sz="3200" b="1" dirty="0" smtClean="0">
                <a:latin typeface="Calibri" panose="020F0502020204030204" pitchFamily="34" charset="0"/>
                <a:ea typeface="Calibri" panose="020F0502020204030204" pitchFamily="34" charset="0"/>
                <a:cs typeface="B Nazanin" panose="00000400000000000000" pitchFamily="2" charset="-78"/>
              </a:rPr>
              <a:t>جنس </a:t>
            </a:r>
            <a:r>
              <a:rPr lang="ar-SA" sz="3200" b="1" dirty="0">
                <a:latin typeface="Calibri" panose="020F0502020204030204" pitchFamily="34" charset="0"/>
                <a:ea typeface="Calibri" panose="020F0502020204030204" pitchFamily="34" charset="0"/>
                <a:cs typeface="B Nazanin" panose="00000400000000000000" pitchFamily="2" charset="-78"/>
              </a:rPr>
              <a:t>فرش‌های هریس</a:t>
            </a:r>
            <a:endParaRPr lang="en-US" sz="3200" dirty="0">
              <a:solidFill>
                <a:prstClr val="black"/>
              </a:solidFill>
              <a:latin typeface="Calibri" panose="020F0502020204030204" pitchFamily="34" charset="0"/>
              <a:ea typeface="Calibri" panose="020F0502020204030204" pitchFamily="34" charset="0"/>
              <a:cs typeface="B Nazanin" panose="00000400000000000000" pitchFamily="2" charset="-78"/>
            </a:endParaRPr>
          </a:p>
        </p:txBody>
      </p:sp>
      <p:sp>
        <p:nvSpPr>
          <p:cNvPr id="5" name="Rectangle 4"/>
          <p:cNvSpPr/>
          <p:nvPr/>
        </p:nvSpPr>
        <p:spPr>
          <a:xfrm>
            <a:off x="292068" y="3645024"/>
            <a:ext cx="8640960" cy="2463367"/>
          </a:xfrm>
          <a:prstGeom prst="rect">
            <a:avLst/>
          </a:prstGeom>
        </p:spPr>
        <p:txBody>
          <a:bodyPr wrap="square">
            <a:spAutoFit/>
          </a:bodyPr>
          <a:lstStyle/>
          <a:p>
            <a:pPr algn="just" rtl="1">
              <a:lnSpc>
                <a:spcPct val="107000"/>
              </a:lnSpc>
              <a:spcAft>
                <a:spcPts val="800"/>
              </a:spcAft>
            </a:pPr>
            <a:r>
              <a:rPr lang="ar-SA" sz="2400" dirty="0">
                <a:latin typeface="Calibri" panose="020F0502020204030204" pitchFamily="34" charset="0"/>
                <a:ea typeface="Calibri" panose="020F0502020204030204" pitchFamily="34" charset="0"/>
                <a:cs typeface="B Nazanin" panose="00000400000000000000" pitchFamily="2" charset="-78"/>
              </a:rPr>
              <a:t>پشم در اغلب موارد پرز فرش هریس را تشکیل می‌دهد. استفاده از پشم دست‌ریس در قالی </a:t>
            </a:r>
            <a:r>
              <a:rPr lang="fa-IR" sz="2400" dirty="0" smtClean="0">
                <a:latin typeface="Calibri" panose="020F0502020204030204" pitchFamily="34" charset="0"/>
                <a:ea typeface="Calibri" panose="020F0502020204030204" pitchFamily="34" charset="0"/>
                <a:cs typeface="B Nazanin" panose="00000400000000000000" pitchFamily="2" charset="-78"/>
              </a:rPr>
              <a:t> </a:t>
            </a:r>
            <a:r>
              <a:rPr lang="ar-SA" sz="2400" dirty="0" smtClean="0">
                <a:latin typeface="Calibri" panose="020F0502020204030204" pitchFamily="34" charset="0"/>
                <a:ea typeface="Calibri" panose="020F0502020204030204" pitchFamily="34" charset="0"/>
                <a:cs typeface="B Nazanin" panose="00000400000000000000" pitchFamily="2" charset="-78"/>
              </a:rPr>
              <a:t>در </a:t>
            </a:r>
            <a:r>
              <a:rPr lang="ar-SA" sz="2400" dirty="0">
                <a:latin typeface="Calibri" panose="020F0502020204030204" pitchFamily="34" charset="0"/>
                <a:ea typeface="Calibri" panose="020F0502020204030204" pitchFamily="34" charset="0"/>
                <a:cs typeface="B Nazanin" panose="00000400000000000000" pitchFamily="2" charset="-78"/>
              </a:rPr>
              <a:t>گذشته بیشتر بوده است. اما در حال حاضر تنها تولیدات با کیفیت‌تر با پشم </a:t>
            </a:r>
            <a:r>
              <a:rPr lang="ar-SA" sz="2400" dirty="0" smtClean="0">
                <a:latin typeface="Calibri" panose="020F0502020204030204" pitchFamily="34" charset="0"/>
                <a:ea typeface="Calibri" panose="020F0502020204030204" pitchFamily="34" charset="0"/>
                <a:cs typeface="B Nazanin" panose="00000400000000000000" pitchFamily="2" charset="-78"/>
              </a:rPr>
              <a:t>دستریس</a:t>
            </a:r>
            <a:r>
              <a:rPr lang="fa-IR" sz="2400" dirty="0" smtClean="0">
                <a:latin typeface="Calibri" panose="020F0502020204030204" pitchFamily="34" charset="0"/>
                <a:ea typeface="Calibri" panose="020F0502020204030204" pitchFamily="34" charset="0"/>
                <a:cs typeface="B Nazanin" panose="00000400000000000000" pitchFamily="2" charset="-78"/>
              </a:rPr>
              <a:t>   </a:t>
            </a:r>
            <a:r>
              <a:rPr lang="ar-SA" sz="2400" dirty="0" smtClean="0">
                <a:latin typeface="Calibri" panose="020F0502020204030204" pitchFamily="34" charset="0"/>
                <a:ea typeface="Calibri" panose="020F0502020204030204" pitchFamily="34" charset="0"/>
                <a:cs typeface="B Nazanin" panose="00000400000000000000" pitchFamily="2" charset="-78"/>
              </a:rPr>
              <a:t> </a:t>
            </a:r>
            <a:r>
              <a:rPr lang="ar-SA" sz="2400" dirty="0">
                <a:latin typeface="Calibri" panose="020F0502020204030204" pitchFamily="34" charset="0"/>
                <a:ea typeface="Calibri" panose="020F0502020204030204" pitchFamily="34" charset="0"/>
                <a:cs typeface="B Nazanin" panose="00000400000000000000" pitchFamily="2" charset="-78"/>
              </a:rPr>
              <a:t>تهیه می‌شوند. فرش هریس از جمله فرش‌هایی است که کماکان با پشم تولید می‌شود و در نتیجه کیفیت خود را حفظ کرده است. تار و پود فرش‌های هریس نیز معمولا از کتان یا </a:t>
            </a:r>
            <a:r>
              <a:rPr lang="fa-IR" sz="2400" dirty="0" smtClean="0">
                <a:latin typeface="Calibri" panose="020F0502020204030204" pitchFamily="34" charset="0"/>
                <a:ea typeface="Calibri" panose="020F0502020204030204" pitchFamily="34" charset="0"/>
                <a:cs typeface="B Nazanin" panose="00000400000000000000" pitchFamily="2" charset="-78"/>
              </a:rPr>
              <a:t>     </a:t>
            </a:r>
            <a:r>
              <a:rPr lang="ar-SA" sz="2400" dirty="0" smtClean="0">
                <a:latin typeface="Calibri" panose="020F0502020204030204" pitchFamily="34" charset="0"/>
                <a:ea typeface="Calibri" panose="020F0502020204030204" pitchFamily="34" charset="0"/>
                <a:cs typeface="B Nazanin" panose="00000400000000000000" pitchFamily="2" charset="-78"/>
              </a:rPr>
              <a:t>همان </a:t>
            </a:r>
            <a:r>
              <a:rPr lang="ar-SA" sz="2400" dirty="0">
                <a:latin typeface="Calibri" panose="020F0502020204030204" pitchFamily="34" charset="0"/>
                <a:ea typeface="Calibri" panose="020F0502020204030204" pitchFamily="34" charset="0"/>
                <a:cs typeface="B Nazanin" panose="00000400000000000000" pitchFamily="2" charset="-78"/>
              </a:rPr>
              <a:t>نخ پنبه است. البته در گذشته و در نمونه‌های قدیمی‌تر از ابریشم نیز </a:t>
            </a:r>
            <a:r>
              <a:rPr lang="ar-SA" sz="2400" dirty="0" smtClean="0">
                <a:latin typeface="Calibri" panose="020F0502020204030204" pitchFamily="34" charset="0"/>
                <a:ea typeface="Calibri" panose="020F0502020204030204" pitchFamily="34" charset="0"/>
                <a:cs typeface="B Nazanin" panose="00000400000000000000" pitchFamily="2" charset="-78"/>
              </a:rPr>
              <a:t>استفاده</a:t>
            </a:r>
            <a:r>
              <a:rPr lang="fa-IR" sz="2400" dirty="0" smtClean="0">
                <a:latin typeface="Calibri" panose="020F0502020204030204" pitchFamily="34" charset="0"/>
                <a:ea typeface="Calibri" panose="020F0502020204030204" pitchFamily="34" charset="0"/>
                <a:cs typeface="B Nazanin" panose="00000400000000000000" pitchFamily="2" charset="-78"/>
              </a:rPr>
              <a:t>          </a:t>
            </a:r>
            <a:r>
              <a:rPr lang="ar-SA" sz="2400" dirty="0" smtClean="0">
                <a:latin typeface="Calibri" panose="020F0502020204030204" pitchFamily="34" charset="0"/>
                <a:ea typeface="Calibri" panose="020F0502020204030204" pitchFamily="34" charset="0"/>
                <a:cs typeface="B Nazanin" panose="00000400000000000000" pitchFamily="2" charset="-78"/>
              </a:rPr>
              <a:t> </a:t>
            </a:r>
            <a:r>
              <a:rPr lang="ar-SA" sz="2400" dirty="0">
                <a:latin typeface="Calibri" panose="020F0502020204030204" pitchFamily="34" charset="0"/>
                <a:ea typeface="Calibri" panose="020F0502020204030204" pitchFamily="34" charset="0"/>
                <a:cs typeface="B Nazanin" panose="00000400000000000000" pitchFamily="2" charset="-78"/>
              </a:rPr>
              <a:t>می‌شده است</a:t>
            </a:r>
            <a:r>
              <a:rPr lang="en-US" sz="2400" dirty="0">
                <a:latin typeface="Calibri" panose="020F0502020204030204" pitchFamily="34" charset="0"/>
                <a:ea typeface="Calibri" panose="020F0502020204030204" pitchFamily="34" charset="0"/>
                <a:cs typeface="B Nazanin" panose="00000400000000000000" pitchFamily="2" charset="-78"/>
              </a:rPr>
              <a:t>.</a:t>
            </a:r>
            <a:endParaRPr lang="en-US" sz="2400" dirty="0">
              <a:effectLst/>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21502920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513454" y="332656"/>
            <a:ext cx="4261103" cy="619272"/>
          </a:xfrm>
          <a:prstGeom prst="rect">
            <a:avLst/>
          </a:prstGeom>
        </p:spPr>
        <p:txBody>
          <a:bodyPr wrap="none">
            <a:spAutoFit/>
          </a:bodyPr>
          <a:lstStyle/>
          <a:p>
            <a:pPr algn="r" rtl="1">
              <a:lnSpc>
                <a:spcPct val="107000"/>
              </a:lnSpc>
              <a:spcAft>
                <a:spcPts val="800"/>
              </a:spcAft>
            </a:pPr>
            <a:r>
              <a:rPr lang="ar-SA" sz="3200" b="1" dirty="0">
                <a:latin typeface="Calibri" panose="020F0502020204030204" pitchFamily="34" charset="0"/>
                <a:ea typeface="Calibri" panose="020F0502020204030204" pitchFamily="34" charset="0"/>
                <a:cs typeface="B Nazanin" panose="00000400000000000000" pitchFamily="2" charset="-78"/>
              </a:rPr>
              <a:t>نوع </a:t>
            </a:r>
            <a:r>
              <a:rPr lang="ar-SA" sz="3200" b="1" dirty="0" smtClean="0">
                <a:latin typeface="Calibri" panose="020F0502020204030204" pitchFamily="34" charset="0"/>
                <a:ea typeface="Calibri" panose="020F0502020204030204" pitchFamily="34" charset="0"/>
                <a:cs typeface="B Nazanin" panose="00000400000000000000" pitchFamily="2" charset="-78"/>
              </a:rPr>
              <a:t>گره‌ها</a:t>
            </a:r>
            <a:r>
              <a:rPr lang="fa-IR" sz="3200" b="1" dirty="0" smtClean="0">
                <a:latin typeface="Calibri" panose="020F0502020204030204" pitchFamily="34" charset="0"/>
                <a:ea typeface="Calibri" panose="020F0502020204030204" pitchFamily="34" charset="0"/>
                <a:cs typeface="B Nazanin" panose="00000400000000000000" pitchFamily="2" charset="-78"/>
              </a:rPr>
              <a:t>ی فرش های هریس</a:t>
            </a:r>
            <a:endParaRPr lang="en-US" sz="3200" dirty="0">
              <a:effectLst/>
              <a:latin typeface="Calibri" panose="020F0502020204030204" pitchFamily="34" charset="0"/>
              <a:ea typeface="Calibri" panose="020F0502020204030204" pitchFamily="34" charset="0"/>
              <a:cs typeface="B Nazanin" panose="00000400000000000000" pitchFamily="2" charset="-78"/>
            </a:endParaRPr>
          </a:p>
        </p:txBody>
      </p:sp>
      <p:sp>
        <p:nvSpPr>
          <p:cNvPr id="3" name="Rectangle 2"/>
          <p:cNvSpPr/>
          <p:nvPr/>
        </p:nvSpPr>
        <p:spPr>
          <a:xfrm>
            <a:off x="323525" y="1196752"/>
            <a:ext cx="8640960" cy="1673022"/>
          </a:xfrm>
          <a:prstGeom prst="rect">
            <a:avLst/>
          </a:prstGeom>
        </p:spPr>
        <p:txBody>
          <a:bodyPr wrap="square">
            <a:spAutoFit/>
          </a:bodyPr>
          <a:lstStyle/>
          <a:p>
            <a:pPr algn="just" rtl="1">
              <a:lnSpc>
                <a:spcPct val="107000"/>
              </a:lnSpc>
              <a:spcAft>
                <a:spcPts val="800"/>
              </a:spcAft>
            </a:pPr>
            <a:r>
              <a:rPr lang="ar-SA" sz="2400" dirty="0">
                <a:latin typeface="Calibri" panose="020F0502020204030204" pitchFamily="34" charset="0"/>
                <a:ea typeface="Calibri" panose="020F0502020204030204" pitchFamily="34" charset="0"/>
                <a:cs typeface="B Nazanin" panose="00000400000000000000" pitchFamily="2" charset="-78"/>
              </a:rPr>
              <a:t>نوع گره فرش‌های هریس از نوع ترکی است. این نوع گره‌ها معمولا تراکم بافت نسبتا کمی را در فرش ایجاد می‌کنند. به طور معمول تراکم فرش‌های هریس حدود 1000 گره در هر </a:t>
            </a:r>
            <a:r>
              <a:rPr lang="fa-IR" sz="2400" dirty="0" smtClean="0">
                <a:latin typeface="Calibri" panose="020F0502020204030204" pitchFamily="34" charset="0"/>
                <a:ea typeface="Calibri" panose="020F0502020204030204" pitchFamily="34" charset="0"/>
                <a:cs typeface="B Nazanin" panose="00000400000000000000" pitchFamily="2" charset="-78"/>
              </a:rPr>
              <a:t>     </a:t>
            </a:r>
            <a:r>
              <a:rPr lang="ar-SA" sz="2400" dirty="0" smtClean="0">
                <a:latin typeface="Calibri" panose="020F0502020204030204" pitchFamily="34" charset="0"/>
                <a:ea typeface="Calibri" panose="020F0502020204030204" pitchFamily="34" charset="0"/>
                <a:cs typeface="B Nazanin" panose="00000400000000000000" pitchFamily="2" charset="-78"/>
              </a:rPr>
              <a:t>دسی‌متر </a:t>
            </a:r>
            <a:r>
              <a:rPr lang="ar-SA" sz="2400" dirty="0">
                <a:latin typeface="Calibri" panose="020F0502020204030204" pitchFamily="34" charset="0"/>
                <a:ea typeface="Calibri" panose="020F0502020204030204" pitchFamily="34" charset="0"/>
                <a:cs typeface="B Nazanin" panose="00000400000000000000" pitchFamily="2" charset="-78"/>
              </a:rPr>
              <a:t>مربع، یعنی معادل 20 الی 25 رج، می‌باشند. البته نمونه‌هایی ریزبافت‌تر نیز در </a:t>
            </a:r>
            <a:r>
              <a:rPr lang="fa-IR" sz="2400" dirty="0" smtClean="0">
                <a:latin typeface="Calibri" panose="020F0502020204030204" pitchFamily="34" charset="0"/>
                <a:ea typeface="Calibri" panose="020F0502020204030204" pitchFamily="34" charset="0"/>
                <a:cs typeface="B Nazanin" panose="00000400000000000000" pitchFamily="2" charset="-78"/>
              </a:rPr>
              <a:t>   </a:t>
            </a:r>
            <a:r>
              <a:rPr lang="ar-SA" sz="2400" dirty="0" smtClean="0">
                <a:latin typeface="Calibri" panose="020F0502020204030204" pitchFamily="34" charset="0"/>
                <a:ea typeface="Calibri" panose="020F0502020204030204" pitchFamily="34" charset="0"/>
                <a:cs typeface="B Nazanin" panose="00000400000000000000" pitchFamily="2" charset="-78"/>
              </a:rPr>
              <a:t>گذشته </a:t>
            </a:r>
            <a:r>
              <a:rPr lang="ar-SA" sz="2400" dirty="0">
                <a:latin typeface="Calibri" panose="020F0502020204030204" pitchFamily="34" charset="0"/>
                <a:ea typeface="Calibri" panose="020F0502020204030204" pitchFamily="34" charset="0"/>
                <a:cs typeface="B Nazanin" panose="00000400000000000000" pitchFamily="2" charset="-78"/>
              </a:rPr>
              <a:t>تولید شده و همچنان نیز می‌شود</a:t>
            </a:r>
            <a:r>
              <a:rPr lang="en-US" sz="2400" dirty="0">
                <a:latin typeface="Calibri" panose="020F0502020204030204" pitchFamily="34" charset="0"/>
                <a:ea typeface="Calibri" panose="020F0502020204030204" pitchFamily="34" charset="0"/>
                <a:cs typeface="B Nazanin" panose="00000400000000000000" pitchFamily="2" charset="-78"/>
              </a:rPr>
              <a:t>.</a:t>
            </a:r>
            <a:endParaRPr lang="en-US" sz="2400" dirty="0">
              <a:effectLst/>
              <a:latin typeface="Calibri" panose="020F0502020204030204" pitchFamily="34" charset="0"/>
              <a:ea typeface="Calibri" panose="020F0502020204030204" pitchFamily="34" charset="0"/>
              <a:cs typeface="B Nazanin" panose="00000400000000000000" pitchFamily="2" charset="-78"/>
            </a:endParaRPr>
          </a:p>
        </p:txBody>
      </p:sp>
      <p:sp>
        <p:nvSpPr>
          <p:cNvPr id="4" name="Rectangle 3"/>
          <p:cNvSpPr/>
          <p:nvPr/>
        </p:nvSpPr>
        <p:spPr>
          <a:xfrm>
            <a:off x="2823635" y="3137767"/>
            <a:ext cx="3640740" cy="619272"/>
          </a:xfrm>
          <a:prstGeom prst="rect">
            <a:avLst/>
          </a:prstGeom>
        </p:spPr>
        <p:txBody>
          <a:bodyPr wrap="none">
            <a:spAutoFit/>
          </a:bodyPr>
          <a:lstStyle/>
          <a:p>
            <a:pPr algn="r" rtl="1">
              <a:lnSpc>
                <a:spcPct val="107000"/>
              </a:lnSpc>
              <a:spcAft>
                <a:spcPts val="800"/>
              </a:spcAft>
            </a:pPr>
            <a:r>
              <a:rPr lang="ar-SA" sz="3200" b="1" dirty="0">
                <a:solidFill>
                  <a:prstClr val="black"/>
                </a:solidFill>
                <a:latin typeface="Calibri" panose="020F0502020204030204" pitchFamily="34" charset="0"/>
                <a:ea typeface="Calibri" panose="020F0502020204030204" pitchFamily="34" charset="0"/>
                <a:cs typeface="B Nazanin" panose="00000400000000000000" pitchFamily="2" charset="-78"/>
              </a:rPr>
              <a:t>نوع </a:t>
            </a:r>
            <a:r>
              <a:rPr lang="fa-IR" sz="3200" b="1" dirty="0" smtClean="0">
                <a:solidFill>
                  <a:prstClr val="black"/>
                </a:solidFill>
                <a:latin typeface="Calibri" panose="020F0502020204030204" pitchFamily="34" charset="0"/>
                <a:ea typeface="Calibri" panose="020F0502020204030204" pitchFamily="34" charset="0"/>
                <a:cs typeface="B Nazanin" panose="00000400000000000000" pitchFamily="2" charset="-78"/>
              </a:rPr>
              <a:t>پرز فرش های هریس</a:t>
            </a:r>
            <a:endParaRPr lang="en-US" sz="3200" dirty="0">
              <a:solidFill>
                <a:prstClr val="black"/>
              </a:solidFill>
              <a:latin typeface="Calibri" panose="020F0502020204030204" pitchFamily="34" charset="0"/>
              <a:ea typeface="Calibri" panose="020F0502020204030204" pitchFamily="34" charset="0"/>
              <a:cs typeface="B Nazanin" panose="00000400000000000000" pitchFamily="2" charset="-78"/>
            </a:endParaRPr>
          </a:p>
        </p:txBody>
      </p:sp>
      <p:sp>
        <p:nvSpPr>
          <p:cNvPr id="5" name="Rectangle 4"/>
          <p:cNvSpPr/>
          <p:nvPr/>
        </p:nvSpPr>
        <p:spPr>
          <a:xfrm>
            <a:off x="323525" y="3904256"/>
            <a:ext cx="8640960" cy="2445862"/>
          </a:xfrm>
          <a:prstGeom prst="rect">
            <a:avLst/>
          </a:prstGeom>
        </p:spPr>
        <p:txBody>
          <a:bodyPr wrap="square">
            <a:spAutoFit/>
          </a:bodyPr>
          <a:lstStyle/>
          <a:p>
            <a:pPr algn="just" rtl="1">
              <a:lnSpc>
                <a:spcPct val="107000"/>
              </a:lnSpc>
              <a:spcAft>
                <a:spcPts val="800"/>
              </a:spcAft>
            </a:pPr>
            <a:r>
              <a:rPr lang="ar-SA" sz="2400" dirty="0">
                <a:latin typeface="Calibri" panose="020F0502020204030204" pitchFamily="34" charset="0"/>
                <a:ea typeface="Calibri" panose="020F0502020204030204" pitchFamily="34" charset="0"/>
                <a:cs typeface="B Nazanin" panose="00000400000000000000" pitchFamily="2" charset="-78"/>
              </a:rPr>
              <a:t>فرش‌های هریس معمولا دارای پرزهای بلندی هستند. این پرزها همانگونه که اشاره شد </a:t>
            </a:r>
            <a:r>
              <a:rPr lang="fa-IR" sz="2400" dirty="0" smtClean="0">
                <a:latin typeface="Calibri" panose="020F0502020204030204" pitchFamily="34" charset="0"/>
                <a:ea typeface="Calibri" panose="020F0502020204030204" pitchFamily="34" charset="0"/>
                <a:cs typeface="B Nazanin" panose="00000400000000000000" pitchFamily="2" charset="-78"/>
              </a:rPr>
              <a:t>     </a:t>
            </a:r>
            <a:r>
              <a:rPr lang="ar-SA" sz="2400" dirty="0" smtClean="0">
                <a:latin typeface="Calibri" panose="020F0502020204030204" pitchFamily="34" charset="0"/>
                <a:ea typeface="Calibri" panose="020F0502020204030204" pitchFamily="34" charset="0"/>
                <a:cs typeface="B Nazanin" panose="00000400000000000000" pitchFamily="2" charset="-78"/>
              </a:rPr>
              <a:t>معمولا </a:t>
            </a:r>
            <a:r>
              <a:rPr lang="ar-SA" sz="2400" dirty="0">
                <a:latin typeface="Calibri" panose="020F0502020204030204" pitchFamily="34" charset="0"/>
                <a:ea typeface="Calibri" panose="020F0502020204030204" pitchFamily="34" charset="0"/>
                <a:cs typeface="B Nazanin" panose="00000400000000000000" pitchFamily="2" charset="-78"/>
              </a:rPr>
              <a:t>از پشم مرغوب و با دوام تهیه می‌شوند. درشتی بافت و پرزهای بلند، در هنگام راه </a:t>
            </a:r>
            <a:r>
              <a:rPr lang="fa-IR" sz="2400" dirty="0" smtClean="0">
                <a:latin typeface="Calibri" panose="020F0502020204030204" pitchFamily="34" charset="0"/>
                <a:ea typeface="Calibri" panose="020F0502020204030204" pitchFamily="34" charset="0"/>
                <a:cs typeface="B Nazanin" panose="00000400000000000000" pitchFamily="2" charset="-78"/>
              </a:rPr>
              <a:t>    </a:t>
            </a:r>
            <a:r>
              <a:rPr lang="ar-SA" sz="2400" dirty="0" smtClean="0">
                <a:latin typeface="Calibri" panose="020F0502020204030204" pitchFamily="34" charset="0"/>
                <a:ea typeface="Calibri" panose="020F0502020204030204" pitchFamily="34" charset="0"/>
                <a:cs typeface="B Nazanin" panose="00000400000000000000" pitchFamily="2" charset="-78"/>
              </a:rPr>
              <a:t>رفتن </a:t>
            </a:r>
            <a:r>
              <a:rPr lang="ar-SA" sz="2400" dirty="0">
                <a:latin typeface="Calibri" panose="020F0502020204030204" pitchFamily="34" charset="0"/>
                <a:ea typeface="Calibri" panose="020F0502020204030204" pitchFamily="34" charset="0"/>
                <a:cs typeface="B Nazanin" panose="00000400000000000000" pitchFamily="2" charset="-78"/>
              </a:rPr>
              <a:t>و نشستن بر روی فرش، احساس خوش‌آیندی را ایجاد می‌کند که در کمتر فرش </a:t>
            </a:r>
            <a:r>
              <a:rPr lang="fa-IR" sz="2400" dirty="0" smtClean="0">
                <a:latin typeface="Calibri" panose="020F0502020204030204" pitchFamily="34" charset="0"/>
                <a:ea typeface="Calibri" panose="020F0502020204030204" pitchFamily="34" charset="0"/>
                <a:cs typeface="B Nazanin" panose="00000400000000000000" pitchFamily="2" charset="-78"/>
              </a:rPr>
              <a:t>       </a:t>
            </a:r>
            <a:r>
              <a:rPr lang="ar-SA" sz="2400" dirty="0" smtClean="0">
                <a:latin typeface="Calibri" panose="020F0502020204030204" pitchFamily="34" charset="0"/>
                <a:ea typeface="Calibri" panose="020F0502020204030204" pitchFamily="34" charset="0"/>
                <a:cs typeface="B Nazanin" panose="00000400000000000000" pitchFamily="2" charset="-78"/>
              </a:rPr>
              <a:t>دیگری </a:t>
            </a:r>
            <a:r>
              <a:rPr lang="ar-SA" sz="2400" dirty="0">
                <a:latin typeface="Calibri" panose="020F0502020204030204" pitchFamily="34" charset="0"/>
                <a:ea typeface="Calibri" panose="020F0502020204030204" pitchFamily="34" charset="0"/>
                <a:cs typeface="B Nazanin" panose="00000400000000000000" pitchFamily="2" charset="-78"/>
              </a:rPr>
              <a:t>می‌توانیم شاهد آن باشیم. در بعضی انواع قدیمی فرش‌های هریس پرزهای ساییده و کوتاه نیز دیده می‌شوند که در اصطلاح به آن‌ها دانه ذرتی می‌گویند، که البته زیبایی خاص </a:t>
            </a:r>
            <a:r>
              <a:rPr lang="fa-IR" sz="2400" dirty="0" smtClean="0">
                <a:latin typeface="Calibri" panose="020F0502020204030204" pitchFamily="34" charset="0"/>
                <a:ea typeface="Calibri" panose="020F0502020204030204" pitchFamily="34" charset="0"/>
                <a:cs typeface="B Nazanin" panose="00000400000000000000" pitchFamily="2" charset="-78"/>
              </a:rPr>
              <a:t> </a:t>
            </a:r>
            <a:r>
              <a:rPr lang="ar-SA" sz="2400" dirty="0" smtClean="0">
                <a:latin typeface="Calibri" panose="020F0502020204030204" pitchFamily="34" charset="0"/>
                <a:ea typeface="Calibri" panose="020F0502020204030204" pitchFamily="34" charset="0"/>
                <a:cs typeface="B Nazanin" panose="00000400000000000000" pitchFamily="2" charset="-78"/>
              </a:rPr>
              <a:t>خود </a:t>
            </a:r>
            <a:r>
              <a:rPr lang="ar-SA" sz="2400" dirty="0">
                <a:latin typeface="Calibri" panose="020F0502020204030204" pitchFamily="34" charset="0"/>
                <a:ea typeface="Calibri" panose="020F0502020204030204" pitchFamily="34" charset="0"/>
                <a:cs typeface="B Nazanin" panose="00000400000000000000" pitchFamily="2" charset="-78"/>
              </a:rPr>
              <a:t>را دارند</a:t>
            </a:r>
            <a:r>
              <a:rPr lang="en-US" sz="2400" dirty="0">
                <a:latin typeface="Calibri" panose="020F0502020204030204" pitchFamily="34" charset="0"/>
                <a:ea typeface="Calibri" panose="020F0502020204030204" pitchFamily="34" charset="0"/>
                <a:cs typeface="B Nazanin" panose="00000400000000000000" pitchFamily="2" charset="-78"/>
              </a:rPr>
              <a:t>.</a:t>
            </a:r>
            <a:endParaRPr lang="en-US" sz="2400" dirty="0">
              <a:effectLst/>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8732658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322972" y="332656"/>
            <a:ext cx="2642070" cy="619272"/>
          </a:xfrm>
          <a:prstGeom prst="rect">
            <a:avLst/>
          </a:prstGeom>
        </p:spPr>
        <p:txBody>
          <a:bodyPr wrap="none">
            <a:spAutoFit/>
          </a:bodyPr>
          <a:lstStyle/>
          <a:p>
            <a:pPr algn="r" rtl="1">
              <a:lnSpc>
                <a:spcPct val="107000"/>
              </a:lnSpc>
              <a:spcAft>
                <a:spcPts val="800"/>
              </a:spcAft>
            </a:pPr>
            <a:r>
              <a:rPr lang="fa-IR" sz="3200" b="1" dirty="0" smtClean="0">
                <a:solidFill>
                  <a:prstClr val="black"/>
                </a:solidFill>
                <a:latin typeface="Calibri" panose="020F0502020204030204" pitchFamily="34" charset="0"/>
                <a:ea typeface="Calibri" panose="020F0502020204030204" pitchFamily="34" charset="0"/>
                <a:cs typeface="B Nazanin" panose="00000400000000000000" pitchFamily="2" charset="-78"/>
              </a:rPr>
              <a:t>رنگرزی در هریس</a:t>
            </a:r>
            <a:endParaRPr lang="en-US" sz="3200" b="1" dirty="0">
              <a:solidFill>
                <a:prstClr val="black"/>
              </a:solidFill>
              <a:latin typeface="Calibri" panose="020F0502020204030204" pitchFamily="34" charset="0"/>
              <a:ea typeface="Calibri" panose="020F0502020204030204" pitchFamily="34" charset="0"/>
              <a:cs typeface="B Nazanin" panose="00000400000000000000" pitchFamily="2" charset="-78"/>
            </a:endParaRPr>
          </a:p>
        </p:txBody>
      </p:sp>
      <p:sp>
        <p:nvSpPr>
          <p:cNvPr id="3" name="Rectangle 2"/>
          <p:cNvSpPr/>
          <p:nvPr/>
        </p:nvSpPr>
        <p:spPr>
          <a:xfrm>
            <a:off x="323527" y="1196752"/>
            <a:ext cx="8640960" cy="2986202"/>
          </a:xfrm>
          <a:prstGeom prst="rect">
            <a:avLst/>
          </a:prstGeom>
        </p:spPr>
        <p:txBody>
          <a:bodyPr wrap="square">
            <a:spAutoFit/>
          </a:bodyPr>
          <a:lstStyle/>
          <a:p>
            <a:pPr algn="just" rtl="1">
              <a:lnSpc>
                <a:spcPct val="107000"/>
              </a:lnSpc>
              <a:spcAft>
                <a:spcPts val="800"/>
              </a:spcAft>
            </a:pPr>
            <a:r>
              <a:rPr lang="ar-SA" sz="2400" dirty="0">
                <a:latin typeface="Calibri" panose="020F0502020204030204" pitchFamily="34" charset="0"/>
                <a:ea typeface="Calibri" panose="020F0502020204030204" pitchFamily="34" charset="0"/>
                <a:cs typeface="B Nazanin" panose="00000400000000000000" pitchFamily="2" charset="-78"/>
              </a:rPr>
              <a:t>پوشش گیاهی هر منطقه تعیین کننده نوع رنگینه های قالی های آن منطقه است. </a:t>
            </a:r>
            <a:r>
              <a:rPr lang="ar-SA" sz="2400" dirty="0" smtClean="0">
                <a:latin typeface="Calibri" panose="020F0502020204030204" pitchFamily="34" charset="0"/>
                <a:ea typeface="Calibri" panose="020F0502020204030204" pitchFamily="34" charset="0"/>
                <a:cs typeface="B Nazanin" panose="00000400000000000000" pitchFamily="2" charset="-78"/>
              </a:rPr>
              <a:t>در</a:t>
            </a:r>
            <a:r>
              <a:rPr lang="fa-IR" sz="2400" dirty="0" smtClean="0">
                <a:latin typeface="Calibri" panose="020F0502020204030204" pitchFamily="34" charset="0"/>
                <a:ea typeface="Calibri" panose="020F0502020204030204" pitchFamily="34" charset="0"/>
                <a:cs typeface="B Nazanin" panose="00000400000000000000" pitchFamily="2" charset="-78"/>
              </a:rPr>
              <a:t>         </a:t>
            </a:r>
            <a:r>
              <a:rPr lang="ar-SA" sz="2400" dirty="0" smtClean="0">
                <a:latin typeface="Calibri" panose="020F0502020204030204" pitchFamily="34" charset="0"/>
                <a:ea typeface="Calibri" panose="020F0502020204030204" pitchFamily="34" charset="0"/>
                <a:cs typeface="B Nazanin" panose="00000400000000000000" pitchFamily="2" charset="-78"/>
              </a:rPr>
              <a:t> </a:t>
            </a:r>
            <a:r>
              <a:rPr lang="ar-SA" sz="2400" dirty="0">
                <a:latin typeface="Calibri" panose="020F0502020204030204" pitchFamily="34" charset="0"/>
                <a:ea typeface="Calibri" panose="020F0502020204030204" pitchFamily="34" charset="0"/>
                <a:cs typeface="B Nazanin" panose="00000400000000000000" pitchFamily="2" charset="-78"/>
              </a:rPr>
              <a:t>قالی های هریس رنگ های تیره و تلخ با هارمونی خاصی به کار میروند از قبیل : </a:t>
            </a:r>
            <a:endParaRPr lang="fa-IR" sz="2400" dirty="0" smtClean="0">
              <a:latin typeface="Calibri" panose="020F0502020204030204" pitchFamily="34" charset="0"/>
              <a:ea typeface="Calibri" panose="020F0502020204030204" pitchFamily="34" charset="0"/>
              <a:cs typeface="B Nazanin" panose="00000400000000000000" pitchFamily="2" charset="-78"/>
            </a:endParaRPr>
          </a:p>
          <a:p>
            <a:pPr algn="just" rtl="1">
              <a:lnSpc>
                <a:spcPct val="107000"/>
              </a:lnSpc>
              <a:spcAft>
                <a:spcPts val="800"/>
              </a:spcAft>
            </a:pPr>
            <a:r>
              <a:rPr lang="ar-SA" sz="2400" dirty="0" smtClean="0">
                <a:latin typeface="Calibri" panose="020F0502020204030204" pitchFamily="34" charset="0"/>
                <a:ea typeface="Calibri" panose="020F0502020204030204" pitchFamily="34" charset="0"/>
                <a:cs typeface="B Nazanin" panose="00000400000000000000" pitchFamily="2" charset="-78"/>
              </a:rPr>
              <a:t>سرمه </a:t>
            </a:r>
            <a:r>
              <a:rPr lang="ar-SA" sz="2400" dirty="0">
                <a:latin typeface="Calibri" panose="020F0502020204030204" pitchFamily="34" charset="0"/>
                <a:ea typeface="Calibri" panose="020F0502020204030204" pitchFamily="34" charset="0"/>
                <a:cs typeface="B Nazanin" panose="00000400000000000000" pitchFamily="2" charset="-78"/>
              </a:rPr>
              <a:t>ای تیره ، قهوه ای سیر ، قرمز روناسی ، مسی ، سبز تیره و  . . . که همان طور که گفته شد از رنگینه های گیاهی اطراف بدست می آیند که عبارتند از</a:t>
            </a:r>
            <a:r>
              <a:rPr lang="en-US" sz="2400" dirty="0">
                <a:latin typeface="Calibri" panose="020F0502020204030204" pitchFamily="34" charset="0"/>
                <a:ea typeface="Calibri" panose="020F0502020204030204" pitchFamily="34" charset="0"/>
                <a:cs typeface="B Nazanin" panose="00000400000000000000" pitchFamily="2" charset="-78"/>
              </a:rPr>
              <a:t> :</a:t>
            </a:r>
          </a:p>
          <a:p>
            <a:pPr algn="just" rtl="1"/>
            <a:r>
              <a:rPr lang="ar-SA" sz="2400" dirty="0">
                <a:latin typeface="Calibri" panose="020F0502020204030204" pitchFamily="34" charset="0"/>
                <a:ea typeface="Calibri" panose="020F0502020204030204" pitchFamily="34" charset="0"/>
                <a:cs typeface="B Nazanin" panose="00000400000000000000" pitchFamily="2" charset="-78"/>
              </a:rPr>
              <a:t>روناس ، ذلیر ، تولوخ کولی ، پوست پیاز ، قره چوپ ( چوب سیاه ) ، نیل کلکته ، دوه قولاغی ( گوش شتر) ریشه اشگون که در رنگرزی سنتی رایج است. همچنین برای دندانه دادن از </a:t>
            </a:r>
            <a:r>
              <a:rPr lang="fa-IR" sz="2400" dirty="0" smtClean="0">
                <a:latin typeface="Calibri" panose="020F0502020204030204" pitchFamily="34" charset="0"/>
                <a:ea typeface="Calibri" panose="020F0502020204030204" pitchFamily="34" charset="0"/>
                <a:cs typeface="B Nazanin" panose="00000400000000000000" pitchFamily="2" charset="-78"/>
              </a:rPr>
              <a:t> </a:t>
            </a:r>
            <a:r>
              <a:rPr lang="ar-SA" sz="2400" dirty="0" smtClean="0">
                <a:latin typeface="Calibri" panose="020F0502020204030204" pitchFamily="34" charset="0"/>
                <a:ea typeface="Calibri" panose="020F0502020204030204" pitchFamily="34" charset="0"/>
                <a:cs typeface="B Nazanin" panose="00000400000000000000" pitchFamily="2" charset="-78"/>
              </a:rPr>
              <a:t>سنگ </a:t>
            </a:r>
            <a:r>
              <a:rPr lang="ar-SA" sz="2400" dirty="0">
                <a:latin typeface="Calibri" panose="020F0502020204030204" pitchFamily="34" charset="0"/>
                <a:ea typeface="Calibri" panose="020F0502020204030204" pitchFamily="34" charset="0"/>
                <a:cs typeface="B Nazanin" panose="00000400000000000000" pitchFamily="2" charset="-78"/>
              </a:rPr>
              <a:t>قیناخ ، زاج سفید ، اکسید آهن و دوغ استفاده می کنند. </a:t>
            </a:r>
            <a:endParaRPr lang="en-US" sz="2400" dirty="0">
              <a:solidFill>
                <a:prstClr val="black"/>
              </a:solidFill>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1491865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100154" y="332656"/>
            <a:ext cx="3087705" cy="619272"/>
          </a:xfrm>
          <a:prstGeom prst="rect">
            <a:avLst/>
          </a:prstGeom>
        </p:spPr>
        <p:txBody>
          <a:bodyPr wrap="none">
            <a:spAutoFit/>
          </a:bodyPr>
          <a:lstStyle/>
          <a:p>
            <a:pPr algn="r" rtl="1">
              <a:lnSpc>
                <a:spcPct val="107000"/>
              </a:lnSpc>
              <a:spcAft>
                <a:spcPts val="800"/>
              </a:spcAft>
            </a:pPr>
            <a:r>
              <a:rPr lang="fa-IR" sz="3200" b="1" dirty="0">
                <a:cs typeface="B Nazanin" panose="00000400000000000000" pitchFamily="2" charset="-78"/>
              </a:rPr>
              <a:t>رنگبندی قالی هریس</a:t>
            </a:r>
            <a:endParaRPr lang="en-US" sz="3200" b="1" dirty="0">
              <a:solidFill>
                <a:prstClr val="black"/>
              </a:solidFill>
              <a:latin typeface="Calibri" panose="020F0502020204030204" pitchFamily="34" charset="0"/>
              <a:ea typeface="Calibri" panose="020F0502020204030204" pitchFamily="34" charset="0"/>
              <a:cs typeface="B Nazanin" panose="00000400000000000000" pitchFamily="2" charset="-78"/>
            </a:endParaRPr>
          </a:p>
        </p:txBody>
      </p:sp>
      <p:sp>
        <p:nvSpPr>
          <p:cNvPr id="3" name="Rectangle 2"/>
          <p:cNvSpPr/>
          <p:nvPr/>
        </p:nvSpPr>
        <p:spPr>
          <a:xfrm>
            <a:off x="323527" y="1196752"/>
            <a:ext cx="8640960" cy="5053306"/>
          </a:xfrm>
          <a:prstGeom prst="rect">
            <a:avLst/>
          </a:prstGeom>
        </p:spPr>
        <p:txBody>
          <a:bodyPr wrap="square">
            <a:spAutoFit/>
          </a:bodyPr>
          <a:lstStyle/>
          <a:p>
            <a:pPr algn="just" rtl="1">
              <a:lnSpc>
                <a:spcPct val="107000"/>
              </a:lnSpc>
              <a:spcAft>
                <a:spcPts val="800"/>
              </a:spcAft>
            </a:pPr>
            <a:r>
              <a:rPr lang="ar-SA" sz="2200" dirty="0">
                <a:latin typeface="Calibri" panose="020F0502020204030204" pitchFamily="34" charset="0"/>
                <a:ea typeface="Calibri" panose="020F0502020204030204" pitchFamily="34" charset="0"/>
                <a:cs typeface="B Nazanin" panose="00000400000000000000" pitchFamily="2" charset="-78"/>
              </a:rPr>
              <a:t> </a:t>
            </a:r>
            <a:r>
              <a:rPr lang="fa-IR" sz="2200" dirty="0">
                <a:latin typeface="Arial" panose="020B0604020202020204" pitchFamily="34" charset="0"/>
                <a:cs typeface="B Nazanin" panose="00000400000000000000" pitchFamily="2" charset="-78"/>
              </a:rPr>
              <a:t>عوامل بسیاری در انتخاب و گزینش رنگهای قالی هر منطقه دخیلند، عواملی مثل پوشش گیاهی، </a:t>
            </a:r>
            <a:r>
              <a:rPr lang="fa-IR" sz="2200" dirty="0" smtClean="0">
                <a:latin typeface="Arial" panose="020B0604020202020204" pitchFamily="34" charset="0"/>
                <a:cs typeface="B Nazanin" panose="00000400000000000000" pitchFamily="2" charset="-78"/>
              </a:rPr>
              <a:t> شرایط </a:t>
            </a:r>
            <a:r>
              <a:rPr lang="fa-IR" sz="2200" dirty="0">
                <a:latin typeface="Arial" panose="020B0604020202020204" pitchFamily="34" charset="0"/>
                <a:cs typeface="B Nazanin" panose="00000400000000000000" pitchFamily="2" charset="-78"/>
              </a:rPr>
              <a:t>اقلیمی، روحیات و خصلت های قومی و ملی، حس زیبایی شناسی و</a:t>
            </a:r>
            <a:r>
              <a:rPr lang="fa-IR" sz="2200" dirty="0" smtClean="0">
                <a:latin typeface="Arial" panose="020B0604020202020204" pitchFamily="34" charset="0"/>
                <a:cs typeface="B Nazanin" panose="00000400000000000000" pitchFamily="2" charset="-78"/>
              </a:rPr>
              <a:t>... .  </a:t>
            </a:r>
            <a:r>
              <a:rPr lang="fa-IR" sz="2200" dirty="0">
                <a:latin typeface="Arial" panose="020B0604020202020204" pitchFamily="34" charset="0"/>
                <a:cs typeface="B Nazanin" panose="00000400000000000000" pitchFamily="2" charset="-78"/>
              </a:rPr>
              <a:t>حس زیبایی شناسی و پرورش آن طی سالیان متمادی در انتخاب نوع رنگها و میزان روشنایی و تاریکی و حتی </a:t>
            </a:r>
            <a:r>
              <a:rPr lang="fa-IR" sz="2200" dirty="0" smtClean="0">
                <a:latin typeface="Arial" panose="020B0604020202020204" pitchFamily="34" charset="0"/>
                <a:cs typeface="B Nazanin" panose="00000400000000000000" pitchFamily="2" charset="-78"/>
              </a:rPr>
              <a:t>همنشینی  </a:t>
            </a:r>
            <a:r>
              <a:rPr lang="fa-IR" sz="2200" dirty="0">
                <a:latin typeface="Arial" panose="020B0604020202020204" pitchFamily="34" charset="0"/>
                <a:cs typeface="B Nazanin" panose="00000400000000000000" pitchFamily="2" charset="-78"/>
              </a:rPr>
              <a:t>آنها نقش بسیار مهمی ایفا می کند. وجود منابع طبیعی گیاهی و معدنی در منطقه و استفاده رنگرزان محلی از این نوع مواد طبیعی باعث بالا رفتن کیفیت الیاف و مصالح گردیده است</a:t>
            </a:r>
            <a:r>
              <a:rPr lang="fa-IR" sz="2200" dirty="0" smtClean="0">
                <a:latin typeface="Arial" panose="020B0604020202020204" pitchFamily="34" charset="0"/>
                <a:cs typeface="B Nazanin" panose="00000400000000000000" pitchFamily="2" charset="-78"/>
              </a:rPr>
              <a:t>.</a:t>
            </a:r>
          </a:p>
          <a:p>
            <a:pPr algn="just" rtl="1">
              <a:spcBef>
                <a:spcPts val="0"/>
              </a:spcBef>
              <a:spcAft>
                <a:spcPts val="500"/>
              </a:spcAft>
            </a:pPr>
            <a:r>
              <a:rPr lang="fa-IR" sz="2200" dirty="0">
                <a:latin typeface="Arial" panose="020B0604020202020204" pitchFamily="34" charset="0"/>
                <a:cs typeface="B Nazanin" panose="00000400000000000000" pitchFamily="2" charset="-78"/>
              </a:rPr>
              <a:t>رنگ های قرمز روناسی، نارنجی، </a:t>
            </a:r>
            <a:r>
              <a:rPr lang="fa-IR" sz="2200" dirty="0" smtClean="0">
                <a:latin typeface="Arial" panose="020B0604020202020204" pitchFamily="34" charset="0"/>
                <a:cs typeface="B Nazanin" panose="00000400000000000000" pitchFamily="2" charset="-78"/>
              </a:rPr>
              <a:t>قهوه ای</a:t>
            </a:r>
            <a:r>
              <a:rPr lang="fa-IR" sz="2200" dirty="0">
                <a:latin typeface="Arial" panose="020B0604020202020204" pitchFamily="34" charset="0"/>
                <a:cs typeface="B Nazanin" panose="00000400000000000000" pitchFamily="2" charset="-78"/>
              </a:rPr>
              <a:t>، صورتی روشن و سیر، عاجی، سورمه ای، نخودی، سبز </a:t>
            </a:r>
            <a:r>
              <a:rPr lang="fa-IR" sz="2200" dirty="0" smtClean="0">
                <a:latin typeface="Arial" panose="020B0604020202020204" pitchFamily="34" charset="0"/>
                <a:cs typeface="B Nazanin" panose="00000400000000000000" pitchFamily="2" charset="-78"/>
              </a:rPr>
              <a:t>    سدری</a:t>
            </a:r>
            <a:r>
              <a:rPr lang="fa-IR" sz="2200" dirty="0">
                <a:latin typeface="Arial" panose="020B0604020202020204" pitchFamily="34" charset="0"/>
                <a:cs typeface="B Nazanin" panose="00000400000000000000" pitchFamily="2" charset="-78"/>
              </a:rPr>
              <a:t>، مشکی، بژ، آبی روشن و تیره از جمله مهمترین رنگهای فرش هریس به حساب می آیند. </a:t>
            </a:r>
            <a:r>
              <a:rPr lang="fa-IR" sz="2200" dirty="0" smtClean="0">
                <a:latin typeface="Arial" panose="020B0604020202020204" pitchFamily="34" charset="0"/>
                <a:cs typeface="B Nazanin" panose="00000400000000000000" pitchFamily="2" charset="-78"/>
              </a:rPr>
              <a:t>     بافندگان </a:t>
            </a:r>
            <a:r>
              <a:rPr lang="fa-IR" sz="2200" dirty="0">
                <a:latin typeface="Arial" panose="020B0604020202020204" pitchFamily="34" charset="0"/>
                <a:cs typeface="B Nazanin" panose="00000400000000000000" pitchFamily="2" charset="-78"/>
              </a:rPr>
              <a:t>از آبی به عنوان رنگ متضاد به شكل خطوطی در میان رنگها استفاده می کنند. زمانی که </a:t>
            </a:r>
            <a:r>
              <a:rPr lang="fa-IR" sz="2200" dirty="0" smtClean="0">
                <a:latin typeface="Arial" panose="020B0604020202020204" pitchFamily="34" charset="0"/>
                <a:cs typeface="B Nazanin" panose="00000400000000000000" pitchFamily="2" charset="-78"/>
              </a:rPr>
              <a:t>  رنگ </a:t>
            </a:r>
            <a:r>
              <a:rPr lang="fa-IR" sz="2200" dirty="0">
                <a:latin typeface="Arial" panose="020B0604020202020204" pitchFamily="34" charset="0"/>
                <a:cs typeface="B Nazanin" panose="00000400000000000000" pitchFamily="2" charset="-78"/>
              </a:rPr>
              <a:t>زمینه آبی تیره و نخودی است، همنشینی رنگ های سبز سدری، قهوه ای، نارنجی و عاجی در </a:t>
            </a:r>
            <a:r>
              <a:rPr lang="fa-IR" sz="2200" dirty="0" smtClean="0">
                <a:latin typeface="Arial" panose="020B0604020202020204" pitchFamily="34" charset="0"/>
                <a:cs typeface="B Nazanin" panose="00000400000000000000" pitchFamily="2" charset="-78"/>
              </a:rPr>
              <a:t> نقش </a:t>
            </a:r>
            <a:r>
              <a:rPr lang="fa-IR" sz="2200" dirty="0">
                <a:latin typeface="Arial" panose="020B0604020202020204" pitchFamily="34" charset="0"/>
                <a:cs typeface="B Nazanin" panose="00000400000000000000" pitchFamily="2" charset="-78"/>
              </a:rPr>
              <a:t>ها لطافت خاصی به طرح می بخشد. رنگ های </a:t>
            </a:r>
            <a:r>
              <a:rPr lang="fa-IR" sz="2200" dirty="0" smtClean="0">
                <a:latin typeface="Arial" panose="020B0604020202020204" pitchFamily="34" charset="0"/>
                <a:cs typeface="B Nazanin" panose="00000400000000000000" pitchFamily="2" charset="-78"/>
              </a:rPr>
              <a:t>قهوه ای</a:t>
            </a:r>
            <a:r>
              <a:rPr lang="fa-IR" sz="2200" dirty="0">
                <a:latin typeface="Arial" panose="020B0604020202020204" pitchFamily="34" charset="0"/>
                <a:cs typeface="B Nazanin" panose="00000400000000000000" pitchFamily="2" charset="-78"/>
              </a:rPr>
              <a:t>، بژ و فیروزه ای نشانه فرش های قدیمی تر است. </a:t>
            </a:r>
            <a:r>
              <a:rPr lang="fa-IR" sz="2200" dirty="0" smtClean="0">
                <a:latin typeface="Arial" panose="020B0604020202020204" pitchFamily="34" charset="0"/>
                <a:cs typeface="B Nazanin" panose="00000400000000000000" pitchFamily="2" charset="-78"/>
              </a:rPr>
              <a:t>امروزه </a:t>
            </a:r>
            <a:r>
              <a:rPr lang="fa-IR" sz="2200" dirty="0">
                <a:latin typeface="Arial" panose="020B0604020202020204" pitchFamily="34" charset="0"/>
                <a:cs typeface="B Nazanin" panose="00000400000000000000" pitchFamily="2" charset="-78"/>
              </a:rPr>
              <a:t>روستاییان نخ های آماده را از بازارهای تبریز و اردبیل تهیه می کنند. اغلب این نخها پشمی است که از دباغ خانه ها به دست می آید و از حیث جنس با </a:t>
            </a:r>
            <a:r>
              <a:rPr lang="fa-IR" sz="2200" dirty="0" smtClean="0">
                <a:latin typeface="Arial" panose="020B0604020202020204" pitchFamily="34" charset="0"/>
                <a:cs typeface="B Nazanin" panose="00000400000000000000" pitchFamily="2" charset="-78"/>
              </a:rPr>
              <a:t>نخهایی</a:t>
            </a:r>
            <a:r>
              <a:rPr lang="fa-IR" sz="2200" dirty="0" smtClean="0">
                <a:latin typeface="Calibri" panose="020F0502020204030204" pitchFamily="34" charset="0"/>
                <a:cs typeface="B Nazanin" panose="00000400000000000000" pitchFamily="2" charset="-78"/>
              </a:rPr>
              <a:t> </a:t>
            </a:r>
            <a:r>
              <a:rPr lang="fa-IR" sz="2200" dirty="0">
                <a:latin typeface="Arial" panose="020B0604020202020204" pitchFamily="34" charset="0"/>
                <a:cs typeface="B Nazanin" panose="00000400000000000000" pitchFamily="2" charset="-78"/>
              </a:rPr>
              <a:t>که قبلا از ایلات </a:t>
            </a:r>
            <a:r>
              <a:rPr lang="fa-IR" sz="2200" dirty="0" smtClean="0">
                <a:latin typeface="Arial" panose="020B0604020202020204" pitchFamily="34" charset="0"/>
                <a:cs typeface="B Nazanin" panose="00000400000000000000" pitchFamily="2" charset="-78"/>
              </a:rPr>
              <a:t>         چادرنشین </a:t>
            </a:r>
            <a:r>
              <a:rPr lang="fa-IR" sz="2200" dirty="0">
                <a:latin typeface="Arial" panose="020B0604020202020204" pitchFamily="34" charset="0"/>
                <a:cs typeface="B Nazanin" panose="00000400000000000000" pitchFamily="2" charset="-78"/>
              </a:rPr>
              <a:t>می خریدند تفاوت بسیار دارد. نخ های ایلیاتی دارای الیاف بلند و تاب بیشتری بوده و </a:t>
            </a:r>
            <a:r>
              <a:rPr lang="fa-IR" sz="2200" dirty="0" smtClean="0">
                <a:latin typeface="Arial" panose="020B0604020202020204" pitchFamily="34" charset="0"/>
                <a:cs typeface="B Nazanin" panose="00000400000000000000" pitchFamily="2" charset="-78"/>
              </a:rPr>
              <a:t>     وقتی </a:t>
            </a:r>
            <a:r>
              <a:rPr lang="fa-IR" sz="2200" dirty="0">
                <a:latin typeface="Arial" panose="020B0604020202020204" pitchFamily="34" charset="0"/>
                <a:cs typeface="B Nazanin" panose="00000400000000000000" pitchFamily="2" charset="-78"/>
              </a:rPr>
              <a:t>آنرا رنگ می کنند سایه روشن های خاصی از آن به دست می آید.</a:t>
            </a:r>
            <a:endParaRPr lang="fa-IR" sz="2200" dirty="0">
              <a:cs typeface="B Nazanin" panose="00000400000000000000" pitchFamily="2" charset="-78"/>
            </a:endParaRPr>
          </a:p>
        </p:txBody>
      </p:sp>
    </p:spTree>
    <p:extLst>
      <p:ext uri="{BB962C8B-B14F-4D97-AF65-F5344CB8AC3E}">
        <p14:creationId xmlns:p14="http://schemas.microsoft.com/office/powerpoint/2010/main" val="29203108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64087" y="260648"/>
            <a:ext cx="3159840" cy="619272"/>
          </a:xfrm>
          <a:prstGeom prst="rect">
            <a:avLst/>
          </a:prstGeom>
        </p:spPr>
        <p:txBody>
          <a:bodyPr wrap="none">
            <a:spAutoFit/>
          </a:bodyPr>
          <a:lstStyle/>
          <a:p>
            <a:pPr algn="r" rtl="1">
              <a:lnSpc>
                <a:spcPct val="107000"/>
              </a:lnSpc>
              <a:spcAft>
                <a:spcPts val="800"/>
              </a:spcAft>
            </a:pPr>
            <a:r>
              <a:rPr lang="fa-IR" sz="3200" b="1" dirty="0" smtClean="0">
                <a:solidFill>
                  <a:prstClr val="black"/>
                </a:solidFill>
                <a:cs typeface="B Nazanin" panose="00000400000000000000" pitchFamily="2" charset="-78"/>
              </a:rPr>
              <a:t>طرح های </a:t>
            </a:r>
            <a:r>
              <a:rPr lang="fa-IR" sz="3200" b="1" dirty="0">
                <a:solidFill>
                  <a:prstClr val="black"/>
                </a:solidFill>
                <a:cs typeface="B Nazanin" panose="00000400000000000000" pitchFamily="2" charset="-78"/>
              </a:rPr>
              <a:t>قالی هریس</a:t>
            </a:r>
            <a:endParaRPr lang="en-US" sz="3200" b="1" dirty="0">
              <a:solidFill>
                <a:prstClr val="black"/>
              </a:solidFill>
              <a:latin typeface="Calibri" panose="020F0502020204030204" pitchFamily="34" charset="0"/>
              <a:ea typeface="Calibri" panose="020F0502020204030204" pitchFamily="34" charset="0"/>
              <a:cs typeface="B Nazanin" panose="00000400000000000000" pitchFamily="2" charset="-78"/>
            </a:endParaRPr>
          </a:p>
        </p:txBody>
      </p:sp>
      <p:sp>
        <p:nvSpPr>
          <p:cNvPr id="3" name="Rectangle 2"/>
          <p:cNvSpPr/>
          <p:nvPr/>
        </p:nvSpPr>
        <p:spPr>
          <a:xfrm>
            <a:off x="323527" y="980728"/>
            <a:ext cx="8640960" cy="6504345"/>
          </a:xfrm>
          <a:prstGeom prst="rect">
            <a:avLst/>
          </a:prstGeom>
        </p:spPr>
        <p:txBody>
          <a:bodyPr wrap="square">
            <a:spAutoFit/>
          </a:bodyPr>
          <a:lstStyle/>
          <a:p>
            <a:pPr algn="just" rtl="1">
              <a:spcBef>
                <a:spcPts val="0"/>
              </a:spcBef>
              <a:spcAft>
                <a:spcPts val="500"/>
              </a:spcAft>
            </a:pPr>
            <a:r>
              <a:rPr lang="fa-IR" sz="2000" dirty="0">
                <a:latin typeface="Arial" panose="020B0604020202020204" pitchFamily="34" charset="0"/>
                <a:cs typeface="B Nazanin" panose="00000400000000000000" pitchFamily="2" charset="-78"/>
              </a:rPr>
              <a:t>انواع طرح های قالی هریس به قرار زیر </a:t>
            </a:r>
            <a:r>
              <a:rPr lang="fa-IR" sz="2000" dirty="0" smtClean="0">
                <a:latin typeface="Arial" panose="020B0604020202020204" pitchFamily="34" charset="0"/>
                <a:cs typeface="B Nazanin" panose="00000400000000000000" pitchFamily="2" charset="-78"/>
              </a:rPr>
              <a:t>است</a:t>
            </a:r>
            <a:r>
              <a:rPr lang="fa-IR" sz="2000" dirty="0" smtClean="0">
                <a:cs typeface="B Nazanin" panose="00000400000000000000" pitchFamily="2" charset="-78"/>
              </a:rPr>
              <a:t> </a:t>
            </a:r>
            <a:r>
              <a:rPr lang="fa-IR" sz="2000" dirty="0" smtClean="0">
                <a:latin typeface="Arial" panose="020B0604020202020204" pitchFamily="34" charset="0"/>
                <a:cs typeface="B Nazanin" panose="00000400000000000000" pitchFamily="2" charset="-78"/>
              </a:rPr>
              <a:t>: </a:t>
            </a:r>
            <a:r>
              <a:rPr lang="fa-IR" sz="2000" dirty="0">
                <a:latin typeface="Arial" panose="020B0604020202020204" pitchFamily="34" charset="0"/>
                <a:cs typeface="B Nazanin" panose="00000400000000000000" pitchFamily="2" charset="-78"/>
              </a:rPr>
              <a:t>تاجری، حیات نقشه، حاج عظیم نقشه، آقا على اشرف </a:t>
            </a:r>
            <a:r>
              <a:rPr lang="fa-IR" sz="2000" dirty="0" smtClean="0">
                <a:latin typeface="Arial" panose="020B0604020202020204" pitchFamily="34" charset="0"/>
                <a:cs typeface="B Nazanin" panose="00000400000000000000" pitchFamily="2" charset="-78"/>
              </a:rPr>
              <a:t>نقشه،      </a:t>
            </a:r>
            <a:r>
              <a:rPr lang="fa-IR" sz="2000" dirty="0">
                <a:latin typeface="Arial" panose="020B0604020202020204" pitchFamily="34" charset="0"/>
                <a:cs typeface="B Nazanin" panose="00000400000000000000" pitchFamily="2" charset="-78"/>
              </a:rPr>
              <a:t>چلنگر نقشه، امیر ارسلان (گون پاپاق، به معنی کلاه پشمی)، صبوری یا سیل آپاران (سیل برا)، قره قاش </a:t>
            </a:r>
            <a:r>
              <a:rPr lang="fa-IR" sz="2000" dirty="0" smtClean="0">
                <a:latin typeface="Arial" panose="020B0604020202020204" pitchFamily="34" charset="0"/>
                <a:cs typeface="B Nazanin" panose="00000400000000000000" pitchFamily="2" charset="-78"/>
              </a:rPr>
              <a:t>(سیاه   ابرو</a:t>
            </a:r>
            <a:r>
              <a:rPr lang="fa-IR" sz="2000" dirty="0">
                <a:latin typeface="Arial" panose="020B0604020202020204" pitchFamily="34" charset="0"/>
                <a:cs typeface="B Nazanin" panose="00000400000000000000" pitchFamily="2" charset="-78"/>
              </a:rPr>
              <a:t>)، لاحلى نقشه، افشان نقشه، </a:t>
            </a:r>
            <a:r>
              <a:rPr lang="fa-IR" sz="2000" dirty="0" smtClean="0">
                <a:latin typeface="Arial" panose="020B0604020202020204" pitchFamily="34" charset="0"/>
                <a:cs typeface="B Nazanin" panose="00000400000000000000" pitchFamily="2" charset="-78"/>
              </a:rPr>
              <a:t>ایدگول </a:t>
            </a:r>
            <a:r>
              <a:rPr lang="fa-IR" sz="2000" dirty="0">
                <a:latin typeface="Arial" panose="020B0604020202020204" pitchFamily="34" charset="0"/>
                <a:cs typeface="B Nazanin" panose="00000400000000000000" pitchFamily="2" charset="-78"/>
              </a:rPr>
              <a:t>(گل سنجد)، هفت برکه یا هفت حوض، قاچ خاتون یا </a:t>
            </a:r>
            <a:r>
              <a:rPr lang="fa-IR" sz="2000" dirty="0" smtClean="0">
                <a:latin typeface="Arial" panose="020B0604020202020204" pitchFamily="34" charset="0"/>
                <a:cs typeface="B Nazanin" panose="00000400000000000000" pitchFamily="2" charset="-78"/>
              </a:rPr>
              <a:t>داش خاتون.   </a:t>
            </a:r>
            <a:r>
              <a:rPr lang="fa-IR" sz="2000" dirty="0" smtClean="0">
                <a:cs typeface="B Nazanin" panose="00000400000000000000" pitchFamily="2" charset="-78"/>
              </a:rPr>
              <a:t> </a:t>
            </a:r>
            <a:r>
              <a:rPr lang="fa-IR" sz="2000" dirty="0" smtClean="0">
                <a:latin typeface="Arial" panose="020B0604020202020204" pitchFamily="34" charset="0"/>
                <a:cs typeface="B Nazanin" panose="00000400000000000000" pitchFamily="2" charset="-78"/>
              </a:rPr>
              <a:t>تمام </a:t>
            </a:r>
            <a:r>
              <a:rPr lang="fa-IR" sz="2000" dirty="0">
                <a:latin typeface="Arial" panose="020B0604020202020204" pitchFamily="34" charset="0"/>
                <a:cs typeface="B Nazanin" panose="00000400000000000000" pitchFamily="2" charset="-78"/>
              </a:rPr>
              <a:t>این طرح ها جز افشان که به صورت افشان شکسته است، به صورت </a:t>
            </a:r>
            <a:r>
              <a:rPr lang="fa-IR" sz="2000" dirty="0" smtClean="0">
                <a:latin typeface="Arial" panose="020B0604020202020204" pitchFamily="34" charset="0"/>
                <a:cs typeface="B Nazanin" panose="00000400000000000000" pitchFamily="2" charset="-78"/>
              </a:rPr>
              <a:t>«لچک </a:t>
            </a:r>
            <a:r>
              <a:rPr lang="fa-IR" sz="2000" dirty="0">
                <a:latin typeface="Arial" panose="020B0604020202020204" pitchFamily="34" charset="0"/>
                <a:cs typeface="B Nazanin" panose="00000400000000000000" pitchFamily="2" charset="-78"/>
              </a:rPr>
              <a:t>ترنج» بافته می شوند و معمولا نام تولید کننده بر روی طرح گذاشته می شود. مثلا طرح حاج عظیمی به صورت ترنج لوزی و صمدخانی ترنج </a:t>
            </a:r>
            <a:r>
              <a:rPr lang="fa-IR" sz="2000" dirty="0" smtClean="0">
                <a:latin typeface="Arial" panose="020B0604020202020204" pitchFamily="34" charset="0"/>
                <a:cs typeface="B Nazanin" panose="00000400000000000000" pitchFamily="2" charset="-78"/>
              </a:rPr>
              <a:t> مدور </a:t>
            </a:r>
            <a:r>
              <a:rPr lang="fa-IR" sz="2000" dirty="0">
                <a:latin typeface="Arial" panose="020B0604020202020204" pitchFamily="34" charset="0"/>
                <a:cs typeface="B Nazanin" panose="00000400000000000000" pitchFamily="2" charset="-78"/>
              </a:rPr>
              <a:t>و داش خاتون یا قاچ خاتون ترنج کف ساده هستند و نام طرح ها بیشتر به نام افرادی که تولیدکننده و با تغییر دهنده نقشه اصلی آن به شکل جدید بوده اند، نام گذاری شده است. وجه مشترک تمام طرحها خطوط شکسته و هندسی </a:t>
            </a:r>
            <a:r>
              <a:rPr lang="fa-IR" sz="2000" dirty="0" smtClean="0">
                <a:latin typeface="Arial" panose="020B0604020202020204" pitchFamily="34" charset="0"/>
                <a:cs typeface="B Nazanin" panose="00000400000000000000" pitchFamily="2" charset="-78"/>
              </a:rPr>
              <a:t>آنهاست.</a:t>
            </a:r>
            <a:endParaRPr lang="fa-IR" sz="2000" dirty="0">
              <a:cs typeface="B Nazanin" panose="00000400000000000000" pitchFamily="2" charset="-78"/>
            </a:endParaRPr>
          </a:p>
          <a:p>
            <a:pPr algn="just" rtl="1">
              <a:spcBef>
                <a:spcPts val="0"/>
              </a:spcBef>
              <a:spcAft>
                <a:spcPts val="500"/>
              </a:spcAft>
            </a:pPr>
            <a:r>
              <a:rPr lang="fa-IR" sz="2000" dirty="0">
                <a:latin typeface="Arial" panose="020B0604020202020204" pitchFamily="34" charset="0"/>
                <a:cs typeface="B Nazanin" panose="00000400000000000000" pitchFamily="2" charset="-78"/>
              </a:rPr>
              <a:t>نقشه قالی های هریس معمولا لچک ترنج است که در اصطلاح محلی به آن گوشه </a:t>
            </a:r>
            <a:r>
              <a:rPr lang="fa-IR" sz="2000" dirty="0" smtClean="0">
                <a:latin typeface="Arial" panose="020B0604020202020204" pitchFamily="34" charset="0"/>
                <a:cs typeface="B Nazanin" panose="00000400000000000000" pitchFamily="2" charset="-78"/>
              </a:rPr>
              <a:t>گوبک </a:t>
            </a:r>
            <a:r>
              <a:rPr lang="fa-IR" sz="2000" dirty="0">
                <a:latin typeface="Arial" panose="020B0604020202020204" pitchFamily="34" charset="0"/>
                <a:cs typeface="B Nazanin" panose="00000400000000000000" pitchFamily="2" charset="-78"/>
              </a:rPr>
              <a:t>می </a:t>
            </a:r>
            <a:r>
              <a:rPr lang="fa-IR" sz="2000" dirty="0" smtClean="0">
                <a:latin typeface="Arial" panose="020B0604020202020204" pitchFamily="34" charset="0"/>
                <a:cs typeface="B Nazanin" panose="00000400000000000000" pitchFamily="2" charset="-78"/>
              </a:rPr>
              <a:t>گویند.حاشیه </a:t>
            </a:r>
            <a:r>
              <a:rPr lang="fa-IR" sz="2000" dirty="0">
                <a:latin typeface="Arial" panose="020B0604020202020204" pitchFamily="34" charset="0"/>
                <a:cs typeface="B Nazanin" panose="00000400000000000000" pitchFamily="2" charset="-78"/>
              </a:rPr>
              <a:t>های معروف چایدانی (سماوری)، بالوق (ماهی</a:t>
            </a:r>
            <a:r>
              <a:rPr lang="fa-IR" sz="2000" dirty="0" smtClean="0">
                <a:latin typeface="Arial" panose="020B0604020202020204" pitchFamily="34" charset="0"/>
                <a:cs typeface="B Nazanin" panose="00000400000000000000" pitchFamily="2" charset="-78"/>
              </a:rPr>
              <a:t>)،</a:t>
            </a:r>
            <a:r>
              <a:rPr lang="fa-IR" sz="2000" dirty="0">
                <a:latin typeface="Arial" panose="020B0604020202020204" pitchFamily="34" charset="0"/>
                <a:cs typeface="B Nazanin" panose="00000400000000000000" pitchFamily="2" charset="-78"/>
              </a:rPr>
              <a:t> شاماما (گلی گرد با نوعی طالبی) از جمله حواشی فرش هریس </a:t>
            </a:r>
            <a:r>
              <a:rPr lang="fa-IR" sz="2000" dirty="0" smtClean="0">
                <a:latin typeface="Arial" panose="020B0604020202020204" pitchFamily="34" charset="0"/>
                <a:cs typeface="B Nazanin" panose="00000400000000000000" pitchFamily="2" charset="-78"/>
              </a:rPr>
              <a:t>      محسوب </a:t>
            </a:r>
            <a:r>
              <a:rPr lang="fa-IR" sz="2000" dirty="0">
                <a:latin typeface="Arial" panose="020B0604020202020204" pitchFamily="34" charset="0"/>
                <a:cs typeface="B Nazanin" panose="00000400000000000000" pitchFamily="2" charset="-78"/>
              </a:rPr>
              <a:t>می گردند. حواشی قالی هریس معمولا سه قسمتی است. یک حاشیه پهن و </a:t>
            </a:r>
            <a:r>
              <a:rPr lang="fa-IR" sz="2000" dirty="0" smtClean="0">
                <a:latin typeface="Arial" panose="020B0604020202020204" pitchFamily="34" charset="0"/>
                <a:cs typeface="B Nazanin" panose="00000400000000000000" pitchFamily="2" charset="-78"/>
              </a:rPr>
              <a:t>دو </a:t>
            </a:r>
            <a:r>
              <a:rPr lang="fa-IR" sz="2000" dirty="0">
                <a:latin typeface="Arial" panose="020B0604020202020204" pitchFamily="34" charset="0"/>
                <a:cs typeface="B Nazanin" panose="00000400000000000000" pitchFamily="2" charset="-78"/>
              </a:rPr>
              <a:t>حاشیه باریک که </a:t>
            </a:r>
            <a:r>
              <a:rPr lang="fa-IR" sz="2000" dirty="0" smtClean="0">
                <a:latin typeface="Arial" panose="020B0604020202020204" pitchFamily="34" charset="0"/>
                <a:cs typeface="B Nazanin" panose="00000400000000000000" pitchFamily="2" charset="-78"/>
              </a:rPr>
              <a:t>     حاشیه </a:t>
            </a:r>
            <a:r>
              <a:rPr lang="fa-IR" sz="2000" dirty="0">
                <a:latin typeface="Arial" panose="020B0604020202020204" pitchFamily="34" charset="0"/>
                <a:cs typeface="B Nazanin" panose="00000400000000000000" pitchFamily="2" charset="-78"/>
              </a:rPr>
              <a:t>پهن را احاطه می کنند. معمولا رنگ زمینه حاشیه پهن تیره در نظر گرفته می شود که این امر باعث </a:t>
            </a:r>
            <a:r>
              <a:rPr lang="fa-IR" sz="2000" dirty="0" smtClean="0">
                <a:latin typeface="Arial" panose="020B0604020202020204" pitchFamily="34" charset="0"/>
                <a:cs typeface="B Nazanin" panose="00000400000000000000" pitchFamily="2" charset="-78"/>
              </a:rPr>
              <a:t>  جلوه </a:t>
            </a:r>
            <a:r>
              <a:rPr lang="fa-IR" sz="2000" dirty="0">
                <a:latin typeface="Arial" panose="020B0604020202020204" pitchFamily="34" charset="0"/>
                <a:cs typeface="B Nazanin" panose="00000400000000000000" pitchFamily="2" charset="-78"/>
              </a:rPr>
              <a:t>بیشتر نقوش متن در قالی می گردد.</a:t>
            </a:r>
            <a:endParaRPr lang="fa-IR" sz="2000" dirty="0">
              <a:cs typeface="B Nazanin" panose="00000400000000000000" pitchFamily="2" charset="-78"/>
            </a:endParaRPr>
          </a:p>
          <a:p>
            <a:pPr algn="just" rtl="1">
              <a:spcBef>
                <a:spcPts val="0"/>
              </a:spcBef>
              <a:spcAft>
                <a:spcPts val="500"/>
              </a:spcAft>
            </a:pPr>
            <a:r>
              <a:rPr lang="fa-IR" sz="2000" dirty="0">
                <a:latin typeface="Arial" panose="020B0604020202020204" pitchFamily="34" charset="0"/>
                <a:cs typeface="B Nazanin" panose="00000400000000000000" pitchFamily="2" charset="-78"/>
              </a:rPr>
              <a:t>فرش های این ناحیه معمولا در سبک شاخه شکسته در اندازه های قالیچه و قالی بافته می شوند. معمولا ترنج </a:t>
            </a:r>
            <a:r>
              <a:rPr lang="fa-IR" sz="2000" dirty="0" smtClean="0">
                <a:latin typeface="Arial" panose="020B0604020202020204" pitchFamily="34" charset="0"/>
                <a:cs typeface="B Nazanin" panose="00000400000000000000" pitchFamily="2" charset="-78"/>
              </a:rPr>
              <a:t> میانی </a:t>
            </a:r>
            <a:r>
              <a:rPr lang="fa-IR" sz="2000" dirty="0">
                <a:latin typeface="Arial" panose="020B0604020202020204" pitchFamily="34" charset="0"/>
                <a:cs typeface="B Nazanin" panose="00000400000000000000" pitchFamily="2" charset="-78"/>
              </a:rPr>
              <a:t>بر زمینه فرش تسلط دارد به نحوی که قسمت بزرگی از فرش را می پوشاند. لچک ها نیز اغلب مشابهت فراوانی با ترنج میانی دارند. </a:t>
            </a:r>
            <a:r>
              <a:rPr lang="fa-IR" sz="2000" dirty="0" smtClean="0">
                <a:latin typeface="Arial" panose="020B0604020202020204" pitchFamily="34" charset="0"/>
                <a:cs typeface="B Nazanin" panose="00000400000000000000" pitchFamily="2" charset="-78"/>
              </a:rPr>
              <a:t>قالیبافان هریس </a:t>
            </a:r>
            <a:r>
              <a:rPr lang="fa-IR" sz="2000" dirty="0">
                <a:latin typeface="Arial" panose="020B0604020202020204" pitchFamily="34" charset="0"/>
                <a:cs typeface="B Nazanin" panose="00000400000000000000" pitchFamily="2" charset="-78"/>
              </a:rPr>
              <a:t>در گذشته از نقشه استفاده نمی کردند و اغلب فرش های خود را به کمک حافظه می </a:t>
            </a:r>
            <a:r>
              <a:rPr lang="fa-IR" sz="2000" dirty="0" smtClean="0">
                <a:latin typeface="Arial" panose="020B0604020202020204" pitchFamily="34" charset="0"/>
                <a:cs typeface="B Nazanin" panose="00000400000000000000" pitchFamily="2" charset="-78"/>
              </a:rPr>
              <a:t>بافتند </a:t>
            </a:r>
            <a:r>
              <a:rPr lang="fa-IR" sz="2000" dirty="0">
                <a:latin typeface="Arial" panose="020B0604020202020204" pitchFamily="34" charset="0"/>
                <a:cs typeface="B Nazanin" panose="00000400000000000000" pitchFamily="2" charset="-78"/>
              </a:rPr>
              <a:t>و </a:t>
            </a:r>
            <a:r>
              <a:rPr lang="fa-IR" sz="2000" dirty="0" smtClean="0">
                <a:latin typeface="Arial" panose="020B0604020202020204" pitchFamily="34" charset="0"/>
                <a:cs typeface="B Nazanin" panose="00000400000000000000" pitchFamily="2" charset="-78"/>
              </a:rPr>
              <a:t>یا </a:t>
            </a:r>
            <a:r>
              <a:rPr lang="fa-IR" sz="2000" dirty="0">
                <a:latin typeface="Arial" panose="020B0604020202020204" pitchFamily="34" charset="0"/>
                <a:cs typeface="B Nazanin" panose="00000400000000000000" pitchFamily="2" charset="-78"/>
              </a:rPr>
              <a:t>حداکثر از طرح قالیچه دیگری که در کنار دستگاه آویزان بود در بافت فرش یاری می </a:t>
            </a:r>
            <a:r>
              <a:rPr lang="fa-IR" sz="2000" dirty="0" smtClean="0">
                <a:latin typeface="Arial" panose="020B0604020202020204" pitchFamily="34" charset="0"/>
                <a:cs typeface="B Nazanin" panose="00000400000000000000" pitchFamily="2" charset="-78"/>
              </a:rPr>
              <a:t>جستند.</a:t>
            </a:r>
            <a:endParaRPr lang="fa-IR" sz="2000" dirty="0">
              <a:cs typeface="B Nazanin" panose="00000400000000000000" pitchFamily="2" charset="-78"/>
            </a:endParaRPr>
          </a:p>
          <a:p>
            <a:pPr algn="just"/>
            <a:r>
              <a:rPr lang="fa-IR" sz="2000" dirty="0"/>
              <a:t/>
            </a:r>
            <a:br>
              <a:rPr lang="fa-IR" sz="2000" dirty="0"/>
            </a:br>
            <a:endParaRPr lang="fa-IR" sz="2000" dirty="0"/>
          </a:p>
        </p:txBody>
      </p:sp>
    </p:spTree>
    <p:extLst>
      <p:ext uri="{BB962C8B-B14F-4D97-AF65-F5344CB8AC3E}">
        <p14:creationId xmlns:p14="http://schemas.microsoft.com/office/powerpoint/2010/main" val="28305027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958289" y="361456"/>
            <a:ext cx="3371436" cy="619272"/>
          </a:xfrm>
          <a:prstGeom prst="rect">
            <a:avLst/>
          </a:prstGeom>
        </p:spPr>
        <p:txBody>
          <a:bodyPr wrap="none">
            <a:spAutoFit/>
          </a:bodyPr>
          <a:lstStyle/>
          <a:p>
            <a:pPr algn="r" rtl="1">
              <a:lnSpc>
                <a:spcPct val="107000"/>
              </a:lnSpc>
              <a:spcAft>
                <a:spcPts val="800"/>
              </a:spcAft>
            </a:pPr>
            <a:r>
              <a:rPr lang="fa-IR" sz="3200" b="1" dirty="0">
                <a:latin typeface="Arial" panose="020B0604020202020204" pitchFamily="34" charset="0"/>
                <a:cs typeface="B Nazanin" panose="00000400000000000000" pitchFamily="2" charset="-78"/>
              </a:rPr>
              <a:t>طرح لچک ترنج تاجری</a:t>
            </a:r>
            <a:endParaRPr lang="en-US" sz="3200" b="1" dirty="0">
              <a:latin typeface="Calibri" panose="020F0502020204030204" pitchFamily="34" charset="0"/>
              <a:ea typeface="Calibri" panose="020F0502020204030204" pitchFamily="34" charset="0"/>
              <a:cs typeface="B Nazanin" panose="00000400000000000000" pitchFamily="2" charset="-78"/>
            </a:endParaRPr>
          </a:p>
        </p:txBody>
      </p:sp>
      <p:sp>
        <p:nvSpPr>
          <p:cNvPr id="3" name="Rectangle 2"/>
          <p:cNvSpPr/>
          <p:nvPr/>
        </p:nvSpPr>
        <p:spPr>
          <a:xfrm>
            <a:off x="3635897" y="1196752"/>
            <a:ext cx="5328590" cy="5016758"/>
          </a:xfrm>
          <a:prstGeom prst="rect">
            <a:avLst/>
          </a:prstGeom>
        </p:spPr>
        <p:txBody>
          <a:bodyPr wrap="square">
            <a:spAutoFit/>
          </a:bodyPr>
          <a:lstStyle/>
          <a:p>
            <a:pPr algn="just" rtl="1">
              <a:spcAft>
                <a:spcPts val="500"/>
              </a:spcAft>
            </a:pPr>
            <a:r>
              <a:rPr lang="fa-IR" sz="2000" dirty="0">
                <a:latin typeface="Arial" panose="020B0604020202020204" pitchFamily="34" charset="0"/>
                <a:cs typeface="B Nazanin" panose="00000400000000000000" pitchFamily="2" charset="-78"/>
              </a:rPr>
              <a:t>زمینه شامل انواعی از غنچه ها و برگ های کوچک است. ترنج به </a:t>
            </a:r>
            <a:r>
              <a:rPr lang="fa-IR" sz="2000" dirty="0" smtClean="0">
                <a:latin typeface="Arial" panose="020B0604020202020204" pitchFamily="34" charset="0"/>
                <a:cs typeface="B Nazanin" panose="00000400000000000000" pitchFamily="2" charset="-78"/>
              </a:rPr>
              <a:t>شکل مربع </a:t>
            </a:r>
            <a:r>
              <a:rPr lang="fa-IR" sz="2000" dirty="0">
                <a:latin typeface="Arial" panose="020B0604020202020204" pitchFamily="34" charset="0"/>
                <a:cs typeface="B Nazanin" panose="00000400000000000000" pitchFamily="2" charset="-78"/>
              </a:rPr>
              <a:t>از سه زمینه </a:t>
            </a:r>
            <a:r>
              <a:rPr lang="fa-IR" sz="2000" dirty="0" smtClean="0">
                <a:latin typeface="Arial" panose="020B0604020202020204" pitchFamily="34" charset="0"/>
                <a:cs typeface="B Nazanin" panose="00000400000000000000" pitchFamily="2" charset="-78"/>
              </a:rPr>
              <a:t>تشکیل شده</a:t>
            </a:r>
            <a:r>
              <a:rPr lang="fa-IR" sz="2000" dirty="0">
                <a:latin typeface="Arial" panose="020B0604020202020204" pitchFamily="34" charset="0"/>
                <a:cs typeface="B Nazanin" panose="00000400000000000000" pitchFamily="2" charset="-78"/>
              </a:rPr>
              <a:t>، </a:t>
            </a:r>
            <a:r>
              <a:rPr lang="fa-IR" sz="2000" dirty="0" smtClean="0">
                <a:latin typeface="Arial" panose="020B0604020202020204" pitchFamily="34" charset="0"/>
                <a:cs typeface="B Nazanin" panose="00000400000000000000" pitchFamily="2" charset="-78"/>
              </a:rPr>
              <a:t>در زمینه </a:t>
            </a:r>
            <a:r>
              <a:rPr lang="fa-IR" sz="2000" dirty="0">
                <a:latin typeface="Arial" panose="020B0604020202020204" pitchFamily="34" charset="0"/>
                <a:cs typeface="B Nazanin" panose="00000400000000000000" pitchFamily="2" charset="-78"/>
              </a:rPr>
              <a:t>اول چهار قاب و </a:t>
            </a:r>
            <a:r>
              <a:rPr lang="fa-IR" sz="2000" dirty="0" smtClean="0">
                <a:latin typeface="Arial" panose="020B0604020202020204" pitchFamily="34" charset="0"/>
                <a:cs typeface="B Nazanin" panose="00000400000000000000" pitchFamily="2" charset="-78"/>
              </a:rPr>
              <a:t>    زمینه </a:t>
            </a:r>
            <a:r>
              <a:rPr lang="fa-IR" sz="2000" dirty="0">
                <a:latin typeface="Arial" panose="020B0604020202020204" pitchFamily="34" charset="0"/>
                <a:cs typeface="B Nazanin" panose="00000400000000000000" pitchFamily="2" charset="-78"/>
              </a:rPr>
              <a:t>دوم به شکل لوزی و زمینه سوم به شكل مربع است. </a:t>
            </a:r>
            <a:r>
              <a:rPr lang="fa-IR" sz="2000" dirty="0" smtClean="0">
                <a:latin typeface="Arial" panose="020B0604020202020204" pitchFamily="34" charset="0"/>
                <a:cs typeface="B Nazanin" panose="00000400000000000000" pitchFamily="2" charset="-78"/>
              </a:rPr>
              <a:t>لچک   شامل </a:t>
            </a:r>
            <a:r>
              <a:rPr lang="fa-IR" sz="2000" dirty="0">
                <a:latin typeface="Arial" panose="020B0604020202020204" pitchFamily="34" charset="0"/>
                <a:cs typeface="B Nazanin" panose="00000400000000000000" pitchFamily="2" charset="-78"/>
              </a:rPr>
              <a:t>یک طرح گوشه به شكل مربع و یک بخش به رنگ </a:t>
            </a:r>
            <a:r>
              <a:rPr lang="fa-IR" sz="2000" dirty="0" smtClean="0">
                <a:latin typeface="Arial" panose="020B0604020202020204" pitchFamily="34" charset="0"/>
                <a:cs typeface="B Nazanin" panose="00000400000000000000" pitchFamily="2" charset="-78"/>
              </a:rPr>
              <a:t>سفید   </a:t>
            </a:r>
            <a:r>
              <a:rPr lang="fa-IR" sz="2000" dirty="0">
                <a:latin typeface="Arial" panose="020B0604020202020204" pitchFamily="34" charset="0"/>
                <a:cs typeface="B Nazanin" panose="00000400000000000000" pitchFamily="2" charset="-78"/>
              </a:rPr>
              <a:t>شامل انواعی از غنچه است. حاشیه با طرح سماوری با قاب </a:t>
            </a:r>
            <a:r>
              <a:rPr lang="fa-IR" sz="2000" dirty="0" smtClean="0">
                <a:latin typeface="Arial" panose="020B0604020202020204" pitchFamily="34" charset="0"/>
                <a:cs typeface="B Nazanin" panose="00000400000000000000" pitchFamily="2" charset="-78"/>
              </a:rPr>
              <a:t>های          اسلیمی </a:t>
            </a:r>
            <a:r>
              <a:rPr lang="fa-IR" sz="2000" dirty="0">
                <a:latin typeface="Arial" panose="020B0604020202020204" pitchFamily="34" charset="0"/>
                <a:cs typeface="B Nazanin" panose="00000400000000000000" pitchFamily="2" charset="-78"/>
              </a:rPr>
              <a:t>بزرگ است. به طور کلی نقوش از نظر اندازه از هماهنگی </a:t>
            </a:r>
            <a:r>
              <a:rPr lang="fa-IR" sz="2000" dirty="0" smtClean="0">
                <a:latin typeface="Arial" panose="020B0604020202020204" pitchFamily="34" charset="0"/>
                <a:cs typeface="B Nazanin" panose="00000400000000000000" pitchFamily="2" charset="-78"/>
              </a:rPr>
              <a:t>  مناسبی در کنار </a:t>
            </a:r>
            <a:r>
              <a:rPr lang="fa-IR" sz="2000" dirty="0">
                <a:latin typeface="Arial" panose="020B0604020202020204" pitchFamily="34" charset="0"/>
                <a:cs typeface="B Nazanin" panose="00000400000000000000" pitchFamily="2" charset="-78"/>
              </a:rPr>
              <a:t>یکدیگر </a:t>
            </a:r>
            <a:r>
              <a:rPr lang="fa-IR" sz="2000" dirty="0" smtClean="0">
                <a:latin typeface="Arial" panose="020B0604020202020204" pitchFamily="34" charset="0"/>
                <a:cs typeface="B Nazanin" panose="00000400000000000000" pitchFamily="2" charset="-78"/>
              </a:rPr>
              <a:t>برخوردار </a:t>
            </a:r>
            <a:r>
              <a:rPr lang="fa-IR" sz="2000" dirty="0">
                <a:latin typeface="Arial" panose="020B0604020202020204" pitchFamily="34" charset="0"/>
                <a:cs typeface="B Nazanin" panose="00000400000000000000" pitchFamily="2" charset="-78"/>
              </a:rPr>
              <a:t>لچک </a:t>
            </a:r>
            <a:r>
              <a:rPr lang="fa-IR" sz="2000" dirty="0" smtClean="0">
                <a:latin typeface="Arial" panose="020B0604020202020204" pitchFamily="34" charset="0"/>
                <a:cs typeface="B Nazanin" panose="00000400000000000000" pitchFamily="2" charset="-78"/>
              </a:rPr>
              <a:t>وگوشه </a:t>
            </a:r>
            <a:r>
              <a:rPr lang="fa-IR" sz="2000" dirty="0">
                <a:latin typeface="Arial" panose="020B0604020202020204" pitchFamily="34" charset="0"/>
                <a:cs typeface="B Nazanin" panose="00000400000000000000" pitchFamily="2" charset="-78"/>
              </a:rPr>
              <a:t>در اندازه بزرگ </a:t>
            </a:r>
            <a:r>
              <a:rPr lang="fa-IR" sz="2000" dirty="0" smtClean="0">
                <a:latin typeface="Arial" panose="020B0604020202020204" pitchFamily="34" charset="0"/>
                <a:cs typeface="B Nazanin" panose="00000400000000000000" pitchFamily="2" charset="-78"/>
              </a:rPr>
              <a:t>      است</a:t>
            </a:r>
            <a:r>
              <a:rPr lang="fa-IR" sz="2000" dirty="0">
                <a:latin typeface="Arial" panose="020B0604020202020204" pitchFamily="34" charset="0"/>
                <a:cs typeface="B Nazanin" panose="00000400000000000000" pitchFamily="2" charset="-78"/>
              </a:rPr>
              <a:t>، خط لچک تقریبا از دو سوم نصف طول متن شروع شده و در ضلع عرضی به </a:t>
            </a:r>
            <a:r>
              <a:rPr lang="fa-IR" sz="2000" dirty="0" smtClean="0">
                <a:latin typeface="Arial" panose="020B0604020202020204" pitchFamily="34" charset="0"/>
                <a:cs typeface="B Nazanin" panose="00000400000000000000" pitchFamily="2" charset="-78"/>
              </a:rPr>
              <a:t>هم متصل </a:t>
            </a:r>
            <a:r>
              <a:rPr lang="fa-IR" sz="2000" dirty="0">
                <a:latin typeface="Arial" panose="020B0604020202020204" pitchFamily="34" charset="0"/>
                <a:cs typeface="B Nazanin" panose="00000400000000000000" pitchFamily="2" charset="-78"/>
              </a:rPr>
              <a:t>گشته است. در قسمت میانی خط </a:t>
            </a:r>
            <a:r>
              <a:rPr lang="fa-IR" sz="2000" dirty="0" smtClean="0">
                <a:latin typeface="Arial" panose="020B0604020202020204" pitchFamily="34" charset="0"/>
                <a:cs typeface="B Nazanin" panose="00000400000000000000" pitchFamily="2" charset="-78"/>
              </a:rPr>
              <a:t>        جداکننده </a:t>
            </a:r>
            <a:r>
              <a:rPr lang="fa-IR" sz="2000" dirty="0">
                <a:latin typeface="Arial" panose="020B0604020202020204" pitchFamily="34" charset="0"/>
                <a:cs typeface="B Nazanin" panose="00000400000000000000" pitchFamily="2" charset="-78"/>
              </a:rPr>
              <a:t>لچک از زمینه 4 پله قرار دارد. در بخش زمینه لچک</a:t>
            </a:r>
            <a:r>
              <a:rPr lang="fa-IR" sz="2000" dirty="0" smtClean="0">
                <a:latin typeface="Arial" panose="020B0604020202020204" pitchFamily="34" charset="0"/>
                <a:cs typeface="B Nazanin" panose="00000400000000000000" pitchFamily="2" charset="-78"/>
              </a:rPr>
              <a:t>،    تعدادی </a:t>
            </a:r>
            <a:r>
              <a:rPr lang="fa-IR" sz="2000" dirty="0">
                <a:latin typeface="Arial" panose="020B0604020202020204" pitchFamily="34" charset="0"/>
                <a:cs typeface="B Nazanin" panose="00000400000000000000" pitchFamily="2" charset="-78"/>
              </a:rPr>
              <a:t>غنچه در اندازه های کوچک و متوسط به خط </a:t>
            </a:r>
            <a:r>
              <a:rPr lang="fa-IR" sz="2000" dirty="0" smtClean="0">
                <a:latin typeface="Arial" panose="020B0604020202020204" pitchFamily="34" charset="0"/>
                <a:cs typeface="B Nazanin" panose="00000400000000000000" pitchFamily="2" charset="-78"/>
              </a:rPr>
              <a:t> جدا </a:t>
            </a:r>
            <a:r>
              <a:rPr lang="fa-IR" sz="2000" dirty="0">
                <a:latin typeface="Arial" panose="020B0604020202020204" pitchFamily="34" charset="0"/>
                <a:cs typeface="B Nazanin" panose="00000400000000000000" pitchFamily="2" charset="-78"/>
              </a:rPr>
              <a:t>کننده </a:t>
            </a:r>
            <a:r>
              <a:rPr lang="fa-IR" sz="2000" dirty="0" smtClean="0">
                <a:latin typeface="Arial" panose="020B0604020202020204" pitchFamily="34" charset="0"/>
                <a:cs typeface="B Nazanin" panose="00000400000000000000" pitchFamily="2" charset="-78"/>
              </a:rPr>
              <a:t> متصل </a:t>
            </a:r>
            <a:r>
              <a:rPr lang="fa-IR" sz="2000" dirty="0">
                <a:latin typeface="Arial" panose="020B0604020202020204" pitchFamily="34" charset="0"/>
                <a:cs typeface="B Nazanin" panose="00000400000000000000" pitchFamily="2" charset="-78"/>
              </a:rPr>
              <a:t>هستند</a:t>
            </a:r>
            <a:r>
              <a:rPr lang="fa-IR" sz="2000" dirty="0" smtClean="0">
                <a:latin typeface="Arial" panose="020B0604020202020204" pitchFamily="34" charset="0"/>
                <a:cs typeface="B Nazanin" panose="00000400000000000000" pitchFamily="2" charset="-78"/>
              </a:rPr>
              <a:t>.</a:t>
            </a:r>
            <a:r>
              <a:rPr lang="fa-IR" sz="2000" dirty="0">
                <a:latin typeface="Arial" panose="020B0604020202020204" pitchFamily="34" charset="0"/>
                <a:cs typeface="B Nazanin" panose="00000400000000000000" pitchFamily="2" charset="-78"/>
              </a:rPr>
              <a:t> ترنج در اندازه متوسط و به </a:t>
            </a:r>
            <a:r>
              <a:rPr lang="fa-IR" sz="2000" dirty="0" smtClean="0">
                <a:latin typeface="Arial" panose="020B0604020202020204" pitchFamily="34" charset="0"/>
                <a:cs typeface="B Nazanin" panose="00000400000000000000" pitchFamily="2" charset="-78"/>
              </a:rPr>
              <a:t> شکل </a:t>
            </a:r>
            <a:r>
              <a:rPr lang="fa-IR" sz="2000" dirty="0">
                <a:latin typeface="Arial" panose="020B0604020202020204" pitchFamily="34" charset="0"/>
                <a:cs typeface="B Nazanin" panose="00000400000000000000" pitchFamily="2" charset="-78"/>
              </a:rPr>
              <a:t>مربع لوزی، درون آن یک لوزی </a:t>
            </a:r>
            <a:r>
              <a:rPr lang="fa-IR" sz="2000" dirty="0" smtClean="0">
                <a:latin typeface="Arial" panose="020B0604020202020204" pitchFamily="34" charset="0"/>
                <a:cs typeface="B Nazanin" panose="00000400000000000000" pitchFamily="2" charset="-78"/>
              </a:rPr>
              <a:t>قرارگرفته </a:t>
            </a:r>
            <a:r>
              <a:rPr lang="fa-IR" sz="2000" dirty="0">
                <a:latin typeface="Arial" panose="020B0604020202020204" pitchFamily="34" charset="0"/>
                <a:cs typeface="B Nazanin" panose="00000400000000000000" pitchFamily="2" charset="-78"/>
              </a:rPr>
              <a:t>است، سرترنج در اندازه کوچک و به شکل گل شاه </a:t>
            </a:r>
            <a:r>
              <a:rPr lang="fa-IR" sz="2000" dirty="0" smtClean="0">
                <a:latin typeface="Arial" panose="020B0604020202020204" pitchFamily="34" charset="0"/>
                <a:cs typeface="B Nazanin" panose="00000400000000000000" pitchFamily="2" charset="-78"/>
              </a:rPr>
              <a:t>عباسی است. پهنای </a:t>
            </a:r>
            <a:r>
              <a:rPr lang="fa-IR" sz="2000" dirty="0">
                <a:latin typeface="Times New Roman" panose="02020603050405020304" pitchFamily="18" charset="0"/>
                <a:cs typeface="B Nazanin" panose="00000400000000000000" pitchFamily="2" charset="-78"/>
              </a:rPr>
              <a:t>حاشیه در حدود </a:t>
            </a:r>
            <a:r>
              <a:rPr lang="fa-IR" sz="2000" dirty="0" smtClean="0">
                <a:latin typeface="Times New Roman" panose="02020603050405020304" pitchFamily="18" charset="0"/>
                <a:cs typeface="B Nazanin" panose="00000400000000000000" pitchFamily="2" charset="-78"/>
              </a:rPr>
              <a:t>یک دوم </a:t>
            </a:r>
            <a:r>
              <a:rPr lang="fa-IR" sz="2000" dirty="0">
                <a:latin typeface="Times New Roman" panose="02020603050405020304" pitchFamily="18" charset="0"/>
                <a:cs typeface="B Nazanin" panose="00000400000000000000" pitchFamily="2" charset="-78"/>
              </a:rPr>
              <a:t>نصف عرض متن است. به طور کلی در زمینه گل های متنوع، متصل به شاخه </a:t>
            </a:r>
            <a:r>
              <a:rPr lang="fa-IR" sz="2000" dirty="0" smtClean="0">
                <a:latin typeface="Times New Roman" panose="02020603050405020304" pitchFamily="18" charset="0"/>
                <a:cs typeface="B Nazanin" panose="00000400000000000000" pitchFamily="2" charset="-78"/>
              </a:rPr>
              <a:t>  در </a:t>
            </a:r>
            <a:r>
              <a:rPr lang="fa-IR" sz="2000" dirty="0">
                <a:latin typeface="Times New Roman" panose="02020603050405020304" pitchFamily="18" charset="0"/>
                <a:cs typeface="B Nazanin" panose="00000400000000000000" pitchFamily="2" charset="-78"/>
              </a:rPr>
              <a:t>اندازه متوسط قرار گرفته اند.</a:t>
            </a:r>
            <a:endParaRPr lang="fa-IR" sz="2000" dirty="0">
              <a:cs typeface="B Nazanin" panose="00000400000000000000" pitchFamily="2" charset="-78"/>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147" y="1621850"/>
            <a:ext cx="3220725" cy="3904663"/>
          </a:xfrm>
          <a:prstGeom prst="rect">
            <a:avLst/>
          </a:prstGeom>
        </p:spPr>
      </p:pic>
    </p:spTree>
    <p:extLst>
      <p:ext uri="{BB962C8B-B14F-4D97-AF65-F5344CB8AC3E}">
        <p14:creationId xmlns:p14="http://schemas.microsoft.com/office/powerpoint/2010/main" val="1747976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7792" y="1196752"/>
            <a:ext cx="6074632" cy="5422948"/>
          </a:xfrm>
          <a:prstGeom prst="rect">
            <a:avLst/>
          </a:prstGeom>
        </p:spPr>
      </p:pic>
      <p:sp>
        <p:nvSpPr>
          <p:cNvPr id="3" name="Rectangle 2"/>
          <p:cNvSpPr/>
          <p:nvPr/>
        </p:nvSpPr>
        <p:spPr>
          <a:xfrm>
            <a:off x="1677793" y="332656"/>
            <a:ext cx="6152646" cy="619272"/>
          </a:xfrm>
          <a:prstGeom prst="rect">
            <a:avLst/>
          </a:prstGeom>
        </p:spPr>
        <p:txBody>
          <a:bodyPr wrap="none">
            <a:spAutoFit/>
          </a:bodyPr>
          <a:lstStyle/>
          <a:p>
            <a:pPr algn="r" rtl="1">
              <a:lnSpc>
                <a:spcPct val="107000"/>
              </a:lnSpc>
              <a:spcAft>
                <a:spcPts val="800"/>
              </a:spcAft>
            </a:pPr>
            <a:r>
              <a:rPr lang="fa-IR" sz="3200" b="1" dirty="0" smtClean="0">
                <a:latin typeface="Arial" panose="020B0604020202020204" pitchFamily="34" charset="0"/>
                <a:cs typeface="B Nazanin" panose="00000400000000000000" pitchFamily="2" charset="-78"/>
              </a:rPr>
              <a:t>اجزا و نقشمایه های طرح </a:t>
            </a:r>
            <a:r>
              <a:rPr lang="fa-IR" sz="3200" b="1" dirty="0">
                <a:latin typeface="Arial" panose="020B0604020202020204" pitchFamily="34" charset="0"/>
                <a:cs typeface="B Nazanin" panose="00000400000000000000" pitchFamily="2" charset="-78"/>
              </a:rPr>
              <a:t>لچک ترنج تاجری</a:t>
            </a:r>
            <a:endParaRPr lang="en-US" sz="3200" b="1"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13818754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435710" y="361456"/>
            <a:ext cx="3894015" cy="619272"/>
          </a:xfrm>
          <a:prstGeom prst="rect">
            <a:avLst/>
          </a:prstGeom>
        </p:spPr>
        <p:txBody>
          <a:bodyPr wrap="none">
            <a:spAutoFit/>
          </a:bodyPr>
          <a:lstStyle/>
          <a:p>
            <a:pPr algn="r" rtl="1">
              <a:lnSpc>
                <a:spcPct val="107000"/>
              </a:lnSpc>
              <a:spcAft>
                <a:spcPts val="800"/>
              </a:spcAft>
            </a:pPr>
            <a:r>
              <a:rPr lang="fa-IR" sz="3200" b="1" dirty="0">
                <a:solidFill>
                  <a:prstClr val="black"/>
                </a:solidFill>
                <a:latin typeface="Arial" panose="020B0604020202020204" pitchFamily="34" charset="0"/>
                <a:cs typeface="B Nazanin" panose="00000400000000000000" pitchFamily="2" charset="-78"/>
              </a:rPr>
              <a:t>طرح لچک </a:t>
            </a:r>
            <a:r>
              <a:rPr lang="fa-IR" sz="3200" b="1" dirty="0" smtClean="0">
                <a:solidFill>
                  <a:prstClr val="black"/>
                </a:solidFill>
                <a:latin typeface="Arial" panose="020B0604020202020204" pitchFamily="34" charset="0"/>
                <a:cs typeface="B Nazanin" panose="00000400000000000000" pitchFamily="2" charset="-78"/>
              </a:rPr>
              <a:t>ترنج صمد خان </a:t>
            </a:r>
            <a:endParaRPr lang="en-US" sz="3200" b="1" dirty="0">
              <a:solidFill>
                <a:prstClr val="black"/>
              </a:solidFill>
              <a:latin typeface="Calibri" panose="020F0502020204030204" pitchFamily="34" charset="0"/>
              <a:ea typeface="Calibri" panose="020F0502020204030204" pitchFamily="34" charset="0"/>
              <a:cs typeface="B Nazanin" panose="00000400000000000000" pitchFamily="2" charset="-78"/>
            </a:endParaRPr>
          </a:p>
        </p:txBody>
      </p:sp>
      <p:sp>
        <p:nvSpPr>
          <p:cNvPr id="3" name="Rectangle 2"/>
          <p:cNvSpPr/>
          <p:nvPr/>
        </p:nvSpPr>
        <p:spPr>
          <a:xfrm>
            <a:off x="3635897" y="1196752"/>
            <a:ext cx="5328590" cy="5016758"/>
          </a:xfrm>
          <a:prstGeom prst="rect">
            <a:avLst/>
          </a:prstGeom>
        </p:spPr>
        <p:txBody>
          <a:bodyPr wrap="square">
            <a:spAutoFit/>
          </a:bodyPr>
          <a:lstStyle/>
          <a:p>
            <a:pPr algn="just" rtl="1">
              <a:spcAft>
                <a:spcPts val="500"/>
              </a:spcAft>
            </a:pPr>
            <a:r>
              <a:rPr lang="fa-IR" sz="2000" dirty="0">
                <a:latin typeface="Arial" panose="020B0604020202020204" pitchFamily="34" charset="0"/>
                <a:cs typeface="B Nazanin" panose="00000400000000000000" pitchFamily="2" charset="-78"/>
              </a:rPr>
              <a:t> زمینه شامل انواعی از برگ های بزرگ بوده و ترنج از دو بخش </a:t>
            </a:r>
            <a:r>
              <a:rPr lang="fa-IR" sz="2000" dirty="0" smtClean="0">
                <a:latin typeface="Arial" panose="020B0604020202020204" pitchFamily="34" charset="0"/>
                <a:cs typeface="B Nazanin" panose="00000400000000000000" pitchFamily="2" charset="-78"/>
              </a:rPr>
              <a:t>   تشکیل </a:t>
            </a:r>
            <a:r>
              <a:rPr lang="fa-IR" sz="2000" dirty="0">
                <a:latin typeface="Arial" panose="020B0604020202020204" pitchFamily="34" charset="0"/>
                <a:cs typeface="B Nazanin" panose="00000400000000000000" pitchFamily="2" charset="-78"/>
              </a:rPr>
              <a:t>شده است و دارای انواعی از گل های ترکیبی و سر ترنج به شکل قاب اسلیمی بزرگ است. </a:t>
            </a:r>
            <a:r>
              <a:rPr lang="fa-IR" sz="2000" dirty="0" smtClean="0">
                <a:latin typeface="Arial" panose="020B0604020202020204" pitchFamily="34" charset="0"/>
                <a:cs typeface="B Nazanin" panose="00000400000000000000" pitchFamily="2" charset="-78"/>
              </a:rPr>
              <a:t>لچک </a:t>
            </a:r>
            <a:r>
              <a:rPr lang="fa-IR" sz="2000" dirty="0">
                <a:latin typeface="Arial" panose="020B0604020202020204" pitchFamily="34" charset="0"/>
                <a:cs typeface="B Nazanin" panose="00000400000000000000" pitchFamily="2" charset="-78"/>
              </a:rPr>
              <a:t>بدون گوشه، دارای یک قاب </a:t>
            </a:r>
            <a:r>
              <a:rPr lang="fa-IR" sz="2000" dirty="0" smtClean="0">
                <a:latin typeface="Arial" panose="020B0604020202020204" pitchFamily="34" charset="0"/>
                <a:cs typeface="B Nazanin" panose="00000400000000000000" pitchFamily="2" charset="-78"/>
              </a:rPr>
              <a:t> بزرگ </a:t>
            </a:r>
            <a:r>
              <a:rPr lang="fa-IR" sz="2000" dirty="0">
                <a:latin typeface="Arial" panose="020B0604020202020204" pitchFamily="34" charset="0"/>
                <a:cs typeface="B Nazanin" panose="00000400000000000000" pitchFamily="2" charset="-78"/>
              </a:rPr>
              <a:t>اسلیمی به شکل واژگون و چند گل ترکیبی بزرگ است. </a:t>
            </a:r>
            <a:r>
              <a:rPr lang="fa-IR" sz="2000" dirty="0" smtClean="0">
                <a:latin typeface="Arial" panose="020B0604020202020204" pitchFamily="34" charset="0"/>
                <a:cs typeface="B Nazanin" panose="00000400000000000000" pitchFamily="2" charset="-78"/>
              </a:rPr>
              <a:t>    حاشیه </a:t>
            </a:r>
            <a:r>
              <a:rPr lang="fa-IR" sz="2000" dirty="0">
                <a:latin typeface="Arial" panose="020B0604020202020204" pitchFamily="34" charset="0"/>
                <a:cs typeface="B Nazanin" panose="00000400000000000000" pitchFamily="2" charset="-78"/>
              </a:rPr>
              <a:t>متشکل از طرح سماوری است</a:t>
            </a:r>
            <a:r>
              <a:rPr lang="fa-IR" sz="2000" dirty="0" smtClean="0">
                <a:latin typeface="Arial" panose="020B0604020202020204" pitchFamily="34" charset="0"/>
                <a:cs typeface="B Nazanin" panose="00000400000000000000" pitchFamily="2" charset="-78"/>
              </a:rPr>
              <a:t>.</a:t>
            </a:r>
            <a:r>
              <a:rPr lang="fa-IR" sz="2000" dirty="0">
                <a:latin typeface="Arial" panose="020B0604020202020204" pitchFamily="34" charset="0"/>
                <a:cs typeface="B Nazanin" panose="00000400000000000000" pitchFamily="2" charset="-78"/>
              </a:rPr>
              <a:t> خط لچک از دو سوم نصف طول متن، به شکل خطوط منحنی شروع شده و در ضلع عرضی به هم متصل است. ضلع طولی لچک کشیده تر از ضلع عرضی آن است، در مرکز لچک یک قاب اسلیمی بزرگ به صورت واژگون </a:t>
            </a:r>
            <a:r>
              <a:rPr lang="fa-IR" sz="2000" dirty="0" smtClean="0">
                <a:latin typeface="Arial" panose="020B0604020202020204" pitchFamily="34" charset="0"/>
                <a:cs typeface="B Nazanin" panose="00000400000000000000" pitchFamily="2" charset="-78"/>
              </a:rPr>
              <a:t>قرار     </a:t>
            </a:r>
            <a:r>
              <a:rPr lang="fa-IR" sz="2000" dirty="0">
                <a:latin typeface="Arial" panose="020B0604020202020204" pitchFamily="34" charset="0"/>
                <a:cs typeface="B Nazanin" panose="00000400000000000000" pitchFamily="2" charset="-78"/>
              </a:rPr>
              <a:t>گرفته و لچک بدون گوشه است. در لچک چند نوع گل شاه عباسی در اندازه های متفاوت قرار گرفته است. ترنج به شکل دایره و </a:t>
            </a:r>
            <a:r>
              <a:rPr lang="fa-IR" sz="2000" dirty="0" smtClean="0">
                <a:latin typeface="Arial" panose="020B0604020202020204" pitchFamily="34" charset="0"/>
                <a:cs typeface="B Nazanin" panose="00000400000000000000" pitchFamily="2" charset="-78"/>
              </a:rPr>
              <a:t>     سرترنج </a:t>
            </a:r>
            <a:r>
              <a:rPr lang="fa-IR" sz="2000" dirty="0">
                <a:latin typeface="Arial" panose="020B0604020202020204" pitchFamily="34" charset="0"/>
                <a:cs typeface="B Nazanin" panose="00000400000000000000" pitchFamily="2" charset="-78"/>
              </a:rPr>
              <a:t>به شکل قاب اسلیمی و کشیده است و گو بک در ترنج به شکل گل لاله است. به طور کلی متن با برگ های بزرگ و خمیده پوشیده شده و تراکم تقوش در این طرح زیاد است. حاشیه </a:t>
            </a:r>
            <a:r>
              <a:rPr lang="fa-IR" sz="2000" dirty="0" smtClean="0">
                <a:latin typeface="Arial" panose="020B0604020202020204" pitchFamily="34" charset="0"/>
                <a:cs typeface="B Nazanin" panose="00000400000000000000" pitchFamily="2" charset="-78"/>
              </a:rPr>
              <a:t>به </a:t>
            </a:r>
            <a:r>
              <a:rPr lang="fa-IR" sz="2000" dirty="0">
                <a:latin typeface="Arial" panose="020B0604020202020204" pitchFamily="34" charset="0"/>
                <a:cs typeface="B Nazanin" panose="00000400000000000000" pitchFamily="2" charset="-78"/>
              </a:rPr>
              <a:t>اندازه یک دوم نصف عرض متن است. قاب اسلیمی و گل شاماما در اندازه بزرگ است. پهنای حاشیه کوچک بیرونی دو برابر حاشیه کوچک </a:t>
            </a:r>
            <a:r>
              <a:rPr lang="fa-IR" sz="2000" dirty="0" smtClean="0">
                <a:latin typeface="Arial" panose="020B0604020202020204" pitchFamily="34" charset="0"/>
                <a:cs typeface="B Nazanin" panose="00000400000000000000" pitchFamily="2" charset="-78"/>
              </a:rPr>
              <a:t>  درونی </a:t>
            </a:r>
            <a:r>
              <a:rPr lang="fa-IR" sz="2000" dirty="0">
                <a:latin typeface="Arial" panose="020B0604020202020204" pitchFamily="34" charset="0"/>
                <a:cs typeface="B Nazanin" panose="00000400000000000000" pitchFamily="2" charset="-78"/>
              </a:rPr>
              <a:t>است.</a:t>
            </a:r>
            <a:endParaRPr lang="fa-IR" sz="2000" dirty="0">
              <a:cs typeface="B Nazanin" panose="00000400000000000000" pitchFamily="2" charset="-78"/>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575" y="1484784"/>
            <a:ext cx="3456384" cy="4161305"/>
          </a:xfrm>
          <a:prstGeom prst="rect">
            <a:avLst/>
          </a:prstGeom>
        </p:spPr>
      </p:pic>
    </p:spTree>
    <p:extLst>
      <p:ext uri="{BB962C8B-B14F-4D97-AF65-F5344CB8AC3E}">
        <p14:creationId xmlns:p14="http://schemas.microsoft.com/office/powerpoint/2010/main" val="23719486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43379" y="332656"/>
            <a:ext cx="6587060" cy="619272"/>
          </a:xfrm>
          <a:prstGeom prst="rect">
            <a:avLst/>
          </a:prstGeom>
        </p:spPr>
        <p:txBody>
          <a:bodyPr wrap="none">
            <a:spAutoFit/>
          </a:bodyPr>
          <a:lstStyle/>
          <a:p>
            <a:pPr algn="r" rtl="1">
              <a:lnSpc>
                <a:spcPct val="107000"/>
              </a:lnSpc>
              <a:spcAft>
                <a:spcPts val="800"/>
              </a:spcAft>
            </a:pPr>
            <a:r>
              <a:rPr lang="fa-IR" sz="3200" b="1" dirty="0" smtClean="0">
                <a:solidFill>
                  <a:prstClr val="black"/>
                </a:solidFill>
                <a:latin typeface="Arial" panose="020B0604020202020204" pitchFamily="34" charset="0"/>
                <a:cs typeface="B Nazanin" panose="00000400000000000000" pitchFamily="2" charset="-78"/>
              </a:rPr>
              <a:t>اجزا و نقشمایه های طرح </a:t>
            </a:r>
            <a:r>
              <a:rPr lang="fa-IR" sz="3200" b="1" dirty="0">
                <a:solidFill>
                  <a:prstClr val="black"/>
                </a:solidFill>
                <a:latin typeface="Arial" panose="020B0604020202020204" pitchFamily="34" charset="0"/>
                <a:cs typeface="B Nazanin" panose="00000400000000000000" pitchFamily="2" charset="-78"/>
              </a:rPr>
              <a:t>لچک ترنج </a:t>
            </a:r>
            <a:r>
              <a:rPr lang="fa-IR" sz="3200" b="1" dirty="0" smtClean="0">
                <a:solidFill>
                  <a:prstClr val="black"/>
                </a:solidFill>
                <a:latin typeface="Arial" panose="020B0604020202020204" pitchFamily="34" charset="0"/>
                <a:cs typeface="B Nazanin" panose="00000400000000000000" pitchFamily="2" charset="-78"/>
              </a:rPr>
              <a:t>صمد خان</a:t>
            </a:r>
            <a:endParaRPr lang="en-US" sz="3200" b="1" dirty="0">
              <a:solidFill>
                <a:prstClr val="black"/>
              </a:solidFill>
              <a:latin typeface="Calibri" panose="020F0502020204030204" pitchFamily="34" charset="0"/>
              <a:ea typeface="Calibri" panose="020F0502020204030204" pitchFamily="34" charset="0"/>
              <a:cs typeface="B Nazanin" panose="00000400000000000000" pitchFamily="2" charset="-7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0301" y="1268760"/>
            <a:ext cx="6408712" cy="5410955"/>
          </a:xfrm>
          <a:prstGeom prst="rect">
            <a:avLst/>
          </a:prstGeom>
        </p:spPr>
      </p:pic>
    </p:spTree>
    <p:extLst>
      <p:ext uri="{BB962C8B-B14F-4D97-AF65-F5344CB8AC3E}">
        <p14:creationId xmlns:p14="http://schemas.microsoft.com/office/powerpoint/2010/main" val="19423813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4460302" y="361456"/>
            <a:ext cx="1869423" cy="619272"/>
          </a:xfrm>
          <a:prstGeom prst="rect">
            <a:avLst/>
          </a:prstGeom>
        </p:spPr>
        <p:txBody>
          <a:bodyPr wrap="none">
            <a:spAutoFit/>
          </a:bodyPr>
          <a:lstStyle/>
          <a:p>
            <a:pPr algn="r" rtl="1">
              <a:lnSpc>
                <a:spcPct val="107000"/>
              </a:lnSpc>
              <a:spcAft>
                <a:spcPts val="800"/>
              </a:spcAft>
            </a:pPr>
            <a:r>
              <a:rPr lang="fa-IR" sz="3200" b="1" dirty="0">
                <a:solidFill>
                  <a:prstClr val="black"/>
                </a:solidFill>
                <a:latin typeface="Arial" panose="020B0604020202020204" pitchFamily="34" charset="0"/>
                <a:cs typeface="B Nazanin" panose="00000400000000000000" pitchFamily="2" charset="-78"/>
              </a:rPr>
              <a:t>طرح </a:t>
            </a:r>
            <a:r>
              <a:rPr lang="fa-IR" sz="3200" b="1" dirty="0" smtClean="0">
                <a:solidFill>
                  <a:prstClr val="black"/>
                </a:solidFill>
                <a:latin typeface="Arial" panose="020B0604020202020204" pitchFamily="34" charset="0"/>
                <a:cs typeface="B Nazanin" panose="00000400000000000000" pitchFamily="2" charset="-78"/>
              </a:rPr>
              <a:t>افشان </a:t>
            </a:r>
            <a:endParaRPr lang="en-US" sz="3200" b="1" dirty="0">
              <a:solidFill>
                <a:prstClr val="black"/>
              </a:solidFill>
              <a:latin typeface="Calibri" panose="020F0502020204030204" pitchFamily="34" charset="0"/>
              <a:ea typeface="Calibri" panose="020F0502020204030204" pitchFamily="34" charset="0"/>
              <a:cs typeface="B Nazanin" panose="00000400000000000000" pitchFamily="2" charset="-78"/>
            </a:endParaRPr>
          </a:p>
        </p:txBody>
      </p:sp>
      <p:sp>
        <p:nvSpPr>
          <p:cNvPr id="3" name="Rectangle 2"/>
          <p:cNvSpPr/>
          <p:nvPr/>
        </p:nvSpPr>
        <p:spPr>
          <a:xfrm>
            <a:off x="3635897" y="1196752"/>
            <a:ext cx="5328590" cy="3541995"/>
          </a:xfrm>
          <a:prstGeom prst="rect">
            <a:avLst/>
          </a:prstGeom>
        </p:spPr>
        <p:txBody>
          <a:bodyPr wrap="square">
            <a:spAutoFit/>
          </a:bodyPr>
          <a:lstStyle/>
          <a:p>
            <a:pPr algn="just" rtl="1">
              <a:spcAft>
                <a:spcPts val="500"/>
              </a:spcAft>
            </a:pPr>
            <a:r>
              <a:rPr lang="fa-IR" sz="2000" dirty="0">
                <a:latin typeface="Times New Roman" panose="02020603050405020304" pitchFamily="18" charset="0"/>
                <a:cs typeface="B Nazanin" panose="00000400000000000000" pitchFamily="2" charset="-78"/>
              </a:rPr>
              <a:t>این طرح بدون لچک و ترنج بوده است. زمینه شامل انواعی </a:t>
            </a:r>
            <a:r>
              <a:rPr lang="fa-IR" sz="2000" dirty="0" smtClean="0">
                <a:latin typeface="Times New Roman" panose="02020603050405020304" pitchFamily="18" charset="0"/>
                <a:cs typeface="B Nazanin" panose="00000400000000000000" pitchFamily="2" charset="-78"/>
              </a:rPr>
              <a:t>از       </a:t>
            </a:r>
            <a:r>
              <a:rPr lang="fa-IR" sz="2000" dirty="0">
                <a:latin typeface="Times New Roman" panose="02020603050405020304" pitchFamily="18" charset="0"/>
                <a:cs typeface="B Nazanin" panose="00000400000000000000" pitchFamily="2" charset="-78"/>
              </a:rPr>
              <a:t>برگ های بزرگ ترکیبی و گل های گرد و غنچه است. آنچه در این طرح بیشتر حائز اهمیت بوده، حاشیه به نام کلمی با واگیرهای از دو گل شاه عباسی بزرگ و یک گل ترکیبی در میان گل ها </a:t>
            </a:r>
            <a:r>
              <a:rPr lang="fa-IR" sz="2000" dirty="0" smtClean="0">
                <a:latin typeface="Times New Roman" panose="02020603050405020304" pitchFamily="18" charset="0"/>
                <a:cs typeface="B Nazanin" panose="00000400000000000000" pitchFamily="2" charset="-78"/>
              </a:rPr>
              <a:t>است. </a:t>
            </a:r>
          </a:p>
          <a:p>
            <a:pPr algn="just" rtl="1">
              <a:spcAft>
                <a:spcPts val="500"/>
              </a:spcAft>
            </a:pPr>
            <a:r>
              <a:rPr lang="fa-IR" sz="2000" dirty="0" smtClean="0">
                <a:latin typeface="Arial" panose="020B0604020202020204" pitchFamily="34" charset="0"/>
                <a:cs typeface="B Nazanin" panose="00000400000000000000" pitchFamily="2" charset="-78"/>
              </a:rPr>
              <a:t>این </a:t>
            </a:r>
            <a:r>
              <a:rPr lang="fa-IR" sz="2000" dirty="0">
                <a:latin typeface="Arial" panose="020B0604020202020204" pitchFamily="34" charset="0"/>
                <a:cs typeface="B Nazanin" panose="00000400000000000000" pitchFamily="2" charset="-78"/>
              </a:rPr>
              <a:t>طرح به دلیل افشان بودن، بدون ترنج، سر ترنج و لچک است</a:t>
            </a:r>
            <a:r>
              <a:rPr lang="fa-IR" sz="2000" dirty="0" smtClean="0">
                <a:latin typeface="Arial" panose="020B0604020202020204" pitchFamily="34" charset="0"/>
                <a:cs typeface="B Nazanin" panose="00000400000000000000" pitchFamily="2" charset="-78"/>
              </a:rPr>
              <a:t>،   </a:t>
            </a:r>
            <a:r>
              <a:rPr lang="fa-IR" sz="2000" dirty="0">
                <a:latin typeface="Arial" panose="020B0604020202020204" pitchFamily="34" charset="0"/>
                <a:cs typeface="B Nazanin" panose="00000400000000000000" pitchFamily="2" charset="-78"/>
              </a:rPr>
              <a:t>اما دارای یک گویک کوچک در مرکز است. حاشیه یک دوم نصف </a:t>
            </a:r>
            <a:r>
              <a:rPr lang="fa-IR" sz="2000" dirty="0" smtClean="0">
                <a:latin typeface="Arial" panose="020B0604020202020204" pitchFamily="34" charset="0"/>
                <a:cs typeface="B Nazanin" panose="00000400000000000000" pitchFamily="2" charset="-78"/>
              </a:rPr>
              <a:t> عرض </a:t>
            </a:r>
            <a:r>
              <a:rPr lang="fa-IR" sz="2000" dirty="0">
                <a:latin typeface="Arial" panose="020B0604020202020204" pitchFamily="34" charset="0"/>
                <a:cs typeface="B Nazanin" panose="00000400000000000000" pitchFamily="2" charset="-78"/>
              </a:rPr>
              <a:t>متن بوده، با یک حاشیه متفاوت به نام کلمی، واگیرهای از </a:t>
            </a:r>
            <a:r>
              <a:rPr lang="fa-IR" sz="2000" dirty="0" smtClean="0">
                <a:latin typeface="Arial" panose="020B0604020202020204" pitchFamily="34" charset="0"/>
                <a:cs typeface="B Nazanin" panose="00000400000000000000" pitchFamily="2" charset="-78"/>
              </a:rPr>
              <a:t> یک </a:t>
            </a:r>
            <a:r>
              <a:rPr lang="fa-IR" sz="2000" dirty="0">
                <a:latin typeface="Arial" panose="020B0604020202020204" pitchFamily="34" charset="0"/>
                <a:cs typeface="B Nazanin" panose="00000400000000000000" pitchFamily="2" charset="-78"/>
              </a:rPr>
              <a:t>گل گرد و یک گل شاه عباسی، دو برگ و یک شاخه از گل های گرد کوچک تشکیل است، زمینه با انواعی از برگ های بزرگ ترکیبی، گلهای گرد و شاه عباسی و غنچه ها و گل های گرد کوچک با شاخه هایی به هم متصل هستند.</a:t>
            </a:r>
            <a:endParaRPr lang="fa-IR" sz="2000" dirty="0">
              <a:cs typeface="B Nazanin" panose="00000400000000000000" pitchFamily="2" charset="-78"/>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3" y="1484783"/>
            <a:ext cx="3528393" cy="4227309"/>
          </a:xfrm>
          <a:prstGeom prst="rect">
            <a:avLst/>
          </a:prstGeom>
        </p:spPr>
      </p:pic>
    </p:spTree>
    <p:extLst>
      <p:ext uri="{BB962C8B-B14F-4D97-AF65-F5344CB8AC3E}">
        <p14:creationId xmlns:p14="http://schemas.microsoft.com/office/powerpoint/2010/main" val="8006620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53423" y="332656"/>
            <a:ext cx="4562467" cy="619272"/>
          </a:xfrm>
          <a:prstGeom prst="rect">
            <a:avLst/>
          </a:prstGeom>
        </p:spPr>
        <p:txBody>
          <a:bodyPr wrap="none">
            <a:spAutoFit/>
          </a:bodyPr>
          <a:lstStyle/>
          <a:p>
            <a:pPr algn="r" rtl="1">
              <a:lnSpc>
                <a:spcPct val="107000"/>
              </a:lnSpc>
              <a:spcAft>
                <a:spcPts val="800"/>
              </a:spcAft>
            </a:pPr>
            <a:r>
              <a:rPr lang="fa-IR" sz="3200" b="1" dirty="0" smtClean="0">
                <a:solidFill>
                  <a:prstClr val="black"/>
                </a:solidFill>
                <a:latin typeface="Arial" panose="020B0604020202020204" pitchFamily="34" charset="0"/>
                <a:cs typeface="B Nazanin" panose="00000400000000000000" pitchFamily="2" charset="-78"/>
              </a:rPr>
              <a:t>اجزا و نقشمایه های طرح افشان</a:t>
            </a:r>
            <a:endParaRPr lang="en-US" sz="3200" b="1" dirty="0">
              <a:solidFill>
                <a:prstClr val="black"/>
              </a:solidFill>
              <a:latin typeface="Calibri" panose="020F0502020204030204" pitchFamily="34" charset="0"/>
              <a:ea typeface="Calibri" panose="020F0502020204030204" pitchFamily="34" charset="0"/>
              <a:cs typeface="B Nazanin" panose="00000400000000000000" pitchFamily="2" charset="-78"/>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1655" y="1484784"/>
            <a:ext cx="6946002" cy="2736304"/>
          </a:xfrm>
          <a:prstGeom prst="rect">
            <a:avLst/>
          </a:prstGeom>
        </p:spPr>
      </p:pic>
    </p:spTree>
    <p:extLst>
      <p:ext uri="{BB962C8B-B14F-4D97-AF65-F5344CB8AC3E}">
        <p14:creationId xmlns:p14="http://schemas.microsoft.com/office/powerpoint/2010/main" val="4555865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857300" y="361456"/>
            <a:ext cx="3472425" cy="619272"/>
          </a:xfrm>
          <a:prstGeom prst="rect">
            <a:avLst/>
          </a:prstGeom>
        </p:spPr>
        <p:txBody>
          <a:bodyPr wrap="none">
            <a:spAutoFit/>
          </a:bodyPr>
          <a:lstStyle/>
          <a:p>
            <a:pPr algn="r" rtl="1">
              <a:lnSpc>
                <a:spcPct val="107000"/>
              </a:lnSpc>
              <a:spcAft>
                <a:spcPts val="800"/>
              </a:spcAft>
            </a:pPr>
            <a:r>
              <a:rPr lang="fa-IR" sz="3200" b="1" dirty="0">
                <a:solidFill>
                  <a:prstClr val="black"/>
                </a:solidFill>
                <a:latin typeface="Arial" panose="020B0604020202020204" pitchFamily="34" charset="0"/>
                <a:cs typeface="B Nazanin" panose="00000400000000000000" pitchFamily="2" charset="-78"/>
              </a:rPr>
              <a:t>طرح لچک </a:t>
            </a:r>
            <a:r>
              <a:rPr lang="fa-IR" sz="3200" b="1" dirty="0" smtClean="0">
                <a:solidFill>
                  <a:prstClr val="black"/>
                </a:solidFill>
                <a:latin typeface="Arial" panose="020B0604020202020204" pitchFamily="34" charset="0"/>
                <a:cs typeface="B Nazanin" panose="00000400000000000000" pitchFamily="2" charset="-78"/>
              </a:rPr>
              <a:t>ترنج صبوری</a:t>
            </a:r>
            <a:endParaRPr lang="en-US" sz="3200" b="1" dirty="0">
              <a:solidFill>
                <a:prstClr val="black"/>
              </a:solidFill>
              <a:latin typeface="Calibri" panose="020F0502020204030204" pitchFamily="34" charset="0"/>
              <a:ea typeface="Calibri" panose="020F0502020204030204" pitchFamily="34" charset="0"/>
              <a:cs typeface="B Nazanin" panose="00000400000000000000" pitchFamily="2" charset="-78"/>
            </a:endParaRPr>
          </a:p>
        </p:txBody>
      </p:sp>
      <p:sp>
        <p:nvSpPr>
          <p:cNvPr id="3" name="Rectangle 2"/>
          <p:cNvSpPr/>
          <p:nvPr/>
        </p:nvSpPr>
        <p:spPr>
          <a:xfrm>
            <a:off x="3635897" y="1196752"/>
            <a:ext cx="5328590" cy="6376104"/>
          </a:xfrm>
          <a:prstGeom prst="rect">
            <a:avLst/>
          </a:prstGeom>
        </p:spPr>
        <p:txBody>
          <a:bodyPr wrap="square">
            <a:spAutoFit/>
          </a:bodyPr>
          <a:lstStyle/>
          <a:p>
            <a:pPr algn="just" rtl="1">
              <a:spcBef>
                <a:spcPts val="0"/>
              </a:spcBef>
              <a:spcAft>
                <a:spcPts val="500"/>
              </a:spcAft>
            </a:pPr>
            <a:r>
              <a:rPr lang="fa-IR" sz="2000" dirty="0">
                <a:latin typeface="Arial" panose="020B0604020202020204" pitchFamily="34" charset="0"/>
                <a:cs typeface="B Nazanin" panose="00000400000000000000" pitchFamily="2" charset="-78"/>
              </a:rPr>
              <a:t>زمینه شامل انواعی از گل ها و برگ های کوچک است. ترنج به </a:t>
            </a:r>
            <a:r>
              <a:rPr lang="fa-IR" sz="2000" dirty="0" smtClean="0">
                <a:latin typeface="Arial" panose="020B0604020202020204" pitchFamily="34" charset="0"/>
                <a:cs typeface="B Nazanin" panose="00000400000000000000" pitchFamily="2" charset="-78"/>
              </a:rPr>
              <a:t>   شکل </a:t>
            </a:r>
            <a:r>
              <a:rPr lang="fa-IR" sz="2000" dirty="0">
                <a:latin typeface="Arial" panose="020B0604020202020204" pitchFamily="34" charset="0"/>
                <a:cs typeface="B Nazanin" panose="00000400000000000000" pitchFamily="2" charset="-78"/>
              </a:rPr>
              <a:t>لوزی از در زمینه تشکیل شده، با انواعی از برگها و گل های کوچک و سرترنج بزرگ به شکل قاب اسلیمی است. لچک با خطوط به شکل قاب از زمینه جدا شده است، با گوشه بسیار کوچک و انواعی از گل های شاه عباسی بوده و حاشیه با طرح سماوری با </a:t>
            </a:r>
            <a:r>
              <a:rPr lang="fa-IR" sz="2000" dirty="0" smtClean="0">
                <a:latin typeface="Arial" panose="020B0604020202020204" pitchFamily="34" charset="0"/>
                <a:cs typeface="B Nazanin" panose="00000400000000000000" pitchFamily="2" charset="-78"/>
              </a:rPr>
              <a:t>انواعی   </a:t>
            </a:r>
            <a:r>
              <a:rPr lang="fa-IR" sz="2000" dirty="0">
                <a:latin typeface="Arial" panose="020B0604020202020204" pitchFamily="34" charset="0"/>
                <a:cs typeface="B Nazanin" panose="00000400000000000000" pitchFamily="2" charset="-78"/>
              </a:rPr>
              <a:t>از گل های گرد است.</a:t>
            </a:r>
            <a:endParaRPr lang="fa-IR" sz="2000" dirty="0">
              <a:cs typeface="B Nazanin" panose="00000400000000000000" pitchFamily="2" charset="-78"/>
            </a:endParaRPr>
          </a:p>
          <a:p>
            <a:pPr algn="just" rtl="1">
              <a:spcBef>
                <a:spcPts val="0"/>
              </a:spcBef>
              <a:spcAft>
                <a:spcPts val="500"/>
              </a:spcAft>
            </a:pPr>
            <a:r>
              <a:rPr lang="fa-IR" sz="2000" dirty="0">
                <a:latin typeface="Arial" panose="020B0604020202020204" pitchFamily="34" charset="0"/>
                <a:cs typeface="B Nazanin" panose="00000400000000000000" pitchFamily="2" charset="-78"/>
              </a:rPr>
              <a:t>لچک از حدود سه پنجم نصف طول متن شروع شاه و در عرض به </a:t>
            </a:r>
            <a:r>
              <a:rPr lang="fa-IR" sz="2000" dirty="0" smtClean="0">
                <a:latin typeface="Arial" panose="020B0604020202020204" pitchFamily="34" charset="0"/>
                <a:cs typeface="B Nazanin" panose="00000400000000000000" pitchFamily="2" charset="-78"/>
              </a:rPr>
              <a:t>  هم </a:t>
            </a:r>
            <a:r>
              <a:rPr lang="fa-IR" sz="2000" dirty="0">
                <a:latin typeface="Arial" panose="020B0604020202020204" pitchFamily="34" charset="0"/>
                <a:cs typeface="B Nazanin" panose="00000400000000000000" pitchFamily="2" charset="-78"/>
              </a:rPr>
              <a:t>متصل نیست. خط جدا کننده لچک از زمینه به شکل گل لاله </a:t>
            </a:r>
            <a:r>
              <a:rPr lang="fa-IR" sz="2000" dirty="0" smtClean="0">
                <a:latin typeface="Arial" panose="020B0604020202020204" pitchFamily="34" charset="0"/>
                <a:cs typeface="B Nazanin" panose="00000400000000000000" pitchFamily="2" charset="-78"/>
              </a:rPr>
              <a:t>  است</a:t>
            </a:r>
            <a:r>
              <a:rPr lang="fa-IR" sz="2000" dirty="0">
                <a:latin typeface="Arial" panose="020B0604020202020204" pitchFamily="34" charset="0"/>
                <a:cs typeface="B Nazanin" panose="00000400000000000000" pitchFamily="2" charset="-78"/>
              </a:rPr>
              <a:t>. گوشه در اندازه کوچک، ضلع طولی و عرضی لچک با هم برابر و لچک با زاویه 45 درجه رسم شاده و یک قاب اسلیمی کوچک در مرکز لچک است. ترنج به شکل لوزی با زاویه 45 درجه با دو زمینه رسم شاده، سرترنج به شکل قاب اسلیمی است، یک نقش به شكل ۷ در چهار سوی ترنج بر روی قاب (گار پیز) قرار دارد و کار بیز در </a:t>
            </a:r>
            <a:r>
              <a:rPr lang="fa-IR" sz="2000" dirty="0" smtClean="0">
                <a:latin typeface="Arial" panose="020B0604020202020204" pitchFamily="34" charset="0"/>
                <a:cs typeface="B Nazanin" panose="00000400000000000000" pitchFamily="2" charset="-78"/>
              </a:rPr>
              <a:t> اندازه </a:t>
            </a:r>
            <a:r>
              <a:rPr lang="fa-IR" sz="2000" dirty="0">
                <a:latin typeface="Arial" panose="020B0604020202020204" pitchFamily="34" charset="0"/>
                <a:cs typeface="B Nazanin" panose="00000400000000000000" pitchFamily="2" charset="-78"/>
              </a:rPr>
              <a:t>بزرگ و دسته در اندازه کوچک است. زمینه متن با شاخه هایی از غنچه و برگ در اندازه کوچک با شاخه هایی به هم </a:t>
            </a:r>
            <a:r>
              <a:rPr lang="fa-IR" sz="2000" dirty="0" smtClean="0">
                <a:latin typeface="Arial" panose="020B0604020202020204" pitchFamily="34" charset="0"/>
                <a:cs typeface="B Nazanin" panose="00000400000000000000" pitchFamily="2" charset="-78"/>
              </a:rPr>
              <a:t>متصل     است</a:t>
            </a:r>
            <a:r>
              <a:rPr lang="fa-IR" sz="2000" dirty="0">
                <a:latin typeface="Arial" panose="020B0604020202020204" pitchFamily="34" charset="0"/>
                <a:cs typeface="B Nazanin" panose="00000400000000000000" pitchFamily="2" charset="-78"/>
              </a:rPr>
              <a:t>. حاشیه یک دوم نصف عرض متن و قاپ اسلیمی و شاماما در حاشیه در اندازه بزرگ بوده و تراکم نقوش در زمینه حاشیه زیاد </a:t>
            </a:r>
            <a:r>
              <a:rPr lang="fa-IR" sz="2000" dirty="0" smtClean="0">
                <a:latin typeface="Arial" panose="020B0604020202020204" pitchFamily="34" charset="0"/>
                <a:cs typeface="B Nazanin" panose="00000400000000000000" pitchFamily="2" charset="-78"/>
              </a:rPr>
              <a:t>    است</a:t>
            </a:r>
            <a:r>
              <a:rPr lang="fa-IR" sz="2000" dirty="0">
                <a:latin typeface="Arial" panose="020B0604020202020204" pitchFamily="34" charset="0"/>
                <a:cs typeface="B Nazanin" panose="00000400000000000000" pitchFamily="2" charset="-78"/>
              </a:rPr>
              <a:t>.</a:t>
            </a:r>
            <a:endParaRPr lang="fa-IR" sz="2000" dirty="0">
              <a:cs typeface="B Nazanin" panose="00000400000000000000" pitchFamily="2" charset="-78"/>
            </a:endParaRPr>
          </a:p>
          <a:p>
            <a:pPr algn="just"/>
            <a:r>
              <a:rPr lang="fa-IR" sz="2000" dirty="0">
                <a:cs typeface="B Nazanin" panose="00000400000000000000" pitchFamily="2" charset="-78"/>
              </a:rPr>
              <a:t/>
            </a:r>
            <a:br>
              <a:rPr lang="fa-IR" sz="2000" dirty="0">
                <a:cs typeface="B Nazanin" panose="00000400000000000000" pitchFamily="2" charset="-78"/>
              </a:rPr>
            </a:br>
            <a:endParaRPr lang="fa-IR" sz="2000" dirty="0">
              <a:cs typeface="B Nazanin" panose="00000400000000000000" pitchFamily="2" charset="-78"/>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635" y="1556792"/>
            <a:ext cx="3418203" cy="4536504"/>
          </a:xfrm>
          <a:prstGeom prst="rect">
            <a:avLst/>
          </a:prstGeom>
        </p:spPr>
      </p:pic>
    </p:spTree>
    <p:extLst>
      <p:ext uri="{BB962C8B-B14F-4D97-AF65-F5344CB8AC3E}">
        <p14:creationId xmlns:p14="http://schemas.microsoft.com/office/powerpoint/2010/main" val="13864702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76803" y="332656"/>
            <a:ext cx="6253636" cy="619272"/>
          </a:xfrm>
          <a:prstGeom prst="rect">
            <a:avLst/>
          </a:prstGeom>
        </p:spPr>
        <p:txBody>
          <a:bodyPr wrap="none">
            <a:spAutoFit/>
          </a:bodyPr>
          <a:lstStyle/>
          <a:p>
            <a:pPr algn="r" rtl="1">
              <a:lnSpc>
                <a:spcPct val="107000"/>
              </a:lnSpc>
              <a:spcAft>
                <a:spcPts val="800"/>
              </a:spcAft>
            </a:pPr>
            <a:r>
              <a:rPr lang="fa-IR" sz="3200" b="1" dirty="0" smtClean="0">
                <a:solidFill>
                  <a:prstClr val="black"/>
                </a:solidFill>
                <a:latin typeface="Arial" panose="020B0604020202020204" pitchFamily="34" charset="0"/>
                <a:cs typeface="B Nazanin" panose="00000400000000000000" pitchFamily="2" charset="-78"/>
              </a:rPr>
              <a:t>اجزا و نقشمایه های طرح </a:t>
            </a:r>
            <a:r>
              <a:rPr lang="fa-IR" sz="3200" b="1" dirty="0">
                <a:solidFill>
                  <a:prstClr val="black"/>
                </a:solidFill>
                <a:latin typeface="Arial" panose="020B0604020202020204" pitchFamily="34" charset="0"/>
                <a:cs typeface="B Nazanin" panose="00000400000000000000" pitchFamily="2" charset="-78"/>
              </a:rPr>
              <a:t>لچک ترنج </a:t>
            </a:r>
            <a:r>
              <a:rPr lang="fa-IR" sz="3200" b="1" dirty="0" smtClean="0">
                <a:solidFill>
                  <a:prstClr val="black"/>
                </a:solidFill>
                <a:latin typeface="Arial" panose="020B0604020202020204" pitchFamily="34" charset="0"/>
                <a:cs typeface="B Nazanin" panose="00000400000000000000" pitchFamily="2" charset="-78"/>
              </a:rPr>
              <a:t>صبوری</a:t>
            </a:r>
            <a:endParaRPr lang="en-US" sz="3200" b="1" dirty="0">
              <a:solidFill>
                <a:prstClr val="black"/>
              </a:solidFill>
              <a:latin typeface="Calibri" panose="020F0502020204030204" pitchFamily="34" charset="0"/>
              <a:ea typeface="Calibri" panose="020F0502020204030204" pitchFamily="34" charset="0"/>
              <a:cs typeface="B Nazanin" panose="00000400000000000000" pitchFamily="2" charset="-78"/>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5289" y="1196752"/>
            <a:ext cx="5976664" cy="5477639"/>
          </a:xfrm>
          <a:prstGeom prst="rect">
            <a:avLst/>
          </a:prstGeom>
        </p:spPr>
      </p:pic>
    </p:spTree>
    <p:extLst>
      <p:ext uri="{BB962C8B-B14F-4D97-AF65-F5344CB8AC3E}">
        <p14:creationId xmlns:p14="http://schemas.microsoft.com/office/powerpoint/2010/main" val="16740635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483768" y="332656"/>
            <a:ext cx="4389343" cy="619272"/>
          </a:xfrm>
          <a:prstGeom prst="rect">
            <a:avLst/>
          </a:prstGeom>
        </p:spPr>
        <p:txBody>
          <a:bodyPr wrap="none">
            <a:spAutoFit/>
          </a:bodyPr>
          <a:lstStyle/>
          <a:p>
            <a:pPr algn="r" rtl="1">
              <a:lnSpc>
                <a:spcPct val="107000"/>
              </a:lnSpc>
              <a:spcAft>
                <a:spcPts val="800"/>
              </a:spcAft>
            </a:pPr>
            <a:r>
              <a:rPr lang="fa-IR" sz="3200" b="1" dirty="0">
                <a:solidFill>
                  <a:prstClr val="black"/>
                </a:solidFill>
                <a:latin typeface="Arial" panose="020B0604020202020204" pitchFamily="34" charset="0"/>
                <a:cs typeface="B Nazanin" panose="00000400000000000000" pitchFamily="2" charset="-78"/>
              </a:rPr>
              <a:t>طرح لچک </a:t>
            </a:r>
            <a:r>
              <a:rPr lang="fa-IR" sz="3200" b="1" dirty="0" smtClean="0">
                <a:solidFill>
                  <a:prstClr val="black"/>
                </a:solidFill>
                <a:latin typeface="Arial" panose="020B0604020202020204" pitchFamily="34" charset="0"/>
                <a:cs typeface="B Nazanin" panose="00000400000000000000" pitchFamily="2" charset="-78"/>
              </a:rPr>
              <a:t>ترنج اسماعیل بیگ</a:t>
            </a:r>
            <a:endParaRPr lang="en-US" sz="3200" b="1" dirty="0">
              <a:solidFill>
                <a:prstClr val="black"/>
              </a:solidFill>
              <a:latin typeface="Calibri" panose="020F0502020204030204" pitchFamily="34" charset="0"/>
              <a:ea typeface="Calibri" panose="020F0502020204030204" pitchFamily="34" charset="0"/>
              <a:cs typeface="B Nazanin" panose="00000400000000000000" pitchFamily="2" charset="-78"/>
            </a:endParaRPr>
          </a:p>
        </p:txBody>
      </p:sp>
      <p:sp>
        <p:nvSpPr>
          <p:cNvPr id="3" name="Rectangle 2"/>
          <p:cNvSpPr/>
          <p:nvPr/>
        </p:nvSpPr>
        <p:spPr>
          <a:xfrm>
            <a:off x="3635897" y="1196752"/>
            <a:ext cx="5328590" cy="4465325"/>
          </a:xfrm>
          <a:prstGeom prst="rect">
            <a:avLst/>
          </a:prstGeom>
        </p:spPr>
        <p:txBody>
          <a:bodyPr wrap="square">
            <a:spAutoFit/>
          </a:bodyPr>
          <a:lstStyle/>
          <a:p>
            <a:pPr algn="just" rtl="1">
              <a:spcBef>
                <a:spcPts val="0"/>
              </a:spcBef>
              <a:spcAft>
                <a:spcPts val="500"/>
              </a:spcAft>
            </a:pPr>
            <a:r>
              <a:rPr lang="fa-IR" sz="2000" dirty="0">
                <a:latin typeface="Times New Roman" panose="02020603050405020304" pitchFamily="18" charset="0"/>
                <a:cs typeface="B Nazanin" panose="00000400000000000000" pitchFamily="2" charset="-78"/>
              </a:rPr>
              <a:t>زمینه با انواعی از برگها پر شده و ترنج به شکل دایره شامل دو </a:t>
            </a:r>
            <a:r>
              <a:rPr lang="fa-IR" sz="2000" dirty="0" smtClean="0">
                <a:latin typeface="Times New Roman" panose="02020603050405020304" pitchFamily="18" charset="0"/>
                <a:cs typeface="B Nazanin" panose="00000400000000000000" pitchFamily="2" charset="-78"/>
              </a:rPr>
              <a:t>     زمینه </a:t>
            </a:r>
            <a:r>
              <a:rPr lang="fa-IR" sz="2000" dirty="0">
                <a:latin typeface="Times New Roman" panose="02020603050405020304" pitchFamily="18" charset="0"/>
                <a:cs typeface="B Nazanin" panose="00000400000000000000" pitchFamily="2" charset="-78"/>
              </a:rPr>
              <a:t>است و چهار گل ترکیبی بزرگ در چهار سوی ترنج دارد. </a:t>
            </a:r>
            <a:r>
              <a:rPr lang="fa-IR" sz="2000" dirty="0" smtClean="0">
                <a:latin typeface="Times New Roman" panose="02020603050405020304" pitchFamily="18" charset="0"/>
                <a:cs typeface="B Nazanin" panose="00000400000000000000" pitchFamily="2" charset="-78"/>
              </a:rPr>
              <a:t>    لچک </a:t>
            </a:r>
            <a:r>
              <a:rPr lang="fa-IR" sz="2000" dirty="0">
                <a:latin typeface="Times New Roman" panose="02020603050405020304" pitchFamily="18" charset="0"/>
                <a:cs typeface="B Nazanin" panose="00000400000000000000" pitchFamily="2" charset="-78"/>
              </a:rPr>
              <a:t>با دو برگ بزرگ از زمینه جدا شده و یک برگ بزرگ در مرکز لچک قرار دارد و دارای یک گوشه بسیار کوچک است. حاشیه دارای طرح سماوری بوده و به طور کلی تراکم نقوش کمتری دارد</a:t>
            </a:r>
            <a:r>
              <a:rPr lang="fa-IR" sz="2000" dirty="0" smtClean="0">
                <a:latin typeface="Times New Roman" panose="02020603050405020304" pitchFamily="18" charset="0"/>
                <a:cs typeface="B Nazanin" panose="00000400000000000000" pitchFamily="2" charset="-78"/>
              </a:rPr>
              <a:t>.</a:t>
            </a:r>
            <a:endParaRPr lang="fa-IR" sz="2000" dirty="0" smtClean="0">
              <a:cs typeface="B Nazanin" panose="00000400000000000000" pitchFamily="2" charset="-78"/>
            </a:endParaRPr>
          </a:p>
          <a:p>
            <a:pPr algn="just" rtl="1">
              <a:spcBef>
                <a:spcPts val="0"/>
              </a:spcBef>
              <a:spcAft>
                <a:spcPts val="500"/>
              </a:spcAft>
            </a:pPr>
            <a:r>
              <a:rPr lang="fa-IR" sz="2000" dirty="0">
                <a:latin typeface="Arial" panose="020B0604020202020204" pitchFamily="34" charset="0"/>
                <a:cs typeface="B Nazanin" panose="00000400000000000000" pitchFamily="2" charset="-78"/>
              </a:rPr>
              <a:t>لچک از دو سوم نصف طول متن شروع شده و در ضلع عرضی به هم متصل نیست، خط جدا کننده لچک از زمینه از دو برگ بزرگ </a:t>
            </a:r>
            <a:r>
              <a:rPr lang="fa-IR" sz="2000" dirty="0" smtClean="0">
                <a:latin typeface="Arial" panose="020B0604020202020204" pitchFamily="34" charset="0"/>
                <a:cs typeface="B Nazanin" panose="00000400000000000000" pitchFamily="2" charset="-78"/>
              </a:rPr>
              <a:t>    تشکیل </a:t>
            </a:r>
            <a:r>
              <a:rPr lang="fa-IR" sz="2000" dirty="0">
                <a:latin typeface="Arial" panose="020B0604020202020204" pitchFamily="34" charset="0"/>
                <a:cs typeface="B Nazanin" panose="00000400000000000000" pitchFamily="2" charset="-78"/>
              </a:rPr>
              <a:t>شده و لچک با یک برگ بزرگ در وسط و یک گوشه </a:t>
            </a:r>
            <a:r>
              <a:rPr lang="fa-IR" sz="2000" dirty="0" smtClean="0">
                <a:latin typeface="Arial" panose="020B0604020202020204" pitchFamily="34" charset="0"/>
                <a:cs typeface="B Nazanin" panose="00000400000000000000" pitchFamily="2" charset="-78"/>
              </a:rPr>
              <a:t>      کوچک </a:t>
            </a:r>
            <a:r>
              <a:rPr lang="fa-IR" sz="2000" dirty="0">
                <a:latin typeface="Arial" panose="020B0604020202020204" pitchFamily="34" charset="0"/>
                <a:cs typeface="B Nazanin" panose="00000400000000000000" pitchFamily="2" charset="-78"/>
              </a:rPr>
              <a:t>است. ترنج به شکل دایره در اندازه کوچک بوده، چهار دسته بزرگ در چهار سوی ترنج قرار دارد و سرترنج به شکل قاب اسلیمی بزرگ است. پهنای حاشیه به اندازه یک دوم نصف عرض متن است، قاب های اسلیمی در حاشیه در اندازه بزرگ بوده و نقش گوشه در چهار گوشه حاشیه بزرگ تکرار شده و به طور کلی زمینه متن </a:t>
            </a:r>
            <a:r>
              <a:rPr lang="fa-IR" sz="2000" dirty="0" smtClean="0">
                <a:latin typeface="Arial" panose="020B0604020202020204" pitchFamily="34" charset="0"/>
                <a:cs typeface="B Nazanin" panose="00000400000000000000" pitchFamily="2" charset="-78"/>
              </a:rPr>
              <a:t>     خلوت </a:t>
            </a:r>
            <a:r>
              <a:rPr lang="fa-IR" sz="2000" dirty="0">
                <a:latin typeface="Arial" panose="020B0604020202020204" pitchFamily="34" charset="0"/>
                <a:cs typeface="B Nazanin" panose="00000400000000000000" pitchFamily="2" charset="-78"/>
              </a:rPr>
              <a:t>است</a:t>
            </a:r>
            <a:r>
              <a:rPr lang="fa-IR" sz="2000" dirty="0" smtClean="0">
                <a:latin typeface="Arial" panose="020B0604020202020204" pitchFamily="34" charset="0"/>
                <a:cs typeface="B Nazanin" panose="00000400000000000000" pitchFamily="2" charset="-78"/>
              </a:rPr>
              <a:t>.</a:t>
            </a:r>
            <a:endParaRPr lang="fa-IR" sz="2000" dirty="0">
              <a:cs typeface="B Nazanin" panose="00000400000000000000" pitchFamily="2" charset="-78"/>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r="7042"/>
          <a:stretch/>
        </p:blipFill>
        <p:spPr>
          <a:xfrm>
            <a:off x="178857" y="1161162"/>
            <a:ext cx="3441839" cy="4536504"/>
          </a:xfrm>
          <a:prstGeom prst="rect">
            <a:avLst/>
          </a:prstGeom>
        </p:spPr>
      </p:pic>
    </p:spTree>
    <p:extLst>
      <p:ext uri="{BB962C8B-B14F-4D97-AF65-F5344CB8AC3E}">
        <p14:creationId xmlns:p14="http://schemas.microsoft.com/office/powerpoint/2010/main" val="16035615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71600" y="404664"/>
            <a:ext cx="7170554" cy="619272"/>
          </a:xfrm>
          <a:prstGeom prst="rect">
            <a:avLst/>
          </a:prstGeom>
        </p:spPr>
        <p:txBody>
          <a:bodyPr wrap="none">
            <a:spAutoFit/>
          </a:bodyPr>
          <a:lstStyle/>
          <a:p>
            <a:pPr algn="r" rtl="1">
              <a:lnSpc>
                <a:spcPct val="107000"/>
              </a:lnSpc>
              <a:spcAft>
                <a:spcPts val="800"/>
              </a:spcAft>
            </a:pPr>
            <a:r>
              <a:rPr lang="fa-IR" sz="3200" b="1" dirty="0" smtClean="0">
                <a:solidFill>
                  <a:prstClr val="black"/>
                </a:solidFill>
                <a:latin typeface="Arial" panose="020B0604020202020204" pitchFamily="34" charset="0"/>
                <a:cs typeface="B Nazanin" panose="00000400000000000000" pitchFamily="2" charset="-78"/>
              </a:rPr>
              <a:t>اجزا و نقشمایه های طرح </a:t>
            </a:r>
            <a:r>
              <a:rPr lang="fa-IR" sz="3200" b="1" dirty="0">
                <a:solidFill>
                  <a:prstClr val="black"/>
                </a:solidFill>
                <a:latin typeface="Arial" panose="020B0604020202020204" pitchFamily="34" charset="0"/>
                <a:cs typeface="B Nazanin" panose="00000400000000000000" pitchFamily="2" charset="-78"/>
              </a:rPr>
              <a:t>لچک </a:t>
            </a:r>
            <a:r>
              <a:rPr lang="fa-IR" sz="3200" b="1" dirty="0" smtClean="0">
                <a:solidFill>
                  <a:prstClr val="black"/>
                </a:solidFill>
                <a:latin typeface="Arial" panose="020B0604020202020204" pitchFamily="34" charset="0"/>
                <a:cs typeface="B Nazanin" panose="00000400000000000000" pitchFamily="2" charset="-78"/>
              </a:rPr>
              <a:t>ترنج اسماعیل بیگ</a:t>
            </a:r>
            <a:endParaRPr lang="en-US" sz="3200" b="1" dirty="0">
              <a:solidFill>
                <a:prstClr val="black"/>
              </a:solidFill>
              <a:latin typeface="Calibri" panose="020F0502020204030204" pitchFamily="34" charset="0"/>
              <a:ea typeface="Calibri" panose="020F0502020204030204" pitchFamily="34" charset="0"/>
              <a:cs typeface="B Nazanin" panose="00000400000000000000" pitchFamily="2" charset="-7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4171" y="1340768"/>
            <a:ext cx="7237983" cy="4354099"/>
          </a:xfrm>
          <a:prstGeom prst="rect">
            <a:avLst/>
          </a:prstGeom>
        </p:spPr>
      </p:pic>
    </p:spTree>
    <p:extLst>
      <p:ext uri="{BB962C8B-B14F-4D97-AF65-F5344CB8AC3E}">
        <p14:creationId xmlns:p14="http://schemas.microsoft.com/office/powerpoint/2010/main" val="19516861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699792" y="404664"/>
            <a:ext cx="3743333" cy="619272"/>
          </a:xfrm>
          <a:prstGeom prst="rect">
            <a:avLst/>
          </a:prstGeom>
        </p:spPr>
        <p:txBody>
          <a:bodyPr wrap="none">
            <a:spAutoFit/>
          </a:bodyPr>
          <a:lstStyle/>
          <a:p>
            <a:pPr algn="r" rtl="1">
              <a:lnSpc>
                <a:spcPct val="107000"/>
              </a:lnSpc>
              <a:spcAft>
                <a:spcPts val="800"/>
              </a:spcAft>
            </a:pPr>
            <a:r>
              <a:rPr lang="fa-IR" sz="3200" b="1" dirty="0">
                <a:solidFill>
                  <a:prstClr val="black"/>
                </a:solidFill>
                <a:latin typeface="Arial" panose="020B0604020202020204" pitchFamily="34" charset="0"/>
                <a:cs typeface="B Nazanin" panose="00000400000000000000" pitchFamily="2" charset="-78"/>
              </a:rPr>
              <a:t>طرح لچک </a:t>
            </a:r>
            <a:r>
              <a:rPr lang="fa-IR" sz="3200" b="1" dirty="0" smtClean="0">
                <a:solidFill>
                  <a:prstClr val="black"/>
                </a:solidFill>
                <a:latin typeface="Arial" panose="020B0604020202020204" pitchFamily="34" charset="0"/>
                <a:cs typeface="B Nazanin" panose="00000400000000000000" pitchFamily="2" charset="-78"/>
              </a:rPr>
              <a:t>ترنج یدی گول</a:t>
            </a:r>
            <a:endParaRPr lang="en-US" sz="3200" b="1" dirty="0">
              <a:solidFill>
                <a:prstClr val="black"/>
              </a:solidFill>
              <a:latin typeface="Calibri" panose="020F0502020204030204" pitchFamily="34" charset="0"/>
              <a:ea typeface="Calibri" panose="020F0502020204030204" pitchFamily="34" charset="0"/>
              <a:cs typeface="B Nazanin" panose="00000400000000000000" pitchFamily="2" charset="-78"/>
            </a:endParaRPr>
          </a:p>
        </p:txBody>
      </p:sp>
      <p:sp>
        <p:nvSpPr>
          <p:cNvPr id="3" name="Rectangle 2"/>
          <p:cNvSpPr/>
          <p:nvPr/>
        </p:nvSpPr>
        <p:spPr>
          <a:xfrm>
            <a:off x="3647723" y="1023936"/>
            <a:ext cx="5328590" cy="5696431"/>
          </a:xfrm>
          <a:prstGeom prst="rect">
            <a:avLst/>
          </a:prstGeom>
        </p:spPr>
        <p:txBody>
          <a:bodyPr wrap="square">
            <a:spAutoFit/>
          </a:bodyPr>
          <a:lstStyle/>
          <a:p>
            <a:pPr algn="just" rtl="1">
              <a:spcAft>
                <a:spcPts val="500"/>
              </a:spcAft>
            </a:pPr>
            <a:r>
              <a:rPr lang="fa-IR" sz="2000" dirty="0">
                <a:latin typeface="Arial" panose="020B0604020202020204" pitchFamily="34" charset="0"/>
                <a:cs typeface="B Nazanin" panose="00000400000000000000" pitchFamily="2" charset="-78"/>
              </a:rPr>
              <a:t>زمینه شامل برگ و گل های متنوعی است. ترنج به شکل دو مربع </a:t>
            </a:r>
            <a:r>
              <a:rPr lang="fa-IR" sz="2000" dirty="0" smtClean="0">
                <a:latin typeface="Arial" panose="020B0604020202020204" pitchFamily="34" charset="0"/>
                <a:cs typeface="B Nazanin" panose="00000400000000000000" pitchFamily="2" charset="-78"/>
              </a:rPr>
              <a:t>  است </a:t>
            </a:r>
            <a:r>
              <a:rPr lang="fa-IR" sz="2000" dirty="0">
                <a:latin typeface="Arial" panose="020B0604020202020204" pitchFamily="34" charset="0"/>
                <a:cs typeface="B Nazanin" panose="00000400000000000000" pitchFamily="2" charset="-78"/>
              </a:rPr>
              <a:t>که به صورت ضربدر بر روی هم قرار گرفته اند و از پنج زمینه تشکیل شده است. سرترنج بزرگ بوده و لچک به شکل لچک طرح تاجری است، با این تفاوت که در کنار لچک، دو برگ بزرگ و دو </a:t>
            </a:r>
            <a:r>
              <a:rPr lang="fa-IR" sz="2000" dirty="0" smtClean="0">
                <a:latin typeface="Arial" panose="020B0604020202020204" pitchFamily="34" charset="0"/>
                <a:cs typeface="B Nazanin" panose="00000400000000000000" pitchFamily="2" charset="-78"/>
              </a:rPr>
              <a:t>  گل </a:t>
            </a:r>
            <a:r>
              <a:rPr lang="fa-IR" sz="2000" dirty="0">
                <a:latin typeface="Arial" panose="020B0604020202020204" pitchFamily="34" charset="0"/>
                <a:cs typeface="B Nazanin" panose="00000400000000000000" pitchFamily="2" charset="-78"/>
              </a:rPr>
              <a:t>ترکیبی قرار دارد. حاشیه باطرح سماوری با واگیرهای </a:t>
            </a:r>
            <a:r>
              <a:rPr lang="fa-IR" sz="2000" dirty="0" smtClean="0">
                <a:latin typeface="Arial" panose="020B0604020202020204" pitchFamily="34" charset="0"/>
                <a:cs typeface="B Nazanin" panose="00000400000000000000" pitchFamily="2" charset="-78"/>
              </a:rPr>
              <a:t>از         </a:t>
            </a:r>
            <a:r>
              <a:rPr lang="fa-IR" sz="2000" dirty="0">
                <a:latin typeface="Arial" panose="020B0604020202020204" pitchFamily="34" charset="0"/>
                <a:cs typeface="B Nazanin" panose="00000400000000000000" pitchFamily="2" charset="-78"/>
              </a:rPr>
              <a:t>قاب های اسلیمی بزرگ است</a:t>
            </a:r>
            <a:r>
              <a:rPr lang="fa-IR" sz="2000" dirty="0" smtClean="0">
                <a:latin typeface="Arial" panose="020B0604020202020204" pitchFamily="34" charset="0"/>
                <a:cs typeface="B Nazanin" panose="00000400000000000000" pitchFamily="2" charset="-78"/>
              </a:rPr>
              <a:t>.</a:t>
            </a:r>
          </a:p>
          <a:p>
            <a:pPr algn="just" rtl="1">
              <a:spcAft>
                <a:spcPts val="500"/>
              </a:spcAft>
            </a:pPr>
            <a:r>
              <a:rPr lang="fa-IR" sz="2000" dirty="0">
                <a:latin typeface="Arial" panose="020B0604020202020204" pitchFamily="34" charset="0"/>
                <a:cs typeface="B Nazanin" panose="00000400000000000000" pitchFamily="2" charset="-78"/>
              </a:rPr>
              <a:t>لچک از سه چهارم نصف طول متن شروع شده</a:t>
            </a:r>
            <a:r>
              <a:rPr lang="fa-IR" sz="2000" dirty="0" smtClean="0">
                <a:latin typeface="Arial" panose="020B0604020202020204" pitchFamily="34" charset="0"/>
                <a:cs typeface="B Nazanin" panose="00000400000000000000" pitchFamily="2" charset="-78"/>
              </a:rPr>
              <a:t>، </a:t>
            </a:r>
            <a:r>
              <a:rPr lang="fa-IR" sz="2000" dirty="0">
                <a:latin typeface="Arial" panose="020B0604020202020204" pitchFamily="34" charset="0"/>
                <a:cs typeface="B Nazanin" panose="00000400000000000000" pitchFamily="2" charset="-78"/>
              </a:rPr>
              <a:t>در عرض به </a:t>
            </a:r>
            <a:r>
              <a:rPr lang="fa-IR" sz="2000" dirty="0" smtClean="0">
                <a:latin typeface="Arial" panose="020B0604020202020204" pitchFamily="34" charset="0"/>
                <a:cs typeface="B Nazanin" panose="00000400000000000000" pitchFamily="2" charset="-78"/>
              </a:rPr>
              <a:t>هم     متصل </a:t>
            </a:r>
            <a:r>
              <a:rPr lang="fa-IR" sz="2000" dirty="0">
                <a:latin typeface="Arial" panose="020B0604020202020204" pitchFamily="34" charset="0"/>
                <a:cs typeface="B Nazanin" panose="00000400000000000000" pitchFamily="2" charset="-78"/>
              </a:rPr>
              <a:t>است و با زاویه 45 درجه و در اندازه بزرگ رسم شده است. خط جدا کننده لچک از زمینه از ۹ پله تشکیل شده است. سه برگ کشیده در بخش لچک قرار دارد، دو برگ در دو سوی گوشه و یک برگ در مرکز لچک. دو گل گرد در دو سوی گوشه قرار گرفته اند. </a:t>
            </a:r>
            <a:r>
              <a:rPr lang="fa-IR" sz="2000" dirty="0" smtClean="0">
                <a:latin typeface="Arial" panose="020B0604020202020204" pitchFamily="34" charset="0"/>
                <a:cs typeface="B Nazanin" panose="00000400000000000000" pitchFamily="2" charset="-78"/>
              </a:rPr>
              <a:t> در </a:t>
            </a:r>
            <a:r>
              <a:rPr lang="fa-IR" sz="2000" dirty="0">
                <a:latin typeface="Arial" panose="020B0604020202020204" pitchFamily="34" charset="0"/>
                <a:cs typeface="B Nazanin" panose="00000400000000000000" pitchFamily="2" charset="-78"/>
              </a:rPr>
              <a:t>واقع لچک ترکیبی از لچک تاجری و اسماعیل بیگ است. ترنج با زاویه 45 درجه در اندازه متوسط رسم شده و دارای پنج زمینه</a:t>
            </a:r>
            <a:r>
              <a:rPr lang="fa-IR" sz="2000" dirty="0" smtClean="0">
                <a:latin typeface="Arial" panose="020B0604020202020204" pitchFamily="34" charset="0"/>
                <a:cs typeface="B Nazanin" panose="00000400000000000000" pitchFamily="2" charset="-78"/>
              </a:rPr>
              <a:t>،    </a:t>
            </a:r>
            <a:r>
              <a:rPr lang="fa-IR" sz="2000" dirty="0">
                <a:latin typeface="Arial" panose="020B0604020202020204" pitchFamily="34" charset="0"/>
                <a:cs typeface="B Nazanin" panose="00000400000000000000" pitchFamily="2" charset="-78"/>
              </a:rPr>
              <a:t>بدون گارپیز و چهار دسته کوچک در چهار سوی ترنج است. سرترنج به شکل </a:t>
            </a:r>
            <a:r>
              <a:rPr lang="fa-IR" sz="2000" dirty="0" smtClean="0">
                <a:latin typeface="Arial" panose="020B0604020202020204" pitchFamily="34" charset="0"/>
                <a:cs typeface="B Nazanin" panose="00000400000000000000" pitchFamily="2" charset="-78"/>
              </a:rPr>
              <a:t>گل </a:t>
            </a:r>
            <a:r>
              <a:rPr lang="fa-IR" sz="2000" dirty="0">
                <a:latin typeface="Arial" panose="020B0604020202020204" pitchFamily="34" charset="0"/>
                <a:cs typeface="B Nazanin" panose="00000400000000000000" pitchFamily="2" charset="-78"/>
              </a:rPr>
              <a:t>شاه عباسی بزرگ است و متن زمینه با غنچه ها و برگ هایی که با شاخه هایی به هم متصل هستند، پر شده است. حاشیه یک سوم نصف عرض متن بوده، قاب اسلیمی و شاماما و برگها در </a:t>
            </a:r>
            <a:r>
              <a:rPr lang="fa-IR" sz="2000" dirty="0" smtClean="0">
                <a:latin typeface="Arial" panose="020B0604020202020204" pitchFamily="34" charset="0"/>
                <a:cs typeface="B Nazanin" panose="00000400000000000000" pitchFamily="2" charset="-78"/>
              </a:rPr>
              <a:t> حاشیه </a:t>
            </a:r>
            <a:r>
              <a:rPr lang="fa-IR" sz="2000" dirty="0">
                <a:latin typeface="Arial" panose="020B0604020202020204" pitchFamily="34" charset="0"/>
                <a:cs typeface="B Nazanin" panose="00000400000000000000" pitchFamily="2" charset="-78"/>
              </a:rPr>
              <a:t>در اندازه بزرگ و تراکم نقوش در زمینه حاشیه زیاد است.</a:t>
            </a:r>
            <a:endParaRPr lang="fa-IR" sz="2000" dirty="0">
              <a:cs typeface="B Nazanin" panose="00000400000000000000" pitchFamily="2" charset="-78"/>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876" y="1412776"/>
            <a:ext cx="3562847" cy="4363059"/>
          </a:xfrm>
          <a:prstGeom prst="rect">
            <a:avLst/>
          </a:prstGeom>
        </p:spPr>
      </p:pic>
    </p:spTree>
    <p:extLst>
      <p:ext uri="{BB962C8B-B14F-4D97-AF65-F5344CB8AC3E}">
        <p14:creationId xmlns:p14="http://schemas.microsoft.com/office/powerpoint/2010/main" val="17344398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17611" y="404664"/>
            <a:ext cx="6524543" cy="619272"/>
          </a:xfrm>
          <a:prstGeom prst="rect">
            <a:avLst/>
          </a:prstGeom>
        </p:spPr>
        <p:txBody>
          <a:bodyPr wrap="none">
            <a:spAutoFit/>
          </a:bodyPr>
          <a:lstStyle/>
          <a:p>
            <a:pPr algn="r" rtl="1">
              <a:lnSpc>
                <a:spcPct val="107000"/>
              </a:lnSpc>
              <a:spcAft>
                <a:spcPts val="800"/>
              </a:spcAft>
            </a:pPr>
            <a:r>
              <a:rPr lang="fa-IR" sz="3200" b="1" dirty="0" smtClean="0">
                <a:solidFill>
                  <a:prstClr val="black"/>
                </a:solidFill>
                <a:latin typeface="Arial" panose="020B0604020202020204" pitchFamily="34" charset="0"/>
                <a:cs typeface="B Nazanin" panose="00000400000000000000" pitchFamily="2" charset="-78"/>
              </a:rPr>
              <a:t>اجزا و نقشمایه های طرح </a:t>
            </a:r>
            <a:r>
              <a:rPr lang="fa-IR" sz="3200" b="1" dirty="0">
                <a:solidFill>
                  <a:prstClr val="black"/>
                </a:solidFill>
                <a:latin typeface="Arial" panose="020B0604020202020204" pitchFamily="34" charset="0"/>
                <a:cs typeface="B Nazanin" panose="00000400000000000000" pitchFamily="2" charset="-78"/>
              </a:rPr>
              <a:t>لچک </a:t>
            </a:r>
            <a:r>
              <a:rPr lang="fa-IR" sz="3200" b="1" dirty="0" smtClean="0">
                <a:solidFill>
                  <a:prstClr val="black"/>
                </a:solidFill>
                <a:latin typeface="Arial" panose="020B0604020202020204" pitchFamily="34" charset="0"/>
                <a:cs typeface="B Nazanin" panose="00000400000000000000" pitchFamily="2" charset="-78"/>
              </a:rPr>
              <a:t>ترنج یدی گول</a:t>
            </a:r>
            <a:endParaRPr lang="en-US" sz="3200" b="1" dirty="0">
              <a:solidFill>
                <a:prstClr val="black"/>
              </a:solidFill>
              <a:latin typeface="Calibri" panose="020F0502020204030204" pitchFamily="34" charset="0"/>
              <a:ea typeface="Calibri" panose="020F0502020204030204" pitchFamily="34" charset="0"/>
              <a:cs typeface="B Nazanin" panose="00000400000000000000" pitchFamily="2" charset="-78"/>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1990" y="1268760"/>
            <a:ext cx="6835783" cy="4968552"/>
          </a:xfrm>
          <a:prstGeom prst="rect">
            <a:avLst/>
          </a:prstGeom>
        </p:spPr>
      </p:pic>
    </p:spTree>
    <p:extLst>
      <p:ext uri="{BB962C8B-B14F-4D97-AF65-F5344CB8AC3E}">
        <p14:creationId xmlns:p14="http://schemas.microsoft.com/office/powerpoint/2010/main" val="12445829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323528" y="1772816"/>
            <a:ext cx="8640960" cy="2858475"/>
          </a:xfrm>
          <a:prstGeom prst="rect">
            <a:avLst/>
          </a:prstGeom>
        </p:spPr>
        <p:txBody>
          <a:bodyPr wrap="square">
            <a:spAutoFit/>
          </a:bodyPr>
          <a:lstStyle/>
          <a:p>
            <a:pPr algn="just" rtl="1">
              <a:lnSpc>
                <a:spcPct val="107000"/>
              </a:lnSpc>
              <a:spcAft>
                <a:spcPts val="800"/>
              </a:spcAft>
            </a:pPr>
            <a:r>
              <a:rPr lang="ar-SA" sz="2800" dirty="0" smtClean="0">
                <a:solidFill>
                  <a:prstClr val="black"/>
                </a:solidFill>
                <a:latin typeface="Calibri" panose="020F0502020204030204" pitchFamily="34" charset="0"/>
                <a:ea typeface="Calibri" panose="020F0502020204030204" pitchFamily="34" charset="0"/>
                <a:cs typeface="B Nazanin" panose="00000400000000000000" pitchFamily="2" charset="-78"/>
              </a:rPr>
              <a:t>بدیهی است که مواردی که ذکر شد، برخی از مشخصه‌های معمول فرش هریس می‌باشند و طبیعی است که</a:t>
            </a:r>
            <a:r>
              <a:rPr lang="fa-IR" sz="2800" dirty="0" smtClean="0">
                <a:solidFill>
                  <a:prstClr val="black"/>
                </a:solidFill>
                <a:latin typeface="Calibri" panose="020F0502020204030204" pitchFamily="34" charset="0"/>
                <a:ea typeface="Calibri" panose="020F0502020204030204" pitchFamily="34" charset="0"/>
                <a:cs typeface="B Nazanin" panose="00000400000000000000" pitchFamily="2" charset="-78"/>
              </a:rPr>
              <a:t>  </a:t>
            </a:r>
            <a:r>
              <a:rPr lang="ar-SA" sz="2800" dirty="0" smtClean="0">
                <a:solidFill>
                  <a:prstClr val="black"/>
                </a:solidFill>
                <a:latin typeface="Calibri" panose="020F0502020204030204" pitchFamily="34" charset="0"/>
                <a:ea typeface="Calibri" panose="020F0502020204030204" pitchFamily="34" charset="0"/>
                <a:cs typeface="B Nazanin" panose="00000400000000000000" pitchFamily="2" charset="-78"/>
              </a:rPr>
              <a:t> تمام فرش‌های بافته شده در این منطقه در این </a:t>
            </a:r>
            <a:r>
              <a:rPr lang="fa-IR" sz="2800" dirty="0" smtClean="0">
                <a:solidFill>
                  <a:prstClr val="black"/>
                </a:solidFill>
                <a:latin typeface="Calibri" panose="020F0502020204030204" pitchFamily="34" charset="0"/>
                <a:ea typeface="Calibri" panose="020F0502020204030204" pitchFamily="34" charset="0"/>
                <a:cs typeface="B Nazanin" panose="00000400000000000000" pitchFamily="2" charset="-78"/>
              </a:rPr>
              <a:t> </a:t>
            </a:r>
            <a:r>
              <a:rPr lang="ar-SA" sz="2800" dirty="0" smtClean="0">
                <a:solidFill>
                  <a:prstClr val="black"/>
                </a:solidFill>
                <a:latin typeface="Calibri" panose="020F0502020204030204" pitchFamily="34" charset="0"/>
                <a:ea typeface="Calibri" panose="020F0502020204030204" pitchFamily="34" charset="0"/>
                <a:cs typeface="B Nazanin" panose="00000400000000000000" pitchFamily="2" charset="-78"/>
              </a:rPr>
              <a:t>چارچوب قرار نمی‌گیرند. نکته دیگر اینکه در نزدیکی شهرهریس، شهرها و</a:t>
            </a:r>
            <a:r>
              <a:rPr lang="fa-IR" sz="2800" dirty="0" smtClean="0">
                <a:solidFill>
                  <a:prstClr val="black"/>
                </a:solidFill>
                <a:latin typeface="Calibri" panose="020F0502020204030204" pitchFamily="34" charset="0"/>
                <a:ea typeface="Calibri" panose="020F0502020204030204" pitchFamily="34" charset="0"/>
                <a:cs typeface="B Nazanin" panose="00000400000000000000" pitchFamily="2" charset="-78"/>
              </a:rPr>
              <a:t>     </a:t>
            </a:r>
            <a:r>
              <a:rPr lang="ar-SA" sz="2800" dirty="0" smtClean="0">
                <a:solidFill>
                  <a:prstClr val="black"/>
                </a:solidFill>
                <a:latin typeface="Calibri" panose="020F0502020204030204" pitchFamily="34" charset="0"/>
                <a:ea typeface="Calibri" panose="020F0502020204030204" pitchFamily="34" charset="0"/>
                <a:cs typeface="B Nazanin" panose="00000400000000000000" pitchFamily="2" charset="-78"/>
              </a:rPr>
              <a:t> روستاهای دیگری همچون بخشایش، مهربان نیز وجود دارند که مردمان آن به تولید فرش مشغول‌اند، اما اغلب تولیدات شهر هریس کیفیت بالاتری نسبت به </a:t>
            </a:r>
            <a:r>
              <a:rPr lang="fa-IR" sz="2800" dirty="0" smtClean="0">
                <a:solidFill>
                  <a:prstClr val="black"/>
                </a:solidFill>
                <a:latin typeface="Calibri" panose="020F0502020204030204" pitchFamily="34" charset="0"/>
                <a:ea typeface="Calibri" panose="020F0502020204030204" pitchFamily="34" charset="0"/>
                <a:cs typeface="B Nazanin" panose="00000400000000000000" pitchFamily="2" charset="-78"/>
              </a:rPr>
              <a:t> </a:t>
            </a:r>
            <a:r>
              <a:rPr lang="ar-SA" sz="2800" dirty="0" smtClean="0">
                <a:solidFill>
                  <a:prstClr val="black"/>
                </a:solidFill>
                <a:latin typeface="Calibri" panose="020F0502020204030204" pitchFamily="34" charset="0"/>
                <a:ea typeface="Calibri" panose="020F0502020204030204" pitchFamily="34" charset="0"/>
                <a:cs typeface="B Nazanin" panose="00000400000000000000" pitchFamily="2" charset="-78"/>
              </a:rPr>
              <a:t>آن‌ها دارند. </a:t>
            </a:r>
            <a:endParaRPr lang="fa-IR" sz="2800" dirty="0">
              <a:solidFill>
                <a:prstClr val="black"/>
              </a:solidFill>
              <a:cs typeface="B Nazanin" panose="00000400000000000000" pitchFamily="2" charset="-78"/>
            </a:endParaRPr>
          </a:p>
        </p:txBody>
      </p:sp>
    </p:spTree>
    <p:extLst>
      <p:ext uri="{BB962C8B-B14F-4D97-AF65-F5344CB8AC3E}">
        <p14:creationId xmlns:p14="http://schemas.microsoft.com/office/powerpoint/2010/main" val="12353354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4191799" y="404664"/>
            <a:ext cx="904415" cy="619272"/>
          </a:xfrm>
          <a:prstGeom prst="rect">
            <a:avLst/>
          </a:prstGeom>
        </p:spPr>
        <p:txBody>
          <a:bodyPr wrap="none">
            <a:spAutoFit/>
          </a:bodyPr>
          <a:lstStyle/>
          <a:p>
            <a:pPr algn="r" rtl="1">
              <a:lnSpc>
                <a:spcPct val="107000"/>
              </a:lnSpc>
              <a:spcAft>
                <a:spcPts val="800"/>
              </a:spcAft>
            </a:pPr>
            <a:r>
              <a:rPr lang="fa-IR" sz="3200" b="1" dirty="0" smtClean="0">
                <a:solidFill>
                  <a:prstClr val="black"/>
                </a:solidFill>
                <a:cs typeface="B Nazanin" panose="00000400000000000000" pitchFamily="2" charset="-78"/>
              </a:rPr>
              <a:t>منابع</a:t>
            </a:r>
            <a:endParaRPr lang="en-US" sz="3200" b="1" dirty="0">
              <a:solidFill>
                <a:prstClr val="black"/>
              </a:solidFill>
              <a:latin typeface="Calibri" panose="020F0502020204030204" pitchFamily="34" charset="0"/>
              <a:ea typeface="Calibri" panose="020F0502020204030204" pitchFamily="34" charset="0"/>
              <a:cs typeface="B Nazanin" panose="00000400000000000000" pitchFamily="2" charset="-78"/>
            </a:endParaRPr>
          </a:p>
        </p:txBody>
      </p:sp>
      <p:sp>
        <p:nvSpPr>
          <p:cNvPr id="3" name="Rectangle 2"/>
          <p:cNvSpPr/>
          <p:nvPr/>
        </p:nvSpPr>
        <p:spPr>
          <a:xfrm>
            <a:off x="323527" y="1196752"/>
            <a:ext cx="8640960" cy="3243837"/>
          </a:xfrm>
          <a:prstGeom prst="rect">
            <a:avLst/>
          </a:prstGeom>
        </p:spPr>
        <p:txBody>
          <a:bodyPr wrap="square">
            <a:spAutoFit/>
          </a:bodyPr>
          <a:lstStyle/>
          <a:p>
            <a:pPr marL="342900" indent="-342900" algn="just" rtl="1">
              <a:lnSpc>
                <a:spcPct val="107000"/>
              </a:lnSpc>
              <a:spcAft>
                <a:spcPts val="800"/>
              </a:spcAft>
              <a:buFont typeface="Wingdings" panose="05000000000000000000" pitchFamily="2" charset="2"/>
              <a:buChar char="ü"/>
            </a:pPr>
            <a:r>
              <a:rPr lang="ar-SA" sz="2200" dirty="0">
                <a:solidFill>
                  <a:prstClr val="black"/>
                </a:solidFill>
                <a:latin typeface="Calibri" panose="020F0502020204030204" pitchFamily="34" charset="0"/>
                <a:ea typeface="Calibri" panose="020F0502020204030204" pitchFamily="34" charset="0"/>
                <a:cs typeface="B Nazanin" panose="00000400000000000000" pitchFamily="2" charset="-78"/>
              </a:rPr>
              <a:t> </a:t>
            </a:r>
            <a:r>
              <a:rPr lang="fa-IR" sz="2200" dirty="0" smtClean="0">
                <a:solidFill>
                  <a:prstClr val="black"/>
                </a:solidFill>
                <a:latin typeface="Arial" panose="020B0604020202020204" pitchFamily="34" charset="0"/>
                <a:cs typeface="B Nazanin" panose="00000400000000000000" pitchFamily="2" charset="-78"/>
              </a:rPr>
              <a:t>مقاله ساختار شناسی طرح در قالی های معاصر هریس نوشته شبنم محمدی و علی وندشعاری</a:t>
            </a:r>
          </a:p>
          <a:p>
            <a:pPr marL="342900" indent="-342900" algn="just" rtl="1">
              <a:lnSpc>
                <a:spcPct val="107000"/>
              </a:lnSpc>
              <a:spcAft>
                <a:spcPts val="800"/>
              </a:spcAft>
              <a:buFont typeface="Wingdings" panose="05000000000000000000" pitchFamily="2" charset="2"/>
              <a:buChar char="ü"/>
            </a:pPr>
            <a:r>
              <a:rPr lang="fa-IR" sz="2200" dirty="0" smtClean="0">
                <a:solidFill>
                  <a:prstClr val="black"/>
                </a:solidFill>
                <a:latin typeface="Arial" panose="020B0604020202020204" pitchFamily="34" charset="0"/>
                <a:cs typeface="B Nazanin" panose="00000400000000000000" pitchFamily="2" charset="-78"/>
              </a:rPr>
              <a:t>مقاله بررسی بن مایه های انتزاعی در قالی هریس نوشته حسن عزیزی و مهناز نوائی</a:t>
            </a:r>
          </a:p>
          <a:p>
            <a:pPr marL="342900" indent="-342900" algn="just" rtl="1">
              <a:lnSpc>
                <a:spcPct val="107000"/>
              </a:lnSpc>
              <a:spcAft>
                <a:spcPts val="800"/>
              </a:spcAft>
              <a:buFont typeface="Wingdings" panose="05000000000000000000" pitchFamily="2" charset="2"/>
              <a:buChar char="ü"/>
            </a:pPr>
            <a:r>
              <a:rPr lang="fa-IR" sz="2200" dirty="0" smtClean="0">
                <a:solidFill>
                  <a:prstClr val="black"/>
                </a:solidFill>
                <a:cs typeface="B Nazanin" panose="00000400000000000000" pitchFamily="2" charset="-78"/>
              </a:rPr>
              <a:t>مقاله بررسی نقش دستمال نقشه ها در طرح و نقش قالی های هریس</a:t>
            </a:r>
          </a:p>
          <a:p>
            <a:pPr marL="342900" indent="-342900" algn="just" rtl="1">
              <a:lnSpc>
                <a:spcPct val="107000"/>
              </a:lnSpc>
              <a:spcAft>
                <a:spcPts val="800"/>
              </a:spcAft>
              <a:buFont typeface="Wingdings" panose="05000000000000000000" pitchFamily="2" charset="2"/>
              <a:buChar char="ü"/>
            </a:pPr>
            <a:r>
              <a:rPr lang="fa-IR" sz="2200" dirty="0" smtClean="0">
                <a:solidFill>
                  <a:prstClr val="black"/>
                </a:solidFill>
                <a:cs typeface="B Nazanin" panose="00000400000000000000" pitchFamily="2" charset="-78"/>
              </a:rPr>
              <a:t>سایت قالیکده</a:t>
            </a:r>
          </a:p>
          <a:p>
            <a:pPr marL="342900" indent="-342900" algn="just" rtl="1">
              <a:lnSpc>
                <a:spcPct val="107000"/>
              </a:lnSpc>
              <a:spcAft>
                <a:spcPts val="800"/>
              </a:spcAft>
              <a:buFont typeface="Wingdings" panose="05000000000000000000" pitchFamily="2" charset="2"/>
              <a:buChar char="ü"/>
            </a:pPr>
            <a:endParaRPr lang="fa-IR" sz="2200" dirty="0">
              <a:solidFill>
                <a:prstClr val="black"/>
              </a:solidFill>
              <a:cs typeface="B Nazanin" panose="00000400000000000000" pitchFamily="2" charset="-78"/>
            </a:endParaRPr>
          </a:p>
          <a:p>
            <a:pPr marL="342900" indent="-342900" algn="just" rtl="1">
              <a:lnSpc>
                <a:spcPct val="107000"/>
              </a:lnSpc>
              <a:spcAft>
                <a:spcPts val="800"/>
              </a:spcAft>
              <a:buFont typeface="Wingdings" panose="05000000000000000000" pitchFamily="2" charset="2"/>
              <a:buChar char="ü"/>
            </a:pPr>
            <a:endParaRPr lang="fa-IR" sz="2200" dirty="0" smtClean="0">
              <a:solidFill>
                <a:prstClr val="black"/>
              </a:solidFill>
              <a:cs typeface="B Nazanin" panose="00000400000000000000" pitchFamily="2" charset="-78"/>
            </a:endParaRPr>
          </a:p>
          <a:p>
            <a:pPr algn="just" rtl="1">
              <a:lnSpc>
                <a:spcPct val="107000"/>
              </a:lnSpc>
              <a:spcAft>
                <a:spcPts val="800"/>
              </a:spcAft>
            </a:pPr>
            <a:endParaRPr lang="fa-IR" sz="2200" dirty="0">
              <a:solidFill>
                <a:prstClr val="black"/>
              </a:solidFill>
              <a:cs typeface="B Nazanin" panose="00000400000000000000" pitchFamily="2" charset="-78"/>
            </a:endParaRPr>
          </a:p>
        </p:txBody>
      </p:sp>
    </p:spTree>
    <p:extLst>
      <p:ext uri="{BB962C8B-B14F-4D97-AF65-F5344CB8AC3E}">
        <p14:creationId xmlns:p14="http://schemas.microsoft.com/office/powerpoint/2010/main" val="367706324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40c92b958692a92b8351b3e6a42f2ed92eefc2"/>
</p:tagLst>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2151</TotalTime>
  <Words>2723</Words>
  <Application>Microsoft Office PowerPoint</Application>
  <PresentationFormat>On-screen Show (4:3)</PresentationFormat>
  <Paragraphs>60</Paragraphs>
  <Slides>22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맑은 고딕</vt:lpstr>
      <vt:lpstr>Arial</vt:lpstr>
      <vt:lpstr>B Nazanin</vt:lpstr>
      <vt:lpstr>Calibri</vt:lpstr>
      <vt:lpstr>Times New Roman</vt:lpstr>
      <vt:lpstr>Wingdings</vt:lpstr>
      <vt:lpstr>Office 테마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www.Ghalamo.com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Light-Blue-Abstact-PPT-Design</dc:title>
  <dc:creator>www.Ghalamo.com;ALLPPT.COM</dc:creator>
  <dc:description>www.Ghalamo.com</dc:description>
  <cp:lastModifiedBy>cdcenter</cp:lastModifiedBy>
  <cp:revision>37</cp:revision>
  <dcterms:created xsi:type="dcterms:W3CDTF">2012-06-23T08:20:15Z</dcterms:created>
  <dcterms:modified xsi:type="dcterms:W3CDTF">2021-12-25T10:17:25Z</dcterms:modified>
</cp:coreProperties>
</file>