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1" r:id="rId2"/>
    <p:sldId id="415" r:id="rId3"/>
    <p:sldId id="397" r:id="rId4"/>
    <p:sldId id="394" r:id="rId5"/>
    <p:sldId id="412" r:id="rId6"/>
    <p:sldId id="413" r:id="rId7"/>
    <p:sldId id="409" r:id="rId8"/>
    <p:sldId id="395" r:id="rId9"/>
    <p:sldId id="410" r:id="rId10"/>
    <p:sldId id="264" r:id="rId11"/>
    <p:sldId id="400" r:id="rId12"/>
    <p:sldId id="414" r:id="rId13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35AFCDC-3A0E-4C68-9120-1972FF65C09A}">
          <p14:sldIdLst>
            <p14:sldId id="261"/>
            <p14:sldId id="415"/>
            <p14:sldId id="397"/>
            <p14:sldId id="394"/>
            <p14:sldId id="412"/>
            <p14:sldId id="413"/>
            <p14:sldId id="409"/>
            <p14:sldId id="395"/>
            <p14:sldId id="410"/>
            <p14:sldId id="264"/>
            <p14:sldId id="400"/>
            <p14:sldId id="41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1E6"/>
    <a:srgbClr val="B7DEE8"/>
    <a:srgbClr val="8064A2"/>
    <a:srgbClr val="9BBB59"/>
    <a:srgbClr val="4F5D68"/>
    <a:srgbClr val="4BACC6"/>
    <a:srgbClr val="FF0000"/>
    <a:srgbClr val="F0F0F0"/>
    <a:srgbClr val="E2E2E2"/>
    <a:srgbClr val="BC2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55" autoAdjust="0"/>
    <p:restoredTop sz="94660"/>
  </p:normalViewPr>
  <p:slideViewPr>
    <p:cSldViewPr snapToGrid="0">
      <p:cViewPr varScale="1">
        <p:scale>
          <a:sx n="91" d="100"/>
          <a:sy n="91" d="100"/>
        </p:scale>
        <p:origin x="4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CF907F36-AC5E-4E4D-851E-F579E5126583}" type="datetimeFigureOut">
              <a:rPr lang="fa-IR" smtClean="0"/>
              <a:t>05/29/1439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DF23C1C1-FBAA-4803-83D4-598D36CEF5B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112583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827C8597-56A6-404F-8256-965D3F73C1C0}" type="datetimeFigureOut">
              <a:rPr lang="fa-IR" smtClean="0"/>
              <a:t>05/29/1439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31D45BE8-D448-4B80-A419-0DDB235E88F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752928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" name="Rectangle 11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sz="100"/>
          </a:p>
        </p:txBody>
      </p:sp>
      <p:sp>
        <p:nvSpPr>
          <p:cNvPr id="11" name="AutoShape 114"/>
          <p:cNvSpPr>
            <a:spLocks/>
          </p:cNvSpPr>
          <p:nvPr userDrawn="1"/>
        </p:nvSpPr>
        <p:spPr bwMode="auto">
          <a:xfrm>
            <a:off x="11351281" y="246494"/>
            <a:ext cx="629291" cy="472237"/>
          </a:xfrm>
          <a:custGeom>
            <a:avLst/>
            <a:gdLst>
              <a:gd name="T0" fmla="*/ 6065 w 21596"/>
              <a:gd name="T1" fmla="*/ 3878 h 21600"/>
              <a:gd name="T2" fmla="*/ 1353 w 21596"/>
              <a:gd name="T3" fmla="*/ 6303 h 21600"/>
              <a:gd name="T4" fmla="*/ 17349 w 21596"/>
              <a:gd name="T5" fmla="*/ 6303 h 21600"/>
              <a:gd name="T6" fmla="*/ 17082 w 21596"/>
              <a:gd name="T7" fmla="*/ 2154 h 21600"/>
              <a:gd name="T8" fmla="*/ 17349 w 21596"/>
              <a:gd name="T9" fmla="*/ 6303 h 21600"/>
              <a:gd name="T10" fmla="*/ 19664 w 21596"/>
              <a:gd name="T11" fmla="*/ 7203 h 21600"/>
              <a:gd name="T12" fmla="*/ 17264 w 21596"/>
              <a:gd name="T13" fmla="*/ 7203 h 21600"/>
              <a:gd name="T14" fmla="*/ 1933 w 21596"/>
              <a:gd name="T15" fmla="*/ 7203 h 21600"/>
              <a:gd name="T16" fmla="*/ 8574 w 21596"/>
              <a:gd name="T17" fmla="*/ 16638 h 21600"/>
              <a:gd name="T18" fmla="*/ 10085 w 21596"/>
              <a:gd name="T19" fmla="*/ 18250 h 21600"/>
              <a:gd name="T20" fmla="*/ 8430 w 21596"/>
              <a:gd name="T21" fmla="*/ 7203 h 21600"/>
              <a:gd name="T22" fmla="*/ 8247 w 21596"/>
              <a:gd name="T23" fmla="*/ 6303 h 21600"/>
              <a:gd name="T24" fmla="*/ 6585 w 21596"/>
              <a:gd name="T25" fmla="*/ 4457 h 21600"/>
              <a:gd name="T26" fmla="*/ 5251 w 21596"/>
              <a:gd name="T27" fmla="*/ 1801 h 21600"/>
              <a:gd name="T28" fmla="*/ 6544 w 21596"/>
              <a:gd name="T29" fmla="*/ 3239 h 21600"/>
              <a:gd name="T30" fmla="*/ 9300 w 21596"/>
              <a:gd name="T31" fmla="*/ 1801 h 21600"/>
              <a:gd name="T32" fmla="*/ 10798 w 21596"/>
              <a:gd name="T33" fmla="*/ 3466 h 21600"/>
              <a:gd name="T34" fmla="*/ 16345 w 21596"/>
              <a:gd name="T35" fmla="*/ 1801 h 21600"/>
              <a:gd name="T36" fmla="*/ 13974 w 21596"/>
              <a:gd name="T37" fmla="*/ 1801 h 21600"/>
              <a:gd name="T38" fmla="*/ 15011 w 21596"/>
              <a:gd name="T39" fmla="*/ 4457 h 21600"/>
              <a:gd name="T40" fmla="*/ 13349 w 21596"/>
              <a:gd name="T41" fmla="*/ 6303 h 21600"/>
              <a:gd name="T42" fmla="*/ 16478 w 21596"/>
              <a:gd name="T43" fmla="*/ 7203 h 21600"/>
              <a:gd name="T44" fmla="*/ 13166 w 21596"/>
              <a:gd name="T45" fmla="*/ 7203 h 21600"/>
              <a:gd name="T46" fmla="*/ 10798 w 21596"/>
              <a:gd name="T47" fmla="*/ 18414 h 21600"/>
              <a:gd name="T48" fmla="*/ 12479 w 21596"/>
              <a:gd name="T49" fmla="*/ 7203 h 21600"/>
              <a:gd name="T50" fmla="*/ 7064 w 21596"/>
              <a:gd name="T51" fmla="*/ 3818 h 21600"/>
              <a:gd name="T52" fmla="*/ 10270 w 21596"/>
              <a:gd name="T53" fmla="*/ 4052 h 21600"/>
              <a:gd name="T54" fmla="*/ 11325 w 21596"/>
              <a:gd name="T55" fmla="*/ 4052 h 21600"/>
              <a:gd name="T56" fmla="*/ 14532 w 21596"/>
              <a:gd name="T57" fmla="*/ 3818 h 21600"/>
              <a:gd name="T58" fmla="*/ 11325 w 21596"/>
              <a:gd name="T59" fmla="*/ 4052 h 21600"/>
              <a:gd name="T60" fmla="*/ 9300 w 21596"/>
              <a:gd name="T61" fmla="*/ 6303 h 21600"/>
              <a:gd name="T62" fmla="*/ 12296 w 21596"/>
              <a:gd name="T63" fmla="*/ 6303 h 21600"/>
              <a:gd name="T64" fmla="*/ 17772 w 21596"/>
              <a:gd name="T65" fmla="*/ 528 h 21600"/>
              <a:gd name="T66" fmla="*/ 4779 w 21596"/>
              <a:gd name="T67" fmla="*/ 0 h 21600"/>
              <a:gd name="T68" fmla="*/ 396 w 21596"/>
              <a:gd name="T69" fmla="*/ 5102 h 21600"/>
              <a:gd name="T70" fmla="*/ 341 w 21596"/>
              <a:gd name="T71" fmla="*/ 7573 h 21600"/>
              <a:gd name="T72" fmla="*/ 10798 w 21596"/>
              <a:gd name="T73" fmla="*/ 21600 h 21600"/>
              <a:gd name="T74" fmla="*/ 21256 w 21596"/>
              <a:gd name="T75" fmla="*/ 7573 h 21600"/>
              <a:gd name="T76" fmla="*/ 21201 w 21596"/>
              <a:gd name="T77" fmla="*/ 510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1596" h="21600">
                <a:moveTo>
                  <a:pt x="4512" y="2152"/>
                </a:moveTo>
                <a:lnTo>
                  <a:pt x="6065" y="3878"/>
                </a:lnTo>
                <a:lnTo>
                  <a:pt x="4247" y="6303"/>
                </a:lnTo>
                <a:lnTo>
                  <a:pt x="1353" y="6303"/>
                </a:lnTo>
                <a:cubicBezTo>
                  <a:pt x="1353" y="6303"/>
                  <a:pt x="4512" y="2152"/>
                  <a:pt x="4512" y="2152"/>
                </a:cubicBezTo>
                <a:close/>
                <a:moveTo>
                  <a:pt x="17349" y="6303"/>
                </a:moveTo>
                <a:lnTo>
                  <a:pt x="15531" y="3878"/>
                </a:lnTo>
                <a:lnTo>
                  <a:pt x="17082" y="2154"/>
                </a:lnTo>
                <a:lnTo>
                  <a:pt x="20191" y="6303"/>
                </a:lnTo>
                <a:cubicBezTo>
                  <a:pt x="20191" y="6303"/>
                  <a:pt x="17349" y="6303"/>
                  <a:pt x="17349" y="6303"/>
                </a:cubicBezTo>
                <a:close/>
                <a:moveTo>
                  <a:pt x="17264" y="7203"/>
                </a:moveTo>
                <a:lnTo>
                  <a:pt x="19664" y="7203"/>
                </a:lnTo>
                <a:lnTo>
                  <a:pt x="13021" y="16639"/>
                </a:lnTo>
                <a:cubicBezTo>
                  <a:pt x="13021" y="16639"/>
                  <a:pt x="17264" y="7203"/>
                  <a:pt x="17264" y="7203"/>
                </a:cubicBezTo>
                <a:close/>
                <a:moveTo>
                  <a:pt x="8574" y="16638"/>
                </a:moveTo>
                <a:lnTo>
                  <a:pt x="1933" y="7203"/>
                </a:lnTo>
                <a:lnTo>
                  <a:pt x="4331" y="7203"/>
                </a:lnTo>
                <a:cubicBezTo>
                  <a:pt x="4331" y="7203"/>
                  <a:pt x="8574" y="16638"/>
                  <a:pt x="8574" y="16638"/>
                </a:cubicBezTo>
                <a:close/>
                <a:moveTo>
                  <a:pt x="8430" y="7203"/>
                </a:moveTo>
                <a:lnTo>
                  <a:pt x="10085" y="18250"/>
                </a:lnTo>
                <a:lnTo>
                  <a:pt x="5117" y="7203"/>
                </a:lnTo>
                <a:cubicBezTo>
                  <a:pt x="5117" y="7203"/>
                  <a:pt x="8430" y="7203"/>
                  <a:pt x="8430" y="7203"/>
                </a:cubicBezTo>
                <a:close/>
                <a:moveTo>
                  <a:pt x="6585" y="4457"/>
                </a:moveTo>
                <a:lnTo>
                  <a:pt x="8247" y="6303"/>
                </a:lnTo>
                <a:lnTo>
                  <a:pt x="5201" y="6303"/>
                </a:lnTo>
                <a:cubicBezTo>
                  <a:pt x="5201" y="6303"/>
                  <a:pt x="6585" y="4457"/>
                  <a:pt x="6585" y="4457"/>
                </a:cubicBezTo>
                <a:close/>
                <a:moveTo>
                  <a:pt x="6544" y="3239"/>
                </a:moveTo>
                <a:lnTo>
                  <a:pt x="5251" y="1801"/>
                </a:lnTo>
                <a:lnTo>
                  <a:pt x="7621" y="1801"/>
                </a:lnTo>
                <a:cubicBezTo>
                  <a:pt x="7621" y="1801"/>
                  <a:pt x="6544" y="3239"/>
                  <a:pt x="6544" y="3239"/>
                </a:cubicBezTo>
                <a:close/>
                <a:moveTo>
                  <a:pt x="10798" y="3466"/>
                </a:moveTo>
                <a:lnTo>
                  <a:pt x="9300" y="1801"/>
                </a:lnTo>
                <a:lnTo>
                  <a:pt x="12296" y="1801"/>
                </a:lnTo>
                <a:cubicBezTo>
                  <a:pt x="12296" y="1801"/>
                  <a:pt x="10798" y="3466"/>
                  <a:pt x="10798" y="3466"/>
                </a:cubicBezTo>
                <a:close/>
                <a:moveTo>
                  <a:pt x="13974" y="1801"/>
                </a:moveTo>
                <a:lnTo>
                  <a:pt x="16345" y="1801"/>
                </a:lnTo>
                <a:lnTo>
                  <a:pt x="15052" y="3239"/>
                </a:lnTo>
                <a:cubicBezTo>
                  <a:pt x="15052" y="3239"/>
                  <a:pt x="13974" y="1801"/>
                  <a:pt x="13974" y="1801"/>
                </a:cubicBezTo>
                <a:close/>
                <a:moveTo>
                  <a:pt x="13349" y="6303"/>
                </a:moveTo>
                <a:lnTo>
                  <a:pt x="15011" y="4457"/>
                </a:lnTo>
                <a:lnTo>
                  <a:pt x="16394" y="6303"/>
                </a:lnTo>
                <a:cubicBezTo>
                  <a:pt x="16394" y="6303"/>
                  <a:pt x="13349" y="6303"/>
                  <a:pt x="13349" y="6303"/>
                </a:cubicBezTo>
                <a:close/>
                <a:moveTo>
                  <a:pt x="13166" y="7203"/>
                </a:moveTo>
                <a:lnTo>
                  <a:pt x="16478" y="7203"/>
                </a:lnTo>
                <a:lnTo>
                  <a:pt x="11511" y="18250"/>
                </a:lnTo>
                <a:cubicBezTo>
                  <a:pt x="11511" y="18250"/>
                  <a:pt x="13166" y="7203"/>
                  <a:pt x="13166" y="7203"/>
                </a:cubicBezTo>
                <a:close/>
                <a:moveTo>
                  <a:pt x="12479" y="7203"/>
                </a:moveTo>
                <a:lnTo>
                  <a:pt x="10798" y="18414"/>
                </a:lnTo>
                <a:lnTo>
                  <a:pt x="9117" y="7203"/>
                </a:lnTo>
                <a:cubicBezTo>
                  <a:pt x="9117" y="7203"/>
                  <a:pt x="12479" y="7203"/>
                  <a:pt x="12479" y="7203"/>
                </a:cubicBezTo>
                <a:close/>
                <a:moveTo>
                  <a:pt x="8773" y="5717"/>
                </a:moveTo>
                <a:lnTo>
                  <a:pt x="7064" y="3818"/>
                </a:lnTo>
                <a:lnTo>
                  <a:pt x="8426" y="2001"/>
                </a:lnTo>
                <a:lnTo>
                  <a:pt x="10270" y="4052"/>
                </a:lnTo>
                <a:cubicBezTo>
                  <a:pt x="10270" y="4052"/>
                  <a:pt x="8773" y="5717"/>
                  <a:pt x="8773" y="5717"/>
                </a:cubicBezTo>
                <a:close/>
                <a:moveTo>
                  <a:pt x="11325" y="4052"/>
                </a:moveTo>
                <a:lnTo>
                  <a:pt x="13170" y="2001"/>
                </a:lnTo>
                <a:lnTo>
                  <a:pt x="14532" y="3818"/>
                </a:lnTo>
                <a:lnTo>
                  <a:pt x="12822" y="5717"/>
                </a:lnTo>
                <a:cubicBezTo>
                  <a:pt x="12822" y="5717"/>
                  <a:pt x="11325" y="4052"/>
                  <a:pt x="11325" y="4052"/>
                </a:cubicBezTo>
                <a:close/>
                <a:moveTo>
                  <a:pt x="12296" y="6303"/>
                </a:moveTo>
                <a:lnTo>
                  <a:pt x="9300" y="6303"/>
                </a:lnTo>
                <a:lnTo>
                  <a:pt x="10798" y="4638"/>
                </a:lnTo>
                <a:cubicBezTo>
                  <a:pt x="10798" y="4638"/>
                  <a:pt x="12296" y="6303"/>
                  <a:pt x="12296" y="6303"/>
                </a:cubicBezTo>
                <a:close/>
                <a:moveTo>
                  <a:pt x="21201" y="5102"/>
                </a:moveTo>
                <a:lnTo>
                  <a:pt x="17772" y="528"/>
                </a:lnTo>
                <a:cubicBezTo>
                  <a:pt x="17519" y="190"/>
                  <a:pt x="17176" y="0"/>
                  <a:pt x="16818" y="0"/>
                </a:cubicBezTo>
                <a:lnTo>
                  <a:pt x="4779" y="0"/>
                </a:lnTo>
                <a:cubicBezTo>
                  <a:pt x="4421" y="0"/>
                  <a:pt x="4077" y="190"/>
                  <a:pt x="3824" y="528"/>
                </a:cubicBezTo>
                <a:lnTo>
                  <a:pt x="396" y="5102"/>
                </a:lnTo>
                <a:cubicBezTo>
                  <a:pt x="131" y="5455"/>
                  <a:pt x="-1" y="5922"/>
                  <a:pt x="0" y="6387"/>
                </a:cubicBezTo>
                <a:cubicBezTo>
                  <a:pt x="2" y="6810"/>
                  <a:pt x="115" y="7234"/>
                  <a:pt x="341" y="7573"/>
                </a:cubicBezTo>
                <a:lnTo>
                  <a:pt x="9789" y="20996"/>
                </a:lnTo>
                <a:cubicBezTo>
                  <a:pt x="10045" y="21379"/>
                  <a:pt x="10412" y="21600"/>
                  <a:pt x="10798" y="21600"/>
                </a:cubicBezTo>
                <a:cubicBezTo>
                  <a:pt x="11184" y="21600"/>
                  <a:pt x="11551" y="21379"/>
                  <a:pt x="11807" y="20996"/>
                </a:cubicBezTo>
                <a:lnTo>
                  <a:pt x="21256" y="7573"/>
                </a:lnTo>
                <a:cubicBezTo>
                  <a:pt x="21486" y="7227"/>
                  <a:pt x="21599" y="6791"/>
                  <a:pt x="21596" y="6359"/>
                </a:cubicBezTo>
                <a:cubicBezTo>
                  <a:pt x="21594" y="5903"/>
                  <a:pt x="21460" y="5449"/>
                  <a:pt x="21201" y="5102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/>
          <a:p>
            <a:endParaRPr lang="fa-IR" sz="9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210478"/>
            <a:ext cx="9144000" cy="1764290"/>
          </a:xfrm>
          <a:prstGeom prst="rect">
            <a:avLst/>
          </a:prstGeom>
        </p:spPr>
        <p:txBody>
          <a:bodyPr anchor="b"/>
          <a:lstStyle>
            <a:lvl1pPr algn="ctr">
              <a:defRPr sz="4000"/>
            </a:lvl1pPr>
          </a:lstStyle>
          <a:p>
            <a:pPr algn="ctr"/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</a:t>
            </a:r>
            <a:b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</a:br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در یک نگاه</a:t>
            </a:r>
            <a:endParaRPr lang="fa-IR" sz="60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ctr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متن مورد نظر را در اینجا تایپ می کنیم</a:t>
            </a:r>
            <a:endParaRPr lang="fa-IR" sz="24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55A82-767D-49AB-9E1F-25A6D9201170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10903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ectangle 7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TextBox 9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28503"/>
            <a:ext cx="10515600" cy="4548460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BA65-38EA-426A-BB50-45ACE6FE2B31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27143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ectangle 7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TextBox 9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 algn="r" rtl="1">
              <a:defRPr sz="6000"/>
            </a:lvl1pPr>
          </a:lstStyle>
          <a:p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r" rtl="1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0238B-52E4-4ED0-904C-EC55937A0421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6873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" name="Rectangle 8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F16C-EB21-4D3D-B8B6-DB6DE51B860E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08606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Rectangle 10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 algn="r" rtl="1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 algn="r" rtl="1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819F4-E2A6-4E4C-8ABB-B370A45CAA83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34876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r>
              <a:rPr lang="fa-IR" sz="4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377A4-1A14-4185-B939-FADF27D5EDB4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437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2F75-D7E9-422B-B0EE-EA6D7690ADFD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47212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3EBD5-CF3A-4E96-B435-983D6C267015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81518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83FA0-3712-40FD-8715-532FE43246F8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37089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E067F-CAD0-4F7D-B7F5-10C6B722BF2F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31593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D1075-A3AA-4D1F-9E1C-DD0BA53D43A4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95783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DA3C-36B9-4C0D-B8E7-B716C707E084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43602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" y="0"/>
            <a:ext cx="12188301" cy="686008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562860"/>
            <a:ext cx="10515600" cy="4665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C933C-98AF-4D00-B1C6-17967DFEB56E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48305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899" y="1219200"/>
            <a:ext cx="6854060" cy="466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5188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312465"/>
            <a:ext cx="12192000" cy="2418178"/>
          </a:xfrm>
          <a:prstGeom prst="rect">
            <a:avLst/>
          </a:prstGeom>
          <a:solidFill>
            <a:srgbClr val="A9D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255" y="-151286"/>
            <a:ext cx="6470447" cy="65836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35912" y="2992754"/>
            <a:ext cx="863846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fa-IR" sz="2000" dirty="0" smtClean="0">
                <a:cs typeface="B Yekan" panose="00000400000000000000" pitchFamily="2" charset="-78"/>
              </a:rPr>
              <a:t>کتاب تفسیر موضوعی قرآن</a:t>
            </a:r>
          </a:p>
          <a:p>
            <a:pPr algn="just" rtl="1"/>
            <a:endParaRPr lang="fa-IR" sz="2000" dirty="0">
              <a:latin typeface="IRANSans" panose="02040503050201020203" pitchFamily="18" charset="-78"/>
              <a:cs typeface="B Yekan" panose="00000400000000000000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4533458" y="2705946"/>
            <a:ext cx="8638469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تالیف توسط: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عبدالکریم بهجت‌پور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محمدعلی </a:t>
            </a:r>
            <a:r>
              <a:rPr lang="fa-IR" sz="2000" dirty="0">
                <a:cs typeface="B Yekan" panose="00000400000000000000" pitchFamily="2" charset="-78"/>
              </a:rPr>
              <a:t>رضایی </a:t>
            </a:r>
            <a:r>
              <a:rPr lang="fa-IR" sz="2000" dirty="0" smtClean="0">
                <a:cs typeface="B Yekan" panose="00000400000000000000" pitchFamily="2" charset="-78"/>
              </a:rPr>
              <a:t>اصفهانی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ابراهیم کلانتری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علی نصیری</a:t>
            </a:r>
            <a:endParaRPr lang="fa-IR" sz="2000" dirty="0">
              <a:cs typeface="B Yekan" panose="00000400000000000000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35912" y="3462654"/>
            <a:ext cx="863846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fa-IR" sz="2000" dirty="0" smtClean="0">
                <a:cs typeface="B Yekan" panose="00000400000000000000" pitchFamily="2" charset="-78"/>
              </a:rPr>
              <a:t>ناشر: </a:t>
            </a:r>
            <a:r>
              <a:rPr lang="fa-IR" sz="2000" dirty="0">
                <a:cs typeface="B Yekan" panose="00000400000000000000" pitchFamily="2" charset="-78"/>
              </a:rPr>
              <a:t>دفتر نشر معارف</a:t>
            </a:r>
            <a:endParaRPr lang="fa-IR" sz="2000" dirty="0">
              <a:latin typeface="IRANSans" panose="02040503050201020203" pitchFamily="18" charset="-78"/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27445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3033346"/>
          </a:xfrm>
          <a:prstGeom prst="rect">
            <a:avLst/>
          </a:prstGeom>
          <a:solidFill>
            <a:srgbClr val="A9D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38316" y="1923662"/>
            <a:ext cx="935823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5400" dirty="0" smtClean="0">
                <a:solidFill>
                  <a:schemeClr val="bg1"/>
                </a:solidFill>
                <a:latin typeface="IRANSans" panose="02040503050201020203" pitchFamily="18" charset="-78"/>
                <a:cs typeface="B Titr" panose="00000700000000000000" pitchFamily="2" charset="-78"/>
              </a:rPr>
              <a:t>روابط خانوادگی(آئین همسرداری)</a:t>
            </a:r>
            <a:endParaRPr lang="fa-IR" sz="5400" dirty="0">
              <a:solidFill>
                <a:schemeClr val="bg1"/>
              </a:solidFill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48444" y="677475"/>
            <a:ext cx="2339102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a-IR" sz="8800" baseline="3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فصل</a:t>
            </a:r>
            <a:r>
              <a:rPr lang="fa-IR" sz="88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 8</a:t>
            </a:r>
            <a:endParaRPr lang="en-US" sz="8800" baseline="3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cs typeface="B Titr" panose="00000700000000000000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57884" y="3294648"/>
            <a:ext cx="9211038" cy="236218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>
                <a:cs typeface="B Yekan" panose="00000400000000000000" pitchFamily="2" charset="-78"/>
              </a:rPr>
              <a:t>در قرآن و روایات به مسائل و مباحث خانواده در </a:t>
            </a:r>
            <a:r>
              <a:rPr lang="fa-IR" sz="2000" dirty="0" smtClean="0">
                <a:cs typeface="B Yekan" panose="00000400000000000000" pitchFamily="2" charset="-78"/>
              </a:rPr>
              <a:t>سه </a:t>
            </a:r>
            <a:r>
              <a:rPr lang="fa-IR" sz="2000" dirty="0">
                <a:cs typeface="B Yekan" panose="00000400000000000000" pitchFamily="2" charset="-78"/>
              </a:rPr>
              <a:t>بستر توجه شده است :</a:t>
            </a:r>
          </a:p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>
                <a:cs typeface="B Yekan" panose="00000400000000000000" pitchFamily="2" charset="-78"/>
              </a:rPr>
              <a:t>1ـ مباحث مفهوم نخستین خانواده ، یعنی روابط همسران بیشتر در قالب واژه های « زوج» ،« زوجه» و « نساء»و همچنین گستره دوم مفهوم </a:t>
            </a:r>
            <a:r>
              <a:rPr lang="fa-IR" sz="2000" dirty="0" smtClean="0">
                <a:cs typeface="B Yekan" panose="00000400000000000000" pitchFamily="2" charset="-78"/>
              </a:rPr>
              <a:t>خانواده </a:t>
            </a:r>
            <a:r>
              <a:rPr lang="fa-IR" sz="2000" dirty="0">
                <a:cs typeface="B Yekan" panose="00000400000000000000" pitchFamily="2" charset="-78"/>
              </a:rPr>
              <a:t>، یعنی همسر و فرزندان بیشتر در مفاهیمی همچون </a:t>
            </a:r>
            <a:r>
              <a:rPr lang="fa-IR" sz="2000" dirty="0" smtClean="0">
                <a:cs typeface="B Yekan" panose="00000400000000000000" pitchFamily="2" charset="-78"/>
              </a:rPr>
              <a:t>« والدین » ، « اهل »و... آمده است . خانواده به مفهوم سوم که بستگان و فامیل را تشکیل می دهد نیز با مفاهیم « رحم» و « ارحام» مورد توجه قرآن و روایات قرار گرفته است .</a:t>
            </a:r>
            <a:endParaRPr lang="fa-IR" sz="2800" dirty="0"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51830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69" y="933110"/>
            <a:ext cx="6502400" cy="45128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26251" y="2435305"/>
            <a:ext cx="8998722" cy="17851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1.مهرورزی</a:t>
            </a:r>
          </a:p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2.همدلی و همراهی</a:t>
            </a:r>
          </a:p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3.رعایت حقوق همسری</a:t>
            </a:r>
          </a:p>
          <a:p>
            <a:pPr algn="just" rtl="1">
              <a:buClr>
                <a:schemeClr val="tx2">
                  <a:lumMod val="60000"/>
                  <a:lumOff val="40000"/>
                </a:schemeClr>
              </a:buClr>
            </a:pPr>
            <a:endParaRPr lang="en-US" sz="2000" dirty="0">
              <a:cs typeface="B Yekan" panose="000004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48230" y="1108957"/>
            <a:ext cx="843402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44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حقوق و وظایف متقابل همسران</a:t>
            </a:r>
            <a:endParaRPr lang="fa-IR" sz="44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5073162" y="2063184"/>
            <a:ext cx="5309088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872762" y="2063184"/>
            <a:ext cx="225083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82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84" y="2072128"/>
            <a:ext cx="3065585" cy="204372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97214" y="2127654"/>
            <a:ext cx="6721761" cy="40010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1950" dirty="0" smtClean="0">
                <a:cs typeface="B Yekan" panose="00000400000000000000" pitchFamily="2" charset="-78"/>
              </a:rPr>
              <a:t>بی تردید مهم ترین وظیفه زن و شوهر و به ویژه شوهران مهرورزی با قلب ، زبان و عمل است . </a:t>
            </a:r>
          </a:p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1950" dirty="0" smtClean="0">
                <a:cs typeface="B Yekan" panose="00000400000000000000" pitchFamily="2" charset="-78"/>
              </a:rPr>
              <a:t>بر این اساس ، بنیاد خانواده که بر اساس مهر و عشق ورزی است ،بقا و ماندگاری آن نیز مرهون استمرار آن است .</a:t>
            </a:r>
          </a:p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1950" dirty="0" smtClean="0">
                <a:cs typeface="B Yekan" panose="00000400000000000000" pitchFamily="2" charset="-78"/>
              </a:rPr>
              <a:t>نوع رفتار گفتاری و کرداری همسران در برخورد با یکدیگر ، در تعمیق یا تضعیف مهرورزی بسیار مؤثر است . </a:t>
            </a:r>
          </a:p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1950" dirty="0" smtClean="0">
                <a:cs typeface="B Yekan" panose="00000400000000000000" pitchFamily="2" charset="-78"/>
              </a:rPr>
              <a:t>زن </a:t>
            </a:r>
            <a:r>
              <a:rPr lang="fa-IR" sz="1950" dirty="0">
                <a:cs typeface="B Yekan" panose="00000400000000000000" pitchFamily="2" charset="-78"/>
              </a:rPr>
              <a:t>باید بداند که مرد او را کانون مهر و عطوفت می شناسد و از همین روست که تمام رازهاو رمزهای ناگشوده خود را با او در میان می گذارد .</a:t>
            </a:r>
            <a:endParaRPr lang="fa-IR" sz="1950" dirty="0" smtClean="0">
              <a:cs typeface="B Yekan" panose="00000400000000000000" pitchFamily="2" charset="-78"/>
            </a:endParaRPr>
          </a:p>
          <a:p>
            <a:pPr algn="just" rtl="1">
              <a:buClr>
                <a:schemeClr val="tx2">
                  <a:lumMod val="60000"/>
                  <a:lumOff val="40000"/>
                </a:schemeClr>
              </a:buClr>
            </a:pPr>
            <a:endParaRPr lang="en-US" sz="2000" dirty="0">
              <a:cs typeface="B Yekan" panose="000004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48230" y="1108957"/>
            <a:ext cx="843402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44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1.مهرورزی</a:t>
            </a:r>
            <a:endParaRPr lang="fa-IR" sz="44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567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8210" y="2150477"/>
            <a:ext cx="2644140" cy="3162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62275" y="2213109"/>
            <a:ext cx="7762697" cy="37471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مردان عشق و علاقه خود را به همسر خویش اعلام کنند .</a:t>
            </a:r>
          </a:p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پیامبر اکرم(ص) فرمودند:</a:t>
            </a:r>
          </a:p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گفتار مرد به همسرش که من تو را دوست دارم ، هرگز از دل او محو نمی شود.</a:t>
            </a:r>
          </a:p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امام سجاد (ع) درباره ضرورت مهرورزی به همسران چنین فرمودند :</a:t>
            </a:r>
          </a:p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حق همسرت آن است که بدانی خداوند عزوجل او را مایه سکون و هم نشینی تو قرار داده است و باید بدانی که او نعمت خداوند بر توست . پس او را گرامی بدار و با او با رفق و مدارا برخورد نما و هر چند حق تو بر او بیشتر است ، اما حق او بر تو این است که با او مهربانی کنی.</a:t>
            </a:r>
            <a:endParaRPr lang="en-US" sz="2000" dirty="0">
              <a:cs typeface="B Yekan" panose="000004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48230" y="1108957"/>
            <a:ext cx="843402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44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1.مهرورزی</a:t>
            </a:r>
            <a:endParaRPr lang="fa-IR" sz="44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64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943475" y="2435305"/>
            <a:ext cx="5781498" cy="36317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احترام  به رأی یکدیگر ، عدم اصرار زیاد بر نظر شخصی ، کنار نهادن سلایقی که مورد نظر طرف دیگر نیست و همچنین توجه به نتایج مثبت همدلی ، از جمله عواملی است که باعث تقویت همدلی و همراهی می شود . این نکته را نیز نباید نادیده انگاشت که از بنیادهای اصلی همدلی ، نزدیک بودن افق های فکری زوجین است که می باید پیش از ازدواج بدان توجهی لازم کرد . </a:t>
            </a:r>
          </a:p>
          <a:p>
            <a:pPr algn="just" rtl="1">
              <a:buClr>
                <a:schemeClr val="tx2">
                  <a:lumMod val="60000"/>
                  <a:lumOff val="40000"/>
                </a:schemeClr>
              </a:buClr>
            </a:pPr>
            <a:endParaRPr lang="en-US" sz="2000" dirty="0">
              <a:cs typeface="B Yekan" panose="000004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48230" y="1108957"/>
            <a:ext cx="843402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44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2.همدلی و همراهی</a:t>
            </a:r>
            <a:endParaRPr lang="fa-IR" sz="44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137" y="2247971"/>
            <a:ext cx="2776538" cy="271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56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25353" y="2435305"/>
            <a:ext cx="8789185" cy="249299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sz="2400" dirty="0" smtClean="0">
                <a:cs typeface="B Yekan" panose="00000400000000000000" pitchFamily="2" charset="-78"/>
              </a:rPr>
              <a:t>1.تأمین نیازهای اقتصادی زندگی مشترک</a:t>
            </a:r>
          </a:p>
          <a:p>
            <a:pPr algn="just" rtl="1">
              <a:lnSpc>
                <a:spcPct val="150000"/>
              </a:lnSpc>
            </a:pPr>
            <a:r>
              <a:rPr lang="fa-IR" sz="2400" dirty="0" smtClean="0">
                <a:cs typeface="B Yekan" panose="00000400000000000000" pitchFamily="2" charset="-78"/>
              </a:rPr>
              <a:t>2.تمکین و تأمین نیازهای جنسی طرفین </a:t>
            </a:r>
          </a:p>
          <a:p>
            <a:pPr algn="just" rtl="1">
              <a:lnSpc>
                <a:spcPct val="150000"/>
              </a:lnSpc>
            </a:pPr>
            <a:r>
              <a:rPr lang="fa-IR" sz="2400" dirty="0" smtClean="0">
                <a:cs typeface="B Yekan" panose="00000400000000000000" pitchFamily="2" charset="-78"/>
              </a:rPr>
              <a:t>3.نیک رفتاری</a:t>
            </a:r>
          </a:p>
          <a:p>
            <a:pPr algn="just" rtl="1"/>
            <a:endParaRPr lang="fa-IR" sz="2400" dirty="0">
              <a:cs typeface="B Yekan" panose="00000400000000000000" pitchFamily="2" charset="-78"/>
            </a:endParaRPr>
          </a:p>
          <a:p>
            <a:pPr algn="just" rtl="1"/>
            <a:endParaRPr lang="fa-IR" sz="2400" dirty="0" smtClean="0">
              <a:cs typeface="B Yekan" panose="000004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85900" y="1108957"/>
            <a:ext cx="932863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3.رعایت حقوق همسری</a:t>
            </a:r>
            <a:endParaRPr lang="fa-IR" sz="36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593" y="1755288"/>
            <a:ext cx="3953264" cy="396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0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5076824" y="2414058"/>
            <a:ext cx="513539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/>
            <a:r>
              <a:rPr lang="fa-IR" altLang="fa-IR" sz="2400" dirty="0" smtClean="0">
                <a:cs typeface="B Yekan" panose="00000400000000000000" pitchFamily="2" charset="-78"/>
              </a:rPr>
              <a:t>خداوند تأمین نیازهای مالی خانواده – اعم از زن و فرزندان – را بر عهده شوهر نهاده است؛ تا جایی که زن برای شیر دادن به فرزند خود نیز می تواند از شوهر خود مزد مطالبه کند . به گفته فقیهان  ،زنان ملزم و مجبور به انجام کارهای خانه نیستند و حتی می توانند برای این کارها مزد دریافت کنند .</a:t>
            </a:r>
            <a:endParaRPr lang="fa-IR" altLang="fa-IR" sz="2000" dirty="0" smtClean="0">
              <a:cs typeface="B Yekan" panose="00000400000000000000" pitchFamily="2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68315" y="1108957"/>
            <a:ext cx="928467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1.تأمین نیازهای اقتصادی زندگی مشترک</a:t>
            </a:r>
            <a:endParaRPr lang="fa-IR" sz="32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138" y="2338423"/>
            <a:ext cx="2838450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2344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4999290" y="2414058"/>
            <a:ext cx="5212934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/>
            <a:r>
              <a:rPr lang="fa-IR" altLang="fa-IR" sz="2400" dirty="0" smtClean="0">
                <a:cs typeface="B Yekan" panose="00000400000000000000" pitchFamily="2" charset="-78"/>
              </a:rPr>
              <a:t>نیازهای غریزی را نباید در تمکین خلاصه کرد ، بلکه بخشی از این نیازها مربوط به زیبائی شناختی است .</a:t>
            </a:r>
          </a:p>
          <a:p>
            <a:pPr algn="just" rtl="1" eaLnBrk="1" hangingPunct="1"/>
            <a:r>
              <a:rPr lang="fa-IR" altLang="fa-IR" sz="2400" dirty="0" smtClean="0">
                <a:cs typeface="B Yekan" panose="00000400000000000000" pitchFamily="2" charset="-78"/>
              </a:rPr>
              <a:t>زن باید همواره در خانه با لباس های مرتب و با زیورآلات و سر و وضعی آراسته در برابر شوهر ظاهر شود .</a:t>
            </a:r>
          </a:p>
          <a:p>
            <a:pPr algn="just" rtl="1" eaLnBrk="1" hangingPunct="1"/>
            <a:r>
              <a:rPr lang="fa-IR" altLang="fa-IR" sz="2400" dirty="0" smtClean="0">
                <a:cs typeface="B Yekan" panose="00000400000000000000" pitchFamily="2" charset="-78"/>
              </a:rPr>
              <a:t>مردان نیز موظف‌اند آراسته و معطر و با لباسی مناسب نزد همسرانشان ظاهر شوند .</a:t>
            </a: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68315" y="1108957"/>
            <a:ext cx="928467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2.تمکین و تأمین نیازهای جنسی طرفین </a:t>
            </a:r>
            <a:endParaRPr lang="fa-IR" sz="32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138" y="2348108"/>
            <a:ext cx="2724150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9084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4631813" y="2134952"/>
            <a:ext cx="5750437" cy="328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قرآن در فرمانی نغز از مردان می خواهد که با همسرانشان به معروف و نیک رفتاری معاشرت کنند : 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« و عاشروهن بالمعروف»و با آنها به شایستگی رفتار کنید .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روایات در کنار تأکید بر خوش رفتاری با همسران و حرام دانستن آزار آنان و از سویی توصیه به مردان برای خدمتگزاری به همسران، از هر یک از مرد و زن خواسته که نسبت به رفتار بد همسر خود خویشتن داری پیشه کنند. </a:t>
            </a:r>
            <a:endParaRPr lang="fa-IR" altLang="fa-IR" sz="2000" dirty="0">
              <a:cs typeface="B Yekan" panose="00000400000000000000" pitchFamily="2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13149" y="1127041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3.نیک رفتاری</a:t>
            </a:r>
            <a:endParaRPr lang="fa-IR" sz="32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872" y="2063184"/>
            <a:ext cx="2993941" cy="299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3208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4349809" y="2414058"/>
            <a:ext cx="629736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رسول اکرم درباره </a:t>
            </a:r>
            <a:r>
              <a:rPr lang="fa-IR" altLang="fa-IR" sz="2000" u="sng" dirty="0" smtClean="0">
                <a:cs typeface="B Yekan" panose="00000400000000000000" pitchFamily="2" charset="-78"/>
              </a:rPr>
              <a:t>خویشتن داری مردان در برابر اخلاق سوء همسرانشان </a:t>
            </a:r>
            <a:r>
              <a:rPr lang="fa-IR" altLang="fa-IR" sz="2000" dirty="0" smtClean="0">
                <a:cs typeface="B Yekan" panose="00000400000000000000" pitchFamily="2" charset="-78"/>
              </a:rPr>
              <a:t>فرموده اند :</a:t>
            </a:r>
          </a:p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هر مردی که به خاطر خدا و به امید پاداش او در برابر بداخلاقی همسرش صبر کند ، خدای متعال برای هر روز و شبی که شکیبائی می ورزد،همان ثوابی را به او می دهد که به ایوب در قبال بلائی که دید،عطا کرد .</a:t>
            </a:r>
          </a:p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و نیز در مورد خ</a:t>
            </a:r>
            <a:r>
              <a:rPr lang="fa-IR" altLang="fa-IR" sz="2000" u="sng" dirty="0" smtClean="0">
                <a:cs typeface="B Yekan" panose="00000400000000000000" pitchFamily="2" charset="-78"/>
              </a:rPr>
              <a:t>ویشتن داری زنان در برابر سوء خلق همسرانشان </a:t>
            </a:r>
            <a:r>
              <a:rPr lang="fa-IR" altLang="fa-IR" sz="2000" dirty="0" smtClean="0">
                <a:cs typeface="B Yekan" panose="00000400000000000000" pitchFamily="2" charset="-78"/>
              </a:rPr>
              <a:t>چنین فرمودند :</a:t>
            </a:r>
          </a:p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هر زنی که در برابر بداخلاقی شوهرش بردباری پیشه کند ، خداوند بسان پاداش آسیه (همسر فرعون) به او پاداش می دهد . </a:t>
            </a:r>
            <a:endParaRPr lang="fa-IR" altLang="fa-IR" sz="2000" dirty="0">
              <a:cs typeface="B Yekan" panose="00000400000000000000" pitchFamily="2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13149" y="1127041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3.نیک رفتاری</a:t>
            </a:r>
            <a:endParaRPr lang="fa-IR" sz="32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135" y="2414058"/>
            <a:ext cx="2322576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1582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F00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فونت جدید">
      <a:majorFont>
        <a:latin typeface="IRANSans"/>
        <a:ea typeface=""/>
        <a:cs typeface="IRANSans"/>
      </a:majorFont>
      <a:minorFont>
        <a:latin typeface="IRANSans"/>
        <a:ea typeface=""/>
        <a:cs typeface="IRAN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1408</TotalTime>
  <Words>758</Words>
  <Application>Microsoft Office PowerPoint</Application>
  <PresentationFormat>Widescreen</PresentationFormat>
  <Paragraphs>49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MS PGothic</vt:lpstr>
      <vt:lpstr>Arial</vt:lpstr>
      <vt:lpstr>B Titr</vt:lpstr>
      <vt:lpstr>B Yekan</vt:lpstr>
      <vt:lpstr>Calibri</vt:lpstr>
      <vt:lpstr>IRANSans</vt:lpstr>
      <vt:lpstr>Source Sans Pro</vt:lpstr>
      <vt:lpstr>Source Sans Pro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حمیدرضا خاتونی</dc:creator>
  <cp:lastModifiedBy>r.moradi</cp:lastModifiedBy>
  <cp:revision>90</cp:revision>
  <dcterms:created xsi:type="dcterms:W3CDTF">2017-02-05T13:10:08Z</dcterms:created>
  <dcterms:modified xsi:type="dcterms:W3CDTF">2018-02-14T08:47:16Z</dcterms:modified>
</cp:coreProperties>
</file>