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7" r:id="rId4"/>
    <p:sldId id="266" r:id="rId5"/>
    <p:sldId id="258" r:id="rId6"/>
    <p:sldId id="259" r:id="rId7"/>
    <p:sldId id="260" r:id="rId8"/>
    <p:sldId id="261" r:id="rId9"/>
    <p:sldId id="262" r:id="rId10"/>
    <p:sldId id="26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8" autoAdjust="0"/>
    <p:restoredTop sz="94660"/>
  </p:normalViewPr>
  <p:slideViewPr>
    <p:cSldViewPr snapToGrid="0">
      <p:cViewPr>
        <p:scale>
          <a:sx n="60" d="100"/>
          <a:sy n="60" d="100"/>
        </p:scale>
        <p:origin x="-78" y="-3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47468-C0A4-4372-83A4-EAB7D46B1E34}" type="datetimeFigureOut">
              <a:rPr lang="en-US" smtClean="0"/>
              <a:t>12/24/2016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9DA9C-2BDC-4766-AB54-608A7DD00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58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9DA9C-2BDC-4766-AB54-608A7DD005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65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CB2F-7E92-4602-A22B-0C4BB1954ABF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782E0-2644-4BF2-9D53-209B5C5E2B5E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9A1DE-8535-4DBF-8B47-D5422675A840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A667C-6709-48F9-BCE7-8DA55443033E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047B0-C702-4F5E-AA3C-AD6F7D759645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54341-8A0B-465D-8DD8-9787B6C6A1AC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F297-83BE-40C7-B660-6A00E101CD2F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9156-13B8-4B91-A6ED-38C55B8F94C7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09333-D196-46B1-828D-E1EBDFF432F0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091C-3364-4582-B51F-FCD441027738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8C085-F674-4CA6-84D8-C2BA8ADA3D7E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A8009-D6A1-445C-91E7-4131C8D031FC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4D99D-753A-4B02-8A02-CDEF90598E56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80115-9776-4381-AE96-D62B47DAB9EE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7B3B-CBF1-4A62-8C8B-4DBDDBB37B76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75074E-13B3-4DD2-BFC8-03CE869701C7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6F5E6-8145-4CD1-BB40-1C0633AFECF2}" type="datetime1">
              <a:rPr lang="en-US" smtClean="0"/>
              <a:t>12/24/2016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879764"/>
            <a:ext cx="8915399" cy="2262781"/>
          </a:xfrm>
        </p:spPr>
        <p:txBody>
          <a:bodyPr/>
          <a:lstStyle/>
          <a:p>
            <a:pPr algn="r"/>
            <a:r>
              <a:rPr lang="fa-IR" dirty="0" smtClean="0"/>
              <a:t>فصل چهارم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2616073"/>
            <a:ext cx="8915399" cy="3313673"/>
          </a:xfrm>
        </p:spPr>
        <p:txBody>
          <a:bodyPr/>
          <a:lstStyle/>
          <a:p>
            <a:pPr algn="r"/>
            <a:endParaRPr lang="fa-IR" dirty="0" smtClean="0"/>
          </a:p>
          <a:p>
            <a:pPr algn="r"/>
            <a:endParaRPr lang="fa-IR" dirty="0"/>
          </a:p>
          <a:p>
            <a:pPr algn="r"/>
            <a:r>
              <a:rPr lang="fa-IR" sz="3600" dirty="0" smtClean="0">
                <a:cs typeface="B Mitra" panose="00000400000000000000" pitchFamily="2" charset="-78"/>
              </a:rPr>
              <a:t>ا</a:t>
            </a:r>
            <a:r>
              <a:rPr lang="fa-IR" sz="6000" dirty="0" smtClean="0">
                <a:cs typeface="B Mitra" panose="00000400000000000000" pitchFamily="2" charset="-78"/>
              </a:rPr>
              <a:t>صول تعلیم و تربیت از نظر نگارنده</a:t>
            </a:r>
            <a:endParaRPr lang="en-US" sz="6000" dirty="0">
              <a:cs typeface="B Mitra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450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95055" y="1202906"/>
            <a:ext cx="9454139" cy="4837676"/>
          </a:xfrm>
        </p:spPr>
        <p:txBody>
          <a:bodyPr anchor="ctr">
            <a:normAutofit/>
          </a:bodyPr>
          <a:lstStyle/>
          <a:p>
            <a:pPr algn="r"/>
            <a:r>
              <a:rPr lang="fa-IR" sz="2400" dirty="0" smtClean="0"/>
              <a:t>اصول تعلیم و تربیت از نظر نگارنده مفاهیم ،قواعدی نسبتا کلی است که دربیشتر موارد صادق است.</a:t>
            </a:r>
          </a:p>
          <a:p>
            <a:pPr algn="r"/>
            <a:r>
              <a:rPr lang="fa-IR" sz="2400" dirty="0" smtClean="0"/>
              <a:t>این اصول مبتنی بر تعالیم دینی و تحقیقات روانشناسی،جامعه شناسی و ...است.</a:t>
            </a:r>
          </a:p>
          <a:p>
            <a:pPr algn="r"/>
            <a:r>
              <a:rPr lang="fa-IR" sz="2400" dirty="0" smtClean="0"/>
              <a:t>تعلیم و تربیت علاوه بر اینکه باید انعکاسی از فرهنگ و فلسفه اجتماعی جامعه باشددر قبال فرهنگ نیز وظیفه خاصی دارد.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51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262" y="389745"/>
            <a:ext cx="9073135" cy="1034321"/>
          </a:xfrm>
        </p:spPr>
        <p:txBody>
          <a:bodyPr>
            <a:normAutofit/>
          </a:bodyPr>
          <a:lstStyle/>
          <a:p>
            <a:pPr algn="r"/>
            <a:r>
              <a:rPr lang="fa-IR" sz="4000" dirty="0" smtClean="0"/>
              <a:t>اصول با توجه به تحقیقات روانشناسی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3534" y="1918741"/>
            <a:ext cx="9353863" cy="4032354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fa-IR" sz="2800" dirty="0" smtClean="0"/>
              <a:t>اول - اصولی که برتحقیقات مربوط به رشد مبتنی است:</a:t>
            </a:r>
          </a:p>
          <a:p>
            <a:pPr algn="r"/>
            <a:endParaRPr lang="fa-IR" sz="2800" dirty="0" smtClean="0"/>
          </a:p>
          <a:p>
            <a:pPr algn="r"/>
            <a:r>
              <a:rPr lang="fa-IR" dirty="0" smtClean="0"/>
              <a:t>۱-رشد عبارت است از یک تغییر دائمی که همراه با پیشرفت بوده و بطور منظم در زمینه و طرح معینی صورت میگیرد.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۲-رشد به صورت تغیرات تدریجی در رفتار فرد یعنی در افکار ،عادات،احساسات و ..صورت میگیرد.</a:t>
            </a:r>
          </a:p>
          <a:p>
            <a:pPr algn="r"/>
            <a:endParaRPr lang="fa-IR" dirty="0" smtClean="0"/>
          </a:p>
          <a:p>
            <a:pPr algn="r"/>
            <a:r>
              <a:rPr lang="fa-IR" dirty="0" smtClean="0"/>
              <a:t>۳-رشد در هر دوره مشکلات و مسائل خاصی برای افراد بوجود می آورد.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۴-رشد در جنبه های مختلف شخصیت انسان از جمله بدنی،عقلانی،اجتماعی و ... صورت میگیرد.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۵-رشد افراد ،مختلف است از جمله مسائل عمده در تعلیم و تربیت توجه به اختلالات فردی میان بچه هاست.</a:t>
            </a:r>
          </a:p>
          <a:p>
            <a:pPr algn="r"/>
            <a:endParaRPr lang="fa-I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9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4242" y="-603354"/>
            <a:ext cx="8915399" cy="2262781"/>
          </a:xfrm>
        </p:spPr>
        <p:txBody>
          <a:bodyPr>
            <a:normAutofit/>
          </a:bodyPr>
          <a:lstStyle/>
          <a:p>
            <a:pPr algn="r"/>
            <a:r>
              <a:rPr lang="fa-IR" sz="3600" dirty="0" smtClean="0"/>
              <a:t>دوم _اصولی که مبنی بر احتیاجات اساسی افراد است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24320" y="1783830"/>
            <a:ext cx="8915399" cy="4482059"/>
          </a:xfrm>
        </p:spPr>
        <p:txBody>
          <a:bodyPr/>
          <a:lstStyle/>
          <a:p>
            <a:pPr algn="r"/>
            <a:r>
              <a:rPr lang="fa-IR" dirty="0" smtClean="0"/>
              <a:t>۱-احتیاجات بدنی:تامین احتیاجات بدنی از قبیل احتیاج به غذا ،آب و هوا ،فعالیت های عضلانی و محافظت بدن در مقابل حوادث علاوه بر اینکه سلامت بدن فرد موثر است در تامین بهداشت روحی او نیز تاثیر فراوان دارد.</a:t>
            </a:r>
          </a:p>
          <a:p>
            <a:pPr algn="r"/>
            <a:endParaRPr lang="fa-IR" dirty="0"/>
          </a:p>
          <a:p>
            <a:pPr algn="r"/>
            <a:r>
              <a:rPr lang="fa-IR" dirty="0" smtClean="0"/>
              <a:t>۲-احتیاجات روانی: این احتیاجات به اندازه ی احتیاجات بدنی در تامین بهداشت جسمانی و روحی تاثیر دارد.</a:t>
            </a:r>
          </a:p>
          <a:p>
            <a:pPr algn="r"/>
            <a:r>
              <a:rPr lang="fa-IR" dirty="0" smtClean="0"/>
              <a:t>احتیاجات عمده روانی که عدم تامین آنها موجب اضطراب و ناراحتی در افراد است عبارتند از:</a:t>
            </a:r>
          </a:p>
          <a:p>
            <a:pPr algn="r"/>
            <a:r>
              <a:rPr lang="fa-IR" dirty="0" smtClean="0"/>
              <a:t>الف_احتیاج به محبت</a:t>
            </a:r>
          </a:p>
          <a:p>
            <a:pPr algn="r"/>
            <a:r>
              <a:rPr lang="fa-IR" dirty="0" smtClean="0"/>
              <a:t>ب_ احتیاج به بستگی و تعلق به گروه</a:t>
            </a:r>
          </a:p>
          <a:p>
            <a:pPr algn="r"/>
            <a:r>
              <a:rPr lang="fa-IR" dirty="0" smtClean="0"/>
              <a:t>ج_ احتیاج به بیان و ابراز وجود </a:t>
            </a:r>
          </a:p>
          <a:p>
            <a:pPr algn="r"/>
            <a:r>
              <a:rPr lang="fa-IR" dirty="0" smtClean="0"/>
              <a:t>د_ احتیاج به امنیت،نظم و هدف</a:t>
            </a:r>
          </a:p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23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544242" y="-603354"/>
            <a:ext cx="8915399" cy="2262781"/>
          </a:xfrm>
        </p:spPr>
        <p:txBody>
          <a:bodyPr>
            <a:normAutofit/>
          </a:bodyPr>
          <a:lstStyle/>
          <a:p>
            <a:pPr algn="r"/>
            <a:r>
              <a:rPr lang="fa-IR" sz="3600" dirty="0" smtClean="0"/>
              <a:t>سوم _اصولی که مبتنی بر وظائف مربوط به رشد است</a:t>
            </a:r>
            <a:endParaRPr lang="en-US" sz="360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319389" y="1828800"/>
            <a:ext cx="8915399" cy="4482059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fa-IR" dirty="0" smtClean="0"/>
              <a:t>وظائف مربوط به رشد در دوره دبستان یعنی دوره ای که بچه در سنین ۶سالگی تا۱۲سالگی قرار دارد با دوره ی بلوغ که مصادف با دبیرستان است فرق دارد که اصول تربیتی مربوط به وظائف رشد در هردوره را بطور جداگانه ذکر میکنیم:</a:t>
            </a:r>
          </a:p>
          <a:p>
            <a:pPr algn="r"/>
            <a:r>
              <a:rPr lang="fa-IR" sz="2400" dirty="0" smtClean="0"/>
              <a:t>دوره دبستان</a:t>
            </a:r>
          </a:p>
          <a:p>
            <a:pPr algn="r"/>
            <a:r>
              <a:rPr lang="fa-IR" dirty="0" smtClean="0"/>
              <a:t>۱-توسعه نظر صحیح درباره خود به عنوان یک موجود رشد کننده</a:t>
            </a:r>
          </a:p>
          <a:p>
            <a:pPr algn="r"/>
            <a:r>
              <a:rPr lang="fa-IR" dirty="0" smtClean="0"/>
              <a:t>۲- طرزبه سربردن با دیگران ،ایجاد رفاقت و توسعه برای شخصیت اجتماعی</a:t>
            </a:r>
          </a:p>
          <a:p>
            <a:pPr algn="r"/>
            <a:r>
              <a:rPr lang="fa-IR" dirty="0" smtClean="0"/>
              <a:t>۳- یادگیری نقشی که به عنوان یک فرد مذکر یا مونث از لحاظ اجتماعی به عهده افرراد است.</a:t>
            </a:r>
          </a:p>
          <a:p>
            <a:pPr algn="r"/>
            <a:r>
              <a:rPr lang="fa-IR" dirty="0" smtClean="0"/>
              <a:t>۴- یادگیری مهارت های اساسی در خواندن ،نوشتن و حساب کردن آنقدر که فرد بتواند در جامعه به سربرد.</a:t>
            </a:r>
          </a:p>
          <a:p>
            <a:pPr algn="r"/>
            <a:r>
              <a:rPr lang="fa-IR" dirty="0" smtClean="0"/>
              <a:t>۵- رشد مفاهیم و معانی اموری که بچه در زندگی روزمره با آنها سرو کار دارد.</a:t>
            </a:r>
          </a:p>
          <a:p>
            <a:pPr algn="r"/>
            <a:r>
              <a:rPr lang="fa-IR" dirty="0" smtClean="0"/>
              <a:t>۶-توسعه و رشد یک قوه درونی که امور اخلاقی را تحت نظر قراردهد.</a:t>
            </a:r>
          </a:p>
          <a:p>
            <a:pPr algn="r"/>
            <a:r>
              <a:rPr lang="fa-IR" dirty="0" smtClean="0"/>
              <a:t>۷- اجراء استقلال شخصی</a:t>
            </a:r>
          </a:p>
          <a:p>
            <a:pPr algn="r"/>
            <a:r>
              <a:rPr lang="fa-IR" dirty="0" smtClean="0"/>
              <a:t>۸-رشد و توسعه تمایلات نسبت به گروه ها و موسسات اجتماعی  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68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454301" y="929391"/>
            <a:ext cx="8915399" cy="4482059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fa-IR" sz="2400" dirty="0" smtClean="0"/>
              <a:t>دوره بلوغ</a:t>
            </a:r>
          </a:p>
          <a:p>
            <a:pPr algn="r"/>
            <a:r>
              <a:rPr lang="fa-IR" sz="1600" dirty="0" smtClean="0"/>
              <a:t>وظائف عمده مربوط به رشد در این دوره عبارتند از:</a:t>
            </a:r>
          </a:p>
          <a:p>
            <a:pPr algn="r"/>
            <a:r>
              <a:rPr lang="fa-IR" dirty="0" smtClean="0"/>
              <a:t>۱-برقراری روابط جدید و صحیح با همسالان خود</a:t>
            </a:r>
          </a:p>
          <a:p>
            <a:pPr algn="r"/>
            <a:r>
              <a:rPr lang="fa-IR" dirty="0" smtClean="0"/>
              <a:t>۲-قبول اجرای نقش اجتماعی جنس مذکر یا مونث که مورد تصویب جامعه باشد.</a:t>
            </a:r>
          </a:p>
          <a:p>
            <a:pPr algn="r"/>
            <a:r>
              <a:rPr lang="fa-IR" dirty="0" smtClean="0"/>
              <a:t>۳-قدردانی از قدرت بدنی خود و به کار بردن ان بطور موثر</a:t>
            </a:r>
          </a:p>
          <a:p>
            <a:pPr algn="r"/>
            <a:r>
              <a:rPr lang="fa-IR" dirty="0" smtClean="0"/>
              <a:t>۴-مستقل ساختن خود در زمینه عاطفی از والدین و سایر سالمندان</a:t>
            </a:r>
          </a:p>
          <a:p>
            <a:pPr algn="r"/>
            <a:r>
              <a:rPr lang="fa-IR" dirty="0" smtClean="0"/>
              <a:t>۵-تامین استقلال اقتصادی </a:t>
            </a:r>
          </a:p>
          <a:p>
            <a:pPr algn="r"/>
            <a:r>
              <a:rPr lang="fa-IR" dirty="0" smtClean="0"/>
              <a:t>۶-انتخاب شغلی که فرد استعداد لازم برای اجرای ان را دارد و اماده شدن جهت انجام این شغل</a:t>
            </a:r>
          </a:p>
          <a:p>
            <a:pPr algn="r"/>
            <a:r>
              <a:rPr lang="fa-IR" dirty="0" smtClean="0"/>
              <a:t>۷-آمادگی برای ازدواج و تشکیل خانواده</a:t>
            </a:r>
          </a:p>
          <a:p>
            <a:pPr algn="r"/>
            <a:r>
              <a:rPr lang="fa-IR" dirty="0" smtClean="0"/>
              <a:t>۸-توسعه و رشد مهارت های عقلانی و درک امور لازم جهت دارا شدن صلاحیت های مدنی یا اجتماعی</a:t>
            </a:r>
          </a:p>
          <a:p>
            <a:pPr algn="r"/>
            <a:r>
              <a:rPr lang="fa-IR" dirty="0" smtClean="0"/>
              <a:t>۹-آشنایی به حقایق علمی و درک روش صحیح علمی برای مطالعه رشته های مختلف معلومات بشری</a:t>
            </a:r>
          </a:p>
          <a:p>
            <a:pPr algn="r"/>
            <a:r>
              <a:rPr lang="fa-IR" dirty="0" smtClean="0"/>
              <a:t>۱۰-کسب و تحصیل ارزش ها و مبانی اخلاقی و مطابق ساختن رفتار خود به این گونه ارزش ها 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34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544242" y="-603354"/>
            <a:ext cx="8915399" cy="2262781"/>
          </a:xfrm>
        </p:spPr>
        <p:txBody>
          <a:bodyPr>
            <a:normAutofit/>
          </a:bodyPr>
          <a:lstStyle/>
          <a:p>
            <a:pPr algn="r"/>
            <a:r>
              <a:rPr lang="fa-IR" sz="3600" dirty="0" smtClean="0"/>
              <a:t>چهارم _اصول مبتنی بر قوانین یادگیری</a:t>
            </a:r>
            <a:endParaRPr lang="en-US" sz="360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544241" y="1828801"/>
            <a:ext cx="8915399" cy="4482059"/>
          </a:xfrm>
        </p:spPr>
        <p:txBody>
          <a:bodyPr>
            <a:normAutofit fontScale="92500" lnSpcReduction="10000"/>
          </a:bodyPr>
          <a:lstStyle/>
          <a:p>
            <a:pPr algn="r"/>
            <a:endParaRPr lang="fa-IR" sz="1600" dirty="0" smtClean="0"/>
          </a:p>
          <a:p>
            <a:pPr algn="r"/>
            <a:r>
              <a:rPr lang="fa-IR" dirty="0" smtClean="0"/>
              <a:t>۱- اصل آمادگی: منظور از آمادگی این است که شاگرد در زمینه بدنی،عاطفی،اجتماعی و...به اندازه کافی رشد داشته باشد تا بتواند امور لازم را فراگیرد.</a:t>
            </a:r>
          </a:p>
          <a:p>
            <a:pPr algn="r"/>
            <a:r>
              <a:rPr lang="fa-IR" dirty="0" smtClean="0"/>
              <a:t>۲- اصل تاثیر تجربیات قبلی در فراگرفتن مطالب تازه: تجربیات گذشته شاگرد پایه ادراکات فعلی اورا تشکیل می دهد و آنچه شاگرد امروز می آموزد در رفتار آینده او موثر است.</a:t>
            </a:r>
          </a:p>
          <a:p>
            <a:pPr algn="r"/>
            <a:r>
              <a:rPr lang="fa-IR" dirty="0" smtClean="0"/>
              <a:t> ۳-اصل فعالیت: در جریان یادگیری، شاگرد باید فعال باشد و خود تحت راهنمایی معلم به فراگرفتن امری اقدام کند.</a:t>
            </a:r>
          </a:p>
          <a:p>
            <a:pPr algn="r"/>
            <a:r>
              <a:rPr lang="fa-IR" dirty="0" smtClean="0"/>
              <a:t>۴-اصل توجه به رغبت،هدف و کوشش شاگردان:در جریان یادگیری علاقه،هدف،محرک و کوشش شاگرد نقش بسزائی دارد.</a:t>
            </a:r>
          </a:p>
          <a:p>
            <a:pPr algn="r"/>
            <a:r>
              <a:rPr lang="fa-IR" dirty="0" smtClean="0"/>
              <a:t>۵-اصل انتقال در یادگیری:کار عمده تعلیم و تربیت در موسسات تربیتی این است که شاگردان را قادر سازد تا آنچه را در مدرسه می آموزد در برخورد به موقعیت های تازه مورد استفاده قرار دهد.</a:t>
            </a:r>
          </a:p>
          <a:p>
            <a:pPr algn="r"/>
            <a:r>
              <a:rPr lang="fa-IR" dirty="0" smtClean="0"/>
              <a:t>۶-اصل مربوط به روابط اجزاء و کل :هرچه مطلب درسی در زمینه وسیع تری قرار گیرد و به صورت کلی و اجزاء کاملا مرتبطی تعلیم داده شود یادگیری عمیق تر صورت میگیرد.</a:t>
            </a:r>
          </a:p>
          <a:p>
            <a:pPr algn="r"/>
            <a:r>
              <a:rPr lang="fa-IR" dirty="0" smtClean="0"/>
              <a:t>۷-اصل فهم در یادگیری : اگر یادگیری از روی بصیرت و فهم صورت نگیرد بی ارزش خواهد بود و اثر آن در ذهن شاگرد نیز موقتی است.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2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544242" y="-603354"/>
            <a:ext cx="8915399" cy="2262781"/>
          </a:xfrm>
        </p:spPr>
        <p:txBody>
          <a:bodyPr>
            <a:normAutofit/>
          </a:bodyPr>
          <a:lstStyle/>
          <a:p>
            <a:pPr algn="r"/>
            <a:r>
              <a:rPr lang="fa-IR" sz="3600" dirty="0" smtClean="0"/>
              <a:t>پنجم _اصولی که در امتحان یا ارزش سنجی پیشرفت شاگرد باید درنظر باشد</a:t>
            </a:r>
            <a:endParaRPr lang="en-US" sz="3600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2544241" y="1828801"/>
            <a:ext cx="8915399" cy="4482059"/>
          </a:xfrm>
        </p:spPr>
        <p:txBody>
          <a:bodyPr>
            <a:normAutofit fontScale="92500" lnSpcReduction="20000"/>
          </a:bodyPr>
          <a:lstStyle/>
          <a:p>
            <a:pPr algn="r"/>
            <a:endParaRPr lang="fa-IR" sz="1600" dirty="0" smtClean="0"/>
          </a:p>
          <a:p>
            <a:pPr algn="r"/>
            <a:r>
              <a:rPr lang="fa-IR" dirty="0" smtClean="0"/>
              <a:t>۱- در ارزش سنجی باید هدف های تربیتی را مورد توجه قرار داد</a:t>
            </a:r>
          </a:p>
          <a:p>
            <a:pPr algn="r"/>
            <a:r>
              <a:rPr lang="fa-IR" dirty="0" smtClean="0"/>
              <a:t>۲- ارزش سنجی باید با توجه به تغییر افکار ،تمایلات ،احساسات و ... انجام گیرد.</a:t>
            </a:r>
          </a:p>
          <a:p>
            <a:pPr algn="r"/>
            <a:r>
              <a:rPr lang="fa-IR" dirty="0" smtClean="0"/>
              <a:t>۳-ارزش سنجی تنها مربوط به معلومات نیست .رشد شخصیت فرد از لحاظ اجتماعی ،عقلانی،عاطفی و اخلاقی پایه عمده ارزش سنجی است.</a:t>
            </a:r>
          </a:p>
          <a:p>
            <a:pPr algn="r"/>
            <a:r>
              <a:rPr lang="fa-IR" dirty="0" smtClean="0"/>
              <a:t>۴-ارزش سنجی یک امر دائمی است یعنی دائما معلم باید پیشرفت شاگرد را ارزش سنجی کند.</a:t>
            </a:r>
          </a:p>
          <a:p>
            <a:pPr algn="r"/>
            <a:r>
              <a:rPr lang="fa-IR" dirty="0" smtClean="0"/>
              <a:t>۵-در ارزش سنجی کیفیت و کمیت هردو باید مورد نظر باشد</a:t>
            </a:r>
          </a:p>
          <a:p>
            <a:pPr algn="r"/>
            <a:r>
              <a:rPr lang="fa-IR" dirty="0" smtClean="0"/>
              <a:t>۶-وسائل ارزش سنجی باید:</a:t>
            </a:r>
          </a:p>
          <a:p>
            <a:pPr algn="r"/>
            <a:r>
              <a:rPr lang="fa-IR" dirty="0" smtClean="0"/>
              <a:t>الف- قدرت فکری ،ابتکار ،قوه بیان ،ادراکات اساسی و معلومات فرد را اندازه بگیرد.</a:t>
            </a:r>
          </a:p>
          <a:p>
            <a:pPr algn="r"/>
            <a:r>
              <a:rPr lang="fa-IR" dirty="0" smtClean="0"/>
              <a:t>ب- نفوذ معلم را از لحاظ تاثیر دادن تمایلات و استنباط و نظر شخصی و حداقل تقلیل دهد.</a:t>
            </a:r>
          </a:p>
          <a:p>
            <a:pPr algn="r"/>
            <a:r>
              <a:rPr lang="fa-IR" dirty="0" smtClean="0"/>
              <a:t>ج- شامل تست هایی شود که قابل اعتماد باشد یعنی درمواقع مشابه تقریبا نتایج مشابه در اختیار گذارد و صحیح باشد یعنی آنچه را که مورد انتظار است اندازه بگیرد.</a:t>
            </a:r>
          </a:p>
          <a:p>
            <a:pPr algn="r"/>
            <a:r>
              <a:rPr lang="fa-IR" dirty="0" smtClean="0"/>
              <a:t>۷-ارزش سنجی پیشرفت شاگرد امری است که باید در سایه همکاری معلمان ،سرپرست های تعلیماتی ،اولیای طفل و خود شاگرد صورت گیرد.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60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473378"/>
            <a:ext cx="8915399" cy="2304004"/>
          </a:xfrm>
        </p:spPr>
        <p:txBody>
          <a:bodyPr/>
          <a:lstStyle/>
          <a:p>
            <a:pPr algn="r"/>
            <a:r>
              <a:rPr lang="fa-IR" dirty="0" smtClean="0"/>
              <a:t>سپاس از توجه شما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9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1304145"/>
            <a:ext cx="8915399" cy="4599518"/>
          </a:xfrm>
        </p:spPr>
        <p:txBody>
          <a:bodyPr/>
          <a:lstStyle/>
          <a:p>
            <a:pPr algn="r"/>
            <a:r>
              <a:rPr lang="fa-IR" dirty="0" smtClean="0"/>
              <a:t>سمانه خالصی</a:t>
            </a:r>
          </a:p>
          <a:p>
            <a:pPr algn="r"/>
            <a:r>
              <a:rPr lang="fa-IR" dirty="0" smtClean="0"/>
              <a:t>فاطمه خالصی</a:t>
            </a:r>
          </a:p>
          <a:p>
            <a:pPr algn="r"/>
            <a:r>
              <a:rPr lang="fa-IR" dirty="0" smtClean="0"/>
              <a:t>زهرا نظری</a:t>
            </a:r>
          </a:p>
          <a:p>
            <a:pPr algn="r"/>
            <a:r>
              <a:rPr lang="fa-IR" dirty="0" smtClean="0"/>
              <a:t>فاطمه نجاتیان قالیباف</a:t>
            </a:r>
          </a:p>
          <a:p>
            <a:pPr algn="r"/>
            <a:r>
              <a:rPr lang="fa-IR" dirty="0" smtClean="0"/>
              <a:t>سحر قاسمی</a:t>
            </a:r>
          </a:p>
          <a:p>
            <a:pPr algn="r"/>
            <a:r>
              <a:rPr lang="fa-IR" dirty="0" smtClean="0"/>
              <a:t>فاطمه نژاد باراج</a:t>
            </a:r>
            <a:endParaRPr lang="en-US" dirty="0" smtClean="0"/>
          </a:p>
          <a:p>
            <a:pPr algn="r"/>
            <a:r>
              <a:rPr lang="fa-IR" dirty="0" smtClean="0"/>
              <a:t>فایزه نوروزی</a:t>
            </a:r>
          </a:p>
          <a:p>
            <a:pPr algn="r"/>
            <a:r>
              <a:rPr lang="fa-IR" dirty="0" smtClean="0"/>
              <a:t>مهرداد کرد</a:t>
            </a:r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68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174</TotalTime>
  <Words>1025</Words>
  <Application>Microsoft Office PowerPoint</Application>
  <PresentationFormat>Custom</PresentationFormat>
  <Paragraphs>92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Wisp</vt:lpstr>
      <vt:lpstr>فصل چهارم</vt:lpstr>
      <vt:lpstr>PowerPoint Presentation</vt:lpstr>
      <vt:lpstr>اصول با توجه به تحقیقات روانشناسی</vt:lpstr>
      <vt:lpstr>دوم _اصولی که مبنی بر احتیاجات اساسی افراد است</vt:lpstr>
      <vt:lpstr>سوم _اصولی که مبتنی بر وظائف مربوط به رشد است</vt:lpstr>
      <vt:lpstr>PowerPoint Presentation</vt:lpstr>
      <vt:lpstr>چهارم _اصول مبتنی بر قوانین یادگیری</vt:lpstr>
      <vt:lpstr>پنجم _اصولی که در امتحان یا ارزش سنجی پیشرفت شاگرد باید درنظر باشد</vt:lpstr>
      <vt:lpstr>سپاس از توجه شما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sanaz khalesi</dc:creator>
  <cp:lastModifiedBy>user</cp:lastModifiedBy>
  <cp:revision>21</cp:revision>
  <dcterms:created xsi:type="dcterms:W3CDTF">2016-12-13T00:37:17Z</dcterms:created>
  <dcterms:modified xsi:type="dcterms:W3CDTF">2016-12-24T04:50:11Z</dcterms:modified>
</cp:coreProperties>
</file>