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12" r:id="rId1"/>
  </p:sldMasterIdLst>
  <p:sldIdLst>
    <p:sldId id="256" r:id="rId2"/>
    <p:sldId id="257" r:id="rId3"/>
    <p:sldId id="308" r:id="rId4"/>
    <p:sldId id="307" r:id="rId5"/>
    <p:sldId id="258" r:id="rId6"/>
    <p:sldId id="259" r:id="rId7"/>
    <p:sldId id="269" r:id="rId8"/>
    <p:sldId id="309" r:id="rId9"/>
    <p:sldId id="310" r:id="rId10"/>
    <p:sldId id="311" r:id="rId11"/>
    <p:sldId id="312" r:id="rId12"/>
    <p:sldId id="313" r:id="rId13"/>
    <p:sldId id="317" r:id="rId14"/>
    <p:sldId id="316" r:id="rId15"/>
    <p:sldId id="315" r:id="rId16"/>
    <p:sldId id="325" r:id="rId17"/>
    <p:sldId id="324" r:id="rId18"/>
    <p:sldId id="323" r:id="rId19"/>
    <p:sldId id="322" r:id="rId20"/>
    <p:sldId id="321" r:id="rId21"/>
    <p:sldId id="320" r:id="rId22"/>
    <p:sldId id="319" r:id="rId23"/>
    <p:sldId id="314" r:id="rId24"/>
    <p:sldId id="318" r:id="rId25"/>
    <p:sldId id="332" r:id="rId26"/>
    <p:sldId id="331" r:id="rId27"/>
    <p:sldId id="330" r:id="rId28"/>
    <p:sldId id="329" r:id="rId29"/>
    <p:sldId id="328" r:id="rId30"/>
    <p:sldId id="346" r:id="rId31"/>
    <p:sldId id="345" r:id="rId32"/>
    <p:sldId id="344" r:id="rId33"/>
    <p:sldId id="343" r:id="rId34"/>
    <p:sldId id="342" r:id="rId35"/>
    <p:sldId id="350" r:id="rId36"/>
    <p:sldId id="349" r:id="rId37"/>
    <p:sldId id="348" r:id="rId38"/>
    <p:sldId id="347" r:id="rId39"/>
    <p:sldId id="356" r:id="rId40"/>
    <p:sldId id="355" r:id="rId41"/>
    <p:sldId id="354" r:id="rId42"/>
    <p:sldId id="353" r:id="rId43"/>
    <p:sldId id="352" r:id="rId44"/>
    <p:sldId id="358" r:id="rId45"/>
    <p:sldId id="357" r:id="rId46"/>
    <p:sldId id="360" r:id="rId47"/>
    <p:sldId id="359" r:id="rId48"/>
    <p:sldId id="341" r:id="rId49"/>
    <p:sldId id="340" r:id="rId50"/>
    <p:sldId id="339" r:id="rId51"/>
    <p:sldId id="338" r:id="rId52"/>
    <p:sldId id="337" r:id="rId53"/>
    <p:sldId id="336" r:id="rId54"/>
    <p:sldId id="335" r:id="rId55"/>
    <p:sldId id="334" r:id="rId56"/>
    <p:sldId id="333" r:id="rId57"/>
    <p:sldId id="327" r:id="rId58"/>
    <p:sldId id="326" r:id="rId59"/>
    <p:sldId id="361" r:id="rId60"/>
    <p:sldId id="362" r:id="rId61"/>
    <p:sldId id="363" r:id="rId62"/>
    <p:sldId id="364" r:id="rId63"/>
    <p:sldId id="365" r:id="rId64"/>
    <p:sldId id="366" r:id="rId65"/>
    <p:sldId id="367" r:id="rId66"/>
    <p:sldId id="368" r:id="rId67"/>
    <p:sldId id="369" r:id="rId68"/>
    <p:sldId id="370" r:id="rId69"/>
    <p:sldId id="371" r:id="rId70"/>
    <p:sldId id="466" r:id="rId71"/>
    <p:sldId id="469" r:id="rId72"/>
    <p:sldId id="467" r:id="rId73"/>
    <p:sldId id="372" r:id="rId74"/>
    <p:sldId id="373" r:id="rId75"/>
    <p:sldId id="374" r:id="rId76"/>
    <p:sldId id="375" r:id="rId77"/>
    <p:sldId id="376" r:id="rId78"/>
    <p:sldId id="377" r:id="rId79"/>
    <p:sldId id="378" r:id="rId80"/>
    <p:sldId id="379" r:id="rId81"/>
    <p:sldId id="380" r:id="rId82"/>
    <p:sldId id="381" r:id="rId83"/>
    <p:sldId id="468" r:id="rId84"/>
    <p:sldId id="382" r:id="rId85"/>
    <p:sldId id="383" r:id="rId86"/>
    <p:sldId id="384" r:id="rId87"/>
    <p:sldId id="385" r:id="rId88"/>
    <p:sldId id="386" r:id="rId89"/>
    <p:sldId id="387" r:id="rId90"/>
    <p:sldId id="388" r:id="rId91"/>
    <p:sldId id="390" r:id="rId92"/>
    <p:sldId id="391" r:id="rId93"/>
    <p:sldId id="392" r:id="rId94"/>
    <p:sldId id="393" r:id="rId95"/>
    <p:sldId id="394" r:id="rId96"/>
    <p:sldId id="395" r:id="rId97"/>
    <p:sldId id="396" r:id="rId98"/>
    <p:sldId id="397" r:id="rId99"/>
    <p:sldId id="398" r:id="rId100"/>
    <p:sldId id="399" r:id="rId101"/>
    <p:sldId id="400" r:id="rId102"/>
    <p:sldId id="401" r:id="rId103"/>
    <p:sldId id="402" r:id="rId104"/>
    <p:sldId id="403" r:id="rId105"/>
    <p:sldId id="404" r:id="rId106"/>
    <p:sldId id="405" r:id="rId107"/>
    <p:sldId id="406" r:id="rId108"/>
    <p:sldId id="407" r:id="rId109"/>
    <p:sldId id="408" r:id="rId110"/>
    <p:sldId id="409" r:id="rId111"/>
    <p:sldId id="410" r:id="rId112"/>
    <p:sldId id="411" r:id="rId113"/>
    <p:sldId id="412" r:id="rId114"/>
    <p:sldId id="413" r:id="rId115"/>
    <p:sldId id="414" r:id="rId116"/>
    <p:sldId id="470" r:id="rId117"/>
    <p:sldId id="415" r:id="rId118"/>
    <p:sldId id="416" r:id="rId119"/>
    <p:sldId id="417" r:id="rId120"/>
    <p:sldId id="418" r:id="rId121"/>
    <p:sldId id="419" r:id="rId122"/>
    <p:sldId id="480" r:id="rId123"/>
    <p:sldId id="420" r:id="rId124"/>
    <p:sldId id="421" r:id="rId125"/>
    <p:sldId id="471" r:id="rId126"/>
    <p:sldId id="476" r:id="rId127"/>
    <p:sldId id="475" r:id="rId128"/>
    <p:sldId id="474" r:id="rId129"/>
    <p:sldId id="473" r:id="rId130"/>
    <p:sldId id="472" r:id="rId131"/>
    <p:sldId id="422" r:id="rId132"/>
    <p:sldId id="423" r:id="rId133"/>
    <p:sldId id="424" r:id="rId134"/>
    <p:sldId id="425" r:id="rId135"/>
    <p:sldId id="481" r:id="rId136"/>
    <p:sldId id="482" r:id="rId137"/>
    <p:sldId id="483" r:id="rId138"/>
    <p:sldId id="484" r:id="rId139"/>
    <p:sldId id="485" r:id="rId140"/>
    <p:sldId id="486" r:id="rId141"/>
    <p:sldId id="487" r:id="rId142"/>
    <p:sldId id="488" r:id="rId143"/>
    <p:sldId id="489" r:id="rId144"/>
    <p:sldId id="490" r:id="rId145"/>
    <p:sldId id="491" r:id="rId146"/>
    <p:sldId id="492" r:id="rId147"/>
    <p:sldId id="493" r:id="rId148"/>
    <p:sldId id="494" r:id="rId149"/>
    <p:sldId id="495" r:id="rId150"/>
    <p:sldId id="496" r:id="rId151"/>
    <p:sldId id="497" r:id="rId152"/>
    <p:sldId id="427" r:id="rId153"/>
    <p:sldId id="428" r:id="rId154"/>
    <p:sldId id="429" r:id="rId155"/>
    <p:sldId id="430" r:id="rId156"/>
    <p:sldId id="431" r:id="rId157"/>
    <p:sldId id="432" r:id="rId158"/>
    <p:sldId id="433" r:id="rId159"/>
    <p:sldId id="434" r:id="rId160"/>
    <p:sldId id="435" r:id="rId161"/>
    <p:sldId id="498" r:id="rId162"/>
    <p:sldId id="499" r:id="rId163"/>
    <p:sldId id="500" r:id="rId164"/>
    <p:sldId id="501" r:id="rId165"/>
    <p:sldId id="502" r:id="rId166"/>
    <p:sldId id="503" r:id="rId167"/>
    <p:sldId id="504" r:id="rId168"/>
    <p:sldId id="505" r:id="rId169"/>
    <p:sldId id="506" r:id="rId170"/>
    <p:sldId id="507" r:id="rId171"/>
    <p:sldId id="508" r:id="rId172"/>
    <p:sldId id="509" r:id="rId173"/>
    <p:sldId id="510" r:id="rId174"/>
    <p:sldId id="511" r:id="rId175"/>
    <p:sldId id="512" r:id="rId176"/>
    <p:sldId id="513" r:id="rId177"/>
    <p:sldId id="514" r:id="rId178"/>
    <p:sldId id="515" r:id="rId179"/>
    <p:sldId id="516" r:id="rId180"/>
    <p:sldId id="517" r:id="rId181"/>
    <p:sldId id="518" r:id="rId182"/>
    <p:sldId id="519" r:id="rId183"/>
    <p:sldId id="520" r:id="rId184"/>
    <p:sldId id="521" r:id="rId185"/>
    <p:sldId id="522" r:id="rId186"/>
    <p:sldId id="523" r:id="rId187"/>
    <p:sldId id="524" r:id="rId188"/>
    <p:sldId id="525" r:id="rId189"/>
    <p:sldId id="526" r:id="rId190"/>
    <p:sldId id="527" r:id="rId191"/>
    <p:sldId id="528" r:id="rId192"/>
    <p:sldId id="529" r:id="rId193"/>
    <p:sldId id="530" r:id="rId194"/>
    <p:sldId id="531" r:id="rId195"/>
    <p:sldId id="532" r:id="rId19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ENOVO" initials="L"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FF00FF"/>
    <a:srgbClr val="FFCCFF"/>
    <a:srgbClr val="9818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044" autoAdjust="0"/>
    <p:restoredTop sz="94624" autoAdjust="0"/>
  </p:normalViewPr>
  <p:slideViewPr>
    <p:cSldViewPr snapToGrid="0">
      <p:cViewPr varScale="1">
        <p:scale>
          <a:sx n="77" d="100"/>
          <a:sy n="77" d="100"/>
        </p:scale>
        <p:origin x="240"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365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theme" Target="theme/theme1.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commentAuthors" Target="commentAuthors.xml"/><Relationship Id="rId201" Type="http://schemas.openxmlformats.org/officeDocument/2006/relationships/tableStyles" Target="tableStyle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presProps" Target="presProps.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40"/>
            <a:ext cx="103632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5"/>
            <a:ext cx="103632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9337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4766733" y="27306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3"/>
            <a:ext cx="27432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09600" y="274653"/>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6CD142D-DB67-4FAD-B616-D9BF1445837C}" type="datetimeFigureOut">
              <a:rPr lang="en-US" smtClean="0"/>
              <a:pPr/>
              <a:t>12/16/2018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AB2309-C667-424B-9E35-05E6B38CE1F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A89735D-3555-4053-8090-FF4EC1451386}" type="slidenum">
              <a:rPr lang="fa-I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737600" y="6356365"/>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6CD142D-DB67-4FAD-B616-D9BF1445837C}" type="datetimeFigureOut">
              <a:rPr lang="en-US" smtClean="0"/>
              <a:pPr/>
              <a:t>12/16/2018</a:t>
            </a:fld>
            <a:endParaRPr lang="en-US"/>
          </a:p>
        </p:txBody>
      </p:sp>
      <p:sp>
        <p:nvSpPr>
          <p:cNvPr id="5" name="Footer Placeholder 4"/>
          <p:cNvSpPr>
            <a:spLocks noGrp="1"/>
          </p:cNvSpPr>
          <p:nvPr>
            <p:ph type="ftr" sz="quarter" idx="3"/>
          </p:nvPr>
        </p:nvSpPr>
        <p:spPr>
          <a:xfrm>
            <a:off x="4165600" y="6356365"/>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09600" y="6356365"/>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5AB2309-C667-424B-9E35-05E6B38CE1F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slide" Target="slide71.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936" y="245122"/>
            <a:ext cx="5148908" cy="317946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34" name="TextBox 33"/>
          <p:cNvSpPr txBox="1"/>
          <p:nvPr/>
        </p:nvSpPr>
        <p:spPr>
          <a:xfrm>
            <a:off x="5738191" y="1786303"/>
            <a:ext cx="6096563" cy="830997"/>
          </a:xfrm>
          <a:prstGeom prst="rect">
            <a:avLst/>
          </a:prstGeom>
          <a:noFill/>
        </p:spPr>
        <p:txBody>
          <a:bodyPr wrap="square" rtlCol="0">
            <a:spAutoFit/>
          </a:bodyPr>
          <a:lstStyle/>
          <a:p>
            <a:pPr marL="342900" indent="-342900" algn="ctr" rtl="1"/>
            <a:r>
              <a:rPr lang="fa-IR" sz="4800" dirty="0" smtClean="0">
                <a:cs typeface="Dast Nevis" pitchFamily="66" charset="-78"/>
              </a:rPr>
              <a:t>حقوق اداری </a:t>
            </a:r>
            <a:endParaRPr lang="en-US" sz="4800" dirty="0">
              <a:cs typeface="Dast Nevis" pitchFamily="66" charset="-78"/>
            </a:endParaRPr>
          </a:p>
        </p:txBody>
      </p:sp>
      <p:sp>
        <p:nvSpPr>
          <p:cNvPr id="36" name="TextBox 35"/>
          <p:cNvSpPr txBox="1"/>
          <p:nvPr/>
        </p:nvSpPr>
        <p:spPr>
          <a:xfrm>
            <a:off x="1046921" y="5677886"/>
            <a:ext cx="4744833" cy="461665"/>
          </a:xfrm>
          <a:prstGeom prst="rect">
            <a:avLst/>
          </a:prstGeom>
          <a:noFill/>
        </p:spPr>
        <p:txBody>
          <a:bodyPr wrap="square" rtlCol="0">
            <a:spAutoFit/>
          </a:bodyPr>
          <a:lstStyle/>
          <a:p>
            <a:pPr marL="342900" indent="-342900" rtl="1"/>
            <a:r>
              <a:rPr lang="fa-IR" sz="2400" dirty="0" smtClean="0">
                <a:cs typeface="Dast Nevis" pitchFamily="66" charset="-78"/>
              </a:rPr>
              <a:t>مهدی نژاد</a:t>
            </a:r>
            <a:endParaRPr lang="en-US" sz="2400" dirty="0">
              <a:cs typeface="Dast Nevis" pitchFamily="66" charset="-78"/>
            </a:endParaRPr>
          </a:p>
        </p:txBody>
      </p:sp>
    </p:spTree>
    <p:extLst>
      <p:ext uri="{BB962C8B-B14F-4D97-AF65-F5344CB8AC3E}">
        <p14:creationId xmlns:p14="http://schemas.microsoft.com/office/powerpoint/2010/main" val="2107894177"/>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6" name="TextBox 5"/>
          <p:cNvSpPr txBox="1"/>
          <p:nvPr/>
        </p:nvSpPr>
        <p:spPr>
          <a:xfrm>
            <a:off x="123985" y="1156253"/>
            <a:ext cx="11941443" cy="4927053"/>
          </a:xfrm>
          <a:prstGeom prst="rect">
            <a:avLst/>
          </a:prstGeom>
          <a:noFill/>
        </p:spPr>
        <p:txBody>
          <a:bodyPr wrap="square" rtlCol="0">
            <a:noAutofit/>
          </a:bodyPr>
          <a:lstStyle/>
          <a:p>
            <a:pPr algn="r" rtl="1"/>
            <a:endParaRPr lang="fa-IR" b="1" dirty="0" smtClean="0">
              <a:effectLst>
                <a:outerShdw blurRad="38100" dist="38100" dir="2700000" algn="tl">
                  <a:srgbClr val="000000">
                    <a:alpha val="43137"/>
                  </a:srgbClr>
                </a:outerShdw>
              </a:effectLst>
              <a:cs typeface="B Nazanin" panose="00000400000000000000" pitchFamily="2" charset="-78"/>
            </a:endParaRPr>
          </a:p>
          <a:p>
            <a:pPr algn="r" rtl="1"/>
            <a:endParaRPr lang="fa-IR" b="1" dirty="0">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effectLst>
                <a:outerShdw blurRad="38100" dist="38100" dir="2700000" algn="tl">
                  <a:srgbClr val="000000">
                    <a:alpha val="43137"/>
                  </a:srgbClr>
                </a:outerShdw>
              </a:effectLst>
              <a:cs typeface="B Nazanin" panose="00000400000000000000" pitchFamily="2" charset="-78"/>
            </a:endParaRPr>
          </a:p>
        </p:txBody>
      </p:sp>
      <p:sp>
        <p:nvSpPr>
          <p:cNvPr id="18" name="TextBox 17"/>
          <p:cNvSpPr txBox="1"/>
          <p:nvPr/>
        </p:nvSpPr>
        <p:spPr>
          <a:xfrm>
            <a:off x="250557" y="1189386"/>
            <a:ext cx="11941443" cy="4927053"/>
          </a:xfrm>
          <a:prstGeom prst="rect">
            <a:avLst/>
          </a:prstGeom>
          <a:noFill/>
        </p:spPr>
        <p:txBody>
          <a:bodyPr wrap="square" rtlCol="0">
            <a:noAutofit/>
          </a:bodyPr>
          <a:lstStyle/>
          <a:p>
            <a:pPr algn="r" rtl="1"/>
            <a:endParaRPr lang="fa-IR" b="1" dirty="0" smtClean="0">
              <a:effectLst>
                <a:outerShdw blurRad="38100" dist="38100" dir="2700000" algn="tl">
                  <a:srgbClr val="000000">
                    <a:alpha val="43137"/>
                  </a:srgbClr>
                </a:outerShdw>
              </a:effectLst>
              <a:cs typeface="B Nazanin" panose="00000400000000000000" pitchFamily="2" charset="-78"/>
            </a:endParaRPr>
          </a:p>
          <a:p>
            <a:pPr algn="r" rtl="1"/>
            <a:endParaRPr lang="fa-IR" b="1" dirty="0">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effectLst>
                <a:outerShdw blurRad="38100" dist="38100" dir="2700000" algn="tl">
                  <a:srgbClr val="000000">
                    <a:alpha val="43137"/>
                  </a:srgbClr>
                </a:outerShdw>
              </a:effectLst>
              <a:cs typeface="B Nazanin" panose="00000400000000000000" pitchFamily="2" charset="-78"/>
            </a:endParaRPr>
          </a:p>
        </p:txBody>
      </p:sp>
      <p:sp>
        <p:nvSpPr>
          <p:cNvPr id="32" name="Rectangle 31"/>
          <p:cNvSpPr/>
          <p:nvPr/>
        </p:nvSpPr>
        <p:spPr>
          <a:xfrm>
            <a:off x="285750" y="361950"/>
            <a:ext cx="11506200" cy="707886"/>
          </a:xfrm>
          <a:prstGeom prst="rect">
            <a:avLst/>
          </a:prstGeom>
        </p:spPr>
        <p:txBody>
          <a:bodyPr wrap="square">
            <a:spAutoFit/>
          </a:bodyPr>
          <a:lstStyle/>
          <a:p>
            <a:pPr algn="ctr"/>
            <a:r>
              <a:rPr lang="fa-IR" sz="4000" b="1" dirty="0" smtClean="0">
                <a:cs typeface="B Nazanin" pitchFamily="2" charset="-78"/>
              </a:rPr>
              <a:t>تعريف حقوق</a:t>
            </a:r>
            <a:endParaRPr lang="en-US" sz="4000" dirty="0">
              <a:cs typeface="B Nazanin" pitchFamily="2" charset="-78"/>
            </a:endParaRPr>
          </a:p>
        </p:txBody>
      </p:sp>
      <p:sp>
        <p:nvSpPr>
          <p:cNvPr id="33" name="Rectangle 32"/>
          <p:cNvSpPr/>
          <p:nvPr/>
        </p:nvSpPr>
        <p:spPr>
          <a:xfrm>
            <a:off x="514350" y="1352550"/>
            <a:ext cx="11182350" cy="3785652"/>
          </a:xfrm>
          <a:prstGeom prst="rect">
            <a:avLst/>
          </a:prstGeom>
        </p:spPr>
        <p:txBody>
          <a:bodyPr wrap="square">
            <a:spAutoFit/>
          </a:bodyPr>
          <a:lstStyle/>
          <a:p>
            <a:pPr algn="just" rtl="1"/>
            <a:r>
              <a:rPr lang="fa-IR" sz="6000" dirty="0" smtClean="0">
                <a:cs typeface="B Nazanin" pitchFamily="2" charset="-78"/>
              </a:rPr>
              <a:t>براي تنظيم روابط مردم و حفظ نظم در اجتماع، حقوق براي هر كس امتيازهايي در برابر ديگران مي‌شناسد و توان خاصي به او مي‌بخشد. اين امتياز و توانايي حق نامیده می شود.</a:t>
            </a:r>
            <a:endParaRPr lang="en-US" sz="6000" dirty="0">
              <a:cs typeface="B Nazanin" pitchFamily="2" charset="-78"/>
            </a:endParaRPr>
          </a:p>
        </p:txBody>
      </p:sp>
    </p:spTree>
    <p:extLst>
      <p:ext uri="{BB962C8B-B14F-4D97-AF65-F5344CB8AC3E}">
        <p14:creationId xmlns:p14="http://schemas.microsoft.com/office/powerpoint/2010/main" val="8538235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6" name="TextBox 5"/>
          <p:cNvSpPr txBox="1"/>
          <p:nvPr/>
        </p:nvSpPr>
        <p:spPr>
          <a:xfrm>
            <a:off x="123985" y="1156253"/>
            <a:ext cx="11941443" cy="4927053"/>
          </a:xfrm>
          <a:prstGeom prst="rect">
            <a:avLst/>
          </a:prstGeom>
          <a:noFill/>
        </p:spPr>
        <p:txBody>
          <a:bodyPr wrap="square" rtlCol="0">
            <a:noAutofit/>
          </a:bodyPr>
          <a:lstStyle/>
          <a:p>
            <a:pPr algn="r" rtl="1"/>
            <a:endParaRPr lang="fa-IR" b="1" dirty="0" smtClean="0">
              <a:effectLst>
                <a:outerShdw blurRad="38100" dist="38100" dir="2700000" algn="tl">
                  <a:srgbClr val="000000">
                    <a:alpha val="43137"/>
                  </a:srgbClr>
                </a:outerShdw>
              </a:effectLst>
              <a:cs typeface="B Nazanin" panose="00000400000000000000" pitchFamily="2" charset="-78"/>
            </a:endParaRPr>
          </a:p>
          <a:p>
            <a:pPr algn="r" rtl="1"/>
            <a:endParaRPr lang="fa-IR" b="1" dirty="0">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effectLst>
                <a:outerShdw blurRad="38100" dist="38100" dir="2700000" algn="tl">
                  <a:srgbClr val="000000">
                    <a:alpha val="43137"/>
                  </a:srgbClr>
                </a:outerShdw>
              </a:effectLst>
              <a:cs typeface="B Nazanin" panose="00000400000000000000" pitchFamily="2" charset="-78"/>
            </a:endParaRPr>
          </a:p>
        </p:txBody>
      </p:sp>
      <p:sp>
        <p:nvSpPr>
          <p:cNvPr id="18" name="TextBox 17"/>
          <p:cNvSpPr txBox="1"/>
          <p:nvPr/>
        </p:nvSpPr>
        <p:spPr>
          <a:xfrm>
            <a:off x="250557" y="1189386"/>
            <a:ext cx="11941443" cy="4927053"/>
          </a:xfrm>
          <a:prstGeom prst="rect">
            <a:avLst/>
          </a:prstGeom>
          <a:noFill/>
        </p:spPr>
        <p:txBody>
          <a:bodyPr wrap="square" rtlCol="0">
            <a:noAutofit/>
          </a:bodyPr>
          <a:lstStyle/>
          <a:p>
            <a:pPr algn="r" rtl="1"/>
            <a:endParaRPr lang="fa-IR" b="1" dirty="0" smtClean="0">
              <a:effectLst>
                <a:outerShdw blurRad="38100" dist="38100" dir="2700000" algn="tl">
                  <a:srgbClr val="000000">
                    <a:alpha val="43137"/>
                  </a:srgbClr>
                </a:outerShdw>
              </a:effectLst>
              <a:cs typeface="B Nazanin" panose="00000400000000000000" pitchFamily="2" charset="-78"/>
            </a:endParaRPr>
          </a:p>
          <a:p>
            <a:pPr algn="r" rtl="1"/>
            <a:endParaRPr lang="fa-IR" b="1" dirty="0">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effectLst>
                <a:outerShdw blurRad="38100" dist="38100" dir="2700000" algn="tl">
                  <a:srgbClr val="000000">
                    <a:alpha val="43137"/>
                  </a:srgbClr>
                </a:outerShdw>
              </a:effectLst>
              <a:cs typeface="B Nazanin" panose="00000400000000000000" pitchFamily="2" charset="-78"/>
            </a:endParaRPr>
          </a:p>
        </p:txBody>
      </p:sp>
      <p:sp>
        <p:nvSpPr>
          <p:cNvPr id="32" name="Rectangle 31"/>
          <p:cNvSpPr/>
          <p:nvPr/>
        </p:nvSpPr>
        <p:spPr>
          <a:xfrm>
            <a:off x="285750" y="361950"/>
            <a:ext cx="11506200" cy="707886"/>
          </a:xfrm>
          <a:prstGeom prst="rect">
            <a:avLst/>
          </a:prstGeom>
        </p:spPr>
        <p:txBody>
          <a:bodyPr wrap="square">
            <a:spAutoFit/>
          </a:bodyPr>
          <a:lstStyle/>
          <a:p>
            <a:pPr algn="ctr"/>
            <a:r>
              <a:rPr lang="fa-IR" sz="4000" b="1" dirty="0" smtClean="0">
                <a:cs typeface="B Nazanin" pitchFamily="2" charset="-78"/>
              </a:rPr>
              <a:t>تعريف حقوق اداري</a:t>
            </a:r>
            <a:endParaRPr lang="en-US" sz="4000" dirty="0">
              <a:cs typeface="B Nazanin" pitchFamily="2" charset="-78"/>
            </a:endParaRPr>
          </a:p>
        </p:txBody>
      </p:sp>
      <p:sp>
        <p:nvSpPr>
          <p:cNvPr id="33" name="Rectangle 32"/>
          <p:cNvSpPr/>
          <p:nvPr/>
        </p:nvSpPr>
        <p:spPr>
          <a:xfrm>
            <a:off x="514350" y="1352550"/>
            <a:ext cx="11182350" cy="4708981"/>
          </a:xfrm>
          <a:prstGeom prst="rect">
            <a:avLst/>
          </a:prstGeom>
        </p:spPr>
        <p:txBody>
          <a:bodyPr wrap="square">
            <a:spAutoFit/>
          </a:bodyPr>
          <a:lstStyle/>
          <a:p>
            <a:pPr algn="just" rtl="1"/>
            <a:r>
              <a:rPr lang="fa-IR" sz="6000" b="1" dirty="0" smtClean="0"/>
              <a:t>حقوق اداري </a:t>
            </a:r>
            <a:r>
              <a:rPr lang="fa-IR" sz="6000" dirty="0" smtClean="0">
                <a:cs typeface="B Nazanin" pitchFamily="2" charset="-78"/>
              </a:rPr>
              <a:t>به دو شيوه قابل تعريف است:</a:t>
            </a:r>
            <a:endParaRPr lang="en-US" sz="6000" dirty="0" smtClean="0">
              <a:cs typeface="B Nazanin" pitchFamily="2" charset="-78"/>
            </a:endParaRPr>
          </a:p>
          <a:p>
            <a:pPr algn="just" rtl="1">
              <a:buFont typeface="Arial" pitchFamily="34" charset="0"/>
              <a:buChar char="•"/>
            </a:pPr>
            <a:r>
              <a:rPr lang="fa-IR" sz="6000" dirty="0" smtClean="0">
                <a:cs typeface="B Nazanin" pitchFamily="2" charset="-78"/>
              </a:rPr>
              <a:t>يکي به لحاظ صوري يعني به لحاظ ارتباط منطقي ميان سازمان‌های عمومي.</a:t>
            </a:r>
            <a:endParaRPr lang="en-US" sz="6000" dirty="0" smtClean="0">
              <a:cs typeface="B Nazanin" pitchFamily="2" charset="-78"/>
            </a:endParaRPr>
          </a:p>
          <a:p>
            <a:pPr algn="just" rtl="1">
              <a:buFont typeface="Arial" pitchFamily="34" charset="0"/>
              <a:buChar char="•"/>
            </a:pPr>
            <a:r>
              <a:rPr lang="fa-IR" sz="6000" smtClean="0">
                <a:cs typeface="B Nazanin" pitchFamily="2" charset="-78"/>
              </a:rPr>
              <a:t>ديگري </a:t>
            </a:r>
            <a:r>
              <a:rPr lang="fa-IR" sz="6000" dirty="0" smtClean="0">
                <a:cs typeface="B Nazanin" pitchFamily="2" charset="-78"/>
              </a:rPr>
              <a:t>به لحاظ ماهوي، يعني به لحاظ قواعد و احکام حاکم بر آن.</a:t>
            </a:r>
            <a:endParaRPr lang="en-US" sz="6000" dirty="0">
              <a:cs typeface="B Nazanin" pitchFamily="2" charset="-78"/>
            </a:endParaRPr>
          </a:p>
        </p:txBody>
      </p:sp>
    </p:spTree>
    <p:extLst>
      <p:ext uri="{BB962C8B-B14F-4D97-AF65-F5344CB8AC3E}">
        <p14:creationId xmlns:p14="http://schemas.microsoft.com/office/powerpoint/2010/main" val="8538235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6" name="TextBox 5"/>
          <p:cNvSpPr txBox="1"/>
          <p:nvPr/>
        </p:nvSpPr>
        <p:spPr>
          <a:xfrm>
            <a:off x="123985" y="1156253"/>
            <a:ext cx="11941443" cy="4927053"/>
          </a:xfrm>
          <a:prstGeom prst="rect">
            <a:avLst/>
          </a:prstGeom>
          <a:noFill/>
        </p:spPr>
        <p:txBody>
          <a:bodyPr wrap="square" rtlCol="0">
            <a:noAutofit/>
          </a:bodyPr>
          <a:lstStyle/>
          <a:p>
            <a:pPr algn="r" rtl="1"/>
            <a:endParaRPr lang="fa-IR" b="1" dirty="0" smtClean="0">
              <a:effectLst>
                <a:outerShdw blurRad="38100" dist="38100" dir="2700000" algn="tl">
                  <a:srgbClr val="000000">
                    <a:alpha val="43137"/>
                  </a:srgbClr>
                </a:outerShdw>
              </a:effectLst>
              <a:cs typeface="B Nazanin" panose="00000400000000000000" pitchFamily="2" charset="-78"/>
            </a:endParaRPr>
          </a:p>
          <a:p>
            <a:pPr algn="r" rtl="1"/>
            <a:endParaRPr lang="fa-IR" b="1" dirty="0">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solidFill>
                <a:schemeClr val="bg1"/>
              </a:solidFill>
              <a:effectLst>
                <a:outerShdw blurRad="38100" dist="38100" dir="2700000" algn="tl">
                  <a:srgbClr val="000000">
                    <a:alpha val="43137"/>
                  </a:srgbClr>
                </a:outerShdw>
              </a:effectLst>
              <a:cs typeface="B Nazanin" panose="00000400000000000000" pitchFamily="2" charset="-78"/>
            </a:endParaRPr>
          </a:p>
        </p:txBody>
      </p:sp>
      <p:sp>
        <p:nvSpPr>
          <p:cNvPr id="18" name="TextBox 17"/>
          <p:cNvSpPr txBox="1"/>
          <p:nvPr/>
        </p:nvSpPr>
        <p:spPr>
          <a:xfrm>
            <a:off x="250557" y="1189386"/>
            <a:ext cx="11941443" cy="4927053"/>
          </a:xfrm>
          <a:prstGeom prst="rect">
            <a:avLst/>
          </a:prstGeom>
          <a:noFill/>
        </p:spPr>
        <p:txBody>
          <a:bodyPr wrap="square" rtlCol="0">
            <a:noAutofit/>
          </a:bodyPr>
          <a:lstStyle/>
          <a:p>
            <a:pPr algn="r" rtl="1"/>
            <a:endParaRPr lang="fa-IR" b="1" dirty="0" smtClean="0">
              <a:effectLst>
                <a:outerShdw blurRad="38100" dist="38100" dir="2700000" algn="tl">
                  <a:srgbClr val="000000">
                    <a:alpha val="43137"/>
                  </a:srgbClr>
                </a:outerShdw>
              </a:effectLst>
              <a:cs typeface="B Nazanin" panose="00000400000000000000" pitchFamily="2" charset="-78"/>
            </a:endParaRPr>
          </a:p>
          <a:p>
            <a:pPr algn="r" rtl="1"/>
            <a:endParaRPr lang="fa-IR" b="1" dirty="0">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solidFill>
                <a:schemeClr val="bg1"/>
              </a:solidFill>
              <a:effectLst>
                <a:outerShdw blurRad="38100" dist="38100" dir="2700000" algn="tl">
                  <a:srgbClr val="000000">
                    <a:alpha val="43137"/>
                  </a:srgbClr>
                </a:outerShdw>
              </a:effectLst>
              <a:cs typeface="B Nazanin" panose="00000400000000000000" pitchFamily="2" charset="-78"/>
            </a:endParaRPr>
          </a:p>
        </p:txBody>
      </p:sp>
      <p:sp>
        <p:nvSpPr>
          <p:cNvPr id="32" name="Rectangle 31"/>
          <p:cNvSpPr/>
          <p:nvPr/>
        </p:nvSpPr>
        <p:spPr>
          <a:xfrm>
            <a:off x="285750" y="361950"/>
            <a:ext cx="11506200" cy="707886"/>
          </a:xfrm>
          <a:prstGeom prst="rect">
            <a:avLst/>
          </a:prstGeom>
        </p:spPr>
        <p:txBody>
          <a:bodyPr wrap="square">
            <a:spAutoFit/>
          </a:bodyPr>
          <a:lstStyle/>
          <a:p>
            <a:pPr algn="ctr"/>
            <a:r>
              <a:rPr lang="fa-IR" sz="4000" b="1" dirty="0" smtClean="0">
                <a:solidFill>
                  <a:schemeClr val="bg1"/>
                </a:solidFill>
                <a:cs typeface="B Nazanin" pitchFamily="2" charset="-78"/>
              </a:rPr>
              <a:t>تعريف حقوق</a:t>
            </a:r>
            <a:endParaRPr lang="en-US" sz="4000" dirty="0">
              <a:solidFill>
                <a:schemeClr val="bg1"/>
              </a:solidFill>
              <a:cs typeface="B Nazanin" pitchFamily="2" charset="-78"/>
            </a:endParaRPr>
          </a:p>
        </p:txBody>
      </p:sp>
      <p:sp>
        <p:nvSpPr>
          <p:cNvPr id="7" name="Title 1"/>
          <p:cNvSpPr txBox="1">
            <a:spLocks/>
          </p:cNvSpPr>
          <p:nvPr/>
        </p:nvSpPr>
        <p:spPr>
          <a:xfrm>
            <a:off x="609600" y="274638"/>
            <a:ext cx="10972800" cy="1143000"/>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fa-IR" sz="4400" b="1" i="0" u="none" strike="noStrike" kern="1200" cap="none" spc="0" normalizeH="0" baseline="0" noProof="0" smtClean="0">
                <a:ln>
                  <a:noFill/>
                </a:ln>
                <a:solidFill>
                  <a:schemeClr val="tx1"/>
                </a:solidFill>
                <a:effectLst/>
                <a:uLnTx/>
                <a:uFillTx/>
                <a:latin typeface="+mj-lt"/>
                <a:ea typeface="+mj-ea"/>
                <a:cs typeface="+mj-cs"/>
              </a:rPr>
              <a:t>تعريف حقوق اداري از نظر صوري (شکلي)</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10" name="Content Placeholder 2"/>
          <p:cNvSpPr txBox="1">
            <a:spLocks/>
          </p:cNvSpPr>
          <p:nvPr/>
        </p:nvSpPr>
        <p:spPr>
          <a:xfrm>
            <a:off x="609600" y="1600206"/>
            <a:ext cx="10972800" cy="4525963"/>
          </a:xfrm>
          <a:prstGeom prst="rect">
            <a:avLst/>
          </a:prstGeom>
        </p:spPr>
        <p:txBody>
          <a:bodyPr vert="horz" lIns="91440" tIns="45720" rIns="91440" bIns="45720" rtlCol="1">
            <a:normAutofit/>
          </a:bodyPr>
          <a:lstStyle/>
          <a:p>
            <a:pPr marL="0" marR="0" lvl="0" indent="0" algn="just"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rPr>
              <a:t>شاخه‌‌هاي از حقوق داخلي به شمار مي‌رود و موضوع آن مطالعه‌ي اداره و وظايف و فعاليت‌هاي مجموعه‌ي دستگاه‌ها، سازمان‌ها و ادارات دولتي، مقامات و ماموراني است که زير نظر هيات حاکمه و مقامات سياسي، به حفظ نظم عمومي و تامين نيازها و خدمات عمومي در جامعه مي‌پردازند.</a:t>
            </a:r>
            <a:endParaRPr kumimoji="0" lang="en-US" sz="4800" b="0" i="0" u="none" strike="noStrike" kern="1200" cap="none" spc="0" normalizeH="0" baseline="0" noProof="0" dirty="0">
              <a:ln>
                <a:noFill/>
              </a:ln>
              <a:solidFill>
                <a:schemeClr val="tx1">
                  <a:tint val="75000"/>
                </a:schemeClr>
              </a:solidFill>
              <a:effectLst/>
              <a:uLnTx/>
              <a:uFillTx/>
              <a:latin typeface="+mn-lt"/>
              <a:ea typeface="+mn-ea"/>
              <a:cs typeface="B Nazanin" pitchFamily="2" charset="-78"/>
            </a:endParaRPr>
          </a:p>
        </p:txBody>
      </p:sp>
    </p:spTree>
    <p:extLst>
      <p:ext uri="{BB962C8B-B14F-4D97-AF65-F5344CB8AC3E}">
        <p14:creationId xmlns:p14="http://schemas.microsoft.com/office/powerpoint/2010/main" val="85382350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19" name="Title 1"/>
          <p:cNvSpPr txBox="1">
            <a:spLocks/>
          </p:cNvSpPr>
          <p:nvPr/>
        </p:nvSpPr>
        <p:spPr>
          <a:xfrm>
            <a:off x="609600" y="274638"/>
            <a:ext cx="10972800" cy="1143000"/>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fa-IR" sz="4400" b="1" i="0" u="none" strike="noStrike" kern="1200" cap="none" spc="0" normalizeH="0" baseline="0" noProof="0" smtClean="0">
                <a:ln>
                  <a:noFill/>
                </a:ln>
                <a:solidFill>
                  <a:schemeClr val="tx1"/>
                </a:solidFill>
                <a:effectLst/>
                <a:uLnTx/>
                <a:uFillTx/>
                <a:latin typeface="+mj-lt"/>
                <a:ea typeface="+mj-ea"/>
                <a:cs typeface="+mj-cs"/>
              </a:rPr>
              <a:t>تعريف حقوق اداري از نظر ماهوي</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0" name="Content Placeholder 2"/>
          <p:cNvSpPr txBox="1">
            <a:spLocks/>
          </p:cNvSpPr>
          <p:nvPr/>
        </p:nvSpPr>
        <p:spPr>
          <a:xfrm>
            <a:off x="609600" y="1600206"/>
            <a:ext cx="10972800" cy="4525963"/>
          </a:xfrm>
          <a:prstGeom prst="rect">
            <a:avLst/>
          </a:prstGeom>
        </p:spPr>
        <p:txBody>
          <a:bodyPr vert="horz" lIns="91440" tIns="45720" rIns="91440" bIns="45720" rtlCol="1">
            <a:normAutofit fontScale="62500" lnSpcReduction="20000"/>
          </a:bodyPr>
          <a:lstStyle/>
          <a:p>
            <a:pPr marL="0" marR="0" lvl="0" indent="0" algn="just"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rPr>
              <a:t>حقوق اداري از نظر ماهوي، قواعد و مقررات حاکم بر دستگاه اداره‌ي دولتي است که وظايف و تکاليف سازمان‌هاي اداري دولت به خصوص سازمان‌هاي اجرايي و روابط آنها را با مردم تعيين مي‌کند.</a:t>
            </a:r>
            <a:endParaRPr kumimoji="0" lang="en-US"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endParaRPr>
          </a:p>
          <a:p>
            <a:pPr marL="0" marR="0" lvl="0" indent="0" algn="just"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rPr>
              <a:t>بنابرين حقوق اداري برخلاف حقوق خصوصي که روابط افراد را با يکديگر تنظيم مي‌کند، به تنظيم روابط افراد و دولت مربوط مي‌شود.</a:t>
            </a:r>
            <a:endParaRPr kumimoji="0" lang="en-US"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endParaRPr>
          </a:p>
          <a:p>
            <a:pPr marL="0" marR="0" lvl="0" indent="0" algn="just"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rPr>
              <a:t>به طور کلي مي‌توان اين تعريف را به عنوان </a:t>
            </a:r>
            <a:r>
              <a:rPr kumimoji="0" lang="fa-IR" sz="4800" b="0" i="0" u="sng" strike="noStrike" kern="1200" cap="none" spc="0" normalizeH="0" baseline="0" noProof="0" smtClean="0">
                <a:ln>
                  <a:noFill/>
                </a:ln>
                <a:solidFill>
                  <a:schemeClr val="tx1">
                    <a:tint val="75000"/>
                  </a:schemeClr>
                </a:solidFill>
                <a:effectLst/>
                <a:uLnTx/>
                <a:uFillTx/>
                <a:latin typeface="+mn-lt"/>
                <a:ea typeface="+mn-ea"/>
                <a:cs typeface="B Nazanin" pitchFamily="2" charset="-78"/>
              </a:rPr>
              <a:t>يک تعريف ساده و روان</a:t>
            </a:r>
            <a:r>
              <a:rPr kumimoji="0" lang="fa-IR"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rPr>
              <a:t>، براي حقوق اداري عرضه نمود:</a:t>
            </a:r>
            <a:endParaRPr kumimoji="0" lang="en-US" sz="4800" b="0" i="0" u="none" strike="noStrike" kern="1200" cap="none" spc="0" normalizeH="0" baseline="0" noProof="0" smtClean="0">
              <a:ln>
                <a:noFill/>
              </a:ln>
              <a:solidFill>
                <a:schemeClr val="tx1">
                  <a:tint val="75000"/>
                </a:schemeClr>
              </a:solidFill>
              <a:effectLst/>
              <a:uLnTx/>
              <a:uFillTx/>
              <a:latin typeface="+mn-lt"/>
              <a:ea typeface="+mn-ea"/>
              <a:cs typeface="B Nazanin" pitchFamily="2" charset="-78"/>
            </a:endParaRPr>
          </a:p>
          <a:p>
            <a:pPr marL="0" marR="0" lvl="0" indent="0" algn="just" defTabSz="914400" rtl="1" eaLnBrk="1" fontAlgn="auto" latinLnBrk="0" hangingPunct="1">
              <a:lnSpc>
                <a:spcPct val="100000"/>
              </a:lnSpc>
              <a:spcBef>
                <a:spcPct val="20000"/>
              </a:spcBef>
              <a:spcAft>
                <a:spcPts val="0"/>
              </a:spcAft>
              <a:buClrTx/>
              <a:buSzTx/>
              <a:buFont typeface="Arial" pitchFamily="34" charset="0"/>
              <a:buNone/>
              <a:tabLst/>
              <a:defRPr/>
            </a:pPr>
            <a:r>
              <a:rPr kumimoji="0" lang="fa-IR" sz="4800" b="0" i="0" u="none" strike="noStrike" kern="1200" cap="none" spc="0" normalizeH="0" baseline="0" noProof="0" smtClean="0">
                <a:ln>
                  <a:noFill/>
                </a:ln>
                <a:solidFill>
                  <a:schemeClr val="tx1">
                    <a:tint val="75000"/>
                  </a:schemeClr>
                </a:solidFill>
                <a:effectLst>
                  <a:outerShdw blurRad="38100" dist="38100" dir="2700000" algn="tl">
                    <a:srgbClr val="000000">
                      <a:alpha val="43137"/>
                    </a:srgbClr>
                  </a:outerShdw>
                </a:effectLst>
                <a:uLnTx/>
                <a:uFillTx/>
                <a:latin typeface="+mn-lt"/>
                <a:ea typeface="+mn-ea"/>
                <a:cs typeface="B Nazanin" pitchFamily="2" charset="-78"/>
              </a:rPr>
              <a:t>شاخه‌اي از حقوق عمومي داخلي با مجموعه‌اي از قواعد ممتاز و پراکنده که حقوق و تکاليف سازمان‌هاي اداري دولت، خصوصا سازمان‌هاي اجرايي آن و روابط آنها با مردم را تعيين مي‌کند.</a:t>
            </a:r>
            <a:endParaRPr kumimoji="0" lang="en-US" sz="4800" b="0" i="0" u="none" strike="noStrike" kern="1200" cap="none" spc="0" normalizeH="0" baseline="0" noProof="0" dirty="0">
              <a:ln>
                <a:noFill/>
              </a:ln>
              <a:solidFill>
                <a:schemeClr val="tx1">
                  <a:tint val="75000"/>
                </a:schemeClr>
              </a:solidFill>
              <a:effectLst>
                <a:outerShdw blurRad="38100" dist="38100" dir="2700000" algn="tl">
                  <a:srgbClr val="000000">
                    <a:alpha val="43137"/>
                  </a:srgbClr>
                </a:outerShdw>
              </a:effectLst>
              <a:uLnTx/>
              <a:uFillTx/>
              <a:latin typeface="+mn-lt"/>
              <a:ea typeface="+mn-ea"/>
              <a:cs typeface="B Nazanin" pitchFamily="2" charset="-78"/>
            </a:endParaRPr>
          </a:p>
        </p:txBody>
      </p:sp>
    </p:spTree>
    <p:extLst>
      <p:ext uri="{BB962C8B-B14F-4D97-AF65-F5344CB8AC3E}">
        <p14:creationId xmlns:p14="http://schemas.microsoft.com/office/powerpoint/2010/main" val="394311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6" name="TextBox 5"/>
          <p:cNvSpPr txBox="1"/>
          <p:nvPr/>
        </p:nvSpPr>
        <p:spPr>
          <a:xfrm>
            <a:off x="123985" y="1156253"/>
            <a:ext cx="11941443" cy="4927053"/>
          </a:xfrm>
          <a:prstGeom prst="rect">
            <a:avLst/>
          </a:prstGeom>
          <a:noFill/>
        </p:spPr>
        <p:txBody>
          <a:bodyPr wrap="square" rtlCol="0">
            <a:noAutofit/>
          </a:bodyPr>
          <a:lstStyle/>
          <a:p>
            <a:pPr algn="r" rtl="1"/>
            <a:endParaRPr lang="fa-IR" b="1" dirty="0" smtClean="0">
              <a:solidFill>
                <a:schemeClr val="bg1"/>
              </a:solidFill>
              <a:effectLst>
                <a:outerShdw blurRad="38100" dist="38100" dir="2700000" algn="tl">
                  <a:srgbClr val="000000">
                    <a:alpha val="43137"/>
                  </a:srgbClr>
                </a:outerShdw>
              </a:effectLst>
              <a:cs typeface="B Nazanin" panose="00000400000000000000" pitchFamily="2" charset="-78"/>
            </a:endParaRPr>
          </a:p>
          <a:p>
            <a:pPr algn="r" rtl="1"/>
            <a:endParaRPr lang="fa-IR" b="1" dirty="0">
              <a:solidFill>
                <a:schemeClr val="bg1"/>
              </a:solidFill>
              <a:effectLst>
                <a:outerShdw blurRad="38100" dist="38100" dir="2700000" algn="tl">
                  <a:srgbClr val="000000">
                    <a:alpha val="43137"/>
                  </a:srgbClr>
                </a:outerShdw>
              </a:effectLst>
              <a:cs typeface="B Nazanin" panose="00000400000000000000" pitchFamily="2" charset="-78"/>
            </a:endParaRPr>
          </a:p>
          <a:p>
            <a:pPr algn="r" rtl="1"/>
            <a:endParaRPr lang="fa-IR" sz="2400" b="1" dirty="0" smtClean="0">
              <a:solidFill>
                <a:schemeClr val="bg1"/>
              </a:solidFill>
              <a:effectLst>
                <a:outerShdw blurRad="38100" dist="38100" dir="2700000" algn="tl">
                  <a:srgbClr val="000000">
                    <a:alpha val="43137"/>
                  </a:srgbClr>
                </a:outerShdw>
              </a:effectLst>
              <a:cs typeface="B Nazanin" panose="00000400000000000000" pitchFamily="2" charset="-78"/>
            </a:endParaRPr>
          </a:p>
        </p:txBody>
      </p:sp>
      <p:sp>
        <p:nvSpPr>
          <p:cNvPr id="29697" name="Rectangle 1"/>
          <p:cNvSpPr>
            <a:spLocks noChangeArrowheads="1"/>
          </p:cNvSpPr>
          <p:nvPr/>
        </p:nvSpPr>
        <p:spPr bwMode="auto">
          <a:xfrm>
            <a:off x="3347492" y="84990"/>
            <a:ext cx="5497019"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a-IR" sz="5400" b="1"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م</a:t>
            </a:r>
            <a:r>
              <a:rPr kumimoji="0" lang="fa-IR" sz="5400" b="1" i="0" u="none" strike="noStrike" cap="none" normalizeH="0" baseline="0" dirty="0" smtClean="0" bmk="">
                <a:ln>
                  <a:noFill/>
                </a:ln>
                <a:solidFill>
                  <a:schemeClr val="tx1"/>
                </a:solidFill>
                <a:effectLst/>
                <a:latin typeface="Calibri" pitchFamily="34" charset="0"/>
                <a:ea typeface="Times New Roman" pitchFamily="18" charset="0"/>
                <a:cs typeface="B Nazanin" pitchFamily="2" charset="-78"/>
              </a:rPr>
              <a:t>شخصات حقوق اداري</a:t>
            </a:r>
            <a:endParaRPr kumimoji="0" lang="fa-IR" sz="4400" b="0" i="0" u="none" strike="noStrike" cap="none" normalizeH="0" baseline="0" dirty="0" smtClean="0">
              <a:ln>
                <a:noFill/>
              </a:ln>
              <a:solidFill>
                <a:schemeClr val="tx1"/>
              </a:solidFill>
              <a:effectLst/>
              <a:latin typeface="Arial" pitchFamily="34" charset="0"/>
              <a:cs typeface="B Nazanin" pitchFamily="2" charset="-78"/>
            </a:endParaRPr>
          </a:p>
        </p:txBody>
      </p:sp>
      <p:sp>
        <p:nvSpPr>
          <p:cNvPr id="29698" name="Rectangle 2"/>
          <p:cNvSpPr>
            <a:spLocks noChangeArrowheads="1"/>
          </p:cNvSpPr>
          <p:nvPr/>
        </p:nvSpPr>
        <p:spPr bwMode="auto">
          <a:xfrm>
            <a:off x="238538" y="1214161"/>
            <a:ext cx="11714923"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رشته‌اي از شاخه‌هاي حقوق عمومي داخلي است.</a:t>
            </a:r>
            <a:endParaRPr lang="fa-IR" sz="4000" dirty="0" smtClean="0">
              <a:latin typeface="Arial" pitchFamily="34" charset="0"/>
              <a:cs typeface="B Nazanin" pitchFamily="2" charset="-78"/>
            </a:endParaRPr>
          </a:p>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رشته‌اي جوان و نوپاست.</a:t>
            </a:r>
            <a:endParaRPr lang="fa-IR" sz="4000" dirty="0" smtClean="0">
              <a:latin typeface="Arial" pitchFamily="34" charset="0"/>
              <a:cs typeface="B Nazanin" pitchFamily="2" charset="-78"/>
            </a:endParaRPr>
          </a:p>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قواعد آن ممتاز از ساير رشته‌هاست.</a:t>
            </a:r>
            <a:endParaRPr lang="fa-IR" sz="4000" dirty="0" smtClean="0">
              <a:latin typeface="Arial" pitchFamily="34" charset="0"/>
              <a:cs typeface="B Nazanin" pitchFamily="2" charset="-78"/>
            </a:endParaRPr>
          </a:p>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قانون مدوّن ندارد. (حقوق اداري در کشور ما، همانند بسياري از کشور‌هاي ديگر، به صورت قوانين، فرمان‌هاي تقنيني، مقررات و مصوبه‌‌هاي شوراي وزيران، آيين‌نامه‌ها و ابلاغيه‌ها و نيز بعضا به صورت عرف و رويه‌ي اداري است)</a:t>
            </a:r>
            <a:endParaRPr kumimoji="0" lang="fa-IR" sz="5400" b="0" i="0" u="none" strike="noStrike" cap="none" normalizeH="0" baseline="0" dirty="0" smtClean="0">
              <a:ln>
                <a:noFill/>
              </a:ln>
              <a:solidFill>
                <a:schemeClr val="tx1"/>
              </a:solidFill>
              <a:effectLst/>
              <a:latin typeface="Arial" pitchFamily="34" charset="0"/>
              <a:cs typeface="B Nazanin" pitchFamily="2" charset="-78"/>
            </a:endParaRPr>
          </a:p>
        </p:txBody>
      </p:sp>
    </p:spTree>
    <p:extLst>
      <p:ext uri="{BB962C8B-B14F-4D97-AF65-F5344CB8AC3E}">
        <p14:creationId xmlns:p14="http://schemas.microsoft.com/office/powerpoint/2010/main" val="1634522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4023" y="171813"/>
            <a:ext cx="1077408" cy="803298"/>
          </a:xfrm>
          <a:prstGeom prst="rect">
            <a:avLst/>
          </a:prstGeom>
        </p:spPr>
      </p:pic>
      <p:sp>
        <p:nvSpPr>
          <p:cNvPr id="6" name="TextBox 5"/>
          <p:cNvSpPr txBox="1"/>
          <p:nvPr/>
        </p:nvSpPr>
        <p:spPr>
          <a:xfrm>
            <a:off x="250557" y="1170767"/>
            <a:ext cx="11941443" cy="4927053"/>
          </a:xfrm>
          <a:prstGeom prst="rect">
            <a:avLst/>
          </a:prstGeom>
          <a:noFill/>
        </p:spPr>
        <p:txBody>
          <a:bodyPr wrap="square" rtlCol="0">
            <a:noAutofit/>
          </a:bodyPr>
          <a:lstStyle/>
          <a:p>
            <a:pPr algn="r" rtl="1"/>
            <a:endParaRPr lang="en-US" dirty="0"/>
          </a:p>
        </p:txBody>
      </p:sp>
      <p:sp>
        <p:nvSpPr>
          <p:cNvPr id="7" name="Rounded Rectangle 6"/>
          <p:cNvSpPr/>
          <p:nvPr/>
        </p:nvSpPr>
        <p:spPr>
          <a:xfrm>
            <a:off x="88903" y="6201525"/>
            <a:ext cx="12103100" cy="542195"/>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r" rtl="1"/>
            <a:r>
              <a:rPr lang="fa-IR" sz="2000" dirty="0" smtClean="0">
                <a:cs typeface="B Titr" panose="00000700000000000000" pitchFamily="2" charset="-78"/>
              </a:rPr>
              <a:t>عنوان پایان نامه:</a:t>
            </a:r>
            <a:endParaRPr lang="en-US" sz="2000" dirty="0">
              <a:cs typeface="B Titr" panose="00000700000000000000" pitchFamily="2" charset="-78"/>
            </a:endParaRPr>
          </a:p>
        </p:txBody>
      </p:sp>
      <p:sp>
        <p:nvSpPr>
          <p:cNvPr id="8" name="Folded Corner 7"/>
          <p:cNvSpPr/>
          <p:nvPr/>
        </p:nvSpPr>
        <p:spPr>
          <a:xfrm>
            <a:off x="123987" y="5085277"/>
            <a:ext cx="596900" cy="535546"/>
          </a:xfrm>
          <a:prstGeom prst="foldedCorner">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a-IR" sz="2000" dirty="0" smtClean="0">
                <a:cs typeface="B Titr" panose="00000700000000000000" pitchFamily="2" charset="-78"/>
              </a:rPr>
              <a:t>1</a:t>
            </a:r>
            <a:endParaRPr lang="en-US" sz="2000" dirty="0">
              <a:cs typeface="B Titr" panose="00000700000000000000" pitchFamily="2" charset="-78"/>
            </a:endParaRPr>
          </a:p>
        </p:txBody>
      </p:sp>
      <p:sp>
        <p:nvSpPr>
          <p:cNvPr id="9" name="Action Button: Back or Previous 8">
            <a:hlinkClick r:id="" action="ppaction://hlinkshowjump?jump=previousslide" highlightClick="1"/>
          </p:cNvPr>
          <p:cNvSpPr/>
          <p:nvPr/>
        </p:nvSpPr>
        <p:spPr>
          <a:xfrm rot="16200000">
            <a:off x="220763" y="5714151"/>
            <a:ext cx="403373" cy="350689"/>
          </a:xfrm>
          <a:prstGeom prst="actionButtonBackPrevious">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Action Button: Forward or Next 9">
            <a:hlinkClick r:id="" action="ppaction://hlinkshowjump?jump=nextslide" highlightClick="1"/>
          </p:cNvPr>
          <p:cNvSpPr/>
          <p:nvPr/>
        </p:nvSpPr>
        <p:spPr>
          <a:xfrm rot="16200000">
            <a:off x="206539" y="4627075"/>
            <a:ext cx="431800" cy="350691"/>
          </a:xfrm>
          <a:prstGeom prst="actionButtonForwardNex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3" name="Arc 2"/>
          <p:cNvSpPr/>
          <p:nvPr/>
        </p:nvSpPr>
        <p:spPr>
          <a:xfrm>
            <a:off x="2293257" y="-145143"/>
            <a:ext cx="3265715" cy="478972"/>
          </a:xfrm>
          <a:prstGeom prst="arc">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pic>
        <p:nvPicPr>
          <p:cNvPr id="2050" name="Picture 2" descr="C:\Users\LENOVO\Downloads\BlackLeather.jpg"/>
          <p:cNvPicPr>
            <a:picLocks noChangeAspect="1" noChangeArrowheads="1"/>
          </p:cNvPicPr>
          <p:nvPr/>
        </p:nvPicPr>
        <p:blipFill>
          <a:blip r:embed="rId3" cstate="print"/>
          <a:srcRect/>
          <a:stretch>
            <a:fillRect/>
          </a:stretch>
        </p:blipFill>
        <p:spPr bwMode="auto">
          <a:xfrm>
            <a:off x="0" y="1"/>
            <a:ext cx="12192000" cy="6858000"/>
          </a:xfrm>
          <a:prstGeom prst="rect">
            <a:avLst/>
          </a:prstGeom>
          <a:noFill/>
        </p:spPr>
      </p:pic>
      <p:sp>
        <p:nvSpPr>
          <p:cNvPr id="28673" name="Rectangle 1"/>
          <p:cNvSpPr>
            <a:spLocks noChangeArrowheads="1"/>
          </p:cNvSpPr>
          <p:nvPr/>
        </p:nvSpPr>
        <p:spPr bwMode="auto">
          <a:xfrm>
            <a:off x="318053" y="738730"/>
            <a:ext cx="11184836"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منظور از سازمان‌هاي اداري، سازمان‌هاي قواي سه‌گانه است اما سازمان‌هاي قوه‌ي مجريه، بيش از همه مشمول مقررات آن است.</a:t>
            </a:r>
            <a:endParaRPr lang="fa-IR" sz="4000" dirty="0" smtClean="0">
              <a:latin typeface="Arial" pitchFamily="34" charset="0"/>
              <a:cs typeface="B Nazanin" pitchFamily="2" charset="-78"/>
            </a:endParaRPr>
          </a:p>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حقوق اداري بر امتيازات حقوق عمومي (از جمله: حق دادن دستورهاي لازم و يا گرفتن قسمتي از اموال مردم از طريق ماليات/عوارض/مصادره و ...) استوار گرديده است.</a:t>
            </a:r>
            <a:endParaRPr lang="fa-IR" sz="4000" dirty="0" smtClean="0">
              <a:latin typeface="Arial" pitchFamily="34" charset="0"/>
              <a:cs typeface="B Nazanin" pitchFamily="2" charset="-78"/>
            </a:endParaRPr>
          </a:p>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قواعد آن ناظر به بخشي از فعاليت‌هاي سازمان‌هاي اداري (اعمال اداري) است.</a:t>
            </a:r>
            <a:endParaRPr lang="fa-IR" sz="4000" dirty="0" smtClean="0">
              <a:latin typeface="Arial" pitchFamily="34" charset="0"/>
              <a:cs typeface="B Nazanin" pitchFamily="2" charset="-78"/>
            </a:endParaRPr>
          </a:p>
          <a:p>
            <a:pPr marL="0" marR="0" lvl="0" indent="0" algn="just" defTabSz="914400" rtl="1" eaLnBrk="1" fontAlgn="base" latinLnBrk="0" hangingPunct="1">
              <a:lnSpc>
                <a:spcPct val="100000"/>
              </a:lnSpc>
              <a:spcBef>
                <a:spcPct val="0"/>
              </a:spcBef>
              <a:spcAft>
                <a:spcPct val="0"/>
              </a:spcAft>
              <a:buClrTx/>
              <a:buSzTx/>
              <a:buFont typeface="Arial" pitchFamily="34" charset="0"/>
              <a:buChar char="•"/>
              <a:tabLst/>
            </a:pPr>
            <a:r>
              <a:rPr kumimoji="0" lang="fa-IR" sz="4000" b="0" i="0" u="none" strike="noStrike" cap="none" normalizeH="0" baseline="0" dirty="0" smtClean="0">
                <a:ln>
                  <a:noFill/>
                </a:ln>
                <a:solidFill>
                  <a:schemeClr val="tx1"/>
                </a:solidFill>
                <a:effectLst/>
                <a:latin typeface="Calibri" pitchFamily="34" charset="0"/>
                <a:ea typeface="Times New Roman" pitchFamily="18" charset="0"/>
                <a:cs typeface="B Nazanin" pitchFamily="2" charset="-78"/>
              </a:rPr>
              <a:t>فعاليت‌ سازمان‌هاي اداري، به منظور انجام خدمت عمومي و حفظ نظم عمومي انجام مي‌گيرد.</a:t>
            </a:r>
            <a:endParaRPr kumimoji="0" lang="fa-IR" sz="5400" b="0" i="0" u="none" strike="noStrike" cap="none" normalizeH="0" baseline="0" dirty="0" smtClean="0">
              <a:ln>
                <a:noFill/>
              </a:ln>
              <a:solidFill>
                <a:schemeClr val="tx1"/>
              </a:solidFill>
              <a:effectLst/>
              <a:latin typeface="Arial" pitchFamily="34" charset="0"/>
              <a:cs typeface="B Nazanin" pitchFamily="2" charset="-78"/>
            </a:endParaRPr>
          </a:p>
        </p:txBody>
      </p:sp>
    </p:spTree>
    <p:extLst>
      <p:ext uri="{BB962C8B-B14F-4D97-AF65-F5344CB8AC3E}">
        <p14:creationId xmlns:p14="http://schemas.microsoft.com/office/powerpoint/2010/main" val="3840769358"/>
      </p:ext>
    </p:extLst>
  </p:cSld>
  <p:clrMapOvr>
    <a:masterClrMapping/>
  </p:clrMapOvr>
  <mc:AlternateContent xmlns:mc="http://schemas.openxmlformats.org/markup-compatibility/2006" xmlns:p14="http://schemas.microsoft.com/office/powerpoint/2010/main">
    <mc:Choice Requires="p14">
      <p:transition spd="slow" p14:dur="4000">
        <p14:vortex dir="u"/>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مفهوم اداره</a:t>
            </a:r>
            <a:endParaRPr lang="en-US" dirty="0"/>
          </a:p>
        </p:txBody>
      </p:sp>
      <p:sp>
        <p:nvSpPr>
          <p:cNvPr id="3" name="Content Placeholder 2"/>
          <p:cNvSpPr>
            <a:spLocks noGrp="1"/>
          </p:cNvSpPr>
          <p:nvPr>
            <p:ph idx="1"/>
          </p:nvPr>
        </p:nvSpPr>
        <p:spPr>
          <a:xfrm>
            <a:off x="609600" y="1600206"/>
            <a:ext cx="10972800" cy="3382611"/>
          </a:xfrm>
        </p:spPr>
        <p:txBody>
          <a:bodyPr>
            <a:noAutofit/>
          </a:bodyPr>
          <a:lstStyle/>
          <a:p>
            <a:pPr algn="just"/>
            <a:r>
              <a:rPr lang="fa-IR" sz="4400" b="1" dirty="0" smtClean="0">
                <a:cs typeface="B Nazanin" pitchFamily="2" charset="-78"/>
              </a:rPr>
              <a:t>مفهوم کاربردي اداره</a:t>
            </a:r>
            <a:endParaRPr lang="en-US" sz="4400" dirty="0" smtClean="0">
              <a:cs typeface="B Nazanin" pitchFamily="2" charset="-78"/>
            </a:endParaRPr>
          </a:p>
          <a:p>
            <a:pPr algn="just"/>
            <a:r>
              <a:rPr lang="fa-IR" sz="4400" dirty="0" smtClean="0">
                <a:cs typeface="B Nazanin" pitchFamily="2" charset="-78"/>
              </a:rPr>
              <a:t>اداره به مفهوم کاربردي آن عبارت از انجام فعاليت و خدماتي است که به وسيله‌ي سازمان‌هاي عمومي يا زير نظر آنها  انجام مي‌شود.</a:t>
            </a:r>
            <a:endParaRPr lang="en-US" sz="4400" dirty="0" smtClean="0">
              <a:cs typeface="B Nazanin" pitchFamily="2" charset="-78"/>
            </a:endParaRPr>
          </a:p>
          <a:p>
            <a:pPr algn="just"/>
            <a:r>
              <a:rPr lang="fa-IR" sz="4400" dirty="0" smtClean="0">
                <a:cs typeface="B Nazanin" pitchFamily="2" charset="-78"/>
              </a:rPr>
              <a:t>به عنوان مثال، مدرسه از لحاظ کاربردي به دنبال تعليم و تربيت دانش‌آموزان است.</a:t>
            </a:r>
            <a:endParaRPr lang="en-US" sz="4400" dirty="0" smtClean="0">
              <a:cs typeface="B Nazanin" pitchFamily="2" charset="-7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600" y="1600206"/>
            <a:ext cx="10972800" cy="3183829"/>
          </a:xfrm>
        </p:spPr>
        <p:txBody>
          <a:bodyPr>
            <a:noAutofit/>
          </a:bodyPr>
          <a:lstStyle/>
          <a:p>
            <a:pPr algn="just"/>
            <a:r>
              <a:rPr lang="fa-IR" sz="4400" b="1" dirty="0" smtClean="0"/>
              <a:t>مفهوم سازماني اداره</a:t>
            </a:r>
            <a:endParaRPr lang="en-US" sz="4400" dirty="0" smtClean="0"/>
          </a:p>
          <a:p>
            <a:pPr algn="just"/>
            <a:r>
              <a:rPr lang="fa-IR" sz="4400" dirty="0" smtClean="0"/>
              <a:t>اداره به مفهوم سازماني به مجموعه امکانات و اشخاصي اطلاق مي‌شود که  اهداف اداره را تحقق مي‌بخشد.</a:t>
            </a:r>
            <a:endParaRPr lang="en-US" sz="4400" dirty="0" smtClean="0"/>
          </a:p>
          <a:p>
            <a:pPr algn="just"/>
            <a:r>
              <a:rPr lang="fa-IR" sz="4400" dirty="0" smtClean="0"/>
              <a:t>به عنوان مثال مدرسه شامل ساختمان ، بودجه و آموزگاران است.</a:t>
            </a:r>
            <a:endParaRPr lang="en-US" sz="4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هدف از فعاليت هاي اداري</a:t>
            </a:r>
            <a:endParaRPr lang="en-US" dirty="0"/>
          </a:p>
        </p:txBody>
      </p:sp>
      <p:sp>
        <p:nvSpPr>
          <p:cNvPr id="3" name="Content Placeholder 2"/>
          <p:cNvSpPr>
            <a:spLocks noGrp="1"/>
          </p:cNvSpPr>
          <p:nvPr>
            <p:ph idx="1"/>
          </p:nvPr>
        </p:nvSpPr>
        <p:spPr/>
        <p:txBody>
          <a:bodyPr>
            <a:normAutofit/>
          </a:bodyPr>
          <a:lstStyle/>
          <a:p>
            <a:r>
              <a:rPr lang="fa-IR" sz="6000" dirty="0" smtClean="0"/>
              <a:t>  حفظ نظم عمومي</a:t>
            </a:r>
            <a:endParaRPr lang="en-US" sz="6000" dirty="0" smtClean="0"/>
          </a:p>
          <a:p>
            <a:r>
              <a:rPr lang="fa-IR" sz="6000" dirty="0" smtClean="0"/>
              <a:t>  انجام خدمات عمومي</a:t>
            </a:r>
            <a:endParaRPr lang="en-US" sz="6000" dirty="0" smtClean="0"/>
          </a:p>
          <a:p>
            <a:endParaRPr lang="en-US" sz="6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اعمال اداري سازمان</a:t>
            </a:r>
            <a:endParaRPr lang="en-US" dirty="0"/>
          </a:p>
        </p:txBody>
      </p:sp>
      <p:sp>
        <p:nvSpPr>
          <p:cNvPr id="3" name="Content Placeholder 2"/>
          <p:cNvSpPr>
            <a:spLocks noGrp="1"/>
          </p:cNvSpPr>
          <p:nvPr>
            <p:ph idx="1"/>
          </p:nvPr>
        </p:nvSpPr>
        <p:spPr>
          <a:xfrm>
            <a:off x="609600" y="1441182"/>
            <a:ext cx="10972800" cy="4525963"/>
          </a:xfrm>
        </p:spPr>
        <p:txBody>
          <a:bodyPr>
            <a:noAutofit/>
          </a:bodyPr>
          <a:lstStyle/>
          <a:p>
            <a:pPr algn="just">
              <a:buNone/>
            </a:pPr>
            <a:r>
              <a:rPr lang="fa-IR" sz="2800" dirty="0" smtClean="0">
                <a:cs typeface="B Nazanin" pitchFamily="2" charset="-78"/>
              </a:rPr>
              <a:t>اعمال حقوقي دولت را مي‌توان از چند جنبه طبقه‌بندي كرد.</a:t>
            </a:r>
            <a:endParaRPr lang="en-US" sz="2800" dirty="0" smtClean="0">
              <a:cs typeface="B Nazanin" pitchFamily="2" charset="-78"/>
            </a:endParaRPr>
          </a:p>
          <a:p>
            <a:pPr algn="just"/>
            <a:r>
              <a:rPr lang="fa-IR" sz="2800" dirty="0" smtClean="0">
                <a:cs typeface="B Nazanin" pitchFamily="2" charset="-78"/>
              </a:rPr>
              <a:t>براي مثال مي‌توان اعمال حقوقي دولت را از نظر هدف و غايت به اعمال سياسي و اداري، از نظر محتوا و ماهيت به اعمال قانون‌گذاري و قضايي و اجرايي، از نظر موضوع به اعمال حاكميت و تصدي و از لحاظ صوري به اعمال يك جانبه و دو جانبه تقسيم كرد. </a:t>
            </a:r>
            <a:endParaRPr lang="en-US" sz="2800" dirty="0" smtClean="0">
              <a:cs typeface="B Nazanin" pitchFamily="2" charset="-78"/>
            </a:endParaRPr>
          </a:p>
          <a:p>
            <a:pPr algn="just"/>
            <a:r>
              <a:rPr lang="fa-IR" sz="2800" dirty="0" smtClean="0">
                <a:cs typeface="B Nazanin" pitchFamily="2" charset="-78"/>
              </a:rPr>
              <a:t>به طور کلي حقوق اداري، ناظر بر فعاليت‌هاي سازمان‌هاي اداري دولتي است و آن عبارت است از اعمال اداري و اجراي موضوع آن و به کار بستن تصميمات و دستورالعمل‌هاي مقامات عاليه‌ي کشور (قوه‌ي مقننه، قوه‌ي مجريه و قوه‌ي قضاييه) .</a:t>
            </a:r>
            <a:endParaRPr lang="en-US" sz="2800" dirty="0" smtClean="0">
              <a:cs typeface="B Nazanin" pitchFamily="2" charset="-78"/>
            </a:endParaRPr>
          </a:p>
          <a:p>
            <a:pPr algn="just"/>
            <a:r>
              <a:rPr lang="fa-IR" sz="2800" dirty="0" smtClean="0">
                <a:cs typeface="B Nazanin" pitchFamily="2" charset="-78"/>
              </a:rPr>
              <a:t>ولي اعمال سياسي، قضايي، اعمال قانون‌گذاري، مشمول قواعد حقوق اداري نمي‌گردد، هرچند تعيين مرز ميان اعمال اداري و اعمال سياسي و قضايي کاري دشوار است.</a:t>
            </a:r>
            <a:endParaRPr lang="en-US" sz="2800" dirty="0" smtClean="0">
              <a:cs typeface="B Nazanin" pitchFamily="2" charset="-78"/>
            </a:endParaRPr>
          </a:p>
          <a:p>
            <a:pPr algn="just"/>
            <a:endParaRPr lang="en-US" sz="2800" dirty="0">
              <a:cs typeface="B Nazanin" pitchFamily="2" charset="-7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فرق اعمال اداري و تقنيني</a:t>
            </a:r>
            <a:endParaRPr lang="en-US" dirty="0"/>
          </a:p>
        </p:txBody>
      </p:sp>
      <p:sp>
        <p:nvSpPr>
          <p:cNvPr id="3" name="Content Placeholder 2"/>
          <p:cNvSpPr>
            <a:spLocks noGrp="1"/>
          </p:cNvSpPr>
          <p:nvPr>
            <p:ph idx="1"/>
          </p:nvPr>
        </p:nvSpPr>
        <p:spPr/>
        <p:txBody>
          <a:bodyPr>
            <a:normAutofit lnSpcReduction="10000"/>
          </a:bodyPr>
          <a:lstStyle/>
          <a:p>
            <a:pPr algn="just">
              <a:buNone/>
            </a:pPr>
            <a:r>
              <a:rPr lang="fa-IR" dirty="0" smtClean="0">
                <a:cs typeface="B Nazanin" pitchFamily="2" charset="-78"/>
              </a:rPr>
              <a:t>1 . عمل تقنيني ناشي از سازمان سياسي (قوه مقننه) است اما عمل اداري ناشي از سازمان اداري و اجرايي است. </a:t>
            </a:r>
            <a:endParaRPr lang="en-US" dirty="0" smtClean="0">
              <a:cs typeface="B Nazanin" pitchFamily="2" charset="-78"/>
            </a:endParaRPr>
          </a:p>
          <a:p>
            <a:pPr algn="just">
              <a:buNone/>
            </a:pPr>
            <a:r>
              <a:rPr lang="fa-IR" dirty="0" smtClean="0">
                <a:cs typeface="B Nazanin" pitchFamily="2" charset="-78"/>
              </a:rPr>
              <a:t>2 . عمل قانون‌گذاري مشمول نظارت دستگاهاي اداري و اجرايي نمي‌باشد اما اعمال اداري مشمول نظارت دستگاه قانون‌گذاري است.</a:t>
            </a:r>
            <a:endParaRPr lang="en-US" dirty="0" smtClean="0">
              <a:cs typeface="B Nazanin" pitchFamily="2" charset="-78"/>
            </a:endParaRPr>
          </a:p>
          <a:p>
            <a:pPr algn="just">
              <a:buNone/>
            </a:pPr>
            <a:r>
              <a:rPr lang="fa-IR" dirty="0" smtClean="0">
                <a:cs typeface="B Nazanin" pitchFamily="2" charset="-78"/>
              </a:rPr>
              <a:t>3 . عمل قانون‌گذاري ناشي از سازمان اداري نيست اما عمل اداري ناشي از قانون است .</a:t>
            </a:r>
            <a:endParaRPr lang="en-US" dirty="0" smtClean="0">
              <a:cs typeface="B Nazanin" pitchFamily="2" charset="-78"/>
            </a:endParaRPr>
          </a:p>
          <a:p>
            <a:pPr algn="just">
              <a:buNone/>
            </a:pPr>
            <a:r>
              <a:rPr lang="fa-IR" dirty="0" smtClean="0">
                <a:cs typeface="B Nazanin" pitchFamily="2" charset="-78"/>
              </a:rPr>
              <a:t>4 . قوه مقننه در تصويب قانون صلاحيت عام دارد اما اعمال اداري مي بايست مطابق قانون باشد.</a:t>
            </a:r>
            <a:endParaRPr lang="en-US" dirty="0" smtClean="0">
              <a:cs typeface="B Nazanin" pitchFamily="2" charset="-78"/>
            </a:endParaRPr>
          </a:p>
          <a:p>
            <a:pPr algn="just">
              <a:buNone/>
            </a:pPr>
            <a:r>
              <a:rPr lang="fa-IR" dirty="0" smtClean="0">
                <a:cs typeface="B Nazanin" pitchFamily="2" charset="-78"/>
              </a:rPr>
              <a:t>5  . عمل قانون‌گذاري قابل ابطال نيست اما اعمال اداري قابل ابطال در دادگاه اداري هستند.</a:t>
            </a:r>
            <a:endParaRPr lang="en-US" dirty="0" smtClean="0">
              <a:cs typeface="B Nazanin" pitchFamily="2" charset="-78"/>
            </a:endParaRPr>
          </a:p>
          <a:p>
            <a:pPr algn="just">
              <a:buNone/>
            </a:pPr>
            <a:endParaRPr lang="en-US" dirty="0">
              <a:cs typeface="B Nazanin"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فرق عمل اداري و قضايي</a:t>
            </a:r>
            <a:endParaRPr lang="en-US" dirty="0"/>
          </a:p>
        </p:txBody>
      </p:sp>
      <p:sp>
        <p:nvSpPr>
          <p:cNvPr id="3" name="Content Placeholder 2"/>
          <p:cNvSpPr>
            <a:spLocks noGrp="1"/>
          </p:cNvSpPr>
          <p:nvPr>
            <p:ph idx="1"/>
          </p:nvPr>
        </p:nvSpPr>
        <p:spPr/>
        <p:txBody>
          <a:bodyPr>
            <a:normAutofit/>
          </a:bodyPr>
          <a:lstStyle/>
          <a:p>
            <a:pPr algn="just">
              <a:buNone/>
            </a:pPr>
            <a:r>
              <a:rPr lang="fa-IR" dirty="0" smtClean="0">
                <a:cs typeface="B Nazanin" pitchFamily="2" charset="-78"/>
              </a:rPr>
              <a:t>1 . عمل قضايي، کاشف حق و تکليف است اما عمل اداري متضمن اجراي حق است.</a:t>
            </a:r>
            <a:endParaRPr lang="en-US" dirty="0" smtClean="0">
              <a:cs typeface="B Nazanin" pitchFamily="2" charset="-78"/>
            </a:endParaRPr>
          </a:p>
          <a:p>
            <a:pPr algn="just">
              <a:buNone/>
            </a:pPr>
            <a:r>
              <a:rPr lang="fa-IR" dirty="0" smtClean="0">
                <a:cs typeface="B Nazanin" pitchFamily="2" charset="-78"/>
              </a:rPr>
              <a:t>2 . عمل قضايي، مشمول نظارت دستگاه اداري نيست اما عمل اداري مشمول نظارت دستگاه قضايي است.</a:t>
            </a:r>
            <a:endParaRPr lang="en-US" dirty="0" smtClean="0">
              <a:cs typeface="B Nazanin" pitchFamily="2" charset="-78"/>
            </a:endParaRPr>
          </a:p>
          <a:p>
            <a:pPr algn="just">
              <a:buNone/>
            </a:pPr>
            <a:r>
              <a:rPr lang="fa-IR" dirty="0" smtClean="0">
                <a:cs typeface="B Nazanin" pitchFamily="2" charset="-78"/>
              </a:rPr>
              <a:t>3 . اجراي احکام قضايي توسط سازمان اداري به طور مستقل انجام مي‌گيرد اما عمل اداري مي بايست مطابق  عمل قضايي باشد.</a:t>
            </a:r>
            <a:endParaRPr lang="en-US" dirty="0" smtClean="0">
              <a:cs typeface="B Nazanin" pitchFamily="2" charset="-78"/>
            </a:endParaRPr>
          </a:p>
          <a:p>
            <a:pPr algn="just">
              <a:buNone/>
            </a:pPr>
            <a:r>
              <a:rPr lang="fa-IR" dirty="0" smtClean="0">
                <a:cs typeface="B Nazanin" pitchFamily="2" charset="-78"/>
              </a:rPr>
              <a:t>4 . اعمال قضايي نياز به آيين دادرسي خاص دارد اما اعمال اداري اصولا نياز به آيين خاص ندارد مگر قانون تصريح نمايد.</a:t>
            </a:r>
            <a:endParaRPr lang="en-US" dirty="0" smtClean="0">
              <a:cs typeface="B Nazanin" pitchFamily="2" charset="-78"/>
            </a:endParaRPr>
          </a:p>
          <a:p>
            <a:pPr algn="just">
              <a:buNone/>
            </a:pPr>
            <a:endParaRPr lang="en-US" dirty="0">
              <a:cs typeface="B Nazanin"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فرق عمل اداري و سياسي</a:t>
            </a:r>
            <a:endParaRPr lang="en-US" dirty="0"/>
          </a:p>
        </p:txBody>
      </p:sp>
      <p:sp>
        <p:nvSpPr>
          <p:cNvPr id="3" name="Content Placeholder 2"/>
          <p:cNvSpPr>
            <a:spLocks noGrp="1"/>
          </p:cNvSpPr>
          <p:nvPr>
            <p:ph idx="1"/>
          </p:nvPr>
        </p:nvSpPr>
        <p:spPr/>
        <p:txBody>
          <a:bodyPr/>
          <a:lstStyle/>
          <a:p>
            <a:pPr algn="just">
              <a:buNone/>
            </a:pPr>
            <a:r>
              <a:rPr lang="fa-IR" dirty="0" smtClean="0">
                <a:cs typeface="B Nazanin" pitchFamily="2" charset="-78"/>
              </a:rPr>
              <a:t>1.  عمل سياسي داراي ماهيت عمومي است و ناظر موارد عام و کلي است اما عمل اداري داراي ماهيت اختصاصي و شخصي است.</a:t>
            </a:r>
            <a:endParaRPr lang="en-US" dirty="0" smtClean="0">
              <a:cs typeface="B Nazanin" pitchFamily="2" charset="-78"/>
            </a:endParaRPr>
          </a:p>
          <a:p>
            <a:pPr algn="just">
              <a:buNone/>
            </a:pPr>
            <a:r>
              <a:rPr lang="fa-IR" dirty="0" smtClean="0">
                <a:cs typeface="B Nazanin" pitchFamily="2" charset="-78"/>
              </a:rPr>
              <a:t>2.    عمل سياسي متکي به خودش مي‌باشد اما عمل اداري دنباله‌ي عمل سياسي است.</a:t>
            </a:r>
            <a:endParaRPr lang="en-US" dirty="0" smtClean="0">
              <a:cs typeface="B Nazanin" pitchFamily="2" charset="-78"/>
            </a:endParaRPr>
          </a:p>
          <a:p>
            <a:pPr algn="just">
              <a:buNone/>
            </a:pPr>
            <a:r>
              <a:rPr lang="fa-IR" dirty="0" smtClean="0">
                <a:cs typeface="B Nazanin" pitchFamily="2" charset="-78"/>
              </a:rPr>
              <a:t>3.    عمل سياسي، مسئوليت سياسي دارد اما عمل اداري، مسئوليت اداري (و همچنين مدني و کيفري) دارد.</a:t>
            </a:r>
            <a:endParaRPr lang="en-US" dirty="0">
              <a:cs typeface="B Nazanin" pitchFamily="2" charset="-78"/>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 ارتباط حقوق اداری با حقوق اساسی</a:t>
            </a:r>
            <a:r>
              <a:rPr lang="fa-IR" dirty="0" smtClean="0"/>
              <a:t> </a:t>
            </a:r>
            <a:endParaRPr lang="en-US" dirty="0"/>
          </a:p>
        </p:txBody>
      </p:sp>
      <p:sp>
        <p:nvSpPr>
          <p:cNvPr id="3" name="Content Placeholder 2"/>
          <p:cNvSpPr>
            <a:spLocks noGrp="1"/>
          </p:cNvSpPr>
          <p:nvPr>
            <p:ph idx="1"/>
          </p:nvPr>
        </p:nvSpPr>
        <p:spPr/>
        <p:txBody>
          <a:bodyPr>
            <a:normAutofit fontScale="92500" lnSpcReduction="20000"/>
          </a:bodyPr>
          <a:lstStyle/>
          <a:p>
            <a:pPr algn="just">
              <a:buNone/>
            </a:pPr>
            <a:r>
              <a:rPr lang="fa-IR" b="1" dirty="0" smtClean="0">
                <a:cs typeface="B Nazanin" pitchFamily="2" charset="-78"/>
              </a:rPr>
              <a:t>حقوق اداری</a:t>
            </a:r>
            <a:r>
              <a:rPr lang="fa-IR" dirty="0" smtClean="0">
                <a:cs typeface="B Nazanin" pitchFamily="2" charset="-78"/>
              </a:rPr>
              <a:t> ارتباط نزدیک و تنگاتنگی را با </a:t>
            </a:r>
            <a:r>
              <a:rPr lang="fa-IR" b="1" dirty="0" smtClean="0">
                <a:cs typeface="B Nazanin" pitchFamily="2" charset="-78"/>
              </a:rPr>
              <a:t>حقوق اساسی</a:t>
            </a:r>
            <a:r>
              <a:rPr lang="fa-IR" dirty="0" smtClean="0">
                <a:cs typeface="B Nazanin" pitchFamily="2" charset="-78"/>
              </a:rPr>
              <a:t> داراست ؛ بنابراین در حقوق اساسی نحوه ی تشکیل حکومت ، اختیارات هیأت حاکمه ، آزادی های مشروع ، تفکیک قوا و وظایف قوای سه گانه و نظایر آن مورد مطالعه و پژوهش قرار می گیرد .</a:t>
            </a:r>
          </a:p>
          <a:p>
            <a:pPr algn="just">
              <a:buNone/>
            </a:pPr>
            <a:r>
              <a:rPr lang="fa-IR" dirty="0" smtClean="0">
                <a:cs typeface="B Nazanin" pitchFamily="2" charset="-78"/>
              </a:rPr>
              <a:t> اما در حقوق اداری تشکیلات ،نهادها و سازمان های اداری هیأت حاکمه مورد بررسی و تحقیق قرار می گیرد .</a:t>
            </a:r>
          </a:p>
          <a:p>
            <a:pPr algn="just">
              <a:buNone/>
            </a:pPr>
            <a:r>
              <a:rPr lang="fa-IR" dirty="0" smtClean="0">
                <a:cs typeface="B Nazanin" pitchFamily="2" charset="-78"/>
              </a:rPr>
              <a:t> در حقیقت حقوق اداری ، متمّم و مکمّل حقوق اساسی است . دستگاه اداری هر کشور تابع هیأت حاکمه و فرمانروایان آن کشور است و مطالعه سازمان و صلاحیت و وظایف این مقامات موضوع بحث حقوق اساسی را تشکیل می دهد . حقوق اساسی ، از شکل دولت و سازمان قوای عالیه ی حکومتی ( مقنّنه ، مجریّه و قضائیّه ) و صلاحیت و وظایف هر یک از آنها بحث می کند ، در صورتی که حقوق اداری ، سازمان ، صلاحیّت و وظایف سازمان هایی را که مجموع آنها قوهّ ی مجریّه را تشکیل می دهند ، مورد مطالعه و پژوهش قرار می دهد . </a:t>
            </a:r>
            <a:endParaRPr lang="en-US" dirty="0">
              <a:cs typeface="B Nazanin" pitchFamily="2" charset="-7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چرا حقوق اداری جز حقوق عمومی است ؟</a:t>
            </a:r>
            <a:endParaRPr lang="en-US" dirty="0"/>
          </a:p>
        </p:txBody>
      </p:sp>
      <p:sp>
        <p:nvSpPr>
          <p:cNvPr id="3" name="Content Placeholder 2"/>
          <p:cNvSpPr>
            <a:spLocks noGrp="1"/>
          </p:cNvSpPr>
          <p:nvPr>
            <p:ph idx="1"/>
          </p:nvPr>
        </p:nvSpPr>
        <p:spPr/>
        <p:txBody>
          <a:bodyPr>
            <a:normAutofit fontScale="92500" lnSpcReduction="20000"/>
          </a:bodyPr>
          <a:lstStyle/>
          <a:p>
            <a:pPr algn="just">
              <a:buNone/>
            </a:pPr>
            <a:r>
              <a:rPr lang="ar-SA" b="1" dirty="0" smtClean="0">
                <a:cs typeface="B Nazanin" pitchFamily="2" charset="-78"/>
              </a:rPr>
              <a:t>1-</a:t>
            </a:r>
            <a:r>
              <a:rPr lang="ar-SA" dirty="0" smtClean="0">
                <a:cs typeface="B Nazanin" pitchFamily="2" charset="-78"/>
              </a:rPr>
              <a:t>   </a:t>
            </a:r>
            <a:r>
              <a:rPr lang="fa-IR" dirty="0" smtClean="0">
                <a:cs typeface="B Nazanin" pitchFamily="2" charset="-78"/>
              </a:rPr>
              <a:t>حقوق اداری تبیین کننده و تنظیم کننده ی روابط بین مردم و دولت است (اداره کننده و اداره شونده ) .</a:t>
            </a:r>
            <a:endParaRPr lang="en-US" dirty="0" smtClean="0">
              <a:cs typeface="B Nazanin" pitchFamily="2" charset="-78"/>
            </a:endParaRPr>
          </a:p>
          <a:p>
            <a:pPr algn="just">
              <a:buNone/>
            </a:pPr>
            <a:r>
              <a:rPr lang="ar-SA" b="1" dirty="0" smtClean="0">
                <a:cs typeface="B Nazanin" pitchFamily="2" charset="-78"/>
              </a:rPr>
              <a:t>2-</a:t>
            </a:r>
            <a:r>
              <a:rPr lang="ar-SA" dirty="0" smtClean="0">
                <a:cs typeface="B Nazanin" pitchFamily="2" charset="-78"/>
              </a:rPr>
              <a:t>   </a:t>
            </a:r>
            <a:r>
              <a:rPr lang="fa-IR" dirty="0" smtClean="0">
                <a:cs typeface="B Nazanin" pitchFamily="2" charset="-78"/>
              </a:rPr>
              <a:t>منافع عمومی بر منافع اشخاص برتری دارد .</a:t>
            </a:r>
            <a:endParaRPr lang="en-US" dirty="0" smtClean="0">
              <a:cs typeface="B Nazanin" pitchFamily="2" charset="-78"/>
            </a:endParaRPr>
          </a:p>
          <a:p>
            <a:pPr algn="just">
              <a:buNone/>
            </a:pPr>
            <a:r>
              <a:rPr lang="ar-SA" b="1" dirty="0" smtClean="0">
                <a:cs typeface="B Nazanin" pitchFamily="2" charset="-78"/>
              </a:rPr>
              <a:t>3-</a:t>
            </a:r>
            <a:r>
              <a:rPr lang="ar-SA" dirty="0" smtClean="0">
                <a:cs typeface="B Nazanin" pitchFamily="2" charset="-78"/>
              </a:rPr>
              <a:t>   </a:t>
            </a:r>
            <a:r>
              <a:rPr lang="fa-IR" dirty="0" smtClean="0">
                <a:cs typeface="B Nazanin" pitchFamily="2" charset="-78"/>
              </a:rPr>
              <a:t>قواعد حقوق اداری اصولاً آمرانه اند زیرا دولت به منظور حفظ منافع عمومی و تعیین مقتضیّات عمومی از قواعد و مقررّات ویژه ای استفاده می کند که بدان « حقّ حاکمیّت ویژه » یا « حقّ وجود اختیارات مطلق » نیز می گویند .</a:t>
            </a:r>
            <a:endParaRPr lang="en-US" dirty="0" smtClean="0">
              <a:cs typeface="B Nazanin" pitchFamily="2" charset="-78"/>
            </a:endParaRPr>
          </a:p>
          <a:p>
            <a:pPr algn="just">
              <a:buNone/>
            </a:pPr>
            <a:r>
              <a:rPr lang="ar-SA" b="1" dirty="0" smtClean="0">
                <a:cs typeface="B Nazanin" pitchFamily="2" charset="-78"/>
              </a:rPr>
              <a:t>4-</a:t>
            </a:r>
            <a:r>
              <a:rPr lang="ar-SA" dirty="0" smtClean="0">
                <a:cs typeface="B Nazanin" pitchFamily="2" charset="-78"/>
              </a:rPr>
              <a:t>   </a:t>
            </a:r>
            <a:r>
              <a:rPr lang="fa-IR" dirty="0" smtClean="0">
                <a:cs typeface="B Nazanin" pitchFamily="2" charset="-78"/>
              </a:rPr>
              <a:t>دولت عقیده و نظر خویش را بر مردم تحمیل خواهد کرد .</a:t>
            </a:r>
            <a:endParaRPr lang="en-US" dirty="0" smtClean="0">
              <a:cs typeface="B Nazanin" pitchFamily="2" charset="-78"/>
            </a:endParaRPr>
          </a:p>
          <a:p>
            <a:pPr algn="just">
              <a:buNone/>
            </a:pPr>
            <a:r>
              <a:rPr lang="ar-SA" b="1" dirty="0" smtClean="0">
                <a:cs typeface="B Nazanin" pitchFamily="2" charset="-78"/>
              </a:rPr>
              <a:t>5-</a:t>
            </a:r>
            <a:r>
              <a:rPr lang="ar-SA" dirty="0" smtClean="0">
                <a:cs typeface="B Nazanin" pitchFamily="2" charset="-78"/>
              </a:rPr>
              <a:t>   </a:t>
            </a:r>
            <a:r>
              <a:rPr lang="fa-IR" dirty="0" smtClean="0">
                <a:cs typeface="B Nazanin" pitchFamily="2" charset="-78"/>
              </a:rPr>
              <a:t>اصل آزادی اراده ی اشخاص اصلاً وجود ندارد و اراده ی دولت بر اراده ی اشخاص تحمیل می شود و استدلال دولت این است که به منظور تأمین منافع عمومی می بایستی از این حق برخوردار باشد</a:t>
            </a:r>
            <a:endParaRPr lang="en-US" dirty="0">
              <a:cs typeface="B Nazanin" pitchFamily="2" charset="-7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22852"/>
            <a:ext cx="10972800" cy="5622586"/>
          </a:xfrm>
        </p:spPr>
        <p:txBody>
          <a:bodyPr>
            <a:normAutofit fontScale="92500" lnSpcReduction="10000"/>
          </a:bodyPr>
          <a:lstStyle/>
          <a:p>
            <a:pPr algn="just"/>
            <a:r>
              <a:rPr lang="fa-IR" dirty="0" smtClean="0">
                <a:cs typeface="B Nazanin" pitchFamily="2" charset="-78"/>
              </a:rPr>
              <a:t>مثلاً اگر در روابط حقوقی ِ حقوق خصوصی ، فردی بخواهد معامله ای کند ( جنسی را بخرد ) اراده ی فروشنده و خریدار بطور مساوی در برابر هم قرار می گیرد و پس از توافق طرفین عمل بیع صورت می گیرد اما اگر دولت به دلیل وجود برخی مقتضیات و مسائل عمومی قصد خرید مالی را داشته باشد می تواند بر اساس آئین نامه ی معاملات دولتی نظر و عقیده ی خویش را بر فرد یا افراد تحمیل کند . </a:t>
            </a:r>
            <a:endParaRPr lang="en-US" dirty="0" smtClean="0">
              <a:cs typeface="B Nazanin" pitchFamily="2" charset="-78"/>
            </a:endParaRPr>
          </a:p>
          <a:p>
            <a:pPr algn="just"/>
            <a:r>
              <a:rPr lang="fa-IR" dirty="0" smtClean="0">
                <a:cs typeface="B Nazanin" pitchFamily="2" charset="-78"/>
              </a:rPr>
              <a:t>بطور کلی گفته می شود که دارا بودن حق حاکمیّت ویژه تا حدّی مطلوب و موجه می باشد که تعرّضی به حقوق شرعی و قانونی افراد نشود و اگر راهی به جز آن وجود داشته باشد دولت باید ابتدا آن راه ها را بیازماید تا این حق قدرت مطلقه باعث سوء استفاده ی دولتمردان و به تبع ِمنفی وار آن تبدیل شدن به سلاحی خطرناک ، غیرحقوقی و غیر اخلاقی نگردد . البته امتیازی که دولت در قالب حق حاکمیّت ویژه از آن برخوردار است صرفاً به منظور تأمین منافع و مصالح عمومی است تا از این طریق نظم عمومی را برقرار سازد .</a:t>
            </a:r>
            <a:endParaRPr lang="en-US" dirty="0" smtClean="0">
              <a:cs typeface="B Nazanin" pitchFamily="2" charset="-78"/>
            </a:endParaRPr>
          </a:p>
          <a:p>
            <a:pPr algn="just"/>
            <a:endParaRPr lang="en-US" dirty="0">
              <a:cs typeface="B Nazanin" pitchFamily="2" charset="-7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781878"/>
            <a:ext cx="10972800" cy="5344291"/>
          </a:xfrm>
        </p:spPr>
        <p:txBody>
          <a:bodyPr>
            <a:noAutofit/>
          </a:bodyPr>
          <a:lstStyle/>
          <a:p>
            <a:pPr algn="just"/>
            <a:r>
              <a:rPr lang="fa-IR" dirty="0" smtClean="0">
                <a:cs typeface="B Nazanin" pitchFamily="2" charset="-78"/>
              </a:rPr>
              <a:t>اکنون با برداشت تازه ای از حقوق اداری و ویژگی قواعد آن ، لازم است از حقوق اداری تعریف دیگری به دست دهیم که نکات مذکور را در بر می گیرد که می تواند تعریف حقوق اداری را متبیّن گردد :</a:t>
            </a:r>
            <a:endParaRPr lang="en-US" dirty="0" smtClean="0">
              <a:cs typeface="B Nazanin" pitchFamily="2" charset="-78"/>
            </a:endParaRPr>
          </a:p>
          <a:p>
            <a:pPr algn="just"/>
            <a:r>
              <a:rPr lang="fa-IR" dirty="0" smtClean="0">
                <a:cs typeface="B Nazanin" pitchFamily="2" charset="-78"/>
              </a:rPr>
              <a:t>« مجموعه قواعد حقوقی متفاوت از قواعد حقوق خصوصی است که بر اَعمال و اَفعال دستگاه اداری حاکم بوده ، روابط او را با افراد تنظیم و تبیین می کند . » </a:t>
            </a:r>
            <a:endParaRPr lang="en-US" dirty="0" smtClean="0">
              <a:cs typeface="B Nazanin" pitchFamily="2" charset="-78"/>
            </a:endParaRPr>
          </a:p>
          <a:p>
            <a:pPr algn="just"/>
            <a:r>
              <a:rPr lang="fa-IR" dirty="0" smtClean="0">
                <a:cs typeface="B Nazanin" pitchFamily="2" charset="-78"/>
              </a:rPr>
              <a:t>با توجه به اینکه دستگاه اداری در برخی موارد ، تابع حقوق خصوصی و در برخی دیگر تابع قوانین ویژه است ، گروهی از حقوقدانان ، حقوق اداری را مجموع همه ی این قواعد ، قوانین و مقررات می دانند که حاکم بر دستگاه اداری است . آنچه مسلم است عقیده ی اخیر یک تعریف موسّعی از حقوق اداری است ، و اِلّا حقوق اداری از لحاظ منطقی ، در واقع همان اصول و قواعد ویژه ی متفاوت از حقوق خصوصی است . </a:t>
            </a:r>
            <a:endParaRPr lang="en-US" dirty="0" smtClean="0">
              <a:cs typeface="B Nazanin" pitchFamily="2" charset="-78"/>
            </a:endParaRPr>
          </a:p>
          <a:p>
            <a:pPr algn="just"/>
            <a:endParaRPr lang="en-US" dirty="0">
              <a:cs typeface="B Nazanin" pitchFamily="2" charset="-78"/>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848140"/>
            <a:ext cx="10972800" cy="5278030"/>
          </a:xfrm>
        </p:spPr>
        <p:txBody>
          <a:bodyPr>
            <a:normAutofit/>
          </a:bodyPr>
          <a:lstStyle/>
          <a:p>
            <a:pPr algn="just"/>
            <a:r>
              <a:rPr lang="fa-IR" sz="4000" dirty="0" smtClean="0">
                <a:cs typeface="B Nazanin" pitchFamily="2" charset="-78"/>
              </a:rPr>
              <a:t>درباره ی استقلال حقوق اداری نباید اغراق کرد ؛ زیرا حقوق اداری هنوز کاملاً از حقوق خصوصی بی نیاز نیست . اصول و قواعد این رشته از حقوق ، در طیّ زمان به قدری توسعه و تکامل یافته که می تواند جوابگوی نیازهای تازه ی جامعه نیز باشد ؛ از این رو ، در روابط اداره و افراد ، در هر مورد که حکم ویژه ای در بین نباشد باید به قانون مدنی مراحعه کرد و از آن برای حل مشکل سود جست . </a:t>
            </a:r>
            <a:endParaRPr lang="en-US" sz="4000" dirty="0">
              <a:cs typeface="B Nazanin" pitchFamily="2" charset="-78"/>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a:xfrm>
            <a:off x="609600" y="181874"/>
            <a:ext cx="10972800" cy="1143000"/>
          </a:xfrm>
        </p:spPr>
        <p:txBody>
          <a:bodyPr>
            <a:noAutofit/>
          </a:bodyPr>
          <a:lstStyle/>
          <a:p>
            <a:r>
              <a:rPr lang="ar-SA" sz="3200" b="1" dirty="0" smtClean="0"/>
              <a:t> </a:t>
            </a:r>
            <a:r>
              <a:rPr lang="fa-IR" sz="3200" b="1" dirty="0" smtClean="0"/>
              <a:t>آیا قواعد و مقررات حقوق اداری همان قواعد حقوق خصوصی است یا خیر ؟</a:t>
            </a:r>
            <a:endParaRPr lang="en-US" sz="3200" dirty="0"/>
          </a:p>
        </p:txBody>
      </p:sp>
      <p:sp>
        <p:nvSpPr>
          <p:cNvPr id="3" name="Content Placeholder 2"/>
          <p:cNvSpPr>
            <a:spLocks noGrp="1"/>
          </p:cNvSpPr>
          <p:nvPr>
            <p:ph idx="1"/>
          </p:nvPr>
        </p:nvSpPr>
        <p:spPr>
          <a:xfrm>
            <a:off x="530087" y="1096625"/>
            <a:ext cx="10972800" cy="4525963"/>
          </a:xfrm>
        </p:spPr>
        <p:txBody>
          <a:bodyPr>
            <a:noAutofit/>
          </a:bodyPr>
          <a:lstStyle/>
          <a:p>
            <a:pPr>
              <a:buNone/>
            </a:pPr>
            <a:r>
              <a:rPr lang="fa-IR" sz="2000" b="1" dirty="0" smtClean="0">
                <a:cs typeface="B Nazanin" pitchFamily="2" charset="-78"/>
              </a:rPr>
              <a:t>خصوصیات حقوق خصوصی و حقوق عمومی و تمایزات آن دو :</a:t>
            </a:r>
            <a:endParaRPr lang="en-US" sz="2000" dirty="0" smtClean="0">
              <a:cs typeface="B Nazanin" pitchFamily="2" charset="-78"/>
            </a:endParaRPr>
          </a:p>
          <a:p>
            <a:pPr>
              <a:buNone/>
            </a:pPr>
            <a:r>
              <a:rPr lang="fa-IR" sz="2000" b="1" dirty="0" smtClean="0">
                <a:cs typeface="B Nazanin" pitchFamily="2" charset="-78"/>
              </a:rPr>
              <a:t> </a:t>
            </a:r>
            <a:endParaRPr lang="en-US" sz="2000" dirty="0" smtClean="0">
              <a:cs typeface="B Nazanin" pitchFamily="2" charset="-78"/>
            </a:endParaRPr>
          </a:p>
          <a:p>
            <a:pPr>
              <a:buNone/>
            </a:pPr>
            <a:r>
              <a:rPr lang="fa-IR" sz="2000" b="1" dirty="0" smtClean="0">
                <a:cs typeface="B Nazanin" pitchFamily="2" charset="-78"/>
              </a:rPr>
              <a:t> حقوق خصوصی</a:t>
            </a:r>
            <a:r>
              <a:rPr lang="fa-IR" sz="2000" dirty="0" smtClean="0">
                <a:cs typeface="B Nazanin" pitchFamily="2" charset="-78"/>
              </a:rPr>
              <a:t> :</a:t>
            </a:r>
            <a:endParaRPr lang="en-US" sz="2000" dirty="0" smtClean="0">
              <a:cs typeface="B Nazanin" pitchFamily="2" charset="-78"/>
            </a:endParaRPr>
          </a:p>
          <a:p>
            <a:pPr>
              <a:buNone/>
            </a:pPr>
            <a:r>
              <a:rPr lang="ar-SA" sz="2000" b="1" dirty="0" smtClean="0">
                <a:cs typeface="B Nazanin" pitchFamily="2" charset="-78"/>
              </a:rPr>
              <a:t>1-</a:t>
            </a:r>
            <a:r>
              <a:rPr lang="ar-SA" sz="2000" dirty="0" smtClean="0">
                <a:cs typeface="B Nazanin" pitchFamily="2" charset="-78"/>
              </a:rPr>
              <a:t>   </a:t>
            </a:r>
            <a:r>
              <a:rPr lang="fa-IR" sz="2000" dirty="0" smtClean="0">
                <a:cs typeface="B Nazanin" pitchFamily="2" charset="-78"/>
              </a:rPr>
              <a:t>تنظیم کننده ی روابط بین اشخاص با اشخاص </a:t>
            </a:r>
            <a:endParaRPr lang="en-US" sz="2000" dirty="0" smtClean="0">
              <a:cs typeface="B Nazanin" pitchFamily="2" charset="-78"/>
            </a:endParaRPr>
          </a:p>
          <a:p>
            <a:pPr>
              <a:buNone/>
            </a:pPr>
            <a:r>
              <a:rPr lang="ar-SA" sz="2000" b="1" dirty="0" smtClean="0">
                <a:cs typeface="B Nazanin" pitchFamily="2" charset="-78"/>
              </a:rPr>
              <a:t>2-</a:t>
            </a:r>
            <a:r>
              <a:rPr lang="ar-SA" sz="2000" dirty="0" smtClean="0">
                <a:cs typeface="B Nazanin" pitchFamily="2" charset="-78"/>
              </a:rPr>
              <a:t>   </a:t>
            </a:r>
            <a:r>
              <a:rPr lang="fa-IR" sz="2000" dirty="0" smtClean="0">
                <a:cs typeface="B Nazanin" pitchFamily="2" charset="-78"/>
              </a:rPr>
              <a:t>اصل بر منافع فردی است</a:t>
            </a:r>
            <a:endParaRPr lang="en-US" sz="2000" dirty="0" smtClean="0">
              <a:cs typeface="B Nazanin" pitchFamily="2" charset="-78"/>
            </a:endParaRPr>
          </a:p>
          <a:p>
            <a:pPr>
              <a:buNone/>
            </a:pPr>
            <a:r>
              <a:rPr lang="ar-SA" sz="2000" b="1" dirty="0" smtClean="0">
                <a:cs typeface="B Nazanin" pitchFamily="2" charset="-78"/>
              </a:rPr>
              <a:t>3-</a:t>
            </a:r>
            <a:r>
              <a:rPr lang="ar-SA" sz="2000" dirty="0" smtClean="0">
                <a:cs typeface="B Nazanin" pitchFamily="2" charset="-78"/>
              </a:rPr>
              <a:t>   </a:t>
            </a:r>
            <a:r>
              <a:rPr lang="fa-IR" sz="2000" dirty="0" smtClean="0">
                <a:cs typeface="B Nazanin" pitchFamily="2" charset="-78"/>
              </a:rPr>
              <a:t>اصل بر تکمیلی بودن قواعد می باشد</a:t>
            </a:r>
            <a:endParaRPr lang="en-US" sz="2000" dirty="0" smtClean="0">
              <a:cs typeface="B Nazanin" pitchFamily="2" charset="-78"/>
            </a:endParaRPr>
          </a:p>
          <a:p>
            <a:pPr>
              <a:buNone/>
            </a:pPr>
            <a:r>
              <a:rPr lang="ar-SA" sz="2000" b="1" dirty="0" smtClean="0">
                <a:cs typeface="B Nazanin" pitchFamily="2" charset="-78"/>
              </a:rPr>
              <a:t>4-</a:t>
            </a:r>
            <a:r>
              <a:rPr lang="ar-SA" sz="2000" dirty="0" smtClean="0">
                <a:cs typeface="B Nazanin" pitchFamily="2" charset="-78"/>
              </a:rPr>
              <a:t>   </a:t>
            </a:r>
            <a:r>
              <a:rPr lang="fa-IR" sz="2000" dirty="0" smtClean="0">
                <a:cs typeface="B Nazanin" pitchFamily="2" charset="-78"/>
              </a:rPr>
              <a:t>عدم دخالت دولت در این روابط یا حداقل دخالت دولت در روابط خصوصی</a:t>
            </a:r>
            <a:endParaRPr lang="en-US" sz="2000" dirty="0" smtClean="0">
              <a:cs typeface="B Nazanin" pitchFamily="2" charset="-78"/>
            </a:endParaRPr>
          </a:p>
          <a:p>
            <a:pPr>
              <a:buNone/>
            </a:pPr>
            <a:r>
              <a:rPr lang="ar-SA" sz="2000" b="1" dirty="0" smtClean="0">
                <a:cs typeface="B Nazanin" pitchFamily="2" charset="-78"/>
              </a:rPr>
              <a:t>5-</a:t>
            </a:r>
            <a:r>
              <a:rPr lang="ar-SA" sz="2000" dirty="0" smtClean="0">
                <a:cs typeface="B Nazanin" pitchFamily="2" charset="-78"/>
              </a:rPr>
              <a:t>   </a:t>
            </a:r>
            <a:r>
              <a:rPr lang="fa-IR" sz="2000" dirty="0" smtClean="0">
                <a:cs typeface="B Nazanin" pitchFamily="2" charset="-78"/>
              </a:rPr>
              <a:t>وجود اصل آزادی اراده ی اشخاص </a:t>
            </a:r>
            <a:endParaRPr lang="en-US" sz="2000" dirty="0" smtClean="0">
              <a:cs typeface="B Nazanin" pitchFamily="2" charset="-78"/>
            </a:endParaRPr>
          </a:p>
          <a:p>
            <a:pPr>
              <a:buNone/>
            </a:pPr>
            <a:r>
              <a:rPr lang="fa-IR" sz="2000" dirty="0" smtClean="0">
                <a:cs typeface="B Nazanin" pitchFamily="2" charset="-78"/>
              </a:rPr>
              <a:t> </a:t>
            </a:r>
            <a:endParaRPr lang="en-US" sz="2000" dirty="0" smtClean="0">
              <a:cs typeface="B Nazanin" pitchFamily="2" charset="-78"/>
            </a:endParaRPr>
          </a:p>
          <a:p>
            <a:pPr>
              <a:buNone/>
            </a:pPr>
            <a:r>
              <a:rPr lang="fa-IR" sz="2000" b="1" dirty="0" smtClean="0">
                <a:cs typeface="B Nazanin" pitchFamily="2" charset="-78"/>
              </a:rPr>
              <a:t> حقوق عمومی </a:t>
            </a:r>
            <a:r>
              <a:rPr lang="fa-IR" sz="2000" dirty="0" smtClean="0">
                <a:cs typeface="B Nazanin" pitchFamily="2" charset="-78"/>
              </a:rPr>
              <a:t> :</a:t>
            </a:r>
            <a:endParaRPr lang="en-US" sz="2000" dirty="0" smtClean="0">
              <a:cs typeface="B Nazanin" pitchFamily="2" charset="-78"/>
            </a:endParaRPr>
          </a:p>
          <a:p>
            <a:pPr>
              <a:buNone/>
            </a:pPr>
            <a:r>
              <a:rPr lang="ar-SA" sz="2000" b="1" dirty="0" smtClean="0">
                <a:cs typeface="B Nazanin" pitchFamily="2" charset="-78"/>
              </a:rPr>
              <a:t>1-</a:t>
            </a:r>
            <a:r>
              <a:rPr lang="ar-SA" sz="2000" dirty="0" smtClean="0">
                <a:cs typeface="B Nazanin" pitchFamily="2" charset="-78"/>
              </a:rPr>
              <a:t>   </a:t>
            </a:r>
            <a:r>
              <a:rPr lang="fa-IR" sz="2000" dirty="0" smtClean="0">
                <a:cs typeface="B Nazanin" pitchFamily="2" charset="-78"/>
              </a:rPr>
              <a:t>تنظیم کننده ی روابط بین اشخاص با دولت </a:t>
            </a:r>
            <a:endParaRPr lang="en-US" sz="2000" dirty="0" smtClean="0">
              <a:cs typeface="B Nazanin" pitchFamily="2" charset="-78"/>
            </a:endParaRPr>
          </a:p>
          <a:p>
            <a:pPr>
              <a:buNone/>
            </a:pPr>
            <a:r>
              <a:rPr lang="ar-SA" sz="2000" b="1" dirty="0" smtClean="0">
                <a:cs typeface="B Nazanin" pitchFamily="2" charset="-78"/>
              </a:rPr>
              <a:t>2-</a:t>
            </a:r>
            <a:r>
              <a:rPr lang="ar-SA" sz="2000" dirty="0" smtClean="0">
                <a:cs typeface="B Nazanin" pitchFamily="2" charset="-78"/>
              </a:rPr>
              <a:t>   </a:t>
            </a:r>
            <a:r>
              <a:rPr lang="fa-IR" sz="2000" dirty="0" smtClean="0">
                <a:cs typeface="B Nazanin" pitchFamily="2" charset="-78"/>
              </a:rPr>
              <a:t>آمره بودن قواعد حقوقی </a:t>
            </a:r>
            <a:endParaRPr lang="en-US" sz="2000" dirty="0" smtClean="0">
              <a:cs typeface="B Nazanin" pitchFamily="2" charset="-78"/>
            </a:endParaRPr>
          </a:p>
          <a:p>
            <a:pPr>
              <a:buNone/>
            </a:pPr>
            <a:r>
              <a:rPr lang="ar-SA" sz="2000" b="1" dirty="0" smtClean="0">
                <a:cs typeface="B Nazanin" pitchFamily="2" charset="-78"/>
              </a:rPr>
              <a:t>3-</a:t>
            </a:r>
            <a:r>
              <a:rPr lang="ar-SA" sz="2000" dirty="0" smtClean="0">
                <a:cs typeface="B Nazanin" pitchFamily="2" charset="-78"/>
              </a:rPr>
              <a:t>   </a:t>
            </a:r>
            <a:r>
              <a:rPr lang="fa-IR" sz="2000" dirty="0" smtClean="0">
                <a:cs typeface="B Nazanin" pitchFamily="2" charset="-78"/>
              </a:rPr>
              <a:t>وجود برتری منافع عموم بر منافع فردی</a:t>
            </a:r>
            <a:endParaRPr lang="en-US" sz="2000" dirty="0" smtClean="0">
              <a:cs typeface="B Nazanin" pitchFamily="2" charset="-78"/>
            </a:endParaRPr>
          </a:p>
          <a:p>
            <a:pPr>
              <a:buNone/>
            </a:pPr>
            <a:r>
              <a:rPr lang="ar-SA" sz="2000" b="1" dirty="0" smtClean="0">
                <a:cs typeface="B Nazanin" pitchFamily="2" charset="-78"/>
              </a:rPr>
              <a:t>4-</a:t>
            </a:r>
            <a:r>
              <a:rPr lang="ar-SA" sz="2000" dirty="0" smtClean="0">
                <a:cs typeface="B Nazanin" pitchFamily="2" charset="-78"/>
              </a:rPr>
              <a:t>   </a:t>
            </a:r>
            <a:r>
              <a:rPr lang="fa-IR" sz="2000" dirty="0" smtClean="0">
                <a:cs typeface="B Nazanin" pitchFamily="2" charset="-78"/>
              </a:rPr>
              <a:t>تحمیلی بودن نظر دولت </a:t>
            </a:r>
            <a:endParaRPr lang="en-US" sz="2000" dirty="0" smtClean="0">
              <a:cs typeface="B Nazanin" pitchFamily="2" charset="-78"/>
            </a:endParaRPr>
          </a:p>
          <a:p>
            <a:pPr>
              <a:buNone/>
            </a:pPr>
            <a:r>
              <a:rPr lang="ar-SA" sz="2000" b="1" dirty="0" smtClean="0">
                <a:cs typeface="B Nazanin" pitchFamily="2" charset="-78"/>
              </a:rPr>
              <a:t>5-</a:t>
            </a:r>
            <a:r>
              <a:rPr lang="ar-SA" sz="2000" dirty="0" smtClean="0">
                <a:cs typeface="B Nazanin" pitchFamily="2" charset="-78"/>
              </a:rPr>
              <a:t>   </a:t>
            </a:r>
            <a:r>
              <a:rPr lang="fa-IR" sz="2000" dirty="0" smtClean="0">
                <a:cs typeface="B Nazanin" pitchFamily="2" charset="-78"/>
              </a:rPr>
              <a:t>عدم وجود اصل آزادی اراده ی اشخاص</a:t>
            </a:r>
            <a:endParaRPr lang="en-US" sz="2000" dirty="0" smtClean="0">
              <a:cs typeface="B Nazanin" pitchFamily="2" charset="-78"/>
            </a:endParaRPr>
          </a:p>
          <a:p>
            <a:pPr>
              <a:buNone/>
            </a:pPr>
            <a:endParaRPr lang="en-US" sz="2000" dirty="0">
              <a:cs typeface="B Nazanin" pitchFamily="2" charset="-7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حقوق اداری در میان نظام های حقوقی جهان</a:t>
            </a:r>
            <a:endParaRPr lang="en-US" dirty="0"/>
          </a:p>
        </p:txBody>
      </p:sp>
      <p:sp>
        <p:nvSpPr>
          <p:cNvPr id="3" name="Content Placeholder 2"/>
          <p:cNvSpPr>
            <a:spLocks noGrp="1"/>
          </p:cNvSpPr>
          <p:nvPr>
            <p:ph idx="1"/>
          </p:nvPr>
        </p:nvSpPr>
        <p:spPr/>
        <p:txBody>
          <a:bodyPr>
            <a:normAutofit/>
          </a:bodyPr>
          <a:lstStyle/>
          <a:p>
            <a:pPr algn="just"/>
            <a:r>
              <a:rPr lang="fa-IR" sz="3600" dirty="0" smtClean="0">
                <a:cs typeface="B Nazanin" pitchFamily="2" charset="-78"/>
              </a:rPr>
              <a:t>خاستگاه حقوق اداری به بعد از انقلاب کبیر فرانسه برمی گردد. با توجه به نیازهای اجتماعی مردم و توسعه ی علم و صنعت ، دولت ها موظّف شدند که پاره ای از نیازهای مردم را برآورده سازند ؛ گرچه مسئولیّت دولت ها در گذشته به حفظ حقوق خصوصی افراد اختصاص داشت اما این مسئولیّت گسترش یافت و مسئولیّت جدیدی بر عهده ی دولت گذاشته شد . نظرات سیاسی و عقاید اجتماعی ِ پاره ای از متفکران خصوصاً دولتگرایانی نظیر </a:t>
            </a:r>
            <a:r>
              <a:rPr lang="fa-IR" sz="3600" b="1" dirty="0" smtClean="0">
                <a:cs typeface="B Nazanin" pitchFamily="2" charset="-78"/>
              </a:rPr>
              <a:t>هگل</a:t>
            </a:r>
            <a:r>
              <a:rPr lang="fa-IR" sz="3600" dirty="0" smtClean="0">
                <a:cs typeface="B Nazanin" pitchFamily="2" charset="-78"/>
              </a:rPr>
              <a:t> و </a:t>
            </a:r>
            <a:r>
              <a:rPr lang="fa-IR" sz="3600" b="1" dirty="0" smtClean="0">
                <a:cs typeface="B Nazanin" pitchFamily="2" charset="-78"/>
              </a:rPr>
              <a:t>مارکس</a:t>
            </a:r>
            <a:r>
              <a:rPr lang="fa-IR" sz="3600" dirty="0" smtClean="0">
                <a:cs typeface="B Nazanin" pitchFamily="2" charset="-78"/>
              </a:rPr>
              <a:t> سبب شد تا </a:t>
            </a:r>
            <a:r>
              <a:rPr lang="fa-IR" sz="3600" b="1" dirty="0" smtClean="0">
                <a:effectLst>
                  <a:outerShdw blurRad="38100" dist="38100" dir="2700000" algn="tl">
                    <a:srgbClr val="000000">
                      <a:alpha val="43137"/>
                    </a:srgbClr>
                  </a:outerShdw>
                </a:effectLst>
                <a:cs typeface="B Nazanin" pitchFamily="2" charset="-78"/>
              </a:rPr>
              <a:t>دولت ها تشویق شوند در امورعمومی </a:t>
            </a:r>
            <a:r>
              <a:rPr lang="fa-IR" sz="3600" dirty="0" smtClean="0">
                <a:cs typeface="B Nazanin" pitchFamily="2" charset="-78"/>
              </a:rPr>
              <a:t>مردم دخالت کنند .</a:t>
            </a:r>
            <a:endParaRPr lang="en-US" sz="3600" dirty="0">
              <a:cs typeface="B Nazanin" pitchFamily="2" charset="-7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808384"/>
            <a:ext cx="10972800" cy="5317786"/>
          </a:xfrm>
        </p:spPr>
        <p:txBody>
          <a:bodyPr>
            <a:noAutofit/>
          </a:bodyPr>
          <a:lstStyle/>
          <a:p>
            <a:pPr algn="just"/>
            <a:r>
              <a:rPr lang="fa-IR" sz="3600" dirty="0" smtClean="0">
                <a:cs typeface="B Nazanin" pitchFamily="2" charset="-78"/>
              </a:rPr>
              <a:t>در واقع دخالت دولت به منظور گسترش طرح های اقتصادی و صنعتی در حدّی بود که این احتمال وجود داشته است که چه بسا دولت نیز به خطا برود و در حین اجرای حقوق عمومی دست به پایمال کردن حقوق خصوصی افراد بزند . بر این اساس تفکر وجود مجموعه ای قواعد و مقرّرات به نام « حقوق اداری » هویدا گشت و سبب شد تا با پیدایش این رشته از حقوق ، دولت از یک طرف اَعمال خویش را با آن مجموعه قواعد و مقررات تطبیق دهد و از طرف دیگر حقوق و تکالیف افراد را در حفظ منافع عمومی مدوّن نماید ؛ پس حقوق اداری بوجود آمد تا موازنه ای باشد میان اجرای قوانین دولتی و حفظ حقوق خصوص افراد تا امکان حیات جوامع بشری فراهم گردد .</a:t>
            </a:r>
            <a:endParaRPr lang="en-US" sz="3600" dirty="0">
              <a:cs typeface="B Nazanin" pitchFamily="2" charset="-78"/>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نظام ها یا سبک های اداری</a:t>
            </a:r>
            <a:r>
              <a:rPr lang="fa-IR" dirty="0" smtClean="0"/>
              <a:t> </a:t>
            </a:r>
            <a:endParaRPr lang="en-US" dirty="0"/>
          </a:p>
        </p:txBody>
      </p:sp>
      <p:sp>
        <p:nvSpPr>
          <p:cNvPr id="3" name="Content Placeholder 2"/>
          <p:cNvSpPr>
            <a:spLocks noGrp="1"/>
          </p:cNvSpPr>
          <p:nvPr>
            <p:ph idx="1"/>
          </p:nvPr>
        </p:nvSpPr>
        <p:spPr>
          <a:xfrm>
            <a:off x="596348" y="1427928"/>
            <a:ext cx="10972800" cy="4525963"/>
          </a:xfrm>
        </p:spPr>
        <p:txBody>
          <a:bodyPr>
            <a:normAutofit fontScale="70000" lnSpcReduction="20000"/>
          </a:bodyPr>
          <a:lstStyle/>
          <a:p>
            <a:r>
              <a:rPr lang="fa-IR" dirty="0" smtClean="0">
                <a:cs typeface="B Nazanin" pitchFamily="2" charset="-78"/>
              </a:rPr>
              <a:t>نظام های حقوقی جهان در بحث حقوق اداری قواعد متفاوتی را دارند و در واقع به</a:t>
            </a:r>
            <a:r>
              <a:rPr lang="en-US" dirty="0" smtClean="0">
                <a:cs typeface="B Nazanin" pitchFamily="2" charset="-78"/>
              </a:rPr>
              <a:t>2 </a:t>
            </a:r>
            <a:r>
              <a:rPr lang="ar-SA" dirty="0" smtClean="0">
                <a:cs typeface="B Nazanin" pitchFamily="2" charset="-78"/>
              </a:rPr>
              <a:t> </a:t>
            </a:r>
            <a:r>
              <a:rPr lang="fa-IR" dirty="0" smtClean="0">
                <a:cs typeface="B Nazanin" pitchFamily="2" charset="-78"/>
              </a:rPr>
              <a:t>الگو تبدیل شده اند :</a:t>
            </a:r>
            <a:endParaRPr lang="en-US" dirty="0" smtClean="0">
              <a:cs typeface="B Nazanin" pitchFamily="2" charset="-78"/>
            </a:endParaRPr>
          </a:p>
          <a:p>
            <a:r>
              <a:rPr lang="en-US" b="1" dirty="0" smtClean="0">
                <a:cs typeface="B Nazanin" pitchFamily="2" charset="-78"/>
              </a:rPr>
              <a:t>1</a:t>
            </a:r>
            <a:r>
              <a:rPr lang="fa-IR" b="1" dirty="0" smtClean="0">
                <a:cs typeface="B Nazanin" pitchFamily="2" charset="-78"/>
              </a:rPr>
              <a:t>-  الگوی </a:t>
            </a:r>
            <a:r>
              <a:rPr lang="fa-IR" b="1" u="sng" dirty="0" smtClean="0">
                <a:cs typeface="B Nazanin" pitchFamily="2" charset="-78"/>
              </a:rPr>
              <a:t>فرانسوی</a:t>
            </a:r>
            <a:r>
              <a:rPr lang="fa-IR" b="1" dirty="0" smtClean="0">
                <a:cs typeface="B Nazanin" pitchFamily="2" charset="-78"/>
              </a:rPr>
              <a:t> حقوق اداری : </a:t>
            </a:r>
            <a:endParaRPr lang="en-US" dirty="0" smtClean="0">
              <a:cs typeface="B Nazanin" pitchFamily="2" charset="-78"/>
            </a:endParaRPr>
          </a:p>
          <a:p>
            <a:r>
              <a:rPr lang="fa-IR" b="1" dirty="0" smtClean="0">
                <a:cs typeface="B Nazanin" pitchFamily="2" charset="-78"/>
              </a:rPr>
              <a:t>الف</a:t>
            </a:r>
            <a:r>
              <a:rPr lang="fa-IR" dirty="0" smtClean="0">
                <a:cs typeface="B Nazanin" pitchFamily="2" charset="-78"/>
              </a:rPr>
              <a:t> ) مجموعه قواعد و مقررات خاصی به نام « حقوق اداری » وجود دارد.</a:t>
            </a:r>
            <a:endParaRPr lang="en-US" dirty="0" smtClean="0">
              <a:cs typeface="B Nazanin" pitchFamily="2" charset="-78"/>
            </a:endParaRPr>
          </a:p>
          <a:p>
            <a:r>
              <a:rPr lang="fa-IR" b="1" dirty="0" smtClean="0">
                <a:cs typeface="B Nazanin" pitchFamily="2" charset="-78"/>
              </a:rPr>
              <a:t>ب</a:t>
            </a:r>
            <a:r>
              <a:rPr lang="fa-IR" dirty="0" smtClean="0">
                <a:cs typeface="B Nazanin" pitchFamily="2" charset="-78"/>
              </a:rPr>
              <a:t> ) دستگاه ها و مراجع اختصاصی برای حل و فصل اختلافات بین افراد و ادارات دولتی وجود دارند .</a:t>
            </a:r>
            <a:endParaRPr lang="en-US" dirty="0" smtClean="0">
              <a:cs typeface="B Nazanin" pitchFamily="2" charset="-78"/>
            </a:endParaRPr>
          </a:p>
          <a:p>
            <a:r>
              <a:rPr lang="fa-IR" b="1" dirty="0" smtClean="0">
                <a:cs typeface="B Nazanin" pitchFamily="2" charset="-78"/>
              </a:rPr>
              <a:t>ج</a:t>
            </a:r>
            <a:r>
              <a:rPr lang="fa-IR" dirty="0" smtClean="0">
                <a:cs typeface="B Nazanin" pitchFamily="2" charset="-78"/>
              </a:rPr>
              <a:t> ) قواعد حقوق اداری  </a:t>
            </a:r>
            <a:r>
              <a:rPr lang="fa-IR" b="1" dirty="0" smtClean="0">
                <a:cs typeface="B Nazanin" pitchFamily="2" charset="-78"/>
              </a:rPr>
              <a:t>تحمیلی – ترجیحی</a:t>
            </a:r>
            <a:r>
              <a:rPr lang="fa-IR" dirty="0" smtClean="0">
                <a:cs typeface="B Nazanin" pitchFamily="2" charset="-78"/>
              </a:rPr>
              <a:t> است .</a:t>
            </a:r>
            <a:endParaRPr lang="en-US" dirty="0" smtClean="0">
              <a:cs typeface="B Nazanin" pitchFamily="2" charset="-78"/>
            </a:endParaRPr>
          </a:p>
          <a:p>
            <a:r>
              <a:rPr lang="fa-IR" b="1" dirty="0" smtClean="0">
                <a:cs typeface="B Nazanin" pitchFamily="2" charset="-78"/>
              </a:rPr>
              <a:t>د</a:t>
            </a:r>
            <a:r>
              <a:rPr lang="fa-IR" dirty="0" smtClean="0">
                <a:cs typeface="B Nazanin" pitchFamily="2" charset="-78"/>
              </a:rPr>
              <a:t> ) دولت اقتدارگراست .</a:t>
            </a:r>
            <a:endParaRPr lang="en-US" dirty="0" smtClean="0">
              <a:cs typeface="B Nazanin" pitchFamily="2" charset="-78"/>
            </a:endParaRPr>
          </a:p>
          <a:p>
            <a:r>
              <a:rPr lang="fa-IR" b="1" dirty="0" smtClean="0">
                <a:cs typeface="B Nazanin" pitchFamily="2" charset="-78"/>
              </a:rPr>
              <a:t>ه</a:t>
            </a:r>
            <a:r>
              <a:rPr lang="fa-IR" dirty="0" smtClean="0">
                <a:cs typeface="B Nazanin" pitchFamily="2" charset="-78"/>
              </a:rPr>
              <a:t> ) حقوق دولت بر حقوق فرد رجحان و زیادت دارد .</a:t>
            </a:r>
            <a:endParaRPr lang="en-US" dirty="0" smtClean="0">
              <a:cs typeface="B Nazanin" pitchFamily="2" charset="-78"/>
            </a:endParaRPr>
          </a:p>
          <a:p>
            <a:r>
              <a:rPr lang="fa-IR" dirty="0" smtClean="0">
                <a:cs typeface="B Nazanin" pitchFamily="2" charset="-78"/>
              </a:rPr>
              <a:t> </a:t>
            </a:r>
            <a:endParaRPr lang="en-US" dirty="0" smtClean="0">
              <a:cs typeface="B Nazanin" pitchFamily="2" charset="-78"/>
            </a:endParaRPr>
          </a:p>
          <a:p>
            <a:r>
              <a:rPr lang="en-US" b="1" dirty="0" smtClean="0">
                <a:cs typeface="B Nazanin" pitchFamily="2" charset="-78"/>
              </a:rPr>
              <a:t>2</a:t>
            </a:r>
            <a:r>
              <a:rPr lang="fa-IR" b="1" dirty="0" smtClean="0">
                <a:cs typeface="B Nazanin" pitchFamily="2" charset="-78"/>
              </a:rPr>
              <a:t>-   الگوی </a:t>
            </a:r>
            <a:r>
              <a:rPr lang="fa-IR" b="1" u="sng" dirty="0" smtClean="0">
                <a:cs typeface="B Nazanin" pitchFamily="2" charset="-78"/>
              </a:rPr>
              <a:t>انگلیسی</a:t>
            </a:r>
            <a:r>
              <a:rPr lang="fa-IR" b="1" dirty="0" smtClean="0">
                <a:cs typeface="B Nazanin" pitchFamily="2" charset="-78"/>
              </a:rPr>
              <a:t> حقوق اداری : </a:t>
            </a:r>
            <a:endParaRPr lang="en-US" dirty="0" smtClean="0">
              <a:cs typeface="B Nazanin" pitchFamily="2" charset="-78"/>
            </a:endParaRPr>
          </a:p>
          <a:p>
            <a:r>
              <a:rPr lang="fa-IR" b="1" dirty="0" smtClean="0">
                <a:cs typeface="B Nazanin" pitchFamily="2" charset="-78"/>
              </a:rPr>
              <a:t>الف</a:t>
            </a:r>
            <a:r>
              <a:rPr lang="fa-IR" dirty="0" smtClean="0">
                <a:cs typeface="B Nazanin" pitchFamily="2" charset="-78"/>
              </a:rPr>
              <a:t> ) قواعد « حقوق اداری » به معنای خاص وجود ندارد و قواعد حقوق اداری همان قواعد حقوق خصوصی است .</a:t>
            </a:r>
            <a:endParaRPr lang="en-US" dirty="0" smtClean="0">
              <a:cs typeface="B Nazanin" pitchFamily="2" charset="-78"/>
            </a:endParaRPr>
          </a:p>
          <a:p>
            <a:r>
              <a:rPr lang="fa-IR" b="1" dirty="0" smtClean="0">
                <a:cs typeface="B Nazanin" pitchFamily="2" charset="-78"/>
              </a:rPr>
              <a:t>ب</a:t>
            </a:r>
            <a:r>
              <a:rPr lang="fa-IR" dirty="0" smtClean="0">
                <a:cs typeface="B Nazanin" pitchFamily="2" charset="-78"/>
              </a:rPr>
              <a:t> ) مراجع اختصاصی برای حل اختلافات پیش بینی نشده است .</a:t>
            </a:r>
            <a:endParaRPr lang="en-US" dirty="0" smtClean="0">
              <a:cs typeface="B Nazanin" pitchFamily="2" charset="-78"/>
            </a:endParaRPr>
          </a:p>
          <a:p>
            <a:r>
              <a:rPr lang="fa-IR" b="1" dirty="0" smtClean="0">
                <a:cs typeface="B Nazanin" pitchFamily="2" charset="-78"/>
              </a:rPr>
              <a:t>ج</a:t>
            </a:r>
            <a:r>
              <a:rPr lang="fa-IR" dirty="0" smtClean="0">
                <a:cs typeface="B Nazanin" pitchFamily="2" charset="-78"/>
              </a:rPr>
              <a:t> ) تفکیک دادرسی در دعاوی اداری و قضایی وجود ندارد . </a:t>
            </a:r>
            <a:endParaRPr lang="en-US" dirty="0">
              <a:cs typeface="B Nazanin" pitchFamily="2"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a:xfrm>
            <a:off x="596348" y="0"/>
            <a:ext cx="10972800" cy="1143000"/>
          </a:xfrm>
        </p:spPr>
        <p:txBody>
          <a:bodyPr/>
          <a:lstStyle/>
          <a:p>
            <a:r>
              <a:rPr lang="fa-IR" b="1" dirty="0" smtClean="0"/>
              <a:t>مبنای حقوق اداری</a:t>
            </a:r>
            <a:r>
              <a:rPr lang="fa-IR" dirty="0" smtClean="0"/>
              <a:t> </a:t>
            </a:r>
            <a:endParaRPr lang="en-US" dirty="0"/>
          </a:p>
        </p:txBody>
      </p:sp>
      <p:sp>
        <p:nvSpPr>
          <p:cNvPr id="3" name="Content Placeholder 2"/>
          <p:cNvSpPr>
            <a:spLocks noGrp="1"/>
          </p:cNvSpPr>
          <p:nvPr>
            <p:ph idx="1"/>
          </p:nvPr>
        </p:nvSpPr>
        <p:spPr>
          <a:xfrm>
            <a:off x="516835" y="1003858"/>
            <a:ext cx="10972800" cy="4525963"/>
          </a:xfrm>
        </p:spPr>
        <p:txBody>
          <a:bodyPr>
            <a:noAutofit/>
          </a:bodyPr>
          <a:lstStyle/>
          <a:p>
            <a:pPr algn="just">
              <a:buNone/>
            </a:pPr>
            <a:r>
              <a:rPr lang="fa-IR" sz="2700" dirty="0" smtClean="0">
                <a:cs typeface="B Nazanin" pitchFamily="2" charset="-78"/>
              </a:rPr>
              <a:t>منظور این است که </a:t>
            </a:r>
            <a:r>
              <a:rPr lang="fa-IR" sz="2700" b="1" dirty="0" smtClean="0">
                <a:cs typeface="B Nazanin" pitchFamily="2" charset="-78"/>
              </a:rPr>
              <a:t>«</a:t>
            </a:r>
            <a:r>
              <a:rPr lang="fa-IR" sz="2700" dirty="0" smtClean="0">
                <a:cs typeface="B Nazanin" pitchFamily="2" charset="-78"/>
              </a:rPr>
              <a:t> حقوق اداری بر چه مبنایی استوار است ؟</a:t>
            </a:r>
            <a:r>
              <a:rPr lang="fa-IR" sz="2700" b="1" dirty="0" smtClean="0">
                <a:cs typeface="B Nazanin" pitchFamily="2" charset="-78"/>
              </a:rPr>
              <a:t>»</a:t>
            </a:r>
            <a:r>
              <a:rPr lang="fa-IR" sz="2700" dirty="0" smtClean="0">
                <a:cs typeface="B Nazanin" pitchFamily="2" charset="-78"/>
              </a:rPr>
              <a:t> یا </a:t>
            </a:r>
            <a:r>
              <a:rPr lang="fa-IR" sz="2700" b="1" dirty="0" smtClean="0">
                <a:cs typeface="B Nazanin" pitchFamily="2" charset="-78"/>
              </a:rPr>
              <a:t>«</a:t>
            </a:r>
            <a:r>
              <a:rPr lang="fa-IR" sz="2700" dirty="0" smtClean="0">
                <a:cs typeface="B Nazanin" pitchFamily="2" charset="-78"/>
              </a:rPr>
              <a:t> با چه اعمال و افعالی از دستگاه های اداری مشمول قواعد و مقررات حقوق اداری می گردند ؟ </a:t>
            </a:r>
            <a:r>
              <a:rPr lang="fa-IR" sz="2700" b="1" dirty="0" smtClean="0">
                <a:cs typeface="B Nazanin" pitchFamily="2" charset="-78"/>
              </a:rPr>
              <a:t>»</a:t>
            </a:r>
            <a:r>
              <a:rPr lang="fa-IR" sz="2700" dirty="0" smtClean="0">
                <a:cs typeface="B Nazanin" pitchFamily="2" charset="-78"/>
              </a:rPr>
              <a:t> .</a:t>
            </a:r>
            <a:endParaRPr lang="en-US" sz="2700" dirty="0" smtClean="0">
              <a:cs typeface="B Nazanin" pitchFamily="2" charset="-78"/>
            </a:endParaRPr>
          </a:p>
          <a:p>
            <a:pPr algn="just">
              <a:buNone/>
            </a:pPr>
            <a:r>
              <a:rPr lang="fa-IR" sz="2700" dirty="0" smtClean="0">
                <a:cs typeface="B Nazanin" pitchFamily="2" charset="-78"/>
              </a:rPr>
              <a:t>حقوقدانان نظرات متفاوتی در مورد مبنای حقوق اداری ارائه کرده اند که عبارتند از </a:t>
            </a:r>
            <a:r>
              <a:rPr lang="fa-IR" sz="2700" b="1" dirty="0" smtClean="0">
                <a:cs typeface="B Nazanin" pitchFamily="2" charset="-78"/>
              </a:rPr>
              <a:t>:</a:t>
            </a:r>
            <a:endParaRPr lang="en-US" sz="2700" dirty="0" smtClean="0">
              <a:cs typeface="B Nazanin" pitchFamily="2" charset="-78"/>
            </a:endParaRPr>
          </a:p>
          <a:p>
            <a:pPr algn="just">
              <a:buNone/>
            </a:pPr>
            <a:r>
              <a:rPr lang="ar-SA" sz="2700" b="1" dirty="0" smtClean="0">
                <a:cs typeface="B Nazanin" pitchFamily="2" charset="-78"/>
              </a:rPr>
              <a:t>1-</a:t>
            </a:r>
            <a:r>
              <a:rPr lang="ar-SA" sz="2700" dirty="0" smtClean="0">
                <a:cs typeface="B Nazanin" pitchFamily="2" charset="-78"/>
              </a:rPr>
              <a:t>    </a:t>
            </a:r>
            <a:r>
              <a:rPr lang="fa-IR" sz="2700" b="1" dirty="0" smtClean="0">
                <a:cs typeface="B Nazanin" pitchFamily="2" charset="-78"/>
              </a:rPr>
              <a:t>نظریه ی خدمات عمومی</a:t>
            </a:r>
            <a:r>
              <a:rPr lang="fa-IR" sz="2700" dirty="0" smtClean="0">
                <a:cs typeface="B Nazanin" pitchFamily="2" charset="-78"/>
              </a:rPr>
              <a:t> : بر اساس نظریه ی خدمات عمومی پاره ای معتقدند که آن دسته از اَعمال و اَفعال دستگاه های اداری ای که ارائه گر خدمات عمومی هستند ، مشمول قواعد و مقررات حقوق اداری هستند . خدمات عمومی عبارتند از امور عام المنفعه ای که به منظور ارضا نیازهای همگانی از طریق سازمان های عمومی که توسط دولت بنا به حکم صریح یا ضمنی قانونگذار اجرا می شوند ؛ بنابراین اگر یک امر عمومی نتواند منشأ خدمات اجتماعی باشد نمی تواند از قواعد و مقرّرات حقوق اداری تبعیت کند .</a:t>
            </a:r>
            <a:endParaRPr lang="en-US" sz="2700" dirty="0" smtClean="0">
              <a:cs typeface="B Nazanin" pitchFamily="2" charset="-78"/>
            </a:endParaRPr>
          </a:p>
          <a:p>
            <a:pPr algn="just">
              <a:buNone/>
            </a:pPr>
            <a:r>
              <a:rPr lang="ar-SA" sz="2700" b="1" dirty="0" smtClean="0">
                <a:cs typeface="B Nazanin" pitchFamily="2" charset="-78"/>
              </a:rPr>
              <a:t> </a:t>
            </a:r>
            <a:r>
              <a:rPr lang="fa-IR" sz="2700" dirty="0" smtClean="0">
                <a:cs typeface="B Nazanin" pitchFamily="2" charset="-78"/>
              </a:rPr>
              <a:t>ایرادات وارد بر نظریه ی خدمات عمومی :</a:t>
            </a:r>
            <a:endParaRPr lang="en-US" sz="2700" dirty="0" smtClean="0">
              <a:cs typeface="B Nazanin" pitchFamily="2" charset="-78"/>
            </a:endParaRPr>
          </a:p>
          <a:p>
            <a:pPr algn="just">
              <a:buNone/>
            </a:pPr>
            <a:r>
              <a:rPr lang="en-US" sz="2700" dirty="0" smtClean="0">
                <a:cs typeface="B Nazanin" pitchFamily="2" charset="-78"/>
              </a:rPr>
              <a:t>(a</a:t>
            </a:r>
            <a:r>
              <a:rPr lang="fa-IR" sz="2700" dirty="0" smtClean="0">
                <a:cs typeface="B Nazanin" pitchFamily="2" charset="-78"/>
              </a:rPr>
              <a:t> مصادیق خدمات عمومی مشخص نیست .</a:t>
            </a:r>
            <a:endParaRPr lang="en-US" sz="2700" dirty="0" smtClean="0">
              <a:cs typeface="B Nazanin" pitchFamily="2" charset="-78"/>
            </a:endParaRPr>
          </a:p>
          <a:p>
            <a:pPr algn="just">
              <a:buNone/>
            </a:pPr>
            <a:r>
              <a:rPr lang="en-US" sz="2700" dirty="0" smtClean="0">
                <a:cs typeface="B Nazanin" pitchFamily="2" charset="-78"/>
              </a:rPr>
              <a:t>(b </a:t>
            </a:r>
            <a:r>
              <a:rPr lang="fa-IR" sz="2700" dirty="0" smtClean="0">
                <a:cs typeface="B Nazanin" pitchFamily="2" charset="-78"/>
              </a:rPr>
              <a:t>بسیاری از فعالیت های دولت جنبه ی خدمات عمومی ندارد ولی مشمول قواعد حقوق اداری است .</a:t>
            </a:r>
            <a:endParaRPr lang="en-US" sz="2700" dirty="0" smtClean="0">
              <a:cs typeface="B Nazanin" pitchFamily="2" charset="-78"/>
            </a:endParaRPr>
          </a:p>
          <a:p>
            <a:pPr algn="just">
              <a:buNone/>
            </a:pPr>
            <a:endParaRPr lang="en-US" sz="2700" dirty="0">
              <a:cs typeface="B Nazanin" pitchFamily="2" charset="-78"/>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831580"/>
            <a:ext cx="10972800" cy="4525963"/>
          </a:xfrm>
        </p:spPr>
        <p:txBody>
          <a:bodyPr>
            <a:normAutofit lnSpcReduction="10000"/>
          </a:bodyPr>
          <a:lstStyle/>
          <a:p>
            <a:pPr algn="just">
              <a:buNone/>
            </a:pPr>
            <a:r>
              <a:rPr lang="ar-SA" dirty="0" smtClean="0">
                <a:cs typeface="B Nazanin" pitchFamily="2" charset="-78"/>
              </a:rPr>
              <a:t> </a:t>
            </a:r>
            <a:endParaRPr lang="en-US" dirty="0" smtClean="0">
              <a:cs typeface="B Nazanin" pitchFamily="2" charset="-78"/>
            </a:endParaRPr>
          </a:p>
          <a:p>
            <a:pPr algn="just">
              <a:buNone/>
            </a:pPr>
            <a:r>
              <a:rPr lang="ar-SA" b="1" dirty="0" smtClean="0">
                <a:cs typeface="B Nazanin" pitchFamily="2" charset="-78"/>
              </a:rPr>
              <a:t>2-</a:t>
            </a:r>
            <a:r>
              <a:rPr lang="ar-SA" dirty="0" smtClean="0">
                <a:cs typeface="B Nazanin" pitchFamily="2" charset="-78"/>
              </a:rPr>
              <a:t>    </a:t>
            </a:r>
            <a:r>
              <a:rPr lang="fa-IR" b="1" dirty="0" smtClean="0">
                <a:cs typeface="B Nazanin" pitchFamily="2" charset="-78"/>
              </a:rPr>
              <a:t>نظریه ی منافع عمومی</a:t>
            </a:r>
            <a:r>
              <a:rPr lang="fa-IR" dirty="0" smtClean="0">
                <a:cs typeface="B Nazanin" pitchFamily="2" charset="-78"/>
              </a:rPr>
              <a:t> : پاره ای معتقدند که آن دسته از فعالیت های دولت که منفعت عمومی بدنبال دارد از قواعد حقوق اداری تبعیت می کند. مفهوم مخالف گفتار فوق آن است که اگر فعالیت دولت جنبه ی منفعت عمومی نداشته باشد ، مشمول قواعد حقوق اداری نمی شود .</a:t>
            </a:r>
            <a:endParaRPr lang="en-US" dirty="0" smtClean="0">
              <a:cs typeface="B Nazanin" pitchFamily="2" charset="-78"/>
            </a:endParaRPr>
          </a:p>
          <a:p>
            <a:pPr algn="just">
              <a:buNone/>
            </a:pPr>
            <a:r>
              <a:rPr lang="ar-SA" dirty="0" smtClean="0">
                <a:cs typeface="B Nazanin" pitchFamily="2" charset="-78"/>
              </a:rPr>
              <a:t> </a:t>
            </a:r>
            <a:r>
              <a:rPr lang="fa-IR" dirty="0" smtClean="0">
                <a:cs typeface="B Nazanin" pitchFamily="2" charset="-78"/>
              </a:rPr>
              <a:t>ایرادات وارد بر  نظریه ی منافع عمومی :</a:t>
            </a:r>
            <a:endParaRPr lang="en-US" dirty="0" smtClean="0">
              <a:cs typeface="B Nazanin" pitchFamily="2" charset="-78"/>
            </a:endParaRPr>
          </a:p>
          <a:p>
            <a:pPr algn="just">
              <a:buNone/>
            </a:pPr>
            <a:r>
              <a:rPr lang="fa-IR" dirty="0" smtClean="0">
                <a:cs typeface="B Nazanin" pitchFamily="2" charset="-78"/>
              </a:rPr>
              <a:t>بسیاری از اعمال و فعالیت های دولتی مشمول قواعد و مقررات حقوق اداری است اما مستقیماً منفعت عمومی مادی را به دنبال ندارد . به عنوان مثال  حفظ و نگهداری از آثار باستانی .</a:t>
            </a:r>
            <a:endParaRPr lang="en-US" dirty="0" smtClean="0">
              <a:cs typeface="B Nazanin" pitchFamily="2" charset="-78"/>
            </a:endParaRPr>
          </a:p>
          <a:p>
            <a:pPr algn="just">
              <a:buNone/>
            </a:pPr>
            <a:endParaRPr lang="en-US" dirty="0">
              <a:cs typeface="B Nazanin" pitchFamily="2" charset="-78"/>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16835" y="911093"/>
            <a:ext cx="10972800" cy="4525963"/>
          </a:xfrm>
        </p:spPr>
        <p:txBody>
          <a:bodyPr>
            <a:noAutofit/>
          </a:bodyPr>
          <a:lstStyle/>
          <a:p>
            <a:pPr algn="just"/>
            <a:r>
              <a:rPr lang="ar-SA" sz="3600" b="1" dirty="0" smtClean="0">
                <a:cs typeface="B Nazanin" pitchFamily="2" charset="-78"/>
              </a:rPr>
              <a:t>3-</a:t>
            </a:r>
            <a:r>
              <a:rPr lang="ar-SA" sz="3600" dirty="0" smtClean="0">
                <a:cs typeface="B Nazanin" pitchFamily="2" charset="-78"/>
              </a:rPr>
              <a:t>    </a:t>
            </a:r>
            <a:r>
              <a:rPr lang="fa-IR" sz="3600" b="1" dirty="0" smtClean="0">
                <a:cs typeface="B Nazanin" pitchFamily="2" charset="-78"/>
              </a:rPr>
              <a:t>نظریه ی قدرت عمومی </a:t>
            </a:r>
            <a:r>
              <a:rPr lang="fa-IR" sz="3600" dirty="0" smtClean="0">
                <a:cs typeface="B Nazanin" pitchFamily="2" charset="-78"/>
              </a:rPr>
              <a:t>: این قدرت عمومی است که مشخص می کند که « کدامیک از سازمان های اداری مشمول قواعد حقوق اداری اند ؟ » و این نظریه به حکومت های استبدادی و مطلقه اقرب است و نظام های حقوقی فعلی جهان آن را نخواهند پذیرفت ؛ زیرا نه تنها سیستم تمرکز اداری که بر اساس آن تمامی فعالیت های عمومی در اختیار دولت است در حال حاظر نه تنها هواداری ندارد بلکه سیستم عدم تمرکز اداری که خود نوعی استقلال و خودسامانی است در حال اشاعه و گسترش است و موسساتی وجود دارند که صرفاً تحت نظر دولت هستند ولی تحت نظر دولت اداره نمی شوند ؛ بنابراین قدرت عمومی اقتدار خویش را از دست داده است </a:t>
            </a:r>
            <a:endParaRPr lang="en-US" sz="3600" dirty="0">
              <a:cs typeface="B Nazanin" pitchFamily="2" charset="-78"/>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56591" y="1109876"/>
            <a:ext cx="10972800" cy="4525963"/>
          </a:xfrm>
        </p:spPr>
        <p:txBody>
          <a:bodyPr/>
          <a:lstStyle/>
          <a:p>
            <a:pPr algn="just">
              <a:buNone/>
            </a:pPr>
            <a:r>
              <a:rPr lang="fa-IR" dirty="0" smtClean="0">
                <a:cs typeface="B Nazanin" pitchFamily="2" charset="-78"/>
              </a:rPr>
              <a:t>4</a:t>
            </a:r>
            <a:r>
              <a:rPr lang="ar-SA" b="1" dirty="0" smtClean="0">
                <a:cs typeface="B Nazanin" pitchFamily="2" charset="-78"/>
              </a:rPr>
              <a:t>-</a:t>
            </a:r>
            <a:r>
              <a:rPr lang="ar-SA" dirty="0" smtClean="0">
                <a:cs typeface="B Nazanin" pitchFamily="2" charset="-78"/>
              </a:rPr>
              <a:t>    </a:t>
            </a:r>
            <a:r>
              <a:rPr lang="fa-IR" b="1" dirty="0" smtClean="0">
                <a:cs typeface="B Nazanin" pitchFamily="2" charset="-78"/>
              </a:rPr>
              <a:t>نظریه ی تعدّد مبانی حقوق اداری </a:t>
            </a:r>
            <a:r>
              <a:rPr lang="fa-IR" dirty="0" smtClean="0">
                <a:cs typeface="B Nazanin" pitchFamily="2" charset="-78"/>
              </a:rPr>
              <a:t>: با توجه به ایراداتی که بر </a:t>
            </a:r>
            <a:r>
              <a:rPr lang="en-US" dirty="0" smtClean="0">
                <a:cs typeface="B Nazanin" pitchFamily="2" charset="-78"/>
              </a:rPr>
              <a:t>3</a:t>
            </a:r>
            <a:r>
              <a:rPr lang="fa-IR" dirty="0" smtClean="0">
                <a:cs typeface="B Nazanin" pitchFamily="2" charset="-78"/>
              </a:rPr>
              <a:t> نظریه ی فوق وارد است حقوقدانان نظریه ی چهارمی تحت عنوان « نظریه ی تعدد مبانی حقوق اداری » ارائه کرده اند که بر اساس « </a:t>
            </a:r>
            <a:r>
              <a:rPr lang="fa-IR" b="1" dirty="0" smtClean="0">
                <a:cs typeface="B Nazanin" pitchFamily="2" charset="-78"/>
              </a:rPr>
              <a:t>اصل خدمات عمومی »</a:t>
            </a:r>
            <a:r>
              <a:rPr lang="fa-IR" dirty="0" smtClean="0">
                <a:cs typeface="B Nazanin" pitchFamily="2" charset="-78"/>
              </a:rPr>
              <a:t> اجرا می شوند و بسیاری از فعالیت های سازمان های اداری بر اساس منافع عمومی شکل گرفته اند و در پاره ای موارد ، قدرت عمومی دخالت می کند و قواعد و مقررات حقوق اداری را به وجود می آورد .</a:t>
            </a:r>
            <a:endParaRPr lang="en-US" dirty="0" smtClean="0">
              <a:cs typeface="B Nazanin" pitchFamily="2" charset="-78"/>
            </a:endParaRPr>
          </a:p>
          <a:p>
            <a:pPr algn="ctr"/>
            <a:r>
              <a:rPr lang="fa-IR" dirty="0" smtClean="0">
                <a:cs typeface="B Nazanin" pitchFamily="2" charset="-78"/>
              </a:rPr>
              <a:t> </a:t>
            </a:r>
            <a:r>
              <a:rPr lang="fa-IR" b="1" dirty="0" smtClean="0">
                <a:effectLst>
                  <a:outerShdw blurRad="38100" dist="38100" dir="2700000" algn="tl">
                    <a:srgbClr val="000000">
                      <a:alpha val="43137"/>
                    </a:srgbClr>
                  </a:outerShdw>
                </a:effectLst>
                <a:cs typeface="B Nazanin" pitchFamily="2" charset="-78"/>
              </a:rPr>
              <a:t>نتیجه : حقوق اداری مبنای واحدی نداشته و مبنای آن متعدّد است</a:t>
            </a:r>
            <a:endParaRPr lang="en-US" b="1"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30087" y="526779"/>
            <a:ext cx="10972800" cy="4525963"/>
          </a:xfrm>
        </p:spPr>
        <p:txBody>
          <a:bodyPr>
            <a:noAutofit/>
          </a:bodyPr>
          <a:lstStyle/>
          <a:p>
            <a:pPr algn="just">
              <a:buNone/>
            </a:pPr>
            <a:r>
              <a:rPr lang="fa-IR" sz="2800" b="1" dirty="0" smtClean="0">
                <a:cs typeface="B Nazanin" pitchFamily="2" charset="-78"/>
              </a:rPr>
              <a:t> منابع حقوق اداری</a:t>
            </a:r>
            <a:r>
              <a:rPr lang="fa-IR" sz="2800" dirty="0" smtClean="0">
                <a:cs typeface="B Nazanin" pitchFamily="2" charset="-78"/>
              </a:rPr>
              <a:t> : منابع حقوق اداری به </a:t>
            </a:r>
            <a:r>
              <a:rPr lang="en-US" sz="2800" dirty="0" smtClean="0">
                <a:cs typeface="B Nazanin" pitchFamily="2" charset="-78"/>
              </a:rPr>
              <a:t>2</a:t>
            </a:r>
            <a:r>
              <a:rPr lang="fa-IR" sz="2800" dirty="0" smtClean="0">
                <a:cs typeface="B Nazanin" pitchFamily="2" charset="-78"/>
              </a:rPr>
              <a:t> دسته ی بزرگ تقسیم می شود :</a:t>
            </a:r>
            <a:endParaRPr lang="en-US" sz="2800" dirty="0" smtClean="0">
              <a:cs typeface="B Nazanin" pitchFamily="2" charset="-78"/>
            </a:endParaRPr>
          </a:p>
          <a:p>
            <a:pPr algn="just">
              <a:buNone/>
            </a:pPr>
            <a:r>
              <a:rPr lang="en-US" sz="2800" dirty="0" smtClean="0">
                <a:cs typeface="B Nazanin" pitchFamily="2" charset="-78"/>
              </a:rPr>
              <a:t>1</a:t>
            </a:r>
            <a:r>
              <a:rPr lang="fa-IR" sz="2800" dirty="0" smtClean="0">
                <a:cs typeface="B Nazanin" pitchFamily="2" charset="-78"/>
              </a:rPr>
              <a:t>- منابع </a:t>
            </a:r>
            <a:r>
              <a:rPr lang="fa-IR" sz="2800" b="1" dirty="0" smtClean="0">
                <a:cs typeface="B Nazanin" pitchFamily="2" charset="-78"/>
              </a:rPr>
              <a:t>مدوّن</a:t>
            </a:r>
            <a:r>
              <a:rPr lang="fa-IR" sz="2800" dirty="0" smtClean="0">
                <a:cs typeface="B Nazanin" pitchFamily="2" charset="-78"/>
              </a:rPr>
              <a:t> حقوق اداری </a:t>
            </a:r>
            <a:endParaRPr lang="en-US" sz="2800" dirty="0" smtClean="0">
              <a:cs typeface="B Nazanin" pitchFamily="2" charset="-78"/>
            </a:endParaRPr>
          </a:p>
          <a:p>
            <a:pPr algn="just">
              <a:buNone/>
            </a:pPr>
            <a:r>
              <a:rPr lang="en-US" sz="2800" dirty="0" smtClean="0">
                <a:cs typeface="B Nazanin" pitchFamily="2" charset="-78"/>
              </a:rPr>
              <a:t>2</a:t>
            </a:r>
            <a:r>
              <a:rPr lang="fa-IR" sz="2800" dirty="0" smtClean="0">
                <a:cs typeface="B Nazanin" pitchFamily="2" charset="-78"/>
              </a:rPr>
              <a:t>- منابع </a:t>
            </a:r>
            <a:r>
              <a:rPr lang="fa-IR" sz="2800" b="1" dirty="0" smtClean="0">
                <a:cs typeface="B Nazanin" pitchFamily="2" charset="-78"/>
              </a:rPr>
              <a:t>غیر مدوّن</a:t>
            </a:r>
            <a:r>
              <a:rPr lang="fa-IR" sz="2800" dirty="0" smtClean="0">
                <a:cs typeface="B Nazanin" pitchFamily="2" charset="-78"/>
              </a:rPr>
              <a:t> حقوق اداری</a:t>
            </a:r>
            <a:endParaRPr lang="en-US" sz="2800" dirty="0" smtClean="0">
              <a:cs typeface="B Nazanin" pitchFamily="2" charset="-78"/>
            </a:endParaRPr>
          </a:p>
          <a:p>
            <a:pPr algn="just">
              <a:buNone/>
            </a:pPr>
            <a:r>
              <a:rPr lang="fa-IR" sz="2800" dirty="0" smtClean="0">
                <a:cs typeface="B Nazanin" pitchFamily="2" charset="-78"/>
              </a:rPr>
              <a:t> </a:t>
            </a:r>
            <a:endParaRPr lang="en-US" sz="2800" dirty="0" smtClean="0">
              <a:cs typeface="B Nazanin" pitchFamily="2" charset="-78"/>
            </a:endParaRPr>
          </a:p>
          <a:p>
            <a:pPr algn="just">
              <a:buNone/>
            </a:pPr>
            <a:r>
              <a:rPr lang="fa-IR" sz="2800" dirty="0" smtClean="0">
                <a:cs typeface="B Nazanin" pitchFamily="2" charset="-78"/>
              </a:rPr>
              <a:t>* + *منابع مدوّن حقوق اداری :</a:t>
            </a:r>
            <a:endParaRPr lang="en-US" sz="2800" dirty="0" smtClean="0">
              <a:cs typeface="B Nazanin" pitchFamily="2" charset="-78"/>
            </a:endParaRPr>
          </a:p>
          <a:p>
            <a:pPr algn="just">
              <a:buNone/>
            </a:pPr>
            <a:r>
              <a:rPr lang="ar-SA" sz="2800" dirty="0" smtClean="0">
                <a:cs typeface="B Nazanin" pitchFamily="2" charset="-78"/>
              </a:rPr>
              <a:t>1-   </a:t>
            </a:r>
            <a:r>
              <a:rPr lang="fa-IR" sz="2800" dirty="0" smtClean="0">
                <a:cs typeface="B Nazanin" pitchFamily="2" charset="-78"/>
              </a:rPr>
              <a:t>قانون اساسی : بسیاری از اصول قانون اساسی به عنوان منبع حقوق اداری قابل استفاده است مانند« اصل تفکیک قوا » ، «اصل استقلال قوا » ،« اصل مربوط به آرا عمومی » ، « اصل مربوط به شورا » و . . . </a:t>
            </a:r>
            <a:endParaRPr lang="en-US" sz="2800" dirty="0" smtClean="0">
              <a:cs typeface="B Nazanin" pitchFamily="2" charset="-78"/>
            </a:endParaRPr>
          </a:p>
          <a:p>
            <a:pPr algn="just">
              <a:buNone/>
            </a:pPr>
            <a:r>
              <a:rPr lang="ar-SA" sz="2800" dirty="0" smtClean="0">
                <a:cs typeface="B Nazanin" pitchFamily="2" charset="-78"/>
              </a:rPr>
              <a:t>2-   </a:t>
            </a:r>
            <a:r>
              <a:rPr lang="fa-IR" sz="2800" dirty="0" smtClean="0">
                <a:cs typeface="B Nazanin" pitchFamily="2" charset="-78"/>
              </a:rPr>
              <a:t>قوانین عادی : قوانینی که در مجلس تشکیل شده اند مانند « قانون رسیدگی به تخلفات اداری » ، « قانون استخدام کشوری » ، « قانون دیوان عدالت اداری » ، « قانون شوراها » و . . . </a:t>
            </a:r>
            <a:endParaRPr lang="en-US" sz="2800" dirty="0" smtClean="0">
              <a:cs typeface="B Nazanin" pitchFamily="2" charset="-78"/>
            </a:endParaRPr>
          </a:p>
          <a:p>
            <a:pPr algn="just">
              <a:buNone/>
            </a:pPr>
            <a:r>
              <a:rPr lang="ar-SA" sz="2800" dirty="0" smtClean="0">
                <a:cs typeface="B Nazanin" pitchFamily="2" charset="-78"/>
              </a:rPr>
              <a:t>3-   </a:t>
            </a:r>
            <a:r>
              <a:rPr lang="fa-IR" sz="2800" dirty="0" smtClean="0">
                <a:cs typeface="B Nazanin" pitchFamily="2" charset="-78"/>
              </a:rPr>
              <a:t>آئین نامه ها و بخش نامه ها </a:t>
            </a:r>
            <a:endParaRPr lang="en-US" sz="2800" dirty="0">
              <a:cs typeface="B Nazanin" pitchFamily="2" charset="-78"/>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96347" y="911093"/>
            <a:ext cx="10972800" cy="4525963"/>
          </a:xfrm>
        </p:spPr>
        <p:txBody>
          <a:bodyPr>
            <a:normAutofit/>
          </a:bodyPr>
          <a:lstStyle/>
          <a:p>
            <a:pPr>
              <a:buNone/>
            </a:pPr>
            <a:r>
              <a:rPr lang="fa-IR" sz="4000" dirty="0" smtClean="0"/>
              <a:t>* + *منابع غیرمدوّن حقوق اداری : </a:t>
            </a:r>
            <a:endParaRPr lang="en-US" sz="4000" dirty="0" smtClean="0"/>
          </a:p>
          <a:p>
            <a:pPr>
              <a:buNone/>
            </a:pPr>
            <a:r>
              <a:rPr lang="fa-IR" sz="4000" dirty="0" smtClean="0"/>
              <a:t>  </a:t>
            </a:r>
            <a:r>
              <a:rPr lang="en-US" sz="4000" dirty="0" smtClean="0"/>
              <a:t>1</a:t>
            </a:r>
            <a:r>
              <a:rPr lang="fa-IR" sz="4000" dirty="0" smtClean="0"/>
              <a:t>- عرف و عادت</a:t>
            </a:r>
            <a:endParaRPr lang="en-US" sz="4000" dirty="0" smtClean="0"/>
          </a:p>
          <a:p>
            <a:pPr>
              <a:buNone/>
            </a:pPr>
            <a:r>
              <a:rPr lang="fa-IR" sz="4000" dirty="0" smtClean="0"/>
              <a:t>  </a:t>
            </a:r>
            <a:r>
              <a:rPr lang="en-US" sz="4000" dirty="0" smtClean="0"/>
              <a:t>2</a:t>
            </a:r>
            <a:r>
              <a:rPr lang="fa-IR" sz="4000" dirty="0" smtClean="0"/>
              <a:t>- رویه ی قضایی دادگاه های اداری </a:t>
            </a:r>
            <a:endParaRPr lang="en-US" sz="4000" dirty="0" smtClean="0"/>
          </a:p>
          <a:p>
            <a:pPr>
              <a:buNone/>
            </a:pPr>
            <a:r>
              <a:rPr lang="fa-IR" sz="4000" dirty="0" smtClean="0"/>
              <a:t>  </a:t>
            </a:r>
            <a:r>
              <a:rPr lang="en-US" sz="4000" dirty="0" smtClean="0"/>
              <a:t>3</a:t>
            </a:r>
            <a:r>
              <a:rPr lang="fa-IR" sz="4000" dirty="0" smtClean="0"/>
              <a:t>- نظریه ی علمای حقوق</a:t>
            </a:r>
            <a:endParaRPr lang="en-US" sz="4000" dirty="0" smtClean="0"/>
          </a:p>
          <a:p>
            <a:pPr>
              <a:buNone/>
            </a:pPr>
            <a:r>
              <a:rPr lang="fa-IR" sz="4000" dirty="0" smtClean="0"/>
              <a:t>  </a:t>
            </a:r>
            <a:r>
              <a:rPr lang="en-US" sz="4000" dirty="0" smtClean="0"/>
              <a:t>4</a:t>
            </a:r>
            <a:r>
              <a:rPr lang="fa-IR" sz="4000" dirty="0" smtClean="0"/>
              <a:t>- گسترش حقوق اجتماعی (که زمینه ساز آشنایی بیشتر مردم با حقوق اجتماعی خویش شده است) </a:t>
            </a:r>
            <a:endParaRPr lang="en-US" sz="4000" dirty="0" smtClean="0"/>
          </a:p>
          <a:p>
            <a:pPr>
              <a:buNone/>
            </a:pP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69843" y="407511"/>
            <a:ext cx="10972800" cy="4525963"/>
          </a:xfrm>
        </p:spPr>
        <p:txBody>
          <a:bodyPr>
            <a:noAutofit/>
          </a:bodyPr>
          <a:lstStyle/>
          <a:p>
            <a:pPr algn="just" rtl="1"/>
            <a:r>
              <a:rPr lang="fa-IR" dirty="0" smtClean="0">
                <a:effectLst>
                  <a:outerShdw blurRad="38100" dist="38100" dir="2700000" algn="tl">
                    <a:srgbClr val="000000">
                      <a:alpha val="43137"/>
                    </a:srgbClr>
                  </a:outerShdw>
                </a:effectLst>
                <a:cs typeface="B Nazanin" pitchFamily="2" charset="-78"/>
              </a:rPr>
              <a:t>مهم ترين و اساسي ترين منبع حقوق اداري در كشور ما، </a:t>
            </a:r>
            <a:r>
              <a:rPr lang="fa-IR" b="1" dirty="0" smtClean="0">
                <a:effectLst>
                  <a:outerShdw blurRad="38100" dist="38100" dir="2700000" algn="tl">
                    <a:srgbClr val="000000">
                      <a:alpha val="43137"/>
                    </a:srgbClr>
                  </a:outerShdw>
                </a:effectLst>
                <a:cs typeface="B Nazanin" pitchFamily="2" charset="-78"/>
              </a:rPr>
              <a:t>قانون</a:t>
            </a:r>
            <a:r>
              <a:rPr lang="fa-IR" dirty="0" smtClean="0">
                <a:effectLst>
                  <a:outerShdw blurRad="38100" dist="38100" dir="2700000" algn="tl">
                    <a:srgbClr val="000000">
                      <a:alpha val="43137"/>
                    </a:srgbClr>
                  </a:outerShdw>
                </a:effectLst>
                <a:cs typeface="B Nazanin" pitchFamily="2" charset="-78"/>
              </a:rPr>
              <a:t> است كه از نظر سلسله مراتب قواعد حقوقي به سه دسته تقسيم</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مي شود.</a:t>
            </a:r>
            <a:endParaRPr lang="en-US" dirty="0" smtClean="0">
              <a:effectLst>
                <a:outerShdw blurRad="38100" dist="38100" dir="2700000" algn="tl">
                  <a:srgbClr val="000000">
                    <a:alpha val="43137"/>
                  </a:srgbClr>
                </a:outerShdw>
              </a:effectLst>
              <a:cs typeface="B Nazanin" pitchFamily="2" charset="-78"/>
            </a:endParaRPr>
          </a:p>
          <a:p>
            <a:pPr algn="just" rtl="1"/>
            <a:r>
              <a:rPr lang="fa-IR" dirty="0" smtClean="0">
                <a:effectLst>
                  <a:outerShdw blurRad="38100" dist="38100" dir="2700000" algn="tl">
                    <a:srgbClr val="000000">
                      <a:alpha val="43137"/>
                    </a:srgbClr>
                  </a:outerShdw>
                </a:effectLst>
                <a:cs typeface="B Nazanin" pitchFamily="2" charset="-78"/>
              </a:rPr>
              <a:t>مبنا و اساس حقوق اداري در اصول </a:t>
            </a:r>
            <a:r>
              <a:rPr lang="fa-IR" b="1" dirty="0" smtClean="0">
                <a:effectLst>
                  <a:outerShdw blurRad="38100" dist="38100" dir="2700000" algn="tl">
                    <a:srgbClr val="000000">
                      <a:alpha val="43137"/>
                    </a:srgbClr>
                  </a:outerShdw>
                </a:effectLst>
                <a:cs typeface="B Nazanin" pitchFamily="2" charset="-78"/>
              </a:rPr>
              <a:t>قانون اساسي </a:t>
            </a:r>
            <a:r>
              <a:rPr lang="fa-IR" dirty="0" smtClean="0">
                <a:effectLst>
                  <a:outerShdw blurRad="38100" dist="38100" dir="2700000" algn="tl">
                    <a:srgbClr val="000000">
                      <a:alpha val="43137"/>
                    </a:srgbClr>
                  </a:outerShdw>
                </a:effectLst>
                <a:cs typeface="B Nazanin" pitchFamily="2" charset="-78"/>
              </a:rPr>
              <a:t>شكل مي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يابد. زيرا قانون اساسي از يك طرف منبع مستقيم و يا غيرمستقيم كليه</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صلاحيت هاي اداري است؛ مانند اصولي كه حدود وظايف و اختيارات مقامات عاليه نظام اداري مانند رهبر و رييس جمهور و ... را تعيين</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مي كند.</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و از طرف ديگر، قانون اساسي برخي از اصول بنيادين در رابطه با اعمال اداري را برشمرده كه سازما نهاي اداري مكلف به رعايت آنها</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هستند، به گونه اي كه عدم رعايت اين اصول ممكن است موجب ابطال اعمال اداري آنها شود.</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به هر حال برخي اصول قانون اساسي كه مي توان در قلمرو حقوق اداري از آنها نام برد عبارتند از اصل 6 (حاكميت مردم و اتكاء به</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آراي عمومي)، اصل 57 (تفكيك قوا)، اصل 70 (حاكميت قانون و مطابقت تصميمات اداري با قانون)، اصل 113 الي 142 (اركان و اختيارات</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قوه مجريه).</a:t>
            </a:r>
            <a:endParaRPr lang="en-US"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83096" y="606292"/>
            <a:ext cx="10972800" cy="4525963"/>
          </a:xfrm>
        </p:spPr>
        <p:txBody>
          <a:bodyPr>
            <a:noAutofit/>
          </a:bodyPr>
          <a:lstStyle/>
          <a:p>
            <a:pPr algn="just" rtl="1"/>
            <a:r>
              <a:rPr lang="fa-IR" b="1" dirty="0" smtClean="0">
                <a:effectLst>
                  <a:outerShdw blurRad="38100" dist="38100" dir="2700000" algn="tl">
                    <a:srgbClr val="000000">
                      <a:alpha val="43137"/>
                    </a:srgbClr>
                  </a:outerShdw>
                </a:effectLst>
                <a:cs typeface="B Nazanin" pitchFamily="2" charset="-78"/>
              </a:rPr>
              <a:t>قوانين عادي </a:t>
            </a:r>
            <a:r>
              <a:rPr lang="fa-IR" dirty="0" smtClean="0">
                <a:effectLst>
                  <a:outerShdw blurRad="38100" dist="38100" dir="2700000" algn="tl">
                    <a:srgbClr val="000000">
                      <a:alpha val="43137"/>
                    </a:srgbClr>
                  </a:outerShdw>
                </a:effectLst>
                <a:cs typeface="B Nazanin" pitchFamily="2" charset="-78"/>
              </a:rPr>
              <a:t>مجموعه قواعد عام الشمول و لازم الاجرا هستند كه توسط قوه مققنه وضع مي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شود. وضع قانون در قانون اساسي جمهوري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اسلامي ايران، از صلاحيت هاي مجلس شوراي اسلامي برشمرده شده است. البته مجلس مي تواند وضع برخي قوانين را به كميسيون هاي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فرعي و تخصصي خود تفويض نمايد. ضمن اينكه در عمل برخي نهادهاي ديگر مانند مجمع تشخيص مصلحت نظام و شوراي عالي انقلاب</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فرهنگي مبادرت به وضع قواعد حقوقي لاز مالاجرا مي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نمايند.</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به هرحال اگرچه قوانين عادي از منابع مهم حقوق اداري به شمار مي روند، ليكن همانگونه كه گفتيم، حقوق اداري داراي قانون عادي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واحد و مدوني نيست كه بتوانيم آن را محور و مبناي كشف قواعد و مقررات حقوق اداري قرار دهيم. بنابراين تنوع قوانين عادي مربوط به</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موضوعات حقوق اداري و تغييرات مداوم آنها، از خصوصيات اساسي اين دسته از منابع حقوق اداري است كه همواره مشكلاتي را براي علما</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و پژوهشگران حقوق اداري فراهم مي سازد.</a:t>
            </a:r>
            <a:r>
              <a:rPr lang="en-US" dirty="0" smtClean="0">
                <a:effectLst>
                  <a:outerShdw blurRad="38100" dist="38100" dir="2700000" algn="tl">
                    <a:srgbClr val="000000">
                      <a:alpha val="43137"/>
                    </a:srgbClr>
                  </a:outerShdw>
                </a:effectLst>
                <a:cs typeface="B Nazanin" pitchFamily="2" charset="-78"/>
              </a:rPr>
              <a:t> </a:t>
            </a:r>
            <a:endParaRPr lang="en-US"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43339" y="858084"/>
            <a:ext cx="10972800" cy="4525963"/>
          </a:xfrm>
        </p:spPr>
        <p:txBody>
          <a:bodyPr>
            <a:normAutofit/>
          </a:bodyPr>
          <a:lstStyle/>
          <a:p>
            <a:pPr algn="just" rtl="1"/>
            <a:r>
              <a:rPr lang="fa-IR" sz="3600" dirty="0" smtClean="0">
                <a:effectLst>
                  <a:outerShdw blurRad="38100" dist="38100" dir="2700000" algn="tl">
                    <a:srgbClr val="000000">
                      <a:alpha val="43137"/>
                    </a:srgbClr>
                  </a:outerShdw>
                </a:effectLst>
                <a:cs typeface="B Nazanin" pitchFamily="2" charset="-78"/>
              </a:rPr>
              <a:t>در پايان اين بند برخي </a:t>
            </a:r>
            <a:r>
              <a:rPr lang="fa-IR" sz="3600" b="1" dirty="0" smtClean="0">
                <a:effectLst>
                  <a:outerShdw blurRad="38100" dist="38100" dir="2700000" algn="tl">
                    <a:srgbClr val="000000">
                      <a:alpha val="43137"/>
                    </a:srgbClr>
                  </a:outerShdw>
                </a:effectLst>
                <a:cs typeface="B Nazanin" pitchFamily="2" charset="-78"/>
              </a:rPr>
              <a:t>قوانين عادي </a:t>
            </a:r>
            <a:r>
              <a:rPr lang="fa-IR" sz="3600" dirty="0" smtClean="0">
                <a:effectLst>
                  <a:outerShdw blurRad="38100" dist="38100" dir="2700000" algn="tl">
                    <a:srgbClr val="000000">
                      <a:alpha val="43137"/>
                    </a:srgbClr>
                  </a:outerShdw>
                </a:effectLst>
                <a:cs typeface="B Nazanin" pitchFamily="2" charset="-78"/>
              </a:rPr>
              <a:t>حاكم بر موضوعات حقوق اداري را كه بعداً به تناسبت از آ نها بهره خواهيم جست، نام مي بريم:</a:t>
            </a:r>
          </a:p>
          <a:p>
            <a:pPr algn="r" rtl="1">
              <a:buNone/>
            </a:pPr>
            <a:r>
              <a:rPr lang="fa-IR" sz="3600" dirty="0" smtClean="0">
                <a:effectLst>
                  <a:outerShdw blurRad="38100" dist="38100" dir="2700000" algn="tl">
                    <a:srgbClr val="000000">
                      <a:alpha val="43137"/>
                    </a:srgbClr>
                  </a:outerShdw>
                </a:effectLst>
                <a:cs typeface="B Nazanin" pitchFamily="2" charset="-78"/>
              </a:rPr>
              <a:t>- قانون استخدام كشوري و قانون مديريت خدمات كشوري</a:t>
            </a:r>
          </a:p>
          <a:p>
            <a:pPr algn="r" rtl="1">
              <a:buNone/>
            </a:pPr>
            <a:r>
              <a:rPr lang="fa-IR" sz="3600" dirty="0" smtClean="0">
                <a:effectLst>
                  <a:outerShdw blurRad="38100" dist="38100" dir="2700000" algn="tl">
                    <a:srgbClr val="000000">
                      <a:alpha val="43137"/>
                    </a:srgbClr>
                  </a:outerShdw>
                </a:effectLst>
                <a:cs typeface="B Nazanin" pitchFamily="2" charset="-78"/>
              </a:rPr>
              <a:t>- قانون رسيدگي به تخلفات اداري</a:t>
            </a:r>
          </a:p>
          <a:p>
            <a:pPr algn="r" rtl="1">
              <a:buNone/>
            </a:pPr>
            <a:r>
              <a:rPr lang="fa-IR" sz="3600" dirty="0" smtClean="0">
                <a:effectLst>
                  <a:outerShdw blurRad="38100" dist="38100" dir="2700000" algn="tl">
                    <a:srgbClr val="000000">
                      <a:alpha val="43137"/>
                    </a:srgbClr>
                  </a:outerShdw>
                </a:effectLst>
                <a:cs typeface="B Nazanin" pitchFamily="2" charset="-78"/>
              </a:rPr>
              <a:t>- قانون ديوان عدالت اداري</a:t>
            </a:r>
          </a:p>
          <a:p>
            <a:pPr algn="just" rtl="1">
              <a:buNone/>
            </a:pPr>
            <a:r>
              <a:rPr lang="fa-IR" sz="3600" dirty="0" smtClean="0">
                <a:effectLst>
                  <a:outerShdw blurRad="38100" dist="38100" dir="2700000" algn="tl">
                    <a:srgbClr val="000000">
                      <a:alpha val="43137"/>
                    </a:srgbClr>
                  </a:outerShdw>
                </a:effectLst>
                <a:cs typeface="B Nazanin" pitchFamily="2" charset="-78"/>
              </a:rPr>
              <a:t>- قانون تشكيلات، وظايف و اختيارات شوراهاي اسلامي كشور و انتخاب شهرداران</a:t>
            </a:r>
            <a:endParaRPr lang="en-US" sz="36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Title 1"/>
          <p:cNvSpPr>
            <a:spLocks noGrp="1"/>
          </p:cNvSpPr>
          <p:nvPr>
            <p:ph type="title"/>
          </p:nvPr>
        </p:nvSpPr>
        <p:spPr/>
        <p:txBody>
          <a:bodyPr/>
          <a:lstStyle/>
          <a:p>
            <a:pPr rtl="1"/>
            <a:r>
              <a:rPr lang="fa-IR" b="1" dirty="0" smtClean="0">
                <a:effectLst>
                  <a:outerShdw blurRad="38100" dist="38100" dir="2700000" algn="tl">
                    <a:srgbClr val="000000">
                      <a:alpha val="43137"/>
                    </a:srgbClr>
                  </a:outerShdw>
                </a:effectLst>
              </a:rPr>
              <a:t>مصوبات دولتي</a:t>
            </a:r>
            <a:endParaRPr lang="en-US" dirty="0">
              <a:effectLst>
                <a:outerShdw blurRad="38100" dist="38100" dir="2700000" algn="tl">
                  <a:srgbClr val="000000">
                    <a:alpha val="43137"/>
                  </a:srgbClr>
                </a:outerShdw>
              </a:effectLst>
            </a:endParaRPr>
          </a:p>
        </p:txBody>
      </p:sp>
      <p:sp>
        <p:nvSpPr>
          <p:cNvPr id="6" name="Content Placeholder 3"/>
          <p:cNvSpPr>
            <a:spLocks noGrp="1"/>
          </p:cNvSpPr>
          <p:nvPr>
            <p:ph idx="1"/>
          </p:nvPr>
        </p:nvSpPr>
        <p:spPr>
          <a:xfrm>
            <a:off x="609600" y="1467686"/>
            <a:ext cx="10972800" cy="4525963"/>
          </a:xfrm>
        </p:spPr>
        <p:txBody>
          <a:bodyPr>
            <a:noAutofit/>
          </a:bodyPr>
          <a:lstStyle/>
          <a:p>
            <a:pPr algn="just" rtl="1"/>
            <a:r>
              <a:rPr lang="fa-IR" dirty="0" smtClean="0">
                <a:effectLst>
                  <a:outerShdw blurRad="38100" dist="38100" dir="2700000" algn="tl">
                    <a:srgbClr val="000000">
                      <a:alpha val="43137"/>
                    </a:srgbClr>
                  </a:outerShdw>
                </a:effectLst>
                <a:cs typeface="B Nazanin" pitchFamily="2" charset="-78"/>
              </a:rPr>
              <a:t>منظور از مقررات دولتي آن دسته از قواعد و مقررات است كه توسط مقامات قوه مجريه مانند هيأت وزيران، وزيران، استانداران،</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فرمانداران و ساير مقامات وضع مي شود ‹‹ آيين نامه›› مي نامند. آيين نامه، قواعد كلي لازم الاجرايي است كه براي افراد به طور عام و عيني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ايجاد حق و تكليف ميكند.</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چون آيين نامه، جنبه آمريت و كليت دارد و تمامي افرادي كه در شرايط و وضع مشابه باشند، مشمول آن مي شوند، گفته مي شود</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آيين نامه در حكم قانون است.</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در يك تقسيم بندي كلاسيك، آيين نامه ها را به دو قسم آيين نامه اجرايي و آيين نامه مستقل دسته بندي م يكنند . آيين نامه اجرايي،</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نظامات و مقرراتي را گويند كه مقامات صلاحيت دار اداري با اجازه و بنا به دعوت صريح و يا ضمني قانو ن گذار براي تكميل و يا تشريح</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جزئيات قانون مصوب، وضع ميكند. </a:t>
            </a:r>
            <a:r>
              <a:rPr lang="fa-IR" b="1" dirty="0" smtClean="0">
                <a:effectLst>
                  <a:outerShdw blurRad="38100" dist="38100" dir="2700000" algn="tl">
                    <a:srgbClr val="000000">
                      <a:alpha val="43137"/>
                    </a:srgbClr>
                  </a:outerShdw>
                </a:effectLst>
                <a:cs typeface="B Nazanin" pitchFamily="2" charset="-78"/>
              </a:rPr>
              <a:t>مقاماتي كه صلاحيت وضع آيين</a:t>
            </a:r>
            <a:r>
              <a:rPr lang="en-US" b="1" dirty="0" smtClean="0">
                <a:effectLst>
                  <a:outerShdw blurRad="38100" dist="38100" dir="2700000" algn="tl">
                    <a:srgbClr val="000000">
                      <a:alpha val="43137"/>
                    </a:srgbClr>
                  </a:outerShdw>
                </a:effectLst>
                <a:cs typeface="B Nazanin" pitchFamily="2" charset="-78"/>
              </a:rPr>
              <a:t> </a:t>
            </a:r>
            <a:r>
              <a:rPr lang="fa-IR" b="1" dirty="0" smtClean="0">
                <a:effectLst>
                  <a:outerShdw blurRad="38100" dist="38100" dir="2700000" algn="tl">
                    <a:srgbClr val="000000">
                      <a:alpha val="43137"/>
                    </a:srgbClr>
                  </a:outerShdw>
                </a:effectLst>
                <a:cs typeface="B Nazanin" pitchFamily="2" charset="-78"/>
              </a:rPr>
              <a:t>نامه اجرايي دارند عيازتند از:</a:t>
            </a:r>
            <a:endParaRPr lang="en-US"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09600" y="619545"/>
            <a:ext cx="10972800" cy="4525963"/>
          </a:xfrm>
        </p:spPr>
        <p:txBody>
          <a:bodyPr>
            <a:noAutofit/>
          </a:bodyPr>
          <a:lstStyle/>
          <a:p>
            <a:pPr algn="just" rtl="1"/>
            <a:r>
              <a:rPr lang="fa-IR" dirty="0" smtClean="0">
                <a:effectLst>
                  <a:outerShdw blurRad="38100" dist="38100" dir="2700000" algn="tl">
                    <a:srgbClr val="000000">
                      <a:alpha val="43137"/>
                    </a:srgbClr>
                  </a:outerShdw>
                </a:effectLst>
                <a:cs typeface="B Nazanin" pitchFamily="2" charset="-78"/>
              </a:rPr>
              <a:t>رئيس جمهور، هيأت وزيران و هر يك از وزيران.(آيين نامه صادره از طرف وزير را آيين نامه وزارتي و آيين نامه هاي هيأت وزيران را</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تصويب نامه مي نامند. اولي يك عمل حقوقي عام و عيني است، در حالي كه دومي ممكن است عام يا خاص باشد.)</a:t>
            </a:r>
            <a:endParaRPr lang="en-US" dirty="0" smtClean="0">
              <a:effectLst>
                <a:outerShdw blurRad="38100" dist="38100" dir="2700000" algn="tl">
                  <a:srgbClr val="000000">
                    <a:alpha val="43137"/>
                  </a:srgbClr>
                </a:outerShdw>
              </a:effectLst>
              <a:cs typeface="B Nazanin" pitchFamily="2" charset="-78"/>
            </a:endParaRPr>
          </a:p>
          <a:p>
            <a:pPr algn="just" rtl="1"/>
            <a:r>
              <a:rPr lang="fa-IR" dirty="0" smtClean="0">
                <a:effectLst>
                  <a:outerShdw blurRad="38100" dist="38100" dir="2700000" algn="tl">
                    <a:srgbClr val="000000">
                      <a:alpha val="43137"/>
                    </a:srgbClr>
                  </a:outerShdw>
                </a:effectLst>
                <a:cs typeface="B Nazanin" pitchFamily="2" charset="-78"/>
              </a:rPr>
              <a:t>استانداران و فرمانداران.</a:t>
            </a:r>
          </a:p>
          <a:p>
            <a:pPr algn="just" rtl="1"/>
            <a:r>
              <a:rPr lang="fa-IR" dirty="0" smtClean="0">
                <a:effectLst>
                  <a:outerShdw blurRad="38100" dist="38100" dir="2700000" algn="tl">
                    <a:srgbClr val="000000">
                      <a:alpha val="43137"/>
                    </a:srgbClr>
                  </a:outerShdw>
                </a:effectLst>
                <a:cs typeface="B Nazanin" pitchFamily="2" charset="-78"/>
              </a:rPr>
              <a:t>مؤسسات عمومي.(مؤسسات عمومي كه داراي شخصيت حقوقي اند، ممكن است طبق اساسنامه قانوني خود، در حدود وظايفشان</a:t>
            </a:r>
            <a:r>
              <a:rPr lang="en-US" dirty="0" smtClean="0">
                <a:effectLst>
                  <a:outerShdw blurRad="38100" dist="38100" dir="2700000" algn="tl">
                    <a:srgbClr val="000000">
                      <a:alpha val="43137"/>
                    </a:srgbClr>
                  </a:outerShdw>
                </a:effectLst>
                <a:cs typeface="B Nazanin" pitchFamily="2" charset="-78"/>
              </a:rPr>
              <a:t> </a:t>
            </a:r>
            <a:r>
              <a:rPr lang="fa-IR" dirty="0" smtClean="0">
                <a:effectLst>
                  <a:outerShdw blurRad="38100" dist="38100" dir="2700000" algn="tl">
                    <a:srgbClr val="000000">
                      <a:alpha val="43137"/>
                    </a:srgbClr>
                  </a:outerShdw>
                </a:effectLst>
                <a:cs typeface="B Nazanin" pitchFamily="2" charset="-78"/>
              </a:rPr>
              <a:t>حق وضع آييننامه اجرايي داشته باشند مانند دانشگاه تهران، بانك مركزي، ...)</a:t>
            </a:r>
          </a:p>
          <a:p>
            <a:pPr algn="just" rtl="1"/>
            <a:r>
              <a:rPr lang="fa-IR" dirty="0" smtClean="0">
                <a:effectLst>
                  <a:outerShdw blurRad="38100" dist="38100" dir="2700000" algn="tl">
                    <a:srgbClr val="000000">
                      <a:alpha val="43137"/>
                    </a:srgbClr>
                  </a:outerShdw>
                </a:effectLst>
                <a:cs typeface="B Nazanin" pitchFamily="2" charset="-78"/>
              </a:rPr>
              <a:t>شوراهاي شهر، بخش، شهرستان و استان.</a:t>
            </a:r>
          </a:p>
          <a:p>
            <a:pPr algn="just" rtl="1"/>
            <a:r>
              <a:rPr lang="fa-IR" dirty="0" smtClean="0">
                <a:effectLst>
                  <a:outerShdw blurRad="38100" dist="38100" dir="2700000" algn="tl">
                    <a:srgbClr val="000000">
                      <a:alpha val="43137"/>
                    </a:srgbClr>
                  </a:outerShdw>
                </a:effectLst>
                <a:cs typeface="B Nazanin" pitchFamily="2" charset="-78"/>
              </a:rPr>
              <a:t>شوراهاي اداري.</a:t>
            </a:r>
            <a:endParaRPr lang="en-US" dirty="0">
              <a:effectLst>
                <a:outerShdw blurRad="38100" dist="38100" dir="2700000" algn="tl">
                  <a:srgbClr val="000000">
                    <a:alpha val="43137"/>
                  </a:srgbClr>
                </a:outerShdw>
              </a:effectLst>
              <a:cs typeface="B Nazanin"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5"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p:cTn id="17" dur="500" decel="50000" fill="hold">
                                          <p:stCondLst>
                                            <p:cond delay="0"/>
                                          </p:stCondLst>
                                        </p:cTn>
                                        <p:tgtEl>
                                          <p:spTgt spid="5">
                                            <p:txEl>
                                              <p:pRg st="2" end="2"/>
                                            </p:txEl>
                                          </p:spTgt>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5">
                                            <p:txEl>
                                              <p:pRg st="2" end="2"/>
                                            </p:txEl>
                                          </p:spTgt>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5">
                                            <p:txEl>
                                              <p:pRg st="2" end="2"/>
                                            </p:txEl>
                                          </p:spTgt>
                                        </p:tgtEl>
                                        <p:attrNameLst>
                                          <p:attrName>ppt_w</p:attrName>
                                        </p:attrNameLst>
                                      </p:cBhvr>
                                      <p:tavLst>
                                        <p:tav tm="0">
                                          <p:val>
                                            <p:strVal val="#ppt_w*.05"/>
                                          </p:val>
                                        </p:tav>
                                        <p:tav tm="100000">
                                          <p:val>
                                            <p:strVal val="#ppt_w"/>
                                          </p:val>
                                        </p:tav>
                                      </p:tavLst>
                                    </p:anim>
                                    <p:anim calcmode="lin" valueType="num">
                                      <p:cBhvr>
                                        <p:cTn id="20" dur="1000" fill="hold"/>
                                        <p:tgtEl>
                                          <p:spTgt spid="5">
                                            <p:txEl>
                                              <p:pRg st="2" end="2"/>
                                            </p:txEl>
                                          </p:spTgt>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5">
                                            <p:txEl>
                                              <p:pRg st="2" end="2"/>
                                            </p:txEl>
                                          </p:spTgt>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5">
                                            <p:txEl>
                                              <p:pRg st="2" end="2"/>
                                            </p:txEl>
                                          </p:spTgt>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5">
                                            <p:txEl>
                                              <p:pRg st="2" end="2"/>
                                            </p:txEl>
                                          </p:spTgt>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0" presetClass="entr" presetSubtype="0" decel="10000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p:cTn id="29" dur="1000" fill="hold"/>
                                        <p:tgtEl>
                                          <p:spTgt spid="5">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5">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
                                            <p:txEl>
                                              <p:pRg st="4" end="4"/>
                                            </p:txEl>
                                          </p:spTgt>
                                        </p:tgtEl>
                                        <p:attrNameLst>
                                          <p:attrName>style.visibility</p:attrName>
                                        </p:attrNameLst>
                                      </p:cBhvr>
                                      <p:to>
                                        <p:strVal val="visible"/>
                                      </p:to>
                                    </p:set>
                                    <p:animEffect transition="in" filter="dissolve">
                                      <p:cBhvr>
                                        <p:cTn id="36"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09600" y="447267"/>
            <a:ext cx="10972800" cy="4525963"/>
          </a:xfrm>
        </p:spPr>
        <p:txBody>
          <a:bodyPr>
            <a:noAutofit/>
          </a:bodyPr>
          <a:lstStyle/>
          <a:p>
            <a:pPr algn="just" rtl="1">
              <a:buNone/>
            </a:pPr>
            <a:r>
              <a:rPr lang="fa-IR" sz="2800" dirty="0" smtClean="0">
                <a:effectLst>
                  <a:outerShdw blurRad="38100" dist="38100" dir="2700000" algn="tl">
                    <a:srgbClr val="000000">
                      <a:alpha val="43137"/>
                    </a:srgbClr>
                  </a:outerShdw>
                </a:effectLst>
                <a:cs typeface="B Nazanin" pitchFamily="2" charset="-78"/>
              </a:rPr>
              <a:t>لازم به ذكر است در مواردي كه مأموريت وضع آيين نامه اجرايي به موجب قانون به طور صريح يا ضمني به قوه مجريه داده شده باشد،</a:t>
            </a:r>
            <a:r>
              <a:rPr lang="en-US" sz="2800" dirty="0" smtClean="0">
                <a:effectLst>
                  <a:outerShdw blurRad="38100" dist="38100" dir="2700000" algn="tl">
                    <a:srgbClr val="000000">
                      <a:alpha val="43137"/>
                    </a:srgbClr>
                  </a:outerShdw>
                </a:effectLst>
                <a:cs typeface="B Nazanin" pitchFamily="2" charset="-78"/>
              </a:rPr>
              <a:t> </a:t>
            </a:r>
            <a:r>
              <a:rPr lang="fa-IR" sz="2800" dirty="0" smtClean="0">
                <a:effectLst>
                  <a:outerShdw blurRad="38100" dist="38100" dir="2700000" algn="tl">
                    <a:srgbClr val="000000">
                      <a:alpha val="43137"/>
                    </a:srgbClr>
                  </a:outerShdw>
                </a:effectLst>
                <a:cs typeface="B Nazanin" pitchFamily="2" charset="-78"/>
              </a:rPr>
              <a:t>آثار حقوقي زير را داراست:</a:t>
            </a:r>
          </a:p>
          <a:p>
            <a:pPr algn="just" rtl="1">
              <a:buNone/>
            </a:pPr>
            <a:r>
              <a:rPr lang="fa-IR" sz="2800" dirty="0" smtClean="0">
                <a:effectLst>
                  <a:outerShdw blurRad="38100" dist="38100" dir="2700000" algn="tl">
                    <a:srgbClr val="000000">
                      <a:alpha val="43137"/>
                    </a:srgbClr>
                  </a:outerShdw>
                </a:effectLst>
                <a:cs typeface="B Nazanin" pitchFamily="2" charset="-78"/>
              </a:rPr>
              <a:t>- مقامات اداري، در صورت تفويض مأموريت، تعهد و تكليف قضايي ويژه اي خواهند داشت كه انجام ندادن ان موجب مسؤليت است.</a:t>
            </a:r>
          </a:p>
          <a:p>
            <a:pPr algn="just" rtl="1">
              <a:buNone/>
            </a:pPr>
            <a:r>
              <a:rPr lang="fa-IR" sz="2800" dirty="0" smtClean="0">
                <a:effectLst>
                  <a:outerShdw blurRad="38100" dist="38100" dir="2700000" algn="tl">
                    <a:srgbClr val="000000">
                      <a:alpha val="43137"/>
                    </a:srgbClr>
                  </a:outerShdw>
                </a:effectLst>
                <a:cs typeface="B Nazanin" pitchFamily="2" charset="-78"/>
              </a:rPr>
              <a:t>- چنين قانوني، بلافاصله پس از تصويب قابل اجراست، مگر آنكه در خود قانون، اجراي آن را به وضع آيين نامه موكول كرده باشند.</a:t>
            </a:r>
          </a:p>
          <a:p>
            <a:pPr algn="just" rtl="1">
              <a:buNone/>
            </a:pPr>
            <a:r>
              <a:rPr lang="fa-IR" sz="2800" dirty="0" smtClean="0">
                <a:effectLst>
                  <a:outerShdw blurRad="38100" dist="38100" dir="2700000" algn="tl">
                    <a:srgbClr val="000000">
                      <a:alpha val="43137"/>
                    </a:srgbClr>
                  </a:outerShdw>
                </a:effectLst>
                <a:cs typeface="B Nazanin" pitchFamily="2" charset="-78"/>
              </a:rPr>
              <a:t>يا آنكه اجراي قانون عملاً بدون آيين نامه اجرايي ممكن نباشد.</a:t>
            </a:r>
            <a:r>
              <a:rPr lang="en-US" sz="2800" dirty="0" smtClean="0">
                <a:effectLst>
                  <a:outerShdw blurRad="38100" dist="38100" dir="2700000" algn="tl">
                    <a:srgbClr val="000000">
                      <a:alpha val="43137"/>
                    </a:srgbClr>
                  </a:outerShdw>
                </a:effectLst>
                <a:cs typeface="B Nazanin" pitchFamily="2" charset="-78"/>
              </a:rPr>
              <a:t> </a:t>
            </a:r>
            <a:r>
              <a:rPr lang="fa-IR" sz="2800" dirty="0" smtClean="0">
                <a:effectLst>
                  <a:outerShdw blurRad="38100" dist="38100" dir="2700000" algn="tl">
                    <a:srgbClr val="000000">
                      <a:alpha val="43137"/>
                    </a:srgbClr>
                  </a:outerShdw>
                </a:effectLst>
                <a:cs typeface="B Nazanin" pitchFamily="2" charset="-78"/>
              </a:rPr>
              <a:t>اما آيين نامه مستقل آيين نامه اي است كه از طرف مقامات صلاحيتدار اداري در اجراي وظايف خود بدون اينكه مأموريت خاصي از</a:t>
            </a:r>
            <a:r>
              <a:rPr lang="en-US" sz="2800" dirty="0" smtClean="0">
                <a:effectLst>
                  <a:outerShdw blurRad="38100" dist="38100" dir="2700000" algn="tl">
                    <a:srgbClr val="000000">
                      <a:alpha val="43137"/>
                    </a:srgbClr>
                  </a:outerShdw>
                </a:effectLst>
                <a:cs typeface="B Nazanin" pitchFamily="2" charset="-78"/>
              </a:rPr>
              <a:t> </a:t>
            </a:r>
            <a:r>
              <a:rPr lang="fa-IR" sz="2800" dirty="0" smtClean="0">
                <a:effectLst>
                  <a:outerShdw blurRad="38100" dist="38100" dir="2700000" algn="tl">
                    <a:srgbClr val="000000">
                      <a:alpha val="43137"/>
                    </a:srgbClr>
                  </a:outerShdw>
                </a:effectLst>
                <a:cs typeface="B Nazanin" pitchFamily="2" charset="-78"/>
              </a:rPr>
              <a:t>طرف قانون گذار داده شده باشد وضع مي گردند. دليل اينكه اين آيين نامه ها را مستقل مي نامند اين است كه مقامات اداري با توجه به</a:t>
            </a:r>
            <a:r>
              <a:rPr lang="en-US" sz="2800" dirty="0" smtClean="0">
                <a:effectLst>
                  <a:outerShdw blurRad="38100" dist="38100" dir="2700000" algn="tl">
                    <a:srgbClr val="000000">
                      <a:alpha val="43137"/>
                    </a:srgbClr>
                  </a:outerShdw>
                </a:effectLst>
                <a:cs typeface="B Nazanin" pitchFamily="2" charset="-78"/>
              </a:rPr>
              <a:t> </a:t>
            </a:r>
            <a:r>
              <a:rPr lang="fa-IR" sz="2800" dirty="0" smtClean="0">
                <a:effectLst>
                  <a:outerShdw blurRad="38100" dist="38100" dir="2700000" algn="tl">
                    <a:srgbClr val="000000">
                      <a:alpha val="43137"/>
                    </a:srgbClr>
                  </a:outerShdw>
                </a:effectLst>
                <a:cs typeface="B Nazanin" pitchFamily="2" charset="-78"/>
              </a:rPr>
              <a:t>وظايف و مسؤوليتي كه به موجب قانون اساسي در اجراي قوانين و مقررات و حفظ نظم و اداره عمومي به ع هده دارند، در مواردي كه</a:t>
            </a:r>
            <a:r>
              <a:rPr lang="en-US" sz="2800" dirty="0" smtClean="0">
                <a:effectLst>
                  <a:outerShdw blurRad="38100" dist="38100" dir="2700000" algn="tl">
                    <a:srgbClr val="000000">
                      <a:alpha val="43137"/>
                    </a:srgbClr>
                  </a:outerShdw>
                </a:effectLst>
                <a:cs typeface="B Nazanin" pitchFamily="2" charset="-78"/>
              </a:rPr>
              <a:t> </a:t>
            </a:r>
            <a:r>
              <a:rPr lang="fa-IR" sz="2800" dirty="0" smtClean="0">
                <a:effectLst>
                  <a:outerShdw blurRad="38100" dist="38100" dir="2700000" algn="tl">
                    <a:srgbClr val="000000">
                      <a:alpha val="43137"/>
                    </a:srgbClr>
                  </a:outerShdw>
                </a:effectLst>
                <a:cs typeface="B Nazanin" pitchFamily="2" charset="-78"/>
              </a:rPr>
              <a:t>مقررات قانوني وجود ندارد و يا ناقص است راساً و مستقلاً بدون اجاز ه قانون گذار به وضع آن مبادرت ميكنند.</a:t>
            </a:r>
            <a:endParaRPr lang="en-US" sz="28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Title 1"/>
          <p:cNvSpPr>
            <a:spLocks noGrp="1"/>
          </p:cNvSpPr>
          <p:nvPr>
            <p:ph idx="1"/>
          </p:nvPr>
        </p:nvSpPr>
        <p:spPr>
          <a:xfrm>
            <a:off x="609600" y="540032"/>
            <a:ext cx="10972800" cy="4525963"/>
          </a:xfrm>
        </p:spPr>
        <p:txBody>
          <a:bodyPr>
            <a:noAutofit/>
          </a:bodyPr>
          <a:lstStyle/>
          <a:p>
            <a:pPr algn="just" rtl="1">
              <a:buNone/>
            </a:pPr>
            <a:r>
              <a:rPr lang="fa-IR" sz="2800" dirty="0" smtClean="0">
                <a:effectLst>
                  <a:outerShdw blurRad="38100" dist="38100" dir="2700000" algn="tl">
                    <a:srgbClr val="000000">
                      <a:alpha val="43137"/>
                    </a:srgbClr>
                  </a:outerShdw>
                </a:effectLst>
                <a:cs typeface="B Nazanin" pitchFamily="2" charset="-78"/>
              </a:rPr>
              <a:t>اختيار وضع آيين نامه مستقل، ناشي از ماهيت وظايف اجرايي قوه مجريه است، اما اين اختيار مطلق و نامحدود نيست و در مواردي مي توان آييننامه مستقل وضع كرد كه آن موارد، داخل در صلاحيت قوه مقننه نباشد. از جمله صلاحيت هاي اختصاصي قوه مقننه تعيين حدود حقوق و آزادي هاي عمومي، تعيين ضوابط مالكيت شخصي، تصويب بودجه كل كشور، تصويب ماليا تها، تعيين جرايم و مجازات ها، ايجاد وزارت خانه ها، تأسيس دادگاه، اعلان جنگ مي باشد. تصويب آيين نامه هاي مستقل به موجب اصل 138 قانون اساسي تنها در صلاحيت وزيران و هيأت وزيران است و نه مقامات ديگر.</a:t>
            </a:r>
          </a:p>
          <a:p>
            <a:pPr algn="just" rtl="1">
              <a:buNone/>
            </a:pPr>
            <a:r>
              <a:rPr lang="fa-IR" sz="2800" dirty="0" smtClean="0">
                <a:effectLst>
                  <a:outerShdw blurRad="38100" dist="38100" dir="2700000" algn="tl">
                    <a:srgbClr val="000000">
                      <a:alpha val="43137"/>
                    </a:srgbClr>
                  </a:outerShdw>
                </a:effectLst>
                <a:cs typeface="B Nazanin" pitchFamily="2" charset="-78"/>
              </a:rPr>
              <a:t>بايد توجه داشت صحت و اعتبار آيين نامه اداري منوط به رعايت برخي شرايط ماهوي و شكلي است. از نظر ماهوي شرايط زير لازم است:</a:t>
            </a:r>
          </a:p>
          <a:p>
            <a:pPr algn="just" rtl="1">
              <a:buNone/>
            </a:pPr>
            <a:r>
              <a:rPr lang="fa-IR" sz="2800" dirty="0" smtClean="0">
                <a:effectLst>
                  <a:outerShdw blurRad="38100" dist="38100" dir="2700000" algn="tl">
                    <a:srgbClr val="000000">
                      <a:alpha val="43137"/>
                    </a:srgbClr>
                  </a:outerShdw>
                </a:effectLst>
                <a:cs typeface="B Nazanin" pitchFamily="2" charset="-78"/>
              </a:rPr>
              <a:t>- آيين نامه نبايد داخل در صلاحيت ويژه قانونگذار باشد.</a:t>
            </a:r>
          </a:p>
          <a:p>
            <a:pPr algn="just" rtl="1">
              <a:buNone/>
            </a:pPr>
            <a:r>
              <a:rPr lang="fa-IR" sz="2800" dirty="0" smtClean="0">
                <a:effectLst>
                  <a:outerShdw blurRad="38100" dist="38100" dir="2700000" algn="tl">
                    <a:srgbClr val="000000">
                      <a:alpha val="43137"/>
                    </a:srgbClr>
                  </a:outerShdw>
                </a:effectLst>
                <a:cs typeface="B Nazanin" pitchFamily="2" charset="-78"/>
              </a:rPr>
              <a:t>- آيين نامه نبايد ناقض قانون اساسي و يا قوانين عادي باشد.</a:t>
            </a:r>
          </a:p>
          <a:p>
            <a:pPr algn="just" rtl="1">
              <a:buNone/>
            </a:pPr>
            <a:r>
              <a:rPr lang="fa-IR" sz="2800" dirty="0" smtClean="0">
                <a:effectLst>
                  <a:outerShdw blurRad="38100" dist="38100" dir="2700000" algn="tl">
                    <a:srgbClr val="000000">
                      <a:alpha val="43137"/>
                    </a:srgbClr>
                  </a:outerShdw>
                </a:effectLst>
                <a:cs typeface="B Nazanin" pitchFamily="2" charset="-78"/>
              </a:rPr>
              <a:t>- آيين نامه بايد از طرف مقامات صلاحيتدار اداري صادر شود.</a:t>
            </a:r>
            <a:endParaRPr lang="en-US" sz="28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83096" y="460519"/>
            <a:ext cx="10972800" cy="4525963"/>
          </a:xfrm>
        </p:spPr>
        <p:txBody>
          <a:bodyPr>
            <a:normAutofit/>
          </a:bodyPr>
          <a:lstStyle/>
          <a:p>
            <a:pPr algn="just" rtl="1"/>
            <a:r>
              <a:rPr lang="fa-IR" sz="4800" dirty="0" smtClean="0">
                <a:effectLst>
                  <a:outerShdw blurRad="38100" dist="38100" dir="2700000" algn="tl">
                    <a:srgbClr val="000000">
                      <a:alpha val="43137"/>
                    </a:srgbClr>
                  </a:outerShdw>
                </a:effectLst>
                <a:cs typeface="B Nazanin" pitchFamily="2" charset="-78"/>
              </a:rPr>
              <a:t>همچنين از نظر شكلي اولاً آيين نامه بايد كتبي و مورخ و ممضي به امضاي مقام صالح اداري صادر گردد و ثانياً چون آيين نامه در حكم قانون است و معمولاً براي افراد ايجاد حق و تكليف مي كند، بايد از راه درج در روزنامه رسمي كشور و يا به وسيله مناسب ديگري به اطلاع عموم برسد.</a:t>
            </a:r>
            <a:endParaRPr lang="en-US" sz="48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09600" y="566537"/>
            <a:ext cx="10972800" cy="4525963"/>
          </a:xfrm>
        </p:spPr>
        <p:txBody>
          <a:bodyPr>
            <a:noAutofit/>
          </a:bodyPr>
          <a:lstStyle/>
          <a:p>
            <a:pPr algn="just" rtl="1">
              <a:buNone/>
            </a:pPr>
            <a:r>
              <a:rPr lang="fa-IR" sz="2800" dirty="0" smtClean="0">
                <a:effectLst>
                  <a:outerShdw blurRad="38100" dist="38100" dir="2700000" algn="tl">
                    <a:srgbClr val="000000">
                      <a:alpha val="43137"/>
                    </a:srgbClr>
                  </a:outerShdw>
                </a:effectLst>
                <a:cs typeface="B Nazanin" pitchFamily="2" charset="-78"/>
              </a:rPr>
              <a:t>در پايان این بخش ذكر اين نكته ضروري است كه قانونگذار روش هاي مختلفي براي نظارت بر تصويب و اجراي آيين نامه هاي اداري پيش بيني كرده است. به طور كلي نظارت بر آيي ننامه اداري به دو شكل متصور است.</a:t>
            </a:r>
          </a:p>
          <a:p>
            <a:pPr algn="just" rtl="1"/>
            <a:r>
              <a:rPr lang="fa-IR" sz="2800" b="1" dirty="0" smtClean="0">
                <a:effectLst>
                  <a:outerShdw blurRad="38100" dist="38100" dir="2700000" algn="tl">
                    <a:srgbClr val="000000">
                      <a:alpha val="43137"/>
                    </a:srgbClr>
                  </a:outerShdw>
                </a:effectLst>
                <a:cs typeface="B Nazanin" pitchFamily="2" charset="-78"/>
              </a:rPr>
              <a:t>الف) نظارت پارلماني: </a:t>
            </a:r>
            <a:r>
              <a:rPr lang="fa-IR" sz="2800" dirty="0" smtClean="0">
                <a:effectLst>
                  <a:outerShdw blurRad="38100" dist="38100" dir="2700000" algn="tl">
                    <a:srgbClr val="000000">
                      <a:alpha val="43137"/>
                    </a:srgbClr>
                  </a:outerShdw>
                </a:effectLst>
                <a:cs typeface="B Nazanin" pitchFamily="2" charset="-78"/>
              </a:rPr>
              <a:t>تصويب نامه ها و آيين نامه هاي دولت و مصوبات كميسيون هاي مشترك وزارتخانه ها نبايد با اصول و احكام مذهب رسمي كشور و يا قانون اساسي مغايرت داشته باشد و تشخيص اين امر به شرح مندرج در اصل 96 قانون اساسي با شوراي نگهبان آمده است. ضمناً به منظور بررسي و اعلام عدم مغايرت آيين نامه ها با قوانين عادي، بايد آنها را ضمن ابلاغ براي اجرا به اطلاع رئيس مجلس شوراي اسلامي رساند. در مواردي كه رئيس مجلس شوراي اسلامي مصوبات، آئين نامه ها وتصويب نامه هاي مقامات مذكور در اصول 85 و 138 قانون اساسي را مغاير با متن و روح قوانين تشخيص دهد، نظر وي براي دولت معتبر و لازم الاتباع بوده و ديوان عدالت اداري نسبت به اين گونه موارد صلاحيت رسيدگي ندارد. در صورتي كه هيأت وزيران پس از اعلام ايراد به هيأت وزيران، ظرف مدت مقرر نسبت به اصلاح يا لغو آن اقدام نكند، پس از پايان مدت مذكور حسب مورد تمام يا قسمتي از مصوبه مورد ايراد ملغي الاثر خواهد بود.</a:t>
            </a:r>
            <a:endParaRPr lang="en-US" sz="28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96348" y="460521"/>
            <a:ext cx="10972800" cy="4525963"/>
          </a:xfrm>
        </p:spPr>
        <p:txBody>
          <a:bodyPr>
            <a:noAutofit/>
          </a:bodyPr>
          <a:lstStyle/>
          <a:p>
            <a:pPr algn="just" rtl="1">
              <a:buNone/>
            </a:pPr>
            <a:r>
              <a:rPr lang="fa-IR" sz="4400" b="1" dirty="0" smtClean="0">
                <a:effectLst>
                  <a:outerShdw blurRad="38100" dist="38100" dir="2700000" algn="tl">
                    <a:srgbClr val="000000">
                      <a:alpha val="43137"/>
                    </a:srgbClr>
                  </a:outerShdw>
                </a:effectLst>
                <a:cs typeface="B Nazanin" pitchFamily="2" charset="-78"/>
              </a:rPr>
              <a:t>نظارت قضايي: </a:t>
            </a:r>
            <a:r>
              <a:rPr lang="fa-IR" sz="4400" dirty="0" smtClean="0">
                <a:effectLst>
                  <a:outerShdw blurRad="38100" dist="38100" dir="2700000" algn="tl">
                    <a:srgbClr val="000000">
                      <a:alpha val="43137"/>
                    </a:srgbClr>
                  </a:outerShdw>
                </a:effectLst>
                <a:cs typeface="B Nazanin" pitchFamily="2" charset="-78"/>
              </a:rPr>
              <a:t>قانون اساسي جمهوري اسلامي ايران، براي رسيدگي به دعاوي و شكايات اداري، ديواني به نام ديوان عدالت اداري تشكيل داده كه عهده دار نظارت بر مطابقت آيين نامه ها و تصميمات و اقدامات اداري قوه مجريه با قوانين كشور است . ديوان عدالت اداري مكلف است چنانچه شكايت را وارد تشخيص داد، نسبت به ابطال آن اقدام نمايد. علاوه بر اين مطابق مقررات قانوني قضات دادگستري مكلف اند از اجراي تصوي بنامه ها و آيي ننامه ها خلاف قانون و شرع خودداري ورزند.</a:t>
            </a:r>
            <a:endParaRPr lang="en-US" sz="44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Title 4"/>
          <p:cNvSpPr>
            <a:spLocks noGrp="1"/>
          </p:cNvSpPr>
          <p:nvPr>
            <p:ph type="title"/>
          </p:nvPr>
        </p:nvSpPr>
        <p:spPr>
          <a:xfrm>
            <a:off x="609600" y="553750"/>
            <a:ext cx="10972800" cy="584775"/>
          </a:xfrm>
          <a:prstGeom prst="rect">
            <a:avLst/>
          </a:prstGeom>
        </p:spPr>
        <p:txBody>
          <a:bodyPr wrap="square">
            <a:spAutoFit/>
          </a:bodyPr>
          <a:lstStyle/>
          <a:p>
            <a:pPr rtl="1"/>
            <a:r>
              <a:rPr lang="fa-IR" sz="3200" b="1" dirty="0" smtClean="0"/>
              <a:t>ساير منابع</a:t>
            </a:r>
            <a:r>
              <a:rPr lang="en-US" sz="3200" b="1" dirty="0" smtClean="0"/>
              <a:t> </a:t>
            </a:r>
            <a:r>
              <a:rPr lang="fa-IR" sz="3200" b="1" dirty="0" smtClean="0"/>
              <a:t> حقوق اداری</a:t>
            </a:r>
          </a:p>
        </p:txBody>
      </p:sp>
      <p:sp>
        <p:nvSpPr>
          <p:cNvPr id="6" name="Content Placeholder 3"/>
          <p:cNvSpPr>
            <a:spLocks noGrp="1"/>
          </p:cNvSpPr>
          <p:nvPr>
            <p:ph idx="1"/>
          </p:nvPr>
        </p:nvSpPr>
        <p:spPr/>
        <p:txBody>
          <a:bodyPr>
            <a:normAutofit/>
          </a:bodyPr>
          <a:lstStyle/>
          <a:p>
            <a:pPr marL="514350" indent="-514350" algn="just" rtl="1">
              <a:buFont typeface="+mj-lt"/>
              <a:buAutoNum type="arabicPeriod"/>
            </a:pPr>
            <a:r>
              <a:rPr lang="fa-IR" sz="4000" b="1" dirty="0" smtClean="0">
                <a:cs typeface="B Nazanin" pitchFamily="2" charset="-78"/>
              </a:rPr>
              <a:t>معاهدات بين المللي</a:t>
            </a:r>
          </a:p>
          <a:p>
            <a:pPr algn="just" rtl="1"/>
            <a:r>
              <a:rPr lang="fa-IR" sz="4000" dirty="0" smtClean="0">
                <a:cs typeface="B Nazanin" pitchFamily="2" charset="-78"/>
              </a:rPr>
              <a:t>كليه قواعد و مقرراتي معاهدات بين المللي كه طبق تشريفات مقرر در قانون اساسي به تصويب مجلس شوراي اسلامي رسيده باشد، در حكم قانون مي باشد. از اين رو سازمانهاي اداري و مأمورين آنها ملزم به رعايت معاهدات و موافقتنامه هاي بين المللي مي باشند. با اين اوصاف، مقررات عهود بين المللي نيز از ساير منابع حقوق اداري مي باشد.</a:t>
            </a:r>
            <a:endParaRPr lang="en-US" sz="4000" dirty="0">
              <a:effectLst>
                <a:outerShdw blurRad="38100" dist="38100" dir="2700000" algn="tl">
                  <a:srgbClr val="000000">
                    <a:alpha val="43137"/>
                  </a:srgbClr>
                </a:outerShdw>
              </a:effectLst>
              <a:cs typeface="B Nazanin" pitchFamily="2" charset="-7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69844" y="659304"/>
            <a:ext cx="10972800" cy="4525963"/>
          </a:xfrm>
        </p:spPr>
        <p:txBody>
          <a:bodyPr>
            <a:noAutofit/>
          </a:bodyPr>
          <a:lstStyle/>
          <a:p>
            <a:pPr marL="514350" indent="-514350" algn="just" rtl="1">
              <a:buNone/>
            </a:pPr>
            <a:r>
              <a:rPr lang="fa-IR" sz="3600" b="1" dirty="0" smtClean="0">
                <a:cs typeface="B Nazanin" pitchFamily="2" charset="-78"/>
              </a:rPr>
              <a:t>2. رويه قضايي</a:t>
            </a:r>
          </a:p>
          <a:p>
            <a:pPr algn="just" rtl="1"/>
            <a:r>
              <a:rPr lang="fa-IR" sz="3600" dirty="0" smtClean="0">
                <a:cs typeface="B Nazanin" pitchFamily="2" charset="-78"/>
              </a:rPr>
              <a:t>در حقوق كشور، ما رويه قضايي تا زمان ايجاد ديوان عدالت اداري نقش چنداني در ميان منابع حقوق اداري نداشت. زيرا دادگاه هاي</a:t>
            </a:r>
            <a:r>
              <a:rPr lang="en-US" sz="3600" dirty="0" smtClean="0">
                <a:cs typeface="B Nazanin" pitchFamily="2" charset="-78"/>
              </a:rPr>
              <a:t> </a:t>
            </a:r>
            <a:r>
              <a:rPr lang="fa-IR" sz="3600" dirty="0" smtClean="0">
                <a:cs typeface="B Nazanin" pitchFamily="2" charset="-78"/>
              </a:rPr>
              <a:t>اداري صلاحيت رسيدگي به دعاوي اداري را نداشتند. ليكن با تشكيل ديوان عدالت اداري، آراي صادره توسط شعب ديوان و خصوصاً</a:t>
            </a:r>
            <a:r>
              <a:rPr lang="en-US" sz="3600" dirty="0" smtClean="0">
                <a:cs typeface="B Nazanin" pitchFamily="2" charset="-78"/>
              </a:rPr>
              <a:t> </a:t>
            </a:r>
            <a:r>
              <a:rPr lang="fa-IR" sz="3600" dirty="0" smtClean="0">
                <a:cs typeface="B Nazanin" pitchFamily="2" charset="-78"/>
              </a:rPr>
              <a:t>هيأت عمومي ديوان عدالت اداري، رفته رفته نقش رويه قضايي را در حقوق اداري پررن گتر نمود. دليل اين امر آن است كه آراي ديوان</a:t>
            </a:r>
            <a:r>
              <a:rPr lang="en-US" sz="3600" dirty="0" smtClean="0">
                <a:cs typeface="B Nazanin" pitchFamily="2" charset="-78"/>
              </a:rPr>
              <a:t> </a:t>
            </a:r>
            <a:r>
              <a:rPr lang="fa-IR" sz="3600" dirty="0" smtClean="0">
                <a:cs typeface="B Nazanin" pitchFamily="2" charset="-78"/>
              </a:rPr>
              <a:t>عدالت اداري براي سازمان هاي اداري و مأمورين دولتي به طور خاص و يا عام ايجاد حق و تكليف مي كند.</a:t>
            </a:r>
          </a:p>
          <a:p>
            <a:pPr algn="just" rtl="1"/>
            <a:r>
              <a:rPr lang="fa-IR" sz="3600" dirty="0" smtClean="0">
                <a:cs typeface="B Nazanin" pitchFamily="2" charset="-78"/>
              </a:rPr>
              <a:t>بنابراين در حال حاضر رويه قضايي مهمترين منبع حقوق اداري پس از قانون مي باشد.</a:t>
            </a:r>
            <a:endParaRPr lang="en-US" sz="3600" dirty="0">
              <a:cs typeface="B Nazanin" pitchFamily="2" charset="-78"/>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5" name="Content Placeholder 3"/>
          <p:cNvSpPr>
            <a:spLocks noGrp="1"/>
          </p:cNvSpPr>
          <p:nvPr>
            <p:ph idx="1"/>
          </p:nvPr>
        </p:nvSpPr>
        <p:spPr>
          <a:xfrm>
            <a:off x="596348" y="447266"/>
            <a:ext cx="10972800" cy="4525963"/>
          </a:xfrm>
        </p:spPr>
        <p:txBody>
          <a:bodyPr>
            <a:noAutofit/>
          </a:bodyPr>
          <a:lstStyle/>
          <a:p>
            <a:pPr algn="just" rtl="1">
              <a:buNone/>
            </a:pPr>
            <a:r>
              <a:rPr lang="fa-IR" sz="4400" b="1" dirty="0" smtClean="0">
                <a:cs typeface="B Nazanin" pitchFamily="2" charset="-78"/>
              </a:rPr>
              <a:t>3. عرف</a:t>
            </a:r>
          </a:p>
          <a:p>
            <a:pPr algn="just" rtl="1"/>
            <a:r>
              <a:rPr lang="fa-IR" sz="4400" dirty="0" smtClean="0">
                <a:cs typeface="B Nazanin" pitchFamily="2" charset="-78"/>
              </a:rPr>
              <a:t>اگرچه عرف در ساير رشته هاي حقوقي خصوصاً حقوق خصوصي، از منابع مستقيم حقوق محسوب مي شود، اما جايگاه آن در حقوق اداري بسيار كم رنگ و صرفاً در حد رويه سازمان هاي اداري جهت تشخيص نحوه اجراي قوانين قابل اعتنا است. علت اساسي اين امر پذيرش اصل حاكميت قانون بر اعمال اداري است كه سبب ميگ ردد عرف جزو منابع غيرمستقيم حقوق اداري تلقي گردد.</a:t>
            </a:r>
            <a:endParaRPr lang="en-US" sz="4400" dirty="0">
              <a:cs typeface="B Nazanin" pitchFamily="2" charset="-7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83096" y="487023"/>
            <a:ext cx="10972800" cy="4525963"/>
          </a:xfrm>
        </p:spPr>
        <p:txBody>
          <a:bodyPr>
            <a:noAutofit/>
          </a:bodyPr>
          <a:lstStyle/>
          <a:p>
            <a:pPr algn="just" rtl="1">
              <a:buNone/>
            </a:pPr>
            <a:r>
              <a:rPr lang="fa-IR" sz="4000" b="1" dirty="0" smtClean="0">
                <a:cs typeface="B Nazanin" pitchFamily="2" charset="-78"/>
              </a:rPr>
              <a:t>4. اصول كلي حقوق</a:t>
            </a:r>
          </a:p>
          <a:p>
            <a:pPr algn="just" rtl="1"/>
            <a:r>
              <a:rPr lang="fa-IR" sz="4000" dirty="0" smtClean="0">
                <a:cs typeface="B Nazanin" pitchFamily="2" charset="-78"/>
              </a:rPr>
              <a:t>همانگونه كه در ديگر رشته هاي علم حقوق، اصول كلي حقوقي جزو منابع حقوق محسوب ميشود، در حقوق اداري نيز برخي اصول كلي وجود دارند كه در حكم قواعد و مقررات لازم الاتباع بوده و جزو منابع حقوق اداري به شمار ميروند. از جمله اين اصول مي توان به اصل حاكميت قانون، اصل سلسله مراتب اداري و قاعده عطف بماسبق نشدن تصميمات مقامات اداري اشاره نمود. در سطور ذيل اصل حاكميت قانون و اصل سلسله مراتب اداري را بررسي مي شود.</a:t>
            </a:r>
            <a:endParaRPr lang="en-US" sz="4000" dirty="0">
              <a:cs typeface="B Nazanin" pitchFamily="2" charset="-7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09600" y="540032"/>
            <a:ext cx="10972800" cy="4525963"/>
          </a:xfrm>
        </p:spPr>
        <p:txBody>
          <a:bodyPr>
            <a:noAutofit/>
          </a:bodyPr>
          <a:lstStyle/>
          <a:p>
            <a:pPr algn="just" rtl="1"/>
            <a:r>
              <a:rPr lang="fa-IR" sz="4000" b="1" dirty="0" smtClean="0">
                <a:cs typeface="B Nazanin" pitchFamily="2" charset="-78"/>
              </a:rPr>
              <a:t>اصل حاكميت قانون</a:t>
            </a:r>
          </a:p>
          <a:p>
            <a:pPr algn="just" rtl="1"/>
            <a:r>
              <a:rPr lang="fa-IR" sz="4000" dirty="0" smtClean="0">
                <a:cs typeface="B Nazanin" pitchFamily="2" charset="-78"/>
              </a:rPr>
              <a:t>اين اصل كه ريشه در مفهوم دمكراسي دارد يكي از اصول بلامنازع حقوق عمومي است. منظور از اصل حاكميت قانون اين است كه اعمال و رفتار زمامداران و مأمورين دولتي بايد مبتني بر سلسله اصول و موازين قانوني بوده و سلايق شخصي افراد معيار اداره امور نباشد. به بيان ديگر، هدف غايي اين اصل آن است كه ”مقامات و اشخاص تابع قواعد عمومي و كلي غيرفردي و مستمر بوده“و قانون تنظيم كننده روابط افراد با يكديگر و دولت باشد.</a:t>
            </a:r>
            <a:endParaRPr lang="en-US" sz="4000" dirty="0">
              <a:cs typeface="B Nazanin" pitchFamily="2" charset="-78"/>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569844" y="566536"/>
            <a:ext cx="10972800" cy="4525963"/>
          </a:xfrm>
        </p:spPr>
        <p:txBody>
          <a:bodyPr>
            <a:noAutofit/>
          </a:bodyPr>
          <a:lstStyle/>
          <a:p>
            <a:pPr algn="just" rtl="1"/>
            <a:r>
              <a:rPr lang="fa-IR" dirty="0" smtClean="0">
                <a:cs typeface="B Nazanin" pitchFamily="2" charset="-78"/>
              </a:rPr>
              <a:t>اجراي اصل حاكميت قانون در حقوق اداري، آثاري را برجاي مي گذارد كه از جمله آنها مي توان به موارد زير اشاره كرد:</a:t>
            </a:r>
          </a:p>
          <a:p>
            <a:pPr algn="just" rtl="1">
              <a:buNone/>
            </a:pPr>
            <a:r>
              <a:rPr lang="fa-IR" dirty="0" smtClean="0">
                <a:cs typeface="B Nazanin" pitchFamily="2" charset="-78"/>
              </a:rPr>
              <a:t>- سازمان هاي اداري و مأمورين آنها نمي توانند اعمالي را كه مغاير قانون (به معناي عام آن) مي باشد، مرتكب شوند؛ در غير اين صورت اعمال و اقدامات انجام شده باطل و بلاثر مي باشد.</a:t>
            </a:r>
          </a:p>
          <a:p>
            <a:pPr algn="just" rtl="1">
              <a:buNone/>
            </a:pPr>
            <a:r>
              <a:rPr lang="fa-IR" dirty="0" smtClean="0">
                <a:cs typeface="B Nazanin" pitchFamily="2" charset="-78"/>
              </a:rPr>
              <a:t>- صلاحيت و اختيارات هر يك از سازمان هاي اداري و مأمورين دولتي تا جايي است كه قانون گذار تصريح نموده است . بنابراين در موارد ابهام و اجمال قوانين اصل بر اين است كه سازمان اداري و مأمور دولتي فاقد صلاحيت م يباشند.</a:t>
            </a:r>
          </a:p>
          <a:p>
            <a:pPr algn="just" rtl="1">
              <a:buNone/>
            </a:pPr>
            <a:r>
              <a:rPr lang="fa-IR" dirty="0" smtClean="0">
                <a:cs typeface="B Nazanin" pitchFamily="2" charset="-78"/>
              </a:rPr>
              <a:t>- حقوق و تكاليفي كه براي افراد در رابطه با سازما نهاي اداري ايجاد مي شود، داراي ضمانت اجرايي حقوقي خواهد بود</a:t>
            </a:r>
            <a:endParaRPr lang="en-US" dirty="0">
              <a:cs typeface="B Nazanin" pitchFamily="2" charset="-78"/>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49356" y="553284"/>
            <a:ext cx="10972800" cy="4525963"/>
          </a:xfrm>
        </p:spPr>
        <p:txBody>
          <a:bodyPr>
            <a:noAutofit/>
          </a:bodyPr>
          <a:lstStyle/>
          <a:p>
            <a:pPr algn="just" rtl="1"/>
            <a:r>
              <a:rPr lang="fa-IR" sz="2800" dirty="0" smtClean="0">
                <a:cs typeface="B Nazanin" pitchFamily="2" charset="-78"/>
              </a:rPr>
              <a:t>ضمانت اجراي حقوقي كه براي رعايت اصل حاكميت قانون در نظام اداري كشور ما وجود دارد، به صورت نظارت قضايي و اداري مي باشد. منظور از نظارت قضايي اين است كه اگر سازمان هاي اداري و يا مأمورين آنها بر خلاف اصل مذكور عمل نمايند، افراد مي توانند از طريق دادخواهي در محاكم عمومي و ديوان عدالت اداري، موجبات الزام سازمان اداري به رعايت قانون و انجام وظايف قانوني، ابطال تصميمات و اقدامات مغاير قانون آنها و همچنين تعقيب مأمورين متخلف را فراهم نمايند.</a:t>
            </a:r>
          </a:p>
          <a:p>
            <a:pPr algn="just" rtl="1"/>
            <a:r>
              <a:rPr lang="fa-IR" sz="2800" dirty="0" smtClean="0">
                <a:cs typeface="B Nazanin" pitchFamily="2" charset="-78"/>
              </a:rPr>
              <a:t>اما نظارت اداري كه مبتني بر اصل سلسله مراتب اداري مي باشد، به معناي نظارت مقامات اداري مافوق بر مأمورين مادون است . توضيح اينكه اجراي اصل سلسله مراتب اداري اين امكان را فراهم مي آورد كه مقامات سازمان هاي اداري بتوانند بر اعمال و رفتار كاركنان مادون نظارت نموده و رعايت قوانين توسط آنها را كنترل نمايند. ابزارهاي اين نوع نظارت به قدري تأثيرگذار است كه حتي مي توان مأمورين مادون را به ابطال يا اصلاح تصميمات اداري مغاير قانون مجبور نمود.</a:t>
            </a:r>
          </a:p>
          <a:p>
            <a:pPr algn="just" rtl="1"/>
            <a:r>
              <a:rPr lang="fa-IR" sz="2800" dirty="0" smtClean="0">
                <a:cs typeface="B Nazanin" pitchFamily="2" charset="-78"/>
              </a:rPr>
              <a:t>علاوه بر اين، وجود نهادهاي بازرسي داخلي و هيأت هاي رسيدگي به تخلفات اداري كاركنان خدمات دولتي را نيز مي توان از روش هاي نظارت اداري تلقي نمود.</a:t>
            </a:r>
            <a:endParaRPr lang="en-US" sz="2800" dirty="0">
              <a:cs typeface="B Nazanin" pitchFamily="2" charset="-7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09600" y="367753"/>
            <a:ext cx="10972800" cy="4525963"/>
          </a:xfrm>
        </p:spPr>
        <p:txBody>
          <a:bodyPr>
            <a:noAutofit/>
          </a:bodyPr>
          <a:lstStyle/>
          <a:p>
            <a:pPr algn="just" rtl="1"/>
            <a:r>
              <a:rPr lang="fa-IR" sz="2800" b="1" dirty="0" smtClean="0">
                <a:cs typeface="B Nazanin" pitchFamily="2" charset="-78"/>
              </a:rPr>
              <a:t>اصل سلسله مراتب اداري</a:t>
            </a:r>
          </a:p>
          <a:p>
            <a:pPr algn="just" rtl="1"/>
            <a:r>
              <a:rPr lang="fa-IR" sz="2800" dirty="0" smtClean="0">
                <a:cs typeface="B Nazanin" pitchFamily="2" charset="-78"/>
              </a:rPr>
              <a:t>اين اصل بيانگر شكل رابطه اي است كه بين مقامات مافوق و مأمورين مادون در نظام اداري وجود دارد. به طور خلاصه اين اصل بيان مي كند، هر مأموري كه از نظر سازماني زيرنظر مأمور ديگري فعاليت مينمايد، ملزم است از دستورات وي تبعيت نمايد.</a:t>
            </a:r>
          </a:p>
          <a:p>
            <a:pPr algn="just" rtl="1"/>
            <a:r>
              <a:rPr lang="fa-IR" sz="2800" dirty="0" smtClean="0">
                <a:cs typeface="B Nazanin" pitchFamily="2" charset="-78"/>
              </a:rPr>
              <a:t>لازم به ذكر است نمودهاي عملي اصل سلسله مراتب اداري محدود به رابطه مأمورين دولتي نبوده و در رابطه با سازمان هاي اداري نيز قابل مشاهده است؛ توضيح اينكه همانگونه كه مأمور مادون از مقام مافوق پيروي مي كند، واحدها و ادارات محلي و منطقه اي نيز از اوامر سازمان هاي مركزي تبعيت ميكنند.</a:t>
            </a:r>
          </a:p>
          <a:p>
            <a:pPr algn="just" rtl="1"/>
            <a:r>
              <a:rPr lang="fa-IR" sz="2800" dirty="0" smtClean="0">
                <a:cs typeface="B Nazanin" pitchFamily="2" charset="-78"/>
              </a:rPr>
              <a:t>در نظام اداري ما، از نظر سلسله مراتب اداري رهبر، رييس جمهور، هيأت وزيران و وزراء بالاترين مقامات اداري به شمار مي روند. در نهايت بايد اذعان داشت، اگرچه اصل سلسله مراتب اداري سبب يكسان سازي در اتخاذ تصميمات اداري و اجراي آنها مي شود، ولي در عين حال ميتواند موجب عدم استقلال واحدهاي اداري و مأمورين دولتي و اطاعت كوركورانه آنها از نهادها و مقامات مافوق گردد</a:t>
            </a:r>
            <a:endParaRPr lang="en-US" sz="2800" dirty="0">
              <a:cs typeface="B Nazanin" pitchFamily="2" charset="-7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ویژگی های حقوق اداری</a:t>
            </a:r>
            <a:r>
              <a:rPr lang="fa-IR" dirty="0" smtClean="0"/>
              <a:t> </a:t>
            </a:r>
            <a:endParaRPr lang="en-US" dirty="0"/>
          </a:p>
        </p:txBody>
      </p:sp>
      <p:sp>
        <p:nvSpPr>
          <p:cNvPr id="3" name="Content Placeholder 2"/>
          <p:cNvSpPr>
            <a:spLocks noGrp="1"/>
          </p:cNvSpPr>
          <p:nvPr>
            <p:ph idx="1"/>
          </p:nvPr>
        </p:nvSpPr>
        <p:spPr/>
        <p:txBody>
          <a:bodyPr>
            <a:normAutofit/>
          </a:bodyPr>
          <a:lstStyle/>
          <a:p>
            <a:pPr algn="just">
              <a:buNone/>
            </a:pPr>
            <a:r>
              <a:rPr lang="ar-SA" dirty="0" smtClean="0">
                <a:cs typeface="B Nazanin" pitchFamily="2" charset="-78"/>
              </a:rPr>
              <a:t>1-   </a:t>
            </a:r>
            <a:r>
              <a:rPr lang="fa-IR" b="1" dirty="0" smtClean="0">
                <a:cs typeface="B Nazanin" pitchFamily="2" charset="-78"/>
              </a:rPr>
              <a:t>حقوق اداری غیر مدون است</a:t>
            </a:r>
            <a:r>
              <a:rPr lang="fa-IR" dirty="0" smtClean="0">
                <a:cs typeface="B Nazanin" pitchFamily="2" charset="-78"/>
              </a:rPr>
              <a:t> یعنی به عبارت ساده تر پراکنده است ؛ منظور این است که مجموعه قواعد و مقرّرات حقوق اداری همانند رشته های دیگر ِ حقوق نظیر حقوق جزا ، حقوق مدنی ، حقوق ثبت ، حقوق کار و . . . یکجا و بصورت یک مجموعه ی مدوّن جمع آوری نشده است . قوانین حقوق اداری بطور پراکنده از لا به لای قوانین پراکنده استخراج می شوند بنابراین برای تحقیق و مطالعه ی این رشته از حقوق ، مشکلات فراوانی وجود دارد . دلیل اصلی پراکنده بودن قواعد و مقررات حقوق اداری همان پراکنده بودن سازمان های اداری کشور می باشد و گستردگی این سازمان ها به حدّی است که امکان جمع آوری قوانین و مقررات را در یک مجموعه نمی دهد </a:t>
            </a:r>
            <a:endParaRPr lang="en-US" dirty="0">
              <a:cs typeface="B Nazanin" pitchFamily="2" charset="-7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03582" y="778572"/>
            <a:ext cx="10972800" cy="4525963"/>
          </a:xfrm>
        </p:spPr>
        <p:txBody>
          <a:bodyPr>
            <a:noAutofit/>
          </a:bodyPr>
          <a:lstStyle/>
          <a:p>
            <a:pPr algn="just">
              <a:buNone/>
            </a:pPr>
            <a:r>
              <a:rPr lang="ar-SA" sz="3600" dirty="0" smtClean="0">
                <a:cs typeface="B Nazanin" pitchFamily="2" charset="-78"/>
              </a:rPr>
              <a:t>2-   </a:t>
            </a:r>
            <a:r>
              <a:rPr lang="fa-IR" sz="3600" b="1" dirty="0" smtClean="0">
                <a:cs typeface="B Nazanin" pitchFamily="2" charset="-78"/>
              </a:rPr>
              <a:t>حقوق اداری رشته ای نوپا و جوان است</a:t>
            </a:r>
            <a:r>
              <a:rPr lang="fa-IR" sz="3600" dirty="0" smtClean="0">
                <a:cs typeface="B Nazanin" pitchFamily="2" charset="-78"/>
              </a:rPr>
              <a:t>  زیرا با بررسی پیشینه ی تاریخی ِ این گرایش از حقوق ، مشخص می گردد که قواعد و مقررّات حقوق اداری پس از بروز اندیشه های    قانون خواهی و تشکیل حکومت های دموکراسی خواه  و مردم بر مردم و شناسایی مسئولیت ها و وظایف دولت و حقوق متقابل دولت و مردم  ، به وجود آمده است . اصولاً حقوق اداری محصول سده های اخیر است یعنی زمانی که دولت ها قانونمند شدند ، مشروعیّت مردمی یافتند و به تبع ِ آن به دنبال تنظیم روابط حقوقی خود و مردم شدند . همچنین حقوق اداری محصول کشورهای اروپایی است که این اندیشه ها به سایر کشورها نیز رسوخ کرده است . </a:t>
            </a:r>
            <a:endParaRPr lang="en-US" sz="3600" dirty="0" smtClean="0">
              <a:cs typeface="B Nazanin" pitchFamily="2" charset="-78"/>
            </a:endParaRPr>
          </a:p>
          <a:p>
            <a:pPr algn="just">
              <a:buNone/>
            </a:pPr>
            <a:endParaRPr lang="en-US" sz="3600" dirty="0">
              <a:cs typeface="B Nazanin" pitchFamily="2" charset="-7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ar-SA" dirty="0" smtClean="0"/>
              <a:t> </a:t>
            </a:r>
            <a:r>
              <a:rPr lang="fa-IR" b="1" dirty="0" smtClean="0"/>
              <a:t>  سازمان های اداری کشور</a:t>
            </a:r>
            <a:r>
              <a:rPr lang="fa-IR" dirty="0" smtClean="0"/>
              <a:t> </a:t>
            </a:r>
            <a:endParaRPr lang="en-US" dirty="0"/>
          </a:p>
        </p:txBody>
      </p:sp>
      <p:sp>
        <p:nvSpPr>
          <p:cNvPr id="3" name="Content Placeholder 2"/>
          <p:cNvSpPr>
            <a:spLocks noGrp="1"/>
          </p:cNvSpPr>
          <p:nvPr>
            <p:ph idx="1"/>
          </p:nvPr>
        </p:nvSpPr>
        <p:spPr/>
        <p:txBody>
          <a:bodyPr>
            <a:normAutofit/>
          </a:bodyPr>
          <a:lstStyle/>
          <a:p>
            <a:pPr algn="just">
              <a:buNone/>
            </a:pPr>
            <a:r>
              <a:rPr lang="fa-IR" sz="4000" dirty="0" smtClean="0"/>
              <a:t>حقوق اداری در هر کشوری از طریق سازمان های اداری آن کشور ، اجرا می شوند و متناسب با نوع حکومت ، سابقه ی تاریخی ، میزان دخالت دولت ها ، روابط متقابل مردم و دولت و . . . سازمان اداری در هر کشور تشکیل می گردد و حقوق اداری را پیاده می کند . بر اساس یک تقسیم بندی کلّی گفته شده که  در بسیاری از کشورها خصوصاً ایران حقوق اداریِ هر کشوری در قالب سیستم اداری اِعمال می گردد . </a:t>
            </a:r>
            <a:endParaRPr lang="en-US" sz="4000" dirty="0" smtClean="0"/>
          </a:p>
          <a:p>
            <a:pPr algn="just">
              <a:buNone/>
            </a:pPr>
            <a:endParaRPr lang="en-US" sz="4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fa-IR" sz="3600" dirty="0" smtClean="0"/>
              <a:t>* بسیاری از سازمان های اداری کشور بصورت متمرکز اداره می شوند و دارای مقاماتی هستند . </a:t>
            </a:r>
            <a:endParaRPr lang="en-US" sz="3600" dirty="0" smtClean="0"/>
          </a:p>
          <a:p>
            <a:pPr algn="just"/>
            <a:r>
              <a:rPr lang="fa-IR" sz="3600" dirty="0" smtClean="0"/>
              <a:t>** پاره ای از امور عمومی مانند شوراها و موسّسات عمومی بر اساس سیستم عدم تمرکز اداری اداره می شوند .</a:t>
            </a:r>
            <a:endParaRPr lang="en-US" sz="3600" dirty="0" smtClean="0"/>
          </a:p>
          <a:p>
            <a:pPr algn="just"/>
            <a:r>
              <a:rPr lang="fa-IR" sz="3600" dirty="0" smtClean="0"/>
              <a:t>*** پاره ای از سازمان های اداری دارای نظام اداری خاص هستند که به آنها «سازمان های حرفه ای» یا « نظام های حرفه ای » نیز می گویند که کانون وکلا و کانون نظام مهندسی از آن دسته اند</a:t>
            </a:r>
            <a:endParaRPr lang="en-US" sz="36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سازمانهای مرکزی اداری کشور</a:t>
            </a:r>
            <a:r>
              <a:rPr lang="fa-IR" dirty="0" smtClean="0"/>
              <a:t> </a:t>
            </a:r>
            <a:endParaRPr lang="en-US" dirty="0"/>
          </a:p>
        </p:txBody>
      </p:sp>
      <p:sp>
        <p:nvSpPr>
          <p:cNvPr id="3" name="Content Placeholder 2"/>
          <p:cNvSpPr>
            <a:spLocks noGrp="1"/>
          </p:cNvSpPr>
          <p:nvPr>
            <p:ph idx="1"/>
          </p:nvPr>
        </p:nvSpPr>
        <p:spPr/>
        <p:txBody>
          <a:bodyPr>
            <a:normAutofit/>
          </a:bodyPr>
          <a:lstStyle/>
          <a:p>
            <a:pPr algn="just"/>
            <a:r>
              <a:rPr lang="fa-IR" sz="4000" dirty="0" smtClean="0"/>
              <a:t>حقوق اساسی و حقوق اداری ارتباط تنگاتنگی را با یکدیگر دارند و کسانی که اَعمال سیاسی کشور را  انجام می دهند ، مُجری اَعمال اداری نیز هستند بنابراین مقامات سیاسی هر کشور به عنوان مقامات اداری ِ کشور نیز شناخته می شوند . </a:t>
            </a:r>
            <a:endParaRPr lang="en-US" sz="4000" dirty="0" smtClean="0"/>
          </a:p>
          <a:p>
            <a:pPr algn="just"/>
            <a:r>
              <a:rPr lang="fa-IR" sz="4000" dirty="0" smtClean="0"/>
              <a:t>سازمان مرکزی کشوری مجموعه ای است از مقامات و نهادهایی که جنبه ی سیاسی و اداری دارند و در حقوق اداری بطور ایجاز و اختصار این مقامات مورد بررسی قرار می گیرند</a:t>
            </a:r>
            <a:endParaRPr lang="en-US" sz="40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مقامات اداری کشور</a:t>
            </a:r>
            <a:r>
              <a:rPr lang="fa-IR" dirty="0" smtClean="0"/>
              <a:t> </a:t>
            </a:r>
            <a:endParaRPr lang="en-US" dirty="0"/>
          </a:p>
        </p:txBody>
      </p:sp>
      <p:sp>
        <p:nvSpPr>
          <p:cNvPr id="3" name="Content Placeholder 2"/>
          <p:cNvSpPr>
            <a:spLocks noGrp="1"/>
          </p:cNvSpPr>
          <p:nvPr>
            <p:ph idx="1"/>
          </p:nvPr>
        </p:nvSpPr>
        <p:spPr/>
        <p:txBody>
          <a:bodyPr/>
          <a:lstStyle/>
          <a:p>
            <a:pPr>
              <a:buNone/>
            </a:pPr>
            <a:r>
              <a:rPr lang="ar-SA" dirty="0" smtClean="0"/>
              <a:t>1-   </a:t>
            </a:r>
            <a:r>
              <a:rPr lang="fa-IR" dirty="0" smtClean="0"/>
              <a:t>رهبر</a:t>
            </a:r>
            <a:endParaRPr lang="en-US" dirty="0" smtClean="0"/>
          </a:p>
          <a:p>
            <a:pPr>
              <a:buNone/>
            </a:pPr>
            <a:r>
              <a:rPr lang="ar-SA" dirty="0" smtClean="0"/>
              <a:t>2-   </a:t>
            </a:r>
            <a:r>
              <a:rPr lang="fa-IR" dirty="0" smtClean="0"/>
              <a:t>رئیس جمهور</a:t>
            </a:r>
            <a:endParaRPr lang="en-US" dirty="0" smtClean="0"/>
          </a:p>
          <a:p>
            <a:pPr>
              <a:buNone/>
            </a:pPr>
            <a:r>
              <a:rPr lang="ar-SA" dirty="0" smtClean="0"/>
              <a:t>3-   </a:t>
            </a:r>
            <a:r>
              <a:rPr lang="fa-IR" dirty="0" smtClean="0"/>
              <a:t>هیأت وزیران</a:t>
            </a:r>
            <a:endParaRPr lang="en-US" dirty="0" smtClean="0"/>
          </a:p>
          <a:p>
            <a:pPr>
              <a:buNone/>
            </a:pPr>
            <a:r>
              <a:rPr lang="ar-SA" dirty="0" smtClean="0"/>
              <a:t>4-   </a:t>
            </a:r>
            <a:r>
              <a:rPr lang="fa-IR" dirty="0" smtClean="0"/>
              <a:t>معاون اول رئیس جمهور</a:t>
            </a:r>
            <a:endParaRPr lang="en-US" dirty="0" smtClean="0"/>
          </a:p>
          <a:p>
            <a:pPr>
              <a:buNone/>
            </a:pPr>
            <a:r>
              <a:rPr lang="ar-SA" dirty="0" smtClean="0"/>
              <a:t>5-   </a:t>
            </a:r>
            <a:r>
              <a:rPr lang="fa-IR" dirty="0" smtClean="0"/>
              <a:t>نهاد ریاست جمهوری</a:t>
            </a:r>
            <a:endParaRPr lang="en-US" dirty="0" smtClean="0"/>
          </a:p>
          <a:p>
            <a:pPr>
              <a:buNone/>
            </a:pPr>
            <a:r>
              <a:rPr lang="ar-SA" dirty="0" smtClean="0"/>
              <a:t>6-   </a:t>
            </a:r>
            <a:r>
              <a:rPr lang="fa-IR" dirty="0" smtClean="0"/>
              <a:t>وزیر و وزارتخانه</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fa-IR" b="1" dirty="0" smtClean="0"/>
              <a:t>رهبر</a:t>
            </a:r>
            <a:r>
              <a:rPr lang="fa-IR" dirty="0" smtClean="0"/>
              <a:t> بالاترین مقام </a:t>
            </a:r>
            <a:r>
              <a:rPr lang="fa-IR" u="sng" dirty="0" smtClean="0"/>
              <a:t>سیاسی – اداری</a:t>
            </a:r>
            <a:r>
              <a:rPr lang="fa-IR" dirty="0" smtClean="0"/>
              <a:t> کشور است که توسط مجلس خبرگان انتخاب می شود و دارای شرایط و صفاتی است که در قانون اساسی پیش بینی شده است . اصل </a:t>
            </a:r>
            <a:r>
              <a:rPr lang="en-US" dirty="0" smtClean="0"/>
              <a:t>100</a:t>
            </a:r>
            <a:r>
              <a:rPr lang="fa-IR" dirty="0" smtClean="0"/>
              <a:t> قانون اساسی وظایف و اختیارات رهبر را برشمرده است . مدتی برای رهبری تعیین نشده است و تا هر وقت که صلاحیّت داشته باشد و مجلس خبرگان این صلاحیت را تأئید کند رهبری به وظیفه ی خطیر خویش ادامه می دهد . چنانچه رهبر فوت شوند ، عزل شود یا که بیمار شوند به حدّی که امکان انجام تکالیف خویش را نداشته باشند،شورای رهبری بطور موقّت وظایف وی را انجام خواهند داد . شورای رهبر متشکّل از رئیس جمهور ، رئیس قوّه ی قضائیّه و یکی از فقهای شورای نگهبان می باشد .</a:t>
            </a:r>
            <a:endParaRPr lang="en-US" dirty="0" smtClean="0"/>
          </a:p>
          <a:p>
            <a:pPr algn="just"/>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fa-IR" dirty="0" smtClean="0"/>
              <a:t>به موجب قانون اساسی ، قوای حاکم در جمهوری اسلامی ایران ، عبارتند از قوه ی مقنّنه ، قوه ی مجریّه و قوه ی قضائیّه که زیر نظر رهبری قرار دارند که هر یک از این قوا مستقل از یکدیگرند . </a:t>
            </a:r>
            <a:endParaRPr lang="en-US" dirty="0" smtClean="0"/>
          </a:p>
          <a:p>
            <a:pPr algn="just"/>
            <a:r>
              <a:rPr lang="fa-IR" dirty="0" smtClean="0"/>
              <a:t>همانگونه که پیشتر گفته شد تعیین رهبر بر عهده ی خبرگان منتخب مردم است . </a:t>
            </a:r>
            <a:endParaRPr lang="en-US" dirty="0" smtClean="0"/>
          </a:p>
          <a:p>
            <a:pPr algn="just"/>
            <a:r>
              <a:rPr lang="fa-IR" dirty="0" smtClean="0"/>
              <a:t>مقام رهبری عالی ترین مقام روحانی و سیاسی کشور است که در رأس تشکیلات کشور قرار دارد و با رهنمودهای خویش قوای سه گانه را هدایت ، و سیاست دولت را رهبری می کند . </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95532" y="305973"/>
            <a:ext cx="10972800" cy="4525963"/>
          </a:xfrm>
        </p:spPr>
        <p:txBody>
          <a:bodyPr>
            <a:noAutofit/>
          </a:bodyPr>
          <a:lstStyle/>
          <a:p>
            <a:pPr algn="just">
              <a:buNone/>
            </a:pPr>
            <a:r>
              <a:rPr lang="fa-IR" sz="2800" dirty="0" smtClean="0"/>
              <a:t>علاوه بر صلاحيت اداري فوق، در اصل 110 قانون اساسي و برخي قوانين و مقررات، وظايف و صلاحيت هاي اداري ديگري نيز براي مقام رهبري برشمرده شده است. اين وظايف عبارتند از:</a:t>
            </a:r>
          </a:p>
          <a:p>
            <a:pPr algn="just">
              <a:buNone/>
            </a:pPr>
            <a:r>
              <a:rPr lang="fa-IR" sz="2800" dirty="0" smtClean="0"/>
              <a:t>- اعلان جنگ و صلح و بسيج نيروها؛</a:t>
            </a:r>
          </a:p>
          <a:p>
            <a:pPr algn="just">
              <a:buNone/>
            </a:pPr>
            <a:r>
              <a:rPr lang="fa-IR" sz="2800" dirty="0" smtClean="0"/>
              <a:t>- فرماندهي كل نيروهاي مسلح؛</a:t>
            </a:r>
          </a:p>
          <a:p>
            <a:pPr algn="just">
              <a:buNone/>
            </a:pPr>
            <a:r>
              <a:rPr lang="fa-IR" sz="2800" dirty="0" smtClean="0"/>
              <a:t>- نصب و عزل رييس ستاد مشترك، فرمانده كل سپاه پاسداران انقلاب اسلامي، فرماندهان عالي نيروهاي نظامي (زميني، دريايي و هوايي) و انتظامي؛</a:t>
            </a:r>
          </a:p>
          <a:p>
            <a:pPr algn="just">
              <a:buNone/>
            </a:pPr>
            <a:r>
              <a:rPr lang="fa-IR" sz="2800" dirty="0" smtClean="0"/>
              <a:t>- نظارت بر مؤسسات و نهادهايي كه زير نظر مستقيم مقام رهبري قرار دارند مانند صدا و سيما، بنياد شهيد انقلاب اسلامي، سازمان تبليغات اسلامي، بنياد مستضعفان و جانبازان انقلاب اسلامي، بنياد مسكن انقلاب اسلامي، بنياد پانزده خرداد، جهاد دانشگاهي و جمعيت هلال احمر و ...؛</a:t>
            </a:r>
          </a:p>
          <a:p>
            <a:pPr algn="just">
              <a:buNone/>
            </a:pPr>
            <a:r>
              <a:rPr lang="fa-IR" sz="2800" dirty="0" smtClean="0"/>
              <a:t>- عزل رييس جمهور با در نظر گرفتن مصالح كشور؛</a:t>
            </a:r>
          </a:p>
          <a:p>
            <a:pPr algn="just">
              <a:buNone/>
            </a:pPr>
            <a:r>
              <a:rPr lang="fa-IR" sz="2800" dirty="0" smtClean="0"/>
              <a:t>- امضاي حكم رياست جمهوري پس از انتخاب مردم؛</a:t>
            </a:r>
            <a:endParaRPr lang="en-US" sz="2800" dirty="0" smtClean="0"/>
          </a:p>
          <a:p>
            <a:pPr>
              <a:buNone/>
            </a:pPr>
            <a:endParaRPr lang="en-US" sz="28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39262" y="502926"/>
            <a:ext cx="10972800" cy="4525963"/>
          </a:xfrm>
        </p:spPr>
        <p:txBody>
          <a:bodyPr>
            <a:noAutofit/>
          </a:bodyPr>
          <a:lstStyle/>
          <a:p>
            <a:pPr algn="just">
              <a:buNone/>
            </a:pPr>
            <a:r>
              <a:rPr lang="fa-IR" sz="3600" b="1" dirty="0" smtClean="0"/>
              <a:t>رئیس جمهور</a:t>
            </a:r>
            <a:r>
              <a:rPr lang="fa-IR" sz="3600" dirty="0" smtClean="0"/>
              <a:t> بالاترین مقام </a:t>
            </a:r>
            <a:r>
              <a:rPr lang="fa-IR" sz="3600" u="sng" dirty="0" smtClean="0"/>
              <a:t>سیاسی – اجرایی</a:t>
            </a:r>
            <a:r>
              <a:rPr lang="fa-IR" sz="3600" dirty="0" smtClean="0"/>
              <a:t> کشور بعد از مقام رهبری است که با رأی مستقیم مردم برای یک دوره ی </a:t>
            </a:r>
            <a:r>
              <a:rPr lang="en-US" sz="3600" dirty="0" smtClean="0"/>
              <a:t>4 </a:t>
            </a:r>
            <a:r>
              <a:rPr lang="fa-IR" sz="3600" dirty="0" smtClean="0"/>
              <a:t>ساله انتخاب می شود و حتی با سواد به اندازه ی خواندن و نوشتن می تواند به چنین وظیفه ای همّت بگمارد . رئیس جمهور توسط مجلس شورای اسلامی </a:t>
            </a:r>
            <a:r>
              <a:rPr lang="fa-IR" sz="3600" b="1" dirty="0" smtClean="0"/>
              <a:t>استیضاح</a:t>
            </a:r>
            <a:r>
              <a:rPr lang="fa-IR" sz="3600" dirty="0" smtClean="0"/>
              <a:t> می شود اما </a:t>
            </a:r>
            <a:r>
              <a:rPr lang="fa-IR" sz="3600" b="1" dirty="0" smtClean="0"/>
              <a:t>حق انحلال مجلس</a:t>
            </a:r>
            <a:r>
              <a:rPr lang="fa-IR" sz="3600" dirty="0" smtClean="0"/>
              <a:t> را ندارد .</a:t>
            </a:r>
            <a:endParaRPr lang="en-US" sz="3600" dirty="0" smtClean="0"/>
          </a:p>
          <a:p>
            <a:pPr algn="just">
              <a:buNone/>
            </a:pPr>
            <a:r>
              <a:rPr lang="fa-IR" sz="3600" dirty="0" smtClean="0"/>
              <a:t>اصولاً رئیس جمهور تصدّی وزارتخانه ای بر عهده ندارد ؛ زیرا او موسّس و رئیس هیأت وزیران است و در این مقام مساعی او بیشتر صرف اداره ی هیأت وزیران و ایجاد وحدت و هماهنگی بین وزارتخانه ها و نظارت آنها می شود و به این ترتیب مَجال تصدّی وزارتخانه ای برای وی باقی نمی ماند</a:t>
            </a:r>
            <a:endParaRPr lang="en-US" sz="3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dirty="0" smtClean="0"/>
              <a:t>وظايف و اختيارات رييس جمهور در جايگاه رييس كشور</a:t>
            </a:r>
            <a:endParaRPr lang="en-US" dirty="0"/>
          </a:p>
        </p:txBody>
      </p:sp>
      <p:sp>
        <p:nvSpPr>
          <p:cNvPr id="3" name="Content Placeholder 2"/>
          <p:cNvSpPr>
            <a:spLocks noGrp="1"/>
          </p:cNvSpPr>
          <p:nvPr>
            <p:ph idx="1"/>
          </p:nvPr>
        </p:nvSpPr>
        <p:spPr/>
        <p:txBody>
          <a:bodyPr>
            <a:normAutofit fontScale="77500" lnSpcReduction="20000"/>
          </a:bodyPr>
          <a:lstStyle/>
          <a:p>
            <a:pPr algn="just">
              <a:buNone/>
            </a:pPr>
            <a:r>
              <a:rPr lang="fa-IR" dirty="0" smtClean="0"/>
              <a:t>الف) اجراي قانون اساسي و پاسداري از آن: پاسداري و صيانت اجرايي از قانون اساسي بر عهده ريي سجمهور است . رييس جمهور مسؤول اجراي اصول قانون اساسي بوده و در اين خصوص سوگند ياد كرده است. در اين راستا رييس جمهور مي تواند در موارد نقض، تخلف و عدم اجراي اصول قانون اساسي، به طرق مختلف از قبيل اخطار و يا تعقيب و ارجاع متخلف به محاكم قضايي از اجراي قانون اساسي پاسداري كند.</a:t>
            </a:r>
          </a:p>
          <a:p>
            <a:pPr algn="just">
              <a:buNone/>
            </a:pPr>
            <a:r>
              <a:rPr lang="fa-IR" dirty="0" smtClean="0"/>
              <a:t>ب) امضاي عهدنامه ها، مقاوله نامه ها، موافقتنامه ها و پيمان نامه هاي بين المللي پس از تصويب مجلس شوراي اسلامي.</a:t>
            </a:r>
          </a:p>
          <a:p>
            <a:pPr algn="just">
              <a:buNone/>
            </a:pPr>
            <a:r>
              <a:rPr lang="fa-IR" dirty="0" smtClean="0"/>
              <a:t>ج) امضاي استوارنامه هاي سفيران ايران در ساير كشورها و همچنين پذيرش استوارنام ههاي سفيران ساير كشورها در ايران.</a:t>
            </a:r>
          </a:p>
          <a:p>
            <a:pPr algn="just">
              <a:buNone/>
            </a:pPr>
            <a:r>
              <a:rPr lang="fa-IR" dirty="0" smtClean="0"/>
              <a:t>د) توشيح قوانين مصوب مجلس شوراي اسلامي و نتيجه همه پرسي: مصوبات مجلس شوراي اسلامي و نتيجه هم هپرسي توسط رييس جهمور امضاء و به نهادهاي حكومتي ابلاغ مي گردد. البته با توجه به اصول قانون اساسي و قوانين مربوطه، به نظر مي رسد امضاي قوانين و نتيجه همه پرسي جزو تكاليف قانوني ريي سجمهور بوده و بيشتر جنبه تشريفاتي دارد.</a:t>
            </a:r>
            <a:endParaRPr lang="en-US" dirty="0" smtClean="0"/>
          </a:p>
          <a:p>
            <a:pPr>
              <a:buNone/>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334108"/>
            <a:ext cx="10972800" cy="4525963"/>
          </a:xfrm>
        </p:spPr>
        <p:txBody>
          <a:bodyPr>
            <a:noAutofit/>
          </a:bodyPr>
          <a:lstStyle/>
          <a:p>
            <a:pPr algn="just">
              <a:buNone/>
            </a:pPr>
            <a:r>
              <a:rPr lang="fa-IR" dirty="0" smtClean="0"/>
              <a:t>ه) اعطاي نشان ها و مدال هاي دولتي و انجام امور تشريفاتي مانند استقبال از رؤساي كشور و شركت در كنفرانس ها و نشست هاي بين المللي.</a:t>
            </a:r>
          </a:p>
          <a:p>
            <a:pPr algn="just">
              <a:buNone/>
            </a:pPr>
            <a:r>
              <a:rPr lang="fa-IR" dirty="0" smtClean="0"/>
              <a:t>و) رياست شوراي عالي امنيت ملي: طبق اصل 176 قانون اساسي، رييس جمهور رييس شوراي عالي امنيت ملي مي باشد. اين شورا وظيفه تعيين سياست هاي دفاعي-امنيتي كشور و همچنين هماهنگ نمودن فعاليت هاي سياسي، اطلاعاتي، نظامي و اجتماعي را در راستاي تدابير كلي دفاعي-امنيتي به عهده دارد. با توجه به اينكه شوراي عالي امنيت ملي با حضور رؤساي قواي مقننه و قضاييه و رييس ستاد مشترك نيروهاي مسلح تشكيل مي شود، بنابراين ترديدي نيست رياست رييس جمهور بر اين شورا برگرفته از جايگاه وي به عنوان رييس كشور مي باشد.</a:t>
            </a:r>
          </a:p>
          <a:p>
            <a:pPr algn="just">
              <a:buNone/>
            </a:pPr>
            <a:r>
              <a:rPr lang="fa-IR" dirty="0" smtClean="0"/>
              <a:t>ز) رياست شوراي عالي انقلاب فرهنگي، شوراي عالي اداري  و شوراي عالي انرژي كشور 1، شوراي عالي امور ايرانيان خارج از كشور و</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normAutofit fontScale="90000"/>
          </a:bodyPr>
          <a:lstStyle/>
          <a:p>
            <a:r>
              <a:rPr lang="fa-IR" b="1" dirty="0" smtClean="0"/>
              <a:t>وظايف و اختيارات رييس جمهور در جايگاه رييس قوه مجريه</a:t>
            </a:r>
            <a:endParaRPr lang="en-US" dirty="0"/>
          </a:p>
        </p:txBody>
      </p:sp>
      <p:sp>
        <p:nvSpPr>
          <p:cNvPr id="3" name="Content Placeholder 2"/>
          <p:cNvSpPr>
            <a:spLocks noGrp="1"/>
          </p:cNvSpPr>
          <p:nvPr>
            <p:ph idx="1"/>
          </p:nvPr>
        </p:nvSpPr>
        <p:spPr/>
        <p:txBody>
          <a:bodyPr>
            <a:normAutofit fontScale="85000" lnSpcReduction="10000"/>
          </a:bodyPr>
          <a:lstStyle/>
          <a:p>
            <a:pPr algn="just">
              <a:buNone/>
            </a:pPr>
            <a:r>
              <a:rPr lang="fa-IR" dirty="0" smtClean="0"/>
              <a:t>الف) رياست قوه مجريه و هيأت وزيران: رييس جمهور رياست قوه مجريه و هيأت وزيران را برعهده دارد. اين رياست مبتني بر اصل سلسله مراتب اداري در نظام هاي اداري متمركز بوده و به همين دليل، رييس جمهور از حق نظارت اداري بر مقامات مادون خود برخوردار است. رييس جمهور بر عملكرد و مصوبات هيأت وزيران نظارت داشته و با هماهنگ سازي در تصميمات هيأت وزيران، برنامه ها و خطي مشي كلي قوه مجريه را تعيين مي كند. لازم به توجه است، رابطه سازماني رييس جمهور با هيأت وزيران به گونه اي است كه وي مكلف به تبعيت از تصميمات هيأت وزيران نمي باشد.</a:t>
            </a:r>
          </a:p>
          <a:p>
            <a:pPr algn="just">
              <a:buNone/>
            </a:pPr>
            <a:r>
              <a:rPr lang="fa-IR" dirty="0" smtClean="0"/>
              <a:t>ب) نصب، عزل و قبول استعفاي وزيران: تعيين وزيران و معرفي آنها به مجلس شوراي اسلامي جهت كسب رأي اعتماد، يكي ديگر از اختيارات رييس جمهور است. البته استثنائاً در مورد وزير دادگستري، رييس جمهور بايد وزير خود را از ميان كساني كه رييس قوه قضاييه معرفي مي نمايد، انتخاب كند.</a:t>
            </a:r>
            <a:endParaRPr lang="en-US" dirty="0" smtClean="0"/>
          </a:p>
          <a:p>
            <a:pPr>
              <a:buNone/>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95532" y="432587"/>
            <a:ext cx="10972800" cy="4525963"/>
          </a:xfrm>
        </p:spPr>
        <p:txBody>
          <a:bodyPr>
            <a:noAutofit/>
          </a:bodyPr>
          <a:lstStyle/>
          <a:p>
            <a:pPr algn="just">
              <a:buNone/>
            </a:pPr>
            <a:r>
              <a:rPr lang="fa-IR" sz="3600" dirty="0" smtClean="0"/>
              <a:t>اما برخلاف نصب وزيران، عزل و قبول استعفاي آنها توسط رييس جمهور و بدون دخالت مجلس شوراي اسلامي انجام مي گيرد . ضمناً رييس جمهور م يتواند براي وزارتخان ههايي كه وزير ندارند، حداكثر براي مدت سه ماه سرپرست وزارتخانه تعيين نمايد.</a:t>
            </a:r>
          </a:p>
          <a:p>
            <a:pPr algn="just">
              <a:buNone/>
            </a:pPr>
            <a:r>
              <a:rPr lang="fa-IR" sz="3600" dirty="0" smtClean="0"/>
              <a:t>ج) اختيار وضع آيين نامه: رييس جمهور يكي از مقامات صالح قوه مجريه است كه حق دارد با رعايت شرايط قانوني، براي انجام وظايف قانوني خود آيين نامه اداري وضع نمايد.</a:t>
            </a:r>
          </a:p>
          <a:p>
            <a:pPr algn="just">
              <a:buNone/>
            </a:pPr>
            <a:r>
              <a:rPr lang="fa-IR" sz="3600" dirty="0" smtClean="0"/>
              <a:t>اداره معاونت برنامه ريزي و نظارت راهبردي رييس جمهور و معاونت توسعه مديريت و سرمايه انساني رييس جمهور </a:t>
            </a:r>
            <a:endParaRPr lang="en-US" sz="3600" dirty="0" smtClean="0"/>
          </a:p>
          <a:p>
            <a:pPr>
              <a:buNone/>
            </a:pPr>
            <a:endParaRPr lang="en-US" sz="3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fa-IR" b="1" dirty="0" smtClean="0"/>
              <a:t>هیأت وزیران</a:t>
            </a:r>
            <a:r>
              <a:rPr lang="fa-IR" dirty="0" smtClean="0"/>
              <a:t> به مجموعه وزرای هیأت وزیران می گویند . </a:t>
            </a:r>
            <a:r>
              <a:rPr lang="en-US" dirty="0" smtClean="0"/>
              <a:t>2</a:t>
            </a:r>
            <a:r>
              <a:rPr lang="fa-IR" dirty="0" smtClean="0"/>
              <a:t> اصطلاح « هیأت وزیران » و «کابینه» متفاوتند . </a:t>
            </a:r>
            <a:r>
              <a:rPr lang="fa-IR" u="sng" dirty="0" smtClean="0"/>
              <a:t>هیأت وزیران</a:t>
            </a:r>
            <a:r>
              <a:rPr lang="fa-IR" dirty="0" smtClean="0"/>
              <a:t> شامل وزرا می باشد ولی </a:t>
            </a:r>
            <a:r>
              <a:rPr lang="fa-IR" u="sng" dirty="0" smtClean="0"/>
              <a:t>کابینه</a:t>
            </a:r>
            <a:r>
              <a:rPr lang="fa-IR" dirty="0" smtClean="0"/>
              <a:t> خود شامل وزیران ، معاون اول رئیس جمهور ، شهردار تهران ، رئیس سازمان مدیریّت و برنامه ریزی ، رئیس سازمان محیط زیست و دبیر شورای عالی امنیّت ملّی می باشد. به هریک از مصوّباتی که هیأت وزیران آن را تصویب می کنند ، « تصویب نامه » می گویند .</a:t>
            </a:r>
            <a:endParaRPr lang="en-US" dirty="0" smtClean="0"/>
          </a:p>
          <a:p>
            <a:pPr algn="just"/>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25194" y="474791"/>
            <a:ext cx="10972800" cy="4525963"/>
          </a:xfrm>
        </p:spPr>
        <p:txBody>
          <a:bodyPr>
            <a:noAutofit/>
          </a:bodyPr>
          <a:lstStyle/>
          <a:p>
            <a:pPr algn="just"/>
            <a:r>
              <a:rPr lang="fa-IR" sz="3600" b="1" dirty="0" smtClean="0"/>
              <a:t>معاون اول رئیس جمهور</a:t>
            </a:r>
            <a:r>
              <a:rPr lang="fa-IR" sz="3600" dirty="0" smtClean="0"/>
              <a:t> سابقاً نفر دوم قوهّ ی مجریّه ی ، نخست وزیر بود . تا اینکه در سال </a:t>
            </a:r>
            <a:r>
              <a:rPr lang="en-US" sz="3600" dirty="0" smtClean="0"/>
              <a:t>1368</a:t>
            </a:r>
            <a:r>
              <a:rPr lang="fa-IR" sz="3600" dirty="0" smtClean="0"/>
              <a:t>در بازنگری قانون اساسی ، پست نخست وزیری حذف شد و به جای آن معاون اول رئیس جمهور با اختیارات کمتر ( نسبت به نخست وزیر) روی کار آمد . </a:t>
            </a:r>
            <a:r>
              <a:rPr lang="fa-IR" sz="3600" u="sng" dirty="0" smtClean="0"/>
              <a:t>اختلافات بین نخست وزیر و رئیس جمهور</a:t>
            </a:r>
            <a:r>
              <a:rPr lang="fa-IR" sz="3600" dirty="0" smtClean="0"/>
              <a:t> باعث تک قطبی شدن قوه ی اجرایی گردید و بدین منظور </a:t>
            </a:r>
            <a:r>
              <a:rPr lang="fa-IR" sz="3600" u="sng" dirty="0" smtClean="0"/>
              <a:t>معاون اول رئیس جمهور</a:t>
            </a:r>
            <a:r>
              <a:rPr lang="fa-IR" sz="3600" dirty="0" smtClean="0"/>
              <a:t>  جایگزین نخست وزیر گردید البته با اختیارات بسیار محدود . اداره و تشکیل جلسات هیأت وزیران از اختیارات معاون اول رئیس جمهور می باشد یعنی به جهت وظایف زیادی که به عهده ی رئیس جمهور است ، معمولاً معاون اول رئیس جمهور با موافقت وی ، جلسات هیأت وزیران را اداره می نماید و مسئول هماهنگی معاونت های رئیس جمهور است </a:t>
            </a:r>
            <a:endParaRPr lang="en-US" sz="3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722142" y="742077"/>
            <a:ext cx="10972800" cy="4525963"/>
          </a:xfrm>
        </p:spPr>
        <p:txBody>
          <a:bodyPr>
            <a:noAutofit/>
          </a:bodyPr>
          <a:lstStyle/>
          <a:p>
            <a:pPr algn="just">
              <a:buNone/>
            </a:pPr>
            <a:r>
              <a:rPr lang="fa-IR" sz="4000" dirty="0" smtClean="0"/>
              <a:t>وظايف معاون اول رييس جمهور عبارتند از:</a:t>
            </a:r>
          </a:p>
          <a:p>
            <a:pPr algn="just">
              <a:buNone/>
            </a:pPr>
            <a:r>
              <a:rPr lang="fa-IR" sz="4000" dirty="0" smtClean="0"/>
              <a:t>- ايجاد هماهنگي بين معاونت هاي رييس جمهور؛</a:t>
            </a:r>
          </a:p>
          <a:p>
            <a:pPr algn="just">
              <a:buNone/>
            </a:pPr>
            <a:r>
              <a:rPr lang="fa-IR" sz="4000" dirty="0" smtClean="0"/>
              <a:t>- رياست و اداره هيأت وزيران در غياب رييس جمهور و با موافقت وي؛ </a:t>
            </a:r>
          </a:p>
          <a:p>
            <a:pPr algn="just">
              <a:buNone/>
            </a:pPr>
            <a:r>
              <a:rPr lang="fa-IR" sz="3600" dirty="0" smtClean="0"/>
              <a:t>در مدتي كه وظايف و اختيارات رياست جمهوري به دلايل مختلف از قبيل بيماري، عزل، فوت و يا استعفاي رييس جمهور و ... معطل ميماند، معاون اول ريي سجمهور با موافقت رهبري اختيارات و مسؤولي تهاي وي را عهده دار مي شود.</a:t>
            </a:r>
            <a:endParaRPr lang="en-US" sz="3600" dirty="0" smtClean="0"/>
          </a:p>
          <a:p>
            <a:pPr>
              <a:buNone/>
            </a:pPr>
            <a:endParaRPr lang="en-US" sz="36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81464" y="460718"/>
            <a:ext cx="10972800" cy="4525963"/>
          </a:xfrm>
        </p:spPr>
        <p:txBody>
          <a:bodyPr>
            <a:noAutofit/>
          </a:bodyPr>
          <a:lstStyle/>
          <a:p>
            <a:pPr algn="just"/>
            <a:r>
              <a:rPr lang="fa-IR" b="1" dirty="0" smtClean="0"/>
              <a:t>ساير معاونين</a:t>
            </a:r>
          </a:p>
          <a:p>
            <a:pPr algn="just"/>
            <a:r>
              <a:rPr lang="fa-IR" dirty="0" smtClean="0"/>
              <a:t>رييس جمهور علاوه بر معاون اول، معاون تهاي ديگري نيز دارد. برخي از اين معاون ها متصدي تشكيلات اجرايي مشخصي نمي باشند مانند معاون حقوقي و امور مجلس؛ اما بيشتر معاو نهاي رييس جمهور علاوه بر اين كه معاون رييس جمهور هستند، رياست يكي از واحدهاي اجرايي كه اداره آن بر عهده ريي سجمهور است، عهده دار ميباشند. از جمله اين معاون تها م يتوان به موارد زير اشاره كرد.</a:t>
            </a:r>
          </a:p>
          <a:p>
            <a:pPr algn="just"/>
            <a:r>
              <a:rPr lang="fa-IR" dirty="0" smtClean="0"/>
              <a:t>- معاون رييس جمهور و رييس سامان انرژي اتمي ايران؛</a:t>
            </a:r>
          </a:p>
          <a:p>
            <a:pPr algn="just"/>
            <a:r>
              <a:rPr lang="fa-IR" dirty="0" smtClean="0"/>
              <a:t>- معاون رييس جمهور و رييس سازمان تربيت بدني؛</a:t>
            </a:r>
          </a:p>
          <a:p>
            <a:pPr algn="just"/>
            <a:r>
              <a:rPr lang="fa-IR" dirty="0" smtClean="0"/>
              <a:t>- معاون رييس جمهور و رييس سازمان حفظ محي طزيست؛</a:t>
            </a:r>
          </a:p>
          <a:p>
            <a:pPr algn="just"/>
            <a:r>
              <a:rPr lang="fa-IR" dirty="0" smtClean="0"/>
              <a:t>- معاون رييس جمهور و رييس سازمان ايرانگردي و گردشگري</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57671"/>
            <a:ext cx="10972800" cy="4525963"/>
          </a:xfrm>
        </p:spPr>
        <p:txBody>
          <a:bodyPr>
            <a:noAutofit/>
          </a:bodyPr>
          <a:lstStyle/>
          <a:p>
            <a:pPr algn="just">
              <a:buNone/>
            </a:pPr>
            <a:r>
              <a:rPr lang="fa-IR" b="1" dirty="0" smtClean="0"/>
              <a:t>  نهاد ریاست جمهوری</a:t>
            </a:r>
            <a:r>
              <a:rPr lang="fa-IR" dirty="0" smtClean="0"/>
              <a:t> مشاور مخصوص رئیس جمهور می باشد که وی را در انجام مسئولیت ها یش مساعدت می نماید. </a:t>
            </a:r>
            <a:endParaRPr lang="en-US" dirty="0" smtClean="0"/>
          </a:p>
          <a:p>
            <a:pPr algn="just">
              <a:buNone/>
            </a:pPr>
            <a:r>
              <a:rPr lang="fa-IR" dirty="0" smtClean="0"/>
              <a:t> </a:t>
            </a:r>
            <a:endParaRPr lang="en-US" dirty="0" smtClean="0"/>
          </a:p>
          <a:p>
            <a:pPr algn="just">
              <a:buNone/>
            </a:pPr>
            <a:r>
              <a:rPr lang="fa-IR" b="1" dirty="0" smtClean="0"/>
              <a:t>وظایف نهاد ریاست جمهوری</a:t>
            </a:r>
            <a:r>
              <a:rPr lang="fa-IR" dirty="0" smtClean="0"/>
              <a:t> : </a:t>
            </a:r>
            <a:endParaRPr lang="en-US" dirty="0" smtClean="0"/>
          </a:p>
          <a:p>
            <a:pPr algn="just">
              <a:buNone/>
            </a:pPr>
            <a:r>
              <a:rPr lang="ar-SA" dirty="0" smtClean="0"/>
              <a:t>1-   </a:t>
            </a:r>
            <a:r>
              <a:rPr lang="fa-IR" dirty="0" smtClean="0"/>
              <a:t>رهبری سیاسی کلی کشور </a:t>
            </a:r>
            <a:endParaRPr lang="en-US" dirty="0" smtClean="0"/>
          </a:p>
          <a:p>
            <a:pPr algn="just">
              <a:buNone/>
            </a:pPr>
            <a:r>
              <a:rPr lang="ar-SA" dirty="0" smtClean="0"/>
              <a:t>2-   </a:t>
            </a:r>
            <a:r>
              <a:rPr lang="fa-IR" dirty="0" smtClean="0"/>
              <a:t>ایجاد هماهنگی بین دستگاه های دولتی</a:t>
            </a:r>
            <a:endParaRPr lang="en-US" dirty="0" smtClean="0"/>
          </a:p>
          <a:p>
            <a:pPr algn="just">
              <a:buNone/>
            </a:pPr>
            <a:r>
              <a:rPr lang="ar-SA" dirty="0" smtClean="0"/>
              <a:t>3-   </a:t>
            </a:r>
            <a:r>
              <a:rPr lang="fa-IR" dirty="0" smtClean="0"/>
              <a:t>تهیه ی برنامه های عمرانی – اداری </a:t>
            </a:r>
            <a:endParaRPr lang="en-US" dirty="0" smtClean="0"/>
          </a:p>
          <a:p>
            <a:pPr algn="just">
              <a:buNone/>
            </a:pPr>
            <a:r>
              <a:rPr lang="ar-SA" dirty="0" smtClean="0"/>
              <a:t>4-   </a:t>
            </a:r>
            <a:r>
              <a:rPr lang="fa-IR" dirty="0" smtClean="0"/>
              <a:t>تنظیم برنامه های تبلیغاتی دولت</a:t>
            </a:r>
            <a:endParaRPr lang="en-US" dirty="0" smtClean="0"/>
          </a:p>
          <a:p>
            <a:pPr algn="just">
              <a:buNone/>
            </a:pPr>
            <a:r>
              <a:rPr lang="ar-SA" dirty="0" smtClean="0"/>
              <a:t>5-   </a:t>
            </a:r>
            <a:r>
              <a:rPr lang="fa-IR" dirty="0" smtClean="0"/>
              <a:t>رسیدگی به شکایات ارسال شده به نهاد ریاست جمهوری</a:t>
            </a:r>
            <a:endParaRPr lang="en-US" dirty="0" smtClean="0"/>
          </a:p>
          <a:p>
            <a:pPr algn="just">
              <a:buNone/>
            </a:pP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65871" y="502929"/>
            <a:ext cx="10972800" cy="4525963"/>
          </a:xfrm>
        </p:spPr>
        <p:txBody>
          <a:bodyPr>
            <a:noAutofit/>
          </a:bodyPr>
          <a:lstStyle/>
          <a:p>
            <a:pPr>
              <a:buNone/>
            </a:pPr>
            <a:r>
              <a:rPr lang="fa-IR" sz="2400" b="1" dirty="0" smtClean="0"/>
              <a:t>ساختار نهاد ریاست جمهوری</a:t>
            </a:r>
            <a:r>
              <a:rPr lang="fa-IR" sz="2400" dirty="0" smtClean="0"/>
              <a:t> : مجموعه ای از سازمان ها ، نهاد ریاست جمهوری را تشکیل می دهند که توسّط رئیس جمهور نظارت می شوند . روسای آنها توسط رئیس جمهور انتخاب می شوند و هر یک از آنها مستقلاً به عنوان معاون رئیس جمهور شناخته می شوند .</a:t>
            </a:r>
            <a:endParaRPr lang="en-US" sz="2400" dirty="0" smtClean="0"/>
          </a:p>
          <a:p>
            <a:pPr>
              <a:buNone/>
            </a:pPr>
            <a:r>
              <a:rPr lang="fa-IR" sz="2400" dirty="0" smtClean="0"/>
              <a:t>نهادهایی که بطور مسقیم یا غیر مستقیم به نهاد ریاست جمهوری وابسته اند عبارتند از : </a:t>
            </a:r>
            <a:endParaRPr lang="en-US" sz="2400" dirty="0" smtClean="0"/>
          </a:p>
          <a:p>
            <a:pPr>
              <a:buNone/>
            </a:pPr>
            <a:r>
              <a:rPr lang="ar-SA" sz="2400" dirty="0" smtClean="0"/>
              <a:t>1-   </a:t>
            </a:r>
            <a:r>
              <a:rPr lang="fa-IR" sz="2400" dirty="0" smtClean="0"/>
              <a:t>سازمان مدیریت و برنامه ریزی کشور </a:t>
            </a:r>
            <a:endParaRPr lang="en-US" sz="2400" dirty="0" smtClean="0"/>
          </a:p>
          <a:p>
            <a:pPr>
              <a:buNone/>
            </a:pPr>
            <a:r>
              <a:rPr lang="ar-SA" sz="2400" dirty="0" smtClean="0"/>
              <a:t>2-   </a:t>
            </a:r>
            <a:r>
              <a:rPr lang="fa-IR" sz="2400" dirty="0" smtClean="0"/>
              <a:t>سازمان تربیت بدنی </a:t>
            </a:r>
            <a:endParaRPr lang="en-US" sz="2400" dirty="0" smtClean="0"/>
          </a:p>
          <a:p>
            <a:pPr>
              <a:buNone/>
            </a:pPr>
            <a:r>
              <a:rPr lang="ar-SA" sz="2400" dirty="0" smtClean="0"/>
              <a:t>3-   </a:t>
            </a:r>
            <a:r>
              <a:rPr lang="fa-IR" sz="2400" dirty="0" smtClean="0"/>
              <a:t>سازمان انرژی اتمی ایران </a:t>
            </a:r>
            <a:endParaRPr lang="en-US" sz="2400" dirty="0" smtClean="0"/>
          </a:p>
          <a:p>
            <a:pPr>
              <a:buNone/>
            </a:pPr>
            <a:r>
              <a:rPr lang="ar-SA" sz="2400" dirty="0" smtClean="0"/>
              <a:t>4-   </a:t>
            </a:r>
            <a:r>
              <a:rPr lang="fa-IR" sz="2400" dirty="0" smtClean="0"/>
              <a:t>سازمان حفاظت محیط زیست</a:t>
            </a:r>
            <a:endParaRPr lang="en-US" sz="2400" dirty="0" smtClean="0"/>
          </a:p>
          <a:p>
            <a:pPr>
              <a:buNone/>
            </a:pPr>
            <a:r>
              <a:rPr lang="ar-SA" sz="2400" dirty="0" smtClean="0"/>
              <a:t>5-   </a:t>
            </a:r>
            <a:r>
              <a:rPr lang="fa-IR" sz="2400" dirty="0" smtClean="0"/>
              <a:t>مرکز آموزش مدیّریت دولتی</a:t>
            </a:r>
            <a:endParaRPr lang="en-US" sz="2400" dirty="0" smtClean="0"/>
          </a:p>
          <a:p>
            <a:pPr>
              <a:buNone/>
            </a:pPr>
            <a:r>
              <a:rPr lang="ar-SA" sz="2400" dirty="0" smtClean="0"/>
              <a:t>6-   </a:t>
            </a:r>
            <a:r>
              <a:rPr lang="fa-IR" sz="2400" dirty="0" smtClean="0"/>
              <a:t>سازمان اسناد ملّی ایران</a:t>
            </a:r>
            <a:endParaRPr lang="en-US" sz="2400" dirty="0" smtClean="0"/>
          </a:p>
          <a:p>
            <a:pPr>
              <a:buNone/>
            </a:pPr>
            <a:r>
              <a:rPr lang="ar-SA" sz="2400" dirty="0" smtClean="0"/>
              <a:t>7-   </a:t>
            </a:r>
            <a:r>
              <a:rPr lang="fa-IR" sz="2400" dirty="0" smtClean="0"/>
              <a:t>سازمان بازنشستگی کشوری </a:t>
            </a:r>
            <a:endParaRPr lang="en-US" sz="2400" dirty="0" smtClean="0"/>
          </a:p>
          <a:p>
            <a:pPr>
              <a:buNone/>
            </a:pPr>
            <a:r>
              <a:rPr lang="ar-SA" sz="2400" dirty="0" smtClean="0"/>
              <a:t>8-   </a:t>
            </a:r>
            <a:r>
              <a:rPr lang="fa-IR" sz="2400" dirty="0" smtClean="0"/>
              <a:t>مرکز آمار ایران </a:t>
            </a:r>
            <a:endParaRPr lang="en-US" sz="2400" dirty="0" smtClean="0"/>
          </a:p>
          <a:p>
            <a:pPr>
              <a:buNone/>
            </a:pPr>
            <a:r>
              <a:rPr lang="ar-SA" sz="2400" dirty="0" smtClean="0"/>
              <a:t>9-   </a:t>
            </a:r>
            <a:r>
              <a:rPr lang="fa-IR" sz="2400" dirty="0" smtClean="0"/>
              <a:t>سازمان نقشه برداری کشور </a:t>
            </a:r>
            <a:endParaRPr lang="en-US" sz="2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fa-IR" sz="4800" dirty="0" smtClean="0"/>
              <a:t>علاوه بر این ، شماری از شوراهای اداری نیز تحت نظر ریاست جمهور قرار دارند که مهم ترین آنها عبارتند از</a:t>
            </a:r>
            <a:r>
              <a:rPr lang="fa-IR" sz="4800" b="1" dirty="0" smtClean="0"/>
              <a:t> :</a:t>
            </a:r>
            <a:r>
              <a:rPr lang="fa-IR" sz="4800" dirty="0" smtClean="0"/>
              <a:t> شورای عالی امنیّت ملّی ، شورای عالی اداری ، شورای عالی انقلاب فرهنگی و شورای اقتصاد و</a:t>
            </a:r>
            <a:r>
              <a:rPr lang="fa-IR" sz="4800" b="1" dirty="0" smtClean="0"/>
              <a:t> . . .</a:t>
            </a:r>
            <a:r>
              <a:rPr lang="fa-IR" sz="4800" dirty="0" smtClean="0"/>
              <a:t> </a:t>
            </a:r>
            <a:endParaRPr lang="en-US" sz="4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23667" y="334110"/>
            <a:ext cx="10972800" cy="4525963"/>
          </a:xfrm>
        </p:spPr>
        <p:txBody>
          <a:bodyPr>
            <a:noAutofit/>
          </a:bodyPr>
          <a:lstStyle/>
          <a:p>
            <a:pPr algn="just">
              <a:buNone/>
            </a:pPr>
            <a:r>
              <a:rPr lang="fa-IR" sz="2800" b="1" dirty="0" smtClean="0"/>
              <a:t>وزیر و وزارتخانه</a:t>
            </a:r>
            <a:r>
              <a:rPr lang="fa-IR" sz="2800" dirty="0" smtClean="0"/>
              <a:t> : همانگونه مطّلع هستید وزیر توسط رئیس جمهور انتخاب و به مجلس شورای اسلامی جهت اخذ رأی اعتماد معرّفی می گردد و در صورت تأئید مجلس به مقام وزارت می رسد . </a:t>
            </a:r>
          </a:p>
          <a:p>
            <a:pPr algn="just">
              <a:buNone/>
            </a:pPr>
            <a:r>
              <a:rPr lang="fa-IR" sz="2800" dirty="0" smtClean="0"/>
              <a:t>وزارتخانه ، عنوان مشخصی است که توسط قانون ایجاد شده است و بوسیله ی وزیر اداره می شود بنابراین حقّ هرگونه ادغام و انحلال وزارتخانه با قانونگذار است و به تعبیر ساده تر می توان گفت که مجموع ادارات و دوایر دولتی که به منظور ارائه ی پاره ای خدمات عمومی تشکیل شده اند ، وزارتخانه نامیده می شوند . در تعریف جامع تر ، تمرکز خدمات عمومی مشابه و نزدیک به هم در یک سازمان دولتی بدون شخصیّت حقوقی که بنام دولت عمل می کند وزارتخانه نامیده می شود . بنابراین تک تک وزارتخانه ها شخصیّت حقوقی مستقل ندارند بلکه جمیع وزارتخانه ها شخصیّت حقوقی دولت را تشکیل می دهند . تقریباً اکثر خدمات عمومی به نحوی تقسیم شده اند که در زمره ی وظایف یکی از وزارتخانه ها جای می گیرند. در سازمان کلّی وزارتخانه پس از وزیر ، معاونین وی که دفتر ِ وزارتی ِ وزیر نامیده می شوند در تقسیم بندی پائین تر ِ وزارتخانه تقسیم می شوند به اداره ی کل که هر یک از وزارتخانه ها دارای چندین اداره ی کل می باشند </a:t>
            </a:r>
            <a:endParaRPr lang="en-US" sz="28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94006" y="320046"/>
            <a:ext cx="10972800" cy="4525963"/>
          </a:xfrm>
        </p:spPr>
        <p:txBody>
          <a:bodyPr>
            <a:normAutofit fontScale="77500" lnSpcReduction="20000"/>
          </a:bodyPr>
          <a:lstStyle/>
          <a:p>
            <a:pPr>
              <a:buNone/>
            </a:pPr>
            <a:r>
              <a:rPr lang="fa-IR" b="1" dirty="0" smtClean="0"/>
              <a:t>دفتر وزارتی</a:t>
            </a:r>
            <a:r>
              <a:rPr lang="fa-IR" dirty="0" smtClean="0"/>
              <a:t> : </a:t>
            </a:r>
            <a:endParaRPr lang="en-US" dirty="0" smtClean="0"/>
          </a:p>
          <a:p>
            <a:pPr>
              <a:buNone/>
            </a:pPr>
            <a:r>
              <a:rPr lang="ar-SA" dirty="0" smtClean="0"/>
              <a:t> </a:t>
            </a:r>
            <a:endParaRPr lang="en-US" dirty="0" smtClean="0"/>
          </a:p>
          <a:p>
            <a:pPr>
              <a:buNone/>
            </a:pPr>
            <a:r>
              <a:rPr lang="fa-IR" dirty="0" smtClean="0"/>
              <a:t>وزارتخانه</a:t>
            </a:r>
            <a:endParaRPr lang="en-US" dirty="0" smtClean="0"/>
          </a:p>
          <a:p>
            <a:pPr>
              <a:buNone/>
            </a:pPr>
            <a:r>
              <a:rPr lang="fa-IR" dirty="0" smtClean="0"/>
              <a:t> معاونین </a:t>
            </a:r>
            <a:endParaRPr lang="en-US" dirty="0" smtClean="0"/>
          </a:p>
          <a:p>
            <a:pPr>
              <a:buNone/>
            </a:pPr>
            <a:r>
              <a:rPr lang="fa-IR" dirty="0" smtClean="0"/>
              <a:t> اداره ی کل:بزرگترین واحد تقسیمی وزارتخانه می باشد</a:t>
            </a:r>
            <a:endParaRPr lang="en-US" dirty="0" smtClean="0"/>
          </a:p>
          <a:p>
            <a:pPr>
              <a:buNone/>
            </a:pPr>
            <a:r>
              <a:rPr lang="fa-IR" dirty="0" smtClean="0"/>
              <a:t> اداره :هر اداره دارای چندین دایره است</a:t>
            </a:r>
            <a:endParaRPr lang="en-US" dirty="0" smtClean="0"/>
          </a:p>
          <a:p>
            <a:pPr>
              <a:buNone/>
            </a:pPr>
            <a:r>
              <a:rPr lang="fa-IR" dirty="0" smtClean="0"/>
              <a:t>دایره : هر دایره دارای چندین شعبه است</a:t>
            </a:r>
            <a:endParaRPr lang="en-US" dirty="0" smtClean="0"/>
          </a:p>
          <a:p>
            <a:pPr>
              <a:buNone/>
            </a:pPr>
            <a:r>
              <a:rPr lang="fa-IR" dirty="0" smtClean="0"/>
              <a:t> شعبه: کوچکترین واحد تقسیمی وزارتخانه می باشد هر اداره دارای چندین شعبه است .</a:t>
            </a:r>
            <a:endParaRPr lang="en-US" dirty="0" smtClean="0"/>
          </a:p>
          <a:p>
            <a:pPr>
              <a:buNone/>
            </a:pPr>
            <a:r>
              <a:rPr lang="fa-IR" dirty="0" smtClean="0"/>
              <a:t> </a:t>
            </a:r>
            <a:endParaRPr lang="en-US" dirty="0" smtClean="0"/>
          </a:p>
          <a:p>
            <a:pPr>
              <a:buNone/>
            </a:pPr>
            <a:r>
              <a:rPr lang="fa-IR" dirty="0" smtClean="0"/>
              <a:t>اداره ی کل ، اداره ای مستقل است و از بودجه و ذی حسابی جداگانه ای برخوردار است و توسط مدیر کل،  اداره می شود . مدیر کل مستقیماً از طرف وزیر یا معاونین وزیر انتخاب می شوند .</a:t>
            </a:r>
            <a:endParaRPr lang="en-US" dirty="0" smtClean="0"/>
          </a:p>
          <a:p>
            <a:pPr>
              <a:buNone/>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idx="1"/>
          </p:nvPr>
        </p:nvPicPr>
        <p:blipFill>
          <a:blip r:embed="rId2" cstate="print">
            <a:clrChange>
              <a:clrFrom>
                <a:srgbClr val="FFFFFF"/>
              </a:clrFrom>
              <a:clrTo>
                <a:srgbClr val="FFFFFF">
                  <a:alpha val="0"/>
                </a:srgbClr>
              </a:clrTo>
            </a:clrChange>
          </a:blip>
          <a:srcRect/>
          <a:stretch>
            <a:fillRect/>
          </a:stretch>
        </p:blipFill>
        <p:spPr bwMode="auto">
          <a:xfrm>
            <a:off x="3660032" y="784272"/>
            <a:ext cx="4712077" cy="5486400"/>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94006" y="320046"/>
            <a:ext cx="10972800" cy="4525963"/>
          </a:xfrm>
        </p:spPr>
        <p:txBody>
          <a:bodyPr>
            <a:noAutofit/>
          </a:bodyPr>
          <a:lstStyle/>
          <a:p>
            <a:pPr algn="just"/>
            <a:r>
              <a:rPr lang="fa-IR" sz="3600" dirty="0" smtClean="0"/>
              <a:t>هر وزارتخانه برحسب نوع فعالیتش دارای </a:t>
            </a:r>
            <a:r>
              <a:rPr lang="en-US" sz="3600" dirty="0" smtClean="0"/>
              <a:t>2</a:t>
            </a:r>
            <a:r>
              <a:rPr lang="fa-IR" sz="3600" dirty="0" smtClean="0"/>
              <a:t> دسته سازمان اداری است :</a:t>
            </a:r>
            <a:endParaRPr lang="en-US" sz="3600" dirty="0" smtClean="0"/>
          </a:p>
          <a:p>
            <a:pPr algn="just"/>
            <a:r>
              <a:rPr lang="ar-SA" sz="3600" dirty="0" smtClean="0"/>
              <a:t>1-   </a:t>
            </a:r>
            <a:r>
              <a:rPr lang="fa-IR" sz="3600" dirty="0" smtClean="0"/>
              <a:t>سازمان اصلی ( هدف ) : سازمان های اصلی وزارتخانه ، هدف اصلی وزارتخانه را محقّق       می سازد. مثلا ً وزارت بهداشت  امور بهداشتی و سازمان هایی که این امور را اجرا می کنند،  « سازمان اصلی » نامیده می شوند .</a:t>
            </a:r>
            <a:endParaRPr lang="en-US" sz="3600" dirty="0" smtClean="0"/>
          </a:p>
          <a:p>
            <a:pPr algn="just"/>
            <a:r>
              <a:rPr lang="ar-SA" sz="3600" dirty="0" smtClean="0"/>
              <a:t>2-   </a:t>
            </a:r>
            <a:r>
              <a:rPr lang="fa-IR" sz="3600" dirty="0" smtClean="0"/>
              <a:t>سازمان های اجرایی مشترک : تقریباً در تمامی وزارتخانه ها از حیث وجودی مشترکند . مانند حسابداری،کارگزینی،کارپردازی،ترابری و . . .</a:t>
            </a:r>
            <a:endParaRPr lang="en-US" sz="3600" dirty="0" smtClean="0"/>
          </a:p>
          <a:p>
            <a:pPr algn="just">
              <a:buNone/>
            </a:pPr>
            <a:endParaRPr lang="en-US" sz="36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dirty="0" smtClean="0"/>
              <a:t>اختیارات وزیر</a:t>
            </a:r>
            <a:endParaRPr lang="en-US" dirty="0"/>
          </a:p>
        </p:txBody>
      </p:sp>
      <p:sp>
        <p:nvSpPr>
          <p:cNvPr id="3" name="Content Placeholder 2"/>
          <p:cNvSpPr>
            <a:spLocks noGrp="1"/>
          </p:cNvSpPr>
          <p:nvPr>
            <p:ph idx="1"/>
          </p:nvPr>
        </p:nvSpPr>
        <p:spPr>
          <a:xfrm>
            <a:off x="567397" y="1290716"/>
            <a:ext cx="10972800" cy="4525963"/>
          </a:xfrm>
        </p:spPr>
        <p:txBody>
          <a:bodyPr>
            <a:noAutofit/>
          </a:bodyPr>
          <a:lstStyle/>
          <a:p>
            <a:pPr algn="just">
              <a:buNone/>
            </a:pPr>
            <a:r>
              <a:rPr lang="fa-IR" sz="2400" dirty="0" smtClean="0"/>
              <a:t>الف) اختيارات سازماني: اختياراتي است كه وزير به منظور سازمان دادن، تقسيم كار و توزيع صلاحيت بين واحدهاي مختلف وزارتخانه از آن برخوردار است. سازمان دادن در اينجا به معناي به كار گمادن افراد و تعيين وظايف و صلاحيت هاي هر يك از آنان در قالب نمودار سازماني وزارتخانه مي باشد.</a:t>
            </a:r>
          </a:p>
          <a:p>
            <a:pPr algn="just">
              <a:buNone/>
            </a:pPr>
            <a:r>
              <a:rPr lang="fa-IR" sz="2400" dirty="0" smtClean="0"/>
              <a:t>لازم به ذكر است، اگرچه اختيارات سازماني وزير از لحاظ اداري بسيار وسيع است، ولي برخي محدوديت هاي قانوني در اين خصوص به چشم مي خورد. اين موارد عبارتند از اينكه:</a:t>
            </a:r>
          </a:p>
          <a:p>
            <a:pPr algn="just">
              <a:buNone/>
            </a:pPr>
            <a:r>
              <a:rPr lang="fa-IR" sz="2400" dirty="0" smtClean="0"/>
              <a:t>- وزير نمي تواند وزارتخانه را منحل و يا تعطيل كند.</a:t>
            </a:r>
          </a:p>
          <a:p>
            <a:pPr algn="just">
              <a:buNone/>
            </a:pPr>
            <a:r>
              <a:rPr lang="fa-IR" sz="2400" dirty="0" smtClean="0"/>
              <a:t>- وزير نمي تواند اموري را كه داخل در صلاحيت وزارتخانه متبوع او نيست در آن وارد كند و يا اموري را كه جزو صلاحيت هاي وزارتخانه متبوع اوست، از ان خارج كند.</a:t>
            </a:r>
          </a:p>
          <a:p>
            <a:pPr algn="just">
              <a:buNone/>
            </a:pPr>
            <a:r>
              <a:rPr lang="fa-IR" sz="2400" dirty="0" smtClean="0"/>
              <a:t>- اگر سازماني از وزارتخانه متبوع توسط قانون مصوب مجلس و يا مصوبه هيأت وزيران تصويب شده باشد، بايد براي تغيير در ساختار وزارتخانه موافقت معاونت برنامه ريزي و نظارت راهبردي رييس جمهور جلب گردد. در صورت حدوث اختلاف بين وزير و معاونت مذكور، نظر هيأت وزيران حاكم خواهد بود.</a:t>
            </a:r>
          </a:p>
          <a:p>
            <a:pPr algn="just">
              <a:buNone/>
            </a:pPr>
            <a:r>
              <a:rPr lang="fa-IR" sz="2400" dirty="0" smtClean="0"/>
              <a:t>- وزير نمي تواند از حدود اعتبارات مصوب در بودجه سالانه تجاوز كرده و ادارات جديد تأسيس كند.</a:t>
            </a:r>
            <a:endParaRPr lang="en-US" sz="2400" dirty="0" smtClean="0"/>
          </a:p>
          <a:p>
            <a:pPr>
              <a:buNone/>
            </a:pPr>
            <a:endParaRPr lang="en-US" sz="24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23667" y="629535"/>
            <a:ext cx="10972800" cy="4525963"/>
          </a:xfrm>
        </p:spPr>
        <p:txBody>
          <a:bodyPr>
            <a:noAutofit/>
          </a:bodyPr>
          <a:lstStyle/>
          <a:p>
            <a:pPr algn="just">
              <a:buNone/>
            </a:pPr>
            <a:r>
              <a:rPr lang="fa-IR" sz="4400" dirty="0" smtClean="0"/>
              <a:t>ب) اختيارات استخدامي: لازمه استفاده مطلوب از اختيارات سازماني، برخورداري از اختيار استخدامي است. بنابراين وزير اختيار دارد براي حسن اداره و تقسيم كار، كارمندان جديد استخدام كرده و آنان را در پست هاي سازماني كه مناسب ميداند به كار گمارد. البته اختيار استخدامي وزير مطلق نبوده و فقط در حدود مقررات مربوطه از جمله قوانين بودجه و قوانين اداري و استخدامي قابل استفاده مي باشد.</a:t>
            </a:r>
            <a:endParaRPr lang="en-US" sz="4400" dirty="0" smtClean="0"/>
          </a:p>
          <a:p>
            <a:pPr algn="just">
              <a:buNone/>
            </a:pPr>
            <a:endParaRPr lang="en-US" sz="4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53329" y="474789"/>
            <a:ext cx="10972800" cy="4525963"/>
          </a:xfrm>
        </p:spPr>
        <p:txBody>
          <a:bodyPr>
            <a:noAutofit/>
          </a:bodyPr>
          <a:lstStyle/>
          <a:p>
            <a:pPr algn="just">
              <a:buNone/>
            </a:pPr>
            <a:r>
              <a:rPr lang="fa-IR" sz="3600" dirty="0" smtClean="0"/>
              <a:t>ج) اختيارات تصميم گيري: تصميم درباره امور وزارتخانه از اختيارات بديهي وزير است و وي مي تواند بخشي از اختيارات تصميم گيري خود را به ديگران تفويض كند. البته در برخي موارد به دليل اهميت موضوع، تصميم گيري در اختيار هيأت وزيران و يا قوه مقننه مي باشد. براي مثال استقراض توسط يك وزارتخانه و يا استخدام كارشناس خارجي در امور عمومي غيرنظامي، پس از تصويب مجلس شوراي اسلامي ممكن خواهد بود.</a:t>
            </a:r>
          </a:p>
          <a:p>
            <a:pPr algn="just">
              <a:buNone/>
            </a:pPr>
            <a:r>
              <a:rPr lang="fa-IR" sz="3600" dirty="0" smtClean="0"/>
              <a:t>به هر حال، اصل بر اين است كه هر وزيري از اختيارات تصميم گيري درباره وازرتخانه متبوع خود برخوردار مي باشد و فقط در مواردي كه به موجب صريح قانون از حوزه اختيارات او خارج است، اختيار تصميم گيري ندارد.</a:t>
            </a:r>
            <a:endParaRPr lang="en-US" sz="3600" dirty="0" smtClean="0"/>
          </a:p>
          <a:p>
            <a:pPr>
              <a:buNone/>
            </a:pPr>
            <a:endParaRPr lang="en-US" sz="36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573264"/>
            <a:ext cx="10972800" cy="4525963"/>
          </a:xfrm>
        </p:spPr>
        <p:txBody>
          <a:bodyPr>
            <a:noAutofit/>
          </a:bodyPr>
          <a:lstStyle/>
          <a:p>
            <a:pPr algn="just">
              <a:buNone/>
            </a:pPr>
            <a:r>
              <a:rPr lang="fa-IR" sz="4000" dirty="0" smtClean="0"/>
              <a:t>د) اختيار نظارت: اين اختيار كه از آن به عنوان كنترل سلسله مراتبي نيز ياد مي شود، مجموع اختيارات و اقداماتي است كه به منظور جلوگيري از انحراف وزارتخانه از اهداف و وظايف قانوني انجام مي شود. به نظر مي رسد نظارت يكي از مهمترين اختيارات وزير است، زيرا وزير مسؤول حسن اداره وزارتخانه است و وي همواره بايد ناظر سازمانها و مأمورين مادون وزارتخانه باشد تا از حدود مقررات و دستورالعمل هاي اداري تخطي نكنند.</a:t>
            </a:r>
            <a:endParaRPr lang="en-US" sz="4000" dirty="0" smtClean="0"/>
          </a:p>
          <a:p>
            <a:pPr algn="just">
              <a:buNone/>
            </a:pPr>
            <a:endParaRPr lang="en-US" sz="4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fa-IR" dirty="0" smtClean="0"/>
              <a:t>براي اينكه نظارت مؤثر باشد برخي اصول اساسي بايد رعايت شود. از جمله اينكه اولاً نظارت بايد به موقع و پيش از اينكه آثار تخطي از بين رود، اعمال شود؛ ثانياً ناظر داراي دقت نظر و صلاحيت فني لازم باشد؛ ثالثاً نظارت ب يطرفانه و بدون غرض انجام گيرد؛ و رابعاً ضمانت اجرايي داشته باشد.</a:t>
            </a:r>
          </a:p>
          <a:p>
            <a:pPr algn="just">
              <a:buNone/>
            </a:pPr>
            <a:r>
              <a:rPr lang="fa-IR" dirty="0" smtClean="0"/>
              <a:t>دقت در شيو ه هاي نظارت مبين آن است كه نظارت بر چند قسم است.</a:t>
            </a:r>
          </a:p>
          <a:p>
            <a:pPr algn="just">
              <a:buNone/>
            </a:pPr>
            <a:r>
              <a:rPr lang="fa-IR" dirty="0" smtClean="0"/>
              <a:t>1) نظارت ارشادي (پيشگيرانه): در اين نوع از نظارت وزير مكلف است سازما نها و مأموران وزارتخانه را در انجام وظايف خود ارشاد و راهنمايي كند تا مرتكب اشتباه و يا اعمال مغاير قانون نشوند. ابزارهايي كه وزير در نظارت ارشادي از آنها برخوردار است، دستورالعمل و گزارش اداري مي باشد.</a:t>
            </a:r>
            <a:endParaRPr lang="en-US" dirty="0" smtClean="0"/>
          </a:p>
          <a:p>
            <a:pPr>
              <a:buNone/>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23668" y="320046"/>
            <a:ext cx="10972800" cy="4525963"/>
          </a:xfrm>
        </p:spPr>
        <p:txBody>
          <a:bodyPr>
            <a:noAutofit/>
          </a:bodyPr>
          <a:lstStyle/>
          <a:p>
            <a:pPr algn="just">
              <a:buNone/>
            </a:pPr>
            <a:r>
              <a:rPr lang="fa-IR" sz="2800" dirty="0" smtClean="0"/>
              <a:t>دستورالعمل تعليمات و دستورهايي است كه وزير به سازمانها و مأمورين مادون ابلاغ مي كند. اين دستورات اگر ناظر به مورد خاص و خطاب به اداره يا مأمور معيني باشد، دستور و يا حكم وزارتي ناميده ميشود؛ ولي چنانچه به صورت عيني و خطاب به كليه ادارات و مأمورين باشد، بخشنامه ناميده ميشود. ويژگي هاي حقوقي بخشنامه وزارتي موارد زير ميباشد:</a:t>
            </a:r>
          </a:p>
          <a:p>
            <a:pPr algn="just">
              <a:buNone/>
            </a:pPr>
            <a:r>
              <a:rPr lang="fa-IR" sz="2800" dirty="0" smtClean="0"/>
              <a:t>- بخشنامه ها دستورات درون ساماني بوده و فقط براي مأموران معتبر و لازم الاجراست. بنابراين بخشنام هها براي افراد حق و تكليف ايجاد نميكند و به همين دليل در محاكم قابل استناد نميباشد.</a:t>
            </a:r>
          </a:p>
          <a:p>
            <a:pPr algn="just">
              <a:buNone/>
            </a:pPr>
            <a:r>
              <a:rPr lang="fa-IR" sz="2800" dirty="0" smtClean="0"/>
              <a:t>- چون بخشنامه ها براي افراد حق و تكليف ايجاد نميكند، انتشار آنها در روزنامه رسمي الزامي نيست.</a:t>
            </a:r>
          </a:p>
          <a:p>
            <a:pPr algn="just">
              <a:buNone/>
            </a:pPr>
            <a:r>
              <a:rPr lang="fa-IR" sz="2800" dirty="0" smtClean="0"/>
              <a:t>- عدم رعايت بخشنامه از سوي مأموران موجب مسؤوليت جزايي و مدني نبوده، صرفاً تخلف اداري محسوب ميشود.</a:t>
            </a:r>
          </a:p>
          <a:p>
            <a:pPr algn="just">
              <a:buNone/>
            </a:pPr>
            <a:r>
              <a:rPr lang="fa-IR" sz="2800" dirty="0" smtClean="0"/>
              <a:t>و گزارش اداري سندي است كه به منظور در جريان قرار دادن مقام مافوق (وزير) و آگاه ساختن وي از وضعيت امور و مشكلات موجود تهيه و تنظيم مي گردد.</a:t>
            </a:r>
            <a:endParaRPr lang="en-US" sz="2800" dirty="0" smtClean="0"/>
          </a:p>
          <a:p>
            <a:pPr>
              <a:buNone/>
            </a:pPr>
            <a:endParaRPr lang="en-US" sz="2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buNone/>
            </a:pPr>
            <a:r>
              <a:rPr lang="fa-IR" dirty="0" smtClean="0"/>
              <a:t>2) نظارت تعقيبي: اين نظارت جنبه كشف و تعقيب دارد، يعني وزير در صورتي كه اعمال مأموران را مغاير مقررات و مصالح اداري وزارتخانه بداند، مي تواند يا به آنها دستور دهد به نحو مقتضي نسبت به ابطال و يا اصلاح تصميمات خود اقدام كنند و يا خود رأساً تصميمات را اصلاح و يا باطل كند. بنابراين نظارت تعقيبي بعد از انجام عمل اداري توسط مأموران مادون صورت ميگيرد.</a:t>
            </a:r>
          </a:p>
          <a:p>
            <a:pPr algn="just">
              <a:buNone/>
            </a:pPr>
            <a:r>
              <a:rPr lang="fa-IR" dirty="0" smtClean="0"/>
              <a:t>ضمناً وزير به عنوان مسؤول وزارتخانه بر تمامي اعمال حقوقي وزارتخانه به استثناي قراردادها نظارت دارد. به بيان ديگر، وزير نمي تواند قراردادهايي را كه بين وزارتخانه ها و سازمان هاي تابعه آن با ساير اشخاص منعقد شده، فسخ نمايد.</a:t>
            </a:r>
            <a:endParaRPr lang="en-US" dirty="0" smtClean="0"/>
          </a:p>
          <a:p>
            <a:pPr>
              <a:buNone/>
            </a:pP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fa-IR" b="1" dirty="0" smtClean="0"/>
              <a:t>ه)اختيارات مالي: </a:t>
            </a:r>
            <a:r>
              <a:rPr lang="fa-IR" dirty="0" smtClean="0"/>
              <a:t>مطابق قانون محاسبات عمومي، اختيار امور مالي وزارتخانه با وزير مربوطه است و وزيران مكلفند هزينه هاي وزارتخانه متبوع خود را طبق بودجه كشور تشخيص دهند. پس تشخيص هزينه ها، حواله پرداخت آن در وزارتخانه و قبول هر نوع تعهد مالي از اختيارات وزير است.</a:t>
            </a:r>
          </a:p>
          <a:p>
            <a:pPr algn="just">
              <a:buNone/>
            </a:pPr>
            <a:r>
              <a:rPr lang="fa-IR" dirty="0" smtClean="0"/>
              <a:t>البته مطابق همان قانون، ذيحسابان وزارت امور اقتصادي و دارايي بر نحوه تخصيص و پرداخت هزينه ها در وزارتخانه ها نظارت مي كنند. علاوه بر اين ديوان محاسبات عمومي، سازمان بازرسي كل كشور و ديوان عدالت اداري نيز بر عملكرد مالي وزارتخانه ها نظارت مي كنند.</a:t>
            </a:r>
            <a:endParaRPr lang="en-US" dirty="0" smtClean="0"/>
          </a:p>
          <a:p>
            <a:pPr>
              <a:buNone/>
            </a:pP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fa-IR" sz="4800" b="1" dirty="0" smtClean="0"/>
              <a:t>د) اختيارات قضايي: </a:t>
            </a:r>
            <a:r>
              <a:rPr lang="fa-IR" sz="4800" dirty="0" smtClean="0"/>
              <a:t>وزير نماينده قضايي و حقوقي وزارتخانه است و براي حفظ منافع دولت و وزارتخانه ميتواند در دادگستري اقامه دعوي كند و يا به دعاوي مطروحه پاسخ گويد.</a:t>
            </a:r>
            <a:endParaRPr lang="en-US" sz="4800" dirty="0" smtClean="0"/>
          </a:p>
          <a:p>
            <a:pPr algn="just">
              <a:buNone/>
            </a:pPr>
            <a:endParaRPr lang="en-US" sz="48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normAutofit fontScale="90000"/>
          </a:bodyPr>
          <a:lstStyle/>
          <a:p>
            <a:r>
              <a:rPr lang="fa-IR" b="1" dirty="0" smtClean="0"/>
              <a:t>انتقال اختيارات</a:t>
            </a:r>
            <a:br>
              <a:rPr lang="fa-IR" b="1" dirty="0" smtClean="0"/>
            </a:br>
            <a:endParaRPr lang="en-US" dirty="0"/>
          </a:p>
        </p:txBody>
      </p:sp>
      <p:sp>
        <p:nvSpPr>
          <p:cNvPr id="3" name="Content Placeholder 2"/>
          <p:cNvSpPr>
            <a:spLocks noGrp="1"/>
          </p:cNvSpPr>
          <p:nvPr>
            <p:ph idx="1"/>
          </p:nvPr>
        </p:nvSpPr>
        <p:spPr/>
        <p:txBody>
          <a:bodyPr>
            <a:normAutofit/>
          </a:bodyPr>
          <a:lstStyle/>
          <a:p>
            <a:pPr algn="just"/>
            <a:r>
              <a:rPr lang="fa-IR" sz="4000" b="1" dirty="0" smtClean="0"/>
              <a:t> تفویض اختیار</a:t>
            </a:r>
            <a:r>
              <a:rPr lang="fa-IR" sz="4000" dirty="0" smtClean="0"/>
              <a:t> : پاره</a:t>
            </a:r>
            <a:r>
              <a:rPr lang="en-US" sz="4000" dirty="0" smtClean="0"/>
              <a:t> </a:t>
            </a:r>
            <a:r>
              <a:rPr lang="fa-IR" sz="4000" dirty="0" smtClean="0"/>
              <a:t>ای از قواعد حقوق خصوصی و حقوق عمومی با یکدیگر اختلاف فاحشی دارند . به عنوان مثال  در </a:t>
            </a:r>
            <a:r>
              <a:rPr lang="fa-IR" sz="4000" u="sng" dirty="0" smtClean="0"/>
              <a:t>حقوق خصوصی</a:t>
            </a:r>
            <a:r>
              <a:rPr lang="fa-IR" sz="4000" dirty="0" smtClean="0"/>
              <a:t> بر مبنای </a:t>
            </a:r>
            <a:r>
              <a:rPr lang="fa-IR" sz="4000" b="1" dirty="0" smtClean="0"/>
              <a:t>« اصل آزادی اراده ی افراد در امور خصوصی</a:t>
            </a:r>
            <a:r>
              <a:rPr lang="fa-IR" sz="4000" dirty="0" smtClean="0"/>
              <a:t> » افراد می توانند هر نوع توافقی را که مغایر با قانون نباشد با یکدیگر انجام دهند یعنی اگر مثلاً فردی انجام امور خود را به شخص دیگری وکالت دهد بر اساس انعقاد این عقد وکالت ، هیچ مانع قانونی وجود ندارد </a:t>
            </a:r>
            <a:endParaRPr lang="en-US" sz="40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p:txBody>
          <a:bodyPr>
            <a:normAutofit fontScale="85000" lnSpcReduction="10000"/>
          </a:bodyPr>
          <a:lstStyle/>
          <a:p>
            <a:pPr algn="just"/>
            <a:r>
              <a:rPr lang="fa-IR" b="1" dirty="0" smtClean="0"/>
              <a:t>تفويض اختيار </a:t>
            </a:r>
            <a:r>
              <a:rPr lang="fa-IR" dirty="0" smtClean="0"/>
              <a:t>وضعيتي است كه يكي از مقامات مافوق اداري، اجراي برخي از اختيارات غيراساسي خود را به مأموران زيردست واگذار مي كند، به گونه اي كه گيرنده اختيارات </a:t>
            </a:r>
            <a:r>
              <a:rPr lang="fa-IR" b="1" dirty="0" smtClean="0"/>
              <a:t>اداري: </a:t>
            </a:r>
            <a:r>
              <a:rPr lang="fa-IR" dirty="0" smtClean="0"/>
              <a:t>مكمل واگذاركننده اختيارات محسوب ميشود. پس تفويض اختيار به طور خلاصه به معناي انتقال قسمتي از اختيارات رييس به مرئوس است.</a:t>
            </a:r>
          </a:p>
          <a:p>
            <a:pPr algn="just"/>
            <a:r>
              <a:rPr lang="fa-IR" dirty="0" smtClean="0"/>
              <a:t>لازم به ذكر است به توجه به گسترش واحدهاي اداري، تنوع وظايف و تكاليف اداري، افزايش تعداد مأموران دولتي و ...، مديريت كليه امور اداري توسط يك فرد بسيار مشكل است و به همين دليل، مكانيزم تفويض اختيار براي كمك به مقامات مافوق به وجود آمده است.</a:t>
            </a:r>
          </a:p>
          <a:p>
            <a:pPr algn="just"/>
            <a:r>
              <a:rPr lang="fa-IR" dirty="0" smtClean="0"/>
              <a:t>ضمن اينكه از منظر سيستمهاي اداري، هرچه تفويض اختيارات بيشتر باشد، عدم تمركز سازماني نيز افزايش خواهد يافت. </a:t>
            </a:r>
          </a:p>
          <a:p>
            <a:pPr algn="just"/>
            <a:r>
              <a:rPr lang="fa-IR" dirty="0" smtClean="0"/>
              <a:t>البته تفويض اختيارات با رعايت برخي اصول اداري ممكن است. اين اصول عبارتند از اينكه:</a:t>
            </a:r>
            <a:endParaRPr lang="en-US" dirty="0" smtClean="0"/>
          </a:p>
          <a:p>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fa-IR" dirty="0" smtClean="0"/>
              <a:t>اما در </a:t>
            </a:r>
            <a:r>
              <a:rPr lang="fa-IR" u="sng" dirty="0" smtClean="0"/>
              <a:t>حقوق عمومی</a:t>
            </a:r>
            <a:r>
              <a:rPr lang="fa-IR" dirty="0" smtClean="0"/>
              <a:t> ، قواعدی که تصویب شده مانند توافقات صورت گرفته در حقوق خصوصی نیست به عنوان مثال در بحث استخدام که یک قاعده ی مهم ِ حقوق عمومی است گفته شده که </a:t>
            </a:r>
            <a:r>
              <a:rPr lang="fa-IR" b="1" dirty="0" smtClean="0"/>
              <a:t>استخدام قائم به شخص است</a:t>
            </a:r>
            <a:r>
              <a:rPr lang="fa-IR" dirty="0" smtClean="0"/>
              <a:t> بنابراین فرد نمی تواند دیگری را به نمایندگی و  وکالت از خود مأمور انجام وظایف محوّله سازد زیرا دولت بنا به وجود شخصیّت او قرارداد را امضا کرده است اما گستردگی اَعمال اداری و پیچیده بودن ِ آن در عمل باعث شده تا مقامات اداری ِ بالاتر انجام پاره ای از وظایف اداری خود را به مقامات اداری پایین تر واگذار کنند که بدین عمل « تفویض اختیار » می گویند که دارای شرایط و آثاری می باشد </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33046"/>
            <a:ext cx="10972800" cy="5493123"/>
          </a:xfrm>
        </p:spPr>
        <p:txBody>
          <a:bodyPr>
            <a:normAutofit lnSpcReduction="10000"/>
          </a:bodyPr>
          <a:lstStyle/>
          <a:p>
            <a:pPr algn="just"/>
            <a:r>
              <a:rPr lang="fa-IR" dirty="0" smtClean="0"/>
              <a:t>چنانكه مشاهده</a:t>
            </a:r>
            <a:r>
              <a:rPr lang="en-US" dirty="0" smtClean="0"/>
              <a:t> </a:t>
            </a:r>
            <a:r>
              <a:rPr lang="fa-IR" dirty="0" smtClean="0"/>
              <a:t>شد، متصدي اصلي اختيارات وسيعي كه براي اداره يك وزارتخانه پي شبيني شده، وزير ميباشد و وي در مقابل رييس جمهور و مجلس مسؤول است. با اين حال گاه ديده ميشود اشخاص ديگري غير از وزير مربوطه در امور وزارتخانه تصميم گيري مي كنند؛ بايد توجه داشت تصميم گيري اين افراد صلاحيت ذاتي آنها نبوده و ناشي از كفالت و يا تفويض اختيارات اداري است.</a:t>
            </a:r>
          </a:p>
          <a:p>
            <a:pPr algn="just"/>
            <a:r>
              <a:rPr lang="fa-IR" dirty="0" smtClean="0"/>
              <a:t>البته اصل بر اين است كه مأموران دولت نميتوانند اختيارات و وظايف خود را به ديگران بسپارند و به همين دليل، انتقال اختيارات اداري امري استثنايي محسوب ميشود. پس در مواردي كه مستخدم دولت به دلايل قانوني قادر به انجام وظايف و تكاليف اداري خود نباشد، مقنن به منظور تداوم و استمرار امور عمومي انتقال اختيارات را مجاز مي داند. انتقال اختيارات اداري ممكن است از طريق </a:t>
            </a:r>
            <a:r>
              <a:rPr lang="fa-IR" dirty="0" smtClean="0">
                <a:effectLst>
                  <a:outerShdw blurRad="38100" dist="38100" dir="2700000" algn="tl">
                    <a:srgbClr val="000000">
                      <a:alpha val="43137"/>
                    </a:srgbClr>
                  </a:outerShdw>
                </a:effectLst>
              </a:rPr>
              <a:t>كفالت اداري و يا تفويض اختيارات </a:t>
            </a:r>
            <a:r>
              <a:rPr lang="fa-IR" dirty="0" smtClean="0"/>
              <a:t>اداري محقق شود.</a:t>
            </a:r>
            <a:endParaRPr lang="en-US" dirty="0" smtClean="0"/>
          </a:p>
          <a:p>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47114"/>
            <a:ext cx="10972800" cy="5479055"/>
          </a:xfrm>
        </p:spPr>
        <p:txBody>
          <a:bodyPr>
            <a:normAutofit lnSpcReduction="10000"/>
          </a:bodyPr>
          <a:lstStyle/>
          <a:p>
            <a:pPr algn="just">
              <a:buNone/>
            </a:pPr>
            <a:r>
              <a:rPr lang="fa-IR" b="1" dirty="0" smtClean="0"/>
              <a:t>     شرایط صحّت تفویض اختیار</a:t>
            </a:r>
            <a:r>
              <a:rPr lang="fa-IR" dirty="0" smtClean="0"/>
              <a:t> : </a:t>
            </a:r>
            <a:endParaRPr lang="en-US" dirty="0" smtClean="0"/>
          </a:p>
          <a:p>
            <a:pPr algn="just">
              <a:buNone/>
            </a:pPr>
            <a:r>
              <a:rPr lang="ar-SA" b="1" dirty="0" smtClean="0"/>
              <a:t>1-</a:t>
            </a:r>
            <a:r>
              <a:rPr lang="ar-SA" dirty="0" smtClean="0"/>
              <a:t>     </a:t>
            </a:r>
            <a:r>
              <a:rPr lang="fa-IR" dirty="0" smtClean="0"/>
              <a:t>تفویض اختیار باید با رضایت تفویض کننده صورت گیرد ؛ بنابراین وزیر اجباری در واگذاری اختیارات ندارد .</a:t>
            </a:r>
            <a:endParaRPr lang="en-US" dirty="0" smtClean="0"/>
          </a:p>
          <a:p>
            <a:pPr algn="just">
              <a:buNone/>
            </a:pPr>
            <a:r>
              <a:rPr lang="ar-SA" b="1" dirty="0" smtClean="0"/>
              <a:t>2-</a:t>
            </a:r>
            <a:r>
              <a:rPr lang="ar-SA" dirty="0" smtClean="0"/>
              <a:t>     </a:t>
            </a:r>
            <a:r>
              <a:rPr lang="fa-IR" dirty="0" smtClean="0"/>
              <a:t>کسانیکه به نفع و به نام آنها تفویض اختیار صورت می گیرد می بایستی در قوانین و مقررات مشخص و معین شده باشد.</a:t>
            </a:r>
            <a:endParaRPr lang="en-US" dirty="0" smtClean="0"/>
          </a:p>
          <a:p>
            <a:pPr algn="just">
              <a:buNone/>
            </a:pPr>
            <a:r>
              <a:rPr lang="ar-SA" b="1" dirty="0" smtClean="0"/>
              <a:t>3-</a:t>
            </a:r>
            <a:r>
              <a:rPr lang="ar-SA" dirty="0" smtClean="0"/>
              <a:t>   </a:t>
            </a:r>
            <a:r>
              <a:rPr lang="fa-IR" dirty="0" smtClean="0"/>
              <a:t> حدود و میزان تفویض اختیار باید مشخص باشد و اصولاً نمی توان تمامی ِ اختیارات را از طریق تفویض اختیار ، به دیگری محوّل کرد بنابراین فقط قسمتی از اختیارات قابلیّت واگذاری به غیر را دارند زیرا اگر منطقی بیاندیشیم بدین نتیجه دست می یابیم که اگر تمامی اختیارات تفویض شود به منزله ی خروج از دستگاه دولتی و به تعبیری استعفا ( طلب ِ کناره گیری ) از مسئولیّت اداری می باشد .</a:t>
            </a:r>
            <a:endParaRPr lang="en-US" dirty="0" smtClean="0"/>
          </a:p>
          <a:p>
            <a:pPr algn="just">
              <a:buNone/>
            </a:pP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endParaRPr lang="en-US" dirty="0" smtClean="0"/>
          </a:p>
          <a:p>
            <a:pPr algn="just">
              <a:buNone/>
            </a:pPr>
            <a:r>
              <a:rPr lang="ar-SA" b="1" dirty="0" smtClean="0"/>
              <a:t>4-</a:t>
            </a:r>
            <a:r>
              <a:rPr lang="ar-SA" dirty="0" smtClean="0"/>
              <a:t>   </a:t>
            </a:r>
            <a:r>
              <a:rPr lang="fa-IR" dirty="0" smtClean="0"/>
              <a:t> در تفویض اختیار نمی توان اختیارات اساسی را واگذار کرد . مثلاً یکی از وظایف اصلی هر یک از وزرا ، حضور در جلسات هیأت وزیران است و وزیر نمی تواند این اختیار را به معاون خود تفویض کند. </a:t>
            </a:r>
            <a:endParaRPr lang="en-US" dirty="0" smtClean="0"/>
          </a:p>
          <a:p>
            <a:pPr algn="just">
              <a:buNone/>
            </a:pPr>
            <a:r>
              <a:rPr lang="ar-SA" b="1" dirty="0" smtClean="0"/>
              <a:t>5-</a:t>
            </a:r>
            <a:r>
              <a:rPr lang="ar-SA" dirty="0" smtClean="0"/>
              <a:t>   </a:t>
            </a:r>
            <a:r>
              <a:rPr lang="fa-IR" dirty="0" smtClean="0"/>
              <a:t> تفویض اختیار باید کتبی باشد و اگر کتباً اختیارات واگذار نشود باعث سو استفاده ی اداری می گردد . </a:t>
            </a:r>
            <a:endParaRPr lang="en-US" dirty="0" smtClean="0"/>
          </a:p>
          <a:p>
            <a:pPr algn="just">
              <a:buNone/>
            </a:pP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595532" y="337626"/>
            <a:ext cx="10972800" cy="5605664"/>
          </a:xfrm>
        </p:spPr>
        <p:txBody>
          <a:bodyPr>
            <a:noAutofit/>
          </a:bodyPr>
          <a:lstStyle/>
          <a:p>
            <a:pPr algn="just">
              <a:buNone/>
            </a:pPr>
            <a:r>
              <a:rPr lang="fa-IR" sz="2400" b="1" dirty="0" smtClean="0"/>
              <a:t>آثار حقوقی تفویض اختیار</a:t>
            </a:r>
            <a:r>
              <a:rPr lang="fa-IR" sz="2400" dirty="0" smtClean="0"/>
              <a:t> : </a:t>
            </a:r>
            <a:endParaRPr lang="en-US" sz="2400" dirty="0" smtClean="0"/>
          </a:p>
          <a:p>
            <a:pPr algn="just">
              <a:buNone/>
            </a:pPr>
            <a:r>
              <a:rPr lang="en-US" sz="2400" b="1" dirty="0" smtClean="0"/>
              <a:t>1</a:t>
            </a:r>
            <a:r>
              <a:rPr lang="fa-IR" sz="2400" dirty="0" smtClean="0"/>
              <a:t>- تفویض در چهارچوب داخلی سازمان اداری صورت می گیرد بنابراین یک رابطه ی حقوقی سازمانی است مختص به مقامات بالاتر که هر وقت بخواهد می تواند آن را پس بگیرد .</a:t>
            </a:r>
            <a:endParaRPr lang="en-US" sz="2400" dirty="0" smtClean="0"/>
          </a:p>
          <a:p>
            <a:pPr algn="just">
              <a:buNone/>
            </a:pPr>
            <a:r>
              <a:rPr lang="en-US" sz="2400" b="1" dirty="0" smtClean="0"/>
              <a:t>2</a:t>
            </a:r>
            <a:r>
              <a:rPr lang="fa-IR" sz="2400" dirty="0" smtClean="0"/>
              <a:t>- تفویض اختیار از یک مقام اداری به یک مقام اداری دیگر انجام می گیرد . در واقع می توان گفت که مسئولیت دو چندان می شود ( </a:t>
            </a:r>
            <a:r>
              <a:rPr lang="fa-IR" sz="2400" b="1" dirty="0" smtClean="0"/>
              <a:t>ایجاد مسئولیّت مضاعف</a:t>
            </a:r>
            <a:r>
              <a:rPr lang="fa-IR" sz="2400" dirty="0" smtClean="0"/>
              <a:t> ) به این معنا که از مقام اول و اصلی ، سلب مسئولیّت نمی شود بلکه او مکلّف است همواره پاسخگو باشد و بر اجرای صحیح امور نظارت کند . </a:t>
            </a:r>
            <a:endParaRPr lang="en-US" sz="2400" dirty="0" smtClean="0"/>
          </a:p>
          <a:p>
            <a:pPr algn="just">
              <a:buNone/>
            </a:pPr>
            <a:r>
              <a:rPr lang="en-US" sz="2400" b="1" dirty="0" smtClean="0"/>
              <a:t>3</a:t>
            </a:r>
            <a:r>
              <a:rPr lang="fa-IR" sz="2400" dirty="0" smtClean="0"/>
              <a:t>- با برکناری فردی که اختیارات خود را تفویض کرده است ، اختیارات تفویض شده به دیگری نیز به خودی خود باطل می گردد .</a:t>
            </a:r>
            <a:endParaRPr lang="en-US" sz="2400" dirty="0" smtClean="0"/>
          </a:p>
          <a:p>
            <a:pPr algn="just">
              <a:buNone/>
            </a:pPr>
            <a:r>
              <a:rPr lang="en-US" sz="2400" dirty="0" smtClean="0"/>
              <a:t>4</a:t>
            </a:r>
            <a:r>
              <a:rPr lang="fa-IR" sz="2400" dirty="0" smtClean="0"/>
              <a:t>- در صورت فوت مقام تفویض کننده یا اتمام دوره ی خدمت وی ، اختیارات تفویض شونده از بین نمی رود مگر آنکه مقام بعدی که به جای او انتخاب می شود ، تفویض اختیار را نپذیرد و به تبع آن تفویض اختیارات از بین می رود . بیشتر حقوقدانان در این نظریه اشتراک نظر دارند که تفویض اختیار از قواعد استثنایی ِحقوق است و دارای معایبی است و ضرر آن بیش از سود آن است . </a:t>
            </a:r>
            <a:endParaRPr lang="en-US" sz="2400" dirty="0" smtClean="0"/>
          </a:p>
          <a:p>
            <a:pPr algn="just">
              <a:buNone/>
            </a:pPr>
            <a:r>
              <a:rPr lang="en-US" sz="2400" dirty="0" smtClean="0"/>
              <a:t>5</a:t>
            </a:r>
            <a:r>
              <a:rPr lang="fa-IR" sz="2400" dirty="0" smtClean="0"/>
              <a:t>- تفویض اختیار باعث لُوث شدن ( ایجاد شک و تردید در کارها ) مسئولیّت می شود و حتی المقدور نباید از تفویض اختیار استفاده نمود .</a:t>
            </a:r>
            <a:endParaRPr lang="en-US" sz="2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998806"/>
            <a:ext cx="10972800" cy="5127363"/>
          </a:xfrm>
        </p:spPr>
        <p:txBody>
          <a:bodyPr>
            <a:normAutofit/>
          </a:bodyPr>
          <a:lstStyle/>
          <a:p>
            <a:pPr algn="just"/>
            <a:r>
              <a:rPr lang="ar-SA" dirty="0" smtClean="0"/>
              <a:t>     </a:t>
            </a:r>
            <a:r>
              <a:rPr lang="fa-IR" b="1" dirty="0" smtClean="0"/>
              <a:t>کفالت اداری</a:t>
            </a:r>
            <a:r>
              <a:rPr lang="fa-IR" dirty="0" smtClean="0"/>
              <a:t> : نوعی واگذاری اختیارات به فردی پائین تر یا مرجع اداری دیگر است . با توجه به اینکه کفالت اداری امری اختیاری نیست بلکه در مواردی همچون بیماری ، مسافرت ، مرخصی و نظایر آن که اجرای وظایف این سیستم ، کاربرد عملی ندارد از طرف دیگر مطابق با « اصل مداومت امور عمومی و تعطیل بردار نبودن آن» قانونگذار پیش بینی کرده است در اینگونه موارد فرد دیگری بطور موقّت امور اداری را انجام می دهد که به آن شخص « کفیل » می گویند . در واقع کفیل کارمندی پایین تر است که بطور موقت قائم مقام شغل بالاتر از خود می شود به عنوان مثال در غیاب وزیر ، معاون او کفیل وزارتخانه است . کفیل دارای تمامی اختیاراتی است که مقام بالاتر دارد به جز مواردی که استثنا شده است .</a:t>
            </a:r>
            <a:endParaRPr lang="en-US" dirty="0" smtClean="0"/>
          </a:p>
          <a:p>
            <a:pPr algn="just"/>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1167618"/>
            <a:ext cx="10972800" cy="4958551"/>
          </a:xfrm>
        </p:spPr>
        <p:txBody>
          <a:bodyPr>
            <a:normAutofit fontScale="92500"/>
          </a:bodyPr>
          <a:lstStyle/>
          <a:p>
            <a:pPr algn="just"/>
            <a:r>
              <a:rPr lang="fa-IR" dirty="0" smtClean="0"/>
              <a:t>تفویض امضا : تفویض امضا را نباید با تفویض اختیار اشتباه کرد . تفویض امضا منحصراً به امضا کردن نامه ها و برخی اسناد گفته می شود که مقامی این اختیار را به کسی دیگر محوّل می کند . تفویض امضا جنبه ی اعتماد شخصی دارد و با تغئیر تفویض کننده یا گیرنده ی امضا ، تفویض امضا از بین می رود ؛ حال آنکه در تفویض اختیار اینگونه نیست.</a:t>
            </a:r>
            <a:endParaRPr lang="en-US" dirty="0" smtClean="0"/>
          </a:p>
          <a:p>
            <a:pPr algn="just">
              <a:buNone/>
            </a:pPr>
            <a:r>
              <a:rPr lang="fa-IR" dirty="0" smtClean="0"/>
              <a:t> افزون بر این در تفویض امضا اگر جرمی واقع شود ، مسئولیّت امر متوجه تفویض کننده ی امضا بوده و می بایستی پاسخگو باشد و مسئولیت تفویض گیرنده ، بر حسب اوضاع و احوال در باب شرکت یا معاونت در ارتکاب جرم خواهد بود . در هر صورت ، تفویض اختیار یا تفویض امضا مَنوط به اجازه ی قانون یا مقررات سازمانی است و ضمناً موضوع باید به آگاهی افراد ذی نفع ( کارمندان ) برسد </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buNone/>
            </a:pPr>
            <a:r>
              <a:rPr lang="fa-IR" b="1" dirty="0" smtClean="0"/>
              <a:t>نظارت قضايي بر اعمال و تصميمات واحدهاي اداري</a:t>
            </a:r>
          </a:p>
          <a:p>
            <a:pPr algn="just">
              <a:buNone/>
            </a:pPr>
            <a:r>
              <a:rPr lang="fa-IR" dirty="0" smtClean="0"/>
              <a:t>مطابق اصل 173 قانون اساسي، ديوان عدالت اداري به منظور رسيدگي به شكايات و تظلمات و اعتراضات مردم نسبت به مأمورين يا واحدها يا آيين نامه هاي دولتي و احقاق حقوق آن ها در سال 1360 ايجاد شده است. آخرين قانون ديوان مصوب 1385/3/9 مجلس شوراي اسلامي مي باشد كه پس از بروز اختلاف نظر بين مجلس شوراي اسلامي و شوراي نگهبان در تاریخ 1385/9/25 توسط مجمع تشخيص مصلحت نظام تصويب گرديد.</a:t>
            </a:r>
          </a:p>
          <a:p>
            <a:pPr algn="just">
              <a:buNone/>
            </a:pPr>
            <a:r>
              <a:rPr lang="fa-IR" b="1" dirty="0" smtClean="0"/>
              <a:t>1 - تشكيلات ديوان عدالت اداري</a:t>
            </a:r>
          </a:p>
          <a:p>
            <a:pPr algn="just">
              <a:buNone/>
            </a:pPr>
            <a:r>
              <a:rPr lang="fa-IR" dirty="0" smtClean="0"/>
              <a:t>اركان اصلي ديوان عدالت اداري عبارتند از رئيس ديوان، شعب و هيأت عمومي ديوان.</a:t>
            </a:r>
            <a:endParaRPr lang="fa-IR" b="1" dirty="0" smtClean="0"/>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buNone/>
            </a:pPr>
            <a:r>
              <a:rPr lang="fa-IR" dirty="0" smtClean="0"/>
              <a:t>رئيس ديوان عدالت اداري با حكم رئيس قوه قضائيه منصوب ميشود و هم زمان رئيس شعبه اول ديوان نيز مي باشد. از اختيارات اساسي رئيس ديوان كه مي توان به آنها اشاره كرد عبارت است از اينكه قضات ديوان با پيشنهاد رئيس ديوان و حكم رئيس قوه قضائيه منصوب مي شوند و همچنين تشكيلات قضايي و اداري ديوان، توسط رئيس ديوان پيشنهاد و به تصويب رئيس قوه قضائيه ميرسد.</a:t>
            </a:r>
          </a:p>
          <a:p>
            <a:pPr algn="just">
              <a:buNone/>
            </a:pPr>
            <a:r>
              <a:rPr lang="fa-IR" dirty="0" smtClean="0"/>
              <a:t>شعب ديوان كه هر يك داراي يك رئيس و دو مستشار است. البته تعدادي كارشناس از رشت ههاي مورد نياز ديوان كه داراي حداقل دهسال سابقه كار اداري و مدرك كارشناسي يا بالاتر باشند به عنوان مشاور شعب و با حكم رئيس قوه قضائيه منصوب ميشوند.</a:t>
            </a:r>
          </a:p>
          <a:p>
            <a:pPr algn="just">
              <a:buNone/>
            </a:pPr>
            <a:r>
              <a:rPr lang="fa-IR" dirty="0" smtClean="0"/>
              <a:t>هيأت عمومي ديوان كه با شركت حداقل دو سوم رؤسا و مستشاران شعب ديوان به رياست رئيس ديوان و يا معاون قضايي وي تشكيل مي شود.</a:t>
            </a:r>
            <a:endParaRPr lang="en-US" dirty="0" smtClean="0"/>
          </a:p>
          <a:p>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fa-IR" b="1" dirty="0" smtClean="0"/>
              <a:t>صلاحيت ديوان عدالت اداري</a:t>
            </a:r>
          </a:p>
          <a:p>
            <a:pPr algn="just">
              <a:buNone/>
            </a:pPr>
            <a:r>
              <a:rPr lang="fa-IR" dirty="0" smtClean="0"/>
              <a:t>صلاحيت و اختيارات شعب و هيأت عمومي ديوان در ماده 13 و 19 قانون ديوان عدالت اداري ذكر شده است.</a:t>
            </a:r>
          </a:p>
          <a:p>
            <a:pPr algn="just">
              <a:buNone/>
            </a:pPr>
            <a:r>
              <a:rPr lang="fa-IR" b="1" dirty="0" smtClean="0"/>
              <a:t>-1-٢ صلاحيت شعب ديوان</a:t>
            </a:r>
          </a:p>
          <a:p>
            <a:pPr algn="just">
              <a:buNone/>
            </a:pPr>
            <a:r>
              <a:rPr lang="fa-IR" dirty="0" smtClean="0"/>
              <a:t>با توجه به ماده 13 قانون، صلاحيت و اختيارات شعب ديوان به دو بخش تقسيم شده است.</a:t>
            </a:r>
            <a:endParaRPr lang="en-US" dirty="0" smtClean="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buNone/>
            </a:pPr>
            <a:r>
              <a:rPr lang="fa-IR" b="1" dirty="0" smtClean="0"/>
              <a:t>الف- صلاحيت ها و اختياراتي كه شعب ديوان به عنوان مرجع قضايي بدوي به شكايات و اعتراضات اشخاص رسيدگي مي كنند.</a:t>
            </a:r>
          </a:p>
          <a:p>
            <a:pPr algn="just">
              <a:buNone/>
            </a:pPr>
            <a:r>
              <a:rPr lang="fa-IR" dirty="0" smtClean="0"/>
              <a:t>صلاحيت هاي موضوع اين بند عبارتند از:</a:t>
            </a:r>
          </a:p>
          <a:p>
            <a:pPr algn="just">
              <a:buNone/>
            </a:pPr>
            <a:r>
              <a:rPr lang="fa-IR" dirty="0" smtClean="0"/>
              <a:t>-1 رسيدگي به شكايات و تظلمات اشخاص حقيقي يا حقوقي حقوق خصوصي از:</a:t>
            </a:r>
          </a:p>
          <a:p>
            <a:pPr algn="just">
              <a:buNone/>
            </a:pPr>
            <a:r>
              <a:rPr lang="fa-IR" dirty="0" smtClean="0"/>
              <a:t>- تصميمات و اقدامات واحدهاي دولتي اعم از وزارت خانه ها وسازمان ها و مؤسسات و شركت هاي دولتي و شهرداري ها و تشكيلات و نهادهاي انقلابي و مؤسسات وابسته به آنها.</a:t>
            </a:r>
          </a:p>
          <a:p>
            <a:pPr algn="just">
              <a:buNone/>
            </a:pPr>
            <a:r>
              <a:rPr lang="fa-IR" dirty="0" smtClean="0"/>
              <a:t>- تصميمات و اقدامات مأموران واحدهاي مذكور در بند الف در امور راجع به وظايف آن ها.</a:t>
            </a:r>
          </a:p>
          <a:p>
            <a:pPr algn="just">
              <a:buNone/>
            </a:pPr>
            <a:r>
              <a:rPr lang="fa-IR" dirty="0" smtClean="0"/>
              <a:t>-2 رسيدگي به شكايات قضات و مشمولين قانون استخدام كشوري و ساير مستخدمان واحدها و مؤسسات مذكور در بند يك و مستخدمان مؤسساتي كه شمول اين قانون نسبت به آن ها محتاج ذكر نام است اعم از لشكري و كشوري از حيث تضييع حقوق استخدامي.</a:t>
            </a:r>
            <a:endParaRPr lang="en-US" dirty="0" smtClean="0"/>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fa-IR" b="1" dirty="0" smtClean="0"/>
              <a:t>ب - صلاحيت ها و اختياراتي كه شعب ديوان در مسند مرجع عالي قضايي به شكايات و اعتراضات اشخاص رسيدگي مي كند.</a:t>
            </a:r>
          </a:p>
          <a:p>
            <a:pPr algn="just">
              <a:buNone/>
            </a:pPr>
            <a:r>
              <a:rPr lang="fa-IR" dirty="0" smtClean="0"/>
              <a:t>صلاحيت هاي مربوط به اين بند عبارت است از رسيدگي به اعتراضات و شكايات از آراء و تصميمات قطعي دادگا ههاي اداري، هيأت هاي بازرسي و كميسيون هايي مانند كميسيون هاي مالياتي، شوراي كارگاه، هيأت حل اختلاف كارگر و كارفرما، كميسيون موضوع ماده 100 قانون شهرداريها، كميسيون موضوع ماده 56 قانون حفاظت و بهره برداري از جنگل ها و منابع طبيعي و اصلاحات بعدي آن منحصراً از حيث نقض قوانين و مقررات يا مخالفت با آ نها</a:t>
            </a:r>
            <a:r>
              <a:rPr lang="fa-IR" b="1" dirty="0" smtClean="0"/>
              <a:t>.</a:t>
            </a:r>
            <a:endParaRPr lang="en-US" dirty="0" smtClean="0"/>
          </a:p>
          <a:p>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393888"/>
            <a:ext cx="10972800" cy="5366514"/>
          </a:xfrm>
        </p:spPr>
        <p:txBody>
          <a:bodyPr>
            <a:noAutofit/>
          </a:bodyPr>
          <a:lstStyle/>
          <a:p>
            <a:pPr algn="just">
              <a:buNone/>
            </a:pPr>
            <a:r>
              <a:rPr lang="fa-IR" b="1" dirty="0" smtClean="0"/>
              <a:t>صلاحيت هيأت عمومي ديوان</a:t>
            </a:r>
          </a:p>
          <a:p>
            <a:pPr algn="just">
              <a:buNone/>
            </a:pPr>
            <a:r>
              <a:rPr lang="fa-IR" dirty="0" smtClean="0"/>
              <a:t>مطابق ماده 19 قانون ديوان عدالت اداري، حدود صلاحيت و اختيارات هيأت عمومي ديوان به شرح زير است:</a:t>
            </a:r>
          </a:p>
          <a:p>
            <a:pPr algn="just">
              <a:buNone/>
            </a:pPr>
            <a:r>
              <a:rPr lang="fa-IR" dirty="0" smtClean="0"/>
              <a:t>١- رسيدگي به شكايات و تظلمات و اعتراضات اشخاص حقيقي يا حقوقي از آئين نامه ها و ساير نظامات و مقررات دولتي و شهرداري ها از حيث مخالفت مدلول آنها با قانون و احقاق حقوق اشخاص در مواردي كه تصميمات يا اقدامات يا مقررات مذكور به علت برخلاف قانون بودن آن و يا عدم صلاحيت مرجع مربوط يا تجاوز يا سوء استفاده از اختيارات يا تخلف در اجراي قوانين و مقررات يا خودداري از انجام وظايفي كه موجب تضييع حقوق اشخاص ميشود.</a:t>
            </a:r>
          </a:p>
          <a:p>
            <a:pPr algn="just">
              <a:buNone/>
            </a:pPr>
            <a:r>
              <a:rPr lang="fa-IR" dirty="0" smtClean="0"/>
              <a:t>-2 صدور رأي وحدت رويه در مورد آراي متناقض صادره از شعب ديوان.</a:t>
            </a:r>
          </a:p>
          <a:p>
            <a:pPr algn="just">
              <a:buNone/>
            </a:pPr>
            <a:r>
              <a:rPr lang="fa-IR" dirty="0" smtClean="0"/>
              <a:t>-3 صدور رأي وحدت رويه در صورتي كه نسبت به موضوع واحد، آراء مشابه متعدد صادر شده باشد.</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64234"/>
            <a:ext cx="10972800" cy="5661935"/>
          </a:xfrm>
        </p:spPr>
        <p:txBody>
          <a:bodyPr>
            <a:normAutofit/>
          </a:bodyPr>
          <a:lstStyle/>
          <a:p>
            <a:pPr algn="just">
              <a:buNone/>
            </a:pPr>
            <a:r>
              <a:rPr lang="fa-IR" sz="3600" dirty="0" smtClean="0"/>
              <a:t>در پايان اين بحث لازم به ذكر است، قانونگذار صراحتاً رسيدگي به تصميمات و مصوبات برخي نهادها را از حدود صلاحيت شعب و هيأت عمومي ديوان خارج نموده است. اين موارد كه از اهميت بسياري نيز برخوردارند، عبارت از موارد ذيل مي باشد:</a:t>
            </a:r>
          </a:p>
          <a:p>
            <a:pPr algn="just">
              <a:buNone/>
            </a:pPr>
            <a:r>
              <a:rPr lang="fa-IR" sz="3600" dirty="0" smtClean="0"/>
              <a:t>-1 تصميمات و آراء دادگاه ها و ساير مراجع قضائي دادگستري و نظامي و دادگا ههاي انتظامي قضات دادگستري و نيروهاي مسلح.</a:t>
            </a:r>
          </a:p>
          <a:p>
            <a:pPr algn="just">
              <a:buNone/>
            </a:pPr>
            <a:r>
              <a:rPr lang="fa-IR" sz="3600" dirty="0" smtClean="0"/>
              <a:t>-2 رسيدگي به تصميمات قضائي قوه قضائيه و مصوبات و تصميمات شوراي نگهبان، مجمع تشخيص مصلحت نظام، مجلس خبرگان، شوراي عالي امنيت ملي و شوراي عالي انقلاب فرهنگي.</a:t>
            </a:r>
            <a:endParaRPr lang="en-US" sz="3600" dirty="0" smtClean="0"/>
          </a:p>
          <a:p>
            <a:endParaRPr lang="en-US" sz="36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5" name="Content Placeholder 3"/>
          <p:cNvSpPr>
            <a:spLocks noGrp="1"/>
          </p:cNvSpPr>
          <p:nvPr>
            <p:ph idx="1"/>
          </p:nvPr>
        </p:nvSpPr>
        <p:spPr>
          <a:xfrm>
            <a:off x="609600" y="309492"/>
            <a:ext cx="10972800" cy="5887018"/>
          </a:xfrm>
        </p:spPr>
        <p:txBody>
          <a:bodyPr>
            <a:noAutofit/>
          </a:bodyPr>
          <a:lstStyle/>
          <a:p>
            <a:pPr algn="just" rtl="1">
              <a:buNone/>
            </a:pPr>
            <a:r>
              <a:rPr lang="fa-IR" sz="2400" b="1" dirty="0" smtClean="0"/>
              <a:t>اجراي احكام ديوان عدالت اداري</a:t>
            </a:r>
          </a:p>
          <a:p>
            <a:pPr algn="just" rtl="1">
              <a:buNone/>
            </a:pPr>
            <a:r>
              <a:rPr lang="fa-IR" sz="2400" dirty="0" smtClean="0"/>
              <a:t>به منظور اجراي احكام صادره از شعب ديوان، واحد اجراي احكام زير نظر رئيس ديوان يا يكي از معاونان وي تشكيل مي شود و تعدادي دادرس علي البدل اقدام به اجراي احكام صادره مي نمايند. كليه اشخاص و مراجع طرف شكايت مكلفند آراء ديوان را پس از ابلاغ فوراً اجرا نمايند. در صورت استنكاف شخص يا مرجع محكوم عليه از اجراي رأي، شعبه صادركننده رأي، به درخواست محكوم له، موضوع را به رئيس ديوان منعكس مي كند و رئيس ديوان يا معاون او مراتب را جهت اجراء به يكي از دادرسان واحد اجراي احكام ارجاع مينمايد.</a:t>
            </a:r>
          </a:p>
          <a:p>
            <a:pPr algn="just" rtl="1">
              <a:buNone/>
            </a:pPr>
            <a:r>
              <a:rPr lang="fa-IR" sz="2400" dirty="0" smtClean="0"/>
              <a:t>دادرس اجراي احكام از طرق زير مبادرت به اجراي حكم مينمايد:</a:t>
            </a:r>
          </a:p>
          <a:p>
            <a:pPr algn="just" rtl="1">
              <a:buNone/>
            </a:pPr>
            <a:r>
              <a:rPr lang="fa-IR" sz="2400" dirty="0" smtClean="0"/>
              <a:t>-1 احضار مسؤول مربوطه و اخذ تعهد جهت اجراي حكم يا جلب رضايت محكوم له در مدت معين.</a:t>
            </a:r>
          </a:p>
          <a:p>
            <a:pPr algn="just" rtl="1">
              <a:buNone/>
            </a:pPr>
            <a:r>
              <a:rPr lang="fa-IR" sz="2400" dirty="0" smtClean="0"/>
              <a:t>-2 دستور توقيف حساب بانكي محكو معليه و برداشت از آن به ميزان مبلغ محكو مبه در صورتي كه حكم يك سال پس از ابلاغ اجرا نشده باشد.</a:t>
            </a:r>
          </a:p>
          <a:p>
            <a:pPr algn="just" rtl="1">
              <a:buNone/>
            </a:pPr>
            <a:r>
              <a:rPr lang="fa-IR" sz="2400" dirty="0" smtClean="0"/>
              <a:t>-3 دستور توقيف و ضبط اموال شخص متخلف به درخواست ذ ينفع بر طبق مقررات قانون آئين دادرسي دادگاه هاي عمومي و انقلاب (در امور مدني).</a:t>
            </a:r>
          </a:p>
          <a:p>
            <a:pPr algn="just" rtl="1">
              <a:buNone/>
            </a:pPr>
            <a:r>
              <a:rPr lang="fa-IR" sz="2400" dirty="0" smtClean="0"/>
              <a:t>-4 دستور ابطال اسناد يا تصميمات اتخاذ شده مغاير با رأي ديوان.</a:t>
            </a:r>
            <a:endParaRPr lang="en-US" sz="24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normAutofit/>
          </a:bodyPr>
          <a:lstStyle/>
          <a:p>
            <a:r>
              <a:rPr lang="fa-IR" b="1" dirty="0" smtClean="0"/>
              <a:t>صور مختلف تخلف از قواعد حقوقی</a:t>
            </a:r>
            <a:endParaRPr lang="en-US" dirty="0"/>
          </a:p>
        </p:txBody>
      </p:sp>
      <p:sp>
        <p:nvSpPr>
          <p:cNvPr id="3" name="Content Placeholder 2"/>
          <p:cNvSpPr>
            <a:spLocks noGrp="1"/>
          </p:cNvSpPr>
          <p:nvPr>
            <p:ph idx="1"/>
          </p:nvPr>
        </p:nvSpPr>
        <p:spPr/>
        <p:txBody>
          <a:bodyPr>
            <a:normAutofit/>
          </a:bodyPr>
          <a:lstStyle/>
          <a:p>
            <a:pPr algn="just">
              <a:buNone/>
            </a:pPr>
            <a:r>
              <a:rPr lang="fa-IR" b="1" dirty="0" smtClean="0">
                <a:effectLst>
                  <a:outerShdw blurRad="38100" dist="38100" dir="2700000" algn="tl">
                    <a:srgbClr val="000000">
                      <a:alpha val="43137"/>
                    </a:srgbClr>
                  </a:outerShdw>
                </a:effectLst>
              </a:rPr>
              <a:t>الف)مغایرت ناشی از عدم رعایت صلاحیت اداری</a:t>
            </a:r>
            <a:endParaRPr lang="en-US" b="1" dirty="0" smtClean="0">
              <a:effectLst>
                <a:outerShdw blurRad="38100" dist="38100" dir="2700000" algn="tl">
                  <a:srgbClr val="000000">
                    <a:alpha val="43137"/>
                  </a:srgbClr>
                </a:outerShdw>
              </a:effectLst>
            </a:endParaRPr>
          </a:p>
          <a:p>
            <a:pPr algn="just">
              <a:buNone/>
            </a:pPr>
            <a:r>
              <a:rPr lang="fa-IR" dirty="0" smtClean="0"/>
              <a:t>تصمیم و عمل حقوقی اداری وقتی صحیح و نافذ است که از سوی مامور صلاحیتدار صادر شده باشد.در غیر اینصورت عمل وی مخالف قانون و باطل خواهد بود.</a:t>
            </a:r>
          </a:p>
          <a:p>
            <a:pPr algn="just">
              <a:buNone/>
            </a:pPr>
            <a:r>
              <a:rPr lang="fa-IR" dirty="0" smtClean="0"/>
              <a:t>تذکر: صلاحیت مجموع اختیاراتی است که به موجب قانون برای انجام اعمال معین به مامور دولت داده می شود.و صلاحیت در حقوق عمومی شبیه اهلیت در حقوق خصوصی است.</a:t>
            </a:r>
            <a:endParaRPr lang="en-US"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78302"/>
            <a:ext cx="10972800" cy="5647867"/>
          </a:xfrm>
        </p:spPr>
        <p:txBody>
          <a:bodyPr>
            <a:normAutofit/>
          </a:bodyPr>
          <a:lstStyle/>
          <a:p>
            <a:pPr algn="just">
              <a:buNone/>
            </a:pPr>
            <a:r>
              <a:rPr lang="fa-IR" sz="3600" dirty="0" smtClean="0"/>
              <a:t>ب)مغایرت ناشی از مشروعیت جهت تصمیم اداری با سوء استفاده از قدرت:</a:t>
            </a:r>
          </a:p>
          <a:p>
            <a:pPr algn="just">
              <a:buNone/>
            </a:pPr>
            <a:r>
              <a:rPr lang="fa-IR" sz="3600" dirty="0" smtClean="0"/>
              <a:t>مامور دولت وقتی صلاحیت خود را برای هدف غیر از آنچه قانون تعیین کرده است بکار برد.مانند:اغراض شخصی (حب و بغض-کینه-انتقام جویی) و سیاسی و مذهبی</a:t>
            </a:r>
          </a:p>
          <a:p>
            <a:pPr algn="just">
              <a:buNone/>
            </a:pPr>
            <a:r>
              <a:rPr lang="fa-IR" sz="3600" dirty="0" smtClean="0"/>
              <a:t>ج)مغایرت ناشی از عدم رعایت تشریفات اداری:</a:t>
            </a:r>
          </a:p>
          <a:p>
            <a:pPr algn="just">
              <a:buNone/>
            </a:pPr>
            <a:r>
              <a:rPr lang="fa-IR" sz="3600" dirty="0" smtClean="0"/>
              <a:t>منظور از تشریفات اداری حفظ حقوق افراد و ارباب رجوع و بالاخره جلوگیری از خود سری کارمندان است البته تشریفات مفرط باعث کندی در جریان امور و خستگی ارباب رجوع می شود.</a:t>
            </a:r>
            <a:endParaRPr lang="en-US" sz="3600"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07964"/>
            <a:ext cx="10972800" cy="5718206"/>
          </a:xfrm>
        </p:spPr>
        <p:txBody>
          <a:bodyPr>
            <a:normAutofit/>
          </a:bodyPr>
          <a:lstStyle/>
          <a:p>
            <a:pPr>
              <a:buNone/>
            </a:pPr>
            <a:r>
              <a:rPr lang="fa-IR" dirty="0" smtClean="0"/>
              <a:t>د)مغایرت ناشی از مخالف بودن موضوع تصمیم اداری با قانون:</a:t>
            </a:r>
          </a:p>
          <a:p>
            <a:pPr>
              <a:buNone/>
            </a:pPr>
            <a:r>
              <a:rPr lang="fa-IR" dirty="0" smtClean="0"/>
              <a:t>اساساً از لحاظ موضوع با قانون مغایرت داشته باشدو همچنین اجرا نکردن و یا به تاخیر انداختن اجرای قانون و همچنین تفسیر غلط قانون و مقررات نیز در حکم نقض قانون محسوب می شود.</a:t>
            </a:r>
          </a:p>
          <a:p>
            <a:pPr algn="just">
              <a:buNone/>
            </a:pPr>
            <a:r>
              <a:rPr lang="fa-IR" dirty="0" smtClean="0"/>
              <a:t>به تجربه ثابت شده است که دستگاه اداری نمی تواند قاضی بیطرفی در اعمال خود با افراد باشد،از این رو ،در غالب کشورهای مترقی جهان نظارت بر اعمال دستگاه و مقامات اداری به وسیله دادگاههای عادی دادگستری است(در کشورهای انگلوساکسن) و دادگاههای ویژه اداری که برای این منظور تاسیس شده اند و کاملاً از ادارات مستقلند.(در کشورهای فرانسه و بلژیک و یونان و آلمان و غیره</a:t>
            </a:r>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89318"/>
            <a:ext cx="10972800" cy="5436852"/>
          </a:xfrm>
        </p:spPr>
        <p:txBody>
          <a:bodyPr>
            <a:normAutofit/>
          </a:bodyPr>
          <a:lstStyle/>
          <a:p>
            <a:pPr algn="just">
              <a:buNone/>
            </a:pPr>
            <a:r>
              <a:rPr lang="fa-IR" sz="4000" dirty="0" smtClean="0"/>
              <a:t>در حقوق ایران نظارت بر مطابقت اعمال و اقدامات و تصمیمات اداری با دیوان عدالت اداری است.</a:t>
            </a:r>
          </a:p>
          <a:p>
            <a:pPr algn="just">
              <a:buNone/>
            </a:pPr>
            <a:r>
              <a:rPr lang="fa-IR" sz="4000" dirty="0" smtClean="0"/>
              <a:t>سازمان بازرسی کل کشوربه موجب اصل 174 اصلاحی قانون اساسی تشکیل شده است که براساس حق نظارت قوه قضائیه نسبت به حسن جریان امور و اجرای صحیح قوانین در دستگاههای اداری،سازمانی بنام بازرسی کل کشور،زیر نظر رئیس قوه قضایئه تشکیل می شود.حدود اختیارات و وظایف این سازمان را قانون معین میکند</a:t>
            </a:r>
            <a:endParaRPr lang="en-US" sz="4000"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dirty="0" smtClean="0"/>
              <a:t>و: مغایریت ناشی از فقدان علل و موجبات قانونی تصمیم گیری</a:t>
            </a:r>
          </a:p>
          <a:p>
            <a:r>
              <a:rPr lang="fa-IR" dirty="0" smtClean="0"/>
              <a:t>ه: مغایریت ناشی از مخالف بودن موضوع تصمیم اداری با قانون</a:t>
            </a:r>
          </a:p>
          <a:p>
            <a:r>
              <a:rPr lang="fa-IR" dirty="0" smtClean="0"/>
              <a:t>مغایریت ناشی از مخالف بودن موضوع تصمیم اداری با شرع</a:t>
            </a:r>
          </a:p>
          <a:p>
            <a:r>
              <a:rPr lang="fa-IR" dirty="0" smtClean="0"/>
              <a:t>عطف به ما سبق نشدن </a:t>
            </a: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dirty="0" smtClean="0"/>
              <a:t>نحوه نظارت بر آیین نامه های اداری</a:t>
            </a:r>
            <a:endParaRPr lang="en-US" dirty="0"/>
          </a:p>
        </p:txBody>
      </p:sp>
      <p:sp>
        <p:nvSpPr>
          <p:cNvPr id="3" name="Content Placeholder 2"/>
          <p:cNvSpPr>
            <a:spLocks noGrp="1"/>
          </p:cNvSpPr>
          <p:nvPr>
            <p:ph idx="1"/>
          </p:nvPr>
        </p:nvSpPr>
        <p:spPr/>
        <p:txBody>
          <a:bodyPr>
            <a:normAutofit/>
          </a:bodyPr>
          <a:lstStyle/>
          <a:p>
            <a:pPr algn="just"/>
            <a:r>
              <a:rPr lang="fa-IR" sz="4400" dirty="0" smtClean="0"/>
              <a:t>نظارت قانونی یا پارلمانی</a:t>
            </a:r>
          </a:p>
          <a:p>
            <a:pPr algn="just"/>
            <a:r>
              <a:rPr lang="fa-IR" sz="4400" dirty="0" smtClean="0"/>
              <a:t>نظارت قضایی (1. نظارت از طریق دادگاههای دادگستری 2. نظارت از طریق دیوان عدالت اداری)</a:t>
            </a:r>
          </a:p>
          <a:p>
            <a:pPr algn="just"/>
            <a:r>
              <a:rPr lang="fa-IR" sz="4400" dirty="0" smtClean="0"/>
              <a:t>نظارت شرعی</a:t>
            </a:r>
            <a:endParaRPr lang="en-US" sz="4400"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dirty="0" smtClean="0"/>
              <a:t>حقوق استخدامی</a:t>
            </a:r>
            <a:endParaRPr lang="en-US" dirty="0"/>
          </a:p>
        </p:txBody>
      </p:sp>
      <p:sp>
        <p:nvSpPr>
          <p:cNvPr id="3" name="Content Placeholder 2"/>
          <p:cNvSpPr>
            <a:spLocks noGrp="1"/>
          </p:cNvSpPr>
          <p:nvPr>
            <p:ph idx="1"/>
          </p:nvPr>
        </p:nvSpPr>
        <p:spPr/>
        <p:txBody>
          <a:bodyPr>
            <a:normAutofit/>
          </a:bodyPr>
          <a:lstStyle/>
          <a:p>
            <a:pPr algn="just"/>
            <a:r>
              <a:rPr lang="fa-IR" sz="5400" b="1" dirty="0" smtClean="0"/>
              <a:t>مستخدم دولتی </a:t>
            </a:r>
            <a:r>
              <a:rPr lang="fa-IR" sz="5400" dirty="0" smtClean="0"/>
              <a:t>کسی است </a:t>
            </a:r>
            <a:r>
              <a:rPr lang="fa-IR" sz="5400" smtClean="0"/>
              <a:t>که با پذیرفتن آن </a:t>
            </a:r>
            <a:r>
              <a:rPr lang="fa-IR" sz="5400" dirty="0" smtClean="0"/>
              <a:t>به خدمت دولت در یکی از وزارتخانه ها یا شرکتها </a:t>
            </a:r>
            <a:r>
              <a:rPr lang="fa-IR" sz="5400" smtClean="0"/>
              <a:t>یا موسسات </a:t>
            </a:r>
            <a:r>
              <a:rPr lang="fa-IR" sz="5400" dirty="0" smtClean="0"/>
              <a:t>دولتی مشغول بکار می شود</a:t>
            </a:r>
            <a:endParaRPr lang="en-US" sz="5400"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normAutofit fontScale="90000"/>
          </a:bodyPr>
          <a:lstStyle/>
          <a:p>
            <a:r>
              <a:rPr lang="fa-IR" b="1" i="1" dirty="0" smtClean="0"/>
              <a:t>مفهوم استخدام یا مستخدم دولت</a:t>
            </a:r>
            <a:r>
              <a:rPr lang="fa-IR" dirty="0" smtClean="0"/>
              <a:t> </a:t>
            </a:r>
            <a:br>
              <a:rPr lang="fa-IR" dirty="0" smtClean="0"/>
            </a:br>
            <a:endParaRPr lang="en-US" dirty="0"/>
          </a:p>
        </p:txBody>
      </p:sp>
      <p:sp>
        <p:nvSpPr>
          <p:cNvPr id="3" name="Content Placeholder 2"/>
          <p:cNvSpPr>
            <a:spLocks noGrp="1"/>
          </p:cNvSpPr>
          <p:nvPr>
            <p:ph idx="1"/>
          </p:nvPr>
        </p:nvSpPr>
        <p:spPr/>
        <p:txBody>
          <a:bodyPr>
            <a:normAutofit/>
          </a:bodyPr>
          <a:lstStyle/>
          <a:p>
            <a:pPr algn="just">
              <a:buNone/>
            </a:pPr>
            <a:r>
              <a:rPr lang="fa-IR" u="sng" dirty="0" smtClean="0"/>
              <a:t>1.</a:t>
            </a:r>
            <a:r>
              <a:rPr lang="fa-IR" dirty="0" smtClean="0"/>
              <a:t>براساس تعریف بودجه =کسی است که از محل بودجه ی  عمومی دولت  حقوق در یافت میکند. این تعریف چندان دقیق نیست زیرا شرکتهای دولتی که فعالیتهای تجاری و صنعتی انجام می دهند مشمول این اصل نمی باشد.</a:t>
            </a:r>
          </a:p>
          <a:p>
            <a:pPr algn="just">
              <a:buNone/>
            </a:pPr>
            <a:r>
              <a:rPr lang="fa-IR" u="sng" dirty="0" smtClean="0"/>
              <a:t>2.</a:t>
            </a:r>
            <a:r>
              <a:rPr lang="fa-IR" i="1" dirty="0" smtClean="0"/>
              <a:t>تعریف مستخدم دولت بر اساس موقعیت سازمانی مستخدم=یعنی مستخدم در یک سازمان دولتی اشتغا لدارد را شامل می شود البته این تعریف به دلیل اینکه هدف قانونگذار مستخدمین قوه ی مجریه را گفته صحیح نیست و سایر قوا را شامل نمی شود و حتی با گستردگی سازمانهای دولتی برخی  از انها خارج از قلمرو و3 قوه نیز رفته است مانند....مستخدمین لشگری نیروی انتظامی و...</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337626"/>
            <a:ext cx="10972800" cy="5788544"/>
          </a:xfrm>
        </p:spPr>
        <p:txBody>
          <a:bodyPr>
            <a:normAutofit/>
          </a:bodyPr>
          <a:lstStyle/>
          <a:p>
            <a:pPr algn="just">
              <a:buNone/>
            </a:pPr>
            <a:r>
              <a:rPr lang="fa-IR" i="1" u="sng" dirty="0" smtClean="0"/>
              <a:t>3.</a:t>
            </a:r>
            <a:r>
              <a:rPr lang="fa-IR" dirty="0" smtClean="0"/>
              <a:t>براساس رابطه ی قراردادی=این اصل پذیرفته شده است که یک رابطه قراردادی واستخدامی با دولت وجود دارد واین بدان معنا نیست که هر نوع رابطه قراردادی با دولت رابطه استخدامی است زیرا برخی از این قراردادها می توانند مقاطعه کاری یا پیمانی و....باشد</a:t>
            </a:r>
          </a:p>
          <a:p>
            <a:pPr algn="just">
              <a:buNone/>
            </a:pPr>
            <a:r>
              <a:rPr lang="fa-IR" u="sng" dirty="0" smtClean="0"/>
              <a:t>4.</a:t>
            </a:r>
            <a:r>
              <a:rPr lang="fa-IR" dirty="0" smtClean="0"/>
              <a:t>براساس خدمت و همکاری افراد با دولت=یعنی هر کس داوطلبانه و خواه اجباری با دولت همکاری داشته باشد را نمی توان مستخدم نامید مانند....امدادگران..بسیجی ها..خدمت سربازیها .....</a:t>
            </a:r>
          </a:p>
          <a:p>
            <a:pPr algn="just">
              <a:buNone/>
            </a:pPr>
            <a:r>
              <a:rPr lang="fa-IR" u="sng" dirty="0" smtClean="0"/>
              <a:t>5.</a:t>
            </a:r>
            <a:r>
              <a:rPr lang="fa-IR" i="1" dirty="0" smtClean="0"/>
              <a:t>براساس قانون استخدام کشوری=ماده 1 ق. ا می گوید استخدام دولت عبارتد ازپذیرفتن شخص به خدمت دولت در یکی از وزارتخانه ها یا شرکت ها یا موسسات دولتی اند</a:t>
            </a:r>
            <a:endParaRPr lang="fa-IR" dirty="0" smtClean="0"/>
          </a:p>
          <a:p>
            <a:pPr algn="just">
              <a:buNone/>
            </a:pPr>
            <a:endParaRPr lang="en-US"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731520"/>
            <a:ext cx="10972800" cy="5394649"/>
          </a:xfrm>
        </p:spPr>
        <p:txBody>
          <a:bodyPr>
            <a:normAutofit/>
          </a:bodyPr>
          <a:lstStyle/>
          <a:p>
            <a:pPr algn="just"/>
            <a:r>
              <a:rPr lang="fa-IR" sz="4800" b="1" i="1" u="sng" dirty="0" smtClean="0"/>
              <a:t>تعریف حقوق استخدامی دولتی</a:t>
            </a:r>
            <a:endParaRPr lang="fa-IR" sz="4800" dirty="0" smtClean="0"/>
          </a:p>
          <a:p>
            <a:pPr algn="just"/>
            <a:r>
              <a:rPr lang="fa-IR" sz="4800" i="1" dirty="0" smtClean="0"/>
              <a:t>بر اساس قانون استخدامی کشوری ماده 1 می گوید استخدام دولت عبارتند از پذیرفتن شخص بر خدمت دولت در یکی از وزارتخانه ها یا شرکتهای یا موسسات دولتی</a:t>
            </a:r>
            <a:endParaRPr lang="fa-IR" sz="4800" dirty="0" smtClean="0"/>
          </a:p>
          <a:p>
            <a:pPr algn="just"/>
            <a:endParaRPr lang="en-US" sz="4800"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32953"/>
            <a:ext cx="12192000" cy="6858000"/>
          </a:xfrm>
          <a:prstGeom prst="rect">
            <a:avLst/>
          </a:prstGeom>
          <a:noFill/>
        </p:spPr>
      </p:pic>
      <p:sp>
        <p:nvSpPr>
          <p:cNvPr id="3" name="Content Placeholder 2"/>
          <p:cNvSpPr>
            <a:spLocks noGrp="1"/>
          </p:cNvSpPr>
          <p:nvPr>
            <p:ph idx="1"/>
          </p:nvPr>
        </p:nvSpPr>
        <p:spPr>
          <a:xfrm>
            <a:off x="609600" y="351692"/>
            <a:ext cx="10972800" cy="5774477"/>
          </a:xfrm>
        </p:spPr>
        <p:txBody>
          <a:bodyPr>
            <a:normAutofit/>
          </a:bodyPr>
          <a:lstStyle/>
          <a:p>
            <a:pPr algn="just">
              <a:buNone/>
            </a:pPr>
            <a:r>
              <a:rPr lang="fa-IR" b="1" u="sng" dirty="0" smtClean="0"/>
              <a:t>انواع مستخدمین=</a:t>
            </a:r>
            <a:r>
              <a:rPr lang="fa-IR" i="1" dirty="0" smtClean="0"/>
              <a:t> استحدام  عبارتند از پذیرفتن شخص بر خدمت دولت در یکی از وزارتخانه یا موسسات دولتی  شایان به</a:t>
            </a:r>
            <a:r>
              <a:rPr lang="en-US" i="1" dirty="0" smtClean="0"/>
              <a:t> </a:t>
            </a:r>
            <a:r>
              <a:rPr lang="fa-IR" i="1" dirty="0" smtClean="0"/>
              <a:t>ذکر است وزارتخانه ها از لحاظ استخدامی شامل 3 قانون می باشند:</a:t>
            </a:r>
            <a:endParaRPr lang="fa-IR" dirty="0" smtClean="0"/>
          </a:p>
          <a:p>
            <a:pPr algn="just">
              <a:buNone/>
            </a:pPr>
            <a:r>
              <a:rPr lang="fa-IR" b="1" i="1" u="sng" dirty="0" smtClean="0"/>
              <a:t>1.</a:t>
            </a:r>
            <a:r>
              <a:rPr lang="fa-IR" b="1" i="1" dirty="0" smtClean="0"/>
              <a:t>مشمولین قانون استخدام کشوری</a:t>
            </a:r>
            <a:endParaRPr lang="fa-IR" dirty="0" smtClean="0"/>
          </a:p>
          <a:p>
            <a:pPr algn="just">
              <a:buNone/>
            </a:pPr>
            <a:r>
              <a:rPr lang="fa-IR" b="1" i="1" u="sng" dirty="0" smtClean="0"/>
              <a:t>2.</a:t>
            </a:r>
            <a:r>
              <a:rPr lang="fa-IR" b="1" i="1" dirty="0" smtClean="0"/>
              <a:t>مقررات استخدامی شرکتهای دولتی</a:t>
            </a:r>
            <a:endParaRPr lang="fa-IR" dirty="0" smtClean="0"/>
          </a:p>
          <a:p>
            <a:pPr algn="just">
              <a:buNone/>
            </a:pPr>
            <a:r>
              <a:rPr lang="fa-IR" b="1" i="1" u="sng" dirty="0" smtClean="0"/>
              <a:t>3.</a:t>
            </a:r>
            <a:r>
              <a:rPr lang="fa-IR" b="1" i="1" dirty="0" smtClean="0"/>
              <a:t>مشمول مقررات خاص</a:t>
            </a:r>
            <a:endParaRPr lang="fa-IR" dirty="0" smtClean="0"/>
          </a:p>
          <a:p>
            <a:pPr algn="just">
              <a:buNone/>
            </a:pPr>
            <a:r>
              <a:rPr lang="fa-IR" i="1" dirty="0" smtClean="0"/>
              <a:t>ماده 2 قانون استخدامی کشور بنابراین این تعریف نیز صحیح نمی باشد و همان دلایل که گفته شده  زیرا شامل سایر قوا(مقننه.قضاییه.سازمانهای تحت نهادهای رهبری و بنیاد شهید) نمی باشد.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50166"/>
            <a:ext cx="10972800" cy="5676003"/>
          </a:xfrm>
        </p:spPr>
        <p:txBody>
          <a:bodyPr/>
          <a:lstStyle/>
          <a:p>
            <a:pPr algn="just">
              <a:buNone/>
            </a:pPr>
            <a:r>
              <a:rPr lang="fa-IR" b="1" i="1" dirty="0" smtClean="0"/>
              <a:t>امااز تعریف مستخدم دولت 2 شاخصه احراز می شود:</a:t>
            </a:r>
            <a:endParaRPr lang="fa-IR" dirty="0" smtClean="0"/>
          </a:p>
          <a:p>
            <a:pPr algn="just">
              <a:buNone/>
            </a:pPr>
            <a:r>
              <a:rPr lang="fa-IR" b="1" i="1" u="sng" dirty="0" smtClean="0"/>
              <a:t>1.</a:t>
            </a:r>
            <a:r>
              <a:rPr lang="fa-IR" b="1" i="1" dirty="0" smtClean="0"/>
              <a:t>شغل سازمانی</a:t>
            </a:r>
            <a:endParaRPr lang="fa-IR" dirty="0" smtClean="0"/>
          </a:p>
          <a:p>
            <a:pPr algn="just">
              <a:buNone/>
            </a:pPr>
            <a:r>
              <a:rPr lang="fa-IR" b="1" i="1" u="sng" dirty="0" smtClean="0"/>
              <a:t>2.</a:t>
            </a:r>
            <a:r>
              <a:rPr lang="fa-IR" b="1" i="1" dirty="0" smtClean="0"/>
              <a:t>انتصاب رسمی</a:t>
            </a:r>
            <a:endParaRPr lang="fa-IR" dirty="0" smtClean="0"/>
          </a:p>
          <a:p>
            <a:pPr algn="just">
              <a:buNone/>
            </a:pPr>
            <a:r>
              <a:rPr lang="fa-IR" i="1" dirty="0" smtClean="0"/>
              <a:t> این 2 مشخصه در تعریف خدمات رهبری مقرر میدارد خدمت دولتی عبارتند از  اشتغال به کاری که مستخدم دولت به موجب عذر رسمی مکلف به انجام ان شود که در تعریف یاد شده شغل سازمانی و صدور حکم رسمی 2 اصل برای خدمت دولتی شناخته شده است.</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fa-IR" b="1" i="1" u="sng" dirty="0" smtClean="0"/>
              <a:t>تعریف دیوان عالی از خدمت دولت</a:t>
            </a:r>
            <a:endParaRPr lang="fa-IR" dirty="0" smtClean="0"/>
          </a:p>
          <a:p>
            <a:pPr algn="just">
              <a:buNone/>
            </a:pPr>
            <a:r>
              <a:rPr lang="fa-IR" i="1" dirty="0" smtClean="0"/>
              <a:t>عبارت است از انجام کارهایی که بر حسب حکم رسمی دولت اعم از انکه محل خدمت در موسسات دولتی باشد ویا بنگاهای ملی از اینکه حقوق به فرد داده می شود از خزانه دولت باشد ویا ازعوایدی(چیزی که عاید یا نصیب)ان بنگاها همین قدر از طرف دولت دارای حکم رسمی ماموریتی باشد ان ماموریت خدمت دولتی محسوب میشود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281354"/>
            <a:ext cx="10972800" cy="5844815"/>
          </a:xfrm>
        </p:spPr>
        <p:txBody>
          <a:bodyPr>
            <a:normAutofit/>
          </a:bodyPr>
          <a:lstStyle/>
          <a:p>
            <a:pPr algn="just">
              <a:buNone/>
            </a:pPr>
            <a:r>
              <a:rPr lang="fa-IR" b="1" i="1" dirty="0" smtClean="0"/>
              <a:t>دامنه ی مشمول استخدامی کشوری: یا چه کسانی مشمول قانون کار خواهندشد؟</a:t>
            </a:r>
            <a:endParaRPr lang="fa-IR" dirty="0" smtClean="0"/>
          </a:p>
          <a:p>
            <a:pPr algn="just">
              <a:buNone/>
            </a:pPr>
            <a:r>
              <a:rPr lang="fa-IR" i="1" dirty="0" smtClean="0"/>
              <a:t>الف: سازمانهای مشمول</a:t>
            </a:r>
          </a:p>
          <a:p>
            <a:pPr algn="just">
              <a:buNone/>
            </a:pPr>
            <a:r>
              <a:rPr lang="fa-IR" i="1" dirty="0" smtClean="0"/>
              <a:t>ب: </a:t>
            </a:r>
          </a:p>
          <a:p>
            <a:pPr algn="just">
              <a:buNone/>
            </a:pPr>
            <a:r>
              <a:rPr lang="fa-IR" i="1" dirty="0" smtClean="0"/>
              <a:t>سازمانهای غیر مشمول قانون کشوری بدلایل سیاسی(مقننه)فنی(شرکتهای دولتی)و تامین اجتماعی(قوه ی قضاییه)از دامنه ی مشمول این قانون خارج اند.</a:t>
            </a:r>
            <a:endParaRPr lang="fa-IR" dirty="0" smtClean="0"/>
          </a:p>
          <a:p>
            <a:pPr algn="just">
              <a:buNone/>
            </a:pPr>
            <a:r>
              <a:rPr lang="fa-IR" b="1" i="1" u="sng" dirty="0" smtClean="0"/>
              <a:t>الف.</a:t>
            </a:r>
            <a:r>
              <a:rPr lang="fa-IR" b="1" i="1" dirty="0" smtClean="0"/>
              <a:t>وزارتخانه های امور خارجه.  اطلاعات.  جهاد سازندگی .دفاع و پشتیبانی  ونیروهای مسلح.</a:t>
            </a:r>
            <a:endParaRPr lang="fa-IR" dirty="0" smtClean="0"/>
          </a:p>
          <a:p>
            <a:pPr algn="just">
              <a:buNone/>
            </a:pPr>
            <a:r>
              <a:rPr lang="fa-IR" b="1" i="1" u="sng" dirty="0" smtClean="0"/>
              <a:t>ب.</a:t>
            </a:r>
            <a:r>
              <a:rPr lang="fa-IR" b="1" i="1" dirty="0" smtClean="0"/>
              <a:t>شرکتهای دولتی که مشمول مقررات استخدامی شرکتهای دولتی مصوب 5خرداد 1352 هستند.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520506"/>
            <a:ext cx="10972800" cy="5605664"/>
          </a:xfrm>
        </p:spPr>
        <p:txBody>
          <a:bodyPr>
            <a:normAutofit/>
          </a:bodyPr>
          <a:lstStyle/>
          <a:p>
            <a:pPr algn="just"/>
            <a:r>
              <a:rPr lang="fa-IR" sz="3600" b="1" i="1" u="sng" dirty="0" smtClean="0"/>
              <a:t>ج.</a:t>
            </a:r>
            <a:r>
              <a:rPr lang="fa-IR" sz="3600" b="1" i="1" dirty="0" smtClean="0"/>
              <a:t>شهرداریهای پایتخت و موسسات تابع انجمن های دهداری وسازمانهایی که جنبه ی محلی دارند مثل..شورای شهر.</a:t>
            </a:r>
            <a:endParaRPr lang="fa-IR" sz="3600" dirty="0" smtClean="0"/>
          </a:p>
          <a:p>
            <a:pPr algn="just"/>
            <a:r>
              <a:rPr lang="fa-IR" sz="3600" b="1" i="1" u="sng" dirty="0" smtClean="0"/>
              <a:t>د.</a:t>
            </a:r>
            <a:r>
              <a:rPr lang="fa-IR" sz="3600" b="1" i="1" dirty="0" smtClean="0"/>
              <a:t>دارندگان رتبه های قضایی اعضای هیا ت علمی دانشگاه و موسسات عالی دولت.</a:t>
            </a:r>
            <a:endParaRPr lang="fa-IR" sz="3600" dirty="0" smtClean="0"/>
          </a:p>
          <a:p>
            <a:pPr algn="just"/>
            <a:r>
              <a:rPr lang="fa-IR" sz="3600" b="1" i="1" u="sng" dirty="0" smtClean="0"/>
              <a:t>ت.</a:t>
            </a:r>
            <a:r>
              <a:rPr lang="fa-IR" sz="3600" b="1" i="1" dirty="0" smtClean="0"/>
              <a:t>کارکنان مجلس-. شورای اسلامی-.سازمان تامین اجتماعی-.شرکت ملی نفت-.صداوسیما-.سازمان کشتیرانی-هواپیمایی-شرکتهای تابع وزارت معادن وفلزات.</a:t>
            </a:r>
            <a:endParaRPr lang="fa-IR" sz="3600" dirty="0" smtClean="0"/>
          </a:p>
          <a:p>
            <a:pPr algn="just"/>
            <a:r>
              <a:rPr lang="fa-IR" sz="3600" b="1" i="1" u="sng" dirty="0" smtClean="0"/>
              <a:t>خ.</a:t>
            </a:r>
            <a:r>
              <a:rPr lang="fa-IR" sz="3600" b="1" i="1" dirty="0" smtClean="0"/>
              <a:t>مشمولین قانون کار و بانکهای دولتی</a:t>
            </a:r>
            <a:endParaRPr lang="fa-IR" sz="3600" dirty="0" smtClean="0"/>
          </a:p>
          <a:p>
            <a:pPr algn="just"/>
            <a:endParaRPr lang="en-US" sz="3600"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04912"/>
            <a:ext cx="10972800" cy="5521258"/>
          </a:xfrm>
        </p:spPr>
        <p:txBody>
          <a:bodyPr>
            <a:normAutofit/>
          </a:bodyPr>
          <a:lstStyle/>
          <a:p>
            <a:pPr algn="just">
              <a:buNone/>
            </a:pPr>
            <a:r>
              <a:rPr lang="fa-IR" sz="3600" i="1" dirty="0" smtClean="0"/>
              <a:t>اما برخی از مسئولین مقامات عالی کشور نیز از این قانون مستثنی هستند مثل...رئیس جمهور-معاون اول رئیس جمهور-وزرا و معاونین وزرا-سفیران-استانداران-مدیرعامل سازمان برنامه بودجه-دبیر کل سازما نبرنامه و بودجه-دبیر کل سازمان امور اداری و استخدامی-روئسای دفتر رئیس جمهور.</a:t>
            </a:r>
            <a:endParaRPr lang="fa-IR" sz="3600" dirty="0" smtClean="0"/>
          </a:p>
          <a:p>
            <a:pPr algn="just">
              <a:buNone/>
            </a:pPr>
            <a:r>
              <a:rPr lang="fa-IR" sz="3600" i="1" dirty="0" smtClean="0"/>
              <a:t>باید اشاره نمود که سازمانهای غیر مشمول کاملا از سلطه ی قانون استخدام کشوری خارج نیستند و مقررات ذیل نسبت به انها اجرا می شود:</a:t>
            </a:r>
            <a:endParaRPr lang="fa-IR" sz="3600" dirty="0" smtClean="0"/>
          </a:p>
          <a:p>
            <a:pPr algn="just">
              <a:buNone/>
            </a:pPr>
            <a:endParaRPr lang="en-US" sz="3600"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379828"/>
            <a:ext cx="10972800" cy="5746341"/>
          </a:xfrm>
        </p:spPr>
        <p:txBody>
          <a:bodyPr>
            <a:normAutofit/>
          </a:bodyPr>
          <a:lstStyle/>
          <a:p>
            <a:pPr algn="just"/>
            <a:r>
              <a:rPr lang="fa-IR" b="1" i="1" u="sng" dirty="0" smtClean="0"/>
              <a:t>الف-</a:t>
            </a:r>
            <a:r>
              <a:rPr lang="fa-IR" b="1" i="1" dirty="0" smtClean="0"/>
              <a:t>نظارت کلی سازمان امور اداری استخدامی کشور و سازمانهای غیر مشمول طبق ماه2 قانون استخدامی کشوری سازمانها و مستخدمین مشروع از نظر استخدامی تابع مقررات خاص خود می باشند ولی این سازمانها مشمول حکم تبصره ی ماده ی 112 این قانون خواهند بود....</a:t>
            </a:r>
            <a:endParaRPr lang="fa-IR" dirty="0" smtClean="0"/>
          </a:p>
          <a:p>
            <a:pPr algn="just"/>
            <a:r>
              <a:rPr lang="fa-IR" b="1" i="1" dirty="0" smtClean="0"/>
              <a:t>کلیه ی وزارتخانه ها وشهرداری ها و موسسات دولتی خواه مشمول این مقررات باشد یا نباشد مکلف اند نسبت به کلیه ی لوایح استخدامی وهر نوع وضع و اصلاح و تغییر تشکیلات و مقررات استخدامی قبلا باید نظر مساعد سازمان امور اداری و استخدامی کشور را جلب کند.که پس از تصویب هیات وزیران و تصویب مراجع مقرر در اساسنامه این کار عملی خواهد شد.</a:t>
            </a:r>
            <a:endParaRPr lang="fa-IR" dirty="0" smtClean="0"/>
          </a:p>
          <a:p>
            <a:pPr algn="just"/>
            <a:endParaRPr lang="en-US"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323558"/>
            <a:ext cx="10972800" cy="5802612"/>
          </a:xfrm>
        </p:spPr>
        <p:txBody>
          <a:bodyPr>
            <a:normAutofit/>
          </a:bodyPr>
          <a:lstStyle/>
          <a:p>
            <a:pPr algn="just">
              <a:buNone/>
            </a:pPr>
            <a:r>
              <a:rPr lang="fa-IR" b="1" i="1" u="sng" dirty="0" smtClean="0"/>
              <a:t>ب-</a:t>
            </a:r>
            <a:r>
              <a:rPr lang="fa-IR" b="1" i="1" dirty="0" smtClean="0"/>
              <a:t>لزوم هماهنگی سازمانهای غیر مشمول در زمینه ی حقوق و دستمزدبا شورای محل</a:t>
            </a:r>
            <a:endParaRPr lang="fa-IR" dirty="0" smtClean="0"/>
          </a:p>
          <a:p>
            <a:pPr algn="just">
              <a:buNone/>
            </a:pPr>
            <a:r>
              <a:rPr lang="fa-IR" i="1" dirty="0" smtClean="0"/>
              <a:t>سازمانهای غیر مشمول در خصوص حقوق و دستمزد ازاد عمل چندانی ندارد ماده 32 ق. ا.کشوری به منظور استقرار نظام هماهنگی در تعیین حقوق و مزایای مستخدمین دولت  شورای حقوق و دستمزد را تشکیل داده است هر گونه تغییر در حقوق ودستمزد و حداقل یا حداکثر باید به تصویب این شورا برسد و تابع قانون مستخدمین دولت می باشد با توجه به بازار کار اگر بخواهند افزایش پیدا کند(حقوق) باید مشارکت فعالیتهای بازرگانی-صنعتی-کشاورزی-بخش خصوصی صورت پذیرد.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i="1" dirty="0" smtClean="0"/>
              <a:t>انواع مستخدمین</a:t>
            </a:r>
            <a:endParaRPr lang="en-US" dirty="0"/>
          </a:p>
        </p:txBody>
      </p:sp>
      <p:sp>
        <p:nvSpPr>
          <p:cNvPr id="3" name="Content Placeholder 2"/>
          <p:cNvSpPr>
            <a:spLocks noGrp="1"/>
          </p:cNvSpPr>
          <p:nvPr>
            <p:ph idx="1"/>
          </p:nvPr>
        </p:nvSpPr>
        <p:spPr/>
        <p:txBody>
          <a:bodyPr>
            <a:normAutofit fontScale="77500" lnSpcReduction="20000"/>
          </a:bodyPr>
          <a:lstStyle/>
          <a:p>
            <a:pPr algn="just">
              <a:buNone/>
            </a:pPr>
            <a:r>
              <a:rPr lang="fa-IR" b="1" i="1" dirty="0" smtClean="0"/>
              <a:t>1.</a:t>
            </a:r>
            <a:r>
              <a:rPr lang="fa-IR" i="1" dirty="0" smtClean="0"/>
              <a:t> </a:t>
            </a:r>
            <a:r>
              <a:rPr lang="fa-IR" b="1" i="1" dirty="0" smtClean="0"/>
              <a:t>رسمی که به دو دسته ی رسمی قطعی و  ازمایشی تقسیم میشود.</a:t>
            </a:r>
            <a:endParaRPr lang="fa-IR" dirty="0" smtClean="0"/>
          </a:p>
          <a:p>
            <a:pPr algn="just">
              <a:buNone/>
            </a:pPr>
            <a:r>
              <a:rPr lang="fa-IR" b="1" i="1" dirty="0" smtClean="0"/>
              <a:t> </a:t>
            </a:r>
            <a:endParaRPr lang="fa-IR" dirty="0" smtClean="0"/>
          </a:p>
          <a:p>
            <a:pPr algn="just">
              <a:buNone/>
            </a:pPr>
            <a:r>
              <a:rPr lang="fa-IR" b="1" i="1" dirty="0" smtClean="0"/>
              <a:t>2.پیمانی</a:t>
            </a:r>
            <a:endParaRPr lang="fa-IR" dirty="0" smtClean="0"/>
          </a:p>
          <a:p>
            <a:pPr algn="just">
              <a:buNone/>
            </a:pPr>
            <a:r>
              <a:rPr lang="fa-IR" b="1" i="1" dirty="0" smtClean="0"/>
              <a:t> </a:t>
            </a:r>
            <a:endParaRPr lang="fa-IR" dirty="0" smtClean="0"/>
          </a:p>
          <a:p>
            <a:pPr algn="just">
              <a:buNone/>
            </a:pPr>
            <a:r>
              <a:rPr lang="fa-IR" b="1" i="1" dirty="0" smtClean="0"/>
              <a:t>3.روزمزد</a:t>
            </a:r>
            <a:endParaRPr lang="fa-IR" dirty="0" smtClean="0"/>
          </a:p>
          <a:p>
            <a:pPr algn="just">
              <a:buNone/>
            </a:pPr>
            <a:r>
              <a:rPr lang="fa-IR" b="1" i="1" dirty="0" smtClean="0"/>
              <a:t> </a:t>
            </a:r>
            <a:endParaRPr lang="fa-IR" dirty="0" smtClean="0"/>
          </a:p>
          <a:p>
            <a:pPr algn="just">
              <a:buNone/>
            </a:pPr>
            <a:r>
              <a:rPr lang="fa-IR" b="1" i="1" dirty="0" smtClean="0"/>
              <a:t>4.مستخدمین خرید خدمتی</a:t>
            </a:r>
            <a:endParaRPr lang="fa-IR" dirty="0" smtClean="0"/>
          </a:p>
          <a:p>
            <a:pPr algn="just">
              <a:buNone/>
            </a:pPr>
            <a:r>
              <a:rPr lang="fa-IR" b="1" i="1" dirty="0" smtClean="0"/>
              <a:t> </a:t>
            </a:r>
            <a:endParaRPr lang="fa-IR" dirty="0" smtClean="0"/>
          </a:p>
          <a:p>
            <a:pPr algn="just">
              <a:buNone/>
            </a:pPr>
            <a:r>
              <a:rPr lang="fa-IR" b="1" i="1" dirty="0" smtClean="0"/>
              <a:t>5.مستخدمین حکمی</a:t>
            </a:r>
            <a:endParaRPr lang="fa-IR" dirty="0" smtClean="0"/>
          </a:p>
          <a:p>
            <a:pPr algn="just">
              <a:buNone/>
            </a:pPr>
            <a:r>
              <a:rPr lang="fa-IR" b="1" i="1" dirty="0" smtClean="0"/>
              <a:t> </a:t>
            </a:r>
            <a:endParaRPr lang="fa-IR" dirty="0" smtClean="0"/>
          </a:p>
          <a:p>
            <a:pPr algn="just">
              <a:buNone/>
            </a:pPr>
            <a:r>
              <a:rPr lang="fa-IR" b="1" i="1" dirty="0" smtClean="0"/>
              <a:t>مستخدمین رسمی</a:t>
            </a:r>
            <a:r>
              <a:rPr lang="fa-IR" i="1" dirty="0" smtClean="0"/>
              <a:t> کسی است که به موجب حکم رسمی در یکی از گروههای جدول حقوقی موضوع 30 ماده برای تصدی یکی از پستهای سازمانی  وزارتخانها یا موسسات دولتی استخدام شده باشد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33046"/>
            <a:ext cx="10972800" cy="5493123"/>
          </a:xfrm>
        </p:spPr>
        <p:txBody>
          <a:bodyPr>
            <a:normAutofit/>
          </a:bodyPr>
          <a:lstStyle/>
          <a:p>
            <a:pPr algn="just">
              <a:buNone/>
            </a:pPr>
            <a:r>
              <a:rPr lang="fa-IR" i="1" u="sng" dirty="0" smtClean="0"/>
              <a:t>مستخد رسمی یعنی:</a:t>
            </a:r>
            <a:endParaRPr lang="fa-IR" dirty="0" smtClean="0"/>
          </a:p>
          <a:p>
            <a:pPr algn="just">
              <a:buNone/>
            </a:pPr>
            <a:r>
              <a:rPr lang="fa-IR" b="1" i="1" u="sng" dirty="0" smtClean="0"/>
              <a:t>1.</a:t>
            </a:r>
            <a:r>
              <a:rPr lang="fa-IR" b="1" i="1" dirty="0" smtClean="0"/>
              <a:t>انتصاب به موجب حکم رسمی..</a:t>
            </a:r>
            <a:endParaRPr lang="fa-IR" dirty="0" smtClean="0"/>
          </a:p>
          <a:p>
            <a:pPr algn="just">
              <a:buNone/>
            </a:pPr>
            <a:r>
              <a:rPr lang="fa-IR" b="1" i="1" u="sng" dirty="0" smtClean="0"/>
              <a:t>2.</a:t>
            </a:r>
            <a:r>
              <a:rPr lang="fa-IR" b="1" i="1" dirty="0" smtClean="0"/>
              <a:t>تصدی پست سابق سازمانی..</a:t>
            </a:r>
            <a:endParaRPr lang="fa-IR" dirty="0" smtClean="0"/>
          </a:p>
          <a:p>
            <a:pPr algn="just">
              <a:buNone/>
            </a:pPr>
            <a:r>
              <a:rPr lang="fa-IR" b="1" i="1" dirty="0" smtClean="0"/>
              <a:t>حکم رسمی=</a:t>
            </a:r>
            <a:r>
              <a:rPr lang="fa-IR" i="1" dirty="0" smtClean="0"/>
              <a:t>عبارتند از دستور کتبی مقامات صلاحیت دار از وزارتخانه و شرکتها و موسسات و... پست سابق سازمانی محلی که در سازمان یا وزارتخانه یا موسسات ... به طور مستمر برای یک شغل و ارجای ان به یک مستخدم در نظر گرفته می شود که به 2 صورت است-----</a:t>
            </a:r>
            <a:r>
              <a:rPr lang="fa-IR" b="1" i="1" dirty="0" smtClean="0"/>
              <a:t>(ازمایشی)  (رسمی قطعی)</a:t>
            </a:r>
            <a:endParaRPr lang="fa-IR" dirty="0" smtClean="0"/>
          </a:p>
          <a:p>
            <a:pPr algn="just">
              <a:buNone/>
            </a:pPr>
            <a:r>
              <a:rPr lang="fa-IR" i="1" dirty="0" smtClean="0"/>
              <a:t>دوره ازمایشی نباید از 6ماه کمتر واز 2 سال بیشتر باشد که این مدت جزء سابقه ی مستخدم محسوب می گردد حقوق او مطابق قانون استخدام کشوری پرداخت می گردد.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393896"/>
            <a:ext cx="10972800" cy="5732274"/>
          </a:xfrm>
        </p:spPr>
        <p:txBody>
          <a:bodyPr>
            <a:normAutofit/>
          </a:bodyPr>
          <a:lstStyle/>
          <a:p>
            <a:pPr algn="just"/>
            <a:r>
              <a:rPr lang="fa-IR" sz="4400" b="1" i="1" dirty="0" smtClean="0"/>
              <a:t>سوال=اگر مدت مستخدمی در دوره ی ازمایشی قرار گرفت مسئول یا کارفرما از کارمند راضی نبود تکلیف چیست؟</a:t>
            </a:r>
            <a:endParaRPr lang="fa-IR" sz="4400" dirty="0" smtClean="0"/>
          </a:p>
          <a:p>
            <a:pPr algn="just"/>
            <a:r>
              <a:rPr lang="fa-IR" sz="4400" b="1" i="1" dirty="0" smtClean="0"/>
              <a:t>جواب=</a:t>
            </a:r>
            <a:r>
              <a:rPr lang="fa-IR" sz="4400" i="1" dirty="0" smtClean="0"/>
              <a:t> در مدت معین اگر از خود لیاقت نشان ندهد عزل و اخراج می شود وتا</a:t>
            </a:r>
            <a:r>
              <a:rPr lang="fa-IR" sz="4400" i="1" u="sng" dirty="0" smtClean="0"/>
              <a:t> 1</a:t>
            </a:r>
            <a:r>
              <a:rPr lang="fa-IR" sz="4400" i="1" dirty="0" smtClean="0"/>
              <a:t> سال حق هیچ ازمونی را در دستگاه دولتی ندارد.</a:t>
            </a:r>
            <a:endParaRPr lang="fa-IR" sz="4400" dirty="0" smtClean="0"/>
          </a:p>
          <a:p>
            <a:pPr algn="just"/>
            <a:endParaRPr lang="en-US" sz="4400"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75250"/>
            <a:ext cx="10972800" cy="5450920"/>
          </a:xfrm>
        </p:spPr>
        <p:txBody>
          <a:bodyPr>
            <a:normAutofit/>
          </a:bodyPr>
          <a:lstStyle/>
          <a:p>
            <a:pPr algn="just"/>
            <a:r>
              <a:rPr lang="fa-IR" sz="3600" i="1" dirty="0" smtClean="0"/>
              <a:t>تصدی پست سازمانی به پیشنهاد سازمان دولتی و تایید سازمان امور اداری و استخدامی مشخص می شود در این مدت لیاقت و کاردانی کارمند مشخص شود صالح برای ابقاء خواهد بود یا(در اصطلاح شغل ایشان احراز می شود) ودر غیر اینصورت حکم بر کناری وی از طرف وزارتخانه صادر و فرد اخراج شده تا یک سال حق شرکت در ازمون استخدام کشوری را نخواهد داشت و این امور به اطلاع اداری و استخدامی کشور اطلاع داده می شود.</a:t>
            </a:r>
            <a:endParaRPr lang="en-US" sz="3600"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731520"/>
            <a:ext cx="10972800" cy="5394649"/>
          </a:xfrm>
        </p:spPr>
        <p:txBody>
          <a:bodyPr>
            <a:noAutofit/>
          </a:bodyPr>
          <a:lstStyle/>
          <a:p>
            <a:pPr algn="just"/>
            <a:r>
              <a:rPr lang="fa-IR" sz="4000" b="1" i="1" u="sng" dirty="0" smtClean="0"/>
              <a:t>مستخدم پیمانی</a:t>
            </a:r>
            <a:endParaRPr lang="fa-IR" sz="4000" dirty="0" smtClean="0"/>
          </a:p>
          <a:p>
            <a:pPr algn="just"/>
            <a:r>
              <a:rPr lang="fa-IR" sz="4000" i="1" dirty="0" smtClean="0"/>
              <a:t>کسی است که به موجب قرارداد به طور موقت برای مدت معین وکار مشخص استخدام می شود این قرارداد مطابق ماده ی6 قانون استخدامی کشور صورت می پذیرد و این قرارداد از نوع حقوق عمومی است و مستخدم ملزم به تبعیت از شرایط و مقررات از ان خواهد بود و انعقاد قرارداد با مستخدمین پیمانی طبق فرم تنظیم شده توسط سازمان امور اداری و استخدامی کشور صورت می گیرد وبا اراده ی دولت قابل تغییر است چون جزء حقوق عمومی محسوب می شود.</a:t>
            </a:r>
            <a:endParaRPr lang="fa-IR" sz="4000" dirty="0" smtClean="0"/>
          </a:p>
          <a:p>
            <a:pPr algn="just"/>
            <a:endParaRPr lang="en-US" sz="4000" dirty="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61182"/>
            <a:ext cx="10972800" cy="5464987"/>
          </a:xfrm>
        </p:spPr>
        <p:txBody>
          <a:bodyPr/>
          <a:lstStyle/>
          <a:p>
            <a:pPr algn="just">
              <a:buNone/>
            </a:pPr>
            <a:r>
              <a:rPr lang="fa-IR" b="1" i="1" u="sng" dirty="0" smtClean="0"/>
              <a:t>مستخدمین روز مزد</a:t>
            </a:r>
            <a:endParaRPr lang="fa-IR" dirty="0" smtClean="0"/>
          </a:p>
          <a:p>
            <a:pPr algn="just">
              <a:buNone/>
            </a:pPr>
            <a:r>
              <a:rPr lang="fa-IR" i="1" dirty="0" smtClean="0"/>
              <a:t>برای یک یا چند روز استخدام فرد خود را روزانه دریافت می کنند به دو گروه روزمزد موقت مثل(کارگران ساختمانی) وروزمزد ثابت(منشی و حسابدار)</a:t>
            </a:r>
            <a:endParaRPr lang="fa-IR" dirty="0" smtClean="0"/>
          </a:p>
          <a:p>
            <a:pPr algn="just">
              <a:buNone/>
            </a:pPr>
            <a:r>
              <a:rPr lang="fa-IR" b="1" i="1" u="sng" dirty="0" smtClean="0"/>
              <a:t>مستخدمین حکمی</a:t>
            </a:r>
            <a:endParaRPr lang="fa-IR" dirty="0" smtClean="0"/>
          </a:p>
          <a:p>
            <a:pPr algn="just">
              <a:buNone/>
            </a:pPr>
            <a:r>
              <a:rPr lang="fa-IR" i="1" dirty="0" smtClean="0"/>
              <a:t>بر طبق اختیاراتی که وزیران یا سر پرستان سازمانهای دولتی داده شده به اشتخدام دولت در می ایند مانند(مستخدمین رسمی هستند با این تمایز که از مزایای استخدام رسمی برخوردار نیستند این نوع مستخدمین در گذشته بسیار زیاد بودند</a:t>
            </a:r>
          </a:p>
          <a:p>
            <a:pPr algn="just">
              <a:buNone/>
            </a:pPr>
            <a:r>
              <a:rPr lang="fa-IR" b="1" i="1" u="sng" dirty="0" smtClean="0"/>
              <a:t>مستخدمین خرید خدمتی =</a:t>
            </a:r>
            <a:r>
              <a:rPr lang="fa-IR" i="1" dirty="0" smtClean="0"/>
              <a:t> استفاده ازخدمت افراد در دستگاهای دولتی برای انجام وظیفه و مسئولیت مشخص با مدت معین وقابل تمدبد است براساس قرارداد اداره و داوطلب کار انجام می پذیرد.</a:t>
            </a:r>
            <a:endParaRPr lang="fa-IR" dirty="0" smtClean="0"/>
          </a:p>
          <a:p>
            <a:pPr algn="just">
              <a:buNone/>
            </a:pPr>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717452"/>
            <a:ext cx="10972800" cy="5408717"/>
          </a:xfrm>
        </p:spPr>
        <p:txBody>
          <a:bodyPr/>
          <a:lstStyle/>
          <a:p>
            <a:pPr algn="just"/>
            <a:r>
              <a:rPr lang="fa-IR" b="1" i="1" u="sng" dirty="0" smtClean="0"/>
              <a:t>شرایط استخدام مستخدمین</a:t>
            </a:r>
            <a:endParaRPr lang="fa-IR" dirty="0" smtClean="0"/>
          </a:p>
          <a:p>
            <a:pPr algn="just"/>
            <a:r>
              <a:rPr lang="fa-IR" i="1" dirty="0" smtClean="0"/>
              <a:t>(شرایط عمومی) و(شرایط اختصاصی)</a:t>
            </a:r>
            <a:endParaRPr lang="fa-IR" dirty="0" smtClean="0"/>
          </a:p>
          <a:p>
            <a:pPr algn="just"/>
            <a:r>
              <a:rPr lang="fa-IR" b="1" i="1" dirty="0" smtClean="0"/>
              <a:t>شرایط عمومی مثل=</a:t>
            </a:r>
            <a:r>
              <a:rPr lang="fa-IR" i="1" dirty="0" smtClean="0"/>
              <a:t>تابعیت نظام جمهوری اسلامی ایران-عدم سوء پیشینه ی کیفری-انجام خدمت سربازی عدم اعتیاد-صحت مزاج و توانایی انجام کار-گذراندن امتحان و گزینش</a:t>
            </a:r>
            <a:endParaRPr lang="fa-IR" dirty="0" smtClean="0"/>
          </a:p>
          <a:p>
            <a:pPr algn="just"/>
            <a:r>
              <a:rPr lang="fa-IR" b="1" i="1" dirty="0" smtClean="0"/>
              <a:t>شرایط اختصاصی مثل=</a:t>
            </a:r>
            <a:r>
              <a:rPr lang="fa-IR" i="1" dirty="0" smtClean="0"/>
              <a:t>داشتن مدارک تحصیلی</a:t>
            </a:r>
            <a:endParaRPr lang="fa-IR" dirty="0" smtClean="0"/>
          </a:p>
          <a:p>
            <a:pPr algn="just"/>
            <a:r>
              <a:rPr lang="fa-IR" i="1" dirty="0" smtClean="0"/>
              <a:t>بر حسب مدارک تحصیلی و با قرار گرفتن طبقات 9 گانه تعیین می شود..</a:t>
            </a:r>
            <a:endParaRPr lang="fa-IR" dirty="0" smtClean="0"/>
          </a:p>
          <a:p>
            <a:pPr algn="just"/>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0"/>
            <a:ext cx="12192000" cy="6858000"/>
          </a:xfrm>
          <a:prstGeom prst="rect">
            <a:avLst/>
          </a:prstGeom>
          <a:noFill/>
        </p:spPr>
      </p:pic>
      <p:sp>
        <p:nvSpPr>
          <p:cNvPr id="3" name="Content Placeholder 2"/>
          <p:cNvSpPr>
            <a:spLocks noGrp="1"/>
          </p:cNvSpPr>
          <p:nvPr>
            <p:ph idx="1"/>
          </p:nvPr>
        </p:nvSpPr>
        <p:spPr>
          <a:xfrm>
            <a:off x="609600" y="604912"/>
            <a:ext cx="10972800" cy="5521258"/>
          </a:xfrm>
        </p:spPr>
        <p:txBody>
          <a:bodyPr>
            <a:normAutofit fontScale="85000" lnSpcReduction="10000"/>
          </a:bodyPr>
          <a:lstStyle/>
          <a:p>
            <a:r>
              <a:rPr lang="fa-IR" b="1" i="1" u="sng" dirty="0" smtClean="0"/>
              <a:t>طبقه اول</a:t>
            </a:r>
            <a:r>
              <a:rPr lang="fa-IR" b="1" i="1" dirty="0" smtClean="0"/>
              <a:t>------------پایان دوره ی ابتدایی یا تکمیل سواد اموزی.</a:t>
            </a:r>
            <a:endParaRPr lang="fa-IR" dirty="0" smtClean="0"/>
          </a:p>
          <a:p>
            <a:r>
              <a:rPr lang="fa-IR" b="1" i="1" u="sng" dirty="0" smtClean="0"/>
              <a:t>طبقه دوم</a:t>
            </a:r>
            <a:r>
              <a:rPr lang="fa-IR" b="1" i="1" dirty="0" smtClean="0"/>
              <a:t>------------------دوره ی اول متوسطه تا پایان دوره ی راهنمایی.</a:t>
            </a:r>
            <a:endParaRPr lang="fa-IR" dirty="0" smtClean="0"/>
          </a:p>
          <a:p>
            <a:r>
              <a:rPr lang="fa-IR" b="1" i="1" u="sng" dirty="0" smtClean="0"/>
              <a:t>طبقه سوم</a:t>
            </a:r>
            <a:r>
              <a:rPr lang="fa-IR" b="1" i="1" dirty="0" smtClean="0"/>
              <a:t>---------------------------دیپلم کامل متوسطه.</a:t>
            </a:r>
            <a:endParaRPr lang="fa-IR" dirty="0" smtClean="0"/>
          </a:p>
          <a:p>
            <a:r>
              <a:rPr lang="fa-IR" b="1" i="1" u="sng" dirty="0" smtClean="0"/>
              <a:t>طبقه چهارم</a:t>
            </a:r>
            <a:r>
              <a:rPr lang="fa-IR" b="1" i="1" dirty="0" smtClean="0"/>
              <a:t>--------------------------------فوق دیپلم.</a:t>
            </a:r>
            <a:endParaRPr lang="fa-IR" dirty="0" smtClean="0"/>
          </a:p>
          <a:p>
            <a:r>
              <a:rPr lang="fa-IR" b="1" i="1" u="sng" dirty="0" smtClean="0"/>
              <a:t>طبقه پنجم</a:t>
            </a:r>
            <a:r>
              <a:rPr lang="fa-IR" b="1" i="1" dirty="0" smtClean="0"/>
              <a:t>----------------------------------------لیسانس.</a:t>
            </a:r>
            <a:endParaRPr lang="fa-IR" dirty="0" smtClean="0"/>
          </a:p>
          <a:p>
            <a:r>
              <a:rPr lang="fa-IR" b="1" i="1" u="sng" dirty="0" smtClean="0"/>
              <a:t>طبقه </a:t>
            </a:r>
            <a:r>
              <a:rPr lang="fa-IR" b="1" i="1" dirty="0" smtClean="0"/>
              <a:t>ششم-------------------------------------لیسانس یافوق لیسانس یا پاره ای از مشاغل.</a:t>
            </a:r>
            <a:endParaRPr lang="fa-IR" dirty="0" smtClean="0"/>
          </a:p>
          <a:p>
            <a:r>
              <a:rPr lang="fa-IR" b="1" i="1" u="sng" dirty="0" smtClean="0"/>
              <a:t> طبقه هفت</a:t>
            </a:r>
            <a:r>
              <a:rPr lang="fa-IR" b="1" i="1" dirty="0" smtClean="0"/>
              <a:t>م----------------------------------------فوق لیسانس</a:t>
            </a:r>
            <a:endParaRPr lang="fa-IR" dirty="0" smtClean="0"/>
          </a:p>
          <a:p>
            <a:r>
              <a:rPr lang="fa-IR" b="1" i="1" u="sng" dirty="0" smtClean="0"/>
              <a:t> طبقه هشتم</a:t>
            </a:r>
            <a:r>
              <a:rPr lang="fa-IR" b="1" i="1" dirty="0" smtClean="0"/>
              <a:t>----------------------------------------------دکتری</a:t>
            </a:r>
            <a:endParaRPr lang="fa-IR" dirty="0" smtClean="0"/>
          </a:p>
          <a:p>
            <a:r>
              <a:rPr lang="fa-IR" b="1" i="1" u="sng" dirty="0" smtClean="0"/>
              <a:t> طبقه نهم</a:t>
            </a:r>
            <a:r>
              <a:rPr lang="fa-IR" i="1" dirty="0" smtClean="0"/>
              <a:t> </a:t>
            </a:r>
            <a:r>
              <a:rPr lang="fa-IR" b="1" i="1" dirty="0" smtClean="0"/>
              <a:t>-------------------------------------------------دکتری تخصصی</a:t>
            </a:r>
            <a:endParaRPr lang="fa-IR" dirty="0" smtClean="0"/>
          </a:p>
          <a:p>
            <a:r>
              <a:rPr lang="fa-IR" b="1" i="1" dirty="0" smtClean="0"/>
              <a:t>نکته.......</a:t>
            </a:r>
            <a:endParaRPr lang="fa-IR" dirty="0" smtClean="0"/>
          </a:p>
          <a:p>
            <a:pPr algn="just"/>
            <a:r>
              <a:rPr lang="fa-IR" b="1" i="1" dirty="0" smtClean="0"/>
              <a:t>درصورت مشخص نشدن مدرک  در طبقات 9 گانه تعیین طبقه به عهده ی شورای امور اداری و استخدامی است</a:t>
            </a:r>
            <a:endParaRPr lang="fa-IR" dirty="0" smtClean="0"/>
          </a:p>
          <a:p>
            <a:endParaRPr lang="en-US"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ar-SA" b="1" dirty="0" smtClean="0"/>
              <a:t>انواع مرخصي‌ها </a:t>
            </a:r>
            <a:endParaRPr lang="en-US" dirty="0"/>
          </a:p>
        </p:txBody>
      </p:sp>
      <p:sp>
        <p:nvSpPr>
          <p:cNvPr id="3" name="Content Placeholder 2"/>
          <p:cNvSpPr>
            <a:spLocks noGrp="1"/>
          </p:cNvSpPr>
          <p:nvPr>
            <p:ph idx="1"/>
          </p:nvPr>
        </p:nvSpPr>
        <p:spPr>
          <a:xfrm>
            <a:off x="525193" y="1417326"/>
            <a:ext cx="10972800" cy="4525963"/>
          </a:xfrm>
        </p:spPr>
        <p:txBody>
          <a:bodyPr>
            <a:noAutofit/>
          </a:bodyPr>
          <a:lstStyle/>
          <a:p>
            <a:pPr>
              <a:buNone/>
            </a:pPr>
            <a:r>
              <a:rPr lang="ar-SA" sz="2800" b="1" dirty="0" smtClean="0"/>
              <a:t> استحقاقي: </a:t>
            </a:r>
            <a:br>
              <a:rPr lang="ar-SA" sz="2800" b="1" dirty="0" smtClean="0"/>
            </a:br>
            <a:r>
              <a:rPr lang="ar-SA" sz="2800" dirty="0" smtClean="0"/>
              <a:t>مرخصي استحقاقي 5 حالت دارد: </a:t>
            </a:r>
            <a:br>
              <a:rPr lang="ar-SA" sz="2800" dirty="0" smtClean="0"/>
            </a:br>
            <a:r>
              <a:rPr lang="ar-SA" sz="2800" dirty="0" smtClean="0"/>
              <a:t>2 روزانه: </a:t>
            </a:r>
            <a:br>
              <a:rPr lang="ar-SA" sz="2800" dirty="0" smtClean="0"/>
            </a:br>
            <a:r>
              <a:rPr lang="ar-SA" sz="2800" dirty="0" smtClean="0"/>
              <a:t>مستخدمين به ازاي هر ماه </a:t>
            </a:r>
            <a:r>
              <a:rPr lang="fa-IR" sz="2800" dirty="0" smtClean="0"/>
              <a:t>2/5</a:t>
            </a:r>
            <a:r>
              <a:rPr lang="ar-SA" sz="2800" dirty="0" smtClean="0"/>
              <a:t> روز ( سالانه 30 روز ) مرخصي دارند.</a:t>
            </a:r>
            <a:br>
              <a:rPr lang="ar-SA" sz="2800" dirty="0" smtClean="0"/>
            </a:br>
            <a:r>
              <a:rPr lang="ar-SA" sz="2800" dirty="0" smtClean="0"/>
              <a:t> ساعتي: مرخصي كمتر از يك روز.</a:t>
            </a:r>
            <a:endParaRPr lang="fa-IR" sz="2800" dirty="0" smtClean="0"/>
          </a:p>
          <a:p>
            <a:pPr>
              <a:buNone/>
            </a:pPr>
            <a:r>
              <a:rPr lang="ar-SA" sz="2800" dirty="0" smtClean="0"/>
              <a:t>مرخصي زايمان: مرخصي زايمان تا 3 فرزند براي مادراني كه فرزند خود را شير مي دهند 6 ماه ميباشد  (این نوع مرخصی را مرخصی استعلاجی زایمان نیز می گویند) . </a:t>
            </a:r>
            <a:br>
              <a:rPr lang="ar-SA" sz="2800" dirty="0" smtClean="0"/>
            </a:br>
            <a:r>
              <a:rPr lang="ar-SA" sz="2800" dirty="0" smtClean="0"/>
              <a:t> مرخصي دوران شيردهي:</a:t>
            </a:r>
            <a:br>
              <a:rPr lang="ar-SA" sz="2800" dirty="0" smtClean="0"/>
            </a:br>
            <a:r>
              <a:rPr lang="ar-SA" sz="2800" dirty="0" smtClean="0"/>
              <a:t>مادران كارمندي كه فرزند شيرخوار دارند مي توانند تا 24 ماهگي كودك روزانه از يك ساعت مرخصي استفاده نمايند، بدون اينكه از مرخصي استحقاقي آنها كسر شود .</a:t>
            </a:r>
            <a:br>
              <a:rPr lang="ar-SA" sz="2800" dirty="0" smtClean="0"/>
            </a:br>
            <a:r>
              <a:rPr lang="ar-SA" sz="2800" dirty="0" smtClean="0"/>
              <a:t> </a:t>
            </a:r>
            <a:br>
              <a:rPr lang="ar-SA" sz="2800" dirty="0" smtClean="0"/>
            </a:br>
            <a:endParaRPr lang="en-US" sz="2800" dirty="0"/>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78302"/>
            <a:ext cx="10972800" cy="5647867"/>
          </a:xfrm>
        </p:spPr>
        <p:txBody>
          <a:bodyPr>
            <a:normAutofit lnSpcReduction="10000"/>
          </a:bodyPr>
          <a:lstStyle/>
          <a:p>
            <a:r>
              <a:rPr lang="ar-SA" dirty="0" smtClean="0"/>
              <a:t>كسر ساعت جانبازان: به منظور تطبيق ساعات كار جانبازان با وضعيت جسمي و رواني آنها، به كارمندان جانباز كه به صورت تمام وقت در دستگاه مشغول به كار هستند،حسب درخواست خود كارمند استفاده از كسرساعت روزانه كار بر حسب درصد جانبازي به شرح زير اقدام مي‌شود:</a:t>
            </a:r>
            <a:br>
              <a:rPr lang="ar-SA" dirty="0" smtClean="0"/>
            </a:br>
            <a:r>
              <a:rPr lang="ar-SA" dirty="0" smtClean="0"/>
              <a:t>ميزان درصد جانبازي ميزان كسر ساعات كار روزانه؛</a:t>
            </a:r>
            <a:br>
              <a:rPr lang="ar-SA" dirty="0" smtClean="0"/>
            </a:br>
            <a:r>
              <a:rPr lang="ar-SA" dirty="0" smtClean="0"/>
              <a:t>25تا30 درصد 45دقيقه</a:t>
            </a:r>
            <a:br>
              <a:rPr lang="ar-SA" dirty="0" smtClean="0"/>
            </a:br>
            <a:r>
              <a:rPr lang="ar-SA" dirty="0" smtClean="0"/>
              <a:t>35تا40درصد 60دقيقه</a:t>
            </a:r>
            <a:br>
              <a:rPr lang="ar-SA" dirty="0" smtClean="0"/>
            </a:br>
            <a:r>
              <a:rPr lang="ar-SA" dirty="0" smtClean="0"/>
              <a:t>45تا50درصد 90دقيقه</a:t>
            </a:r>
            <a:br>
              <a:rPr lang="ar-SA" dirty="0" smtClean="0"/>
            </a:br>
            <a:r>
              <a:rPr lang="ar-SA" dirty="0" smtClean="0"/>
              <a:t>55تا60درصد 120دقيقه</a:t>
            </a:r>
            <a:br>
              <a:rPr lang="ar-SA" dirty="0" smtClean="0"/>
            </a:br>
            <a:r>
              <a:rPr lang="ar-SA" dirty="0" smtClean="0"/>
              <a:t>65تا70درصد 150دقيقه</a:t>
            </a:r>
            <a:br>
              <a:rPr lang="ar-SA" dirty="0" smtClean="0"/>
            </a:br>
            <a:r>
              <a:rPr lang="ar-SA" dirty="0" smtClean="0"/>
              <a:t>70  به بالا    210دقيقه</a:t>
            </a:r>
            <a:br>
              <a:rPr lang="ar-SA" dirty="0" smtClean="0"/>
            </a:br>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773724"/>
            <a:ext cx="10972800" cy="5352446"/>
          </a:xfrm>
        </p:spPr>
        <p:txBody>
          <a:bodyPr/>
          <a:lstStyle/>
          <a:p>
            <a:r>
              <a:rPr lang="ar-SA" dirty="0" smtClean="0"/>
              <a:t>جانبازان مشمول مي‌توانند با توافق دستگاه  ذيربط از كسرساعت كار موظف خود در هر زمان ازساعات كار روزانه استفاده نمايند.</a:t>
            </a:r>
            <a:br>
              <a:rPr lang="ar-SA" dirty="0" smtClean="0"/>
            </a:br>
            <a:r>
              <a:rPr lang="ar-SA" dirty="0" smtClean="0"/>
              <a:t>جانبازاني كه به هر دليل نتوانند از كسر ساعت كار روزانه برخوردار شوند با موافقت سازمان ذيربط به ميزان كسر ساعت كار استحقاقي فوق به يكي از طرق زير با آنها رفتار خواهد شد:</a:t>
            </a:r>
            <a:br>
              <a:rPr lang="ar-SA" dirty="0" smtClean="0"/>
            </a:br>
            <a:r>
              <a:rPr lang="ar-SA" dirty="0" smtClean="0"/>
              <a:t>الف : احتساب اضافه كار ساعتي</a:t>
            </a:r>
            <a:br>
              <a:rPr lang="ar-SA" dirty="0" smtClean="0"/>
            </a:br>
            <a:r>
              <a:rPr lang="ar-SA" dirty="0" smtClean="0"/>
              <a:t>ب: افزودن به ذخيره مرخصي استحقاقي</a:t>
            </a:r>
            <a:br>
              <a:rPr lang="ar-SA" dirty="0" smtClean="0"/>
            </a:br>
            <a:r>
              <a:rPr lang="ar-SA" dirty="0" smtClean="0"/>
              <a:t>ج : محاسبه مدت كسر ساعت كار موظف به عنوان سنوات خدمت مستخدم از لحاظ بازنشستگي</a:t>
            </a:r>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829994"/>
            <a:ext cx="10972800" cy="5296175"/>
          </a:xfrm>
        </p:spPr>
        <p:txBody>
          <a:bodyPr>
            <a:normAutofit lnSpcReduction="10000"/>
          </a:bodyPr>
          <a:lstStyle/>
          <a:p>
            <a:r>
              <a:rPr lang="ar-SA" b="1" dirty="0" smtClean="0"/>
              <a:t>استعلاجي: </a:t>
            </a:r>
            <a:r>
              <a:rPr lang="ar-SA" dirty="0" smtClean="0"/>
              <a:t/>
            </a:r>
            <a:br>
              <a:rPr lang="ar-SA" dirty="0" smtClean="0"/>
            </a:br>
            <a:r>
              <a:rPr lang="ar-SA" dirty="0" smtClean="0"/>
              <a:t>درصورتي كه كارمند بيمار شود و بيماري او مانع از خدمت او شود،مراتب را در كوتاهترين مدت به اداره اطلاع ميدهد.</a:t>
            </a:r>
            <a:endParaRPr lang="en-US" dirty="0" smtClean="0"/>
          </a:p>
          <a:p>
            <a:r>
              <a:rPr lang="ar-SA" dirty="0" smtClean="0"/>
              <a:t>درخصوص کارکنانی که مشمول بیمه خدمات درمانی می باشند:</a:t>
            </a:r>
            <a:endParaRPr lang="en-US" dirty="0" smtClean="0"/>
          </a:p>
          <a:p>
            <a:r>
              <a:rPr lang="ar-SA" dirty="0" smtClean="0"/>
              <a:t>- استعلاجی تا 3 روز: در صورتيكه مفاد گواهي مورد تاييدپزشک معتمد اداره قرار گيرد، حكم مرخصي استعلاجي صادر مي‌شود.</a:t>
            </a:r>
            <a:endParaRPr lang="en-US" dirty="0" smtClean="0"/>
          </a:p>
          <a:p>
            <a:r>
              <a:rPr lang="ar-SA" dirty="0" smtClean="0"/>
              <a:t>- استعلاجی 3 روز لغایت 3 هفته: در صورتيكه مفاد گواهي مورد تاييدپزشک معتمد دانشگاه قرار گيرد، حكم مرخصي استعلاجي صادر مي‌شود.</a:t>
            </a:r>
            <a:endParaRPr lang="en-US" dirty="0" smtClean="0"/>
          </a:p>
          <a:p>
            <a:r>
              <a:rPr lang="ar-SA" dirty="0" smtClean="0"/>
              <a:t>- استعلاجی بیش از3 هفته: در صورتيكه مفاد گواهي مورد تأیید کمیسیون پزشکی دانشگاه قرار گيرد، حكم مرخصي استعلاجي صادر مي‌شود.</a:t>
            </a:r>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801858"/>
            <a:ext cx="10972800" cy="5324311"/>
          </a:xfrm>
        </p:spPr>
        <p:txBody>
          <a:bodyPr>
            <a:normAutofit/>
          </a:bodyPr>
          <a:lstStyle/>
          <a:p>
            <a:pPr algn="just"/>
            <a:r>
              <a:rPr lang="ar-SA" sz="4000" dirty="0" smtClean="0"/>
              <a:t>جمع كل مرخصي استعلاجي سالانه 4 ماه است،ولي در صورت ابتلا به بيماري صعب العلاج حداكثر در هر نوبت 6 ماه و قابل تمديداست.</a:t>
            </a:r>
            <a:endParaRPr lang="en-US" sz="4000" dirty="0" smtClean="0"/>
          </a:p>
          <a:p>
            <a:pPr algn="just"/>
            <a:r>
              <a:rPr lang="ar-SA" sz="4000" dirty="0" smtClean="0"/>
              <a:t>* مستخدمين پيماني ، طرحي و قراردادی(مشمولین بیمه تأمین اجتماعی) كه بيش از 3 روز استعلاجي داشته باشند، بايد حقوق و مزاياي بعد از 3 روز را از سازمان تأمين اجتماعي دريافت كنند. لازم به توضیح است که پرداخت استعلاجی از درون سازمان در ماه، حداکثر تا سه روز  امکان پذیر می باشد. </a:t>
            </a:r>
            <a:endParaRPr lang="en-US" sz="4000"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647114"/>
            <a:ext cx="10972800" cy="5479055"/>
          </a:xfrm>
        </p:spPr>
        <p:txBody>
          <a:bodyPr>
            <a:normAutofit fontScale="92500" lnSpcReduction="20000"/>
          </a:bodyPr>
          <a:lstStyle/>
          <a:p>
            <a:r>
              <a:rPr lang="ar-SA" b="1" dirty="0" smtClean="0"/>
              <a:t>بدون حقوق: </a:t>
            </a:r>
            <a:br>
              <a:rPr lang="ar-SA" b="1" dirty="0" smtClean="0"/>
            </a:br>
            <a:r>
              <a:rPr lang="ar-SA" dirty="0" smtClean="0"/>
              <a:t>موافقت با مرخصي بدون حقوق كارمندان فقط در موارد زير ممكن است:</a:t>
            </a:r>
            <a:br>
              <a:rPr lang="ar-SA" dirty="0" smtClean="0"/>
            </a:br>
            <a:r>
              <a:rPr lang="ar-SA" dirty="0" smtClean="0"/>
              <a:t>1. مستخدم استحقاق مرخصي نداشته و نياز به استفاده از مرخصي مسلم شود.</a:t>
            </a:r>
            <a:br>
              <a:rPr lang="ar-SA" dirty="0" smtClean="0"/>
            </a:br>
            <a:r>
              <a:rPr lang="ar-SA" dirty="0" smtClean="0"/>
              <a:t>2. مستخدم قصد ادامه تحصيل داشته باشد و مدارك لازم را ارايه كند.</a:t>
            </a:r>
            <a:br>
              <a:rPr lang="ar-SA" dirty="0" smtClean="0"/>
            </a:br>
            <a:r>
              <a:rPr lang="ar-SA" dirty="0" smtClean="0"/>
              <a:t>3. مستخدم(زن) ناگزير باشد به اتفاق همسرش به خارج از محل خدمت خود مسافرت كند.</a:t>
            </a:r>
            <a:br>
              <a:rPr lang="ar-SA" dirty="0" smtClean="0"/>
            </a:br>
            <a:r>
              <a:rPr lang="ar-SA" dirty="0" smtClean="0"/>
              <a:t>4. مستخدم پس از استفاده از 4 ماه مرخصي استعلاجي سالانه به سبب ادامه همان بيماري يا ابتلا به بيماري ديگر قادر به ادامه خدمت نبوده و بيماري او نيز صعب العلاج تشخيص داده نشود.</a:t>
            </a:r>
            <a:br>
              <a:rPr lang="ar-SA" dirty="0" smtClean="0"/>
            </a:br>
            <a:r>
              <a:rPr lang="ar-SA" dirty="0" smtClean="0"/>
              <a:t>حداكثر زمان استفاده از مرخصي بدون حقوق بر حسب نوع استخدام به شرح زير است :</a:t>
            </a:r>
            <a:endParaRPr lang="en-US" dirty="0" smtClean="0"/>
          </a:p>
          <a:p>
            <a:r>
              <a:rPr lang="ar-SA" dirty="0" smtClean="0"/>
              <a:t>رسمي آزمايشي 2 ماه به شرط موافقت رئیس اداره.</a:t>
            </a:r>
            <a:br>
              <a:rPr lang="ar-SA" dirty="0" smtClean="0"/>
            </a:br>
            <a:r>
              <a:rPr lang="ar-SA" dirty="0" smtClean="0"/>
              <a:t>رسمي قطعي 3 سال ، در صورت تحصيل تا 5 سال به شرط موافقت رئیس اداره.</a:t>
            </a:r>
            <a:br>
              <a:rPr lang="ar-SA" dirty="0" smtClean="0"/>
            </a:br>
            <a:r>
              <a:rPr lang="ar-SA" dirty="0" smtClean="0"/>
              <a:t>پيماني حداكثر به ميزان مدت قرارداد(1 سال) به شرط موافقت رئیس اداره.</a:t>
            </a:r>
            <a:endParaRPr lang="en-US" dirty="0" smtClean="0"/>
          </a:p>
          <a:p>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i="1" u="sng" dirty="0" smtClean="0"/>
              <a:t>نظام استخدامی کشوری</a:t>
            </a:r>
            <a:endParaRPr lang="en-US" dirty="0"/>
          </a:p>
        </p:txBody>
      </p:sp>
      <p:sp>
        <p:nvSpPr>
          <p:cNvPr id="3" name="Content Placeholder 2"/>
          <p:cNvSpPr>
            <a:spLocks noGrp="1"/>
          </p:cNvSpPr>
          <p:nvPr>
            <p:ph idx="1"/>
          </p:nvPr>
        </p:nvSpPr>
        <p:spPr/>
        <p:txBody>
          <a:bodyPr>
            <a:normAutofit/>
          </a:bodyPr>
          <a:lstStyle/>
          <a:p>
            <a:pPr algn="just">
              <a:buNone/>
            </a:pPr>
            <a:r>
              <a:rPr lang="fa-IR" sz="4800" i="1" dirty="0" smtClean="0"/>
              <a:t>پیوند بین افراد و دولت بر اساس یک نظام خاص که جایگاه هر مستخدم را در سازمان دولتی تعیین کننده است که به ان نظام طبقه بندی مشاغل گفته می شود که درحال حاضر به نظام هماهنگ حقوق تعبیر شده است.</a:t>
            </a:r>
            <a:endParaRPr lang="en-US" sz="4800"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normAutofit/>
          </a:bodyPr>
          <a:lstStyle/>
          <a:p>
            <a:r>
              <a:rPr lang="fa-IR" b="1" i="1" dirty="0" smtClean="0"/>
              <a:t>مفهوم طبقه بندی مشاغل</a:t>
            </a:r>
            <a:endParaRPr lang="en-US" dirty="0"/>
          </a:p>
        </p:txBody>
      </p:sp>
      <p:sp>
        <p:nvSpPr>
          <p:cNvPr id="3" name="Content Placeholder 2"/>
          <p:cNvSpPr>
            <a:spLocks noGrp="1"/>
          </p:cNvSpPr>
          <p:nvPr>
            <p:ph idx="1"/>
          </p:nvPr>
        </p:nvSpPr>
        <p:spPr/>
        <p:txBody>
          <a:bodyPr>
            <a:normAutofit/>
          </a:bodyPr>
          <a:lstStyle/>
          <a:p>
            <a:pPr algn="just">
              <a:buNone/>
            </a:pPr>
            <a:r>
              <a:rPr lang="fa-IR" sz="4000" i="1" dirty="0" smtClean="0"/>
              <a:t>هدف از طبقه بندی و ارزشیابی ان این است که سازمان امور اداری و استخدامی کلیه ی مشاغل موجود را بررسی ویک رابطه ی صحیح و منطقی بین این3 عامل یعنی وظایف و مسئولیت هر شغل2-شرایط احراز3-حقوق ومزایای ان برقرار می کنندیعنی مسئولیت سنگین تر با شرایط احراز بالاتر و حقوق مزایای بالاتر قرار بگیرد تا عدالت استخدامی تحقق پیدا کند </a:t>
            </a:r>
            <a:endParaRPr lang="fa-IR" sz="4000" dirty="0" smtClean="0"/>
          </a:p>
          <a:p>
            <a:pPr algn="just">
              <a:buNone/>
            </a:pPr>
            <a:endParaRPr lang="en-US" sz="40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07962"/>
            <a:ext cx="10972800" cy="5690071"/>
          </a:xfrm>
        </p:spPr>
        <p:txBody>
          <a:bodyPr>
            <a:normAutofit fontScale="92500" lnSpcReduction="10000"/>
          </a:bodyPr>
          <a:lstStyle/>
          <a:p>
            <a:pPr algn="just">
              <a:buNone/>
            </a:pPr>
            <a:r>
              <a:rPr lang="fa-IR" i="1" dirty="0" smtClean="0"/>
              <a:t>نحوه ی اجرای طبقه بندی مشاغل بر حسب (حساسیت شغل-مقاطع تحصیلی و اهمیت و وظایف ومیزان مسئولیت انها است.</a:t>
            </a:r>
            <a:endParaRPr lang="fa-IR" dirty="0" smtClean="0"/>
          </a:p>
          <a:p>
            <a:pPr algn="just">
              <a:buNone/>
            </a:pPr>
            <a:r>
              <a:rPr lang="fa-IR" i="1" dirty="0" smtClean="0"/>
              <a:t>چند پست یک شغل را تشکیل می دهد</a:t>
            </a:r>
          </a:p>
          <a:p>
            <a:pPr algn="just">
              <a:buNone/>
            </a:pPr>
            <a:r>
              <a:rPr lang="fa-IR" i="1" dirty="0" smtClean="0"/>
              <a:t>-چند شغل یک طبقه را تشکیل می دهد</a:t>
            </a:r>
          </a:p>
          <a:p>
            <a:pPr algn="just">
              <a:buNone/>
            </a:pPr>
            <a:r>
              <a:rPr lang="fa-IR" i="1" dirty="0" smtClean="0"/>
              <a:t>-چند طبقهیک رشته را تشکیل می دهد </a:t>
            </a:r>
          </a:p>
          <a:p>
            <a:pPr algn="just">
              <a:buNone/>
            </a:pPr>
            <a:r>
              <a:rPr lang="fa-IR" i="1" dirty="0" smtClean="0"/>
              <a:t>-ویک رشته رسته را تشکیل می دهدکه شامل 3 مفهوم است</a:t>
            </a:r>
          </a:p>
          <a:p>
            <a:pPr algn="just">
              <a:buNone/>
            </a:pPr>
            <a:r>
              <a:rPr lang="fa-IR" b="1" i="1" dirty="0" smtClean="0"/>
              <a:t>1-شغل(وظایف و مسئولیت مرتبط و مستمرکه از طرف سازمان به مستخدم داده می شود)</a:t>
            </a:r>
          </a:p>
          <a:p>
            <a:pPr algn="just">
              <a:buNone/>
            </a:pPr>
            <a:r>
              <a:rPr lang="fa-IR" b="1" i="1" dirty="0" smtClean="0"/>
              <a:t>2-پست سابق سازمانی(محلی است که در سازمان بطور مستمر برای یک شغل و ارجای ان به مستخدم داده می شود</a:t>
            </a:r>
          </a:p>
          <a:p>
            <a:pPr algn="just">
              <a:buNone/>
            </a:pPr>
            <a:r>
              <a:rPr lang="fa-IR" b="1" i="1" dirty="0" smtClean="0"/>
              <a:t>3-رسته ی شغلی(مجموعه ی رشته های مشاغلی است که از نظرنوع-حرفه-مدرک تحصیلی-تجربه-وابستگی نزدیکی داشته است)</a:t>
            </a:r>
            <a:endParaRPr lang="fa-IR" dirty="0" smtClean="0"/>
          </a:p>
          <a:p>
            <a:pPr algn="just">
              <a:buNone/>
            </a:pPr>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92370"/>
            <a:ext cx="10972800" cy="5633800"/>
          </a:xfrm>
        </p:spPr>
        <p:txBody>
          <a:bodyPr>
            <a:normAutofit fontScale="92500" lnSpcReduction="20000"/>
          </a:bodyPr>
          <a:lstStyle/>
          <a:p>
            <a:pPr algn="just">
              <a:buNone/>
            </a:pPr>
            <a:r>
              <a:rPr lang="fa-IR" b="1" i="1" dirty="0" smtClean="0"/>
              <a:t>رشته ی شغلی از چند طبقه از نظر نوع-کارمشابه بوده ولی از نظر اهمیت و دشواری وظایف دارای درجات مختلفی است.</a:t>
            </a:r>
            <a:endParaRPr lang="fa-IR" dirty="0" smtClean="0"/>
          </a:p>
          <a:p>
            <a:pPr algn="just">
              <a:buNone/>
            </a:pPr>
            <a:r>
              <a:rPr lang="fa-IR" i="1" u="sng" dirty="0" smtClean="0"/>
              <a:t>تخصیص طبقات شغل به گروهای جدولی حقوقی</a:t>
            </a:r>
            <a:endParaRPr lang="fa-IR" dirty="0" smtClean="0"/>
          </a:p>
          <a:p>
            <a:pPr algn="just">
              <a:buNone/>
            </a:pPr>
            <a:r>
              <a:rPr lang="fa-IR" b="1" i="1" dirty="0" smtClean="0"/>
              <a:t>قرار دادن یک شغل در طبقه شغلی مربوطه</a:t>
            </a:r>
          </a:p>
          <a:p>
            <a:pPr algn="just">
              <a:buNone/>
            </a:pPr>
            <a:r>
              <a:rPr lang="fa-IR" b="1" i="1" dirty="0" smtClean="0"/>
              <a:t>2.قرار دادن طبقه و شغل در یکی از گروههای جدول حقوقی ماده 1 قانون نظام هماهنگ پرداخت کارمندان دولت.</a:t>
            </a:r>
            <a:endParaRPr lang="fa-IR" dirty="0" smtClean="0"/>
          </a:p>
          <a:p>
            <a:pPr algn="just">
              <a:buNone/>
            </a:pPr>
            <a:r>
              <a:rPr lang="fa-IR" i="1" dirty="0" smtClean="0"/>
              <a:t>در جدول هماهنگ پرداخت 11 گروه وتا20 گروه پیش بینی شده که هر مستخدم اداری یک گروه ورودی خواهد داشت که به میزان مدرک تحصیلی ونوع حساسیت شغل ووظایف و میزان مسئولیت بر حسب رشته و رسته ها و تجربه ی ان خواهد بود و دارندگان مدرک لیسانس به بالا که تصدی مشاغل مدیریت یا کارشناسی وهم طرازی ان را بر عهده دارند در صورتی که حداقل </a:t>
            </a:r>
            <a:r>
              <a:rPr lang="fa-IR" i="1" u="sng" dirty="0" smtClean="0"/>
              <a:t>دو سوم یا یک سوم</a:t>
            </a:r>
            <a:r>
              <a:rPr lang="fa-IR" i="1" dirty="0" smtClean="0"/>
              <a:t>  کل تجارب طی شده به دست اورند از این سیستم معاف خواهد شد و به گروههای 11 الی 15 معاف خواهند شد.</a:t>
            </a:r>
            <a:endParaRPr lang="fa-IR" dirty="0" smtClean="0"/>
          </a:p>
          <a:p>
            <a:pPr algn="just">
              <a:buNone/>
            </a:pPr>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lstStyle/>
          <a:p>
            <a:fld id="{D26F004C-7594-461F-9EBC-2005624B837C}" type="slidenum">
              <a:rPr lang="fa-IR"/>
              <a:pPr/>
              <a:t>135</a:t>
            </a:fld>
            <a:endParaRPr lang="en-US"/>
          </a:p>
        </p:txBody>
      </p:sp>
      <p:sp>
        <p:nvSpPr>
          <p:cNvPr id="4100" name="Rectangle 4"/>
          <p:cNvSpPr>
            <a:spLocks noGrp="1" noChangeArrowheads="1"/>
          </p:cNvSpPr>
          <p:nvPr>
            <p:ph type="ctrTitle"/>
          </p:nvPr>
        </p:nvSpPr>
        <p:spPr>
          <a:xfrm>
            <a:off x="4176185" y="519114"/>
            <a:ext cx="4127500" cy="1470025"/>
          </a:xfrm>
          <a:solidFill>
            <a:srgbClr val="FFCCFF"/>
          </a:solidFill>
          <a:ln w="76200" cmpd="tri">
            <a:solidFill>
              <a:srgbClr val="FF0000"/>
            </a:solidFill>
          </a:ln>
        </p:spPr>
        <p:txBody>
          <a:bodyPr/>
          <a:lstStyle/>
          <a:p>
            <a:pPr rtl="1" eaLnBrk="1" hangingPunct="1">
              <a:defRPr/>
            </a:pPr>
            <a:r>
              <a:rPr lang="fa-IR" smtClean="0">
                <a:solidFill>
                  <a:srgbClr val="FF0000"/>
                </a:solidFill>
                <a:effectLst>
                  <a:outerShdw blurRad="38100" dist="38100" dir="2700000" algn="tl">
                    <a:srgbClr val="000000"/>
                  </a:outerShdw>
                </a:effectLst>
                <a:cs typeface="Titr" pitchFamily="2" charset="-78"/>
              </a:rPr>
              <a:t>مستند قانوني</a:t>
            </a:r>
            <a:endParaRPr lang="en-US" smtClean="0">
              <a:solidFill>
                <a:srgbClr val="FF0000"/>
              </a:solidFill>
              <a:effectLst>
                <a:outerShdw blurRad="38100" dist="38100" dir="2700000" algn="tl">
                  <a:srgbClr val="000000"/>
                </a:outerShdw>
              </a:effectLst>
              <a:cs typeface="Titr" pitchFamily="2" charset="-78"/>
            </a:endParaRPr>
          </a:p>
        </p:txBody>
      </p:sp>
      <p:sp>
        <p:nvSpPr>
          <p:cNvPr id="4101" name="Rectangle 5"/>
          <p:cNvSpPr>
            <a:spLocks noGrp="1" noChangeArrowheads="1"/>
          </p:cNvSpPr>
          <p:nvPr>
            <p:ph type="subTitle" idx="1"/>
          </p:nvPr>
        </p:nvSpPr>
        <p:spPr>
          <a:xfrm>
            <a:off x="1100667" y="2478089"/>
            <a:ext cx="10104967" cy="3024187"/>
          </a:xfrm>
          <a:solidFill>
            <a:srgbClr val="FFFFCC"/>
          </a:solidFill>
          <a:ln w="76200" cmpd="tri">
            <a:solidFill>
              <a:srgbClr val="FF0000"/>
            </a:solidFill>
          </a:ln>
          <a:effectLst>
            <a:prstShdw prst="shdw17" dist="17961" dir="2700000">
              <a:srgbClr val="FF0000">
                <a:gamma/>
                <a:shade val="60000"/>
                <a:invGamma/>
              </a:srgbClr>
            </a:prstShdw>
          </a:effectLst>
        </p:spPr>
        <p:txBody>
          <a:bodyPr/>
          <a:lstStyle/>
          <a:p>
            <a:pPr algn="r" rtl="1" eaLnBrk="1" hangingPunct="1">
              <a:lnSpc>
                <a:spcPct val="150000"/>
              </a:lnSpc>
              <a:buFont typeface="Wingdings" pitchFamily="2" charset="2"/>
              <a:buChar char="v"/>
              <a:defRPr/>
            </a:pPr>
            <a:r>
              <a:rPr lang="fa-IR" b="1" smtClean="0">
                <a:solidFill>
                  <a:schemeClr val="bg1"/>
                </a:solidFill>
                <a:effectLst>
                  <a:outerShdw blurRad="38100" dist="38100" dir="2700000" algn="tl">
                    <a:srgbClr val="FFFFFF"/>
                  </a:outerShdw>
                </a:effectLst>
                <a:cs typeface="Mitra" pitchFamily="2" charset="-78"/>
              </a:rPr>
              <a:t> فصل پانزدهم  (مقررات مختلف)</a:t>
            </a:r>
          </a:p>
          <a:p>
            <a:pPr algn="r" rtl="1" eaLnBrk="1" hangingPunct="1">
              <a:lnSpc>
                <a:spcPct val="150000"/>
              </a:lnSpc>
              <a:buFont typeface="Wingdings" pitchFamily="2" charset="2"/>
              <a:buChar char="v"/>
              <a:defRPr/>
            </a:pPr>
            <a:r>
              <a:rPr lang="fa-IR" b="1" smtClean="0">
                <a:solidFill>
                  <a:schemeClr val="bg1"/>
                </a:solidFill>
                <a:effectLst>
                  <a:outerShdw blurRad="38100" dist="38100" dir="2700000" algn="tl">
                    <a:srgbClr val="FFFFFF"/>
                  </a:outerShdw>
                </a:effectLst>
                <a:cs typeface="Mitra" pitchFamily="2" charset="-78"/>
              </a:rPr>
              <a:t> ماده (120)‌ قانون </a:t>
            </a:r>
          </a:p>
          <a:p>
            <a:pPr algn="r" rtl="1" eaLnBrk="1" hangingPunct="1">
              <a:lnSpc>
                <a:spcPct val="150000"/>
              </a:lnSpc>
              <a:buFont typeface="Wingdings" pitchFamily="2" charset="2"/>
              <a:buChar char="v"/>
              <a:defRPr/>
            </a:pPr>
            <a:r>
              <a:rPr lang="fa-IR" b="1" smtClean="0">
                <a:solidFill>
                  <a:schemeClr val="bg1"/>
                </a:solidFill>
                <a:effectLst>
                  <a:outerShdw blurRad="38100" dist="38100" dir="2700000" algn="tl">
                    <a:srgbClr val="FFFFFF"/>
                  </a:outerShdw>
                </a:effectLst>
                <a:cs typeface="Mitra" pitchFamily="2" charset="-78"/>
              </a:rPr>
              <a:t>حالات استخدامي موضوع اين فصل</a:t>
            </a:r>
            <a:endParaRPr lang="en-US" b="1" smtClean="0">
              <a:solidFill>
                <a:schemeClr val="bg1"/>
              </a:solidFill>
              <a:effectLst>
                <a:outerShdw blurRad="38100" dist="38100" dir="2700000" algn="tl">
                  <a:srgbClr val="FFFFFF"/>
                </a:outerShdw>
              </a:effectLst>
              <a:cs typeface="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p:cTn id="7" dur="2000" fill="hold"/>
                                        <p:tgtEl>
                                          <p:spTgt spid="4100"/>
                                        </p:tgtEl>
                                        <p:attrNameLst>
                                          <p:attrName>ppt_x</p:attrName>
                                        </p:attrNameLst>
                                      </p:cBhvr>
                                      <p:tavLst>
                                        <p:tav tm="0">
                                          <p:val>
                                            <p:strVal val="#ppt_x-.2"/>
                                          </p:val>
                                        </p:tav>
                                        <p:tav tm="100000">
                                          <p:val>
                                            <p:strVal val="#ppt_x"/>
                                          </p:val>
                                        </p:tav>
                                      </p:tavLst>
                                    </p:anim>
                                    <p:anim calcmode="lin" valueType="num">
                                      <p:cBhvr>
                                        <p:cTn id="8" dur="2000" fill="hold"/>
                                        <p:tgtEl>
                                          <p:spTgt spid="4100"/>
                                        </p:tgtEl>
                                        <p:attrNameLst>
                                          <p:attrName>ppt_y</p:attrName>
                                        </p:attrNameLst>
                                      </p:cBhvr>
                                      <p:tavLst>
                                        <p:tav tm="0">
                                          <p:val>
                                            <p:strVal val="#ppt_y"/>
                                          </p:val>
                                        </p:tav>
                                        <p:tav tm="100000">
                                          <p:val>
                                            <p:strVal val="#ppt_y"/>
                                          </p:val>
                                        </p:tav>
                                      </p:tavLst>
                                    </p:anim>
                                    <p:animEffect transition="in" filter="wipe(right)" prLst="gradientSize: 0.1">
                                      <p:cBhvr>
                                        <p:cTn id="9" dur="2000"/>
                                        <p:tgtEl>
                                          <p:spTgt spid="4100"/>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4101">
                                            <p:bg/>
                                          </p:spTgt>
                                        </p:tgtEl>
                                        <p:attrNameLst>
                                          <p:attrName>style.visibility</p:attrName>
                                        </p:attrNameLst>
                                      </p:cBhvr>
                                      <p:to>
                                        <p:strVal val="visible"/>
                                      </p:to>
                                    </p:set>
                                    <p:anim calcmode="lin" valueType="num">
                                      <p:cBhvr>
                                        <p:cTn id="12" dur="2000" fill="hold"/>
                                        <p:tgtEl>
                                          <p:spTgt spid="4101">
                                            <p:bg/>
                                          </p:spTgt>
                                        </p:tgtEl>
                                        <p:attrNameLst>
                                          <p:attrName>ppt_x</p:attrName>
                                        </p:attrNameLst>
                                      </p:cBhvr>
                                      <p:tavLst>
                                        <p:tav tm="0">
                                          <p:val>
                                            <p:strVal val="#ppt_x-.2"/>
                                          </p:val>
                                        </p:tav>
                                        <p:tav tm="100000">
                                          <p:val>
                                            <p:strVal val="#ppt_x"/>
                                          </p:val>
                                        </p:tav>
                                      </p:tavLst>
                                    </p:anim>
                                    <p:anim calcmode="lin" valueType="num">
                                      <p:cBhvr>
                                        <p:cTn id="13" dur="2000" fill="hold"/>
                                        <p:tgtEl>
                                          <p:spTgt spid="4101">
                                            <p:bg/>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4101">
                                            <p:bg/>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4101">
                                            <p:txEl>
                                              <p:pRg st="0" end="0"/>
                                            </p:txEl>
                                          </p:spTgt>
                                        </p:tgtEl>
                                        <p:attrNameLst>
                                          <p:attrName>style.visibility</p:attrName>
                                        </p:attrNameLst>
                                      </p:cBhvr>
                                      <p:to>
                                        <p:strVal val="visible"/>
                                      </p:to>
                                    </p:set>
                                    <p:anim calcmode="lin" valueType="num">
                                      <p:cBhvr>
                                        <p:cTn id="17" dur="2000" fill="hold"/>
                                        <p:tgtEl>
                                          <p:spTgt spid="4101">
                                            <p:txEl>
                                              <p:pRg st="0" end="0"/>
                                            </p:txEl>
                                          </p:spTgt>
                                        </p:tgtEl>
                                        <p:attrNameLst>
                                          <p:attrName>ppt_x</p:attrName>
                                        </p:attrNameLst>
                                      </p:cBhvr>
                                      <p:tavLst>
                                        <p:tav tm="0">
                                          <p:val>
                                            <p:strVal val="#ppt_x-.2"/>
                                          </p:val>
                                        </p:tav>
                                        <p:tav tm="100000">
                                          <p:val>
                                            <p:strVal val="#ppt_x"/>
                                          </p:val>
                                        </p:tav>
                                      </p:tavLst>
                                    </p:anim>
                                    <p:anim calcmode="lin" valueType="num">
                                      <p:cBhvr>
                                        <p:cTn id="18" dur="2000" fill="hold"/>
                                        <p:tgtEl>
                                          <p:spTgt spid="410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4101">
                                            <p:txEl>
                                              <p:pRg st="0" end="0"/>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4101">
                                            <p:txEl>
                                              <p:pRg st="1" end="1"/>
                                            </p:txEl>
                                          </p:spTgt>
                                        </p:tgtEl>
                                        <p:attrNameLst>
                                          <p:attrName>style.visibility</p:attrName>
                                        </p:attrNameLst>
                                      </p:cBhvr>
                                      <p:to>
                                        <p:strVal val="visible"/>
                                      </p:to>
                                    </p:set>
                                    <p:anim calcmode="lin" valueType="num">
                                      <p:cBhvr>
                                        <p:cTn id="22" dur="2000" fill="hold"/>
                                        <p:tgtEl>
                                          <p:spTgt spid="4101">
                                            <p:txEl>
                                              <p:pRg st="1" end="1"/>
                                            </p:txEl>
                                          </p:spTgt>
                                        </p:tgtEl>
                                        <p:attrNameLst>
                                          <p:attrName>ppt_x</p:attrName>
                                        </p:attrNameLst>
                                      </p:cBhvr>
                                      <p:tavLst>
                                        <p:tav tm="0">
                                          <p:val>
                                            <p:strVal val="#ppt_x-.2"/>
                                          </p:val>
                                        </p:tav>
                                        <p:tav tm="100000">
                                          <p:val>
                                            <p:strVal val="#ppt_x"/>
                                          </p:val>
                                        </p:tav>
                                      </p:tavLst>
                                    </p:anim>
                                    <p:anim calcmode="lin" valueType="num">
                                      <p:cBhvr>
                                        <p:cTn id="23" dur="2000" fill="hold"/>
                                        <p:tgtEl>
                                          <p:spTgt spid="410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4101">
                                            <p:txEl>
                                              <p:pRg st="1" end="1"/>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4101">
                                            <p:txEl>
                                              <p:pRg st="2" end="2"/>
                                            </p:txEl>
                                          </p:spTgt>
                                        </p:tgtEl>
                                        <p:attrNameLst>
                                          <p:attrName>style.visibility</p:attrName>
                                        </p:attrNameLst>
                                      </p:cBhvr>
                                      <p:to>
                                        <p:strVal val="visible"/>
                                      </p:to>
                                    </p:set>
                                    <p:anim calcmode="lin" valueType="num">
                                      <p:cBhvr>
                                        <p:cTn id="27" dur="2000" fill="hold"/>
                                        <p:tgtEl>
                                          <p:spTgt spid="4101">
                                            <p:txEl>
                                              <p:pRg st="2" end="2"/>
                                            </p:txEl>
                                          </p:spTgt>
                                        </p:tgtEl>
                                        <p:attrNameLst>
                                          <p:attrName>ppt_x</p:attrName>
                                        </p:attrNameLst>
                                      </p:cBhvr>
                                      <p:tavLst>
                                        <p:tav tm="0">
                                          <p:val>
                                            <p:strVal val="#ppt_x-.2"/>
                                          </p:val>
                                        </p:tav>
                                        <p:tav tm="100000">
                                          <p:val>
                                            <p:strVal val="#ppt_x"/>
                                          </p:val>
                                        </p:tav>
                                      </p:tavLst>
                                    </p:anim>
                                    <p:anim calcmode="lin" valueType="num">
                                      <p:cBhvr>
                                        <p:cTn id="28" dur="2000" fill="hold"/>
                                        <p:tgtEl>
                                          <p:spTgt spid="410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9" dur="2000"/>
                                        <p:tgtEl>
                                          <p:spTgt spid="410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animBg="1"/>
      <p:bldP spid="4101" grpId="0" build="p"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p:spPr>
        <p:txBody>
          <a:bodyPr/>
          <a:lstStyle/>
          <a:p>
            <a:fld id="{60A8B537-F04F-4E16-8365-135C5D930658}" type="slidenum">
              <a:rPr lang="fa-IR"/>
              <a:pPr/>
              <a:t>136</a:t>
            </a:fld>
            <a:endParaRPr lang="en-US"/>
          </a:p>
        </p:txBody>
      </p:sp>
      <p:sp>
        <p:nvSpPr>
          <p:cNvPr id="7171" name="Rectangle 3"/>
          <p:cNvSpPr>
            <a:spLocks noGrp="1" noChangeArrowheads="1"/>
          </p:cNvSpPr>
          <p:nvPr>
            <p:ph type="subTitle" idx="1"/>
          </p:nvPr>
        </p:nvSpPr>
        <p:spPr>
          <a:xfrm>
            <a:off x="605367" y="979489"/>
            <a:ext cx="11040533" cy="4968875"/>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200000"/>
              </a:lnSpc>
              <a:buFont typeface="Wingdings" pitchFamily="2" charset="2"/>
              <a:buChar char="v"/>
              <a:defRPr/>
            </a:pPr>
            <a:r>
              <a:rPr lang="fa-IR" sz="2400" dirty="0" smtClean="0">
                <a:solidFill>
                  <a:srgbClr val="FF0000"/>
                </a:solidFill>
                <a:effectLst>
                  <a:outerShdw blurRad="38100" dist="38100" dir="2700000" algn="tl">
                    <a:srgbClr val="000000"/>
                  </a:outerShdw>
                </a:effectLst>
                <a:cs typeface="Titr" pitchFamily="2" charset="-78"/>
              </a:rPr>
              <a:t>حالات استخدامي</a:t>
            </a:r>
          </a:p>
          <a:p>
            <a:pPr algn="justLow" rtl="1" eaLnBrk="1" hangingPunct="1">
              <a:lnSpc>
                <a:spcPct val="200000"/>
              </a:lnSpc>
              <a:buClr>
                <a:srgbClr val="FF0000"/>
              </a:buClr>
              <a:buFont typeface="Wingdings" pitchFamily="2" charset="2"/>
              <a:buChar char="q"/>
              <a:defRPr/>
            </a:pPr>
            <a:r>
              <a:rPr lang="fa-IR" sz="2400" b="1" dirty="0" smtClean="0">
                <a:effectLst>
                  <a:outerShdw blurRad="38100" dist="38100" dir="2700000" algn="tl">
                    <a:srgbClr val="FFFFFF"/>
                  </a:outerShdw>
                </a:effectLst>
                <a:cs typeface="Mitra" pitchFamily="2" charset="-78"/>
              </a:rPr>
              <a:t> </a:t>
            </a:r>
            <a:r>
              <a:rPr lang="fa-IR" sz="2400" b="1" dirty="0" smtClean="0">
                <a:solidFill>
                  <a:srgbClr val="0000FF"/>
                </a:solidFill>
                <a:effectLst>
                  <a:outerShdw blurRad="38100" dist="38100" dir="2700000" algn="tl">
                    <a:srgbClr val="000000"/>
                  </a:outerShdw>
                </a:effectLst>
                <a:cs typeface="Titr" pitchFamily="2" charset="-78"/>
              </a:rPr>
              <a:t>حالت اشتغال:</a:t>
            </a:r>
            <a:r>
              <a:rPr lang="fa-IR" sz="2400" b="1" dirty="0" smtClean="0">
                <a:effectLst>
                  <a:outerShdw blurRad="38100" dist="38100" dir="2700000" algn="tl">
                    <a:srgbClr val="FFFFFF"/>
                  </a:outerShdw>
                </a:effectLst>
                <a:cs typeface="Mitra" pitchFamily="2" charset="-78"/>
              </a:rPr>
              <a:t> اشتغال در يكي از پست‌هاي سازماني (بند «الف» ماده 120) </a:t>
            </a:r>
          </a:p>
          <a:p>
            <a:pPr algn="justLow" rtl="1" eaLnBrk="1" hangingPunct="1">
              <a:lnSpc>
                <a:spcPct val="200000"/>
              </a:lnSpc>
              <a:buClr>
                <a:srgbClr val="FF0000"/>
              </a:buClr>
              <a:buFont typeface="Wingdings" pitchFamily="2" charset="2"/>
              <a:buChar char="q"/>
              <a:defRPr/>
            </a:pPr>
            <a:r>
              <a:rPr lang="fa-IR" sz="2400" b="1" dirty="0" smtClean="0">
                <a:effectLst>
                  <a:outerShdw blurRad="38100" dist="38100" dir="2700000" algn="tl">
                    <a:srgbClr val="FFFFFF"/>
                  </a:outerShdw>
                </a:effectLst>
                <a:cs typeface="Mitra" pitchFamily="2" charset="-78"/>
              </a:rPr>
              <a:t> </a:t>
            </a:r>
            <a:r>
              <a:rPr lang="fa-IR" sz="2400" b="1" dirty="0" smtClean="0">
                <a:solidFill>
                  <a:srgbClr val="0000FF"/>
                </a:solidFill>
                <a:effectLst>
                  <a:outerShdw blurRad="38100" dist="38100" dir="2700000" algn="tl">
                    <a:srgbClr val="000000"/>
                  </a:outerShdw>
                </a:effectLst>
                <a:cs typeface="Titr" pitchFamily="2" charset="-78"/>
              </a:rPr>
              <a:t>مرخصي استعلاجي، استحقاقي و بدون حقوق</a:t>
            </a:r>
            <a:r>
              <a:rPr lang="fa-IR" sz="2400" b="1" dirty="0" smtClean="0">
                <a:effectLst>
                  <a:outerShdw blurRad="38100" dist="38100" dir="2700000" algn="tl">
                    <a:srgbClr val="FFFFFF"/>
                  </a:outerShdw>
                </a:effectLst>
                <a:cs typeface="Mitra" pitchFamily="2" charset="-78"/>
              </a:rPr>
              <a:t> (بند «ب» ماده 120) </a:t>
            </a:r>
          </a:p>
          <a:p>
            <a:pPr algn="justLow" rtl="1" eaLnBrk="1" hangingPunct="1">
              <a:lnSpc>
                <a:spcPct val="200000"/>
              </a:lnSpc>
              <a:buClr>
                <a:srgbClr val="FF0000"/>
              </a:buClr>
              <a:buFont typeface="Wingdings" pitchFamily="2" charset="2"/>
              <a:buChar char="q"/>
              <a:defRPr/>
            </a:pPr>
            <a:r>
              <a:rPr lang="fa-IR" sz="2400" b="1" dirty="0" smtClean="0">
                <a:effectLst>
                  <a:outerShdw blurRad="38100" dist="38100" dir="2700000" algn="tl">
                    <a:srgbClr val="FFFFFF"/>
                  </a:outerShdw>
                </a:effectLst>
                <a:cs typeface="Mitra" pitchFamily="2" charset="-78"/>
              </a:rPr>
              <a:t> </a:t>
            </a:r>
            <a:r>
              <a:rPr lang="fa-IR" sz="2400" b="1" dirty="0" smtClean="0">
                <a:solidFill>
                  <a:srgbClr val="0000FF"/>
                </a:solidFill>
                <a:effectLst>
                  <a:outerShdw blurRad="38100" dist="38100" dir="2700000" algn="tl">
                    <a:srgbClr val="000000"/>
                  </a:outerShdw>
                </a:effectLst>
                <a:cs typeface="Titr" pitchFamily="2" charset="-78"/>
              </a:rPr>
              <a:t>آماده به خدمت</a:t>
            </a:r>
            <a:r>
              <a:rPr lang="fa-IR" sz="2400" b="1" dirty="0" smtClean="0">
                <a:effectLst>
                  <a:outerShdw blurRad="38100" dist="38100" dir="2700000" algn="tl">
                    <a:srgbClr val="FFFFFF"/>
                  </a:outerShdw>
                </a:effectLst>
                <a:cs typeface="Mitra" pitchFamily="2" charset="-78"/>
              </a:rPr>
              <a:t> به موجب ماده (122) اين قانون (بند «ج» قانون)</a:t>
            </a:r>
          </a:p>
          <a:p>
            <a:pPr algn="justLow" rtl="1" eaLnBrk="1" hangingPunct="1">
              <a:lnSpc>
                <a:spcPct val="200000"/>
              </a:lnSpc>
              <a:buClr>
                <a:srgbClr val="FF0000"/>
              </a:buClr>
              <a:buFont typeface="Wingdings" pitchFamily="2" charset="2"/>
              <a:buChar char="q"/>
              <a:defRPr/>
            </a:pPr>
            <a:r>
              <a:rPr lang="fa-IR" sz="2400" b="1" dirty="0" smtClean="0">
                <a:effectLst>
                  <a:outerShdw blurRad="38100" dist="38100" dir="2700000" algn="tl">
                    <a:srgbClr val="FFFFFF"/>
                  </a:outerShdw>
                </a:effectLst>
                <a:cs typeface="Mitra" pitchFamily="2" charset="-78"/>
              </a:rPr>
              <a:t> </a:t>
            </a:r>
            <a:r>
              <a:rPr lang="fa-IR" sz="2400" b="1" dirty="0" smtClean="0">
                <a:solidFill>
                  <a:srgbClr val="0000FF"/>
                </a:solidFill>
                <a:effectLst>
                  <a:outerShdw blurRad="38100" dist="38100" dir="2700000" algn="tl">
                    <a:srgbClr val="000000"/>
                  </a:outerShdw>
                </a:effectLst>
                <a:cs typeface="Titr" pitchFamily="2" charset="-78"/>
              </a:rPr>
              <a:t>انتقال يا مأموريت</a:t>
            </a:r>
            <a:r>
              <a:rPr lang="fa-IR" sz="2400" b="1" dirty="0" smtClean="0">
                <a:effectLst>
                  <a:outerShdw blurRad="38100" dist="38100" dir="2700000" algn="tl">
                    <a:srgbClr val="FFFFFF"/>
                  </a:outerShdw>
                </a:effectLst>
                <a:cs typeface="Mitra" pitchFamily="2" charset="-78"/>
              </a:rPr>
              <a:t> به دستگاه‌هاي اجرايي ديگر و يا مأموريت آموزشي براي طي دوره‌هاي آموزشي كوتاه‌مدت و يا كارآموزي (بند «د» قانون)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171">
                                            <p:bg/>
                                          </p:spTgt>
                                        </p:tgtEl>
                                        <p:attrNameLst>
                                          <p:attrName>style.visibility</p:attrName>
                                        </p:attrNameLst>
                                      </p:cBhvr>
                                      <p:to>
                                        <p:strVal val="visible"/>
                                      </p:to>
                                    </p:set>
                                    <p:anim calcmode="lin" valueType="num">
                                      <p:cBhvr>
                                        <p:cTn id="7" dur="2000" fill="hold"/>
                                        <p:tgtEl>
                                          <p:spTgt spid="7171">
                                            <p:bg/>
                                          </p:spTgt>
                                        </p:tgtEl>
                                        <p:attrNameLst>
                                          <p:attrName>ppt_x</p:attrName>
                                        </p:attrNameLst>
                                      </p:cBhvr>
                                      <p:tavLst>
                                        <p:tav tm="0">
                                          <p:val>
                                            <p:strVal val="#ppt_x-.2"/>
                                          </p:val>
                                        </p:tav>
                                        <p:tav tm="100000">
                                          <p:val>
                                            <p:strVal val="#ppt_x"/>
                                          </p:val>
                                        </p:tav>
                                      </p:tavLst>
                                    </p:anim>
                                    <p:anim calcmode="lin" valueType="num">
                                      <p:cBhvr>
                                        <p:cTn id="8" dur="2000" fill="hold"/>
                                        <p:tgtEl>
                                          <p:spTgt spid="7171">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7171">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 calcmode="lin" valueType="num">
                                      <p:cBhvr>
                                        <p:cTn id="12" dur="2000" fill="hold"/>
                                        <p:tgtEl>
                                          <p:spTgt spid="7171">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71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7171">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7171">
                                            <p:txEl>
                                              <p:pRg st="1" end="1"/>
                                            </p:txEl>
                                          </p:spTgt>
                                        </p:tgtEl>
                                        <p:attrNameLst>
                                          <p:attrName>style.visibility</p:attrName>
                                        </p:attrNameLst>
                                      </p:cBhvr>
                                      <p:to>
                                        <p:strVal val="visible"/>
                                      </p:to>
                                    </p:set>
                                    <p:anim calcmode="lin" valueType="num">
                                      <p:cBhvr>
                                        <p:cTn id="17" dur="2000" fill="hold"/>
                                        <p:tgtEl>
                                          <p:spTgt spid="7171">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717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7171">
                                            <p:txEl>
                                              <p:pRg st="1" end="1"/>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7171">
                                            <p:txEl>
                                              <p:pRg st="2" end="2"/>
                                            </p:txEl>
                                          </p:spTgt>
                                        </p:tgtEl>
                                        <p:attrNameLst>
                                          <p:attrName>style.visibility</p:attrName>
                                        </p:attrNameLst>
                                      </p:cBhvr>
                                      <p:to>
                                        <p:strVal val="visible"/>
                                      </p:to>
                                    </p:set>
                                    <p:anim calcmode="lin" valueType="num">
                                      <p:cBhvr>
                                        <p:cTn id="22" dur="2000" fill="hold"/>
                                        <p:tgtEl>
                                          <p:spTgt spid="7171">
                                            <p:txEl>
                                              <p:pRg st="2" end="2"/>
                                            </p:txEl>
                                          </p:spTgt>
                                        </p:tgtEl>
                                        <p:attrNameLst>
                                          <p:attrName>ppt_x</p:attrName>
                                        </p:attrNameLst>
                                      </p:cBhvr>
                                      <p:tavLst>
                                        <p:tav tm="0">
                                          <p:val>
                                            <p:strVal val="#ppt_x-.2"/>
                                          </p:val>
                                        </p:tav>
                                        <p:tav tm="100000">
                                          <p:val>
                                            <p:strVal val="#ppt_x"/>
                                          </p:val>
                                        </p:tav>
                                      </p:tavLst>
                                    </p:anim>
                                    <p:anim calcmode="lin" valueType="num">
                                      <p:cBhvr>
                                        <p:cTn id="23" dur="2000" fill="hold"/>
                                        <p:tgtEl>
                                          <p:spTgt spid="717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7171">
                                            <p:txEl>
                                              <p:pRg st="2" end="2"/>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7171">
                                            <p:txEl>
                                              <p:pRg st="3" end="3"/>
                                            </p:txEl>
                                          </p:spTgt>
                                        </p:tgtEl>
                                        <p:attrNameLst>
                                          <p:attrName>style.visibility</p:attrName>
                                        </p:attrNameLst>
                                      </p:cBhvr>
                                      <p:to>
                                        <p:strVal val="visible"/>
                                      </p:to>
                                    </p:set>
                                    <p:anim calcmode="lin" valueType="num">
                                      <p:cBhvr>
                                        <p:cTn id="27" dur="2000" fill="hold"/>
                                        <p:tgtEl>
                                          <p:spTgt spid="7171">
                                            <p:txEl>
                                              <p:pRg st="3" end="3"/>
                                            </p:txEl>
                                          </p:spTgt>
                                        </p:tgtEl>
                                        <p:attrNameLst>
                                          <p:attrName>ppt_x</p:attrName>
                                        </p:attrNameLst>
                                      </p:cBhvr>
                                      <p:tavLst>
                                        <p:tav tm="0">
                                          <p:val>
                                            <p:strVal val="#ppt_x-.2"/>
                                          </p:val>
                                        </p:tav>
                                        <p:tav tm="100000">
                                          <p:val>
                                            <p:strVal val="#ppt_x"/>
                                          </p:val>
                                        </p:tav>
                                      </p:tavLst>
                                    </p:anim>
                                    <p:anim calcmode="lin" valueType="num">
                                      <p:cBhvr>
                                        <p:cTn id="28" dur="2000" fill="hold"/>
                                        <p:tgtEl>
                                          <p:spTgt spid="717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2000"/>
                                        <p:tgtEl>
                                          <p:spTgt spid="7171">
                                            <p:txEl>
                                              <p:pRg st="3" end="3"/>
                                            </p:txEl>
                                          </p:spTgt>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7171">
                                            <p:txEl>
                                              <p:pRg st="4" end="4"/>
                                            </p:txEl>
                                          </p:spTgt>
                                        </p:tgtEl>
                                        <p:attrNameLst>
                                          <p:attrName>style.visibility</p:attrName>
                                        </p:attrNameLst>
                                      </p:cBhvr>
                                      <p:to>
                                        <p:strVal val="visible"/>
                                      </p:to>
                                    </p:set>
                                    <p:anim calcmode="lin" valueType="num">
                                      <p:cBhvr>
                                        <p:cTn id="32" dur="2000" fill="hold"/>
                                        <p:tgtEl>
                                          <p:spTgt spid="7171">
                                            <p:txEl>
                                              <p:pRg st="4" end="4"/>
                                            </p:txEl>
                                          </p:spTgt>
                                        </p:tgtEl>
                                        <p:attrNameLst>
                                          <p:attrName>ppt_x</p:attrName>
                                        </p:attrNameLst>
                                      </p:cBhvr>
                                      <p:tavLst>
                                        <p:tav tm="0">
                                          <p:val>
                                            <p:strVal val="#ppt_x-.2"/>
                                          </p:val>
                                        </p:tav>
                                        <p:tav tm="100000">
                                          <p:val>
                                            <p:strVal val="#ppt_x"/>
                                          </p:val>
                                        </p:tav>
                                      </p:tavLst>
                                    </p:anim>
                                    <p:anim calcmode="lin" valueType="num">
                                      <p:cBhvr>
                                        <p:cTn id="33" dur="2000" fill="hold"/>
                                        <p:tgtEl>
                                          <p:spTgt spid="717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20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3"/>
          <p:cNvSpPr>
            <a:spLocks noGrp="1"/>
          </p:cNvSpPr>
          <p:nvPr>
            <p:ph type="sldNum" sz="quarter" idx="12"/>
          </p:nvPr>
        </p:nvSpPr>
        <p:spPr>
          <a:noFill/>
        </p:spPr>
        <p:txBody>
          <a:bodyPr/>
          <a:lstStyle/>
          <a:p>
            <a:fld id="{40997A04-CBEA-4F3A-BFB7-14AC993D065F}" type="slidenum">
              <a:rPr lang="fa-IR"/>
              <a:pPr/>
              <a:t>137</a:t>
            </a:fld>
            <a:endParaRPr lang="en-US"/>
          </a:p>
        </p:txBody>
      </p:sp>
      <p:sp>
        <p:nvSpPr>
          <p:cNvPr id="33796" name="Text Box 4"/>
          <p:cNvSpPr txBox="1">
            <a:spLocks noChangeArrowheads="1"/>
          </p:cNvSpPr>
          <p:nvPr/>
        </p:nvSpPr>
        <p:spPr bwMode="auto">
          <a:xfrm>
            <a:off x="814917" y="692151"/>
            <a:ext cx="10657416" cy="3933384"/>
          </a:xfrm>
          <a:prstGeom prst="rect">
            <a:avLst/>
          </a:prstGeom>
          <a:solidFill>
            <a:srgbClr val="FFFFCC"/>
          </a:solidFill>
          <a:ln w="38100">
            <a:solidFill>
              <a:srgbClr val="FF0000"/>
            </a:solidFill>
            <a:miter lim="800000"/>
            <a:headEnd/>
            <a:tailEnd/>
          </a:ln>
          <a:effectLst>
            <a:prstShdw prst="shdw17" dist="17961" dir="2700000">
              <a:srgbClr val="FF0000">
                <a:gamma/>
                <a:shade val="60000"/>
                <a:invGamma/>
              </a:srgbClr>
            </a:prstShdw>
          </a:effectLst>
        </p:spPr>
        <p:txBody>
          <a:bodyPr>
            <a:spAutoFit/>
          </a:bodyPr>
          <a:lstStyle/>
          <a:p>
            <a:pPr algn="justLow" rtl="1">
              <a:lnSpc>
                <a:spcPct val="200000"/>
              </a:lnSpc>
              <a:spcBef>
                <a:spcPct val="20000"/>
              </a:spcBef>
              <a:buClr>
                <a:srgbClr val="FF0000"/>
              </a:buClr>
              <a:buFont typeface="Wingdings" pitchFamily="2" charset="2"/>
              <a:buChar char="q"/>
              <a:defRPr/>
            </a:pPr>
            <a:r>
              <a:rPr lang="fa-IR" sz="2400" b="1">
                <a:effectLst>
                  <a:outerShdw blurRad="38100" dist="38100" dir="2700000" algn="tl">
                    <a:srgbClr val="FFFFFF"/>
                  </a:outerShdw>
                </a:effectLst>
                <a:cs typeface="Mitra" pitchFamily="2" charset="-78"/>
              </a:rPr>
              <a:t> </a:t>
            </a:r>
            <a:r>
              <a:rPr lang="fa-IR" sz="2400" b="1">
                <a:solidFill>
                  <a:srgbClr val="0000FF"/>
                </a:solidFill>
                <a:effectLst>
                  <a:outerShdw blurRad="38100" dist="38100" dir="2700000" algn="tl">
                    <a:srgbClr val="000000"/>
                  </a:outerShdw>
                </a:effectLst>
                <a:cs typeface="Titr" pitchFamily="2" charset="-78"/>
              </a:rPr>
              <a:t>انفصال موقت يا دائم يا اخراج</a:t>
            </a:r>
            <a:r>
              <a:rPr lang="fa-IR" sz="2400" b="1">
                <a:effectLst>
                  <a:outerShdw blurRad="38100" dist="38100" dir="2700000" algn="tl">
                    <a:srgbClr val="FFFFFF"/>
                  </a:outerShdw>
                </a:effectLst>
                <a:cs typeface="Mitra" pitchFamily="2" charset="-78"/>
              </a:rPr>
              <a:t> به موجب احكام قطعي مراجع قضايي و يا هيأت‌هاي رسيدگي به تخلفات اداري و يا احكام ماده (91) اين قانون (بند «هـ» قانون)</a:t>
            </a:r>
          </a:p>
          <a:p>
            <a:pPr algn="justLow" rtl="1">
              <a:lnSpc>
                <a:spcPct val="200000"/>
              </a:lnSpc>
              <a:spcBef>
                <a:spcPct val="20000"/>
              </a:spcBef>
              <a:buClr>
                <a:srgbClr val="FF0000"/>
              </a:buClr>
              <a:buFont typeface="Wingdings" pitchFamily="2" charset="2"/>
              <a:buChar char="q"/>
              <a:defRPr/>
            </a:pPr>
            <a:r>
              <a:rPr lang="fa-IR" sz="2400" b="1">
                <a:effectLst>
                  <a:outerShdw blurRad="38100" dist="38100" dir="2700000" algn="tl">
                    <a:srgbClr val="FFFFFF"/>
                  </a:outerShdw>
                </a:effectLst>
                <a:cs typeface="Mitra" pitchFamily="2" charset="-78"/>
              </a:rPr>
              <a:t> </a:t>
            </a:r>
            <a:r>
              <a:rPr lang="fa-IR" sz="2400" b="1">
                <a:solidFill>
                  <a:srgbClr val="0000FF"/>
                </a:solidFill>
                <a:effectLst>
                  <a:outerShdw blurRad="38100" dist="38100" dir="2700000" algn="tl">
                    <a:srgbClr val="000000"/>
                  </a:outerShdw>
                </a:effectLst>
                <a:cs typeface="Titr" pitchFamily="2" charset="-78"/>
              </a:rPr>
              <a:t>استعفا و بازخريدي</a:t>
            </a:r>
            <a:r>
              <a:rPr lang="fa-IR" sz="2400" b="1">
                <a:effectLst>
                  <a:outerShdw blurRad="38100" dist="38100" dir="2700000" algn="tl">
                    <a:srgbClr val="FFFFFF"/>
                  </a:outerShdw>
                </a:effectLst>
                <a:cs typeface="Mitra" pitchFamily="2" charset="-78"/>
              </a:rPr>
              <a:t> به موجب احكام مذكور در اين قانون و قانون رسيدگي به تخلفات اداري (بند «و» قانون) </a:t>
            </a:r>
          </a:p>
          <a:p>
            <a:pPr algn="justLow" rtl="1">
              <a:lnSpc>
                <a:spcPct val="200000"/>
              </a:lnSpc>
              <a:spcBef>
                <a:spcPct val="20000"/>
              </a:spcBef>
              <a:buClr>
                <a:srgbClr val="FF0000"/>
              </a:buClr>
              <a:buFont typeface="Wingdings" pitchFamily="2" charset="2"/>
              <a:buChar char="q"/>
              <a:defRPr/>
            </a:pPr>
            <a:r>
              <a:rPr lang="fa-IR" sz="2400" b="1">
                <a:effectLst>
                  <a:outerShdw blurRad="38100" dist="38100" dir="2700000" algn="tl">
                    <a:srgbClr val="FFFFFF"/>
                  </a:outerShdw>
                </a:effectLst>
                <a:cs typeface="Mitra" pitchFamily="2" charset="-78"/>
              </a:rPr>
              <a:t> </a:t>
            </a:r>
            <a:r>
              <a:rPr lang="fa-IR" sz="2400" b="1">
                <a:solidFill>
                  <a:srgbClr val="0000FF"/>
                </a:solidFill>
                <a:effectLst>
                  <a:outerShdw blurRad="38100" dist="38100" dir="2700000" algn="tl">
                    <a:srgbClr val="000000"/>
                  </a:outerShdw>
                </a:effectLst>
                <a:cs typeface="Titr" pitchFamily="2" charset="-78"/>
              </a:rPr>
              <a:t>ساير حالات</a:t>
            </a:r>
            <a:r>
              <a:rPr lang="fa-IR" sz="2400" b="1">
                <a:effectLst>
                  <a:outerShdw blurRad="38100" dist="38100" dir="2700000" algn="tl">
                    <a:srgbClr val="FFFFFF"/>
                  </a:outerShdw>
                </a:effectLst>
                <a:cs typeface="Mitra" pitchFamily="2" charset="-78"/>
              </a:rPr>
              <a:t> كه در قانون رسيدگي به تخلفات اداري و ساير قوانين پيش‌بيني شده است.</a:t>
            </a: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3796"/>
                                        </p:tgtEl>
                                        <p:attrNameLst>
                                          <p:attrName>style.visibility</p:attrName>
                                        </p:attrNameLst>
                                      </p:cBhvr>
                                      <p:to>
                                        <p:strVal val="visible"/>
                                      </p:to>
                                    </p:set>
                                    <p:anim calcmode="lin" valueType="num">
                                      <p:cBhvr>
                                        <p:cTn id="7" dur="2000" fill="hold"/>
                                        <p:tgtEl>
                                          <p:spTgt spid="33796"/>
                                        </p:tgtEl>
                                        <p:attrNameLst>
                                          <p:attrName>ppt_x</p:attrName>
                                        </p:attrNameLst>
                                      </p:cBhvr>
                                      <p:tavLst>
                                        <p:tav tm="0">
                                          <p:val>
                                            <p:strVal val="#ppt_x-.2"/>
                                          </p:val>
                                        </p:tav>
                                        <p:tav tm="100000">
                                          <p:val>
                                            <p:strVal val="#ppt_x"/>
                                          </p:val>
                                        </p:tav>
                                      </p:tavLst>
                                    </p:anim>
                                    <p:anim calcmode="lin" valueType="num">
                                      <p:cBhvr>
                                        <p:cTn id="8" dur="2000" fill="hold"/>
                                        <p:tgtEl>
                                          <p:spTgt spid="33796"/>
                                        </p:tgtEl>
                                        <p:attrNameLst>
                                          <p:attrName>ppt_y</p:attrName>
                                        </p:attrNameLst>
                                      </p:cBhvr>
                                      <p:tavLst>
                                        <p:tav tm="0">
                                          <p:val>
                                            <p:strVal val="#ppt_y"/>
                                          </p:val>
                                        </p:tav>
                                        <p:tav tm="100000">
                                          <p:val>
                                            <p:strVal val="#ppt_y"/>
                                          </p:val>
                                        </p:tav>
                                      </p:tavLst>
                                    </p:anim>
                                    <p:animEffect transition="in" filter="wipe(right)" prLst="gradientSize: 0.1">
                                      <p:cBhvr>
                                        <p:cTn id="9" dur="2000"/>
                                        <p:tgtEl>
                                          <p:spTgt spid="337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p:spPr>
        <p:txBody>
          <a:bodyPr/>
          <a:lstStyle/>
          <a:p>
            <a:fld id="{CC7B2BDF-CC9B-4C59-B99A-FE8186F6A6D7}" type="slidenum">
              <a:rPr lang="fa-IR"/>
              <a:pPr/>
              <a:t>138</a:t>
            </a:fld>
            <a:endParaRPr lang="en-US"/>
          </a:p>
        </p:txBody>
      </p:sp>
      <p:sp>
        <p:nvSpPr>
          <p:cNvPr id="2" name="Rectangle 2"/>
          <p:cNvSpPr>
            <a:spLocks noGrp="1" noChangeArrowheads="1"/>
          </p:cNvSpPr>
          <p:nvPr>
            <p:ph type="ctrTitle"/>
          </p:nvPr>
        </p:nvSpPr>
        <p:spPr>
          <a:xfrm>
            <a:off x="914400" y="495300"/>
            <a:ext cx="10363200" cy="1277938"/>
          </a:xfrm>
          <a:solidFill>
            <a:srgbClr val="FFCCFF"/>
          </a:solidFill>
          <a:ln w="76200" cmpd="tri">
            <a:solidFill>
              <a:srgbClr val="FF0000"/>
            </a:solidFill>
          </a:ln>
          <a:effectLst>
            <a:prstShdw prst="shdw17" dist="17961" dir="2700000">
              <a:srgbClr val="FF0000">
                <a:gamma/>
                <a:shade val="60000"/>
                <a:invGamma/>
              </a:srgbClr>
            </a:prstShdw>
          </a:effectLst>
        </p:spPr>
        <p:txBody>
          <a:bodyPr>
            <a:normAutofit fontScale="90000"/>
          </a:bodyPr>
          <a:lstStyle/>
          <a:p>
            <a:pPr rtl="1" eaLnBrk="1" hangingPunct="1">
              <a:lnSpc>
                <a:spcPct val="150000"/>
              </a:lnSpc>
              <a:defRPr/>
            </a:pPr>
            <a:r>
              <a:rPr lang="fa-IR" sz="2800" smtClean="0">
                <a:solidFill>
                  <a:srgbClr val="FF0000"/>
                </a:solidFill>
                <a:effectLst>
                  <a:outerShdw blurRad="38100" dist="38100" dir="2700000" algn="tl">
                    <a:srgbClr val="000000"/>
                  </a:outerShdw>
                </a:effectLst>
                <a:cs typeface="Titr" pitchFamily="2" charset="-78"/>
              </a:rPr>
              <a:t>حالات استخدامي ناشي از تنبيهات اداري موضوع ماده (9) قانون تخلفات اداري مصوب 7/6/1372 </a:t>
            </a:r>
            <a:endParaRPr lang="en-US" sz="2800" smtClean="0">
              <a:solidFill>
                <a:srgbClr val="FF0000"/>
              </a:solidFill>
              <a:effectLst>
                <a:outerShdw blurRad="38100" dist="38100" dir="2700000" algn="tl">
                  <a:srgbClr val="000000"/>
                </a:outerShdw>
              </a:effectLst>
              <a:cs typeface="Titr" pitchFamily="2" charset="-78"/>
            </a:endParaRPr>
          </a:p>
        </p:txBody>
      </p:sp>
      <p:sp>
        <p:nvSpPr>
          <p:cNvPr id="8195" name="Rectangle 3"/>
          <p:cNvSpPr>
            <a:spLocks noGrp="1" noChangeArrowheads="1"/>
          </p:cNvSpPr>
          <p:nvPr>
            <p:ph type="subTitle" idx="1"/>
          </p:nvPr>
        </p:nvSpPr>
        <p:spPr>
          <a:xfrm>
            <a:off x="1062567" y="2060575"/>
            <a:ext cx="10104967" cy="4032250"/>
          </a:xfrm>
          <a:solidFill>
            <a:srgbClr val="FFFFCC"/>
          </a:solidFill>
          <a:ln w="5715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50000"/>
              </a:lnSpc>
              <a:spcBef>
                <a:spcPct val="0"/>
              </a:spcBef>
              <a:buClr>
                <a:srgbClr val="FF0000"/>
              </a:buClr>
              <a:buFont typeface="Wingdings" pitchFamily="2" charset="2"/>
              <a:buChar char="þ"/>
              <a:defRPr/>
            </a:pPr>
            <a:r>
              <a:rPr lang="fa-IR" sz="2800" b="1" dirty="0" smtClean="0">
                <a:solidFill>
                  <a:schemeClr val="bg1"/>
                </a:solidFill>
                <a:effectLst>
                  <a:outerShdw blurRad="38100" dist="38100" dir="2700000" algn="tl">
                    <a:srgbClr val="FFFFFF"/>
                  </a:outerShdw>
                </a:effectLst>
                <a:cs typeface="Mitra" pitchFamily="2" charset="-78"/>
              </a:rPr>
              <a:t> تغيير محل جغرافيايي خدمت به مدت يك تا پنج سال (موضوع بند «هـ» ماده 9) اين قانون </a:t>
            </a:r>
          </a:p>
          <a:p>
            <a:pPr algn="justLow" rtl="1" eaLnBrk="1" hangingPunct="1">
              <a:lnSpc>
                <a:spcPct val="150000"/>
              </a:lnSpc>
              <a:spcBef>
                <a:spcPct val="0"/>
              </a:spcBef>
              <a:buClr>
                <a:srgbClr val="FF0000"/>
              </a:buClr>
              <a:buFont typeface="Wingdings" pitchFamily="2" charset="2"/>
              <a:buChar char="þ"/>
              <a:defRPr/>
            </a:pPr>
            <a:r>
              <a:rPr lang="fa-IR" sz="2800" b="1" dirty="0" smtClean="0">
                <a:solidFill>
                  <a:schemeClr val="bg1"/>
                </a:solidFill>
                <a:effectLst>
                  <a:outerShdw blurRad="38100" dist="38100" dir="2700000" algn="tl">
                    <a:srgbClr val="FFFFFF"/>
                  </a:outerShdw>
                </a:effectLst>
                <a:cs typeface="Mitra" pitchFamily="2" charset="-78"/>
              </a:rPr>
              <a:t> تنزل مقام و يا محروميت از انتصاب به پست‌هاي حساس و مديريتي در دستگاه‌هاي دولتي </a:t>
            </a:r>
          </a:p>
          <a:p>
            <a:pPr algn="justLow" rtl="1" eaLnBrk="1" hangingPunct="1">
              <a:lnSpc>
                <a:spcPct val="150000"/>
              </a:lnSpc>
              <a:spcBef>
                <a:spcPct val="0"/>
              </a:spcBef>
              <a:buClr>
                <a:srgbClr val="FF0000"/>
              </a:buClr>
              <a:buFont typeface="Wingdings" pitchFamily="2" charset="2"/>
              <a:buChar char="þ"/>
              <a:defRPr/>
            </a:pPr>
            <a:r>
              <a:rPr lang="fa-IR" sz="2800" b="1" dirty="0" smtClean="0">
                <a:solidFill>
                  <a:schemeClr val="bg1"/>
                </a:solidFill>
                <a:effectLst>
                  <a:outerShdw blurRad="38100" dist="38100" dir="2700000" algn="tl">
                    <a:srgbClr val="FFFFFF"/>
                  </a:outerShdw>
                </a:effectLst>
                <a:cs typeface="Mitra" pitchFamily="2" charset="-78"/>
              </a:rPr>
              <a:t> تنزل يك يا دو گروه يا تعويق در اعطاي يك تا دو گروه به مدت يك تا دو سال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2"/>
                                          </p:val>
                                        </p:tav>
                                        <p:tav tm="100000">
                                          <p:val>
                                            <p:strVal val="#ppt_x"/>
                                          </p:val>
                                        </p:tav>
                                      </p:tavLst>
                                    </p:anim>
                                    <p:anim calcmode="lin" valueType="num">
                                      <p:cBhvr>
                                        <p:cTn id="8" dur="2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2000"/>
                                        <p:tgtEl>
                                          <p:spTgt spid="2"/>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8195">
                                            <p:bg/>
                                          </p:spTgt>
                                        </p:tgtEl>
                                        <p:attrNameLst>
                                          <p:attrName>style.visibility</p:attrName>
                                        </p:attrNameLst>
                                      </p:cBhvr>
                                      <p:to>
                                        <p:strVal val="visible"/>
                                      </p:to>
                                    </p:set>
                                    <p:anim calcmode="lin" valueType="num">
                                      <p:cBhvr>
                                        <p:cTn id="12" dur="2000" fill="hold"/>
                                        <p:tgtEl>
                                          <p:spTgt spid="8195">
                                            <p:bg/>
                                          </p:spTgt>
                                        </p:tgtEl>
                                        <p:attrNameLst>
                                          <p:attrName>ppt_x</p:attrName>
                                        </p:attrNameLst>
                                      </p:cBhvr>
                                      <p:tavLst>
                                        <p:tav tm="0">
                                          <p:val>
                                            <p:strVal val="#ppt_x-.2"/>
                                          </p:val>
                                        </p:tav>
                                        <p:tav tm="100000">
                                          <p:val>
                                            <p:strVal val="#ppt_x"/>
                                          </p:val>
                                        </p:tav>
                                      </p:tavLst>
                                    </p:anim>
                                    <p:anim calcmode="lin" valueType="num">
                                      <p:cBhvr>
                                        <p:cTn id="13" dur="2000" fill="hold"/>
                                        <p:tgtEl>
                                          <p:spTgt spid="8195">
                                            <p:bg/>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8195">
                                            <p:bg/>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8195">
                                            <p:txEl>
                                              <p:pRg st="0" end="0"/>
                                            </p:txEl>
                                          </p:spTgt>
                                        </p:tgtEl>
                                        <p:attrNameLst>
                                          <p:attrName>style.visibility</p:attrName>
                                        </p:attrNameLst>
                                      </p:cBhvr>
                                      <p:to>
                                        <p:strVal val="visible"/>
                                      </p:to>
                                    </p:set>
                                    <p:anim calcmode="lin" valueType="num">
                                      <p:cBhvr>
                                        <p:cTn id="17" dur="2000" fill="hold"/>
                                        <p:tgtEl>
                                          <p:spTgt spid="8195">
                                            <p:txEl>
                                              <p:pRg st="0" end="0"/>
                                            </p:txEl>
                                          </p:spTgt>
                                        </p:tgtEl>
                                        <p:attrNameLst>
                                          <p:attrName>ppt_x</p:attrName>
                                        </p:attrNameLst>
                                      </p:cBhvr>
                                      <p:tavLst>
                                        <p:tav tm="0">
                                          <p:val>
                                            <p:strVal val="#ppt_x-.2"/>
                                          </p:val>
                                        </p:tav>
                                        <p:tav tm="100000">
                                          <p:val>
                                            <p:strVal val="#ppt_x"/>
                                          </p:val>
                                        </p:tav>
                                      </p:tavLst>
                                    </p:anim>
                                    <p:anim calcmode="lin" valueType="num">
                                      <p:cBhvr>
                                        <p:cTn id="18" dur="2000" fill="hold"/>
                                        <p:tgtEl>
                                          <p:spTgt spid="819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8195">
                                            <p:txEl>
                                              <p:pRg st="0" end="0"/>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8195">
                                            <p:txEl>
                                              <p:pRg st="1" end="1"/>
                                            </p:txEl>
                                          </p:spTgt>
                                        </p:tgtEl>
                                        <p:attrNameLst>
                                          <p:attrName>style.visibility</p:attrName>
                                        </p:attrNameLst>
                                      </p:cBhvr>
                                      <p:to>
                                        <p:strVal val="visible"/>
                                      </p:to>
                                    </p:set>
                                    <p:anim calcmode="lin" valueType="num">
                                      <p:cBhvr>
                                        <p:cTn id="22" dur="2000" fill="hold"/>
                                        <p:tgtEl>
                                          <p:spTgt spid="8195">
                                            <p:txEl>
                                              <p:pRg st="1" end="1"/>
                                            </p:txEl>
                                          </p:spTgt>
                                        </p:tgtEl>
                                        <p:attrNameLst>
                                          <p:attrName>ppt_x</p:attrName>
                                        </p:attrNameLst>
                                      </p:cBhvr>
                                      <p:tavLst>
                                        <p:tav tm="0">
                                          <p:val>
                                            <p:strVal val="#ppt_x-.2"/>
                                          </p:val>
                                        </p:tav>
                                        <p:tav tm="100000">
                                          <p:val>
                                            <p:strVal val="#ppt_x"/>
                                          </p:val>
                                        </p:tav>
                                      </p:tavLst>
                                    </p:anim>
                                    <p:anim calcmode="lin" valueType="num">
                                      <p:cBhvr>
                                        <p:cTn id="23" dur="2000" fill="hold"/>
                                        <p:tgtEl>
                                          <p:spTgt spid="819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8195">
                                            <p:txEl>
                                              <p:pRg st="1" end="1"/>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8195">
                                            <p:txEl>
                                              <p:pRg st="2" end="2"/>
                                            </p:txEl>
                                          </p:spTgt>
                                        </p:tgtEl>
                                        <p:attrNameLst>
                                          <p:attrName>style.visibility</p:attrName>
                                        </p:attrNameLst>
                                      </p:cBhvr>
                                      <p:to>
                                        <p:strVal val="visible"/>
                                      </p:to>
                                    </p:set>
                                    <p:anim calcmode="lin" valueType="num">
                                      <p:cBhvr>
                                        <p:cTn id="27" dur="2000" fill="hold"/>
                                        <p:tgtEl>
                                          <p:spTgt spid="8195">
                                            <p:txEl>
                                              <p:pRg st="2" end="2"/>
                                            </p:txEl>
                                          </p:spTgt>
                                        </p:tgtEl>
                                        <p:attrNameLst>
                                          <p:attrName>ppt_x</p:attrName>
                                        </p:attrNameLst>
                                      </p:cBhvr>
                                      <p:tavLst>
                                        <p:tav tm="0">
                                          <p:val>
                                            <p:strVal val="#ppt_x-.2"/>
                                          </p:val>
                                        </p:tav>
                                        <p:tav tm="100000">
                                          <p:val>
                                            <p:strVal val="#ppt_x"/>
                                          </p:val>
                                        </p:tav>
                                      </p:tavLst>
                                    </p:anim>
                                    <p:anim calcmode="lin" valueType="num">
                                      <p:cBhvr>
                                        <p:cTn id="28" dur="2000" fill="hold"/>
                                        <p:tgtEl>
                                          <p:spTgt spid="819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9" dur="2000"/>
                                        <p:tgtEl>
                                          <p:spTgt spid="81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95" grpId="0" build="p"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p:spPr>
        <p:txBody>
          <a:bodyPr/>
          <a:lstStyle/>
          <a:p>
            <a:fld id="{7998F933-A0E7-4631-943E-C36D2A7676CC}" type="slidenum">
              <a:rPr lang="fa-IR"/>
              <a:pPr/>
              <a:t>139</a:t>
            </a:fld>
            <a:endParaRPr lang="en-US"/>
          </a:p>
        </p:txBody>
      </p:sp>
      <p:sp>
        <p:nvSpPr>
          <p:cNvPr id="34820" name="Text Box 4"/>
          <p:cNvSpPr txBox="1">
            <a:spLocks noChangeArrowheads="1"/>
          </p:cNvSpPr>
          <p:nvPr/>
        </p:nvSpPr>
        <p:spPr bwMode="auto">
          <a:xfrm>
            <a:off x="810684" y="1412875"/>
            <a:ext cx="10566400" cy="3822700"/>
          </a:xfrm>
          <a:prstGeom prst="rect">
            <a:avLst/>
          </a:prstGeom>
          <a:solidFill>
            <a:srgbClr val="FFFFCC"/>
          </a:solidFill>
          <a:ln w="57150">
            <a:solidFill>
              <a:srgbClr val="FF0000"/>
            </a:solidFill>
            <a:miter lim="800000"/>
            <a:headEnd/>
            <a:tailEnd/>
          </a:ln>
          <a:effectLst>
            <a:prstShdw prst="shdw17" dist="17961" dir="2700000">
              <a:srgbClr val="FF0000">
                <a:gamma/>
                <a:shade val="60000"/>
                <a:invGamma/>
              </a:srgbClr>
            </a:prstShdw>
          </a:effectLst>
        </p:spPr>
        <p:txBody>
          <a:bodyPr>
            <a:spAutoFit/>
          </a:bodyPr>
          <a:lstStyle/>
          <a:p>
            <a:pPr algn="r" rtl="1">
              <a:lnSpc>
                <a:spcPct val="200000"/>
              </a:lnSpc>
              <a:spcBef>
                <a:spcPct val="20000"/>
              </a:spcBef>
              <a:buClr>
                <a:srgbClr val="FF0000"/>
              </a:buClr>
              <a:buFont typeface="Wingdings" pitchFamily="2" charset="2"/>
              <a:buChar char="þ"/>
              <a:defRPr/>
            </a:pPr>
            <a:r>
              <a:rPr lang="fa-IR" sz="2800" b="1">
                <a:solidFill>
                  <a:schemeClr val="bg1"/>
                </a:solidFill>
                <a:effectLst>
                  <a:outerShdw blurRad="38100" dist="38100" dir="2700000" algn="tl">
                    <a:srgbClr val="FFFFFF"/>
                  </a:outerShdw>
                </a:effectLst>
                <a:cs typeface="Mitra" pitchFamily="2" charset="-78"/>
              </a:rPr>
              <a:t> بازخريد خدمت </a:t>
            </a:r>
          </a:p>
          <a:p>
            <a:pPr algn="r" rtl="1">
              <a:lnSpc>
                <a:spcPct val="200000"/>
              </a:lnSpc>
              <a:spcBef>
                <a:spcPct val="20000"/>
              </a:spcBef>
              <a:buClr>
                <a:srgbClr val="FF0000"/>
              </a:buClr>
              <a:buFont typeface="Wingdings" pitchFamily="2" charset="2"/>
              <a:buChar char="þ"/>
              <a:defRPr/>
            </a:pPr>
            <a:r>
              <a:rPr lang="fa-IR" sz="2800" b="1">
                <a:solidFill>
                  <a:schemeClr val="bg1"/>
                </a:solidFill>
                <a:effectLst>
                  <a:outerShdw blurRad="38100" dist="38100" dir="2700000" algn="tl">
                    <a:srgbClr val="FFFFFF"/>
                  </a:outerShdw>
                </a:effectLst>
                <a:cs typeface="Mitra" pitchFamily="2" charset="-78"/>
              </a:rPr>
              <a:t> بازنشستگي </a:t>
            </a:r>
          </a:p>
          <a:p>
            <a:pPr algn="r" rtl="1">
              <a:lnSpc>
                <a:spcPct val="200000"/>
              </a:lnSpc>
              <a:spcBef>
                <a:spcPct val="20000"/>
              </a:spcBef>
              <a:buClr>
                <a:srgbClr val="FF0000"/>
              </a:buClr>
              <a:buFont typeface="Wingdings" pitchFamily="2" charset="2"/>
              <a:buChar char="þ"/>
              <a:defRPr/>
            </a:pPr>
            <a:r>
              <a:rPr lang="fa-IR" sz="2800" b="1">
                <a:solidFill>
                  <a:schemeClr val="bg1"/>
                </a:solidFill>
                <a:effectLst>
                  <a:outerShdw blurRad="38100" dist="38100" dir="2700000" algn="tl">
                    <a:srgbClr val="FFFFFF"/>
                  </a:outerShdw>
                </a:effectLst>
                <a:cs typeface="Mitra" pitchFamily="2" charset="-78"/>
              </a:rPr>
              <a:t> اخراج از دستگاه متبوع </a:t>
            </a:r>
          </a:p>
          <a:p>
            <a:pPr algn="r" rtl="1">
              <a:lnSpc>
                <a:spcPct val="200000"/>
              </a:lnSpc>
              <a:spcBef>
                <a:spcPct val="20000"/>
              </a:spcBef>
              <a:buClr>
                <a:srgbClr val="FF0000"/>
              </a:buClr>
              <a:buFont typeface="Wingdings" pitchFamily="2" charset="2"/>
              <a:buChar char="þ"/>
              <a:defRPr/>
            </a:pPr>
            <a:r>
              <a:rPr lang="fa-IR" sz="2800" b="1">
                <a:solidFill>
                  <a:schemeClr val="bg1"/>
                </a:solidFill>
                <a:effectLst>
                  <a:outerShdw blurRad="38100" dist="38100" dir="2700000" algn="tl">
                    <a:srgbClr val="FFFFFF"/>
                  </a:outerShdw>
                </a:effectLst>
                <a:cs typeface="Mitra" pitchFamily="2" charset="-78"/>
              </a:rPr>
              <a:t> انفصال دائم از خدمات دولتي و دستگاه‌هاي مشمول اين قانون</a:t>
            </a:r>
            <a:endParaRPr lang="en-US" sz="28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p:cTn id="7" dur="2000" fill="hold"/>
                                        <p:tgtEl>
                                          <p:spTgt spid="34820"/>
                                        </p:tgtEl>
                                        <p:attrNameLst>
                                          <p:attrName>ppt_x</p:attrName>
                                        </p:attrNameLst>
                                      </p:cBhvr>
                                      <p:tavLst>
                                        <p:tav tm="0">
                                          <p:val>
                                            <p:strVal val="#ppt_x-.2"/>
                                          </p:val>
                                        </p:tav>
                                        <p:tav tm="100000">
                                          <p:val>
                                            <p:strVal val="#ppt_x"/>
                                          </p:val>
                                        </p:tav>
                                      </p:tavLst>
                                    </p:anim>
                                    <p:anim calcmode="lin" valueType="num">
                                      <p:cBhvr>
                                        <p:cTn id="8" dur="2000" fill="hold"/>
                                        <p:tgtEl>
                                          <p:spTgt spid="34820"/>
                                        </p:tgtEl>
                                        <p:attrNameLst>
                                          <p:attrName>ppt_y</p:attrName>
                                        </p:attrNameLst>
                                      </p:cBhvr>
                                      <p:tavLst>
                                        <p:tav tm="0">
                                          <p:val>
                                            <p:strVal val="#ppt_y"/>
                                          </p:val>
                                        </p:tav>
                                        <p:tav tm="100000">
                                          <p:val>
                                            <p:strVal val="#ppt_y"/>
                                          </p:val>
                                        </p:tav>
                                      </p:tavLst>
                                    </p:anim>
                                    <p:animEffect transition="in" filter="wipe(right)" prLst="gradientSize: 0.1">
                                      <p:cBhvr>
                                        <p:cTn id="9" dur="2000"/>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8E0C17CC-9C57-4F57-9291-5C9300EF962A}" type="slidenum">
              <a:rPr lang="fa-IR"/>
              <a:pPr/>
              <a:t>140</a:t>
            </a:fld>
            <a:endParaRPr lang="en-US"/>
          </a:p>
        </p:txBody>
      </p:sp>
      <p:sp>
        <p:nvSpPr>
          <p:cNvPr id="9218" name="Rectangle 2"/>
          <p:cNvSpPr>
            <a:spLocks noGrp="1" noChangeArrowheads="1"/>
          </p:cNvSpPr>
          <p:nvPr>
            <p:ph type="subTitle" idx="1"/>
          </p:nvPr>
        </p:nvSpPr>
        <p:spPr>
          <a:xfrm>
            <a:off x="931334" y="620713"/>
            <a:ext cx="10104967" cy="1439862"/>
          </a:xfrm>
          <a:solidFill>
            <a:srgbClr val="FFCCFF"/>
          </a:solidFill>
          <a:ln w="76200" cmpd="tri">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40000"/>
              </a:lnSpc>
              <a:buFont typeface="Wingdings" pitchFamily="2" charset="2"/>
              <a:buNone/>
              <a:defRPr/>
            </a:pPr>
            <a:r>
              <a:rPr lang="fa-IR" sz="2800" b="1" smtClean="0">
                <a:solidFill>
                  <a:srgbClr val="FF0000"/>
                </a:solidFill>
                <a:effectLst>
                  <a:outerShdw blurRad="38100" dist="38100" dir="2700000" algn="tl">
                    <a:srgbClr val="000000"/>
                  </a:outerShdw>
                </a:effectLst>
                <a:cs typeface="Titr" pitchFamily="2" charset="-78"/>
              </a:rPr>
              <a:t>تخلفاتي كه منجر به اعمال يكي از حالات استخدامي موضوع قانون تخلفات اداري مي‌گردد:</a:t>
            </a:r>
          </a:p>
        </p:txBody>
      </p:sp>
      <p:sp>
        <p:nvSpPr>
          <p:cNvPr id="9219" name="Text Box 3"/>
          <p:cNvSpPr txBox="1">
            <a:spLocks noChangeArrowheads="1"/>
          </p:cNvSpPr>
          <p:nvPr/>
        </p:nvSpPr>
        <p:spPr bwMode="auto">
          <a:xfrm>
            <a:off x="855134" y="2444751"/>
            <a:ext cx="10369551" cy="2936188"/>
          </a:xfrm>
          <a:prstGeom prst="rect">
            <a:avLst/>
          </a:prstGeom>
          <a:solidFill>
            <a:srgbClr val="FFFFCC"/>
          </a:solidFill>
          <a:ln w="38100">
            <a:solidFill>
              <a:srgbClr val="FF0000"/>
            </a:solidFill>
            <a:miter lim="800000"/>
            <a:headEnd/>
            <a:tailEnd/>
          </a:ln>
          <a:effectLst>
            <a:prstShdw prst="shdw17" dist="17961" dir="2700000">
              <a:srgbClr val="FF0000">
                <a:gamma/>
                <a:shade val="60000"/>
                <a:invGamma/>
              </a:srgbClr>
            </a:prstShdw>
          </a:effectLst>
        </p:spPr>
        <p:txBody>
          <a:bodyPr>
            <a:spAutoFit/>
          </a:bodyPr>
          <a:lstStyle/>
          <a:p>
            <a:pPr algn="justLow" rtl="1">
              <a:lnSpc>
                <a:spcPct val="150000"/>
              </a:lnSpc>
              <a:spcBef>
                <a:spcPct val="20000"/>
              </a:spcBef>
              <a:defRPr/>
            </a:pPr>
            <a:r>
              <a:rPr lang="fa-IR" sz="2400" b="1">
                <a:solidFill>
                  <a:schemeClr val="bg1"/>
                </a:solidFill>
                <a:effectLst>
                  <a:outerShdw blurRad="38100" dist="38100" dir="2700000" algn="tl">
                    <a:srgbClr val="FFFFFF"/>
                  </a:outerShdw>
                </a:effectLst>
                <a:cs typeface="Mitra" pitchFamily="2" charset="-78"/>
              </a:rPr>
              <a:t>در ماده (8) قانون تخلفات اداري بيش از (38) مورد از تخلفات را ذكر كرده است كه (32) مورد آن مستقيماً مرتبط با حوزه مسؤوليت و مأموريت‌هاي اداري افراد مي‌باشد، كه حسب مورد يكي از حالات استخدامي در مورد فرد متخلف اعمال مي‌شود. </a:t>
            </a:r>
          </a:p>
          <a:p>
            <a:pPr algn="justLow" rtl="1">
              <a:lnSpc>
                <a:spcPct val="150000"/>
              </a:lnSpc>
              <a:spcBef>
                <a:spcPct val="20000"/>
              </a:spcBef>
              <a:defRPr/>
            </a:pPr>
            <a:r>
              <a:rPr lang="fa-IR" sz="2400" b="1">
                <a:solidFill>
                  <a:schemeClr val="bg1"/>
                </a:solidFill>
                <a:effectLst>
                  <a:outerShdw blurRad="38100" dist="38100" dir="2700000" algn="tl">
                    <a:srgbClr val="FFFFFF"/>
                  </a:outerShdw>
                </a:effectLst>
                <a:cs typeface="Mitra" pitchFamily="2" charset="-78"/>
              </a:rPr>
              <a:t>در ماده (13) قانون تخلفات اداري و تبصره‌هاي ذيل آن به موضوع «آماده خدمتي» كاركنان به عنوان بازخورد يكي از تخلفات اداري اشاره شده است.</a:t>
            </a:r>
            <a:endParaRPr lang="en-US" sz="240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9218">
                                            <p:bg/>
                                          </p:spTgt>
                                        </p:tgtEl>
                                        <p:attrNameLst>
                                          <p:attrName>style.visibility</p:attrName>
                                        </p:attrNameLst>
                                      </p:cBhvr>
                                      <p:to>
                                        <p:strVal val="visible"/>
                                      </p:to>
                                    </p:set>
                                    <p:anim calcmode="lin" valueType="num">
                                      <p:cBhvr>
                                        <p:cTn id="7" dur="2000" fill="hold"/>
                                        <p:tgtEl>
                                          <p:spTgt spid="9218">
                                            <p:bg/>
                                          </p:spTgt>
                                        </p:tgtEl>
                                        <p:attrNameLst>
                                          <p:attrName>ppt_x</p:attrName>
                                        </p:attrNameLst>
                                      </p:cBhvr>
                                      <p:tavLst>
                                        <p:tav tm="0">
                                          <p:val>
                                            <p:strVal val="#ppt_x-.2"/>
                                          </p:val>
                                        </p:tav>
                                        <p:tav tm="100000">
                                          <p:val>
                                            <p:strVal val="#ppt_x"/>
                                          </p:val>
                                        </p:tav>
                                      </p:tavLst>
                                    </p:anim>
                                    <p:anim calcmode="lin" valueType="num">
                                      <p:cBhvr>
                                        <p:cTn id="8" dur="2000" fill="hold"/>
                                        <p:tgtEl>
                                          <p:spTgt spid="9218">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9218">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9218">
                                            <p:txEl>
                                              <p:pRg st="0" end="0"/>
                                            </p:txEl>
                                          </p:spTgt>
                                        </p:tgtEl>
                                        <p:attrNameLst>
                                          <p:attrName>style.visibility</p:attrName>
                                        </p:attrNameLst>
                                      </p:cBhvr>
                                      <p:to>
                                        <p:strVal val="visible"/>
                                      </p:to>
                                    </p:set>
                                    <p:anim calcmode="lin" valueType="num">
                                      <p:cBhvr>
                                        <p:cTn id="12" dur="2000" fill="hold"/>
                                        <p:tgtEl>
                                          <p:spTgt spid="9218">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921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9218">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9219"/>
                                        </p:tgtEl>
                                        <p:attrNameLst>
                                          <p:attrName>style.visibility</p:attrName>
                                        </p:attrNameLst>
                                      </p:cBhvr>
                                      <p:to>
                                        <p:strVal val="visible"/>
                                      </p:to>
                                    </p:set>
                                    <p:anim calcmode="lin" valueType="num">
                                      <p:cBhvr>
                                        <p:cTn id="17" dur="2000" fill="hold"/>
                                        <p:tgtEl>
                                          <p:spTgt spid="9219"/>
                                        </p:tgtEl>
                                        <p:attrNameLst>
                                          <p:attrName>ppt_x</p:attrName>
                                        </p:attrNameLst>
                                      </p:cBhvr>
                                      <p:tavLst>
                                        <p:tav tm="0">
                                          <p:val>
                                            <p:strVal val="#ppt_x-.2"/>
                                          </p:val>
                                        </p:tav>
                                        <p:tav tm="100000">
                                          <p:val>
                                            <p:strVal val="#ppt_x"/>
                                          </p:val>
                                        </p:tav>
                                      </p:tavLst>
                                    </p:anim>
                                    <p:anim calcmode="lin" valueType="num">
                                      <p:cBhvr>
                                        <p:cTn id="18" dur="2000" fill="hold"/>
                                        <p:tgtEl>
                                          <p:spTgt spid="9219"/>
                                        </p:tgtEl>
                                        <p:attrNameLst>
                                          <p:attrName>ppt_y</p:attrName>
                                        </p:attrNameLst>
                                      </p:cBhvr>
                                      <p:tavLst>
                                        <p:tav tm="0">
                                          <p:val>
                                            <p:strVal val="#ppt_y"/>
                                          </p:val>
                                        </p:tav>
                                        <p:tav tm="100000">
                                          <p:val>
                                            <p:strVal val="#ppt_y"/>
                                          </p:val>
                                        </p:tav>
                                      </p:tavLst>
                                    </p:anim>
                                    <p:animEffect transition="in" filter="wipe(right)" prLst="gradientSize: 0.1">
                                      <p:cBhvr>
                                        <p:cTn id="19" dur="20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animBg="1"/>
      <p:bldP spid="9219"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p:spPr>
        <p:txBody>
          <a:bodyPr/>
          <a:lstStyle/>
          <a:p>
            <a:fld id="{71A4D6DB-2D3E-489B-86AF-D80FAB5C5643}" type="slidenum">
              <a:rPr lang="fa-IR"/>
              <a:pPr/>
              <a:t>141</a:t>
            </a:fld>
            <a:endParaRPr lang="en-US"/>
          </a:p>
        </p:txBody>
      </p:sp>
      <p:sp>
        <p:nvSpPr>
          <p:cNvPr id="10242" name="Rectangle 2"/>
          <p:cNvSpPr>
            <a:spLocks noGrp="1" noChangeArrowheads="1"/>
          </p:cNvSpPr>
          <p:nvPr>
            <p:ph type="subTitle" idx="1"/>
          </p:nvPr>
        </p:nvSpPr>
        <p:spPr>
          <a:xfrm>
            <a:off x="1238251" y="1628775"/>
            <a:ext cx="10104967" cy="4895850"/>
          </a:xfrm>
          <a:solidFill>
            <a:srgbClr val="FFFFCC"/>
          </a:solidFill>
          <a:ln w="38100">
            <a:solidFill>
              <a:srgbClr val="FF0000"/>
            </a:solidFill>
          </a:ln>
          <a:effectLst>
            <a:prstShdw prst="shdw17" dist="17961" dir="2700000">
              <a:srgbClr val="FF0000">
                <a:gamma/>
                <a:shade val="60000"/>
                <a:invGamma/>
              </a:srgbClr>
            </a:prstShdw>
          </a:effectLst>
        </p:spPr>
        <p:txBody>
          <a:bodyPr/>
          <a:lstStyle/>
          <a:p>
            <a:pPr marL="609600" indent="-609600" algn="justLow" rtl="1" eaLnBrk="1" hangingPunct="1">
              <a:lnSpc>
                <a:spcPct val="150000"/>
              </a:lnSpc>
              <a:buClr>
                <a:srgbClr val="0066FF"/>
              </a:buClr>
              <a:buFontTx/>
              <a:buAutoNum type="arabicPeriod"/>
              <a:defRPr/>
            </a:pPr>
            <a:r>
              <a:rPr lang="fa-IR" sz="2800" b="1" smtClean="0">
                <a:solidFill>
                  <a:schemeClr val="bg1"/>
                </a:solidFill>
                <a:effectLst>
                  <a:outerShdw blurRad="38100" dist="38100" dir="2700000" algn="tl">
                    <a:srgbClr val="FFFFFF"/>
                  </a:outerShdw>
                </a:effectLst>
                <a:cs typeface="Mitra" pitchFamily="2" charset="-78"/>
              </a:rPr>
              <a:t>انحلال دستگاه اجرايي ذي‌ربط.</a:t>
            </a:r>
          </a:p>
          <a:p>
            <a:pPr marL="609600" indent="-609600" algn="justLow" rtl="1" eaLnBrk="1" hangingPunct="1">
              <a:lnSpc>
                <a:spcPct val="150000"/>
              </a:lnSpc>
              <a:buClr>
                <a:srgbClr val="0066FF"/>
              </a:buClr>
              <a:buFontTx/>
              <a:buAutoNum type="arabicPeriod"/>
              <a:defRPr/>
            </a:pPr>
            <a:r>
              <a:rPr lang="fa-IR" sz="2800" b="1" smtClean="0">
                <a:solidFill>
                  <a:schemeClr val="bg1"/>
                </a:solidFill>
                <a:effectLst>
                  <a:outerShdw blurRad="38100" dist="38100" dir="2700000" algn="tl">
                    <a:srgbClr val="FFFFFF"/>
                  </a:outerShdw>
                </a:effectLst>
                <a:cs typeface="Mitra" pitchFamily="2" charset="-78"/>
              </a:rPr>
              <a:t>حذف پست سازماني كارمند.</a:t>
            </a:r>
          </a:p>
          <a:p>
            <a:pPr marL="609600" indent="-609600" algn="justLow" rtl="1" eaLnBrk="1" hangingPunct="1">
              <a:lnSpc>
                <a:spcPct val="150000"/>
              </a:lnSpc>
              <a:buClr>
                <a:srgbClr val="0066FF"/>
              </a:buClr>
              <a:buFontTx/>
              <a:buAutoNum type="arabicPeriod"/>
              <a:defRPr/>
            </a:pPr>
            <a:r>
              <a:rPr lang="fa-IR" sz="2800" b="1" smtClean="0">
                <a:solidFill>
                  <a:schemeClr val="bg1"/>
                </a:solidFill>
                <a:effectLst>
                  <a:outerShdw blurRad="38100" dist="38100" dir="2700000" algn="tl">
                    <a:srgbClr val="FFFFFF"/>
                  </a:outerShdw>
                </a:effectLst>
                <a:cs typeface="Mitra" pitchFamily="2" charset="-78"/>
              </a:rPr>
              <a:t>نبود پست سازمان بعد از اتمام مأموريت يا مرخصي بدون حقوق .</a:t>
            </a:r>
          </a:p>
          <a:p>
            <a:pPr marL="609600" indent="-609600" algn="justLow" rtl="1" eaLnBrk="1" hangingPunct="1">
              <a:lnSpc>
                <a:spcPct val="150000"/>
              </a:lnSpc>
              <a:buClr>
                <a:srgbClr val="0066FF"/>
              </a:buClr>
              <a:buFontTx/>
              <a:buAutoNum type="arabicPeriod"/>
              <a:defRPr/>
            </a:pPr>
            <a:r>
              <a:rPr lang="fa-IR" sz="2800" b="1" smtClean="0">
                <a:solidFill>
                  <a:schemeClr val="bg1"/>
                </a:solidFill>
                <a:effectLst>
                  <a:outerShdw blurRad="38100" dist="38100" dir="2700000" algn="tl">
                    <a:srgbClr val="FFFFFF"/>
                  </a:outerShdw>
                </a:effectLst>
                <a:cs typeface="Mitra" pitchFamily="2" charset="-78"/>
              </a:rPr>
              <a:t>كارمنداني كه براساس تصميم مراجع مذكور در هيأت‌هاي رسيدگي به تخلفات اداري يا مراجع قضايي از خدمت معلق يا آماده خدمت شده باشند. </a:t>
            </a:r>
            <a:endParaRPr lang="en-US" sz="2800" b="1" smtClean="0">
              <a:solidFill>
                <a:schemeClr val="bg1"/>
              </a:solidFill>
              <a:effectLst>
                <a:outerShdw blurRad="38100" dist="38100" dir="2700000" algn="tl">
                  <a:srgbClr val="FFFFFF"/>
                </a:outerShdw>
              </a:effectLst>
              <a:cs typeface="Mitra" pitchFamily="2" charset="-78"/>
            </a:endParaRPr>
          </a:p>
        </p:txBody>
      </p:sp>
      <p:sp>
        <p:nvSpPr>
          <p:cNvPr id="10243" name="Text Box 3"/>
          <p:cNvSpPr txBox="1">
            <a:spLocks noChangeArrowheads="1"/>
          </p:cNvSpPr>
          <p:nvPr/>
        </p:nvSpPr>
        <p:spPr bwMode="auto">
          <a:xfrm>
            <a:off x="1200151" y="142876"/>
            <a:ext cx="10160000" cy="1292662"/>
          </a:xfrm>
          <a:prstGeom prst="rect">
            <a:avLst/>
          </a:prstGeom>
          <a:solidFill>
            <a:srgbClr val="FFCCFF"/>
          </a:solidFill>
          <a:ln w="76200" cmpd="tri">
            <a:solidFill>
              <a:srgbClr val="FF0000"/>
            </a:solidFill>
            <a:miter lim="800000"/>
            <a:headEnd/>
            <a:tailEnd/>
          </a:ln>
          <a:effectLst>
            <a:prstShdw prst="shdw17" dist="17961" dir="2700000">
              <a:srgbClr val="FF0000">
                <a:gamma/>
                <a:shade val="60000"/>
                <a:invGamma/>
              </a:srgbClr>
            </a:prstShdw>
          </a:effectLst>
        </p:spPr>
        <p:txBody>
          <a:bodyPr>
            <a:spAutoFit/>
          </a:bodyPr>
          <a:lstStyle/>
          <a:p>
            <a:pPr algn="ctr" rtl="1">
              <a:lnSpc>
                <a:spcPct val="150000"/>
              </a:lnSpc>
              <a:buFont typeface="Wingdings" pitchFamily="2" charset="2"/>
              <a:buNone/>
              <a:defRPr/>
            </a:pPr>
            <a:r>
              <a:rPr lang="fa-IR" sz="2600" b="1">
                <a:solidFill>
                  <a:srgbClr val="FF0000"/>
                </a:solidFill>
                <a:effectLst>
                  <a:outerShdw blurRad="38100" dist="38100" dir="2700000" algn="tl">
                    <a:srgbClr val="000000"/>
                  </a:outerShdw>
                </a:effectLst>
                <a:cs typeface="Titr" pitchFamily="2" charset="-78"/>
              </a:rPr>
              <a:t>شرايط آمادگي خدمت در قانون مديريت خدمات كشوري مدت آن حداكثر يك سال مستند قانوني ماده (122):</a:t>
            </a:r>
            <a:endParaRPr lang="en-US"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42">
                                            <p:bg/>
                                          </p:spTgt>
                                        </p:tgtEl>
                                        <p:attrNameLst>
                                          <p:attrName>style.visibility</p:attrName>
                                        </p:attrNameLst>
                                      </p:cBhvr>
                                      <p:to>
                                        <p:strVal val="visible"/>
                                      </p:to>
                                    </p:set>
                                    <p:anim calcmode="lin" valueType="num">
                                      <p:cBhvr>
                                        <p:cTn id="7" dur="2000" fill="hold"/>
                                        <p:tgtEl>
                                          <p:spTgt spid="10242">
                                            <p:bg/>
                                          </p:spTgt>
                                        </p:tgtEl>
                                        <p:attrNameLst>
                                          <p:attrName>ppt_x</p:attrName>
                                        </p:attrNameLst>
                                      </p:cBhvr>
                                      <p:tavLst>
                                        <p:tav tm="0">
                                          <p:val>
                                            <p:strVal val="#ppt_x-.2"/>
                                          </p:val>
                                        </p:tav>
                                        <p:tav tm="100000">
                                          <p:val>
                                            <p:strVal val="#ppt_x"/>
                                          </p:val>
                                        </p:tav>
                                      </p:tavLst>
                                    </p:anim>
                                    <p:anim calcmode="lin" valueType="num">
                                      <p:cBhvr>
                                        <p:cTn id="8" dur="2000" fill="hold"/>
                                        <p:tgtEl>
                                          <p:spTgt spid="10242">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0242">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42">
                                            <p:txEl>
                                              <p:pRg st="0" end="0"/>
                                            </p:txEl>
                                          </p:spTgt>
                                        </p:tgtEl>
                                        <p:attrNameLst>
                                          <p:attrName>style.visibility</p:attrName>
                                        </p:attrNameLst>
                                      </p:cBhvr>
                                      <p:to>
                                        <p:strVal val="visible"/>
                                      </p:to>
                                    </p:set>
                                    <p:anim calcmode="lin" valueType="num">
                                      <p:cBhvr>
                                        <p:cTn id="12" dur="2000" fill="hold"/>
                                        <p:tgtEl>
                                          <p:spTgt spid="10242">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1024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10242">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0242">
                                            <p:txEl>
                                              <p:pRg st="1" end="1"/>
                                            </p:txEl>
                                          </p:spTgt>
                                        </p:tgtEl>
                                        <p:attrNameLst>
                                          <p:attrName>style.visibility</p:attrName>
                                        </p:attrNameLst>
                                      </p:cBhvr>
                                      <p:to>
                                        <p:strVal val="visible"/>
                                      </p:to>
                                    </p:set>
                                    <p:anim calcmode="lin" valueType="num">
                                      <p:cBhvr>
                                        <p:cTn id="17" dur="2000" fill="hold"/>
                                        <p:tgtEl>
                                          <p:spTgt spid="10242">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1024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10242">
                                            <p:txEl>
                                              <p:pRg st="1" end="1"/>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10242">
                                            <p:txEl>
                                              <p:pRg st="2" end="2"/>
                                            </p:txEl>
                                          </p:spTgt>
                                        </p:tgtEl>
                                        <p:attrNameLst>
                                          <p:attrName>style.visibility</p:attrName>
                                        </p:attrNameLst>
                                      </p:cBhvr>
                                      <p:to>
                                        <p:strVal val="visible"/>
                                      </p:to>
                                    </p:set>
                                    <p:anim calcmode="lin" valueType="num">
                                      <p:cBhvr>
                                        <p:cTn id="22" dur="2000" fill="hold"/>
                                        <p:tgtEl>
                                          <p:spTgt spid="10242">
                                            <p:txEl>
                                              <p:pRg st="2" end="2"/>
                                            </p:txEl>
                                          </p:spTgt>
                                        </p:tgtEl>
                                        <p:attrNameLst>
                                          <p:attrName>ppt_x</p:attrName>
                                        </p:attrNameLst>
                                      </p:cBhvr>
                                      <p:tavLst>
                                        <p:tav tm="0">
                                          <p:val>
                                            <p:strVal val="#ppt_x-.2"/>
                                          </p:val>
                                        </p:tav>
                                        <p:tav tm="100000">
                                          <p:val>
                                            <p:strVal val="#ppt_x"/>
                                          </p:val>
                                        </p:tav>
                                      </p:tavLst>
                                    </p:anim>
                                    <p:anim calcmode="lin" valueType="num">
                                      <p:cBhvr>
                                        <p:cTn id="23" dur="2000" fill="hold"/>
                                        <p:tgtEl>
                                          <p:spTgt spid="10242">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10242">
                                            <p:txEl>
                                              <p:pRg st="2" end="2"/>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10242">
                                            <p:txEl>
                                              <p:pRg st="3" end="3"/>
                                            </p:txEl>
                                          </p:spTgt>
                                        </p:tgtEl>
                                        <p:attrNameLst>
                                          <p:attrName>style.visibility</p:attrName>
                                        </p:attrNameLst>
                                      </p:cBhvr>
                                      <p:to>
                                        <p:strVal val="visible"/>
                                      </p:to>
                                    </p:set>
                                    <p:anim calcmode="lin" valueType="num">
                                      <p:cBhvr>
                                        <p:cTn id="27" dur="2000" fill="hold"/>
                                        <p:tgtEl>
                                          <p:spTgt spid="10242">
                                            <p:txEl>
                                              <p:pRg st="3" end="3"/>
                                            </p:txEl>
                                          </p:spTgt>
                                        </p:tgtEl>
                                        <p:attrNameLst>
                                          <p:attrName>ppt_x</p:attrName>
                                        </p:attrNameLst>
                                      </p:cBhvr>
                                      <p:tavLst>
                                        <p:tav tm="0">
                                          <p:val>
                                            <p:strVal val="#ppt_x-.2"/>
                                          </p:val>
                                        </p:tav>
                                        <p:tav tm="100000">
                                          <p:val>
                                            <p:strVal val="#ppt_x"/>
                                          </p:val>
                                        </p:tav>
                                      </p:tavLst>
                                    </p:anim>
                                    <p:anim calcmode="lin" valueType="num">
                                      <p:cBhvr>
                                        <p:cTn id="28" dur="2000" fill="hold"/>
                                        <p:tgtEl>
                                          <p:spTgt spid="10242">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2000"/>
                                        <p:tgtEl>
                                          <p:spTgt spid="10242">
                                            <p:txEl>
                                              <p:pRg st="3" end="3"/>
                                            </p:txEl>
                                          </p:spTgt>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10243"/>
                                        </p:tgtEl>
                                        <p:attrNameLst>
                                          <p:attrName>style.visibility</p:attrName>
                                        </p:attrNameLst>
                                      </p:cBhvr>
                                      <p:to>
                                        <p:strVal val="visible"/>
                                      </p:to>
                                    </p:set>
                                    <p:anim calcmode="lin" valueType="num">
                                      <p:cBhvr>
                                        <p:cTn id="32" dur="2000" fill="hold"/>
                                        <p:tgtEl>
                                          <p:spTgt spid="10243"/>
                                        </p:tgtEl>
                                        <p:attrNameLst>
                                          <p:attrName>ppt_x</p:attrName>
                                        </p:attrNameLst>
                                      </p:cBhvr>
                                      <p:tavLst>
                                        <p:tav tm="0">
                                          <p:val>
                                            <p:strVal val="#ppt_x-.2"/>
                                          </p:val>
                                        </p:tav>
                                        <p:tav tm="100000">
                                          <p:val>
                                            <p:strVal val="#ppt_x"/>
                                          </p:val>
                                        </p:tav>
                                      </p:tavLst>
                                    </p:anim>
                                    <p:anim calcmode="lin" valueType="num">
                                      <p:cBhvr>
                                        <p:cTn id="33" dur="2000" fill="hold"/>
                                        <p:tgtEl>
                                          <p:spTgt spid="10243"/>
                                        </p:tgtEl>
                                        <p:attrNameLst>
                                          <p:attrName>ppt_y</p:attrName>
                                        </p:attrNameLst>
                                      </p:cBhvr>
                                      <p:tavLst>
                                        <p:tav tm="0">
                                          <p:val>
                                            <p:strVal val="#ppt_y"/>
                                          </p:val>
                                        </p:tav>
                                        <p:tav tm="100000">
                                          <p:val>
                                            <p:strVal val="#ppt_y"/>
                                          </p:val>
                                        </p:tav>
                                      </p:tavLst>
                                    </p:anim>
                                    <p:animEffect transition="in" filter="wipe(right)" prLst="gradientSize: 0.1">
                                      <p:cBhvr>
                                        <p:cTn id="34" dur="2000"/>
                                        <p:tgtEl>
                                          <p:spTgt spid="10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uild="p" animBg="1"/>
      <p:bldP spid="10243"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p:spPr>
        <p:txBody>
          <a:bodyPr/>
          <a:lstStyle/>
          <a:p>
            <a:fld id="{356285EA-F1CB-4506-8A17-744124AA8880}" type="slidenum">
              <a:rPr lang="fa-IR"/>
              <a:pPr/>
              <a:t>142</a:t>
            </a:fld>
            <a:endParaRPr lang="en-US"/>
          </a:p>
        </p:txBody>
      </p:sp>
      <p:sp>
        <p:nvSpPr>
          <p:cNvPr id="11266" name="Rectangle 2"/>
          <p:cNvSpPr>
            <a:spLocks noGrp="1" noChangeArrowheads="1"/>
          </p:cNvSpPr>
          <p:nvPr>
            <p:ph type="subTitle" idx="1"/>
          </p:nvPr>
        </p:nvSpPr>
        <p:spPr>
          <a:xfrm>
            <a:off x="1064684" y="1192213"/>
            <a:ext cx="10104967" cy="4464050"/>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50000"/>
              </a:lnSpc>
              <a:buFont typeface="Wingdings" pitchFamily="2" charset="2"/>
              <a:buNone/>
              <a:defRPr/>
            </a:pPr>
            <a:r>
              <a:rPr lang="fa-IR" sz="3600" b="1" smtClean="0">
                <a:solidFill>
                  <a:schemeClr val="bg1"/>
                </a:solidFill>
                <a:effectLst>
                  <a:outerShdw blurRad="38100" dist="38100" dir="2700000" algn="tl">
                    <a:srgbClr val="FFFFFF"/>
                  </a:outerShdw>
                </a:effectLst>
                <a:cs typeface="Titr" pitchFamily="2" charset="-78"/>
              </a:rPr>
              <a:t>مواردي كه به موجب الزامات قانون مديريت خدمات كشوري منجر به صدور حكم انفصال موقت يا دائم و يا اخراج به موجب احكام قطعي مراجع قضايي و هيأت‌هاي رسيدگي به تخلفات اداري مي‌شود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1266">
                                            <p:bg/>
                                          </p:spTgt>
                                        </p:tgtEl>
                                        <p:attrNameLst>
                                          <p:attrName>style.visibility</p:attrName>
                                        </p:attrNameLst>
                                      </p:cBhvr>
                                      <p:to>
                                        <p:strVal val="visible"/>
                                      </p:to>
                                    </p:set>
                                    <p:anim calcmode="lin" valueType="num">
                                      <p:cBhvr>
                                        <p:cTn id="7" dur="2000" fill="hold"/>
                                        <p:tgtEl>
                                          <p:spTgt spid="11266">
                                            <p:bg/>
                                          </p:spTgt>
                                        </p:tgtEl>
                                        <p:attrNameLst>
                                          <p:attrName>ppt_x</p:attrName>
                                        </p:attrNameLst>
                                      </p:cBhvr>
                                      <p:tavLst>
                                        <p:tav tm="0">
                                          <p:val>
                                            <p:strVal val="#ppt_x-.2"/>
                                          </p:val>
                                        </p:tav>
                                        <p:tav tm="100000">
                                          <p:val>
                                            <p:strVal val="#ppt_x"/>
                                          </p:val>
                                        </p:tav>
                                      </p:tavLst>
                                    </p:anim>
                                    <p:anim calcmode="lin" valueType="num">
                                      <p:cBhvr>
                                        <p:cTn id="8" dur="2000" fill="hold"/>
                                        <p:tgtEl>
                                          <p:spTgt spid="11266">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1266">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1266">
                                            <p:txEl>
                                              <p:pRg st="0" end="0"/>
                                            </p:txEl>
                                          </p:spTgt>
                                        </p:tgtEl>
                                        <p:attrNameLst>
                                          <p:attrName>style.visibility</p:attrName>
                                        </p:attrNameLst>
                                      </p:cBhvr>
                                      <p:to>
                                        <p:strVal val="visible"/>
                                      </p:to>
                                    </p:set>
                                    <p:anim calcmode="lin" valueType="num">
                                      <p:cBhvr>
                                        <p:cTn id="12" dur="2000" fill="hold"/>
                                        <p:tgtEl>
                                          <p:spTgt spid="11266">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1126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1126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fld id="{A7C892D9-05EA-446C-AA26-F5971AC12BC4}" type="slidenum">
              <a:rPr lang="fa-IR"/>
              <a:pPr/>
              <a:t>143</a:t>
            </a:fld>
            <a:endParaRPr lang="en-US"/>
          </a:p>
        </p:txBody>
      </p:sp>
      <p:sp>
        <p:nvSpPr>
          <p:cNvPr id="12290" name="Rectangle 2"/>
          <p:cNvSpPr>
            <a:spLocks noGrp="1" noChangeArrowheads="1"/>
          </p:cNvSpPr>
          <p:nvPr>
            <p:ph type="subTitle" idx="1"/>
          </p:nvPr>
        </p:nvSpPr>
        <p:spPr>
          <a:xfrm>
            <a:off x="1117601" y="1787525"/>
            <a:ext cx="10104967" cy="4248150"/>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50000"/>
              </a:lnSpc>
              <a:buClr>
                <a:srgbClr val="FF0000"/>
              </a:buClr>
              <a:buFont typeface="Wingdings" pitchFamily="2" charset="2"/>
              <a:buChar char="ü"/>
              <a:defRPr/>
            </a:pPr>
            <a:r>
              <a:rPr lang="fa-IR" sz="2800" b="1" smtClean="0">
                <a:solidFill>
                  <a:schemeClr val="bg1"/>
                </a:solidFill>
                <a:effectLst>
                  <a:outerShdw blurRad="38100" dist="38100" dir="2700000" algn="tl">
                    <a:srgbClr val="FFFFFF"/>
                  </a:outerShdw>
                </a:effectLst>
                <a:cs typeface="Mitra" pitchFamily="2" charset="-78"/>
              </a:rPr>
              <a:t>اخذ رشوه.</a:t>
            </a:r>
          </a:p>
          <a:p>
            <a:pPr algn="justLow" rtl="1" eaLnBrk="1" hangingPunct="1">
              <a:lnSpc>
                <a:spcPct val="150000"/>
              </a:lnSpc>
              <a:buClr>
                <a:srgbClr val="FF0000"/>
              </a:buClr>
              <a:buFont typeface="Wingdings" pitchFamily="2" charset="2"/>
              <a:buChar char="ü"/>
              <a:defRPr/>
            </a:pPr>
            <a:r>
              <a:rPr lang="fa-IR" sz="2800" b="1" smtClean="0">
                <a:solidFill>
                  <a:schemeClr val="bg1"/>
                </a:solidFill>
                <a:effectLst>
                  <a:outerShdw blurRad="38100" dist="38100" dir="2700000" algn="tl">
                    <a:srgbClr val="FFFFFF"/>
                  </a:outerShdw>
                </a:effectLst>
                <a:cs typeface="Mitra" pitchFamily="2" charset="-78"/>
              </a:rPr>
              <a:t> سوء استفاده از مقام اداري .</a:t>
            </a:r>
          </a:p>
          <a:p>
            <a:pPr algn="justLow" rtl="1" eaLnBrk="1" hangingPunct="1">
              <a:lnSpc>
                <a:spcPct val="150000"/>
              </a:lnSpc>
              <a:buClr>
                <a:srgbClr val="FF0000"/>
              </a:buClr>
              <a:buFont typeface="Wingdings" pitchFamily="2" charset="2"/>
              <a:buChar char="ü"/>
              <a:defRPr/>
            </a:pPr>
            <a:r>
              <a:rPr lang="fa-IR" sz="2800" b="1" smtClean="0">
                <a:solidFill>
                  <a:schemeClr val="bg1"/>
                </a:solidFill>
                <a:effectLst>
                  <a:outerShdw blurRad="38100" dist="38100" dir="2700000" algn="tl">
                    <a:srgbClr val="FFFFFF"/>
                  </a:outerShdw>
                </a:effectLst>
                <a:cs typeface="Mitra" pitchFamily="2" charset="-78"/>
              </a:rPr>
              <a:t>سوء استفاده از هرگونه امتياز، تسهيلات، حق مشاوره، هديه و موارد مشابه در مقابل انجام وظايف اداري و وظايف مرتبط با شغل توسط كارمندان دستگاه‌هاي اجرايي در تمام سطوح از افراد حقيقي و حقوقي به جز دستگاه ذ‌ي‌ربط مستخدم. </a:t>
            </a:r>
            <a:endParaRPr lang="en-US" sz="2800" b="1" smtClean="0">
              <a:solidFill>
                <a:schemeClr val="bg1"/>
              </a:solidFill>
              <a:effectLst>
                <a:outerShdw blurRad="38100" dist="38100" dir="2700000" algn="tl">
                  <a:srgbClr val="FFFFFF"/>
                </a:outerShdw>
              </a:effectLst>
              <a:cs typeface="Mitra" pitchFamily="2" charset="-78"/>
            </a:endParaRPr>
          </a:p>
        </p:txBody>
      </p:sp>
      <p:sp>
        <p:nvSpPr>
          <p:cNvPr id="12291" name="Text Box 3"/>
          <p:cNvSpPr txBox="1">
            <a:spLocks noChangeArrowheads="1"/>
          </p:cNvSpPr>
          <p:nvPr/>
        </p:nvSpPr>
        <p:spPr bwMode="auto">
          <a:xfrm>
            <a:off x="1102784" y="333375"/>
            <a:ext cx="7789313" cy="1061829"/>
          </a:xfrm>
          <a:prstGeom prst="rect">
            <a:avLst/>
          </a:prstGeom>
          <a:solidFill>
            <a:srgbClr val="FFCCFF"/>
          </a:solidFill>
          <a:ln w="76200" cmpd="tri">
            <a:solidFill>
              <a:srgbClr val="FF0000"/>
            </a:solidFill>
            <a:miter lim="800000"/>
            <a:headEnd/>
            <a:tailEnd/>
          </a:ln>
          <a:effectLst>
            <a:prstShdw prst="shdw17" dist="17961" dir="2700000">
              <a:srgbClr val="FF0000">
                <a:gamma/>
                <a:shade val="60000"/>
                <a:invGamma/>
              </a:srgbClr>
            </a:prstShdw>
          </a:effectLst>
        </p:spPr>
        <p:txBody>
          <a:bodyPr wrap="none">
            <a:spAutoFit/>
          </a:bodyPr>
          <a:lstStyle/>
          <a:p>
            <a:pPr rtl="1">
              <a:lnSpc>
                <a:spcPct val="150000"/>
              </a:lnSpc>
              <a:spcBef>
                <a:spcPct val="20000"/>
              </a:spcBef>
              <a:buFont typeface="Wingdings" pitchFamily="2" charset="2"/>
              <a:buNone/>
              <a:defRPr/>
            </a:pPr>
            <a:r>
              <a:rPr lang="fa-IR" sz="3000" b="1">
                <a:solidFill>
                  <a:schemeClr val="bg1"/>
                </a:solidFill>
                <a:effectLst>
                  <a:outerShdw blurRad="38100" dist="38100" dir="2700000" algn="tl">
                    <a:srgbClr val="FFFFFF"/>
                  </a:outerShdw>
                </a:effectLst>
                <a:cs typeface="Titr" pitchFamily="2" charset="-78"/>
              </a:rPr>
              <a:t>مستند قانوني ماده (91) قانون مديريت خدمات كشوري:</a:t>
            </a:r>
          </a:p>
          <a:p>
            <a:pPr>
              <a:defRPr/>
            </a:pPr>
            <a:endParaRPr lang="en-US">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2290">
                                            <p:bg/>
                                          </p:spTgt>
                                        </p:tgtEl>
                                        <p:attrNameLst>
                                          <p:attrName>style.visibility</p:attrName>
                                        </p:attrNameLst>
                                      </p:cBhvr>
                                      <p:to>
                                        <p:strVal val="visible"/>
                                      </p:to>
                                    </p:set>
                                    <p:anim calcmode="lin" valueType="num">
                                      <p:cBhvr>
                                        <p:cTn id="7" dur="2000" fill="hold"/>
                                        <p:tgtEl>
                                          <p:spTgt spid="12290">
                                            <p:bg/>
                                          </p:spTgt>
                                        </p:tgtEl>
                                        <p:attrNameLst>
                                          <p:attrName>ppt_x</p:attrName>
                                        </p:attrNameLst>
                                      </p:cBhvr>
                                      <p:tavLst>
                                        <p:tav tm="0">
                                          <p:val>
                                            <p:strVal val="#ppt_x-.2"/>
                                          </p:val>
                                        </p:tav>
                                        <p:tav tm="100000">
                                          <p:val>
                                            <p:strVal val="#ppt_x"/>
                                          </p:val>
                                        </p:tav>
                                      </p:tavLst>
                                    </p:anim>
                                    <p:anim calcmode="lin" valueType="num">
                                      <p:cBhvr>
                                        <p:cTn id="8" dur="2000" fill="hold"/>
                                        <p:tgtEl>
                                          <p:spTgt spid="12290">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2290">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2290">
                                            <p:txEl>
                                              <p:pRg st="0" end="0"/>
                                            </p:txEl>
                                          </p:spTgt>
                                        </p:tgtEl>
                                        <p:attrNameLst>
                                          <p:attrName>style.visibility</p:attrName>
                                        </p:attrNameLst>
                                      </p:cBhvr>
                                      <p:to>
                                        <p:strVal val="visible"/>
                                      </p:to>
                                    </p:set>
                                    <p:anim calcmode="lin" valueType="num">
                                      <p:cBhvr>
                                        <p:cTn id="12" dur="2000" fill="hold"/>
                                        <p:tgtEl>
                                          <p:spTgt spid="12290">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1229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12290">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2290">
                                            <p:txEl>
                                              <p:pRg st="1" end="1"/>
                                            </p:txEl>
                                          </p:spTgt>
                                        </p:tgtEl>
                                        <p:attrNameLst>
                                          <p:attrName>style.visibility</p:attrName>
                                        </p:attrNameLst>
                                      </p:cBhvr>
                                      <p:to>
                                        <p:strVal val="visible"/>
                                      </p:to>
                                    </p:set>
                                    <p:anim calcmode="lin" valueType="num">
                                      <p:cBhvr>
                                        <p:cTn id="17" dur="2000" fill="hold"/>
                                        <p:tgtEl>
                                          <p:spTgt spid="12290">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1229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12290">
                                            <p:txEl>
                                              <p:pRg st="1" end="1"/>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12290">
                                            <p:txEl>
                                              <p:pRg st="2" end="2"/>
                                            </p:txEl>
                                          </p:spTgt>
                                        </p:tgtEl>
                                        <p:attrNameLst>
                                          <p:attrName>style.visibility</p:attrName>
                                        </p:attrNameLst>
                                      </p:cBhvr>
                                      <p:to>
                                        <p:strVal val="visible"/>
                                      </p:to>
                                    </p:set>
                                    <p:anim calcmode="lin" valueType="num">
                                      <p:cBhvr>
                                        <p:cTn id="22" dur="2000" fill="hold"/>
                                        <p:tgtEl>
                                          <p:spTgt spid="12290">
                                            <p:txEl>
                                              <p:pRg st="2" end="2"/>
                                            </p:txEl>
                                          </p:spTgt>
                                        </p:tgtEl>
                                        <p:attrNameLst>
                                          <p:attrName>ppt_x</p:attrName>
                                        </p:attrNameLst>
                                      </p:cBhvr>
                                      <p:tavLst>
                                        <p:tav tm="0">
                                          <p:val>
                                            <p:strVal val="#ppt_x-.2"/>
                                          </p:val>
                                        </p:tav>
                                        <p:tav tm="100000">
                                          <p:val>
                                            <p:strVal val="#ppt_x"/>
                                          </p:val>
                                        </p:tav>
                                      </p:tavLst>
                                    </p:anim>
                                    <p:anim calcmode="lin" valueType="num">
                                      <p:cBhvr>
                                        <p:cTn id="23" dur="2000" fill="hold"/>
                                        <p:tgtEl>
                                          <p:spTgt spid="1229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12290">
                                            <p:txEl>
                                              <p:pRg st="2" end="2"/>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12291"/>
                                        </p:tgtEl>
                                        <p:attrNameLst>
                                          <p:attrName>style.visibility</p:attrName>
                                        </p:attrNameLst>
                                      </p:cBhvr>
                                      <p:to>
                                        <p:strVal val="visible"/>
                                      </p:to>
                                    </p:set>
                                    <p:anim calcmode="lin" valueType="num">
                                      <p:cBhvr>
                                        <p:cTn id="27" dur="2000" fill="hold"/>
                                        <p:tgtEl>
                                          <p:spTgt spid="12291"/>
                                        </p:tgtEl>
                                        <p:attrNameLst>
                                          <p:attrName>ppt_x</p:attrName>
                                        </p:attrNameLst>
                                      </p:cBhvr>
                                      <p:tavLst>
                                        <p:tav tm="0">
                                          <p:val>
                                            <p:strVal val="#ppt_x-.2"/>
                                          </p:val>
                                        </p:tav>
                                        <p:tav tm="100000">
                                          <p:val>
                                            <p:strVal val="#ppt_x"/>
                                          </p:val>
                                        </p:tav>
                                      </p:tavLst>
                                    </p:anim>
                                    <p:anim calcmode="lin" valueType="num">
                                      <p:cBhvr>
                                        <p:cTn id="28" dur="2000" fill="hold"/>
                                        <p:tgtEl>
                                          <p:spTgt spid="12291"/>
                                        </p:tgtEl>
                                        <p:attrNameLst>
                                          <p:attrName>ppt_y</p:attrName>
                                        </p:attrNameLst>
                                      </p:cBhvr>
                                      <p:tavLst>
                                        <p:tav tm="0">
                                          <p:val>
                                            <p:strVal val="#ppt_y"/>
                                          </p:val>
                                        </p:tav>
                                        <p:tav tm="100000">
                                          <p:val>
                                            <p:strVal val="#ppt_y"/>
                                          </p:val>
                                        </p:tav>
                                      </p:tavLst>
                                    </p:anim>
                                    <p:animEffect transition="in" filter="wipe(right)" prLst="gradientSize: 0.1">
                                      <p:cBhvr>
                                        <p:cTn id="29" dur="20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animBg="1"/>
      <p:bldP spid="12291"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p:spPr>
        <p:txBody>
          <a:bodyPr/>
          <a:lstStyle/>
          <a:p>
            <a:fld id="{70594F7D-4AB9-44C5-AEB2-74B8BD42D431}" type="slidenum">
              <a:rPr lang="fa-IR"/>
              <a:pPr/>
              <a:t>144</a:t>
            </a:fld>
            <a:endParaRPr lang="en-US"/>
          </a:p>
        </p:txBody>
      </p:sp>
      <p:sp>
        <p:nvSpPr>
          <p:cNvPr id="13314" name="Rectangle 2"/>
          <p:cNvSpPr>
            <a:spLocks noGrp="1" noChangeArrowheads="1"/>
          </p:cNvSpPr>
          <p:nvPr>
            <p:ph type="subTitle" idx="1"/>
          </p:nvPr>
        </p:nvSpPr>
        <p:spPr>
          <a:xfrm>
            <a:off x="1007534" y="1268413"/>
            <a:ext cx="10104967" cy="4392612"/>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50000"/>
              </a:lnSpc>
              <a:defRPr/>
            </a:pPr>
            <a:r>
              <a:rPr lang="fa-IR" sz="2600" b="1" smtClean="0">
                <a:solidFill>
                  <a:schemeClr val="bg1"/>
                </a:solidFill>
                <a:effectLst>
                  <a:outerShdw blurRad="38100" dist="38100" dir="2700000" algn="tl">
                    <a:srgbClr val="FFFFFF"/>
                  </a:outerShdw>
                </a:effectLst>
                <a:cs typeface="Mitra" pitchFamily="2" charset="-78"/>
              </a:rPr>
              <a:t>به موجب ماده (90) قانون مديريت خدمات كشوري، هرگونه بي‌اعتنايي به امور مراجعين و تخلف از قوانين و مقررات و برخورد نامناسب با ارباب رجوع و كوتاهي در انجام وظايف به دستگاه ذي‌ربط، منجر به طرح شكايت عليه مستخدم مي‌شود و در صورت محكوميت كارمند، يكي از مجازات‌هاي مصرح در قوانين مربوطه منجر به اعمال يكي از حالات استخدامي مذكور در قانون مديريت خدمات كشوري مي‌شود.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3314">
                                            <p:bg/>
                                          </p:spTgt>
                                        </p:tgtEl>
                                        <p:attrNameLst>
                                          <p:attrName>style.visibility</p:attrName>
                                        </p:attrNameLst>
                                      </p:cBhvr>
                                      <p:to>
                                        <p:strVal val="visible"/>
                                      </p:to>
                                    </p:set>
                                    <p:anim calcmode="lin" valueType="num">
                                      <p:cBhvr>
                                        <p:cTn id="7" dur="2000" fill="hold"/>
                                        <p:tgtEl>
                                          <p:spTgt spid="13314">
                                            <p:bg/>
                                          </p:spTgt>
                                        </p:tgtEl>
                                        <p:attrNameLst>
                                          <p:attrName>ppt_x</p:attrName>
                                        </p:attrNameLst>
                                      </p:cBhvr>
                                      <p:tavLst>
                                        <p:tav tm="0">
                                          <p:val>
                                            <p:strVal val="#ppt_x-.2"/>
                                          </p:val>
                                        </p:tav>
                                        <p:tav tm="100000">
                                          <p:val>
                                            <p:strVal val="#ppt_x"/>
                                          </p:val>
                                        </p:tav>
                                      </p:tavLst>
                                    </p:anim>
                                    <p:anim calcmode="lin" valueType="num">
                                      <p:cBhvr>
                                        <p:cTn id="8" dur="2000" fill="hold"/>
                                        <p:tgtEl>
                                          <p:spTgt spid="13314">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13314">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3314">
                                            <p:txEl>
                                              <p:pRg st="0" end="0"/>
                                            </p:txEl>
                                          </p:spTgt>
                                        </p:tgtEl>
                                        <p:attrNameLst>
                                          <p:attrName>style.visibility</p:attrName>
                                        </p:attrNameLst>
                                      </p:cBhvr>
                                      <p:to>
                                        <p:strVal val="visible"/>
                                      </p:to>
                                    </p:set>
                                    <p:anim calcmode="lin" valueType="num">
                                      <p:cBhvr>
                                        <p:cTn id="12" dur="2000" fill="hold"/>
                                        <p:tgtEl>
                                          <p:spTgt spid="13314">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133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133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p:spPr>
        <p:txBody>
          <a:bodyPr/>
          <a:lstStyle/>
          <a:p>
            <a:fld id="{B9C68AB6-FB3C-4044-BD2D-35F8C03B98A7}" type="slidenum">
              <a:rPr lang="fa-IR"/>
              <a:pPr/>
              <a:t>145</a:t>
            </a:fld>
            <a:endParaRPr lang="en-US"/>
          </a:p>
        </p:txBody>
      </p:sp>
      <p:sp>
        <p:nvSpPr>
          <p:cNvPr id="2" name="Rectangle 2"/>
          <p:cNvSpPr>
            <a:spLocks noGrp="1" noChangeArrowheads="1"/>
          </p:cNvSpPr>
          <p:nvPr>
            <p:ph type="subTitle" idx="1"/>
          </p:nvPr>
        </p:nvSpPr>
        <p:spPr>
          <a:xfrm>
            <a:off x="1064684" y="836614"/>
            <a:ext cx="10104967" cy="5113337"/>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50000"/>
              </a:lnSpc>
              <a:defRPr/>
            </a:pPr>
            <a:r>
              <a:rPr lang="fa-IR" sz="3000" b="1" smtClean="0">
                <a:solidFill>
                  <a:schemeClr val="bg1"/>
                </a:solidFill>
                <a:effectLst>
                  <a:outerShdw blurRad="38100" dist="38100" dir="2700000" algn="tl">
                    <a:srgbClr val="FFFFFF"/>
                  </a:outerShdw>
                </a:effectLst>
                <a:cs typeface="Mitra" pitchFamily="2" charset="-78"/>
              </a:rPr>
              <a:t>قبول پست دوم به موجب ماده (94) قانون نيز منجر به صدور حكم تخلف اداري و نتيجتاً اعمال يكي از حالات استخدامي مصرح در قانون خواهد شد. </a:t>
            </a:r>
          </a:p>
          <a:p>
            <a:pPr algn="justLow" rtl="1" eaLnBrk="1" hangingPunct="1">
              <a:lnSpc>
                <a:spcPct val="150000"/>
              </a:lnSpc>
              <a:defRPr/>
            </a:pPr>
            <a:r>
              <a:rPr lang="fa-IR" sz="3000" b="1" smtClean="0">
                <a:solidFill>
                  <a:schemeClr val="bg1"/>
                </a:solidFill>
                <a:effectLst>
                  <a:outerShdw blurRad="38100" dist="38100" dir="2700000" algn="tl">
                    <a:srgbClr val="FFFFFF"/>
                  </a:outerShdw>
                </a:effectLst>
                <a:cs typeface="Mitra" pitchFamily="2" charset="-78"/>
              </a:rPr>
              <a:t>يكي از مصاديق الزام‌آور درخصوص «انفصال از خدمت» موضوع خروج از تابعيت ايران و يا قبول تابعيت به شرط گواهي از وزارت امور خارجه است كه اين موضوع در ماده (98) قانون مورد تأكيد قرار گرفت. </a:t>
            </a:r>
            <a:endParaRPr lang="en-US" sz="3000" b="1" smtClean="0">
              <a:solidFill>
                <a:schemeClr val="bg1"/>
              </a:solidFill>
              <a:effectLst>
                <a:outerShdw blurRad="38100" dist="38100" dir="2700000" algn="tl">
                  <a:srgbClr val="FFFFFF"/>
                </a:outerShdw>
              </a:effectLst>
              <a:cs typeface="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p:cTn id="7" dur="2000" fill="hold"/>
                                        <p:tgtEl>
                                          <p:spTgt spid="2">
                                            <p:bg/>
                                          </p:spTgt>
                                        </p:tgtEl>
                                        <p:attrNameLst>
                                          <p:attrName>ppt_x</p:attrName>
                                        </p:attrNameLst>
                                      </p:cBhvr>
                                      <p:tavLst>
                                        <p:tav tm="0">
                                          <p:val>
                                            <p:strVal val="#ppt_x-.2"/>
                                          </p:val>
                                        </p:tav>
                                        <p:tav tm="100000">
                                          <p:val>
                                            <p:strVal val="#ppt_x"/>
                                          </p:val>
                                        </p:tav>
                                      </p:tavLst>
                                    </p:anim>
                                    <p:anim calcmode="lin" valueType="num">
                                      <p:cBhvr>
                                        <p:cTn id="8" dur="2000" fill="hold"/>
                                        <p:tgtEl>
                                          <p:spTgt spid="2">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2">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2000" fill="hold"/>
                                        <p:tgtEl>
                                          <p:spTgt spid="2">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2">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p:cTn id="17" dur="2000" fill="hold"/>
                                        <p:tgtEl>
                                          <p:spTgt spid="2">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2">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p:spPr>
        <p:txBody>
          <a:bodyPr/>
          <a:lstStyle/>
          <a:p>
            <a:fld id="{D4513CE2-BD69-4DCC-8633-56CA1B350C7D}" type="slidenum">
              <a:rPr lang="fa-IR"/>
              <a:pPr/>
              <a:t>146</a:t>
            </a:fld>
            <a:endParaRPr lang="en-US"/>
          </a:p>
        </p:txBody>
      </p:sp>
      <p:sp>
        <p:nvSpPr>
          <p:cNvPr id="16389" name="Oval 5"/>
          <p:cNvSpPr>
            <a:spLocks noChangeArrowheads="1"/>
          </p:cNvSpPr>
          <p:nvPr/>
        </p:nvSpPr>
        <p:spPr bwMode="auto">
          <a:xfrm>
            <a:off x="797984" y="592138"/>
            <a:ext cx="10657416" cy="5688012"/>
          </a:xfrm>
          <a:prstGeom prst="ellipse">
            <a:avLst/>
          </a:prstGeom>
          <a:gradFill rotWithShape="1">
            <a:gsLst>
              <a:gs pos="0">
                <a:srgbClr val="66FF33"/>
              </a:gs>
              <a:gs pos="50000">
                <a:srgbClr val="FFFFFF"/>
              </a:gs>
              <a:gs pos="100000">
                <a:srgbClr val="66FF33"/>
              </a:gs>
            </a:gsLst>
            <a:lin ang="2700000" scaled="1"/>
          </a:gradFill>
          <a:ln w="127000" cmpd="tri">
            <a:solidFill>
              <a:srgbClr val="FF0000"/>
            </a:solidFill>
            <a:round/>
            <a:headEnd/>
            <a:tailEnd/>
          </a:ln>
          <a:effectLst>
            <a:prstShdw prst="shdw17" dist="17961" dir="2700000">
              <a:srgbClr val="990000"/>
            </a:prstShdw>
          </a:effectLst>
        </p:spPr>
        <p:txBody>
          <a:bodyPr wrap="none" anchor="ctr"/>
          <a:lstStyle/>
          <a:p>
            <a:endParaRPr lang="en-US"/>
          </a:p>
        </p:txBody>
      </p:sp>
      <p:sp>
        <p:nvSpPr>
          <p:cNvPr id="16387" name="WordArt 3"/>
          <p:cNvSpPr>
            <a:spLocks noChangeArrowheads="1" noChangeShapeType="1" noTextEdit="1"/>
          </p:cNvSpPr>
          <p:nvPr/>
        </p:nvSpPr>
        <p:spPr bwMode="auto">
          <a:xfrm>
            <a:off x="2967567" y="1758950"/>
            <a:ext cx="5952067" cy="3494088"/>
          </a:xfrm>
          <a:prstGeom prst="rect">
            <a:avLst/>
          </a:prstGeom>
        </p:spPr>
        <p:txBody>
          <a:bodyPr wrap="none" fromWordArt="1">
            <a:prstTxWarp prst="textPlain">
              <a:avLst>
                <a:gd name="adj" fmla="val 50000"/>
              </a:avLst>
            </a:prstTxWarp>
            <a:scene3d>
              <a:camera prst="legacyObliqueTopRight"/>
              <a:lightRig rig="legacyFlat3" dir="b"/>
            </a:scene3d>
            <a:sp3d extrusionH="100000" prstMaterial="legacyMatte">
              <a:extrusionClr>
                <a:schemeClr val="bg1"/>
              </a:extrusionClr>
            </a:sp3d>
          </a:bodyPr>
          <a:lstStyle/>
          <a:p>
            <a:pPr algn="ctr" rtl="1"/>
            <a:r>
              <a:rPr lang="fa-IR" sz="3600" b="1" kern="10">
                <a:ln w="9525">
                  <a:round/>
                  <a:headEnd/>
                  <a:tailEnd/>
                </a:ln>
                <a:solidFill>
                  <a:srgbClr val="CC3300"/>
                </a:solidFill>
                <a:latin typeface="Titr"/>
                <a:cs typeface="Titr"/>
              </a:rPr>
              <a:t>مقايسه حالات استخدامي مصرح </a:t>
            </a:r>
          </a:p>
          <a:p>
            <a:pPr algn="ctr" rtl="1"/>
            <a:r>
              <a:rPr lang="fa-IR" sz="3600" b="1" kern="10">
                <a:ln w="9525">
                  <a:round/>
                  <a:headEnd/>
                  <a:tailEnd/>
                </a:ln>
                <a:solidFill>
                  <a:srgbClr val="CC3300"/>
                </a:solidFill>
                <a:latin typeface="Titr"/>
                <a:cs typeface="Titr"/>
              </a:rPr>
              <a:t>در قانون استخدام كشوري</a:t>
            </a:r>
          </a:p>
          <a:p>
            <a:pPr algn="ctr" rtl="1"/>
            <a:r>
              <a:rPr lang="fa-IR" sz="3600" b="1" kern="10">
                <a:ln w="9525">
                  <a:round/>
                  <a:headEnd/>
                  <a:tailEnd/>
                </a:ln>
                <a:solidFill>
                  <a:srgbClr val="CC3300"/>
                </a:solidFill>
                <a:latin typeface="Titr"/>
                <a:cs typeface="Titr"/>
              </a:rPr>
              <a:t> و </a:t>
            </a:r>
          </a:p>
          <a:p>
            <a:pPr algn="ctr" rtl="1"/>
            <a:r>
              <a:rPr lang="fa-IR" sz="3600" b="1" kern="10">
                <a:ln w="9525">
                  <a:round/>
                  <a:headEnd/>
                  <a:tailEnd/>
                </a:ln>
                <a:solidFill>
                  <a:srgbClr val="CC3300"/>
                </a:solidFill>
                <a:latin typeface="Titr"/>
                <a:cs typeface="Titr"/>
              </a:rPr>
              <a:t>قانون مديريت خدمات كشوري</a:t>
            </a:r>
            <a:endParaRPr lang="en-US" sz="3600" b="1" kern="10">
              <a:ln w="9525">
                <a:round/>
                <a:headEnd/>
                <a:tailEnd/>
              </a:ln>
              <a:solidFill>
                <a:srgbClr val="CC3300"/>
              </a:solidFill>
              <a:latin typeface="Titr"/>
              <a:cs typeface="Tit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2000" fill="hold"/>
                                        <p:tgtEl>
                                          <p:spTgt spid="16389"/>
                                        </p:tgtEl>
                                        <p:attrNameLst>
                                          <p:attrName>ppt_w</p:attrName>
                                        </p:attrNameLst>
                                      </p:cBhvr>
                                      <p:tavLst>
                                        <p:tav tm="0">
                                          <p:val>
                                            <p:fltVal val="0"/>
                                          </p:val>
                                        </p:tav>
                                        <p:tav tm="100000">
                                          <p:val>
                                            <p:strVal val="#ppt_w"/>
                                          </p:val>
                                        </p:tav>
                                      </p:tavLst>
                                    </p:anim>
                                    <p:anim calcmode="lin" valueType="num">
                                      <p:cBhvr>
                                        <p:cTn id="8" dur="2000" fill="hold"/>
                                        <p:tgtEl>
                                          <p:spTgt spid="16389"/>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6387"/>
                                        </p:tgtEl>
                                        <p:attrNameLst>
                                          <p:attrName>style.visibility</p:attrName>
                                        </p:attrNameLst>
                                      </p:cBhvr>
                                      <p:to>
                                        <p:strVal val="visible"/>
                                      </p:to>
                                    </p:set>
                                    <p:anim calcmode="lin" valueType="num">
                                      <p:cBhvr>
                                        <p:cTn id="11" dur="2000" fill="hold"/>
                                        <p:tgtEl>
                                          <p:spTgt spid="16387"/>
                                        </p:tgtEl>
                                        <p:attrNameLst>
                                          <p:attrName>ppt_w</p:attrName>
                                        </p:attrNameLst>
                                      </p:cBhvr>
                                      <p:tavLst>
                                        <p:tav tm="0">
                                          <p:val>
                                            <p:fltVal val="0"/>
                                          </p:val>
                                        </p:tav>
                                        <p:tav tm="100000">
                                          <p:val>
                                            <p:strVal val="#ppt_w"/>
                                          </p:val>
                                        </p:tav>
                                      </p:tavLst>
                                    </p:anim>
                                    <p:anim calcmode="lin" valueType="num">
                                      <p:cBhvr>
                                        <p:cTn id="12" dur="2000" fill="hold"/>
                                        <p:tgtEl>
                                          <p:spTgt spid="163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87"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a:spLocks noGrp="1"/>
          </p:cNvSpPr>
          <p:nvPr>
            <p:ph type="sldNum" sz="quarter" idx="12"/>
          </p:nvPr>
        </p:nvSpPr>
        <p:spPr>
          <a:noFill/>
        </p:spPr>
        <p:txBody>
          <a:bodyPr/>
          <a:lstStyle/>
          <a:p>
            <a:fld id="{5C5F01F7-07B4-4C07-AE75-457889F92619}" type="slidenum">
              <a:rPr lang="fa-IR"/>
              <a:pPr/>
              <a:t>147</a:t>
            </a:fld>
            <a:endParaRPr lang="en-US"/>
          </a:p>
        </p:txBody>
      </p:sp>
      <p:grpSp>
        <p:nvGrpSpPr>
          <p:cNvPr id="2" name="Group 84"/>
          <p:cNvGrpSpPr>
            <a:grpSpLocks/>
          </p:cNvGrpSpPr>
          <p:nvPr/>
        </p:nvGrpSpPr>
        <p:grpSpPr bwMode="auto">
          <a:xfrm>
            <a:off x="609600" y="593725"/>
            <a:ext cx="10972800" cy="5643563"/>
            <a:chOff x="288" y="374"/>
            <a:chExt cx="5184" cy="3555"/>
          </a:xfrm>
        </p:grpSpPr>
        <p:sp>
          <p:nvSpPr>
            <p:cNvPr id="19528" name="Rectangle 72"/>
            <p:cNvSpPr>
              <a:spLocks noChangeArrowheads="1"/>
            </p:cNvSpPr>
            <p:nvPr/>
          </p:nvSpPr>
          <p:spPr bwMode="auto">
            <a:xfrm>
              <a:off x="4967" y="3540"/>
              <a:ext cx="505" cy="389"/>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8</a:t>
              </a:r>
              <a:endParaRPr lang="en-US" sz="2400" b="1">
                <a:effectLst>
                  <a:outerShdw blurRad="38100" dist="38100" dir="2700000" algn="tl">
                    <a:srgbClr val="000000">
                      <a:alpha val="43137"/>
                    </a:srgbClr>
                  </a:outerShdw>
                </a:effectLst>
                <a:cs typeface="Mitra" pitchFamily="2" charset="-78"/>
              </a:endParaRPr>
            </a:p>
          </p:txBody>
        </p:sp>
        <p:sp>
          <p:nvSpPr>
            <p:cNvPr id="19526" name="Rectangle 70"/>
            <p:cNvSpPr>
              <a:spLocks noChangeArrowheads="1"/>
            </p:cNvSpPr>
            <p:nvPr/>
          </p:nvSpPr>
          <p:spPr bwMode="auto">
            <a:xfrm>
              <a:off x="2653" y="3540"/>
              <a:ext cx="2314" cy="389"/>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بازنشستگي </a:t>
              </a:r>
              <a:endParaRPr lang="en-US" sz="2400" b="1">
                <a:effectLst>
                  <a:outerShdw blurRad="38100" dist="38100" dir="2700000" algn="tl">
                    <a:srgbClr val="000000">
                      <a:alpha val="43137"/>
                    </a:srgbClr>
                  </a:outerShdw>
                </a:effectLst>
                <a:cs typeface="Mitra" pitchFamily="2" charset="-78"/>
              </a:endParaRPr>
            </a:p>
          </p:txBody>
        </p:sp>
        <p:sp>
          <p:nvSpPr>
            <p:cNvPr id="19524" name="Rectangle 68"/>
            <p:cNvSpPr>
              <a:spLocks noChangeArrowheads="1"/>
            </p:cNvSpPr>
            <p:nvPr/>
          </p:nvSpPr>
          <p:spPr bwMode="auto">
            <a:xfrm>
              <a:off x="288" y="3540"/>
              <a:ext cx="2365" cy="389"/>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a:t>
              </a:r>
              <a:endParaRPr lang="en-US" sz="2400" b="1">
                <a:effectLst>
                  <a:outerShdw blurRad="38100" dist="38100" dir="2700000" algn="tl">
                    <a:srgbClr val="000000">
                      <a:alpha val="43137"/>
                    </a:srgbClr>
                  </a:outerShdw>
                </a:effectLst>
                <a:cs typeface="Mitra" pitchFamily="2" charset="-78"/>
              </a:endParaRPr>
            </a:p>
          </p:txBody>
        </p:sp>
        <p:sp>
          <p:nvSpPr>
            <p:cNvPr id="19484" name="Rectangle 28"/>
            <p:cNvSpPr>
              <a:spLocks noChangeArrowheads="1"/>
            </p:cNvSpPr>
            <p:nvPr/>
          </p:nvSpPr>
          <p:spPr bwMode="auto">
            <a:xfrm>
              <a:off x="288" y="3177"/>
              <a:ext cx="2365" cy="363"/>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a:t>
              </a:r>
              <a:endParaRPr lang="en-US" sz="2400" b="1">
                <a:effectLst>
                  <a:outerShdw blurRad="38100" dist="38100" dir="2700000" algn="tl">
                    <a:srgbClr val="000000">
                      <a:alpha val="43137"/>
                    </a:srgbClr>
                  </a:outerShdw>
                </a:effectLst>
                <a:cs typeface="Mitra" pitchFamily="2" charset="-78"/>
              </a:endParaRPr>
            </a:p>
          </p:txBody>
        </p:sp>
        <p:sp>
          <p:nvSpPr>
            <p:cNvPr id="19483" name="Rectangle 27"/>
            <p:cNvSpPr>
              <a:spLocks noChangeArrowheads="1"/>
            </p:cNvSpPr>
            <p:nvPr/>
          </p:nvSpPr>
          <p:spPr bwMode="auto">
            <a:xfrm>
              <a:off x="2653" y="3177"/>
              <a:ext cx="2314" cy="363"/>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خدمت آزمايشي </a:t>
              </a:r>
              <a:endParaRPr lang="en-US" sz="2400" b="1">
                <a:effectLst>
                  <a:outerShdw blurRad="38100" dist="38100" dir="2700000" algn="tl">
                    <a:srgbClr val="000000">
                      <a:alpha val="43137"/>
                    </a:srgbClr>
                  </a:outerShdw>
                </a:effectLst>
                <a:cs typeface="Mitra" pitchFamily="2" charset="-78"/>
              </a:endParaRPr>
            </a:p>
          </p:txBody>
        </p:sp>
        <p:sp>
          <p:nvSpPr>
            <p:cNvPr id="19482" name="Rectangle 26"/>
            <p:cNvSpPr>
              <a:spLocks noChangeArrowheads="1"/>
            </p:cNvSpPr>
            <p:nvPr/>
          </p:nvSpPr>
          <p:spPr bwMode="auto">
            <a:xfrm>
              <a:off x="4967" y="3177"/>
              <a:ext cx="505" cy="363"/>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7</a:t>
              </a:r>
              <a:endParaRPr lang="en-US" sz="2400" b="1">
                <a:effectLst>
                  <a:outerShdw blurRad="38100" dist="38100" dir="2700000" algn="tl">
                    <a:srgbClr val="000000">
                      <a:alpha val="43137"/>
                    </a:srgbClr>
                  </a:outerShdw>
                </a:effectLst>
                <a:cs typeface="Mitra" pitchFamily="2" charset="-78"/>
              </a:endParaRPr>
            </a:p>
          </p:txBody>
        </p:sp>
        <p:sp>
          <p:nvSpPr>
            <p:cNvPr id="19481" name="Rectangle 25"/>
            <p:cNvSpPr>
              <a:spLocks noChangeArrowheads="1"/>
            </p:cNvSpPr>
            <p:nvPr/>
          </p:nvSpPr>
          <p:spPr bwMode="auto">
            <a:xfrm>
              <a:off x="288" y="2815"/>
              <a:ext cx="2365" cy="362"/>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حالت انتقال</a:t>
              </a:r>
              <a:endParaRPr lang="en-US" sz="2400" b="1">
                <a:effectLst>
                  <a:outerShdw blurRad="38100" dist="38100" dir="2700000" algn="tl">
                    <a:srgbClr val="000000">
                      <a:alpha val="43137"/>
                    </a:srgbClr>
                  </a:outerShdw>
                </a:effectLst>
                <a:cs typeface="Mitra" pitchFamily="2" charset="-78"/>
              </a:endParaRPr>
            </a:p>
          </p:txBody>
        </p:sp>
        <p:sp>
          <p:nvSpPr>
            <p:cNvPr id="19480" name="Rectangle 24"/>
            <p:cNvSpPr>
              <a:spLocks noChangeArrowheads="1"/>
            </p:cNvSpPr>
            <p:nvPr/>
          </p:nvSpPr>
          <p:spPr bwMode="auto">
            <a:xfrm>
              <a:off x="2653" y="2815"/>
              <a:ext cx="2314" cy="362"/>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خدمت زير پرچم</a:t>
              </a:r>
              <a:endParaRPr lang="en-US" sz="2400" b="1">
                <a:effectLst>
                  <a:outerShdw blurRad="38100" dist="38100" dir="2700000" algn="tl">
                    <a:srgbClr val="000000">
                      <a:alpha val="43137"/>
                    </a:srgbClr>
                  </a:outerShdw>
                </a:effectLst>
                <a:cs typeface="Mitra" pitchFamily="2" charset="-78"/>
              </a:endParaRPr>
            </a:p>
          </p:txBody>
        </p:sp>
        <p:sp>
          <p:nvSpPr>
            <p:cNvPr id="19479" name="Rectangle 23"/>
            <p:cNvSpPr>
              <a:spLocks noChangeArrowheads="1"/>
            </p:cNvSpPr>
            <p:nvPr/>
          </p:nvSpPr>
          <p:spPr bwMode="auto">
            <a:xfrm>
              <a:off x="4967" y="2815"/>
              <a:ext cx="505" cy="362"/>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6</a:t>
              </a:r>
              <a:endParaRPr lang="en-US" sz="2400" b="1">
                <a:effectLst>
                  <a:outerShdw blurRad="38100" dist="38100" dir="2700000" algn="tl">
                    <a:srgbClr val="000000">
                      <a:alpha val="43137"/>
                    </a:srgbClr>
                  </a:outerShdw>
                </a:effectLst>
                <a:cs typeface="Mitra" pitchFamily="2" charset="-78"/>
              </a:endParaRPr>
            </a:p>
          </p:txBody>
        </p:sp>
        <p:sp>
          <p:nvSpPr>
            <p:cNvPr id="19478" name="Rectangle 22"/>
            <p:cNvSpPr>
              <a:spLocks noChangeArrowheads="1"/>
            </p:cNvSpPr>
            <p:nvPr/>
          </p:nvSpPr>
          <p:spPr bwMode="auto">
            <a:xfrm>
              <a:off x="288" y="2452"/>
              <a:ext cx="2365" cy="363"/>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حالت مأموريت</a:t>
              </a:r>
              <a:endParaRPr lang="en-US" sz="2400" b="1">
                <a:effectLst>
                  <a:outerShdw blurRad="38100" dist="38100" dir="2700000" algn="tl">
                    <a:srgbClr val="000000">
                      <a:alpha val="43137"/>
                    </a:srgbClr>
                  </a:outerShdw>
                </a:effectLst>
                <a:cs typeface="Mitra" pitchFamily="2" charset="-78"/>
              </a:endParaRPr>
            </a:p>
          </p:txBody>
        </p:sp>
        <p:sp>
          <p:nvSpPr>
            <p:cNvPr id="19477" name="Rectangle 21"/>
            <p:cNvSpPr>
              <a:spLocks noChangeArrowheads="1"/>
            </p:cNvSpPr>
            <p:nvPr/>
          </p:nvSpPr>
          <p:spPr bwMode="auto">
            <a:xfrm>
              <a:off x="2653" y="2452"/>
              <a:ext cx="2314" cy="363"/>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مأموريت</a:t>
              </a:r>
              <a:endParaRPr lang="en-US" sz="2400" b="1">
                <a:effectLst>
                  <a:outerShdw blurRad="38100" dist="38100" dir="2700000" algn="tl">
                    <a:srgbClr val="000000">
                      <a:alpha val="43137"/>
                    </a:srgbClr>
                  </a:outerShdw>
                </a:effectLst>
                <a:cs typeface="Mitra" pitchFamily="2" charset="-78"/>
              </a:endParaRPr>
            </a:p>
          </p:txBody>
        </p:sp>
        <p:sp>
          <p:nvSpPr>
            <p:cNvPr id="19476" name="Rectangle 20"/>
            <p:cNvSpPr>
              <a:spLocks noChangeArrowheads="1"/>
            </p:cNvSpPr>
            <p:nvPr/>
          </p:nvSpPr>
          <p:spPr bwMode="auto">
            <a:xfrm>
              <a:off x="4967" y="2452"/>
              <a:ext cx="505" cy="363"/>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5</a:t>
              </a:r>
              <a:endParaRPr lang="en-US" sz="2400" b="1">
                <a:effectLst>
                  <a:outerShdw blurRad="38100" dist="38100" dir="2700000" algn="tl">
                    <a:srgbClr val="000000">
                      <a:alpha val="43137"/>
                    </a:srgbClr>
                  </a:outerShdw>
                </a:effectLst>
                <a:cs typeface="Mitra" pitchFamily="2" charset="-78"/>
              </a:endParaRPr>
            </a:p>
          </p:txBody>
        </p:sp>
        <p:sp>
          <p:nvSpPr>
            <p:cNvPr id="19475" name="Rectangle 19"/>
            <p:cNvSpPr>
              <a:spLocks noChangeArrowheads="1"/>
            </p:cNvSpPr>
            <p:nvPr/>
          </p:nvSpPr>
          <p:spPr bwMode="auto">
            <a:xfrm>
              <a:off x="288" y="2080"/>
              <a:ext cx="2365" cy="372"/>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حالت آمادگي به خدمت </a:t>
              </a:r>
              <a:endParaRPr lang="en-US" sz="2400" b="1">
                <a:effectLst>
                  <a:outerShdw blurRad="38100" dist="38100" dir="2700000" algn="tl">
                    <a:srgbClr val="000000">
                      <a:alpha val="43137"/>
                    </a:srgbClr>
                  </a:outerShdw>
                </a:effectLst>
                <a:cs typeface="Mitra" pitchFamily="2" charset="-78"/>
              </a:endParaRPr>
            </a:p>
          </p:txBody>
        </p:sp>
        <p:sp>
          <p:nvSpPr>
            <p:cNvPr id="19474" name="Rectangle 18"/>
            <p:cNvSpPr>
              <a:spLocks noChangeArrowheads="1"/>
            </p:cNvSpPr>
            <p:nvPr/>
          </p:nvSpPr>
          <p:spPr bwMode="auto">
            <a:xfrm>
              <a:off x="2653" y="2080"/>
              <a:ext cx="2314" cy="372"/>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آمادگي به خدمت </a:t>
              </a:r>
              <a:endParaRPr lang="en-US" sz="2400" b="1">
                <a:effectLst>
                  <a:outerShdw blurRad="38100" dist="38100" dir="2700000" algn="tl">
                    <a:srgbClr val="000000">
                      <a:alpha val="43137"/>
                    </a:srgbClr>
                  </a:outerShdw>
                </a:effectLst>
                <a:cs typeface="Mitra" pitchFamily="2" charset="-78"/>
              </a:endParaRPr>
            </a:p>
          </p:txBody>
        </p:sp>
        <p:sp>
          <p:nvSpPr>
            <p:cNvPr id="19473" name="Rectangle 17"/>
            <p:cNvSpPr>
              <a:spLocks noChangeArrowheads="1"/>
            </p:cNvSpPr>
            <p:nvPr/>
          </p:nvSpPr>
          <p:spPr bwMode="auto">
            <a:xfrm>
              <a:off x="4967" y="2080"/>
              <a:ext cx="505" cy="372"/>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4</a:t>
              </a:r>
              <a:endParaRPr lang="en-US" sz="2400" b="1">
                <a:effectLst>
                  <a:outerShdw blurRad="38100" dist="38100" dir="2700000" algn="tl">
                    <a:srgbClr val="000000">
                      <a:alpha val="43137"/>
                    </a:srgbClr>
                  </a:outerShdw>
                </a:effectLst>
                <a:cs typeface="Mitra" pitchFamily="2" charset="-78"/>
              </a:endParaRPr>
            </a:p>
          </p:txBody>
        </p:sp>
        <p:sp>
          <p:nvSpPr>
            <p:cNvPr id="19472" name="Rectangle 16"/>
            <p:cNvSpPr>
              <a:spLocks noChangeArrowheads="1"/>
            </p:cNvSpPr>
            <p:nvPr/>
          </p:nvSpPr>
          <p:spPr bwMode="auto">
            <a:xfrm>
              <a:off x="288" y="1563"/>
              <a:ext cx="2365"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حالت مرخصي استعلاجي </a:t>
              </a:r>
              <a:endParaRPr lang="en-US" sz="2400" b="1">
                <a:effectLst>
                  <a:outerShdw blurRad="38100" dist="38100" dir="2700000" algn="tl">
                    <a:srgbClr val="000000">
                      <a:alpha val="43137"/>
                    </a:srgbClr>
                  </a:outerShdw>
                </a:effectLst>
                <a:cs typeface="Mitra" pitchFamily="2" charset="-78"/>
              </a:endParaRPr>
            </a:p>
          </p:txBody>
        </p:sp>
        <p:sp>
          <p:nvSpPr>
            <p:cNvPr id="19471" name="Rectangle 15"/>
            <p:cNvSpPr>
              <a:spLocks noChangeArrowheads="1"/>
            </p:cNvSpPr>
            <p:nvPr/>
          </p:nvSpPr>
          <p:spPr bwMode="auto">
            <a:xfrm>
              <a:off x="2653" y="1563"/>
              <a:ext cx="2314"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معذوريت (مرخصي استعلاجي) </a:t>
              </a:r>
              <a:endParaRPr lang="en-US" sz="2400" b="1">
                <a:effectLst>
                  <a:outerShdw blurRad="38100" dist="38100" dir="2700000" algn="tl">
                    <a:srgbClr val="000000">
                      <a:alpha val="43137"/>
                    </a:srgbClr>
                  </a:outerShdw>
                </a:effectLst>
                <a:cs typeface="Mitra" pitchFamily="2" charset="-78"/>
              </a:endParaRPr>
            </a:p>
          </p:txBody>
        </p:sp>
        <p:sp>
          <p:nvSpPr>
            <p:cNvPr id="19470" name="Rectangle 14"/>
            <p:cNvSpPr>
              <a:spLocks noChangeArrowheads="1"/>
            </p:cNvSpPr>
            <p:nvPr/>
          </p:nvSpPr>
          <p:spPr bwMode="auto">
            <a:xfrm>
              <a:off x="4967" y="1563"/>
              <a:ext cx="505"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3</a:t>
              </a:r>
              <a:endParaRPr lang="en-US" sz="2400" b="1">
                <a:effectLst>
                  <a:outerShdw blurRad="38100" dist="38100" dir="2700000" algn="tl">
                    <a:srgbClr val="000000">
                      <a:alpha val="43137"/>
                    </a:srgbClr>
                  </a:outerShdw>
                </a:effectLst>
                <a:cs typeface="Mitra" pitchFamily="2" charset="-78"/>
              </a:endParaRPr>
            </a:p>
          </p:txBody>
        </p:sp>
        <p:sp>
          <p:nvSpPr>
            <p:cNvPr id="19469" name="Rectangle 13"/>
            <p:cNvSpPr>
              <a:spLocks noChangeArrowheads="1"/>
            </p:cNvSpPr>
            <p:nvPr/>
          </p:nvSpPr>
          <p:spPr bwMode="auto">
            <a:xfrm>
              <a:off x="288" y="1046"/>
              <a:ext cx="2365"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حالت مرخصي (استحقاقي </a:t>
              </a:r>
              <a:r>
                <a:rPr lang="ar-SA" sz="2400" b="1">
                  <a:effectLst>
                    <a:outerShdw blurRad="38100" dist="38100" dir="2700000" algn="tl">
                      <a:srgbClr val="000000">
                        <a:alpha val="43137"/>
                      </a:srgbClr>
                    </a:outerShdw>
                  </a:effectLst>
                  <a:cs typeface="Mitra" pitchFamily="2" charset="-78"/>
                </a:rPr>
                <a:t>–</a:t>
              </a:r>
              <a:r>
                <a:rPr lang="fa-IR" sz="2400" b="1">
                  <a:effectLst>
                    <a:outerShdw blurRad="38100" dist="38100" dir="2700000" algn="tl">
                      <a:srgbClr val="000000">
                        <a:alpha val="43137"/>
                      </a:srgbClr>
                    </a:outerShdw>
                  </a:effectLst>
                  <a:cs typeface="Mitra" pitchFamily="2" charset="-78"/>
                </a:rPr>
                <a:t> بدون حقوق)</a:t>
              </a:r>
              <a:endParaRPr lang="en-US" sz="2400" b="1">
                <a:effectLst>
                  <a:outerShdw blurRad="38100" dist="38100" dir="2700000" algn="tl">
                    <a:srgbClr val="000000">
                      <a:alpha val="43137"/>
                    </a:srgbClr>
                  </a:outerShdw>
                </a:effectLst>
                <a:cs typeface="Mitra" pitchFamily="2" charset="-78"/>
              </a:endParaRPr>
            </a:p>
          </p:txBody>
        </p:sp>
        <p:sp>
          <p:nvSpPr>
            <p:cNvPr id="19468" name="Rectangle 12"/>
            <p:cNvSpPr>
              <a:spLocks noChangeArrowheads="1"/>
            </p:cNvSpPr>
            <p:nvPr/>
          </p:nvSpPr>
          <p:spPr bwMode="auto">
            <a:xfrm>
              <a:off x="2653" y="1046"/>
              <a:ext cx="2314"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مرخصي (استحقاقي </a:t>
              </a:r>
              <a:r>
                <a:rPr lang="ar-SA" sz="2400" b="1">
                  <a:effectLst>
                    <a:outerShdw blurRad="38100" dist="38100" dir="2700000" algn="tl">
                      <a:srgbClr val="000000">
                        <a:alpha val="43137"/>
                      </a:srgbClr>
                    </a:outerShdw>
                  </a:effectLst>
                  <a:cs typeface="Mitra" pitchFamily="2" charset="-78"/>
                </a:rPr>
                <a:t>–</a:t>
              </a:r>
              <a:r>
                <a:rPr lang="fa-IR" sz="2400" b="1">
                  <a:effectLst>
                    <a:outerShdw blurRad="38100" dist="38100" dir="2700000" algn="tl">
                      <a:srgbClr val="000000">
                        <a:alpha val="43137"/>
                      </a:srgbClr>
                    </a:outerShdw>
                  </a:effectLst>
                  <a:cs typeface="Mitra" pitchFamily="2" charset="-78"/>
                </a:rPr>
                <a:t> بدون حقوق)</a:t>
              </a:r>
              <a:endParaRPr lang="en-US" sz="2400" b="1">
                <a:effectLst>
                  <a:outerShdw blurRad="38100" dist="38100" dir="2700000" algn="tl">
                    <a:srgbClr val="000000">
                      <a:alpha val="43137"/>
                    </a:srgbClr>
                  </a:outerShdw>
                </a:effectLst>
                <a:cs typeface="Mitra" pitchFamily="2" charset="-78"/>
              </a:endParaRPr>
            </a:p>
          </p:txBody>
        </p:sp>
        <p:sp>
          <p:nvSpPr>
            <p:cNvPr id="19467" name="Rectangle 11"/>
            <p:cNvSpPr>
              <a:spLocks noChangeArrowheads="1"/>
            </p:cNvSpPr>
            <p:nvPr/>
          </p:nvSpPr>
          <p:spPr bwMode="auto">
            <a:xfrm>
              <a:off x="4967" y="1046"/>
              <a:ext cx="505"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2</a:t>
              </a:r>
              <a:endParaRPr lang="en-US" sz="2400" b="1">
                <a:effectLst>
                  <a:outerShdw blurRad="38100" dist="38100" dir="2700000" algn="tl">
                    <a:srgbClr val="000000">
                      <a:alpha val="43137"/>
                    </a:srgbClr>
                  </a:outerShdw>
                </a:effectLst>
                <a:cs typeface="Mitra" pitchFamily="2" charset="-78"/>
              </a:endParaRPr>
            </a:p>
          </p:txBody>
        </p:sp>
        <p:sp>
          <p:nvSpPr>
            <p:cNvPr id="19466" name="Rectangle 10"/>
            <p:cNvSpPr>
              <a:spLocks noChangeArrowheads="1"/>
            </p:cNvSpPr>
            <p:nvPr/>
          </p:nvSpPr>
          <p:spPr bwMode="auto">
            <a:xfrm>
              <a:off x="288" y="728"/>
              <a:ext cx="2365" cy="318"/>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حالت اشتغال </a:t>
              </a:r>
              <a:endParaRPr lang="en-US" sz="2400" b="1">
                <a:effectLst>
                  <a:outerShdw blurRad="38100" dist="38100" dir="2700000" algn="tl">
                    <a:srgbClr val="000000">
                      <a:alpha val="43137"/>
                    </a:srgbClr>
                  </a:outerShdw>
                </a:effectLst>
                <a:cs typeface="Mitra" pitchFamily="2" charset="-78"/>
              </a:endParaRPr>
            </a:p>
          </p:txBody>
        </p:sp>
        <p:sp>
          <p:nvSpPr>
            <p:cNvPr id="19465" name="Rectangle 9"/>
            <p:cNvSpPr>
              <a:spLocks noChangeArrowheads="1"/>
            </p:cNvSpPr>
            <p:nvPr/>
          </p:nvSpPr>
          <p:spPr bwMode="auto">
            <a:xfrm>
              <a:off x="2653" y="728"/>
              <a:ext cx="2314" cy="318"/>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alpha val="43137"/>
                      </a:srgbClr>
                    </a:outerShdw>
                  </a:effectLst>
                  <a:cs typeface="Mitra" pitchFamily="2" charset="-78"/>
                </a:rPr>
                <a:t>حال اشتغال </a:t>
              </a:r>
              <a:endParaRPr lang="en-US" sz="2400" b="1">
                <a:effectLst>
                  <a:outerShdw blurRad="38100" dist="38100" dir="2700000" algn="tl">
                    <a:srgbClr val="000000">
                      <a:alpha val="43137"/>
                    </a:srgbClr>
                  </a:outerShdw>
                </a:effectLst>
                <a:cs typeface="Mitra" pitchFamily="2" charset="-78"/>
              </a:endParaRPr>
            </a:p>
          </p:txBody>
        </p:sp>
        <p:sp>
          <p:nvSpPr>
            <p:cNvPr id="19464" name="Rectangle 8"/>
            <p:cNvSpPr>
              <a:spLocks noChangeArrowheads="1"/>
            </p:cNvSpPr>
            <p:nvPr/>
          </p:nvSpPr>
          <p:spPr bwMode="auto">
            <a:xfrm>
              <a:off x="4967" y="728"/>
              <a:ext cx="505" cy="318"/>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000000">
                        <a:alpha val="43137"/>
                      </a:srgbClr>
                    </a:outerShdw>
                  </a:effectLst>
                  <a:cs typeface="Mitra" pitchFamily="2" charset="-78"/>
                </a:rPr>
                <a:t>1</a:t>
              </a:r>
              <a:endParaRPr lang="en-US" sz="2400" b="1">
                <a:effectLst>
                  <a:outerShdw blurRad="38100" dist="38100" dir="2700000" algn="tl">
                    <a:srgbClr val="000000">
                      <a:alpha val="43137"/>
                    </a:srgbClr>
                  </a:outerShdw>
                </a:effectLst>
                <a:cs typeface="Mitra" pitchFamily="2" charset="-78"/>
              </a:endParaRPr>
            </a:p>
          </p:txBody>
        </p:sp>
        <p:sp>
          <p:nvSpPr>
            <p:cNvPr id="19463" name="Rectangle 7"/>
            <p:cNvSpPr>
              <a:spLocks noChangeArrowheads="1"/>
            </p:cNvSpPr>
            <p:nvPr/>
          </p:nvSpPr>
          <p:spPr bwMode="auto">
            <a:xfrm>
              <a:off x="288" y="374"/>
              <a:ext cx="2365" cy="354"/>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200" b="1">
                  <a:effectLst>
                    <a:outerShdw blurRad="38100" dist="38100" dir="2700000" algn="tl">
                      <a:srgbClr val="000000">
                        <a:alpha val="43137"/>
                      </a:srgbClr>
                    </a:outerShdw>
                  </a:effectLst>
                  <a:cs typeface="Titr" pitchFamily="2" charset="-78"/>
                </a:rPr>
                <a:t>قانون مديريت خدمات كشوري </a:t>
              </a:r>
              <a:endParaRPr lang="en-US" sz="2200" b="1">
                <a:effectLst>
                  <a:outerShdw blurRad="38100" dist="38100" dir="2700000" algn="tl">
                    <a:srgbClr val="000000">
                      <a:alpha val="43137"/>
                    </a:srgbClr>
                  </a:outerShdw>
                </a:effectLst>
                <a:cs typeface="Titr" pitchFamily="2" charset="-78"/>
              </a:endParaRPr>
            </a:p>
          </p:txBody>
        </p:sp>
        <p:sp>
          <p:nvSpPr>
            <p:cNvPr id="19462" name="Rectangle 6"/>
            <p:cNvSpPr>
              <a:spLocks noChangeArrowheads="1"/>
            </p:cNvSpPr>
            <p:nvPr/>
          </p:nvSpPr>
          <p:spPr bwMode="auto">
            <a:xfrm>
              <a:off x="2653" y="374"/>
              <a:ext cx="2314" cy="354"/>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200">
                  <a:effectLst>
                    <a:outerShdw blurRad="38100" dist="38100" dir="2700000" algn="tl">
                      <a:srgbClr val="000000">
                        <a:alpha val="43137"/>
                      </a:srgbClr>
                    </a:outerShdw>
                  </a:effectLst>
                  <a:cs typeface="Titr" pitchFamily="2" charset="-78"/>
                </a:rPr>
                <a:t>قانون استخدام </a:t>
              </a:r>
              <a:r>
                <a:rPr lang="fa-IR" sz="2200" b="1">
                  <a:effectLst>
                    <a:outerShdw blurRad="38100" dist="38100" dir="2700000" algn="tl">
                      <a:srgbClr val="000000">
                        <a:alpha val="43137"/>
                      </a:srgbClr>
                    </a:outerShdw>
                  </a:effectLst>
                  <a:cs typeface="Titr" pitchFamily="2" charset="-78"/>
                </a:rPr>
                <a:t>كشوري </a:t>
              </a:r>
              <a:endParaRPr lang="en-US" sz="2200" b="1">
                <a:effectLst>
                  <a:outerShdw blurRad="38100" dist="38100" dir="2700000" algn="tl">
                    <a:srgbClr val="000000">
                      <a:alpha val="43137"/>
                    </a:srgbClr>
                  </a:outerShdw>
                </a:effectLst>
                <a:cs typeface="Titr" pitchFamily="2" charset="-78"/>
              </a:endParaRPr>
            </a:p>
          </p:txBody>
        </p:sp>
        <p:sp>
          <p:nvSpPr>
            <p:cNvPr id="19461" name="Rectangle 5"/>
            <p:cNvSpPr>
              <a:spLocks noChangeArrowheads="1"/>
            </p:cNvSpPr>
            <p:nvPr/>
          </p:nvSpPr>
          <p:spPr bwMode="auto">
            <a:xfrm>
              <a:off x="4967" y="374"/>
              <a:ext cx="505" cy="354"/>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200">
                  <a:effectLst>
                    <a:outerShdw blurRad="38100" dist="38100" dir="2700000" algn="tl">
                      <a:srgbClr val="000000">
                        <a:alpha val="43137"/>
                      </a:srgbClr>
                    </a:outerShdw>
                  </a:effectLst>
                  <a:cs typeface="Titr" pitchFamily="2" charset="-78"/>
                </a:rPr>
                <a:t>رديف</a:t>
              </a:r>
              <a:endParaRPr lang="en-US" sz="2200">
                <a:effectLst>
                  <a:outerShdw blurRad="38100" dist="38100" dir="2700000" algn="tl">
                    <a:srgbClr val="000000">
                      <a:alpha val="43137"/>
                    </a:srgbClr>
                  </a:outerShdw>
                </a:effectLst>
                <a:cs typeface="Titr" pitchFamily="2" charset="-78"/>
              </a:endParaRPr>
            </a:p>
          </p:txBody>
        </p:sp>
        <p:sp>
          <p:nvSpPr>
            <p:cNvPr id="17439" name="Line 29"/>
            <p:cNvSpPr>
              <a:spLocks noChangeShapeType="1"/>
            </p:cNvSpPr>
            <p:nvPr/>
          </p:nvSpPr>
          <p:spPr bwMode="auto">
            <a:xfrm>
              <a:off x="288" y="374"/>
              <a:ext cx="5184" cy="0"/>
            </a:xfrm>
            <a:prstGeom prst="line">
              <a:avLst/>
            </a:prstGeom>
            <a:noFill/>
            <a:ln w="28575" cap="sq">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0" name="Line 30"/>
            <p:cNvSpPr>
              <a:spLocks noChangeShapeType="1"/>
            </p:cNvSpPr>
            <p:nvPr/>
          </p:nvSpPr>
          <p:spPr bwMode="auto">
            <a:xfrm>
              <a:off x="288" y="728"/>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1" name="Line 31"/>
            <p:cNvSpPr>
              <a:spLocks noChangeShapeType="1"/>
            </p:cNvSpPr>
            <p:nvPr/>
          </p:nvSpPr>
          <p:spPr bwMode="auto">
            <a:xfrm>
              <a:off x="288" y="1046"/>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2" name="Line 32"/>
            <p:cNvSpPr>
              <a:spLocks noChangeShapeType="1"/>
            </p:cNvSpPr>
            <p:nvPr/>
          </p:nvSpPr>
          <p:spPr bwMode="auto">
            <a:xfrm>
              <a:off x="288" y="1563"/>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3" name="Line 33"/>
            <p:cNvSpPr>
              <a:spLocks noChangeShapeType="1"/>
            </p:cNvSpPr>
            <p:nvPr/>
          </p:nvSpPr>
          <p:spPr bwMode="auto">
            <a:xfrm>
              <a:off x="288" y="2080"/>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4" name="Line 34"/>
            <p:cNvSpPr>
              <a:spLocks noChangeShapeType="1"/>
            </p:cNvSpPr>
            <p:nvPr/>
          </p:nvSpPr>
          <p:spPr bwMode="auto">
            <a:xfrm>
              <a:off x="288" y="2452"/>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5" name="Line 35"/>
            <p:cNvSpPr>
              <a:spLocks noChangeShapeType="1"/>
            </p:cNvSpPr>
            <p:nvPr/>
          </p:nvSpPr>
          <p:spPr bwMode="auto">
            <a:xfrm>
              <a:off x="288" y="2815"/>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6" name="Line 36"/>
            <p:cNvSpPr>
              <a:spLocks noChangeShapeType="1"/>
            </p:cNvSpPr>
            <p:nvPr/>
          </p:nvSpPr>
          <p:spPr bwMode="auto">
            <a:xfrm>
              <a:off x="288" y="3177"/>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7" name="Line 37"/>
            <p:cNvSpPr>
              <a:spLocks noChangeShapeType="1"/>
            </p:cNvSpPr>
            <p:nvPr/>
          </p:nvSpPr>
          <p:spPr bwMode="auto">
            <a:xfrm>
              <a:off x="288" y="3929"/>
              <a:ext cx="5184" cy="0"/>
            </a:xfrm>
            <a:prstGeom prst="line">
              <a:avLst/>
            </a:prstGeom>
            <a:noFill/>
            <a:ln w="28575" cap="sq">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8" name="Line 38"/>
            <p:cNvSpPr>
              <a:spLocks noChangeShapeType="1"/>
            </p:cNvSpPr>
            <p:nvPr/>
          </p:nvSpPr>
          <p:spPr bwMode="auto">
            <a:xfrm>
              <a:off x="5472" y="374"/>
              <a:ext cx="0" cy="3555"/>
            </a:xfrm>
            <a:prstGeom prst="line">
              <a:avLst/>
            </a:prstGeom>
            <a:noFill/>
            <a:ln w="28575" cap="sq">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49" name="Line 39"/>
            <p:cNvSpPr>
              <a:spLocks noChangeShapeType="1"/>
            </p:cNvSpPr>
            <p:nvPr/>
          </p:nvSpPr>
          <p:spPr bwMode="auto">
            <a:xfrm>
              <a:off x="4967" y="374"/>
              <a:ext cx="0" cy="3555"/>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50" name="Line 40"/>
            <p:cNvSpPr>
              <a:spLocks noChangeShapeType="1"/>
            </p:cNvSpPr>
            <p:nvPr/>
          </p:nvSpPr>
          <p:spPr bwMode="auto">
            <a:xfrm>
              <a:off x="2653" y="374"/>
              <a:ext cx="0" cy="3555"/>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51" name="Line 41"/>
            <p:cNvSpPr>
              <a:spLocks noChangeShapeType="1"/>
            </p:cNvSpPr>
            <p:nvPr/>
          </p:nvSpPr>
          <p:spPr bwMode="auto">
            <a:xfrm>
              <a:off x="288" y="374"/>
              <a:ext cx="0" cy="3555"/>
            </a:xfrm>
            <a:prstGeom prst="line">
              <a:avLst/>
            </a:prstGeom>
            <a:noFill/>
            <a:ln w="28575" cap="sq">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sp>
          <p:nvSpPr>
            <p:cNvPr id="17452" name="Line 69"/>
            <p:cNvSpPr>
              <a:spLocks noChangeShapeType="1"/>
            </p:cNvSpPr>
            <p:nvPr/>
          </p:nvSpPr>
          <p:spPr bwMode="auto">
            <a:xfrm>
              <a:off x="288" y="3540"/>
              <a:ext cx="5184" cy="0"/>
            </a:xfrm>
            <a:prstGeom prst="line">
              <a:avLst/>
            </a:prstGeom>
            <a:noFill/>
            <a:ln w="12700">
              <a:solidFill>
                <a:schemeClr val="tx1"/>
              </a:solidFill>
              <a:round/>
              <a:headEnd/>
              <a:tailEnd/>
            </a:ln>
          </p:spPr>
          <p:txBody>
            <a:bodyPr/>
            <a:lstStyle/>
            <a:p>
              <a:endParaRPr lang="en-US">
                <a:effectLst>
                  <a:outerShdw blurRad="38100" dist="38100" dir="2700000" algn="tl">
                    <a:srgbClr val="000000">
                      <a:alpha val="43137"/>
                    </a:srgb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2"/>
                                          </p:val>
                                        </p:tav>
                                        <p:tav tm="100000">
                                          <p:val>
                                            <p:strVal val="#ppt_x"/>
                                          </p:val>
                                        </p:tav>
                                      </p:tavLst>
                                    </p:anim>
                                    <p:anim calcmode="lin" valueType="num">
                                      <p:cBhvr>
                                        <p:cTn id="8" dur="2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2"/>
          </p:nvPr>
        </p:nvSpPr>
        <p:spPr>
          <a:noFill/>
        </p:spPr>
        <p:txBody>
          <a:bodyPr/>
          <a:lstStyle/>
          <a:p>
            <a:fld id="{0834D8A4-CB1F-4151-82AD-5E16A4819BF1}" type="slidenum">
              <a:rPr lang="fa-IR"/>
              <a:pPr/>
              <a:t>148</a:t>
            </a:fld>
            <a:endParaRPr lang="en-US"/>
          </a:p>
        </p:txBody>
      </p:sp>
      <p:grpSp>
        <p:nvGrpSpPr>
          <p:cNvPr id="2" name="Group 62"/>
          <p:cNvGrpSpPr>
            <a:grpSpLocks/>
          </p:cNvGrpSpPr>
          <p:nvPr/>
        </p:nvGrpSpPr>
        <p:grpSpPr bwMode="auto">
          <a:xfrm>
            <a:off x="609600" y="149225"/>
            <a:ext cx="10972800" cy="6534150"/>
            <a:chOff x="288" y="94"/>
            <a:chExt cx="5184" cy="4116"/>
          </a:xfrm>
        </p:grpSpPr>
        <p:grpSp>
          <p:nvGrpSpPr>
            <p:cNvPr id="3" name="Group 61"/>
            <p:cNvGrpSpPr>
              <a:grpSpLocks/>
            </p:cNvGrpSpPr>
            <p:nvPr/>
          </p:nvGrpSpPr>
          <p:grpSpPr bwMode="auto">
            <a:xfrm>
              <a:off x="288" y="467"/>
              <a:ext cx="5184" cy="3743"/>
              <a:chOff x="288" y="467"/>
              <a:chExt cx="5184" cy="3743"/>
            </a:xfrm>
          </p:grpSpPr>
          <p:sp>
            <p:nvSpPr>
              <p:cNvPr id="21557" name="Rectangle 53"/>
              <p:cNvSpPr>
                <a:spLocks noChangeArrowheads="1"/>
              </p:cNvSpPr>
              <p:nvPr/>
            </p:nvSpPr>
            <p:spPr bwMode="auto">
              <a:xfrm>
                <a:off x="4967" y="3749"/>
                <a:ext cx="50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16</a:t>
                </a:r>
                <a:endParaRPr lang="en-US" sz="2400" b="1">
                  <a:effectLst>
                    <a:outerShdw blurRad="38100" dist="38100" dir="2700000" algn="tl">
                      <a:srgbClr val="FFFFFF"/>
                    </a:outerShdw>
                  </a:effectLst>
                  <a:cs typeface="Mitra" pitchFamily="2" charset="-78"/>
                </a:endParaRPr>
              </a:p>
            </p:txBody>
          </p:sp>
          <p:sp>
            <p:nvSpPr>
              <p:cNvPr id="21555" name="Rectangle 51"/>
              <p:cNvSpPr>
                <a:spLocks noChangeArrowheads="1"/>
              </p:cNvSpPr>
              <p:nvPr/>
            </p:nvSpPr>
            <p:spPr bwMode="auto">
              <a:xfrm>
                <a:off x="2653" y="3749"/>
                <a:ext cx="2314"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outerShdw>
                    </a:effectLst>
                    <a:cs typeface="Mitra" pitchFamily="2" charset="-78"/>
                  </a:rPr>
                  <a:t>حال بركناري</a:t>
                </a:r>
                <a:endParaRPr lang="en-US" sz="2400" b="1">
                  <a:effectLst>
                    <a:outerShdw blurRad="38100" dist="38100" dir="2700000" algn="tl">
                      <a:srgbClr val="000000"/>
                    </a:outerShdw>
                  </a:effectLst>
                  <a:cs typeface="Mitra" pitchFamily="2" charset="-78"/>
                </a:endParaRPr>
              </a:p>
            </p:txBody>
          </p:sp>
          <p:sp>
            <p:nvSpPr>
              <p:cNvPr id="21553" name="Rectangle 49"/>
              <p:cNvSpPr>
                <a:spLocks noChangeArrowheads="1"/>
              </p:cNvSpPr>
              <p:nvPr/>
            </p:nvSpPr>
            <p:spPr bwMode="auto">
              <a:xfrm>
                <a:off x="288" y="3749"/>
                <a:ext cx="236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a:t>
                </a:r>
                <a:endParaRPr lang="en-US" sz="2400" b="1">
                  <a:effectLst>
                    <a:outerShdw blurRad="38100" dist="38100" dir="2700000" algn="tl">
                      <a:srgbClr val="FFFFFF"/>
                    </a:outerShdw>
                  </a:effectLst>
                  <a:cs typeface="Mitra" pitchFamily="2" charset="-78"/>
                </a:endParaRPr>
              </a:p>
            </p:txBody>
          </p:sp>
          <p:sp>
            <p:nvSpPr>
              <p:cNvPr id="21550" name="Rectangle 46"/>
              <p:cNvSpPr>
                <a:spLocks noChangeArrowheads="1"/>
              </p:cNvSpPr>
              <p:nvPr/>
            </p:nvSpPr>
            <p:spPr bwMode="auto">
              <a:xfrm>
                <a:off x="4967" y="3288"/>
                <a:ext cx="50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15</a:t>
                </a:r>
                <a:endParaRPr lang="en-US" sz="2400" b="1">
                  <a:effectLst>
                    <a:outerShdw blurRad="38100" dist="38100" dir="2700000" algn="tl">
                      <a:srgbClr val="FFFFFF"/>
                    </a:outerShdw>
                  </a:effectLst>
                  <a:cs typeface="Mitra" pitchFamily="2" charset="-78"/>
                </a:endParaRPr>
              </a:p>
            </p:txBody>
          </p:sp>
          <p:sp>
            <p:nvSpPr>
              <p:cNvPr id="21548" name="Rectangle 44"/>
              <p:cNvSpPr>
                <a:spLocks noChangeArrowheads="1"/>
              </p:cNvSpPr>
              <p:nvPr/>
            </p:nvSpPr>
            <p:spPr bwMode="auto">
              <a:xfrm>
                <a:off x="2653" y="3288"/>
                <a:ext cx="2314"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حال اخراج</a:t>
                </a:r>
                <a:endParaRPr lang="en-US" sz="2400" b="1">
                  <a:effectLst>
                    <a:outerShdw blurRad="38100" dist="38100" dir="2700000" algn="tl">
                      <a:srgbClr val="FFFFFF"/>
                    </a:outerShdw>
                  </a:effectLst>
                  <a:cs typeface="Mitra" pitchFamily="2" charset="-78"/>
                </a:endParaRPr>
              </a:p>
            </p:txBody>
          </p:sp>
          <p:sp>
            <p:nvSpPr>
              <p:cNvPr id="21546" name="Rectangle 42"/>
              <p:cNvSpPr>
                <a:spLocks noChangeArrowheads="1"/>
              </p:cNvSpPr>
              <p:nvPr/>
            </p:nvSpPr>
            <p:spPr bwMode="auto">
              <a:xfrm>
                <a:off x="288" y="3288"/>
                <a:ext cx="236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اخراج</a:t>
                </a:r>
                <a:endParaRPr lang="en-US" sz="2400" b="1">
                  <a:effectLst>
                    <a:outerShdw blurRad="38100" dist="38100" dir="2700000" algn="tl">
                      <a:srgbClr val="FFFFFF"/>
                    </a:outerShdw>
                  </a:effectLst>
                  <a:cs typeface="Mitra" pitchFamily="2" charset="-78"/>
                </a:endParaRPr>
              </a:p>
            </p:txBody>
          </p:sp>
          <p:sp>
            <p:nvSpPr>
              <p:cNvPr id="21507" name="Rectangle 3"/>
              <p:cNvSpPr>
                <a:spLocks noChangeArrowheads="1"/>
              </p:cNvSpPr>
              <p:nvPr/>
            </p:nvSpPr>
            <p:spPr bwMode="auto">
              <a:xfrm>
                <a:off x="288" y="2827"/>
                <a:ext cx="236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outerShdw>
                    </a:effectLst>
                    <a:cs typeface="Mitra" pitchFamily="2" charset="-78"/>
                  </a:rPr>
                  <a:t>بازخريدي</a:t>
                </a:r>
                <a:endParaRPr lang="en-US" sz="2400" b="1">
                  <a:effectLst>
                    <a:outerShdw blurRad="38100" dist="38100" dir="2700000" algn="tl">
                      <a:srgbClr val="000000"/>
                    </a:outerShdw>
                  </a:effectLst>
                  <a:cs typeface="Mitra" pitchFamily="2" charset="-78"/>
                </a:endParaRPr>
              </a:p>
            </p:txBody>
          </p:sp>
          <p:sp>
            <p:nvSpPr>
              <p:cNvPr id="21508" name="Rectangle 4"/>
              <p:cNvSpPr>
                <a:spLocks noChangeArrowheads="1"/>
              </p:cNvSpPr>
              <p:nvPr/>
            </p:nvSpPr>
            <p:spPr bwMode="auto">
              <a:xfrm>
                <a:off x="2653" y="2827"/>
                <a:ext cx="2314"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outerShdw>
                    </a:effectLst>
                    <a:cs typeface="Mitra" pitchFamily="2" charset="-78"/>
                  </a:rPr>
                  <a:t>حال غيبت موجه</a:t>
                </a:r>
                <a:endParaRPr lang="en-US" sz="2400" b="1">
                  <a:effectLst>
                    <a:outerShdw blurRad="38100" dist="38100" dir="2700000" algn="tl">
                      <a:srgbClr val="000000"/>
                    </a:outerShdw>
                  </a:effectLst>
                  <a:cs typeface="Mitra" pitchFamily="2" charset="-78"/>
                </a:endParaRPr>
              </a:p>
            </p:txBody>
          </p:sp>
          <p:sp>
            <p:nvSpPr>
              <p:cNvPr id="21509" name="Rectangle 5"/>
              <p:cNvSpPr>
                <a:spLocks noChangeArrowheads="1"/>
              </p:cNvSpPr>
              <p:nvPr/>
            </p:nvSpPr>
            <p:spPr bwMode="auto">
              <a:xfrm>
                <a:off x="4967" y="2827"/>
                <a:ext cx="50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14</a:t>
                </a:r>
                <a:endParaRPr lang="en-US" sz="2400" b="1">
                  <a:effectLst>
                    <a:outerShdw blurRad="38100" dist="38100" dir="2700000" algn="tl">
                      <a:srgbClr val="FFFFFF"/>
                    </a:outerShdw>
                  </a:effectLst>
                  <a:cs typeface="Mitra" pitchFamily="2" charset="-78"/>
                </a:endParaRPr>
              </a:p>
            </p:txBody>
          </p:sp>
          <p:sp>
            <p:nvSpPr>
              <p:cNvPr id="21510" name="Rectangle 6"/>
              <p:cNvSpPr>
                <a:spLocks noChangeArrowheads="1"/>
              </p:cNvSpPr>
              <p:nvPr/>
            </p:nvSpPr>
            <p:spPr bwMode="auto">
              <a:xfrm>
                <a:off x="288" y="2367"/>
                <a:ext cx="2365" cy="460"/>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حالت استعفا</a:t>
                </a:r>
                <a:endParaRPr lang="en-US" sz="2400" b="1">
                  <a:effectLst>
                    <a:outerShdw blurRad="38100" dist="38100" dir="2700000" algn="tl">
                      <a:srgbClr val="FFFFFF"/>
                    </a:outerShdw>
                  </a:effectLst>
                  <a:cs typeface="Mitra" pitchFamily="2" charset="-78"/>
                </a:endParaRPr>
              </a:p>
            </p:txBody>
          </p:sp>
          <p:sp>
            <p:nvSpPr>
              <p:cNvPr id="21511" name="Rectangle 7"/>
              <p:cNvSpPr>
                <a:spLocks noChangeArrowheads="1"/>
              </p:cNvSpPr>
              <p:nvPr/>
            </p:nvSpPr>
            <p:spPr bwMode="auto">
              <a:xfrm>
                <a:off x="2653" y="2367"/>
                <a:ext cx="2314" cy="460"/>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حال استعفا</a:t>
                </a:r>
                <a:endParaRPr lang="en-US" sz="2400" b="1">
                  <a:effectLst>
                    <a:outerShdw blurRad="38100" dist="38100" dir="2700000" algn="tl">
                      <a:srgbClr val="FFFFFF"/>
                    </a:outerShdw>
                  </a:effectLst>
                  <a:cs typeface="Mitra" pitchFamily="2" charset="-78"/>
                </a:endParaRPr>
              </a:p>
            </p:txBody>
          </p:sp>
          <p:sp>
            <p:nvSpPr>
              <p:cNvPr id="21512" name="Rectangle 8"/>
              <p:cNvSpPr>
                <a:spLocks noChangeArrowheads="1"/>
              </p:cNvSpPr>
              <p:nvPr/>
            </p:nvSpPr>
            <p:spPr bwMode="auto">
              <a:xfrm>
                <a:off x="4967" y="2367"/>
                <a:ext cx="505" cy="460"/>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13</a:t>
                </a:r>
                <a:endParaRPr lang="en-US" sz="2400" b="1">
                  <a:effectLst>
                    <a:outerShdw blurRad="38100" dist="38100" dir="2700000" algn="tl">
                      <a:srgbClr val="FFFFFF"/>
                    </a:outerShdw>
                  </a:effectLst>
                  <a:cs typeface="Mitra" pitchFamily="2" charset="-78"/>
                </a:endParaRPr>
              </a:p>
            </p:txBody>
          </p:sp>
          <p:sp>
            <p:nvSpPr>
              <p:cNvPr id="21513" name="Rectangle 9"/>
              <p:cNvSpPr>
                <a:spLocks noChangeArrowheads="1"/>
              </p:cNvSpPr>
              <p:nvPr/>
            </p:nvSpPr>
            <p:spPr bwMode="auto">
              <a:xfrm>
                <a:off x="288" y="1906"/>
                <a:ext cx="236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انفصال دائم</a:t>
                </a:r>
                <a:endParaRPr lang="en-US" sz="2400" b="1">
                  <a:effectLst>
                    <a:outerShdw blurRad="38100" dist="38100" dir="2700000" algn="tl">
                      <a:srgbClr val="FFFFFF"/>
                    </a:outerShdw>
                  </a:effectLst>
                  <a:cs typeface="Mitra" pitchFamily="2" charset="-78"/>
                </a:endParaRPr>
              </a:p>
            </p:txBody>
          </p:sp>
          <p:sp>
            <p:nvSpPr>
              <p:cNvPr id="21514" name="Rectangle 10"/>
              <p:cNvSpPr>
                <a:spLocks noChangeArrowheads="1"/>
              </p:cNvSpPr>
              <p:nvPr/>
            </p:nvSpPr>
            <p:spPr bwMode="auto">
              <a:xfrm>
                <a:off x="2653" y="1906"/>
                <a:ext cx="2314"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حال انفصال دائم</a:t>
                </a:r>
                <a:endParaRPr lang="en-US" sz="2400" b="1">
                  <a:effectLst>
                    <a:outerShdw blurRad="38100" dist="38100" dir="2700000" algn="tl">
                      <a:srgbClr val="FFFFFF"/>
                    </a:outerShdw>
                  </a:effectLst>
                  <a:cs typeface="Mitra" pitchFamily="2" charset="-78"/>
                </a:endParaRPr>
              </a:p>
            </p:txBody>
          </p:sp>
          <p:sp>
            <p:nvSpPr>
              <p:cNvPr id="21515" name="Rectangle 11"/>
              <p:cNvSpPr>
                <a:spLocks noChangeArrowheads="1"/>
              </p:cNvSpPr>
              <p:nvPr/>
            </p:nvSpPr>
            <p:spPr bwMode="auto">
              <a:xfrm>
                <a:off x="4967" y="1906"/>
                <a:ext cx="50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12</a:t>
                </a:r>
                <a:endParaRPr lang="en-US" sz="2400" b="1">
                  <a:effectLst>
                    <a:outerShdw blurRad="38100" dist="38100" dir="2700000" algn="tl">
                      <a:srgbClr val="FFFFFF"/>
                    </a:outerShdw>
                  </a:effectLst>
                  <a:cs typeface="Mitra" pitchFamily="2" charset="-78"/>
                </a:endParaRPr>
              </a:p>
            </p:txBody>
          </p:sp>
          <p:sp>
            <p:nvSpPr>
              <p:cNvPr id="21516" name="Rectangle 12"/>
              <p:cNvSpPr>
                <a:spLocks noChangeArrowheads="1"/>
              </p:cNvSpPr>
              <p:nvPr/>
            </p:nvSpPr>
            <p:spPr bwMode="auto">
              <a:xfrm>
                <a:off x="288" y="1445"/>
                <a:ext cx="236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انفصال موقت</a:t>
                </a:r>
                <a:endParaRPr lang="en-US" sz="2400" b="1">
                  <a:effectLst>
                    <a:outerShdw blurRad="38100" dist="38100" dir="2700000" algn="tl">
                      <a:srgbClr val="FFFFFF"/>
                    </a:outerShdw>
                  </a:effectLst>
                  <a:cs typeface="Mitra" pitchFamily="2" charset="-78"/>
                </a:endParaRPr>
              </a:p>
            </p:txBody>
          </p:sp>
          <p:sp>
            <p:nvSpPr>
              <p:cNvPr id="21517" name="Rectangle 13"/>
              <p:cNvSpPr>
                <a:spLocks noChangeArrowheads="1"/>
              </p:cNvSpPr>
              <p:nvPr/>
            </p:nvSpPr>
            <p:spPr bwMode="auto">
              <a:xfrm>
                <a:off x="2653" y="1445"/>
                <a:ext cx="2314"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حال انفصال موقت </a:t>
                </a:r>
                <a:endParaRPr lang="en-US" sz="2400" b="1">
                  <a:effectLst>
                    <a:outerShdw blurRad="38100" dist="38100" dir="2700000" algn="tl">
                      <a:srgbClr val="FFFFFF"/>
                    </a:outerShdw>
                  </a:effectLst>
                  <a:cs typeface="Mitra" pitchFamily="2" charset="-78"/>
                </a:endParaRPr>
              </a:p>
            </p:txBody>
          </p:sp>
          <p:sp>
            <p:nvSpPr>
              <p:cNvPr id="21518" name="Rectangle 14"/>
              <p:cNvSpPr>
                <a:spLocks noChangeArrowheads="1"/>
              </p:cNvSpPr>
              <p:nvPr/>
            </p:nvSpPr>
            <p:spPr bwMode="auto">
              <a:xfrm>
                <a:off x="4967" y="1445"/>
                <a:ext cx="50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11</a:t>
                </a:r>
                <a:endParaRPr lang="en-US" sz="2400" b="1">
                  <a:effectLst>
                    <a:outerShdw blurRad="38100" dist="38100" dir="2700000" algn="tl">
                      <a:srgbClr val="FFFFFF"/>
                    </a:outerShdw>
                  </a:effectLst>
                  <a:cs typeface="Mitra" pitchFamily="2" charset="-78"/>
                </a:endParaRPr>
              </a:p>
            </p:txBody>
          </p:sp>
          <p:sp>
            <p:nvSpPr>
              <p:cNvPr id="21519" name="Rectangle 15"/>
              <p:cNvSpPr>
                <a:spLocks noChangeArrowheads="1"/>
              </p:cNvSpPr>
              <p:nvPr/>
            </p:nvSpPr>
            <p:spPr bwMode="auto">
              <a:xfrm>
                <a:off x="288" y="984"/>
                <a:ext cx="236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a:t>
                </a:r>
                <a:endParaRPr lang="en-US" sz="2400" b="1">
                  <a:effectLst>
                    <a:outerShdw blurRad="38100" dist="38100" dir="2700000" algn="tl">
                      <a:srgbClr val="FFFFFF"/>
                    </a:outerShdw>
                  </a:effectLst>
                  <a:cs typeface="Mitra" pitchFamily="2" charset="-78"/>
                </a:endParaRPr>
              </a:p>
            </p:txBody>
          </p:sp>
          <p:sp>
            <p:nvSpPr>
              <p:cNvPr id="21520" name="Rectangle 16"/>
              <p:cNvSpPr>
                <a:spLocks noChangeArrowheads="1"/>
              </p:cNvSpPr>
              <p:nvPr/>
            </p:nvSpPr>
            <p:spPr bwMode="auto">
              <a:xfrm>
                <a:off x="2653" y="984"/>
                <a:ext cx="2314"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outerShdw>
                    </a:effectLst>
                    <a:cs typeface="Mitra" pitchFamily="2" charset="-78"/>
                  </a:rPr>
                  <a:t>حال تعليق</a:t>
                </a:r>
                <a:endParaRPr lang="en-US" sz="2400" b="1">
                  <a:effectLst>
                    <a:outerShdw blurRad="38100" dist="38100" dir="2700000" algn="tl">
                      <a:srgbClr val="000000"/>
                    </a:outerShdw>
                  </a:effectLst>
                  <a:cs typeface="Mitra" pitchFamily="2" charset="-78"/>
                </a:endParaRPr>
              </a:p>
            </p:txBody>
          </p:sp>
          <p:sp>
            <p:nvSpPr>
              <p:cNvPr id="21521" name="Rectangle 17"/>
              <p:cNvSpPr>
                <a:spLocks noChangeArrowheads="1"/>
              </p:cNvSpPr>
              <p:nvPr/>
            </p:nvSpPr>
            <p:spPr bwMode="auto">
              <a:xfrm>
                <a:off x="4967" y="984"/>
                <a:ext cx="505" cy="461"/>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10</a:t>
                </a:r>
                <a:endParaRPr lang="en-US" sz="2400" b="1">
                  <a:effectLst>
                    <a:outerShdw blurRad="38100" dist="38100" dir="2700000" algn="tl">
                      <a:srgbClr val="FFFFFF"/>
                    </a:outerShdw>
                  </a:effectLst>
                  <a:cs typeface="Mitra" pitchFamily="2" charset="-78"/>
                </a:endParaRPr>
              </a:p>
            </p:txBody>
          </p:sp>
          <p:sp>
            <p:nvSpPr>
              <p:cNvPr id="21522" name="Rectangle 18"/>
              <p:cNvSpPr>
                <a:spLocks noChangeArrowheads="1"/>
              </p:cNvSpPr>
              <p:nvPr/>
            </p:nvSpPr>
            <p:spPr bwMode="auto">
              <a:xfrm>
                <a:off x="288" y="467"/>
                <a:ext cx="2365"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FFFFFF"/>
                      </a:outerShdw>
                    </a:effectLst>
                    <a:cs typeface="Mitra" pitchFamily="2" charset="-78"/>
                  </a:rPr>
                  <a:t>-----</a:t>
                </a:r>
                <a:endParaRPr lang="en-US" sz="2400" b="1">
                  <a:effectLst>
                    <a:outerShdw blurRad="38100" dist="38100" dir="2700000" algn="tl">
                      <a:srgbClr val="FFFFFF"/>
                    </a:outerShdw>
                  </a:effectLst>
                  <a:cs typeface="Mitra" pitchFamily="2" charset="-78"/>
                </a:endParaRPr>
              </a:p>
            </p:txBody>
          </p:sp>
          <p:sp>
            <p:nvSpPr>
              <p:cNvPr id="21523" name="Rectangle 19"/>
              <p:cNvSpPr>
                <a:spLocks noChangeArrowheads="1"/>
              </p:cNvSpPr>
              <p:nvPr/>
            </p:nvSpPr>
            <p:spPr bwMode="auto">
              <a:xfrm>
                <a:off x="2653" y="467"/>
                <a:ext cx="2314"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r" rtl="1">
                  <a:spcBef>
                    <a:spcPct val="20000"/>
                  </a:spcBef>
                  <a:defRPr/>
                </a:pPr>
                <a:r>
                  <a:rPr lang="fa-IR" sz="2400" b="1">
                    <a:effectLst>
                      <a:outerShdw blurRad="38100" dist="38100" dir="2700000" algn="tl">
                        <a:srgbClr val="000000"/>
                      </a:outerShdw>
                    </a:effectLst>
                    <a:cs typeface="Mitra" pitchFamily="2" charset="-78"/>
                  </a:rPr>
                  <a:t>حال ازكارافتادگي به موجب مواد (79) يا (80) قانون</a:t>
                </a:r>
                <a:endParaRPr lang="en-US" sz="2400" b="1">
                  <a:effectLst>
                    <a:outerShdw blurRad="38100" dist="38100" dir="2700000" algn="tl">
                      <a:srgbClr val="000000"/>
                    </a:outerShdw>
                  </a:effectLst>
                  <a:cs typeface="Mitra" pitchFamily="2" charset="-78"/>
                </a:endParaRPr>
              </a:p>
            </p:txBody>
          </p:sp>
          <p:sp>
            <p:nvSpPr>
              <p:cNvPr id="21524" name="Rectangle 20"/>
              <p:cNvSpPr>
                <a:spLocks noChangeArrowheads="1"/>
              </p:cNvSpPr>
              <p:nvPr/>
            </p:nvSpPr>
            <p:spPr bwMode="auto">
              <a:xfrm>
                <a:off x="4967" y="467"/>
                <a:ext cx="505" cy="517"/>
              </a:xfrm>
              <a:prstGeom prst="rect">
                <a:avLst/>
              </a:prstGeom>
              <a:gradFill rotWithShape="1">
                <a:gsLst>
                  <a:gs pos="0">
                    <a:srgbClr val="00CCFF"/>
                  </a:gs>
                  <a:gs pos="50000">
                    <a:schemeClr val="bg1"/>
                  </a:gs>
                  <a:gs pos="100000">
                    <a:srgbClr val="00CCFF"/>
                  </a:gs>
                </a:gsLst>
                <a:lin ang="2700000" scaled="1"/>
              </a:gradFill>
              <a:ln w="9525">
                <a:noFill/>
                <a:miter lim="800000"/>
                <a:headEnd/>
                <a:tailEnd/>
              </a:ln>
              <a:effectLst/>
            </p:spPr>
            <p:txBody>
              <a:bodyPr anchor="ctr"/>
              <a:lstStyle/>
              <a:p>
                <a:pPr algn="ctr" rtl="1">
                  <a:spcBef>
                    <a:spcPct val="20000"/>
                  </a:spcBef>
                  <a:defRPr/>
                </a:pPr>
                <a:r>
                  <a:rPr lang="fa-IR" sz="2400" b="1">
                    <a:effectLst>
                      <a:outerShdw blurRad="38100" dist="38100" dir="2700000" algn="tl">
                        <a:srgbClr val="FFFFFF"/>
                      </a:outerShdw>
                    </a:effectLst>
                    <a:cs typeface="Mitra" pitchFamily="2" charset="-78"/>
                  </a:rPr>
                  <a:t>9</a:t>
                </a:r>
              </a:p>
            </p:txBody>
          </p:sp>
          <p:sp>
            <p:nvSpPr>
              <p:cNvPr id="18464" name="Line 27"/>
              <p:cNvSpPr>
                <a:spLocks noChangeShapeType="1"/>
              </p:cNvSpPr>
              <p:nvPr/>
            </p:nvSpPr>
            <p:spPr bwMode="auto">
              <a:xfrm>
                <a:off x="288" y="467"/>
                <a:ext cx="5184" cy="0"/>
              </a:xfrm>
              <a:prstGeom prst="line">
                <a:avLst/>
              </a:prstGeom>
              <a:noFill/>
              <a:ln w="28575" cap="sq">
                <a:solidFill>
                  <a:schemeClr val="tx1"/>
                </a:solidFill>
                <a:round/>
                <a:headEnd/>
                <a:tailEnd/>
              </a:ln>
            </p:spPr>
            <p:txBody>
              <a:bodyPr/>
              <a:lstStyle/>
              <a:p>
                <a:endParaRPr lang="en-US"/>
              </a:p>
            </p:txBody>
          </p:sp>
          <p:sp>
            <p:nvSpPr>
              <p:cNvPr id="18465" name="Line 30"/>
              <p:cNvSpPr>
                <a:spLocks noChangeShapeType="1"/>
              </p:cNvSpPr>
              <p:nvPr/>
            </p:nvSpPr>
            <p:spPr bwMode="auto">
              <a:xfrm>
                <a:off x="288" y="984"/>
                <a:ext cx="5184" cy="0"/>
              </a:xfrm>
              <a:prstGeom prst="line">
                <a:avLst/>
              </a:prstGeom>
              <a:noFill/>
              <a:ln w="12700">
                <a:solidFill>
                  <a:schemeClr val="tx1"/>
                </a:solidFill>
                <a:round/>
                <a:headEnd/>
                <a:tailEnd/>
              </a:ln>
            </p:spPr>
            <p:txBody>
              <a:bodyPr/>
              <a:lstStyle/>
              <a:p>
                <a:endParaRPr lang="en-US"/>
              </a:p>
            </p:txBody>
          </p:sp>
          <p:sp>
            <p:nvSpPr>
              <p:cNvPr id="18466" name="Line 31"/>
              <p:cNvSpPr>
                <a:spLocks noChangeShapeType="1"/>
              </p:cNvSpPr>
              <p:nvPr/>
            </p:nvSpPr>
            <p:spPr bwMode="auto">
              <a:xfrm>
                <a:off x="288" y="1445"/>
                <a:ext cx="5184" cy="0"/>
              </a:xfrm>
              <a:prstGeom prst="line">
                <a:avLst/>
              </a:prstGeom>
              <a:noFill/>
              <a:ln w="12700">
                <a:solidFill>
                  <a:schemeClr val="tx1"/>
                </a:solidFill>
                <a:round/>
                <a:headEnd/>
                <a:tailEnd/>
              </a:ln>
            </p:spPr>
            <p:txBody>
              <a:bodyPr/>
              <a:lstStyle/>
              <a:p>
                <a:endParaRPr lang="en-US"/>
              </a:p>
            </p:txBody>
          </p:sp>
          <p:sp>
            <p:nvSpPr>
              <p:cNvPr id="18467" name="Line 32"/>
              <p:cNvSpPr>
                <a:spLocks noChangeShapeType="1"/>
              </p:cNvSpPr>
              <p:nvPr/>
            </p:nvSpPr>
            <p:spPr bwMode="auto">
              <a:xfrm>
                <a:off x="288" y="1906"/>
                <a:ext cx="5184" cy="0"/>
              </a:xfrm>
              <a:prstGeom prst="line">
                <a:avLst/>
              </a:prstGeom>
              <a:noFill/>
              <a:ln w="12700">
                <a:solidFill>
                  <a:schemeClr val="tx1"/>
                </a:solidFill>
                <a:round/>
                <a:headEnd/>
                <a:tailEnd/>
              </a:ln>
            </p:spPr>
            <p:txBody>
              <a:bodyPr/>
              <a:lstStyle/>
              <a:p>
                <a:endParaRPr lang="en-US"/>
              </a:p>
            </p:txBody>
          </p:sp>
          <p:sp>
            <p:nvSpPr>
              <p:cNvPr id="18468" name="Line 33"/>
              <p:cNvSpPr>
                <a:spLocks noChangeShapeType="1"/>
              </p:cNvSpPr>
              <p:nvPr/>
            </p:nvSpPr>
            <p:spPr bwMode="auto">
              <a:xfrm>
                <a:off x="288" y="2367"/>
                <a:ext cx="5184" cy="0"/>
              </a:xfrm>
              <a:prstGeom prst="line">
                <a:avLst/>
              </a:prstGeom>
              <a:noFill/>
              <a:ln w="12700">
                <a:solidFill>
                  <a:schemeClr val="tx1"/>
                </a:solidFill>
                <a:round/>
                <a:headEnd/>
                <a:tailEnd/>
              </a:ln>
            </p:spPr>
            <p:txBody>
              <a:bodyPr/>
              <a:lstStyle/>
              <a:p>
                <a:endParaRPr lang="en-US"/>
              </a:p>
            </p:txBody>
          </p:sp>
          <p:sp>
            <p:nvSpPr>
              <p:cNvPr id="18469" name="Line 34"/>
              <p:cNvSpPr>
                <a:spLocks noChangeShapeType="1"/>
              </p:cNvSpPr>
              <p:nvPr/>
            </p:nvSpPr>
            <p:spPr bwMode="auto">
              <a:xfrm>
                <a:off x="288" y="2827"/>
                <a:ext cx="5184" cy="0"/>
              </a:xfrm>
              <a:prstGeom prst="line">
                <a:avLst/>
              </a:prstGeom>
              <a:noFill/>
              <a:ln w="12700">
                <a:solidFill>
                  <a:schemeClr val="tx1"/>
                </a:solidFill>
                <a:round/>
                <a:headEnd/>
                <a:tailEnd/>
              </a:ln>
            </p:spPr>
            <p:txBody>
              <a:bodyPr/>
              <a:lstStyle/>
              <a:p>
                <a:endParaRPr lang="en-US"/>
              </a:p>
            </p:txBody>
          </p:sp>
          <p:sp>
            <p:nvSpPr>
              <p:cNvPr id="18470" name="Line 35"/>
              <p:cNvSpPr>
                <a:spLocks noChangeShapeType="1"/>
              </p:cNvSpPr>
              <p:nvPr/>
            </p:nvSpPr>
            <p:spPr bwMode="auto">
              <a:xfrm>
                <a:off x="288" y="4210"/>
                <a:ext cx="5184" cy="0"/>
              </a:xfrm>
              <a:prstGeom prst="line">
                <a:avLst/>
              </a:prstGeom>
              <a:noFill/>
              <a:ln w="28575" cap="sq">
                <a:solidFill>
                  <a:schemeClr val="tx1"/>
                </a:solidFill>
                <a:round/>
                <a:headEnd/>
                <a:tailEnd/>
              </a:ln>
            </p:spPr>
            <p:txBody>
              <a:bodyPr/>
              <a:lstStyle/>
              <a:p>
                <a:endParaRPr lang="en-US"/>
              </a:p>
            </p:txBody>
          </p:sp>
          <p:sp>
            <p:nvSpPr>
              <p:cNvPr id="18471" name="Line 36"/>
              <p:cNvSpPr>
                <a:spLocks noChangeShapeType="1"/>
              </p:cNvSpPr>
              <p:nvPr/>
            </p:nvSpPr>
            <p:spPr bwMode="auto">
              <a:xfrm>
                <a:off x="5472" y="467"/>
                <a:ext cx="0" cy="3743"/>
              </a:xfrm>
              <a:prstGeom prst="line">
                <a:avLst/>
              </a:prstGeom>
              <a:noFill/>
              <a:ln w="28575" cap="sq">
                <a:solidFill>
                  <a:schemeClr val="tx1"/>
                </a:solidFill>
                <a:round/>
                <a:headEnd/>
                <a:tailEnd/>
              </a:ln>
            </p:spPr>
            <p:txBody>
              <a:bodyPr/>
              <a:lstStyle/>
              <a:p>
                <a:endParaRPr lang="en-US"/>
              </a:p>
            </p:txBody>
          </p:sp>
          <p:sp>
            <p:nvSpPr>
              <p:cNvPr id="18472" name="Line 37"/>
              <p:cNvSpPr>
                <a:spLocks noChangeShapeType="1"/>
              </p:cNvSpPr>
              <p:nvPr/>
            </p:nvSpPr>
            <p:spPr bwMode="auto">
              <a:xfrm>
                <a:off x="4967" y="467"/>
                <a:ext cx="0" cy="3743"/>
              </a:xfrm>
              <a:prstGeom prst="line">
                <a:avLst/>
              </a:prstGeom>
              <a:noFill/>
              <a:ln w="12700">
                <a:solidFill>
                  <a:schemeClr val="tx1"/>
                </a:solidFill>
                <a:round/>
                <a:headEnd/>
                <a:tailEnd/>
              </a:ln>
            </p:spPr>
            <p:txBody>
              <a:bodyPr/>
              <a:lstStyle/>
              <a:p>
                <a:endParaRPr lang="en-US"/>
              </a:p>
            </p:txBody>
          </p:sp>
          <p:sp>
            <p:nvSpPr>
              <p:cNvPr id="18473" name="Line 38"/>
              <p:cNvSpPr>
                <a:spLocks noChangeShapeType="1"/>
              </p:cNvSpPr>
              <p:nvPr/>
            </p:nvSpPr>
            <p:spPr bwMode="auto">
              <a:xfrm>
                <a:off x="2653" y="467"/>
                <a:ext cx="0" cy="3743"/>
              </a:xfrm>
              <a:prstGeom prst="line">
                <a:avLst/>
              </a:prstGeom>
              <a:noFill/>
              <a:ln w="12700">
                <a:solidFill>
                  <a:schemeClr val="tx1"/>
                </a:solidFill>
                <a:round/>
                <a:headEnd/>
                <a:tailEnd/>
              </a:ln>
            </p:spPr>
            <p:txBody>
              <a:bodyPr/>
              <a:lstStyle/>
              <a:p>
                <a:endParaRPr lang="en-US"/>
              </a:p>
            </p:txBody>
          </p:sp>
          <p:sp>
            <p:nvSpPr>
              <p:cNvPr id="18474" name="Line 39"/>
              <p:cNvSpPr>
                <a:spLocks noChangeShapeType="1"/>
              </p:cNvSpPr>
              <p:nvPr/>
            </p:nvSpPr>
            <p:spPr bwMode="auto">
              <a:xfrm>
                <a:off x="288" y="467"/>
                <a:ext cx="0" cy="3743"/>
              </a:xfrm>
              <a:prstGeom prst="line">
                <a:avLst/>
              </a:prstGeom>
              <a:noFill/>
              <a:ln w="28575" cap="sq">
                <a:solidFill>
                  <a:schemeClr val="tx1"/>
                </a:solidFill>
                <a:round/>
                <a:headEnd/>
                <a:tailEnd/>
              </a:ln>
            </p:spPr>
            <p:txBody>
              <a:bodyPr/>
              <a:lstStyle/>
              <a:p>
                <a:endParaRPr lang="en-US"/>
              </a:p>
            </p:txBody>
          </p:sp>
          <p:sp>
            <p:nvSpPr>
              <p:cNvPr id="18475" name="Line 43"/>
              <p:cNvSpPr>
                <a:spLocks noChangeShapeType="1"/>
              </p:cNvSpPr>
              <p:nvPr/>
            </p:nvSpPr>
            <p:spPr bwMode="auto">
              <a:xfrm>
                <a:off x="288" y="3288"/>
                <a:ext cx="5184" cy="0"/>
              </a:xfrm>
              <a:prstGeom prst="line">
                <a:avLst/>
              </a:prstGeom>
              <a:noFill/>
              <a:ln w="12700">
                <a:solidFill>
                  <a:schemeClr val="tx1"/>
                </a:solidFill>
                <a:round/>
                <a:headEnd/>
                <a:tailEnd/>
              </a:ln>
            </p:spPr>
            <p:txBody>
              <a:bodyPr/>
              <a:lstStyle/>
              <a:p>
                <a:endParaRPr lang="en-US"/>
              </a:p>
            </p:txBody>
          </p:sp>
          <p:sp>
            <p:nvSpPr>
              <p:cNvPr id="18476" name="Line 50"/>
              <p:cNvSpPr>
                <a:spLocks noChangeShapeType="1"/>
              </p:cNvSpPr>
              <p:nvPr/>
            </p:nvSpPr>
            <p:spPr bwMode="auto">
              <a:xfrm>
                <a:off x="288" y="3749"/>
                <a:ext cx="5184" cy="0"/>
              </a:xfrm>
              <a:prstGeom prst="line">
                <a:avLst/>
              </a:prstGeom>
              <a:noFill/>
              <a:ln w="12700">
                <a:solidFill>
                  <a:schemeClr val="tx1"/>
                </a:solidFill>
                <a:round/>
                <a:headEnd/>
                <a:tailEnd/>
              </a:ln>
            </p:spPr>
            <p:txBody>
              <a:bodyPr/>
              <a:lstStyle/>
              <a:p>
                <a:endParaRPr lang="en-US"/>
              </a:p>
            </p:txBody>
          </p:sp>
        </p:grpSp>
        <p:sp>
          <p:nvSpPr>
            <p:cNvPr id="21562" name="Rectangle 58"/>
            <p:cNvSpPr>
              <a:spLocks noChangeArrowheads="1"/>
            </p:cNvSpPr>
            <p:nvPr/>
          </p:nvSpPr>
          <p:spPr bwMode="auto">
            <a:xfrm>
              <a:off x="288" y="94"/>
              <a:ext cx="2365" cy="354"/>
            </a:xfrm>
            <a:prstGeom prst="rect">
              <a:avLst/>
            </a:prstGeom>
            <a:gradFill rotWithShape="1">
              <a:gsLst>
                <a:gs pos="0">
                  <a:srgbClr val="00CCFF"/>
                </a:gs>
                <a:gs pos="50000">
                  <a:schemeClr val="bg1"/>
                </a:gs>
                <a:gs pos="100000">
                  <a:srgbClr val="00CCFF"/>
                </a:gs>
              </a:gsLst>
              <a:lin ang="2700000" scaled="1"/>
            </a:gradFill>
            <a:ln w="28575">
              <a:solidFill>
                <a:schemeClr val="tx1"/>
              </a:solidFill>
              <a:miter lim="800000"/>
              <a:headEnd/>
              <a:tailEnd/>
            </a:ln>
            <a:effectLst/>
          </p:spPr>
          <p:txBody>
            <a:bodyPr anchor="ctr"/>
            <a:lstStyle/>
            <a:p>
              <a:pPr algn="ctr" rtl="1">
                <a:spcBef>
                  <a:spcPct val="20000"/>
                </a:spcBef>
                <a:defRPr/>
              </a:pPr>
              <a:r>
                <a:rPr lang="fa-IR" sz="2200" b="1">
                  <a:effectLst>
                    <a:outerShdw blurRad="38100" dist="38100" dir="2700000" algn="tl">
                      <a:srgbClr val="000000"/>
                    </a:outerShdw>
                  </a:effectLst>
                  <a:cs typeface="Titr" pitchFamily="2" charset="-78"/>
                </a:rPr>
                <a:t>قانون مديريت خدمات كشوري </a:t>
              </a:r>
              <a:endParaRPr lang="en-US" sz="2200" b="1">
                <a:effectLst>
                  <a:outerShdw blurRad="38100" dist="38100" dir="2700000" algn="tl">
                    <a:srgbClr val="000000"/>
                  </a:outerShdw>
                </a:effectLst>
                <a:cs typeface="Titr" pitchFamily="2" charset="-78"/>
              </a:endParaRPr>
            </a:p>
          </p:txBody>
        </p:sp>
        <p:sp>
          <p:nvSpPr>
            <p:cNvPr id="21563" name="Rectangle 59"/>
            <p:cNvSpPr>
              <a:spLocks noChangeArrowheads="1"/>
            </p:cNvSpPr>
            <p:nvPr/>
          </p:nvSpPr>
          <p:spPr bwMode="auto">
            <a:xfrm>
              <a:off x="2653" y="94"/>
              <a:ext cx="2314" cy="354"/>
            </a:xfrm>
            <a:prstGeom prst="rect">
              <a:avLst/>
            </a:prstGeom>
            <a:gradFill rotWithShape="1">
              <a:gsLst>
                <a:gs pos="0">
                  <a:srgbClr val="00CCFF"/>
                </a:gs>
                <a:gs pos="50000">
                  <a:schemeClr val="bg1"/>
                </a:gs>
                <a:gs pos="100000">
                  <a:srgbClr val="00CCFF"/>
                </a:gs>
              </a:gsLst>
              <a:lin ang="2700000" scaled="1"/>
            </a:gradFill>
            <a:ln w="28575">
              <a:solidFill>
                <a:schemeClr val="tx1"/>
              </a:solidFill>
              <a:miter lim="800000"/>
              <a:headEnd/>
              <a:tailEnd/>
            </a:ln>
            <a:effectLst/>
          </p:spPr>
          <p:txBody>
            <a:bodyPr anchor="ctr"/>
            <a:lstStyle/>
            <a:p>
              <a:pPr algn="ctr" rtl="1">
                <a:spcBef>
                  <a:spcPct val="20000"/>
                </a:spcBef>
                <a:defRPr/>
              </a:pPr>
              <a:r>
                <a:rPr lang="fa-IR" sz="2200" b="1">
                  <a:effectLst>
                    <a:outerShdw blurRad="38100" dist="38100" dir="2700000" algn="tl">
                      <a:srgbClr val="000000"/>
                    </a:outerShdw>
                  </a:effectLst>
                  <a:cs typeface="Titr" pitchFamily="2" charset="-78"/>
                </a:rPr>
                <a:t>قانون استخدام كشوري </a:t>
              </a:r>
              <a:endParaRPr lang="en-US" sz="2200" b="1">
                <a:effectLst>
                  <a:outerShdw blurRad="38100" dist="38100" dir="2700000" algn="tl">
                    <a:srgbClr val="000000"/>
                  </a:outerShdw>
                </a:effectLst>
                <a:cs typeface="Titr" pitchFamily="2" charset="-78"/>
              </a:endParaRPr>
            </a:p>
          </p:txBody>
        </p:sp>
        <p:sp>
          <p:nvSpPr>
            <p:cNvPr id="21564" name="Rectangle 60"/>
            <p:cNvSpPr>
              <a:spLocks noChangeArrowheads="1"/>
            </p:cNvSpPr>
            <p:nvPr/>
          </p:nvSpPr>
          <p:spPr bwMode="auto">
            <a:xfrm>
              <a:off x="4967" y="94"/>
              <a:ext cx="505" cy="354"/>
            </a:xfrm>
            <a:prstGeom prst="rect">
              <a:avLst/>
            </a:prstGeom>
            <a:gradFill rotWithShape="1">
              <a:gsLst>
                <a:gs pos="0">
                  <a:srgbClr val="00CCFF"/>
                </a:gs>
                <a:gs pos="50000">
                  <a:schemeClr val="bg1"/>
                </a:gs>
                <a:gs pos="100000">
                  <a:srgbClr val="00CCFF"/>
                </a:gs>
              </a:gsLst>
              <a:lin ang="2700000" scaled="1"/>
            </a:gradFill>
            <a:ln w="28575">
              <a:solidFill>
                <a:schemeClr val="tx1"/>
              </a:solidFill>
              <a:miter lim="800000"/>
              <a:headEnd/>
              <a:tailEnd/>
            </a:ln>
            <a:effectLst/>
          </p:spPr>
          <p:txBody>
            <a:bodyPr anchor="ctr"/>
            <a:lstStyle/>
            <a:p>
              <a:pPr algn="ctr" rtl="1">
                <a:spcBef>
                  <a:spcPct val="20000"/>
                </a:spcBef>
                <a:defRPr/>
              </a:pPr>
              <a:r>
                <a:rPr lang="fa-IR" sz="2200">
                  <a:effectLst>
                    <a:outerShdw blurRad="38100" dist="38100" dir="2700000" algn="tl">
                      <a:srgbClr val="000000"/>
                    </a:outerShdw>
                  </a:effectLst>
                  <a:cs typeface="Titr" pitchFamily="2" charset="-78"/>
                </a:rPr>
                <a:t>رديف</a:t>
              </a:r>
              <a:endParaRPr lang="en-US" sz="2200">
                <a:effectLst>
                  <a:outerShdw blurRad="38100" dist="38100" dir="2700000" algn="tl">
                    <a:srgbClr val="000000"/>
                  </a:outerShdw>
                </a:effectLst>
                <a:cs typeface="Titr" pitchFamily="2" charset="-78"/>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ppt_x</p:attrName>
                                        </p:attrNameLst>
                                      </p:cBhvr>
                                      <p:tavLst>
                                        <p:tav tm="0">
                                          <p:val>
                                            <p:strVal val="#ppt_x-.2"/>
                                          </p:val>
                                        </p:tav>
                                        <p:tav tm="100000">
                                          <p:val>
                                            <p:strVal val="#ppt_x"/>
                                          </p:val>
                                        </p:tav>
                                      </p:tavLst>
                                    </p:anim>
                                    <p:anim calcmode="lin" valueType="num">
                                      <p:cBhvr>
                                        <p:cTn id="8" dur="2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D3F7D287-D8B6-47C5-A029-21D5D52EBE5C}" type="slidenum">
              <a:rPr lang="fa-IR"/>
              <a:pPr/>
              <a:t>149</a:t>
            </a:fld>
            <a:endParaRPr lang="en-US"/>
          </a:p>
        </p:txBody>
      </p:sp>
      <p:sp>
        <p:nvSpPr>
          <p:cNvPr id="35843" name="Rectangle 3"/>
          <p:cNvSpPr>
            <a:spLocks noGrp="1" noChangeArrowheads="1"/>
          </p:cNvSpPr>
          <p:nvPr>
            <p:ph type="body" idx="1"/>
          </p:nvPr>
        </p:nvSpPr>
        <p:spPr>
          <a:xfrm>
            <a:off x="256117" y="331788"/>
            <a:ext cx="11760200" cy="6208712"/>
          </a:xfrm>
          <a:solidFill>
            <a:srgbClr val="FFFFCC"/>
          </a:solidFill>
          <a:ln w="38100">
            <a:solidFill>
              <a:srgbClr val="FF0000"/>
            </a:solidFill>
          </a:ln>
          <a:effectLst>
            <a:prstShdw prst="shdw17" dist="17961" dir="2700000">
              <a:srgbClr val="990000"/>
            </a:prstShdw>
          </a:effectLst>
        </p:spPr>
        <p:txBody>
          <a:bodyPr/>
          <a:lstStyle/>
          <a:p>
            <a:pPr algn="justLow" rtl="1" eaLnBrk="1" hangingPunct="1">
              <a:lnSpc>
                <a:spcPct val="140000"/>
              </a:lnSpc>
              <a:buFontTx/>
              <a:buNone/>
            </a:pPr>
            <a:r>
              <a:rPr lang="fa-IR" sz="2200" b="1" smtClean="0">
                <a:solidFill>
                  <a:schemeClr val="bg1"/>
                </a:solidFill>
                <a:cs typeface="Titr" pitchFamily="2" charset="-78"/>
              </a:rPr>
              <a:t>نكته اي كه در اين مقايسه قابل توجه است اينكه در ماده (124) قانون استخدام كشوري پنج حالت از حالات استخدامي كاركنان دولت شامل</a:t>
            </a:r>
            <a:r>
              <a:rPr lang="fa-IR" sz="2200" b="1" smtClean="0">
                <a:solidFill>
                  <a:schemeClr val="bg1"/>
                </a:solidFill>
                <a:cs typeface="Mitra" pitchFamily="2" charset="-78"/>
              </a:rPr>
              <a:t> </a:t>
            </a:r>
          </a:p>
          <a:p>
            <a:pPr algn="justLow" rtl="1" eaLnBrk="1" hangingPunct="1">
              <a:lnSpc>
                <a:spcPct val="140000"/>
              </a:lnSpc>
              <a:buClr>
                <a:srgbClr val="FF0000"/>
              </a:buClr>
              <a:buFont typeface="Wingdings" pitchFamily="2" charset="2"/>
              <a:buChar char="ü"/>
            </a:pPr>
            <a:r>
              <a:rPr lang="fa-IR" sz="2200" b="1" smtClean="0">
                <a:solidFill>
                  <a:schemeClr val="bg1"/>
                </a:solidFill>
                <a:cs typeface="Mitra" pitchFamily="2" charset="-78"/>
              </a:rPr>
              <a:t>حال خدمت زير پرچم</a:t>
            </a:r>
          </a:p>
          <a:p>
            <a:pPr algn="justLow" rtl="1" eaLnBrk="1" hangingPunct="1">
              <a:lnSpc>
                <a:spcPct val="140000"/>
              </a:lnSpc>
              <a:buClr>
                <a:srgbClr val="FF0000"/>
              </a:buClr>
              <a:buFont typeface="Wingdings" pitchFamily="2" charset="2"/>
              <a:buChar char="ü"/>
            </a:pPr>
            <a:r>
              <a:rPr lang="fa-IR" sz="2200" b="1" smtClean="0">
                <a:solidFill>
                  <a:schemeClr val="bg1"/>
                </a:solidFill>
                <a:cs typeface="Mitra" pitchFamily="2" charset="-78"/>
              </a:rPr>
              <a:t>حال خدمت آزمايشي</a:t>
            </a:r>
          </a:p>
          <a:p>
            <a:pPr algn="justLow" rtl="1" eaLnBrk="1" hangingPunct="1">
              <a:lnSpc>
                <a:spcPct val="140000"/>
              </a:lnSpc>
              <a:buClr>
                <a:srgbClr val="FF0000"/>
              </a:buClr>
              <a:buFont typeface="Wingdings" pitchFamily="2" charset="2"/>
              <a:buChar char="ü"/>
            </a:pPr>
            <a:r>
              <a:rPr lang="fa-IR" sz="2200" b="1" smtClean="0">
                <a:solidFill>
                  <a:schemeClr val="bg1"/>
                </a:solidFill>
                <a:cs typeface="Mitra" pitchFamily="2" charset="-78"/>
              </a:rPr>
              <a:t>حال بازنشستگي</a:t>
            </a:r>
          </a:p>
          <a:p>
            <a:pPr algn="justLow" rtl="1" eaLnBrk="1" hangingPunct="1">
              <a:lnSpc>
                <a:spcPct val="140000"/>
              </a:lnSpc>
              <a:buClr>
                <a:srgbClr val="FF0000"/>
              </a:buClr>
              <a:buFont typeface="Wingdings" pitchFamily="2" charset="2"/>
              <a:buChar char="ü"/>
            </a:pPr>
            <a:r>
              <a:rPr lang="fa-IR" sz="2200" b="1" smtClean="0">
                <a:solidFill>
                  <a:schemeClr val="bg1"/>
                </a:solidFill>
                <a:cs typeface="Mitra" pitchFamily="2" charset="-78"/>
              </a:rPr>
              <a:t>حال غيبت موجه </a:t>
            </a:r>
          </a:p>
          <a:p>
            <a:pPr algn="justLow" rtl="1" eaLnBrk="1" hangingPunct="1">
              <a:lnSpc>
                <a:spcPct val="140000"/>
              </a:lnSpc>
              <a:buClr>
                <a:srgbClr val="FF0000"/>
              </a:buClr>
              <a:buFont typeface="Wingdings" pitchFamily="2" charset="2"/>
              <a:buChar char="ü"/>
            </a:pPr>
            <a:r>
              <a:rPr lang="fa-IR" sz="2200" b="1" smtClean="0">
                <a:solidFill>
                  <a:schemeClr val="bg1"/>
                </a:solidFill>
                <a:cs typeface="Mitra" pitchFamily="2" charset="-78"/>
              </a:rPr>
              <a:t>حال بركناري</a:t>
            </a:r>
          </a:p>
          <a:p>
            <a:pPr algn="justLow" rtl="1" eaLnBrk="1" hangingPunct="1">
              <a:lnSpc>
                <a:spcPct val="140000"/>
              </a:lnSpc>
              <a:buClr>
                <a:srgbClr val="FF0000"/>
              </a:buClr>
              <a:buFont typeface="Wingdings" pitchFamily="2" charset="2"/>
              <a:buChar char="ü"/>
            </a:pPr>
            <a:r>
              <a:rPr lang="fa-IR" sz="2200" b="1" smtClean="0">
                <a:solidFill>
                  <a:schemeClr val="bg1"/>
                </a:solidFill>
                <a:cs typeface="Mitra" pitchFamily="2" charset="-78"/>
              </a:rPr>
              <a:t>حال از كارافتادگي</a:t>
            </a:r>
          </a:p>
          <a:p>
            <a:pPr algn="justLow" rtl="1" eaLnBrk="1" hangingPunct="1">
              <a:lnSpc>
                <a:spcPct val="140000"/>
              </a:lnSpc>
              <a:buFontTx/>
              <a:buNone/>
            </a:pPr>
            <a:r>
              <a:rPr lang="fa-IR" sz="2200" b="1" smtClean="0">
                <a:solidFill>
                  <a:schemeClr val="bg1"/>
                </a:solidFill>
                <a:cs typeface="Mitra" pitchFamily="2" charset="-78"/>
              </a:rPr>
              <a:t>پيش بيني گرديد كه در قانون مديريت خدمات كشوري ملحوظ نشده است .وليكن در اين قانون «بازخريدي» و «انتقال» به عنوان يكي از حالات استخدام كارمندان مورد تاكيد قرار گرفته است</a:t>
            </a:r>
            <a:endParaRPr lang="en-US" sz="2200" b="1" smtClean="0">
              <a:solidFill>
                <a:schemeClr val="bg1"/>
              </a:solidFill>
              <a:cs typeface="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35843">
                                            <p:bg/>
                                          </p:spTgt>
                                        </p:tgtEl>
                                        <p:attrNameLst>
                                          <p:attrName>style.visibility</p:attrName>
                                        </p:attrNameLst>
                                      </p:cBhvr>
                                      <p:to>
                                        <p:strVal val="visible"/>
                                      </p:to>
                                    </p:set>
                                    <p:anim calcmode="lin" valueType="num">
                                      <p:cBhvr>
                                        <p:cTn id="7" dur="2000" fill="hold"/>
                                        <p:tgtEl>
                                          <p:spTgt spid="35843">
                                            <p:bg/>
                                          </p:spTgt>
                                        </p:tgtEl>
                                        <p:attrNameLst>
                                          <p:attrName>ppt_x</p:attrName>
                                        </p:attrNameLst>
                                      </p:cBhvr>
                                      <p:tavLst>
                                        <p:tav tm="0">
                                          <p:val>
                                            <p:strVal val="#ppt_x-.2"/>
                                          </p:val>
                                        </p:tav>
                                        <p:tav tm="100000">
                                          <p:val>
                                            <p:strVal val="#ppt_x"/>
                                          </p:val>
                                        </p:tav>
                                      </p:tavLst>
                                    </p:anim>
                                    <p:anim calcmode="lin" valueType="num">
                                      <p:cBhvr>
                                        <p:cTn id="8" dur="2000" fill="hold"/>
                                        <p:tgtEl>
                                          <p:spTgt spid="35843">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35843">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 calcmode="lin" valueType="num">
                                      <p:cBhvr>
                                        <p:cTn id="12" dur="2000" fill="hold"/>
                                        <p:tgtEl>
                                          <p:spTgt spid="35843">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358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35843">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35843">
                                            <p:txEl>
                                              <p:pRg st="1" end="1"/>
                                            </p:txEl>
                                          </p:spTgt>
                                        </p:tgtEl>
                                        <p:attrNameLst>
                                          <p:attrName>style.visibility</p:attrName>
                                        </p:attrNameLst>
                                      </p:cBhvr>
                                      <p:to>
                                        <p:strVal val="visible"/>
                                      </p:to>
                                    </p:set>
                                    <p:anim calcmode="lin" valueType="num">
                                      <p:cBhvr>
                                        <p:cTn id="17" dur="2000" fill="hold"/>
                                        <p:tgtEl>
                                          <p:spTgt spid="35843">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358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35843">
                                            <p:txEl>
                                              <p:pRg st="1" end="1"/>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35843">
                                            <p:txEl>
                                              <p:pRg st="2" end="2"/>
                                            </p:txEl>
                                          </p:spTgt>
                                        </p:tgtEl>
                                        <p:attrNameLst>
                                          <p:attrName>style.visibility</p:attrName>
                                        </p:attrNameLst>
                                      </p:cBhvr>
                                      <p:to>
                                        <p:strVal val="visible"/>
                                      </p:to>
                                    </p:set>
                                    <p:anim calcmode="lin" valueType="num">
                                      <p:cBhvr>
                                        <p:cTn id="22" dur="2000" fill="hold"/>
                                        <p:tgtEl>
                                          <p:spTgt spid="35843">
                                            <p:txEl>
                                              <p:pRg st="2" end="2"/>
                                            </p:txEl>
                                          </p:spTgt>
                                        </p:tgtEl>
                                        <p:attrNameLst>
                                          <p:attrName>ppt_x</p:attrName>
                                        </p:attrNameLst>
                                      </p:cBhvr>
                                      <p:tavLst>
                                        <p:tav tm="0">
                                          <p:val>
                                            <p:strVal val="#ppt_x-.2"/>
                                          </p:val>
                                        </p:tav>
                                        <p:tav tm="100000">
                                          <p:val>
                                            <p:strVal val="#ppt_x"/>
                                          </p:val>
                                        </p:tav>
                                      </p:tavLst>
                                    </p:anim>
                                    <p:anim calcmode="lin" valueType="num">
                                      <p:cBhvr>
                                        <p:cTn id="23" dur="2000" fill="hold"/>
                                        <p:tgtEl>
                                          <p:spTgt spid="358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35843">
                                            <p:txEl>
                                              <p:pRg st="2" end="2"/>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35843">
                                            <p:txEl>
                                              <p:pRg st="3" end="3"/>
                                            </p:txEl>
                                          </p:spTgt>
                                        </p:tgtEl>
                                        <p:attrNameLst>
                                          <p:attrName>style.visibility</p:attrName>
                                        </p:attrNameLst>
                                      </p:cBhvr>
                                      <p:to>
                                        <p:strVal val="visible"/>
                                      </p:to>
                                    </p:set>
                                    <p:anim calcmode="lin" valueType="num">
                                      <p:cBhvr>
                                        <p:cTn id="27" dur="2000" fill="hold"/>
                                        <p:tgtEl>
                                          <p:spTgt spid="35843">
                                            <p:txEl>
                                              <p:pRg st="3" end="3"/>
                                            </p:txEl>
                                          </p:spTgt>
                                        </p:tgtEl>
                                        <p:attrNameLst>
                                          <p:attrName>ppt_x</p:attrName>
                                        </p:attrNameLst>
                                      </p:cBhvr>
                                      <p:tavLst>
                                        <p:tav tm="0">
                                          <p:val>
                                            <p:strVal val="#ppt_x-.2"/>
                                          </p:val>
                                        </p:tav>
                                        <p:tav tm="100000">
                                          <p:val>
                                            <p:strVal val="#ppt_x"/>
                                          </p:val>
                                        </p:tav>
                                      </p:tavLst>
                                    </p:anim>
                                    <p:anim calcmode="lin" valueType="num">
                                      <p:cBhvr>
                                        <p:cTn id="28" dur="2000" fill="hold"/>
                                        <p:tgtEl>
                                          <p:spTgt spid="3584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2000"/>
                                        <p:tgtEl>
                                          <p:spTgt spid="35843">
                                            <p:txEl>
                                              <p:pRg st="3" end="3"/>
                                            </p:txEl>
                                          </p:spTgt>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35843">
                                            <p:txEl>
                                              <p:pRg st="4" end="4"/>
                                            </p:txEl>
                                          </p:spTgt>
                                        </p:tgtEl>
                                        <p:attrNameLst>
                                          <p:attrName>style.visibility</p:attrName>
                                        </p:attrNameLst>
                                      </p:cBhvr>
                                      <p:to>
                                        <p:strVal val="visible"/>
                                      </p:to>
                                    </p:set>
                                    <p:anim calcmode="lin" valueType="num">
                                      <p:cBhvr>
                                        <p:cTn id="32" dur="2000" fill="hold"/>
                                        <p:tgtEl>
                                          <p:spTgt spid="35843">
                                            <p:txEl>
                                              <p:pRg st="4" end="4"/>
                                            </p:txEl>
                                          </p:spTgt>
                                        </p:tgtEl>
                                        <p:attrNameLst>
                                          <p:attrName>ppt_x</p:attrName>
                                        </p:attrNameLst>
                                      </p:cBhvr>
                                      <p:tavLst>
                                        <p:tav tm="0">
                                          <p:val>
                                            <p:strVal val="#ppt_x-.2"/>
                                          </p:val>
                                        </p:tav>
                                        <p:tav tm="100000">
                                          <p:val>
                                            <p:strVal val="#ppt_x"/>
                                          </p:val>
                                        </p:tav>
                                      </p:tavLst>
                                    </p:anim>
                                    <p:anim calcmode="lin" valueType="num">
                                      <p:cBhvr>
                                        <p:cTn id="33" dur="2000" fill="hold"/>
                                        <p:tgtEl>
                                          <p:spTgt spid="3584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2000"/>
                                        <p:tgtEl>
                                          <p:spTgt spid="35843">
                                            <p:txEl>
                                              <p:pRg st="4" end="4"/>
                                            </p:txEl>
                                          </p:spTgt>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35843">
                                            <p:txEl>
                                              <p:pRg st="5" end="5"/>
                                            </p:txEl>
                                          </p:spTgt>
                                        </p:tgtEl>
                                        <p:attrNameLst>
                                          <p:attrName>style.visibility</p:attrName>
                                        </p:attrNameLst>
                                      </p:cBhvr>
                                      <p:to>
                                        <p:strVal val="visible"/>
                                      </p:to>
                                    </p:set>
                                    <p:anim calcmode="lin" valueType="num">
                                      <p:cBhvr>
                                        <p:cTn id="37" dur="2000" fill="hold"/>
                                        <p:tgtEl>
                                          <p:spTgt spid="35843">
                                            <p:txEl>
                                              <p:pRg st="5" end="5"/>
                                            </p:txEl>
                                          </p:spTgt>
                                        </p:tgtEl>
                                        <p:attrNameLst>
                                          <p:attrName>ppt_x</p:attrName>
                                        </p:attrNameLst>
                                      </p:cBhvr>
                                      <p:tavLst>
                                        <p:tav tm="0">
                                          <p:val>
                                            <p:strVal val="#ppt_x-.2"/>
                                          </p:val>
                                        </p:tav>
                                        <p:tav tm="100000">
                                          <p:val>
                                            <p:strVal val="#ppt_x"/>
                                          </p:val>
                                        </p:tav>
                                      </p:tavLst>
                                    </p:anim>
                                    <p:anim calcmode="lin" valueType="num">
                                      <p:cBhvr>
                                        <p:cTn id="38" dur="2000" fill="hold"/>
                                        <p:tgtEl>
                                          <p:spTgt spid="3584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9" dur="2000"/>
                                        <p:tgtEl>
                                          <p:spTgt spid="35843">
                                            <p:txEl>
                                              <p:pRg st="5" end="5"/>
                                            </p:txEl>
                                          </p:spTgt>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35843">
                                            <p:txEl>
                                              <p:pRg st="6" end="6"/>
                                            </p:txEl>
                                          </p:spTgt>
                                        </p:tgtEl>
                                        <p:attrNameLst>
                                          <p:attrName>style.visibility</p:attrName>
                                        </p:attrNameLst>
                                      </p:cBhvr>
                                      <p:to>
                                        <p:strVal val="visible"/>
                                      </p:to>
                                    </p:set>
                                    <p:anim calcmode="lin" valueType="num">
                                      <p:cBhvr>
                                        <p:cTn id="42" dur="2000" fill="hold"/>
                                        <p:tgtEl>
                                          <p:spTgt spid="35843">
                                            <p:txEl>
                                              <p:pRg st="6" end="6"/>
                                            </p:txEl>
                                          </p:spTgt>
                                        </p:tgtEl>
                                        <p:attrNameLst>
                                          <p:attrName>ppt_x</p:attrName>
                                        </p:attrNameLst>
                                      </p:cBhvr>
                                      <p:tavLst>
                                        <p:tav tm="0">
                                          <p:val>
                                            <p:strVal val="#ppt_x-.2"/>
                                          </p:val>
                                        </p:tav>
                                        <p:tav tm="100000">
                                          <p:val>
                                            <p:strVal val="#ppt_x"/>
                                          </p:val>
                                        </p:tav>
                                      </p:tavLst>
                                    </p:anim>
                                    <p:anim calcmode="lin" valueType="num">
                                      <p:cBhvr>
                                        <p:cTn id="43" dur="2000" fill="hold"/>
                                        <p:tgtEl>
                                          <p:spTgt spid="3584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2000"/>
                                        <p:tgtEl>
                                          <p:spTgt spid="35843">
                                            <p:txEl>
                                              <p:pRg st="6" end="6"/>
                                            </p:txEl>
                                          </p:spTgt>
                                        </p:tgtEl>
                                      </p:cBhvr>
                                    </p:animEffect>
                                  </p:childTnLst>
                                </p:cTn>
                              </p:par>
                              <p:par>
                                <p:cTn id="45" presetID="29" presetClass="entr" presetSubtype="0" fill="hold" grpId="0" nodeType="withEffect">
                                  <p:stCondLst>
                                    <p:cond delay="0"/>
                                  </p:stCondLst>
                                  <p:childTnLst>
                                    <p:set>
                                      <p:cBhvr>
                                        <p:cTn id="46" dur="1" fill="hold">
                                          <p:stCondLst>
                                            <p:cond delay="0"/>
                                          </p:stCondLst>
                                        </p:cTn>
                                        <p:tgtEl>
                                          <p:spTgt spid="35843">
                                            <p:txEl>
                                              <p:pRg st="7" end="7"/>
                                            </p:txEl>
                                          </p:spTgt>
                                        </p:tgtEl>
                                        <p:attrNameLst>
                                          <p:attrName>style.visibility</p:attrName>
                                        </p:attrNameLst>
                                      </p:cBhvr>
                                      <p:to>
                                        <p:strVal val="visible"/>
                                      </p:to>
                                    </p:set>
                                    <p:anim calcmode="lin" valueType="num">
                                      <p:cBhvr>
                                        <p:cTn id="47" dur="2000" fill="hold"/>
                                        <p:tgtEl>
                                          <p:spTgt spid="35843">
                                            <p:txEl>
                                              <p:pRg st="7" end="7"/>
                                            </p:txEl>
                                          </p:spTgt>
                                        </p:tgtEl>
                                        <p:attrNameLst>
                                          <p:attrName>ppt_x</p:attrName>
                                        </p:attrNameLst>
                                      </p:cBhvr>
                                      <p:tavLst>
                                        <p:tav tm="0">
                                          <p:val>
                                            <p:strVal val="#ppt_x-.2"/>
                                          </p:val>
                                        </p:tav>
                                        <p:tav tm="100000">
                                          <p:val>
                                            <p:strVal val="#ppt_x"/>
                                          </p:val>
                                        </p:tav>
                                      </p:tavLst>
                                    </p:anim>
                                    <p:anim calcmode="lin" valueType="num">
                                      <p:cBhvr>
                                        <p:cTn id="48" dur="2000" fill="hold"/>
                                        <p:tgtEl>
                                          <p:spTgt spid="3584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49" dur="2000"/>
                                        <p:tgtEl>
                                          <p:spTgt spid="358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D7532163-DED1-469D-8DD6-7BA2CFE73560}" type="slidenum">
              <a:rPr lang="fa-IR"/>
              <a:pPr/>
              <a:t>150</a:t>
            </a:fld>
            <a:endParaRPr lang="en-US"/>
          </a:p>
        </p:txBody>
      </p:sp>
      <p:sp>
        <p:nvSpPr>
          <p:cNvPr id="22530" name="Rectangle 2"/>
          <p:cNvSpPr>
            <a:spLocks noGrp="1" noChangeArrowheads="1"/>
          </p:cNvSpPr>
          <p:nvPr>
            <p:ph type="subTitle" idx="1"/>
          </p:nvPr>
        </p:nvSpPr>
        <p:spPr>
          <a:xfrm>
            <a:off x="1064684" y="620713"/>
            <a:ext cx="10104967" cy="5472112"/>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50000"/>
              </a:lnSpc>
              <a:buFont typeface="Wingdings" pitchFamily="2" charset="2"/>
              <a:buNone/>
              <a:defRPr/>
            </a:pPr>
            <a:r>
              <a:rPr lang="fa-IR" sz="3000" smtClean="0">
                <a:solidFill>
                  <a:schemeClr val="bg1"/>
                </a:solidFill>
                <a:effectLst>
                  <a:outerShdw blurRad="38100" dist="38100" dir="2700000" algn="tl">
                    <a:srgbClr val="000000"/>
                  </a:outerShdw>
                </a:effectLst>
                <a:cs typeface="Titr" pitchFamily="2" charset="-78"/>
              </a:rPr>
              <a:t>نكته:</a:t>
            </a:r>
          </a:p>
          <a:p>
            <a:pPr algn="justLow" rtl="1" eaLnBrk="1" hangingPunct="1">
              <a:lnSpc>
                <a:spcPct val="150000"/>
              </a:lnSpc>
              <a:defRPr/>
            </a:pPr>
            <a:r>
              <a:rPr lang="fa-IR" sz="2800" b="1" smtClean="0">
                <a:solidFill>
                  <a:schemeClr val="bg1"/>
                </a:solidFill>
                <a:effectLst>
                  <a:outerShdw blurRad="38100" dist="38100" dir="2700000" algn="tl">
                    <a:srgbClr val="FFFFFF"/>
                  </a:outerShdw>
                </a:effectLst>
                <a:cs typeface="Mitra" pitchFamily="2" charset="-78"/>
              </a:rPr>
              <a:t>همان‌گونه كه ملاحظه شد در </a:t>
            </a:r>
            <a:r>
              <a:rPr lang="fa-IR" sz="2800" b="1" smtClean="0">
                <a:solidFill>
                  <a:schemeClr val="bg1"/>
                </a:solidFill>
                <a:effectLst>
                  <a:outerShdw blurRad="38100" dist="38100" dir="2700000" algn="tl">
                    <a:srgbClr val="000000"/>
                  </a:outerShdw>
                </a:effectLst>
                <a:cs typeface="Mitra" pitchFamily="2" charset="-78"/>
              </a:rPr>
              <a:t>قانون استخدام كشوري</a:t>
            </a:r>
            <a:r>
              <a:rPr lang="fa-IR" sz="2800" b="1" smtClean="0">
                <a:solidFill>
                  <a:schemeClr val="bg1"/>
                </a:solidFill>
                <a:effectLst>
                  <a:outerShdw blurRad="38100" dist="38100" dir="2700000" algn="tl">
                    <a:srgbClr val="FFFFFF"/>
                  </a:outerShdw>
                </a:effectLst>
                <a:cs typeface="Mitra" pitchFamily="2" charset="-78"/>
              </a:rPr>
              <a:t> و در </a:t>
            </a:r>
            <a:r>
              <a:rPr lang="fa-IR" sz="2800" b="1" smtClean="0">
                <a:solidFill>
                  <a:schemeClr val="bg1"/>
                </a:solidFill>
                <a:effectLst>
                  <a:outerShdw blurRad="38100" dist="38100" dir="2700000" algn="tl">
                    <a:srgbClr val="000000"/>
                  </a:outerShdw>
                </a:effectLst>
                <a:cs typeface="Mitra" pitchFamily="2" charset="-78"/>
              </a:rPr>
              <a:t>فصل دهم</a:t>
            </a:r>
            <a:r>
              <a:rPr lang="fa-IR" sz="2800" b="1" smtClean="0">
                <a:solidFill>
                  <a:schemeClr val="bg1"/>
                </a:solidFill>
                <a:effectLst>
                  <a:outerShdw blurRad="38100" dist="38100" dir="2700000" algn="tl">
                    <a:srgbClr val="FFFFFF"/>
                  </a:outerShdw>
                </a:effectLst>
                <a:cs typeface="Mitra" pitchFamily="2" charset="-78"/>
              </a:rPr>
              <a:t> اين قانون تحت عنوان </a:t>
            </a:r>
            <a:r>
              <a:rPr lang="fa-IR" sz="2800" b="1" smtClean="0">
                <a:solidFill>
                  <a:schemeClr val="bg1"/>
                </a:solidFill>
                <a:effectLst>
                  <a:outerShdw blurRad="38100" dist="38100" dir="2700000" algn="tl">
                    <a:srgbClr val="000000"/>
                  </a:outerShdw>
                </a:effectLst>
                <a:cs typeface="Mitra" pitchFamily="2" charset="-78"/>
              </a:rPr>
              <a:t>«در مقررات مختلف»</a:t>
            </a:r>
            <a:r>
              <a:rPr lang="fa-IR" sz="2800" b="1" smtClean="0">
                <a:solidFill>
                  <a:schemeClr val="bg1"/>
                </a:solidFill>
                <a:effectLst>
                  <a:outerShdw blurRad="38100" dist="38100" dir="2700000" algn="tl">
                    <a:srgbClr val="FFFFFF"/>
                  </a:outerShdw>
                </a:effectLst>
                <a:cs typeface="Mitra" pitchFamily="2" charset="-78"/>
              </a:rPr>
              <a:t> حالات استخدامي كاركنان دولت را به تفصيل ذكر نموده است. وليكن در </a:t>
            </a:r>
            <a:r>
              <a:rPr lang="fa-IR" sz="2800" b="1" smtClean="0">
                <a:solidFill>
                  <a:schemeClr val="bg1"/>
                </a:solidFill>
                <a:effectLst>
                  <a:outerShdw blurRad="38100" dist="38100" dir="2700000" algn="tl">
                    <a:srgbClr val="000000"/>
                  </a:outerShdw>
                </a:effectLst>
                <a:cs typeface="Mitra" pitchFamily="2" charset="-78"/>
              </a:rPr>
              <a:t>قانون مديريت خدمات كشوري</a:t>
            </a:r>
            <a:r>
              <a:rPr lang="fa-IR" sz="2800" b="1" smtClean="0">
                <a:solidFill>
                  <a:schemeClr val="bg1"/>
                </a:solidFill>
                <a:effectLst>
                  <a:outerShdw blurRad="38100" dist="38100" dir="2700000" algn="tl">
                    <a:srgbClr val="FFFFFF"/>
                  </a:outerShdw>
                </a:effectLst>
                <a:cs typeface="Mitra" pitchFamily="2" charset="-78"/>
              </a:rPr>
              <a:t> عملاً در </a:t>
            </a:r>
            <a:r>
              <a:rPr lang="fa-IR" sz="2800" b="1" smtClean="0">
                <a:solidFill>
                  <a:schemeClr val="bg1"/>
                </a:solidFill>
                <a:effectLst>
                  <a:outerShdw blurRad="38100" dist="38100" dir="2700000" algn="tl">
                    <a:srgbClr val="000000"/>
                  </a:outerShdw>
                </a:effectLst>
                <a:cs typeface="Mitra" pitchFamily="2" charset="-78"/>
              </a:rPr>
              <a:t>«دو فصل»</a:t>
            </a:r>
            <a:r>
              <a:rPr lang="fa-IR" sz="2800" b="1" smtClean="0">
                <a:solidFill>
                  <a:schemeClr val="bg1"/>
                </a:solidFill>
                <a:effectLst>
                  <a:outerShdw blurRad="38100" dist="38100" dir="2700000" algn="tl">
                    <a:srgbClr val="FFFFFF"/>
                  </a:outerShdw>
                </a:effectLst>
                <a:cs typeface="Mitra" pitchFamily="2" charset="-78"/>
              </a:rPr>
              <a:t> به «حالات استخدامي» كارمندان اشاره شد كه براي نمونه در ماده </a:t>
            </a:r>
            <a:r>
              <a:rPr lang="fa-IR" sz="2800" b="1" smtClean="0">
                <a:solidFill>
                  <a:schemeClr val="bg1"/>
                </a:solidFill>
                <a:effectLst>
                  <a:outerShdw blurRad="38100" dist="38100" dir="2700000" algn="tl">
                    <a:srgbClr val="000000"/>
                  </a:outerShdw>
                </a:effectLst>
                <a:cs typeface="Mitra" pitchFamily="2" charset="-78"/>
              </a:rPr>
              <a:t>(48)</a:t>
            </a:r>
            <a:r>
              <a:rPr lang="fa-IR" sz="2800" b="1" smtClean="0">
                <a:solidFill>
                  <a:schemeClr val="bg1"/>
                </a:solidFill>
                <a:effectLst>
                  <a:outerShdw blurRad="38100" dist="38100" dir="2700000" algn="tl">
                    <a:srgbClr val="FFFFFF"/>
                  </a:outerShdw>
                </a:effectLst>
                <a:cs typeface="Mitra" pitchFamily="2" charset="-78"/>
              </a:rPr>
              <a:t> فصل هفتم قانون كه در قلمرو موضوع «استخدام» مي‌باشد نيز به بخشي از اين حالات اشاره شده است.</a:t>
            </a:r>
            <a:endParaRPr lang="en-US" sz="2800" b="1" smtClean="0">
              <a:solidFill>
                <a:schemeClr val="bg1"/>
              </a:solidFill>
              <a:effectLst>
                <a:outerShdw blurRad="38100" dist="38100" dir="2700000" algn="tl">
                  <a:srgbClr val="FFFFFF"/>
                </a:outerShdw>
              </a:effectLst>
              <a:cs typeface="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530">
                                            <p:bg/>
                                          </p:spTgt>
                                        </p:tgtEl>
                                        <p:attrNameLst>
                                          <p:attrName>style.visibility</p:attrName>
                                        </p:attrNameLst>
                                      </p:cBhvr>
                                      <p:to>
                                        <p:strVal val="visible"/>
                                      </p:to>
                                    </p:set>
                                    <p:anim calcmode="lin" valueType="num">
                                      <p:cBhvr>
                                        <p:cTn id="7" dur="2000" fill="hold"/>
                                        <p:tgtEl>
                                          <p:spTgt spid="22530">
                                            <p:bg/>
                                          </p:spTgt>
                                        </p:tgtEl>
                                        <p:attrNameLst>
                                          <p:attrName>ppt_x</p:attrName>
                                        </p:attrNameLst>
                                      </p:cBhvr>
                                      <p:tavLst>
                                        <p:tav tm="0">
                                          <p:val>
                                            <p:strVal val="#ppt_x-.2"/>
                                          </p:val>
                                        </p:tav>
                                        <p:tav tm="100000">
                                          <p:val>
                                            <p:strVal val="#ppt_x"/>
                                          </p:val>
                                        </p:tav>
                                      </p:tavLst>
                                    </p:anim>
                                    <p:anim calcmode="lin" valueType="num">
                                      <p:cBhvr>
                                        <p:cTn id="8" dur="2000" fill="hold"/>
                                        <p:tgtEl>
                                          <p:spTgt spid="22530">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22530">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22530">
                                            <p:txEl>
                                              <p:pRg st="0" end="0"/>
                                            </p:txEl>
                                          </p:spTgt>
                                        </p:tgtEl>
                                        <p:attrNameLst>
                                          <p:attrName>style.visibility</p:attrName>
                                        </p:attrNameLst>
                                      </p:cBhvr>
                                      <p:to>
                                        <p:strVal val="visible"/>
                                      </p:to>
                                    </p:set>
                                    <p:anim calcmode="lin" valueType="num">
                                      <p:cBhvr>
                                        <p:cTn id="12" dur="2000" fill="hold"/>
                                        <p:tgtEl>
                                          <p:spTgt spid="22530">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2253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22530">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2530">
                                            <p:txEl>
                                              <p:pRg st="1" end="1"/>
                                            </p:txEl>
                                          </p:spTgt>
                                        </p:tgtEl>
                                        <p:attrNameLst>
                                          <p:attrName>style.visibility</p:attrName>
                                        </p:attrNameLst>
                                      </p:cBhvr>
                                      <p:to>
                                        <p:strVal val="visible"/>
                                      </p:to>
                                    </p:set>
                                    <p:anim calcmode="lin" valueType="num">
                                      <p:cBhvr>
                                        <p:cTn id="17" dur="2000" fill="hold"/>
                                        <p:tgtEl>
                                          <p:spTgt spid="22530">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2253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2253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p:spPr>
        <p:txBody>
          <a:bodyPr/>
          <a:lstStyle/>
          <a:p>
            <a:fld id="{7C2C5616-E43E-4CE5-AF71-A38956C861AA}" type="slidenum">
              <a:rPr lang="fa-IR"/>
              <a:pPr/>
              <a:t>151</a:t>
            </a:fld>
            <a:endParaRPr lang="en-US"/>
          </a:p>
        </p:txBody>
      </p:sp>
      <p:sp>
        <p:nvSpPr>
          <p:cNvPr id="23554" name="Rectangle 2"/>
          <p:cNvSpPr>
            <a:spLocks noGrp="1" noChangeArrowheads="1"/>
          </p:cNvSpPr>
          <p:nvPr>
            <p:ph type="subTitle" idx="1"/>
          </p:nvPr>
        </p:nvSpPr>
        <p:spPr>
          <a:xfrm>
            <a:off x="1064684" y="763589"/>
            <a:ext cx="10104967" cy="5329237"/>
          </a:xfrm>
          <a:solidFill>
            <a:srgbClr val="FFFFCC"/>
          </a:solidFill>
          <a:ln w="38100">
            <a:solidFill>
              <a:srgbClr val="FF0000"/>
            </a:solidFill>
          </a:ln>
          <a:effectLst>
            <a:prstShdw prst="shdw17" dist="17961" dir="2700000">
              <a:srgbClr val="FF0000">
                <a:gamma/>
                <a:shade val="60000"/>
                <a:invGamma/>
              </a:srgbClr>
            </a:prstShdw>
          </a:effectLst>
        </p:spPr>
        <p:txBody>
          <a:bodyPr/>
          <a:lstStyle/>
          <a:p>
            <a:pPr algn="justLow" rtl="1" eaLnBrk="1" hangingPunct="1">
              <a:lnSpc>
                <a:spcPct val="140000"/>
              </a:lnSpc>
              <a:buFont typeface="Wingdings" pitchFamily="2" charset="2"/>
              <a:buNone/>
              <a:defRPr/>
            </a:pPr>
            <a:r>
              <a:rPr lang="fa-IR" sz="2600" smtClean="0">
                <a:solidFill>
                  <a:schemeClr val="bg1"/>
                </a:solidFill>
                <a:effectLst>
                  <a:outerShdw blurRad="38100" dist="38100" dir="2700000" algn="tl">
                    <a:srgbClr val="000000"/>
                  </a:outerShdw>
                </a:effectLst>
                <a:cs typeface="Titr" pitchFamily="2" charset="-78"/>
              </a:rPr>
              <a:t>ماده (48) </a:t>
            </a:r>
          </a:p>
          <a:p>
            <a:pPr algn="justLow" rtl="1" eaLnBrk="1" hangingPunct="1">
              <a:lnSpc>
                <a:spcPct val="140000"/>
              </a:lnSpc>
              <a:defRPr/>
            </a:pPr>
            <a:r>
              <a:rPr lang="fa-IR" sz="2400" b="1" smtClean="0">
                <a:solidFill>
                  <a:schemeClr val="bg1"/>
                </a:solidFill>
                <a:effectLst>
                  <a:outerShdw blurRad="38100" dist="38100" dir="2700000" algn="tl">
                    <a:srgbClr val="FFFFFF"/>
                  </a:outerShdw>
                </a:effectLst>
                <a:cs typeface="Mitra" pitchFamily="2" charset="-78"/>
              </a:rPr>
              <a:t>كارمندان رسمي در يكي از حالات ذيل از خدمت در دستگاه اجرايي (منتزع) مي‌گردند.</a:t>
            </a:r>
          </a:p>
          <a:p>
            <a:pPr algn="justLow" rtl="1" eaLnBrk="1" hangingPunct="1">
              <a:lnSpc>
                <a:spcPct val="140000"/>
              </a:lnSpc>
              <a:buClr>
                <a:srgbClr val="FF3300"/>
              </a:buClr>
              <a:buFont typeface="Wingdings" pitchFamily="2" charset="2"/>
              <a:buChar char="ü"/>
              <a:defRPr/>
            </a:pPr>
            <a:r>
              <a:rPr lang="fa-IR" sz="2400" b="1" smtClean="0">
                <a:solidFill>
                  <a:schemeClr val="bg1"/>
                </a:solidFill>
                <a:effectLst>
                  <a:outerShdw blurRad="38100" dist="38100" dir="2700000" algn="tl">
                    <a:srgbClr val="FFFFFF"/>
                  </a:outerShdw>
                </a:effectLst>
                <a:cs typeface="Mitra" pitchFamily="2" charset="-78"/>
              </a:rPr>
              <a:t> </a:t>
            </a:r>
            <a:r>
              <a:rPr lang="fa-IR" sz="2400" b="1" smtClean="0">
                <a:solidFill>
                  <a:schemeClr val="bg1"/>
                </a:solidFill>
                <a:effectLst>
                  <a:outerShdw blurRad="38100" dist="38100" dir="2700000" algn="tl">
                    <a:srgbClr val="000000"/>
                  </a:outerShdw>
                </a:effectLst>
                <a:cs typeface="Mitra" pitchFamily="2" charset="-78"/>
              </a:rPr>
              <a:t>بازنشستگي و يا ازكارافتادگي</a:t>
            </a:r>
            <a:r>
              <a:rPr lang="fa-IR" sz="2400" b="1" smtClean="0">
                <a:solidFill>
                  <a:schemeClr val="bg1"/>
                </a:solidFill>
                <a:effectLst>
                  <a:outerShdw blurRad="38100" dist="38100" dir="2700000" algn="tl">
                    <a:srgbClr val="FFFFFF"/>
                  </a:outerShdw>
                </a:effectLst>
                <a:cs typeface="Mitra" pitchFamily="2" charset="-78"/>
              </a:rPr>
              <a:t> طبق قوانين ذي‌ربط.</a:t>
            </a:r>
          </a:p>
          <a:p>
            <a:pPr algn="justLow" rtl="1" eaLnBrk="1" hangingPunct="1">
              <a:lnSpc>
                <a:spcPct val="140000"/>
              </a:lnSpc>
              <a:buClr>
                <a:srgbClr val="FF3300"/>
              </a:buClr>
              <a:buFont typeface="Wingdings" pitchFamily="2" charset="2"/>
              <a:buChar char="ü"/>
              <a:defRPr/>
            </a:pPr>
            <a:r>
              <a:rPr lang="fa-IR" sz="2400" b="1" smtClean="0">
                <a:solidFill>
                  <a:schemeClr val="bg1"/>
                </a:solidFill>
                <a:effectLst>
                  <a:outerShdw blurRad="38100" dist="38100" dir="2700000" algn="tl">
                    <a:srgbClr val="FFFFFF"/>
                  </a:outerShdw>
                </a:effectLst>
                <a:cs typeface="Mitra" pitchFamily="2" charset="-78"/>
              </a:rPr>
              <a:t> </a:t>
            </a:r>
            <a:r>
              <a:rPr lang="fa-IR" sz="2400" b="1" smtClean="0">
                <a:solidFill>
                  <a:schemeClr val="bg1"/>
                </a:solidFill>
                <a:effectLst>
                  <a:outerShdw blurRad="38100" dist="38100" dir="2700000" algn="tl">
                    <a:srgbClr val="000000"/>
                  </a:outerShdw>
                </a:effectLst>
                <a:cs typeface="Mitra" pitchFamily="2" charset="-78"/>
              </a:rPr>
              <a:t>استعفاء</a:t>
            </a:r>
            <a:r>
              <a:rPr lang="fa-IR" sz="2400" b="1" smtClean="0">
                <a:solidFill>
                  <a:schemeClr val="bg1"/>
                </a:solidFill>
                <a:effectLst>
                  <a:outerShdw blurRad="38100" dist="38100" dir="2700000" algn="tl">
                    <a:srgbClr val="FFFFFF"/>
                  </a:outerShdw>
                </a:effectLst>
                <a:cs typeface="Mitra" pitchFamily="2" charset="-78"/>
              </a:rPr>
              <a:t>.</a:t>
            </a:r>
          </a:p>
          <a:p>
            <a:pPr algn="justLow" rtl="1" eaLnBrk="1" hangingPunct="1">
              <a:lnSpc>
                <a:spcPct val="140000"/>
              </a:lnSpc>
              <a:buClr>
                <a:srgbClr val="FF3300"/>
              </a:buClr>
              <a:buFont typeface="Wingdings" pitchFamily="2" charset="2"/>
              <a:buChar char="ü"/>
              <a:defRPr/>
            </a:pPr>
            <a:r>
              <a:rPr lang="fa-IR" sz="2400" b="1" smtClean="0">
                <a:solidFill>
                  <a:schemeClr val="bg1"/>
                </a:solidFill>
                <a:effectLst>
                  <a:outerShdw blurRad="38100" dist="38100" dir="2700000" algn="tl">
                    <a:srgbClr val="FFFFFF"/>
                  </a:outerShdw>
                </a:effectLst>
                <a:cs typeface="Mitra" pitchFamily="2" charset="-78"/>
              </a:rPr>
              <a:t> </a:t>
            </a:r>
            <a:r>
              <a:rPr lang="fa-IR" sz="2400" b="1" smtClean="0">
                <a:solidFill>
                  <a:schemeClr val="bg1"/>
                </a:solidFill>
                <a:effectLst>
                  <a:outerShdw blurRad="38100" dist="38100" dir="2700000" algn="tl">
                    <a:srgbClr val="000000"/>
                  </a:outerShdw>
                </a:effectLst>
                <a:cs typeface="Mitra" pitchFamily="2" charset="-78"/>
              </a:rPr>
              <a:t>بازخريد</a:t>
            </a:r>
            <a:r>
              <a:rPr lang="fa-IR" sz="2400" b="1" smtClean="0">
                <a:solidFill>
                  <a:schemeClr val="bg1"/>
                </a:solidFill>
                <a:effectLst>
                  <a:outerShdw blurRad="38100" dist="38100" dir="2700000" algn="tl">
                    <a:srgbClr val="FFFFFF"/>
                  </a:outerShdw>
                </a:effectLst>
                <a:cs typeface="Mitra" pitchFamily="2" charset="-78"/>
              </a:rPr>
              <a:t> به دليل </a:t>
            </a:r>
            <a:r>
              <a:rPr lang="fa-IR" sz="2400" b="1" smtClean="0">
                <a:solidFill>
                  <a:schemeClr val="bg1"/>
                </a:solidFill>
                <a:effectLst>
                  <a:outerShdw blurRad="38100" dist="38100" dir="2700000" algn="tl">
                    <a:srgbClr val="000000"/>
                  </a:outerShdw>
                </a:effectLst>
                <a:cs typeface="Mitra" pitchFamily="2" charset="-78"/>
              </a:rPr>
              <a:t>كسب نتايج ضعيف</a:t>
            </a:r>
            <a:r>
              <a:rPr lang="fa-IR" sz="2400" b="1" smtClean="0">
                <a:solidFill>
                  <a:schemeClr val="bg1"/>
                </a:solidFill>
                <a:effectLst>
                  <a:outerShdw blurRad="38100" dist="38100" dir="2700000" algn="tl">
                    <a:srgbClr val="FFFFFF"/>
                  </a:outerShdw>
                </a:effectLst>
                <a:cs typeface="Mitra" pitchFamily="2" charset="-78"/>
              </a:rPr>
              <a:t> از ارزيابي عملكرد مستخدم در سه سال متوالي يا چهار سال متناوب. </a:t>
            </a:r>
          </a:p>
          <a:p>
            <a:pPr algn="justLow" rtl="1" eaLnBrk="1" hangingPunct="1">
              <a:lnSpc>
                <a:spcPct val="140000"/>
              </a:lnSpc>
              <a:buClr>
                <a:srgbClr val="FF3300"/>
              </a:buClr>
              <a:buFont typeface="Wingdings" pitchFamily="2" charset="2"/>
              <a:buChar char="ü"/>
              <a:defRPr/>
            </a:pPr>
            <a:r>
              <a:rPr lang="fa-IR" sz="2400" b="1" smtClean="0">
                <a:solidFill>
                  <a:schemeClr val="bg1"/>
                </a:solidFill>
                <a:effectLst>
                  <a:outerShdw blurRad="38100" dist="38100" dir="2700000" algn="tl">
                    <a:srgbClr val="000000"/>
                  </a:outerShdw>
                </a:effectLst>
                <a:cs typeface="Mitra" pitchFamily="2" charset="-78"/>
              </a:rPr>
              <a:t>آماده به خدمت</a:t>
            </a:r>
            <a:r>
              <a:rPr lang="fa-IR" sz="2400" b="1" smtClean="0">
                <a:solidFill>
                  <a:schemeClr val="bg1"/>
                </a:solidFill>
                <a:effectLst>
                  <a:outerShdw blurRad="38100" dist="38100" dir="2700000" algn="tl">
                    <a:srgbClr val="FFFFFF"/>
                  </a:outerShdw>
                </a:effectLst>
                <a:cs typeface="Mitra" pitchFamily="2" charset="-78"/>
              </a:rPr>
              <a:t> براساس ماده (122). </a:t>
            </a:r>
          </a:p>
          <a:p>
            <a:pPr algn="justLow" rtl="1" eaLnBrk="1" hangingPunct="1">
              <a:lnSpc>
                <a:spcPct val="140000"/>
              </a:lnSpc>
              <a:buClr>
                <a:srgbClr val="FF3300"/>
              </a:buClr>
              <a:buFont typeface="Wingdings" pitchFamily="2" charset="2"/>
              <a:buChar char="ü"/>
              <a:defRPr/>
            </a:pPr>
            <a:r>
              <a:rPr lang="fa-IR" sz="2400" b="1" smtClean="0">
                <a:solidFill>
                  <a:schemeClr val="bg1"/>
                </a:solidFill>
                <a:effectLst>
                  <a:outerShdw blurRad="38100" dist="38100" dir="2700000" algn="tl">
                    <a:srgbClr val="FFFFFF"/>
                  </a:outerShdw>
                </a:effectLst>
                <a:cs typeface="Mitra" pitchFamily="2" charset="-78"/>
              </a:rPr>
              <a:t> </a:t>
            </a:r>
            <a:r>
              <a:rPr lang="fa-IR" sz="2400" b="1" smtClean="0">
                <a:solidFill>
                  <a:schemeClr val="bg1"/>
                </a:solidFill>
                <a:effectLst>
                  <a:outerShdw blurRad="38100" dist="38100" dir="2700000" algn="tl">
                    <a:srgbClr val="000000"/>
                  </a:outerShdw>
                </a:effectLst>
                <a:cs typeface="Mitra" pitchFamily="2" charset="-78"/>
              </a:rPr>
              <a:t>اخراج يا انفصال</a:t>
            </a:r>
            <a:r>
              <a:rPr lang="fa-IR" sz="2400" b="1" smtClean="0">
                <a:solidFill>
                  <a:schemeClr val="bg1"/>
                </a:solidFill>
                <a:effectLst>
                  <a:outerShdw blurRad="38100" dist="38100" dir="2700000" algn="tl">
                    <a:srgbClr val="FFFFFF"/>
                  </a:outerShdw>
                </a:effectLst>
                <a:cs typeface="Mitra" pitchFamily="2" charset="-78"/>
              </a:rPr>
              <a:t> به موجب احكام مراجع قانوني ذي‌ربط.</a:t>
            </a:r>
            <a:endParaRPr lang="en-US" sz="2400" b="1" smtClean="0">
              <a:solidFill>
                <a:schemeClr val="bg1"/>
              </a:solidFill>
              <a:effectLst>
                <a:outerShdw blurRad="38100" dist="38100" dir="2700000" algn="tl">
                  <a:srgbClr val="FFFFFF"/>
                </a:outerShdw>
              </a:effectLst>
              <a:cs typeface="Mitr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3554">
                                            <p:bg/>
                                          </p:spTgt>
                                        </p:tgtEl>
                                        <p:attrNameLst>
                                          <p:attrName>style.visibility</p:attrName>
                                        </p:attrNameLst>
                                      </p:cBhvr>
                                      <p:to>
                                        <p:strVal val="visible"/>
                                      </p:to>
                                    </p:set>
                                    <p:anim calcmode="lin" valueType="num">
                                      <p:cBhvr>
                                        <p:cTn id="7" dur="2000" fill="hold"/>
                                        <p:tgtEl>
                                          <p:spTgt spid="23554">
                                            <p:bg/>
                                          </p:spTgt>
                                        </p:tgtEl>
                                        <p:attrNameLst>
                                          <p:attrName>ppt_x</p:attrName>
                                        </p:attrNameLst>
                                      </p:cBhvr>
                                      <p:tavLst>
                                        <p:tav tm="0">
                                          <p:val>
                                            <p:strVal val="#ppt_x-.2"/>
                                          </p:val>
                                        </p:tav>
                                        <p:tav tm="100000">
                                          <p:val>
                                            <p:strVal val="#ppt_x"/>
                                          </p:val>
                                        </p:tav>
                                      </p:tavLst>
                                    </p:anim>
                                    <p:anim calcmode="lin" valueType="num">
                                      <p:cBhvr>
                                        <p:cTn id="8" dur="2000" fill="hold"/>
                                        <p:tgtEl>
                                          <p:spTgt spid="23554">
                                            <p:bg/>
                                          </p:spTgt>
                                        </p:tgtEl>
                                        <p:attrNameLst>
                                          <p:attrName>ppt_y</p:attrName>
                                        </p:attrNameLst>
                                      </p:cBhvr>
                                      <p:tavLst>
                                        <p:tav tm="0">
                                          <p:val>
                                            <p:strVal val="#ppt_y"/>
                                          </p:val>
                                        </p:tav>
                                        <p:tav tm="100000">
                                          <p:val>
                                            <p:strVal val="#ppt_y"/>
                                          </p:val>
                                        </p:tav>
                                      </p:tavLst>
                                    </p:anim>
                                    <p:animEffect transition="in" filter="wipe(right)" prLst="gradientSize: 0.1">
                                      <p:cBhvr>
                                        <p:cTn id="9" dur="2000"/>
                                        <p:tgtEl>
                                          <p:spTgt spid="23554">
                                            <p:bg/>
                                          </p:spTgt>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23554">
                                            <p:txEl>
                                              <p:pRg st="0" end="0"/>
                                            </p:txEl>
                                          </p:spTgt>
                                        </p:tgtEl>
                                        <p:attrNameLst>
                                          <p:attrName>style.visibility</p:attrName>
                                        </p:attrNameLst>
                                      </p:cBhvr>
                                      <p:to>
                                        <p:strVal val="visible"/>
                                      </p:to>
                                    </p:set>
                                    <p:anim calcmode="lin" valueType="num">
                                      <p:cBhvr>
                                        <p:cTn id="12" dur="2000" fill="hold"/>
                                        <p:tgtEl>
                                          <p:spTgt spid="23554">
                                            <p:txEl>
                                              <p:pRg st="0" end="0"/>
                                            </p:txEl>
                                          </p:spTgt>
                                        </p:tgtEl>
                                        <p:attrNameLst>
                                          <p:attrName>ppt_x</p:attrName>
                                        </p:attrNameLst>
                                      </p:cBhvr>
                                      <p:tavLst>
                                        <p:tav tm="0">
                                          <p:val>
                                            <p:strVal val="#ppt_x-.2"/>
                                          </p:val>
                                        </p:tav>
                                        <p:tav tm="100000">
                                          <p:val>
                                            <p:strVal val="#ppt_x"/>
                                          </p:val>
                                        </p:tav>
                                      </p:tavLst>
                                    </p:anim>
                                    <p:anim calcmode="lin" valueType="num">
                                      <p:cBhvr>
                                        <p:cTn id="13" dur="2000" fill="hold"/>
                                        <p:tgtEl>
                                          <p:spTgt spid="2355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4" dur="2000"/>
                                        <p:tgtEl>
                                          <p:spTgt spid="23554">
                                            <p:txEl>
                                              <p:pRg st="0" end="0"/>
                                            </p:txEl>
                                          </p:spTgt>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3554">
                                            <p:txEl>
                                              <p:pRg st="1" end="1"/>
                                            </p:txEl>
                                          </p:spTgt>
                                        </p:tgtEl>
                                        <p:attrNameLst>
                                          <p:attrName>style.visibility</p:attrName>
                                        </p:attrNameLst>
                                      </p:cBhvr>
                                      <p:to>
                                        <p:strVal val="visible"/>
                                      </p:to>
                                    </p:set>
                                    <p:anim calcmode="lin" valueType="num">
                                      <p:cBhvr>
                                        <p:cTn id="17" dur="2000" fill="hold"/>
                                        <p:tgtEl>
                                          <p:spTgt spid="23554">
                                            <p:txEl>
                                              <p:pRg st="1" end="1"/>
                                            </p:txEl>
                                          </p:spTgt>
                                        </p:tgtEl>
                                        <p:attrNameLst>
                                          <p:attrName>ppt_x</p:attrName>
                                        </p:attrNameLst>
                                      </p:cBhvr>
                                      <p:tavLst>
                                        <p:tav tm="0">
                                          <p:val>
                                            <p:strVal val="#ppt_x-.2"/>
                                          </p:val>
                                        </p:tav>
                                        <p:tav tm="100000">
                                          <p:val>
                                            <p:strVal val="#ppt_x"/>
                                          </p:val>
                                        </p:tav>
                                      </p:tavLst>
                                    </p:anim>
                                    <p:anim calcmode="lin" valueType="num">
                                      <p:cBhvr>
                                        <p:cTn id="18" dur="2000" fill="hold"/>
                                        <p:tgtEl>
                                          <p:spTgt spid="23554">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9" dur="2000"/>
                                        <p:tgtEl>
                                          <p:spTgt spid="23554">
                                            <p:txEl>
                                              <p:pRg st="1" end="1"/>
                                            </p:txEl>
                                          </p:spTgt>
                                        </p:tgtEl>
                                      </p:cBhvr>
                                    </p:animEffect>
                                  </p:childTnLst>
                                </p:cTn>
                              </p:par>
                              <p:par>
                                <p:cTn id="20" presetID="29" presetClass="entr" presetSubtype="0" fill="hold" grpId="0" nodeType="withEffect">
                                  <p:stCondLst>
                                    <p:cond delay="0"/>
                                  </p:stCondLst>
                                  <p:childTnLst>
                                    <p:set>
                                      <p:cBhvr>
                                        <p:cTn id="21" dur="1" fill="hold">
                                          <p:stCondLst>
                                            <p:cond delay="0"/>
                                          </p:stCondLst>
                                        </p:cTn>
                                        <p:tgtEl>
                                          <p:spTgt spid="23554">
                                            <p:txEl>
                                              <p:pRg st="2" end="2"/>
                                            </p:txEl>
                                          </p:spTgt>
                                        </p:tgtEl>
                                        <p:attrNameLst>
                                          <p:attrName>style.visibility</p:attrName>
                                        </p:attrNameLst>
                                      </p:cBhvr>
                                      <p:to>
                                        <p:strVal val="visible"/>
                                      </p:to>
                                    </p:set>
                                    <p:anim calcmode="lin" valueType="num">
                                      <p:cBhvr>
                                        <p:cTn id="22" dur="2000" fill="hold"/>
                                        <p:tgtEl>
                                          <p:spTgt spid="23554">
                                            <p:txEl>
                                              <p:pRg st="2" end="2"/>
                                            </p:txEl>
                                          </p:spTgt>
                                        </p:tgtEl>
                                        <p:attrNameLst>
                                          <p:attrName>ppt_x</p:attrName>
                                        </p:attrNameLst>
                                      </p:cBhvr>
                                      <p:tavLst>
                                        <p:tav tm="0">
                                          <p:val>
                                            <p:strVal val="#ppt_x-.2"/>
                                          </p:val>
                                        </p:tav>
                                        <p:tav tm="100000">
                                          <p:val>
                                            <p:strVal val="#ppt_x"/>
                                          </p:val>
                                        </p:tav>
                                      </p:tavLst>
                                    </p:anim>
                                    <p:anim calcmode="lin" valueType="num">
                                      <p:cBhvr>
                                        <p:cTn id="23" dur="2000" fill="hold"/>
                                        <p:tgtEl>
                                          <p:spTgt spid="2355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2000"/>
                                        <p:tgtEl>
                                          <p:spTgt spid="23554">
                                            <p:txEl>
                                              <p:pRg st="2" end="2"/>
                                            </p:txEl>
                                          </p:spTgt>
                                        </p:tgtEl>
                                      </p:cBhvr>
                                    </p:animEffect>
                                  </p:childTnLst>
                                </p:cTn>
                              </p:par>
                              <p:par>
                                <p:cTn id="25" presetID="29" presetClass="entr" presetSubtype="0" fill="hold" grpId="0" nodeType="withEffect">
                                  <p:stCondLst>
                                    <p:cond delay="0"/>
                                  </p:stCondLst>
                                  <p:childTnLst>
                                    <p:set>
                                      <p:cBhvr>
                                        <p:cTn id="26" dur="1" fill="hold">
                                          <p:stCondLst>
                                            <p:cond delay="0"/>
                                          </p:stCondLst>
                                        </p:cTn>
                                        <p:tgtEl>
                                          <p:spTgt spid="23554">
                                            <p:txEl>
                                              <p:pRg st="3" end="3"/>
                                            </p:txEl>
                                          </p:spTgt>
                                        </p:tgtEl>
                                        <p:attrNameLst>
                                          <p:attrName>style.visibility</p:attrName>
                                        </p:attrNameLst>
                                      </p:cBhvr>
                                      <p:to>
                                        <p:strVal val="visible"/>
                                      </p:to>
                                    </p:set>
                                    <p:anim calcmode="lin" valueType="num">
                                      <p:cBhvr>
                                        <p:cTn id="27" dur="2000" fill="hold"/>
                                        <p:tgtEl>
                                          <p:spTgt spid="23554">
                                            <p:txEl>
                                              <p:pRg st="3" end="3"/>
                                            </p:txEl>
                                          </p:spTgt>
                                        </p:tgtEl>
                                        <p:attrNameLst>
                                          <p:attrName>ppt_x</p:attrName>
                                        </p:attrNameLst>
                                      </p:cBhvr>
                                      <p:tavLst>
                                        <p:tav tm="0">
                                          <p:val>
                                            <p:strVal val="#ppt_x-.2"/>
                                          </p:val>
                                        </p:tav>
                                        <p:tav tm="100000">
                                          <p:val>
                                            <p:strVal val="#ppt_x"/>
                                          </p:val>
                                        </p:tav>
                                      </p:tavLst>
                                    </p:anim>
                                    <p:anim calcmode="lin" valueType="num">
                                      <p:cBhvr>
                                        <p:cTn id="28" dur="2000" fill="hold"/>
                                        <p:tgtEl>
                                          <p:spTgt spid="23554">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9" dur="2000"/>
                                        <p:tgtEl>
                                          <p:spTgt spid="23554">
                                            <p:txEl>
                                              <p:pRg st="3" end="3"/>
                                            </p:txEl>
                                          </p:spTgt>
                                        </p:tgtEl>
                                      </p:cBhvr>
                                    </p:animEffect>
                                  </p:childTnLst>
                                </p:cTn>
                              </p:par>
                              <p:par>
                                <p:cTn id="30" presetID="29" presetClass="entr" presetSubtype="0" fill="hold" grpId="0" nodeType="withEffect">
                                  <p:stCondLst>
                                    <p:cond delay="0"/>
                                  </p:stCondLst>
                                  <p:childTnLst>
                                    <p:set>
                                      <p:cBhvr>
                                        <p:cTn id="31" dur="1" fill="hold">
                                          <p:stCondLst>
                                            <p:cond delay="0"/>
                                          </p:stCondLst>
                                        </p:cTn>
                                        <p:tgtEl>
                                          <p:spTgt spid="23554">
                                            <p:txEl>
                                              <p:pRg st="4" end="4"/>
                                            </p:txEl>
                                          </p:spTgt>
                                        </p:tgtEl>
                                        <p:attrNameLst>
                                          <p:attrName>style.visibility</p:attrName>
                                        </p:attrNameLst>
                                      </p:cBhvr>
                                      <p:to>
                                        <p:strVal val="visible"/>
                                      </p:to>
                                    </p:set>
                                    <p:anim calcmode="lin" valueType="num">
                                      <p:cBhvr>
                                        <p:cTn id="32" dur="2000" fill="hold"/>
                                        <p:tgtEl>
                                          <p:spTgt spid="23554">
                                            <p:txEl>
                                              <p:pRg st="4" end="4"/>
                                            </p:txEl>
                                          </p:spTgt>
                                        </p:tgtEl>
                                        <p:attrNameLst>
                                          <p:attrName>ppt_x</p:attrName>
                                        </p:attrNameLst>
                                      </p:cBhvr>
                                      <p:tavLst>
                                        <p:tav tm="0">
                                          <p:val>
                                            <p:strVal val="#ppt_x-.2"/>
                                          </p:val>
                                        </p:tav>
                                        <p:tav tm="100000">
                                          <p:val>
                                            <p:strVal val="#ppt_x"/>
                                          </p:val>
                                        </p:tav>
                                      </p:tavLst>
                                    </p:anim>
                                    <p:anim calcmode="lin" valueType="num">
                                      <p:cBhvr>
                                        <p:cTn id="33" dur="2000" fill="hold"/>
                                        <p:tgtEl>
                                          <p:spTgt spid="2355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2000"/>
                                        <p:tgtEl>
                                          <p:spTgt spid="23554">
                                            <p:txEl>
                                              <p:pRg st="4" end="4"/>
                                            </p:txEl>
                                          </p:spTgt>
                                        </p:tgtEl>
                                      </p:cBhvr>
                                    </p:animEffect>
                                  </p:childTnLst>
                                </p:cTn>
                              </p:par>
                              <p:par>
                                <p:cTn id="35" presetID="29" presetClass="entr" presetSubtype="0" fill="hold" grpId="0" nodeType="withEffect">
                                  <p:stCondLst>
                                    <p:cond delay="0"/>
                                  </p:stCondLst>
                                  <p:childTnLst>
                                    <p:set>
                                      <p:cBhvr>
                                        <p:cTn id="36" dur="1" fill="hold">
                                          <p:stCondLst>
                                            <p:cond delay="0"/>
                                          </p:stCondLst>
                                        </p:cTn>
                                        <p:tgtEl>
                                          <p:spTgt spid="23554">
                                            <p:txEl>
                                              <p:pRg st="5" end="5"/>
                                            </p:txEl>
                                          </p:spTgt>
                                        </p:tgtEl>
                                        <p:attrNameLst>
                                          <p:attrName>style.visibility</p:attrName>
                                        </p:attrNameLst>
                                      </p:cBhvr>
                                      <p:to>
                                        <p:strVal val="visible"/>
                                      </p:to>
                                    </p:set>
                                    <p:anim calcmode="lin" valueType="num">
                                      <p:cBhvr>
                                        <p:cTn id="37" dur="2000" fill="hold"/>
                                        <p:tgtEl>
                                          <p:spTgt spid="23554">
                                            <p:txEl>
                                              <p:pRg st="5" end="5"/>
                                            </p:txEl>
                                          </p:spTgt>
                                        </p:tgtEl>
                                        <p:attrNameLst>
                                          <p:attrName>ppt_x</p:attrName>
                                        </p:attrNameLst>
                                      </p:cBhvr>
                                      <p:tavLst>
                                        <p:tav tm="0">
                                          <p:val>
                                            <p:strVal val="#ppt_x-.2"/>
                                          </p:val>
                                        </p:tav>
                                        <p:tav tm="100000">
                                          <p:val>
                                            <p:strVal val="#ppt_x"/>
                                          </p:val>
                                        </p:tav>
                                      </p:tavLst>
                                    </p:anim>
                                    <p:anim calcmode="lin" valueType="num">
                                      <p:cBhvr>
                                        <p:cTn id="38" dur="2000" fill="hold"/>
                                        <p:tgtEl>
                                          <p:spTgt spid="23554">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39" dur="2000"/>
                                        <p:tgtEl>
                                          <p:spTgt spid="23554">
                                            <p:txEl>
                                              <p:pRg st="5" end="5"/>
                                            </p:txEl>
                                          </p:spTgt>
                                        </p:tgtEl>
                                      </p:cBhvr>
                                    </p:animEffect>
                                  </p:childTnLst>
                                </p:cTn>
                              </p:par>
                              <p:par>
                                <p:cTn id="40" presetID="29" presetClass="entr" presetSubtype="0" fill="hold" grpId="0" nodeType="withEffect">
                                  <p:stCondLst>
                                    <p:cond delay="0"/>
                                  </p:stCondLst>
                                  <p:childTnLst>
                                    <p:set>
                                      <p:cBhvr>
                                        <p:cTn id="41" dur="1" fill="hold">
                                          <p:stCondLst>
                                            <p:cond delay="0"/>
                                          </p:stCondLst>
                                        </p:cTn>
                                        <p:tgtEl>
                                          <p:spTgt spid="23554">
                                            <p:txEl>
                                              <p:pRg st="6" end="6"/>
                                            </p:txEl>
                                          </p:spTgt>
                                        </p:tgtEl>
                                        <p:attrNameLst>
                                          <p:attrName>style.visibility</p:attrName>
                                        </p:attrNameLst>
                                      </p:cBhvr>
                                      <p:to>
                                        <p:strVal val="visible"/>
                                      </p:to>
                                    </p:set>
                                    <p:anim calcmode="lin" valueType="num">
                                      <p:cBhvr>
                                        <p:cTn id="42" dur="2000" fill="hold"/>
                                        <p:tgtEl>
                                          <p:spTgt spid="23554">
                                            <p:txEl>
                                              <p:pRg st="6" end="6"/>
                                            </p:txEl>
                                          </p:spTgt>
                                        </p:tgtEl>
                                        <p:attrNameLst>
                                          <p:attrName>ppt_x</p:attrName>
                                        </p:attrNameLst>
                                      </p:cBhvr>
                                      <p:tavLst>
                                        <p:tav tm="0">
                                          <p:val>
                                            <p:strVal val="#ppt_x-.2"/>
                                          </p:val>
                                        </p:tav>
                                        <p:tav tm="100000">
                                          <p:val>
                                            <p:strVal val="#ppt_x"/>
                                          </p:val>
                                        </p:tav>
                                      </p:tavLst>
                                    </p:anim>
                                    <p:anim calcmode="lin" valueType="num">
                                      <p:cBhvr>
                                        <p:cTn id="43" dur="2000" fill="hold"/>
                                        <p:tgtEl>
                                          <p:spTgt spid="23554">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4" dur="2000"/>
                                        <p:tgtEl>
                                          <p:spTgt spid="2355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b="1" i="1" u="sng" dirty="0" smtClean="0"/>
              <a:t>حقوق ومزایای مستخدمینم رسمی دولت</a:t>
            </a:r>
            <a:endParaRPr lang="en-US" dirty="0"/>
          </a:p>
        </p:txBody>
      </p:sp>
      <p:sp>
        <p:nvSpPr>
          <p:cNvPr id="3" name="Content Placeholder 2"/>
          <p:cNvSpPr>
            <a:spLocks noGrp="1"/>
          </p:cNvSpPr>
          <p:nvPr>
            <p:ph idx="1"/>
          </p:nvPr>
        </p:nvSpPr>
        <p:spPr/>
        <p:txBody>
          <a:bodyPr>
            <a:normAutofit fontScale="92500" lnSpcReduction="20000"/>
          </a:bodyPr>
          <a:lstStyle/>
          <a:p>
            <a:pPr algn="just">
              <a:buNone/>
            </a:pPr>
            <a:r>
              <a:rPr lang="fa-IR" i="1" dirty="0" smtClean="0"/>
              <a:t>ماده 32قانون استخدامی کشوری مطابق جدول حقوق که دارای12 گروه و15 پایه بود و در هر گروه یک عدد فرضی به نام عدد مبناقرار می گرفت و حقوق ثابت ماهانه مستخدم معادل عدد مبناهر پایه ضرب در ضریب حقوقی واین افزایش با توجه به هزینه های زندگی مستخدم قابل تغییر بود که هر 2سال این امر اتفاق می افتد که به پبشنهاد امور استخدامی وارائه ان از سوی دولت وباتویب مجلس صورت می پذیرد اما در سال1370 این قانون جای خود را به نظام هماهنگ پرداخت حقوق کارکنان دولت تغییر یافت ودر قانون جدید 11 گروه که قابل افزایش وتا 20گروه بود وهرگروه ویک عدد مبنا قرار می گرفت (نرخ تورم از سوی بانک مرکزی اعلام خواهد شد)در این قانون بجای پایه که هر2 سال فابل افزایش بوده افزایش سالانه حقوق در نظر گرفته شد وطبق ماده 1  قانون نظام هماهنگ برابر است  با حاصل ضریب حقوق در عدد مبنا</a:t>
            </a:r>
            <a:endParaRPr lang="en-US" dirty="0"/>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fa-IR" i="1" dirty="0" smtClean="0"/>
              <a:t>گروههای ورودی مستخدمین مشمول نظام هماهنگ باید مدارک تحصیلی- نوع-حساسیت شغل- اهمیت وظایف میزان مسئولیت ها-بر حسب رسته ها و رشته های شغلی و همچنین تجربه موردارزیابی قرار می گرفت البته وزرا- معاونین انها-رئیس جمهور معاونین انها-سفرا  و.....از این قانون مستثنی  هستند وبعد از تصدی در بالاترین گروه شغلی قرار می گرفت.اما تغییر گروه </a:t>
            </a:r>
            <a:r>
              <a:rPr lang="fa-IR" b="1" i="1" u="sng" dirty="0" smtClean="0"/>
              <a:t>3شرط دارد</a:t>
            </a:r>
            <a:endParaRPr lang="fa-IR" dirty="0" smtClean="0"/>
          </a:p>
          <a:p>
            <a:r>
              <a:rPr lang="fa-IR" b="1" i="1" u="sng" dirty="0" smtClean="0"/>
              <a:t>1.گروه جدید پست سازمانی بدون متصدی صورت گیرد</a:t>
            </a:r>
            <a:endParaRPr lang="fa-IR" dirty="0" smtClean="0"/>
          </a:p>
          <a:p>
            <a:r>
              <a:rPr lang="fa-IR" b="1" i="1" u="sng" dirty="0" smtClean="0"/>
              <a:t>2.مستخدم واجد شرایط لازم تصدی شغل جدید باشد</a:t>
            </a:r>
            <a:endParaRPr lang="fa-IR" dirty="0" smtClean="0"/>
          </a:p>
          <a:p>
            <a:r>
              <a:rPr lang="fa-IR" b="1" i="1" u="sng" dirty="0" smtClean="0"/>
              <a:t>3.از لحاظ معلومات برای تصدی گروه جدید از عهده ی ازمون ان براید </a:t>
            </a:r>
            <a:endParaRPr lang="fa-IR" dirty="0" smtClean="0"/>
          </a:p>
          <a:p>
            <a:endParaRPr lang="en-US"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773724"/>
            <a:ext cx="10972800" cy="5352446"/>
          </a:xfrm>
        </p:spPr>
        <p:txBody>
          <a:bodyPr>
            <a:normAutofit fontScale="92500" lnSpcReduction="20000"/>
          </a:bodyPr>
          <a:lstStyle/>
          <a:p>
            <a:r>
              <a:rPr lang="fa-IR" i="1" u="sng" dirty="0" smtClean="0"/>
              <a:t>برای تغییر گروه3 حالت پیش بینی شده</a:t>
            </a:r>
            <a:endParaRPr lang="fa-IR" dirty="0" smtClean="0"/>
          </a:p>
          <a:p>
            <a:r>
              <a:rPr lang="fa-IR" b="1" i="1" dirty="0" smtClean="0"/>
              <a:t>1.(ارتقائ) 2.(تنزل) 3.(تشویقی)</a:t>
            </a:r>
            <a:endParaRPr lang="fa-IR" dirty="0" smtClean="0"/>
          </a:p>
          <a:p>
            <a:r>
              <a:rPr lang="fa-IR" b="1" i="1" u="sng" dirty="0" smtClean="0"/>
              <a:t>ارتقاء</a:t>
            </a:r>
            <a:endParaRPr lang="fa-IR" dirty="0" smtClean="0"/>
          </a:p>
          <a:p>
            <a:r>
              <a:rPr lang="fa-IR" i="1" dirty="0" smtClean="0"/>
              <a:t>انتخاب  با انتصاب مستخدم به پست یا شغلی که در گروه بالاتری است که شامل (ارزش کار-میزان مسئولیت سوابق-تحصیلات)می باشد.</a:t>
            </a:r>
            <a:endParaRPr lang="fa-IR" dirty="0" smtClean="0"/>
          </a:p>
          <a:p>
            <a:r>
              <a:rPr lang="fa-IR" b="1" i="1" u="sng" dirty="0" smtClean="0"/>
              <a:t>تنزل</a:t>
            </a:r>
            <a:endParaRPr lang="fa-IR" dirty="0" smtClean="0"/>
          </a:p>
          <a:p>
            <a:r>
              <a:rPr lang="fa-IR" i="1" dirty="0" smtClean="0"/>
              <a:t>با رضایت مستخدم ودر صورت ضرورت به گروه پایین تر تنزل می یابد و شرط ان وجود پست خالی و شرایط احراز و عدم ازمون است.</a:t>
            </a:r>
            <a:endParaRPr lang="fa-IR" dirty="0" smtClean="0"/>
          </a:p>
          <a:p>
            <a:r>
              <a:rPr lang="fa-IR" b="1" i="1" u="sng" dirty="0" smtClean="0"/>
              <a:t>تشویقی</a:t>
            </a:r>
            <a:endParaRPr lang="fa-IR" dirty="0" smtClean="0"/>
          </a:p>
          <a:p>
            <a:r>
              <a:rPr lang="fa-IR" i="1" dirty="0" smtClean="0"/>
              <a:t>کسانی که به درجه ی رفیع شهادت نایل می شوند –مستخدمینی که 6ماه حضور داوطلبانه ازادگان وجانبازان از 1یا2 گروه برخوردار خواهند شد و همچنین مدیران هر مستخد مینی  کار بر جسته انجام می دهند</a:t>
            </a:r>
            <a:endParaRPr lang="fa-IR" dirty="0" smtClean="0"/>
          </a:p>
          <a:p>
            <a:endParaRPr lang="en-US"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407964"/>
            <a:ext cx="10972800" cy="5718206"/>
          </a:xfrm>
        </p:spPr>
        <p:txBody>
          <a:bodyPr>
            <a:normAutofit fontScale="85000" lnSpcReduction="20000"/>
          </a:bodyPr>
          <a:lstStyle/>
          <a:p>
            <a:pPr algn="just">
              <a:buNone/>
            </a:pPr>
            <a:endParaRPr lang="fa-IR" dirty="0" smtClean="0"/>
          </a:p>
          <a:p>
            <a:pPr algn="just">
              <a:buNone/>
            </a:pPr>
            <a:r>
              <a:rPr lang="fa-IR" b="1" i="1" u="sng" dirty="0" smtClean="0"/>
              <a:t>افزایش سالانه ی حقوق</a:t>
            </a:r>
            <a:endParaRPr lang="fa-IR" dirty="0" smtClean="0"/>
          </a:p>
          <a:p>
            <a:pPr algn="just">
              <a:buNone/>
            </a:pPr>
            <a:r>
              <a:rPr lang="fa-IR" i="1" dirty="0" smtClean="0"/>
              <a:t>(ضریب افزایش سنواتی+1 )حقوق سال قبل=حقوق هر سال</a:t>
            </a:r>
            <a:endParaRPr lang="fa-IR" dirty="0" smtClean="0"/>
          </a:p>
          <a:p>
            <a:pPr algn="just">
              <a:buNone/>
            </a:pPr>
            <a:r>
              <a:rPr lang="fa-IR" i="1" dirty="0" smtClean="0"/>
              <a:t>که ضریب هر افزایش سنواتی سالانه به میزان 3-4-5- درصد خواهد بودکه  بر اساس ارزشیابی عملکردی-فرایندی-مصاحبه-پرداخت می شد</a:t>
            </a:r>
            <a:endParaRPr lang="fa-IR" dirty="0" smtClean="0"/>
          </a:p>
          <a:p>
            <a:pPr algn="just">
              <a:buNone/>
            </a:pPr>
            <a:r>
              <a:rPr lang="fa-IR" b="1" i="1" u="sng" dirty="0" smtClean="0"/>
              <a:t>مزایا وفوق العاده</a:t>
            </a:r>
            <a:endParaRPr lang="fa-IR" dirty="0" smtClean="0"/>
          </a:p>
          <a:p>
            <a:pPr algn="just">
              <a:buNone/>
            </a:pPr>
            <a:r>
              <a:rPr lang="fa-IR" i="1" dirty="0" smtClean="0"/>
              <a:t>فوق العاده شغل مبلغی علاوه بر حقوق است که به مستخدم رسمی داده می شود وبه پیشنهاد سازمان امور اداری و استخدامی کشور و تصویب هیات وزیران می باشد.</a:t>
            </a:r>
            <a:endParaRPr lang="fa-IR" dirty="0" smtClean="0"/>
          </a:p>
          <a:p>
            <a:pPr algn="just">
              <a:buNone/>
            </a:pPr>
            <a:r>
              <a:rPr lang="fa-IR" i="1" dirty="0" smtClean="0"/>
              <a:t>میزانمیزان ان حداقل برابر با50درصد حقوق مبنای گروه تعیین شده می باشد که با توجه به نوع کارو مسئملیت قابل افزایش تا150 درصد می باشد.</a:t>
            </a:r>
            <a:endParaRPr lang="fa-IR" dirty="0" smtClean="0"/>
          </a:p>
          <a:p>
            <a:pPr algn="just">
              <a:buNone/>
            </a:pPr>
            <a:r>
              <a:rPr lang="fa-IR" i="1" dirty="0" smtClean="0"/>
              <a:t>فوق العاده اضافه کاری معادل </a:t>
            </a:r>
            <a:r>
              <a:rPr lang="fa-IR" i="1" u="sng" dirty="0" smtClean="0"/>
              <a:t>یک صدو پنجاهم</a:t>
            </a:r>
            <a:r>
              <a:rPr lang="fa-IR" i="1" dirty="0" smtClean="0"/>
              <a:t> حقوق است و حداکثر تا 120ساعت در ماه به تایید وزیر یا مقام  مربوطه پرداخت می گردد. فوق العاده مانند(بدی اب و هوا- محرومیت تحصیلات زندگی- محل خدمت-روزانه- اشتغال خارج از کشور-مدیریت- نوبت کاری –ایاب و ذهاب- کمک هزینه اولاد و......)</a:t>
            </a:r>
            <a:endParaRPr lang="fa-IR" dirty="0" smtClean="0"/>
          </a:p>
          <a:p>
            <a:pPr algn="just">
              <a:buNone/>
            </a:pPr>
            <a:endParaRPr lang="en-US"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609600" y="506438"/>
            <a:ext cx="10972800" cy="5619732"/>
          </a:xfrm>
        </p:spPr>
        <p:txBody>
          <a:bodyPr>
            <a:normAutofit fontScale="92500"/>
          </a:bodyPr>
          <a:lstStyle/>
          <a:p>
            <a:pPr algn="just"/>
            <a:r>
              <a:rPr lang="fa-IR" b="1" i="1" u="sng" dirty="0" smtClean="0"/>
              <a:t>بازنشستگی</a:t>
            </a:r>
            <a:endParaRPr lang="fa-IR" dirty="0" smtClean="0"/>
          </a:p>
          <a:p>
            <a:pPr algn="just"/>
            <a:r>
              <a:rPr lang="fa-IR" i="1" dirty="0" smtClean="0"/>
              <a:t>درخواست خود یا اختیار دولت به علل مختلفی همچون سالخوردگی و فرسودگی به خدمت خاتمه می دهد گفته می شود.به 2شکل</a:t>
            </a:r>
            <a:r>
              <a:rPr lang="fa-IR" b="1" i="1" dirty="0" smtClean="0"/>
              <a:t>-1.به درخواست مستخدم برای اقایان 50سال با 25 سال سابقه کار وبرای خانم ها 45 سال سن 25 سال سابقه ی خدمت که باید با تقاضای کتبی و موافقت عالی ترین مقام اجرایی که کمتر از20 سال نباشد.</a:t>
            </a:r>
            <a:endParaRPr lang="fa-IR" dirty="0" smtClean="0"/>
          </a:p>
          <a:p>
            <a:pPr algn="just"/>
            <a:r>
              <a:rPr lang="fa-IR" b="1" i="1" dirty="0" smtClean="0"/>
              <a:t>ومبلغی به عنوان حق سنوات 45 روز حقوق به ازای هر سال سابقه کار پرداخت وحقوق مستمری سالانه نیز به وی اهداء می گردد </a:t>
            </a:r>
            <a:endParaRPr lang="fa-IR" dirty="0" smtClean="0"/>
          </a:p>
          <a:p>
            <a:pPr algn="just"/>
            <a:r>
              <a:rPr lang="fa-IR" b="1" i="1" dirty="0" smtClean="0"/>
              <a:t>2</a:t>
            </a:r>
            <a:r>
              <a:rPr lang="fa-IR" i="1" dirty="0" smtClean="0"/>
              <a:t>..بازنشستگی از سوی 60 سال سن و حداقل 20سال سابقه ی کار می باشد که به ان با زنشستگی اجباری گفته می شد.</a:t>
            </a:r>
            <a:r>
              <a:rPr lang="fa-IR" b="1" i="1" dirty="0" smtClean="0"/>
              <a:t> </a:t>
            </a:r>
            <a:endParaRPr lang="fa-IR" dirty="0" smtClean="0"/>
          </a:p>
          <a:p>
            <a:pPr algn="just"/>
            <a:r>
              <a:rPr lang="fa-IR" b="1" i="1" dirty="0" smtClean="0"/>
              <a:t> .</a:t>
            </a:r>
            <a:r>
              <a:rPr lang="fa-IR" i="1" dirty="0" smtClean="0"/>
              <a:t>بازنشستگی زودرس که به دلیل</a:t>
            </a:r>
            <a:r>
              <a:rPr lang="fa-IR" b="1" i="1" dirty="0" smtClean="0"/>
              <a:t>( تورم نیرو-عدم لیاقت</a:t>
            </a:r>
            <a:r>
              <a:rPr lang="fa-IR" i="1" dirty="0" smtClean="0"/>
              <a:t>)صورت می پذیرد و اثار حقوقی بازنشستگی خاتمه خدمت ودریافت حقوق بازنشستگی خواهدبود.</a:t>
            </a:r>
            <a:endParaRPr lang="fa-IR" dirty="0" smtClean="0"/>
          </a:p>
          <a:p>
            <a:pPr algn="just"/>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3" name="Content Placeholder 2"/>
          <p:cNvSpPr>
            <a:spLocks noGrp="1"/>
          </p:cNvSpPr>
          <p:nvPr>
            <p:ph idx="1"/>
          </p:nvPr>
        </p:nvSpPr>
        <p:spPr>
          <a:xfrm>
            <a:off x="482991" y="868686"/>
            <a:ext cx="10972800" cy="4525963"/>
          </a:xfrm>
        </p:spPr>
        <p:txBody>
          <a:bodyPr>
            <a:noAutofit/>
          </a:bodyPr>
          <a:lstStyle/>
          <a:p>
            <a:pPr algn="just"/>
            <a:r>
              <a:rPr lang="fa-IR" b="1" i="1" u="sng" dirty="0" smtClean="0"/>
              <a:t>حقوق وظیفه</a:t>
            </a:r>
            <a:endParaRPr lang="fa-IR" dirty="0" smtClean="0"/>
          </a:p>
          <a:p>
            <a:pPr algn="just"/>
            <a:r>
              <a:rPr lang="fa-IR" i="1" dirty="0" smtClean="0"/>
              <a:t>به 2 شکل از کار افتادگی که شامل 2قسم می باشد از کار افتادگی در حین وظیفه ناشی از کار-از کارافتادگی خارج از کار وظیفه که از حقوق مستمری وحق سنوات برخوردار خواهد شد.</a:t>
            </a:r>
            <a:endParaRPr lang="fa-IR" dirty="0" smtClean="0"/>
          </a:p>
          <a:p>
            <a:pPr algn="just"/>
            <a:r>
              <a:rPr lang="fa-IR" i="1" dirty="0" smtClean="0"/>
              <a:t>قسم دوم..حقوق وظیفه ی وراث=در این خصوص نیز بازماندگان علاوه بر مستمری ثابت از حق سنوات برخوردار خواهند شد که بر حسب شرایط ذیل متغیر خواهد شد</a:t>
            </a:r>
            <a:endParaRPr lang="fa-IR" dirty="0" smtClean="0"/>
          </a:p>
          <a:p>
            <a:pPr algn="just"/>
            <a:r>
              <a:rPr lang="fa-IR" b="1" i="1" u="sng" dirty="0" smtClean="0"/>
              <a:t>1.فوت مستخدم در اثر انجام وظیفه</a:t>
            </a:r>
            <a:endParaRPr lang="fa-IR" dirty="0" smtClean="0"/>
          </a:p>
          <a:p>
            <a:pPr algn="just"/>
            <a:r>
              <a:rPr lang="fa-IR" b="1" i="1" u="sng" dirty="0" smtClean="0"/>
              <a:t>2.فوت مستخدم در اثر حوادث خارج از کار</a:t>
            </a:r>
            <a:endParaRPr lang="fa-IR" dirty="0" smtClean="0"/>
          </a:p>
          <a:p>
            <a:pPr algn="just"/>
            <a:r>
              <a:rPr lang="fa-IR" b="1" i="1" u="sng" dirty="0" smtClean="0"/>
              <a:t>3.فوت مستخدم قبل و پس از رسیدن به سن بازنشستگی</a:t>
            </a:r>
            <a:endParaRPr lang="fa-IR" dirty="0" smtClean="0"/>
          </a:p>
          <a:p>
            <a:pPr algn="just"/>
            <a:endParaRPr lang="en-US"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fa-IR" sz="4400" b="1" i="1" u="sng" dirty="0" smtClean="0"/>
              <a:t>تذکر</a:t>
            </a:r>
            <a:r>
              <a:rPr lang="fa-IR" sz="4400" b="1" i="1" dirty="0" smtClean="0"/>
              <a:t>=میزان حقوق وظیفه ی وارث بر حسب تعداد بازماندگان متغیر است وراث قانونی شامل فرزندان-زوج و زوجه مادر و پدر –نوادگان(که پدرشان فوت شده باشد)تحت کفالت باشند وشرایط مستمری برای فرزندان مذکر و مونث متغیر می باشد که از سوی مراجع صلاحیت دار می باشد.</a:t>
            </a:r>
            <a:endParaRPr lang="en-US" sz="4400"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dirty="0" smtClean="0"/>
              <a:t>تکالیف و مسئولیتهای مستخدمین</a:t>
            </a:r>
            <a:endParaRPr lang="en-US" dirty="0"/>
          </a:p>
        </p:txBody>
      </p:sp>
      <p:sp>
        <p:nvSpPr>
          <p:cNvPr id="3" name="Content Placeholder 2"/>
          <p:cNvSpPr>
            <a:spLocks noGrp="1"/>
          </p:cNvSpPr>
          <p:nvPr>
            <p:ph idx="1"/>
          </p:nvPr>
        </p:nvSpPr>
        <p:spPr>
          <a:xfrm>
            <a:off x="553329" y="1445461"/>
            <a:ext cx="10972800" cy="4525963"/>
          </a:xfrm>
        </p:spPr>
        <p:txBody>
          <a:bodyPr/>
          <a:lstStyle/>
          <a:p>
            <a:pPr algn="just">
              <a:buNone/>
            </a:pPr>
            <a:endParaRPr lang="fa-IR" dirty="0" smtClean="0"/>
          </a:p>
          <a:p>
            <a:pPr algn="just">
              <a:buNone/>
            </a:pPr>
            <a:r>
              <a:rPr lang="fa-IR" dirty="0" smtClean="0"/>
              <a:t>1 - رعایت سلسله مراتب اداری</a:t>
            </a:r>
          </a:p>
          <a:p>
            <a:pPr algn="just">
              <a:buNone/>
            </a:pPr>
            <a:r>
              <a:rPr lang="fa-IR" dirty="0" smtClean="0"/>
              <a:t>2– منع داشتن دو شغل  </a:t>
            </a:r>
          </a:p>
          <a:p>
            <a:pPr algn="just">
              <a:buNone/>
            </a:pPr>
            <a:r>
              <a:rPr lang="fa-IR" dirty="0" smtClean="0"/>
              <a:t>3 – عدم سوء استفاده از موقعیت اداری</a:t>
            </a:r>
          </a:p>
          <a:p>
            <a:pPr algn="just">
              <a:buNone/>
            </a:pPr>
            <a:r>
              <a:rPr lang="fa-IR" dirty="0" smtClean="0"/>
              <a:t>4 – رازداری</a:t>
            </a:r>
          </a:p>
          <a:p>
            <a:pPr algn="just">
              <a:buNone/>
            </a:pPr>
            <a:r>
              <a:rPr lang="fa-IR" dirty="0" smtClean="0"/>
              <a:t>5 – وفاداری</a:t>
            </a:r>
          </a:p>
          <a:p>
            <a:pPr algn="just">
              <a:buNone/>
            </a:pPr>
            <a:r>
              <a:rPr lang="fa-IR" dirty="0" smtClean="0"/>
              <a:t>6 – اقامتگاه اجباری</a:t>
            </a:r>
          </a:p>
          <a:p>
            <a:pPr algn="just">
              <a:buNone/>
            </a:pPr>
            <a:endParaRPr lang="en-US" dirty="0"/>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LENOVO\Downloads\BlackLeather.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
        <p:nvSpPr>
          <p:cNvPr id="2" name="Title 1"/>
          <p:cNvSpPr>
            <a:spLocks noGrp="1"/>
          </p:cNvSpPr>
          <p:nvPr>
            <p:ph type="title"/>
          </p:nvPr>
        </p:nvSpPr>
        <p:spPr/>
        <p:txBody>
          <a:bodyPr/>
          <a:lstStyle/>
          <a:p>
            <a:r>
              <a:rPr lang="fa-IR" dirty="0" smtClean="0"/>
              <a:t>رعایت سلسله مراتب اداری</a:t>
            </a:r>
            <a:endParaRPr lang="en-US" dirty="0"/>
          </a:p>
        </p:txBody>
      </p:sp>
      <p:sp>
        <p:nvSpPr>
          <p:cNvPr id="3" name="Content Placeholder 2"/>
          <p:cNvSpPr>
            <a:spLocks noGrp="1"/>
          </p:cNvSpPr>
          <p:nvPr>
            <p:ph idx="1"/>
          </p:nvPr>
        </p:nvSpPr>
        <p:spPr/>
        <p:txBody>
          <a:bodyPr/>
          <a:lstStyle/>
          <a:p>
            <a:r>
              <a:rPr lang="fa-IR" dirty="0" smtClean="0"/>
              <a:t>ماده ۵۴ قانون استخدام کشوری نخستین تکلیفی که برای مستخدمین دولت تعیین کرده است رعایت سلسله مراتب اداری است که مقرر می دارد: (مستخدم مکلف است درحدود قوانین و مقررات، احکام و اوامر رؤسای مافوق خود را در امور اداری اطاعت نماید). </a:t>
            </a:r>
            <a:endParaRPr lang="en-US" dirty="0"/>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200053" y="835003"/>
            <a:ext cx="7105651" cy="3139321"/>
          </a:xfrm>
          <a:prstGeom prst="rect">
            <a:avLst/>
          </a:prstGeom>
          <a:noFill/>
          <a:ln w="9525">
            <a:noFill/>
            <a:miter lim="800000"/>
            <a:headEnd/>
            <a:tailEnd/>
          </a:ln>
          <a:effectLst/>
        </p:spPr>
        <p:txBody>
          <a:bodyPr>
            <a:spAutoFit/>
          </a:bodyPr>
          <a:lstStyle/>
          <a:p>
            <a:pPr algn="ctr">
              <a:defRPr/>
            </a:pPr>
            <a:r>
              <a:rPr lang="fa-IR" sz="6600" b="1" dirty="0">
                <a:latin typeface="Times New Roman" pitchFamily="18" charset="0"/>
                <a:cs typeface="B Traffic" pitchFamily="2" charset="-78"/>
              </a:rPr>
              <a:t>قوانین                   ومقررات                  انضباطی       </a:t>
            </a:r>
            <a:endParaRPr lang="ar-SA" sz="6600" b="1" dirty="0">
              <a:latin typeface="Times New Roman" pitchFamily="18" charset="0"/>
              <a:cs typeface="B Traffic" pitchFamily="2" charset="-78"/>
            </a:endParaRPr>
          </a:p>
        </p:txBody>
      </p:sp>
      <p:sp>
        <p:nvSpPr>
          <p:cNvPr id="47108" name="Text Box 4"/>
          <p:cNvSpPr txBox="1">
            <a:spLocks noChangeArrowheads="1"/>
          </p:cNvSpPr>
          <p:nvPr/>
        </p:nvSpPr>
        <p:spPr bwMode="auto">
          <a:xfrm>
            <a:off x="334434" y="5575300"/>
            <a:ext cx="3746500" cy="800100"/>
          </a:xfrm>
          <a:prstGeom prst="rect">
            <a:avLst/>
          </a:prstGeom>
          <a:noFill/>
          <a:ln w="12700" cap="sq">
            <a:noFill/>
            <a:miter lim="800000"/>
            <a:headEnd type="none" w="sm" len="sm"/>
            <a:tailEnd type="none" w="sm" len="sm"/>
          </a:ln>
          <a:effectLst/>
        </p:spPr>
        <p:txBody>
          <a:bodyPr>
            <a:spAutoFit/>
          </a:bodyPr>
          <a:lstStyle/>
          <a:p>
            <a:pPr algn="r">
              <a:defRPr/>
            </a:pPr>
            <a:endParaRPr lang="fa-IR" sz="1600" b="1" dirty="0">
              <a:solidFill>
                <a:srgbClr val="B63806"/>
              </a:solidFill>
              <a:effectLst>
                <a:outerShdw blurRad="38100" dist="38100" dir="2700000" algn="tl">
                  <a:srgbClr val="C0C0C0"/>
                </a:outerShdw>
              </a:effectLst>
              <a:latin typeface="Times New Roman" pitchFamily="18" charset="0"/>
              <a:cs typeface="B Traffic" pitchFamily="2" charset="-78"/>
            </a:endParaRPr>
          </a:p>
          <a:p>
            <a:pPr algn="r" rtl="1">
              <a:spcBef>
                <a:spcPct val="50000"/>
              </a:spcBef>
              <a:defRPr/>
            </a:pPr>
            <a:endParaRPr lang="en-US" sz="2000" b="1" dirty="0">
              <a:solidFill>
                <a:srgbClr val="FF6600"/>
              </a:solidFill>
              <a:effectLst>
                <a:outerShdw blurRad="38100" dist="38100" dir="2700000" algn="tl">
                  <a:srgbClr val="C0C0C0"/>
                </a:outerShdw>
              </a:effectLst>
              <a:latin typeface="Times New Roman" pitchFamily="18" charset="0"/>
              <a:cs typeface="B Traffic" pitchFamily="2" charset="-78"/>
            </a:endParaRPr>
          </a:p>
        </p:txBody>
      </p:sp>
      <p:pic>
        <p:nvPicPr>
          <p:cNvPr id="4101" name="Picture 5" descr="tarazoo"/>
          <p:cNvPicPr>
            <a:picLocks noChangeAspect="1" noChangeArrowheads="1"/>
          </p:cNvPicPr>
          <p:nvPr/>
        </p:nvPicPr>
        <p:blipFill>
          <a:blip r:embed="rId2" cstate="print">
            <a:lum bright="-38000" contrast="64000"/>
          </a:blip>
          <a:srcRect/>
          <a:stretch>
            <a:fillRect/>
          </a:stretch>
        </p:blipFill>
        <p:spPr bwMode="auto">
          <a:xfrm>
            <a:off x="5327651" y="4233864"/>
            <a:ext cx="5088467" cy="26241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2"/>
          <p:cNvSpPr txBox="1">
            <a:spLocks noChangeArrowheads="1"/>
          </p:cNvSpPr>
          <p:nvPr/>
        </p:nvSpPr>
        <p:spPr bwMode="auto">
          <a:xfrm>
            <a:off x="0" y="404813"/>
            <a:ext cx="10416117" cy="732508"/>
          </a:xfrm>
          <a:prstGeom prst="rect">
            <a:avLst/>
          </a:prstGeom>
          <a:noFill/>
          <a:ln w="9525">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fa-IR" sz="3200" b="1" dirty="0">
                <a:effectLst>
                  <a:outerShdw blurRad="38100" dist="38100" dir="2700000" algn="tl">
                    <a:srgbClr val="C0C0C0"/>
                  </a:outerShdw>
                </a:effectLst>
                <a:latin typeface="Times New Roman" pitchFamily="18" charset="0"/>
                <a:cs typeface="B Traffic" pitchFamily="2" charset="-78"/>
              </a:rPr>
              <a:t>انواع تخلفات اداری</a:t>
            </a:r>
            <a:endParaRPr lang="en-US" sz="3200" b="1" dirty="0">
              <a:effectLst>
                <a:outerShdw blurRad="38100" dist="38100" dir="2700000" algn="tl">
                  <a:srgbClr val="C0C0C0"/>
                </a:outerShdw>
              </a:effectLst>
              <a:latin typeface="Times New Roman" pitchFamily="18" charset="0"/>
              <a:cs typeface="B Traffic" pitchFamily="2" charset="-78"/>
            </a:endParaRPr>
          </a:p>
        </p:txBody>
      </p:sp>
      <p:sp>
        <p:nvSpPr>
          <p:cNvPr id="139268" name="Text Box 4"/>
          <p:cNvSpPr txBox="1">
            <a:spLocks noChangeArrowheads="1"/>
          </p:cNvSpPr>
          <p:nvPr/>
        </p:nvSpPr>
        <p:spPr bwMode="auto">
          <a:xfrm>
            <a:off x="0" y="1681163"/>
            <a:ext cx="10320867" cy="3683000"/>
          </a:xfrm>
          <a:prstGeom prst="rect">
            <a:avLst/>
          </a:prstGeom>
          <a:noFill/>
          <a:ln w="9525" algn="ctr">
            <a:noFill/>
            <a:miter lim="800000"/>
            <a:headEnd/>
            <a:tailEnd/>
          </a:ln>
          <a:effectLst/>
        </p:spPr>
        <p:txBody>
          <a:bodyPr>
            <a:spAutoFit/>
          </a:bodyPr>
          <a:lstStyle/>
          <a:p>
            <a:pPr algn="just" rtl="1">
              <a:lnSpc>
                <a:spcPct val="140000"/>
              </a:lnSpc>
              <a:defRPr/>
            </a:pPr>
            <a:endParaRPr lang="fa-IR" sz="2800" b="1" dirty="0">
              <a:effectLst>
                <a:outerShdw blurRad="38100" dist="38100" dir="2700000" algn="tl">
                  <a:srgbClr val="C0C0C0"/>
                </a:outerShdw>
              </a:effectLst>
              <a:latin typeface="Times New Roman" pitchFamily="18" charset="0"/>
              <a:cs typeface="B Traffic" pitchFamily="2" charset="-78"/>
            </a:endParaRPr>
          </a:p>
          <a:p>
            <a:pPr algn="just" rtl="1">
              <a:lnSpc>
                <a:spcPct val="140000"/>
              </a:lnSpc>
              <a:defRPr/>
            </a:pPr>
            <a:r>
              <a:rPr lang="fa-IR" sz="2800" b="1" dirty="0">
                <a:effectLst>
                  <a:outerShdw blurRad="38100" dist="38100" dir="2700000" algn="tl">
                    <a:srgbClr val="C0C0C0"/>
                  </a:outerShdw>
                </a:effectLst>
                <a:latin typeface="Times New Roman" pitchFamily="18" charset="0"/>
                <a:cs typeface="B Traffic" pitchFamily="2" charset="-78"/>
              </a:rPr>
              <a:t>تخلفات اداری به چهار گروه اصلی تقسیم شده است.</a:t>
            </a:r>
            <a:endParaRPr lang="en-US" sz="2800" b="1" dirty="0">
              <a:effectLst>
                <a:outerShdw blurRad="38100" dist="38100" dir="2700000" algn="tl">
                  <a:srgbClr val="C0C0C0"/>
                </a:outerShdw>
              </a:effectLst>
              <a:latin typeface="Times New Roman" pitchFamily="18" charset="0"/>
              <a:cs typeface="B Traffic" pitchFamily="2" charset="-78"/>
            </a:endParaRPr>
          </a:p>
          <a:p>
            <a:pPr marL="514350" indent="-514350" algn="just" rtl="1">
              <a:lnSpc>
                <a:spcPct val="140000"/>
              </a:lnSpc>
              <a:buFont typeface="+mj-lt"/>
              <a:buAutoNum type="arabicPeriod"/>
              <a:defRPr/>
            </a:pPr>
            <a:r>
              <a:rPr lang="fa-IR" sz="2800" b="1" dirty="0">
                <a:effectLst>
                  <a:outerShdw blurRad="38100" dist="38100" dir="2700000" algn="tl">
                    <a:srgbClr val="C0C0C0"/>
                  </a:outerShdw>
                </a:effectLst>
                <a:latin typeface="Times New Roman" pitchFamily="18" charset="0"/>
                <a:cs typeface="B Traffic" pitchFamily="2" charset="-78"/>
              </a:rPr>
              <a:t>تأخیر و غیبت</a:t>
            </a:r>
          </a:p>
          <a:p>
            <a:pPr marL="514350" indent="-514350" algn="just" rtl="1">
              <a:lnSpc>
                <a:spcPct val="140000"/>
              </a:lnSpc>
              <a:buFont typeface="+mj-lt"/>
              <a:buAutoNum type="arabicPeriod"/>
              <a:defRPr/>
            </a:pPr>
            <a:r>
              <a:rPr lang="fa-IR" sz="2800" b="1" dirty="0">
                <a:effectLst>
                  <a:outerShdw blurRad="38100" dist="38100" dir="2700000" algn="tl">
                    <a:srgbClr val="C0C0C0"/>
                  </a:outerShdw>
                </a:effectLst>
                <a:latin typeface="Times New Roman" pitchFamily="18" charset="0"/>
                <a:cs typeface="B Traffic" pitchFamily="2" charset="-78"/>
              </a:rPr>
              <a:t>رفتار نامعقول کارمند در داخل سازمان</a:t>
            </a:r>
          </a:p>
          <a:p>
            <a:pPr marL="514350" indent="-514350" algn="just" rtl="1">
              <a:lnSpc>
                <a:spcPct val="140000"/>
              </a:lnSpc>
              <a:buFont typeface="+mj-lt"/>
              <a:buAutoNum type="arabicPeriod"/>
              <a:defRPr/>
            </a:pPr>
            <a:r>
              <a:rPr lang="fa-IR" sz="2800" b="1" dirty="0">
                <a:effectLst>
                  <a:outerShdw blurRad="38100" dist="38100" dir="2700000" algn="tl">
                    <a:srgbClr val="C0C0C0"/>
                  </a:outerShdw>
                </a:effectLst>
                <a:latin typeface="Times New Roman" pitchFamily="18" charset="0"/>
                <a:cs typeface="B Traffic" pitchFamily="2" charset="-78"/>
              </a:rPr>
              <a:t>تقلب و نادرستی</a:t>
            </a:r>
          </a:p>
          <a:p>
            <a:pPr marL="514350" indent="-514350" algn="just" rtl="1">
              <a:lnSpc>
                <a:spcPct val="140000"/>
              </a:lnSpc>
              <a:buFont typeface="+mj-lt"/>
              <a:buAutoNum type="arabicPeriod"/>
              <a:defRPr/>
            </a:pPr>
            <a:r>
              <a:rPr lang="fa-IR" sz="2800" b="1" dirty="0">
                <a:effectLst>
                  <a:outerShdw blurRad="38100" dist="38100" dir="2700000" algn="tl">
                    <a:srgbClr val="C0C0C0"/>
                  </a:outerShdw>
                </a:effectLst>
                <a:latin typeface="Times New Roman" pitchFamily="18" charset="0"/>
                <a:cs typeface="B Traffic" pitchFamily="2" charset="-78"/>
              </a:rPr>
              <a:t>رفتار نا معقول کارمند در خارج از سازمان</a:t>
            </a:r>
            <a:endParaRPr lang="en-US" sz="28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Text Box 2"/>
          <p:cNvSpPr txBox="1">
            <a:spLocks noChangeArrowheads="1"/>
          </p:cNvSpPr>
          <p:nvPr/>
        </p:nvSpPr>
        <p:spPr bwMode="auto">
          <a:xfrm>
            <a:off x="407972" y="404813"/>
            <a:ext cx="10416117" cy="732508"/>
          </a:xfrm>
          <a:prstGeom prst="rect">
            <a:avLst/>
          </a:prstGeom>
          <a:noFill/>
          <a:ln w="9525">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1 - اعمال و رفتار خلاف شئون شغلي يا اداري .</a:t>
            </a:r>
            <a:endParaRPr lang="en-US" sz="3200" b="1">
              <a:effectLst>
                <a:outerShdw blurRad="38100" dist="38100" dir="2700000" algn="tl">
                  <a:srgbClr val="C0C0C0"/>
                </a:outerShdw>
              </a:effectLst>
              <a:latin typeface="Times New Roman" pitchFamily="18" charset="0"/>
              <a:cs typeface="B Traffic" pitchFamily="2" charset="-78"/>
            </a:endParaRPr>
          </a:p>
        </p:txBody>
      </p:sp>
      <p:sp>
        <p:nvSpPr>
          <p:cNvPr id="192516" name="Text Box 4"/>
          <p:cNvSpPr txBox="1">
            <a:spLocks noChangeArrowheads="1"/>
          </p:cNvSpPr>
          <p:nvPr/>
        </p:nvSpPr>
        <p:spPr bwMode="auto">
          <a:xfrm>
            <a:off x="407972" y="1681163"/>
            <a:ext cx="10416117" cy="3453253"/>
          </a:xfrm>
          <a:prstGeom prst="rect">
            <a:avLst/>
          </a:prstGeom>
          <a:noFill/>
          <a:ln w="9525" algn="ctr">
            <a:noFill/>
            <a:miter lim="800000"/>
            <a:headEnd/>
            <a:tailEnd/>
          </a:ln>
          <a:effectLst/>
        </p:spPr>
        <p:txBody>
          <a:bodyPr>
            <a:spAutoFit/>
          </a:bodyPr>
          <a:lstStyle/>
          <a:p>
            <a:pPr algn="just" rtl="1">
              <a:lnSpc>
                <a:spcPct val="130000"/>
              </a:lnSpc>
              <a:defRPr/>
            </a:pPr>
            <a:r>
              <a:rPr lang="ar-SA" sz="2400" b="1">
                <a:effectLst>
                  <a:outerShdw blurRad="38100" dist="38100" dir="2700000" algn="tl">
                    <a:srgbClr val="C0C0C0"/>
                  </a:outerShdw>
                </a:effectLst>
                <a:latin typeface="Times New Roman" pitchFamily="18" charset="0"/>
                <a:cs typeface="B Traffic" pitchFamily="2" charset="-78"/>
              </a:rPr>
              <a:t>هر فعل یا ترک فعلی که مغایر با شئونات شغلی یا اداری مستخدم دولت است مشمول این بند قرار می گیرد، </a:t>
            </a:r>
            <a:endParaRPr lang="fa-IR" sz="2400" b="1">
              <a:effectLst>
                <a:outerShdw blurRad="38100" dist="38100" dir="2700000" algn="tl">
                  <a:srgbClr val="C0C0C0"/>
                </a:outerShdw>
              </a:effectLst>
              <a:latin typeface="Times New Roman" pitchFamily="18" charset="0"/>
              <a:cs typeface="B Traffic" pitchFamily="2" charset="-78"/>
            </a:endParaRPr>
          </a:p>
          <a:p>
            <a:pPr algn="just" rtl="1">
              <a:lnSpc>
                <a:spcPct val="130000"/>
              </a:lnSpc>
              <a:defRPr/>
            </a:pPr>
            <a:r>
              <a:rPr lang="ar-SA" sz="2400" b="1">
                <a:effectLst>
                  <a:outerShdw blurRad="38100" dist="38100" dir="2700000" algn="tl">
                    <a:srgbClr val="C0C0C0"/>
                  </a:outerShdw>
                </a:effectLst>
                <a:latin typeface="Times New Roman" pitchFamily="18" charset="0"/>
                <a:cs typeface="B Traffic" pitchFamily="2" charset="-78"/>
              </a:rPr>
              <a:t>ممکن است مستخدم دولت</a:t>
            </a:r>
            <a:r>
              <a:rPr lang="fa-IR" sz="2400" b="1">
                <a:effectLst>
                  <a:outerShdw blurRad="38100" dist="38100" dir="2700000" algn="tl">
                    <a:srgbClr val="C0C0C0"/>
                  </a:outerShdw>
                </a:effectLst>
                <a:latin typeface="Times New Roman" pitchFamily="18" charset="0"/>
                <a:cs typeface="B Traffic" pitchFamily="2" charset="-78"/>
              </a:rPr>
              <a:t> در حین انجام وظیفه</a:t>
            </a:r>
            <a:r>
              <a:rPr lang="ar-SA" sz="2400" b="1">
                <a:effectLst>
                  <a:outerShdw blurRad="38100" dist="38100" dir="2700000" algn="tl">
                    <a:srgbClr val="C0C0C0"/>
                  </a:outerShdw>
                </a:effectLst>
                <a:latin typeface="Times New Roman" pitchFamily="18" charset="0"/>
                <a:cs typeface="B Traffic" pitchFamily="2" charset="-78"/>
              </a:rPr>
              <a:t> مرتکب فعلی گردد که به حیثیت شغلی وی خدشه وارد شود </a:t>
            </a:r>
            <a:endParaRPr lang="fa-IR" sz="2400" b="1">
              <a:effectLst>
                <a:outerShdw blurRad="38100" dist="38100" dir="2700000" algn="tl">
                  <a:srgbClr val="C0C0C0"/>
                </a:outerShdw>
              </a:effectLst>
              <a:latin typeface="Times New Roman" pitchFamily="18" charset="0"/>
              <a:cs typeface="B Traffic" pitchFamily="2" charset="-78"/>
            </a:endParaRPr>
          </a:p>
          <a:p>
            <a:pPr algn="just" rtl="1">
              <a:lnSpc>
                <a:spcPct val="130000"/>
              </a:lnSpc>
              <a:defRPr/>
            </a:pPr>
            <a:r>
              <a:rPr lang="ar-SA" sz="2400" b="1">
                <a:effectLst>
                  <a:outerShdw blurRad="38100" dist="38100" dir="2700000" algn="tl">
                    <a:srgbClr val="C0C0C0"/>
                  </a:outerShdw>
                </a:effectLst>
                <a:latin typeface="Times New Roman" pitchFamily="18" charset="0"/>
                <a:cs typeface="B Traffic" pitchFamily="2" charset="-78"/>
              </a:rPr>
              <a:t>یا عملی </a:t>
            </a:r>
            <a:r>
              <a:rPr lang="fa-IR" sz="2400" b="1">
                <a:effectLst>
                  <a:outerShdw blurRad="38100" dist="38100" dir="2700000" algn="tl">
                    <a:srgbClr val="C0C0C0"/>
                  </a:outerShdw>
                </a:effectLst>
                <a:latin typeface="Times New Roman" pitchFamily="18" charset="0"/>
                <a:cs typeface="B Traffic" pitchFamily="2" charset="-78"/>
              </a:rPr>
              <a:t>در خارج از اداره </a:t>
            </a:r>
            <a:r>
              <a:rPr lang="ar-SA" sz="2400" b="1">
                <a:effectLst>
                  <a:outerShdw blurRad="38100" dist="38100" dir="2700000" algn="tl">
                    <a:srgbClr val="C0C0C0"/>
                  </a:outerShdw>
                </a:effectLst>
                <a:latin typeface="Times New Roman" pitchFamily="18" charset="0"/>
                <a:cs typeface="B Traffic" pitchFamily="2" charset="-78"/>
              </a:rPr>
              <a:t>انجام دهد که شان اداری و صنفی وی را زیر سئوال ببرد </a:t>
            </a:r>
            <a:endParaRPr lang="fa-IR" sz="2400" b="1">
              <a:effectLst>
                <a:outerShdw blurRad="38100" dist="38100" dir="2700000" algn="tl">
                  <a:srgbClr val="C0C0C0"/>
                </a:outerShdw>
              </a:effectLst>
              <a:latin typeface="Times New Roman" pitchFamily="18" charset="0"/>
              <a:cs typeface="B Traffic" pitchFamily="2" charset="-78"/>
            </a:endParaRPr>
          </a:p>
          <a:p>
            <a:pPr algn="just" rtl="1">
              <a:lnSpc>
                <a:spcPct val="130000"/>
              </a:lnSpc>
              <a:defRPr/>
            </a:pPr>
            <a:r>
              <a:rPr lang="fa-IR" sz="2400" b="1">
                <a:effectLst>
                  <a:outerShdw blurRad="38100" dist="38100" dir="2700000" algn="tl">
                    <a:srgbClr val="C0C0C0"/>
                  </a:outerShdw>
                </a:effectLst>
                <a:latin typeface="Times New Roman" pitchFamily="18" charset="0"/>
                <a:cs typeface="B Traffic" pitchFamily="2" charset="-78"/>
              </a:rPr>
              <a:t>مانند</a:t>
            </a:r>
            <a:r>
              <a:rPr lang="ar-SA" sz="2400" b="1">
                <a:effectLst>
                  <a:outerShdw blurRad="38100" dist="38100" dir="2700000" algn="tl">
                    <a:srgbClr val="C0C0C0"/>
                  </a:outerShdw>
                </a:effectLst>
                <a:latin typeface="Times New Roman" pitchFamily="18" charset="0"/>
                <a:cs typeface="B Traffic" pitchFamily="2" charset="-78"/>
              </a:rPr>
              <a:t> سرقت، کلاهبرداری، دادن رشوه، کشیدن چک بلامحل و یا اشتغال به کارهایی که حیثیت شغلی او را خدشه دار سازد</a:t>
            </a:r>
            <a:endParaRPr lang="en-US" sz="24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AutoShape 2">
            <a:hlinkClick r:id="" action="ppaction://noaction"/>
          </p:cNvPr>
          <p:cNvSpPr>
            <a:spLocks noChangeArrowheads="1"/>
          </p:cNvSpPr>
          <p:nvPr/>
        </p:nvSpPr>
        <p:spPr bwMode="auto">
          <a:xfrm>
            <a:off x="10581218" y="6308725"/>
            <a:ext cx="1439333" cy="287338"/>
          </a:xfrm>
          <a:prstGeom prst="roundRect">
            <a:avLst>
              <a:gd name="adj" fmla="val 16667"/>
            </a:avLst>
          </a:prstGeom>
          <a:solidFill>
            <a:srgbClr val="003366"/>
          </a:solidFill>
          <a:ln w="9525">
            <a:solidFill>
              <a:schemeClr val="tx1"/>
            </a:solidFill>
            <a:round/>
            <a:headEnd/>
            <a:tailEnd/>
          </a:ln>
          <a:effectLst>
            <a:prstShdw prst="shdw17" dist="17961" dir="2700000">
              <a:schemeClr val="tx1">
                <a:gamma/>
                <a:shade val="60000"/>
                <a:invGamma/>
              </a:schemeClr>
            </a:prstShdw>
          </a:effectLst>
        </p:spPr>
        <p:txBody>
          <a:bodyPr wrap="none" anchor="ctr"/>
          <a:lstStyle/>
          <a:p>
            <a:pPr algn="ctr">
              <a:defRPr/>
            </a:pPr>
            <a:r>
              <a:rPr lang="fa-IR" sz="1200">
                <a:cs typeface="B Titr" pitchFamily="2" charset="-78"/>
              </a:rPr>
              <a:t>برگشت به فهرست</a:t>
            </a:r>
            <a:endParaRPr lang="en-US" sz="1200">
              <a:cs typeface="B Titr" pitchFamily="2" charset="-78"/>
            </a:endParaRPr>
          </a:p>
        </p:txBody>
      </p:sp>
      <p:sp>
        <p:nvSpPr>
          <p:cNvPr id="140291" name="Text Box 3"/>
          <p:cNvSpPr txBox="1">
            <a:spLocks noChangeArrowheads="1"/>
          </p:cNvSpPr>
          <p:nvPr/>
        </p:nvSpPr>
        <p:spPr bwMode="auto">
          <a:xfrm>
            <a:off x="0" y="476250"/>
            <a:ext cx="10320867"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2 - نقض قوانين و مقررات مربوط. </a:t>
            </a:r>
            <a:endParaRPr lang="fa-IR" sz="32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Text Box 3"/>
          <p:cNvSpPr txBox="1">
            <a:spLocks noChangeArrowheads="1"/>
          </p:cNvSpPr>
          <p:nvPr/>
        </p:nvSpPr>
        <p:spPr bwMode="auto">
          <a:xfrm>
            <a:off x="431800" y="260350"/>
            <a:ext cx="9889067" cy="1289050"/>
          </a:xfrm>
          <a:prstGeom prst="rect">
            <a:avLst/>
          </a:prstGeom>
          <a:solidFill>
            <a:schemeClr val="tx1"/>
          </a:solidFill>
          <a:ln w="9525" algn="ctr">
            <a:noFill/>
            <a:miter lim="800000"/>
            <a:headEnd/>
            <a:tailEnd/>
          </a:ln>
          <a:effectLst/>
        </p:spPr>
        <p:txBody>
          <a:bodyPr>
            <a:spAutoFit/>
          </a:bodyPr>
          <a:lstStyle/>
          <a:p>
            <a:pPr algn="just" rtl="1">
              <a:lnSpc>
                <a:spcPct val="140000"/>
              </a:lnSpc>
              <a:defRPr/>
            </a:pPr>
            <a:r>
              <a:rPr lang="ar-SA" sz="2800" b="1">
                <a:solidFill>
                  <a:srgbClr val="FF6600"/>
                </a:solidFill>
                <a:effectLst>
                  <a:outerShdw blurRad="38100" dist="38100" dir="2700000" algn="tl">
                    <a:srgbClr val="C0C0C0"/>
                  </a:outerShdw>
                </a:effectLst>
                <a:latin typeface="Times New Roman" pitchFamily="18" charset="0"/>
                <a:cs typeface="B Traffic" pitchFamily="2" charset="-78"/>
              </a:rPr>
              <a:t>3</a:t>
            </a:r>
            <a:r>
              <a:rPr lang="ar-SA" sz="2400" b="1">
                <a:solidFill>
                  <a:srgbClr val="000066"/>
                </a:solidFill>
                <a:effectLst>
                  <a:outerShdw blurRad="38100" dist="38100" dir="2700000" algn="tl">
                    <a:srgbClr val="C0C0C0"/>
                  </a:outerShdw>
                </a:effectLst>
                <a:latin typeface="Times New Roman" pitchFamily="18" charset="0"/>
                <a:cs typeface="B Traffic" pitchFamily="2" charset="-78"/>
              </a:rPr>
              <a:t> </a:t>
            </a:r>
            <a:r>
              <a:rPr lang="ar-SA" sz="2800" b="1">
                <a:solidFill>
                  <a:srgbClr val="FF6600"/>
                </a:solidFill>
                <a:effectLst>
                  <a:outerShdw blurRad="38100" dist="38100" dir="2700000" algn="tl">
                    <a:srgbClr val="C0C0C0"/>
                  </a:outerShdw>
                </a:effectLst>
                <a:latin typeface="Times New Roman" pitchFamily="18" charset="0"/>
                <a:cs typeface="B Traffic" pitchFamily="2" charset="-78"/>
              </a:rPr>
              <a:t>- ايجاد نارضايتي در ارباب رجوع يا انجام ندادن يا تاخير در انجام امور قانوني آن</a:t>
            </a:r>
            <a:r>
              <a:rPr lang="fa-IR" sz="2800" b="1">
                <a:solidFill>
                  <a:srgbClr val="FF6600"/>
                </a:solidFill>
                <a:effectLst>
                  <a:outerShdw blurRad="38100" dist="38100" dir="2700000" algn="tl">
                    <a:srgbClr val="C0C0C0"/>
                  </a:outerShdw>
                </a:effectLst>
                <a:latin typeface="Times New Roman" pitchFamily="18" charset="0"/>
                <a:cs typeface="B Traffic" pitchFamily="2" charset="-78"/>
              </a:rPr>
              <a:t> </a:t>
            </a:r>
            <a:r>
              <a:rPr lang="ar-SA" sz="2800" b="1">
                <a:solidFill>
                  <a:srgbClr val="FF6600"/>
                </a:solidFill>
                <a:effectLst>
                  <a:outerShdw blurRad="38100" dist="38100" dir="2700000" algn="tl">
                    <a:srgbClr val="C0C0C0"/>
                  </a:outerShdw>
                </a:effectLst>
                <a:latin typeface="Times New Roman" pitchFamily="18" charset="0"/>
                <a:cs typeface="B Traffic" pitchFamily="2" charset="-78"/>
              </a:rPr>
              <a:t>ها بدون دليل . </a:t>
            </a:r>
            <a:endParaRPr lang="fa-IR" sz="2800" b="1">
              <a:solidFill>
                <a:srgbClr val="FF6600"/>
              </a:solidFill>
              <a:effectLst>
                <a:outerShdw blurRad="38100" dist="38100" dir="2700000" algn="tl">
                  <a:srgbClr val="C0C0C0"/>
                </a:outerShdw>
              </a:effectLst>
              <a:latin typeface="Times New Roman" pitchFamily="18" charset="0"/>
              <a:cs typeface="B Traffic" pitchFamily="2" charset="-78"/>
            </a:endParaRPr>
          </a:p>
        </p:txBody>
      </p:sp>
      <p:sp>
        <p:nvSpPr>
          <p:cNvPr id="8195" name="Text Box 4"/>
          <p:cNvSpPr txBox="1">
            <a:spLocks noChangeArrowheads="1"/>
          </p:cNvSpPr>
          <p:nvPr/>
        </p:nvSpPr>
        <p:spPr bwMode="auto">
          <a:xfrm>
            <a:off x="0" y="2205039"/>
            <a:ext cx="10416117" cy="646331"/>
          </a:xfrm>
          <a:prstGeom prst="rect">
            <a:avLst/>
          </a:prstGeom>
          <a:noFill/>
          <a:ln w="9525">
            <a:noFill/>
            <a:miter lim="800000"/>
            <a:headEnd/>
            <a:tailEnd/>
          </a:ln>
          <a:effectLst>
            <a:prstShdw prst="shdw17" dist="17961" dir="2700000">
              <a:srgbClr val="001F3D"/>
            </a:prstShdw>
          </a:effectLst>
        </p:spPr>
        <p:txBody>
          <a:bodyPr>
            <a:spAutoFit/>
          </a:bodyPr>
          <a:lstStyle/>
          <a:p>
            <a:pPr algn="r">
              <a:spcBef>
                <a:spcPct val="50000"/>
              </a:spcBef>
            </a:pPr>
            <a:r>
              <a:rPr lang="ar-SA" b="1"/>
              <a:t>هرگاه کارمند دولت دروغ و یا عمل مجرمانه ای را به شخص حقیقی نسبت دهد و به توهین و هتک حیثیت افراد مبادرت نماید متخلف محسوب می شود</a:t>
            </a:r>
            <a:r>
              <a:rPr lang="en-US"/>
              <a:t> </a:t>
            </a:r>
          </a:p>
        </p:txBody>
      </p:sp>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9" name="Text Box 3"/>
          <p:cNvSpPr txBox="1">
            <a:spLocks noChangeArrowheads="1"/>
          </p:cNvSpPr>
          <p:nvPr/>
        </p:nvSpPr>
        <p:spPr bwMode="auto">
          <a:xfrm>
            <a:off x="815973" y="260350"/>
            <a:ext cx="10079567" cy="732508"/>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4 - ايراد تهمت و افترا، هتك حيثيت .</a:t>
            </a:r>
            <a:endParaRPr lang="en-US" sz="3200" b="1">
              <a:effectLst>
                <a:outerShdw blurRad="38100" dist="38100" dir="2700000" algn="tl">
                  <a:srgbClr val="C0C0C0"/>
                </a:outerShdw>
              </a:effectLst>
              <a:latin typeface="Times New Roman" pitchFamily="18" charset="0"/>
              <a:cs typeface="B Traffic" pitchFamily="2" charset="-78"/>
            </a:endParaRPr>
          </a:p>
        </p:txBody>
      </p:sp>
      <p:sp>
        <p:nvSpPr>
          <p:cNvPr id="142340" name="Text Box 4"/>
          <p:cNvSpPr txBox="1">
            <a:spLocks noChangeArrowheads="1"/>
          </p:cNvSpPr>
          <p:nvPr/>
        </p:nvSpPr>
        <p:spPr bwMode="auto">
          <a:xfrm>
            <a:off x="576788" y="1773238"/>
            <a:ext cx="10416117" cy="1052596"/>
          </a:xfrm>
          <a:prstGeom prst="rect">
            <a:avLst/>
          </a:prstGeom>
          <a:noFill/>
          <a:ln w="9525" algn="ctr">
            <a:noFill/>
            <a:miter lim="800000"/>
            <a:headEnd/>
            <a:tailEnd/>
          </a:ln>
          <a:effectLst/>
        </p:spPr>
        <p:txBody>
          <a:bodyPr>
            <a:spAutoFit/>
          </a:bodyPr>
          <a:lstStyle/>
          <a:p>
            <a:pPr algn="just" rtl="1">
              <a:lnSpc>
                <a:spcPct val="130000"/>
              </a:lnSpc>
              <a:defRPr/>
            </a:pPr>
            <a:r>
              <a:rPr lang="ar-SA" sz="2400" b="1">
                <a:effectLst>
                  <a:outerShdw blurRad="38100" dist="38100" dir="2700000" algn="tl">
                    <a:srgbClr val="C0C0C0"/>
                  </a:outerShdw>
                </a:effectLst>
                <a:latin typeface="Times New Roman" pitchFamily="18" charset="0"/>
                <a:cs typeface="B Traffic" pitchFamily="2" charset="-78"/>
              </a:rPr>
              <a:t>هرگاه کارمند دولت دروغ و یا عمل مجرمانه ای را به شخص حقیقی نسبت دهد و به توهین و هتک حیثیت افراد مبادرت نماید متخلف محسوب می شود</a:t>
            </a:r>
            <a:r>
              <a:rPr lang="en-US" sz="2400" b="1">
                <a:effectLst>
                  <a:outerShdw blurRad="38100" dist="38100" dir="2700000" algn="tl">
                    <a:srgbClr val="C0C0C0"/>
                  </a:outerShdw>
                </a:effectLst>
                <a:latin typeface="Times New Roman" pitchFamily="18" charset="0"/>
                <a:cs typeface="B Traffic" pitchFamily="2" charset="-78"/>
              </a:rPr>
              <a:t> </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Text Box 3"/>
          <p:cNvSpPr txBox="1">
            <a:spLocks noChangeArrowheads="1"/>
          </p:cNvSpPr>
          <p:nvPr/>
        </p:nvSpPr>
        <p:spPr bwMode="auto">
          <a:xfrm>
            <a:off x="1012925" y="766798"/>
            <a:ext cx="10079567" cy="732508"/>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5 - اخاذي .</a:t>
            </a:r>
            <a:endParaRPr lang="en-US" sz="3200" b="1">
              <a:effectLst>
                <a:outerShdw blurRad="38100" dist="38100" dir="2700000" algn="tl">
                  <a:srgbClr val="C0C0C0"/>
                </a:outerShdw>
              </a:effectLst>
              <a:latin typeface="Times New Roman" pitchFamily="18" charset="0"/>
              <a:cs typeface="B Traffic" pitchFamily="2" charset="-78"/>
            </a:endParaRPr>
          </a:p>
        </p:txBody>
      </p:sp>
      <p:sp>
        <p:nvSpPr>
          <p:cNvPr id="143364" name="Text Box 4"/>
          <p:cNvSpPr txBox="1">
            <a:spLocks noChangeArrowheads="1"/>
          </p:cNvSpPr>
          <p:nvPr/>
        </p:nvSpPr>
        <p:spPr bwMode="auto">
          <a:xfrm>
            <a:off x="1012924" y="1847886"/>
            <a:ext cx="10081683" cy="1052596"/>
          </a:xfrm>
          <a:prstGeom prst="rect">
            <a:avLst/>
          </a:prstGeom>
          <a:noFill/>
          <a:ln w="9525" algn="ctr">
            <a:noFill/>
            <a:miter lim="800000"/>
            <a:headEnd/>
            <a:tailEnd/>
          </a:ln>
          <a:effectLst/>
        </p:spPr>
        <p:txBody>
          <a:bodyPr>
            <a:spAutoFit/>
          </a:bodyPr>
          <a:lstStyle/>
          <a:p>
            <a:pPr algn="just" rtl="1">
              <a:lnSpc>
                <a:spcPct val="130000"/>
              </a:lnSpc>
              <a:defRPr/>
            </a:pPr>
            <a:r>
              <a:rPr lang="ar-SA" sz="2400" b="1">
                <a:effectLst>
                  <a:outerShdw blurRad="38100" dist="38100" dir="2700000" algn="tl">
                    <a:srgbClr val="C0C0C0"/>
                  </a:outerShdw>
                </a:effectLst>
                <a:latin typeface="Times New Roman" pitchFamily="18" charset="0"/>
                <a:cs typeface="B Traffic" pitchFamily="2" charset="-78"/>
              </a:rPr>
              <a:t>چنانچه کارمند دولت به قصد تصاحب مال افراد به نفع خود یا دیگری مبادرت به تهدید مالی، جانی یا شرفی فرد یا افرادی نماید مشمول این تخلف قرار می گیرد</a:t>
            </a:r>
            <a:r>
              <a:rPr lang="en-US" sz="2400" b="1">
                <a:effectLst>
                  <a:outerShdw blurRad="38100" dist="38100" dir="2700000" algn="tl">
                    <a:srgbClr val="C0C0C0"/>
                  </a:outerShdw>
                </a:effectLst>
                <a:latin typeface="Times New Roman" pitchFamily="18" charset="0"/>
                <a:cs typeface="B Traffic" pitchFamily="2" charset="-78"/>
              </a:rPr>
              <a:t>.</a:t>
            </a: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Text Box 3"/>
          <p:cNvSpPr txBox="1">
            <a:spLocks noChangeArrowheads="1"/>
          </p:cNvSpPr>
          <p:nvPr/>
        </p:nvSpPr>
        <p:spPr bwMode="auto">
          <a:xfrm>
            <a:off x="784610" y="893410"/>
            <a:ext cx="9986433"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6 - اختلاس . </a:t>
            </a:r>
            <a:endParaRPr lang="fa-IR" sz="3200" b="1">
              <a:effectLst>
                <a:outerShdw blurRad="38100" dist="38100" dir="2700000" algn="tl">
                  <a:srgbClr val="C0C0C0"/>
                </a:outerShdw>
              </a:effectLst>
              <a:latin typeface="Times New Roman" pitchFamily="18" charset="0"/>
              <a:cs typeface="B Traffic" pitchFamily="2" charset="-78"/>
            </a:endParaRPr>
          </a:p>
        </p:txBody>
      </p:sp>
      <p:sp>
        <p:nvSpPr>
          <p:cNvPr id="144388" name="Text Box 4"/>
          <p:cNvSpPr txBox="1">
            <a:spLocks noChangeArrowheads="1"/>
          </p:cNvSpPr>
          <p:nvPr/>
        </p:nvSpPr>
        <p:spPr bwMode="auto">
          <a:xfrm>
            <a:off x="689360" y="2015773"/>
            <a:ext cx="10081683" cy="1052596"/>
          </a:xfrm>
          <a:prstGeom prst="rect">
            <a:avLst/>
          </a:prstGeom>
          <a:noFill/>
          <a:ln w="9525" algn="ctr">
            <a:noFill/>
            <a:miter lim="800000"/>
            <a:headEnd/>
            <a:tailEnd/>
          </a:ln>
          <a:effectLst/>
        </p:spPr>
        <p:txBody>
          <a:bodyPr>
            <a:spAutoFit/>
          </a:bodyPr>
          <a:lstStyle/>
          <a:p>
            <a:pPr algn="just" rtl="1">
              <a:lnSpc>
                <a:spcPct val="130000"/>
              </a:lnSpc>
              <a:defRPr/>
            </a:pPr>
            <a:r>
              <a:rPr lang="fa-IR" sz="2400" b="1">
                <a:effectLst>
                  <a:outerShdw blurRad="38100" dist="38100" dir="2700000" algn="tl">
                    <a:srgbClr val="C0C0C0"/>
                  </a:outerShdw>
                </a:effectLst>
                <a:latin typeface="Times New Roman" pitchFamily="18" charset="0"/>
                <a:cs typeface="B Traffic" pitchFamily="2" charset="-78"/>
              </a:rPr>
              <a:t>اختلاس عبارت از تصاحب نامشروع و غيرقانوني مال متعلق به دولت و عموم از ناحيه ماموريكه حسب وظيفه قانوني آن مال به او سپرده شده است</a:t>
            </a:r>
            <a:r>
              <a:rPr lang="en-US" sz="2400" b="1">
                <a:effectLst>
                  <a:outerShdw blurRad="38100" dist="38100" dir="2700000" algn="tl">
                    <a:srgbClr val="C0C0C0"/>
                  </a:outerShdw>
                </a:effectLst>
                <a:latin typeface="Times New Roman" pitchFamily="18" charset="0"/>
                <a:cs typeface="B Traffic" pitchFamily="2" charset="-78"/>
              </a:rPr>
              <a:t> </a:t>
            </a:r>
            <a:r>
              <a:rPr lang="fa-IR" sz="2400" b="1">
                <a:effectLst>
                  <a:outerShdw blurRad="38100" dist="38100" dir="2700000" algn="tl">
                    <a:srgbClr val="C0C0C0"/>
                  </a:outerShdw>
                </a:effectLst>
                <a:latin typeface="Times New Roman" pitchFamily="18" charset="0"/>
                <a:cs typeface="B Traffic" pitchFamily="2" charset="-78"/>
              </a:rPr>
              <a:t>.</a:t>
            </a:r>
            <a:endParaRPr lang="en-US" sz="24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Text Box 3"/>
          <p:cNvSpPr txBox="1">
            <a:spLocks noChangeArrowheads="1"/>
          </p:cNvSpPr>
          <p:nvPr/>
        </p:nvSpPr>
        <p:spPr bwMode="auto">
          <a:xfrm>
            <a:off x="1080038" y="751634"/>
            <a:ext cx="10079567" cy="1126462"/>
          </a:xfrm>
          <a:prstGeom prst="rect">
            <a:avLst/>
          </a:prstGeom>
          <a:solidFill>
            <a:schemeClr val="tx1"/>
          </a:solidFill>
          <a:ln w="9525" algn="ctr">
            <a:noFill/>
            <a:miter lim="800000"/>
            <a:headEnd/>
            <a:tailEnd/>
          </a:ln>
          <a:effectLst/>
        </p:spPr>
        <p:txBody>
          <a:bodyPr>
            <a:spAutoFit/>
          </a:bodyPr>
          <a:lstStyle/>
          <a:p>
            <a:pPr algn="just" rtl="1">
              <a:lnSpc>
                <a:spcPct val="140000"/>
              </a:lnSpc>
              <a:defRPr/>
            </a:pPr>
            <a:r>
              <a:rPr lang="ar-SA" sz="2400" b="1" dirty="0">
                <a:solidFill>
                  <a:srgbClr val="FF6600"/>
                </a:solidFill>
                <a:effectLst>
                  <a:outerShdw blurRad="38100" dist="38100" dir="2700000" algn="tl">
                    <a:srgbClr val="C0C0C0"/>
                  </a:outerShdw>
                </a:effectLst>
                <a:latin typeface="Times New Roman" pitchFamily="18" charset="0"/>
                <a:cs typeface="B Traffic" pitchFamily="2" charset="-78"/>
              </a:rPr>
              <a:t>7</a:t>
            </a:r>
            <a:r>
              <a:rPr lang="ar-SA" sz="2400" b="1" dirty="0">
                <a:solidFill>
                  <a:srgbClr val="000066"/>
                </a:solidFill>
                <a:effectLst>
                  <a:outerShdw blurRad="38100" dist="38100" dir="2700000" algn="tl">
                    <a:srgbClr val="C0C0C0"/>
                  </a:outerShdw>
                </a:effectLst>
                <a:latin typeface="Times New Roman" pitchFamily="18" charset="0"/>
                <a:cs typeface="B Traffic" pitchFamily="2" charset="-78"/>
              </a:rPr>
              <a:t> </a:t>
            </a:r>
            <a:r>
              <a:rPr lang="ar-SA" sz="2400" b="1" dirty="0">
                <a:solidFill>
                  <a:srgbClr val="FF6600"/>
                </a:solidFill>
                <a:effectLst>
                  <a:outerShdw blurRad="38100" dist="38100" dir="2700000" algn="tl">
                    <a:srgbClr val="C0C0C0"/>
                  </a:outerShdw>
                </a:effectLst>
                <a:latin typeface="Times New Roman" pitchFamily="18" charset="0"/>
                <a:cs typeface="B Traffic" pitchFamily="2" charset="-78"/>
              </a:rPr>
              <a:t>- تبعيض يا اعمال غرض يا روابط غير اداري در اجراي قوانين و مقررات نسبت به اشخاص . </a:t>
            </a:r>
            <a:endParaRPr lang="fa-IR" sz="2400" b="1" dirty="0">
              <a:solidFill>
                <a:srgbClr val="FF6600"/>
              </a:solidFill>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Text Box 3"/>
          <p:cNvSpPr txBox="1">
            <a:spLocks noChangeArrowheads="1"/>
          </p:cNvSpPr>
          <p:nvPr/>
        </p:nvSpPr>
        <p:spPr bwMode="auto">
          <a:xfrm>
            <a:off x="900332" y="1522658"/>
            <a:ext cx="10414000" cy="732508"/>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dirty="0">
                <a:effectLst>
                  <a:outerShdw blurRad="38100" dist="38100" dir="2700000" algn="tl">
                    <a:srgbClr val="C0C0C0"/>
                  </a:outerShdw>
                </a:effectLst>
                <a:latin typeface="Times New Roman" pitchFamily="18" charset="0"/>
                <a:cs typeface="B Traffic" pitchFamily="2" charset="-78"/>
              </a:rPr>
              <a:t>8 - ترك خدمت در خلال ساعات موظف اداري</a:t>
            </a:r>
            <a:endParaRPr lang="en-US" sz="32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Text Box 3"/>
          <p:cNvSpPr txBox="1">
            <a:spLocks noChangeArrowheads="1"/>
          </p:cNvSpPr>
          <p:nvPr/>
        </p:nvSpPr>
        <p:spPr bwMode="auto">
          <a:xfrm>
            <a:off x="675264" y="484342"/>
            <a:ext cx="10320867" cy="572464"/>
          </a:xfrm>
          <a:prstGeom prst="rect">
            <a:avLst/>
          </a:prstGeom>
          <a:noFill/>
          <a:ln w="9525" algn="ctr">
            <a:noFill/>
            <a:miter lim="800000"/>
            <a:headEnd/>
            <a:tailEnd/>
          </a:ln>
          <a:effectLst/>
        </p:spPr>
        <p:txBody>
          <a:bodyPr>
            <a:spAutoFit/>
          </a:bodyPr>
          <a:lstStyle/>
          <a:p>
            <a:pPr algn="just" rtl="1">
              <a:lnSpc>
                <a:spcPct val="140000"/>
              </a:lnSpc>
              <a:defRPr/>
            </a:pPr>
            <a:r>
              <a:rPr lang="ar-SA" sz="2400" b="1">
                <a:effectLst>
                  <a:outerShdw blurRad="38100" dist="38100" dir="2700000" algn="tl">
                    <a:srgbClr val="C0C0C0"/>
                  </a:outerShdw>
                </a:effectLst>
                <a:latin typeface="Times New Roman" pitchFamily="18" charset="0"/>
                <a:cs typeface="B Traffic" pitchFamily="2" charset="-78"/>
              </a:rPr>
              <a:t>9- تكرار در تاخير ورود به محل خدمت يا تكرار خروج از آن بدون كسب مجوز.</a:t>
            </a:r>
            <a:endParaRPr lang="en-US" sz="2400" b="1">
              <a:effectLst>
                <a:outerShdw blurRad="38100" dist="38100" dir="2700000" algn="tl">
                  <a:srgbClr val="C0C0C0"/>
                </a:outerShdw>
              </a:effectLst>
              <a:latin typeface="Times New Roman" pitchFamily="18" charset="0"/>
              <a:cs typeface="B Traffic" pitchFamily="2" charset="-78"/>
            </a:endParaRPr>
          </a:p>
        </p:txBody>
      </p:sp>
      <p:sp>
        <p:nvSpPr>
          <p:cNvPr id="150532" name="Text Box 4"/>
          <p:cNvSpPr txBox="1">
            <a:spLocks noChangeArrowheads="1"/>
          </p:cNvSpPr>
          <p:nvPr/>
        </p:nvSpPr>
        <p:spPr bwMode="auto">
          <a:xfrm>
            <a:off x="675264" y="1924203"/>
            <a:ext cx="10320867" cy="4099584"/>
          </a:xfrm>
          <a:prstGeom prst="rect">
            <a:avLst/>
          </a:prstGeom>
          <a:noFill/>
          <a:ln w="9525" algn="ctr">
            <a:noFill/>
            <a:miter lim="800000"/>
            <a:headEnd/>
            <a:tailEnd/>
          </a:ln>
          <a:effectLst/>
        </p:spPr>
        <p:txBody>
          <a:bodyPr>
            <a:spAutoFit/>
          </a:bodyPr>
          <a:lstStyle/>
          <a:p>
            <a:pPr algn="r" rtl="1">
              <a:lnSpc>
                <a:spcPct val="155000"/>
              </a:lnSpc>
              <a:defRPr/>
            </a:pPr>
            <a:r>
              <a:rPr lang="ar-SA" sz="2400" b="1">
                <a:effectLst>
                  <a:outerShdw blurRad="38100" dist="38100" dir="2700000" algn="tl">
                    <a:srgbClr val="C0C0C0"/>
                  </a:outerShdw>
                </a:effectLst>
                <a:latin typeface="Times New Roman" pitchFamily="18" charset="0"/>
                <a:cs typeface="B Traffic" pitchFamily="2" charset="-78"/>
              </a:rPr>
              <a:t>کليه کارکنان دستگاههاي اجرائي مکلفند</a:t>
            </a:r>
            <a:r>
              <a:rPr lang="fa-IR" sz="2400" b="1">
                <a:effectLst>
                  <a:outerShdw blurRad="38100" dist="38100" dir="2700000" algn="tl">
                    <a:srgbClr val="C0C0C0"/>
                  </a:outerShdw>
                </a:effectLst>
                <a:latin typeface="Times New Roman" pitchFamily="18" charset="0"/>
                <a:cs typeface="B Traffic" pitchFamily="2" charset="-78"/>
              </a:rPr>
              <a:t> </a:t>
            </a:r>
            <a:r>
              <a:rPr lang="ar-SA" sz="2400" b="1">
                <a:effectLst>
                  <a:outerShdw blurRad="38100" dist="38100" dir="2700000" algn="tl">
                    <a:srgbClr val="C0C0C0"/>
                  </a:outerShdw>
                </a:effectLst>
                <a:latin typeface="Times New Roman" pitchFamily="18" charset="0"/>
                <a:cs typeface="B Traffic" pitchFamily="2" charset="-78"/>
              </a:rPr>
              <a:t>ساعات تعيين شده براي ورود به محل خدمت و خروج از آن را رعايت نموده ، مگر آن که از سوي مقام ذيصلاح دستگاه براي ورود و خروج هر يک از آنان کتبا" ترتيب ديگري مقرر شده باشد.</a:t>
            </a:r>
            <a:endParaRPr lang="fa-IR" sz="2400" b="1">
              <a:effectLst>
                <a:outerShdw blurRad="38100" dist="38100" dir="2700000" algn="tl">
                  <a:srgbClr val="C0C0C0"/>
                </a:outerShdw>
              </a:effectLst>
              <a:latin typeface="Times New Roman" pitchFamily="18" charset="0"/>
              <a:cs typeface="B Traffic" pitchFamily="2" charset="-78"/>
            </a:endParaRPr>
          </a:p>
          <a:p>
            <a:pPr algn="r" rtl="1">
              <a:lnSpc>
                <a:spcPct val="155000"/>
              </a:lnSpc>
              <a:defRPr/>
            </a:pPr>
            <a:r>
              <a:rPr lang="ar-SA" sz="2400" b="1">
                <a:effectLst>
                  <a:outerShdw blurRad="38100" dist="38100" dir="2700000" algn="tl">
                    <a:srgbClr val="C0C0C0"/>
                  </a:outerShdw>
                </a:effectLst>
                <a:latin typeface="Times New Roman" pitchFamily="18" charset="0"/>
                <a:cs typeface="B Traffic" pitchFamily="2" charset="-78"/>
              </a:rPr>
              <a:t>كاركنان موظفند قبل از استفاده از مرخصي و يا مأموريت ساعتي، برگ درخواست كه به تأئيد مدير مربوطه رسيده به نگهباني تحويل و بعد از آن اقدام به زدن كارت خود نمايند در غير اينصورت مأموريت و مرخصي فوق به عنوان تأخير در ورود يا تعجيل در خروج تلقي مي گردد</a:t>
            </a:r>
            <a:r>
              <a:rPr lang="fa-IR" sz="2400" b="1">
                <a:effectLst>
                  <a:outerShdw blurRad="38100" dist="38100" dir="2700000" algn="tl">
                    <a:srgbClr val="C0C0C0"/>
                  </a:outerShdw>
                </a:effectLst>
                <a:latin typeface="Times New Roman" pitchFamily="18" charset="0"/>
                <a:cs typeface="B Traffic" pitchFamily="2" charset="-78"/>
              </a:rPr>
              <a:t>.</a:t>
            </a:r>
            <a:endParaRPr lang="en-US" sz="24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AutoShape 2">
            <a:hlinkClick r:id="" action="ppaction://noaction"/>
          </p:cNvPr>
          <p:cNvSpPr>
            <a:spLocks noChangeArrowheads="1"/>
          </p:cNvSpPr>
          <p:nvPr/>
        </p:nvSpPr>
        <p:spPr bwMode="auto">
          <a:xfrm>
            <a:off x="10581218" y="6308725"/>
            <a:ext cx="1439333" cy="287338"/>
          </a:xfrm>
          <a:prstGeom prst="roundRect">
            <a:avLst>
              <a:gd name="adj" fmla="val 16667"/>
            </a:avLst>
          </a:prstGeom>
          <a:solidFill>
            <a:srgbClr val="003366"/>
          </a:solidFill>
          <a:ln w="9525">
            <a:solidFill>
              <a:schemeClr val="tx1"/>
            </a:solidFill>
            <a:round/>
            <a:headEnd/>
            <a:tailEnd/>
          </a:ln>
          <a:effectLst>
            <a:prstShdw prst="shdw17" dist="17961" dir="2700000">
              <a:schemeClr val="tx1">
                <a:gamma/>
                <a:shade val="60000"/>
                <a:invGamma/>
              </a:schemeClr>
            </a:prstShdw>
          </a:effectLst>
        </p:spPr>
        <p:txBody>
          <a:bodyPr wrap="none" anchor="ctr"/>
          <a:lstStyle/>
          <a:p>
            <a:pPr algn="ctr">
              <a:defRPr/>
            </a:pPr>
            <a:r>
              <a:rPr lang="fa-IR" sz="1200">
                <a:cs typeface="B Titr" pitchFamily="2" charset="-78"/>
              </a:rPr>
              <a:t>برگشت به فهرست</a:t>
            </a:r>
            <a:endParaRPr lang="en-US" sz="1200">
              <a:cs typeface="B Titr" pitchFamily="2" charset="-78"/>
            </a:endParaRPr>
          </a:p>
        </p:txBody>
      </p:sp>
      <p:sp>
        <p:nvSpPr>
          <p:cNvPr id="151555" name="Text Box 3"/>
          <p:cNvSpPr txBox="1">
            <a:spLocks noChangeArrowheads="1"/>
          </p:cNvSpPr>
          <p:nvPr/>
        </p:nvSpPr>
        <p:spPr bwMode="auto">
          <a:xfrm>
            <a:off x="1161399" y="2366719"/>
            <a:ext cx="10380133" cy="609398"/>
          </a:xfrm>
          <a:prstGeom prst="rect">
            <a:avLst/>
          </a:prstGeom>
          <a:noFill/>
          <a:ln w="9525" algn="ctr">
            <a:noFill/>
            <a:miter lim="800000"/>
            <a:headEnd/>
            <a:tailEnd/>
          </a:ln>
          <a:effectLst/>
        </p:spPr>
        <p:txBody>
          <a:bodyPr>
            <a:spAutoFit/>
          </a:bodyPr>
          <a:lstStyle/>
          <a:p>
            <a:pPr algn="just" rtl="1">
              <a:lnSpc>
                <a:spcPct val="140000"/>
              </a:lnSpc>
              <a:defRPr/>
            </a:pPr>
            <a:r>
              <a:rPr lang="ar-SA" sz="2400" b="1" dirty="0">
                <a:effectLst>
                  <a:outerShdw blurRad="38100" dist="38100" dir="2700000" algn="tl">
                    <a:srgbClr val="C0C0C0"/>
                  </a:outerShdw>
                </a:effectLst>
                <a:latin typeface="Times New Roman" pitchFamily="18" charset="0"/>
                <a:cs typeface="B Traffic" pitchFamily="2" charset="-78"/>
              </a:rPr>
              <a:t>10- تسامح در حفظ اموال و اسناد و وجوه دولتي ، ايراد خسارات به اموال دولتي .</a:t>
            </a:r>
            <a:endParaRPr lang="fa-IR"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9" name="Text Box 3"/>
          <p:cNvSpPr txBox="1">
            <a:spLocks noChangeArrowheads="1"/>
          </p:cNvSpPr>
          <p:nvPr/>
        </p:nvSpPr>
        <p:spPr bwMode="auto">
          <a:xfrm>
            <a:off x="1034790" y="0"/>
            <a:ext cx="10380133"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11 -</a:t>
            </a:r>
            <a:r>
              <a:rPr lang="fa-IR" sz="3200" b="1">
                <a:effectLst>
                  <a:outerShdw blurRad="38100" dist="38100" dir="2700000" algn="tl">
                    <a:srgbClr val="C0C0C0"/>
                  </a:outerShdw>
                </a:effectLst>
                <a:latin typeface="Times New Roman" pitchFamily="18" charset="0"/>
                <a:cs typeface="B Traffic" pitchFamily="2" charset="-78"/>
              </a:rPr>
              <a:t> </a:t>
            </a:r>
            <a:r>
              <a:rPr lang="ar-SA" sz="3200" b="1">
                <a:effectLst>
                  <a:outerShdw blurRad="38100" dist="38100" dir="2700000" algn="tl">
                    <a:srgbClr val="C0C0C0"/>
                  </a:outerShdw>
                </a:effectLst>
                <a:latin typeface="Times New Roman" pitchFamily="18" charset="0"/>
                <a:cs typeface="B Traffic" pitchFamily="2" charset="-78"/>
              </a:rPr>
              <a:t> افشاي اسرار و اسناد محرمانه اداري .</a:t>
            </a:r>
            <a:endParaRPr lang="fa-IR" sz="3200" b="1">
              <a:effectLst>
                <a:outerShdw blurRad="38100" dist="38100" dir="2700000" algn="tl">
                  <a:srgbClr val="C0C0C0"/>
                </a:outerShdw>
              </a:effectLst>
              <a:latin typeface="Times New Roman" pitchFamily="18" charset="0"/>
              <a:cs typeface="B Traffic" pitchFamily="2" charset="-78"/>
            </a:endParaRPr>
          </a:p>
        </p:txBody>
      </p:sp>
      <p:sp>
        <p:nvSpPr>
          <p:cNvPr id="152580" name="Text Box 4"/>
          <p:cNvSpPr txBox="1">
            <a:spLocks noChangeArrowheads="1"/>
          </p:cNvSpPr>
          <p:nvPr/>
        </p:nvSpPr>
        <p:spPr bwMode="auto">
          <a:xfrm>
            <a:off x="1237990" y="720725"/>
            <a:ext cx="10081683" cy="5769272"/>
          </a:xfrm>
          <a:prstGeom prst="rect">
            <a:avLst/>
          </a:prstGeom>
          <a:noFill/>
          <a:ln w="9525" algn="ctr">
            <a:noFill/>
            <a:miter lim="800000"/>
            <a:headEnd/>
            <a:tailEnd/>
          </a:ln>
          <a:effectLst/>
        </p:spPr>
        <p:txBody>
          <a:bodyPr>
            <a:spAutoFit/>
          </a:bodyPr>
          <a:lstStyle/>
          <a:p>
            <a:pPr algn="r" rtl="1">
              <a:lnSpc>
                <a:spcPct val="155000"/>
              </a:lnSpc>
              <a:defRPr/>
            </a:pPr>
            <a:r>
              <a:rPr lang="ar-SA" sz="2000" b="1">
                <a:effectLst>
                  <a:outerShdw blurRad="38100" dist="38100" dir="2700000" algn="tl">
                    <a:srgbClr val="C0C0C0"/>
                  </a:outerShdw>
                </a:effectLst>
                <a:latin typeface="Times New Roman" pitchFamily="18" charset="0"/>
                <a:cs typeface="B Traffic" pitchFamily="2" charset="-78"/>
              </a:rPr>
              <a:t>عبارت است از اطلاعات مضبوط اعم از نوشتاري، ديداري، شنيداري كه توسط اشخاص حقيقي يا حقوقي ايجاد شده و داراي ارزش نگهداري باشد</a:t>
            </a:r>
            <a:r>
              <a:rPr lang="fa-IR" sz="2000" b="1">
                <a:effectLst>
                  <a:outerShdw blurRad="38100" dist="38100" dir="2700000" algn="tl">
                    <a:srgbClr val="C0C0C0"/>
                  </a:outerShdw>
                </a:effectLst>
                <a:latin typeface="Times New Roman" pitchFamily="18" charset="0"/>
                <a:cs typeface="B Traffic" pitchFamily="2" charset="-78"/>
              </a:rPr>
              <a:t>.</a:t>
            </a:r>
          </a:p>
          <a:p>
            <a:pPr algn="r" rtl="1">
              <a:lnSpc>
                <a:spcPct val="155000"/>
              </a:lnSpc>
              <a:defRPr/>
            </a:pPr>
            <a:r>
              <a:rPr lang="fa-IR" sz="2000" b="1">
                <a:effectLst>
                  <a:outerShdw blurRad="38100" dist="38100" dir="2700000" algn="tl">
                    <a:srgbClr val="C0C0C0"/>
                  </a:outerShdw>
                </a:effectLst>
                <a:latin typeface="Times New Roman" pitchFamily="18" charset="0"/>
                <a:cs typeface="B Traffic" pitchFamily="2" charset="-78"/>
              </a:rPr>
              <a:t>اسناد از نظر اعتبار:</a:t>
            </a:r>
          </a:p>
          <a:p>
            <a:pPr algn="r" rtl="1">
              <a:lnSpc>
                <a:spcPct val="155000"/>
              </a:lnSpc>
              <a:defRPr/>
            </a:pPr>
            <a:r>
              <a:rPr lang="ar-SA" sz="2000" b="1">
                <a:effectLst>
                  <a:outerShdw blurRad="38100" dist="38100" dir="2700000" algn="tl">
                    <a:srgbClr val="C0C0C0"/>
                  </a:outerShdw>
                </a:effectLst>
                <a:latin typeface="Times New Roman" pitchFamily="18" charset="0"/>
                <a:cs typeface="B Traffic" pitchFamily="2" charset="-78"/>
              </a:rPr>
              <a:t>سند رسم</a:t>
            </a:r>
            <a:r>
              <a:rPr lang="fa-IR" sz="2000" b="1">
                <a:effectLst>
                  <a:outerShdw blurRad="38100" dist="38100" dir="2700000" algn="tl">
                    <a:srgbClr val="C0C0C0"/>
                  </a:outerShdw>
                </a:effectLst>
                <a:latin typeface="Times New Roman" pitchFamily="18" charset="0"/>
                <a:cs typeface="B Traffic" pitchFamily="2" charset="-78"/>
              </a:rPr>
              <a:t>ی</a:t>
            </a:r>
            <a:r>
              <a:rPr lang="ar-SA" sz="2000" b="1">
                <a:effectLst>
                  <a:outerShdw blurRad="38100" dist="38100" dir="2700000" algn="tl">
                    <a:srgbClr val="C0C0C0"/>
                  </a:outerShdw>
                </a:effectLst>
                <a:latin typeface="Times New Roman" pitchFamily="18" charset="0"/>
                <a:cs typeface="B Traffic" pitchFamily="2" charset="-78"/>
              </a:rPr>
              <a:t> وعادی</a:t>
            </a:r>
            <a:r>
              <a:rPr lang="ar-SA"/>
              <a:t> </a:t>
            </a:r>
            <a:endParaRPr lang="fa-IR" sz="2000" b="1">
              <a:effectLst>
                <a:outerShdw blurRad="38100" dist="38100" dir="2700000" algn="tl">
                  <a:srgbClr val="C0C0C0"/>
                </a:outerShdw>
              </a:effectLst>
              <a:latin typeface="Times New Roman" pitchFamily="18" charset="0"/>
              <a:cs typeface="B Traffic" pitchFamily="2" charset="-78"/>
            </a:endParaRPr>
          </a:p>
          <a:p>
            <a:pPr algn="r" rtl="1">
              <a:lnSpc>
                <a:spcPct val="155000"/>
              </a:lnSpc>
              <a:defRPr/>
            </a:pPr>
            <a:r>
              <a:rPr lang="ar-SA" sz="2000" b="1">
                <a:effectLst>
                  <a:outerShdw blurRad="38100" dist="38100" dir="2700000" algn="tl">
                    <a:srgbClr val="C0C0C0"/>
                  </a:outerShdw>
                </a:effectLst>
                <a:latin typeface="Times New Roman" pitchFamily="18" charset="0"/>
                <a:cs typeface="B Traffic" pitchFamily="2" charset="-78"/>
              </a:rPr>
              <a:t>از نظر درجه حساسيت:</a:t>
            </a:r>
            <a:endParaRPr lang="en-US" sz="2000" b="1">
              <a:effectLst>
                <a:outerShdw blurRad="38100" dist="38100" dir="2700000" algn="tl">
                  <a:srgbClr val="C0C0C0"/>
                </a:outerShdw>
              </a:effectLst>
              <a:latin typeface="Times New Roman" pitchFamily="18" charset="0"/>
              <a:cs typeface="B Traffic" pitchFamily="2" charset="-78"/>
            </a:endParaRPr>
          </a:p>
          <a:p>
            <a:pPr algn="r" rtl="1">
              <a:lnSpc>
                <a:spcPct val="155000"/>
              </a:lnSpc>
              <a:defRPr/>
            </a:pPr>
            <a:r>
              <a:rPr lang="ar-SA" sz="2000" b="1">
                <a:effectLst>
                  <a:outerShdw blurRad="38100" dist="38100" dir="2700000" algn="tl">
                    <a:srgbClr val="C0C0C0"/>
                  </a:outerShdw>
                </a:effectLst>
                <a:latin typeface="Times New Roman" pitchFamily="18" charset="0"/>
                <a:cs typeface="B Traffic" pitchFamily="2" charset="-78"/>
              </a:rPr>
              <a:t>1- اسناد عادي</a:t>
            </a:r>
            <a:r>
              <a:rPr lang="fa-IR" sz="2000" b="1">
                <a:effectLst>
                  <a:outerShdw blurRad="38100" dist="38100" dir="2700000" algn="tl">
                    <a:srgbClr val="C0C0C0"/>
                  </a:outerShdw>
                </a:effectLst>
                <a:latin typeface="Times New Roman" pitchFamily="18" charset="0"/>
                <a:cs typeface="B Traffic" pitchFamily="2" charset="-78"/>
              </a:rPr>
              <a:t> </a:t>
            </a:r>
            <a:r>
              <a:rPr lang="ar-SA" sz="2000" b="1">
                <a:effectLst>
                  <a:outerShdw blurRad="38100" dist="38100" dir="2700000" algn="tl">
                    <a:srgbClr val="C0C0C0"/>
                  </a:outerShdw>
                </a:effectLst>
                <a:latin typeface="Times New Roman" pitchFamily="18" charset="0"/>
                <a:cs typeface="B Traffic" pitchFamily="2" charset="-78"/>
              </a:rPr>
              <a:t>2</a:t>
            </a:r>
            <a:r>
              <a:rPr lang="fa-IR" sz="2000" b="1">
                <a:effectLst>
                  <a:outerShdw blurRad="38100" dist="38100" dir="2700000" algn="tl">
                    <a:srgbClr val="C0C0C0"/>
                  </a:outerShdw>
                </a:effectLst>
                <a:latin typeface="Times New Roman" pitchFamily="18" charset="0"/>
                <a:cs typeface="B Traffic" pitchFamily="2" charset="-78"/>
              </a:rPr>
              <a:t> </a:t>
            </a:r>
            <a:r>
              <a:rPr lang="ar-SA" sz="2000" b="1">
                <a:effectLst>
                  <a:outerShdw blurRad="38100" dist="38100" dir="2700000" algn="tl">
                    <a:srgbClr val="C0C0C0"/>
                  </a:outerShdw>
                </a:effectLst>
                <a:latin typeface="Times New Roman" pitchFamily="18" charset="0"/>
                <a:cs typeface="B Traffic" pitchFamily="2" charset="-78"/>
              </a:rPr>
              <a:t>- اسناد محرمانه</a:t>
            </a:r>
            <a:endParaRPr lang="fa-IR" sz="2000" b="1">
              <a:effectLst>
                <a:outerShdw blurRad="38100" dist="38100" dir="2700000" algn="tl">
                  <a:srgbClr val="C0C0C0"/>
                </a:outerShdw>
              </a:effectLst>
              <a:latin typeface="Times New Roman" pitchFamily="18" charset="0"/>
              <a:cs typeface="B Traffic" pitchFamily="2" charset="-78"/>
            </a:endParaRPr>
          </a:p>
          <a:p>
            <a:pPr algn="r" rtl="1">
              <a:lnSpc>
                <a:spcPct val="155000"/>
              </a:lnSpc>
              <a:defRPr/>
            </a:pPr>
            <a:r>
              <a:rPr lang="fa-IR" sz="2000" b="1">
                <a:effectLst>
                  <a:outerShdw blurRad="38100" dist="38100" dir="2700000" algn="tl">
                    <a:srgbClr val="C0C0C0"/>
                  </a:outerShdw>
                </a:effectLst>
                <a:latin typeface="Times New Roman" pitchFamily="18" charset="0"/>
                <a:cs typeface="B Traffic" pitchFamily="2" charset="-78"/>
              </a:rPr>
              <a:t>انواع سند محرمانه</a:t>
            </a:r>
          </a:p>
          <a:p>
            <a:pPr algn="r" rtl="1">
              <a:lnSpc>
                <a:spcPct val="155000"/>
              </a:lnSpc>
              <a:defRPr/>
            </a:pPr>
            <a:r>
              <a:rPr lang="fa-IR" sz="2000" b="1">
                <a:effectLst>
                  <a:outerShdw blurRad="38100" dist="38100" dir="2700000" algn="tl">
                    <a:srgbClr val="C0C0C0"/>
                  </a:outerShdw>
                </a:effectLst>
                <a:latin typeface="Times New Roman" pitchFamily="18" charset="0"/>
                <a:cs typeface="B Traffic" pitchFamily="2" charset="-78"/>
              </a:rPr>
              <a:t>اسناد به کلی سری: </a:t>
            </a:r>
            <a:r>
              <a:rPr lang="fa-IR" b="1">
                <a:effectLst>
                  <a:outerShdw blurRad="38100" dist="38100" dir="2700000" algn="tl">
                    <a:srgbClr val="C0C0C0"/>
                  </a:outerShdw>
                </a:effectLst>
                <a:latin typeface="Times New Roman" pitchFamily="18" charset="0"/>
                <a:cs typeface="B Traffic" pitchFamily="2" charset="-78"/>
              </a:rPr>
              <a:t>اسنادی که افشای غیر مجاز آن به اساس حکومت ضرر جبران ناپذیر برساند.</a:t>
            </a:r>
            <a:endParaRPr lang="en-US" b="1">
              <a:effectLst>
                <a:outerShdw blurRad="38100" dist="38100" dir="2700000" algn="tl">
                  <a:srgbClr val="C0C0C0"/>
                </a:outerShdw>
              </a:effectLst>
              <a:latin typeface="Times New Roman" pitchFamily="18" charset="0"/>
              <a:cs typeface="B Traffic" pitchFamily="2" charset="-78"/>
            </a:endParaRPr>
          </a:p>
          <a:p>
            <a:pPr algn="r" rtl="1">
              <a:lnSpc>
                <a:spcPct val="155000"/>
              </a:lnSpc>
              <a:defRPr/>
            </a:pPr>
            <a:r>
              <a:rPr lang="fa-IR" sz="2000" b="1">
                <a:effectLst>
                  <a:outerShdw blurRad="38100" dist="38100" dir="2700000" algn="tl">
                    <a:srgbClr val="C0C0C0"/>
                  </a:outerShdw>
                </a:effectLst>
                <a:latin typeface="Times New Roman" pitchFamily="18" charset="0"/>
                <a:cs typeface="B Traffic" pitchFamily="2" charset="-78"/>
              </a:rPr>
              <a:t>اسناد سری: </a:t>
            </a:r>
            <a:r>
              <a:rPr lang="fa-IR" b="1">
                <a:effectLst>
                  <a:outerShdw blurRad="38100" dist="38100" dir="2700000" algn="tl">
                    <a:srgbClr val="C0C0C0"/>
                  </a:outerShdw>
                </a:effectLst>
                <a:latin typeface="Times New Roman" pitchFamily="18" charset="0"/>
                <a:cs typeface="B Traffic" pitchFamily="2" charset="-78"/>
              </a:rPr>
              <a:t>اسنادی که افشای غیر مجاز آن منافع عمومی و امنیت ملی را دچار مخاطره کند.</a:t>
            </a:r>
          </a:p>
          <a:p>
            <a:pPr algn="r" rtl="1">
              <a:lnSpc>
                <a:spcPct val="155000"/>
              </a:lnSpc>
              <a:defRPr/>
            </a:pPr>
            <a:r>
              <a:rPr lang="fa-IR" sz="2000" b="1">
                <a:effectLst>
                  <a:outerShdw blurRad="38100" dist="38100" dir="2700000" algn="tl">
                    <a:srgbClr val="C0C0C0"/>
                  </a:outerShdw>
                </a:effectLst>
                <a:latin typeface="Times New Roman" pitchFamily="18" charset="0"/>
                <a:cs typeface="B Traffic" pitchFamily="2" charset="-78"/>
              </a:rPr>
              <a:t>اسناد خیلی محرمانه: </a:t>
            </a:r>
            <a:r>
              <a:rPr lang="fa-IR" b="1">
                <a:effectLst>
                  <a:outerShdw blurRad="38100" dist="38100" dir="2700000" algn="tl">
                    <a:srgbClr val="C0C0C0"/>
                  </a:outerShdw>
                </a:effectLst>
                <a:latin typeface="Times New Roman" pitchFamily="18" charset="0"/>
                <a:cs typeface="B Traffic" pitchFamily="2" charset="-78"/>
              </a:rPr>
              <a:t>اسنادی که افشای غیر مجاز آن</a:t>
            </a:r>
            <a:r>
              <a:rPr lang="fa-IR"/>
              <a:t> </a:t>
            </a:r>
            <a:r>
              <a:rPr lang="fa-IR" b="1">
                <a:effectLst>
                  <a:outerShdw blurRad="38100" dist="38100" dir="2700000" algn="tl">
                    <a:srgbClr val="C0C0C0"/>
                  </a:outerShdw>
                </a:effectLst>
                <a:latin typeface="Times New Roman" pitchFamily="18" charset="0"/>
                <a:cs typeface="B Traffic" pitchFamily="2" charset="-78"/>
              </a:rPr>
              <a:t>منافع عمومی  امنیت ملی را دچار مخاطره کند.</a:t>
            </a:r>
          </a:p>
          <a:p>
            <a:pPr algn="r" rtl="1">
              <a:lnSpc>
                <a:spcPct val="155000"/>
              </a:lnSpc>
              <a:defRPr/>
            </a:pPr>
            <a:r>
              <a:rPr lang="fa-IR" sz="2000" b="1">
                <a:effectLst>
                  <a:outerShdw blurRad="38100" dist="38100" dir="2700000" algn="tl">
                    <a:srgbClr val="C0C0C0"/>
                  </a:outerShdw>
                </a:effectLst>
                <a:latin typeface="Times New Roman" pitchFamily="18" charset="0"/>
                <a:cs typeface="B Traffic" pitchFamily="2" charset="-78"/>
              </a:rPr>
              <a:t>اسناد محرمانه: </a:t>
            </a:r>
            <a:r>
              <a:rPr lang="fa-IR" b="1">
                <a:effectLst>
                  <a:outerShdw blurRad="38100" dist="38100" dir="2700000" algn="tl">
                    <a:srgbClr val="C0C0C0"/>
                  </a:outerShdw>
                </a:effectLst>
                <a:latin typeface="Times New Roman" pitchFamily="18" charset="0"/>
                <a:cs typeface="B Traffic" pitchFamily="2" charset="-78"/>
              </a:rPr>
              <a:t>اسنادی که افشای غیر مجاز آن ها موجب اختلال امور داخلی یک سازمان شود یا با مصالح اداری آن ازمان مغایر باشد.</a:t>
            </a:r>
            <a:r>
              <a:rPr lang="fa-IR"/>
              <a:t> </a:t>
            </a:r>
            <a:endParaRPr lang="en-US"/>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Text Box 3"/>
          <p:cNvSpPr txBox="1">
            <a:spLocks noChangeArrowheads="1"/>
          </p:cNvSpPr>
          <p:nvPr/>
        </p:nvSpPr>
        <p:spPr bwMode="auto">
          <a:xfrm>
            <a:off x="1171983" y="580122"/>
            <a:ext cx="10380133"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a:effectLst>
                  <a:outerShdw blurRad="38100" dist="38100" dir="2700000" algn="tl">
                    <a:srgbClr val="C0C0C0"/>
                  </a:outerShdw>
                </a:effectLst>
                <a:latin typeface="Times New Roman" pitchFamily="18" charset="0"/>
                <a:cs typeface="B Traffic" pitchFamily="2" charset="-78"/>
              </a:rPr>
              <a:t>12 - ارتباط و تماس غير مجاز با اتباع بيگانه</a:t>
            </a:r>
            <a:endParaRPr lang="fa-IR" sz="3200" b="1">
              <a:effectLst>
                <a:outerShdw blurRad="38100" dist="38100" dir="2700000" algn="tl">
                  <a:srgbClr val="C0C0C0"/>
                </a:outerShdw>
              </a:effectLst>
              <a:latin typeface="Times New Roman" pitchFamily="18" charset="0"/>
              <a:cs typeface="B Traffic" pitchFamily="2" charset="-78"/>
            </a:endParaRPr>
          </a:p>
        </p:txBody>
      </p:sp>
      <p:sp>
        <p:nvSpPr>
          <p:cNvPr id="153604" name="Text Box 4"/>
          <p:cNvSpPr txBox="1">
            <a:spLocks noChangeArrowheads="1"/>
          </p:cNvSpPr>
          <p:nvPr/>
        </p:nvSpPr>
        <p:spPr bwMode="auto">
          <a:xfrm>
            <a:off x="1125416" y="2380347"/>
            <a:ext cx="10416117" cy="2160591"/>
          </a:xfrm>
          <a:prstGeom prst="rect">
            <a:avLst/>
          </a:prstGeom>
          <a:noFill/>
          <a:ln w="9525" algn="ctr">
            <a:noFill/>
            <a:miter lim="800000"/>
            <a:headEnd/>
            <a:tailEnd/>
          </a:ln>
          <a:effectLst/>
        </p:spPr>
        <p:txBody>
          <a:bodyPr>
            <a:spAutoFit/>
          </a:bodyPr>
          <a:lstStyle/>
          <a:p>
            <a:pPr algn="just" rtl="1">
              <a:lnSpc>
                <a:spcPct val="140000"/>
              </a:lnSpc>
              <a:defRPr/>
            </a:pPr>
            <a:r>
              <a:rPr lang="ar-SA" sz="2400" b="1">
                <a:effectLst>
                  <a:outerShdw blurRad="38100" dist="38100" dir="2700000" algn="tl">
                    <a:srgbClr val="C0C0C0"/>
                  </a:outerShdw>
                </a:effectLst>
                <a:latin typeface="Times New Roman" pitchFamily="18" charset="0"/>
                <a:cs typeface="B Traffic" pitchFamily="2" charset="-78"/>
              </a:rPr>
              <a:t>ماده 501 - هركس نقشه ها يا اسرار يا اسناد و تصمميات راجع به سياست داخي يا خارجي كشور را عالما" و عامدا" در اختيار افرادي كه صلاحيت دسترسي به آنها را ندارند قرار دهد يا از مفادآن مطلع كند به نحوي كه متضمن نوعي جاسوسي باشد ، نظر به كيفيات ومراتب به يك تا ده سال حبس محكوم مي شود </a:t>
            </a:r>
            <a:endParaRPr lang="en-US" sz="24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7" name="Text Box 3"/>
          <p:cNvSpPr txBox="1">
            <a:spLocks noChangeArrowheads="1"/>
          </p:cNvSpPr>
          <p:nvPr/>
        </p:nvSpPr>
        <p:spPr bwMode="auto">
          <a:xfrm>
            <a:off x="676728" y="334736"/>
            <a:ext cx="10282767" cy="695575"/>
          </a:xfrm>
          <a:prstGeom prst="rect">
            <a:avLst/>
          </a:prstGeom>
          <a:noFill/>
          <a:ln w="9525" algn="ctr">
            <a:noFill/>
            <a:miter lim="800000"/>
            <a:headEnd/>
            <a:tailEnd/>
          </a:ln>
          <a:effectLst/>
        </p:spPr>
        <p:txBody>
          <a:bodyPr>
            <a:spAutoFit/>
          </a:bodyPr>
          <a:lstStyle/>
          <a:p>
            <a:pPr algn="just" rtl="1">
              <a:lnSpc>
                <a:spcPct val="140000"/>
              </a:lnSpc>
              <a:defRPr/>
            </a:pPr>
            <a:r>
              <a:rPr lang="ar-SA" sz="2800" b="1" dirty="0">
                <a:effectLst>
                  <a:outerShdw blurRad="38100" dist="38100" dir="2700000" algn="tl">
                    <a:srgbClr val="C0C0C0"/>
                  </a:outerShdw>
                </a:effectLst>
                <a:latin typeface="Times New Roman" pitchFamily="18" charset="0"/>
                <a:cs typeface="B Traffic" pitchFamily="2" charset="-78"/>
              </a:rPr>
              <a:t>13 - سرپيچي از اجراي دستورهاي مقامهاي بالاتر در حدود وظايف اداري .</a:t>
            </a:r>
            <a:endParaRPr lang="fa-IR" sz="2800" b="1" dirty="0">
              <a:effectLst>
                <a:outerShdw blurRad="38100" dist="38100" dir="2700000" algn="tl">
                  <a:srgbClr val="C0C0C0"/>
                </a:outerShdw>
              </a:effectLst>
              <a:latin typeface="Times New Roman" pitchFamily="18" charset="0"/>
              <a:cs typeface="B Traffic" pitchFamily="2" charset="-78"/>
            </a:endParaRPr>
          </a:p>
        </p:txBody>
      </p:sp>
      <p:sp>
        <p:nvSpPr>
          <p:cNvPr id="154628" name="Text Box 4"/>
          <p:cNvSpPr txBox="1">
            <a:spLocks noChangeArrowheads="1"/>
          </p:cNvSpPr>
          <p:nvPr/>
        </p:nvSpPr>
        <p:spPr bwMode="auto">
          <a:xfrm>
            <a:off x="928914" y="1479778"/>
            <a:ext cx="10416117" cy="4616648"/>
          </a:xfrm>
          <a:prstGeom prst="rect">
            <a:avLst/>
          </a:prstGeom>
          <a:noFill/>
          <a:ln w="9525" algn="ctr">
            <a:noFill/>
            <a:miter lim="800000"/>
            <a:headEnd/>
            <a:tailEnd/>
          </a:ln>
          <a:effectLst/>
        </p:spPr>
        <p:txBody>
          <a:bodyPr>
            <a:spAutoFit/>
          </a:bodyPr>
          <a:lstStyle/>
          <a:p>
            <a:pPr algn="just" rtl="1">
              <a:lnSpc>
                <a:spcPct val="140000"/>
              </a:lnSpc>
              <a:defRPr/>
            </a:pPr>
            <a:r>
              <a:rPr lang="ar-SA" sz="2400" b="1">
                <a:effectLst>
                  <a:outerShdw blurRad="38100" dist="38100" dir="2700000" algn="tl">
                    <a:srgbClr val="C0C0C0"/>
                  </a:outerShdw>
                </a:effectLst>
                <a:latin typeface="Times New Roman" pitchFamily="18" charset="0"/>
                <a:cs typeface="B Traffic" pitchFamily="2" charset="-78"/>
              </a:rPr>
              <a:t>نخستين تكليفي كه قانون استخدام كشوري براي مستخدمين دولت تعيين كرده است رعايت سلسله مراتب اداري است </a:t>
            </a:r>
            <a:r>
              <a:rPr lang="fa-IR" sz="2400" b="1">
                <a:effectLst>
                  <a:outerShdw blurRad="38100" dist="38100" dir="2700000" algn="tl">
                    <a:srgbClr val="C0C0C0"/>
                  </a:outerShdw>
                </a:effectLst>
                <a:latin typeface="Times New Roman" pitchFamily="18" charset="0"/>
                <a:cs typeface="B Traffic" pitchFamily="2" charset="-78"/>
              </a:rPr>
              <a:t> </a:t>
            </a:r>
          </a:p>
          <a:p>
            <a:pPr algn="just" rtl="1">
              <a:lnSpc>
                <a:spcPct val="140000"/>
              </a:lnSpc>
              <a:defRPr/>
            </a:pPr>
            <a:endParaRPr lang="fa-IR" sz="2400" b="1">
              <a:effectLst>
                <a:outerShdw blurRad="38100" dist="38100" dir="2700000" algn="tl">
                  <a:srgbClr val="C0C0C0"/>
                </a:outerShdw>
              </a:effectLst>
              <a:latin typeface="Times New Roman" pitchFamily="18" charset="0"/>
              <a:cs typeface="B Traffic" pitchFamily="2" charset="-78"/>
            </a:endParaRPr>
          </a:p>
          <a:p>
            <a:pPr algn="just" rtl="1">
              <a:lnSpc>
                <a:spcPct val="140000"/>
              </a:lnSpc>
              <a:defRPr/>
            </a:pPr>
            <a:r>
              <a:rPr lang="ar-SA" sz="2400" b="1">
                <a:effectLst>
                  <a:outerShdw blurRad="38100" dist="38100" dir="2700000" algn="tl">
                    <a:srgbClr val="C0C0C0"/>
                  </a:outerShdw>
                </a:effectLst>
                <a:latin typeface="Times New Roman" pitchFamily="18" charset="0"/>
                <a:cs typeface="B Traffic" pitchFamily="2" charset="-78"/>
              </a:rPr>
              <a:t>(( مستخدم مكلف است در حدود قوانين و مقررات احكام و اوامر رؤساي مافوق خود را در امور اداري اطاعت نمايد. اگر مستخدم حكم يا امر مقام مافوق را بر خلاف قوانين و مقررات تشخيص دهد مكلف است كتبا مغايرت دستور را با قوانين و مقررات به مقام مافوق اطلاع دهد،در صورتي كه بعد از اين اطلاع مقام مافوق كتبا اجراي دستور خود را تائيد كرد مستخدم مكلف به اجراي دستور صادره خواهد بود.))</a:t>
            </a:r>
            <a:r>
              <a:rPr lang="fa-IR" sz="2400" b="1">
                <a:effectLst>
                  <a:outerShdw blurRad="38100" dist="38100" dir="2700000" algn="tl">
                    <a:srgbClr val="C0C0C0"/>
                  </a:outerShdw>
                </a:effectLst>
                <a:latin typeface="Times New Roman" pitchFamily="18" charset="0"/>
                <a:cs typeface="B Traffic" pitchFamily="2" charset="-78"/>
              </a:rPr>
              <a:t>                                              </a:t>
            </a:r>
            <a:r>
              <a:rPr lang="fa-IR" b="1">
                <a:effectLst>
                  <a:outerShdw blurRad="38100" dist="38100" dir="2700000" algn="tl">
                    <a:srgbClr val="C0C0C0"/>
                  </a:outerShdw>
                </a:effectLst>
                <a:latin typeface="Times New Roman" pitchFamily="18" charset="0"/>
                <a:cs typeface="B Traffic" pitchFamily="2" charset="-78"/>
              </a:rPr>
              <a:t>ماده 54 قانون استخدام کشوری</a:t>
            </a:r>
            <a:endParaRPr lang="en-US"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1" name="Text Box 3"/>
          <p:cNvSpPr txBox="1">
            <a:spLocks noChangeArrowheads="1"/>
          </p:cNvSpPr>
          <p:nvPr/>
        </p:nvSpPr>
        <p:spPr bwMode="auto">
          <a:xfrm>
            <a:off x="499956" y="2053176"/>
            <a:ext cx="10380135" cy="572464"/>
          </a:xfrm>
          <a:prstGeom prst="rect">
            <a:avLst/>
          </a:prstGeom>
          <a:noFill/>
          <a:ln w="9525" algn="ctr">
            <a:noFill/>
            <a:miter lim="800000"/>
            <a:headEnd/>
            <a:tailEnd/>
          </a:ln>
          <a:effectLst/>
        </p:spPr>
        <p:txBody>
          <a:bodyPr>
            <a:spAutoFit/>
          </a:bodyPr>
          <a:lstStyle/>
          <a:p>
            <a:pPr algn="just" rtl="1">
              <a:lnSpc>
                <a:spcPct val="140000"/>
              </a:lnSpc>
              <a:defRPr/>
            </a:pPr>
            <a:r>
              <a:rPr lang="ar-SA" sz="2400" b="1" dirty="0">
                <a:effectLst>
                  <a:outerShdw blurRad="38100" dist="38100" dir="2700000" algn="tl">
                    <a:srgbClr val="C0C0C0"/>
                  </a:outerShdw>
                </a:effectLst>
                <a:latin typeface="Times New Roman" pitchFamily="18" charset="0"/>
                <a:cs typeface="B Traffic" pitchFamily="2" charset="-78"/>
              </a:rPr>
              <a:t>14 - </a:t>
            </a:r>
            <a:r>
              <a:rPr lang="fa-IR" sz="2400" b="1" dirty="0">
                <a:effectLst>
                  <a:outerShdw blurRad="38100" dist="38100" dir="2700000" algn="tl">
                    <a:srgbClr val="C0C0C0"/>
                  </a:outerShdw>
                </a:effectLst>
                <a:latin typeface="Times New Roman" pitchFamily="18" charset="0"/>
                <a:cs typeface="B Traffic" pitchFamily="2" charset="-78"/>
              </a:rPr>
              <a:t> </a:t>
            </a:r>
            <a:r>
              <a:rPr lang="ar-SA" sz="2400" b="1" dirty="0">
                <a:effectLst>
                  <a:outerShdw blurRad="38100" dist="38100" dir="2700000" algn="tl">
                    <a:srgbClr val="C0C0C0"/>
                  </a:outerShdw>
                </a:effectLst>
                <a:latin typeface="Times New Roman" pitchFamily="18" charset="0"/>
                <a:cs typeface="B Traffic" pitchFamily="2" charset="-78"/>
              </a:rPr>
              <a:t>كم</a:t>
            </a:r>
            <a:r>
              <a:rPr lang="fa-IR" sz="2400" b="1" dirty="0">
                <a:effectLst>
                  <a:outerShdw blurRad="38100" dist="38100" dir="2700000" algn="tl">
                    <a:srgbClr val="C0C0C0"/>
                  </a:outerShdw>
                </a:effectLst>
                <a:latin typeface="Times New Roman" pitchFamily="18" charset="0"/>
                <a:cs typeface="B Traffic" pitchFamily="2" charset="-78"/>
              </a:rPr>
              <a:t> </a:t>
            </a:r>
            <a:r>
              <a:rPr lang="ar-SA" sz="2400" b="1" dirty="0">
                <a:effectLst>
                  <a:outerShdw blurRad="38100" dist="38100" dir="2700000" algn="tl">
                    <a:srgbClr val="C0C0C0"/>
                  </a:outerShdw>
                </a:effectLst>
                <a:latin typeface="Times New Roman" pitchFamily="18" charset="0"/>
                <a:cs typeface="B Traffic" pitchFamily="2" charset="-78"/>
              </a:rPr>
              <a:t>كاري يا سهل انگاري در انجام وظايف محول شده . </a:t>
            </a:r>
            <a:endParaRPr lang="en-US"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Text Box 3"/>
          <p:cNvSpPr txBox="1">
            <a:spLocks noChangeArrowheads="1"/>
          </p:cNvSpPr>
          <p:nvPr/>
        </p:nvSpPr>
        <p:spPr bwMode="auto">
          <a:xfrm>
            <a:off x="614875" y="2015027"/>
            <a:ext cx="10380133" cy="572464"/>
          </a:xfrm>
          <a:prstGeom prst="rect">
            <a:avLst/>
          </a:prstGeom>
          <a:noFill/>
          <a:ln w="9525" algn="ctr">
            <a:noFill/>
            <a:miter lim="800000"/>
            <a:headEnd/>
            <a:tailEnd/>
          </a:ln>
          <a:effectLst/>
        </p:spPr>
        <p:txBody>
          <a:bodyPr>
            <a:spAutoFit/>
          </a:bodyPr>
          <a:lstStyle/>
          <a:p>
            <a:pPr algn="just" rtl="1">
              <a:lnSpc>
                <a:spcPct val="140000"/>
              </a:lnSpc>
              <a:defRPr/>
            </a:pPr>
            <a:r>
              <a:rPr lang="ar-SA" sz="2400" b="1" dirty="0">
                <a:effectLst>
                  <a:outerShdw blurRad="38100" dist="38100" dir="2700000" algn="tl">
                    <a:srgbClr val="C0C0C0"/>
                  </a:outerShdw>
                </a:effectLst>
                <a:latin typeface="Times New Roman" pitchFamily="18" charset="0"/>
                <a:cs typeface="B Traffic" pitchFamily="2" charset="-78"/>
              </a:rPr>
              <a:t>15 - سهل انگاري روسا و مديران در ندادن گزارش تخلفات كارمندان تحت امر.</a:t>
            </a:r>
            <a:endParaRPr lang="en-US"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9" name="Text Box 3"/>
          <p:cNvSpPr txBox="1">
            <a:spLocks noChangeArrowheads="1"/>
          </p:cNvSpPr>
          <p:nvPr/>
        </p:nvSpPr>
        <p:spPr bwMode="auto">
          <a:xfrm>
            <a:off x="729307" y="649360"/>
            <a:ext cx="10223500" cy="609398"/>
          </a:xfrm>
          <a:prstGeom prst="rect">
            <a:avLst/>
          </a:prstGeom>
          <a:noFill/>
          <a:ln w="9525" algn="ctr">
            <a:noFill/>
            <a:miter lim="800000"/>
            <a:headEnd/>
            <a:tailEnd/>
          </a:ln>
          <a:effectLst/>
        </p:spPr>
        <p:txBody>
          <a:bodyPr>
            <a:spAutoFit/>
          </a:bodyPr>
          <a:lstStyle/>
          <a:p>
            <a:pPr algn="just" rtl="1">
              <a:lnSpc>
                <a:spcPct val="140000"/>
              </a:lnSpc>
              <a:defRPr/>
            </a:pPr>
            <a:r>
              <a:rPr lang="fa-IR" sz="2400" b="1" dirty="0">
                <a:effectLst>
                  <a:outerShdw blurRad="38100" dist="38100" dir="2700000" algn="tl">
                    <a:srgbClr val="C0C0C0"/>
                  </a:outerShdw>
                </a:effectLst>
                <a:latin typeface="Times New Roman" pitchFamily="18" charset="0"/>
                <a:cs typeface="B Traffic" pitchFamily="2" charset="-78"/>
              </a:rPr>
              <a:t>16</a:t>
            </a:r>
            <a:r>
              <a:rPr lang="ar-SA" sz="2400" b="1" dirty="0">
                <a:effectLst>
                  <a:outerShdw blurRad="38100" dist="38100" dir="2700000" algn="tl">
                    <a:srgbClr val="C0C0C0"/>
                  </a:outerShdw>
                </a:effectLst>
                <a:latin typeface="Times New Roman" pitchFamily="18" charset="0"/>
                <a:cs typeface="B Traffic" pitchFamily="2" charset="-78"/>
              </a:rPr>
              <a:t>- ارائه گواهي يا گزارش خلاف واقع در امور اداري .</a:t>
            </a:r>
            <a:endParaRPr lang="fa-IR" sz="2400" b="1" dirty="0">
              <a:effectLst>
                <a:outerShdw blurRad="38100" dist="38100" dir="2700000" algn="tl">
                  <a:srgbClr val="C0C0C0"/>
                </a:outerShdw>
              </a:effectLst>
              <a:latin typeface="Times New Roman" pitchFamily="18" charset="0"/>
              <a:cs typeface="B Traffic" pitchFamily="2" charset="-78"/>
            </a:endParaRPr>
          </a:p>
        </p:txBody>
      </p:sp>
      <p:sp>
        <p:nvSpPr>
          <p:cNvPr id="157700" name="Text Box 4"/>
          <p:cNvSpPr txBox="1">
            <a:spLocks noChangeArrowheads="1"/>
          </p:cNvSpPr>
          <p:nvPr/>
        </p:nvSpPr>
        <p:spPr bwMode="auto">
          <a:xfrm>
            <a:off x="801859" y="1581101"/>
            <a:ext cx="10320867" cy="3293209"/>
          </a:xfrm>
          <a:prstGeom prst="rect">
            <a:avLst/>
          </a:prstGeom>
          <a:noFill/>
          <a:ln w="9525" algn="ctr">
            <a:noFill/>
            <a:miter lim="800000"/>
            <a:headEnd/>
            <a:tailEnd/>
          </a:ln>
          <a:effectLst/>
        </p:spPr>
        <p:txBody>
          <a:bodyPr>
            <a:spAutoFit/>
          </a:bodyPr>
          <a:lstStyle/>
          <a:p>
            <a:pPr algn="r" rtl="1">
              <a:lnSpc>
                <a:spcPct val="130000"/>
              </a:lnSpc>
              <a:defRPr/>
            </a:pPr>
            <a:r>
              <a:rPr lang="ar-SA" sz="2000" b="1" dirty="0">
                <a:effectLst>
                  <a:outerShdw blurRad="38100" dist="38100" dir="2700000" algn="tl">
                    <a:srgbClr val="C0C0C0"/>
                  </a:outerShdw>
                </a:effectLst>
                <a:latin typeface="Times New Roman" pitchFamily="18" charset="0"/>
                <a:cs typeface="B Traffic" pitchFamily="2" charset="-78"/>
              </a:rPr>
              <a:t>ماده 539 - هرگاه طبيب تصديق نامه برخلاف واقع درباره شخصي براي معافيت از خدمت در ادارات رسمي يا نظام وظيفه يا براي تقديم به مراجع قضائي بدهد به حبس از شش ماه تا دو سال يا به سه تادوازده ميليون ريال جزاي نقدي محكوم خواهد شد. </a:t>
            </a:r>
            <a:br>
              <a:rPr lang="ar-SA" sz="2000" b="1" dirty="0">
                <a:effectLst>
                  <a:outerShdw blurRad="38100" dist="38100" dir="2700000" algn="tl">
                    <a:srgbClr val="C0C0C0"/>
                  </a:outerShdw>
                </a:effectLst>
                <a:latin typeface="Times New Roman" pitchFamily="18" charset="0"/>
                <a:cs typeface="B Traffic" pitchFamily="2" charset="-78"/>
              </a:rPr>
            </a:br>
            <a:r>
              <a:rPr lang="ar-SA" sz="2000" b="1" dirty="0">
                <a:effectLst>
                  <a:outerShdw blurRad="38100" dist="38100" dir="2700000" algn="tl">
                    <a:srgbClr val="C0C0C0"/>
                  </a:outerShdw>
                </a:effectLst>
                <a:latin typeface="Times New Roman" pitchFamily="18" charset="0"/>
                <a:cs typeface="B Traffic" pitchFamily="2" charset="-78"/>
              </a:rPr>
              <a:t>و هرگاه تصديق نامه مزبور به واسطه اخذ مال يا وجهي انجام گرفته علاوه بر استردادو ضبط آن به عنوان جريمه ، به مجازات مقرر</a:t>
            </a:r>
            <a:r>
              <a:rPr lang="fa-IR" sz="2000" b="1" dirty="0">
                <a:effectLst>
                  <a:outerShdw blurRad="38100" dist="38100" dir="2700000" algn="tl">
                    <a:srgbClr val="C0C0C0"/>
                  </a:outerShdw>
                </a:effectLst>
                <a:latin typeface="Times New Roman" pitchFamily="18" charset="0"/>
                <a:cs typeface="B Traffic" pitchFamily="2" charset="-78"/>
              </a:rPr>
              <a:t> </a:t>
            </a:r>
            <a:r>
              <a:rPr lang="ar-SA" sz="2000" b="1" dirty="0">
                <a:effectLst>
                  <a:outerShdw blurRad="38100" dist="38100" dir="2700000" algn="tl">
                    <a:srgbClr val="C0C0C0"/>
                  </a:outerShdw>
                </a:effectLst>
                <a:latin typeface="Times New Roman" pitchFamily="18" charset="0"/>
                <a:cs typeface="B Traffic" pitchFamily="2" charset="-78"/>
              </a:rPr>
              <a:t>براي رشوه گيرنده محكوم</a:t>
            </a:r>
            <a:r>
              <a:rPr lang="fa-IR" sz="2000" b="1" dirty="0">
                <a:effectLst>
                  <a:outerShdw blurRad="38100" dist="38100" dir="2700000" algn="tl">
                    <a:srgbClr val="C0C0C0"/>
                  </a:outerShdw>
                </a:effectLst>
                <a:latin typeface="Times New Roman" pitchFamily="18" charset="0"/>
                <a:cs typeface="B Traffic" pitchFamily="2" charset="-78"/>
              </a:rPr>
              <a:t> </a:t>
            </a:r>
            <a:r>
              <a:rPr lang="ar-SA" sz="2000" b="1" dirty="0">
                <a:effectLst>
                  <a:outerShdw blurRad="38100" dist="38100" dir="2700000" algn="tl">
                    <a:srgbClr val="C0C0C0"/>
                  </a:outerShdw>
                </a:effectLst>
                <a:latin typeface="Times New Roman" pitchFamily="18" charset="0"/>
                <a:cs typeface="B Traffic" pitchFamily="2" charset="-78"/>
              </a:rPr>
              <a:t>ميگردد. </a:t>
            </a:r>
            <a:br>
              <a:rPr lang="ar-SA" sz="2000" b="1" dirty="0">
                <a:effectLst>
                  <a:outerShdw blurRad="38100" dist="38100" dir="2700000" algn="tl">
                    <a:srgbClr val="C0C0C0"/>
                  </a:outerShdw>
                </a:effectLst>
                <a:latin typeface="Times New Roman" pitchFamily="18" charset="0"/>
                <a:cs typeface="B Traffic" pitchFamily="2" charset="-78"/>
              </a:rPr>
            </a:br>
            <a:r>
              <a:rPr lang="ar-SA" sz="2000" b="1" dirty="0">
                <a:effectLst>
                  <a:outerShdw blurRad="38100" dist="38100" dir="2700000" algn="tl">
                    <a:srgbClr val="C0C0C0"/>
                  </a:outerShdw>
                </a:effectLst>
                <a:latin typeface="Times New Roman" pitchFamily="18" charset="0"/>
                <a:cs typeface="B Traffic" pitchFamily="2" charset="-78"/>
              </a:rPr>
              <a:t>ماده 540 - براي ساير تصديق نامه هاي خلاف واقع كه موجب ضرر شخص ثالثي باشد يا آن كه خسارتي بر خزانه دولت وارد آورده مرتكب علاوه بر جبران خسارت وارده به شلاق تا ( 74 ) ضربه يا به دويست هزار تا دو ميليون ريال جزاي نقدي محكوم خواهدشد. </a:t>
            </a:r>
            <a:endParaRPr lang="en-US" sz="20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3" name="Text Box 3"/>
          <p:cNvSpPr txBox="1">
            <a:spLocks noChangeArrowheads="1"/>
          </p:cNvSpPr>
          <p:nvPr/>
        </p:nvSpPr>
        <p:spPr bwMode="auto">
          <a:xfrm>
            <a:off x="566225" y="2062700"/>
            <a:ext cx="10223500" cy="1126462"/>
          </a:xfrm>
          <a:prstGeom prst="rect">
            <a:avLst/>
          </a:prstGeom>
          <a:noFill/>
          <a:ln w="9525" algn="ctr">
            <a:noFill/>
            <a:miter lim="800000"/>
            <a:headEnd/>
            <a:tailEnd/>
          </a:ln>
          <a:effectLst/>
        </p:spPr>
        <p:txBody>
          <a:bodyPr>
            <a:spAutoFit/>
          </a:bodyPr>
          <a:lstStyle/>
          <a:p>
            <a:pPr algn="just" rtl="1">
              <a:lnSpc>
                <a:spcPct val="140000"/>
              </a:lnSpc>
              <a:defRPr/>
            </a:pPr>
            <a:r>
              <a:rPr lang="ar-SA" sz="2400" b="1" dirty="0">
                <a:effectLst>
                  <a:outerShdw blurRad="38100" dist="38100" dir="2700000" algn="tl">
                    <a:srgbClr val="C0C0C0"/>
                  </a:outerShdw>
                </a:effectLst>
                <a:latin typeface="Times New Roman" pitchFamily="18" charset="0"/>
                <a:cs typeface="B Traffic" pitchFamily="2" charset="-78"/>
              </a:rPr>
              <a:t>17 - گرفتن وجوهي غير از آن چه در قوانين و مقررات تعيين شده يا اخذ هر گونه مالي كه در عرف رشوه خواري تلقي مي شود. </a:t>
            </a:r>
            <a:endParaRPr lang="en-US"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7" name="Text Box 3"/>
          <p:cNvSpPr txBox="1">
            <a:spLocks noChangeArrowheads="1"/>
          </p:cNvSpPr>
          <p:nvPr/>
        </p:nvSpPr>
        <p:spPr bwMode="auto">
          <a:xfrm>
            <a:off x="844096" y="2070198"/>
            <a:ext cx="10223500" cy="1126462"/>
          </a:xfrm>
          <a:prstGeom prst="rect">
            <a:avLst/>
          </a:prstGeom>
          <a:noFill/>
          <a:ln w="9525" algn="ctr">
            <a:noFill/>
            <a:miter lim="800000"/>
            <a:headEnd/>
            <a:tailEnd/>
          </a:ln>
          <a:effectLst/>
        </p:spPr>
        <p:txBody>
          <a:bodyPr>
            <a:spAutoFit/>
          </a:bodyPr>
          <a:lstStyle/>
          <a:p>
            <a:pPr algn="just" rtl="1">
              <a:lnSpc>
                <a:spcPct val="140000"/>
              </a:lnSpc>
              <a:defRPr/>
            </a:pPr>
            <a:r>
              <a:rPr lang="fa-IR" sz="2400" b="1">
                <a:effectLst>
                  <a:outerShdw blurRad="38100" dist="38100" dir="2700000" algn="tl">
                    <a:srgbClr val="C0C0C0"/>
                  </a:outerShdw>
                </a:effectLst>
                <a:latin typeface="Times New Roman" pitchFamily="18" charset="0"/>
                <a:cs typeface="B Traffic" pitchFamily="2" charset="-78"/>
              </a:rPr>
              <a:t>18</a:t>
            </a:r>
            <a:r>
              <a:rPr lang="ar-SA" sz="2400" b="1">
                <a:effectLst>
                  <a:outerShdw blurRad="38100" dist="38100" dir="2700000" algn="tl">
                    <a:srgbClr val="C0C0C0"/>
                  </a:outerShdw>
                </a:effectLst>
                <a:latin typeface="Times New Roman" pitchFamily="18" charset="0"/>
                <a:cs typeface="B Traffic" pitchFamily="2" charset="-78"/>
              </a:rPr>
              <a:t>- تسليم مدارك به اشخاصي كه حق دريافت آن را ندارند يا خودداري از تسليم مدارك به اشخاص كه حق دريافت آن را دارند. </a:t>
            </a:r>
            <a:endParaRPr lang="fa-IR" sz="24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1" name="Text Box 3"/>
          <p:cNvSpPr txBox="1">
            <a:spLocks noChangeArrowheads="1"/>
          </p:cNvSpPr>
          <p:nvPr/>
        </p:nvSpPr>
        <p:spPr bwMode="auto">
          <a:xfrm>
            <a:off x="602698" y="2534432"/>
            <a:ext cx="10223500"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dirty="0">
                <a:effectLst>
                  <a:outerShdw blurRad="38100" dist="38100" dir="2700000" algn="tl">
                    <a:srgbClr val="C0C0C0"/>
                  </a:outerShdw>
                </a:effectLst>
                <a:latin typeface="Times New Roman" pitchFamily="18" charset="0"/>
                <a:cs typeface="B Traffic" pitchFamily="2" charset="-78"/>
              </a:rPr>
              <a:t>19 - تعطيل خدمت در اوقات مقرر اداري . </a:t>
            </a:r>
            <a:endParaRPr lang="fa-IR" sz="32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5" name="Text Box 3"/>
          <p:cNvSpPr txBox="1">
            <a:spLocks noChangeArrowheads="1"/>
          </p:cNvSpPr>
          <p:nvPr/>
        </p:nvSpPr>
        <p:spPr bwMode="auto">
          <a:xfrm>
            <a:off x="506471" y="2337484"/>
            <a:ext cx="10223500" cy="732508"/>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dirty="0">
                <a:effectLst>
                  <a:outerShdw blurRad="38100" dist="38100" dir="2700000" algn="tl">
                    <a:srgbClr val="C0C0C0"/>
                  </a:outerShdw>
                </a:effectLst>
                <a:latin typeface="Times New Roman" pitchFamily="18" charset="0"/>
                <a:cs typeface="B Traffic" pitchFamily="2" charset="-78"/>
              </a:rPr>
              <a:t>20 - رعايت نكردن حجاب اسلامي .</a:t>
            </a:r>
            <a:endParaRPr lang="en-US" sz="32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AutoShape 2">
            <a:hlinkClick r:id="" action="ppaction://noaction"/>
          </p:cNvPr>
          <p:cNvSpPr>
            <a:spLocks noChangeArrowheads="1"/>
          </p:cNvSpPr>
          <p:nvPr/>
        </p:nvSpPr>
        <p:spPr bwMode="auto">
          <a:xfrm>
            <a:off x="10581218" y="6308725"/>
            <a:ext cx="1439333" cy="287338"/>
          </a:xfrm>
          <a:prstGeom prst="roundRect">
            <a:avLst>
              <a:gd name="adj" fmla="val 16667"/>
            </a:avLst>
          </a:prstGeom>
          <a:solidFill>
            <a:srgbClr val="003366"/>
          </a:solidFill>
          <a:ln w="9525">
            <a:solidFill>
              <a:schemeClr val="tx1"/>
            </a:solidFill>
            <a:round/>
            <a:headEnd/>
            <a:tailEnd/>
          </a:ln>
          <a:effectLst>
            <a:prstShdw prst="shdw17" dist="17961" dir="2700000">
              <a:schemeClr val="tx1">
                <a:gamma/>
                <a:shade val="60000"/>
                <a:invGamma/>
              </a:schemeClr>
            </a:prstShdw>
          </a:effectLst>
        </p:spPr>
        <p:txBody>
          <a:bodyPr wrap="none" anchor="ctr"/>
          <a:lstStyle/>
          <a:p>
            <a:pPr algn="ctr">
              <a:defRPr/>
            </a:pPr>
            <a:r>
              <a:rPr lang="fa-IR" sz="1200">
                <a:cs typeface="B Titr" pitchFamily="2" charset="-78"/>
              </a:rPr>
              <a:t>برگشت به فهرست</a:t>
            </a:r>
            <a:endParaRPr lang="en-US" sz="1200">
              <a:cs typeface="B Titr" pitchFamily="2" charset="-78"/>
            </a:endParaRPr>
          </a:p>
        </p:txBody>
      </p:sp>
      <p:sp>
        <p:nvSpPr>
          <p:cNvPr id="162819" name="Text Box 3"/>
          <p:cNvSpPr txBox="1">
            <a:spLocks noChangeArrowheads="1"/>
          </p:cNvSpPr>
          <p:nvPr/>
        </p:nvSpPr>
        <p:spPr bwMode="auto">
          <a:xfrm>
            <a:off x="439356" y="2154604"/>
            <a:ext cx="10223500"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dirty="0">
                <a:effectLst>
                  <a:outerShdw blurRad="38100" dist="38100" dir="2700000" algn="tl">
                    <a:srgbClr val="C0C0C0"/>
                  </a:outerShdw>
                </a:effectLst>
                <a:latin typeface="Times New Roman" pitchFamily="18" charset="0"/>
                <a:cs typeface="B Traffic" pitchFamily="2" charset="-78"/>
              </a:rPr>
              <a:t>21 - رعايت نكردن شئون و شعاير اسلامي .</a:t>
            </a:r>
            <a:endParaRPr lang="fa-IR" sz="32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3" name="Text Box 3"/>
          <p:cNvSpPr txBox="1">
            <a:spLocks noChangeArrowheads="1"/>
          </p:cNvSpPr>
          <p:nvPr/>
        </p:nvSpPr>
        <p:spPr bwMode="auto">
          <a:xfrm>
            <a:off x="602697" y="1523805"/>
            <a:ext cx="10223500" cy="572464"/>
          </a:xfrm>
          <a:prstGeom prst="rect">
            <a:avLst/>
          </a:prstGeom>
          <a:noFill/>
          <a:ln w="9525" algn="ctr">
            <a:noFill/>
            <a:miter lim="800000"/>
            <a:headEnd/>
            <a:tailEnd/>
          </a:ln>
          <a:effectLst/>
        </p:spPr>
        <p:txBody>
          <a:bodyPr>
            <a:spAutoFit/>
          </a:bodyPr>
          <a:lstStyle/>
          <a:p>
            <a:pPr algn="just" rtl="1">
              <a:lnSpc>
                <a:spcPct val="140000"/>
              </a:lnSpc>
              <a:defRPr/>
            </a:pPr>
            <a:r>
              <a:rPr lang="ar-SA" sz="2400" b="1" dirty="0">
                <a:effectLst>
                  <a:outerShdw blurRad="38100" dist="38100" dir="2700000" algn="tl">
                    <a:srgbClr val="C0C0C0"/>
                  </a:outerShdw>
                </a:effectLst>
                <a:latin typeface="Times New Roman" pitchFamily="18" charset="0"/>
                <a:cs typeface="B Traffic" pitchFamily="2" charset="-78"/>
              </a:rPr>
              <a:t>22 - اختفا، نگهداري ، حمل ، توزيع و خريد و فروش مواد مخدر.</a:t>
            </a:r>
            <a:endParaRPr lang="en-US"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7" name="Text Box 3"/>
          <p:cNvSpPr txBox="1">
            <a:spLocks noChangeArrowheads="1"/>
          </p:cNvSpPr>
          <p:nvPr/>
        </p:nvSpPr>
        <p:spPr bwMode="auto">
          <a:xfrm>
            <a:off x="675282" y="1621131"/>
            <a:ext cx="10081683" cy="774700"/>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ar-SA" sz="3200" b="1" dirty="0">
                <a:effectLst>
                  <a:outerShdw blurRad="38100" dist="38100" dir="2700000" algn="tl">
                    <a:srgbClr val="C0C0C0"/>
                  </a:outerShdw>
                </a:effectLst>
                <a:latin typeface="Times New Roman" pitchFamily="18" charset="0"/>
                <a:cs typeface="B Traffic" pitchFamily="2" charset="-78"/>
              </a:rPr>
              <a:t>23 - استعمال يا اعتياد به مواد مخدر.</a:t>
            </a:r>
            <a:r>
              <a:rPr lang="fa-IR" sz="3200" b="1" dirty="0">
                <a:effectLst>
                  <a:outerShdw blurRad="38100" dist="38100" dir="2700000" algn="tl">
                    <a:srgbClr val="C0C0C0"/>
                  </a:outerShdw>
                </a:effectLst>
                <a:latin typeface="Times New Roman" pitchFamily="18" charset="0"/>
                <a:cs typeface="B Traffic" pitchFamily="2" charset="-78"/>
              </a:rPr>
              <a:t> </a:t>
            </a: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5" name="Text Box 3"/>
          <p:cNvSpPr txBox="1">
            <a:spLocks noChangeArrowheads="1"/>
          </p:cNvSpPr>
          <p:nvPr/>
        </p:nvSpPr>
        <p:spPr bwMode="auto">
          <a:xfrm>
            <a:off x="1248834" y="2689176"/>
            <a:ext cx="10081684" cy="609398"/>
          </a:xfrm>
          <a:prstGeom prst="rect">
            <a:avLst/>
          </a:prstGeom>
          <a:noFill/>
          <a:ln w="9525" algn="ctr">
            <a:noFill/>
            <a:miter lim="800000"/>
            <a:headEnd/>
            <a:tailEnd/>
          </a:ln>
          <a:effectLst/>
        </p:spPr>
        <p:txBody>
          <a:bodyPr>
            <a:spAutoFit/>
          </a:bodyPr>
          <a:lstStyle/>
          <a:p>
            <a:pPr algn="just" rtl="1">
              <a:lnSpc>
                <a:spcPct val="140000"/>
              </a:lnSpc>
              <a:defRPr/>
            </a:pPr>
            <a:r>
              <a:rPr lang="fa-IR" sz="2400" b="1" dirty="0">
                <a:effectLst>
                  <a:outerShdw blurRad="38100" dist="38100" dir="2700000" algn="tl">
                    <a:srgbClr val="C0C0C0"/>
                  </a:outerShdw>
                </a:effectLst>
                <a:latin typeface="Times New Roman" pitchFamily="18" charset="0"/>
                <a:cs typeface="B Traffic" pitchFamily="2" charset="-78"/>
              </a:rPr>
              <a:t>24</a:t>
            </a:r>
            <a:r>
              <a:rPr lang="ar-SA" sz="2400" b="1" dirty="0">
                <a:effectLst>
                  <a:outerShdw blurRad="38100" dist="38100" dir="2700000" algn="tl">
                    <a:srgbClr val="C0C0C0"/>
                  </a:outerShdw>
                </a:effectLst>
                <a:latin typeface="Times New Roman" pitchFamily="18" charset="0"/>
                <a:cs typeface="B Traffic" pitchFamily="2" charset="-78"/>
              </a:rPr>
              <a:t>- هر نوع استفاده غير مجاز از شئون يا موقعيت شغلي و امكانات و اموال دولتي .</a:t>
            </a:r>
            <a:endParaRPr lang="fa-IR"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9" name="Text Box 3"/>
          <p:cNvSpPr txBox="1">
            <a:spLocks noChangeArrowheads="1"/>
          </p:cNvSpPr>
          <p:nvPr/>
        </p:nvSpPr>
        <p:spPr bwMode="auto">
          <a:xfrm>
            <a:off x="1136292" y="328272"/>
            <a:ext cx="10081684" cy="609398"/>
          </a:xfrm>
          <a:prstGeom prst="rect">
            <a:avLst/>
          </a:prstGeom>
          <a:noFill/>
          <a:ln w="9525" algn="ctr">
            <a:noFill/>
            <a:miter lim="800000"/>
            <a:headEnd/>
            <a:tailEnd/>
          </a:ln>
          <a:effectLst/>
        </p:spPr>
        <p:txBody>
          <a:bodyPr>
            <a:spAutoFit/>
          </a:bodyPr>
          <a:lstStyle/>
          <a:p>
            <a:pPr algn="just" rtl="1">
              <a:lnSpc>
                <a:spcPct val="140000"/>
              </a:lnSpc>
              <a:defRPr/>
            </a:pPr>
            <a:r>
              <a:rPr lang="fa-IR" sz="2400" b="1" dirty="0">
                <a:effectLst>
                  <a:outerShdw blurRad="38100" dist="38100" dir="2700000" algn="tl">
                    <a:srgbClr val="C0C0C0"/>
                  </a:outerShdw>
                </a:effectLst>
                <a:latin typeface="Times New Roman" pitchFamily="18" charset="0"/>
                <a:cs typeface="B Traffic" pitchFamily="2" charset="-78"/>
              </a:rPr>
              <a:t>25</a:t>
            </a:r>
            <a:r>
              <a:rPr lang="ar-SA" sz="2400" b="1" dirty="0">
                <a:effectLst>
                  <a:outerShdw blurRad="38100" dist="38100" dir="2700000" algn="tl">
                    <a:srgbClr val="C0C0C0"/>
                  </a:outerShdw>
                </a:effectLst>
                <a:latin typeface="Times New Roman" pitchFamily="18" charset="0"/>
                <a:cs typeface="B Traffic" pitchFamily="2" charset="-78"/>
              </a:rPr>
              <a:t>- جعل يا مخدوش نمودن و دست بردن در اسناد و اوراق رسمي يا دولتي</a:t>
            </a:r>
            <a:endParaRPr lang="fa-IR" sz="2400" b="1" dirty="0">
              <a:effectLst>
                <a:outerShdw blurRad="38100" dist="38100" dir="2700000" algn="tl">
                  <a:srgbClr val="C0C0C0"/>
                </a:outerShdw>
              </a:effectLst>
              <a:latin typeface="Times New Roman" pitchFamily="18" charset="0"/>
              <a:cs typeface="B Traffic" pitchFamily="2" charset="-78"/>
            </a:endParaRPr>
          </a:p>
        </p:txBody>
      </p:sp>
      <p:sp>
        <p:nvSpPr>
          <p:cNvPr id="167940" name="Text Box 4"/>
          <p:cNvSpPr txBox="1">
            <a:spLocks noChangeArrowheads="1"/>
          </p:cNvSpPr>
          <p:nvPr/>
        </p:nvSpPr>
        <p:spPr bwMode="auto">
          <a:xfrm>
            <a:off x="801858" y="1998321"/>
            <a:ext cx="10320867" cy="3970318"/>
          </a:xfrm>
          <a:prstGeom prst="rect">
            <a:avLst/>
          </a:prstGeom>
          <a:noFill/>
          <a:ln w="9525">
            <a:noFill/>
            <a:miter lim="800000"/>
            <a:headEnd/>
            <a:tailEnd/>
          </a:ln>
          <a:effectLst>
            <a:prstShdw prst="shdw17" dist="17961" dir="2700000">
              <a:srgbClr val="003366">
                <a:gamma/>
                <a:shade val="60000"/>
                <a:invGamma/>
              </a:srgbClr>
            </a:prstShdw>
          </a:effectLst>
        </p:spPr>
        <p:txBody>
          <a:bodyPr>
            <a:spAutoFit/>
          </a:bodyPr>
          <a:lstStyle/>
          <a:p>
            <a:pPr algn="r">
              <a:spcBef>
                <a:spcPct val="50000"/>
              </a:spcBef>
              <a:defRPr/>
            </a:pPr>
            <a:r>
              <a:rPr lang="ar-SA" sz="2400" b="1">
                <a:effectLst>
                  <a:outerShdw blurRad="38100" dist="38100" dir="2700000" algn="tl">
                    <a:srgbClr val="C0C0C0"/>
                  </a:outerShdw>
                </a:effectLst>
                <a:latin typeface="Times New Roman" pitchFamily="18" charset="0"/>
                <a:cs typeface="B Traffic" pitchFamily="2" charset="-78"/>
              </a:rPr>
              <a:t>ساختن یا تغییر اگاهانه نوشته یا</a:t>
            </a:r>
            <a:r>
              <a:rPr lang="fa-IR" sz="2400" b="1">
                <a:effectLst>
                  <a:outerShdw blurRad="38100" dist="38100" dir="2700000" algn="tl">
                    <a:srgbClr val="C0C0C0"/>
                  </a:outerShdw>
                </a:effectLst>
                <a:latin typeface="Times New Roman" pitchFamily="18" charset="0"/>
                <a:cs typeface="B Traffic" pitchFamily="2" charset="-78"/>
              </a:rPr>
              <a:t> سند</a:t>
            </a:r>
            <a:endParaRPr lang="en-US" sz="2400" b="1">
              <a:effectLst>
                <a:outerShdw blurRad="38100" dist="38100" dir="2700000" algn="tl">
                  <a:srgbClr val="C0C0C0"/>
                </a:outerShdw>
              </a:effectLst>
              <a:latin typeface="Times New Roman" pitchFamily="18" charset="0"/>
              <a:cs typeface="B Traffic" pitchFamily="2" charset="-78"/>
            </a:endParaRPr>
          </a:p>
          <a:p>
            <a:pPr algn="r">
              <a:spcBef>
                <a:spcPct val="50000"/>
              </a:spcBef>
              <a:defRPr/>
            </a:pPr>
            <a:r>
              <a:rPr lang="ar-SA" sz="2400" b="1">
                <a:effectLst>
                  <a:outerShdw blurRad="38100" dist="38100" dir="2700000" algn="tl">
                    <a:srgbClr val="C0C0C0"/>
                  </a:outerShdw>
                </a:effectLst>
                <a:latin typeface="Times New Roman" pitchFamily="18" charset="0"/>
                <a:cs typeface="B Traffic" pitchFamily="2" charset="-78"/>
              </a:rPr>
              <a:t>ماده 525 - هركس يكي از اشياي ذيل را جعل كند يا با علم به جعل يا تزوير استعمال كند يا داخل كشور نمايد علاوه بر جبران خسارت وارده به حبس از يك تا ده سال محكوم خواهد شد - </a:t>
            </a:r>
            <a:br>
              <a:rPr lang="ar-SA" sz="2400" b="1">
                <a:effectLst>
                  <a:outerShdw blurRad="38100" dist="38100" dir="2700000" algn="tl">
                    <a:srgbClr val="C0C0C0"/>
                  </a:outerShdw>
                </a:effectLst>
                <a:latin typeface="Times New Roman" pitchFamily="18" charset="0"/>
                <a:cs typeface="B Traffic" pitchFamily="2" charset="-78"/>
              </a:rPr>
            </a:br>
            <a:r>
              <a:rPr lang="ar-SA" sz="2400" b="1">
                <a:effectLst>
                  <a:outerShdw blurRad="38100" dist="38100" dir="2700000" algn="tl">
                    <a:srgbClr val="C0C0C0"/>
                  </a:outerShdw>
                </a:effectLst>
                <a:latin typeface="Times New Roman" pitchFamily="18" charset="0"/>
                <a:cs typeface="B Traffic" pitchFamily="2" charset="-78"/>
              </a:rPr>
              <a:t>1 - احكام يا امضاء يا مهر يا دستخط معاون اول رئيس جمهور يا وزراء يا مهر يا امضاي اعضاي شوراي نگهبان يا نمايندگان مجلس شوراي اسلامي يا مجلس خبرگان يا قضات يا يكي از روسا ياكارمندان و مسئولين دولتي از حيث مقام رسمي آنان . </a:t>
            </a:r>
            <a:br>
              <a:rPr lang="ar-SA" sz="2400" b="1">
                <a:effectLst>
                  <a:outerShdw blurRad="38100" dist="38100" dir="2700000" algn="tl">
                    <a:srgbClr val="C0C0C0"/>
                  </a:outerShdw>
                </a:effectLst>
                <a:latin typeface="Times New Roman" pitchFamily="18" charset="0"/>
                <a:cs typeface="B Traffic" pitchFamily="2" charset="-78"/>
              </a:rPr>
            </a:br>
            <a:r>
              <a:rPr lang="ar-SA" sz="2400" b="1">
                <a:effectLst>
                  <a:outerShdw blurRad="38100" dist="38100" dir="2700000" algn="tl">
                    <a:srgbClr val="C0C0C0"/>
                  </a:outerShdw>
                </a:effectLst>
                <a:latin typeface="Times New Roman" pitchFamily="18" charset="0"/>
                <a:cs typeface="B Traffic" pitchFamily="2" charset="-78"/>
              </a:rPr>
              <a:t>2 - مهر يا تمبر يا علامت يكي از شركتها يا موسسات يا ادارات دولتي يا نهادهاي انقلاب اسلامي . </a:t>
            </a:r>
            <a:br>
              <a:rPr lang="ar-SA" sz="2400" b="1">
                <a:effectLst>
                  <a:outerShdw blurRad="38100" dist="38100" dir="2700000" algn="tl">
                    <a:srgbClr val="C0C0C0"/>
                  </a:outerShdw>
                </a:effectLst>
                <a:latin typeface="Times New Roman" pitchFamily="18" charset="0"/>
                <a:cs typeface="B Traffic" pitchFamily="2" charset="-78"/>
              </a:rPr>
            </a:br>
            <a:r>
              <a:rPr lang="en-US" sz="2400" b="1">
                <a:effectLst>
                  <a:outerShdw blurRad="38100" dist="38100" dir="2700000" algn="tl">
                    <a:srgbClr val="C0C0C0"/>
                  </a:outerShdw>
                </a:effectLst>
                <a:latin typeface="Times New Roman" pitchFamily="18" charset="0"/>
                <a:cs typeface="B Traffic" pitchFamily="2" charset="-78"/>
              </a:rPr>
              <a:t> </a:t>
            </a: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1" name="Text Box 3"/>
          <p:cNvSpPr txBox="1">
            <a:spLocks noChangeArrowheads="1"/>
          </p:cNvSpPr>
          <p:nvPr/>
        </p:nvSpPr>
        <p:spPr bwMode="auto">
          <a:xfrm>
            <a:off x="1434938" y="1297574"/>
            <a:ext cx="10081683" cy="572464"/>
          </a:xfrm>
          <a:prstGeom prst="rect">
            <a:avLst/>
          </a:prstGeom>
          <a:noFill/>
          <a:ln w="9525" algn="ctr">
            <a:noFill/>
            <a:miter lim="800000"/>
            <a:headEnd/>
            <a:tailEnd/>
          </a:ln>
          <a:effectLst/>
        </p:spPr>
        <p:txBody>
          <a:bodyPr>
            <a:spAutoFit/>
          </a:bodyPr>
          <a:lstStyle/>
          <a:p>
            <a:pPr algn="just" rtl="1">
              <a:lnSpc>
                <a:spcPct val="140000"/>
              </a:lnSpc>
              <a:defRPr/>
            </a:pPr>
            <a:r>
              <a:rPr lang="fa-IR" sz="2400" b="1" dirty="0">
                <a:effectLst>
                  <a:outerShdw blurRad="38100" dist="38100" dir="2700000" algn="tl">
                    <a:srgbClr val="C0C0C0"/>
                  </a:outerShdw>
                </a:effectLst>
                <a:latin typeface="Times New Roman" pitchFamily="18" charset="0"/>
                <a:cs typeface="B Traffic" pitchFamily="2" charset="-78"/>
              </a:rPr>
              <a:t>26</a:t>
            </a:r>
            <a:r>
              <a:rPr lang="ar-SA" sz="2400" b="1" dirty="0">
                <a:effectLst>
                  <a:outerShdw blurRad="38100" dist="38100" dir="2700000" algn="tl">
                    <a:srgbClr val="C0C0C0"/>
                  </a:outerShdw>
                </a:effectLst>
                <a:latin typeface="Times New Roman" pitchFamily="18" charset="0"/>
                <a:cs typeface="B Traffic" pitchFamily="2" charset="-78"/>
              </a:rPr>
              <a:t>- غيبت غير موجه به صورت متناوب يا متوالي . </a:t>
            </a:r>
            <a:endParaRPr lang="en-US" sz="2400" b="1" dirty="0">
              <a:effectLst>
                <a:outerShdw blurRad="38100" dist="38100" dir="2700000" algn="tl">
                  <a:srgbClr val="C0C0C0"/>
                </a:outerShdw>
              </a:effectLst>
              <a:latin typeface="Times New Roman" pitchFamily="18" charset="0"/>
              <a:cs typeface="B Traffic" pitchFamily="2" charset="-78"/>
            </a:endParaRPr>
          </a:p>
        </p:txBody>
      </p:sp>
      <p:sp>
        <p:nvSpPr>
          <p:cNvPr id="171013" name="Text Box 5"/>
          <p:cNvSpPr txBox="1">
            <a:spLocks noChangeArrowheads="1"/>
          </p:cNvSpPr>
          <p:nvPr/>
        </p:nvSpPr>
        <p:spPr bwMode="auto">
          <a:xfrm>
            <a:off x="1195754" y="3097800"/>
            <a:ext cx="10320867" cy="1523494"/>
          </a:xfrm>
          <a:prstGeom prst="rect">
            <a:avLst/>
          </a:prstGeom>
          <a:noFill/>
          <a:ln w="9525" algn="ctr">
            <a:noFill/>
            <a:miter lim="800000"/>
            <a:headEnd/>
            <a:tailEnd/>
          </a:ln>
          <a:effectLst/>
        </p:spPr>
        <p:txBody>
          <a:bodyPr>
            <a:spAutoFit/>
          </a:bodyPr>
          <a:lstStyle/>
          <a:p>
            <a:pPr algn="just" rtl="1">
              <a:lnSpc>
                <a:spcPct val="155000"/>
              </a:lnSpc>
              <a:defRPr/>
            </a:pPr>
            <a:r>
              <a:rPr lang="ar-SA" sz="2000" b="1" dirty="0">
                <a:effectLst>
                  <a:outerShdw blurRad="38100" dist="38100" dir="2700000" algn="tl">
                    <a:srgbClr val="C0C0C0"/>
                  </a:outerShdw>
                </a:effectLst>
                <a:latin typeface="Times New Roman" pitchFamily="18" charset="0"/>
                <a:cs typeface="B Traffic" pitchFamily="2" charset="-78"/>
              </a:rPr>
              <a:t>براي استفاده از مرخصي استحقاقي، لازم است درخواست مرخصي روزانه كه به تأييد مدير مربوطه رسيده باشد (مرخصي استحقاقي بايد قبل از استفاده اخذ شود. مگر در موارد خاص) در اولين فرصت به اموراداري ارائه شود در غير اينصورت غيبت غير موجه تلقي مي گرديد</a:t>
            </a:r>
            <a:r>
              <a:rPr lang="fa-IR" sz="2000" b="1" dirty="0">
                <a:effectLst>
                  <a:outerShdw blurRad="38100" dist="38100" dir="2700000" algn="tl">
                    <a:srgbClr val="C0C0C0"/>
                  </a:outerShdw>
                </a:effectLst>
                <a:latin typeface="Times New Roman" pitchFamily="18" charset="0"/>
                <a:cs typeface="B Traffic" pitchFamily="2" charset="-78"/>
              </a:rPr>
              <a:t>.</a:t>
            </a:r>
            <a:endParaRPr lang="en-US" sz="20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4" name="Text Box 4"/>
          <p:cNvSpPr txBox="1">
            <a:spLocks noChangeArrowheads="1"/>
          </p:cNvSpPr>
          <p:nvPr/>
        </p:nvSpPr>
        <p:spPr bwMode="auto">
          <a:xfrm>
            <a:off x="998807" y="636393"/>
            <a:ext cx="10320867" cy="5673861"/>
          </a:xfrm>
          <a:prstGeom prst="rect">
            <a:avLst/>
          </a:prstGeom>
          <a:noFill/>
          <a:ln w="9525" algn="ctr">
            <a:noFill/>
            <a:miter lim="800000"/>
            <a:headEnd/>
            <a:tailEnd/>
          </a:ln>
          <a:effectLst/>
        </p:spPr>
        <p:txBody>
          <a:bodyPr>
            <a:spAutoFit/>
          </a:bodyPr>
          <a:lstStyle/>
          <a:p>
            <a:pPr algn="just" rtl="1">
              <a:lnSpc>
                <a:spcPct val="155000"/>
              </a:lnSpc>
              <a:defRPr/>
            </a:pPr>
            <a:r>
              <a:rPr lang="ar-SA" sz="2000" b="1">
                <a:latin typeface="Times New Roman" pitchFamily="18" charset="0"/>
                <a:cs typeface="B Traffic" pitchFamily="2" charset="-78"/>
              </a:rPr>
              <a:t>عدم حضور مستخدم در پست خود که مدت آن از 3 روز تجاوز ننماید و مستند به عللی از قبیل آنچه که ذیلاً ذکر شده موجه شناخته می شود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1-     بیماری وی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2-     صدمات ناشی از حوادث که به او یا پدر یا مادر یا همسر یا فرزندان وی وارد آمده باشد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3-     بیماری شدید پدر یا مادر یا همسر یا فرزندان وی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4-     فوت همسر یا اقربا ی نسبی یا سببی تا طبقه سوم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5-     دارا شدن فرزند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6-     ازدواج او و فرزندانش . </a:t>
            </a:r>
            <a:endParaRPr lang="en-US" sz="2000" b="1">
              <a:latin typeface="Times New Roman" pitchFamily="18" charset="0"/>
              <a:cs typeface="B Traffic" pitchFamily="2" charset="-78"/>
            </a:endParaRPr>
          </a:p>
          <a:p>
            <a:pPr algn="just" rtl="1">
              <a:lnSpc>
                <a:spcPct val="155000"/>
              </a:lnSpc>
              <a:defRPr/>
            </a:pPr>
            <a:r>
              <a:rPr lang="ar-SA" sz="2000" b="1">
                <a:latin typeface="Times New Roman" pitchFamily="18" charset="0"/>
                <a:cs typeface="B Traffic" pitchFamily="2" charset="-78"/>
              </a:rPr>
              <a:t>7-     احضار مستخدم توسط مراجع قضایی برای ادای شهادت و انجام تحقیقات</a:t>
            </a:r>
            <a:endParaRPr lang="fa-IR" sz="2000" b="1">
              <a:latin typeface="Times New Roman" pitchFamily="18" charset="0"/>
              <a:cs typeface="B Traffic" pitchFamily="2" charset="-78"/>
            </a:endParaRPr>
          </a:p>
          <a:p>
            <a:pPr algn="just" rtl="1">
              <a:lnSpc>
                <a:spcPct val="155000"/>
              </a:lnSpc>
              <a:defRPr/>
            </a:pPr>
            <a:r>
              <a:rPr lang="ar-SA" sz="1800" b="1">
                <a:latin typeface="Times New Roman" pitchFamily="18" charset="0"/>
                <a:cs typeface="B Traffic" pitchFamily="2" charset="-78"/>
              </a:rPr>
              <a:t>هرگاه مستخدم شاغل بيمار شود و آن بيماري مانع از خدمت او باشد بايد مراتب را در کوتاه ترين مدت ممکن به اداره متبوع اطلاع دهد و در موارد کمتر از ده روز گواهي پزشک را در اولين روز پس از مراجعه به محل خدمت و در موارد ده روز و بيشتر ، در پايان روز دهم به رئيس يا معاون واحد مربوط جهت ارجاع به کارگزيني ارسال دارد. </a:t>
            </a:r>
            <a:endParaRPr lang="en-US" sz="1800" b="1">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5" name="Text Box 3"/>
          <p:cNvSpPr txBox="1">
            <a:spLocks noChangeArrowheads="1"/>
          </p:cNvSpPr>
          <p:nvPr/>
        </p:nvSpPr>
        <p:spPr bwMode="auto">
          <a:xfrm>
            <a:off x="407996" y="1366813"/>
            <a:ext cx="10081683" cy="732508"/>
          </a:xfrm>
          <a:prstGeom prst="rect">
            <a:avLst/>
          </a:prstGeom>
          <a:noFill/>
          <a:ln w="9525" algn="ctr">
            <a:noFill/>
            <a:miter lim="800000"/>
            <a:headEnd/>
            <a:tailEnd/>
          </a:ln>
          <a:effectLst>
            <a:prstShdw prst="shdw17" dist="17961" dir="2700000">
              <a:srgbClr val="003366">
                <a:gamma/>
                <a:shade val="60000"/>
                <a:invGamma/>
              </a:srgbClr>
            </a:prstShdw>
          </a:effectLst>
        </p:spPr>
        <p:txBody>
          <a:bodyPr>
            <a:spAutoFit/>
          </a:bodyPr>
          <a:lstStyle/>
          <a:p>
            <a:pPr algn="just" rtl="1">
              <a:lnSpc>
                <a:spcPct val="140000"/>
              </a:lnSpc>
              <a:defRPr/>
            </a:pPr>
            <a:r>
              <a:rPr lang="fa-IR" sz="3200" b="1" dirty="0">
                <a:effectLst>
                  <a:outerShdw blurRad="38100" dist="38100" dir="2700000" algn="tl">
                    <a:srgbClr val="C0C0C0"/>
                  </a:outerShdw>
                </a:effectLst>
                <a:latin typeface="Times New Roman" pitchFamily="18" charset="0"/>
                <a:cs typeface="B Traffic" pitchFamily="2" charset="-78"/>
              </a:rPr>
              <a:t>27</a:t>
            </a:r>
            <a:r>
              <a:rPr lang="ar-SA" sz="3200" b="1" dirty="0">
                <a:effectLst>
                  <a:outerShdw blurRad="38100" dist="38100" dir="2700000" algn="tl">
                    <a:srgbClr val="C0C0C0"/>
                  </a:outerShdw>
                </a:effectLst>
                <a:latin typeface="Times New Roman" pitchFamily="18" charset="0"/>
                <a:cs typeface="B Traffic" pitchFamily="2" charset="-78"/>
              </a:rPr>
              <a:t>- سو استفاده از مقام و موقعيت اداري .</a:t>
            </a:r>
            <a:endParaRPr lang="en-US" sz="32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AutoShape 2">
            <a:hlinkClick r:id="rId2" action="ppaction://hlinksldjump"/>
          </p:cNvPr>
          <p:cNvSpPr>
            <a:spLocks noChangeArrowheads="1"/>
          </p:cNvSpPr>
          <p:nvPr/>
        </p:nvSpPr>
        <p:spPr bwMode="auto">
          <a:xfrm>
            <a:off x="10581218" y="6308725"/>
            <a:ext cx="1439333" cy="287338"/>
          </a:xfrm>
          <a:prstGeom prst="roundRect">
            <a:avLst>
              <a:gd name="adj" fmla="val 16667"/>
            </a:avLst>
          </a:prstGeom>
          <a:solidFill>
            <a:srgbClr val="003366"/>
          </a:solidFill>
          <a:ln w="9525">
            <a:solidFill>
              <a:schemeClr val="tx1"/>
            </a:solidFill>
            <a:round/>
            <a:headEnd/>
            <a:tailEnd/>
          </a:ln>
          <a:effectLst>
            <a:prstShdw prst="shdw17" dist="17961" dir="2700000">
              <a:schemeClr val="tx1">
                <a:gamma/>
                <a:shade val="60000"/>
                <a:invGamma/>
              </a:schemeClr>
            </a:prstShdw>
          </a:effectLst>
        </p:spPr>
        <p:txBody>
          <a:bodyPr wrap="none" anchor="ctr"/>
          <a:lstStyle/>
          <a:p>
            <a:pPr algn="ctr">
              <a:defRPr/>
            </a:pPr>
            <a:r>
              <a:rPr lang="fa-IR" sz="1200">
                <a:cs typeface="B Titr" pitchFamily="2" charset="-78"/>
              </a:rPr>
              <a:t>برگشت به فهرست</a:t>
            </a:r>
            <a:endParaRPr lang="en-US" sz="1200">
              <a:cs typeface="B Titr" pitchFamily="2" charset="-78"/>
            </a:endParaRPr>
          </a:p>
        </p:txBody>
      </p:sp>
      <p:sp>
        <p:nvSpPr>
          <p:cNvPr id="174083" name="Text Box 3"/>
          <p:cNvSpPr txBox="1">
            <a:spLocks noChangeArrowheads="1"/>
          </p:cNvSpPr>
          <p:nvPr/>
        </p:nvSpPr>
        <p:spPr bwMode="auto">
          <a:xfrm>
            <a:off x="1012907" y="1438251"/>
            <a:ext cx="10081683" cy="1643527"/>
          </a:xfrm>
          <a:prstGeom prst="rect">
            <a:avLst/>
          </a:prstGeom>
          <a:noFill/>
          <a:ln w="9525" algn="ctr">
            <a:noFill/>
            <a:miter lim="800000"/>
            <a:headEnd/>
            <a:tailEnd/>
          </a:ln>
          <a:effectLst/>
        </p:spPr>
        <p:txBody>
          <a:bodyPr>
            <a:spAutoFit/>
          </a:bodyPr>
          <a:lstStyle/>
          <a:p>
            <a:pPr algn="just" rtl="1">
              <a:lnSpc>
                <a:spcPct val="140000"/>
              </a:lnSpc>
              <a:defRPr/>
            </a:pPr>
            <a:r>
              <a:rPr lang="fa-IR" sz="2400" b="1" dirty="0">
                <a:effectLst>
                  <a:outerShdw blurRad="38100" dist="38100" dir="2700000" algn="tl">
                    <a:srgbClr val="C0C0C0"/>
                  </a:outerShdw>
                </a:effectLst>
                <a:latin typeface="Times New Roman" pitchFamily="18" charset="0"/>
                <a:cs typeface="B Traffic" pitchFamily="2" charset="-78"/>
              </a:rPr>
              <a:t>28</a:t>
            </a:r>
            <a:r>
              <a:rPr lang="ar-SA" sz="2400" b="1" dirty="0">
                <a:effectLst>
                  <a:outerShdw blurRad="38100" dist="38100" dir="2700000" algn="tl">
                    <a:srgbClr val="C0C0C0"/>
                  </a:outerShdw>
                </a:effectLst>
                <a:latin typeface="Times New Roman" pitchFamily="18" charset="0"/>
                <a:cs typeface="B Traffic" pitchFamily="2" charset="-78"/>
              </a:rPr>
              <a:t>- كارشكني و شايعه پراكني ، وادار ساختن يا تحريك ديگران به كارشكني يا كم كاري و ايراد خسارت به اموال دولتي و اعمال فشارهاي فردي براي تحصيل مقاصد غير قانوني .</a:t>
            </a:r>
            <a:endParaRPr lang="en-US"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7" name="Text Box 3"/>
          <p:cNvSpPr txBox="1">
            <a:spLocks noChangeArrowheads="1"/>
          </p:cNvSpPr>
          <p:nvPr/>
        </p:nvSpPr>
        <p:spPr bwMode="auto">
          <a:xfrm>
            <a:off x="1041042" y="1548326"/>
            <a:ext cx="10081683" cy="1643527"/>
          </a:xfrm>
          <a:prstGeom prst="rect">
            <a:avLst/>
          </a:prstGeom>
          <a:noFill/>
          <a:ln w="9525" algn="ctr">
            <a:noFill/>
            <a:miter lim="800000"/>
            <a:headEnd/>
            <a:tailEnd/>
          </a:ln>
          <a:effectLst/>
        </p:spPr>
        <p:txBody>
          <a:bodyPr>
            <a:spAutoFit/>
          </a:bodyPr>
          <a:lstStyle/>
          <a:p>
            <a:pPr algn="just" rtl="1">
              <a:lnSpc>
                <a:spcPct val="140000"/>
              </a:lnSpc>
              <a:defRPr/>
            </a:pPr>
            <a:r>
              <a:rPr lang="fa-IR" sz="2400" b="1" dirty="0">
                <a:effectLst>
                  <a:outerShdw blurRad="38100" dist="38100" dir="2700000" algn="tl">
                    <a:srgbClr val="C0C0C0"/>
                  </a:outerShdw>
                </a:effectLst>
                <a:latin typeface="Times New Roman" pitchFamily="18" charset="0"/>
                <a:cs typeface="B Traffic" pitchFamily="2" charset="-78"/>
              </a:rPr>
              <a:t>29</a:t>
            </a:r>
            <a:r>
              <a:rPr lang="ar-SA" sz="2400" b="1" dirty="0">
                <a:effectLst>
                  <a:outerShdw blurRad="38100" dist="38100" dir="2700000" algn="tl">
                    <a:srgbClr val="C0C0C0"/>
                  </a:outerShdw>
                </a:effectLst>
                <a:latin typeface="Times New Roman" pitchFamily="18" charset="0"/>
                <a:cs typeface="B Traffic" pitchFamily="2" charset="-78"/>
              </a:rPr>
              <a:t>- شركت در تحصن ، اعتصاب و تظاهرات غير قانوني ، يا تحريك به برپايي تحصن ، اعتصاب و تظاهرات غير قانوني و اعمال فشارهاي گروهي براي تحصيل مقاصد غير قانوني . </a:t>
            </a:r>
            <a:endParaRPr lang="en-US" sz="2400" b="1" dirty="0">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239185" y="1052513"/>
            <a:ext cx="10045700" cy="5539978"/>
          </a:xfrm>
          <a:prstGeom prst="rect">
            <a:avLst/>
          </a:prstGeom>
          <a:noFill/>
          <a:ln w="9525">
            <a:noFill/>
            <a:miter lim="800000"/>
            <a:headEnd/>
            <a:tailEnd/>
          </a:ln>
          <a:effectLst/>
        </p:spPr>
        <p:txBody>
          <a:bodyPr>
            <a:spAutoFit/>
          </a:bodyPr>
          <a:lstStyle/>
          <a:p>
            <a:pPr algn="just" rtl="1" eaLnBrk="0" hangingPunct="0">
              <a:spcBef>
                <a:spcPct val="50000"/>
              </a:spcBef>
              <a:defRPr/>
            </a:pPr>
            <a:r>
              <a:rPr lang="ar-SA" sz="2400" b="1" dirty="0">
                <a:latin typeface="Times New Roman" pitchFamily="18" charset="0"/>
                <a:cs typeface="B Traffic" pitchFamily="2" charset="-78"/>
              </a:rPr>
              <a:t>ماده 9 - تنبيهات اداري به ترتيب زير عبارتند از: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الف - اخطار كتبي بدون درج در پرونده استخدامي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ب - توبيخ كتبي با درج در پرونده استخدامي .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ج - كسر حقوق و فوق العاده شغل يا عناوين مشابه حداكثر تا يك سوم از يك ماه تا يك سال .</a:t>
            </a:r>
            <a:endParaRPr lang="fa-IR" sz="2400" b="1" dirty="0">
              <a:latin typeface="Times New Roman" pitchFamily="18" charset="0"/>
              <a:cs typeface="B Traffic" pitchFamily="2" charset="-78"/>
            </a:endParaRPr>
          </a:p>
          <a:p>
            <a:pPr algn="just" rtl="1" eaLnBrk="0" hangingPunct="0">
              <a:spcBef>
                <a:spcPct val="50000"/>
              </a:spcBef>
              <a:defRPr/>
            </a:pPr>
            <a:r>
              <a:rPr lang="ar-SA" sz="2800" b="1" dirty="0">
                <a:latin typeface="Times New Roman" pitchFamily="18" charset="0"/>
                <a:cs typeface="B Traffic" pitchFamily="2" charset="-78"/>
              </a:rPr>
              <a:t>د - انفصال موقت از يك ماه تا يك سال .</a:t>
            </a:r>
            <a:endParaRPr lang="fa-IR" sz="28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ه - تغيير محل جغرافيايي خدمت به مدت يك تا پنج سال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و - تنزل مقام و يا محروميت از انتصاب به پستهاي حساس و مديريتي در دستگاه هاي دولتي و دستگاه هاي مشمول اين قانون </a:t>
            </a:r>
            <a:br>
              <a:rPr lang="ar-SA" sz="2400" b="1" dirty="0">
                <a:latin typeface="Times New Roman" pitchFamily="18" charset="0"/>
                <a:cs typeface="B Traffic" pitchFamily="2" charset="-78"/>
              </a:rPr>
            </a:br>
            <a:r>
              <a:rPr lang="ar-SA" sz="2400" b="1" dirty="0">
                <a:latin typeface="Times New Roman" pitchFamily="18" charset="0"/>
                <a:cs typeface="B Traffic" pitchFamily="2" charset="-78"/>
              </a:rPr>
              <a:t>ز - تنزل يك يا دو گروه و يا تعويق در اعطاي يك يا دو گروه به مدت يك يا دو سال .</a:t>
            </a:r>
            <a:endParaRPr lang="fa-IR" sz="2400" b="1" dirty="0">
              <a:latin typeface="Times New Roman" pitchFamily="18" charset="0"/>
              <a:cs typeface="B Traffic" pitchFamily="2" charset="-78"/>
            </a:endParaRPr>
          </a:p>
          <a:p>
            <a:pPr algn="just" rtl="1" eaLnBrk="0" hangingPunct="0">
              <a:spcBef>
                <a:spcPct val="50000"/>
              </a:spcBef>
              <a:defRPr/>
            </a:pPr>
            <a:endParaRPr lang="en-US" sz="2400" b="1" dirty="0">
              <a:latin typeface="Times New Roman" pitchFamily="18" charset="0"/>
              <a:cs typeface="B Traffic" pitchFamily="2" charset="-78"/>
            </a:endParaRPr>
          </a:p>
        </p:txBody>
      </p:sp>
      <p:sp>
        <p:nvSpPr>
          <p:cNvPr id="65539" name="AutoShape 3"/>
          <p:cNvSpPr>
            <a:spLocks noChangeArrowheads="1"/>
          </p:cNvSpPr>
          <p:nvPr/>
        </p:nvSpPr>
        <p:spPr bwMode="auto">
          <a:xfrm>
            <a:off x="334434" y="188913"/>
            <a:ext cx="10124017" cy="783193"/>
          </a:xfrm>
          <a:prstGeom prst="roundRect">
            <a:avLst>
              <a:gd name="adj" fmla="val 16667"/>
            </a:avLst>
          </a:prstGeom>
          <a:noFill/>
          <a:ln w="19050">
            <a:noFill/>
            <a:round/>
            <a:headEnd/>
            <a:tailEnd/>
          </a:ln>
          <a:effectLst/>
        </p:spPr>
        <p:txBody>
          <a:bodyPr>
            <a:spAutoFit/>
            <a:flatTx/>
          </a:bodyPr>
          <a:lstStyle/>
          <a:p>
            <a:pPr algn="ctr" rtl="1" eaLnBrk="0" hangingPunct="0">
              <a:spcBef>
                <a:spcPct val="50000"/>
              </a:spcBef>
              <a:defRPr/>
            </a:pPr>
            <a:r>
              <a:rPr lang="ar-SA" sz="4000" b="1">
                <a:effectLst>
                  <a:outerShdw blurRad="38100" dist="38100" dir="2700000" algn="tl">
                    <a:srgbClr val="C0C0C0"/>
                  </a:outerShdw>
                </a:effectLst>
                <a:latin typeface="Times New Roman" pitchFamily="18" charset="0"/>
                <a:cs typeface="B Traffic" pitchFamily="2" charset="-78"/>
              </a:rPr>
              <a:t>مجازات</a:t>
            </a:r>
            <a:r>
              <a:rPr lang="fa-IR" sz="4000" b="1">
                <a:effectLst>
                  <a:outerShdw blurRad="38100" dist="38100" dir="2700000" algn="tl">
                    <a:srgbClr val="C0C0C0"/>
                  </a:outerShdw>
                </a:effectLst>
                <a:latin typeface="Times New Roman" pitchFamily="18" charset="0"/>
                <a:cs typeface="B Traffic" pitchFamily="2" charset="-78"/>
              </a:rPr>
              <a:t> </a:t>
            </a:r>
            <a:r>
              <a:rPr lang="ar-SA" sz="4000" b="1">
                <a:effectLst>
                  <a:outerShdw blurRad="38100" dist="38100" dir="2700000" algn="tl">
                    <a:srgbClr val="C0C0C0"/>
                  </a:outerShdw>
                </a:effectLst>
                <a:latin typeface="Times New Roman" pitchFamily="18" charset="0"/>
                <a:cs typeface="B Traffic" pitchFamily="2" charset="-78"/>
              </a:rPr>
              <a:t>ها</a:t>
            </a:r>
            <a:endParaRPr lang="en-US" sz="4000" b="1">
              <a:effectLst>
                <a:outerShdw blurRad="38100" dist="38100" dir="2700000" algn="tl">
                  <a:srgbClr val="C0C0C0"/>
                </a:outerShdw>
              </a:effectLst>
              <a:latin typeface="Times New Roman" pitchFamily="18" charset="0"/>
              <a:cs typeface="B Traffic" pitchFamily="2" charset="-78"/>
            </a:endParaRPr>
          </a:p>
        </p:txBody>
      </p:sp>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 Box 2"/>
          <p:cNvSpPr txBox="1">
            <a:spLocks noChangeArrowheads="1"/>
          </p:cNvSpPr>
          <p:nvPr/>
        </p:nvSpPr>
        <p:spPr bwMode="auto">
          <a:xfrm>
            <a:off x="1122225" y="1736433"/>
            <a:ext cx="10140951" cy="3970318"/>
          </a:xfrm>
          <a:prstGeom prst="rect">
            <a:avLst/>
          </a:prstGeom>
          <a:noFill/>
          <a:ln w="9525">
            <a:noFill/>
            <a:miter lim="800000"/>
            <a:headEnd/>
            <a:tailEnd/>
          </a:ln>
          <a:effectLst/>
        </p:spPr>
        <p:txBody>
          <a:bodyPr>
            <a:spAutoFit/>
          </a:bodyPr>
          <a:lstStyle/>
          <a:p>
            <a:pPr algn="just" rtl="1" eaLnBrk="0" hangingPunct="0">
              <a:spcBef>
                <a:spcPct val="50000"/>
              </a:spcBef>
              <a:defRPr/>
            </a:pPr>
            <a:r>
              <a:rPr lang="ar-SA" sz="2400" b="1" dirty="0">
                <a:latin typeface="Times New Roman" pitchFamily="18" charset="0"/>
                <a:cs typeface="B Traffic" pitchFamily="2" charset="-78"/>
              </a:rPr>
              <a:t>ح - بازخريد خدمت در صورت داشتن كمتر از 20 سال سابقه خدمت دولتي در مورد مستخدمين زن و كمتر از 25 سال سابقه خدمت دولتي در مورد مستخدمين مرد با پرداخت 30 تا 45 روز حقوق مبناي مربوط در قبال هر سال خدمت به تشخيص هيات صادركننده راي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ط - بازنشستگي در صورت داشتن بيش از بيست سال سابقه خدمت دولتي براي مستخدمين زن و بيش از 25 سال سابقه خدمت دولتي براي مستخدمين مرد بر اساس سنوات خدمت دولتي با تقليل يك يا دو گروه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ي - اخراج از دستگاه متبوع .</a:t>
            </a:r>
            <a:endParaRPr lang="fa-IR" sz="2400" b="1" dirty="0">
              <a:latin typeface="Times New Roman" pitchFamily="18" charset="0"/>
              <a:cs typeface="B Traffic" pitchFamily="2" charset="-78"/>
            </a:endParaRPr>
          </a:p>
          <a:p>
            <a:pPr algn="just" rtl="1" eaLnBrk="0" hangingPunct="0">
              <a:spcBef>
                <a:spcPct val="50000"/>
              </a:spcBef>
              <a:defRPr/>
            </a:pPr>
            <a:r>
              <a:rPr lang="ar-SA" sz="2400" b="1" dirty="0">
                <a:latin typeface="Times New Roman" pitchFamily="18" charset="0"/>
                <a:cs typeface="B Traffic" pitchFamily="2" charset="-78"/>
              </a:rPr>
              <a:t>ك - انفصال دائم از خدمات دولتي و دستگاه هاي مشمول اين قانون . </a:t>
            </a:r>
            <a:endParaRPr lang="en-US" sz="2400" b="1" dirty="0">
              <a:latin typeface="Times New Roman" pitchFamily="18" charset="0"/>
              <a:cs typeface="B Traffic" pitchFamily="2" charset="-78"/>
            </a:endParaRPr>
          </a:p>
        </p:txBody>
      </p:sp>
      <p:sp>
        <p:nvSpPr>
          <p:cNvPr id="66563" name="AutoShape 3"/>
          <p:cNvSpPr>
            <a:spLocks noChangeArrowheads="1"/>
          </p:cNvSpPr>
          <p:nvPr/>
        </p:nvSpPr>
        <p:spPr bwMode="auto">
          <a:xfrm>
            <a:off x="1122224" y="583907"/>
            <a:ext cx="9931400" cy="783193"/>
          </a:xfrm>
          <a:prstGeom prst="roundRect">
            <a:avLst>
              <a:gd name="adj" fmla="val 16667"/>
            </a:avLst>
          </a:prstGeom>
          <a:noFill/>
          <a:ln w="19050">
            <a:noFill/>
            <a:round/>
            <a:headEnd/>
            <a:tailEnd/>
          </a:ln>
          <a:effectLst/>
        </p:spPr>
        <p:txBody>
          <a:bodyPr>
            <a:spAutoFit/>
            <a:flatTx/>
          </a:bodyPr>
          <a:lstStyle/>
          <a:p>
            <a:pPr algn="ctr" rtl="1" eaLnBrk="0" hangingPunct="0">
              <a:spcBef>
                <a:spcPct val="50000"/>
              </a:spcBef>
              <a:defRPr/>
            </a:pPr>
            <a:r>
              <a:rPr lang="ar-SA" sz="4000" b="1">
                <a:latin typeface="Times New Roman" pitchFamily="18" charset="0"/>
                <a:cs typeface="B Traffic" pitchFamily="2" charset="-78"/>
              </a:rPr>
              <a:t>مجازات</a:t>
            </a:r>
            <a:r>
              <a:rPr lang="fa-IR" sz="4000" b="1">
                <a:latin typeface="Times New Roman" pitchFamily="18" charset="0"/>
                <a:cs typeface="B Traffic" pitchFamily="2" charset="-78"/>
              </a:rPr>
              <a:t> </a:t>
            </a:r>
            <a:r>
              <a:rPr lang="ar-SA" sz="4000" b="1">
                <a:latin typeface="Times New Roman" pitchFamily="18" charset="0"/>
                <a:cs typeface="B Traffic" pitchFamily="2" charset="-78"/>
              </a:rPr>
              <a:t>ها</a:t>
            </a:r>
            <a:r>
              <a:rPr lang="fa-IR" sz="4000" b="1">
                <a:latin typeface="Times New Roman" pitchFamily="18" charset="0"/>
                <a:cs typeface="B Traffic" pitchFamily="2" charset="-78"/>
              </a:rPr>
              <a:t> </a:t>
            </a:r>
            <a:r>
              <a:rPr lang="fa-IR" sz="3200" b="1">
                <a:latin typeface="Times New Roman" pitchFamily="18" charset="0"/>
                <a:cs typeface="B Traffic" pitchFamily="2" charset="-78"/>
              </a:rPr>
              <a:t>(ادامه)</a:t>
            </a:r>
            <a:r>
              <a:rPr lang="ar-SA" sz="4000" b="1">
                <a:latin typeface="Times New Roman" pitchFamily="18" charset="0"/>
                <a:cs typeface="B Traffic" pitchFamily="2" charset="-78"/>
              </a:rPr>
              <a:t> </a:t>
            </a:r>
            <a:endParaRPr lang="en-US" sz="4000" b="1">
              <a:latin typeface="Times New Roman" pitchFamily="18" charset="0"/>
              <a:cs typeface="B Traffic" pitchFamily="2" charset="-78"/>
            </a:endParaRPr>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5" name="Rectangle 5"/>
          <p:cNvSpPr>
            <a:spLocks noChangeArrowheads="1"/>
          </p:cNvSpPr>
          <p:nvPr/>
        </p:nvSpPr>
        <p:spPr bwMode="auto">
          <a:xfrm>
            <a:off x="3665546" y="4030884"/>
            <a:ext cx="4331635" cy="830997"/>
          </a:xfrm>
          <a:prstGeom prst="rect">
            <a:avLst/>
          </a:prstGeom>
          <a:noFill/>
          <a:ln w="9525">
            <a:noFill/>
            <a:miter lim="800000"/>
            <a:headEnd/>
            <a:tailEnd/>
          </a:ln>
          <a:effectLst/>
        </p:spPr>
        <p:txBody>
          <a:bodyPr wrap="none">
            <a:spAutoFit/>
          </a:bodyPr>
          <a:lstStyle/>
          <a:p>
            <a:pPr>
              <a:defRPr/>
            </a:pPr>
            <a:r>
              <a:rPr lang="ar-SA" sz="4800" b="1" dirty="0">
                <a:solidFill>
                  <a:srgbClr val="FF0000"/>
                </a:solidFill>
                <a:effectLst>
                  <a:outerShdw blurRad="38100" dist="38100" dir="2700000" algn="tl">
                    <a:srgbClr val="000000">
                      <a:alpha val="43137"/>
                    </a:srgbClr>
                  </a:outerShdw>
                </a:effectLst>
                <a:latin typeface="Times New Roman" pitchFamily="18" charset="0"/>
                <a:cs typeface="B Traffic" pitchFamily="2" charset="-78"/>
              </a:rPr>
              <a:t>با آرزوي موفقيت</a:t>
            </a:r>
            <a:endParaRPr lang="en-US" sz="4800" b="1" dirty="0">
              <a:solidFill>
                <a:srgbClr val="FF0000"/>
              </a:solidFill>
              <a:effectLst>
                <a:outerShdw blurRad="38100" dist="38100" dir="2700000" algn="tl">
                  <a:srgbClr val="000000">
                    <a:alpha val="43137"/>
                  </a:srgbClr>
                </a:outerShdw>
              </a:effectLst>
              <a:latin typeface="Times New Roman" pitchFamily="18" charset="0"/>
              <a:cs typeface="B Traffic" pitchFamily="2" charset="-78"/>
            </a:endParaRPr>
          </a:p>
        </p:txBody>
      </p:sp>
      <p:pic>
        <p:nvPicPr>
          <p:cNvPr id="38915" name="Picture 13" descr="j0379897"/>
          <p:cNvPicPr>
            <a:picLocks noChangeAspect="1" noChangeArrowheads="1"/>
          </p:cNvPicPr>
          <p:nvPr/>
        </p:nvPicPr>
        <p:blipFill>
          <a:blip r:embed="rId2" cstate="print"/>
          <a:srcRect/>
          <a:stretch>
            <a:fillRect/>
          </a:stretch>
        </p:blipFill>
        <p:spPr bwMode="auto">
          <a:xfrm>
            <a:off x="3598333" y="819150"/>
            <a:ext cx="3843867" cy="2322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1915</TotalTime>
  <Words>14546</Words>
  <Application>Microsoft Office PowerPoint</Application>
  <PresentationFormat>Widescreen</PresentationFormat>
  <Paragraphs>761</Paragraphs>
  <Slides>195</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195</vt:i4>
      </vt:variant>
    </vt:vector>
  </HeadingPairs>
  <TitlesOfParts>
    <vt:vector size="206" baseType="lpstr">
      <vt:lpstr>Arial</vt:lpstr>
      <vt:lpstr>B Nazanin</vt:lpstr>
      <vt:lpstr>B Titr</vt:lpstr>
      <vt:lpstr>B Traffic</vt:lpstr>
      <vt:lpstr>Calibri</vt:lpstr>
      <vt:lpstr>Dast Nevis</vt:lpstr>
      <vt:lpstr>Mitra</vt:lpstr>
      <vt:lpstr>Times New Roman</vt:lpstr>
      <vt:lpstr>Titr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مفهوم اداره</vt:lpstr>
      <vt:lpstr>PowerPoint Presentation</vt:lpstr>
      <vt:lpstr>هدف از فعاليت هاي اداري</vt:lpstr>
      <vt:lpstr>اعمال اداري سازمان</vt:lpstr>
      <vt:lpstr>فرق اعمال اداري و تقنيني</vt:lpstr>
      <vt:lpstr>فرق عمل اداري و قضايي</vt:lpstr>
      <vt:lpstr>فرق عمل اداري و سياسي</vt:lpstr>
      <vt:lpstr> ارتباط حقوق اداری با حقوق اساسی </vt:lpstr>
      <vt:lpstr>چرا حقوق اداری جز حقوق عمومی است ؟</vt:lpstr>
      <vt:lpstr>PowerPoint Presentation</vt:lpstr>
      <vt:lpstr>PowerPoint Presentation</vt:lpstr>
      <vt:lpstr>PowerPoint Presentation</vt:lpstr>
      <vt:lpstr> آیا قواعد و مقررات حقوق اداری همان قواعد حقوق خصوصی است یا خیر ؟</vt:lpstr>
      <vt:lpstr>حقوق اداری در میان نظام های حقوقی جهان</vt:lpstr>
      <vt:lpstr>PowerPoint Presentation</vt:lpstr>
      <vt:lpstr>نظام ها یا سبک های اداری </vt:lpstr>
      <vt:lpstr>مبنای حقوق اداری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مصوبات دولتي</vt:lpstr>
      <vt:lpstr>PowerPoint Presentation</vt:lpstr>
      <vt:lpstr>PowerPoint Presentation</vt:lpstr>
      <vt:lpstr>PowerPoint Presentation</vt:lpstr>
      <vt:lpstr>PowerPoint Presentation</vt:lpstr>
      <vt:lpstr>PowerPoint Presentation</vt:lpstr>
      <vt:lpstr>PowerPoint Presentation</vt:lpstr>
      <vt:lpstr>ساير منابع  حقوق اداری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ویژگی های حقوق اداری </vt:lpstr>
      <vt:lpstr>PowerPoint Presentation</vt:lpstr>
      <vt:lpstr>   سازمان های اداری کشور </vt:lpstr>
      <vt:lpstr>PowerPoint Presentation</vt:lpstr>
      <vt:lpstr>سازمانهای مرکزی اداری کشور </vt:lpstr>
      <vt:lpstr>مقامات اداری کشور </vt:lpstr>
      <vt:lpstr>PowerPoint Presentation</vt:lpstr>
      <vt:lpstr>PowerPoint Presentation</vt:lpstr>
      <vt:lpstr>PowerPoint Presentation</vt:lpstr>
      <vt:lpstr>PowerPoint Presentation</vt:lpstr>
      <vt:lpstr>وظايف و اختيارات رييس جمهور در جايگاه رييس كشور</vt:lpstr>
      <vt:lpstr>PowerPoint Presentation</vt:lpstr>
      <vt:lpstr>وظايف و اختيارات رييس جمهور در جايگاه رييس قوه مجريه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اختیارات وزیر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انتقال اختيارات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صور مختلف تخلف از قواعد حقوقی</vt:lpstr>
      <vt:lpstr>PowerPoint Presentation</vt:lpstr>
      <vt:lpstr>PowerPoint Presentation</vt:lpstr>
      <vt:lpstr>PowerPoint Presentation</vt:lpstr>
      <vt:lpstr>PowerPoint Presentation</vt:lpstr>
      <vt:lpstr>نحوه نظارت بر آیین نامه های اداری</vt:lpstr>
      <vt:lpstr>حقوق استخدامی</vt:lpstr>
      <vt:lpstr>مفهوم استخدام یا مستخدم دولت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انواع مستخدمین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انواع مرخصي‌ها </vt:lpstr>
      <vt:lpstr>PowerPoint Presentation</vt:lpstr>
      <vt:lpstr>PowerPoint Presentation</vt:lpstr>
      <vt:lpstr>PowerPoint Presentation</vt:lpstr>
      <vt:lpstr>PowerPoint Presentation</vt:lpstr>
      <vt:lpstr>PowerPoint Presentation</vt:lpstr>
      <vt:lpstr>نظام استخدامی کشوری</vt:lpstr>
      <vt:lpstr>مفهوم طبقه بندی مشاغل</vt:lpstr>
      <vt:lpstr>PowerPoint Presentation</vt:lpstr>
      <vt:lpstr>PowerPoint Presentation</vt:lpstr>
      <vt:lpstr>مستند قانوني</vt:lpstr>
      <vt:lpstr>PowerPoint Presentation</vt:lpstr>
      <vt:lpstr>PowerPoint Presentation</vt:lpstr>
      <vt:lpstr>حالات استخدامي ناشي از تنبيهات اداري موضوع ماده (9) قانون تخلفات اداري مصوب 7/6/1372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حقوق ومزایای مستخدمینم رسمی دولت</vt:lpstr>
      <vt:lpstr>PowerPoint Presentation</vt:lpstr>
      <vt:lpstr>PowerPoint Presentation</vt:lpstr>
      <vt:lpstr>PowerPoint Presentation</vt:lpstr>
      <vt:lpstr>PowerPoint Presentation</vt:lpstr>
      <vt:lpstr>PowerPoint Presentation</vt:lpstr>
      <vt:lpstr>PowerPoint Presentation</vt:lpstr>
      <vt:lpstr>تکالیف و مسئولیتهای مستخدمین</vt:lpstr>
      <vt:lpstr>رعایت سلسله مراتب اداری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madsg.com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Khastkhodaei;madsg.com</dc:creator>
  <dc:description>madsg.com</dc:description>
  <cp:lastModifiedBy>User</cp:lastModifiedBy>
  <cp:revision>132</cp:revision>
  <dcterms:created xsi:type="dcterms:W3CDTF">2014-08-22T12:46:50Z</dcterms:created>
  <dcterms:modified xsi:type="dcterms:W3CDTF">2018-12-16T09:09:29Z</dcterms:modified>
</cp:coreProperties>
</file>