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trictFirstAndLastChars="0" saveSubsetFonts="1">
  <p:sldMasterIdLst>
    <p:sldMasterId id="214748366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79" r:id="rId6"/>
    <p:sldId id="260" r:id="rId7"/>
    <p:sldId id="280" r:id="rId8"/>
    <p:sldId id="278" r:id="rId9"/>
  </p:sldIdLst>
  <p:sldSz cx="9144000" cy="6858000" type="screen4x3"/>
  <p:notesSz cx="6858000" cy="91440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A50021"/>
    <a:srgbClr val="008000"/>
    <a:srgbClr val="FF0000"/>
    <a:srgbClr val="CC66F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aximized" horzBarState="maximized">
    <p:restoredLeft sz="67213"/>
    <p:restoredTop sz="94683" autoAdjust="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>
              <a:defRPr sz="1200"/>
            </a:lvl1pPr>
          </a:lstStyle>
          <a:p>
            <a:pPr>
              <a:defRPr/>
            </a:pPr>
            <a:fld id="{FDA84D1C-8774-4DDD-ADF5-037AB601B5D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noProof="0" smtClean="0"/>
              <a:t>انقر لتحرير أنماط النص الرئيسي</a:t>
            </a:r>
          </a:p>
          <a:p>
            <a:pPr lvl="1"/>
            <a:r>
              <a:rPr lang="ar-SA" altLang="en-US" noProof="0" smtClean="0"/>
              <a:t>المستوى الثاني</a:t>
            </a:r>
          </a:p>
          <a:p>
            <a:pPr lvl="2"/>
            <a:r>
              <a:rPr lang="ar-SA" altLang="en-US" noProof="0" smtClean="0"/>
              <a:t>المستوى الثالث</a:t>
            </a:r>
          </a:p>
          <a:p>
            <a:pPr lvl="3"/>
            <a:r>
              <a:rPr lang="ar-SA" altLang="en-US" noProof="0" smtClean="0"/>
              <a:t>المستوى الرابع</a:t>
            </a:r>
          </a:p>
          <a:p>
            <a:pPr lvl="4"/>
            <a:r>
              <a:rPr lang="ar-SA" altLang="en-US" noProof="0" smtClean="0"/>
              <a:t>المستوى الخامس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>
              <a:defRPr sz="1200"/>
            </a:lvl1pPr>
          </a:lstStyle>
          <a:p>
            <a:pPr>
              <a:defRPr/>
            </a:pPr>
            <a:fld id="{EDF4FF52-D46E-4621-937D-C4E8BB47E35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AFED1B-CD59-4655-8B24-AC3B8F87290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1151F-79C8-4F36-ADC8-4FF8F63D0E5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BD760-3A7F-4BEC-96CF-174E4D2B2C0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370013" y="301625"/>
            <a:ext cx="7313612" cy="5640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B7B6B-8A97-4053-9D2D-2D41049317D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7A730-F9D8-4421-AE38-5E73820BDCA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3A2EFF-10DC-4188-88C2-B600C807A13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C48FC-A575-4996-8B82-688A788C431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AFAFE8-6C6A-429C-8205-AA2793B6EF6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DE0BC-2C71-4E35-83CF-513B6F8A694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6C1E77-6BD6-4501-AF13-72C6293640D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11D7C0-3094-43C9-BCE5-2106389BD43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algn="l"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A727C0-0B74-4DAE-82C4-AFCC3F4073F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27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5AE8B8EB-58E0-42D6-BB7F-58B74670DC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35" r:id="rId2"/>
    <p:sldLayoutId id="2147483753" r:id="rId3"/>
    <p:sldLayoutId id="2147483736" r:id="rId4"/>
    <p:sldLayoutId id="2147483754" r:id="rId5"/>
    <p:sldLayoutId id="2147483737" r:id="rId6"/>
    <p:sldLayoutId id="2147483755" r:id="rId7"/>
    <p:sldLayoutId id="2147483756" r:id="rId8"/>
    <p:sldLayoutId id="2147483757" r:id="rId9"/>
    <p:sldLayoutId id="2147483738" r:id="rId10"/>
    <p:sldLayoutId id="2147483739" r:id="rId11"/>
    <p:sldLayoutId id="2147483758" r:id="rId12"/>
  </p:sldLayoutIdLst>
  <p:transition spd="slow">
    <p:pull dir="u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026"/>
          <p:cNvSpPr txBox="1">
            <a:spLocks noChangeArrowheads="1"/>
          </p:cNvSpPr>
          <p:nvPr/>
        </p:nvSpPr>
        <p:spPr bwMode="auto">
          <a:xfrm>
            <a:off x="3057525" y="260350"/>
            <a:ext cx="4586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Sampling methods</a:t>
            </a:r>
            <a:r>
              <a:rPr lang="en-US" altLang="en-US" sz="3200" b="1">
                <a:solidFill>
                  <a:srgbClr val="FF0000"/>
                </a:solidFill>
              </a:rPr>
              <a:t> </a:t>
            </a:r>
            <a:endParaRPr lang="ar-SA" altLang="en-US" sz="3200" b="1">
              <a:solidFill>
                <a:srgbClr val="FF0000"/>
              </a:solidFill>
            </a:endParaRPr>
          </a:p>
        </p:txBody>
      </p:sp>
      <p:sp>
        <p:nvSpPr>
          <p:cNvPr id="9219" name="Text Box 1027"/>
          <p:cNvSpPr txBox="1">
            <a:spLocks noChangeArrowheads="1"/>
          </p:cNvSpPr>
          <p:nvPr/>
        </p:nvSpPr>
        <p:spPr bwMode="auto">
          <a:xfrm>
            <a:off x="3714750" y="1143000"/>
            <a:ext cx="4429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fa-IR" altLang="en-US" sz="2800">
                <a:cs typeface="B Mitra" pitchFamily="2" charset="-78"/>
              </a:rPr>
              <a:t>-</a:t>
            </a:r>
            <a:r>
              <a:rPr lang="en-US" altLang="en-US" sz="2800">
                <a:cs typeface="B Mitra" pitchFamily="2" charset="-78"/>
              </a:rPr>
              <a:t> </a:t>
            </a:r>
            <a:r>
              <a:rPr lang="fa-IR" altLang="en-US" sz="2800">
                <a:cs typeface="B Mitra" pitchFamily="2" charset="-78"/>
              </a:rPr>
              <a:t>جامعه هدف (</a:t>
            </a:r>
            <a:r>
              <a:rPr lang="en-US" altLang="en-US" sz="2800">
                <a:cs typeface="B Mitra" pitchFamily="2" charset="-78"/>
              </a:rPr>
              <a:t>(Target population</a:t>
            </a:r>
            <a:r>
              <a:rPr lang="ar-SA" altLang="en-US" sz="2800">
                <a:cs typeface="B Mitra" pitchFamily="2" charset="-78"/>
              </a:rPr>
              <a:t> </a:t>
            </a:r>
            <a:endParaRPr lang="fa-IR" altLang="en-US" sz="2800">
              <a:cs typeface="B Mitra" pitchFamily="2" charset="-78"/>
            </a:endParaRPr>
          </a:p>
        </p:txBody>
      </p:sp>
      <p:sp>
        <p:nvSpPr>
          <p:cNvPr id="9220" name="Text Box 1028"/>
          <p:cNvSpPr txBox="1">
            <a:spLocks noChangeArrowheads="1"/>
          </p:cNvSpPr>
          <p:nvPr/>
        </p:nvSpPr>
        <p:spPr bwMode="auto">
          <a:xfrm>
            <a:off x="879475" y="2636838"/>
            <a:ext cx="5492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SA" altLang="en-US" sz="2800" dirty="0">
                <a:solidFill>
                  <a:srgbClr val="008000"/>
                </a:solidFill>
                <a:cs typeface="B Mitra" pitchFamily="2" charset="-78"/>
              </a:rPr>
              <a:t>سرشماري (</a:t>
            </a:r>
            <a:r>
              <a:rPr lang="en-US" altLang="ar-SA" sz="2800" dirty="0">
                <a:solidFill>
                  <a:srgbClr val="008000"/>
                </a:solidFill>
                <a:cs typeface="B Mitra" pitchFamily="2" charset="-78"/>
              </a:rPr>
              <a:t>Census</a:t>
            </a:r>
            <a:r>
              <a:rPr lang="ar-SA" altLang="ar-SA" sz="2800" dirty="0">
                <a:solidFill>
                  <a:srgbClr val="008000"/>
                </a:solidFill>
                <a:cs typeface="B Mitra" pitchFamily="2" charset="-78"/>
              </a:rPr>
              <a:t>) :</a:t>
            </a:r>
            <a:r>
              <a:rPr lang="ar-SA" altLang="ar-SA" sz="2800" dirty="0">
                <a:cs typeface="B Mitra" pitchFamily="2" charset="-78"/>
              </a:rPr>
              <a:t> </a:t>
            </a:r>
            <a:r>
              <a:rPr lang="ar-SA" altLang="en-US" sz="2800" dirty="0">
                <a:cs typeface="B Mitra" pitchFamily="2" charset="-78"/>
              </a:rPr>
              <a:t>بررسي كل جامعه</a:t>
            </a:r>
          </a:p>
        </p:txBody>
      </p:sp>
      <p:sp>
        <p:nvSpPr>
          <p:cNvPr id="9221" name="Text Box 1029"/>
          <p:cNvSpPr txBox="1">
            <a:spLocks noChangeArrowheads="1"/>
          </p:cNvSpPr>
          <p:nvPr/>
        </p:nvSpPr>
        <p:spPr bwMode="auto">
          <a:xfrm>
            <a:off x="5148263" y="4716463"/>
            <a:ext cx="3241675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SA" altLang="en-US" sz="2800">
                <a:solidFill>
                  <a:srgbClr val="FF0000"/>
                </a:solidFill>
                <a:cs typeface="B Mitra" pitchFamily="2" charset="-78"/>
              </a:rPr>
              <a:t>دلايل انجام نموه گيري </a:t>
            </a:r>
            <a:endParaRPr lang="en-US" altLang="en-US" sz="2800">
              <a:solidFill>
                <a:srgbClr val="FF0000"/>
              </a:solidFill>
              <a:cs typeface="B Mitra" pitchFamily="2" charset="-78"/>
            </a:endParaRPr>
          </a:p>
          <a:p>
            <a:pPr rtl="1">
              <a:spcBef>
                <a:spcPct val="50000"/>
              </a:spcBef>
            </a:pPr>
            <a:r>
              <a:rPr lang="ar-SA" altLang="en-US" sz="2800">
                <a:solidFill>
                  <a:srgbClr val="FF0000"/>
                </a:solidFill>
                <a:cs typeface="B Mitra" pitchFamily="2" charset="-78"/>
              </a:rPr>
              <a:t>به جاي سرشماري</a:t>
            </a:r>
          </a:p>
        </p:txBody>
      </p:sp>
      <p:sp>
        <p:nvSpPr>
          <p:cNvPr id="9222" name="Text Box 1030"/>
          <p:cNvSpPr txBox="1">
            <a:spLocks noChangeArrowheads="1"/>
          </p:cNvSpPr>
          <p:nvPr/>
        </p:nvSpPr>
        <p:spPr bwMode="auto">
          <a:xfrm>
            <a:off x="1579563" y="40513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SA" altLang="en-US" sz="2800">
                <a:cs typeface="B Mitra" pitchFamily="2" charset="-78"/>
              </a:rPr>
              <a:t>هزينه كمتر </a:t>
            </a:r>
          </a:p>
        </p:txBody>
      </p:sp>
      <p:sp>
        <p:nvSpPr>
          <p:cNvPr id="9223" name="Text Box 1031"/>
          <p:cNvSpPr txBox="1">
            <a:spLocks noChangeArrowheads="1"/>
          </p:cNvSpPr>
          <p:nvPr/>
        </p:nvSpPr>
        <p:spPr bwMode="auto">
          <a:xfrm>
            <a:off x="6084888" y="3068638"/>
            <a:ext cx="2736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SA" altLang="en-US" sz="2800">
                <a:solidFill>
                  <a:srgbClr val="FF0000"/>
                </a:solidFill>
                <a:cs typeface="B Mitra" pitchFamily="2" charset="-78"/>
              </a:rPr>
              <a:t>روش انجام تحقيق</a:t>
            </a:r>
          </a:p>
        </p:txBody>
      </p:sp>
      <p:sp>
        <p:nvSpPr>
          <p:cNvPr id="9235" name="AutoShape 1043"/>
          <p:cNvSpPr>
            <a:spLocks/>
          </p:cNvSpPr>
          <p:nvPr/>
        </p:nvSpPr>
        <p:spPr bwMode="auto">
          <a:xfrm>
            <a:off x="6443663" y="2779713"/>
            <a:ext cx="73025" cy="1081087"/>
          </a:xfrm>
          <a:prstGeom prst="rightBrace">
            <a:avLst>
              <a:gd name="adj1" fmla="val 12337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9236" name="Text Box 1044"/>
          <p:cNvSpPr txBox="1">
            <a:spLocks noChangeArrowheads="1"/>
          </p:cNvSpPr>
          <p:nvPr/>
        </p:nvSpPr>
        <p:spPr bwMode="auto">
          <a:xfrm>
            <a:off x="2832100" y="4689475"/>
            <a:ext cx="22447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ar-SA" altLang="en-US" sz="2800">
                <a:cs typeface="B Mitra" pitchFamily="2" charset="-78"/>
              </a:rPr>
              <a:t>صرفه جويي در وقت</a:t>
            </a:r>
          </a:p>
          <a:p>
            <a:pPr algn="l"/>
            <a:endParaRPr lang="ar-SA" altLang="en-US" sz="2800">
              <a:cs typeface="B Mitra" pitchFamily="2" charset="-78"/>
            </a:endParaRPr>
          </a:p>
          <a:p>
            <a:pPr algn="l"/>
            <a:endParaRPr lang="en-US" sz="2800">
              <a:cs typeface="B Mitra" pitchFamily="2" charset="-78"/>
            </a:endParaRPr>
          </a:p>
        </p:txBody>
      </p:sp>
      <p:sp>
        <p:nvSpPr>
          <p:cNvPr id="9237" name="Text Box 1045"/>
          <p:cNvSpPr txBox="1">
            <a:spLocks noChangeArrowheads="1"/>
          </p:cNvSpPr>
          <p:nvPr/>
        </p:nvSpPr>
        <p:spPr bwMode="auto">
          <a:xfrm>
            <a:off x="3900488" y="5353050"/>
            <a:ext cx="12319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ar-SA" altLang="en-US" sz="2800">
                <a:cs typeface="B Mitra" pitchFamily="2" charset="-78"/>
              </a:rPr>
              <a:t>محدوديت </a:t>
            </a:r>
          </a:p>
          <a:p>
            <a:pPr algn="l"/>
            <a:endParaRPr lang="en-US" sz="2800">
              <a:cs typeface="B Mitra" pitchFamily="2" charset="-78"/>
            </a:endParaRPr>
          </a:p>
        </p:txBody>
      </p:sp>
      <p:sp>
        <p:nvSpPr>
          <p:cNvPr id="9238" name="Text Box 1046"/>
          <p:cNvSpPr txBox="1">
            <a:spLocks noChangeArrowheads="1"/>
          </p:cNvSpPr>
          <p:nvPr/>
        </p:nvSpPr>
        <p:spPr bwMode="auto">
          <a:xfrm>
            <a:off x="1944688" y="5934075"/>
            <a:ext cx="3009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ar-SA" altLang="en-US" sz="2800">
                <a:cs typeface="B Mitra" pitchFamily="2" charset="-78"/>
              </a:rPr>
              <a:t>در بعضي از مواقع دقت بيشتر</a:t>
            </a:r>
            <a:endParaRPr lang="en-US" sz="2800">
              <a:cs typeface="B Mitra" pitchFamily="2" charset="-78"/>
            </a:endParaRPr>
          </a:p>
        </p:txBody>
      </p:sp>
      <p:sp>
        <p:nvSpPr>
          <p:cNvPr id="9239" name="Text Box 1047"/>
          <p:cNvSpPr txBox="1">
            <a:spLocks noChangeArrowheads="1"/>
          </p:cNvSpPr>
          <p:nvPr/>
        </p:nvSpPr>
        <p:spPr bwMode="auto">
          <a:xfrm>
            <a:off x="2857500" y="1643063"/>
            <a:ext cx="541178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cs typeface="B Mitra" pitchFamily="2" charset="-78"/>
              </a:rPr>
              <a:t>(Sampling Frame)  </a:t>
            </a:r>
            <a:r>
              <a:rPr lang="fa-IR" altLang="en-US" sz="2800">
                <a:cs typeface="B Mitra" pitchFamily="2" charset="-78"/>
              </a:rPr>
              <a:t>- چهارچوب نمونه گیری</a:t>
            </a:r>
          </a:p>
          <a:p>
            <a:pPr algn="l"/>
            <a:endParaRPr lang="en-US" sz="2800">
              <a:cs typeface="B Mitra" pitchFamily="2" charset="-78"/>
            </a:endParaRPr>
          </a:p>
        </p:txBody>
      </p:sp>
      <p:sp>
        <p:nvSpPr>
          <p:cNvPr id="9240" name="Text Box 1048"/>
          <p:cNvSpPr txBox="1">
            <a:spLocks noChangeArrowheads="1"/>
          </p:cNvSpPr>
          <p:nvPr/>
        </p:nvSpPr>
        <p:spPr bwMode="auto">
          <a:xfrm>
            <a:off x="3786188" y="2214563"/>
            <a:ext cx="4438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>
                <a:cs typeface="B Mitra" pitchFamily="2" charset="-78"/>
              </a:rPr>
              <a:t>( statistical unit)  </a:t>
            </a:r>
            <a:r>
              <a:rPr lang="fa-IR" altLang="en-US" sz="2800">
                <a:cs typeface="B Mitra" pitchFamily="2" charset="-78"/>
              </a:rPr>
              <a:t>- واحد آماری</a:t>
            </a:r>
            <a:r>
              <a:rPr lang="en-US" altLang="en-US" sz="2800">
                <a:cs typeface="B Mitra" pitchFamily="2" charset="-78"/>
              </a:rPr>
              <a:t> </a:t>
            </a:r>
            <a:endParaRPr lang="en-US" sz="2800">
              <a:cs typeface="B Mitra" pitchFamily="2" charset="-78"/>
            </a:endParaRPr>
          </a:p>
        </p:txBody>
      </p:sp>
      <p:sp>
        <p:nvSpPr>
          <p:cNvPr id="9241" name="Text Box 1049"/>
          <p:cNvSpPr txBox="1">
            <a:spLocks noChangeArrowheads="1"/>
          </p:cNvSpPr>
          <p:nvPr/>
        </p:nvSpPr>
        <p:spPr bwMode="auto">
          <a:xfrm>
            <a:off x="1736725" y="3449638"/>
            <a:ext cx="463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1">
              <a:spcBef>
                <a:spcPct val="50000"/>
              </a:spcBef>
            </a:pPr>
            <a:r>
              <a:rPr lang="ar-SA" altLang="en-US" dirty="0">
                <a:solidFill>
                  <a:srgbClr val="008000"/>
                </a:solidFill>
                <a:cs typeface="B Mitra" pitchFamily="2" charset="-78"/>
              </a:rPr>
              <a:t>نمونه گيري (</a:t>
            </a:r>
            <a:r>
              <a:rPr lang="en-US" altLang="ar-SA" dirty="0">
                <a:solidFill>
                  <a:srgbClr val="008000"/>
                </a:solidFill>
                <a:cs typeface="B Mitra" pitchFamily="2" charset="-78"/>
              </a:rPr>
              <a:t>Sampling</a:t>
            </a:r>
            <a:r>
              <a:rPr lang="ar-SA" altLang="ar-SA" dirty="0">
                <a:solidFill>
                  <a:srgbClr val="008000"/>
                </a:solidFill>
                <a:cs typeface="B Mitra" pitchFamily="2" charset="-78"/>
              </a:rPr>
              <a:t>) :</a:t>
            </a:r>
            <a:r>
              <a:rPr lang="ar-SA" altLang="ar-SA" dirty="0">
                <a:cs typeface="B Mitra" pitchFamily="2" charset="-78"/>
              </a:rPr>
              <a:t> </a:t>
            </a:r>
            <a:r>
              <a:rPr lang="ar-SA" altLang="en-US" dirty="0">
                <a:cs typeface="B Mitra" pitchFamily="2" charset="-78"/>
              </a:rPr>
              <a:t>بررسي بخشي از جامعه</a:t>
            </a:r>
          </a:p>
          <a:p>
            <a:endParaRPr lang="en-US" dirty="0">
              <a:cs typeface="B Mitra" pitchFamily="2" charset="-78"/>
            </a:endParaRPr>
          </a:p>
        </p:txBody>
      </p:sp>
      <p:sp>
        <p:nvSpPr>
          <p:cNvPr id="9242" name="AutoShape 1050"/>
          <p:cNvSpPr>
            <a:spLocks/>
          </p:cNvSpPr>
          <p:nvPr/>
        </p:nvSpPr>
        <p:spPr bwMode="auto">
          <a:xfrm>
            <a:off x="5292725" y="4149725"/>
            <a:ext cx="144463" cy="2303463"/>
          </a:xfrm>
          <a:prstGeom prst="rightBrace">
            <a:avLst>
              <a:gd name="adj1" fmla="val 1328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  <p:bldP spid="9220" grpId="0"/>
      <p:bldP spid="9221" grpId="0"/>
      <p:bldP spid="9222" grpId="0"/>
      <p:bldP spid="9223" grpId="0"/>
      <p:bldP spid="9235" grpId="0" animBg="1"/>
      <p:bldP spid="9236" grpId="0"/>
      <p:bldP spid="9237" grpId="0"/>
      <p:bldP spid="9238" grpId="0"/>
      <p:bldP spid="9239" grpId="0"/>
      <p:bldP spid="9240" grpId="0"/>
      <p:bldP spid="9241" grpId="0"/>
      <p:bldP spid="92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586538" y="2844800"/>
            <a:ext cx="3241675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ar-SA" altLang="en-US" sz="2800">
                <a:solidFill>
                  <a:srgbClr val="FF0000"/>
                </a:solidFill>
                <a:cs typeface="B Mitra" pitchFamily="2" charset="-78"/>
              </a:rPr>
              <a:t>روشهاي </a:t>
            </a:r>
            <a:endParaRPr lang="en-US" altLang="en-US" sz="2800">
              <a:solidFill>
                <a:srgbClr val="FF0000"/>
              </a:solidFill>
              <a:cs typeface="B Mitra" pitchFamily="2" charset="-78"/>
            </a:endParaRPr>
          </a:p>
          <a:p>
            <a:pPr algn="ctr" rtl="1"/>
            <a:r>
              <a:rPr lang="ar-SA" altLang="en-US" sz="2800">
                <a:solidFill>
                  <a:srgbClr val="FF0000"/>
                </a:solidFill>
                <a:cs typeface="B Mitra" pitchFamily="2" charset="-78"/>
              </a:rPr>
              <a:t>نمونه گيري 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067175" y="1628775"/>
            <a:ext cx="1828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endParaRPr lang="en-US" altLang="en-US" b="1"/>
          </a:p>
          <a:p>
            <a:pPr rtl="1">
              <a:spcBef>
                <a:spcPct val="50000"/>
              </a:spcBef>
            </a:pPr>
            <a:endParaRPr lang="en-US" altLang="en-US" b="1"/>
          </a:p>
          <a:p>
            <a:pPr rtl="1">
              <a:spcBef>
                <a:spcPct val="50000"/>
              </a:spcBef>
            </a:pPr>
            <a:endParaRPr lang="en-US" altLang="en-US" b="1"/>
          </a:p>
          <a:p>
            <a:pPr rtl="1">
              <a:spcBef>
                <a:spcPct val="50000"/>
              </a:spcBef>
            </a:pPr>
            <a:endParaRPr lang="en-US" altLang="en-US" b="1"/>
          </a:p>
          <a:p>
            <a:pPr rtl="1">
              <a:spcBef>
                <a:spcPct val="50000"/>
              </a:spcBef>
            </a:pPr>
            <a:endParaRPr lang="ar-SA" altLang="en-US" b="1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-468313" y="404813"/>
            <a:ext cx="633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SA" altLang="en-US">
                <a:cs typeface="B Mitra" pitchFamily="2" charset="-78"/>
              </a:rPr>
              <a:t>1-</a:t>
            </a:r>
            <a:r>
              <a:rPr lang="en-US" altLang="en-US">
                <a:cs typeface="B Mitra" pitchFamily="2" charset="-78"/>
              </a:rPr>
              <a:t> </a:t>
            </a:r>
            <a:r>
              <a:rPr lang="ar-SA" altLang="en-US">
                <a:cs typeface="B Mitra" pitchFamily="2" charset="-78"/>
              </a:rPr>
              <a:t>نمونه گيري تصادفي ساده</a:t>
            </a:r>
            <a:r>
              <a:rPr lang="en-US" altLang="en-US">
                <a:cs typeface="B Mitra" pitchFamily="2" charset="-78"/>
              </a:rPr>
              <a:t>Simple Random Sampling </a:t>
            </a:r>
            <a:endParaRPr lang="ar-SA" altLang="en-US">
              <a:cs typeface="B Mitra" pitchFamily="2" charset="-78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55650" y="4224338"/>
            <a:ext cx="4967288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SA" altLang="en-US">
                <a:cs typeface="B Mitra" pitchFamily="2" charset="-78"/>
              </a:rPr>
              <a:t>1- نمونه گيري در دسترس</a:t>
            </a:r>
            <a:r>
              <a:rPr lang="en-US" altLang="en-US">
                <a:cs typeface="B Mitra" pitchFamily="2" charset="-78"/>
              </a:rPr>
              <a:t> (convenience )</a:t>
            </a:r>
            <a:endParaRPr lang="ar-SA" altLang="en-US">
              <a:cs typeface="B Mitra" pitchFamily="2" charset="-78"/>
            </a:endParaRPr>
          </a:p>
          <a:p>
            <a:pPr rtl="1">
              <a:spcBef>
                <a:spcPct val="50000"/>
              </a:spcBef>
            </a:pPr>
            <a:endParaRPr lang="en-US" altLang="en-US">
              <a:cs typeface="B Mitra" pitchFamily="2" charset="-78"/>
            </a:endParaRPr>
          </a:p>
        </p:txBody>
      </p:sp>
      <p:sp>
        <p:nvSpPr>
          <p:cNvPr id="10263" name="AutoShape 23"/>
          <p:cNvSpPr>
            <a:spLocks/>
          </p:cNvSpPr>
          <p:nvPr/>
        </p:nvSpPr>
        <p:spPr bwMode="auto">
          <a:xfrm>
            <a:off x="5651500" y="3860800"/>
            <a:ext cx="215900" cy="2735263"/>
          </a:xfrm>
          <a:prstGeom prst="rightBrace">
            <a:avLst>
              <a:gd name="adj1" fmla="val 105576"/>
              <a:gd name="adj2" fmla="val 50000"/>
            </a:avLst>
          </a:pr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23559" name="Text Box 24"/>
          <p:cNvSpPr txBox="1">
            <a:spLocks noChangeArrowheads="1"/>
          </p:cNvSpPr>
          <p:nvPr/>
        </p:nvSpPr>
        <p:spPr bwMode="auto">
          <a:xfrm>
            <a:off x="7432675" y="3952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fa-IR"/>
          </a:p>
        </p:txBody>
      </p:sp>
      <p:sp>
        <p:nvSpPr>
          <p:cNvPr id="10265" name="AutoShape 25"/>
          <p:cNvSpPr>
            <a:spLocks/>
          </p:cNvSpPr>
          <p:nvPr/>
        </p:nvSpPr>
        <p:spPr bwMode="auto">
          <a:xfrm>
            <a:off x="7092950" y="144463"/>
            <a:ext cx="358775" cy="6597650"/>
          </a:xfrm>
          <a:prstGeom prst="rightBrace">
            <a:avLst>
              <a:gd name="adj1" fmla="val 153245"/>
              <a:gd name="adj2" fmla="val 50000"/>
            </a:avLst>
          </a:prstGeom>
          <a:noFill/>
          <a:ln w="2857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a-IR">
              <a:solidFill>
                <a:srgbClr val="FF0000"/>
              </a:solidFill>
            </a:endParaRPr>
          </a:p>
        </p:txBody>
      </p:sp>
      <p:sp>
        <p:nvSpPr>
          <p:cNvPr id="23561" name="Text Box 26"/>
          <p:cNvSpPr txBox="1">
            <a:spLocks noChangeArrowheads="1"/>
          </p:cNvSpPr>
          <p:nvPr/>
        </p:nvSpPr>
        <p:spPr bwMode="auto">
          <a:xfrm>
            <a:off x="4767263" y="21526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fa-IR"/>
          </a:p>
        </p:txBody>
      </p:sp>
      <p:sp>
        <p:nvSpPr>
          <p:cNvPr id="10267" name="AutoShape 27"/>
          <p:cNvSpPr>
            <a:spLocks/>
          </p:cNvSpPr>
          <p:nvPr/>
        </p:nvSpPr>
        <p:spPr bwMode="auto">
          <a:xfrm>
            <a:off x="5868988" y="476250"/>
            <a:ext cx="215900" cy="3240088"/>
          </a:xfrm>
          <a:prstGeom prst="rightBrace">
            <a:avLst>
              <a:gd name="adj1" fmla="val 125061"/>
              <a:gd name="adj2" fmla="val 50000"/>
            </a:avLst>
          </a:pr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a-IR"/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5800725" y="4916488"/>
            <a:ext cx="1257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ar-SA" altLang="en-US" sz="2800">
                <a:solidFill>
                  <a:srgbClr val="008000"/>
                </a:solidFill>
                <a:cs typeface="B Mitra" pitchFamily="2" charset="-78"/>
              </a:rPr>
              <a:t>غي</a:t>
            </a:r>
            <a:r>
              <a:rPr lang="fa-IR" altLang="en-US" sz="2800">
                <a:solidFill>
                  <a:srgbClr val="008000"/>
                </a:solidFill>
                <a:cs typeface="B Mitra" pitchFamily="2" charset="-78"/>
              </a:rPr>
              <a:t>ر</a:t>
            </a:r>
            <a:r>
              <a:rPr lang="ar-SA" altLang="en-US" sz="2800">
                <a:solidFill>
                  <a:srgbClr val="008000"/>
                </a:solidFill>
                <a:cs typeface="B Mitra" pitchFamily="2" charset="-78"/>
              </a:rPr>
              <a:t>احتمالي</a:t>
            </a:r>
            <a:endParaRPr lang="en-US" sz="2800">
              <a:solidFill>
                <a:srgbClr val="008000"/>
              </a:solidFill>
              <a:cs typeface="B Mitra" pitchFamily="2" charset="-78"/>
            </a:endParaRP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154738" y="1762125"/>
            <a:ext cx="14414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1">
              <a:spcBef>
                <a:spcPct val="50000"/>
              </a:spcBef>
            </a:pPr>
            <a:r>
              <a:rPr lang="ar-SA" altLang="en-US" sz="2800">
                <a:solidFill>
                  <a:srgbClr val="008000"/>
                </a:solidFill>
                <a:cs typeface="B Mitra" pitchFamily="2" charset="-78"/>
              </a:rPr>
              <a:t>احتمالي </a:t>
            </a:r>
          </a:p>
          <a:p>
            <a:pPr algn="l"/>
            <a:endParaRPr lang="en-US" sz="2800">
              <a:solidFill>
                <a:srgbClr val="008000"/>
              </a:solidFill>
              <a:cs typeface="B Mitra" pitchFamily="2" charset="-78"/>
            </a:endParaRP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838200" y="1100138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/>
            <a:r>
              <a:rPr lang="ar-SA" altLang="en-US">
                <a:cs typeface="B Mitra" pitchFamily="2" charset="-78"/>
              </a:rPr>
              <a:t>2- نمونه گيري طبقه اي</a:t>
            </a:r>
            <a:r>
              <a:rPr lang="fa-IR" altLang="en-US">
                <a:cs typeface="B Mitra" pitchFamily="2" charset="-78"/>
              </a:rPr>
              <a:t> </a:t>
            </a:r>
            <a:r>
              <a:rPr lang="en-US" altLang="en-US">
                <a:cs typeface="B Mitra" pitchFamily="2" charset="-78"/>
              </a:rPr>
              <a:t>Stratified sampling)</a:t>
            </a:r>
            <a:r>
              <a:rPr lang="fa-IR" altLang="en-US">
                <a:cs typeface="B Mitra" pitchFamily="2" charset="-78"/>
              </a:rPr>
              <a:t>)</a:t>
            </a:r>
            <a:endParaRPr lang="ar-SA" altLang="en-US">
              <a:cs typeface="B Mitra" pitchFamily="2" charset="-78"/>
            </a:endParaRP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1101725" y="1793875"/>
            <a:ext cx="4765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1"/>
            <a:r>
              <a:rPr lang="ar-SA" altLang="en-US">
                <a:cs typeface="B Mitra" pitchFamily="2" charset="-78"/>
              </a:rPr>
              <a:t>3- نمونه گيري خوشه اي</a:t>
            </a:r>
            <a:r>
              <a:rPr lang="en-US" altLang="en-US">
                <a:cs typeface="B Mitra" pitchFamily="2" charset="-78"/>
              </a:rPr>
              <a:t>(Cluster sampling ) </a:t>
            </a:r>
            <a:endParaRPr lang="ar-SA" altLang="en-US">
              <a:cs typeface="B Mitra" pitchFamily="2" charset="-78"/>
            </a:endParaRPr>
          </a:p>
          <a:p>
            <a:endParaRPr lang="en-US">
              <a:cs typeface="B Mitra" pitchFamily="2" charset="-78"/>
            </a:endParaRP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511175" y="2513013"/>
            <a:ext cx="53562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1"/>
            <a:r>
              <a:rPr lang="ar-SA" altLang="en-US">
                <a:cs typeface="B Mitra" pitchFamily="2" charset="-78"/>
              </a:rPr>
              <a:t>4- نمونه گيري سيستماتيك</a:t>
            </a:r>
            <a:r>
              <a:rPr lang="en-US" altLang="en-US">
                <a:cs typeface="B Mitra" pitchFamily="2" charset="-78"/>
              </a:rPr>
              <a:t>(Systematic sampling) </a:t>
            </a:r>
            <a:endParaRPr lang="ar-SA" altLang="en-US">
              <a:cs typeface="B Mitra" pitchFamily="2" charset="-78"/>
            </a:endParaRPr>
          </a:p>
          <a:p>
            <a:endParaRPr lang="en-US">
              <a:cs typeface="B Mitra" pitchFamily="2" charset="-78"/>
            </a:endParaRP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319088" y="3167063"/>
            <a:ext cx="5548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1"/>
            <a:r>
              <a:rPr lang="ar-SA" altLang="en-US">
                <a:cs typeface="B Mitra" pitchFamily="2" charset="-78"/>
              </a:rPr>
              <a:t>5- نمونه گيري چند مرحله اي</a:t>
            </a:r>
            <a:r>
              <a:rPr lang="en-US">
                <a:cs typeface="B Mitra" pitchFamily="2" charset="-78"/>
              </a:rPr>
              <a:t> </a:t>
            </a:r>
            <a:r>
              <a:rPr lang="fa-IR">
                <a:cs typeface="B Mitra" pitchFamily="2" charset="-78"/>
              </a:rPr>
              <a:t>(</a:t>
            </a:r>
            <a:r>
              <a:rPr lang="en-US">
                <a:cs typeface="B Mitra" pitchFamily="2" charset="-78"/>
              </a:rPr>
              <a:t>(Multistage sampling </a:t>
            </a:r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828675" y="5059363"/>
            <a:ext cx="489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/>
            <a:r>
              <a:rPr lang="ar-SA" altLang="en-US">
                <a:cs typeface="B Mitra" pitchFamily="2" charset="-78"/>
              </a:rPr>
              <a:t>2- نمونه گيري سهميه اي </a:t>
            </a:r>
            <a:r>
              <a:rPr lang="en-US" altLang="en-US">
                <a:cs typeface="B Mitra" pitchFamily="2" charset="-78"/>
              </a:rPr>
              <a:t>(quota )</a:t>
            </a:r>
            <a:endParaRPr lang="en-US">
              <a:cs typeface="B Mitra" pitchFamily="2" charset="-78"/>
            </a:endParaRPr>
          </a:p>
        </p:txBody>
      </p: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144463" y="5875338"/>
            <a:ext cx="5580062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fa-IR" altLang="en-US">
                <a:cs typeface="B Mitra" pitchFamily="2" charset="-78"/>
              </a:rPr>
              <a:t>3- نمونه گیری بر مبنای قضاوت ( </a:t>
            </a:r>
            <a:r>
              <a:rPr lang="en-US" altLang="en-US">
                <a:cs typeface="B Mitra" pitchFamily="2" charset="-78"/>
              </a:rPr>
              <a:t>judgment </a:t>
            </a:r>
            <a:r>
              <a:rPr lang="fa-IR" altLang="en-US">
                <a:cs typeface="B Mitra" pitchFamily="2" charset="-78"/>
              </a:rPr>
              <a:t> ) </a:t>
            </a:r>
          </a:p>
          <a:p>
            <a:pPr rtl="1">
              <a:spcBef>
                <a:spcPct val="50000"/>
              </a:spcBef>
            </a:pPr>
            <a:endParaRPr lang="ar-SA" altLang="en-US">
              <a:cs typeface="B Mitra" pitchFamily="2" charset="-78"/>
            </a:endParaRPr>
          </a:p>
          <a:p>
            <a:endParaRPr lang="en-US">
              <a:cs typeface="B Mitra" pitchFamily="2" charset="-78"/>
            </a:endParaRPr>
          </a:p>
        </p:txBody>
      </p:sp>
      <p:sp>
        <p:nvSpPr>
          <p:cNvPr id="23571" name="Text Box 1037"/>
          <p:cNvSpPr txBox="1">
            <a:spLocks noChangeArrowheads="1"/>
          </p:cNvSpPr>
          <p:nvPr/>
        </p:nvSpPr>
        <p:spPr bwMode="auto">
          <a:xfrm>
            <a:off x="8224838" y="48180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a-IR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63" grpId="0" animBg="1"/>
      <p:bldP spid="10265" grpId="0" animBg="1"/>
      <p:bldP spid="10267" grpId="0" animBg="1"/>
      <p:bldP spid="10268" grpId="0"/>
      <p:bldP spid="10269" grpId="0"/>
      <p:bldP spid="10270" grpId="0"/>
      <p:bldP spid="10271" grpId="0"/>
      <p:bldP spid="10272" grpId="0"/>
      <p:bldP spid="10273" grpId="0"/>
      <p:bldP spid="10275" grpId="0"/>
      <p:bldP spid="102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-323850" y="115888"/>
            <a:ext cx="85344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fa-IR" altLang="en-US" sz="2800">
                <a:solidFill>
                  <a:srgbClr val="FF0000"/>
                </a:solidFill>
                <a:cs typeface="B Mitra" pitchFamily="2" charset="-78"/>
              </a:rPr>
              <a:t>1 - </a:t>
            </a:r>
            <a:r>
              <a:rPr lang="ar-SA" altLang="en-US" sz="2800">
                <a:solidFill>
                  <a:srgbClr val="FF0000"/>
                </a:solidFill>
                <a:cs typeface="B Mitra" pitchFamily="2" charset="-78"/>
              </a:rPr>
              <a:t>نمونه گيري تصادفي ساده:</a:t>
            </a:r>
          </a:p>
          <a:p>
            <a:pPr rtl="1">
              <a:spcBef>
                <a:spcPct val="50000"/>
              </a:spcBef>
            </a:pPr>
            <a:r>
              <a:rPr lang="ar-SA" altLang="en-US" sz="2800">
                <a:solidFill>
                  <a:srgbClr val="FF0000"/>
                </a:solidFill>
                <a:cs typeface="B Mitra" pitchFamily="2" charset="-78"/>
              </a:rPr>
              <a:t>	</a:t>
            </a:r>
            <a:endParaRPr lang="en-US" altLang="en-US" sz="2800">
              <a:cs typeface="B Mitra" pitchFamily="2" charset="-78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84213" y="4368800"/>
            <a:ext cx="79248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SA" altLang="en-US" sz="3200" b="1">
                <a:solidFill>
                  <a:srgbClr val="FF0000"/>
                </a:solidFill>
                <a:cs typeface="B Mitra" pitchFamily="2" charset="-78"/>
              </a:rPr>
              <a:t>مثال </a:t>
            </a:r>
            <a:r>
              <a:rPr lang="ar-SA" altLang="en-US" sz="2800">
                <a:solidFill>
                  <a:srgbClr val="FF0000"/>
                </a:solidFill>
                <a:cs typeface="B Mitra" pitchFamily="2" charset="-78"/>
              </a:rPr>
              <a:t>: </a:t>
            </a:r>
            <a:r>
              <a:rPr lang="ar-SA" altLang="en-US" sz="2800">
                <a:cs typeface="B Mitra" pitchFamily="2" charset="-78"/>
              </a:rPr>
              <a:t>مدرسه اي شامل 1200 دانش آموز است. 100 دانش آموز </a:t>
            </a:r>
            <a:endParaRPr lang="en-US" altLang="en-US" sz="1800">
              <a:cs typeface="B Mitra" pitchFamily="2" charset="-78"/>
            </a:endParaRPr>
          </a:p>
          <a:p>
            <a:pPr rtl="1">
              <a:spcBef>
                <a:spcPct val="50000"/>
              </a:spcBef>
            </a:pPr>
            <a:r>
              <a:rPr lang="ar-SA" altLang="en-US" sz="2800">
                <a:cs typeface="B Mitra" pitchFamily="2" charset="-78"/>
              </a:rPr>
              <a:t>جهت يك تحقيق مي خواهيم انتخاب كنيم . 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07950" y="5405438"/>
            <a:ext cx="20875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altLang="ar-SA"/>
              <a:t>n=100 </a:t>
            </a:r>
          </a:p>
          <a:p>
            <a:pPr rtl="1">
              <a:spcBef>
                <a:spcPct val="50000"/>
              </a:spcBef>
            </a:pPr>
            <a:r>
              <a:rPr lang="en-US" altLang="ar-SA"/>
              <a:t>  N=1200</a:t>
            </a:r>
          </a:p>
          <a:p>
            <a:pPr rtl="1">
              <a:spcBef>
                <a:spcPct val="50000"/>
              </a:spcBef>
            </a:pPr>
            <a:endParaRPr lang="en-US" altLang="ar-SA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663950" y="1676400"/>
            <a:ext cx="45386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altLang="en-US" sz="2800" b="1">
                <a:solidFill>
                  <a:srgbClr val="FF0000"/>
                </a:solidFill>
              </a:rPr>
              <a:t>براي انتخاب يك نمونه تصادفي ساده :</a:t>
            </a:r>
            <a:endParaRPr lang="ar-SA" altLang="en-US" sz="2800" b="1"/>
          </a:p>
          <a:p>
            <a:r>
              <a:rPr lang="ar-SA" altLang="en-US" sz="2800" b="1"/>
              <a:t>   </a:t>
            </a:r>
            <a:endParaRPr lang="en-US" sz="2800" b="1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476375" y="2360613"/>
            <a:ext cx="75596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altLang="en-US" sz="2800">
                <a:cs typeface="B Mitra" pitchFamily="2" charset="-78"/>
              </a:rPr>
              <a:t>1- چهارچوب يا فهرستي شماره دارازواحدهاي جامعه مو</a:t>
            </a:r>
            <a:r>
              <a:rPr lang="fa-IR" altLang="en-US" sz="2800">
                <a:cs typeface="B Mitra" pitchFamily="2" charset="-78"/>
              </a:rPr>
              <a:t>ر</a:t>
            </a:r>
            <a:r>
              <a:rPr lang="ar-SA" altLang="en-US" sz="2800">
                <a:cs typeface="B Mitra" pitchFamily="2" charset="-78"/>
              </a:rPr>
              <a:t>د بررسي تهيه شود.</a:t>
            </a:r>
          </a:p>
          <a:p>
            <a:r>
              <a:rPr lang="ar-SA" altLang="en-US" sz="2800">
                <a:cs typeface="B Mitra" pitchFamily="2" charset="-78"/>
              </a:rPr>
              <a:t>   </a:t>
            </a:r>
            <a:endParaRPr lang="en-US" sz="2800">
              <a:cs typeface="B Mitra" pitchFamily="2" charset="-78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983288" y="2978150"/>
            <a:ext cx="30527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altLang="en-US" sz="2800">
                <a:cs typeface="B Mitra" pitchFamily="2" charset="-78"/>
              </a:rPr>
              <a:t>2- تعداد نمونه مشخص شود.</a:t>
            </a:r>
          </a:p>
          <a:p>
            <a:r>
              <a:rPr lang="ar-SA" altLang="en-US" sz="2800">
                <a:cs typeface="B Mitra" pitchFamily="2" charset="-78"/>
              </a:rPr>
              <a:t>   </a:t>
            </a:r>
            <a:endParaRPr lang="en-US" sz="2800">
              <a:cs typeface="B Mitra" pitchFamily="2" charset="-78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576513" y="3625850"/>
            <a:ext cx="64595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altLang="en-US" sz="2800">
                <a:cs typeface="B Mitra" pitchFamily="2" charset="-78"/>
              </a:rPr>
              <a:t>3- واحدهاي نمونه از طريق قرعه كشي يا جداول اعداد تصادفي </a:t>
            </a:r>
          </a:p>
          <a:p>
            <a:endParaRPr lang="en-US" sz="2800">
              <a:cs typeface="B Mitra" pitchFamily="2" charset="-78"/>
            </a:endParaRP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476375" y="836613"/>
            <a:ext cx="67976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altLang="en-US" sz="2800">
                <a:cs typeface="B Mitra" pitchFamily="2" charset="-78"/>
              </a:rPr>
              <a:t>كليه نمونه هاي انتخابي شانس يكسان براي انتخاب دارند. </a:t>
            </a:r>
          </a:p>
          <a:p>
            <a:endParaRPr lang="en-US" altLang="en-US" sz="2800">
              <a:cs typeface="B Mitra" pitchFamily="2" charset="-78"/>
            </a:endParaRPr>
          </a:p>
          <a:p>
            <a:endParaRPr lang="en-US" sz="2800">
              <a:cs typeface="B Mitra" pitchFamily="2" charset="-78"/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69" grpId="0"/>
      <p:bldP spid="11270" grpId="0"/>
      <p:bldP spid="11271" grpId="0"/>
      <p:bldP spid="11272" grpId="0"/>
      <p:bldP spid="11273" grpId="0"/>
      <p:bldP spid="112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04800" y="404813"/>
            <a:ext cx="8458200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SA" altLang="en-US" sz="2800">
                <a:solidFill>
                  <a:srgbClr val="FF0000"/>
                </a:solidFill>
                <a:cs typeface="B Mitra" pitchFamily="2" charset="-78"/>
              </a:rPr>
              <a:t>2- نمونه گيري طبقه اي : </a:t>
            </a:r>
            <a:r>
              <a:rPr lang="ar-SA" altLang="en-US" sz="2800">
                <a:cs typeface="B Mitra" pitchFamily="2" charset="-78"/>
              </a:rPr>
              <a:t>جامعه به گروهها يا طبقات مجزا تقسيم و به </a:t>
            </a:r>
            <a:endParaRPr lang="fa-IR" altLang="en-US" sz="2800">
              <a:cs typeface="B Mitra" pitchFamily="2" charset="-78"/>
            </a:endParaRPr>
          </a:p>
          <a:p>
            <a:pPr rtl="1">
              <a:spcBef>
                <a:spcPct val="50000"/>
              </a:spcBef>
            </a:pPr>
            <a:r>
              <a:rPr lang="ar-SA" altLang="en-US" sz="2800">
                <a:cs typeface="B Mitra" pitchFamily="2" charset="-78"/>
              </a:rPr>
              <a:t>روش تصادفي از هر طبقه نمونه ها انتخاب مي شوند. </a:t>
            </a:r>
          </a:p>
          <a:p>
            <a:pPr rtl="1">
              <a:spcBef>
                <a:spcPct val="50000"/>
              </a:spcBef>
            </a:pPr>
            <a:endParaRPr lang="fa-IR" altLang="en-US" sz="2800">
              <a:cs typeface="B Mitra" pitchFamily="2" charset="-78"/>
            </a:endParaRP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1557338" y="2205038"/>
            <a:ext cx="737235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altLang="en-US" sz="2800">
                <a:solidFill>
                  <a:srgbClr val="FF0000"/>
                </a:solidFill>
                <a:cs typeface="B Mitra" pitchFamily="2" charset="-78"/>
              </a:rPr>
              <a:t>طبقه بندی می تواند براساس یک متغیر با توجه به  اهداف مطالعه صورت گیرد.   متغیرهایی مانند:</a:t>
            </a:r>
          </a:p>
          <a:p>
            <a:r>
              <a:rPr lang="fa-IR" altLang="en-US" sz="2800">
                <a:solidFill>
                  <a:srgbClr val="FF0000"/>
                </a:solidFill>
                <a:cs typeface="B Mitra" pitchFamily="2" charset="-78"/>
              </a:rPr>
              <a:t>-سن</a:t>
            </a:r>
          </a:p>
          <a:p>
            <a:r>
              <a:rPr lang="fa-IR" altLang="en-US" sz="2800">
                <a:solidFill>
                  <a:srgbClr val="FF0000"/>
                </a:solidFill>
                <a:cs typeface="B Mitra" pitchFamily="2" charset="-78"/>
              </a:rPr>
              <a:t>-جنس</a:t>
            </a:r>
          </a:p>
          <a:p>
            <a:r>
              <a:rPr lang="fa-IR" altLang="en-US" sz="2800">
                <a:solidFill>
                  <a:srgbClr val="FF0000"/>
                </a:solidFill>
                <a:cs typeface="B Mitra" pitchFamily="2" charset="-78"/>
              </a:rPr>
              <a:t>-وضعیت اجتماعی اقتصادی </a:t>
            </a:r>
            <a:endParaRPr lang="ar-SA" altLang="en-US" sz="2800">
              <a:cs typeface="B Mitra" pitchFamily="2" charset="-78"/>
            </a:endParaRPr>
          </a:p>
          <a:p>
            <a:pPr algn="l"/>
            <a:endParaRPr lang="en-US" sz="2800">
              <a:cs typeface="B Mitra" pitchFamily="2" charset="-78"/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3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5651500" y="1954213"/>
            <a:ext cx="2289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ar-SA" altLang="en-US" sz="2800">
                <a:solidFill>
                  <a:srgbClr val="FF0000"/>
                </a:solidFill>
                <a:cs typeface="B Mitra" pitchFamily="2" charset="-78"/>
              </a:rPr>
              <a:t>تعداد نمونه از هرطبقه</a:t>
            </a:r>
            <a:endParaRPr lang="en-US" sz="2800">
              <a:solidFill>
                <a:srgbClr val="FF0000"/>
              </a:solidFill>
              <a:cs typeface="B Mitra" pitchFamily="2" charset="-78"/>
            </a:endParaRPr>
          </a:p>
        </p:txBody>
      </p:sp>
      <p:sp>
        <p:nvSpPr>
          <p:cNvPr id="35845" name="AutoShape 5"/>
          <p:cNvSpPr>
            <a:spLocks/>
          </p:cNvSpPr>
          <p:nvPr/>
        </p:nvSpPr>
        <p:spPr bwMode="auto">
          <a:xfrm>
            <a:off x="5148263" y="1123950"/>
            <a:ext cx="214312" cy="2089150"/>
          </a:xfrm>
          <a:prstGeom prst="rightBrace">
            <a:avLst>
              <a:gd name="adj1" fmla="val 8123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2339975" y="1474788"/>
            <a:ext cx="22844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1">
              <a:spcBef>
                <a:spcPct val="50000"/>
              </a:spcBef>
            </a:pPr>
            <a:r>
              <a:rPr lang="ar-SA" altLang="en-US" sz="2800">
                <a:cs typeface="B Mitra" pitchFamily="2" charset="-78"/>
              </a:rPr>
              <a:t>متناسب با حجم طبقه</a:t>
            </a:r>
          </a:p>
          <a:p>
            <a:pPr algn="l"/>
            <a:endParaRPr lang="en-US" sz="2800">
              <a:cs typeface="B Mitra" pitchFamily="2" charset="-78"/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979613" y="2432050"/>
            <a:ext cx="2562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ar-SA" altLang="en-US" sz="2800">
                <a:cs typeface="B Mitra" pitchFamily="2" charset="-78"/>
              </a:rPr>
              <a:t>متناسب با واريانس طبقه</a:t>
            </a:r>
            <a:endParaRPr lang="en-US" sz="2800">
              <a:cs typeface="B Mitra" pitchFamily="2" charset="-78"/>
            </a:endParaRP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579563" y="4289425"/>
            <a:ext cx="6664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SA" altLang="en-US" sz="2800">
                <a:solidFill>
                  <a:srgbClr val="FF0000"/>
                </a:solidFill>
                <a:cs typeface="B Mitra" pitchFamily="2" charset="-78"/>
              </a:rPr>
              <a:t>* نكته :</a:t>
            </a:r>
            <a:r>
              <a:rPr lang="ar-SA" altLang="en-US" sz="2800">
                <a:cs typeface="B Mitra" pitchFamily="2" charset="-78"/>
              </a:rPr>
              <a:t> در اين روش طبقه ها همگن باشند.</a:t>
            </a: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35845" grpId="0" animBg="1"/>
      <p:bldP spid="35846" grpId="0"/>
      <p:bldP spid="35847" grpId="0"/>
      <p:bldP spid="358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762000" y="1524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SA" altLang="en-US" sz="2800">
                <a:solidFill>
                  <a:srgbClr val="FF0000"/>
                </a:solidFill>
                <a:cs typeface="B Mitra" pitchFamily="2" charset="-78"/>
              </a:rPr>
              <a:t>3- نمونه گيري خوشه اي: </a:t>
            </a:r>
            <a:endParaRPr lang="ar-SA" altLang="en-US" sz="2800">
              <a:cs typeface="B Mitra" pitchFamily="2" charset="-78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022850" y="4278313"/>
            <a:ext cx="358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SA" altLang="en-US" sz="2800">
                <a:solidFill>
                  <a:srgbClr val="FF0000"/>
                </a:solidFill>
                <a:cs typeface="B Mitra" pitchFamily="2" charset="-78"/>
              </a:rPr>
              <a:t>روش انجام كار</a:t>
            </a:r>
            <a:endParaRPr lang="ar-SA" altLang="en-US" sz="3200">
              <a:cs typeface="B Mitra" pitchFamily="2" charset="-78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258888" y="3429000"/>
            <a:ext cx="495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SA" altLang="en-US" sz="2800">
                <a:cs typeface="B Mitra" pitchFamily="2" charset="-78"/>
              </a:rPr>
              <a:t>1- خوشه بندي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857224" y="946150"/>
            <a:ext cx="753112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1">
              <a:spcBef>
                <a:spcPct val="50000"/>
              </a:spcBef>
            </a:pPr>
            <a:r>
              <a:rPr lang="ar-SA" altLang="en-US" sz="2800" dirty="0">
                <a:cs typeface="B Mitra" pitchFamily="2" charset="-78"/>
              </a:rPr>
              <a:t>در اين روش گروههايي از افراد ( خوشه ها) به جاي تك تك آنها </a:t>
            </a:r>
            <a:endParaRPr lang="fa-IR" altLang="en-US" sz="2800" dirty="0">
              <a:cs typeface="B Mitra" pitchFamily="2" charset="-78"/>
            </a:endParaRPr>
          </a:p>
          <a:p>
            <a:pPr rtl="1">
              <a:spcBef>
                <a:spcPct val="50000"/>
              </a:spcBef>
            </a:pPr>
            <a:r>
              <a:rPr lang="ar-SA" altLang="en-US" sz="2800" dirty="0" smtClean="0">
                <a:cs typeface="B Mitra" pitchFamily="2" charset="-78"/>
              </a:rPr>
              <a:t>انتخاب </a:t>
            </a:r>
            <a:r>
              <a:rPr lang="ar-SA" altLang="en-US" sz="2800" dirty="0">
                <a:cs typeface="B Mitra" pitchFamily="2" charset="-78"/>
              </a:rPr>
              <a:t>م</a:t>
            </a:r>
            <a:r>
              <a:rPr lang="fa-IR" altLang="en-US" sz="2800" dirty="0">
                <a:cs typeface="B Mitra" pitchFamily="2" charset="-78"/>
              </a:rPr>
              <a:t>ی </a:t>
            </a:r>
            <a:r>
              <a:rPr lang="ar-SA" altLang="en-US" sz="2800" dirty="0">
                <a:cs typeface="B Mitra" pitchFamily="2" charset="-78"/>
              </a:rPr>
              <a:t>كنيم و</a:t>
            </a:r>
            <a:r>
              <a:rPr lang="fa-IR" altLang="en-US" sz="2800" dirty="0">
                <a:cs typeface="B Mitra" pitchFamily="2" charset="-78"/>
              </a:rPr>
              <a:t> </a:t>
            </a:r>
            <a:r>
              <a:rPr lang="ar-SA" altLang="en-US" sz="2800" dirty="0">
                <a:cs typeface="B Mitra" pitchFamily="2" charset="-78"/>
              </a:rPr>
              <a:t>هرچه تعداد خوشه بيشتر باشد دقت بيشتر است</a:t>
            </a:r>
            <a:r>
              <a:rPr lang="ar-SA" altLang="en-US" sz="2800" dirty="0" smtClean="0">
                <a:cs typeface="B Mitra" pitchFamily="2" charset="-78"/>
              </a:rPr>
              <a:t>.</a:t>
            </a:r>
            <a:endParaRPr lang="en-US" altLang="en-US" sz="2800" dirty="0" smtClean="0">
              <a:cs typeface="B Mitra" pitchFamily="2" charset="-78"/>
            </a:endParaRPr>
          </a:p>
          <a:p>
            <a:pPr rtl="1">
              <a:spcBef>
                <a:spcPct val="50000"/>
              </a:spcBef>
            </a:pPr>
            <a:r>
              <a:rPr lang="fa-IR" altLang="en-US" sz="2800" dirty="0" smtClean="0">
                <a:solidFill>
                  <a:srgbClr val="FF0000"/>
                </a:solidFill>
                <a:cs typeface="B Mitra" pitchFamily="2" charset="-78"/>
              </a:rPr>
              <a:t>مانند:  تقسیم جامعه نمونه بین 5 شهر، سپس درون محلات آنها، سپس از هر جنس زن و مرد</a:t>
            </a:r>
            <a:endParaRPr lang="ar-SA" altLang="en-US" sz="2800" dirty="0">
              <a:solidFill>
                <a:srgbClr val="FF0000"/>
              </a:solidFill>
              <a:cs typeface="B Mitra" pitchFamily="2" charset="-78"/>
            </a:endParaRPr>
          </a:p>
          <a:p>
            <a:endParaRPr lang="en-US" sz="2800" dirty="0">
              <a:cs typeface="B Mitra" pitchFamily="2" charset="-78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370388" y="4216400"/>
            <a:ext cx="18573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altLang="en-US" sz="2800">
                <a:cs typeface="B Mitra" pitchFamily="2" charset="-78"/>
              </a:rPr>
              <a:t>2- شماره گذار</a:t>
            </a:r>
            <a:r>
              <a:rPr lang="fa-IR" altLang="en-US" sz="2800">
                <a:cs typeface="B Mitra" pitchFamily="2" charset="-78"/>
              </a:rPr>
              <a:t>ی</a:t>
            </a:r>
            <a:endParaRPr lang="ar-SA" altLang="en-US" sz="2800">
              <a:cs typeface="B Mitra" pitchFamily="2" charset="-78"/>
            </a:endParaRPr>
          </a:p>
          <a:p>
            <a:endParaRPr lang="ar-SA" altLang="en-US" sz="2800">
              <a:cs typeface="B Mitra" pitchFamily="2" charset="-78"/>
            </a:endParaRPr>
          </a:p>
          <a:p>
            <a:endParaRPr lang="en-US" sz="2800">
              <a:cs typeface="B Mitra" pitchFamily="2" charset="-78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2044700" y="5132388"/>
            <a:ext cx="4183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ar-SA" altLang="en-US" sz="2800">
                <a:cs typeface="B Mitra" pitchFamily="2" charset="-78"/>
              </a:rPr>
              <a:t>3- انتخاب تصادفي تعداد خوشه مورد نياز</a:t>
            </a:r>
            <a:endParaRPr lang="en-US" sz="2800">
              <a:cs typeface="B Mitra" pitchFamily="2" charset="-78"/>
            </a:endParaRPr>
          </a:p>
        </p:txBody>
      </p:sp>
      <p:sp>
        <p:nvSpPr>
          <p:cNvPr id="13324" name="AutoShape 12"/>
          <p:cNvSpPr>
            <a:spLocks/>
          </p:cNvSpPr>
          <p:nvPr/>
        </p:nvSpPr>
        <p:spPr bwMode="auto">
          <a:xfrm>
            <a:off x="6300788" y="3429000"/>
            <a:ext cx="217487" cy="2232025"/>
          </a:xfrm>
          <a:prstGeom prst="rightBrace">
            <a:avLst>
              <a:gd name="adj1" fmla="val 8552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  <p:bldP spid="13316" grpId="0"/>
      <p:bldP spid="13321" grpId="0"/>
      <p:bldP spid="13322" grpId="0"/>
      <p:bldP spid="13323" grpId="0"/>
      <p:bldP spid="133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-107950" y="260350"/>
            <a:ext cx="8534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SA" altLang="en-US" sz="3200">
                <a:solidFill>
                  <a:srgbClr val="FF0000"/>
                </a:solidFill>
                <a:cs typeface="B Mitra" pitchFamily="2" charset="-78"/>
              </a:rPr>
              <a:t>4- نمونه گيري منظم:</a:t>
            </a:r>
            <a:r>
              <a:rPr lang="ar-SA" altLang="en-US" sz="3200">
                <a:cs typeface="B Mitra" pitchFamily="2" charset="-78"/>
              </a:rPr>
              <a:t> </a:t>
            </a:r>
          </a:p>
          <a:p>
            <a:pPr rtl="1">
              <a:spcBef>
                <a:spcPct val="50000"/>
              </a:spcBef>
            </a:pPr>
            <a:r>
              <a:rPr lang="ar-SA" altLang="en-US" sz="3200">
                <a:cs typeface="B Mitra" pitchFamily="2" charset="-78"/>
              </a:rPr>
              <a:t> </a:t>
            </a:r>
            <a:r>
              <a:rPr lang="ar-SA" altLang="en-US" sz="2800">
                <a:cs typeface="B Mitra" pitchFamily="2" charset="-78"/>
              </a:rPr>
              <a:t>نمونه ها بطورمنظم ازافراد يا اعضاي</a:t>
            </a:r>
            <a:r>
              <a:rPr lang="fa-IR" altLang="en-US" sz="2800">
                <a:cs typeface="B Mitra" pitchFamily="2" charset="-78"/>
              </a:rPr>
              <a:t>جامعه </a:t>
            </a:r>
            <a:r>
              <a:rPr lang="ar-SA" altLang="en-US" sz="2800">
                <a:cs typeface="B Mitra" pitchFamily="2" charset="-78"/>
              </a:rPr>
              <a:t>انتخاب مي شود.</a:t>
            </a:r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>
            <p:ph/>
          </p:nvPr>
        </p:nvGraphicFramePr>
        <p:xfrm>
          <a:off x="1473200" y="5684838"/>
          <a:ext cx="1550988" cy="696912"/>
        </p:xfrm>
        <a:graphic>
          <a:graphicData uri="http://schemas.openxmlformats.org/presentationml/2006/ole">
            <p:oleObj spid="_x0000_s1026" name="Equation" r:id="rId3" imgW="876240" imgH="393480" progId="Equation.3">
              <p:embed/>
            </p:oleObj>
          </a:graphicData>
        </a:graphic>
      </p:graphicFrame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2916238" y="5805488"/>
            <a:ext cx="4679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ar-SA" altLang="en-US" sz="2800"/>
              <a:t>…..</a:t>
            </a:r>
            <a:r>
              <a:rPr lang="fa-IR" altLang="en-US" sz="2800"/>
              <a:t>12+30</a:t>
            </a:r>
            <a:r>
              <a:rPr lang="ar-SA" altLang="en-US" sz="2800"/>
              <a:t>، </a:t>
            </a:r>
            <a:r>
              <a:rPr lang="fa-IR" altLang="en-US" sz="2800"/>
              <a:t>12+12</a:t>
            </a:r>
            <a:r>
              <a:rPr lang="ar-SA" altLang="en-US" sz="2800"/>
              <a:t>،1</a:t>
            </a:r>
            <a:r>
              <a:rPr lang="fa-IR" altLang="en-US" sz="2800"/>
              <a:t>8</a:t>
            </a:r>
            <a:r>
              <a:rPr lang="ar-SA" altLang="en-US" sz="2800"/>
              <a:t>+6،6 </a:t>
            </a:r>
            <a:r>
              <a:rPr lang="en-US" altLang="en-US" sz="2800">
                <a:sym typeface="Wingdings" pitchFamily="2" charset="2"/>
              </a:rPr>
              <a:t>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1719263" y="3776663"/>
            <a:ext cx="673735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altLang="en-US" sz="2800" b="1" dirty="0">
                <a:solidFill>
                  <a:srgbClr val="FF0000"/>
                </a:solidFill>
                <a:cs typeface="B Mitra" pitchFamily="2" charset="-78"/>
              </a:rPr>
              <a:t>مثال:</a:t>
            </a:r>
            <a:r>
              <a:rPr lang="ar-SA" altLang="en-US" sz="2800" dirty="0">
                <a:cs typeface="B Mitra" pitchFamily="2" charset="-78"/>
              </a:rPr>
              <a:t> </a:t>
            </a:r>
            <a:endParaRPr lang="fa-IR" altLang="en-US" sz="2800" dirty="0">
              <a:cs typeface="B Mitra" pitchFamily="2" charset="-78"/>
            </a:endParaRPr>
          </a:p>
          <a:p>
            <a:r>
              <a:rPr lang="ar-SA" altLang="en-US" sz="2800" dirty="0">
                <a:cs typeface="B Mitra" pitchFamily="2" charset="-78"/>
              </a:rPr>
              <a:t>مي خواهيم از 1200 پرونده مادران باردار تحت مراقبت 100 پرونده </a:t>
            </a:r>
            <a:endParaRPr lang="en-US" altLang="en-US" sz="2800" dirty="0">
              <a:cs typeface="B Mitra" pitchFamily="2" charset="-78"/>
            </a:endParaRPr>
          </a:p>
          <a:p>
            <a:r>
              <a:rPr lang="en-US" altLang="en-US" sz="2800" dirty="0">
                <a:cs typeface="B Mitra" pitchFamily="2" charset="-78"/>
              </a:rPr>
              <a:t> </a:t>
            </a:r>
            <a:endParaRPr lang="fa-IR" altLang="en-US" sz="2800" dirty="0">
              <a:cs typeface="B Mitra" pitchFamily="2" charset="-78"/>
            </a:endParaRPr>
          </a:p>
          <a:p>
            <a:r>
              <a:rPr lang="fa-IR" altLang="en-US" sz="2800" dirty="0">
                <a:cs typeface="B Mitra" pitchFamily="2" charset="-78"/>
              </a:rPr>
              <a:t>انتخاب کنیم در اینصورت فاصله نمونه گیری برابراست با:</a:t>
            </a:r>
            <a:r>
              <a:rPr lang="en-US" altLang="en-US" sz="2800" dirty="0">
                <a:cs typeface="B Mitra" pitchFamily="2" charset="-78"/>
              </a:rPr>
              <a:t> </a:t>
            </a:r>
            <a:endParaRPr lang="ar-SA" altLang="en-US" sz="2800" dirty="0">
              <a:cs typeface="B Mitra" pitchFamily="2" charset="-78"/>
            </a:endParaRPr>
          </a:p>
          <a:p>
            <a:endParaRPr lang="en-US" altLang="en-US" sz="2800" dirty="0">
              <a:cs typeface="B Mitra" pitchFamily="2" charset="-78"/>
            </a:endParaRPr>
          </a:p>
          <a:p>
            <a:endParaRPr lang="en-US" sz="2800" dirty="0">
              <a:cs typeface="B Mitra" pitchFamily="2" charset="-78"/>
            </a:endParaRP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2000250" y="1714500"/>
            <a:ext cx="62214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1">
              <a:spcBef>
                <a:spcPct val="50000"/>
              </a:spcBef>
            </a:pPr>
            <a:r>
              <a:rPr lang="ar-SA" altLang="en-US" sz="2800">
                <a:cs typeface="B Mitra" pitchFamily="2" charset="-78"/>
              </a:rPr>
              <a:t>* تعداد اعضاي جامعه (</a:t>
            </a:r>
            <a:r>
              <a:rPr lang="en-US" altLang="en-US" sz="2800">
                <a:cs typeface="B Mitra" pitchFamily="2" charset="-78"/>
              </a:rPr>
              <a:t>N</a:t>
            </a:r>
            <a:r>
              <a:rPr lang="ar-SA" altLang="ar-SA" sz="2800">
                <a:cs typeface="B Mitra" pitchFamily="2" charset="-78"/>
              </a:rPr>
              <a:t>) </a:t>
            </a:r>
            <a:r>
              <a:rPr lang="ar-SA" altLang="en-US" sz="2800">
                <a:cs typeface="B Mitra" pitchFamily="2" charset="-78"/>
              </a:rPr>
              <a:t>و</a:t>
            </a:r>
            <a:r>
              <a:rPr lang="fa-IR" altLang="en-US" sz="2800">
                <a:cs typeface="B Mitra" pitchFamily="2" charset="-78"/>
              </a:rPr>
              <a:t> </a:t>
            </a:r>
            <a:r>
              <a:rPr lang="ar-SA" altLang="en-US" sz="2800">
                <a:cs typeface="B Mitra" pitchFamily="2" charset="-78"/>
              </a:rPr>
              <a:t>نمونه (</a:t>
            </a:r>
            <a:r>
              <a:rPr lang="en-US" altLang="en-US" sz="2800">
                <a:cs typeface="B Mitra" pitchFamily="2" charset="-78"/>
              </a:rPr>
              <a:t>n</a:t>
            </a:r>
            <a:r>
              <a:rPr lang="ar-SA" altLang="ar-SA" sz="2800">
                <a:cs typeface="B Mitra" pitchFamily="2" charset="-78"/>
              </a:rPr>
              <a:t>) </a:t>
            </a:r>
            <a:r>
              <a:rPr lang="fa-IR" altLang="ar-SA" sz="2800">
                <a:cs typeface="B Mitra" pitchFamily="2" charset="-78"/>
              </a:rPr>
              <a:t>را </a:t>
            </a:r>
            <a:r>
              <a:rPr lang="ar-SA" altLang="en-US" sz="2800">
                <a:cs typeface="B Mitra" pitchFamily="2" charset="-78"/>
              </a:rPr>
              <a:t>مشخص </a:t>
            </a:r>
            <a:r>
              <a:rPr lang="fa-IR" altLang="en-US" sz="2800">
                <a:cs typeface="B Mitra" pitchFamily="2" charset="-78"/>
              </a:rPr>
              <a:t>می کنیم</a:t>
            </a:r>
            <a:r>
              <a:rPr lang="ar-SA" altLang="en-US" sz="2800">
                <a:cs typeface="B Mitra" pitchFamily="2" charset="-78"/>
              </a:rPr>
              <a:t>.</a:t>
            </a:r>
          </a:p>
          <a:p>
            <a:pPr algn="l"/>
            <a:endParaRPr lang="en-US" sz="2800">
              <a:cs typeface="B Mitra" pitchFamily="2" charset="-78"/>
            </a:endParaRP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5786438" y="2357438"/>
            <a:ext cx="23241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1">
              <a:spcBef>
                <a:spcPct val="50000"/>
              </a:spcBef>
            </a:pPr>
            <a:r>
              <a:rPr lang="ar-SA" altLang="en-US" sz="2800">
                <a:cs typeface="B Mitra" pitchFamily="2" charset="-78"/>
              </a:rPr>
              <a:t>* فاصله نمونه گيري</a:t>
            </a:r>
          </a:p>
          <a:p>
            <a:pPr algn="l"/>
            <a:endParaRPr lang="en-US" sz="2800">
              <a:cs typeface="B Mitra" pitchFamily="2" charset="-78"/>
            </a:endParaRP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2506663" y="3121025"/>
            <a:ext cx="583685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1">
              <a:spcBef>
                <a:spcPct val="50000"/>
              </a:spcBef>
            </a:pPr>
            <a:r>
              <a:rPr lang="ar-SA" altLang="en-US" sz="2800" dirty="0">
                <a:cs typeface="B Mitra" pitchFamily="2" charset="-78"/>
              </a:rPr>
              <a:t>* عددي به صورت راندوم از 1 تا </a:t>
            </a:r>
            <a:r>
              <a:rPr lang="en-US" altLang="en-US" sz="2800" dirty="0">
                <a:cs typeface="B Mitra" pitchFamily="2" charset="-78"/>
              </a:rPr>
              <a:t>k</a:t>
            </a:r>
            <a:r>
              <a:rPr lang="ar-SA" altLang="ar-SA" sz="2800" dirty="0">
                <a:cs typeface="B Mitra" pitchFamily="2" charset="-78"/>
              </a:rPr>
              <a:t> </a:t>
            </a:r>
            <a:r>
              <a:rPr lang="ar-SA" altLang="en-US" sz="2800" dirty="0">
                <a:cs typeface="B Mitra" pitchFamily="2" charset="-78"/>
              </a:rPr>
              <a:t>را انتخاب مي </a:t>
            </a:r>
            <a:r>
              <a:rPr lang="ar-SA" altLang="en-US" sz="2800" dirty="0" smtClean="0">
                <a:cs typeface="B Mitra" pitchFamily="2" charset="-78"/>
              </a:rPr>
              <a:t>كنيم. </a:t>
            </a:r>
            <a:endParaRPr lang="ar-SA" altLang="en-US" sz="2800" dirty="0">
              <a:cs typeface="B Mitra" pitchFamily="2" charset="-78"/>
            </a:endParaRPr>
          </a:p>
          <a:p>
            <a:pPr algn="l"/>
            <a:endParaRPr lang="en-US" sz="2800" dirty="0">
              <a:cs typeface="B Mitra" pitchFamily="2" charset="-78"/>
            </a:endParaRPr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4535488" y="2286000"/>
          <a:ext cx="965200" cy="696913"/>
        </p:xfrm>
        <a:graphic>
          <a:graphicData uri="http://schemas.openxmlformats.org/presentationml/2006/ole">
            <p:oleObj spid="_x0000_s1027" name="Equation" r:id="rId4" imgW="431640" imgH="393480" progId="Equation.3">
              <p:embed/>
            </p:oleObj>
          </a:graphicData>
        </a:graphic>
      </p:graphicFrame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871" grpId="0"/>
      <p:bldP spid="36874" grpId="0"/>
      <p:bldP spid="36875" grpId="0"/>
      <p:bldP spid="36876" grpId="0"/>
      <p:bldP spid="368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0000"/>
                </a:solidFill>
                <a:cs typeface="B Mitra" pitchFamily="2" charset="-78"/>
                <a:sym typeface="Wingdings" pitchFamily="2" charset="2"/>
              </a:rPr>
              <a:t>(Multistage sampling)</a:t>
            </a:r>
            <a:r>
              <a:rPr lang="en-US" sz="2800" dirty="0" smtClean="0">
                <a:solidFill>
                  <a:srgbClr val="FF0000"/>
                </a:solidFill>
                <a:cs typeface="B Mitra" pitchFamily="2" charset="-78"/>
              </a:rPr>
              <a:t>  </a:t>
            </a:r>
            <a:r>
              <a:rPr lang="fa-IR" sz="2800" dirty="0" smtClean="0">
                <a:solidFill>
                  <a:srgbClr val="FF0000"/>
                </a:solidFill>
                <a:cs typeface="B Mitra" pitchFamily="2" charset="-78"/>
              </a:rPr>
              <a:t>  5- </a:t>
            </a:r>
            <a:r>
              <a:rPr lang="fa-IR" sz="2800" dirty="0">
                <a:solidFill>
                  <a:srgbClr val="FF0000"/>
                </a:solidFill>
                <a:cs typeface="B Mitra" pitchFamily="2" charset="-78"/>
              </a:rPr>
              <a:t>نمونه گیری چندمرحله </a:t>
            </a:r>
            <a:r>
              <a:rPr lang="fa-IR" sz="2800" dirty="0" smtClean="0">
                <a:solidFill>
                  <a:srgbClr val="FF0000"/>
                </a:solidFill>
                <a:cs typeface="B Mitra" pitchFamily="2" charset="-78"/>
              </a:rPr>
              <a:t>ای</a:t>
            </a:r>
            <a:endParaRPr lang="en-US" sz="2400" dirty="0">
              <a:solidFill>
                <a:srgbClr val="FF0000"/>
              </a:solidFill>
              <a:cs typeface="B Mitra" pitchFamily="2" charset="-78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428728" y="1071546"/>
            <a:ext cx="7313613" cy="3744913"/>
          </a:xfrm>
        </p:spPr>
        <p:txBody>
          <a:bodyPr/>
          <a:lstStyle/>
          <a:p>
            <a:pPr eaLnBrk="1" hangingPunct="1"/>
            <a:endParaRPr lang="fa-IR" sz="2800" dirty="0" smtClean="0">
              <a:cs typeface="B Mitra" pitchFamily="2" charset="-78"/>
            </a:endParaRPr>
          </a:p>
          <a:p>
            <a:pPr algn="ctr" rtl="1" eaLnBrk="1" hangingPunct="1"/>
            <a:r>
              <a:rPr lang="fa-IR" sz="2800" dirty="0" smtClean="0">
                <a:cs typeface="B Mitra" pitchFamily="2" charset="-78"/>
              </a:rPr>
              <a:t>در این روش در هرمرحله نمونه گیری با استفاده از روشهای</a:t>
            </a:r>
          </a:p>
          <a:p>
            <a:pPr eaLnBrk="1" hangingPunct="1">
              <a:buFont typeface="Wingdings" pitchFamily="2" charset="2"/>
              <a:buNone/>
            </a:pPr>
            <a:endParaRPr lang="fa-IR" sz="2800" dirty="0" smtClean="0">
              <a:cs typeface="B Mitra" pitchFamily="2" charset="-78"/>
            </a:endParaRPr>
          </a:p>
          <a:p>
            <a:pPr algn="ctr" rtl="1" eaLnBrk="1" hangingPunct="1">
              <a:buFont typeface="Wingdings" pitchFamily="2" charset="2"/>
              <a:buNone/>
            </a:pPr>
            <a:r>
              <a:rPr lang="fa-IR" sz="2800" dirty="0" smtClean="0">
                <a:cs typeface="B Mitra" pitchFamily="2" charset="-78"/>
              </a:rPr>
              <a:t>نمونه گیری احتمالی واحد آماری کوچکتر و محدودتر می شود ودر </a:t>
            </a:r>
          </a:p>
          <a:p>
            <a:pPr algn="ctr" rtl="1" eaLnBrk="1" hangingPunct="1">
              <a:buFont typeface="Wingdings" pitchFamily="2" charset="2"/>
              <a:buNone/>
            </a:pPr>
            <a:endParaRPr lang="fa-IR" sz="2800" dirty="0" smtClean="0">
              <a:cs typeface="B Mitra" pitchFamily="2" charset="-78"/>
            </a:endParaRPr>
          </a:p>
          <a:p>
            <a:pPr algn="ctr" rtl="1" eaLnBrk="1" hangingPunct="1">
              <a:buFont typeface="Wingdings" pitchFamily="2" charset="2"/>
              <a:buNone/>
            </a:pPr>
            <a:r>
              <a:rPr lang="fa-IR" sz="2800" dirty="0" smtClean="0">
                <a:cs typeface="B Mitra" pitchFamily="2" charset="-78"/>
              </a:rPr>
              <a:t>آخرین مرحله نمونه گیری به واحد اصلی دسترسی پیدا می کنیم . </a:t>
            </a:r>
            <a:endParaRPr lang="en-US" sz="2800" dirty="0" smtClean="0">
              <a:cs typeface="B Mitra" pitchFamily="2" charset="-78"/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2240</TotalTime>
  <Words>496</Words>
  <Application>Microsoft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Solstice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(Multistage sampling)    5- نمونه گیری چندمرحله ای</vt:lpstr>
    </vt:vector>
  </TitlesOfParts>
  <Company>yaZD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agc...</dc:creator>
  <cp:lastModifiedBy>P.S.S</cp:lastModifiedBy>
  <cp:revision>76</cp:revision>
  <dcterms:created xsi:type="dcterms:W3CDTF">2003-04-27T21:27:18Z</dcterms:created>
  <dcterms:modified xsi:type="dcterms:W3CDTF">2016-04-03T18:16:36Z</dcterms:modified>
</cp:coreProperties>
</file>