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257" r:id="rId3"/>
    <p:sldId id="259" r:id="rId4"/>
    <p:sldId id="260" r:id="rId5"/>
    <p:sldId id="262" r:id="rId6"/>
    <p:sldId id="261"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4660"/>
  </p:normalViewPr>
  <p:slideViewPr>
    <p:cSldViewPr snapToGrid="0">
      <p:cViewPr varScale="1">
        <p:scale>
          <a:sx n="61" d="100"/>
          <a:sy n="61" d="100"/>
        </p:scale>
        <p:origin x="564"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11/28/2018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3179" y="842212"/>
            <a:ext cx="7300824" cy="1155030"/>
          </a:xfrm>
        </p:spPr>
        <p:txBody>
          <a:bodyPr/>
          <a:lstStyle/>
          <a:p>
            <a:pPr algn="ctr"/>
            <a:r>
              <a:rPr lang="fa-IR" dirty="0" smtClean="0">
                <a:solidFill>
                  <a:schemeClr val="tx1"/>
                </a:solidFill>
                <a:latin typeface="Arial" panose="020B0604020202020204" pitchFamily="34" charset="0"/>
                <a:cs typeface="Arial" panose="020B0604020202020204" pitchFamily="34" charset="0"/>
              </a:rPr>
              <a:t>بسم الله الرحمن الرحیم</a:t>
            </a:r>
            <a:endParaRPr lang="en-US" dirty="0">
              <a:solidFill>
                <a:schemeClr val="tx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507067" y="2201779"/>
            <a:ext cx="7766936" cy="2945953"/>
          </a:xfrm>
        </p:spPr>
        <p:txBody>
          <a:bodyPr>
            <a:normAutofit/>
          </a:bodyPr>
          <a:lstStyle/>
          <a:p>
            <a:r>
              <a:rPr lang="fa-IR" sz="2800" dirty="0" smtClean="0">
                <a:solidFill>
                  <a:schemeClr val="tx1"/>
                </a:solidFill>
              </a:rPr>
              <a:t>موضوع تحقیق:اصول و مبانی تعلیم و </a:t>
            </a:r>
            <a:r>
              <a:rPr lang="fa-IR" sz="2800" dirty="0" smtClean="0">
                <a:solidFill>
                  <a:schemeClr val="tx1"/>
                </a:solidFill>
              </a:rPr>
              <a:t>تربیت</a:t>
            </a:r>
            <a:endParaRPr lang="fa-IR" sz="2800" dirty="0" smtClean="0">
              <a:solidFill>
                <a:schemeClr val="tx1"/>
              </a:solidFill>
            </a:endParaRPr>
          </a:p>
        </p:txBody>
      </p:sp>
    </p:spTree>
    <p:extLst>
      <p:ext uri="{BB962C8B-B14F-4D97-AF65-F5344CB8AC3E}">
        <p14:creationId xmlns:p14="http://schemas.microsoft.com/office/powerpoint/2010/main" val="18294301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r" defTabSz="914400" rtl="1">
              <a:lnSpc>
                <a:spcPct val="150000"/>
              </a:lnSpc>
              <a:spcBef>
                <a:spcPts val="1000"/>
              </a:spcBef>
            </a:pPr>
            <a:r>
              <a:rPr lang="fa-IR" sz="2400" b="1" dirty="0">
                <a:solidFill>
                  <a:prstClr val="black"/>
                </a:solidFill>
                <a:latin typeface="Calibri" panose="020F0502020204030204"/>
                <a:ea typeface="+mn-ea"/>
                <a:cs typeface="Arial" panose="020B0604020202020204" pitchFamily="34" charset="0"/>
              </a:rPr>
              <a:t>باتوجه به تحقیقات  جامعه شناسی و فرهنگی </a:t>
            </a:r>
            <a:br>
              <a:rPr lang="fa-IR" sz="2400" b="1" dirty="0">
                <a:solidFill>
                  <a:prstClr val="black"/>
                </a:solidFill>
                <a:latin typeface="Calibri" panose="020F0502020204030204"/>
                <a:ea typeface="+mn-ea"/>
                <a:cs typeface="Arial" panose="020B0604020202020204" pitchFamily="34" charset="0"/>
              </a:rPr>
            </a:br>
            <a:r>
              <a:rPr lang="fa-IR" sz="2400" b="1" dirty="0" smtClean="0">
                <a:solidFill>
                  <a:prstClr val="black"/>
                </a:solidFill>
                <a:latin typeface="Calibri" panose="020F0502020204030204"/>
                <a:ea typeface="+mn-ea"/>
                <a:cs typeface="Arial" panose="020B0604020202020204" pitchFamily="34" charset="0"/>
              </a:rPr>
              <a:t>اصول تعلیم وتربیت</a:t>
            </a:r>
            <a:endParaRPr lang="en-US" sz="2400" b="1" dirty="0"/>
          </a:p>
        </p:txBody>
      </p:sp>
      <p:sp>
        <p:nvSpPr>
          <p:cNvPr id="3" name="Content Placeholder 2"/>
          <p:cNvSpPr>
            <a:spLocks noGrp="1"/>
          </p:cNvSpPr>
          <p:nvPr>
            <p:ph idx="1"/>
          </p:nvPr>
        </p:nvSpPr>
        <p:spPr>
          <a:xfrm>
            <a:off x="677334" y="1737361"/>
            <a:ext cx="8596668" cy="4304002"/>
          </a:xfrm>
        </p:spPr>
        <p:txBody>
          <a:bodyPr>
            <a:normAutofit/>
          </a:bodyPr>
          <a:lstStyle/>
          <a:p>
            <a:pPr algn="just" rtl="1">
              <a:lnSpc>
                <a:spcPct val="150000"/>
              </a:lnSpc>
            </a:pPr>
            <a:r>
              <a:rPr lang="fa-IR" sz="2400" dirty="0">
                <a:solidFill>
                  <a:schemeClr val="tx1"/>
                </a:solidFill>
                <a:latin typeface="Arial" panose="020B0604020202020204" pitchFamily="34" charset="0"/>
                <a:cs typeface="Arial" panose="020B0604020202020204" pitchFamily="34" charset="0"/>
              </a:rPr>
              <a:t>شاگرد به عنوان یک فرد کم رشد وناآشنا به موسسات اجتماعی باید؛</a:t>
            </a:r>
          </a:p>
          <a:p>
            <a:pPr algn="just" rtl="1">
              <a:lnSpc>
                <a:spcPct val="150000"/>
              </a:lnSpc>
            </a:pPr>
            <a:r>
              <a:rPr lang="fa-IR" sz="2400" dirty="0">
                <a:solidFill>
                  <a:schemeClr val="tx1"/>
                </a:solidFill>
                <a:latin typeface="Arial" panose="020B0604020202020204" pitchFamily="34" charset="0"/>
                <a:cs typeface="Arial" panose="020B0604020202020204" pitchFamily="34" charset="0"/>
              </a:rPr>
              <a:t>1-ساختار اجتماعی ونحوه ی ارتباط و موسسات ان را مورد مطالعه قرار دهد .</a:t>
            </a:r>
          </a:p>
          <a:p>
            <a:pPr algn="just" rtl="1">
              <a:lnSpc>
                <a:spcPct val="150000"/>
              </a:lnSpc>
            </a:pPr>
            <a:r>
              <a:rPr lang="fa-IR" sz="2400" dirty="0">
                <a:solidFill>
                  <a:schemeClr val="tx1"/>
                </a:solidFill>
                <a:latin typeface="Arial" panose="020B0604020202020204" pitchFamily="34" charset="0"/>
                <a:cs typeface="Arial" panose="020B0604020202020204" pitchFamily="34" charset="0"/>
              </a:rPr>
              <a:t>2-برای تامین احتیاجات شخصی رویه ای را که مورد قبول جامعه است اتخاذ </a:t>
            </a:r>
            <a:r>
              <a:rPr lang="fa-IR" sz="2400" dirty="0" smtClean="0">
                <a:solidFill>
                  <a:schemeClr val="tx1"/>
                </a:solidFill>
                <a:latin typeface="Arial" panose="020B0604020202020204" pitchFamily="34" charset="0"/>
                <a:cs typeface="Arial" panose="020B0604020202020204" pitchFamily="34" charset="0"/>
              </a:rPr>
              <a:t>کند</a:t>
            </a:r>
            <a:endParaRPr lang="fa-IR" sz="2400" dirty="0">
              <a:solidFill>
                <a:schemeClr val="tx1"/>
              </a:solidFill>
              <a:latin typeface="Arial" panose="020B0604020202020204" pitchFamily="34" charset="0"/>
              <a:cs typeface="Arial" panose="020B0604020202020204" pitchFamily="34" charset="0"/>
            </a:endParaRPr>
          </a:p>
          <a:p>
            <a:pPr algn="just" rtl="1">
              <a:lnSpc>
                <a:spcPct val="150000"/>
              </a:lnSpc>
            </a:pPr>
            <a:r>
              <a:rPr lang="fa-IR" sz="2400" dirty="0">
                <a:solidFill>
                  <a:schemeClr val="tx1"/>
                </a:solidFill>
                <a:latin typeface="Arial" panose="020B0604020202020204" pitchFamily="34" charset="0"/>
                <a:cs typeface="Arial" panose="020B0604020202020204" pitchFamily="34" charset="0"/>
              </a:rPr>
              <a:t>3-برای حفظ وبقای جامعه هر نوع کمکی میتواند انجام دهد</a:t>
            </a:r>
            <a:endParaRPr lang="en-US"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1370613"/>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36320"/>
          </a:xfrm>
        </p:spPr>
        <p:txBody>
          <a:bodyPr>
            <a:normAutofit/>
          </a:bodyPr>
          <a:lstStyle/>
          <a:p>
            <a:pPr lvl="0" algn="r" defTabSz="914400" rtl="1">
              <a:lnSpc>
                <a:spcPct val="150000"/>
              </a:lnSpc>
              <a:spcBef>
                <a:spcPts val="1000"/>
              </a:spcBef>
            </a:pPr>
            <a:r>
              <a:rPr lang="fa-IR" dirty="0">
                <a:solidFill>
                  <a:prstClr val="black"/>
                </a:solidFill>
                <a:latin typeface="Calibri" panose="020F0502020204030204"/>
                <a:ea typeface="+mn-ea"/>
                <a:cs typeface="B Nazanin" panose="00000400000000000000" pitchFamily="2" charset="-78"/>
              </a:rPr>
              <a:t>اول –اصول تعلیم وتربیت وجریان های </a:t>
            </a:r>
            <a:r>
              <a:rPr lang="fa-IR" dirty="0" smtClean="0">
                <a:solidFill>
                  <a:prstClr val="black"/>
                </a:solidFill>
                <a:latin typeface="Calibri" panose="020F0502020204030204"/>
                <a:ea typeface="+mn-ea"/>
                <a:cs typeface="B Nazanin" panose="00000400000000000000" pitchFamily="2" charset="-78"/>
              </a:rPr>
              <a:t>اجتماعی</a:t>
            </a:r>
            <a:endParaRPr lang="en-US" dirty="0"/>
          </a:p>
        </p:txBody>
      </p:sp>
      <p:sp>
        <p:nvSpPr>
          <p:cNvPr id="3" name="Content Placeholder 2"/>
          <p:cNvSpPr>
            <a:spLocks noGrp="1"/>
          </p:cNvSpPr>
          <p:nvPr>
            <p:ph idx="1"/>
          </p:nvPr>
        </p:nvSpPr>
        <p:spPr>
          <a:xfrm>
            <a:off x="677334" y="1645921"/>
            <a:ext cx="8596668" cy="4395442"/>
          </a:xfrm>
        </p:spPr>
        <p:txBody>
          <a:bodyPr>
            <a:normAutofit fontScale="92500" lnSpcReduction="10000"/>
          </a:bodyPr>
          <a:lstStyle/>
          <a:p>
            <a:pPr marL="0" lvl="0" indent="0" algn="just" defTabSz="914400" rtl="1">
              <a:lnSpc>
                <a:spcPct val="150000"/>
              </a:lnSpc>
              <a:buClrTx/>
              <a:buSzTx/>
              <a:buNone/>
            </a:pPr>
            <a:r>
              <a:rPr lang="fa-IR" sz="2800" dirty="0">
                <a:solidFill>
                  <a:prstClr val="black"/>
                </a:solidFill>
                <a:latin typeface="Calibri" panose="020F0502020204030204"/>
                <a:cs typeface="B Nazanin" panose="00000400000000000000" pitchFamily="2" charset="-78"/>
              </a:rPr>
              <a:t>1-همکاری ؛</a:t>
            </a:r>
          </a:p>
          <a:p>
            <a:pPr marL="0" lvl="0" indent="0" algn="just" defTabSz="914400" rtl="1">
              <a:lnSpc>
                <a:spcPct val="150000"/>
              </a:lnSpc>
              <a:buClrTx/>
              <a:buSzTx/>
              <a:buNone/>
            </a:pPr>
            <a:r>
              <a:rPr lang="fa-IR" sz="2800" dirty="0">
                <a:solidFill>
                  <a:prstClr val="black"/>
                </a:solidFill>
                <a:latin typeface="Calibri" panose="020F0502020204030204"/>
                <a:cs typeface="B Nazanin" panose="00000400000000000000" pitchFamily="2" charset="-78"/>
              </a:rPr>
              <a:t>همکاری از لحاظ جامعه شناسی جریانی است که در ان افراد و گروه ها برای نیل به هدفهای عمومی فعالیت های خود را متحد کرده واز کمک یکدیکر برخورد باشند .</a:t>
            </a:r>
          </a:p>
          <a:p>
            <a:pPr marL="0" lvl="0" indent="0" algn="just" defTabSz="914400" rtl="1">
              <a:lnSpc>
                <a:spcPct val="150000"/>
              </a:lnSpc>
              <a:buClrTx/>
              <a:buSzTx/>
              <a:buNone/>
            </a:pPr>
            <a:r>
              <a:rPr lang="fa-IR" sz="2800" dirty="0">
                <a:solidFill>
                  <a:prstClr val="black"/>
                </a:solidFill>
                <a:latin typeface="Calibri" panose="020F0502020204030204"/>
                <a:cs typeface="B Nazanin" panose="00000400000000000000" pitchFamily="2" charset="-78"/>
              </a:rPr>
              <a:t>2-سازگاری اجتماعی ؛</a:t>
            </a:r>
          </a:p>
          <a:p>
            <a:pPr marL="0" lvl="0" indent="0" algn="just" defTabSz="914400" rtl="1">
              <a:lnSpc>
                <a:spcPct val="150000"/>
              </a:lnSpc>
              <a:buClrTx/>
              <a:buSzTx/>
              <a:buNone/>
            </a:pPr>
            <a:r>
              <a:rPr lang="fa-IR" sz="2800" dirty="0">
                <a:solidFill>
                  <a:prstClr val="black"/>
                </a:solidFill>
                <a:latin typeface="Calibri" panose="020F0502020204030204"/>
                <a:cs typeface="B Nazanin" panose="00000400000000000000" pitchFamily="2" charset="-78"/>
              </a:rPr>
              <a:t>سازگار ی اجتماعی جریانی است که دران روابط افراد وگروه های مختلف طوری تنظیم شده وبرقرار شده که رضایت ان ها تامین شده است </a:t>
            </a:r>
            <a:r>
              <a:rPr lang="fa-IR" sz="2800" dirty="0" smtClean="0">
                <a:solidFill>
                  <a:prstClr val="black"/>
                </a:solidFill>
                <a:latin typeface="Calibri" panose="020F0502020204030204"/>
                <a:cs typeface="B Nazanin" panose="00000400000000000000" pitchFamily="2" charset="-78"/>
              </a:rPr>
              <a:t>.ازلحاظ </a:t>
            </a:r>
            <a:r>
              <a:rPr lang="fa-IR" sz="2800" dirty="0">
                <a:solidFill>
                  <a:prstClr val="black"/>
                </a:solidFill>
                <a:latin typeface="Calibri" panose="020F0502020204030204"/>
                <a:cs typeface="B Nazanin" panose="00000400000000000000" pitchFamily="2" charset="-78"/>
              </a:rPr>
              <a:t>تربیتی سازگاری اجتماعی تا اندازه ای ضروری </a:t>
            </a:r>
            <a:r>
              <a:rPr lang="fa-IR" sz="2800" dirty="0" smtClean="0">
                <a:solidFill>
                  <a:prstClr val="black"/>
                </a:solidFill>
                <a:latin typeface="Calibri" panose="020F0502020204030204"/>
                <a:cs typeface="B Nazanin" panose="00000400000000000000" pitchFamily="2" charset="-78"/>
              </a:rPr>
              <a:t>است. </a:t>
            </a:r>
            <a:endParaRPr lang="fa-IR" sz="2800" dirty="0">
              <a:solidFill>
                <a:prstClr val="black"/>
              </a:solidFill>
              <a:latin typeface="Calibri" panose="020F0502020204030204"/>
              <a:cs typeface="B Nazanin" panose="00000400000000000000" pitchFamily="2" charset="-78"/>
            </a:endParaRPr>
          </a:p>
          <a:p>
            <a:pPr algn="just" rtl="1">
              <a:lnSpc>
                <a:spcPct val="150000"/>
              </a:lnSpc>
            </a:pPr>
            <a:endParaRPr lang="en-US" dirty="0"/>
          </a:p>
        </p:txBody>
      </p:sp>
    </p:spTree>
    <p:extLst>
      <p:ext uri="{BB962C8B-B14F-4D97-AF65-F5344CB8AC3E}">
        <p14:creationId xmlns:p14="http://schemas.microsoft.com/office/powerpoint/2010/main" val="407278336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742950"/>
            <a:ext cx="8596668" cy="5298413"/>
          </a:xfrm>
        </p:spPr>
        <p:txBody>
          <a:bodyPr>
            <a:normAutofit fontScale="92500"/>
          </a:bodyPr>
          <a:lstStyle/>
          <a:p>
            <a:pPr marL="0" indent="0" algn="r" defTabSz="914400" rtl="1">
              <a:lnSpc>
                <a:spcPct val="150000"/>
              </a:lnSpc>
              <a:buClrTx/>
              <a:buSzTx/>
              <a:buNone/>
            </a:pPr>
            <a:r>
              <a:rPr lang="fa-IR" sz="2800" dirty="0">
                <a:solidFill>
                  <a:prstClr val="black"/>
                </a:solidFill>
                <a:latin typeface="Calibri" panose="020F0502020204030204"/>
                <a:cs typeface="B Nazanin" panose="00000400000000000000" pitchFamily="2" charset="-78"/>
              </a:rPr>
              <a:t>3-مخالفت ؛</a:t>
            </a:r>
          </a:p>
          <a:p>
            <a:pPr marL="0" indent="0" algn="r" defTabSz="914400" rtl="1">
              <a:lnSpc>
                <a:spcPct val="150000"/>
              </a:lnSpc>
              <a:buClrTx/>
              <a:buSzTx/>
              <a:buNone/>
            </a:pPr>
            <a:r>
              <a:rPr lang="fa-IR" sz="2800" dirty="0">
                <a:solidFill>
                  <a:prstClr val="black"/>
                </a:solidFill>
                <a:latin typeface="Calibri" panose="020F0502020204030204"/>
                <a:cs typeface="B Nazanin" panose="00000400000000000000" pitchFamily="2" charset="-78"/>
              </a:rPr>
              <a:t>یکی دیگر از جریان های اجتماعی مخالفت است از لحاظ جامعه شناسی مخالفت به ان دسته از عکس العمل ها اطلاق میگردد که فرد به وسیله ای ان ها میخوهد از شرایط و عوامل معینی برای نیل به هدف های خود استفاده نمایید.</a:t>
            </a:r>
          </a:p>
          <a:p>
            <a:pPr marL="0" indent="0" algn="r" defTabSz="914400" rtl="1">
              <a:lnSpc>
                <a:spcPct val="150000"/>
              </a:lnSpc>
              <a:buClrTx/>
              <a:buSzTx/>
              <a:buNone/>
            </a:pPr>
            <a:r>
              <a:rPr lang="fa-IR" sz="3200" dirty="0">
                <a:solidFill>
                  <a:prstClr val="black"/>
                </a:solidFill>
                <a:latin typeface="Calibri" panose="020F0502020204030204"/>
                <a:cs typeface="B Nazanin" panose="00000400000000000000" pitchFamily="2" charset="-78"/>
              </a:rPr>
              <a:t>4-توافق</a:t>
            </a:r>
            <a:r>
              <a:rPr lang="fa-IR" sz="2800" dirty="0">
                <a:solidFill>
                  <a:prstClr val="black"/>
                </a:solidFill>
                <a:latin typeface="Calibri" panose="020F0502020204030204"/>
                <a:cs typeface="B Nazanin" panose="00000400000000000000" pitchFamily="2" charset="-78"/>
              </a:rPr>
              <a:t>؛</a:t>
            </a:r>
          </a:p>
          <a:p>
            <a:pPr marL="0" indent="0" algn="r" defTabSz="914400" rtl="1">
              <a:lnSpc>
                <a:spcPct val="150000"/>
              </a:lnSpc>
              <a:buClrTx/>
              <a:buSzTx/>
              <a:buNone/>
            </a:pPr>
            <a:r>
              <a:rPr lang="fa-IR" sz="2800" dirty="0">
                <a:solidFill>
                  <a:prstClr val="black"/>
                </a:solidFill>
                <a:latin typeface="Calibri" panose="020F0502020204030204"/>
                <a:cs typeface="B Nazanin" panose="00000400000000000000" pitchFamily="2" charset="-78"/>
              </a:rPr>
              <a:t>توافق یکی از جریان های اجتماعی است که دران روابط اشخاص به منظورجلوگیری از تضاد یا تقلید و از بین بردن </a:t>
            </a:r>
            <a:r>
              <a:rPr lang="fa-IR" sz="2800" dirty="0" smtClean="0">
                <a:solidFill>
                  <a:prstClr val="black"/>
                </a:solidFill>
                <a:latin typeface="Calibri" panose="020F0502020204030204"/>
                <a:cs typeface="B Nazanin" panose="00000400000000000000" pitchFamily="2" charset="-78"/>
              </a:rPr>
              <a:t>تغییرمیابد </a:t>
            </a:r>
            <a:r>
              <a:rPr lang="fa-IR" sz="2800" dirty="0">
                <a:solidFill>
                  <a:prstClr val="black"/>
                </a:solidFill>
                <a:latin typeface="Calibri" panose="020F0502020204030204"/>
                <a:cs typeface="B Nazanin" panose="00000400000000000000" pitchFamily="2" charset="-78"/>
              </a:rPr>
              <a:t>وسازش میان افراد توسعه پیدا میکند.</a:t>
            </a:r>
          </a:p>
        </p:txBody>
      </p:sp>
    </p:spTree>
    <p:extLst>
      <p:ext uri="{BB962C8B-B14F-4D97-AF65-F5344CB8AC3E}">
        <p14:creationId xmlns:p14="http://schemas.microsoft.com/office/powerpoint/2010/main" val="30903258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6300"/>
          </a:xfrm>
        </p:spPr>
        <p:txBody>
          <a:bodyPr>
            <a:normAutofit fontScale="90000"/>
          </a:bodyPr>
          <a:lstStyle/>
          <a:p>
            <a:pPr lvl="0" algn="r" defTabSz="914400" rtl="1">
              <a:lnSpc>
                <a:spcPct val="150000"/>
              </a:lnSpc>
              <a:spcBef>
                <a:spcPts val="1000"/>
              </a:spcBef>
            </a:pPr>
            <a:r>
              <a:rPr lang="fa-IR" sz="3200" dirty="0">
                <a:solidFill>
                  <a:prstClr val="black"/>
                </a:solidFill>
                <a:latin typeface="Calibri" panose="020F0502020204030204"/>
                <a:ea typeface="+mn-ea"/>
                <a:cs typeface="B Nazanin" panose="00000400000000000000" pitchFamily="2" charset="-78"/>
              </a:rPr>
              <a:t>دوم -مدرسه به عنوان </a:t>
            </a:r>
            <a:r>
              <a:rPr lang="fa-IR" sz="3200">
                <a:solidFill>
                  <a:prstClr val="black"/>
                </a:solidFill>
                <a:latin typeface="Calibri" panose="020F0502020204030204"/>
                <a:ea typeface="+mn-ea"/>
                <a:cs typeface="B Nazanin" panose="00000400000000000000" pitchFamily="2" charset="-78"/>
              </a:rPr>
              <a:t>یک </a:t>
            </a:r>
            <a:r>
              <a:rPr lang="fa-IR" sz="3200" smtClean="0">
                <a:solidFill>
                  <a:prstClr val="black"/>
                </a:solidFill>
                <a:latin typeface="Calibri" panose="020F0502020204030204"/>
                <a:ea typeface="+mn-ea"/>
                <a:cs typeface="B Nazanin" panose="00000400000000000000" pitchFamily="2" charset="-78"/>
              </a:rPr>
              <a:t>موسسه </a:t>
            </a:r>
            <a:r>
              <a:rPr lang="fa-IR" sz="3200" dirty="0" smtClean="0">
                <a:solidFill>
                  <a:prstClr val="black"/>
                </a:solidFill>
                <a:latin typeface="Calibri" panose="020F0502020204030204"/>
                <a:ea typeface="+mn-ea"/>
                <a:cs typeface="B Nazanin" panose="00000400000000000000" pitchFamily="2" charset="-78"/>
              </a:rPr>
              <a:t>اجتماعی:</a:t>
            </a:r>
            <a:r>
              <a:rPr lang="fa-IR" sz="3200" dirty="0">
                <a:solidFill>
                  <a:prstClr val="black"/>
                </a:solidFill>
                <a:latin typeface="Calibri" panose="020F0502020204030204"/>
                <a:ea typeface="+mn-ea"/>
                <a:cs typeface="B Nazanin" panose="00000400000000000000" pitchFamily="2" charset="-78"/>
              </a:rPr>
              <a:t/>
            </a:r>
            <a:br>
              <a:rPr lang="fa-IR" sz="3200" dirty="0">
                <a:solidFill>
                  <a:prstClr val="black"/>
                </a:solidFill>
                <a:latin typeface="Calibri" panose="020F0502020204030204"/>
                <a:ea typeface="+mn-ea"/>
                <a:cs typeface="B Nazanin" panose="00000400000000000000" pitchFamily="2" charset="-78"/>
              </a:rPr>
            </a:br>
            <a:endParaRPr lang="en-US" sz="3200" dirty="0"/>
          </a:p>
        </p:txBody>
      </p:sp>
      <p:sp>
        <p:nvSpPr>
          <p:cNvPr id="3" name="Content Placeholder 2"/>
          <p:cNvSpPr>
            <a:spLocks noGrp="1"/>
          </p:cNvSpPr>
          <p:nvPr>
            <p:ph idx="1"/>
          </p:nvPr>
        </p:nvSpPr>
        <p:spPr>
          <a:xfrm>
            <a:off x="677334" y="1303020"/>
            <a:ext cx="8596668" cy="5360669"/>
          </a:xfrm>
        </p:spPr>
        <p:txBody>
          <a:bodyPr>
            <a:noAutofit/>
          </a:bodyPr>
          <a:lstStyle/>
          <a:p>
            <a:pPr marL="0" lvl="0" indent="0" algn="r" defTabSz="914400" rtl="1">
              <a:lnSpc>
                <a:spcPct val="150000"/>
              </a:lnSpc>
              <a:buClrTx/>
              <a:buSzTx/>
              <a:buNone/>
            </a:pPr>
            <a:r>
              <a:rPr lang="fa-IR" sz="2800" dirty="0">
                <a:solidFill>
                  <a:schemeClr val="tx1"/>
                </a:solidFill>
                <a:latin typeface="Calibri" panose="020F0502020204030204"/>
                <a:cs typeface="B Nazanin" panose="00000400000000000000" pitchFamily="2" charset="-78"/>
              </a:rPr>
              <a:t>1-بعد مربوط به کار رسمی مدرسه ؛</a:t>
            </a:r>
          </a:p>
          <a:p>
            <a:pPr marL="0" lvl="0" indent="0" algn="r" defTabSz="914400" rtl="1">
              <a:lnSpc>
                <a:spcPct val="150000"/>
              </a:lnSpc>
              <a:buClrTx/>
              <a:buSzTx/>
              <a:buNone/>
            </a:pPr>
            <a:r>
              <a:rPr lang="fa-IR" sz="2800" dirty="0">
                <a:solidFill>
                  <a:schemeClr val="tx1"/>
                </a:solidFill>
                <a:latin typeface="Calibri" panose="020F0502020204030204"/>
                <a:cs typeface="B Nazanin" panose="00000400000000000000" pitchFamily="2" charset="-78"/>
              </a:rPr>
              <a:t>کار مدرسه تامین قسمت عمده احتیاجات تربیتی جامعه است برای اجرایی این امرمدرسه وسایل لازم را فراهم میکند تادر توسعه مهارت های اجتماعی میان شاگردان واشنا کردن انها به مسایل جامعه اقدامات لازم را معمول دارند .</a:t>
            </a:r>
          </a:p>
          <a:p>
            <a:pPr marL="0" lvl="0" indent="0" algn="r" defTabSz="914400" rtl="1">
              <a:lnSpc>
                <a:spcPct val="150000"/>
              </a:lnSpc>
              <a:buClrTx/>
              <a:buSzTx/>
              <a:buNone/>
            </a:pPr>
            <a:r>
              <a:rPr lang="fa-IR" sz="2800" dirty="0">
                <a:solidFill>
                  <a:schemeClr val="tx1"/>
                </a:solidFill>
                <a:latin typeface="Calibri" panose="020F0502020204030204"/>
                <a:cs typeface="B Nazanin" panose="00000400000000000000" pitchFamily="2" charset="-78"/>
              </a:rPr>
              <a:t>2-بعد مرجعیت؛</a:t>
            </a:r>
          </a:p>
          <a:p>
            <a:pPr marL="0" lvl="0" indent="0" algn="r" defTabSz="914400" rtl="1">
              <a:lnSpc>
                <a:spcPct val="150000"/>
              </a:lnSpc>
              <a:buClrTx/>
              <a:buSzTx/>
              <a:buNone/>
            </a:pPr>
            <a:r>
              <a:rPr lang="fa-IR" sz="2800" dirty="0">
                <a:solidFill>
                  <a:schemeClr val="tx1"/>
                </a:solidFill>
                <a:latin typeface="Calibri" panose="020F0502020204030204"/>
                <a:cs typeface="B Nazanin" panose="00000400000000000000" pitchFamily="2" charset="-78"/>
              </a:rPr>
              <a:t>مرجعیت در هماهنگ ساختن فعالیت های اعضای مدرسه و متعادل ساختن انها نقش موثری دارد.</a:t>
            </a:r>
          </a:p>
          <a:p>
            <a:pPr algn="r" rtl="1">
              <a:lnSpc>
                <a:spcPct val="150000"/>
              </a:lnSpc>
            </a:pPr>
            <a:endParaRPr lang="en-US" sz="2800" dirty="0">
              <a:solidFill>
                <a:schemeClr val="tx1"/>
              </a:solidFill>
            </a:endParaRPr>
          </a:p>
        </p:txBody>
      </p:sp>
    </p:spTree>
    <p:extLst>
      <p:ext uri="{BB962C8B-B14F-4D97-AF65-F5344CB8AC3E}">
        <p14:creationId xmlns:p14="http://schemas.microsoft.com/office/powerpoint/2010/main" val="154570084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491490"/>
            <a:ext cx="8596668" cy="5549873"/>
          </a:xfrm>
        </p:spPr>
        <p:txBody>
          <a:bodyPr>
            <a:normAutofit fontScale="77500" lnSpcReduction="20000"/>
          </a:bodyPr>
          <a:lstStyle/>
          <a:p>
            <a:pPr marL="0" lvl="0" indent="0" algn="r" defTabSz="914400" rtl="1">
              <a:lnSpc>
                <a:spcPct val="150000"/>
              </a:lnSpc>
              <a:buClrTx/>
              <a:buSzTx/>
              <a:buNone/>
            </a:pPr>
            <a:r>
              <a:rPr lang="fa-IR" sz="2800" dirty="0">
                <a:solidFill>
                  <a:schemeClr val="tx1"/>
                </a:solidFill>
                <a:latin typeface="Calibri" panose="020F0502020204030204"/>
                <a:cs typeface="B Nazanin" panose="00000400000000000000" pitchFamily="2" charset="-78"/>
              </a:rPr>
              <a:t>3-بعدارتباط؛</a:t>
            </a:r>
          </a:p>
          <a:p>
            <a:pPr marL="0" lvl="0" indent="0" algn="r" defTabSz="914400" rtl="1">
              <a:lnSpc>
                <a:spcPct val="150000"/>
              </a:lnSpc>
              <a:buClrTx/>
              <a:buSzTx/>
              <a:buNone/>
            </a:pPr>
            <a:r>
              <a:rPr lang="fa-IR" sz="2800" dirty="0">
                <a:solidFill>
                  <a:schemeClr val="tx1"/>
                </a:solidFill>
                <a:latin typeface="Calibri" panose="020F0502020204030204"/>
                <a:cs typeface="B Nazanin" panose="00000400000000000000" pitchFamily="2" charset="-78"/>
              </a:rPr>
              <a:t>برای هماهنگی میان اعضا دراجرای وظیفه اساسی مدرسه و اجرایی تصمیمات متخذه ارتباط صحیح میان اعضا لازم است.</a:t>
            </a:r>
          </a:p>
          <a:p>
            <a:pPr marL="0" lvl="0" indent="0" algn="r" defTabSz="914400" rtl="1">
              <a:lnSpc>
                <a:spcPct val="150000"/>
              </a:lnSpc>
              <a:buClrTx/>
              <a:buSzTx/>
              <a:buNone/>
            </a:pPr>
            <a:r>
              <a:rPr lang="fa-IR" sz="2800" dirty="0">
                <a:solidFill>
                  <a:schemeClr val="tx1"/>
                </a:solidFill>
                <a:latin typeface="Calibri" panose="020F0502020204030204"/>
                <a:cs typeface="B Nazanin" panose="00000400000000000000" pitchFamily="2" charset="-78"/>
              </a:rPr>
              <a:t>4-بعد قدرت ؛</a:t>
            </a:r>
          </a:p>
          <a:p>
            <a:pPr marL="0" lvl="0" indent="0" algn="r" defTabSz="914400" rtl="1">
              <a:lnSpc>
                <a:spcPct val="150000"/>
              </a:lnSpc>
              <a:buClrTx/>
              <a:buSzTx/>
              <a:buNone/>
            </a:pPr>
            <a:r>
              <a:rPr lang="fa-IR" sz="2800" dirty="0">
                <a:solidFill>
                  <a:schemeClr val="tx1"/>
                </a:solidFill>
                <a:latin typeface="Calibri" panose="020F0502020204030204"/>
                <a:cs typeface="B Nazanin" panose="00000400000000000000" pitchFamily="2" charset="-78"/>
              </a:rPr>
              <a:t>راهی که دران افراد به منظورکمک یا ممانعت درتامین احتیاجات یک دیگرباهم ارتباط پیدا میکنند.</a:t>
            </a:r>
          </a:p>
          <a:p>
            <a:pPr marL="0" lvl="0" indent="0" algn="r" defTabSz="914400" rtl="1">
              <a:lnSpc>
                <a:spcPct val="150000"/>
              </a:lnSpc>
              <a:buClrTx/>
              <a:buSzTx/>
              <a:buNone/>
            </a:pPr>
            <a:r>
              <a:rPr lang="fa-IR" sz="2800" dirty="0">
                <a:solidFill>
                  <a:schemeClr val="tx1"/>
                </a:solidFill>
                <a:latin typeface="Calibri" panose="020F0502020204030204"/>
                <a:cs typeface="B Nazanin" panose="00000400000000000000" pitchFamily="2" charset="-78"/>
              </a:rPr>
              <a:t>5-بعد امتیاز احترام؛</a:t>
            </a:r>
          </a:p>
          <a:p>
            <a:pPr marL="0" lvl="0" indent="0" algn="r" defTabSz="914400" rtl="1">
              <a:lnSpc>
                <a:spcPct val="150000"/>
              </a:lnSpc>
              <a:buClrTx/>
              <a:buSzTx/>
              <a:buNone/>
            </a:pPr>
            <a:r>
              <a:rPr lang="fa-IR" sz="2800" dirty="0">
                <a:solidFill>
                  <a:schemeClr val="tx1"/>
                </a:solidFill>
                <a:latin typeface="Calibri" panose="020F0502020204030204"/>
                <a:cs typeface="B Nazanin" panose="00000400000000000000" pitchFamily="2" charset="-78"/>
              </a:rPr>
              <a:t>این امتیازات فقط بخاطر شغل و موقعیت به انها داده میشود نه بخاطر کمکی که انها به موسسه میکنند.</a:t>
            </a:r>
          </a:p>
          <a:p>
            <a:pPr marL="0" lvl="0" indent="0" algn="r" defTabSz="914400" rtl="1">
              <a:lnSpc>
                <a:spcPct val="150000"/>
              </a:lnSpc>
              <a:buClrTx/>
              <a:buSzTx/>
              <a:buNone/>
            </a:pPr>
            <a:r>
              <a:rPr lang="fa-IR" sz="2800" dirty="0">
                <a:solidFill>
                  <a:schemeClr val="tx1"/>
                </a:solidFill>
                <a:latin typeface="Calibri" panose="020F0502020204030204"/>
                <a:cs typeface="B Nazanin" panose="00000400000000000000" pitchFamily="2" charset="-78"/>
              </a:rPr>
              <a:t>6-بعد روابط غیر رسمی؛</a:t>
            </a:r>
          </a:p>
          <a:p>
            <a:pPr marL="0" lvl="0" indent="0" algn="r" defTabSz="914400" rtl="1">
              <a:lnSpc>
                <a:spcPct val="150000"/>
              </a:lnSpc>
              <a:buClrTx/>
              <a:buSzTx/>
              <a:buNone/>
            </a:pPr>
            <a:r>
              <a:rPr lang="fa-IR" sz="2800" dirty="0">
                <a:solidFill>
                  <a:schemeClr val="tx1"/>
                </a:solidFill>
                <a:latin typeface="Calibri" panose="020F0502020204030204"/>
                <a:cs typeface="B Nazanin" panose="00000400000000000000" pitchFamily="2" charset="-78"/>
              </a:rPr>
              <a:t>راهی که دران افراد برای تسکین الام درونی خود با هم ارتباط پیدا میکند.</a:t>
            </a:r>
          </a:p>
          <a:p>
            <a:pPr algn="r" rtl="1">
              <a:lnSpc>
                <a:spcPct val="150000"/>
              </a:lnSpc>
            </a:pPr>
            <a:endParaRPr lang="en-US" dirty="0">
              <a:solidFill>
                <a:schemeClr val="tx1"/>
              </a:solidFill>
            </a:endParaRPr>
          </a:p>
        </p:txBody>
      </p:sp>
    </p:spTree>
    <p:extLst>
      <p:ext uri="{BB962C8B-B14F-4D97-AF65-F5344CB8AC3E}">
        <p14:creationId xmlns:p14="http://schemas.microsoft.com/office/powerpoint/2010/main" val="133381642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lnSpc>
                <a:spcPct val="150000"/>
              </a:lnSpc>
            </a:pPr>
            <a:r>
              <a:rPr lang="fa-IR" sz="3200" dirty="0">
                <a:solidFill>
                  <a:schemeClr val="tx1"/>
                </a:solidFill>
                <a:latin typeface="Calibri" panose="020F0502020204030204"/>
                <a:ea typeface="+mn-ea"/>
                <a:cs typeface="B Nazanin" panose="00000400000000000000" pitchFamily="2" charset="-78"/>
              </a:rPr>
              <a:t>کلاس به عنوان یک موسسه </a:t>
            </a:r>
            <a:r>
              <a:rPr lang="fa-IR" sz="3200" dirty="0" smtClean="0">
                <a:solidFill>
                  <a:schemeClr val="tx1"/>
                </a:solidFill>
                <a:latin typeface="Calibri" panose="020F0502020204030204"/>
                <a:ea typeface="+mn-ea"/>
                <a:cs typeface="B Nazanin" panose="00000400000000000000" pitchFamily="2" charset="-78"/>
              </a:rPr>
              <a:t>اجتماعی:</a:t>
            </a:r>
            <a:endParaRPr lang="en-US" sz="3200" dirty="0">
              <a:solidFill>
                <a:schemeClr val="tx1"/>
              </a:solidFill>
            </a:endParaRPr>
          </a:p>
        </p:txBody>
      </p:sp>
      <p:sp>
        <p:nvSpPr>
          <p:cNvPr id="3" name="Content Placeholder 2"/>
          <p:cNvSpPr>
            <a:spLocks noGrp="1"/>
          </p:cNvSpPr>
          <p:nvPr>
            <p:ph idx="1"/>
          </p:nvPr>
        </p:nvSpPr>
        <p:spPr>
          <a:xfrm>
            <a:off x="677334" y="1531621"/>
            <a:ext cx="8596668" cy="4509742"/>
          </a:xfrm>
        </p:spPr>
        <p:txBody>
          <a:bodyPr>
            <a:normAutofit fontScale="92500" lnSpcReduction="20000"/>
          </a:bodyPr>
          <a:lstStyle/>
          <a:p>
            <a:pPr marL="0" lvl="0" indent="0" algn="just" defTabSz="914400" rtl="1">
              <a:lnSpc>
                <a:spcPct val="120000"/>
              </a:lnSpc>
              <a:buClrTx/>
              <a:buSzTx/>
              <a:buNone/>
            </a:pPr>
            <a:r>
              <a:rPr lang="fa-IR" sz="2800" dirty="0">
                <a:solidFill>
                  <a:prstClr val="black"/>
                </a:solidFill>
                <a:latin typeface="Calibri" panose="020F0502020204030204"/>
                <a:cs typeface="B Nazanin" panose="00000400000000000000" pitchFamily="2" charset="-78"/>
              </a:rPr>
              <a:t>1-بعد حل </a:t>
            </a:r>
            <a:r>
              <a:rPr lang="fa-IR" sz="2800" dirty="0" smtClean="0">
                <a:solidFill>
                  <a:prstClr val="black"/>
                </a:solidFill>
                <a:latin typeface="Calibri" panose="020F0502020204030204"/>
                <a:cs typeface="B Nazanin" panose="00000400000000000000" pitchFamily="2" charset="-78"/>
              </a:rPr>
              <a:t>مسئله </a:t>
            </a:r>
            <a:r>
              <a:rPr lang="fa-IR" sz="2800" dirty="0">
                <a:solidFill>
                  <a:prstClr val="black"/>
                </a:solidFill>
                <a:latin typeface="Calibri" panose="020F0502020204030204"/>
                <a:cs typeface="B Nazanin" panose="00000400000000000000" pitchFamily="2" charset="-78"/>
              </a:rPr>
              <a:t>؛</a:t>
            </a:r>
          </a:p>
          <a:p>
            <a:pPr marL="0" lvl="0" indent="0" algn="just" defTabSz="914400" rtl="1">
              <a:lnSpc>
                <a:spcPct val="120000"/>
              </a:lnSpc>
              <a:buClrTx/>
              <a:buSzTx/>
              <a:buNone/>
            </a:pPr>
            <a:r>
              <a:rPr lang="fa-IR" sz="2800" dirty="0">
                <a:solidFill>
                  <a:prstClr val="black"/>
                </a:solidFill>
                <a:latin typeface="Calibri" panose="020F0502020204030204"/>
                <a:cs typeface="B Nazanin" panose="00000400000000000000" pitchFamily="2" charset="-78"/>
              </a:rPr>
              <a:t>افراد یک کلاس بادو نوع مسله روبرو </a:t>
            </a:r>
            <a:r>
              <a:rPr lang="fa-IR" sz="2800" dirty="0" smtClean="0">
                <a:solidFill>
                  <a:prstClr val="black"/>
                </a:solidFill>
                <a:latin typeface="Calibri" panose="020F0502020204030204"/>
                <a:cs typeface="B Nazanin" panose="00000400000000000000" pitchFamily="2" charset="-78"/>
              </a:rPr>
              <a:t>هستن:</a:t>
            </a:r>
          </a:p>
          <a:p>
            <a:pPr marL="0" lvl="0" indent="0" algn="just" defTabSz="914400" rtl="1">
              <a:lnSpc>
                <a:spcPct val="120000"/>
              </a:lnSpc>
              <a:buClrTx/>
              <a:buSzTx/>
              <a:buNone/>
            </a:pPr>
            <a:r>
              <a:rPr lang="fa-IR" sz="2800" dirty="0" smtClean="0">
                <a:solidFill>
                  <a:prstClr val="black"/>
                </a:solidFill>
                <a:latin typeface="Calibri" panose="020F0502020204030204"/>
                <a:cs typeface="B Nazanin" panose="00000400000000000000" pitchFamily="2" charset="-78"/>
              </a:rPr>
              <a:t>اول </a:t>
            </a:r>
            <a:r>
              <a:rPr lang="fa-IR" sz="2800" dirty="0">
                <a:solidFill>
                  <a:prstClr val="black"/>
                </a:solidFill>
                <a:latin typeface="Calibri" panose="020F0502020204030204"/>
                <a:cs typeface="B Nazanin" panose="00000400000000000000" pitchFamily="2" charset="-78"/>
              </a:rPr>
              <a:t>مسایلی که از محیط مدرسه یا محیط خارج از مدرسه ناشی میشود.</a:t>
            </a:r>
          </a:p>
          <a:p>
            <a:pPr marL="0" lvl="0" indent="0" algn="just" defTabSz="914400" rtl="1">
              <a:lnSpc>
                <a:spcPct val="120000"/>
              </a:lnSpc>
              <a:buClrTx/>
              <a:buSzTx/>
              <a:buNone/>
            </a:pPr>
            <a:r>
              <a:rPr lang="fa-IR" sz="2800" dirty="0">
                <a:solidFill>
                  <a:prstClr val="black"/>
                </a:solidFill>
                <a:latin typeface="Calibri" panose="020F0502020204030204"/>
                <a:cs typeface="B Nazanin" panose="00000400000000000000" pitchFamily="2" charset="-78"/>
              </a:rPr>
              <a:t>دوم. مسایلی که از محیط داخلی کلاس ناشی میشود اقدام به حل این مسایل</a:t>
            </a:r>
          </a:p>
          <a:p>
            <a:pPr marL="0" lvl="0" indent="0" algn="just" defTabSz="914400" rtl="1">
              <a:lnSpc>
                <a:spcPct val="120000"/>
              </a:lnSpc>
              <a:buClrTx/>
              <a:buSzTx/>
              <a:buNone/>
            </a:pPr>
            <a:r>
              <a:rPr lang="fa-IR" sz="2800" dirty="0">
                <a:solidFill>
                  <a:prstClr val="black"/>
                </a:solidFill>
                <a:latin typeface="Calibri" panose="020F0502020204030204"/>
                <a:cs typeface="B Nazanin" panose="00000400000000000000" pitchFamily="2" charset="-78"/>
              </a:rPr>
              <a:t>اعضای کلاس ضروری است .</a:t>
            </a:r>
          </a:p>
          <a:p>
            <a:pPr marL="0" lvl="0" indent="0" algn="just" defTabSz="914400" rtl="1">
              <a:lnSpc>
                <a:spcPct val="120000"/>
              </a:lnSpc>
              <a:buClrTx/>
              <a:buSzTx/>
              <a:buNone/>
            </a:pPr>
            <a:r>
              <a:rPr lang="fa-IR" sz="2800" dirty="0">
                <a:solidFill>
                  <a:prstClr val="black"/>
                </a:solidFill>
                <a:latin typeface="Calibri" panose="020F0502020204030204"/>
                <a:cs typeface="B Nazanin" panose="00000400000000000000" pitchFamily="2" charset="-78"/>
              </a:rPr>
              <a:t>2-بعد رهبری مرجعیت ؛</a:t>
            </a:r>
          </a:p>
          <a:p>
            <a:pPr marL="0" lvl="0" indent="0" algn="just" defTabSz="914400" rtl="1">
              <a:lnSpc>
                <a:spcPct val="120000"/>
              </a:lnSpc>
              <a:buClrTx/>
              <a:buSzTx/>
              <a:buNone/>
            </a:pPr>
            <a:r>
              <a:rPr lang="fa-IR" sz="2800" dirty="0">
                <a:solidFill>
                  <a:prstClr val="black"/>
                </a:solidFill>
                <a:latin typeface="Calibri" panose="020F0502020204030204"/>
                <a:cs typeface="B Nazanin" panose="00000400000000000000" pitchFamily="2" charset="-78"/>
              </a:rPr>
              <a:t>برای اینکه مسایل مختلف در کلاس مطرح و شاگردان طرق صحیح برای حل انها اتخاذ کنند تعیین یا مشخص کردن عده ای که مسیولیت اداره این امر را بر عهده گیرند و مقدمات بررسی و حل مسایل را فراهم کنند ضروری است.</a:t>
            </a:r>
          </a:p>
          <a:p>
            <a:pPr algn="just" rtl="1">
              <a:lnSpc>
                <a:spcPct val="120000"/>
              </a:lnSpc>
            </a:pPr>
            <a:endParaRPr lang="en-US" dirty="0"/>
          </a:p>
        </p:txBody>
      </p:sp>
    </p:spTree>
    <p:extLst>
      <p:ext uri="{BB962C8B-B14F-4D97-AF65-F5344CB8AC3E}">
        <p14:creationId xmlns:p14="http://schemas.microsoft.com/office/powerpoint/2010/main" val="3031413578"/>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1634" y="948690"/>
            <a:ext cx="8596668" cy="5189219"/>
          </a:xfrm>
        </p:spPr>
        <p:txBody>
          <a:bodyPr>
            <a:normAutofit lnSpcReduction="10000"/>
          </a:bodyPr>
          <a:lstStyle/>
          <a:p>
            <a:pPr marL="0" lvl="0" indent="0" algn="just"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3-بعد </a:t>
            </a:r>
            <a:r>
              <a:rPr lang="fa-IR" sz="2800" dirty="0" smtClean="0">
                <a:solidFill>
                  <a:prstClr val="black"/>
                </a:solidFill>
                <a:latin typeface="Calibri" panose="020F0502020204030204"/>
                <a:cs typeface="B Nazanin" panose="00000400000000000000" pitchFamily="2" charset="-78"/>
              </a:rPr>
              <a:t>قدرت</a:t>
            </a:r>
            <a:endParaRPr lang="fa-IR" sz="2800" dirty="0">
              <a:solidFill>
                <a:prstClr val="black"/>
              </a:solidFill>
              <a:latin typeface="Calibri" panose="020F0502020204030204"/>
              <a:cs typeface="B Nazanin" panose="00000400000000000000" pitchFamily="2" charset="-78"/>
            </a:endParaRPr>
          </a:p>
          <a:p>
            <a:pPr marL="0" lvl="0" indent="0" algn="just"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غالبا بعضی از افراد به واسطه ی داشتن استعداد زیاد در تعیین جهت کار دیگران یا در تغییر فکر و تمایل انان تاثیر دارند</a:t>
            </a:r>
            <a:endParaRPr lang="fa-IR" sz="9600" dirty="0">
              <a:solidFill>
                <a:prstClr val="black"/>
              </a:solidFill>
              <a:latin typeface="Calibri" panose="020F0502020204030204"/>
              <a:cs typeface="B Nazanin" panose="00000400000000000000" pitchFamily="2" charset="-78"/>
            </a:endParaRPr>
          </a:p>
          <a:p>
            <a:pPr marL="0" lvl="0" indent="0" algn="just"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4-بعد رفاقت؛</a:t>
            </a:r>
          </a:p>
          <a:p>
            <a:pPr marL="0" lvl="0" indent="0" algn="just"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درمدرسه عده ای به واسطه ی عدم تامین احتیاجات خود یا عدم توانایی در ایجاد تعادل میان امتیازات و محرومیت های شخصی ناراحت میشوند واقدام به تشکیل دسته های کوچک میکنند وچون افراد نمیخواهند ناراحتی های خود را نزد همه ابراز کنند یکی دو نفر را که مورد اعتماد ایشان هستند انتخاب میکنند و با ایشان </a:t>
            </a:r>
            <a:r>
              <a:rPr lang="fa-IR" sz="2800" dirty="0" smtClean="0">
                <a:solidFill>
                  <a:prstClr val="black"/>
                </a:solidFill>
                <a:latin typeface="Calibri" panose="020F0502020204030204"/>
                <a:cs typeface="B Nazanin" panose="00000400000000000000" pitchFamily="2" charset="-78"/>
              </a:rPr>
              <a:t>رفیق </a:t>
            </a:r>
            <a:r>
              <a:rPr lang="fa-IR" sz="2800" dirty="0">
                <a:solidFill>
                  <a:prstClr val="black"/>
                </a:solidFill>
                <a:latin typeface="Calibri" panose="020F0502020204030204"/>
                <a:cs typeface="B Nazanin" panose="00000400000000000000" pitchFamily="2" charset="-78"/>
              </a:rPr>
              <a:t>میشوند.</a:t>
            </a:r>
          </a:p>
          <a:p>
            <a:pPr marL="0" lvl="0" indent="0" algn="just"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5-بعد احترام و حیثیت شخصی.</a:t>
            </a:r>
          </a:p>
          <a:p>
            <a:pPr marL="0" lvl="0" indent="0" algn="just"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این جریان دو اثر دارد یکی اینکه استعداد های افراد را بهتر رشد میدهد دیگر اینکه احتیاجات اساسی افراد را از راه تثبیت موقیت اجتماعی و بستگی به گروه تامین مینماید.</a:t>
            </a:r>
            <a:endParaRPr lang="fa-IR" sz="4800" dirty="0">
              <a:solidFill>
                <a:prstClr val="black"/>
              </a:solidFill>
              <a:latin typeface="Calibri" panose="020F0502020204030204"/>
              <a:cs typeface="B Nazanin" panose="00000400000000000000" pitchFamily="2" charset="-78"/>
            </a:endParaRPr>
          </a:p>
        </p:txBody>
      </p:sp>
    </p:spTree>
    <p:extLst>
      <p:ext uri="{BB962C8B-B14F-4D97-AF65-F5344CB8AC3E}">
        <p14:creationId xmlns:p14="http://schemas.microsoft.com/office/powerpoint/2010/main" val="97233539"/>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10590"/>
          </a:xfrm>
        </p:spPr>
        <p:txBody>
          <a:bodyPr>
            <a:noAutofit/>
          </a:bodyPr>
          <a:lstStyle/>
          <a:p>
            <a:pPr lvl="0" algn="r" defTabSz="914400" rtl="1">
              <a:lnSpc>
                <a:spcPct val="90000"/>
              </a:lnSpc>
              <a:spcBef>
                <a:spcPts val="1000"/>
              </a:spcBef>
            </a:pPr>
            <a:r>
              <a:rPr lang="fa-IR" sz="3200" dirty="0">
                <a:solidFill>
                  <a:prstClr val="black"/>
                </a:solidFill>
                <a:latin typeface="Calibri" panose="020F0502020204030204"/>
                <a:ea typeface="+mn-ea"/>
                <a:cs typeface="B Nazanin" panose="00000400000000000000" pitchFamily="2" charset="-78"/>
              </a:rPr>
              <a:t>اصول تعلیم وتربیت باتوجه به وضع موسسات اجتماعی و تحولات </a:t>
            </a:r>
            <a:r>
              <a:rPr lang="fa-IR" sz="3200" dirty="0" smtClean="0">
                <a:solidFill>
                  <a:prstClr val="black"/>
                </a:solidFill>
                <a:latin typeface="Calibri" panose="020F0502020204030204"/>
                <a:ea typeface="+mn-ea"/>
                <a:cs typeface="B Nazanin" panose="00000400000000000000" pitchFamily="2" charset="-78"/>
              </a:rPr>
              <a:t>فرهنگی:</a:t>
            </a:r>
            <a:r>
              <a:rPr lang="fa-IR" sz="3200" dirty="0">
                <a:solidFill>
                  <a:prstClr val="black"/>
                </a:solidFill>
                <a:latin typeface="Calibri" panose="020F0502020204030204"/>
                <a:ea typeface="+mn-ea"/>
                <a:cs typeface="B Nazanin" panose="00000400000000000000" pitchFamily="2" charset="-78"/>
              </a:rPr>
              <a:t/>
            </a:r>
            <a:br>
              <a:rPr lang="fa-IR" sz="3200" dirty="0">
                <a:solidFill>
                  <a:prstClr val="black"/>
                </a:solidFill>
                <a:latin typeface="Calibri" panose="020F0502020204030204"/>
                <a:ea typeface="+mn-ea"/>
                <a:cs typeface="B Nazanin" panose="00000400000000000000" pitchFamily="2" charset="-78"/>
              </a:rPr>
            </a:br>
            <a:endParaRPr lang="en-US" sz="3200" dirty="0"/>
          </a:p>
        </p:txBody>
      </p:sp>
      <p:sp>
        <p:nvSpPr>
          <p:cNvPr id="3" name="Content Placeholder 2"/>
          <p:cNvSpPr>
            <a:spLocks noGrp="1"/>
          </p:cNvSpPr>
          <p:nvPr>
            <p:ph idx="1"/>
          </p:nvPr>
        </p:nvSpPr>
        <p:spPr>
          <a:xfrm>
            <a:off x="677334" y="1634491"/>
            <a:ext cx="8596668" cy="4406872"/>
          </a:xfrm>
        </p:spPr>
        <p:txBody>
          <a:bodyPr>
            <a:normAutofit lnSpcReduction="10000"/>
          </a:bodyPr>
          <a:lstStyle/>
          <a:p>
            <a:pPr marL="0" lvl="0" indent="0" algn="r"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1-انتقال میراث </a:t>
            </a:r>
            <a:r>
              <a:rPr lang="fa-IR" sz="2800" dirty="0" smtClean="0">
                <a:solidFill>
                  <a:prstClr val="black"/>
                </a:solidFill>
                <a:latin typeface="Calibri" panose="020F0502020204030204"/>
                <a:cs typeface="B Nazanin" panose="00000400000000000000" pitchFamily="2" charset="-78"/>
              </a:rPr>
              <a:t>فرهنگی</a:t>
            </a:r>
            <a:endParaRPr lang="fa-IR" sz="2800" dirty="0">
              <a:solidFill>
                <a:prstClr val="black"/>
              </a:solidFill>
              <a:latin typeface="Calibri" panose="020F0502020204030204"/>
              <a:cs typeface="B Nazanin" panose="00000400000000000000" pitchFamily="2" charset="-78"/>
            </a:endParaRPr>
          </a:p>
          <a:p>
            <a:pPr marL="0" lvl="0" indent="0" algn="r"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انتقال و فهم میراث فرهنگی در ایجاد وحدت و هم بستگی میان افراد جامعه تاثیر فراوان دارد.</a:t>
            </a:r>
          </a:p>
          <a:p>
            <a:pPr marL="0" lvl="0" indent="0" algn="r"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2-ارزش سنجی میراث </a:t>
            </a:r>
            <a:r>
              <a:rPr lang="fa-IR" sz="2800" dirty="0" smtClean="0">
                <a:solidFill>
                  <a:prstClr val="black"/>
                </a:solidFill>
                <a:latin typeface="Calibri" panose="020F0502020204030204"/>
                <a:cs typeface="B Nazanin" panose="00000400000000000000" pitchFamily="2" charset="-78"/>
              </a:rPr>
              <a:t>فرهنگی</a:t>
            </a:r>
            <a:endParaRPr lang="fa-IR" sz="2800" dirty="0">
              <a:solidFill>
                <a:prstClr val="black"/>
              </a:solidFill>
              <a:latin typeface="Calibri" panose="020F0502020204030204"/>
              <a:cs typeface="B Nazanin" panose="00000400000000000000" pitchFamily="2" charset="-78"/>
            </a:endParaRPr>
          </a:p>
          <a:p>
            <a:pPr marL="0" lvl="0" indent="0" algn="r"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مهم این است که شاگردان به اندازه ی کافی رشد فکری داشته باشند تا بتوانند ارزش میراث فرهنگی را تعیین کند و انچه را که مفید است حفظ کند.</a:t>
            </a:r>
          </a:p>
          <a:p>
            <a:pPr marL="0" lvl="0" indent="0" algn="r"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3- توسعه وپیشرفت میراث </a:t>
            </a:r>
            <a:r>
              <a:rPr lang="fa-IR" sz="2800" dirty="0" smtClean="0">
                <a:solidFill>
                  <a:prstClr val="black"/>
                </a:solidFill>
                <a:latin typeface="Calibri" panose="020F0502020204030204"/>
                <a:cs typeface="B Nazanin" panose="00000400000000000000" pitchFamily="2" charset="-78"/>
              </a:rPr>
              <a:t>فرهنگی</a:t>
            </a:r>
            <a:endParaRPr lang="fa-IR" sz="2800" dirty="0">
              <a:solidFill>
                <a:prstClr val="black"/>
              </a:solidFill>
              <a:latin typeface="Calibri" panose="020F0502020204030204"/>
              <a:cs typeface="B Nazanin" panose="00000400000000000000" pitchFamily="2" charset="-78"/>
            </a:endParaRPr>
          </a:p>
          <a:p>
            <a:pPr marL="0" lvl="0" indent="0" algn="r"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 انتقال و ارزش سنجی میراث فرهنگی وظیفه ای معلم را در مقابل فرهنگ پایان نمیدهد انچه بیش از همه اهمیت دارد تو سعه پیشرفت میراث فرهنگی است.</a:t>
            </a:r>
          </a:p>
          <a:p>
            <a:pPr algn="r" rtl="1"/>
            <a:endParaRPr lang="en-US" dirty="0"/>
          </a:p>
        </p:txBody>
      </p:sp>
    </p:spTree>
    <p:extLst>
      <p:ext uri="{BB962C8B-B14F-4D97-AF65-F5344CB8AC3E}">
        <p14:creationId xmlns:p14="http://schemas.microsoft.com/office/powerpoint/2010/main" val="31399596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4880"/>
          </a:xfrm>
        </p:spPr>
        <p:txBody>
          <a:bodyPr>
            <a:noAutofit/>
          </a:bodyPr>
          <a:lstStyle/>
          <a:p>
            <a:pPr lvl="0" algn="r" defTabSz="914400" rtl="1">
              <a:spcBef>
                <a:spcPts val="1000"/>
              </a:spcBef>
            </a:pPr>
            <a:r>
              <a:rPr lang="fa-IR" sz="2800" dirty="0">
                <a:solidFill>
                  <a:schemeClr val="tx1"/>
                </a:solidFill>
                <a:latin typeface="Calibri" panose="020F0502020204030204"/>
                <a:ea typeface="+mn-ea"/>
                <a:cs typeface="B Nazanin" panose="00000400000000000000" pitchFamily="2" charset="-78"/>
              </a:rPr>
              <a:t/>
            </a:r>
            <a:br>
              <a:rPr lang="fa-IR" sz="2800" dirty="0">
                <a:solidFill>
                  <a:schemeClr val="tx1"/>
                </a:solidFill>
                <a:latin typeface="Calibri" panose="020F0502020204030204"/>
                <a:ea typeface="+mn-ea"/>
                <a:cs typeface="B Nazanin" panose="00000400000000000000" pitchFamily="2" charset="-78"/>
              </a:rPr>
            </a:br>
            <a:r>
              <a:rPr lang="fa-IR" sz="2800" dirty="0">
                <a:solidFill>
                  <a:schemeClr val="tx1"/>
                </a:solidFill>
                <a:latin typeface="Calibri" panose="020F0502020204030204"/>
                <a:ea typeface="+mn-ea"/>
                <a:cs typeface="B Nazanin" panose="00000400000000000000" pitchFamily="2" charset="-78"/>
              </a:rPr>
              <a:t>اصول تعلیم و تربیت باتوجه به فلسفه اجتماعی </a:t>
            </a:r>
            <a:r>
              <a:rPr lang="fa-IR" sz="2800" dirty="0" smtClean="0">
                <a:solidFill>
                  <a:schemeClr val="tx1"/>
                </a:solidFill>
                <a:latin typeface="Calibri" panose="020F0502020204030204"/>
                <a:ea typeface="+mn-ea"/>
                <a:cs typeface="B Nazanin" panose="00000400000000000000" pitchFamily="2" charset="-78"/>
              </a:rPr>
              <a:t>جامعه:</a:t>
            </a:r>
            <a:r>
              <a:rPr lang="fa-IR" sz="2800" dirty="0">
                <a:solidFill>
                  <a:schemeClr val="tx1"/>
                </a:solidFill>
                <a:latin typeface="Calibri" panose="020F0502020204030204"/>
                <a:ea typeface="+mn-ea"/>
                <a:cs typeface="B Nazanin" panose="00000400000000000000" pitchFamily="2" charset="-78"/>
              </a:rPr>
              <a:t/>
            </a:r>
            <a:br>
              <a:rPr lang="fa-IR" sz="2800" dirty="0">
                <a:solidFill>
                  <a:schemeClr val="tx1"/>
                </a:solidFill>
                <a:latin typeface="Calibri" panose="020F0502020204030204"/>
                <a:ea typeface="+mn-ea"/>
                <a:cs typeface="B Nazanin" panose="00000400000000000000" pitchFamily="2" charset="-78"/>
              </a:rPr>
            </a:br>
            <a:endParaRPr lang="en-US" sz="2800" dirty="0">
              <a:solidFill>
                <a:schemeClr val="tx1"/>
              </a:solidFill>
            </a:endParaRPr>
          </a:p>
        </p:txBody>
      </p:sp>
      <p:sp>
        <p:nvSpPr>
          <p:cNvPr id="3" name="Content Placeholder 2"/>
          <p:cNvSpPr>
            <a:spLocks noGrp="1"/>
          </p:cNvSpPr>
          <p:nvPr>
            <p:ph idx="1"/>
          </p:nvPr>
        </p:nvSpPr>
        <p:spPr>
          <a:xfrm>
            <a:off x="677334" y="1840230"/>
            <a:ext cx="8798136" cy="4640580"/>
          </a:xfrm>
        </p:spPr>
        <p:txBody>
          <a:bodyPr/>
          <a:lstStyle/>
          <a:p>
            <a:pPr marL="0" lvl="0" indent="0" algn="just" defTabSz="914400" rtl="1">
              <a:lnSpc>
                <a:spcPct val="90000"/>
              </a:lnSpc>
              <a:buClrTx/>
              <a:buSzTx/>
              <a:buNone/>
            </a:pPr>
            <a:r>
              <a:rPr lang="fa-IR" sz="2800" dirty="0" smtClean="0">
                <a:solidFill>
                  <a:prstClr val="black"/>
                </a:solidFill>
                <a:latin typeface="Calibri" panose="020F0502020204030204"/>
                <a:cs typeface="B Nazanin" panose="00000400000000000000" pitchFamily="2" charset="-78"/>
              </a:rPr>
              <a:t>1-احترام </a:t>
            </a:r>
            <a:r>
              <a:rPr lang="fa-IR" sz="2800" dirty="0">
                <a:solidFill>
                  <a:prstClr val="black"/>
                </a:solidFill>
                <a:latin typeface="Calibri" panose="020F0502020204030204"/>
                <a:cs typeface="B Nazanin" panose="00000400000000000000" pitchFamily="2" charset="-78"/>
              </a:rPr>
              <a:t>به افراد </a:t>
            </a:r>
            <a:r>
              <a:rPr lang="fa-IR" sz="2800" dirty="0" smtClean="0">
                <a:solidFill>
                  <a:prstClr val="black"/>
                </a:solidFill>
                <a:latin typeface="Calibri" panose="020F0502020204030204"/>
                <a:cs typeface="B Nazanin" panose="00000400000000000000" pitchFamily="2" charset="-78"/>
              </a:rPr>
              <a:t>براساس </a:t>
            </a:r>
            <a:r>
              <a:rPr lang="fa-IR" sz="2800" dirty="0">
                <a:solidFill>
                  <a:prstClr val="black"/>
                </a:solidFill>
                <a:latin typeface="Calibri" panose="020F0502020204030204"/>
                <a:cs typeface="B Nazanin" panose="00000400000000000000" pitchFamily="2" charset="-78"/>
              </a:rPr>
              <a:t>فضایل اخلاقی ان ها .</a:t>
            </a:r>
          </a:p>
          <a:p>
            <a:pPr marL="0" lvl="0" indent="0" algn="just"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2-عدالت و مراعات اصول ان در مناسبات اجتماعی .</a:t>
            </a:r>
          </a:p>
          <a:p>
            <a:pPr marL="0" lvl="0" indent="0" algn="just"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3-اتخاذ رویه عقلانی در زندگی.</a:t>
            </a:r>
          </a:p>
          <a:p>
            <a:pPr marL="0" lvl="0" indent="0" algn="just"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4-تعاون و همکاری .</a:t>
            </a:r>
          </a:p>
          <a:p>
            <a:pPr marL="0" lvl="0" indent="0" algn="just"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5-مسولیت </a:t>
            </a:r>
            <a:r>
              <a:rPr lang="fa-IR" sz="2800" dirty="0" smtClean="0">
                <a:solidFill>
                  <a:prstClr val="black"/>
                </a:solidFill>
                <a:latin typeface="Calibri" panose="020F0502020204030204"/>
                <a:cs typeface="B Nazanin" panose="00000400000000000000" pitchFamily="2" charset="-78"/>
              </a:rPr>
              <a:t>اجتماعی</a:t>
            </a:r>
            <a:endParaRPr lang="fa-IR" sz="2800" dirty="0">
              <a:solidFill>
                <a:prstClr val="black"/>
              </a:solidFill>
              <a:latin typeface="Calibri" panose="020F0502020204030204"/>
              <a:cs typeface="B Nazanin" panose="00000400000000000000" pitchFamily="2" charset="-78"/>
            </a:endParaRPr>
          </a:p>
          <a:p>
            <a:pPr marL="0" lvl="0" indent="0" algn="just" defTabSz="914400" rtl="1">
              <a:lnSpc>
                <a:spcPct val="90000"/>
              </a:lnSpc>
              <a:buClrTx/>
              <a:buSzTx/>
              <a:buNone/>
            </a:pPr>
            <a:r>
              <a:rPr lang="fa-IR" sz="2800" dirty="0">
                <a:solidFill>
                  <a:prstClr val="black"/>
                </a:solidFill>
                <a:latin typeface="Calibri" panose="020F0502020204030204"/>
                <a:cs typeface="B Nazanin" panose="00000400000000000000" pitchFamily="2" charset="-78"/>
              </a:rPr>
              <a:t>6-اصل مشاوره در </a:t>
            </a:r>
            <a:r>
              <a:rPr lang="fa-IR" sz="2800" dirty="0" smtClean="0">
                <a:solidFill>
                  <a:prstClr val="black"/>
                </a:solidFill>
                <a:latin typeface="Calibri" panose="020F0502020204030204"/>
                <a:cs typeface="B Nazanin" panose="00000400000000000000" pitchFamily="2" charset="-78"/>
              </a:rPr>
              <a:t>حل و </a:t>
            </a:r>
            <a:r>
              <a:rPr lang="fa-IR" sz="2800" dirty="0">
                <a:solidFill>
                  <a:prstClr val="black"/>
                </a:solidFill>
                <a:latin typeface="Calibri" panose="020F0502020204030204"/>
                <a:cs typeface="B Nazanin" panose="00000400000000000000" pitchFamily="2" charset="-78"/>
              </a:rPr>
              <a:t>فصل امور.</a:t>
            </a:r>
          </a:p>
          <a:p>
            <a:pPr algn="just" rtl="1"/>
            <a:endParaRPr lang="en-US" dirty="0"/>
          </a:p>
        </p:txBody>
      </p:sp>
    </p:spTree>
    <p:extLst>
      <p:ext uri="{BB962C8B-B14F-4D97-AF65-F5344CB8AC3E}">
        <p14:creationId xmlns:p14="http://schemas.microsoft.com/office/powerpoint/2010/main" val="30084638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891541"/>
            <a:ext cx="8596668" cy="5149822"/>
          </a:xfrm>
        </p:spPr>
        <p:txBody>
          <a:bodyPr>
            <a:normAutofit lnSpcReduction="10000"/>
          </a:bodyPr>
          <a:lstStyle/>
          <a:p>
            <a:pPr marL="0" lvl="0" indent="0" algn="just" defTabSz="914400" rtl="1">
              <a:lnSpc>
                <a:spcPct val="90000"/>
              </a:lnSpc>
              <a:buClrTx/>
              <a:buSzTx/>
              <a:buNone/>
            </a:pPr>
            <a:r>
              <a:rPr lang="fa-IR" sz="2800" dirty="0" smtClean="0">
                <a:solidFill>
                  <a:prstClr val="black"/>
                </a:solidFill>
                <a:latin typeface="Calibri" panose="020F0502020204030204"/>
                <a:cs typeface="B Nazanin" panose="00000400000000000000" pitchFamily="2" charset="-78"/>
              </a:rPr>
              <a:t>اول- </a:t>
            </a:r>
            <a:r>
              <a:rPr lang="fa-IR" sz="2800" dirty="0">
                <a:solidFill>
                  <a:prstClr val="black"/>
                </a:solidFill>
                <a:latin typeface="Calibri" panose="020F0502020204030204"/>
                <a:cs typeface="B Nazanin" panose="00000400000000000000" pitchFamily="2" charset="-78"/>
              </a:rPr>
              <a:t>مفهوم تعلیم و تربیت</a:t>
            </a:r>
            <a:r>
              <a:rPr lang="fa-IR" sz="2800" dirty="0" smtClean="0">
                <a:solidFill>
                  <a:prstClr val="black"/>
                </a:solidFill>
                <a:latin typeface="Calibri" panose="020F0502020204030204"/>
                <a:cs typeface="B Nazanin" panose="00000400000000000000" pitchFamily="2" charset="-78"/>
              </a:rPr>
              <a:t>.</a:t>
            </a:r>
          </a:p>
          <a:p>
            <a:pPr marL="0" lvl="0" indent="0" algn="r" defTabSz="914400" rtl="1">
              <a:lnSpc>
                <a:spcPct val="150000"/>
              </a:lnSpc>
              <a:buClrTx/>
              <a:buSzTx/>
              <a:buNone/>
            </a:pPr>
            <a:r>
              <a:rPr lang="fa-IR" sz="2800" dirty="0" smtClean="0">
                <a:solidFill>
                  <a:prstClr val="black"/>
                </a:solidFill>
                <a:latin typeface="Calibri" panose="020F0502020204030204"/>
                <a:cs typeface="B Nazanin" panose="00000400000000000000" pitchFamily="2" charset="-78"/>
              </a:rPr>
              <a:t>مفهوم تعلیم تربیت درگذشته انتقال معلومات و مهارتی تلقی می شد.وجان دیوی معتقد است  تجدید نظر در تجربیات و تشکیل مجدد انها بدانیم یا ان راعبارت از رشد قوه قضاوت صحیح یا هدایت رشد فرد ترقی کنیم.</a:t>
            </a:r>
          </a:p>
          <a:p>
            <a:pPr marL="0" lvl="0" indent="0" algn="r" defTabSz="914400" rtl="1">
              <a:lnSpc>
                <a:spcPct val="150000"/>
              </a:lnSpc>
              <a:buClrTx/>
              <a:buSzTx/>
              <a:buNone/>
            </a:pPr>
            <a:r>
              <a:rPr lang="fa-IR" sz="2800" dirty="0">
                <a:solidFill>
                  <a:prstClr val="black"/>
                </a:solidFill>
                <a:latin typeface="Calibri" panose="020F0502020204030204"/>
                <a:cs typeface="B Nazanin" panose="00000400000000000000" pitchFamily="2" charset="-78"/>
              </a:rPr>
              <a:t>2-روش اساسی تعلیم تربیت.</a:t>
            </a:r>
          </a:p>
          <a:p>
            <a:pPr marL="0" lvl="0" indent="0" algn="r" defTabSz="914400" rtl="1">
              <a:lnSpc>
                <a:spcPct val="150000"/>
              </a:lnSpc>
              <a:buClrTx/>
              <a:buSzTx/>
              <a:buNone/>
            </a:pPr>
            <a:r>
              <a:rPr lang="fa-IR" sz="2400" dirty="0">
                <a:solidFill>
                  <a:prstClr val="black"/>
                </a:solidFill>
                <a:latin typeface="Calibri" panose="020F0502020204030204"/>
                <a:cs typeface="B Nazanin" panose="00000400000000000000" pitchFamily="2" charset="-78"/>
              </a:rPr>
              <a:t> </a:t>
            </a:r>
            <a:r>
              <a:rPr lang="fa-IR" sz="2800" dirty="0">
                <a:solidFill>
                  <a:prstClr val="black"/>
                </a:solidFill>
                <a:latin typeface="Calibri" panose="020F0502020204030204"/>
                <a:cs typeface="B Nazanin" panose="00000400000000000000" pitchFamily="2" charset="-78"/>
              </a:rPr>
              <a:t>جان دیویی روش حل مسله که همان روش علمی باشد بهترین واساسی ترین روش تربیتی می داند.این روش برای تجدید نظر در تجربیات یا رشد قوه قضاوت بیش از سایر روش ها مفید است .</a:t>
            </a:r>
          </a:p>
          <a:p>
            <a:pPr algn="r" rtl="1">
              <a:lnSpc>
                <a:spcPct val="150000"/>
              </a:lnSpc>
            </a:pPr>
            <a:endParaRPr lang="en-US" sz="2800" dirty="0"/>
          </a:p>
        </p:txBody>
      </p:sp>
    </p:spTree>
    <p:extLst>
      <p:ext uri="{BB962C8B-B14F-4D97-AF65-F5344CB8AC3E}">
        <p14:creationId xmlns:p14="http://schemas.microsoft.com/office/powerpoint/2010/main" val="2826212401"/>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788670"/>
            <a:ext cx="8596668" cy="5252693"/>
          </a:xfrm>
        </p:spPr>
        <p:txBody>
          <a:bodyPr>
            <a:normAutofit/>
          </a:bodyPr>
          <a:lstStyle/>
          <a:p>
            <a:pPr algn="ctr"/>
            <a:r>
              <a:rPr lang="fa-IR" sz="8800" dirty="0" smtClean="0">
                <a:latin typeface="Arial" panose="020B0604020202020204" pitchFamily="34" charset="0"/>
                <a:cs typeface="Arial" panose="020B0604020202020204" pitchFamily="34" charset="0"/>
              </a:rPr>
              <a:t>پایان</a:t>
            </a:r>
            <a:endParaRPr lang="en-US" sz="8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7075155"/>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67</TotalTime>
  <Words>833</Words>
  <Application>Microsoft Office PowerPoint</Application>
  <PresentationFormat>Widescreen</PresentationFormat>
  <Paragraphs>62</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B Nazanin</vt:lpstr>
      <vt:lpstr>Calibri</vt:lpstr>
      <vt:lpstr>Tahoma</vt:lpstr>
      <vt:lpstr>Trebuchet MS</vt:lpstr>
      <vt:lpstr>Wingdings 3</vt:lpstr>
      <vt:lpstr>Facet</vt:lpstr>
      <vt:lpstr>بسم الله الرحمن الرحیم</vt:lpstr>
      <vt:lpstr>باتوجه به تحقیقات  جامعه شناسی و فرهنگی  اصول تعلیم وتربیت</vt:lpstr>
      <vt:lpstr>اول –اصول تعلیم وتربیت وجریان های اجتماعی</vt:lpstr>
      <vt:lpstr>PowerPoint Presentation</vt:lpstr>
      <vt:lpstr>دوم -مدرسه به عنوان یک موسسه اجتماعی: </vt:lpstr>
      <vt:lpstr>PowerPoint Presentation</vt:lpstr>
      <vt:lpstr>کلاس به عنوان یک موسسه اجتماعی:</vt:lpstr>
      <vt:lpstr>PowerPoint Presentation</vt:lpstr>
      <vt:lpstr>اصول تعلیم وتربیت باتوجه به وضع موسسات اجتماعی و تحولات فرهنگی: </vt:lpstr>
      <vt:lpstr> اصول تعلیم و تربیت باتوجه به فلسفه اجتماعی جامعه: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dc:creator>
  <cp:lastModifiedBy>usb</cp:lastModifiedBy>
  <cp:revision>13</cp:revision>
  <dcterms:created xsi:type="dcterms:W3CDTF">2016-12-21T21:01:05Z</dcterms:created>
  <dcterms:modified xsi:type="dcterms:W3CDTF">2018-11-28T06:41:36Z</dcterms:modified>
</cp:coreProperties>
</file>