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88" r:id="rId3"/>
  </p:sldMasterIdLst>
  <p:sldIdLst>
    <p:sldId id="258" r:id="rId4"/>
    <p:sldId id="259" r:id="rId5"/>
    <p:sldId id="257" r:id="rId6"/>
    <p:sldId id="261" r:id="rId7"/>
    <p:sldId id="262" r:id="rId8"/>
    <p:sldId id="264" r:id="rId9"/>
    <p:sldId id="276" r:id="rId10"/>
    <p:sldId id="263" r:id="rId11"/>
    <p:sldId id="265" r:id="rId12"/>
    <p:sldId id="266" r:id="rId13"/>
    <p:sldId id="267" r:id="rId14"/>
    <p:sldId id="275" r:id="rId15"/>
    <p:sldId id="268" r:id="rId16"/>
    <p:sldId id="269" r:id="rId17"/>
    <p:sldId id="271" r:id="rId18"/>
    <p:sldId id="274" r:id="rId19"/>
    <p:sldId id="272" r:id="rId20"/>
    <p:sldId id="273" r:id="rId21"/>
    <p:sldId id="26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4905A-DBC6-4C8E-A951-9D2A71FDC58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88945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986D3-6D8C-4D89-9E56-70BEDF59954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304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E81A1-48B0-48D7-805C-7C31E4DC2F2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63379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122B3F-F3E3-4772-8550-1F0B91443F9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4058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F1BB98-FB9F-4857-8F9B-265F38C984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96880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21B4AC-30AB-4142-B4F6-D70EB641F1B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59511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A0A544-C5B7-46BE-8CB3-77900FEFB35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65607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31AAD-1F1F-4235-BEBB-B41D3B4951E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53667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C1F2E8-F72E-40A3-8A79-94FDDDC7DC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4317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1201E4-96C8-45D4-A29C-32ABE284CC7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63140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97E948-3922-4118-886A-87B834590CB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713703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copyright cmassengale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2C38DD-D25A-4102-9B36-E92899531EA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09561585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976D0-1AD7-44A5-8450-F4BB8DB927A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69517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copyright cmassengale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0D4ABA-8204-4BC3-A5F8-DD92EBB5C9D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651950748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718A01-81D3-453F-9B2E-78BB5B41503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33013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471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494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65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490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220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123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141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093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29278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3829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298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FC23-D753-49FB-B65D-15E5F152CA7E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52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311-8BE0-4C69-99E9-71A97F6F34E7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46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96C0-A43C-4E4F-86FB-F363024EFC90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23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C901-DD92-4BC2-9BC9-3F73E053A9F8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33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1A35B-3DCE-41B8-B706-65FA357DD729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15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332-DFF4-4FD9-A164-1BFF524A9F24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99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379C-F6EA-4CC0-8DAF-C866E5BB1EC0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104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9AE85-B564-4B3C-98F8-4B93A878B90A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12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513B0-BE7F-42DE-B942-A2D3493AC1BF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113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9497-CBE6-4A35-9732-35E68C1764EA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444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A723-9BC3-4435-8C85-367D2220AA04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1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tint val="47451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1DA52-73AF-4171-BAA0-F6326D3E4F5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59425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20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3C9504B-0B6B-4C0D-ACEB-41450A59AA47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5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8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49841" y="1394112"/>
            <a:ext cx="7451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rtl="1">
              <a:buClr>
                <a:srgbClr val="ED181E"/>
              </a:buClr>
              <a:defRPr/>
            </a:pPr>
            <a:r>
              <a:rPr lang="fa-IR" sz="6000" b="1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IranNastaliq" pitchFamily="18" charset="0"/>
              </a:rPr>
              <a:t>آفات و بیماریهای  مهم گیاهان زینتی و درختان غیر </a:t>
            </a:r>
            <a:r>
              <a:rPr lang="fa-IR" sz="6000" b="1" kern="0" dirty="0" smtClean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IranNastaliq" pitchFamily="18" charset="0"/>
              </a:rPr>
              <a:t>مثمر</a:t>
            </a:r>
            <a:r>
              <a:rPr lang="fa-IR" sz="6000" b="1" kern="0" dirty="0" smtClean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B Lotus" panose="00000400000000000000" pitchFamily="2" charset="-78"/>
              </a:rPr>
              <a:t> </a:t>
            </a:r>
            <a:endParaRPr lang="fa-IR" sz="6000" b="1" kern="0" dirty="0">
              <a:solidFill>
                <a:srgbClr val="4E8542">
                  <a:lumMod val="75000"/>
                </a:srgbClr>
              </a:solidFill>
              <a:latin typeface="IranNastaliq" pitchFamily="18" charset="0"/>
              <a:cs typeface="B Lotus" panose="000004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91896" y="4448226"/>
            <a:ext cx="17892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000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IranNastaliq" pitchFamily="18" charset="0"/>
              </a:rPr>
              <a:t> تهیه و تنظیم: امیر ی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35367" y="3136613"/>
            <a:ext cx="4036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fontAlgn="base">
              <a:spcBef>
                <a:spcPct val="20000"/>
              </a:spcBef>
              <a:spcAft>
                <a:spcPct val="0"/>
              </a:spcAft>
            </a:pPr>
            <a:r>
              <a:rPr lang="fa-IR" sz="3200" dirty="0" smtClean="0">
                <a:solidFill>
                  <a:srgbClr val="000000"/>
                </a:solidFill>
                <a:latin typeface="Times New Roman"/>
                <a:cs typeface="B Koodak"/>
              </a:rPr>
              <a:t>2 واحد تئوری، 1 واحد عملی</a:t>
            </a:r>
            <a:endParaRPr lang="en-US" sz="3200" dirty="0">
              <a:solidFill>
                <a:srgbClr val="000000"/>
              </a:solidFill>
              <a:latin typeface="Times New Roman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7611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26670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اول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0787" y="1766888"/>
            <a:ext cx="5505447" cy="4691062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 smtClean="0"/>
              <a:t>آشنایی با دانشجویان و استفاده از تکنیکهای </a:t>
            </a:r>
            <a:r>
              <a:rPr lang="en-US" dirty="0" smtClean="0"/>
              <a:t>Ice Breaker</a:t>
            </a:r>
            <a:endParaRPr lang="fa-IR" dirty="0" smtClean="0"/>
          </a:p>
          <a:p>
            <a:pPr algn="r" rtl="1"/>
            <a:r>
              <a:rPr lang="fa-IR" dirty="0" smtClean="0"/>
              <a:t>مقدمه و اهمیت این درس</a:t>
            </a:r>
          </a:p>
          <a:p>
            <a:pPr algn="r" rtl="1"/>
            <a:r>
              <a:rPr lang="fa-IR" dirty="0"/>
              <a:t>علل اصلی ایجاد فضای سبز در </a:t>
            </a:r>
            <a:r>
              <a:rPr lang="fa-IR" dirty="0" smtClean="0"/>
              <a:t>استان</a:t>
            </a:r>
          </a:p>
          <a:p>
            <a:pPr algn="r" rtl="1"/>
            <a:r>
              <a:rPr lang="fa-IR" dirty="0"/>
              <a:t>تعریف </a:t>
            </a:r>
            <a:r>
              <a:rPr lang="fa-IR" dirty="0" smtClean="0"/>
              <a:t>آفت</a:t>
            </a:r>
          </a:p>
          <a:p>
            <a:pPr algn="r" rtl="1"/>
            <a:r>
              <a:rPr lang="fa-IR" dirty="0"/>
              <a:t>ویژگیهای بندپایان </a:t>
            </a:r>
            <a:endParaRPr lang="fa-IR" dirty="0" smtClean="0"/>
          </a:p>
          <a:p>
            <a:pPr algn="r" rtl="1"/>
            <a:r>
              <a:rPr lang="fa-IR" dirty="0"/>
              <a:t>کلیسراتا و مندیبولاتا</a:t>
            </a:r>
          </a:p>
          <a:p>
            <a:pPr algn="r" rtl="1"/>
            <a:r>
              <a:rPr lang="fa-IR" dirty="0"/>
              <a:t>ویژگیهای اصلی حشرات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9108" y="1766888"/>
            <a:ext cx="5505447" cy="469106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نقش اسکلت خارجی </a:t>
            </a:r>
            <a:r>
              <a:rPr lang="fa-IR" dirty="0" smtClean="0"/>
              <a:t>حشرات</a:t>
            </a:r>
          </a:p>
          <a:p>
            <a:pPr algn="r" rtl="1"/>
            <a:r>
              <a:rPr lang="fa-IR" dirty="0"/>
              <a:t>اهمیت حشرات</a:t>
            </a:r>
          </a:p>
          <a:p>
            <a:pPr algn="r" rtl="1"/>
            <a:r>
              <a:rPr lang="fa-IR" dirty="0"/>
              <a:t>حشرات مفید</a:t>
            </a:r>
          </a:p>
          <a:p>
            <a:pPr algn="r" rtl="1"/>
            <a:r>
              <a:rPr lang="fa-IR" dirty="0"/>
              <a:t>طبقه بندی</a:t>
            </a: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0877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3405" y="15388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دوم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2785241" y="1426780"/>
            <a:ext cx="6432331" cy="5205248"/>
          </a:xfrm>
          <a:prstGeom prst="rect">
            <a:avLst/>
          </a:prstGeom>
          <a:solidFill>
            <a:srgbClr val="FFFFCC"/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fa-IR" sz="2800" dirty="0"/>
              <a:t>علل فراوانی و تنوع حشرات</a:t>
            </a:r>
          </a:p>
          <a:p>
            <a:pPr algn="r" rtl="1">
              <a:lnSpc>
                <a:spcPct val="150000"/>
              </a:lnSpc>
            </a:pPr>
            <a:r>
              <a:rPr lang="fa-IR" sz="2800" b="1" dirty="0"/>
              <a:t>اندازه</a:t>
            </a:r>
          </a:p>
          <a:p>
            <a:pPr algn="r" rtl="1">
              <a:lnSpc>
                <a:spcPct val="150000"/>
              </a:lnSpc>
            </a:pPr>
            <a:r>
              <a:rPr lang="fa-IR" sz="2800" b="1" dirty="0"/>
              <a:t>قدرت تولیدمثل</a:t>
            </a:r>
          </a:p>
          <a:p>
            <a:pPr algn="r" rtl="1">
              <a:lnSpc>
                <a:spcPct val="150000"/>
              </a:lnSpc>
            </a:pPr>
            <a:r>
              <a:rPr lang="fa-IR" sz="2800" b="1" dirty="0"/>
              <a:t>پرواز</a:t>
            </a:r>
          </a:p>
          <a:p>
            <a:pPr algn="r" rtl="1">
              <a:lnSpc>
                <a:spcPct val="150000"/>
              </a:lnSpc>
            </a:pPr>
            <a:r>
              <a:rPr lang="fa-IR" sz="2800" b="1" dirty="0"/>
              <a:t>قدرت سازش</a:t>
            </a:r>
          </a:p>
          <a:p>
            <a:pPr algn="r" rtl="1">
              <a:lnSpc>
                <a:spcPct val="150000"/>
              </a:lnSpc>
            </a:pPr>
            <a:r>
              <a:rPr lang="fa-IR" sz="2800" b="1" dirty="0"/>
              <a:t>دیاپوز</a:t>
            </a:r>
          </a:p>
          <a:p>
            <a:pPr algn="r" rtl="1">
              <a:lnSpc>
                <a:spcPct val="150000"/>
              </a:lnSpc>
            </a:pPr>
            <a:r>
              <a:rPr lang="fa-IR" sz="2800" b="1" dirty="0"/>
              <a:t>جمع آوری حشرات و اتاله کردن</a:t>
            </a:r>
          </a:p>
          <a:p>
            <a:pPr algn="r" rtl="1">
              <a:lnSpc>
                <a:spcPct val="150000"/>
              </a:lnSpc>
            </a:pPr>
            <a:endParaRPr lang="en-US" sz="2800" b="1" dirty="0" smtClean="0"/>
          </a:p>
          <a:p>
            <a:pPr algn="r" rtl="1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586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0" y="2697956"/>
            <a:ext cx="126920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سوم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50" y="1116806"/>
            <a:ext cx="5555453" cy="5448300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ساختار بدن حشرات</a:t>
            </a:r>
          </a:p>
          <a:p>
            <a:pPr algn="r" rtl="1"/>
            <a:r>
              <a:rPr lang="fa-IR" dirty="0" smtClean="0"/>
              <a:t>ساختار جلد حشرات و نقطه ضعف آن</a:t>
            </a:r>
            <a:endParaRPr lang="fa-IR" dirty="0"/>
          </a:p>
          <a:p>
            <a:pPr algn="r" rtl="1"/>
            <a:r>
              <a:rPr lang="fa-IR" dirty="0"/>
              <a:t>قطعات دهاني در حشرات </a:t>
            </a:r>
          </a:p>
          <a:p>
            <a:pPr algn="r" rtl="1"/>
            <a:r>
              <a:rPr lang="fa-IR" dirty="0"/>
              <a:t>ساینده (جونده)</a:t>
            </a:r>
          </a:p>
          <a:p>
            <a:pPr algn="r" rtl="1"/>
            <a:r>
              <a:rPr lang="fa-IR" dirty="0"/>
              <a:t>زننده مکنده</a:t>
            </a:r>
          </a:p>
          <a:p>
            <a:pPr algn="r" rtl="1"/>
            <a:r>
              <a:rPr lang="fa-IR" dirty="0"/>
              <a:t>مکنده</a:t>
            </a:r>
          </a:p>
          <a:p>
            <a:pPr algn="r" rtl="1"/>
            <a:r>
              <a:rPr lang="fa-IR" dirty="0"/>
              <a:t>لیسنده</a:t>
            </a:r>
          </a:p>
          <a:p>
            <a:pPr algn="r" rtl="1"/>
            <a:r>
              <a:rPr lang="fa-IR" dirty="0"/>
              <a:t>برنده</a:t>
            </a:r>
          </a:p>
          <a:p>
            <a:pPr algn="r" rtl="1"/>
            <a:r>
              <a:rPr lang="fa-IR" dirty="0"/>
              <a:t>مختلط</a:t>
            </a:r>
          </a:p>
          <a:p>
            <a:pPr marL="0" indent="0" algn="r" rtl="1">
              <a:buNone/>
            </a:pPr>
            <a:r>
              <a:rPr lang="fa-IR" dirty="0"/>
              <a:t/>
            </a:r>
            <a:br>
              <a:rPr lang="fa-IR" dirty="0"/>
            </a:b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09588" y="259556"/>
            <a:ext cx="4019550" cy="63055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بال </a:t>
            </a:r>
            <a:r>
              <a:rPr lang="fa-IR" dirty="0" smtClean="0"/>
              <a:t>حشرات</a:t>
            </a:r>
          </a:p>
          <a:p>
            <a:pPr algn="r" rtl="1"/>
            <a:r>
              <a:rPr lang="fa-IR" dirty="0"/>
              <a:t>نمونه ای از نامگذاری چند راسته حشرات</a:t>
            </a:r>
          </a:p>
          <a:p>
            <a:pPr algn="r" rtl="1"/>
            <a:r>
              <a:rPr lang="en-US" dirty="0" smtClean="0"/>
              <a:t>Halter</a:t>
            </a:r>
            <a:r>
              <a:rPr lang="fa-IR" dirty="0" smtClean="0"/>
              <a:t> و </a:t>
            </a:r>
            <a:r>
              <a:rPr lang="en-US" dirty="0" err="1"/>
              <a:t>Hemielytre</a:t>
            </a:r>
            <a:endParaRPr lang="en-US" dirty="0"/>
          </a:p>
          <a:p>
            <a:pPr algn="r" rtl="1"/>
            <a:r>
              <a:rPr lang="fa-IR" dirty="0"/>
              <a:t>بیولوژی حشرات</a:t>
            </a:r>
          </a:p>
          <a:p>
            <a:pPr algn="r" rtl="1"/>
            <a:r>
              <a:rPr lang="fa-IR" dirty="0" smtClean="0"/>
              <a:t>تخم</a:t>
            </a:r>
          </a:p>
          <a:p>
            <a:pPr algn="r" rtl="1"/>
            <a:r>
              <a:rPr lang="fa-IR" dirty="0"/>
              <a:t>دگردیسی یا </a:t>
            </a:r>
            <a:r>
              <a:rPr lang="fa-IR" dirty="0" smtClean="0"/>
              <a:t>استحاله و انواع آن </a:t>
            </a:r>
          </a:p>
          <a:p>
            <a:pPr algn="r" rtl="1"/>
            <a:r>
              <a:rPr lang="fa-IR" dirty="0"/>
              <a:t>دگردیسی </a:t>
            </a:r>
            <a:r>
              <a:rPr lang="fa-IR" dirty="0" smtClean="0"/>
              <a:t>کامل</a:t>
            </a:r>
          </a:p>
          <a:p>
            <a:pPr algn="r" rtl="1"/>
            <a:r>
              <a:rPr lang="fa-IR" dirty="0"/>
              <a:t>دگردیسی ناقص </a:t>
            </a:r>
            <a:endParaRPr lang="fa-IR" dirty="0" smtClean="0"/>
          </a:p>
          <a:p>
            <a:pPr algn="r" rtl="1"/>
            <a:r>
              <a:rPr lang="fa-IR" dirty="0"/>
              <a:t>بدون </a:t>
            </a:r>
            <a:r>
              <a:rPr lang="fa-IR" dirty="0" smtClean="0"/>
              <a:t>دگردیسی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53943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9900" y="2376486"/>
            <a:ext cx="1395410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چهارم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5850" y="338135"/>
            <a:ext cx="9544050" cy="6362701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 smtClean="0"/>
              <a:t>اصول کنترل آفات و بیماریهای گیاهی</a:t>
            </a:r>
          </a:p>
          <a:p>
            <a:pPr algn="r" rtl="1"/>
            <a:r>
              <a:rPr lang="fa-IR" sz="2800" dirty="0" smtClean="0"/>
              <a:t>آستانه زیان اقتصادی و سطح زیان اقتصادی</a:t>
            </a:r>
          </a:p>
          <a:p>
            <a:pPr algn="r" rtl="1"/>
            <a:r>
              <a:rPr lang="fa-IR" sz="2800" dirty="0"/>
              <a:t>انواع روشهای کنترل </a:t>
            </a:r>
            <a:r>
              <a:rPr lang="fa-IR" sz="2800" dirty="0" smtClean="0"/>
              <a:t>آفات</a:t>
            </a:r>
          </a:p>
          <a:p>
            <a:pPr algn="r" rtl="1"/>
            <a:r>
              <a:rPr lang="fa-IR" sz="2800" dirty="0"/>
              <a:t>کنترل زراعی </a:t>
            </a:r>
          </a:p>
          <a:p>
            <a:pPr algn="r" rtl="1"/>
            <a:r>
              <a:rPr lang="fa-IR" sz="2800" dirty="0" smtClean="0"/>
              <a:t>کنترل </a:t>
            </a:r>
            <a:r>
              <a:rPr lang="fa-IR" sz="2800" dirty="0"/>
              <a:t>مکانیکی  </a:t>
            </a:r>
          </a:p>
          <a:p>
            <a:pPr algn="r" rtl="1"/>
            <a:r>
              <a:rPr lang="fa-IR" sz="2800" dirty="0" smtClean="0"/>
              <a:t>کنترل </a:t>
            </a:r>
            <a:r>
              <a:rPr lang="fa-IR" sz="2800" dirty="0"/>
              <a:t>بیولوژیکی</a:t>
            </a:r>
          </a:p>
          <a:p>
            <a:pPr algn="r" rtl="1"/>
            <a:r>
              <a:rPr lang="fa-IR" sz="2800" dirty="0" smtClean="0"/>
              <a:t>استفاده </a:t>
            </a:r>
            <a:r>
              <a:rPr lang="fa-IR" sz="2800" dirty="0"/>
              <a:t>از جلب کننده های حشرات</a:t>
            </a:r>
          </a:p>
          <a:p>
            <a:pPr algn="r" rtl="1"/>
            <a:r>
              <a:rPr lang="fa-IR" sz="2800" dirty="0" smtClean="0"/>
              <a:t>روش </a:t>
            </a:r>
            <a:r>
              <a:rPr lang="fa-IR" sz="2800" dirty="0"/>
              <a:t>های دیگر مبارزه مثل پرتودهی برای عقیم سازی آفات</a:t>
            </a:r>
          </a:p>
          <a:p>
            <a:pPr algn="r" rtl="1"/>
            <a:r>
              <a:rPr lang="fa-IR" sz="2800" dirty="0" smtClean="0"/>
              <a:t>کنترل شیمیایی</a:t>
            </a:r>
          </a:p>
          <a:p>
            <a:pPr algn="r" rtl="1"/>
            <a:r>
              <a:rPr lang="fa-IR" sz="2800" dirty="0"/>
              <a:t>استفاده از جلب کننده های حشرات (نوارهای رنگی، تله های نوری و تله های فرمونی)</a:t>
            </a:r>
          </a:p>
          <a:p>
            <a:pPr algn="r" rtl="1"/>
            <a:r>
              <a:rPr lang="fa-IR" sz="2800" dirty="0"/>
              <a:t>کنترل </a:t>
            </a:r>
            <a:r>
              <a:rPr lang="fa-IR" sz="2800" dirty="0" smtClean="0"/>
              <a:t>تلفیقی آفات</a:t>
            </a:r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58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935" y="2376486"/>
            <a:ext cx="26193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پنجم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271587" y="1265036"/>
            <a:ext cx="8134348" cy="45089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سم و ویژگیهای آن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شکلهای مختلف سموم (گرد، پودر وتابل، گرانول، امولسیون و ...)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طبقه بندی سموم برحسب طرز تاثیر (تماسی، گوارشی، تنفسی</a:t>
            </a: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) </a:t>
            </a:r>
            <a:endParaRPr kumimoji="0" lang="fa-I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طبقه </a:t>
            </a: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بندی سموم 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برحسب میزان نفوذ </a:t>
            </a: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(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سطحی، نفوذی، سیستمیک)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آفات مكنده، برگ خوار، چوبخوار، پوستخوار و گل خوار</a:t>
            </a:r>
            <a:endParaRPr kumimoji="0" lang="fa-I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85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8281" y="249793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ششم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681036"/>
            <a:ext cx="9448799" cy="5719763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 smtClean="0"/>
              <a:t>آفات مکنده</a:t>
            </a:r>
          </a:p>
          <a:p>
            <a:pPr algn="r" rtl="1"/>
            <a:r>
              <a:rPr lang="fa-IR" dirty="0" smtClean="0"/>
              <a:t>شته ها</a:t>
            </a:r>
          </a:p>
          <a:p>
            <a:pPr algn="r" rtl="1"/>
            <a:r>
              <a:rPr lang="fa-IR" dirty="0" smtClean="0"/>
              <a:t>عسلک</a:t>
            </a:r>
          </a:p>
          <a:p>
            <a:pPr algn="r" rtl="1"/>
            <a:r>
              <a:rPr lang="fa-IR" dirty="0" smtClean="0"/>
              <a:t> نحوه خسارت شته ها</a:t>
            </a:r>
          </a:p>
          <a:p>
            <a:pPr algn="r" rtl="1"/>
            <a:r>
              <a:rPr lang="fa-IR" dirty="0" smtClean="0"/>
              <a:t>شته گل  سرخ (شكل شناسي، زيست شناسي، نحوه خسارت، دشمنان طبیعی و روش کنترل)</a:t>
            </a:r>
          </a:p>
          <a:p>
            <a:pPr algn="r" rtl="1"/>
            <a:r>
              <a:rPr lang="fa-IR" dirty="0" smtClean="0"/>
              <a:t>شپشك‌هاي سپردار و بدون سپر و طرز انتشار آنها</a:t>
            </a:r>
          </a:p>
          <a:p>
            <a:pPr algn="r" rtl="1"/>
            <a:r>
              <a:rPr lang="fa-IR" dirty="0" smtClean="0"/>
              <a:t>شپشك خوني نارون (شكل شناسي، زيست شناسي، نحوه خسارت، دشمنان طبیعی و روش کنترل)</a:t>
            </a:r>
          </a:p>
          <a:p>
            <a:pPr algn="r" rtl="1"/>
            <a:r>
              <a:rPr lang="fa-IR" dirty="0"/>
              <a:t>روغن امولسیون شونده </a:t>
            </a:r>
            <a:r>
              <a:rPr lang="fa-IR" dirty="0" smtClean="0"/>
              <a:t>ولک و نحوه تاثیر آن</a:t>
            </a:r>
            <a:br>
              <a:rPr lang="fa-IR" dirty="0" smtClean="0"/>
            </a:b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7050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6280" y="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هفتم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43" y="1228723"/>
            <a:ext cx="11334748" cy="5457827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/>
              <a:t>شپشک ‌آردآلود (شكل شناسي، زيست شناسي، نحوه خسارت، دشمنان طبیعی و روش کنترل)</a:t>
            </a:r>
          </a:p>
          <a:p>
            <a:pPr algn="r" rtl="1"/>
            <a:r>
              <a:rPr lang="fa-IR" sz="2800" dirty="0"/>
              <a:t>شپشك سپردار واوي نارون (شكل شناسي، زيست شناسي، نحوه خسارت، دشمنان طبیعی و روش کنترل)</a:t>
            </a:r>
          </a:p>
          <a:p>
            <a:pPr algn="r" rtl="1"/>
            <a:r>
              <a:rPr lang="fa-IR" sz="2800" dirty="0"/>
              <a:t>شپشك استراليايي و اهمیت کنترل </a:t>
            </a:r>
            <a:r>
              <a:rPr lang="fa-IR" sz="2800" dirty="0" smtClean="0"/>
              <a:t>بیولوژیک</a:t>
            </a:r>
          </a:p>
          <a:p>
            <a:pPr algn="r" rtl="1"/>
            <a:r>
              <a:rPr lang="fa-IR" sz="2800" dirty="0"/>
              <a:t>کنه </a:t>
            </a:r>
            <a:r>
              <a:rPr lang="fa-IR" sz="2800" dirty="0" smtClean="0"/>
              <a:t>ها</a:t>
            </a:r>
          </a:p>
          <a:p>
            <a:pPr algn="r" rtl="1"/>
            <a:r>
              <a:rPr lang="fa-IR" sz="2800" dirty="0"/>
              <a:t>كنه تارتن یا دونقطه اي یا تار عنکبوتی (شكل شناسي، زيست شناسي، نحوه خسارت، دشمنان طبیعی و روش کنترل)</a:t>
            </a:r>
          </a:p>
          <a:p>
            <a:pPr algn="r" rtl="1"/>
            <a:r>
              <a:rPr lang="fa-IR" sz="2800" dirty="0" smtClean="0"/>
              <a:t>تریپس(شكل </a:t>
            </a:r>
            <a:r>
              <a:rPr lang="fa-IR" sz="2800" dirty="0"/>
              <a:t>شناسي، زيست شناسي، نحوه خسارت، دشمنان طبیعی و روش کنترل</a:t>
            </a:r>
            <a:r>
              <a:rPr lang="fa-IR" sz="2800" dirty="0" smtClean="0"/>
              <a:t>)</a:t>
            </a:r>
          </a:p>
          <a:p>
            <a:pPr algn="r" rtl="1"/>
            <a:r>
              <a:rPr lang="fa-IR" sz="2800" dirty="0"/>
              <a:t>فوماژین یا </a:t>
            </a:r>
            <a:r>
              <a:rPr lang="fa-IR" sz="2800" dirty="0" smtClean="0"/>
              <a:t>دوده</a:t>
            </a:r>
          </a:p>
          <a:p>
            <a:pPr algn="r" rtl="1"/>
            <a:r>
              <a:rPr lang="fa-IR" sz="2800" dirty="0"/>
              <a:t>مگس سفید یا سفید بالک (شكل شناسي، زيست شناسي، نحوه خسارت، دشمنان طبیعی و روش کنترل)</a:t>
            </a:r>
            <a:br>
              <a:rPr lang="fa-IR" sz="2800" dirty="0"/>
            </a:br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 smtClean="0"/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620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7038" y="2509837"/>
            <a:ext cx="138350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هشتم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615" y="431005"/>
            <a:ext cx="9691685" cy="6215064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 smtClean="0"/>
              <a:t>زنجره مو (شكل </a:t>
            </a:r>
            <a:r>
              <a:rPr lang="fa-IR" sz="2800" dirty="0"/>
              <a:t>شناسي، زيست شناسي، نحوه خسارت، دشمنان طبیعی و روش کنترل)</a:t>
            </a:r>
          </a:p>
          <a:p>
            <a:pPr algn="r" rtl="1"/>
            <a:r>
              <a:rPr lang="fa-IR" sz="2800" dirty="0"/>
              <a:t>زنجرك گلسرخ (شكل شناسي، زيست شناسي، نحوه خسارت، دشمنان طبیعی و روش کنترل)</a:t>
            </a:r>
          </a:p>
          <a:p>
            <a:pPr algn="r" rtl="1"/>
            <a:r>
              <a:rPr lang="fa-IR" sz="2800" dirty="0"/>
              <a:t>سنک </a:t>
            </a:r>
            <a:r>
              <a:rPr lang="fa-IR" sz="2800" dirty="0" smtClean="0"/>
              <a:t>گلابی (</a:t>
            </a:r>
            <a:r>
              <a:rPr lang="fa-IR" sz="2800" dirty="0"/>
              <a:t>شكل شناسي، زيست شناسي، نحوه خسارت، دشمنان طبیعی و روش کنترل)</a:t>
            </a:r>
            <a:endParaRPr lang="fa-IR" sz="2800" dirty="0" smtClean="0"/>
          </a:p>
          <a:p>
            <a:pPr algn="r" rtl="1"/>
            <a:r>
              <a:rPr lang="fa-IR" sz="2800" dirty="0" smtClean="0"/>
              <a:t>پسیل (</a:t>
            </a:r>
            <a:r>
              <a:rPr lang="fa-IR" sz="2800" dirty="0"/>
              <a:t>شكل شناسي، زيست شناسي، نحوه خسارت، دشمنان طبیعی و روش کنترل</a:t>
            </a:r>
            <a:r>
              <a:rPr lang="fa-IR" sz="2800" dirty="0" smtClean="0"/>
              <a:t>)</a:t>
            </a:r>
          </a:p>
          <a:p>
            <a:pPr algn="r" rtl="1"/>
            <a:r>
              <a:rPr lang="fa-IR" sz="2800" dirty="0"/>
              <a:t>کرم سفید ریشه (شكل شناسي، زيست شناسي، نحوه خسارت، دشمنان طبیعی و روش کنترل</a:t>
            </a:r>
            <a:r>
              <a:rPr lang="fa-IR" sz="2800" dirty="0" smtClean="0"/>
              <a:t>)</a:t>
            </a:r>
          </a:p>
          <a:p>
            <a:pPr algn="r" rtl="1"/>
            <a:r>
              <a:rPr lang="fa-IR" sz="2800" dirty="0"/>
              <a:t>آبدزدك (شكل شناسي، زيست شناسي، نحوه خسارت، دشمنان طبیعی و روش کنترل</a:t>
            </a:r>
            <a:r>
              <a:rPr lang="fa-IR" sz="2800" dirty="0" smtClean="0"/>
              <a:t>)</a:t>
            </a:r>
          </a:p>
          <a:p>
            <a:pPr algn="r" rtl="1"/>
            <a:r>
              <a:rPr lang="fa-IR" sz="2800" dirty="0"/>
              <a:t>كرم مفتولي ريشه (شكل شناسي، زيست شناسي، نحوه </a:t>
            </a:r>
            <a:r>
              <a:rPr lang="fa-IR" sz="2800" dirty="0" smtClean="0"/>
              <a:t>خسارت و </a:t>
            </a:r>
            <a:r>
              <a:rPr lang="fa-IR" sz="2800" dirty="0"/>
              <a:t>روش کنترل)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738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3968" y="2795588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نهم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9" y="916781"/>
            <a:ext cx="9063036" cy="5455444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حلزون های صدف دار و بدون صدف یا </a:t>
            </a:r>
            <a:r>
              <a:rPr lang="fa-IR" dirty="0" smtClean="0"/>
              <a:t>لیسه</a:t>
            </a:r>
          </a:p>
          <a:p>
            <a:pPr algn="r" rtl="1"/>
            <a:r>
              <a:rPr lang="fa-IR" dirty="0"/>
              <a:t>آفات </a:t>
            </a:r>
            <a:r>
              <a:rPr lang="fa-IR" dirty="0" smtClean="0"/>
              <a:t>چوبخوار</a:t>
            </a:r>
          </a:p>
          <a:p>
            <a:pPr algn="r" rtl="1"/>
            <a:r>
              <a:rPr lang="fa-IR" dirty="0"/>
              <a:t>سرخرطومی حنایی </a:t>
            </a:r>
            <a:r>
              <a:rPr lang="fa-IR" dirty="0" smtClean="0"/>
              <a:t>خرما (</a:t>
            </a:r>
            <a:r>
              <a:rPr lang="fa-IR" dirty="0"/>
              <a:t>شكل شناسي، زيست شناسي، نحوه خسارت، دشمنان طبیعی و روش کنترل)  </a:t>
            </a:r>
          </a:p>
          <a:p>
            <a:pPr algn="r" rtl="1"/>
            <a:r>
              <a:rPr lang="fa-IR" dirty="0"/>
              <a:t>سوسك شاخك بلند سارتا (شكل شناسي، زيست شناسي، نحوه خسارت، دشمنان طبیعی و روش کنترل) </a:t>
            </a:r>
            <a:endParaRPr lang="fa-IR" dirty="0" smtClean="0"/>
          </a:p>
          <a:p>
            <a:pPr algn="r" rtl="1"/>
            <a:r>
              <a:rPr lang="fa-IR" dirty="0"/>
              <a:t>سوسك چوبخوار درختان  (شكل شناسي، زيست شناسي، نحوه خسارت، و روش کنترل) </a:t>
            </a:r>
          </a:p>
          <a:p>
            <a:pPr algn="r" rtl="1"/>
            <a:r>
              <a:rPr lang="fa-IR" dirty="0"/>
              <a:t>پروانه فری یا کرم خراط (شكل شناسي، زيست شناسي، نحوه خسارت، و روش کنترل) 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9118" y="271462"/>
            <a:ext cx="2962275" cy="871537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959" y="1266822"/>
            <a:ext cx="10846591" cy="5405441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/>
              <a:t>آفات برگخوار</a:t>
            </a:r>
          </a:p>
          <a:p>
            <a:pPr algn="r" rtl="1"/>
            <a:r>
              <a:rPr lang="fa-IR" sz="2800" dirty="0"/>
              <a:t>سوسك برگخوار درختان (شكل شناسي، زيست شناسي، نحوه خسارت، و روش کنترل) </a:t>
            </a:r>
          </a:p>
          <a:p>
            <a:pPr algn="r" rtl="1"/>
            <a:r>
              <a:rPr lang="fa-IR" sz="2800" dirty="0"/>
              <a:t>سوسك برگخوار نارون (شكل شناسي، زيست شناسي، نحوه خسارت، و روش کنترل) </a:t>
            </a:r>
          </a:p>
          <a:p>
            <a:pPr algn="r" rtl="1"/>
            <a:r>
              <a:rPr lang="fa-IR" sz="2800" dirty="0" smtClean="0"/>
              <a:t>پروانه </a:t>
            </a:r>
            <a:r>
              <a:rPr lang="fa-IR" sz="2800" dirty="0"/>
              <a:t>ابريشم باف ناجور (شكل شناسي، زيست شناسي، نحوه خسارت، و روش کنترل) </a:t>
            </a:r>
          </a:p>
          <a:p>
            <a:pPr algn="r" rtl="1"/>
            <a:r>
              <a:rPr lang="fa-IR" sz="2800" dirty="0"/>
              <a:t>سفيده بزرگ كلم (شكل شناسي، زيست شناسي، نحوه خسارت، و روش کنترل) </a:t>
            </a:r>
            <a:endParaRPr lang="fa-IR" sz="2800" dirty="0" smtClean="0"/>
          </a:p>
          <a:p>
            <a:pPr algn="r" rtl="1"/>
            <a:r>
              <a:rPr lang="fa-IR" sz="2800" dirty="0"/>
              <a:t>بيد كلم   (شب پره پشت الماسي) (شكل شناسي، زيست شناسي، نحوه خسارت، و روش کنترل) </a:t>
            </a:r>
            <a:endParaRPr lang="fa-IR" sz="2800" dirty="0" smtClean="0"/>
          </a:p>
          <a:p>
            <a:pPr algn="r" rtl="1"/>
            <a:r>
              <a:rPr lang="fa-IR" sz="2800" dirty="0"/>
              <a:t>پروانه برگخوار </a:t>
            </a:r>
            <a:r>
              <a:rPr lang="fa-IR" sz="2800" dirty="0" smtClean="0"/>
              <a:t>نمدار </a:t>
            </a:r>
            <a:r>
              <a:rPr lang="fa-IR" sz="2800" dirty="0"/>
              <a:t>(شكل شناسي، زيست شناسي، نحوه خسارت، و روش کنترل) </a:t>
            </a:r>
            <a:endParaRPr lang="fa-IR" sz="2800" dirty="0" smtClean="0"/>
          </a:p>
          <a:p>
            <a:pPr algn="r" rtl="1"/>
            <a:r>
              <a:rPr lang="fa-IR" sz="2800" dirty="0"/>
              <a:t>آفات </a:t>
            </a:r>
            <a:r>
              <a:rPr lang="fa-IR" sz="2800" dirty="0" smtClean="0"/>
              <a:t>پوستخوار</a:t>
            </a:r>
          </a:p>
          <a:p>
            <a:pPr algn="r" rtl="1"/>
            <a:r>
              <a:rPr lang="fa-IR" sz="2800" dirty="0"/>
              <a:t>پوستخوار بزرگ نارون (شكل شناسي، زيست شناسي، نحوه خسارت، و روش کنترل) 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956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3976" y="2497930"/>
            <a:ext cx="2355055" cy="942975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یازدهم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7436" y="338137"/>
            <a:ext cx="6305549" cy="6205537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/>
              <a:t>اهمیت بیماری های گیاهی</a:t>
            </a:r>
          </a:p>
          <a:p>
            <a:pPr algn="r" rtl="1"/>
            <a:r>
              <a:rPr lang="fa-IR" sz="2800" dirty="0" smtClean="0"/>
              <a:t>تعریف بیماری گیاهی و علائم آن در گیاه</a:t>
            </a:r>
          </a:p>
          <a:p>
            <a:pPr algn="r" rtl="1"/>
            <a:r>
              <a:rPr lang="fa-IR" sz="2800" dirty="0" smtClean="0"/>
              <a:t>معنی برخی اصطلاحات مثل نکروز و کلروز و بوته میری و بلایت و فیلودی و اپیناستی و گال و ...</a:t>
            </a:r>
          </a:p>
          <a:p>
            <a:pPr algn="r" rtl="1"/>
            <a:r>
              <a:rPr lang="fa-IR" sz="2800" dirty="0" smtClean="0"/>
              <a:t>تاریخچه</a:t>
            </a:r>
          </a:p>
          <a:p>
            <a:pPr algn="r" rtl="1"/>
            <a:r>
              <a:rPr lang="fa-IR" sz="2800" dirty="0"/>
              <a:t>تقسیم بندی بیماری های گیاهی</a:t>
            </a:r>
          </a:p>
          <a:p>
            <a:pPr algn="r" rtl="1"/>
            <a:r>
              <a:rPr lang="fa-IR" sz="2800" dirty="0"/>
              <a:t>انواع انگل (</a:t>
            </a:r>
            <a:r>
              <a:rPr lang="fa-IR" sz="2800" dirty="0" smtClean="0"/>
              <a:t>اجباری </a:t>
            </a:r>
            <a:r>
              <a:rPr lang="fa-IR" sz="2800" dirty="0"/>
              <a:t>و </a:t>
            </a:r>
            <a:r>
              <a:rPr lang="fa-IR" sz="2800" dirty="0" smtClean="0"/>
              <a:t>غیر اجباری)</a:t>
            </a:r>
          </a:p>
          <a:p>
            <a:pPr algn="r" rtl="1"/>
            <a:r>
              <a:rPr lang="fa-IR" sz="2800" dirty="0"/>
              <a:t>ساپروفیت</a:t>
            </a:r>
          </a:p>
          <a:p>
            <a:pPr algn="r" rtl="1"/>
            <a:r>
              <a:rPr lang="fa-IR" sz="2800" dirty="0"/>
              <a:t>عوامل موثر در ایجاد </a:t>
            </a:r>
            <a:r>
              <a:rPr lang="fa-IR" sz="2800" dirty="0" smtClean="0"/>
              <a:t>بیماری</a:t>
            </a:r>
          </a:p>
          <a:p>
            <a:pPr algn="r" rtl="1"/>
            <a:r>
              <a:rPr lang="fa-IR" sz="2800" dirty="0"/>
              <a:t>مراحل ایجاد بیماری</a:t>
            </a:r>
          </a:p>
          <a:p>
            <a:pPr algn="r" rtl="1"/>
            <a:r>
              <a:rPr lang="fa-IR" sz="2800" dirty="0"/>
              <a:t>تلقیح، آغشتگی یا مایه زنی </a:t>
            </a:r>
            <a:endParaRPr lang="en-US" sz="2800" dirty="0" smtClean="0"/>
          </a:p>
          <a:p>
            <a:pPr algn="r" rtl="1"/>
            <a:r>
              <a:rPr lang="fa-IR" sz="2800" dirty="0"/>
              <a:t>نفوذ عامل بیماری به داخل بافت میزبان </a:t>
            </a:r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375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5381" y="2469357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دوازدهم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1679" y="333377"/>
            <a:ext cx="6862761" cy="5938836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عفونت یا ابتلا به بیماری </a:t>
            </a:r>
            <a:endParaRPr lang="en-US" dirty="0" smtClean="0"/>
          </a:p>
          <a:p>
            <a:pPr algn="r" rtl="1"/>
            <a:r>
              <a:rPr lang="fa-IR" dirty="0"/>
              <a:t>دوره کمون </a:t>
            </a:r>
            <a:endParaRPr lang="en-US" dirty="0" smtClean="0"/>
          </a:p>
          <a:p>
            <a:pPr algn="r" rtl="1"/>
            <a:r>
              <a:rPr lang="fa-IR" dirty="0"/>
              <a:t>ظهور علائم </a:t>
            </a:r>
            <a:endParaRPr lang="fa-IR" dirty="0" smtClean="0"/>
          </a:p>
          <a:p>
            <a:pPr algn="r" rtl="1"/>
            <a:r>
              <a:rPr lang="fa-IR" dirty="0"/>
              <a:t>رشد و نمو، انتشار و زمستان گذرانی یا تابستان گذرانی </a:t>
            </a:r>
            <a:r>
              <a:rPr lang="fa-IR" dirty="0" smtClean="0"/>
              <a:t>پاتوژن</a:t>
            </a:r>
          </a:p>
          <a:p>
            <a:pPr algn="r" rtl="1"/>
            <a:r>
              <a:rPr lang="fa-IR" dirty="0"/>
              <a:t>اصول کخ</a:t>
            </a:r>
          </a:p>
          <a:p>
            <a:pPr algn="r" rtl="1"/>
            <a:r>
              <a:rPr lang="fa-IR" dirty="0" smtClean="0"/>
              <a:t>اهمیت </a:t>
            </a:r>
            <a:r>
              <a:rPr lang="fa-IR" dirty="0"/>
              <a:t>قارچها</a:t>
            </a:r>
          </a:p>
          <a:p>
            <a:pPr algn="r" rtl="1"/>
            <a:r>
              <a:rPr lang="fa-IR" dirty="0"/>
              <a:t>اندام </a:t>
            </a:r>
            <a:r>
              <a:rPr lang="fa-IR" dirty="0" smtClean="0"/>
              <a:t>رویشی، اسپور، هیف، پلاسمود، سلولهای منفرد </a:t>
            </a:r>
          </a:p>
          <a:p>
            <a:pPr algn="r" rtl="1"/>
            <a:r>
              <a:rPr lang="fa-IR" dirty="0" smtClean="0"/>
              <a:t>تولید مثل جنسی و غیر جنسی قارچها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437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765381" y="2469357"/>
            <a:ext cx="29622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سیزدهم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575618" y="1204912"/>
            <a:ext cx="6056115" cy="4581526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fa-IR" sz="2800" dirty="0"/>
              <a:t>بیماری قارچی سفیدک سطحی رز 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/>
              <a:t>بیماری </a:t>
            </a:r>
            <a:r>
              <a:rPr lang="fa-IR" sz="2800" dirty="0"/>
              <a:t>قارچی پوسیدگی های ریشه و </a:t>
            </a:r>
            <a:r>
              <a:rPr lang="fa-IR" sz="2800" dirty="0" smtClean="0"/>
              <a:t>طوقه</a:t>
            </a:r>
          </a:p>
          <a:p>
            <a:pPr algn="r" rtl="1">
              <a:lnSpc>
                <a:spcPct val="150000"/>
              </a:lnSpc>
            </a:pPr>
            <a:r>
              <a:rPr lang="fa-IR" sz="2800" dirty="0"/>
              <a:t>عامل بیماری، نحوه انتشار و چرخه زیستی </a:t>
            </a:r>
            <a:endParaRPr lang="fa-IR" sz="2800" dirty="0" smtClean="0"/>
          </a:p>
          <a:p>
            <a:pPr algn="r" rtl="1">
              <a:lnSpc>
                <a:spcPct val="150000"/>
              </a:lnSpc>
            </a:pPr>
            <a:r>
              <a:rPr lang="fa-IR" sz="2800" dirty="0"/>
              <a:t>علائم بیماری فیتوفتورا </a:t>
            </a:r>
            <a:endParaRPr lang="fa-IR" sz="2800" dirty="0" smtClean="0"/>
          </a:p>
          <a:p>
            <a:pPr algn="r" rtl="1">
              <a:lnSpc>
                <a:spcPct val="150000"/>
              </a:lnSpc>
            </a:pPr>
            <a:r>
              <a:rPr lang="fa-IR" sz="2800" dirty="0" smtClean="0"/>
              <a:t>راههای پیشگیری</a:t>
            </a:r>
            <a:r>
              <a:rPr lang="fa-IR" sz="2800" dirty="0"/>
              <a:t> ودرمان بیماری های پوسیدگی طوقه و ریشه </a:t>
            </a:r>
            <a:endParaRPr lang="fa-IR" sz="2800" dirty="0" smtClean="0"/>
          </a:p>
        </p:txBody>
      </p:sp>
    </p:spTree>
    <p:extLst>
      <p:ext uri="{BB962C8B-B14F-4D97-AF65-F5344CB8AC3E}">
        <p14:creationId xmlns:p14="http://schemas.microsoft.com/office/powerpoint/2010/main" val="2256509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29613" y="2469357"/>
            <a:ext cx="339804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B Koodak"/>
              </a:rPr>
              <a:t>جلسه چهاردهم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B Koodak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23009" y="305991"/>
            <a:ext cx="5206604" cy="610909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باکتریها</a:t>
            </a:r>
            <a:endParaRPr kumimoji="0" lang="fa-I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بیماری آتشک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شانکر باکتریایی درختان هسته 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دار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کنترل 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شیمیایی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گیاهان انگل گل 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دار</a:t>
            </a:r>
          </a:p>
          <a:p>
            <a:pPr lvl="0" algn="r" rtl="1">
              <a:lnSpc>
                <a:spcPct val="150000"/>
              </a:lnSpc>
            </a:pPr>
            <a:r>
              <a:rPr lang="fa-IR" sz="2800" dirty="0">
                <a:solidFill>
                  <a:srgbClr val="000000"/>
                </a:solidFill>
              </a:rPr>
              <a:t>داروش یا داردوست </a:t>
            </a:r>
          </a:p>
          <a:p>
            <a:pPr lvl="0" algn="r" rtl="1">
              <a:lnSpc>
                <a:spcPct val="150000"/>
              </a:lnSpc>
            </a:pPr>
            <a:r>
              <a:rPr lang="fa-IR" sz="2800" dirty="0">
                <a:solidFill>
                  <a:srgbClr val="000000"/>
                </a:solidFill>
              </a:rPr>
              <a:t>سس درخت و درختچه </a:t>
            </a:r>
          </a:p>
          <a:p>
            <a:pPr lvl="0" algn="r" rtl="1">
              <a:lnSpc>
                <a:spcPct val="150000"/>
              </a:lnSpc>
            </a:pPr>
            <a:r>
              <a:rPr lang="fa-IR" sz="2800" dirty="0">
                <a:solidFill>
                  <a:srgbClr val="000000"/>
                </a:solidFill>
              </a:rPr>
              <a:t>گل جالیز 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932983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5382" y="2483644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پانزدهم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342" y="433388"/>
            <a:ext cx="6862761" cy="6096000"/>
          </a:xfrm>
          <a:solidFill>
            <a:srgbClr val="FFFFCC"/>
          </a:solidFill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fa-IR" sz="2800" dirty="0" smtClean="0"/>
              <a:t>ویژگی ویروسها، مقایسه </a:t>
            </a:r>
            <a:r>
              <a:rPr lang="fa-IR" sz="2800" dirty="0"/>
              <a:t>ویروسها با سلولهای </a:t>
            </a:r>
            <a:r>
              <a:rPr lang="fa-IR" sz="2800" dirty="0" smtClean="0"/>
              <a:t>زنده</a:t>
            </a:r>
          </a:p>
          <a:p>
            <a:pPr algn="r" rtl="1">
              <a:lnSpc>
                <a:spcPct val="150000"/>
              </a:lnSpc>
            </a:pPr>
            <a:r>
              <a:rPr lang="fa-IR" sz="2800" dirty="0"/>
              <a:t>تکثیر ویروس</a:t>
            </a:r>
          </a:p>
          <a:p>
            <a:pPr algn="r" rtl="1">
              <a:lnSpc>
                <a:spcPct val="150000"/>
              </a:lnSpc>
            </a:pPr>
            <a:r>
              <a:rPr lang="fa-IR" sz="2800" dirty="0"/>
              <a:t>ویژگیهای یک موجود زنده تک سلولی</a:t>
            </a:r>
          </a:p>
          <a:p>
            <a:pPr algn="r" rtl="1">
              <a:lnSpc>
                <a:spcPct val="150000"/>
              </a:lnSpc>
            </a:pPr>
            <a:r>
              <a:rPr lang="fa-IR" sz="2800" dirty="0"/>
              <a:t>علائم بیماریهای </a:t>
            </a:r>
            <a:r>
              <a:rPr lang="fa-IR" sz="2800" dirty="0" smtClean="0"/>
              <a:t>ویروسی</a:t>
            </a:r>
          </a:p>
          <a:p>
            <a:pPr algn="r" rtl="1">
              <a:lnSpc>
                <a:spcPct val="150000"/>
              </a:lnSpc>
            </a:pPr>
            <a:r>
              <a:rPr lang="fa-IR" sz="2800" dirty="0"/>
              <a:t>شکستگی رنگ گل لاله </a:t>
            </a:r>
            <a:endParaRPr lang="fa-IR" sz="2800" dirty="0" smtClean="0"/>
          </a:p>
          <a:p>
            <a:pPr algn="r" rtl="1">
              <a:lnSpc>
                <a:spcPct val="150000"/>
              </a:lnSpc>
            </a:pPr>
            <a:r>
              <a:rPr lang="fa-IR" sz="2800" dirty="0"/>
              <a:t>ویروس‌ موزائیک رز </a:t>
            </a:r>
            <a:endParaRPr lang="fa-IR" sz="2800" dirty="0" smtClean="0"/>
          </a:p>
          <a:p>
            <a:pPr algn="r" rtl="1">
              <a:lnSpc>
                <a:spcPct val="150000"/>
              </a:lnSpc>
            </a:pPr>
            <a:r>
              <a:rPr lang="fa-IR" sz="2800" dirty="0"/>
              <a:t>ویروس‌ موزائیک شب بو </a:t>
            </a:r>
            <a:endParaRPr lang="fa-IR" sz="2800" dirty="0" smtClean="0"/>
          </a:p>
          <a:p>
            <a:pPr algn="r" rtl="1">
              <a:lnSpc>
                <a:spcPct val="150000"/>
              </a:lnSpc>
            </a:pPr>
            <a:r>
              <a:rPr lang="fa-IR" sz="2800" dirty="0"/>
              <a:t>ویروس پیچش برگ </a:t>
            </a:r>
            <a:r>
              <a:rPr lang="fa-IR" sz="2800" dirty="0" smtClean="0"/>
              <a:t>رز</a:t>
            </a:r>
          </a:p>
          <a:p>
            <a:pPr algn="r" rtl="1">
              <a:lnSpc>
                <a:spcPct val="150000"/>
              </a:lnSpc>
            </a:pPr>
            <a:endParaRPr lang="fa-IR" sz="2800" dirty="0" smtClean="0"/>
          </a:p>
          <a:p>
            <a:pPr algn="r" rtl="1">
              <a:lnSpc>
                <a:spcPct val="150000"/>
              </a:lnSpc>
            </a:pP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288725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0040" y="2326482"/>
            <a:ext cx="3426619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</a:t>
            </a:r>
            <a:r>
              <a:rPr lang="fa-IR" dirty="0" smtClean="0">
                <a:solidFill>
                  <a:srgbClr val="FFFF00"/>
                </a:solidFill>
              </a:rPr>
              <a:t>شانزدهم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279" y="904875"/>
            <a:ext cx="6862761" cy="4710111"/>
          </a:xfrm>
          <a:solidFill>
            <a:srgbClr val="FFFFCC"/>
          </a:solidFill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fa-IR" sz="2800" dirty="0" smtClean="0"/>
              <a:t>نماتودهای </a:t>
            </a:r>
            <a:r>
              <a:rPr lang="fa-IR" sz="2800" dirty="0"/>
              <a:t>پارازیت </a:t>
            </a:r>
            <a:r>
              <a:rPr lang="fa-IR" sz="2800" dirty="0" smtClean="0"/>
              <a:t>گیاهی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/>
              <a:t>خسارت نماتود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/>
              <a:t>نحوه مبارزه با نماتود</a:t>
            </a:r>
          </a:p>
          <a:p>
            <a:pPr algn="r" rtl="1">
              <a:lnSpc>
                <a:spcPct val="150000"/>
              </a:lnSpc>
            </a:pPr>
            <a:r>
              <a:rPr lang="fa-IR" sz="2800" dirty="0" smtClean="0"/>
              <a:t>تغذیه گیاه و علائم کمبود عناصر </a:t>
            </a:r>
            <a:r>
              <a:rPr lang="fa-IR" sz="2800" dirty="0" smtClean="0"/>
              <a:t>مختلف</a:t>
            </a:r>
          </a:p>
          <a:p>
            <a:pPr algn="r" rtl="1">
              <a:lnSpc>
                <a:spcPct val="150000"/>
              </a:lnSpc>
            </a:pPr>
            <a:r>
              <a:rPr lang="fa-IR" sz="2800" dirty="0"/>
              <a:t>ازت، گوگرد، فسفر، كلسیم، منیزیم، پتاسیم، آهن، منگنز، بر، روی، مس، مولیبدن، کلر، سدیم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fa-IR" sz="2800" dirty="0"/>
          </a:p>
          <a:p>
            <a:pPr algn="r" rtl="1">
              <a:lnSpc>
                <a:spcPct val="150000"/>
              </a:lnSpc>
            </a:pPr>
            <a:endParaRPr lang="fa-IR" sz="2800" dirty="0" smtClean="0"/>
          </a:p>
          <a:p>
            <a:pPr algn="r" rtl="1">
              <a:lnSpc>
                <a:spcPct val="150000"/>
              </a:lnSpc>
            </a:pPr>
            <a:endParaRPr lang="fa-IR" sz="2800" dirty="0"/>
          </a:p>
        </p:txBody>
      </p:sp>
    </p:spTree>
    <p:extLst>
      <p:ext uri="{BB962C8B-B14F-4D97-AF65-F5344CB8AC3E}">
        <p14:creationId xmlns:p14="http://schemas.microsoft.com/office/powerpoint/2010/main" val="126506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D4D39-301C-42CF-8E8A-1F36CCF15B05}" type="slidenum">
              <a:rPr kumimoji="0" lang="fa-I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a-I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Tahoma" panose="020B0604030504040204" pitchFamily="34" charset="0"/>
            </a:endParaRPr>
          </a:p>
        </p:txBody>
      </p:sp>
      <p:pic>
        <p:nvPicPr>
          <p:cNvPr id="61442" name="Picture 2" descr="F:\Ax\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886" y="313509"/>
            <a:ext cx="11456125" cy="62832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257801" y="609600"/>
            <a:ext cx="1790875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0" b="1" i="0" u="none" strike="noStrike" kern="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IranNastaliq" pitchFamily="18" charset="0"/>
                <a:ea typeface="Tahoma" pitchFamily="34" charset="0"/>
                <a:cs typeface="IranNastaliq" pitchFamily="18" charset="0"/>
              </a:rPr>
              <a:t>با سپاس</a:t>
            </a:r>
            <a:endParaRPr kumimoji="0" lang="en-US" sz="11000" b="1" i="0" u="none" strike="noStrike" kern="0" cap="all" spc="0" normalizeH="0" baseline="0" noProof="0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IranNastaliq" pitchFamily="18" charset="0"/>
              <a:ea typeface="Tahoma" pitchFamily="34" charset="0"/>
              <a:cs typeface="IranNastaliq" pitchFamily="18" charset="0"/>
            </a:endParaRPr>
          </a:p>
        </p:txBody>
      </p:sp>
      <p:pic>
        <p:nvPicPr>
          <p:cNvPr id="5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72200" y="173038"/>
            <a:ext cx="4495800" cy="3651250"/>
          </a:xfrm>
          <a:prstGeom prst="rect">
            <a:avLst/>
          </a:prstGeom>
          <a:noFill/>
        </p:spPr>
      </p:pic>
      <p:pic>
        <p:nvPicPr>
          <p:cNvPr id="6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752600" y="2133600"/>
            <a:ext cx="4495800" cy="365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981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990</Words>
  <Application>Microsoft Office PowerPoint</Application>
  <PresentationFormat>Widescreen</PresentationFormat>
  <Paragraphs>168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B Koodak</vt:lpstr>
      <vt:lpstr>B Lotus</vt:lpstr>
      <vt:lpstr>IranNastaliq</vt:lpstr>
      <vt:lpstr>Tahoma</vt:lpstr>
      <vt:lpstr>Times New Roman</vt:lpstr>
      <vt:lpstr>Verdana</vt:lpstr>
      <vt:lpstr>Wingdings 2</vt:lpstr>
      <vt:lpstr>6_Default Design</vt:lpstr>
      <vt:lpstr>Aspect</vt:lpstr>
      <vt:lpstr>1_Aspect</vt:lpstr>
      <vt:lpstr>PowerPoint Presentation</vt:lpstr>
      <vt:lpstr>PowerPoint Presentation</vt:lpstr>
      <vt:lpstr>جلسه اول</vt:lpstr>
      <vt:lpstr>جلسه دوم</vt:lpstr>
      <vt:lpstr>جلسه سوم</vt:lpstr>
      <vt:lpstr>جلسه چهارم</vt:lpstr>
      <vt:lpstr>جلسه پنجم</vt:lpstr>
      <vt:lpstr>جلسه ششم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PowerPoint Presentation</vt:lpstr>
      <vt:lpstr>PowerPoint Presentation</vt:lpstr>
      <vt:lpstr>جلسه پانزدهم</vt:lpstr>
      <vt:lpstr>جلسه شانزدهم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69</cp:revision>
  <dcterms:created xsi:type="dcterms:W3CDTF">2018-10-17T16:42:56Z</dcterms:created>
  <dcterms:modified xsi:type="dcterms:W3CDTF">2018-12-05T19:17:41Z</dcterms:modified>
</cp:coreProperties>
</file>