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B393-9B7D-4C34-9082-F1301FAFF246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</a:t>
            </a:r>
            <a:r>
              <a:rPr lang="fa-IR" dirty="0" smtClean="0"/>
              <a:t>خاکشناسی</a:t>
            </a:r>
            <a:r>
              <a:rPr lang="fa-IR" dirty="0"/>
              <a:t> </a:t>
            </a:r>
            <a:r>
              <a:rPr lang="fa-IR" dirty="0" smtClean="0"/>
              <a:t>عمومی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2800" dirty="0" smtClean="0"/>
              <a:t>علیرضا شهریاری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واحد/ 2 واحد تئوری و 1 واحد عملی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5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تعریف و چگونگی تشکیل خاک</a:t>
            </a:r>
          </a:p>
          <a:p>
            <a:pPr algn="r"/>
            <a:r>
              <a:rPr lang="fa-IR" dirty="0" smtClean="0"/>
              <a:t>اهمیت خاک</a:t>
            </a:r>
          </a:p>
          <a:p>
            <a:pPr algn="r"/>
            <a:r>
              <a:rPr lang="fa-IR" dirty="0" smtClean="0"/>
              <a:t>تفاوت دیدگاه ها به خاک</a:t>
            </a:r>
          </a:p>
          <a:p>
            <a:pPr algn="r"/>
            <a:r>
              <a:rPr lang="en-US" dirty="0" smtClean="0"/>
              <a:t>USDA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عوامل تشکیل دهنده خاک</a:t>
            </a:r>
          </a:p>
          <a:p>
            <a:pPr algn="r"/>
            <a:r>
              <a:rPr lang="fa-IR" dirty="0" smtClean="0"/>
              <a:t>خواص فیزیکی خاک</a:t>
            </a:r>
          </a:p>
          <a:p>
            <a:pPr algn="r"/>
            <a:r>
              <a:rPr lang="fa-IR" dirty="0" smtClean="0"/>
              <a:t>بافت/ ساختمان/ تخلخل/ نفوذپذیری/ تراکم/ رطوبت/ رنگ</a:t>
            </a:r>
          </a:p>
          <a:p>
            <a:pPr algn="r"/>
            <a:r>
              <a:rPr lang="fa-IR" dirty="0" smtClean="0"/>
              <a:t>پدولوژی و ادافولوژی</a:t>
            </a:r>
          </a:p>
          <a:p>
            <a:pPr algn="r"/>
            <a:r>
              <a:rPr lang="fa-IR" dirty="0" smtClean="0"/>
              <a:t>چگونگی تشکیل خاک</a:t>
            </a:r>
          </a:p>
          <a:p>
            <a:pPr algn="r"/>
            <a:r>
              <a:rPr lang="fa-IR" dirty="0" smtClean="0"/>
              <a:t>سنگهای اذرین/ سنگهای رسوبی/ سنگهای دگرگونی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7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خواص شیمیایی خاک</a:t>
            </a:r>
          </a:p>
          <a:p>
            <a:pPr algn="r"/>
            <a:r>
              <a:rPr lang="fa-IR" dirty="0" smtClean="0"/>
              <a:t>ترکیبات شیمیایی مواد تشکیل دهنده خاک/ واکنش خاک/ پدیده تبادل</a:t>
            </a:r>
          </a:p>
          <a:p>
            <a:pPr algn="r"/>
            <a:r>
              <a:rPr lang="fa-IR" dirty="0" smtClean="0"/>
              <a:t>هوازدگی</a:t>
            </a:r>
          </a:p>
          <a:p>
            <a:pPr marL="0" indent="0" algn="r">
              <a:buNone/>
            </a:pPr>
            <a:r>
              <a:rPr lang="fa-IR" dirty="0" smtClean="0"/>
              <a:t>هوازدگی فیزیکی/هوازدگی شیمیایی؟ هوازدگی بیولوژیکی</a:t>
            </a:r>
          </a:p>
          <a:p>
            <a:pPr marL="0" indent="0" algn="r">
              <a:buNone/>
            </a:pPr>
            <a:r>
              <a:rPr lang="fa-IR" dirty="0" smtClean="0"/>
              <a:t>خواص بیولوژیکی(موجودات زنده قارچ ها و باکتری های همزیست و تاثیر انها بر خصوصیات خاک)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375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مواد الی و رابطه ان با خصوصیات خاک</a:t>
            </a:r>
          </a:p>
          <a:p>
            <a:pPr algn="r"/>
            <a:r>
              <a:rPr lang="fa-IR" dirty="0" smtClean="0"/>
              <a:t>عوامل خاکسازی</a:t>
            </a:r>
          </a:p>
          <a:p>
            <a:pPr algn="r"/>
            <a:r>
              <a:rPr lang="fa-IR" dirty="0" smtClean="0"/>
              <a:t>عناصر تشکیل دهنده خاک</a:t>
            </a:r>
          </a:p>
          <a:p>
            <a:pPr algn="r"/>
            <a:r>
              <a:rPr lang="fa-IR" dirty="0" smtClean="0"/>
              <a:t>فیزیک خاک</a:t>
            </a:r>
          </a:p>
          <a:p>
            <a:pPr algn="r"/>
            <a:r>
              <a:rPr lang="fa-IR" dirty="0" smtClean="0"/>
              <a:t>بافت/ساختمان/تخلخل/نفوذپذیری/رطوبت رنگ و ثبات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51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حاصلخیزی خاک</a:t>
            </a:r>
          </a:p>
          <a:p>
            <a:pPr algn="r"/>
            <a:r>
              <a:rPr lang="fa-IR" dirty="0" smtClean="0"/>
              <a:t>مثلث بافت خاک</a:t>
            </a:r>
          </a:p>
          <a:p>
            <a:pPr algn="r"/>
            <a:r>
              <a:rPr lang="fa-IR" dirty="0" smtClean="0"/>
              <a:t>اصلاح بافت خاک</a:t>
            </a:r>
          </a:p>
          <a:p>
            <a:pPr algn="r"/>
            <a:r>
              <a:rPr lang="fa-IR" dirty="0" smtClean="0"/>
              <a:t>روشهای تعین بافت خاک</a:t>
            </a:r>
          </a:p>
          <a:p>
            <a:pPr algn="r"/>
            <a:r>
              <a:rPr lang="fa-IR" dirty="0" smtClean="0"/>
              <a:t>نمایش فیلم در مورد دنیای درون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27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ساختمان خاک</a:t>
            </a:r>
          </a:p>
          <a:p>
            <a:pPr algn="r"/>
            <a:r>
              <a:rPr lang="fa-IR" dirty="0" smtClean="0"/>
              <a:t>عوامل موثر در تشکیل ساختمان خاک</a:t>
            </a:r>
          </a:p>
          <a:p>
            <a:pPr algn="r"/>
            <a:r>
              <a:rPr lang="fa-IR" dirty="0" smtClean="0"/>
              <a:t>تقسیم بندی ساختمان خاک</a:t>
            </a:r>
          </a:p>
          <a:p>
            <a:pPr algn="r"/>
            <a:r>
              <a:rPr lang="fa-IR" dirty="0" smtClean="0"/>
              <a:t>وزن مخصوص خاک</a:t>
            </a:r>
          </a:p>
          <a:p>
            <a:pPr algn="r"/>
            <a:r>
              <a:rPr lang="fa-IR" dirty="0" smtClean="0"/>
              <a:t>وزن مخصوص ظاهری خاک</a:t>
            </a:r>
          </a:p>
          <a:p>
            <a:pPr algn="r"/>
            <a:r>
              <a:rPr lang="fa-IR" dirty="0" smtClean="0"/>
              <a:t>وزن مخصوص حقیقی خاک</a:t>
            </a:r>
          </a:p>
          <a:p>
            <a:pPr algn="r"/>
            <a:r>
              <a:rPr lang="fa-IR" dirty="0" smtClean="0"/>
              <a:t>تخلخل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97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فرم های مختلف اب در خاک</a:t>
            </a:r>
          </a:p>
          <a:p>
            <a:pPr algn="r"/>
            <a:r>
              <a:rPr lang="fa-IR" dirty="0" smtClean="0"/>
              <a:t>اب ثقل/اب ظرفیت زراعی/اب نقطه پژمردگی/اب هیگروسکپی</a:t>
            </a:r>
          </a:p>
          <a:p>
            <a:pPr algn="r"/>
            <a:r>
              <a:rPr lang="fa-IR" dirty="0" smtClean="0"/>
              <a:t>میزان رطوبت خاک</a:t>
            </a:r>
          </a:p>
          <a:p>
            <a:pPr algn="r"/>
            <a:r>
              <a:rPr lang="fa-IR" dirty="0" smtClean="0"/>
              <a:t>میزان رطوبت وزنی یا جرمی خاک</a:t>
            </a:r>
          </a:p>
          <a:p>
            <a:pPr algn="r"/>
            <a:r>
              <a:rPr lang="fa-IR" dirty="0" smtClean="0"/>
              <a:t>میزان رطوبت حجمی خاک</a:t>
            </a:r>
          </a:p>
          <a:p>
            <a:pPr algn="r"/>
            <a:r>
              <a:rPr lang="fa-IR" dirty="0" smtClean="0"/>
              <a:t>درصد اشباع رطوبتی </a:t>
            </a:r>
            <a:r>
              <a:rPr lang="en-US" dirty="0" smtClean="0"/>
              <a:t>SP </a:t>
            </a:r>
          </a:p>
          <a:p>
            <a:pPr algn="r"/>
            <a:r>
              <a:rPr lang="fa-IR" dirty="0" smtClean="0"/>
              <a:t>نفوذپذیری</a:t>
            </a:r>
          </a:p>
          <a:p>
            <a:pPr algn="r"/>
            <a:r>
              <a:rPr lang="fa-IR" dirty="0" smtClean="0"/>
              <a:t>رنگ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61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ثبات خاک</a:t>
            </a:r>
          </a:p>
          <a:p>
            <a:pPr algn="r"/>
            <a:r>
              <a:rPr lang="fa-IR" dirty="0" smtClean="0"/>
              <a:t>شیمی خاک</a:t>
            </a:r>
          </a:p>
          <a:p>
            <a:pPr algn="r"/>
            <a:r>
              <a:rPr lang="fa-IR" dirty="0" smtClean="0"/>
              <a:t>خواص شیمیایی خاک</a:t>
            </a:r>
          </a:p>
          <a:p>
            <a:pPr algn="r"/>
            <a:r>
              <a:rPr lang="fa-IR" dirty="0" smtClean="0"/>
              <a:t>کلوئیدهای خاک</a:t>
            </a:r>
          </a:p>
          <a:p>
            <a:pPr marL="0" indent="0" algn="r">
              <a:buNone/>
            </a:pPr>
            <a:r>
              <a:rPr lang="fa-IR" dirty="0" smtClean="0"/>
              <a:t>مبانی ساختمان رس های سیلیکاتی لایه ای</a:t>
            </a:r>
          </a:p>
        </p:txBody>
      </p:sp>
    </p:spTree>
    <p:extLst>
      <p:ext uri="{BB962C8B-B14F-4D97-AF65-F5344CB8AC3E}">
        <p14:creationId xmlns:p14="http://schemas.microsoft.com/office/powerpoint/2010/main" val="9337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منابع بار بر روی کلوئیدهای خاک</a:t>
            </a:r>
          </a:p>
          <a:p>
            <a:pPr algn="r"/>
            <a:r>
              <a:rPr lang="en-US" dirty="0" smtClean="0"/>
              <a:t> </a:t>
            </a:r>
            <a:r>
              <a:rPr lang="fa-IR" dirty="0" smtClean="0"/>
              <a:t> ظرفیت تبادل کاتیونی </a:t>
            </a:r>
            <a:r>
              <a:rPr lang="en-US" dirty="0" smtClean="0"/>
              <a:t>CEC</a:t>
            </a:r>
            <a:endParaRPr lang="fa-IR" dirty="0" smtClean="0"/>
          </a:p>
          <a:p>
            <a:pPr algn="r"/>
            <a:r>
              <a:rPr lang="fa-IR" dirty="0" smtClean="0"/>
              <a:t>درصد اشباع بازی</a:t>
            </a:r>
          </a:p>
          <a:p>
            <a:pPr algn="r"/>
            <a:r>
              <a:rPr lang="fa-IR" dirty="0" smtClean="0"/>
              <a:t>درصد اشباع اسیدی</a:t>
            </a:r>
          </a:p>
          <a:p>
            <a:pPr algn="r"/>
            <a:r>
              <a:rPr lang="fa-IR" dirty="0" smtClean="0"/>
              <a:t>واکنش خاک</a:t>
            </a:r>
            <a:r>
              <a:rPr lang="en-US" dirty="0" smtClean="0"/>
              <a:t> PH</a:t>
            </a:r>
          </a:p>
          <a:p>
            <a:pPr algn="r"/>
            <a:r>
              <a:rPr lang="fa-IR" dirty="0" smtClean="0"/>
              <a:t>اثرات واکنش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0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مشکلات ناشی از خاک های اسیدی</a:t>
            </a:r>
          </a:p>
          <a:p>
            <a:pPr algn="r"/>
            <a:r>
              <a:rPr lang="fa-IR" dirty="0" smtClean="0"/>
              <a:t>اصلاح خاکها از نظر واکنش خاک</a:t>
            </a:r>
          </a:p>
          <a:p>
            <a:pPr algn="r"/>
            <a:r>
              <a:rPr lang="fa-IR" dirty="0" smtClean="0"/>
              <a:t>شوری خاک </a:t>
            </a:r>
            <a:r>
              <a:rPr lang="en-US" dirty="0" smtClean="0"/>
              <a:t>EC</a:t>
            </a:r>
          </a:p>
          <a:p>
            <a:pPr algn="r"/>
            <a:r>
              <a:rPr lang="fa-IR" dirty="0" smtClean="0"/>
              <a:t>بیولوژی خاک </a:t>
            </a:r>
          </a:p>
          <a:p>
            <a:pPr algn="r"/>
            <a:r>
              <a:rPr lang="fa-IR" dirty="0" smtClean="0"/>
              <a:t>حیوانات </a:t>
            </a:r>
            <a:r>
              <a:rPr lang="en-US" dirty="0" smtClean="0"/>
              <a:t>FAUNA</a:t>
            </a:r>
          </a:p>
          <a:p>
            <a:pPr algn="r"/>
            <a:r>
              <a:rPr lang="fa-IR" dirty="0" smtClean="0"/>
              <a:t>گیاهان </a:t>
            </a:r>
            <a:r>
              <a:rPr lang="en-US" dirty="0" smtClean="0"/>
              <a:t>FLORA</a:t>
            </a:r>
          </a:p>
          <a:p>
            <a:pPr algn="r"/>
            <a:r>
              <a:rPr lang="fa-IR" dirty="0" smtClean="0"/>
              <a:t>زنجیره و شبکه غذایی در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2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فراوانی و فعالیت حیاتی</a:t>
            </a:r>
          </a:p>
          <a:p>
            <a:pPr algn="r"/>
            <a:r>
              <a:rPr lang="fa-IR" dirty="0" smtClean="0"/>
              <a:t>منبع انرژی و کربن</a:t>
            </a:r>
          </a:p>
          <a:p>
            <a:pPr algn="r"/>
            <a:r>
              <a:rPr lang="fa-IR" dirty="0" smtClean="0"/>
              <a:t>گذری بر جانداران مهم خاک</a:t>
            </a:r>
          </a:p>
          <a:p>
            <a:pPr algn="r"/>
            <a:r>
              <a:rPr lang="fa-IR" dirty="0" smtClean="0"/>
              <a:t>کرم های خاکی</a:t>
            </a:r>
          </a:p>
          <a:p>
            <a:pPr algn="r"/>
            <a:r>
              <a:rPr lang="fa-IR" dirty="0" smtClean="0"/>
              <a:t>موریانه ها</a:t>
            </a:r>
          </a:p>
          <a:p>
            <a:pPr algn="r"/>
            <a:r>
              <a:rPr lang="fa-IR" dirty="0" smtClean="0"/>
              <a:t>نماتدها</a:t>
            </a:r>
          </a:p>
          <a:p>
            <a:pPr algn="r"/>
            <a:r>
              <a:rPr lang="fa-IR" dirty="0" smtClean="0"/>
              <a:t>تک یاختگان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ریشه گیاهان عالی</a:t>
            </a:r>
          </a:p>
          <a:p>
            <a:pPr algn="r"/>
            <a:r>
              <a:rPr lang="fa-IR" dirty="0" smtClean="0"/>
              <a:t>جلبک های خاک</a:t>
            </a:r>
          </a:p>
          <a:p>
            <a:pPr algn="r"/>
            <a:r>
              <a:rPr lang="fa-IR" dirty="0" smtClean="0"/>
              <a:t>قارچ ها/ اکتینومیست ها/باکتری ها/</a:t>
            </a:r>
          </a:p>
          <a:p>
            <a:pPr algn="r"/>
            <a:r>
              <a:rPr lang="fa-IR" dirty="0" smtClean="0"/>
              <a:t>شرایط موثر در رشد ریزجانداران</a:t>
            </a:r>
          </a:p>
          <a:p>
            <a:pPr algn="r"/>
            <a:r>
              <a:rPr lang="fa-IR" dirty="0" smtClean="0"/>
              <a:t>اثرات مفید موجودات خاک</a:t>
            </a:r>
          </a:p>
          <a:p>
            <a:pPr algn="r"/>
            <a:r>
              <a:rPr lang="fa-IR" dirty="0" smtClean="0"/>
              <a:t>اثرات مضر موجودات خاک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00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حاصلخیزی خاک</a:t>
            </a:r>
          </a:p>
          <a:p>
            <a:pPr algn="r"/>
            <a:r>
              <a:rPr lang="fa-IR" dirty="0" smtClean="0"/>
              <a:t>مواد الی و رابطه ان با خصوصیات خاک</a:t>
            </a:r>
          </a:p>
          <a:p>
            <a:pPr algn="r"/>
            <a:r>
              <a:rPr lang="fa-IR" dirty="0" smtClean="0"/>
              <a:t>کود سبز</a:t>
            </a:r>
          </a:p>
          <a:p>
            <a:pPr algn="r"/>
            <a:r>
              <a:rPr lang="fa-IR" dirty="0" smtClean="0"/>
              <a:t>تجزی مواد الی</a:t>
            </a:r>
          </a:p>
          <a:p>
            <a:pPr algn="r"/>
            <a:r>
              <a:rPr lang="fa-IR" dirty="0" smtClean="0"/>
              <a:t>عوامل موثر ذر رشد گیاه</a:t>
            </a:r>
          </a:p>
          <a:p>
            <a:pPr algn="r"/>
            <a:r>
              <a:rPr lang="fa-IR" dirty="0" smtClean="0"/>
              <a:t>نگهداری از گیاه</a:t>
            </a:r>
          </a:p>
          <a:p>
            <a:pPr algn="r"/>
            <a:r>
              <a:rPr lang="fa-IR" dirty="0" smtClean="0"/>
              <a:t>احتیاج گیاه به اب و اکسیژن</a:t>
            </a:r>
          </a:p>
          <a:p>
            <a:pPr algn="r"/>
            <a:r>
              <a:rPr lang="fa-IR" dirty="0" smtClean="0"/>
              <a:t>عناصر غذایی خاک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7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عناصر غذایی ضروریی گیاه</a:t>
            </a:r>
          </a:p>
          <a:p>
            <a:pPr algn="r"/>
            <a:r>
              <a:rPr lang="fa-IR" dirty="0" smtClean="0"/>
              <a:t>مقدار عناصر غذایی پر مصرف و کم مصرف</a:t>
            </a:r>
          </a:p>
          <a:p>
            <a:pPr algn="r"/>
            <a:r>
              <a:rPr lang="fa-IR" dirty="0" smtClean="0"/>
              <a:t>کمبود عناصر غذایی گیاه</a:t>
            </a:r>
          </a:p>
          <a:p>
            <a:pPr algn="r"/>
            <a:r>
              <a:rPr lang="fa-IR" dirty="0" smtClean="0"/>
              <a:t>روش های تعین کمبود عناصر</a:t>
            </a:r>
          </a:p>
          <a:p>
            <a:pPr algn="r"/>
            <a:r>
              <a:rPr lang="fa-IR" dirty="0" smtClean="0"/>
              <a:t>کودها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5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تخریب خاکها</a:t>
            </a:r>
          </a:p>
          <a:p>
            <a:pPr algn="r"/>
            <a:r>
              <a:rPr lang="fa-IR" dirty="0" smtClean="0"/>
              <a:t>فرسایش خاک و تخریب ان</a:t>
            </a:r>
          </a:p>
          <a:p>
            <a:pPr algn="r"/>
            <a:r>
              <a:rPr lang="fa-IR" dirty="0" smtClean="0"/>
              <a:t>فرسایش ابی</a:t>
            </a:r>
          </a:p>
          <a:p>
            <a:pPr algn="r"/>
            <a:r>
              <a:rPr lang="fa-IR" dirty="0"/>
              <a:t> </a:t>
            </a:r>
            <a:r>
              <a:rPr lang="fa-IR" dirty="0" smtClean="0"/>
              <a:t>فرسایش بادی</a:t>
            </a:r>
          </a:p>
          <a:p>
            <a:pPr algn="r"/>
            <a:r>
              <a:rPr lang="fa-IR" dirty="0" smtClean="0"/>
              <a:t>شوری خاک</a:t>
            </a:r>
          </a:p>
          <a:p>
            <a:pPr algn="r"/>
            <a:r>
              <a:rPr lang="fa-IR" dirty="0" smtClean="0"/>
              <a:t>مشکلات ناشی از شوری</a:t>
            </a:r>
          </a:p>
          <a:p>
            <a:pPr algn="r"/>
            <a:r>
              <a:rPr lang="fa-IR" dirty="0" smtClean="0"/>
              <a:t>انازه گیری شوری</a:t>
            </a:r>
          </a:p>
          <a:p>
            <a:pPr algn="r"/>
            <a:r>
              <a:rPr lang="fa-IR" dirty="0" smtClean="0"/>
              <a:t>اصلاح خاکهای شور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3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fa-IR" dirty="0" smtClean="0"/>
              <a:t>مدیریت کیفیت خاک</a:t>
            </a:r>
          </a:p>
          <a:p>
            <a:pPr marL="0" indent="0" algn="r">
              <a:buNone/>
            </a:pPr>
            <a:r>
              <a:rPr lang="fa-IR" dirty="0" smtClean="0"/>
              <a:t>شناسایی و طبقه بندی خاکها</a:t>
            </a:r>
          </a:p>
          <a:p>
            <a:pPr marL="0" indent="0" algn="r">
              <a:buNone/>
            </a:pPr>
            <a:r>
              <a:rPr lang="fa-IR" dirty="0" smtClean="0"/>
              <a:t>وضیعت سدیم در خاک</a:t>
            </a:r>
          </a:p>
          <a:p>
            <a:pPr marL="0" indent="0" algn="r">
              <a:buNone/>
            </a:pPr>
            <a:r>
              <a:rPr lang="fa-IR" dirty="0" smtClean="0"/>
              <a:t>نسبت جذب سدیم</a:t>
            </a:r>
          </a:p>
          <a:p>
            <a:pPr marL="0" indent="0" algn="r">
              <a:buNone/>
            </a:pPr>
            <a:r>
              <a:rPr lang="fa-IR" dirty="0" smtClean="0"/>
              <a:t>درصد سدیم قابل تبادل</a:t>
            </a:r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2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439</Words>
  <Application>Microsoft Office PowerPoint</Application>
  <PresentationFormat>Widescreen</PresentationFormat>
  <Paragraphs>115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خاکشناسی عمومی علیرضا شهریاری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جلسه پانزدهم</vt:lpstr>
      <vt:lpstr>جلسه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طرح درس خاکشناسی علیرضا شهریاری</dc:title>
  <dc:creator>Windows User</dc:creator>
  <cp:lastModifiedBy>Windows User</cp:lastModifiedBy>
  <cp:revision>10</cp:revision>
  <dcterms:created xsi:type="dcterms:W3CDTF">2018-12-08T06:05:40Z</dcterms:created>
  <dcterms:modified xsi:type="dcterms:W3CDTF">2018-12-09T05:14:39Z</dcterms:modified>
</cp:coreProperties>
</file>