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7" r:id="rId21"/>
    <p:sldId id="278" r:id="rId22"/>
    <p:sldId id="27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60"/>
  </p:normalViewPr>
  <p:slideViewPr>
    <p:cSldViewPr snapToGrid="0">
      <p:cViewPr>
        <p:scale>
          <a:sx n="63" d="100"/>
          <a:sy n="63" d="100"/>
        </p:scale>
        <p:origin x="-114" y="-3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719CB77-6D76-4360-8797-7169B9ACAF9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0009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spTree>
    <p:extLst>
      <p:ext uri="{BB962C8B-B14F-4D97-AF65-F5344CB8AC3E}">
        <p14:creationId xmlns:p14="http://schemas.microsoft.com/office/powerpoint/2010/main" val="2510831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7535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9856DE5-D475-4713-AF2D-A9CE860628EA}"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9CB77-6D76-4360-8797-7169B9ACAF93}" type="slidenum">
              <a:rPr lang="en-US" smtClean="0"/>
              <a:t>‹#›</a:t>
            </a:fld>
            <a:endParaRPr lang="en-US"/>
          </a:p>
        </p:txBody>
      </p:sp>
    </p:spTree>
    <p:extLst>
      <p:ext uri="{BB962C8B-B14F-4D97-AF65-F5344CB8AC3E}">
        <p14:creationId xmlns:p14="http://schemas.microsoft.com/office/powerpoint/2010/main" val="378392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9856DE5-D475-4713-AF2D-A9CE860628EA}" type="datetimeFigureOut">
              <a:rPr lang="en-US" smtClean="0"/>
              <a:t>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19CB77-6D76-4360-8797-7169B9ACAF9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310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9856DE5-D475-4713-AF2D-A9CE860628EA}" type="datetimeFigureOut">
              <a:rPr lang="en-US" smtClean="0"/>
              <a:t>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19CB77-6D76-4360-8797-7169B9ACAF9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794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856DE5-D475-4713-AF2D-A9CE860628EA}" type="datetimeFigureOut">
              <a:rPr lang="en-US" smtClean="0"/>
              <a:t>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19CB77-6D76-4360-8797-7169B9ACAF93}" type="slidenum">
              <a:rPr lang="en-US" smtClean="0"/>
              <a:t>‹#›</a:t>
            </a:fld>
            <a:endParaRPr lang="en-US"/>
          </a:p>
        </p:txBody>
      </p:sp>
    </p:spTree>
    <p:extLst>
      <p:ext uri="{BB962C8B-B14F-4D97-AF65-F5344CB8AC3E}">
        <p14:creationId xmlns:p14="http://schemas.microsoft.com/office/powerpoint/2010/main" val="3303064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856DE5-D475-4713-AF2D-A9CE860628EA}"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9CB77-6D76-4360-8797-7169B9ACAF9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0060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856DE5-D475-4713-AF2D-A9CE860628EA}"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9CB77-6D76-4360-8797-7169B9ACAF93}" type="slidenum">
              <a:rPr lang="en-US" smtClean="0"/>
              <a:t>‹#›</a:t>
            </a:fld>
            <a:endParaRPr lang="en-US"/>
          </a:p>
        </p:txBody>
      </p:sp>
    </p:spTree>
    <p:extLst>
      <p:ext uri="{BB962C8B-B14F-4D97-AF65-F5344CB8AC3E}">
        <p14:creationId xmlns:p14="http://schemas.microsoft.com/office/powerpoint/2010/main" val="705921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856DE5-D475-4713-AF2D-A9CE860628EA}" type="datetimeFigureOut">
              <a:rPr lang="en-US" smtClean="0"/>
              <a:t>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9CB77-6D76-4360-8797-7169B9ACAF93}" type="slidenum">
              <a:rPr lang="en-US" smtClean="0"/>
              <a:t>‹#›</a:t>
            </a:fld>
            <a:endParaRPr lang="en-US"/>
          </a:p>
        </p:txBody>
      </p:sp>
    </p:spTree>
    <p:extLst>
      <p:ext uri="{BB962C8B-B14F-4D97-AF65-F5344CB8AC3E}">
        <p14:creationId xmlns:p14="http://schemas.microsoft.com/office/powerpoint/2010/main" val="150304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592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1680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spTree>
    <p:extLst>
      <p:ext uri="{BB962C8B-B14F-4D97-AF65-F5344CB8AC3E}">
        <p14:creationId xmlns:p14="http://schemas.microsoft.com/office/powerpoint/2010/main" val="688709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9875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7684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1630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9856DE5-D475-4713-AF2D-A9CE860628EA}" type="datetimeFigureOut">
              <a:rPr lang="en-US" smtClean="0"/>
              <a:t>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9CB77-6D76-4360-8797-7169B9ACAF9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7668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9856DE5-D475-4713-AF2D-A9CE860628EA}" type="datetimeFigureOut">
              <a:rPr lang="en-US" smtClean="0"/>
              <a:t>1/16/2017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719CB77-6D76-4360-8797-7169B9ACAF93}" type="slidenum">
              <a:rPr lang="en-US" smtClean="0"/>
              <a:t>‹#›</a:t>
            </a:fld>
            <a:endParaRPr lang="en-US"/>
          </a:p>
        </p:txBody>
      </p:sp>
    </p:spTree>
    <p:extLst>
      <p:ext uri="{BB962C8B-B14F-4D97-AF65-F5344CB8AC3E}">
        <p14:creationId xmlns:p14="http://schemas.microsoft.com/office/powerpoint/2010/main" val="241203324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2553195"/>
            <a:ext cx="6815669" cy="1923802"/>
          </a:xfrm>
        </p:spPr>
        <p:txBody>
          <a:bodyPr/>
          <a:lstStyle/>
          <a:p>
            <a:r>
              <a:rPr lang="fa-IR" sz="2800" b="1" dirty="0" smtClean="0">
                <a:solidFill>
                  <a:schemeClr val="tx1"/>
                </a:solidFill>
              </a:rPr>
              <a:t>بسم </a:t>
            </a:r>
            <a:r>
              <a:rPr lang="fa-IR" sz="2800" b="1" dirty="0">
                <a:solidFill>
                  <a:schemeClr val="tx1"/>
                </a:solidFill>
              </a:rPr>
              <a:t>الله الرحمن </a:t>
            </a:r>
            <a:r>
              <a:rPr lang="fa-IR" sz="2800" b="1" dirty="0" smtClean="0">
                <a:solidFill>
                  <a:schemeClr val="tx1"/>
                </a:solidFill>
              </a:rPr>
              <a:t>الرحیم</a:t>
            </a:r>
            <a:r>
              <a:rPr lang="fa-IR" sz="2800" b="1" dirty="0">
                <a:solidFill>
                  <a:schemeClr val="tx1"/>
                </a:solidFill>
              </a:rPr>
              <a:t/>
            </a:r>
            <a:br>
              <a:rPr lang="fa-IR" sz="2800" b="1" dirty="0">
                <a:solidFill>
                  <a:schemeClr val="tx1"/>
                </a:solidFill>
              </a:rPr>
            </a:br>
            <a:r>
              <a:rPr lang="fa-IR" sz="2800" b="1" dirty="0" smtClean="0">
                <a:solidFill>
                  <a:schemeClr val="tx1"/>
                </a:solidFill>
              </a:rPr>
              <a:t/>
            </a:r>
            <a:br>
              <a:rPr lang="fa-IR" sz="2800" b="1" dirty="0" smtClean="0">
                <a:solidFill>
                  <a:schemeClr val="tx1"/>
                </a:solidFill>
              </a:rPr>
            </a:br>
            <a:r>
              <a:rPr lang="fa-IR" sz="2800" b="1" dirty="0">
                <a:solidFill>
                  <a:schemeClr val="tx1"/>
                </a:solidFill>
              </a:rPr>
              <a:t/>
            </a:r>
            <a:br>
              <a:rPr lang="fa-IR" sz="2800" b="1" dirty="0">
                <a:solidFill>
                  <a:schemeClr val="tx1"/>
                </a:solidFill>
              </a:rPr>
            </a:br>
            <a:r>
              <a:rPr lang="fa-IR" sz="2800" b="1" dirty="0" smtClean="0">
                <a:solidFill>
                  <a:schemeClr val="tx1"/>
                </a:solidFill>
              </a:rPr>
              <a:t>فصل سوم </a:t>
            </a:r>
            <a:br>
              <a:rPr lang="fa-IR" sz="2800" b="1" dirty="0" smtClean="0">
                <a:solidFill>
                  <a:schemeClr val="tx1"/>
                </a:solidFill>
              </a:rPr>
            </a:br>
            <a:r>
              <a:rPr lang="fa-IR" sz="2800" b="1" dirty="0" smtClean="0">
                <a:solidFill>
                  <a:schemeClr val="tx1"/>
                </a:solidFill>
              </a:rPr>
              <a:t>مبانی </a:t>
            </a:r>
            <a:r>
              <a:rPr lang="fa-IR" sz="2800" b="1" dirty="0">
                <a:solidFill>
                  <a:schemeClr val="tx1"/>
                </a:solidFill>
              </a:rPr>
              <a:t>آموزش و پرورش</a:t>
            </a:r>
            <a:endParaRPr lang="en-US" sz="2800" b="1" dirty="0">
              <a:solidFill>
                <a:schemeClr val="accent1">
                  <a:lumMod val="50000"/>
                </a:schemeClr>
              </a:solidFill>
            </a:endParaRPr>
          </a:p>
        </p:txBody>
      </p:sp>
    </p:spTree>
    <p:extLst>
      <p:ext uri="{BB962C8B-B14F-4D97-AF65-F5344CB8AC3E}">
        <p14:creationId xmlns:p14="http://schemas.microsoft.com/office/powerpoint/2010/main" val="1672291410"/>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3340" y="1080986"/>
            <a:ext cx="9463214" cy="1229728"/>
          </a:xfrm>
        </p:spPr>
        <p:txBody>
          <a:bodyPr>
            <a:normAutofit fontScale="90000"/>
          </a:bodyPr>
          <a:lstStyle/>
          <a:p>
            <a:pPr rtl="1"/>
            <a:r>
              <a:rPr lang="fa-IR" sz="3100" b="1" dirty="0"/>
              <a:t>پداگوژی یا علم </a:t>
            </a:r>
            <a:r>
              <a:rPr lang="fa-IR" sz="3100" b="1" dirty="0" smtClean="0"/>
              <a:t>تربیت                                                  </a:t>
            </a:r>
            <a:r>
              <a:rPr lang="fa-IR" b="1" dirty="0"/>
              <a:t/>
            </a:r>
            <a:br>
              <a:rPr lang="fa-IR" b="1" dirty="0"/>
            </a:br>
            <a:endParaRPr lang="en-US" dirty="0"/>
          </a:p>
        </p:txBody>
      </p:sp>
      <p:sp>
        <p:nvSpPr>
          <p:cNvPr id="3" name="Content Placeholder 2"/>
          <p:cNvSpPr>
            <a:spLocks noGrp="1"/>
          </p:cNvSpPr>
          <p:nvPr>
            <p:ph idx="1"/>
          </p:nvPr>
        </p:nvSpPr>
        <p:spPr>
          <a:xfrm>
            <a:off x="1456037" y="2100649"/>
            <a:ext cx="10196383" cy="4479555"/>
          </a:xfrm>
        </p:spPr>
        <p:txBody>
          <a:bodyPr>
            <a:normAutofit/>
          </a:bodyPr>
          <a:lstStyle/>
          <a:p>
            <a:pPr algn="r" rtl="1"/>
            <a:r>
              <a:rPr lang="fa-IR" sz="2800" dirty="0">
                <a:solidFill>
                  <a:schemeClr val="tx1"/>
                </a:solidFill>
              </a:rPr>
              <a:t>تعریف علم تربیت دشوار است؛زیراعلم بودن آن مورد تردید است.                          </a:t>
            </a:r>
            <a:br>
              <a:rPr lang="fa-IR" sz="2800" dirty="0">
                <a:solidFill>
                  <a:schemeClr val="tx1"/>
                </a:solidFill>
              </a:rPr>
            </a:br>
            <a:r>
              <a:rPr lang="fa-IR" sz="2800" dirty="0">
                <a:solidFill>
                  <a:schemeClr val="tx1"/>
                </a:solidFill>
              </a:rPr>
              <a:t/>
            </a:r>
            <a:br>
              <a:rPr lang="fa-IR" sz="2800" dirty="0">
                <a:solidFill>
                  <a:schemeClr val="tx1"/>
                </a:solidFill>
              </a:rPr>
            </a:br>
            <a:r>
              <a:rPr lang="fa-IR" sz="2800" dirty="0">
                <a:solidFill>
                  <a:schemeClr val="tx1"/>
                </a:solidFill>
              </a:rPr>
              <a:t>درقدیم تربیت نوعی آفرینش شخصی محسوب می شد.                                          </a:t>
            </a:r>
            <a:br>
              <a:rPr lang="fa-IR" sz="2800" dirty="0">
                <a:solidFill>
                  <a:schemeClr val="tx1"/>
                </a:solidFill>
              </a:rPr>
            </a:br>
            <a:endParaRPr lang="en-US" sz="2800" dirty="0"/>
          </a:p>
        </p:txBody>
      </p:sp>
    </p:spTree>
    <p:extLst>
      <p:ext uri="{BB962C8B-B14F-4D97-AF65-F5344CB8AC3E}">
        <p14:creationId xmlns:p14="http://schemas.microsoft.com/office/powerpoint/2010/main" val="6813244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0420" y="602122"/>
            <a:ext cx="9601196" cy="965421"/>
          </a:xfrm>
        </p:spPr>
        <p:txBody>
          <a:bodyPr>
            <a:normAutofit/>
          </a:bodyPr>
          <a:lstStyle/>
          <a:p>
            <a:pPr algn="r" rtl="1"/>
            <a:r>
              <a:rPr lang="fa-IR" sz="2400" b="1" dirty="0" smtClean="0"/>
              <a:t>نظریه های مخالف تعلیم و تربیت طبیعی    </a:t>
            </a:r>
            <a:endParaRPr lang="en-US" sz="2400" b="1" dirty="0"/>
          </a:p>
        </p:txBody>
      </p:sp>
      <p:sp>
        <p:nvSpPr>
          <p:cNvPr id="3" name="Content Placeholder 2"/>
          <p:cNvSpPr>
            <a:spLocks noGrp="1"/>
          </p:cNvSpPr>
          <p:nvPr>
            <p:ph idx="1"/>
          </p:nvPr>
        </p:nvSpPr>
        <p:spPr>
          <a:xfrm>
            <a:off x="1295401" y="1389413"/>
            <a:ext cx="10152412" cy="4486455"/>
          </a:xfrm>
        </p:spPr>
        <p:txBody>
          <a:bodyPr/>
          <a:lstStyle/>
          <a:p>
            <a:pPr algn="r" rtl="1"/>
            <a:r>
              <a:rPr lang="fa-IR" dirty="0" smtClean="0"/>
              <a:t>ژان ژاک روسو: به کارایی روش علمی معتقد بود اما زمان را برای تحقق تعلیم و تربیت علمی </a:t>
            </a:r>
          </a:p>
          <a:p>
            <a:pPr marL="0" indent="0" algn="r" rtl="1">
              <a:buNone/>
            </a:pPr>
            <a:r>
              <a:rPr lang="fa-IR" dirty="0" smtClean="0"/>
              <a:t>مناسب نمی دید، به نظر او تعلیم و تربیت نوعی مخاطره است ما باید وظایف خود را به نحو احسن </a:t>
            </a:r>
          </a:p>
          <a:p>
            <a:pPr marL="0" indent="0" algn="r" rtl="1">
              <a:buNone/>
            </a:pPr>
            <a:r>
              <a:rPr lang="fa-IR" dirty="0" smtClean="0"/>
              <a:t>انجام دهیم بقیه علل خارجی به ما مربوط نیست.</a:t>
            </a:r>
          </a:p>
          <a:p>
            <a:pPr algn="r" rtl="1"/>
            <a:endParaRPr lang="fa-IR" dirty="0" smtClean="0"/>
          </a:p>
          <a:p>
            <a:pPr algn="r" rtl="1"/>
            <a:r>
              <a:rPr lang="fa-IR" dirty="0" smtClean="0"/>
              <a:t>کانت: تعلیم و تربیت هنری است که فقط با جمع شدن نتیجه ی تجربه ی چند نسل کامل می شود در </a:t>
            </a:r>
          </a:p>
          <a:p>
            <a:pPr marL="0" indent="0" algn="r" rtl="1">
              <a:buNone/>
            </a:pPr>
            <a:r>
              <a:rPr lang="fa-IR" dirty="0" smtClean="0"/>
              <a:t>واقع تعلیم و تربیت جنبه ی علمی ندارد، جنبه ی هنری دارد.</a:t>
            </a:r>
            <a:endParaRPr lang="en-US" dirty="0"/>
          </a:p>
        </p:txBody>
      </p:sp>
    </p:spTree>
    <p:extLst>
      <p:ext uri="{BB962C8B-B14F-4D97-AF65-F5344CB8AC3E}">
        <p14:creationId xmlns:p14="http://schemas.microsoft.com/office/powerpoint/2010/main" val="417310767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9392" y="617516"/>
            <a:ext cx="10925299" cy="5605153"/>
          </a:xfrm>
        </p:spPr>
        <p:txBody>
          <a:bodyPr/>
          <a:lstStyle/>
          <a:p>
            <a:pPr algn="r" rtl="1"/>
            <a:r>
              <a:rPr lang="fa-IR" dirty="0"/>
              <a:t>با وجود اینکه خیلی از صاحب نظران معتقد بودند که تربیت فرایندی تصادفی است که روش علمی در آن راه نیافته است اما با تجزیه و تحلیل علمی نسبتا دقیق ،موقعیت های تربیتی کم و بیش به تحقق علم تربیت و به پیدایش آنچه امروزه علوم تربیتی نامیده میشود انجامید.</a:t>
            </a:r>
          </a:p>
          <a:p>
            <a:pPr algn="r" rtl="1"/>
            <a:r>
              <a:rPr lang="fa-IR" dirty="0"/>
              <a:t>کتاب فلسفی لالند می نویسد: پداگوژی از ریشه ی یونانی است و آن وظیفه ی برده ای بوده که اداره کودکان را بر عهده داشته است. در ادامه این کتاب آمده است: معنی مجازی پداگوژی تربیت و به خصوص تربیت اخلاقی است.</a:t>
            </a:r>
          </a:p>
          <a:p>
            <a:pPr algn="r" rtl="1"/>
            <a:r>
              <a:rPr lang="fa-IR" dirty="0"/>
              <a:t>ولی لغت نامه بویسون از این تعریف انتقاد می کند و متذکر می شود که:</a:t>
            </a:r>
            <a:endParaRPr lang="en-US" dirty="0"/>
          </a:p>
        </p:txBody>
      </p:sp>
      <p:sp>
        <p:nvSpPr>
          <p:cNvPr id="4" name="Oval 3"/>
          <p:cNvSpPr/>
          <p:nvPr/>
        </p:nvSpPr>
        <p:spPr>
          <a:xfrm>
            <a:off x="6293923" y="4168237"/>
            <a:ext cx="4738255" cy="1508167"/>
          </a:xfrm>
          <a:prstGeom prst="ellipse">
            <a:avLst/>
          </a:prstGeom>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r" rtl="1"/>
            <a:endParaRPr lang="fa-IR" sz="2400" dirty="0" smtClean="0">
              <a:solidFill>
                <a:srgbClr val="C00000"/>
              </a:solidFill>
            </a:endParaRPr>
          </a:p>
          <a:p>
            <a:pPr algn="r" rtl="1"/>
            <a:r>
              <a:rPr lang="fa-IR" sz="2400" dirty="0" smtClean="0">
                <a:solidFill>
                  <a:srgbClr val="C00000"/>
                </a:solidFill>
              </a:rPr>
              <a:t>اولا پداگوژی با تربیت و حتی با هنرفرق دارد. </a:t>
            </a:r>
            <a:endParaRPr lang="en-US" sz="2400" b="1" i="1" dirty="0" smtClean="0">
              <a:solidFill>
                <a:srgbClr val="C00000"/>
              </a:solidFill>
            </a:endParaRPr>
          </a:p>
          <a:p>
            <a:pPr algn="r" rtl="1"/>
            <a:endParaRPr lang="en-US" sz="2400" dirty="0"/>
          </a:p>
        </p:txBody>
      </p:sp>
      <p:sp>
        <p:nvSpPr>
          <p:cNvPr id="5" name="Oval 4"/>
          <p:cNvSpPr/>
          <p:nvPr/>
        </p:nvSpPr>
        <p:spPr>
          <a:xfrm>
            <a:off x="1128156" y="4168238"/>
            <a:ext cx="4738255" cy="1508167"/>
          </a:xfrm>
          <a:prstGeom prst="ellipse">
            <a:avLst/>
          </a:prstGeom>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fa-IR" sz="2400" dirty="0" smtClean="0">
              <a:solidFill>
                <a:schemeClr val="bg1"/>
              </a:solidFill>
            </a:endParaRPr>
          </a:p>
          <a:p>
            <a:pPr algn="ctr"/>
            <a:r>
              <a:rPr lang="fa-IR" sz="2400" dirty="0" smtClean="0">
                <a:solidFill>
                  <a:srgbClr val="C00000"/>
                </a:solidFill>
              </a:rPr>
              <a:t>ثانیا قلمرو ی پداگوژی منحصر به تربیت اخلاقی نیست و به تن و هوش نیز مربوط است.</a:t>
            </a:r>
            <a:endParaRPr lang="en-US" sz="2400" dirty="0" smtClean="0">
              <a:solidFill>
                <a:srgbClr val="C00000"/>
              </a:solidFill>
            </a:endParaRPr>
          </a:p>
          <a:p>
            <a:pPr algn="ctr"/>
            <a:endParaRPr lang="en-US" sz="2400" dirty="0">
              <a:solidFill>
                <a:srgbClr val="C00000"/>
              </a:solidFill>
            </a:endParaRPr>
          </a:p>
        </p:txBody>
      </p:sp>
      <p:cxnSp>
        <p:nvCxnSpPr>
          <p:cNvPr id="7" name="Straight Arrow Connector 6"/>
          <p:cNvCxnSpPr/>
          <p:nvPr/>
        </p:nvCxnSpPr>
        <p:spPr>
          <a:xfrm flipH="1">
            <a:off x="5058888" y="3621974"/>
            <a:ext cx="1033154" cy="68876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092041" y="3621974"/>
            <a:ext cx="890650" cy="700644"/>
          </a:xfrm>
          <a:prstGeom prst="straightConnector1">
            <a:avLst/>
          </a:prstGeom>
          <a:ln w="38100">
            <a:solidFill>
              <a:srgbClr val="FFC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504602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3143" y="676891"/>
            <a:ext cx="10937174" cy="5617029"/>
          </a:xfrm>
        </p:spPr>
        <p:txBody>
          <a:bodyPr/>
          <a:lstStyle/>
          <a:p>
            <a:pPr algn="r" rtl="1"/>
            <a:r>
              <a:rPr lang="fa-IR" dirty="0">
                <a:solidFill>
                  <a:schemeClr val="tx1"/>
                </a:solidFill>
              </a:rPr>
              <a:t>دورکیم: تفاوت پداگوژی را با تربیت و هنر تایید می کند اما پداگوژی رایک نظریه عملی می داند که موضوعش تفکردرباره ی نظام ها وشیوه های تربیتی است</a:t>
            </a:r>
            <a:r>
              <a:rPr lang="fa-IR" dirty="0" smtClean="0">
                <a:solidFill>
                  <a:schemeClr val="tx1"/>
                </a:solidFill>
              </a:rPr>
              <a:t>.</a:t>
            </a:r>
          </a:p>
          <a:p>
            <a:pPr algn="r" rtl="1"/>
            <a:endParaRPr lang="fa-IR" dirty="0" smtClean="0"/>
          </a:p>
          <a:p>
            <a:pPr algn="r" rtl="1"/>
            <a:r>
              <a:rPr lang="fa-IR" dirty="0" smtClean="0"/>
              <a:t>پل </a:t>
            </a:r>
            <a:r>
              <a:rPr lang="fa-IR" dirty="0"/>
              <a:t>لاپی: خطوط اساسی علم تربیت ترسیم شده است. علم تربیت می کوشد روش های مثبت علوم را بگیرد. هفتادسال بعداز پل لاپی بعضی ازمتخصصان هنوز عبارت علوم تربیتی را با احتیاط به کار می برند. این مربیان معتقدند تعلیم و تربیت حرفه است نه علم.                                             </a:t>
            </a:r>
          </a:p>
          <a:p>
            <a:pPr marL="0" indent="0" algn="r" rtl="1">
              <a:buNone/>
            </a:pPr>
            <a:r>
              <a:rPr lang="fa-IR" dirty="0">
                <a:solidFill>
                  <a:schemeClr val="bg1"/>
                </a:solidFill>
              </a:rPr>
              <a:t>   </a:t>
            </a:r>
            <a:endParaRPr lang="fa-IR" dirty="0" smtClean="0">
              <a:solidFill>
                <a:schemeClr val="bg1"/>
              </a:solidFill>
            </a:endParaRPr>
          </a:p>
          <a:p>
            <a:pPr marL="0" indent="0" algn="r" rtl="1">
              <a:buNone/>
            </a:pPr>
            <a:r>
              <a:rPr lang="fa-IR" dirty="0">
                <a:solidFill>
                  <a:schemeClr val="bg1"/>
                </a:solidFill>
              </a:rPr>
              <a:t> </a:t>
            </a:r>
            <a:r>
              <a:rPr lang="fa-IR" dirty="0" smtClean="0">
                <a:solidFill>
                  <a:schemeClr val="bg1"/>
                </a:solidFill>
              </a:rPr>
              <a:t> </a:t>
            </a:r>
            <a:r>
              <a:rPr lang="fa-IR" dirty="0" smtClean="0"/>
              <a:t>قضاوت </a:t>
            </a:r>
            <a:r>
              <a:rPr lang="fa-IR" dirty="0"/>
              <a:t>درباره ی اینکه پداگوژی علم است یا هنر یاتکنیک،قبل از اینکه تفاوت این ها معلوم شود </a:t>
            </a:r>
            <a:r>
              <a:rPr lang="fa-IR" dirty="0" smtClean="0"/>
              <a:t>امکان </a:t>
            </a:r>
            <a:r>
              <a:rPr lang="fa-IR" dirty="0"/>
              <a:t>پذیر </a:t>
            </a:r>
            <a:r>
              <a:rPr lang="fa-IR" dirty="0" smtClean="0"/>
              <a:t>     نیست</a:t>
            </a:r>
            <a:r>
              <a:rPr lang="fa-IR" dirty="0"/>
              <a:t>.                                                                                             </a:t>
            </a:r>
          </a:p>
          <a:p>
            <a:pPr marL="0" indent="0" algn="r" rtl="1">
              <a:buNone/>
            </a:pPr>
            <a:r>
              <a:rPr lang="fa-IR" dirty="0">
                <a:solidFill>
                  <a:schemeClr val="bg1"/>
                </a:solidFill>
              </a:rPr>
              <a:t>                                                                                                   </a:t>
            </a:r>
          </a:p>
          <a:p>
            <a:pPr algn="r" rtl="1"/>
            <a:r>
              <a:rPr lang="fa-IR" dirty="0"/>
              <a:t>پداگوژی علمی: کلاپارد:آنچه مطالعات علمی راازتحقیقات عملی متمایزمیکند این است که مطالعات علمی به کشف قوانین کلی علمی می پردازد امادر تحقیقات عملی به بیان قواعد عملی می پردازد.  </a:t>
            </a:r>
          </a:p>
          <a:p>
            <a:pPr algn="r" rtl="1"/>
            <a:endParaRPr lang="en-US" dirty="0"/>
          </a:p>
        </p:txBody>
      </p:sp>
    </p:spTree>
    <p:extLst>
      <p:ext uri="{BB962C8B-B14F-4D97-AF65-F5344CB8AC3E}">
        <p14:creationId xmlns:p14="http://schemas.microsoft.com/office/powerpoint/2010/main" val="785119379"/>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9392" y="617517"/>
            <a:ext cx="10913423" cy="5593278"/>
          </a:xfrm>
        </p:spPr>
        <p:txBody>
          <a:bodyPr/>
          <a:lstStyle/>
          <a:p>
            <a:pPr algn="r" rtl="1"/>
            <a:endParaRPr lang="fa-IR" dirty="0" smtClean="0"/>
          </a:p>
          <a:p>
            <a:pPr algn="r" rtl="1"/>
            <a:r>
              <a:rPr lang="fa-IR" dirty="0" smtClean="0"/>
              <a:t>پداگوژی </a:t>
            </a:r>
            <a:r>
              <a:rPr lang="fa-IR" dirty="0"/>
              <a:t>با تکنیک های دیگر متفاوت است </a:t>
            </a:r>
            <a:r>
              <a:rPr lang="fa-IR" dirty="0" smtClean="0"/>
              <a:t>زیرا تکنیک </a:t>
            </a:r>
            <a:r>
              <a:rPr lang="fa-IR" dirty="0"/>
              <a:t>کاری به حل مسايل مربوط به غایات ندارد امااین از مسايل اساسی پداگوژی به شمار می آید.     </a:t>
            </a:r>
          </a:p>
          <a:p>
            <a:pPr algn="r" rtl="1"/>
            <a:endParaRPr lang="fa-IR" dirty="0" smtClean="0"/>
          </a:p>
          <a:p>
            <a:pPr algn="r" rtl="1"/>
            <a:endParaRPr lang="fa-IR" dirty="0"/>
          </a:p>
          <a:p>
            <a:pPr algn="r" rtl="1"/>
            <a:r>
              <a:rPr lang="fa-IR" dirty="0" smtClean="0"/>
              <a:t>پس </a:t>
            </a:r>
            <a:r>
              <a:rPr lang="fa-IR" dirty="0"/>
              <a:t>باید پداگوژی </a:t>
            </a:r>
            <a:r>
              <a:rPr lang="fa-IR" dirty="0" smtClean="0"/>
              <a:t>راکلاً </a:t>
            </a:r>
            <a:r>
              <a:rPr lang="fa-IR" dirty="0"/>
              <a:t>همچون ساختمانی پند طبقه در نظر گرفت که یکی از طبقات باعلم، دیگری با اخلاق، سومی با فنون مختلف و آخرین آن با آفرینش آثارزیبا پهلو می زند.                                                                      </a:t>
            </a:r>
          </a:p>
          <a:p>
            <a:pPr algn="r" rtl="1"/>
            <a:endParaRPr lang="fa-IR" dirty="0" smtClean="0"/>
          </a:p>
          <a:p>
            <a:pPr algn="r" rtl="1"/>
            <a:endParaRPr lang="fa-IR" dirty="0"/>
          </a:p>
          <a:p>
            <a:pPr algn="r" rtl="1"/>
            <a:r>
              <a:rPr lang="fa-IR" dirty="0" smtClean="0"/>
              <a:t>پداگوژی </a:t>
            </a:r>
            <a:r>
              <a:rPr lang="fa-IR" dirty="0"/>
              <a:t>در عین حال علم</a:t>
            </a:r>
            <a:r>
              <a:rPr lang="fa-IR" dirty="0" smtClean="0"/>
              <a:t>، اندیشه </a:t>
            </a:r>
            <a:r>
              <a:rPr lang="fa-IR" dirty="0"/>
              <a:t>عملی</a:t>
            </a:r>
            <a:r>
              <a:rPr lang="fa-IR" dirty="0" smtClean="0"/>
              <a:t>، تکنیک </a:t>
            </a:r>
            <a:r>
              <a:rPr lang="fa-IR" dirty="0"/>
              <a:t>و هنر است.                    </a:t>
            </a:r>
            <a:r>
              <a:rPr lang="fa-IR" dirty="0">
                <a:solidFill>
                  <a:schemeClr val="bg1"/>
                </a:solidFill>
              </a:rPr>
              <a:t> </a:t>
            </a:r>
            <a:endParaRPr lang="en-US" dirty="0">
              <a:solidFill>
                <a:schemeClr val="bg1"/>
              </a:solidFill>
            </a:endParaRPr>
          </a:p>
          <a:p>
            <a:pPr algn="r" rtl="1"/>
            <a:endParaRPr lang="en-US" dirty="0"/>
          </a:p>
        </p:txBody>
      </p:sp>
    </p:spTree>
    <p:extLst>
      <p:ext uri="{BB962C8B-B14F-4D97-AF65-F5344CB8AC3E}">
        <p14:creationId xmlns:p14="http://schemas.microsoft.com/office/powerpoint/2010/main" val="2899657328"/>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1748" y="655068"/>
            <a:ext cx="10925299" cy="5807516"/>
          </a:xfrm>
        </p:spPr>
        <p:txBody>
          <a:bodyPr/>
          <a:lstStyle/>
          <a:p>
            <a:pPr algn="r" rtl="1"/>
            <a:r>
              <a:rPr lang="fa-IR" b="1" dirty="0">
                <a:solidFill>
                  <a:schemeClr val="tx1"/>
                </a:solidFill>
              </a:rPr>
              <a:t>مبانی مختلف تعلیم و تربیت </a:t>
            </a:r>
            <a:endParaRPr lang="fa-IR" b="1" dirty="0" smtClean="0">
              <a:solidFill>
                <a:schemeClr val="tx1"/>
              </a:solidFill>
            </a:endParaRPr>
          </a:p>
          <a:p>
            <a:pPr algn="r" rtl="1"/>
            <a:r>
              <a:rPr lang="fa-IR" dirty="0"/>
              <a:t>موفقیت مربی در گرواستقلال عملی است که معمولا از آن برخوردار است،این استقلال در صورتی پدید می آید که دردوره های مجاز آموزشی پربار شرکت کرده باشدو باافراد با تجربه ارتباط بر قرار کرده باشد تا بتواند در موقعیت های تربیتی خاص وضعیت را برآورد کند و با آگاهی کامل تدابیر مقتضی اتخاذ کند.       </a:t>
            </a:r>
            <a:r>
              <a:rPr lang="fa-IR" dirty="0" smtClean="0"/>
              <a:t>        </a:t>
            </a:r>
            <a:endParaRPr lang="fa-IR" dirty="0"/>
          </a:p>
          <a:p>
            <a:pPr algn="r" rtl="1"/>
            <a:r>
              <a:rPr lang="fa-IR" dirty="0" smtClean="0"/>
              <a:t>                                                                                  مبانی علمی</a:t>
            </a:r>
          </a:p>
          <a:p>
            <a:pPr algn="r" rtl="1"/>
            <a:r>
              <a:rPr lang="fa-IR" dirty="0" smtClean="0"/>
              <a:t>مبانی </a:t>
            </a:r>
            <a:r>
              <a:rPr lang="fa-IR" dirty="0"/>
              <a:t>تعلیم و تربیت را می توان به دو دسته تقسیم کرد:</a:t>
            </a:r>
          </a:p>
          <a:p>
            <a:pPr marL="0" indent="0" algn="r" rtl="1">
              <a:buNone/>
            </a:pPr>
            <a:r>
              <a:rPr lang="fa-IR" dirty="0"/>
              <a:t>                                                                                 </a:t>
            </a:r>
            <a:r>
              <a:rPr lang="fa-IR" dirty="0" smtClean="0"/>
              <a:t>    مبانی </a:t>
            </a:r>
            <a:r>
              <a:rPr lang="fa-IR" dirty="0"/>
              <a:t>فلسفی        </a:t>
            </a:r>
            <a:r>
              <a:rPr lang="fa-IR" dirty="0" smtClean="0"/>
              <a:t>                        1)مبانی </a:t>
            </a:r>
            <a:r>
              <a:rPr lang="fa-IR" dirty="0"/>
              <a:t>علمی: با توجه به ویژگی های زیستی،اجتماعی وروانی متربی مشخص می شود.</a:t>
            </a:r>
          </a:p>
          <a:p>
            <a:pPr marL="0" indent="0" algn="r" rtl="1">
              <a:buNone/>
            </a:pPr>
            <a:r>
              <a:rPr lang="fa-IR" dirty="0"/>
              <a:t>2)مبانی فلسفی:ازملاحظات فلسفی مربوط به طبیعت آدمی واهداف تربیت افراد استنتاج می شود.</a:t>
            </a:r>
          </a:p>
          <a:p>
            <a:pPr marL="0" indent="0" algn="r" rtl="1">
              <a:buNone/>
            </a:pPr>
            <a:r>
              <a:rPr lang="fa-IR" dirty="0"/>
              <a:t>پستالوتسی در اثرخود تحت عنوان تتبعات من درباره ی سیرطبیعت دررشد انسان، انسان را همچون موجودی حیوانی، اجتماعی ودر مقام شخصی آزاد در نظر می گیرد،و نتیجه می گیرد:وقتی از آنچه وظیفه دارم قاعده ای برای آنچه خواهان آنم ساختم، گامی در جهت کمال خویش برداشته ام.</a:t>
            </a:r>
          </a:p>
          <a:p>
            <a:pPr algn="r" rtl="1"/>
            <a:endParaRPr lang="en-US" dirty="0"/>
          </a:p>
        </p:txBody>
      </p:sp>
      <p:cxnSp>
        <p:nvCxnSpPr>
          <p:cNvPr id="5" name="Straight Arrow Connector 4"/>
          <p:cNvCxnSpPr/>
          <p:nvPr/>
        </p:nvCxnSpPr>
        <p:spPr>
          <a:xfrm flipH="1" flipV="1">
            <a:off x="5016843" y="2681416"/>
            <a:ext cx="852616" cy="44484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5016843" y="3126259"/>
            <a:ext cx="852616" cy="580768"/>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4599574"/>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803275" y="655638"/>
            <a:ext cx="10750550" cy="5399087"/>
          </a:xfrm>
        </p:spPr>
        <p:txBody>
          <a:bodyPr/>
          <a:lstStyle/>
          <a:p>
            <a:pPr algn="r" rtl="1"/>
            <a:r>
              <a:rPr lang="fa-IR" dirty="0"/>
              <a:t>تعلیم و تربیت طی قرون متمادی تنها برملاحظات فلسفی و اخلاقی مبتنی بوده و قلمروی نظریه پردازان محسوب می شده است.</a:t>
            </a:r>
          </a:p>
          <a:p>
            <a:pPr algn="r" rtl="1"/>
            <a:r>
              <a:rPr lang="fa-IR" dirty="0"/>
              <a:t>پیشرفت دانش بشری به ویژه در زمینه های زیست شناسی،جامعه شناسی و روان شناسی در صدسال اخیر سبب شده است که روز به روز برتاثیر یافته های علمی بر جریان تعلیم و تربیت افزوده شود.</a:t>
            </a:r>
          </a:p>
          <a:p>
            <a:pPr algn="r" rtl="1"/>
            <a:r>
              <a:rPr lang="fa-IR" dirty="0"/>
              <a:t>فلسفه باید همه ی داده ها رابه هم مربوط ساخته و وحدت لازم را به وجود آورد. </a:t>
            </a:r>
          </a:p>
          <a:p>
            <a:pPr algn="r" rtl="1"/>
            <a:endParaRPr lang="fa-IR" dirty="0" smtClean="0"/>
          </a:p>
          <a:p>
            <a:pPr algn="r" rtl="1"/>
            <a:endParaRPr lang="fa-IR" dirty="0"/>
          </a:p>
          <a:p>
            <a:pPr algn="r" rtl="1"/>
            <a:endParaRPr lang="fa-IR" dirty="0" smtClean="0"/>
          </a:p>
          <a:p>
            <a:pPr algn="r" rtl="1"/>
            <a:r>
              <a:rPr lang="fa-IR" dirty="0"/>
              <a:t> </a:t>
            </a:r>
            <a:r>
              <a:rPr lang="fa-IR" dirty="0" smtClean="0"/>
              <a:t>                                             زیست شناسی          روان شناسی</a:t>
            </a:r>
          </a:p>
          <a:p>
            <a:pPr algn="r" rtl="1"/>
            <a:r>
              <a:rPr lang="fa-IR" dirty="0"/>
              <a:t> </a:t>
            </a:r>
            <a:r>
              <a:rPr lang="fa-IR" dirty="0" smtClean="0"/>
              <a:t>                                                          جامعه شناسی</a:t>
            </a:r>
            <a:endParaRPr lang="fa-IR" dirty="0"/>
          </a:p>
        </p:txBody>
      </p:sp>
      <p:sp>
        <p:nvSpPr>
          <p:cNvPr id="6" name="Flowchart: Merge 5"/>
          <p:cNvSpPr/>
          <p:nvPr/>
        </p:nvSpPr>
        <p:spPr>
          <a:xfrm>
            <a:off x="5289629" y="3355181"/>
            <a:ext cx="1585732" cy="1064871"/>
          </a:xfrm>
          <a:prstGeom prst="flowChartMerge">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r>
              <a:rPr lang="fa-IR" sz="2400" dirty="0" smtClean="0">
                <a:solidFill>
                  <a:srgbClr val="C00000"/>
                </a:solidFill>
              </a:rPr>
              <a:t>فلسفه</a:t>
            </a:r>
            <a:endParaRPr lang="en-US" sz="2400" dirty="0">
              <a:solidFill>
                <a:srgbClr val="C00000"/>
              </a:solidFill>
            </a:endParaRPr>
          </a:p>
        </p:txBody>
      </p:sp>
      <p:cxnSp>
        <p:nvCxnSpPr>
          <p:cNvPr id="8" name="Straight Connector 7"/>
          <p:cNvCxnSpPr/>
          <p:nvPr/>
        </p:nvCxnSpPr>
        <p:spPr>
          <a:xfrm>
            <a:off x="5289629" y="3355181"/>
            <a:ext cx="0" cy="11792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875361" y="3355181"/>
            <a:ext cx="0" cy="117921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82495" y="4420052"/>
            <a:ext cx="0" cy="64621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889334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593767"/>
            <a:ext cx="10259289" cy="855024"/>
          </a:xfrm>
        </p:spPr>
        <p:txBody>
          <a:bodyPr>
            <a:normAutofit/>
          </a:bodyPr>
          <a:lstStyle/>
          <a:p>
            <a:pPr algn="r" rtl="1"/>
            <a:r>
              <a:rPr lang="fa-IR" sz="2400" b="1" dirty="0">
                <a:solidFill>
                  <a:schemeClr val="tx1"/>
                </a:solidFill>
              </a:rPr>
              <a:t>مبانی علمی تربیت</a:t>
            </a:r>
            <a:endParaRPr lang="en-US" sz="2400" dirty="0"/>
          </a:p>
        </p:txBody>
      </p:sp>
      <p:sp>
        <p:nvSpPr>
          <p:cNvPr id="3" name="Content Placeholder 2"/>
          <p:cNvSpPr>
            <a:spLocks noGrp="1"/>
          </p:cNvSpPr>
          <p:nvPr>
            <p:ph idx="1"/>
          </p:nvPr>
        </p:nvSpPr>
        <p:spPr>
          <a:xfrm>
            <a:off x="641268" y="1448791"/>
            <a:ext cx="10913421" cy="4738253"/>
          </a:xfrm>
        </p:spPr>
        <p:txBody>
          <a:bodyPr/>
          <a:lstStyle/>
          <a:p>
            <a:pPr algn="r" rtl="1"/>
            <a:r>
              <a:rPr lang="fa-IR" dirty="0"/>
              <a:t>کمال هرموجود در تقویت صفت یا صفاتی است که اورا از سایرموجودات متمایز می کندو این وجه تمایزهمان قوت ادراک است که باید به تقویت آن توجه کرد.</a:t>
            </a:r>
          </a:p>
          <a:p>
            <a:pPr algn="r" rtl="1"/>
            <a:r>
              <a:rPr lang="fa-IR" dirty="0"/>
              <a:t>اما آدمی غیراز این صفات،صفات دیگری که باجانوران،گیاهان یا موجودات بی جان مشترک است، دارد که کمال آدمی در تقویت این صفات نیست ولی تا جایی باید به آنها توجه کرد که سبب خسران انسان در رسیدن به کمال نشود و اینکه خودشان هم ضایع نشوند. مبانی علمی تعلیم و تربیت برای شناخت این امکانات وآشنایی با محدودیت های هر یک از آنها سودمند است.</a:t>
            </a:r>
          </a:p>
          <a:p>
            <a:pPr marL="0" indent="0" algn="r" rtl="1">
              <a:buNone/>
            </a:pPr>
            <a:r>
              <a:rPr lang="fa-IR" dirty="0"/>
              <a:t>                                        بی واسطه:مخصوص انسان</a:t>
            </a:r>
          </a:p>
          <a:p>
            <a:pPr algn="r" rtl="1"/>
            <a:r>
              <a:rPr lang="fa-IR" dirty="0"/>
              <a:t>ادراک دو نوع است:</a:t>
            </a:r>
          </a:p>
          <a:p>
            <a:pPr marL="0" indent="0" algn="r" rtl="1">
              <a:buNone/>
            </a:pPr>
            <a:r>
              <a:rPr lang="fa-IR" dirty="0"/>
              <a:t>                                      باواسطه:مشترک بین انسان و حیوان</a:t>
            </a:r>
            <a:endParaRPr lang="en-US" dirty="0"/>
          </a:p>
          <a:p>
            <a:pPr algn="r" rtl="1"/>
            <a:endParaRPr lang="en-US" dirty="0"/>
          </a:p>
        </p:txBody>
      </p:sp>
      <p:cxnSp>
        <p:nvCxnSpPr>
          <p:cNvPr id="5" name="Straight Arrow Connector 4"/>
          <p:cNvCxnSpPr/>
          <p:nvPr/>
        </p:nvCxnSpPr>
        <p:spPr>
          <a:xfrm flipH="1" flipV="1">
            <a:off x="8526483" y="4263242"/>
            <a:ext cx="653143" cy="403761"/>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8680862" y="4667003"/>
            <a:ext cx="498764" cy="605641"/>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8093509"/>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9797" y="566495"/>
            <a:ext cx="9601196" cy="763541"/>
          </a:xfrm>
        </p:spPr>
        <p:txBody>
          <a:bodyPr>
            <a:normAutofit/>
          </a:bodyPr>
          <a:lstStyle/>
          <a:p>
            <a:pPr algn="r" rtl="1"/>
            <a:r>
              <a:rPr lang="fa-IR" sz="2400" b="1" dirty="0"/>
              <a:t>رابطه ی علم تربیت با زیست شناسی </a:t>
            </a:r>
            <a:endParaRPr lang="en-US" sz="2400" dirty="0"/>
          </a:p>
        </p:txBody>
      </p:sp>
      <p:sp>
        <p:nvSpPr>
          <p:cNvPr id="3" name="Content Placeholder 2"/>
          <p:cNvSpPr>
            <a:spLocks noGrp="1"/>
          </p:cNvSpPr>
          <p:nvPr>
            <p:ph idx="1"/>
          </p:nvPr>
        </p:nvSpPr>
        <p:spPr>
          <a:xfrm>
            <a:off x="641268" y="1330035"/>
            <a:ext cx="10770919" cy="4868883"/>
          </a:xfrm>
        </p:spPr>
        <p:txBody>
          <a:bodyPr>
            <a:normAutofit lnSpcReduction="10000"/>
          </a:bodyPr>
          <a:lstStyle/>
          <a:p>
            <a:pPr algn="r" rtl="1"/>
            <a:r>
              <a:rPr lang="fa-IR" dirty="0"/>
              <a:t>زیست شناسی</a:t>
            </a:r>
            <a:r>
              <a:rPr lang="en-US" dirty="0"/>
              <a:t> </a:t>
            </a:r>
            <a:r>
              <a:rPr lang="fa-IR" dirty="0"/>
              <a:t>نخستین دانشی است که علم تربیت باآن ارتباط آشکار دارد.</a:t>
            </a:r>
          </a:p>
          <a:p>
            <a:pPr algn="r" rtl="1"/>
            <a:r>
              <a:rPr lang="fa-IR" dirty="0"/>
              <a:t>بعضی از صاحبنظران پیشنهاد کرده اند که علم تربیت شاخه ای از زیست شناسی است زیرا این علم،کودک وقابلیت سازگاری اش را مطالعه می کند.</a:t>
            </a:r>
          </a:p>
          <a:p>
            <a:pPr algn="r" rtl="1"/>
            <a:r>
              <a:rPr lang="fa-IR" dirty="0"/>
              <a:t>علم تربیت مستلزم آشنایی با:1</a:t>
            </a:r>
            <a:r>
              <a:rPr lang="fa-IR" dirty="0" smtClean="0"/>
              <a:t>) زیست </a:t>
            </a:r>
            <a:r>
              <a:rPr lang="fa-IR" dirty="0"/>
              <a:t>شناسی عمومی 2</a:t>
            </a:r>
            <a:r>
              <a:rPr lang="fa-IR" dirty="0" smtClean="0"/>
              <a:t>) زیست </a:t>
            </a:r>
            <a:r>
              <a:rPr lang="fa-IR" dirty="0"/>
              <a:t>شناسی انسانی 3</a:t>
            </a:r>
            <a:r>
              <a:rPr lang="fa-IR" dirty="0" smtClean="0"/>
              <a:t>) سلسله </a:t>
            </a:r>
            <a:r>
              <a:rPr lang="fa-IR" dirty="0"/>
              <a:t>تغییرات فرد از انعقاد نطفه تا کمال </a:t>
            </a:r>
            <a:r>
              <a:rPr lang="fa-IR" dirty="0" smtClean="0"/>
              <a:t>4) مسأله </a:t>
            </a:r>
            <a:r>
              <a:rPr lang="fa-IR" dirty="0"/>
              <a:t>بنیه 5</a:t>
            </a:r>
            <a:r>
              <a:rPr lang="fa-IR" dirty="0" smtClean="0"/>
              <a:t>) زیست </a:t>
            </a:r>
            <a:r>
              <a:rPr lang="fa-IR" dirty="0"/>
              <a:t>شناسی پرورشی است.</a:t>
            </a:r>
          </a:p>
          <a:p>
            <a:pPr marL="0" indent="0" algn="r" rtl="1">
              <a:buNone/>
            </a:pPr>
            <a:r>
              <a:rPr lang="fa-IR" sz="2800" b="1" dirty="0"/>
              <a:t>نظریه ی تربیت طبیعی</a:t>
            </a:r>
          </a:p>
          <a:p>
            <a:pPr algn="r" rtl="1"/>
            <a:r>
              <a:rPr lang="fa-IR" dirty="0"/>
              <a:t>اگرتربیت را مجموعه اعمالی بدانیم که در مورد موجود زنده اعمال می شود تا اورا در نیل </a:t>
            </a:r>
            <a:r>
              <a:rPr lang="fa-IR" dirty="0" smtClean="0"/>
              <a:t>به </a:t>
            </a:r>
            <a:r>
              <a:rPr lang="fa-IR" dirty="0"/>
              <a:t>غایاتی که در سرنوشتش مقدر شده </a:t>
            </a:r>
            <a:r>
              <a:rPr lang="fa-IR" dirty="0" smtClean="0"/>
              <a:t>است </a:t>
            </a:r>
            <a:r>
              <a:rPr lang="fa-IR" dirty="0"/>
              <a:t>یاری کند که هدف عمل تربیتی تسهیل ظهور و تحقق آنها باشد منطقی به </a:t>
            </a:r>
            <a:r>
              <a:rPr lang="fa-IR" dirty="0" smtClean="0"/>
              <a:t>نظر </a:t>
            </a:r>
            <a:r>
              <a:rPr lang="fa-IR" dirty="0"/>
              <a:t>می رسد.</a:t>
            </a:r>
          </a:p>
          <a:p>
            <a:pPr algn="r" rtl="1"/>
            <a:r>
              <a:rPr lang="fa-IR" dirty="0"/>
              <a:t>مرحوم مطهری مینویسد: اگر انسان دارای یک سلسله فطریات باشد،قطعا تربیت باید با در نظر گرفتن همان فطریات صورت بگیرد.</a:t>
            </a:r>
            <a:endParaRPr lang="en-US" dirty="0"/>
          </a:p>
          <a:p>
            <a:pPr algn="r" rtl="1"/>
            <a:endParaRPr lang="en-US" dirty="0"/>
          </a:p>
        </p:txBody>
      </p:sp>
    </p:spTree>
    <p:extLst>
      <p:ext uri="{BB962C8B-B14F-4D97-AF65-F5344CB8AC3E}">
        <p14:creationId xmlns:p14="http://schemas.microsoft.com/office/powerpoint/2010/main" val="3929937124"/>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5417" y="815879"/>
            <a:ext cx="9601196" cy="846668"/>
          </a:xfrm>
        </p:spPr>
        <p:txBody>
          <a:bodyPr>
            <a:normAutofit fontScale="90000"/>
          </a:bodyPr>
          <a:lstStyle/>
          <a:p>
            <a:pPr algn="r" rtl="1"/>
            <a:r>
              <a:rPr lang="fa-IR" sz="2400" b="1" dirty="0" smtClean="0"/>
              <a:t>معنا ی طبیعت</a:t>
            </a:r>
            <a:br>
              <a:rPr lang="fa-IR" sz="2400" b="1" dirty="0" smtClean="0"/>
            </a:br>
            <a:r>
              <a:rPr lang="fa-IR" sz="2400" dirty="0" smtClean="0"/>
              <a:t>طبیعت معانی مختلفی دارد.</a:t>
            </a:r>
            <a:br>
              <a:rPr lang="fa-IR" sz="2400" dirty="0" smtClean="0"/>
            </a:br>
            <a:r>
              <a:rPr lang="fa-IR" sz="2400" dirty="0" smtClean="0"/>
              <a:t>ماده، حیات، جامعه، وجدان طبیعت دارند.</a:t>
            </a:r>
            <a:endParaRPr lang="en-US" sz="2400" dirty="0"/>
          </a:p>
        </p:txBody>
      </p:sp>
      <p:sp>
        <p:nvSpPr>
          <p:cNvPr id="3" name="Content Placeholder 2"/>
          <p:cNvSpPr>
            <a:spLocks noGrp="1"/>
          </p:cNvSpPr>
          <p:nvPr>
            <p:ph idx="1"/>
          </p:nvPr>
        </p:nvSpPr>
        <p:spPr>
          <a:xfrm>
            <a:off x="1295401" y="2030681"/>
            <a:ext cx="10081160" cy="3847605"/>
          </a:xfrm>
        </p:spPr>
        <p:txBody>
          <a:bodyPr>
            <a:normAutofit fontScale="85000" lnSpcReduction="10000"/>
          </a:bodyPr>
          <a:lstStyle/>
          <a:p>
            <a:pPr marL="0" indent="0" algn="r" rtl="1">
              <a:buNone/>
            </a:pPr>
            <a:r>
              <a:rPr lang="fa-IR" dirty="0" smtClean="0"/>
              <a:t>                             ماده</a:t>
            </a:r>
            <a:r>
              <a:rPr lang="fa-IR" dirty="0"/>
              <a:t>: حکما برای ماده هم طبیعتی در نظر گرفته اندجرم، وزن،قابلیت ترکیب مواد مبین طبیعت </a:t>
            </a:r>
          </a:p>
          <a:p>
            <a:pPr marL="0" indent="0" algn="r" rtl="1">
              <a:buNone/>
            </a:pPr>
            <a:r>
              <a:rPr lang="fa-IR" dirty="0"/>
              <a:t>                                    خاص آنهاست.</a:t>
            </a:r>
          </a:p>
          <a:p>
            <a:pPr marL="0" indent="0" algn="r" rtl="1">
              <a:buNone/>
            </a:pPr>
            <a:r>
              <a:rPr lang="fa-IR" dirty="0"/>
              <a:t>                             حیات: طبیعت دارد که وقتی </a:t>
            </a:r>
            <a:r>
              <a:rPr lang="fa-IR" dirty="0" smtClean="0"/>
              <a:t>به ماده </a:t>
            </a:r>
            <a:r>
              <a:rPr lang="fa-IR" dirty="0"/>
              <a:t>تعلق گرفت،آن را برای </a:t>
            </a:r>
            <a:r>
              <a:rPr lang="fa-IR" dirty="0" smtClean="0"/>
              <a:t>تحولات </a:t>
            </a:r>
            <a:r>
              <a:rPr lang="fa-IR" dirty="0"/>
              <a:t>سریع آماده می کند.جلوه های</a:t>
            </a:r>
          </a:p>
          <a:p>
            <a:pPr marL="0" indent="0" algn="r" rtl="1">
              <a:buNone/>
            </a:pPr>
            <a:r>
              <a:rPr lang="fa-IR" dirty="0"/>
              <a:t>   طبیعت                          مختلف نفس نباتی، نفس حیوانی و نفس ناطقه از این مقوله است.</a:t>
            </a:r>
          </a:p>
          <a:p>
            <a:pPr marL="0" indent="0" algn="r" rtl="1">
              <a:buNone/>
            </a:pPr>
            <a:r>
              <a:rPr lang="fa-IR" dirty="0"/>
              <a:t>                             جامعه: طبیعتی دارد که منشأ پدیده های اجتماعی است؛ پدیده هایی که جز براساس ویژگی های</a:t>
            </a:r>
          </a:p>
          <a:p>
            <a:pPr marL="0" indent="0" algn="r" rtl="1">
              <a:buNone/>
            </a:pPr>
            <a:r>
              <a:rPr lang="fa-IR" dirty="0"/>
              <a:t>                                       جوامع قابل تبیین نیست.</a:t>
            </a:r>
          </a:p>
          <a:p>
            <a:pPr marL="0" indent="0" algn="r" rtl="1">
              <a:buNone/>
            </a:pPr>
            <a:r>
              <a:rPr lang="fa-IR" dirty="0"/>
              <a:t>                             وجدان: طبیعتی دارد که آن رااز دیگر نمودهای عالم متمایز می کندمثلأ ازلحاظ حساسیت نسبت به </a:t>
            </a:r>
          </a:p>
          <a:p>
            <a:pPr marL="0" indent="0" algn="r" rtl="1">
              <a:buNone/>
            </a:pPr>
            <a:r>
              <a:rPr lang="fa-IR" dirty="0"/>
              <a:t>                                       حقایق.</a:t>
            </a:r>
          </a:p>
          <a:p>
            <a:endParaRPr lang="en-US" dirty="0"/>
          </a:p>
        </p:txBody>
      </p:sp>
      <p:cxnSp>
        <p:nvCxnSpPr>
          <p:cNvPr id="5" name="Straight Arrow Connector 4"/>
          <p:cNvCxnSpPr/>
          <p:nvPr/>
        </p:nvCxnSpPr>
        <p:spPr>
          <a:xfrm flipH="1" flipV="1">
            <a:off x="9535886" y="2339439"/>
            <a:ext cx="950026" cy="108065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9535886" y="3099460"/>
            <a:ext cx="950026" cy="320634"/>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9535886" y="3420094"/>
            <a:ext cx="950026" cy="463137"/>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9535886" y="3420094"/>
            <a:ext cx="950026" cy="1246909"/>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0463514"/>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9392" y="617517"/>
            <a:ext cx="10913423" cy="5617028"/>
          </a:xfrm>
        </p:spPr>
        <p:txBody>
          <a:bodyPr/>
          <a:lstStyle/>
          <a:p>
            <a:pPr marL="0" indent="0" algn="r" rtl="1">
              <a:buNone/>
            </a:pPr>
            <a:r>
              <a:rPr lang="fa-IR" dirty="0" smtClean="0"/>
              <a:t>                                                همچون </a:t>
            </a:r>
            <a:r>
              <a:rPr lang="fa-IR" dirty="0"/>
              <a:t>اصل حیاتی که رشد مولود آن است.</a:t>
            </a:r>
          </a:p>
          <a:p>
            <a:pPr marL="0" indent="0" algn="r" rtl="1">
              <a:buNone/>
            </a:pPr>
            <a:r>
              <a:rPr lang="fa-IR" dirty="0"/>
              <a:t>                                               </a:t>
            </a:r>
          </a:p>
          <a:p>
            <a:pPr marL="0" indent="0" algn="r" rtl="1">
              <a:buNone/>
            </a:pPr>
            <a:r>
              <a:rPr lang="fa-IR" dirty="0"/>
              <a:t>طبیعت در یک موجود خاص           اینکه طبیعت را جوهر یک نوع یعنی مجموعه خصوصیات مشخصه </a:t>
            </a:r>
            <a:r>
              <a:rPr lang="fa-IR" dirty="0" smtClean="0"/>
              <a:t>ی</a:t>
            </a:r>
          </a:p>
          <a:p>
            <a:pPr marL="0" indent="0" algn="r" rtl="1">
              <a:buNone/>
            </a:pPr>
            <a:r>
              <a:rPr lang="fa-IR" dirty="0"/>
              <a:t> </a:t>
            </a:r>
            <a:r>
              <a:rPr lang="fa-IR" dirty="0" smtClean="0"/>
              <a:t>                                               آن بدانیم.         </a:t>
            </a:r>
            <a:endParaRPr lang="fa-IR" dirty="0"/>
          </a:p>
          <a:p>
            <a:pPr marL="0" indent="0" algn="r" rtl="1">
              <a:buNone/>
            </a:pPr>
            <a:r>
              <a:rPr lang="fa-IR" dirty="0"/>
              <a:t>                                                </a:t>
            </a:r>
          </a:p>
          <a:p>
            <a:pPr marL="0" indent="0" algn="r" rtl="1">
              <a:buNone/>
            </a:pPr>
            <a:r>
              <a:rPr lang="fa-IR" dirty="0"/>
              <a:t>                                               آنچه دریک نوع یا جنس و به ویژه در انسان مادر زادی، </a:t>
            </a:r>
            <a:r>
              <a:rPr lang="fa-IR" dirty="0" smtClean="0"/>
              <a:t>غریزی وخود </a:t>
            </a:r>
            <a:r>
              <a:rPr lang="fa-IR" dirty="0"/>
              <a:t>به </a:t>
            </a:r>
          </a:p>
          <a:p>
            <a:pPr marL="0" indent="0" algn="r" rtl="1">
              <a:buNone/>
            </a:pPr>
            <a:r>
              <a:rPr lang="fa-IR" dirty="0"/>
              <a:t>                                               خودی باشد طبیعت نامیده می شود.</a:t>
            </a:r>
          </a:p>
          <a:p>
            <a:pPr marL="0" indent="0" algn="r" rtl="1">
              <a:buNone/>
            </a:pPr>
            <a:endParaRPr lang="fa-IR" dirty="0"/>
          </a:p>
          <a:p>
            <a:pPr marL="0" indent="0" algn="r" rtl="1">
              <a:buNone/>
            </a:pPr>
            <a:r>
              <a:rPr lang="fa-IR" dirty="0"/>
              <a:t>مونتسکیو: طبیعت یک حکومت آن چیزی است که آن را آن چنان می کند که هست.</a:t>
            </a:r>
          </a:p>
          <a:p>
            <a:pPr marL="0" indent="0" algn="r" rtl="1">
              <a:buNone/>
            </a:pPr>
            <a:r>
              <a:rPr lang="fa-IR" dirty="0"/>
              <a:t>بیکن و دکارت: هریک از خصوصیات متشکله یک جسم را طبیعت می نامند.</a:t>
            </a:r>
          </a:p>
          <a:p>
            <a:pPr algn="r" rtl="1"/>
            <a:endParaRPr lang="en-US" dirty="0"/>
          </a:p>
        </p:txBody>
      </p:sp>
      <p:cxnSp>
        <p:nvCxnSpPr>
          <p:cNvPr id="5" name="Straight Arrow Connector 4"/>
          <p:cNvCxnSpPr/>
          <p:nvPr/>
        </p:nvCxnSpPr>
        <p:spPr>
          <a:xfrm flipH="1" flipV="1">
            <a:off x="7849590" y="902525"/>
            <a:ext cx="748145" cy="985652"/>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7849590" y="1888177"/>
            <a:ext cx="748145" cy="0"/>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7968343" y="1888177"/>
            <a:ext cx="629392" cy="1508166"/>
          </a:xfrm>
          <a:prstGeom prst="straightConnector1">
            <a:avLst/>
          </a:prstGeom>
          <a:ln w="28575">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810926"/>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102" y="2009439"/>
            <a:ext cx="10949048" cy="5628903"/>
          </a:xfrm>
        </p:spPr>
        <p:txBody>
          <a:bodyPr>
            <a:normAutofit/>
          </a:bodyPr>
          <a:lstStyle/>
          <a:p>
            <a:pPr algn="r" rtl="1"/>
            <a:r>
              <a:rPr lang="fa-IR" dirty="0" smtClean="0"/>
              <a:t>                         ساده:صفت </a:t>
            </a:r>
            <a:r>
              <a:rPr lang="fa-IR" dirty="0"/>
              <a:t>غیر قابل تجزیه شي</a:t>
            </a:r>
            <a:endParaRPr lang="en-US" dirty="0"/>
          </a:p>
          <a:p>
            <a:pPr algn="r" rtl="1"/>
            <a:r>
              <a:rPr lang="fa-IR" dirty="0"/>
              <a:t>طبیعت</a:t>
            </a:r>
          </a:p>
          <a:p>
            <a:pPr algn="r" rtl="1"/>
            <a:r>
              <a:rPr lang="fa-IR" dirty="0"/>
              <a:t>                  </a:t>
            </a:r>
            <a:r>
              <a:rPr lang="fa-IR" dirty="0" smtClean="0"/>
              <a:t>       مرکب</a:t>
            </a:r>
            <a:r>
              <a:rPr lang="fa-IR" dirty="0"/>
              <a:t>: محصول ترکیب صفت غیر قابل تجزیه </a:t>
            </a:r>
            <a:r>
              <a:rPr lang="fa-IR" dirty="0" smtClean="0"/>
              <a:t>شي</a:t>
            </a:r>
          </a:p>
          <a:p>
            <a:pPr algn="r" rtl="1"/>
            <a:endParaRPr lang="fa-IR" dirty="0"/>
          </a:p>
        </p:txBody>
      </p:sp>
      <p:cxnSp>
        <p:nvCxnSpPr>
          <p:cNvPr id="5" name="Straight Arrow Connector 4"/>
          <p:cNvCxnSpPr/>
          <p:nvPr/>
        </p:nvCxnSpPr>
        <p:spPr>
          <a:xfrm flipH="1" flipV="1">
            <a:off x="8348268" y="2180544"/>
            <a:ext cx="985652" cy="45126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8407645" y="2850747"/>
            <a:ext cx="926275" cy="55814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329099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0420" y="602123"/>
            <a:ext cx="9601196" cy="609162"/>
          </a:xfrm>
        </p:spPr>
        <p:txBody>
          <a:bodyPr>
            <a:normAutofit/>
          </a:bodyPr>
          <a:lstStyle/>
          <a:p>
            <a:pPr algn="r" rtl="1"/>
            <a:r>
              <a:rPr lang="fa-IR" sz="2400" b="1" dirty="0"/>
              <a:t>فطرت و طبیعت</a:t>
            </a:r>
            <a:endParaRPr lang="en-US" sz="2400" dirty="0"/>
          </a:p>
        </p:txBody>
      </p:sp>
      <p:sp>
        <p:nvSpPr>
          <p:cNvPr id="3" name="Content Placeholder 2"/>
          <p:cNvSpPr>
            <a:spLocks noGrp="1"/>
          </p:cNvSpPr>
          <p:nvPr>
            <p:ph idx="1"/>
          </p:nvPr>
        </p:nvSpPr>
        <p:spPr>
          <a:xfrm>
            <a:off x="688769" y="1211285"/>
            <a:ext cx="10872847" cy="4975759"/>
          </a:xfrm>
        </p:spPr>
        <p:txBody>
          <a:bodyPr>
            <a:normAutofit lnSpcReduction="10000"/>
          </a:bodyPr>
          <a:lstStyle/>
          <a:p>
            <a:pPr marL="0" indent="0" algn="r" rtl="1">
              <a:buNone/>
            </a:pPr>
            <a:r>
              <a:rPr lang="fa-IR" dirty="0"/>
              <a:t>استاد مطهری راجع به معنای فطرت در قرآن کریم می نویسد: فطرت در همه جای قرآن کریم به معنای ابداع و خلق آمده است.</a:t>
            </a:r>
          </a:p>
          <a:p>
            <a:pPr marL="0" indent="0" algn="r" rtl="1">
              <a:buNone/>
            </a:pPr>
            <a:r>
              <a:rPr lang="fa-IR" dirty="0"/>
              <a:t>                                                  </a:t>
            </a:r>
            <a:r>
              <a:rPr lang="fa-IR" dirty="0" smtClean="0"/>
              <a:t>طبیعت </a:t>
            </a:r>
            <a:r>
              <a:rPr lang="fa-IR" dirty="0"/>
              <a:t>:در مورد بی جان ها به کار می رود.</a:t>
            </a:r>
          </a:p>
          <a:p>
            <a:pPr marL="0" indent="0" algn="r" rtl="1">
              <a:buNone/>
            </a:pPr>
            <a:r>
              <a:rPr lang="fa-IR" dirty="0"/>
              <a:t>                                                  </a:t>
            </a:r>
            <a:r>
              <a:rPr lang="fa-IR" dirty="0" smtClean="0"/>
              <a:t>غریزه:راجع </a:t>
            </a:r>
            <a:r>
              <a:rPr lang="fa-IR" dirty="0"/>
              <a:t>به حیوانات به کار می رود،کمتر برای انسان و برای </a:t>
            </a:r>
            <a:r>
              <a:rPr lang="fa-IR" dirty="0" smtClean="0"/>
              <a:t> </a:t>
            </a:r>
          </a:p>
          <a:p>
            <a:pPr marL="0" indent="0" algn="r" rtl="1">
              <a:buNone/>
            </a:pPr>
            <a:r>
              <a:rPr lang="fa-IR" dirty="0" smtClean="0"/>
              <a:t>تفاوت </a:t>
            </a:r>
            <a:r>
              <a:rPr lang="fa-IR" dirty="0"/>
              <a:t>بین فطرت،غریزه و طبیعت     </a:t>
            </a:r>
            <a:r>
              <a:rPr lang="fa-IR" dirty="0" smtClean="0"/>
              <a:t> جمادو نبات اصلاً به کار نمی رود.</a:t>
            </a:r>
            <a:endParaRPr lang="fa-IR" dirty="0"/>
          </a:p>
          <a:p>
            <a:pPr marL="0" indent="0" algn="r" rtl="1">
              <a:buNone/>
            </a:pPr>
            <a:r>
              <a:rPr lang="fa-IR" dirty="0"/>
              <a:t>                                                  </a:t>
            </a:r>
            <a:r>
              <a:rPr lang="fa-IR" dirty="0" smtClean="0"/>
              <a:t>فطرت </a:t>
            </a:r>
            <a:r>
              <a:rPr lang="fa-IR" dirty="0"/>
              <a:t>:جز سرشت انسان و غیر اکتسابی است. از غریزه آگاهانه </a:t>
            </a:r>
            <a:r>
              <a:rPr lang="fa-IR" dirty="0" smtClean="0"/>
              <a:t>تر</a:t>
            </a:r>
          </a:p>
          <a:p>
            <a:pPr marL="0" indent="0" algn="r" rtl="1">
              <a:buNone/>
            </a:pPr>
            <a:r>
              <a:rPr lang="fa-IR" dirty="0"/>
              <a:t> </a:t>
            </a:r>
            <a:r>
              <a:rPr lang="fa-IR" dirty="0" smtClean="0"/>
              <a:t>                                                 است. </a:t>
            </a:r>
            <a:endParaRPr lang="fa-IR" dirty="0"/>
          </a:p>
          <a:p>
            <a:pPr marL="0" indent="0" algn="r" rtl="1">
              <a:buNone/>
            </a:pPr>
            <a:r>
              <a:rPr lang="fa-IR" dirty="0"/>
              <a:t>                                                 </a:t>
            </a:r>
            <a:r>
              <a:rPr lang="fa-IR" dirty="0" smtClean="0"/>
              <a:t> انسان </a:t>
            </a:r>
            <a:r>
              <a:rPr lang="fa-IR" dirty="0"/>
              <a:t>آنچه را که می داند میتواند بداند که می داند یعنی انسان </a:t>
            </a:r>
            <a:r>
              <a:rPr lang="fa-IR" dirty="0" smtClean="0"/>
              <a:t>بر</a:t>
            </a:r>
          </a:p>
          <a:p>
            <a:pPr marL="0" indent="0" algn="r" rtl="1">
              <a:buNone/>
            </a:pPr>
            <a:r>
              <a:rPr lang="fa-IR" dirty="0"/>
              <a:t> </a:t>
            </a:r>
            <a:r>
              <a:rPr lang="fa-IR" dirty="0" smtClean="0"/>
              <a:t>                                                 فطریات خود آگاه است.</a:t>
            </a:r>
            <a:endParaRPr lang="fa-IR" dirty="0"/>
          </a:p>
          <a:p>
            <a:pPr marL="0" indent="0" algn="r" rtl="1">
              <a:buNone/>
            </a:pPr>
            <a:r>
              <a:rPr lang="fa-IR" dirty="0"/>
              <a:t>                                                      </a:t>
            </a:r>
          </a:p>
          <a:p>
            <a:pPr algn="r" rtl="1"/>
            <a:endParaRPr lang="en-US" dirty="0"/>
          </a:p>
        </p:txBody>
      </p:sp>
      <p:sp>
        <p:nvSpPr>
          <p:cNvPr id="4" name="Right Bracket 3"/>
          <p:cNvSpPr/>
          <p:nvPr/>
        </p:nvSpPr>
        <p:spPr>
          <a:xfrm>
            <a:off x="7659585" y="1983180"/>
            <a:ext cx="190005" cy="3431968"/>
          </a:xfrm>
          <a:prstGeom prst="rightBracket">
            <a:avLst/>
          </a:prstGeom>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5392709"/>
      </p:ext>
    </p:extLst>
  </p:cSld>
  <p:clrMapOvr>
    <a:masterClrMapping/>
  </p:clrMapOvr>
  <p:transition spd="slow">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534391"/>
            <a:ext cx="10306790" cy="914400"/>
          </a:xfrm>
        </p:spPr>
        <p:txBody>
          <a:bodyPr>
            <a:normAutofit/>
          </a:bodyPr>
          <a:lstStyle/>
          <a:p>
            <a:pPr algn="r" rtl="1"/>
            <a:r>
              <a:rPr lang="fa-IR" sz="2800" b="1" dirty="0"/>
              <a:t>تاریخچه ی پیدایش وتحول فکر تربیت طبیعی</a:t>
            </a:r>
            <a:endParaRPr lang="en-US" sz="2800" dirty="0"/>
          </a:p>
        </p:txBody>
      </p:sp>
      <p:sp>
        <p:nvSpPr>
          <p:cNvPr id="3" name="Content Placeholder 2"/>
          <p:cNvSpPr>
            <a:spLocks noGrp="1"/>
          </p:cNvSpPr>
          <p:nvPr>
            <p:ph idx="1"/>
          </p:nvPr>
        </p:nvSpPr>
        <p:spPr>
          <a:xfrm>
            <a:off x="688770" y="1353787"/>
            <a:ext cx="10913422" cy="4809507"/>
          </a:xfrm>
        </p:spPr>
        <p:txBody>
          <a:bodyPr>
            <a:normAutofit fontScale="92500"/>
          </a:bodyPr>
          <a:lstStyle/>
          <a:p>
            <a:pPr algn="r" rtl="1"/>
            <a:r>
              <a:rPr lang="fa-IR" dirty="0">
                <a:solidFill>
                  <a:schemeClr val="tx1">
                    <a:lumMod val="95000"/>
                    <a:lumOff val="5000"/>
                  </a:schemeClr>
                </a:solidFill>
              </a:rPr>
              <a:t>تربیت طبیعی با توجه به مقتضیات زیستی انسانها </a:t>
            </a:r>
            <a:r>
              <a:rPr lang="fa-IR" dirty="0" smtClean="0">
                <a:solidFill>
                  <a:schemeClr val="tx1">
                    <a:lumMod val="95000"/>
                    <a:lumOff val="5000"/>
                  </a:schemeClr>
                </a:solidFill>
              </a:rPr>
              <a:t>کاملاً </a:t>
            </a:r>
            <a:r>
              <a:rPr lang="fa-IR" dirty="0">
                <a:solidFill>
                  <a:schemeClr val="tx1">
                    <a:lumMod val="95000"/>
                    <a:lumOff val="5000"/>
                  </a:schemeClr>
                </a:solidFill>
              </a:rPr>
              <a:t>قابل توجیه است </a:t>
            </a:r>
            <a:r>
              <a:rPr lang="en-US" dirty="0">
                <a:solidFill>
                  <a:schemeClr val="tx1">
                    <a:lumMod val="95000"/>
                    <a:lumOff val="5000"/>
                  </a:schemeClr>
                </a:solidFill>
              </a:rPr>
              <a:t>.</a:t>
            </a:r>
            <a:endParaRPr lang="fa-IR" dirty="0">
              <a:solidFill>
                <a:schemeClr val="tx1">
                  <a:lumMod val="95000"/>
                  <a:lumOff val="5000"/>
                </a:schemeClr>
              </a:solidFill>
            </a:endParaRPr>
          </a:p>
          <a:p>
            <a:pPr algn="r" rtl="1"/>
            <a:r>
              <a:rPr lang="fa-IR" dirty="0">
                <a:solidFill>
                  <a:schemeClr val="tx1">
                    <a:lumMod val="95000"/>
                    <a:lumOff val="5000"/>
                  </a:schemeClr>
                </a:solidFill>
              </a:rPr>
              <a:t>نظامهای تربیتی قدیم هیچ گونه تمایزی میان انواع تربیت قائل نمی شدند</a:t>
            </a:r>
            <a:r>
              <a:rPr lang="en-US" dirty="0">
                <a:solidFill>
                  <a:schemeClr val="tx1">
                    <a:lumMod val="95000"/>
                    <a:lumOff val="5000"/>
                  </a:schemeClr>
                </a:solidFill>
              </a:rPr>
              <a:t>.</a:t>
            </a:r>
            <a:endParaRPr lang="fa-IR" dirty="0">
              <a:solidFill>
                <a:schemeClr val="tx1">
                  <a:lumMod val="95000"/>
                  <a:lumOff val="5000"/>
                </a:schemeClr>
              </a:solidFill>
            </a:endParaRPr>
          </a:p>
          <a:p>
            <a:pPr algn="r" rtl="1"/>
            <a:r>
              <a:rPr lang="fa-IR" dirty="0">
                <a:solidFill>
                  <a:schemeClr val="tx1">
                    <a:lumMod val="95000"/>
                    <a:lumOff val="5000"/>
                  </a:schemeClr>
                </a:solidFill>
              </a:rPr>
              <a:t>دردوره های باستان صورت بنی جوامع کاملا ابتدایی وبه حالت  طبیعی نزدیک بود</a:t>
            </a:r>
            <a:r>
              <a:rPr lang="en-US" dirty="0">
                <a:solidFill>
                  <a:schemeClr val="tx1">
                    <a:lumMod val="95000"/>
                    <a:lumOff val="5000"/>
                  </a:schemeClr>
                </a:solidFill>
              </a:rPr>
              <a:t>.</a:t>
            </a:r>
            <a:endParaRPr lang="fa-IR" dirty="0">
              <a:solidFill>
                <a:schemeClr val="tx1">
                  <a:lumMod val="95000"/>
                  <a:lumOff val="5000"/>
                </a:schemeClr>
              </a:solidFill>
            </a:endParaRPr>
          </a:p>
          <a:p>
            <a:pPr algn="r" rtl="1"/>
            <a:r>
              <a:rPr lang="fa-IR" dirty="0">
                <a:solidFill>
                  <a:schemeClr val="tx1">
                    <a:lumMod val="95000"/>
                    <a:lumOff val="5000"/>
                  </a:schemeClr>
                </a:solidFill>
              </a:rPr>
              <a:t>یونانیان منحصرا متوجه دنیا بودند وبرای انان مانند موجود ملکوتی محسوب می شد</a:t>
            </a:r>
            <a:r>
              <a:rPr lang="en-US" dirty="0">
                <a:solidFill>
                  <a:schemeClr val="tx1">
                    <a:lumMod val="95000"/>
                    <a:lumOff val="5000"/>
                  </a:schemeClr>
                </a:solidFill>
              </a:rPr>
              <a:t>.</a:t>
            </a:r>
          </a:p>
          <a:p>
            <a:pPr marL="0" indent="0" algn="r" rtl="1">
              <a:buNone/>
            </a:pPr>
            <a:r>
              <a:rPr lang="fa-IR" dirty="0"/>
              <a:t>                                                          آدمی خود را در مقام فرد نسبت به نهادها بیگانه احساس کند.</a:t>
            </a:r>
          </a:p>
          <a:p>
            <a:pPr marL="0" indent="0" algn="r" rtl="1">
              <a:buNone/>
            </a:pPr>
            <a:r>
              <a:rPr lang="en-US" dirty="0"/>
              <a:t> </a:t>
            </a:r>
            <a:r>
              <a:rPr lang="fa-IR" dirty="0"/>
              <a:t>تربیت طبیعی زمانی پیدا می شود </a:t>
            </a:r>
          </a:p>
          <a:p>
            <a:pPr marL="0" indent="0" algn="r" rtl="1">
              <a:buNone/>
            </a:pPr>
            <a:r>
              <a:rPr lang="fa-IR" dirty="0">
                <a:solidFill>
                  <a:schemeClr val="tx1">
                    <a:lumMod val="95000"/>
                    <a:lumOff val="5000"/>
                  </a:schemeClr>
                </a:solidFill>
              </a:rPr>
              <a:t>                                                          </a:t>
            </a:r>
            <a:r>
              <a:rPr lang="fa-IR" dirty="0"/>
              <a:t>از جنبه های ساختگی زندگی بیزار شده باشد.</a:t>
            </a:r>
            <a:endParaRPr lang="fa-IR" dirty="0">
              <a:solidFill>
                <a:schemeClr val="tx1">
                  <a:lumMod val="95000"/>
                  <a:lumOff val="5000"/>
                </a:schemeClr>
              </a:solidFill>
            </a:endParaRPr>
          </a:p>
          <a:p>
            <a:endParaRPr lang="fa-IR" dirty="0"/>
          </a:p>
          <a:p>
            <a:r>
              <a:rPr lang="fa-IR" dirty="0"/>
              <a:t>تربیت طبیعی بر اصل خوشبختی استواراست وبه هماهنگ درونی موجود می انجامد.                                         </a:t>
            </a:r>
          </a:p>
          <a:p>
            <a:pPr marL="0" indent="0">
              <a:buNone/>
            </a:pPr>
            <a:r>
              <a:rPr lang="fa-IR" dirty="0"/>
              <a:t>اصل طبیعت گرایی در قرن 18 از نو پیروز </a:t>
            </a:r>
            <a:r>
              <a:rPr lang="fa-IR" dirty="0" smtClean="0"/>
              <a:t>شد.                                                                                          </a:t>
            </a:r>
            <a:endParaRPr lang="en-US" dirty="0"/>
          </a:p>
        </p:txBody>
      </p:sp>
      <p:cxnSp>
        <p:nvCxnSpPr>
          <p:cNvPr id="5" name="Straight Arrow Connector 4"/>
          <p:cNvCxnSpPr/>
          <p:nvPr/>
        </p:nvCxnSpPr>
        <p:spPr>
          <a:xfrm flipH="1" flipV="1">
            <a:off x="7564582" y="3503221"/>
            <a:ext cx="902524" cy="403761"/>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7695210" y="3906982"/>
            <a:ext cx="771896" cy="510639"/>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95316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7905" y="744626"/>
            <a:ext cx="10152411" cy="668538"/>
          </a:xfrm>
        </p:spPr>
        <p:txBody>
          <a:bodyPr>
            <a:normAutofit fontScale="90000"/>
          </a:bodyPr>
          <a:lstStyle/>
          <a:p>
            <a:pPr algn="r" rtl="1"/>
            <a:r>
              <a:rPr lang="fa-IR" sz="2400" dirty="0"/>
              <a:t>معانی مختلف تربیت طبیعی:</a:t>
            </a:r>
            <a:br>
              <a:rPr lang="fa-IR" sz="2400" dirty="0"/>
            </a:br>
            <a:endParaRPr lang="en-US" sz="2400" dirty="0"/>
          </a:p>
        </p:txBody>
      </p:sp>
      <p:sp>
        <p:nvSpPr>
          <p:cNvPr id="3" name="Content Placeholder 2"/>
          <p:cNvSpPr>
            <a:spLocks noGrp="1"/>
          </p:cNvSpPr>
          <p:nvPr>
            <p:ph idx="1"/>
          </p:nvPr>
        </p:nvSpPr>
        <p:spPr>
          <a:xfrm>
            <a:off x="748146" y="1211283"/>
            <a:ext cx="10687792" cy="5011387"/>
          </a:xfrm>
        </p:spPr>
        <p:txBody>
          <a:bodyPr/>
          <a:lstStyle/>
          <a:p>
            <a:pPr algn="r" rtl="1"/>
            <a:r>
              <a:rPr lang="fa-IR" dirty="0"/>
              <a:t>1</a:t>
            </a:r>
            <a:r>
              <a:rPr lang="fa-IR" dirty="0" smtClean="0"/>
              <a:t>) طبیعی </a:t>
            </a:r>
            <a:r>
              <a:rPr lang="fa-IR" dirty="0"/>
              <a:t>می تواند </a:t>
            </a:r>
            <a:r>
              <a:rPr lang="fa-IR" dirty="0" smtClean="0"/>
              <a:t>مطلقاً </a:t>
            </a:r>
            <a:r>
              <a:rPr lang="fa-IR" dirty="0"/>
              <a:t>منفی باشد وتصور روسو از تربیت طبیعی این چنین </a:t>
            </a:r>
            <a:r>
              <a:rPr lang="fa-IR" dirty="0" smtClean="0"/>
              <a:t>بود؛که </a:t>
            </a:r>
            <a:r>
              <a:rPr lang="fa-IR" dirty="0"/>
              <a:t>این نوع تربیت با شکست مواجه شد.</a:t>
            </a:r>
            <a:br>
              <a:rPr lang="fa-IR" dirty="0"/>
            </a:br>
            <a:r>
              <a:rPr lang="fa-IR" dirty="0"/>
              <a:t/>
            </a:r>
            <a:br>
              <a:rPr lang="fa-IR" dirty="0"/>
            </a:br>
            <a:r>
              <a:rPr lang="fa-IR" dirty="0"/>
              <a:t>2</a:t>
            </a:r>
            <a:r>
              <a:rPr lang="fa-IR" dirty="0" smtClean="0"/>
              <a:t>) تربیتی </a:t>
            </a:r>
            <a:r>
              <a:rPr lang="fa-IR" dirty="0"/>
              <a:t>که هدفی جز اهداف تربیتی مندرج در طبیعت را نمی پذیرد.</a:t>
            </a:r>
            <a:br>
              <a:rPr lang="fa-IR" dirty="0"/>
            </a:br>
            <a:r>
              <a:rPr lang="fa-IR" dirty="0"/>
              <a:t/>
            </a:r>
            <a:br>
              <a:rPr lang="fa-IR" dirty="0"/>
            </a:br>
            <a:r>
              <a:rPr lang="fa-IR" dirty="0"/>
              <a:t>3</a:t>
            </a:r>
            <a:r>
              <a:rPr lang="fa-IR" dirty="0" smtClean="0"/>
              <a:t>) تربیتی </a:t>
            </a:r>
            <a:r>
              <a:rPr lang="fa-IR" dirty="0"/>
              <a:t>که برای فراهم کردن وسایل خود یعنی تدوین دروس به طبیعت متوسل گردد تربیت طبیعی می نامند.</a:t>
            </a:r>
            <a:br>
              <a:rPr lang="fa-IR" dirty="0"/>
            </a:br>
            <a:r>
              <a:rPr lang="fa-IR" dirty="0"/>
              <a:t/>
            </a:r>
            <a:br>
              <a:rPr lang="fa-IR" dirty="0"/>
            </a:br>
            <a:r>
              <a:rPr lang="fa-IR" dirty="0"/>
              <a:t>4</a:t>
            </a:r>
            <a:r>
              <a:rPr lang="fa-IR" dirty="0" smtClean="0"/>
              <a:t>) وقتی </a:t>
            </a:r>
            <a:r>
              <a:rPr lang="fa-IR" dirty="0"/>
              <a:t>تربیت بیعی از هر گونه پرورش کورکورانه بپرهیزد در معنای وسیع خود به کار رفته </a:t>
            </a:r>
            <a:r>
              <a:rPr lang="fa-IR" dirty="0" smtClean="0"/>
              <a:t>است.</a:t>
            </a:r>
            <a:r>
              <a:rPr lang="fa-IR" dirty="0"/>
              <a:t/>
            </a:r>
            <a:br>
              <a:rPr lang="fa-IR" dirty="0"/>
            </a:br>
            <a:r>
              <a:rPr lang="fa-IR" dirty="0"/>
              <a:t/>
            </a:r>
            <a:br>
              <a:rPr lang="fa-IR" dirty="0"/>
            </a:br>
            <a:r>
              <a:rPr lang="fa-IR" dirty="0"/>
              <a:t>5</a:t>
            </a:r>
            <a:r>
              <a:rPr lang="fa-IR" dirty="0" smtClean="0"/>
              <a:t>) تربیت </a:t>
            </a:r>
            <a:r>
              <a:rPr lang="fa-IR" dirty="0"/>
              <a:t>طبیعی عبارت است از مورد </a:t>
            </a:r>
            <a:r>
              <a:rPr lang="fa-IR" dirty="0" smtClean="0"/>
              <a:t>بازخواست </a:t>
            </a:r>
            <a:r>
              <a:rPr lang="fa-IR" dirty="0"/>
              <a:t>قرار دادن طبیعت غریزی  به منظور رسدن به طبیعتی هوشیارتر.</a:t>
            </a:r>
          </a:p>
          <a:p>
            <a:pPr algn="r" rtl="1"/>
            <a:endParaRPr lang="en-US" dirty="0"/>
          </a:p>
        </p:txBody>
      </p:sp>
    </p:spTree>
    <p:extLst>
      <p:ext uri="{BB962C8B-B14F-4D97-AF65-F5344CB8AC3E}">
        <p14:creationId xmlns:p14="http://schemas.microsoft.com/office/powerpoint/2010/main" val="65688600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545" y="613997"/>
            <a:ext cx="9601196" cy="727915"/>
          </a:xfrm>
        </p:spPr>
        <p:txBody>
          <a:bodyPr>
            <a:normAutofit/>
          </a:bodyPr>
          <a:lstStyle/>
          <a:p>
            <a:pPr algn="r" rtl="1"/>
            <a:r>
              <a:rPr lang="fa-IR" sz="2400" b="1" dirty="0"/>
              <a:t>نقد نظریه ی تربیت طبیعی</a:t>
            </a:r>
            <a:endParaRPr lang="en-US" sz="2400" dirty="0"/>
          </a:p>
        </p:txBody>
      </p:sp>
      <p:sp>
        <p:nvSpPr>
          <p:cNvPr id="3" name="Content Placeholder 2"/>
          <p:cNvSpPr>
            <a:spLocks noGrp="1"/>
          </p:cNvSpPr>
          <p:nvPr>
            <p:ph idx="1"/>
          </p:nvPr>
        </p:nvSpPr>
        <p:spPr>
          <a:xfrm>
            <a:off x="676894" y="1341911"/>
            <a:ext cx="10872847" cy="4762005"/>
          </a:xfrm>
        </p:spPr>
        <p:txBody>
          <a:bodyPr/>
          <a:lstStyle/>
          <a:p>
            <a:pPr algn="r" rtl="1"/>
            <a:r>
              <a:rPr lang="fa-IR" dirty="0"/>
              <a:t>دو اندیشه ی پربار را مدیون نظریه پردازان تربیت طبیعی هستیم:</a:t>
            </a:r>
            <a:endParaRPr lang="en-US" dirty="0"/>
          </a:p>
        </p:txBody>
      </p:sp>
      <p:sp useBgFill="1">
        <p:nvSpPr>
          <p:cNvPr id="4" name="Oval 3"/>
          <p:cNvSpPr/>
          <p:nvPr/>
        </p:nvSpPr>
        <p:spPr>
          <a:xfrm>
            <a:off x="6341424" y="2850078"/>
            <a:ext cx="4797632" cy="160316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fa-IR" sz="2400" dirty="0">
                <a:solidFill>
                  <a:srgbClr val="C00000"/>
                </a:solidFill>
              </a:rPr>
              <a:t>1)فکر لزوم انطباق تربیت با پیشرفت های موجود در زمینه های جسمی و ذهنی</a:t>
            </a:r>
          </a:p>
        </p:txBody>
      </p:sp>
      <p:sp useBgFill="1">
        <p:nvSpPr>
          <p:cNvPr id="5" name="Oval 4"/>
          <p:cNvSpPr/>
          <p:nvPr/>
        </p:nvSpPr>
        <p:spPr>
          <a:xfrm>
            <a:off x="1045029" y="2867891"/>
            <a:ext cx="4928260" cy="17100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fa-IR" sz="2400" dirty="0" smtClean="0">
              <a:solidFill>
                <a:srgbClr val="C00000"/>
              </a:solidFill>
            </a:endParaRPr>
          </a:p>
          <a:p>
            <a:pPr algn="r" rtl="1"/>
            <a:r>
              <a:rPr lang="fa-IR" sz="2400" dirty="0" smtClean="0">
                <a:solidFill>
                  <a:srgbClr val="C00000"/>
                </a:solidFill>
              </a:rPr>
              <a:t>2)فکر </a:t>
            </a:r>
            <a:r>
              <a:rPr lang="fa-IR" sz="2400" dirty="0">
                <a:solidFill>
                  <a:srgbClr val="C00000"/>
                </a:solidFill>
              </a:rPr>
              <a:t>استفاده از یافته های علوم مثبته برای دستیابی بر انطباق مذکور</a:t>
            </a:r>
            <a:endParaRPr lang="en-US" sz="2400" dirty="0">
              <a:solidFill>
                <a:srgbClr val="C00000"/>
              </a:solidFill>
            </a:endParaRPr>
          </a:p>
          <a:p>
            <a:pPr algn="ctr"/>
            <a:endParaRPr lang="en-US" sz="2400" dirty="0">
              <a:solidFill>
                <a:srgbClr val="C00000"/>
              </a:solidFill>
            </a:endParaRPr>
          </a:p>
        </p:txBody>
      </p:sp>
    </p:spTree>
    <p:extLst>
      <p:ext uri="{BB962C8B-B14F-4D97-AF65-F5344CB8AC3E}">
        <p14:creationId xmlns:p14="http://schemas.microsoft.com/office/powerpoint/2010/main" val="127659862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8545" y="641268"/>
            <a:ext cx="9629897" cy="783771"/>
          </a:xfrm>
        </p:spPr>
        <p:txBody>
          <a:bodyPr>
            <a:normAutofit/>
          </a:bodyPr>
          <a:lstStyle/>
          <a:p>
            <a:pPr algn="r" rtl="1"/>
            <a:r>
              <a:rPr lang="fa-IR" sz="2400" b="1" dirty="0"/>
              <a:t>نارسایی های تعلیم و تربیت طبیعی</a:t>
            </a:r>
            <a:endParaRPr lang="en-US" sz="2400" dirty="0"/>
          </a:p>
        </p:txBody>
      </p:sp>
      <p:sp>
        <p:nvSpPr>
          <p:cNvPr id="3" name="Content Placeholder 2"/>
          <p:cNvSpPr>
            <a:spLocks noGrp="1"/>
          </p:cNvSpPr>
          <p:nvPr>
            <p:ph idx="1"/>
          </p:nvPr>
        </p:nvSpPr>
        <p:spPr>
          <a:xfrm>
            <a:off x="736270" y="1425039"/>
            <a:ext cx="10759043" cy="4726379"/>
          </a:xfrm>
        </p:spPr>
        <p:txBody>
          <a:bodyPr>
            <a:normAutofit lnSpcReduction="10000"/>
          </a:bodyPr>
          <a:lstStyle/>
          <a:p>
            <a:pPr algn="r" rtl="1"/>
            <a:r>
              <a:rPr lang="fa-IR" dirty="0"/>
              <a:t>الف) آیا طبیعت ساده مادی و زیستی مطرح است، </a:t>
            </a:r>
            <a:r>
              <a:rPr lang="fa-IR" dirty="0" smtClean="0"/>
              <a:t>یا طبیعت </a:t>
            </a:r>
            <a:r>
              <a:rPr lang="fa-IR" dirty="0"/>
              <a:t>اجتماعی یا طبیعت روانی؟</a:t>
            </a:r>
          </a:p>
          <a:p>
            <a:pPr algn="r" rtl="1"/>
            <a:r>
              <a:rPr lang="fa-IR" dirty="0"/>
              <a:t>ب) اگر آنچه ذکر شد به تناقضی در درون طبیعت مربوط می شود،از دیدگاهی دیگر به تناقض بین طبیعت (در معنای محدود) و اجتماع برمی خوریم.</a:t>
            </a:r>
          </a:p>
          <a:p>
            <a:pPr algn="r" rtl="1"/>
            <a:r>
              <a:rPr lang="fa-IR" dirty="0"/>
              <a:t>ج) علاوه بر تناقض بین طبیعت و اجتماع، بین طبیعت و آدمیت یعنی خصیصه ی انسانی مربوط به موجود مورد تربیت، نیز تناقض وجود دارد.</a:t>
            </a:r>
          </a:p>
          <a:p>
            <a:pPr algn="r" rtl="1"/>
            <a:r>
              <a:rPr lang="fa-IR" dirty="0"/>
              <a:t>د) ملاحظات اخیر مارا به تناقض عالیه ای که سایر تناقضات فرع بر آن است می رساند.تناقض اصلی خود از تضاد داخلی مفهوم طبیعت نا شی می شود.</a:t>
            </a:r>
          </a:p>
          <a:p>
            <a:pPr algn="r" rtl="1"/>
            <a:r>
              <a:rPr lang="fa-IR" dirty="0"/>
              <a:t>ه) اما روشن است که در یک چشم انداز صرفاً اثباتی نظیر چشم انداز تربیتی طبیعت گرا، سازش دادن طبیعت علّی با طبیعت غایی دشوار است.</a:t>
            </a:r>
          </a:p>
          <a:p>
            <a:pPr algn="r" rtl="1"/>
            <a:r>
              <a:rPr lang="fa-IR" dirty="0"/>
              <a:t>و) به طوری که ملاحظه می شود، تا طبیعت را به آنچه طبیعت نیست مجهز نکرده ایم،از تربیت طبیعی سخن نتوان گفت.</a:t>
            </a:r>
            <a:endParaRPr lang="en-US" dirty="0"/>
          </a:p>
          <a:p>
            <a:pPr algn="r" rtl="1"/>
            <a:endParaRPr lang="en-US" dirty="0"/>
          </a:p>
        </p:txBody>
      </p:sp>
    </p:spTree>
    <p:extLst>
      <p:ext uri="{BB962C8B-B14F-4D97-AF65-F5344CB8AC3E}">
        <p14:creationId xmlns:p14="http://schemas.microsoft.com/office/powerpoint/2010/main" val="109797634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9555" y="899005"/>
            <a:ext cx="10132061" cy="3853299"/>
          </a:xfrm>
        </p:spPr>
        <p:txBody>
          <a:bodyPr>
            <a:normAutofit/>
          </a:bodyPr>
          <a:lstStyle/>
          <a:p>
            <a:pPr marL="0" indent="0" algn="r" rtl="1"/>
            <a:r>
              <a:rPr lang="fa-IR" sz="2400" dirty="0"/>
              <a:t>از ملا حظات فوق چنین نتیجه می شود که هیچ تربیتی را نمی توان به صفت خاص «منطبق </a:t>
            </a:r>
            <a:br>
              <a:rPr lang="fa-IR" sz="2400" dirty="0"/>
            </a:br>
            <a:r>
              <a:rPr lang="fa-IR" sz="2400" dirty="0" smtClean="0"/>
              <a:t>بر </a:t>
            </a:r>
            <a:r>
              <a:rPr lang="fa-IR" sz="2400" dirty="0"/>
              <a:t>طبیعت» متصف کرد. تربیت نمی تواند اصولاً و منظماً ضد طبیعت  باشد.</a:t>
            </a:r>
            <a:br>
              <a:rPr lang="fa-IR" sz="2400" dirty="0"/>
            </a:br>
            <a:endParaRPr lang="en-US" sz="2400" dirty="0"/>
          </a:p>
        </p:txBody>
      </p:sp>
      <p:sp>
        <p:nvSpPr>
          <p:cNvPr id="3" name="Content Placeholder 2"/>
          <p:cNvSpPr>
            <a:spLocks noGrp="1"/>
          </p:cNvSpPr>
          <p:nvPr>
            <p:ph idx="1"/>
          </p:nvPr>
        </p:nvSpPr>
        <p:spPr>
          <a:xfrm>
            <a:off x="-483928" y="1704078"/>
            <a:ext cx="10837220" cy="3990108"/>
          </a:xfrm>
        </p:spPr>
        <p:txBody>
          <a:bodyPr/>
          <a:lstStyle/>
          <a:p>
            <a:pPr algn="r" rtl="1"/>
            <a:endParaRPr lang="en-US" dirty="0"/>
          </a:p>
        </p:txBody>
      </p:sp>
    </p:spTree>
    <p:extLst>
      <p:ext uri="{BB962C8B-B14F-4D97-AF65-F5344CB8AC3E}">
        <p14:creationId xmlns:p14="http://schemas.microsoft.com/office/powerpoint/2010/main" val="98002112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7921" y="542745"/>
            <a:ext cx="9618022" cy="1107925"/>
          </a:xfrm>
        </p:spPr>
        <p:txBody>
          <a:bodyPr>
            <a:normAutofit/>
          </a:bodyPr>
          <a:lstStyle/>
          <a:p>
            <a:pPr algn="r" rtl="1"/>
            <a:r>
              <a:rPr lang="fa-IR" sz="2400" b="1" dirty="0" smtClean="0"/>
              <a:t>تربیت و نسل های اجتماعی</a:t>
            </a:r>
            <a:endParaRPr lang="en-US" sz="2400" b="1" dirty="0"/>
          </a:p>
        </p:txBody>
      </p:sp>
      <p:sp>
        <p:nvSpPr>
          <p:cNvPr id="3" name="Content Placeholder 2"/>
          <p:cNvSpPr>
            <a:spLocks noGrp="1"/>
          </p:cNvSpPr>
          <p:nvPr>
            <p:ph idx="1"/>
          </p:nvPr>
        </p:nvSpPr>
        <p:spPr>
          <a:xfrm>
            <a:off x="736270" y="1401288"/>
            <a:ext cx="10723418" cy="4821381"/>
          </a:xfrm>
        </p:spPr>
        <p:txBody>
          <a:bodyPr/>
          <a:lstStyle/>
          <a:p>
            <a:pPr algn="r" rtl="1"/>
            <a:r>
              <a:rPr lang="fa-IR" dirty="0" smtClean="0"/>
              <a:t>ویژگی تربیتی که همچون نماد اجتماعی در نظر گرفته شود این است که نه چون تأثیرفردی بر فرد دیگر </a:t>
            </a:r>
          </a:p>
          <a:p>
            <a:pPr marL="0" indent="0" algn="r" rtl="1">
              <a:buNone/>
            </a:pPr>
            <a:r>
              <a:rPr lang="fa-IR" dirty="0" smtClean="0"/>
              <a:t>بلکه همچون تأثیر نسلی (بزرگسالان) بر نسل دیگر(جوانان) ظاهر می شود. هر نسل سرمایه های فکری </a:t>
            </a:r>
          </a:p>
          <a:p>
            <a:pPr marL="0" indent="0" algn="r" rtl="1">
              <a:buNone/>
            </a:pPr>
            <a:r>
              <a:rPr lang="fa-IR" dirty="0" smtClean="0"/>
              <a:t>خود را از طریق تعلیم و تربیت بلافاصله به نسل بعد منتقل می کنند.</a:t>
            </a:r>
          </a:p>
          <a:p>
            <a:pPr algn="r" rtl="1"/>
            <a:endParaRPr lang="fa-IR" dirty="0"/>
          </a:p>
          <a:p>
            <a:pPr algn="r" rtl="1"/>
            <a:r>
              <a:rPr lang="fa-IR" dirty="0" smtClean="0"/>
              <a:t>از نظردورکیم: تعلیم و تربیت تأثیر والدین و معلمان بر فرزندان است.</a:t>
            </a:r>
          </a:p>
          <a:p>
            <a:pPr algn="r" rtl="1"/>
            <a:r>
              <a:rPr lang="fa-IR" dirty="0" smtClean="0"/>
              <a:t>تربیت نه به صورت انتقال مجموعه ای از حرکات بلکه به صورت مبادله نظام افکارو احساسات و به </a:t>
            </a:r>
          </a:p>
          <a:p>
            <a:pPr marL="0" indent="0" algn="r" rtl="1">
              <a:buNone/>
            </a:pPr>
            <a:r>
              <a:rPr lang="fa-IR" dirty="0" smtClean="0"/>
              <a:t>عبارت کوتاه تر به اجتماعی شدن فنی و روانی فردمی گویند.</a:t>
            </a:r>
          </a:p>
          <a:p>
            <a:pPr algn="r" rtl="1"/>
            <a:endParaRPr lang="fa-IR" dirty="0"/>
          </a:p>
          <a:p>
            <a:pPr algn="r" rtl="1"/>
            <a:r>
              <a:rPr lang="fa-IR" dirty="0" smtClean="0"/>
              <a:t>تربیت امری کاملاً اجتماعی هست چون انسان نمی تواند دور از اجتماع باشد.</a:t>
            </a:r>
            <a:endParaRPr lang="en-US" dirty="0"/>
          </a:p>
        </p:txBody>
      </p:sp>
    </p:spTree>
    <p:extLst>
      <p:ext uri="{BB962C8B-B14F-4D97-AF65-F5344CB8AC3E}">
        <p14:creationId xmlns:p14="http://schemas.microsoft.com/office/powerpoint/2010/main" val="31680771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396" y="617517"/>
            <a:ext cx="10747168" cy="5438899"/>
          </a:xfrm>
        </p:spPr>
        <p:txBody>
          <a:bodyPr/>
          <a:lstStyle/>
          <a:p>
            <a:pPr algn="r" rtl="1"/>
            <a:r>
              <a:rPr lang="fa-IR" dirty="0" smtClean="0"/>
              <a:t>تربیت اجتماعی اصول محافظه کاریست یعنی جامعه تا فکریا طرزعملی را مدتها بوته آزمایش نگذاشته باشد آن را وارد تعلیم و تربیت نسل جوان نمی کند.</a:t>
            </a:r>
          </a:p>
          <a:p>
            <a:pPr algn="r" rtl="1"/>
            <a:endParaRPr lang="fa-IR" dirty="0"/>
          </a:p>
          <a:p>
            <a:pPr algn="r" rtl="1"/>
            <a:r>
              <a:rPr lang="fa-IR" dirty="0" smtClean="0"/>
              <a:t>جنگ ها ، جنبش ها و انقلاب های سیاسی از معدود عواملی است که می تواند موجب تغییر بنیادی نهاد </a:t>
            </a:r>
          </a:p>
          <a:p>
            <a:pPr marL="0" indent="0" algn="r" rtl="1">
              <a:buNone/>
            </a:pPr>
            <a:r>
              <a:rPr lang="fa-IR" dirty="0" smtClean="0"/>
              <a:t>های تربیتی جامعه شوند به عنوان مثال در فرانسه، روسیه و چین.</a:t>
            </a:r>
          </a:p>
          <a:p>
            <a:pPr algn="r" rtl="1"/>
            <a:endParaRPr lang="fa-IR" dirty="0" smtClean="0"/>
          </a:p>
        </p:txBody>
      </p:sp>
    </p:spTree>
    <p:extLst>
      <p:ext uri="{BB962C8B-B14F-4D97-AF65-F5344CB8AC3E}">
        <p14:creationId xmlns:p14="http://schemas.microsoft.com/office/powerpoint/2010/main" val="1322517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7522" y="1080655"/>
            <a:ext cx="10533413" cy="5177641"/>
          </a:xfrm>
        </p:spPr>
        <p:txBody>
          <a:bodyPr/>
          <a:lstStyle/>
          <a:p>
            <a:pPr algn="r" rtl="1"/>
            <a:r>
              <a:rPr lang="fa-IR" dirty="0" smtClean="0"/>
              <a:t>در خانواده فشار هر نسل به خوبی مشهود و غیرقابل انکاراست. در زندگی اجتماعی همیشه نسل جوان با </a:t>
            </a:r>
          </a:p>
          <a:p>
            <a:pPr marL="0" indent="0" algn="r" rtl="1">
              <a:buNone/>
            </a:pPr>
            <a:r>
              <a:rPr lang="fa-IR" dirty="0" smtClean="0"/>
              <a:t>نسل بزرگ در تماس اند و از آنها تأثیر می پذیرند.</a:t>
            </a:r>
          </a:p>
          <a:p>
            <a:pPr marL="0" indent="0" algn="r" rtl="1">
              <a:buNone/>
            </a:pPr>
            <a:r>
              <a:rPr lang="fa-IR" dirty="0" smtClean="0"/>
              <a:t>خصوصاً در خانواده ها فشار هر نسل روی نسل بعد به خوبی مشهود و غیر قابل انکاراست. در طول تاریخ </a:t>
            </a:r>
          </a:p>
          <a:p>
            <a:pPr marL="0" indent="0" algn="r" rtl="1">
              <a:buNone/>
            </a:pPr>
            <a:r>
              <a:rPr lang="fa-IR" dirty="0" smtClean="0"/>
              <a:t>همیشه به دنبال گرفتن موقعیت نسل بزرگسال بوده که نمونه ی بارز آن انقلاب کبیر فرانسه بود.</a:t>
            </a:r>
          </a:p>
          <a:p>
            <a:pPr algn="r" rtl="1"/>
            <a:r>
              <a:rPr lang="fa-IR" dirty="0" smtClean="0"/>
              <a:t>این ضدیت نسل ها محصول جمع شدن موارد متعدد فردی نیست. به خودی خود و ذاتاً تصوری گروهی </a:t>
            </a:r>
          </a:p>
          <a:p>
            <a:pPr marL="0" indent="0" algn="r" rtl="1">
              <a:buNone/>
            </a:pPr>
            <a:r>
              <a:rPr lang="fa-IR" dirty="0" smtClean="0"/>
              <a:t>است که برعکس، موارد فردی متفرع از آن است. تضاد نسل ها در درجه ی اول پدیده ای اجتماعی </a:t>
            </a:r>
          </a:p>
          <a:p>
            <a:pPr marL="0" indent="0" algn="r" rtl="1">
              <a:buNone/>
            </a:pPr>
            <a:r>
              <a:rPr lang="fa-IR" dirty="0" smtClean="0"/>
              <a:t>است.</a:t>
            </a:r>
            <a:endParaRPr lang="en-US" dirty="0"/>
          </a:p>
        </p:txBody>
      </p:sp>
    </p:spTree>
    <p:extLst>
      <p:ext uri="{BB962C8B-B14F-4D97-AF65-F5344CB8AC3E}">
        <p14:creationId xmlns:p14="http://schemas.microsoft.com/office/powerpoint/2010/main" val="6048103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192</TotalTime>
  <Words>1959</Words>
  <Application>Microsoft Office PowerPoint</Application>
  <PresentationFormat>Custom</PresentationFormat>
  <Paragraphs>140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Organic</vt:lpstr>
      <vt:lpstr>بسم الله الرحمن الرحیم   فصل سوم  مبانی آموزش و پرورش</vt:lpstr>
      <vt:lpstr>پداگوژی یا علم تربیت                                                   </vt:lpstr>
      <vt:lpstr>نظریه های مخالف تعلیم و تربیت طبیعی    </vt:lpstr>
      <vt:lpstr>PowerPoint Presentation</vt:lpstr>
      <vt:lpstr>PowerPoint Presentation</vt:lpstr>
      <vt:lpstr>PowerPoint Presentation</vt:lpstr>
      <vt:lpstr>PowerPoint Presentation</vt:lpstr>
      <vt:lpstr>PowerPoint Presentation</vt:lpstr>
      <vt:lpstr>مبانی علمی تربیت</vt:lpstr>
      <vt:lpstr>رابطه ی علم تربیت با زیست شناسی </vt:lpstr>
      <vt:lpstr>معنا ی طبیعت طبیعت معانی مختلفی دارد. ماده، حیات، جامعه، وجدان طبیعت دارند.</vt:lpstr>
      <vt:lpstr>PowerPoint Presentation</vt:lpstr>
      <vt:lpstr>PowerPoint Presentation</vt:lpstr>
      <vt:lpstr>فطرت و طبیعت</vt:lpstr>
      <vt:lpstr>تاریخچه ی پیدایش وتحول فکر تربیت طبیعی</vt:lpstr>
      <vt:lpstr>معانی مختلف تربیت طبیعی: </vt:lpstr>
      <vt:lpstr>نقد نظریه ی تربیت طبیعی</vt:lpstr>
      <vt:lpstr>نارسایی های تعلیم و تربیت طبیعی</vt:lpstr>
      <vt:lpstr>از ملا حظات فوق چنین نتیجه می شود که هیچ تربیتی را نمی توان به صفت خاص «منطبق  بر طبیعت» متصف کرد. تربیت نمی تواند اصولاً و منظماً ضد طبیعت  باشد. </vt:lpstr>
      <vt:lpstr>تربیت و نسل های اجتماعی</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   فصل سوم  مبانی آموزش و پرورش</dc:title>
  <dc:creator>G5045</dc:creator>
  <cp:lastModifiedBy>user</cp:lastModifiedBy>
  <cp:revision>22</cp:revision>
  <dcterms:created xsi:type="dcterms:W3CDTF">2015-03-11T11:07:05Z</dcterms:created>
  <dcterms:modified xsi:type="dcterms:W3CDTF">2017-01-16T04:55:58Z</dcterms:modified>
</cp:coreProperties>
</file>