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425" r:id="rId3"/>
    <p:sldId id="308" r:id="rId4"/>
    <p:sldId id="424" r:id="rId5"/>
    <p:sldId id="309" r:id="rId6"/>
    <p:sldId id="310" r:id="rId7"/>
    <p:sldId id="416" r:id="rId8"/>
    <p:sldId id="422" r:id="rId9"/>
    <p:sldId id="311" r:id="rId10"/>
    <p:sldId id="393" r:id="rId11"/>
    <p:sldId id="313" r:id="rId12"/>
    <p:sldId id="423" r:id="rId13"/>
    <p:sldId id="427" r:id="rId14"/>
    <p:sldId id="314" r:id="rId15"/>
    <p:sldId id="418" r:id="rId16"/>
    <p:sldId id="420" r:id="rId17"/>
    <p:sldId id="315" r:id="rId18"/>
    <p:sldId id="419" r:id="rId19"/>
    <p:sldId id="421" r:id="rId20"/>
    <p:sldId id="316" r:id="rId21"/>
    <p:sldId id="417" r:id="rId22"/>
    <p:sldId id="323" r:id="rId23"/>
    <p:sldId id="426" r:id="rId24"/>
    <p:sldId id="386" r:id="rId25"/>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r" defTabSz="914400" rtl="1" eaLnBrk="1" latinLnBrk="0" hangingPunct="1">
      <a:defRPr kern="1200">
        <a:solidFill>
          <a:schemeClr val="tx1"/>
        </a:solidFill>
        <a:latin typeface="Arial" pitchFamily="34" charset="0"/>
        <a:ea typeface="+mn-ea"/>
        <a:cs typeface="Arial" pitchFamily="34" charset="0"/>
      </a:defRPr>
    </a:lvl6pPr>
    <a:lvl7pPr marL="2743200" algn="r" defTabSz="914400" rtl="1" eaLnBrk="1" latinLnBrk="0" hangingPunct="1">
      <a:defRPr kern="1200">
        <a:solidFill>
          <a:schemeClr val="tx1"/>
        </a:solidFill>
        <a:latin typeface="Arial" pitchFamily="34" charset="0"/>
        <a:ea typeface="+mn-ea"/>
        <a:cs typeface="Arial" pitchFamily="34" charset="0"/>
      </a:defRPr>
    </a:lvl7pPr>
    <a:lvl8pPr marL="3200400" algn="r" defTabSz="914400" rtl="1" eaLnBrk="1" latinLnBrk="0" hangingPunct="1">
      <a:defRPr kern="1200">
        <a:solidFill>
          <a:schemeClr val="tx1"/>
        </a:solidFill>
        <a:latin typeface="Arial" pitchFamily="34" charset="0"/>
        <a:ea typeface="+mn-ea"/>
        <a:cs typeface="Arial" pitchFamily="34" charset="0"/>
      </a:defRPr>
    </a:lvl8pPr>
    <a:lvl9pPr marL="3657600" algn="r" defTabSz="914400" rtl="1" eaLnBrk="1" latinLnBrk="0" hangingPunct="1">
      <a:defRPr kern="1200">
        <a:solidFill>
          <a:schemeClr val="tx1"/>
        </a:solidFill>
        <a:latin typeface="Arial" pitchFamily="34" charset="0"/>
        <a:ea typeface="+mn-ea"/>
        <a:cs typeface="Arial"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FF3300"/>
    <a:srgbClr val="FF0000"/>
    <a:srgbClr val="008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D03447BB-5D67-496B-8E87-E561075AD55C}" styleName="Dark Style 1 - Accent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660" autoAdjust="0"/>
    <p:restoredTop sz="94660"/>
  </p:normalViewPr>
  <p:slideViewPr>
    <p:cSldViewPr>
      <p:cViewPr varScale="1">
        <p:scale>
          <a:sx n="70" d="100"/>
          <a:sy n="70" d="100"/>
        </p:scale>
        <p:origin x="1584" y="72"/>
      </p:cViewPr>
      <p:guideLst>
        <p:guide orient="horz" pos="2160"/>
        <p:guide pos="2880"/>
      </p:guideLst>
    </p:cSldViewPr>
  </p:slideViewPr>
  <p:notesTextViewPr>
    <p:cViewPr>
      <p:scale>
        <a:sx n="100" d="100"/>
        <a:sy n="100" d="100"/>
      </p:scale>
      <p:origin x="0" y="0"/>
    </p:cViewPr>
  </p:notesTextViewPr>
  <p:sorterViewPr>
    <p:cViewPr>
      <p:scale>
        <a:sx n="140" d="100"/>
        <a:sy n="140" d="100"/>
      </p:scale>
      <p:origin x="0" y="0"/>
    </p:cViewPr>
  </p:sorterViewPr>
  <p:notesViewPr>
    <p:cSldViewPr>
      <p:cViewPr varScale="1">
        <p:scale>
          <a:sx n="56" d="100"/>
          <a:sy n="56" d="100"/>
        </p:scale>
        <p:origin x="-2838" y="-84"/>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F0FEFC85-F7A3-4DA3-ACE0-A07374A5445E}" type="datetimeFigureOut">
              <a:rPr lang="en-US"/>
              <a:pPr>
                <a:defRPr/>
              </a:pPr>
              <a:t>5/17/2019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6D473270-7533-4A6E-84A2-44B778ED4B24}" type="slidenum">
              <a:rPr lang="en-US"/>
              <a:pPr>
                <a:defRPr/>
              </a:pPr>
              <a:t>‹#›</a:t>
            </a:fld>
            <a:endParaRPr lang="en-US"/>
          </a:p>
        </p:txBody>
      </p:sp>
    </p:spTree>
    <p:extLst>
      <p:ext uri="{BB962C8B-B14F-4D97-AF65-F5344CB8AC3E}">
        <p14:creationId xmlns:p14="http://schemas.microsoft.com/office/powerpoint/2010/main" val="400371152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noFill/>
          <a:ln>
            <a:solidFill>
              <a:srgbClr val="000000"/>
            </a:solidFill>
            <a:miter lim="800000"/>
            <a:headEnd/>
            <a:tailEnd/>
          </a:ln>
        </p:spPr>
      </p:sp>
      <p:sp>
        <p:nvSpPr>
          <p:cNvPr id="2765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fa-IR" smtClean="0"/>
          </a:p>
        </p:txBody>
      </p:sp>
      <p:sp>
        <p:nvSpPr>
          <p:cNvPr id="4" name="Slide Number Placeholder 3"/>
          <p:cNvSpPr>
            <a:spLocks noGrp="1"/>
          </p:cNvSpPr>
          <p:nvPr>
            <p:ph type="sldNum" sz="quarter" idx="5"/>
          </p:nvPr>
        </p:nvSpPr>
        <p:spPr/>
        <p:txBody>
          <a:bodyPr/>
          <a:lstStyle/>
          <a:p>
            <a:pPr>
              <a:defRPr/>
            </a:pPr>
            <a:fld id="{3D48BD8B-47D8-4CD1-AC29-218AD9B5D134}" type="slidenum">
              <a:rPr lang="en-US" smtClean="0"/>
              <a:pPr>
                <a:defRPr/>
              </a:pPr>
              <a:t>1</a:t>
            </a:fld>
            <a:endParaRPr lang="en-US"/>
          </a:p>
        </p:txBody>
      </p:sp>
    </p:spTree>
    <p:extLst>
      <p:ext uri="{BB962C8B-B14F-4D97-AF65-F5344CB8AC3E}">
        <p14:creationId xmlns:p14="http://schemas.microsoft.com/office/powerpoint/2010/main" val="27099655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61C0BB7A-1569-4980-8503-3789A96DC2BD}" type="datetime1">
              <a:rPr lang="en-US"/>
              <a:pPr>
                <a:defRPr/>
              </a:pPr>
              <a:t>5/17/2019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8E429BF-DEC5-4B09-8123-B9C9B1D688A8}"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671D8B4F-7A50-4538-991E-66D19437CF4C}" type="datetime1">
              <a:rPr lang="en-US"/>
              <a:pPr>
                <a:defRPr/>
              </a:pPr>
              <a:t>5/17/2019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8AB9308-9698-479B-8CD8-F3142008F739}"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FC68FB29-8ABA-4FFC-8889-E3A2FDC94DDD}" type="datetime1">
              <a:rPr lang="en-US"/>
              <a:pPr>
                <a:defRPr/>
              </a:pPr>
              <a:t>5/17/2019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5FC63E5-C28C-4BF5-9196-FA9E2700A1B1}"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9CB6A4CE-BC93-42DA-B1FC-1CC55B77BA10}" type="datetime1">
              <a:rPr lang="en-US"/>
              <a:pPr>
                <a:defRPr/>
              </a:pPr>
              <a:t>5/17/2019</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15321E22-7E58-46BE-9EEB-83B2FAF83AD2}"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40C24D69-8244-4F2E-95C9-9E5433AF7013}" type="datetime1">
              <a:rPr lang="en-US"/>
              <a:pPr>
                <a:defRPr/>
              </a:pPr>
              <a:t>5/17/2019</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BECE8CD0-8202-41F2-AA62-57F1910630F1}"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AC08FA18-3BD6-447A-811D-37EA46755A64}" type="datetime1">
              <a:rPr lang="en-US"/>
              <a:pPr>
                <a:defRPr/>
              </a:pPr>
              <a:t>5/17/2019</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96643E87-DF37-4A75-BDA2-64C7CA6BD5AB}"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170026A2-78BA-4972-8D41-069F4A336536}" type="datetime1">
              <a:rPr lang="en-US"/>
              <a:pPr>
                <a:defRPr/>
              </a:pPr>
              <a:t>5/17/2019</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0BBB8FF5-87ED-42D0-9CC3-225E5AD232F4}"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1E5B58E8-3796-4CAB-9D51-E2ED74184272}" type="datetime1">
              <a:rPr lang="en-US"/>
              <a:pPr>
                <a:defRPr/>
              </a:pPr>
              <a:t>5/17/2019</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46387940-D812-4908-8D12-DEC97AB91F1D}"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908818E0-77AA-4D5D-9B26-767767A1582D}" type="datetime1">
              <a:rPr lang="en-US"/>
              <a:pPr>
                <a:defRPr/>
              </a:pPr>
              <a:t>5/17/2019</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937FDE1C-EC36-41CE-9FFD-6BD4DA4AF001}"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5BDBE772-3C5E-4F16-9930-2C8E1CA73952}" type="datetime1">
              <a:rPr lang="en-US"/>
              <a:pPr>
                <a:defRPr/>
              </a:pPr>
              <a:t>5/17/2019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DE83CA8-D0E9-4C65-83C5-6B32B8B9A1DF}"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E623825A-5B57-4DA2-8B87-C1DC293191D3}" type="datetime1">
              <a:rPr lang="en-US"/>
              <a:pPr>
                <a:defRPr/>
              </a:pPr>
              <a:t>5/17/2019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3B8BEC9-170B-45AD-BBD6-C484F6A5CD9B}"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B662D6F2-56A9-499D-A8B3-6F2841A851BA}" type="datetime1">
              <a:rPr lang="en-US"/>
              <a:pPr>
                <a:defRPr/>
              </a:pPr>
              <a:t>5/17/2019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38A034B4-D188-40AB-9E1C-8C0EB92CD103}"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5.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8.jpe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9.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11.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image" Target="../media/image3.gif"/><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22.jpe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3.jpeg"/><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16.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24.png"/></Relationships>
</file>

<file path=ppt/slides/_rels/slide18.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5.jpeg"/><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20.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26.jpeg"/></Relationships>
</file>

<file path=ppt/slides/_rels/slide23.xml.rels><?xml version="1.0" encoding="UTF-8" standalone="yes"?>
<Relationships xmlns="http://schemas.openxmlformats.org/package/2006/relationships"><Relationship Id="rId2" Type="http://schemas.openxmlformats.org/officeDocument/2006/relationships/image" Target="../media/image27.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Box 9"/>
          <p:cNvSpPr txBox="1">
            <a:spLocks noChangeArrowheads="1"/>
          </p:cNvSpPr>
          <p:nvPr/>
        </p:nvSpPr>
        <p:spPr bwMode="auto">
          <a:xfrm>
            <a:off x="-228600" y="685800"/>
            <a:ext cx="1676400" cy="369888"/>
          </a:xfrm>
          <a:prstGeom prst="rect">
            <a:avLst/>
          </a:prstGeom>
          <a:noFill/>
          <a:ln w="9525">
            <a:noFill/>
            <a:miter lim="800000"/>
            <a:headEnd/>
            <a:tailEnd/>
          </a:ln>
        </p:spPr>
        <p:txBody>
          <a:bodyPr>
            <a:spAutoFit/>
          </a:bodyPr>
          <a:lstStyle/>
          <a:p>
            <a:pPr algn="ctr" rtl="1"/>
            <a:r>
              <a:rPr lang="fa-IR" sz="900" b="1">
                <a:solidFill>
                  <a:schemeClr val="bg1"/>
                </a:solidFill>
                <a:latin typeface="Calibri" pitchFamily="34" charset="0"/>
                <a:cs typeface="B Nazanin" pitchFamily="2" charset="-78"/>
              </a:rPr>
              <a:t>دانشگاه علم و صنعت ایران</a:t>
            </a:r>
          </a:p>
          <a:p>
            <a:pPr algn="ctr" rtl="1"/>
            <a:r>
              <a:rPr lang="fa-IR" sz="900" b="1">
                <a:solidFill>
                  <a:schemeClr val="bg1"/>
                </a:solidFill>
                <a:latin typeface="Calibri" pitchFamily="34" charset="0"/>
                <a:cs typeface="B Nazanin" pitchFamily="2" charset="-78"/>
              </a:rPr>
              <a:t>دانشکده برق</a:t>
            </a:r>
            <a:endParaRPr lang="en-US" sz="900" b="1">
              <a:solidFill>
                <a:schemeClr val="bg1"/>
              </a:solidFill>
              <a:latin typeface="Calibri" pitchFamily="34" charset="0"/>
              <a:cs typeface="B Nazanin" pitchFamily="2" charset="-78"/>
            </a:endParaRPr>
          </a:p>
        </p:txBody>
      </p:sp>
      <p:grpSp>
        <p:nvGrpSpPr>
          <p:cNvPr id="2051" name="Group 14"/>
          <p:cNvGrpSpPr>
            <a:grpSpLocks/>
          </p:cNvGrpSpPr>
          <p:nvPr/>
        </p:nvGrpSpPr>
        <p:grpSpPr bwMode="auto">
          <a:xfrm>
            <a:off x="304800" y="0"/>
            <a:ext cx="457200" cy="784225"/>
            <a:chOff x="4500563" y="225425"/>
            <a:chExt cx="833437" cy="1454150"/>
          </a:xfrm>
        </p:grpSpPr>
        <p:pic>
          <p:nvPicPr>
            <p:cNvPr id="2058" name="Picture 6" descr="aarm"/>
            <p:cNvPicPr>
              <a:picLocks noChangeAspect="1" noChangeArrowheads="1"/>
            </p:cNvPicPr>
            <p:nvPr/>
          </p:nvPicPr>
          <p:blipFill>
            <a:blip r:embed="rId3" cstate="print"/>
            <a:srcRect/>
            <a:stretch>
              <a:fillRect/>
            </a:stretch>
          </p:blipFill>
          <p:spPr bwMode="auto">
            <a:xfrm>
              <a:off x="4500563" y="857250"/>
              <a:ext cx="833437" cy="822325"/>
            </a:xfrm>
            <a:prstGeom prst="rect">
              <a:avLst/>
            </a:prstGeom>
            <a:noFill/>
            <a:ln w="9525">
              <a:noFill/>
              <a:miter lim="800000"/>
              <a:headEnd/>
              <a:tailEnd/>
            </a:ln>
          </p:spPr>
        </p:pic>
        <p:pic>
          <p:nvPicPr>
            <p:cNvPr id="2059" name="Picture 7" descr="fireanim"/>
            <p:cNvPicPr>
              <a:picLocks noChangeAspect="1" noChangeArrowheads="1" noCrop="1"/>
            </p:cNvPicPr>
            <p:nvPr/>
          </p:nvPicPr>
          <p:blipFill>
            <a:blip r:embed="rId4" cstate="print"/>
            <a:srcRect/>
            <a:stretch>
              <a:fillRect/>
            </a:stretch>
          </p:blipFill>
          <p:spPr bwMode="auto">
            <a:xfrm>
              <a:off x="4811712" y="225425"/>
              <a:ext cx="217488" cy="688975"/>
            </a:xfrm>
            <a:prstGeom prst="rect">
              <a:avLst/>
            </a:prstGeom>
            <a:noFill/>
            <a:ln w="9525">
              <a:noFill/>
              <a:miter lim="800000"/>
              <a:headEnd/>
              <a:tailEnd/>
            </a:ln>
          </p:spPr>
        </p:pic>
      </p:grpSp>
      <p:sp>
        <p:nvSpPr>
          <p:cNvPr id="10" name="Subtitle 2"/>
          <p:cNvSpPr>
            <a:spLocks noGrp="1"/>
          </p:cNvSpPr>
          <p:nvPr>
            <p:ph type="subTitle" idx="1"/>
          </p:nvPr>
        </p:nvSpPr>
        <p:spPr>
          <a:xfrm>
            <a:off x="1214438" y="1773238"/>
            <a:ext cx="7299325" cy="1728787"/>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tyle>
          <a:lnRef idx="1">
            <a:schemeClr val="accent1"/>
          </a:lnRef>
          <a:fillRef idx="2">
            <a:schemeClr val="accent1"/>
          </a:fillRef>
          <a:effectRef idx="1">
            <a:schemeClr val="accent1"/>
          </a:effectRef>
          <a:fontRef idx="minor">
            <a:schemeClr val="dk1"/>
          </a:fontRef>
        </p:style>
        <p:txBody>
          <a:bodyPr>
            <a:normAutofit lnSpcReduction="10000"/>
          </a:bodyPr>
          <a:lstStyle/>
          <a:p>
            <a:pPr rtl="1">
              <a:buFont typeface="Arial" charset="0"/>
              <a:buNone/>
              <a:defRPr/>
            </a:pPr>
            <a:endParaRPr lang="en-US" sz="2800" b="1" dirty="0" smtClean="0">
              <a:solidFill>
                <a:schemeClr val="tx1"/>
              </a:solidFill>
              <a:latin typeface="Tahoma" pitchFamily="34" charset="0"/>
              <a:cs typeface="Titr" pitchFamily="2" charset="-78"/>
            </a:endParaRPr>
          </a:p>
          <a:p>
            <a:pPr lvl="2" rtl="1">
              <a:lnSpc>
                <a:spcPct val="120000"/>
              </a:lnSpc>
              <a:defRPr/>
            </a:pPr>
            <a:r>
              <a:rPr lang="fa-IR" sz="3200" b="1" dirty="0" smtClean="0">
                <a:solidFill>
                  <a:schemeClr val="tx1"/>
                </a:solidFill>
                <a:latin typeface="Tahoma" pitchFamily="34" charset="0"/>
                <a:cs typeface="B Titr" pitchFamily="2" charset="-78"/>
              </a:rPr>
              <a:t>بررسی و تحلیل انواع روش های رشد نانو لوله های کربنی</a:t>
            </a:r>
            <a:endParaRPr lang="en-US" dirty="0">
              <a:solidFill>
                <a:schemeClr val="tx1"/>
              </a:solidFill>
            </a:endParaRPr>
          </a:p>
        </p:txBody>
      </p:sp>
      <p:sp>
        <p:nvSpPr>
          <p:cNvPr id="13" name="Title 1"/>
          <p:cNvSpPr>
            <a:spLocks noGrp="1"/>
          </p:cNvSpPr>
          <p:nvPr>
            <p:ph type="ctrTitle"/>
          </p:nvPr>
        </p:nvSpPr>
        <p:spPr>
          <a:xfrm>
            <a:off x="760413" y="1168400"/>
            <a:ext cx="7772400" cy="965200"/>
          </a:xfrm>
        </p:spPr>
        <p:txBody>
          <a:bodyPr>
            <a:normAutofit fontScale="90000"/>
          </a:bodyPr>
          <a:lstStyle/>
          <a:p>
            <a:pPr>
              <a:defRPr/>
            </a:pPr>
            <a:r>
              <a:rPr lang="fa-IR" dirty="0" smtClean="0">
                <a:effectLst>
                  <a:outerShdw blurRad="38100" dist="38100" dir="2700000" algn="tl">
                    <a:srgbClr val="000000">
                      <a:alpha val="43137"/>
                    </a:srgbClr>
                  </a:outerShdw>
                </a:effectLst>
                <a:latin typeface="Tahoma" pitchFamily="34" charset="0"/>
                <a:cs typeface="Titr" pitchFamily="2" charset="-78"/>
              </a:rPr>
              <a:t>به نام خدا</a:t>
            </a:r>
            <a:r>
              <a:rPr lang="en-US" dirty="0" smtClean="0">
                <a:effectLst>
                  <a:outerShdw blurRad="38100" dist="38100" dir="2700000" algn="tl">
                    <a:srgbClr val="000000">
                      <a:alpha val="43137"/>
                    </a:srgbClr>
                  </a:outerShdw>
                </a:effectLst>
                <a:latin typeface="Tahoma" pitchFamily="34" charset="0"/>
                <a:cs typeface="Titr" pitchFamily="2" charset="-78"/>
              </a:rPr>
              <a:t/>
            </a:r>
            <a:br>
              <a:rPr lang="en-US" dirty="0" smtClean="0">
                <a:effectLst>
                  <a:outerShdw blurRad="38100" dist="38100" dir="2700000" algn="tl">
                    <a:srgbClr val="000000">
                      <a:alpha val="43137"/>
                    </a:srgbClr>
                  </a:outerShdw>
                </a:effectLst>
                <a:latin typeface="Tahoma" pitchFamily="34" charset="0"/>
                <a:cs typeface="Titr" pitchFamily="2" charset="-78"/>
              </a:rPr>
            </a:br>
            <a:endParaRPr lang="en-US" dirty="0"/>
          </a:p>
        </p:txBody>
      </p:sp>
      <p:pic>
        <p:nvPicPr>
          <p:cNvPr id="2057" name="Picture 5"/>
          <p:cNvPicPr>
            <a:picLocks noChangeAspect="1"/>
          </p:cNvPicPr>
          <p:nvPr/>
        </p:nvPicPr>
        <p:blipFill>
          <a:blip r:embed="rId5" cstate="print">
            <a:clrChange>
              <a:clrFrom>
                <a:srgbClr val="FFFFFF"/>
              </a:clrFrom>
              <a:clrTo>
                <a:srgbClr val="FFFFFF">
                  <a:alpha val="0"/>
                </a:srgbClr>
              </a:clrTo>
            </a:clrChange>
          </a:blip>
          <a:srcRect/>
          <a:stretch>
            <a:fillRect/>
          </a:stretch>
        </p:blipFill>
        <p:spPr bwMode="auto">
          <a:xfrm>
            <a:off x="6067425" y="3079750"/>
            <a:ext cx="2990850" cy="24574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A74FE3B6-162B-4417-B63F-ECF8539785C5}" type="slidenum">
              <a:rPr lang="en-US" smtClean="0">
                <a:solidFill>
                  <a:srgbClr val="000000"/>
                </a:solidFill>
              </a:rPr>
              <a:pPr>
                <a:defRPr/>
              </a:pPr>
              <a:t>2</a:t>
            </a:fld>
            <a:endParaRPr lang="en-US" dirty="0">
              <a:solidFill>
                <a:srgbClr val="000000"/>
              </a:solidFill>
            </a:endParaRPr>
          </a:p>
        </p:txBody>
      </p:sp>
      <p:sp>
        <p:nvSpPr>
          <p:cNvPr id="5" name="TextBox 4"/>
          <p:cNvSpPr txBox="1"/>
          <p:nvPr/>
        </p:nvSpPr>
        <p:spPr>
          <a:xfrm>
            <a:off x="4356100" y="333375"/>
            <a:ext cx="920750" cy="460375"/>
          </a:xfrm>
          <a:prstGeom prst="rect">
            <a:avLst/>
          </a:prstGeom>
          <a:noFill/>
          <a:ln>
            <a:noFill/>
          </a:ln>
        </p:spPr>
        <p:txBody>
          <a:bodyPr wrap="none">
            <a:spAutoFit/>
          </a:bodyPr>
          <a:lstStyle/>
          <a:p>
            <a:pPr algn="r" rtl="1">
              <a:defRPr/>
            </a:pPr>
            <a:r>
              <a:rPr lang="fa-IR" sz="2400" b="1" dirty="0">
                <a:solidFill>
                  <a:schemeClr val="tx2">
                    <a:lumMod val="75000"/>
                  </a:schemeClr>
                </a:solidFill>
                <a:cs typeface="B Titr" pitchFamily="2" charset="-78"/>
              </a:rPr>
              <a:t>مطالب</a:t>
            </a:r>
            <a:endParaRPr lang="en-US" sz="2400" b="1" dirty="0">
              <a:solidFill>
                <a:schemeClr val="tx2">
                  <a:lumMod val="75000"/>
                </a:schemeClr>
              </a:solidFill>
              <a:cs typeface="B Titr" pitchFamily="2" charset="-78"/>
            </a:endParaRPr>
          </a:p>
        </p:txBody>
      </p:sp>
      <p:sp>
        <p:nvSpPr>
          <p:cNvPr id="3076" name="TextBox 9"/>
          <p:cNvSpPr txBox="1">
            <a:spLocks noChangeArrowheads="1"/>
          </p:cNvSpPr>
          <p:nvPr/>
        </p:nvSpPr>
        <p:spPr bwMode="auto">
          <a:xfrm>
            <a:off x="-228600" y="685800"/>
            <a:ext cx="1676400" cy="369888"/>
          </a:xfrm>
          <a:prstGeom prst="rect">
            <a:avLst/>
          </a:prstGeom>
          <a:noFill/>
          <a:ln w="9525">
            <a:noFill/>
            <a:miter lim="800000"/>
            <a:headEnd/>
            <a:tailEnd/>
          </a:ln>
        </p:spPr>
        <p:txBody>
          <a:bodyPr>
            <a:spAutoFit/>
          </a:bodyPr>
          <a:lstStyle/>
          <a:p>
            <a:pPr algn="ctr" rtl="1"/>
            <a:r>
              <a:rPr lang="fa-IR" sz="900" b="1">
                <a:solidFill>
                  <a:schemeClr val="bg1"/>
                </a:solidFill>
                <a:latin typeface="Calibri" pitchFamily="34" charset="0"/>
                <a:cs typeface="B Nazanin" pitchFamily="2" charset="-78"/>
              </a:rPr>
              <a:t>دانشگاه علم و صنعت ایران</a:t>
            </a:r>
          </a:p>
          <a:p>
            <a:pPr algn="ctr" rtl="1"/>
            <a:r>
              <a:rPr lang="fa-IR" sz="900" b="1">
                <a:solidFill>
                  <a:schemeClr val="bg1"/>
                </a:solidFill>
                <a:latin typeface="Calibri" pitchFamily="34" charset="0"/>
                <a:cs typeface="B Nazanin" pitchFamily="2" charset="-78"/>
              </a:rPr>
              <a:t>دانشکده برق</a:t>
            </a:r>
            <a:endParaRPr lang="en-US" sz="900" b="1">
              <a:solidFill>
                <a:schemeClr val="bg1"/>
              </a:solidFill>
              <a:latin typeface="Calibri" pitchFamily="34" charset="0"/>
              <a:cs typeface="B Nazanin" pitchFamily="2" charset="-78"/>
            </a:endParaRPr>
          </a:p>
        </p:txBody>
      </p:sp>
      <p:grpSp>
        <p:nvGrpSpPr>
          <p:cNvPr id="3077" name="Group 14"/>
          <p:cNvGrpSpPr>
            <a:grpSpLocks/>
          </p:cNvGrpSpPr>
          <p:nvPr/>
        </p:nvGrpSpPr>
        <p:grpSpPr bwMode="auto">
          <a:xfrm>
            <a:off x="304800" y="0"/>
            <a:ext cx="457200" cy="784225"/>
            <a:chOff x="4500563" y="225425"/>
            <a:chExt cx="833437" cy="1454150"/>
          </a:xfrm>
        </p:grpSpPr>
        <p:pic>
          <p:nvPicPr>
            <p:cNvPr id="3079" name="Picture 6" descr="aarm"/>
            <p:cNvPicPr>
              <a:picLocks noChangeAspect="1" noChangeArrowheads="1"/>
            </p:cNvPicPr>
            <p:nvPr/>
          </p:nvPicPr>
          <p:blipFill>
            <a:blip r:embed="rId2" cstate="print"/>
            <a:srcRect/>
            <a:stretch>
              <a:fillRect/>
            </a:stretch>
          </p:blipFill>
          <p:spPr bwMode="auto">
            <a:xfrm>
              <a:off x="4500563" y="857250"/>
              <a:ext cx="833437" cy="822325"/>
            </a:xfrm>
            <a:prstGeom prst="rect">
              <a:avLst/>
            </a:prstGeom>
            <a:noFill/>
            <a:ln w="9525">
              <a:noFill/>
              <a:miter lim="800000"/>
              <a:headEnd/>
              <a:tailEnd/>
            </a:ln>
          </p:spPr>
        </p:pic>
        <p:pic>
          <p:nvPicPr>
            <p:cNvPr id="3080" name="Picture 7" descr="fireanim"/>
            <p:cNvPicPr>
              <a:picLocks noChangeAspect="1" noChangeArrowheads="1" noCrop="1"/>
            </p:cNvPicPr>
            <p:nvPr/>
          </p:nvPicPr>
          <p:blipFill>
            <a:blip r:embed="rId3" cstate="print"/>
            <a:srcRect/>
            <a:stretch>
              <a:fillRect/>
            </a:stretch>
          </p:blipFill>
          <p:spPr bwMode="auto">
            <a:xfrm>
              <a:off x="4811712" y="225425"/>
              <a:ext cx="217488" cy="688975"/>
            </a:xfrm>
            <a:prstGeom prst="rect">
              <a:avLst/>
            </a:prstGeom>
            <a:noFill/>
            <a:ln w="9525">
              <a:noFill/>
              <a:miter lim="800000"/>
              <a:headEnd/>
              <a:tailEnd/>
            </a:ln>
          </p:spPr>
        </p:pic>
      </p:grpSp>
      <p:sp>
        <p:nvSpPr>
          <p:cNvPr id="10" name="TextBox 9"/>
          <p:cNvSpPr txBox="1"/>
          <p:nvPr/>
        </p:nvSpPr>
        <p:spPr>
          <a:xfrm>
            <a:off x="1763713" y="1844675"/>
            <a:ext cx="6408737" cy="3416300"/>
          </a:xfrm>
          <a:prstGeom prst="rect">
            <a:avLst/>
          </a:prstGeom>
          <a:noFill/>
        </p:spPr>
        <p:txBody>
          <a:bodyPr rtlCol="1">
            <a:spAutoFit/>
          </a:bodyPr>
          <a:lstStyle/>
          <a:p>
            <a:pPr marL="285750" indent="-285750" algn="r" rtl="1">
              <a:buFont typeface="Wingdings" pitchFamily="2" charset="2"/>
              <a:buChar char="v"/>
              <a:defRPr/>
            </a:pPr>
            <a:r>
              <a:rPr lang="fa-IR" sz="2400" dirty="0">
                <a:solidFill>
                  <a:schemeClr val="tx2">
                    <a:lumMod val="50000"/>
                  </a:schemeClr>
                </a:solidFill>
                <a:cs typeface="B Titr" pitchFamily="2" charset="-78"/>
              </a:rPr>
              <a:t>مروری بر انواع نانو لوله های کربنی</a:t>
            </a:r>
          </a:p>
          <a:p>
            <a:pPr marL="285750" indent="-285750" algn="r" rtl="1">
              <a:buFont typeface="Wingdings" pitchFamily="2" charset="2"/>
              <a:buChar char="v"/>
              <a:defRPr/>
            </a:pPr>
            <a:r>
              <a:rPr lang="fa-IR" sz="2400" dirty="0">
                <a:solidFill>
                  <a:schemeClr val="tx2">
                    <a:lumMod val="50000"/>
                  </a:schemeClr>
                </a:solidFill>
                <a:cs typeface="B Titr" pitchFamily="2" charset="-78"/>
              </a:rPr>
              <a:t>مکانیزم رشد نانو لوله های کربنی</a:t>
            </a:r>
          </a:p>
          <a:p>
            <a:pPr marL="285750" indent="-285750" algn="r" rtl="1">
              <a:buFont typeface="Wingdings" pitchFamily="2" charset="2"/>
              <a:buChar char="v"/>
              <a:defRPr/>
            </a:pPr>
            <a:r>
              <a:rPr lang="fa-IR" sz="2400" dirty="0">
                <a:solidFill>
                  <a:schemeClr val="tx2">
                    <a:lumMod val="50000"/>
                  </a:schemeClr>
                </a:solidFill>
                <a:cs typeface="B Titr" pitchFamily="2" charset="-78"/>
              </a:rPr>
              <a:t>انواع روش های ساخت</a:t>
            </a:r>
          </a:p>
          <a:p>
            <a:pPr marL="285750" indent="-285750" algn="r" rtl="1">
              <a:buFont typeface="Wingdings" pitchFamily="2" charset="2"/>
              <a:buChar char="v"/>
              <a:defRPr/>
            </a:pPr>
            <a:r>
              <a:rPr lang="fa-IR" sz="2400" dirty="0">
                <a:solidFill>
                  <a:schemeClr val="tx2">
                    <a:lumMod val="50000"/>
                  </a:schemeClr>
                </a:solidFill>
                <a:cs typeface="B Titr" pitchFamily="2" charset="-78"/>
              </a:rPr>
              <a:t>روش سایش لیزری</a:t>
            </a:r>
          </a:p>
          <a:p>
            <a:pPr marL="285750" indent="-285750" algn="r" rtl="1">
              <a:buFont typeface="Wingdings" pitchFamily="2" charset="2"/>
              <a:buChar char="v"/>
              <a:defRPr/>
            </a:pPr>
            <a:r>
              <a:rPr lang="fa-IR" sz="2400" dirty="0">
                <a:solidFill>
                  <a:schemeClr val="tx2">
                    <a:lumMod val="50000"/>
                  </a:schemeClr>
                </a:solidFill>
                <a:cs typeface="B Titr" pitchFamily="2" charset="-78"/>
              </a:rPr>
              <a:t>روش </a:t>
            </a:r>
            <a:r>
              <a:rPr lang="en-US" sz="2400" b="1" dirty="0">
                <a:solidFill>
                  <a:schemeClr val="tx2">
                    <a:lumMod val="50000"/>
                  </a:schemeClr>
                </a:solidFill>
                <a:cs typeface="B Titr" pitchFamily="2" charset="-78"/>
              </a:rPr>
              <a:t>CVD</a:t>
            </a:r>
            <a:r>
              <a:rPr lang="fa-IR" sz="2400" b="1" dirty="0">
                <a:solidFill>
                  <a:schemeClr val="tx2">
                    <a:lumMod val="50000"/>
                  </a:schemeClr>
                </a:solidFill>
                <a:cs typeface="B Titr" pitchFamily="2" charset="-78"/>
              </a:rPr>
              <a:t> </a:t>
            </a:r>
          </a:p>
          <a:p>
            <a:pPr marL="285750" indent="-285750" algn="r" rtl="1">
              <a:buFont typeface="Wingdings" pitchFamily="2" charset="2"/>
              <a:buChar char="v"/>
              <a:defRPr/>
            </a:pPr>
            <a:r>
              <a:rPr lang="fa-IR" sz="2400" b="1" dirty="0">
                <a:solidFill>
                  <a:schemeClr val="tx2">
                    <a:lumMod val="50000"/>
                  </a:schemeClr>
                </a:solidFill>
                <a:cs typeface="B Titr" pitchFamily="2" charset="-78"/>
              </a:rPr>
              <a:t>روش قوس الکتریکی</a:t>
            </a:r>
          </a:p>
          <a:p>
            <a:pPr marL="285750" indent="-285750" algn="r" rtl="1">
              <a:buFont typeface="Wingdings" pitchFamily="2" charset="2"/>
              <a:buChar char="v"/>
              <a:defRPr/>
            </a:pPr>
            <a:r>
              <a:rPr lang="fa-IR" sz="2400" b="1" dirty="0">
                <a:solidFill>
                  <a:schemeClr val="tx2">
                    <a:lumMod val="50000"/>
                  </a:schemeClr>
                </a:solidFill>
                <a:cs typeface="B Titr" pitchFamily="2" charset="-78"/>
              </a:rPr>
              <a:t>مقایسه سه روش بالا </a:t>
            </a:r>
          </a:p>
          <a:p>
            <a:pPr marL="285750" indent="-285750" algn="r" rtl="1">
              <a:buFont typeface="Wingdings" pitchFamily="2" charset="2"/>
              <a:buChar char="v"/>
              <a:defRPr/>
            </a:pPr>
            <a:r>
              <a:rPr lang="fa-IR" sz="2400" b="1" dirty="0">
                <a:solidFill>
                  <a:schemeClr val="tx2">
                    <a:lumMod val="50000"/>
                  </a:schemeClr>
                </a:solidFill>
                <a:cs typeface="B Titr" pitchFamily="2" charset="-78"/>
              </a:rPr>
              <a:t>روش سایش با آسیاب کوره ای</a:t>
            </a:r>
          </a:p>
          <a:p>
            <a:pPr marL="285750" indent="-285750" algn="r" rtl="1">
              <a:buFont typeface="Wingdings" pitchFamily="2" charset="2"/>
              <a:buChar char="v"/>
              <a:defRPr/>
            </a:pPr>
            <a:endParaRPr lang="fa-IR" sz="2400" dirty="0">
              <a:solidFill>
                <a:schemeClr val="tx2">
                  <a:lumMod val="50000"/>
                </a:schemeClr>
              </a:solidFill>
              <a:cs typeface="B Titr" pitchFamily="2" charset="-78"/>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44"/>
          <p:cNvSpPr>
            <a:spLocks/>
          </p:cNvSpPr>
          <p:nvPr/>
        </p:nvSpPr>
        <p:spPr bwMode="auto">
          <a:xfrm>
            <a:off x="661988" y="333375"/>
            <a:ext cx="7820025" cy="6223000"/>
          </a:xfrm>
          <a:prstGeom prst="rect">
            <a:avLst/>
          </a:prstGeom>
          <a:noFill/>
          <a:ln w="9525">
            <a:noFill/>
            <a:miter lim="800000"/>
            <a:headEnd/>
            <a:tailEnd/>
          </a:ln>
        </p:spPr>
        <p:txBody>
          <a:bodyPr lIns="80175" tIns="40087" rIns="80175" bIns="40087"/>
          <a:lstStyle/>
          <a:p>
            <a:endParaRPr lang="fa-IR"/>
          </a:p>
        </p:txBody>
      </p:sp>
      <p:sp>
        <p:nvSpPr>
          <p:cNvPr id="4099" name="TextBox 9"/>
          <p:cNvSpPr txBox="1">
            <a:spLocks noChangeArrowheads="1"/>
          </p:cNvSpPr>
          <p:nvPr/>
        </p:nvSpPr>
        <p:spPr bwMode="auto">
          <a:xfrm>
            <a:off x="-228600" y="685800"/>
            <a:ext cx="1676400" cy="369888"/>
          </a:xfrm>
          <a:prstGeom prst="rect">
            <a:avLst/>
          </a:prstGeom>
          <a:noFill/>
          <a:ln w="9525">
            <a:noFill/>
            <a:miter lim="800000"/>
            <a:headEnd/>
            <a:tailEnd/>
          </a:ln>
        </p:spPr>
        <p:txBody>
          <a:bodyPr>
            <a:spAutoFit/>
          </a:bodyPr>
          <a:lstStyle/>
          <a:p>
            <a:pPr algn="ctr" rtl="1"/>
            <a:r>
              <a:rPr lang="fa-IR" sz="900" b="1">
                <a:solidFill>
                  <a:schemeClr val="bg1"/>
                </a:solidFill>
                <a:latin typeface="Calibri" pitchFamily="34" charset="0"/>
                <a:cs typeface="B Nazanin" pitchFamily="2" charset="-78"/>
              </a:rPr>
              <a:t>دانشگاه علم و صنعت ایران</a:t>
            </a:r>
          </a:p>
          <a:p>
            <a:pPr algn="ctr" rtl="1"/>
            <a:r>
              <a:rPr lang="fa-IR" sz="900" b="1">
                <a:solidFill>
                  <a:schemeClr val="bg1"/>
                </a:solidFill>
                <a:latin typeface="Calibri" pitchFamily="34" charset="0"/>
                <a:cs typeface="B Nazanin" pitchFamily="2" charset="-78"/>
              </a:rPr>
              <a:t>دانشکده برق</a:t>
            </a:r>
            <a:endParaRPr lang="en-US" sz="900" b="1">
              <a:solidFill>
                <a:schemeClr val="bg1"/>
              </a:solidFill>
              <a:latin typeface="Calibri" pitchFamily="34" charset="0"/>
              <a:cs typeface="B Nazanin" pitchFamily="2" charset="-78"/>
            </a:endParaRPr>
          </a:p>
        </p:txBody>
      </p:sp>
      <p:grpSp>
        <p:nvGrpSpPr>
          <p:cNvPr id="4100" name="Group 14"/>
          <p:cNvGrpSpPr>
            <a:grpSpLocks/>
          </p:cNvGrpSpPr>
          <p:nvPr/>
        </p:nvGrpSpPr>
        <p:grpSpPr bwMode="auto">
          <a:xfrm>
            <a:off x="304800" y="0"/>
            <a:ext cx="457200" cy="784225"/>
            <a:chOff x="4500563" y="225425"/>
            <a:chExt cx="833437" cy="1454150"/>
          </a:xfrm>
        </p:grpSpPr>
        <p:pic>
          <p:nvPicPr>
            <p:cNvPr id="4105" name="Picture 6" descr="aarm"/>
            <p:cNvPicPr>
              <a:picLocks noChangeAspect="1" noChangeArrowheads="1"/>
            </p:cNvPicPr>
            <p:nvPr/>
          </p:nvPicPr>
          <p:blipFill>
            <a:blip r:embed="rId2" cstate="print"/>
            <a:srcRect/>
            <a:stretch>
              <a:fillRect/>
            </a:stretch>
          </p:blipFill>
          <p:spPr bwMode="auto">
            <a:xfrm>
              <a:off x="4500563" y="857250"/>
              <a:ext cx="833437" cy="822325"/>
            </a:xfrm>
            <a:prstGeom prst="rect">
              <a:avLst/>
            </a:prstGeom>
            <a:noFill/>
            <a:ln w="9525">
              <a:noFill/>
              <a:miter lim="800000"/>
              <a:headEnd/>
              <a:tailEnd/>
            </a:ln>
          </p:spPr>
        </p:pic>
        <p:pic>
          <p:nvPicPr>
            <p:cNvPr id="4106" name="Picture 7" descr="fireanim"/>
            <p:cNvPicPr>
              <a:picLocks noChangeAspect="1" noChangeArrowheads="1" noCrop="1"/>
            </p:cNvPicPr>
            <p:nvPr/>
          </p:nvPicPr>
          <p:blipFill>
            <a:blip r:embed="rId3" cstate="print"/>
            <a:srcRect/>
            <a:stretch>
              <a:fillRect/>
            </a:stretch>
          </p:blipFill>
          <p:spPr bwMode="auto">
            <a:xfrm>
              <a:off x="4811712" y="225425"/>
              <a:ext cx="217488" cy="688975"/>
            </a:xfrm>
            <a:prstGeom prst="rect">
              <a:avLst/>
            </a:prstGeom>
            <a:noFill/>
            <a:ln w="9525">
              <a:noFill/>
              <a:miter lim="800000"/>
              <a:headEnd/>
              <a:tailEnd/>
            </a:ln>
          </p:spPr>
        </p:pic>
      </p:grpSp>
      <p:sp>
        <p:nvSpPr>
          <p:cNvPr id="2" name="Slide Number Placeholder 1"/>
          <p:cNvSpPr>
            <a:spLocks noGrp="1"/>
          </p:cNvSpPr>
          <p:nvPr>
            <p:ph type="sldNum" sz="quarter" idx="12"/>
          </p:nvPr>
        </p:nvSpPr>
        <p:spPr/>
        <p:txBody>
          <a:bodyPr/>
          <a:lstStyle/>
          <a:p>
            <a:pPr>
              <a:defRPr/>
            </a:pPr>
            <a:fld id="{40A5B28A-930C-4E52-954F-68C39C206240}" type="slidenum">
              <a:rPr lang="en-US" smtClean="0">
                <a:solidFill>
                  <a:srgbClr val="000000"/>
                </a:solidFill>
              </a:rPr>
              <a:pPr>
                <a:defRPr/>
              </a:pPr>
              <a:t>3</a:t>
            </a:fld>
            <a:endParaRPr lang="en-US" dirty="0">
              <a:solidFill>
                <a:srgbClr val="000000"/>
              </a:solidFill>
            </a:endParaRPr>
          </a:p>
        </p:txBody>
      </p:sp>
      <p:pic>
        <p:nvPicPr>
          <p:cNvPr id="4102" name="Picture 2"/>
          <p:cNvPicPr>
            <a:picLocks noChangeAspect="1"/>
          </p:cNvPicPr>
          <p:nvPr/>
        </p:nvPicPr>
        <p:blipFill>
          <a:blip r:embed="rId4" cstate="print">
            <a:clrChange>
              <a:clrFrom>
                <a:srgbClr val="FEFEFE"/>
              </a:clrFrom>
              <a:clrTo>
                <a:srgbClr val="FEFEFE">
                  <a:alpha val="0"/>
                </a:srgbClr>
              </a:clrTo>
            </a:clrChange>
          </a:blip>
          <a:srcRect/>
          <a:stretch>
            <a:fillRect/>
          </a:stretch>
        </p:blipFill>
        <p:spPr bwMode="auto">
          <a:xfrm>
            <a:off x="304800" y="1538288"/>
            <a:ext cx="3505200" cy="3781425"/>
          </a:xfrm>
          <a:prstGeom prst="rect">
            <a:avLst/>
          </a:prstGeom>
          <a:noFill/>
          <a:ln w="9525">
            <a:noFill/>
            <a:miter lim="800000"/>
            <a:headEnd/>
            <a:tailEnd/>
          </a:ln>
        </p:spPr>
      </p:pic>
      <p:sp>
        <p:nvSpPr>
          <p:cNvPr id="4" name="TextBox 3"/>
          <p:cNvSpPr txBox="1"/>
          <p:nvPr/>
        </p:nvSpPr>
        <p:spPr>
          <a:xfrm>
            <a:off x="5435600" y="1525588"/>
            <a:ext cx="3384550" cy="3848100"/>
          </a:xfrm>
          <a:prstGeom prst="rect">
            <a:avLst/>
          </a:prstGeom>
          <a:noFill/>
        </p:spPr>
        <p:txBody>
          <a:bodyPr rtlCol="1">
            <a:spAutoFit/>
          </a:bodyPr>
          <a:lstStyle/>
          <a:p>
            <a:pPr marL="285750" indent="-285750" algn="r" rtl="1">
              <a:buFont typeface="Wingdings" pitchFamily="2" charset="2"/>
              <a:buChar char="q"/>
              <a:defRPr/>
            </a:pPr>
            <a:r>
              <a:rPr lang="fa-IR" sz="2400" dirty="0">
                <a:solidFill>
                  <a:schemeClr val="tx2">
                    <a:lumMod val="50000"/>
                  </a:schemeClr>
                </a:solidFill>
                <a:cs typeface="B Titr" pitchFamily="2" charset="-78"/>
              </a:rPr>
              <a:t>تک دیواره  </a:t>
            </a:r>
            <a:r>
              <a:rPr lang="de-DE" sz="2400" b="1" dirty="0">
                <a:solidFill>
                  <a:schemeClr val="tx2">
                    <a:lumMod val="50000"/>
                  </a:schemeClr>
                </a:solidFill>
                <a:latin typeface="Corbel" pitchFamily="34" charset="0"/>
                <a:sym typeface="Arial" charset="0"/>
              </a:rPr>
              <a:t>(SWNT)</a:t>
            </a:r>
            <a:endParaRPr lang="fa-IR" sz="2400" b="1" dirty="0">
              <a:solidFill>
                <a:schemeClr val="tx2">
                  <a:lumMod val="50000"/>
                </a:schemeClr>
              </a:solidFill>
              <a:latin typeface="Corbel" pitchFamily="34" charset="0"/>
              <a:cs typeface="B Titr" pitchFamily="2" charset="-78"/>
            </a:endParaRPr>
          </a:p>
          <a:p>
            <a:pPr marL="285750" indent="-285750" algn="r" rtl="1">
              <a:buFont typeface="Arial" pitchFamily="34" charset="0"/>
              <a:buChar char="•"/>
              <a:defRPr/>
            </a:pPr>
            <a:r>
              <a:rPr lang="fa-IR" sz="2000" dirty="0">
                <a:solidFill>
                  <a:schemeClr val="accent1">
                    <a:lumMod val="75000"/>
                  </a:schemeClr>
                </a:solidFill>
                <a:latin typeface="Arial" charset="0"/>
                <a:cs typeface="B Titr" pitchFamily="2" charset="-78"/>
                <a:sym typeface="Arial" charset="0"/>
              </a:rPr>
              <a:t>دیواره تک لایه</a:t>
            </a:r>
          </a:p>
          <a:p>
            <a:pPr marL="285750" indent="-285750" algn="r" rtl="1">
              <a:buFont typeface="Arial" pitchFamily="34" charset="0"/>
              <a:buChar char="•"/>
              <a:defRPr/>
            </a:pPr>
            <a:r>
              <a:rPr lang="fa-IR" sz="2000" dirty="0">
                <a:solidFill>
                  <a:schemeClr val="accent1">
                    <a:lumMod val="75000"/>
                  </a:schemeClr>
                </a:solidFill>
                <a:latin typeface="Arial" charset="0"/>
                <a:cs typeface="B Titr" pitchFamily="2" charset="-78"/>
                <a:sym typeface="Arial" charset="0"/>
              </a:rPr>
              <a:t>قطر 0/7 تا 5 نانومتر</a:t>
            </a:r>
          </a:p>
          <a:p>
            <a:pPr marL="285750" indent="-285750" algn="r" rtl="1">
              <a:buFont typeface="Arial" pitchFamily="34" charset="0"/>
              <a:buChar char="•"/>
              <a:defRPr/>
            </a:pPr>
            <a:endParaRPr lang="en-US" sz="2400" dirty="0">
              <a:solidFill>
                <a:schemeClr val="tx2">
                  <a:lumMod val="50000"/>
                </a:schemeClr>
              </a:solidFill>
              <a:latin typeface="Arial" charset="0"/>
              <a:cs typeface="B Titr" pitchFamily="2" charset="-78"/>
              <a:sym typeface="Arial" charset="0"/>
            </a:endParaRPr>
          </a:p>
          <a:p>
            <a:pPr algn="r" rtl="1">
              <a:defRPr/>
            </a:pPr>
            <a:endParaRPr lang="fa-IR" sz="2400" dirty="0">
              <a:solidFill>
                <a:schemeClr val="tx2">
                  <a:lumMod val="50000"/>
                </a:schemeClr>
              </a:solidFill>
              <a:latin typeface="Arial" charset="0"/>
              <a:cs typeface="B Titr" pitchFamily="2" charset="-78"/>
              <a:sym typeface="Arial" charset="0"/>
            </a:endParaRPr>
          </a:p>
          <a:p>
            <a:pPr marL="285750" indent="-285750" algn="r" rtl="1">
              <a:buFont typeface="Wingdings" pitchFamily="2" charset="2"/>
              <a:buChar char="q"/>
              <a:defRPr/>
            </a:pPr>
            <a:r>
              <a:rPr lang="fa-IR" sz="2400" dirty="0">
                <a:solidFill>
                  <a:schemeClr val="tx2">
                    <a:lumMod val="50000"/>
                  </a:schemeClr>
                </a:solidFill>
                <a:latin typeface="Arial" charset="0"/>
                <a:cs typeface="B Titr" pitchFamily="2" charset="-78"/>
                <a:sym typeface="Arial" charset="0"/>
              </a:rPr>
              <a:t>چند دیواره </a:t>
            </a:r>
            <a:r>
              <a:rPr lang="en-US" sz="2400" dirty="0">
                <a:solidFill>
                  <a:schemeClr val="tx2">
                    <a:lumMod val="50000"/>
                  </a:schemeClr>
                </a:solidFill>
                <a:latin typeface="Arial" charset="0"/>
                <a:cs typeface="B Titr" pitchFamily="2" charset="-78"/>
                <a:sym typeface="Arial" charset="0"/>
              </a:rPr>
              <a:t> </a:t>
            </a:r>
            <a:r>
              <a:rPr lang="en-US" sz="2400" b="1" dirty="0">
                <a:solidFill>
                  <a:schemeClr val="tx2">
                    <a:lumMod val="50000"/>
                  </a:schemeClr>
                </a:solidFill>
                <a:latin typeface="Arial" charset="0"/>
                <a:cs typeface="B Titr" pitchFamily="2" charset="-78"/>
                <a:sym typeface="Arial" charset="0"/>
              </a:rPr>
              <a:t>(MWNT</a:t>
            </a:r>
            <a:r>
              <a:rPr lang="en-US" sz="2400" dirty="0">
                <a:solidFill>
                  <a:schemeClr val="tx2">
                    <a:lumMod val="50000"/>
                  </a:schemeClr>
                </a:solidFill>
                <a:latin typeface="Arial" charset="0"/>
                <a:cs typeface="B Titr" pitchFamily="2" charset="-78"/>
                <a:sym typeface="Arial" charset="0"/>
              </a:rPr>
              <a:t>)</a:t>
            </a:r>
            <a:endParaRPr lang="fa-IR" sz="2400" dirty="0">
              <a:solidFill>
                <a:schemeClr val="tx2">
                  <a:lumMod val="50000"/>
                </a:schemeClr>
              </a:solidFill>
              <a:latin typeface="Arial" charset="0"/>
              <a:cs typeface="B Titr" pitchFamily="2" charset="-78"/>
              <a:sym typeface="Arial" charset="0"/>
            </a:endParaRPr>
          </a:p>
          <a:p>
            <a:pPr marL="285750" indent="-285750" algn="r" rtl="1">
              <a:buFont typeface="Arial" pitchFamily="34" charset="0"/>
              <a:buChar char="•"/>
              <a:defRPr/>
            </a:pPr>
            <a:r>
              <a:rPr lang="fa-IR" sz="2000" dirty="0">
                <a:solidFill>
                  <a:schemeClr val="accent1">
                    <a:lumMod val="75000"/>
                  </a:schemeClr>
                </a:solidFill>
                <a:latin typeface="Arial" charset="0"/>
                <a:cs typeface="B Titr" pitchFamily="2" charset="-78"/>
                <a:sym typeface="Arial" charset="0"/>
              </a:rPr>
              <a:t>لوله های هم مرکز</a:t>
            </a:r>
          </a:p>
          <a:p>
            <a:pPr marL="285750" indent="-285750" algn="r" rtl="1">
              <a:buFont typeface="Arial" pitchFamily="34" charset="0"/>
              <a:buChar char="•"/>
              <a:defRPr/>
            </a:pPr>
            <a:r>
              <a:rPr lang="fa-IR" sz="2000" dirty="0">
                <a:solidFill>
                  <a:schemeClr val="accent1">
                    <a:lumMod val="75000"/>
                  </a:schemeClr>
                </a:solidFill>
                <a:latin typeface="Arial" charset="0"/>
                <a:cs typeface="B Titr" pitchFamily="2" charset="-78"/>
                <a:sym typeface="Arial" charset="0"/>
              </a:rPr>
              <a:t>قطر داخلی : 1/5 تا 15 نانومتر</a:t>
            </a:r>
          </a:p>
          <a:p>
            <a:pPr marL="285750" indent="-285750" algn="r" rtl="1">
              <a:buFont typeface="Arial" pitchFamily="34" charset="0"/>
              <a:buChar char="•"/>
              <a:defRPr/>
            </a:pPr>
            <a:r>
              <a:rPr lang="fa-IR" sz="2000" dirty="0">
                <a:solidFill>
                  <a:schemeClr val="accent1">
                    <a:lumMod val="75000"/>
                  </a:schemeClr>
                </a:solidFill>
                <a:latin typeface="Arial" charset="0"/>
                <a:cs typeface="B Titr" pitchFamily="2" charset="-78"/>
                <a:sym typeface="Arial" charset="0"/>
              </a:rPr>
              <a:t>قطر خارجی: 2/5 تا 30 نانومتر</a:t>
            </a:r>
          </a:p>
          <a:p>
            <a:pPr marL="285750" indent="-285750" algn="r" rtl="1">
              <a:buFont typeface="Wingdings" pitchFamily="2" charset="2"/>
              <a:buChar char="q"/>
              <a:defRPr/>
            </a:pPr>
            <a:endParaRPr lang="fa-IR" sz="2400" dirty="0">
              <a:solidFill>
                <a:schemeClr val="tx2">
                  <a:lumMod val="50000"/>
                </a:schemeClr>
              </a:solidFill>
              <a:latin typeface="Arial" charset="0"/>
              <a:cs typeface="B Titr" pitchFamily="2" charset="-78"/>
              <a:sym typeface="Arial" charset="0"/>
            </a:endParaRPr>
          </a:p>
          <a:p>
            <a:pPr marL="285750" indent="-285750" algn="r" rtl="1">
              <a:buFont typeface="Wingdings" pitchFamily="2" charset="2"/>
              <a:buChar char="q"/>
              <a:defRPr/>
            </a:pPr>
            <a:endParaRPr lang="fa-IR" sz="2400" dirty="0">
              <a:solidFill>
                <a:schemeClr val="tx2">
                  <a:lumMod val="50000"/>
                </a:schemeClr>
              </a:solidFill>
              <a:latin typeface="Arial" charset="0"/>
              <a:cs typeface="B Titr" pitchFamily="2" charset="-78"/>
              <a:sym typeface="Arial" charset="0"/>
            </a:endParaRPr>
          </a:p>
        </p:txBody>
      </p:sp>
      <p:sp>
        <p:nvSpPr>
          <p:cNvPr id="10" name="TextBox 9"/>
          <p:cNvSpPr txBox="1"/>
          <p:nvPr/>
        </p:nvSpPr>
        <p:spPr>
          <a:xfrm>
            <a:off x="3508375" y="438150"/>
            <a:ext cx="2901950" cy="461963"/>
          </a:xfrm>
          <a:prstGeom prst="rect">
            <a:avLst/>
          </a:prstGeom>
          <a:noFill/>
          <a:ln>
            <a:noFill/>
          </a:ln>
        </p:spPr>
        <p:txBody>
          <a:bodyPr wrap="none">
            <a:spAutoFit/>
          </a:bodyPr>
          <a:lstStyle/>
          <a:p>
            <a:pPr algn="r" rtl="1">
              <a:defRPr/>
            </a:pPr>
            <a:r>
              <a:rPr lang="fa-IR" sz="2400" b="1" dirty="0">
                <a:solidFill>
                  <a:schemeClr val="tx2">
                    <a:lumMod val="75000"/>
                  </a:schemeClr>
                </a:solidFill>
                <a:cs typeface="B Titr" pitchFamily="2" charset="-78"/>
              </a:rPr>
              <a:t>انواع نانولوله های کربنی</a:t>
            </a:r>
            <a:endParaRPr lang="en-US" sz="2400" b="1" dirty="0">
              <a:solidFill>
                <a:schemeClr val="tx2">
                  <a:lumMod val="75000"/>
                </a:schemeClr>
              </a:solidFill>
              <a:cs typeface="B Tit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102"/>
                                        </p:tgtEl>
                                        <p:attrNameLst>
                                          <p:attrName>style.visibility</p:attrName>
                                        </p:attrNameLst>
                                      </p:cBhvr>
                                      <p:to>
                                        <p:strVal val="visible"/>
                                      </p:to>
                                    </p:set>
                                    <p:animEffect transition="in" filter="wipe(down)">
                                      <p:cBhvr>
                                        <p:cTn id="7" dur="500"/>
                                        <p:tgtEl>
                                          <p:spTgt spid="4102"/>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ECE75294-348A-489E-AEE8-BEA65D805413}" type="slidenum">
              <a:rPr lang="en-US" smtClean="0">
                <a:solidFill>
                  <a:srgbClr val="000000"/>
                </a:solidFill>
              </a:rPr>
              <a:pPr>
                <a:defRPr/>
              </a:pPr>
              <a:t>4</a:t>
            </a:fld>
            <a:endParaRPr lang="en-US" dirty="0">
              <a:solidFill>
                <a:srgbClr val="000000"/>
              </a:solidFill>
            </a:endParaRPr>
          </a:p>
        </p:txBody>
      </p:sp>
      <p:pic>
        <p:nvPicPr>
          <p:cNvPr id="5123" name="Picture 2"/>
          <p:cNvPicPr>
            <a:picLocks noChangeAspect="1"/>
          </p:cNvPicPr>
          <p:nvPr/>
        </p:nvPicPr>
        <p:blipFill>
          <a:blip r:embed="rId2" cstate="print">
            <a:clrChange>
              <a:clrFrom>
                <a:srgbClr val="FFFFFF"/>
              </a:clrFrom>
              <a:clrTo>
                <a:srgbClr val="FFFFFF">
                  <a:alpha val="0"/>
                </a:srgbClr>
              </a:clrTo>
            </a:clrChange>
          </a:blip>
          <a:srcRect/>
          <a:stretch>
            <a:fillRect/>
          </a:stretch>
        </p:blipFill>
        <p:spPr bwMode="auto">
          <a:xfrm>
            <a:off x="250825" y="1887538"/>
            <a:ext cx="5657850" cy="3702050"/>
          </a:xfrm>
          <a:prstGeom prst="rect">
            <a:avLst/>
          </a:prstGeom>
          <a:noFill/>
          <a:ln w="9525">
            <a:noFill/>
            <a:miter lim="800000"/>
            <a:headEnd/>
            <a:tailEnd/>
          </a:ln>
        </p:spPr>
      </p:pic>
      <p:sp>
        <p:nvSpPr>
          <p:cNvPr id="4" name="TextBox 3"/>
          <p:cNvSpPr txBox="1"/>
          <p:nvPr/>
        </p:nvSpPr>
        <p:spPr>
          <a:xfrm>
            <a:off x="3341688" y="438150"/>
            <a:ext cx="3068637" cy="461963"/>
          </a:xfrm>
          <a:prstGeom prst="rect">
            <a:avLst/>
          </a:prstGeom>
          <a:noFill/>
          <a:ln>
            <a:noFill/>
          </a:ln>
        </p:spPr>
        <p:txBody>
          <a:bodyPr wrap="none">
            <a:spAutoFit/>
          </a:bodyPr>
          <a:lstStyle/>
          <a:p>
            <a:pPr algn="r" rtl="1">
              <a:defRPr/>
            </a:pPr>
            <a:r>
              <a:rPr lang="fa-IR" sz="2400" b="1" dirty="0">
                <a:solidFill>
                  <a:schemeClr val="tx2">
                    <a:lumMod val="75000"/>
                  </a:schemeClr>
                </a:solidFill>
                <a:cs typeface="B Titr" pitchFamily="2" charset="-78"/>
              </a:rPr>
              <a:t>چگونگی فرایند رشد </a:t>
            </a:r>
            <a:r>
              <a:rPr lang="en-US" sz="2400" b="1" dirty="0">
                <a:solidFill>
                  <a:schemeClr val="tx2">
                    <a:lumMod val="75000"/>
                  </a:schemeClr>
                </a:solidFill>
                <a:cs typeface="B Titr" pitchFamily="2" charset="-78"/>
              </a:rPr>
              <a:t>CNT</a:t>
            </a:r>
          </a:p>
        </p:txBody>
      </p:sp>
      <p:sp>
        <p:nvSpPr>
          <p:cNvPr id="5" name="TextBox 4"/>
          <p:cNvSpPr txBox="1"/>
          <p:nvPr/>
        </p:nvSpPr>
        <p:spPr>
          <a:xfrm>
            <a:off x="1095375" y="1196975"/>
            <a:ext cx="7561263" cy="584200"/>
          </a:xfrm>
          <a:prstGeom prst="rect">
            <a:avLst/>
          </a:prstGeom>
          <a:noFill/>
        </p:spPr>
        <p:txBody>
          <a:bodyPr rtlCol="1">
            <a:spAutoFit/>
          </a:bodyPr>
          <a:lstStyle/>
          <a:p>
            <a:pPr algn="ctr" rtl="1">
              <a:defRPr/>
            </a:pPr>
            <a:r>
              <a:rPr lang="fa-IR" sz="1600" dirty="0">
                <a:solidFill>
                  <a:schemeClr val="tx2">
                    <a:lumMod val="50000"/>
                  </a:schemeClr>
                </a:solidFill>
                <a:cs typeface="B Titr" pitchFamily="2" charset="-78"/>
              </a:rPr>
              <a:t>بخار هیدرو کربنی وقتی با نانو ذرات داغ فلز تماس پیدا می کند به کربن و هیدروژن تجزیه شده و کربن در فلز بستر نفوذ می کند. </a:t>
            </a:r>
          </a:p>
        </p:txBody>
      </p:sp>
      <p:sp>
        <p:nvSpPr>
          <p:cNvPr id="6" name="TextBox 5"/>
          <p:cNvSpPr txBox="1"/>
          <p:nvPr/>
        </p:nvSpPr>
        <p:spPr>
          <a:xfrm>
            <a:off x="5580063" y="2205038"/>
            <a:ext cx="3095625" cy="830262"/>
          </a:xfrm>
          <a:prstGeom prst="rect">
            <a:avLst/>
          </a:prstGeom>
          <a:noFill/>
        </p:spPr>
        <p:txBody>
          <a:bodyPr rtlCol="1">
            <a:spAutoFit/>
          </a:bodyPr>
          <a:lstStyle/>
          <a:p>
            <a:pPr marL="285750" indent="-285750" algn="r" rtl="1">
              <a:buFont typeface="Wingdings" pitchFamily="2" charset="2"/>
              <a:buChar char="§"/>
              <a:defRPr/>
            </a:pPr>
            <a:r>
              <a:rPr lang="fa-IR" sz="1600" dirty="0">
                <a:solidFill>
                  <a:schemeClr val="tx2">
                    <a:lumMod val="50000"/>
                  </a:schemeClr>
                </a:solidFill>
                <a:cs typeface="B Titr" pitchFamily="2" charset="-78"/>
              </a:rPr>
              <a:t>تعامل کاتالیزور با بستر ضعیف است. (فلز با بستر دارای زاویه تماس حاد)</a:t>
            </a:r>
          </a:p>
          <a:p>
            <a:pPr marL="285750" indent="-285750" algn="r" rtl="1">
              <a:buFont typeface="Wingdings" pitchFamily="2" charset="2"/>
              <a:buChar char="ü"/>
              <a:defRPr/>
            </a:pPr>
            <a:r>
              <a:rPr lang="fa-IR" sz="1600" dirty="0">
                <a:solidFill>
                  <a:schemeClr val="tx2">
                    <a:lumMod val="50000"/>
                  </a:schemeClr>
                </a:solidFill>
                <a:cs typeface="B Titr" pitchFamily="2" charset="-78"/>
              </a:rPr>
              <a:t>پایین به بالا</a:t>
            </a:r>
          </a:p>
        </p:txBody>
      </p:sp>
      <p:sp>
        <p:nvSpPr>
          <p:cNvPr id="8" name="TextBox 7"/>
          <p:cNvSpPr txBox="1"/>
          <p:nvPr/>
        </p:nvSpPr>
        <p:spPr>
          <a:xfrm>
            <a:off x="5559425" y="4005263"/>
            <a:ext cx="3097213" cy="830262"/>
          </a:xfrm>
          <a:prstGeom prst="rect">
            <a:avLst/>
          </a:prstGeom>
          <a:noFill/>
        </p:spPr>
        <p:txBody>
          <a:bodyPr rtlCol="1">
            <a:spAutoFit/>
          </a:bodyPr>
          <a:lstStyle/>
          <a:p>
            <a:pPr marL="285750" indent="-285750" algn="r" rtl="1">
              <a:buFont typeface="Wingdings" pitchFamily="2" charset="2"/>
              <a:buChar char="§"/>
              <a:defRPr/>
            </a:pPr>
            <a:r>
              <a:rPr lang="fa-IR" sz="1600" dirty="0">
                <a:solidFill>
                  <a:schemeClr val="tx2">
                    <a:lumMod val="50000"/>
                  </a:schemeClr>
                </a:solidFill>
                <a:cs typeface="B Titr" pitchFamily="2" charset="-78"/>
              </a:rPr>
              <a:t>تعامل کاتالیزور با بستر قوی است. (فلز با بستر دارای زاویه تماس باز)</a:t>
            </a:r>
          </a:p>
          <a:p>
            <a:pPr marL="285750" indent="-285750" algn="r" rtl="1">
              <a:buFont typeface="Wingdings" pitchFamily="2" charset="2"/>
              <a:buChar char="ü"/>
              <a:defRPr/>
            </a:pPr>
            <a:r>
              <a:rPr lang="fa-IR" sz="1600" dirty="0">
                <a:solidFill>
                  <a:schemeClr val="tx2">
                    <a:lumMod val="50000"/>
                  </a:schemeClr>
                </a:solidFill>
                <a:cs typeface="B Titr" pitchFamily="2" charset="-78"/>
              </a:rPr>
              <a:t>بالا به پایین</a:t>
            </a:r>
          </a:p>
        </p:txBody>
      </p:sp>
      <p:sp>
        <p:nvSpPr>
          <p:cNvPr id="5128" name="TextBox 9"/>
          <p:cNvSpPr txBox="1">
            <a:spLocks noChangeArrowheads="1"/>
          </p:cNvSpPr>
          <p:nvPr/>
        </p:nvSpPr>
        <p:spPr bwMode="auto">
          <a:xfrm>
            <a:off x="-228600" y="685800"/>
            <a:ext cx="1676400" cy="369888"/>
          </a:xfrm>
          <a:prstGeom prst="rect">
            <a:avLst/>
          </a:prstGeom>
          <a:noFill/>
          <a:ln w="9525">
            <a:noFill/>
            <a:miter lim="800000"/>
            <a:headEnd/>
            <a:tailEnd/>
          </a:ln>
        </p:spPr>
        <p:txBody>
          <a:bodyPr>
            <a:spAutoFit/>
          </a:bodyPr>
          <a:lstStyle/>
          <a:p>
            <a:pPr algn="ctr" rtl="1"/>
            <a:r>
              <a:rPr lang="fa-IR" sz="900" b="1">
                <a:solidFill>
                  <a:schemeClr val="bg1"/>
                </a:solidFill>
                <a:latin typeface="Calibri" pitchFamily="34" charset="0"/>
                <a:cs typeface="B Nazanin" pitchFamily="2" charset="-78"/>
              </a:rPr>
              <a:t>دانشگاه علم و صنعت ایران</a:t>
            </a:r>
          </a:p>
          <a:p>
            <a:pPr algn="ctr" rtl="1"/>
            <a:r>
              <a:rPr lang="fa-IR" sz="900" b="1">
                <a:solidFill>
                  <a:schemeClr val="bg1"/>
                </a:solidFill>
                <a:latin typeface="Calibri" pitchFamily="34" charset="0"/>
                <a:cs typeface="B Nazanin" pitchFamily="2" charset="-78"/>
              </a:rPr>
              <a:t>دانشکده برق</a:t>
            </a:r>
            <a:endParaRPr lang="en-US" sz="900" b="1">
              <a:solidFill>
                <a:schemeClr val="bg1"/>
              </a:solidFill>
              <a:latin typeface="Calibri" pitchFamily="34" charset="0"/>
              <a:cs typeface="B Nazanin" pitchFamily="2" charset="-78"/>
            </a:endParaRPr>
          </a:p>
        </p:txBody>
      </p:sp>
      <p:grpSp>
        <p:nvGrpSpPr>
          <p:cNvPr id="5129" name="Group 14"/>
          <p:cNvGrpSpPr>
            <a:grpSpLocks/>
          </p:cNvGrpSpPr>
          <p:nvPr/>
        </p:nvGrpSpPr>
        <p:grpSpPr bwMode="auto">
          <a:xfrm>
            <a:off x="304800" y="0"/>
            <a:ext cx="457200" cy="784225"/>
            <a:chOff x="4500563" y="225425"/>
            <a:chExt cx="833437" cy="1454150"/>
          </a:xfrm>
        </p:grpSpPr>
        <p:pic>
          <p:nvPicPr>
            <p:cNvPr id="5130" name="Picture 6" descr="aarm"/>
            <p:cNvPicPr>
              <a:picLocks noChangeAspect="1" noChangeArrowheads="1"/>
            </p:cNvPicPr>
            <p:nvPr/>
          </p:nvPicPr>
          <p:blipFill>
            <a:blip r:embed="rId3" cstate="print"/>
            <a:srcRect/>
            <a:stretch>
              <a:fillRect/>
            </a:stretch>
          </p:blipFill>
          <p:spPr bwMode="auto">
            <a:xfrm>
              <a:off x="4500563" y="857250"/>
              <a:ext cx="833437" cy="822325"/>
            </a:xfrm>
            <a:prstGeom prst="rect">
              <a:avLst/>
            </a:prstGeom>
            <a:noFill/>
            <a:ln w="9525">
              <a:noFill/>
              <a:miter lim="800000"/>
              <a:headEnd/>
              <a:tailEnd/>
            </a:ln>
          </p:spPr>
        </p:pic>
        <p:pic>
          <p:nvPicPr>
            <p:cNvPr id="5131" name="Picture 7" descr="fireanim"/>
            <p:cNvPicPr>
              <a:picLocks noChangeAspect="1" noChangeArrowheads="1" noCrop="1"/>
            </p:cNvPicPr>
            <p:nvPr/>
          </p:nvPicPr>
          <p:blipFill>
            <a:blip r:embed="rId4" cstate="print"/>
            <a:srcRect/>
            <a:stretch>
              <a:fillRect/>
            </a:stretch>
          </p:blipFill>
          <p:spPr bwMode="auto">
            <a:xfrm>
              <a:off x="4811712" y="225425"/>
              <a:ext cx="217488" cy="688975"/>
            </a:xfrm>
            <a:prstGeom prst="rect">
              <a:avLst/>
            </a:prstGeom>
            <a:noFill/>
            <a:ln w="9525">
              <a:noFill/>
              <a:miter lim="800000"/>
              <a:headEnd/>
              <a:tailEnd/>
            </a:ln>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123"/>
                                        </p:tgtEl>
                                        <p:attrNameLst>
                                          <p:attrName>style.visibility</p:attrName>
                                        </p:attrNameLst>
                                      </p:cBhvr>
                                      <p:to>
                                        <p:strVal val="visible"/>
                                      </p:to>
                                    </p:set>
                                    <p:animEffect transition="in" filter="fade">
                                      <p:cBhvr>
                                        <p:cTn id="12" dur="1000"/>
                                        <p:tgtEl>
                                          <p:spTgt spid="5123"/>
                                        </p:tgtEl>
                                      </p:cBhvr>
                                    </p:animEffect>
                                    <p:anim calcmode="lin" valueType="num">
                                      <p:cBhvr>
                                        <p:cTn id="13" dur="1000" fill="hold"/>
                                        <p:tgtEl>
                                          <p:spTgt spid="5123"/>
                                        </p:tgtEl>
                                        <p:attrNameLst>
                                          <p:attrName>ppt_x</p:attrName>
                                        </p:attrNameLst>
                                      </p:cBhvr>
                                      <p:tavLst>
                                        <p:tav tm="0">
                                          <p:val>
                                            <p:strVal val="#ppt_x"/>
                                          </p:val>
                                        </p:tav>
                                        <p:tav tm="100000">
                                          <p:val>
                                            <p:strVal val="#ppt_x"/>
                                          </p:val>
                                        </p:tav>
                                      </p:tavLst>
                                    </p:anim>
                                    <p:anim calcmode="lin" valueType="num">
                                      <p:cBhvr>
                                        <p:cTn id="14" dur="1000" fill="hold"/>
                                        <p:tgtEl>
                                          <p:spTgt spid="512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
                                          </p:val>
                                        </p:tav>
                                        <p:tav tm="100000">
                                          <p:val>
                                            <p:strVal val="#ppt_x"/>
                                          </p:val>
                                        </p:tav>
                                      </p:tavLst>
                                    </p:anim>
                                    <p:anim calcmode="lin" valueType="num">
                                      <p:cBhvr>
                                        <p:cTn id="28"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62"/>
          <p:cNvSpPr>
            <a:spLocks/>
          </p:cNvSpPr>
          <p:nvPr/>
        </p:nvSpPr>
        <p:spPr bwMode="auto">
          <a:xfrm>
            <a:off x="661988" y="317500"/>
            <a:ext cx="7820025" cy="6223000"/>
          </a:xfrm>
          <a:prstGeom prst="rect">
            <a:avLst/>
          </a:prstGeom>
          <a:noFill/>
          <a:ln w="9525">
            <a:noFill/>
            <a:miter lim="800000"/>
            <a:headEnd/>
            <a:tailEnd/>
          </a:ln>
        </p:spPr>
        <p:txBody>
          <a:bodyPr lIns="80175" tIns="40087" rIns="80175" bIns="40087"/>
          <a:lstStyle/>
          <a:p>
            <a:endParaRPr lang="fa-IR"/>
          </a:p>
        </p:txBody>
      </p:sp>
      <p:sp>
        <p:nvSpPr>
          <p:cNvPr id="6147" name="TextBox 9"/>
          <p:cNvSpPr txBox="1">
            <a:spLocks noChangeArrowheads="1"/>
          </p:cNvSpPr>
          <p:nvPr/>
        </p:nvSpPr>
        <p:spPr bwMode="auto">
          <a:xfrm>
            <a:off x="-228600" y="685800"/>
            <a:ext cx="1676400" cy="369888"/>
          </a:xfrm>
          <a:prstGeom prst="rect">
            <a:avLst/>
          </a:prstGeom>
          <a:noFill/>
          <a:ln w="9525">
            <a:noFill/>
            <a:miter lim="800000"/>
            <a:headEnd/>
            <a:tailEnd/>
          </a:ln>
        </p:spPr>
        <p:txBody>
          <a:bodyPr>
            <a:spAutoFit/>
          </a:bodyPr>
          <a:lstStyle/>
          <a:p>
            <a:pPr algn="ctr" rtl="1"/>
            <a:r>
              <a:rPr lang="fa-IR" sz="900" b="1">
                <a:solidFill>
                  <a:schemeClr val="bg1"/>
                </a:solidFill>
                <a:latin typeface="Calibri" pitchFamily="34" charset="0"/>
                <a:cs typeface="B Nazanin" pitchFamily="2" charset="-78"/>
              </a:rPr>
              <a:t>دانشگاه علم و صنعت ایران</a:t>
            </a:r>
          </a:p>
          <a:p>
            <a:pPr algn="ctr" rtl="1"/>
            <a:r>
              <a:rPr lang="fa-IR" sz="900" b="1">
                <a:solidFill>
                  <a:schemeClr val="bg1"/>
                </a:solidFill>
                <a:latin typeface="Calibri" pitchFamily="34" charset="0"/>
                <a:cs typeface="B Nazanin" pitchFamily="2" charset="-78"/>
              </a:rPr>
              <a:t>دانشکده برق</a:t>
            </a:r>
            <a:endParaRPr lang="en-US" sz="900" b="1">
              <a:solidFill>
                <a:schemeClr val="bg1"/>
              </a:solidFill>
              <a:latin typeface="Calibri" pitchFamily="34" charset="0"/>
              <a:cs typeface="B Nazanin" pitchFamily="2" charset="-78"/>
            </a:endParaRPr>
          </a:p>
        </p:txBody>
      </p:sp>
      <p:grpSp>
        <p:nvGrpSpPr>
          <p:cNvPr id="6148" name="Group 14"/>
          <p:cNvGrpSpPr>
            <a:grpSpLocks/>
          </p:cNvGrpSpPr>
          <p:nvPr/>
        </p:nvGrpSpPr>
        <p:grpSpPr bwMode="auto">
          <a:xfrm>
            <a:off x="304800" y="0"/>
            <a:ext cx="457200" cy="784225"/>
            <a:chOff x="4500563" y="225425"/>
            <a:chExt cx="833437" cy="1454150"/>
          </a:xfrm>
        </p:grpSpPr>
        <p:pic>
          <p:nvPicPr>
            <p:cNvPr id="6156" name="Picture 6" descr="aarm"/>
            <p:cNvPicPr>
              <a:picLocks noChangeAspect="1" noChangeArrowheads="1"/>
            </p:cNvPicPr>
            <p:nvPr/>
          </p:nvPicPr>
          <p:blipFill>
            <a:blip r:embed="rId2" cstate="print"/>
            <a:srcRect/>
            <a:stretch>
              <a:fillRect/>
            </a:stretch>
          </p:blipFill>
          <p:spPr bwMode="auto">
            <a:xfrm>
              <a:off x="4500563" y="857250"/>
              <a:ext cx="833437" cy="822325"/>
            </a:xfrm>
            <a:prstGeom prst="rect">
              <a:avLst/>
            </a:prstGeom>
            <a:noFill/>
            <a:ln w="9525">
              <a:noFill/>
              <a:miter lim="800000"/>
              <a:headEnd/>
              <a:tailEnd/>
            </a:ln>
          </p:spPr>
        </p:pic>
        <p:pic>
          <p:nvPicPr>
            <p:cNvPr id="6157" name="Picture 7" descr="fireanim"/>
            <p:cNvPicPr>
              <a:picLocks noChangeAspect="1" noChangeArrowheads="1" noCrop="1"/>
            </p:cNvPicPr>
            <p:nvPr/>
          </p:nvPicPr>
          <p:blipFill>
            <a:blip r:embed="rId3" cstate="print"/>
            <a:srcRect/>
            <a:stretch>
              <a:fillRect/>
            </a:stretch>
          </p:blipFill>
          <p:spPr bwMode="auto">
            <a:xfrm>
              <a:off x="4811712" y="225425"/>
              <a:ext cx="217488" cy="688975"/>
            </a:xfrm>
            <a:prstGeom prst="rect">
              <a:avLst/>
            </a:prstGeom>
            <a:noFill/>
            <a:ln w="9525">
              <a:noFill/>
              <a:miter lim="800000"/>
              <a:headEnd/>
              <a:tailEnd/>
            </a:ln>
          </p:spPr>
        </p:pic>
      </p:grpSp>
      <p:sp>
        <p:nvSpPr>
          <p:cNvPr id="2" name="Slide Number Placeholder 1"/>
          <p:cNvSpPr>
            <a:spLocks noGrp="1"/>
          </p:cNvSpPr>
          <p:nvPr>
            <p:ph type="sldNum" sz="quarter" idx="12"/>
          </p:nvPr>
        </p:nvSpPr>
        <p:spPr/>
        <p:txBody>
          <a:bodyPr/>
          <a:lstStyle/>
          <a:p>
            <a:pPr>
              <a:defRPr/>
            </a:pPr>
            <a:fld id="{9790F23A-ABE3-4AD2-91B5-C59DE9F70E7F}" type="slidenum">
              <a:rPr lang="en-US" smtClean="0">
                <a:solidFill>
                  <a:srgbClr val="000000"/>
                </a:solidFill>
              </a:rPr>
              <a:pPr>
                <a:defRPr/>
              </a:pPr>
              <a:t>5</a:t>
            </a:fld>
            <a:endParaRPr lang="en-US" dirty="0">
              <a:solidFill>
                <a:srgbClr val="000000"/>
              </a:solidFill>
            </a:endParaRPr>
          </a:p>
        </p:txBody>
      </p:sp>
      <p:sp>
        <p:nvSpPr>
          <p:cNvPr id="8" name="Rounded Rectangle 7"/>
          <p:cNvSpPr/>
          <p:nvPr/>
        </p:nvSpPr>
        <p:spPr>
          <a:xfrm>
            <a:off x="3048000" y="1268413"/>
            <a:ext cx="3048000" cy="914400"/>
          </a:xfrm>
          <a:prstGeom prst="roundRect">
            <a:avLst/>
          </a:prstGeom>
          <a:ln/>
        </p:spPr>
        <p:style>
          <a:lnRef idx="1">
            <a:schemeClr val="accent5"/>
          </a:lnRef>
          <a:fillRef idx="2">
            <a:schemeClr val="accent5"/>
          </a:fillRef>
          <a:effectRef idx="1">
            <a:schemeClr val="accent5"/>
          </a:effectRef>
          <a:fontRef idx="minor">
            <a:schemeClr val="dk1"/>
          </a:fontRef>
        </p:style>
        <p:txBody>
          <a:bodyPr anchor="ctr"/>
          <a:lstStyle/>
          <a:p>
            <a:pPr algn="ctr">
              <a:defRPr/>
            </a:pPr>
            <a:r>
              <a:rPr lang="fa-IR" sz="2000" b="1" dirty="0">
                <a:cs typeface="B Titr" pitchFamily="2" charset="-78"/>
              </a:rPr>
              <a:t>قائده کلی ساخت نانوذرات:</a:t>
            </a:r>
            <a:endParaRPr lang="en-US" sz="2000" b="1" dirty="0">
              <a:cs typeface="B Titr" pitchFamily="2" charset="-78"/>
            </a:endParaRPr>
          </a:p>
        </p:txBody>
      </p:sp>
      <p:sp>
        <p:nvSpPr>
          <p:cNvPr id="9" name="Rectangle 8"/>
          <p:cNvSpPr/>
          <p:nvPr/>
        </p:nvSpPr>
        <p:spPr>
          <a:xfrm>
            <a:off x="5248275" y="2335213"/>
            <a:ext cx="2133600" cy="762000"/>
          </a:xfrm>
          <a:prstGeom prst="rect">
            <a:avLst/>
          </a:prstGeom>
          <a:ln/>
        </p:spPr>
        <p:style>
          <a:lnRef idx="1">
            <a:schemeClr val="accent5"/>
          </a:lnRef>
          <a:fillRef idx="3">
            <a:schemeClr val="accent5"/>
          </a:fillRef>
          <a:effectRef idx="2">
            <a:schemeClr val="accent5"/>
          </a:effectRef>
          <a:fontRef idx="minor">
            <a:schemeClr val="lt1"/>
          </a:fontRef>
        </p:style>
        <p:txBody>
          <a:bodyPr anchor="ctr"/>
          <a:lstStyle/>
          <a:p>
            <a:pPr algn="ctr">
              <a:defRPr/>
            </a:pPr>
            <a:r>
              <a:rPr lang="fa-IR" sz="2000" b="1" dirty="0">
                <a:cs typeface="B Titr" pitchFamily="2" charset="-78"/>
              </a:rPr>
              <a:t>تولید بالا به پایین</a:t>
            </a:r>
            <a:endParaRPr lang="en-US" sz="2000" b="1" dirty="0">
              <a:cs typeface="B Titr" pitchFamily="2" charset="-78"/>
            </a:endParaRPr>
          </a:p>
        </p:txBody>
      </p:sp>
      <p:sp>
        <p:nvSpPr>
          <p:cNvPr id="10" name="Rectangle 9"/>
          <p:cNvSpPr/>
          <p:nvPr/>
        </p:nvSpPr>
        <p:spPr>
          <a:xfrm>
            <a:off x="1881188" y="2335213"/>
            <a:ext cx="2133600" cy="762000"/>
          </a:xfrm>
          <a:prstGeom prst="rect">
            <a:avLst/>
          </a:prstGeom>
          <a:ln/>
        </p:spPr>
        <p:style>
          <a:lnRef idx="1">
            <a:schemeClr val="accent5"/>
          </a:lnRef>
          <a:fillRef idx="3">
            <a:schemeClr val="accent5"/>
          </a:fillRef>
          <a:effectRef idx="2">
            <a:schemeClr val="accent5"/>
          </a:effectRef>
          <a:fontRef idx="minor">
            <a:schemeClr val="lt1"/>
          </a:fontRef>
        </p:style>
        <p:txBody>
          <a:bodyPr anchor="ctr"/>
          <a:lstStyle/>
          <a:p>
            <a:pPr algn="ctr" rtl="1">
              <a:defRPr/>
            </a:pPr>
            <a:r>
              <a:rPr lang="fa-IR" sz="2000" b="1" dirty="0">
                <a:cs typeface="B Titr" pitchFamily="2" charset="-78"/>
              </a:rPr>
              <a:t>تولید پایین به بالا</a:t>
            </a:r>
            <a:endParaRPr lang="en-US" sz="2000" b="1" dirty="0">
              <a:cs typeface="B Titr" pitchFamily="2" charset="-78"/>
            </a:endParaRPr>
          </a:p>
        </p:txBody>
      </p:sp>
      <p:sp>
        <p:nvSpPr>
          <p:cNvPr id="11" name="TextBox 10"/>
          <p:cNvSpPr txBox="1"/>
          <p:nvPr/>
        </p:nvSpPr>
        <p:spPr>
          <a:xfrm>
            <a:off x="2600325" y="438150"/>
            <a:ext cx="3810000" cy="461963"/>
          </a:xfrm>
          <a:prstGeom prst="rect">
            <a:avLst/>
          </a:prstGeom>
          <a:noFill/>
          <a:ln>
            <a:noFill/>
          </a:ln>
        </p:spPr>
        <p:txBody>
          <a:bodyPr wrap="none">
            <a:spAutoFit/>
          </a:bodyPr>
          <a:lstStyle/>
          <a:p>
            <a:pPr algn="r" rtl="1">
              <a:defRPr/>
            </a:pPr>
            <a:r>
              <a:rPr lang="fa-IR" sz="2400" b="1" dirty="0">
                <a:solidFill>
                  <a:schemeClr val="tx2">
                    <a:lumMod val="75000"/>
                  </a:schemeClr>
                </a:solidFill>
                <a:cs typeface="B Titr" pitchFamily="2" charset="-78"/>
              </a:rPr>
              <a:t>روشهای تولید نانولوله های کربنی</a:t>
            </a:r>
            <a:endParaRPr lang="en-US" sz="2400" b="1" dirty="0">
              <a:solidFill>
                <a:schemeClr val="tx2">
                  <a:lumMod val="75000"/>
                </a:schemeClr>
              </a:solidFill>
              <a:cs typeface="B Titr" pitchFamily="2" charset="-78"/>
            </a:endParaRPr>
          </a:p>
        </p:txBody>
      </p:sp>
      <p:sp>
        <p:nvSpPr>
          <p:cNvPr id="15" name="TextBox 14"/>
          <p:cNvSpPr txBox="1">
            <a:spLocks noChangeArrowheads="1"/>
          </p:cNvSpPr>
          <p:nvPr/>
        </p:nvSpPr>
        <p:spPr bwMode="auto">
          <a:xfrm>
            <a:off x="403225" y="3563938"/>
            <a:ext cx="3636963"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342900" indent="-34290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l" rtl="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l" rtl="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l" rtl="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l" rtl="0" eaLnBrk="0" fontAlgn="base" hangingPunct="0">
              <a:spcBef>
                <a:spcPct val="0"/>
              </a:spcBef>
              <a:spcAft>
                <a:spcPct val="0"/>
              </a:spcAft>
              <a:defRPr>
                <a:solidFill>
                  <a:schemeClr val="tx1"/>
                </a:solidFill>
                <a:latin typeface="Arial" pitchFamily="34" charset="0"/>
                <a:cs typeface="Arial" pitchFamily="34" charset="0"/>
              </a:defRPr>
            </a:lvl9pPr>
          </a:lstStyle>
          <a:p>
            <a:pPr algn="r" rtl="1" eaLnBrk="1" hangingPunct="1">
              <a:buFont typeface="Arial" pitchFamily="34" charset="0"/>
              <a:buChar char="•"/>
              <a:defRPr/>
            </a:pPr>
            <a:r>
              <a:rPr lang="fa-IR" sz="2000" b="1" dirty="0" smtClean="0">
                <a:cs typeface="B Titr" pitchFamily="2" charset="-78"/>
              </a:rPr>
              <a:t>سایش لیزری (</a:t>
            </a:r>
            <a:r>
              <a:rPr lang="en-US" sz="2000" dirty="0"/>
              <a:t>Laser Ablation</a:t>
            </a:r>
            <a:r>
              <a:rPr lang="fa-IR" sz="2000" b="1" dirty="0" smtClean="0">
                <a:cs typeface="B Titr" pitchFamily="2" charset="-78"/>
              </a:rPr>
              <a:t>)</a:t>
            </a:r>
          </a:p>
          <a:p>
            <a:pPr algn="r" rtl="1" eaLnBrk="1" hangingPunct="1">
              <a:buFont typeface="Arial" pitchFamily="34" charset="0"/>
              <a:buChar char="•"/>
              <a:defRPr/>
            </a:pPr>
            <a:r>
              <a:rPr lang="fa-IR" sz="2000" b="1" dirty="0" smtClean="0">
                <a:cs typeface="B Titr" pitchFamily="2" charset="-78"/>
              </a:rPr>
              <a:t>لایه نشانی بخار شیمیایی (</a:t>
            </a:r>
            <a:r>
              <a:rPr lang="en-US" sz="2000" dirty="0" smtClean="0">
                <a:latin typeface="Times New Roman" pitchFamily="18" charset="0"/>
                <a:cs typeface="B Titr" pitchFamily="2" charset="-78"/>
              </a:rPr>
              <a:t>CVD</a:t>
            </a:r>
            <a:r>
              <a:rPr lang="fa-IR" sz="2000" b="1" dirty="0" smtClean="0">
                <a:cs typeface="B Titr" pitchFamily="2" charset="-78"/>
              </a:rPr>
              <a:t>)</a:t>
            </a:r>
          </a:p>
          <a:p>
            <a:pPr algn="r" rtl="1" eaLnBrk="1" hangingPunct="1">
              <a:buFont typeface="Arial" pitchFamily="34" charset="0"/>
              <a:buChar char="•"/>
              <a:defRPr/>
            </a:pPr>
            <a:r>
              <a:rPr lang="fa-IR" sz="2000" b="1" dirty="0" smtClean="0">
                <a:cs typeface="B Titr" pitchFamily="2" charset="-78"/>
              </a:rPr>
              <a:t>قوس الکتریکی(</a:t>
            </a:r>
            <a:r>
              <a:rPr lang="en-US" sz="2000" dirty="0" smtClean="0">
                <a:cs typeface="+mj-cs"/>
              </a:rPr>
              <a:t>Arc </a:t>
            </a:r>
            <a:r>
              <a:rPr lang="en-US" sz="2000" dirty="0" err="1" smtClean="0">
                <a:cs typeface="+mj-cs"/>
              </a:rPr>
              <a:t>Discharg</a:t>
            </a:r>
            <a:r>
              <a:rPr lang="fa-IR" sz="2000" b="1" dirty="0" smtClean="0">
                <a:cs typeface="B Titr" pitchFamily="2" charset="-78"/>
              </a:rPr>
              <a:t>)</a:t>
            </a:r>
          </a:p>
        </p:txBody>
      </p:sp>
      <p:sp>
        <p:nvSpPr>
          <p:cNvPr id="16" name="TextBox 15"/>
          <p:cNvSpPr txBox="1">
            <a:spLocks noChangeArrowheads="1"/>
          </p:cNvSpPr>
          <p:nvPr/>
        </p:nvSpPr>
        <p:spPr bwMode="auto">
          <a:xfrm>
            <a:off x="4651375" y="3868738"/>
            <a:ext cx="27305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342900" indent="-34290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l" rtl="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l" rtl="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l" rtl="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l" rtl="0" eaLnBrk="0" fontAlgn="base" hangingPunct="0">
              <a:spcBef>
                <a:spcPct val="0"/>
              </a:spcBef>
              <a:spcAft>
                <a:spcPct val="0"/>
              </a:spcAft>
              <a:defRPr>
                <a:solidFill>
                  <a:schemeClr val="tx1"/>
                </a:solidFill>
                <a:latin typeface="Arial" pitchFamily="34" charset="0"/>
                <a:cs typeface="Arial" pitchFamily="34" charset="0"/>
              </a:defRPr>
            </a:lvl9pPr>
          </a:lstStyle>
          <a:p>
            <a:pPr algn="r" rtl="1" eaLnBrk="1" hangingPunct="1">
              <a:buFont typeface="Arial" pitchFamily="34" charset="0"/>
              <a:buChar char="•"/>
              <a:defRPr/>
            </a:pPr>
            <a:r>
              <a:rPr lang="fa-IR" sz="2000" b="1" dirty="0" smtClean="0">
                <a:cs typeface="B Titr" pitchFamily="2" charset="-78"/>
              </a:rPr>
              <a:t>سایش با آسیاب گلوله ای</a:t>
            </a:r>
          </a:p>
          <a:p>
            <a:pPr marL="0" indent="0" algn="ctr" rtl="1" eaLnBrk="1" hangingPunct="1">
              <a:defRPr/>
            </a:pPr>
            <a:r>
              <a:rPr lang="fa-IR" sz="2000" b="1" dirty="0" smtClean="0">
                <a:cs typeface="B Titr" pitchFamily="2" charset="-78"/>
              </a:rPr>
              <a:t>       (</a:t>
            </a:r>
            <a:r>
              <a:rPr lang="en-US" sz="2000" dirty="0" smtClean="0"/>
              <a:t>Ball Milling</a:t>
            </a:r>
            <a:r>
              <a:rPr lang="fa-IR" sz="2000" b="1" dirty="0" smtClean="0">
                <a:cs typeface="B Titr" pitchFamily="2" charset="-78"/>
              </a:rPr>
              <a:t>)</a:t>
            </a:r>
            <a:endParaRPr lang="en-US" sz="2000" b="1" dirty="0" smtClean="0">
              <a:cs typeface="B Tit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arn(inVertical)">
                                      <p:cBhvr>
                                        <p:cTn id="10" dur="500"/>
                                        <p:tgtEl>
                                          <p:spTgt spid="9"/>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inVertical)">
                                      <p:cBhvr>
                                        <p:cTn id="13" dur="500"/>
                                        <p:tgtEl>
                                          <p:spTgt spid="10"/>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1000"/>
                                        <p:tgtEl>
                                          <p:spTgt spid="15"/>
                                        </p:tgtEl>
                                      </p:cBhvr>
                                    </p:animEffect>
                                    <p:anim calcmode="lin" valueType="num">
                                      <p:cBhvr>
                                        <p:cTn id="19" dur="1000" fill="hold"/>
                                        <p:tgtEl>
                                          <p:spTgt spid="15"/>
                                        </p:tgtEl>
                                        <p:attrNameLst>
                                          <p:attrName>ppt_x</p:attrName>
                                        </p:attrNameLst>
                                      </p:cBhvr>
                                      <p:tavLst>
                                        <p:tav tm="0">
                                          <p:val>
                                            <p:strVal val="#ppt_x"/>
                                          </p:val>
                                        </p:tav>
                                        <p:tav tm="100000">
                                          <p:val>
                                            <p:strVal val="#ppt_x"/>
                                          </p:val>
                                        </p:tav>
                                      </p:tavLst>
                                    </p:anim>
                                    <p:anim calcmode="lin" valueType="num">
                                      <p:cBhvr>
                                        <p:cTn id="20"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1000"/>
                                        <p:tgtEl>
                                          <p:spTgt spid="16"/>
                                        </p:tgtEl>
                                      </p:cBhvr>
                                    </p:animEffect>
                                    <p:anim calcmode="lin" valueType="num">
                                      <p:cBhvr>
                                        <p:cTn id="26" dur="1000" fill="hold"/>
                                        <p:tgtEl>
                                          <p:spTgt spid="16"/>
                                        </p:tgtEl>
                                        <p:attrNameLst>
                                          <p:attrName>ppt_x</p:attrName>
                                        </p:attrNameLst>
                                      </p:cBhvr>
                                      <p:tavLst>
                                        <p:tav tm="0">
                                          <p:val>
                                            <p:strVal val="#ppt_x"/>
                                          </p:val>
                                        </p:tav>
                                        <p:tav tm="100000">
                                          <p:val>
                                            <p:strVal val="#ppt_x"/>
                                          </p:val>
                                        </p:tav>
                                      </p:tavLst>
                                    </p:anim>
                                    <p:anim calcmode="lin" valueType="num">
                                      <p:cBhvr>
                                        <p:cTn id="27"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5" grpId="0"/>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88"/>
          <p:cNvSpPr>
            <a:spLocks/>
          </p:cNvSpPr>
          <p:nvPr/>
        </p:nvSpPr>
        <p:spPr bwMode="auto">
          <a:xfrm>
            <a:off x="661988" y="317500"/>
            <a:ext cx="7820025" cy="6223000"/>
          </a:xfrm>
          <a:prstGeom prst="rect">
            <a:avLst/>
          </a:prstGeom>
          <a:noFill/>
          <a:ln w="9525">
            <a:noFill/>
            <a:miter lim="800000"/>
            <a:headEnd/>
            <a:tailEnd/>
          </a:ln>
        </p:spPr>
        <p:txBody>
          <a:bodyPr lIns="80175" tIns="40087" rIns="80175" bIns="40087"/>
          <a:lstStyle/>
          <a:p>
            <a:endParaRPr lang="fa-IR"/>
          </a:p>
        </p:txBody>
      </p:sp>
      <p:sp>
        <p:nvSpPr>
          <p:cNvPr id="7171" name="TextBox 9"/>
          <p:cNvSpPr txBox="1">
            <a:spLocks noChangeArrowheads="1"/>
          </p:cNvSpPr>
          <p:nvPr/>
        </p:nvSpPr>
        <p:spPr bwMode="auto">
          <a:xfrm>
            <a:off x="-228600" y="685800"/>
            <a:ext cx="1676400" cy="369888"/>
          </a:xfrm>
          <a:prstGeom prst="rect">
            <a:avLst/>
          </a:prstGeom>
          <a:noFill/>
          <a:ln w="9525">
            <a:noFill/>
            <a:miter lim="800000"/>
            <a:headEnd/>
            <a:tailEnd/>
          </a:ln>
        </p:spPr>
        <p:txBody>
          <a:bodyPr>
            <a:spAutoFit/>
          </a:bodyPr>
          <a:lstStyle/>
          <a:p>
            <a:pPr algn="ctr" rtl="1"/>
            <a:r>
              <a:rPr lang="fa-IR" sz="900" b="1">
                <a:solidFill>
                  <a:schemeClr val="bg1"/>
                </a:solidFill>
                <a:latin typeface="Calibri" pitchFamily="34" charset="0"/>
                <a:cs typeface="B Nazanin" pitchFamily="2" charset="-78"/>
              </a:rPr>
              <a:t>دانشگاه علم و صنعت ایران</a:t>
            </a:r>
          </a:p>
          <a:p>
            <a:pPr algn="ctr" rtl="1"/>
            <a:r>
              <a:rPr lang="fa-IR" sz="900" b="1">
                <a:solidFill>
                  <a:schemeClr val="bg1"/>
                </a:solidFill>
                <a:latin typeface="Calibri" pitchFamily="34" charset="0"/>
                <a:cs typeface="B Nazanin" pitchFamily="2" charset="-78"/>
              </a:rPr>
              <a:t>دانشکده برق</a:t>
            </a:r>
            <a:endParaRPr lang="en-US" sz="900" b="1">
              <a:solidFill>
                <a:schemeClr val="bg1"/>
              </a:solidFill>
              <a:latin typeface="Calibri" pitchFamily="34" charset="0"/>
              <a:cs typeface="B Nazanin" pitchFamily="2" charset="-78"/>
            </a:endParaRPr>
          </a:p>
        </p:txBody>
      </p:sp>
      <p:grpSp>
        <p:nvGrpSpPr>
          <p:cNvPr id="7172" name="Group 14"/>
          <p:cNvGrpSpPr>
            <a:grpSpLocks/>
          </p:cNvGrpSpPr>
          <p:nvPr/>
        </p:nvGrpSpPr>
        <p:grpSpPr bwMode="auto">
          <a:xfrm>
            <a:off x="304800" y="0"/>
            <a:ext cx="457200" cy="784225"/>
            <a:chOff x="4500563" y="225425"/>
            <a:chExt cx="833437" cy="1454150"/>
          </a:xfrm>
        </p:grpSpPr>
        <p:pic>
          <p:nvPicPr>
            <p:cNvPr id="7183" name="Picture 6" descr="aarm"/>
            <p:cNvPicPr>
              <a:picLocks noChangeAspect="1" noChangeArrowheads="1"/>
            </p:cNvPicPr>
            <p:nvPr/>
          </p:nvPicPr>
          <p:blipFill>
            <a:blip r:embed="rId2" cstate="print"/>
            <a:srcRect/>
            <a:stretch>
              <a:fillRect/>
            </a:stretch>
          </p:blipFill>
          <p:spPr bwMode="auto">
            <a:xfrm>
              <a:off x="4500563" y="857250"/>
              <a:ext cx="833437" cy="822325"/>
            </a:xfrm>
            <a:prstGeom prst="rect">
              <a:avLst/>
            </a:prstGeom>
            <a:noFill/>
            <a:ln w="9525">
              <a:noFill/>
              <a:miter lim="800000"/>
              <a:headEnd/>
              <a:tailEnd/>
            </a:ln>
          </p:spPr>
        </p:pic>
        <p:pic>
          <p:nvPicPr>
            <p:cNvPr id="7184" name="Picture 7" descr="fireanim"/>
            <p:cNvPicPr>
              <a:picLocks noChangeAspect="1" noChangeArrowheads="1" noCrop="1"/>
            </p:cNvPicPr>
            <p:nvPr/>
          </p:nvPicPr>
          <p:blipFill>
            <a:blip r:embed="rId3" cstate="print"/>
            <a:srcRect/>
            <a:stretch>
              <a:fillRect/>
            </a:stretch>
          </p:blipFill>
          <p:spPr bwMode="auto">
            <a:xfrm>
              <a:off x="4811712" y="225425"/>
              <a:ext cx="217488" cy="688975"/>
            </a:xfrm>
            <a:prstGeom prst="rect">
              <a:avLst/>
            </a:prstGeom>
            <a:noFill/>
            <a:ln w="9525">
              <a:noFill/>
              <a:miter lim="800000"/>
              <a:headEnd/>
              <a:tailEnd/>
            </a:ln>
          </p:spPr>
        </p:pic>
      </p:grpSp>
      <p:sp>
        <p:nvSpPr>
          <p:cNvPr id="2" name="Slide Number Placeholder 1"/>
          <p:cNvSpPr>
            <a:spLocks noGrp="1"/>
          </p:cNvSpPr>
          <p:nvPr>
            <p:ph type="sldNum" sz="quarter" idx="12"/>
          </p:nvPr>
        </p:nvSpPr>
        <p:spPr/>
        <p:txBody>
          <a:bodyPr/>
          <a:lstStyle/>
          <a:p>
            <a:pPr>
              <a:defRPr/>
            </a:pPr>
            <a:fld id="{EF31BA9A-9C6E-482A-A2D3-9D86A87C5646}" type="slidenum">
              <a:rPr lang="en-US" smtClean="0">
                <a:solidFill>
                  <a:srgbClr val="000000"/>
                </a:solidFill>
              </a:rPr>
              <a:pPr>
                <a:defRPr/>
              </a:pPr>
              <a:t>6</a:t>
            </a:fld>
            <a:endParaRPr lang="en-US" dirty="0">
              <a:solidFill>
                <a:srgbClr val="000000"/>
              </a:solidFill>
            </a:endParaRPr>
          </a:p>
        </p:txBody>
      </p:sp>
      <p:sp>
        <p:nvSpPr>
          <p:cNvPr id="8" name="Right Arrow 7"/>
          <p:cNvSpPr/>
          <p:nvPr/>
        </p:nvSpPr>
        <p:spPr>
          <a:xfrm flipH="1">
            <a:off x="6372225" y="1274763"/>
            <a:ext cx="1933575" cy="990600"/>
          </a:xfrm>
          <a:prstGeom prst="rightArrow">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r>
              <a:rPr lang="fa-IR" sz="2000" b="1" dirty="0">
                <a:cs typeface="B Nazanin" pitchFamily="2" charset="-78"/>
              </a:rPr>
              <a:t>تاریخچه</a:t>
            </a:r>
            <a:endParaRPr lang="en-US" sz="2000" b="1" dirty="0">
              <a:cs typeface="B Nazanin" pitchFamily="2" charset="-78"/>
            </a:endParaRPr>
          </a:p>
        </p:txBody>
      </p:sp>
      <p:sp>
        <p:nvSpPr>
          <p:cNvPr id="9" name="Rounded Rectangle 8"/>
          <p:cNvSpPr/>
          <p:nvPr/>
        </p:nvSpPr>
        <p:spPr>
          <a:xfrm>
            <a:off x="2771775" y="1066800"/>
            <a:ext cx="3019425" cy="1641475"/>
          </a:xfrm>
          <a:prstGeom prst="roundRect">
            <a:avLst/>
          </a:prstGeom>
        </p:spPr>
        <p:style>
          <a:lnRef idx="1">
            <a:schemeClr val="accent5"/>
          </a:lnRef>
          <a:fillRef idx="3">
            <a:schemeClr val="accent5"/>
          </a:fillRef>
          <a:effectRef idx="2">
            <a:schemeClr val="accent5"/>
          </a:effectRef>
          <a:fontRef idx="minor">
            <a:schemeClr val="lt1"/>
          </a:fontRef>
        </p:style>
        <p:txBody>
          <a:bodyPr anchor="ctr"/>
          <a:lstStyle/>
          <a:p>
            <a:pPr algn="just" rtl="1">
              <a:defRPr/>
            </a:pPr>
            <a:r>
              <a:rPr lang="fa-IR" b="1" dirty="0">
                <a:cs typeface="B Nazanin" pitchFamily="2" charset="-78"/>
              </a:rPr>
              <a:t>در سال 1996، گروه اسمایلی از دانشگاه رایس تکنیک تبخیر از طریق لیزر برای بهینه سازی روش لیزر به منظور تولید نانوتیوب های تک جداره ای در مقادیر چند گرم به کار رفت.</a:t>
            </a:r>
            <a:endParaRPr lang="en-US" b="1" dirty="0">
              <a:cs typeface="B Nazanin" pitchFamily="2" charset="-78"/>
            </a:endParaRPr>
          </a:p>
        </p:txBody>
      </p:sp>
      <p:sp>
        <p:nvSpPr>
          <p:cNvPr id="10" name="Right Arrow 9"/>
          <p:cNvSpPr/>
          <p:nvPr/>
        </p:nvSpPr>
        <p:spPr>
          <a:xfrm flipH="1">
            <a:off x="6372225" y="2933700"/>
            <a:ext cx="1933575" cy="990600"/>
          </a:xfrm>
          <a:prstGeom prst="rightArrow">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r>
              <a:rPr lang="fa-IR" sz="2000" b="1" dirty="0">
                <a:cs typeface="B Nazanin" pitchFamily="2" charset="-78"/>
              </a:rPr>
              <a:t>ساخت</a:t>
            </a:r>
            <a:endParaRPr lang="en-US" sz="2000" b="1" dirty="0">
              <a:cs typeface="B Nazanin" pitchFamily="2" charset="-78"/>
            </a:endParaRPr>
          </a:p>
        </p:txBody>
      </p:sp>
      <p:sp>
        <p:nvSpPr>
          <p:cNvPr id="11" name="Rounded Rectangle 10"/>
          <p:cNvSpPr/>
          <p:nvPr/>
        </p:nvSpPr>
        <p:spPr>
          <a:xfrm>
            <a:off x="587375" y="2838450"/>
            <a:ext cx="5257800" cy="1362075"/>
          </a:xfrm>
          <a:prstGeom prst="roundRect">
            <a:avLst/>
          </a:prstGeom>
        </p:spPr>
        <p:style>
          <a:lnRef idx="1">
            <a:schemeClr val="accent5"/>
          </a:lnRef>
          <a:fillRef idx="3">
            <a:schemeClr val="accent5"/>
          </a:fillRef>
          <a:effectRef idx="2">
            <a:schemeClr val="accent5"/>
          </a:effectRef>
          <a:fontRef idx="minor">
            <a:schemeClr val="lt1"/>
          </a:fontRef>
        </p:style>
        <p:txBody>
          <a:bodyPr anchor="ctr"/>
          <a:lstStyle/>
          <a:p>
            <a:pPr algn="r" rtl="1">
              <a:defRPr/>
            </a:pPr>
            <a:r>
              <a:rPr lang="fa-IR" b="1" dirty="0">
                <a:cs typeface="B Nazanin" pitchFamily="2" charset="-78"/>
              </a:rPr>
              <a:t>گرافیت مخلوط شده با مقادیر کمی از فلز انتقالی(نیکل و کبالت) در انتهای یک لوله کوارتز  قرار داده میشود. در معرض پرتو یون لیزر ، گرافیت تبخیر شده  و نانولوله های کربنی بدست می آید. دمای کوره در حدود 1200 درجه می باشد</a:t>
            </a:r>
            <a:endParaRPr lang="en-US" b="1" dirty="0">
              <a:cs typeface="B Nazanin" pitchFamily="2" charset="-78"/>
            </a:endParaRPr>
          </a:p>
        </p:txBody>
      </p:sp>
      <p:sp>
        <p:nvSpPr>
          <p:cNvPr id="12" name="Right Arrow 11"/>
          <p:cNvSpPr/>
          <p:nvPr/>
        </p:nvSpPr>
        <p:spPr>
          <a:xfrm flipH="1">
            <a:off x="6372225" y="4730750"/>
            <a:ext cx="1933575" cy="990600"/>
          </a:xfrm>
          <a:prstGeom prst="rightArrow">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r>
              <a:rPr lang="fa-IR" sz="2000" b="1" dirty="0">
                <a:cs typeface="B Nazanin" pitchFamily="2" charset="-78"/>
              </a:rPr>
              <a:t>بازده</a:t>
            </a:r>
            <a:endParaRPr lang="en-US" sz="2000" b="1" dirty="0">
              <a:cs typeface="B Nazanin" pitchFamily="2" charset="-78"/>
            </a:endParaRPr>
          </a:p>
        </p:txBody>
      </p:sp>
      <p:sp>
        <p:nvSpPr>
          <p:cNvPr id="13" name="Rounded Rectangle 12"/>
          <p:cNvSpPr/>
          <p:nvPr/>
        </p:nvSpPr>
        <p:spPr>
          <a:xfrm>
            <a:off x="3733800" y="4926013"/>
            <a:ext cx="2057400" cy="598487"/>
          </a:xfrm>
          <a:prstGeom prst="roundRect">
            <a:avLst/>
          </a:prstGeom>
        </p:spPr>
        <p:style>
          <a:lnRef idx="1">
            <a:schemeClr val="accent5"/>
          </a:lnRef>
          <a:fillRef idx="3">
            <a:schemeClr val="accent5"/>
          </a:fillRef>
          <a:effectRef idx="2">
            <a:schemeClr val="accent5"/>
          </a:effectRef>
          <a:fontRef idx="minor">
            <a:schemeClr val="lt1"/>
          </a:fontRef>
        </p:style>
        <p:txBody>
          <a:bodyPr anchor="ctr"/>
          <a:lstStyle/>
          <a:p>
            <a:pPr algn="ctr" rtl="1">
              <a:defRPr/>
            </a:pPr>
            <a:r>
              <a:rPr lang="fa-IR" b="1" dirty="0">
                <a:cs typeface="B Nazanin" pitchFamily="2" charset="-78"/>
              </a:rPr>
              <a:t>70%</a:t>
            </a:r>
            <a:endParaRPr lang="en-US" b="1" dirty="0">
              <a:cs typeface="B Nazanin" pitchFamily="2" charset="-78"/>
            </a:endParaRPr>
          </a:p>
        </p:txBody>
      </p:sp>
      <p:pic>
        <p:nvPicPr>
          <p:cNvPr id="16" name="Picture 2"/>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62000" y="4339204"/>
            <a:ext cx="1900237" cy="17724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3689350" y="371475"/>
            <a:ext cx="1793875" cy="523875"/>
          </a:xfrm>
          <a:prstGeom prst="rect">
            <a:avLst/>
          </a:prstGeom>
        </p:spPr>
        <p:txBody>
          <a:bodyPr wrap="none">
            <a:spAutoFit/>
          </a:bodyPr>
          <a:lstStyle/>
          <a:p>
            <a:pPr algn="ctr">
              <a:defRPr/>
            </a:pPr>
            <a:r>
              <a:rPr lang="fa-IR" sz="2800" b="1" dirty="0">
                <a:solidFill>
                  <a:schemeClr val="tx2">
                    <a:lumMod val="75000"/>
                  </a:schemeClr>
                </a:solidFill>
                <a:cs typeface="B Titr" pitchFamily="2" charset="-78"/>
              </a:rPr>
              <a:t>سایش لیزری</a:t>
            </a:r>
            <a:endParaRPr lang="en-US" sz="2800" b="1" dirty="0">
              <a:solidFill>
                <a:schemeClr val="tx2">
                  <a:lumMod val="75000"/>
                </a:schemeClr>
              </a:solidFill>
              <a:cs typeface="B Titr" pitchFamily="2" charset="-78"/>
            </a:endParaRPr>
          </a:p>
        </p:txBody>
      </p:sp>
      <p:pic>
        <p:nvPicPr>
          <p:cNvPr id="4" name="Picture 3"/>
          <p:cNvPicPr>
            <a:picLocks noChangeAspect="1"/>
          </p:cNvPicPr>
          <p:nvPr/>
        </p:nvPicPr>
        <p:blipFill>
          <a:blip r:embed="rId5" cstate="print"/>
          <a:srcRect/>
          <a:stretch>
            <a:fillRect/>
          </a:stretch>
        </p:blipFill>
        <p:spPr bwMode="auto">
          <a:xfrm>
            <a:off x="930275" y="1230313"/>
            <a:ext cx="1533525" cy="131445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1+#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750" fill="hold"/>
                                        <p:tgtEl>
                                          <p:spTgt spid="9"/>
                                        </p:tgtEl>
                                        <p:attrNameLst>
                                          <p:attrName>ppt_x</p:attrName>
                                        </p:attrNameLst>
                                      </p:cBhvr>
                                      <p:tavLst>
                                        <p:tav tm="0">
                                          <p:val>
                                            <p:strVal val="1+#ppt_w/2"/>
                                          </p:val>
                                        </p:tav>
                                        <p:tav tm="100000">
                                          <p:val>
                                            <p:strVal val="#ppt_x"/>
                                          </p:val>
                                        </p:tav>
                                      </p:tavLst>
                                    </p:anim>
                                    <p:anim calcmode="lin" valueType="num">
                                      <p:cBhvr additive="base">
                                        <p:cTn id="12" dur="75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1+#ppt_w/2"/>
                                          </p:val>
                                        </p:tav>
                                        <p:tav tm="100000">
                                          <p:val>
                                            <p:strVal val="#ppt_x"/>
                                          </p:val>
                                        </p:tav>
                                      </p:tavLst>
                                    </p:anim>
                                    <p:anim calcmode="lin" valueType="num">
                                      <p:cBhvr additive="base">
                                        <p:cTn id="16"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2" presetClass="entr" presetSubtype="2"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500" fill="hold"/>
                                        <p:tgtEl>
                                          <p:spTgt spid="10"/>
                                        </p:tgtEl>
                                        <p:attrNameLst>
                                          <p:attrName>ppt_x</p:attrName>
                                        </p:attrNameLst>
                                      </p:cBhvr>
                                      <p:tavLst>
                                        <p:tav tm="0">
                                          <p:val>
                                            <p:strVal val="1+#ppt_w/2"/>
                                          </p:val>
                                        </p:tav>
                                        <p:tav tm="100000">
                                          <p:val>
                                            <p:strVal val="#ppt_x"/>
                                          </p:val>
                                        </p:tav>
                                      </p:tavLst>
                                    </p:anim>
                                    <p:anim calcmode="lin" valueType="num">
                                      <p:cBhvr additive="base">
                                        <p:cTn id="22" dur="500" fill="hold"/>
                                        <p:tgtEl>
                                          <p:spTgt spid="10"/>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750" fill="hold"/>
                                        <p:tgtEl>
                                          <p:spTgt spid="11"/>
                                        </p:tgtEl>
                                        <p:attrNameLst>
                                          <p:attrName>ppt_x</p:attrName>
                                        </p:attrNameLst>
                                      </p:cBhvr>
                                      <p:tavLst>
                                        <p:tav tm="0">
                                          <p:val>
                                            <p:strVal val="1+#ppt_w/2"/>
                                          </p:val>
                                        </p:tav>
                                        <p:tav tm="100000">
                                          <p:val>
                                            <p:strVal val="#ppt_x"/>
                                          </p:val>
                                        </p:tav>
                                      </p:tavLst>
                                    </p:anim>
                                    <p:anim calcmode="lin" valueType="num">
                                      <p:cBhvr additive="base">
                                        <p:cTn id="26" dur="75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16" presetClass="entr" presetSubtype="21" fill="hold" nodeType="click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barn(inVertical)">
                                      <p:cBhvr>
                                        <p:cTn id="31" dur="500"/>
                                        <p:tgtEl>
                                          <p:spTgt spid="16"/>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2" presetClass="entr" presetSubtype="2" fill="hold" grpId="0" nodeType="click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additive="base">
                                        <p:cTn id="36" dur="500" fill="hold"/>
                                        <p:tgtEl>
                                          <p:spTgt spid="12"/>
                                        </p:tgtEl>
                                        <p:attrNameLst>
                                          <p:attrName>ppt_x</p:attrName>
                                        </p:attrNameLst>
                                      </p:cBhvr>
                                      <p:tavLst>
                                        <p:tav tm="0">
                                          <p:val>
                                            <p:strVal val="1+#ppt_w/2"/>
                                          </p:val>
                                        </p:tav>
                                        <p:tav tm="100000">
                                          <p:val>
                                            <p:strVal val="#ppt_x"/>
                                          </p:val>
                                        </p:tav>
                                      </p:tavLst>
                                    </p:anim>
                                    <p:anim calcmode="lin" valueType="num">
                                      <p:cBhvr additive="base">
                                        <p:cTn id="37" dur="500" fill="hold"/>
                                        <p:tgtEl>
                                          <p:spTgt spid="12"/>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stCondLst>
                                    <p:cond delay="0"/>
                                  </p:stCondLst>
                                  <p:childTnLst>
                                    <p:set>
                                      <p:cBhvr>
                                        <p:cTn id="39" dur="1" fill="hold">
                                          <p:stCondLst>
                                            <p:cond delay="0"/>
                                          </p:stCondLst>
                                        </p:cTn>
                                        <p:tgtEl>
                                          <p:spTgt spid="13"/>
                                        </p:tgtEl>
                                        <p:attrNameLst>
                                          <p:attrName>style.visibility</p:attrName>
                                        </p:attrNameLst>
                                      </p:cBhvr>
                                      <p:to>
                                        <p:strVal val="visible"/>
                                      </p:to>
                                    </p:set>
                                    <p:anim calcmode="lin" valueType="num">
                                      <p:cBhvr additive="base">
                                        <p:cTn id="40" dur="500" fill="hold"/>
                                        <p:tgtEl>
                                          <p:spTgt spid="13"/>
                                        </p:tgtEl>
                                        <p:attrNameLst>
                                          <p:attrName>ppt_x</p:attrName>
                                        </p:attrNameLst>
                                      </p:cBhvr>
                                      <p:tavLst>
                                        <p:tav tm="0">
                                          <p:val>
                                            <p:strVal val="1+#ppt_w/2"/>
                                          </p:val>
                                        </p:tav>
                                        <p:tav tm="100000">
                                          <p:val>
                                            <p:strVal val="#ppt_x"/>
                                          </p:val>
                                        </p:tav>
                                      </p:tavLst>
                                    </p:anim>
                                    <p:anim calcmode="lin" valueType="num">
                                      <p:cBhvr additive="base">
                                        <p:cTn id="41"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8CE748B1-46B9-4075-8643-203D263436F6}" type="slidenum">
              <a:rPr lang="en-US" smtClean="0">
                <a:solidFill>
                  <a:srgbClr val="000000"/>
                </a:solidFill>
              </a:rPr>
              <a:pPr>
                <a:defRPr/>
              </a:pPr>
              <a:t>7</a:t>
            </a:fld>
            <a:endParaRPr lang="en-US" dirty="0">
              <a:solidFill>
                <a:srgbClr val="000000"/>
              </a:solidFill>
            </a:endParaRPr>
          </a:p>
        </p:txBody>
      </p:sp>
      <p:sp>
        <p:nvSpPr>
          <p:cNvPr id="8195" name="TextBox 9"/>
          <p:cNvSpPr txBox="1">
            <a:spLocks noChangeArrowheads="1"/>
          </p:cNvSpPr>
          <p:nvPr/>
        </p:nvSpPr>
        <p:spPr bwMode="auto">
          <a:xfrm>
            <a:off x="-228600" y="685800"/>
            <a:ext cx="1676400" cy="369888"/>
          </a:xfrm>
          <a:prstGeom prst="rect">
            <a:avLst/>
          </a:prstGeom>
          <a:noFill/>
          <a:ln w="9525">
            <a:noFill/>
            <a:miter lim="800000"/>
            <a:headEnd/>
            <a:tailEnd/>
          </a:ln>
        </p:spPr>
        <p:txBody>
          <a:bodyPr>
            <a:spAutoFit/>
          </a:bodyPr>
          <a:lstStyle/>
          <a:p>
            <a:pPr algn="ctr" rtl="1"/>
            <a:r>
              <a:rPr lang="fa-IR" sz="900" b="1">
                <a:solidFill>
                  <a:schemeClr val="bg1"/>
                </a:solidFill>
                <a:latin typeface="Calibri" pitchFamily="34" charset="0"/>
                <a:cs typeface="B Nazanin" pitchFamily="2" charset="-78"/>
              </a:rPr>
              <a:t>دانشگاه علم و صنعت ایران</a:t>
            </a:r>
          </a:p>
          <a:p>
            <a:pPr algn="ctr" rtl="1"/>
            <a:r>
              <a:rPr lang="fa-IR" sz="900" b="1">
                <a:solidFill>
                  <a:schemeClr val="bg1"/>
                </a:solidFill>
                <a:latin typeface="Calibri" pitchFamily="34" charset="0"/>
                <a:cs typeface="B Nazanin" pitchFamily="2" charset="-78"/>
              </a:rPr>
              <a:t>دانشکده برق</a:t>
            </a:r>
            <a:endParaRPr lang="en-US" sz="900" b="1">
              <a:solidFill>
                <a:schemeClr val="bg1"/>
              </a:solidFill>
              <a:latin typeface="Calibri" pitchFamily="34" charset="0"/>
              <a:cs typeface="B Nazanin" pitchFamily="2" charset="-78"/>
            </a:endParaRPr>
          </a:p>
        </p:txBody>
      </p:sp>
      <p:grpSp>
        <p:nvGrpSpPr>
          <p:cNvPr id="8196" name="Group 14"/>
          <p:cNvGrpSpPr>
            <a:grpSpLocks/>
          </p:cNvGrpSpPr>
          <p:nvPr/>
        </p:nvGrpSpPr>
        <p:grpSpPr bwMode="auto">
          <a:xfrm>
            <a:off x="304800" y="0"/>
            <a:ext cx="457200" cy="784225"/>
            <a:chOff x="4500563" y="225425"/>
            <a:chExt cx="833437" cy="1454150"/>
          </a:xfrm>
        </p:grpSpPr>
        <p:pic>
          <p:nvPicPr>
            <p:cNvPr id="8201" name="Picture 6" descr="aarm"/>
            <p:cNvPicPr>
              <a:picLocks noChangeAspect="1" noChangeArrowheads="1"/>
            </p:cNvPicPr>
            <p:nvPr/>
          </p:nvPicPr>
          <p:blipFill>
            <a:blip r:embed="rId2" cstate="print"/>
            <a:srcRect/>
            <a:stretch>
              <a:fillRect/>
            </a:stretch>
          </p:blipFill>
          <p:spPr bwMode="auto">
            <a:xfrm>
              <a:off x="4500563" y="857250"/>
              <a:ext cx="833437" cy="822325"/>
            </a:xfrm>
            <a:prstGeom prst="rect">
              <a:avLst/>
            </a:prstGeom>
            <a:noFill/>
            <a:ln w="9525">
              <a:noFill/>
              <a:miter lim="800000"/>
              <a:headEnd/>
              <a:tailEnd/>
            </a:ln>
          </p:spPr>
        </p:pic>
        <p:pic>
          <p:nvPicPr>
            <p:cNvPr id="8202" name="Picture 7" descr="fireanim"/>
            <p:cNvPicPr>
              <a:picLocks noChangeAspect="1" noChangeArrowheads="1" noCrop="1"/>
            </p:cNvPicPr>
            <p:nvPr/>
          </p:nvPicPr>
          <p:blipFill>
            <a:blip r:embed="rId3" cstate="print"/>
            <a:srcRect/>
            <a:stretch>
              <a:fillRect/>
            </a:stretch>
          </p:blipFill>
          <p:spPr bwMode="auto">
            <a:xfrm>
              <a:off x="4811712" y="225425"/>
              <a:ext cx="217488" cy="688975"/>
            </a:xfrm>
            <a:prstGeom prst="rect">
              <a:avLst/>
            </a:prstGeom>
            <a:noFill/>
            <a:ln w="9525">
              <a:noFill/>
              <a:miter lim="800000"/>
              <a:headEnd/>
              <a:tailEnd/>
            </a:ln>
          </p:spPr>
        </p:pic>
      </p:grpSp>
      <p:pic>
        <p:nvPicPr>
          <p:cNvPr id="8197" name="Picture 3"/>
          <p:cNvPicPr>
            <a:picLocks noChangeAspect="1"/>
          </p:cNvPicPr>
          <p:nvPr/>
        </p:nvPicPr>
        <p:blipFill>
          <a:blip r:embed="rId4" cstate="print">
            <a:clrChange>
              <a:clrFrom>
                <a:srgbClr val="FEFEFE"/>
              </a:clrFrom>
              <a:clrTo>
                <a:srgbClr val="FEFEFE">
                  <a:alpha val="0"/>
                </a:srgbClr>
              </a:clrTo>
            </a:clrChange>
          </a:blip>
          <a:srcRect/>
          <a:stretch>
            <a:fillRect/>
          </a:stretch>
        </p:blipFill>
        <p:spPr bwMode="auto">
          <a:xfrm>
            <a:off x="115888" y="1230313"/>
            <a:ext cx="4876800" cy="2314575"/>
          </a:xfrm>
          <a:prstGeom prst="rect">
            <a:avLst/>
          </a:prstGeom>
          <a:noFill/>
          <a:ln w="9525">
            <a:noFill/>
            <a:miter lim="800000"/>
            <a:headEnd/>
            <a:tailEnd/>
          </a:ln>
        </p:spPr>
      </p:pic>
      <p:sp>
        <p:nvSpPr>
          <p:cNvPr id="25" name="Rectangle 24"/>
          <p:cNvSpPr/>
          <p:nvPr/>
        </p:nvSpPr>
        <p:spPr>
          <a:xfrm>
            <a:off x="3260725" y="371475"/>
            <a:ext cx="2649538" cy="523875"/>
          </a:xfrm>
          <a:prstGeom prst="rect">
            <a:avLst/>
          </a:prstGeom>
        </p:spPr>
        <p:txBody>
          <a:bodyPr wrap="none">
            <a:spAutoFit/>
          </a:bodyPr>
          <a:lstStyle/>
          <a:p>
            <a:pPr algn="ctr">
              <a:defRPr/>
            </a:pPr>
            <a:r>
              <a:rPr lang="fa-IR" sz="2800" b="1" dirty="0">
                <a:solidFill>
                  <a:schemeClr val="tx2">
                    <a:lumMod val="75000"/>
                  </a:schemeClr>
                </a:solidFill>
                <a:cs typeface="B Titr" pitchFamily="2" charset="-78"/>
              </a:rPr>
              <a:t>فرایند سایش لیزری</a:t>
            </a:r>
            <a:endParaRPr lang="en-US" sz="2800" b="1" dirty="0">
              <a:solidFill>
                <a:schemeClr val="tx2">
                  <a:lumMod val="75000"/>
                </a:schemeClr>
              </a:solidFill>
              <a:cs typeface="B Titr" pitchFamily="2" charset="-78"/>
            </a:endParaRPr>
          </a:p>
        </p:txBody>
      </p:sp>
      <p:sp>
        <p:nvSpPr>
          <p:cNvPr id="5" name="Rectangle 4"/>
          <p:cNvSpPr/>
          <p:nvPr/>
        </p:nvSpPr>
        <p:spPr>
          <a:xfrm>
            <a:off x="5580063" y="1230313"/>
            <a:ext cx="3348037" cy="4862512"/>
          </a:xfrm>
          <a:prstGeom prst="rect">
            <a:avLst/>
          </a:prstGeom>
        </p:spPr>
        <p:txBody>
          <a:bodyPr>
            <a:spAutoFit/>
          </a:bodyPr>
          <a:lstStyle/>
          <a:p>
            <a:pPr marL="342900" indent="-342900" algn="just" rtl="1">
              <a:buFont typeface="Wingdings" pitchFamily="2" charset="2"/>
              <a:buChar char="§"/>
              <a:defRPr/>
            </a:pPr>
            <a:r>
              <a:rPr lang="fa-IR" sz="2200" b="1" dirty="0">
                <a:solidFill>
                  <a:schemeClr val="tx2">
                    <a:lumMod val="75000"/>
                  </a:schemeClr>
                </a:solidFill>
                <a:cs typeface="B Nazanin" pitchFamily="2" charset="-78"/>
              </a:rPr>
              <a:t>تابش لیزر (</a:t>
            </a:r>
            <a:r>
              <a:rPr lang="en-US" sz="2200" dirty="0">
                <a:solidFill>
                  <a:schemeClr val="tx2">
                    <a:lumMod val="75000"/>
                  </a:schemeClr>
                </a:solidFill>
                <a:latin typeface="Times New Roman" pitchFamily="18" charset="0"/>
                <a:cs typeface="B Nazanin" pitchFamily="2" charset="-78"/>
              </a:rPr>
              <a:t>YAG</a:t>
            </a:r>
            <a:r>
              <a:rPr lang="en-US" sz="2200" b="1" dirty="0">
                <a:solidFill>
                  <a:schemeClr val="tx2">
                    <a:lumMod val="75000"/>
                  </a:schemeClr>
                </a:solidFill>
                <a:latin typeface="Times New Roman" pitchFamily="18" charset="0"/>
                <a:cs typeface="B Nazanin" pitchFamily="2" charset="-78"/>
              </a:rPr>
              <a:t> </a:t>
            </a:r>
            <a:r>
              <a:rPr lang="fa-IR" sz="2200" b="1" dirty="0">
                <a:solidFill>
                  <a:schemeClr val="tx2">
                    <a:lumMod val="75000"/>
                  </a:schemeClr>
                </a:solidFill>
                <a:latin typeface="Times New Roman" pitchFamily="18" charset="0"/>
                <a:cs typeface="B Nazanin" pitchFamily="2" charset="-78"/>
              </a:rPr>
              <a:t>و </a:t>
            </a:r>
            <a:r>
              <a:rPr lang="en-US" sz="2200" dirty="0">
                <a:solidFill>
                  <a:schemeClr val="tx2">
                    <a:lumMod val="75000"/>
                  </a:schemeClr>
                </a:solidFill>
                <a:latin typeface="Times New Roman" pitchFamily="18" charset="0"/>
                <a:cs typeface="B Nazanin" pitchFamily="2" charset="-78"/>
              </a:rPr>
              <a:t>CO</a:t>
            </a:r>
            <a:r>
              <a:rPr lang="en-US" sz="2200" baseline="-25000" dirty="0">
                <a:solidFill>
                  <a:schemeClr val="tx2">
                    <a:lumMod val="75000"/>
                  </a:schemeClr>
                </a:solidFill>
                <a:latin typeface="Times New Roman" pitchFamily="18" charset="0"/>
                <a:cs typeface="B Nazanin" pitchFamily="2" charset="-78"/>
              </a:rPr>
              <a:t>2</a:t>
            </a:r>
            <a:r>
              <a:rPr lang="fa-IR" sz="2200" b="1" dirty="0">
                <a:solidFill>
                  <a:schemeClr val="tx2">
                    <a:lumMod val="75000"/>
                  </a:schemeClr>
                </a:solidFill>
                <a:cs typeface="B Nazanin" pitchFamily="2" charset="-78"/>
              </a:rPr>
              <a:t>) </a:t>
            </a:r>
          </a:p>
          <a:p>
            <a:pPr marL="342900" indent="-342900" algn="just" rtl="1">
              <a:buFont typeface="Wingdings" pitchFamily="2" charset="2"/>
              <a:buChar char="§"/>
              <a:defRPr/>
            </a:pPr>
            <a:r>
              <a:rPr lang="fa-IR" sz="2200" b="1" dirty="0">
                <a:solidFill>
                  <a:schemeClr val="tx2">
                    <a:lumMod val="75000"/>
                  </a:schemeClr>
                </a:solidFill>
                <a:cs typeface="B Nazanin" pitchFamily="2" charset="-78"/>
              </a:rPr>
              <a:t>دمای 1200 درجه سانتیگراد</a:t>
            </a:r>
          </a:p>
          <a:p>
            <a:pPr marL="342900" indent="-342900" algn="just" rtl="1">
              <a:buFont typeface="Wingdings" pitchFamily="2" charset="2"/>
              <a:buChar char="§"/>
              <a:defRPr/>
            </a:pPr>
            <a:r>
              <a:rPr lang="fa-IR" sz="2200" b="1" dirty="0">
                <a:solidFill>
                  <a:schemeClr val="tx2">
                    <a:lumMod val="75000"/>
                  </a:schemeClr>
                </a:solidFill>
                <a:cs typeface="B Nazanin" pitchFamily="2" charset="-78"/>
              </a:rPr>
              <a:t>فشار 500</a:t>
            </a:r>
            <a:r>
              <a:rPr lang="en-US" sz="2200" b="1" dirty="0">
                <a:solidFill>
                  <a:schemeClr val="tx2">
                    <a:lumMod val="75000"/>
                  </a:schemeClr>
                </a:solidFill>
                <a:cs typeface="B Nazanin" pitchFamily="2" charset="-78"/>
              </a:rPr>
              <a:t> </a:t>
            </a:r>
            <a:r>
              <a:rPr lang="en-US" sz="2200" dirty="0" err="1">
                <a:solidFill>
                  <a:schemeClr val="tx2">
                    <a:lumMod val="75000"/>
                  </a:schemeClr>
                </a:solidFill>
                <a:latin typeface="Times New Roman" pitchFamily="18" charset="0"/>
                <a:cs typeface="B Nazanin" pitchFamily="2" charset="-78"/>
              </a:rPr>
              <a:t>Torr</a:t>
            </a:r>
            <a:r>
              <a:rPr lang="en-US" sz="2200" dirty="0">
                <a:solidFill>
                  <a:schemeClr val="tx2">
                    <a:lumMod val="75000"/>
                  </a:schemeClr>
                </a:solidFill>
                <a:latin typeface="Times New Roman" pitchFamily="18" charset="0"/>
                <a:cs typeface="B Nazanin" pitchFamily="2" charset="-78"/>
              </a:rPr>
              <a:t> </a:t>
            </a:r>
            <a:endParaRPr lang="fa-IR" sz="2200" dirty="0">
              <a:solidFill>
                <a:schemeClr val="tx2">
                  <a:lumMod val="75000"/>
                </a:schemeClr>
              </a:solidFill>
              <a:cs typeface="+mj-cs"/>
            </a:endParaRPr>
          </a:p>
          <a:p>
            <a:pPr marL="342900" indent="-342900" algn="just" rtl="1">
              <a:buFont typeface="Wingdings" pitchFamily="2" charset="2"/>
              <a:buChar char="§"/>
              <a:defRPr/>
            </a:pPr>
            <a:r>
              <a:rPr lang="fa-IR" sz="2200" b="1" dirty="0">
                <a:solidFill>
                  <a:schemeClr val="tx2">
                    <a:lumMod val="75000"/>
                  </a:schemeClr>
                </a:solidFill>
                <a:cs typeface="B Nazanin" pitchFamily="2" charset="-78"/>
              </a:rPr>
              <a:t>محفظه شامل گازهای هلیم و آرگون</a:t>
            </a:r>
          </a:p>
          <a:p>
            <a:pPr marL="342900" indent="-342900" algn="just" rtl="1">
              <a:buFont typeface="Wingdings" pitchFamily="2" charset="2"/>
              <a:buChar char="§"/>
              <a:defRPr/>
            </a:pPr>
            <a:r>
              <a:rPr lang="en-US" sz="2200" dirty="0">
                <a:solidFill>
                  <a:schemeClr val="tx2">
                    <a:lumMod val="75000"/>
                  </a:schemeClr>
                </a:solidFill>
                <a:cs typeface="B Nazanin" pitchFamily="2" charset="-78"/>
              </a:rPr>
              <a:t>Cu</a:t>
            </a:r>
            <a:r>
              <a:rPr lang="fa-IR" sz="2200" b="1" dirty="0">
                <a:solidFill>
                  <a:schemeClr val="tx2">
                    <a:lumMod val="75000"/>
                  </a:schemeClr>
                </a:solidFill>
                <a:cs typeface="B Nazanin" pitchFamily="2" charset="-78"/>
              </a:rPr>
              <a:t> برای نشست خوشه ها کربنی</a:t>
            </a:r>
          </a:p>
          <a:p>
            <a:pPr marL="342900" indent="-342900" algn="just" rtl="1">
              <a:buFont typeface="Wingdings" pitchFamily="2" charset="2"/>
              <a:buChar char="§"/>
              <a:defRPr/>
            </a:pPr>
            <a:r>
              <a:rPr lang="fa-IR" sz="2200" b="1" dirty="0">
                <a:solidFill>
                  <a:schemeClr val="tx2">
                    <a:lumMod val="75000"/>
                  </a:schemeClr>
                </a:solidFill>
                <a:cs typeface="B Nazanin" pitchFamily="2" charset="-78"/>
              </a:rPr>
              <a:t>تولید </a:t>
            </a:r>
            <a:r>
              <a:rPr lang="en-US" sz="2000" dirty="0">
                <a:solidFill>
                  <a:schemeClr val="tx2">
                    <a:lumMod val="75000"/>
                  </a:schemeClr>
                </a:solidFill>
                <a:cs typeface="B Nazanin" pitchFamily="2" charset="-78"/>
              </a:rPr>
              <a:t>MWNT</a:t>
            </a:r>
            <a:r>
              <a:rPr lang="fa-IR" sz="2200" b="1" dirty="0">
                <a:solidFill>
                  <a:schemeClr val="tx2">
                    <a:lumMod val="75000"/>
                  </a:schemeClr>
                </a:solidFill>
                <a:cs typeface="B Nazanin" pitchFamily="2" charset="-78"/>
              </a:rPr>
              <a:t> با استفاده از گرافیت خالص</a:t>
            </a:r>
          </a:p>
          <a:p>
            <a:pPr marL="342900" indent="-342900" algn="just" rtl="1">
              <a:buFont typeface="Wingdings" pitchFamily="2" charset="2"/>
              <a:buChar char="§"/>
              <a:defRPr/>
            </a:pPr>
            <a:r>
              <a:rPr lang="fa-IR" sz="2200" b="1" dirty="0">
                <a:solidFill>
                  <a:schemeClr val="tx2">
                    <a:lumMod val="75000"/>
                  </a:schemeClr>
                </a:solidFill>
                <a:cs typeface="B Nazanin" pitchFamily="2" charset="-78"/>
              </a:rPr>
              <a:t>تولید </a:t>
            </a:r>
            <a:r>
              <a:rPr lang="en-US" sz="2000" dirty="0">
                <a:solidFill>
                  <a:schemeClr val="tx2">
                    <a:lumMod val="75000"/>
                  </a:schemeClr>
                </a:solidFill>
                <a:cs typeface="B Nazanin" pitchFamily="2" charset="-78"/>
              </a:rPr>
              <a:t>SWNT</a:t>
            </a:r>
            <a:r>
              <a:rPr lang="fa-IR" sz="2200" b="1" dirty="0">
                <a:solidFill>
                  <a:schemeClr val="tx2">
                    <a:lumMod val="75000"/>
                  </a:schemeClr>
                </a:solidFill>
                <a:cs typeface="B Nazanin" pitchFamily="2" charset="-78"/>
              </a:rPr>
              <a:t> با استفاده از</a:t>
            </a:r>
          </a:p>
          <a:p>
            <a:pPr algn="ctr" rtl="1">
              <a:defRPr/>
            </a:pPr>
            <a:r>
              <a:rPr lang="fa-IR" sz="2200" b="1" dirty="0">
                <a:solidFill>
                  <a:schemeClr val="tx2">
                    <a:lumMod val="75000"/>
                  </a:schemeClr>
                </a:solidFill>
                <a:cs typeface="B Nazanin" pitchFamily="2" charset="-78"/>
              </a:rPr>
              <a:t>       ترکیب گرافیت با</a:t>
            </a:r>
          </a:p>
          <a:p>
            <a:pPr algn="ctr" rtl="1">
              <a:defRPr/>
            </a:pPr>
            <a:r>
              <a:rPr lang="fa-IR" sz="2000" b="1" dirty="0">
                <a:solidFill>
                  <a:schemeClr val="tx2">
                    <a:lumMod val="75000"/>
                  </a:schemeClr>
                </a:solidFill>
                <a:cs typeface="B Nazanin" pitchFamily="2" charset="-78"/>
              </a:rPr>
              <a:t> </a:t>
            </a:r>
            <a:r>
              <a:rPr lang="en-US" sz="2000" dirty="0">
                <a:solidFill>
                  <a:schemeClr val="tx2">
                    <a:lumMod val="75000"/>
                  </a:schemeClr>
                </a:solidFill>
                <a:cs typeface="B Nazanin" pitchFamily="2" charset="-78"/>
              </a:rPr>
              <a:t>Co, Ni, Fe, Y</a:t>
            </a:r>
            <a:r>
              <a:rPr lang="fa-IR" sz="2000" dirty="0">
                <a:solidFill>
                  <a:schemeClr val="tx2">
                    <a:lumMod val="75000"/>
                  </a:schemeClr>
                </a:solidFill>
                <a:cs typeface="B Nazanin" pitchFamily="2" charset="-78"/>
              </a:rPr>
              <a:t>   </a:t>
            </a:r>
          </a:p>
          <a:p>
            <a:pPr marL="342900" indent="-342900" algn="just" rtl="1">
              <a:buFont typeface="Wingdings" pitchFamily="2" charset="2"/>
              <a:buChar char="§"/>
              <a:defRPr/>
            </a:pPr>
            <a:r>
              <a:rPr lang="fa-IR" sz="2200" b="1" dirty="0">
                <a:solidFill>
                  <a:schemeClr val="tx2">
                    <a:lumMod val="75000"/>
                  </a:schemeClr>
                </a:solidFill>
                <a:cs typeface="B Nazanin" pitchFamily="2" charset="-78"/>
              </a:rPr>
              <a:t>درات کاتالیز مانع بسته شدن سر لوله ها می شود</a:t>
            </a:r>
          </a:p>
        </p:txBody>
      </p:sp>
      <p:pic>
        <p:nvPicPr>
          <p:cNvPr id="8200" name="Picture 5"/>
          <p:cNvPicPr>
            <a:picLocks noChangeAspect="1"/>
          </p:cNvPicPr>
          <p:nvPr/>
        </p:nvPicPr>
        <p:blipFill>
          <a:blip r:embed="rId5" cstate="print">
            <a:clrChange>
              <a:clrFrom>
                <a:srgbClr val="FEFEFE"/>
              </a:clrFrom>
              <a:clrTo>
                <a:srgbClr val="FEFEFE">
                  <a:alpha val="0"/>
                </a:srgbClr>
              </a:clrTo>
            </a:clrChange>
          </a:blip>
          <a:srcRect/>
          <a:stretch>
            <a:fillRect/>
          </a:stretch>
        </p:blipFill>
        <p:spPr bwMode="auto">
          <a:xfrm>
            <a:off x="71438" y="3373438"/>
            <a:ext cx="5260975" cy="31178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1930C7BA-5EB3-4A8C-B78F-0DDE0120994A}" type="slidenum">
              <a:rPr lang="en-US" smtClean="0">
                <a:solidFill>
                  <a:srgbClr val="000000"/>
                </a:solidFill>
              </a:rPr>
              <a:pPr>
                <a:defRPr/>
              </a:pPr>
              <a:t>8</a:t>
            </a:fld>
            <a:endParaRPr lang="en-US" dirty="0">
              <a:solidFill>
                <a:srgbClr val="000000"/>
              </a:solidFill>
            </a:endParaRPr>
          </a:p>
        </p:txBody>
      </p:sp>
      <p:sp>
        <p:nvSpPr>
          <p:cNvPr id="9219" name="Content Placeholder 2"/>
          <p:cNvSpPr txBox="1">
            <a:spLocks/>
          </p:cNvSpPr>
          <p:nvPr/>
        </p:nvSpPr>
        <p:spPr bwMode="auto">
          <a:xfrm>
            <a:off x="457200" y="1600200"/>
            <a:ext cx="4038600" cy="2044700"/>
          </a:xfrm>
          <a:prstGeom prst="rect">
            <a:avLst/>
          </a:prstGeom>
          <a:noFill/>
          <a:ln w="9525">
            <a:noFill/>
            <a:miter lim="800000"/>
            <a:headEnd/>
            <a:tailEnd/>
          </a:ln>
        </p:spPr>
        <p:txBody>
          <a:bodyPr/>
          <a:lstStyle/>
          <a:p>
            <a:pPr marL="342900" indent="-342900" eaLnBrk="0" hangingPunct="0">
              <a:spcBef>
                <a:spcPct val="20000"/>
              </a:spcBef>
              <a:buFont typeface="Arial" pitchFamily="34" charset="0"/>
              <a:buChar char="•"/>
            </a:pPr>
            <a:r>
              <a:rPr lang="en-US" sz="3200" b="1">
                <a:latin typeface="Calibri" pitchFamily="34" charset="0"/>
              </a:rPr>
              <a:t>Pulsed</a:t>
            </a:r>
          </a:p>
          <a:p>
            <a:pPr marL="342900" indent="-342900" eaLnBrk="0" hangingPunct="0">
              <a:spcBef>
                <a:spcPct val="20000"/>
              </a:spcBef>
              <a:buFont typeface="Wingdings" pitchFamily="2" charset="2"/>
              <a:buChar char="ü"/>
            </a:pPr>
            <a:r>
              <a:rPr lang="en-US" sz="2800">
                <a:latin typeface="Calibri" pitchFamily="34" charset="0"/>
              </a:rPr>
              <a:t>Much higher light</a:t>
            </a:r>
          </a:p>
          <a:p>
            <a:pPr marL="342900" indent="-342900" eaLnBrk="0" hangingPunct="0">
              <a:spcBef>
                <a:spcPct val="20000"/>
              </a:spcBef>
              <a:buFont typeface="Wingdings" pitchFamily="2" charset="2"/>
              <a:buChar char="ü"/>
            </a:pPr>
            <a:r>
              <a:rPr lang="en-US" sz="2800">
                <a:latin typeface="Calibri" pitchFamily="34" charset="0"/>
              </a:rPr>
              <a:t>intensity (100 kW/cm</a:t>
            </a:r>
            <a:r>
              <a:rPr lang="en-US" sz="2800" baseline="30000">
                <a:latin typeface="Calibri" pitchFamily="34" charset="0"/>
              </a:rPr>
              <a:t>2</a:t>
            </a:r>
            <a:r>
              <a:rPr lang="en-US" sz="2800">
                <a:latin typeface="Calibri" pitchFamily="34" charset="0"/>
              </a:rPr>
              <a:t>)</a:t>
            </a:r>
          </a:p>
        </p:txBody>
      </p:sp>
      <p:sp>
        <p:nvSpPr>
          <p:cNvPr id="9220" name="Content Placeholder 3"/>
          <p:cNvSpPr txBox="1">
            <a:spLocks/>
          </p:cNvSpPr>
          <p:nvPr/>
        </p:nvSpPr>
        <p:spPr bwMode="auto">
          <a:xfrm>
            <a:off x="4648200" y="1600200"/>
            <a:ext cx="4038600" cy="2044700"/>
          </a:xfrm>
          <a:prstGeom prst="rect">
            <a:avLst/>
          </a:prstGeom>
          <a:noFill/>
          <a:ln w="9525">
            <a:noFill/>
            <a:miter lim="800000"/>
            <a:headEnd/>
            <a:tailEnd/>
          </a:ln>
        </p:spPr>
        <p:txBody>
          <a:bodyPr/>
          <a:lstStyle/>
          <a:p>
            <a:pPr marL="342900" indent="-342900" eaLnBrk="0" hangingPunct="0">
              <a:spcBef>
                <a:spcPct val="20000"/>
              </a:spcBef>
              <a:buFont typeface="Arial" pitchFamily="34" charset="0"/>
              <a:buChar char="•"/>
            </a:pPr>
            <a:r>
              <a:rPr lang="en-US" sz="3200" b="1">
                <a:latin typeface="Calibri" pitchFamily="34" charset="0"/>
              </a:rPr>
              <a:t>Continuous</a:t>
            </a:r>
          </a:p>
          <a:p>
            <a:pPr marL="342900" indent="-342900" eaLnBrk="0" hangingPunct="0">
              <a:spcBef>
                <a:spcPct val="20000"/>
              </a:spcBef>
              <a:buFont typeface="Wingdings" pitchFamily="2" charset="2"/>
              <a:buChar char="ü"/>
            </a:pPr>
            <a:r>
              <a:rPr lang="en-US" sz="2800">
                <a:latin typeface="Calibri" pitchFamily="34" charset="0"/>
              </a:rPr>
              <a:t>Much lower light </a:t>
            </a:r>
          </a:p>
          <a:p>
            <a:pPr marL="342900" indent="-342900" eaLnBrk="0" hangingPunct="0">
              <a:spcBef>
                <a:spcPct val="20000"/>
              </a:spcBef>
              <a:buFont typeface="Wingdings" pitchFamily="2" charset="2"/>
              <a:buChar char="ü"/>
            </a:pPr>
            <a:r>
              <a:rPr lang="en-US" sz="2800">
                <a:latin typeface="Calibri" pitchFamily="34" charset="0"/>
              </a:rPr>
              <a:t>intensity (12 kW/cm</a:t>
            </a:r>
            <a:r>
              <a:rPr lang="en-US" sz="2800" baseline="30000">
                <a:latin typeface="Calibri" pitchFamily="34" charset="0"/>
              </a:rPr>
              <a:t>2</a:t>
            </a:r>
            <a:r>
              <a:rPr lang="en-US" sz="2800">
                <a:latin typeface="Calibri" pitchFamily="34" charset="0"/>
              </a:rPr>
              <a:t>)</a:t>
            </a:r>
          </a:p>
        </p:txBody>
      </p:sp>
      <p:pic>
        <p:nvPicPr>
          <p:cNvPr id="5" name="Picture 6" descr="Laser ablation, electric arc discharge, chemical vapor deposition"/>
          <p:cNvPicPr>
            <a:picLocks noChangeAspect="1" noChangeArrowheads="1"/>
          </p:cNvPicPr>
          <p:nvPr/>
        </p:nvPicPr>
        <p:blipFill>
          <a:blip r:embed="rId2" cstate="print"/>
          <a:srcRect/>
          <a:stretch>
            <a:fillRect/>
          </a:stretch>
        </p:blipFill>
        <p:spPr bwMode="auto">
          <a:xfrm>
            <a:off x="2133600" y="3810000"/>
            <a:ext cx="5319713" cy="1962150"/>
          </a:xfrm>
          <a:prstGeom prst="rect">
            <a:avLst/>
          </a:prstGeom>
          <a:ln>
            <a:noFill/>
          </a:ln>
          <a:effectLst>
            <a:outerShdw blurRad="190500" algn="tl" rotWithShape="0">
              <a:srgbClr val="000000">
                <a:alpha val="70000"/>
              </a:srgbClr>
            </a:outerShdw>
          </a:effectLst>
        </p:spPr>
      </p:pic>
      <p:sp>
        <p:nvSpPr>
          <p:cNvPr id="7" name="Rectangle 6"/>
          <p:cNvSpPr/>
          <p:nvPr/>
        </p:nvSpPr>
        <p:spPr>
          <a:xfrm>
            <a:off x="3956050" y="371475"/>
            <a:ext cx="1258888" cy="523875"/>
          </a:xfrm>
          <a:prstGeom prst="rect">
            <a:avLst/>
          </a:prstGeom>
        </p:spPr>
        <p:txBody>
          <a:bodyPr wrap="none">
            <a:spAutoFit/>
          </a:bodyPr>
          <a:lstStyle/>
          <a:p>
            <a:pPr algn="ctr">
              <a:defRPr/>
            </a:pPr>
            <a:r>
              <a:rPr lang="fa-IR" sz="2800" b="1" dirty="0">
                <a:solidFill>
                  <a:schemeClr val="tx2">
                    <a:lumMod val="75000"/>
                  </a:schemeClr>
                </a:solidFill>
                <a:cs typeface="B Titr" pitchFamily="2" charset="-78"/>
              </a:rPr>
              <a:t>نوع لیزر</a:t>
            </a:r>
            <a:endParaRPr lang="en-US" sz="2800" b="1" dirty="0">
              <a:solidFill>
                <a:schemeClr val="tx2">
                  <a:lumMod val="75000"/>
                </a:schemeClr>
              </a:solidFill>
              <a:cs typeface="B Titr" pitchFamily="2" charset="-78"/>
            </a:endParaRPr>
          </a:p>
        </p:txBody>
      </p:sp>
      <p:sp>
        <p:nvSpPr>
          <p:cNvPr id="9223" name="TextBox 9"/>
          <p:cNvSpPr txBox="1">
            <a:spLocks noChangeArrowheads="1"/>
          </p:cNvSpPr>
          <p:nvPr/>
        </p:nvSpPr>
        <p:spPr bwMode="auto">
          <a:xfrm>
            <a:off x="-228600" y="685800"/>
            <a:ext cx="1676400" cy="369888"/>
          </a:xfrm>
          <a:prstGeom prst="rect">
            <a:avLst/>
          </a:prstGeom>
          <a:noFill/>
          <a:ln w="9525">
            <a:noFill/>
            <a:miter lim="800000"/>
            <a:headEnd/>
            <a:tailEnd/>
          </a:ln>
        </p:spPr>
        <p:txBody>
          <a:bodyPr>
            <a:spAutoFit/>
          </a:bodyPr>
          <a:lstStyle/>
          <a:p>
            <a:pPr algn="ctr" rtl="1"/>
            <a:r>
              <a:rPr lang="fa-IR" sz="900" b="1">
                <a:solidFill>
                  <a:schemeClr val="bg1"/>
                </a:solidFill>
                <a:latin typeface="Calibri" pitchFamily="34" charset="0"/>
                <a:cs typeface="B Nazanin" pitchFamily="2" charset="-78"/>
              </a:rPr>
              <a:t>دانشگاه علم و صنعت ایران</a:t>
            </a:r>
          </a:p>
          <a:p>
            <a:pPr algn="ctr" rtl="1"/>
            <a:r>
              <a:rPr lang="fa-IR" sz="900" b="1">
                <a:solidFill>
                  <a:schemeClr val="bg1"/>
                </a:solidFill>
                <a:latin typeface="Calibri" pitchFamily="34" charset="0"/>
                <a:cs typeface="B Nazanin" pitchFamily="2" charset="-78"/>
              </a:rPr>
              <a:t>دانشکده برق</a:t>
            </a:r>
            <a:endParaRPr lang="en-US" sz="900" b="1">
              <a:solidFill>
                <a:schemeClr val="bg1"/>
              </a:solidFill>
              <a:latin typeface="Calibri" pitchFamily="34" charset="0"/>
              <a:cs typeface="B Nazanin" pitchFamily="2" charset="-78"/>
            </a:endParaRPr>
          </a:p>
        </p:txBody>
      </p:sp>
      <p:grpSp>
        <p:nvGrpSpPr>
          <p:cNvPr id="9224" name="Group 14"/>
          <p:cNvGrpSpPr>
            <a:grpSpLocks/>
          </p:cNvGrpSpPr>
          <p:nvPr/>
        </p:nvGrpSpPr>
        <p:grpSpPr bwMode="auto">
          <a:xfrm>
            <a:off x="304800" y="0"/>
            <a:ext cx="457200" cy="784225"/>
            <a:chOff x="4500563" y="225425"/>
            <a:chExt cx="833437" cy="1454150"/>
          </a:xfrm>
        </p:grpSpPr>
        <p:pic>
          <p:nvPicPr>
            <p:cNvPr id="9225" name="Picture 6" descr="aarm"/>
            <p:cNvPicPr>
              <a:picLocks noChangeAspect="1" noChangeArrowheads="1"/>
            </p:cNvPicPr>
            <p:nvPr/>
          </p:nvPicPr>
          <p:blipFill>
            <a:blip r:embed="rId3" cstate="print"/>
            <a:srcRect/>
            <a:stretch>
              <a:fillRect/>
            </a:stretch>
          </p:blipFill>
          <p:spPr bwMode="auto">
            <a:xfrm>
              <a:off x="4500563" y="857250"/>
              <a:ext cx="833437" cy="822325"/>
            </a:xfrm>
            <a:prstGeom prst="rect">
              <a:avLst/>
            </a:prstGeom>
            <a:noFill/>
            <a:ln w="9525">
              <a:noFill/>
              <a:miter lim="800000"/>
              <a:headEnd/>
              <a:tailEnd/>
            </a:ln>
          </p:spPr>
        </p:pic>
        <p:pic>
          <p:nvPicPr>
            <p:cNvPr id="9226" name="Picture 7" descr="fireanim"/>
            <p:cNvPicPr>
              <a:picLocks noChangeAspect="1" noChangeArrowheads="1" noCrop="1"/>
            </p:cNvPicPr>
            <p:nvPr/>
          </p:nvPicPr>
          <p:blipFill>
            <a:blip r:embed="rId4" cstate="print"/>
            <a:srcRect/>
            <a:stretch>
              <a:fillRect/>
            </a:stretch>
          </p:blipFill>
          <p:spPr bwMode="auto">
            <a:xfrm>
              <a:off x="4811712" y="225425"/>
              <a:ext cx="217488" cy="688975"/>
            </a:xfrm>
            <a:prstGeom prst="rect">
              <a:avLst/>
            </a:prstGeom>
            <a:noFill/>
            <a:ln w="9525">
              <a:noFill/>
              <a:miter lim="800000"/>
              <a:headEnd/>
              <a:tailEnd/>
            </a:ln>
          </p:spPr>
        </p:pic>
      </p:gr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404"/>
          <p:cNvSpPr>
            <a:spLocks/>
          </p:cNvSpPr>
          <p:nvPr/>
        </p:nvSpPr>
        <p:spPr bwMode="auto">
          <a:xfrm>
            <a:off x="661988" y="317500"/>
            <a:ext cx="7820025" cy="6223000"/>
          </a:xfrm>
          <a:prstGeom prst="rect">
            <a:avLst/>
          </a:prstGeom>
          <a:noFill/>
          <a:ln w="9525">
            <a:noFill/>
            <a:miter lim="800000"/>
            <a:headEnd/>
            <a:tailEnd/>
          </a:ln>
        </p:spPr>
        <p:txBody>
          <a:bodyPr lIns="80175" tIns="40087" rIns="80175" bIns="40087"/>
          <a:lstStyle/>
          <a:p>
            <a:endParaRPr lang="fa-IR"/>
          </a:p>
        </p:txBody>
      </p:sp>
      <p:sp>
        <p:nvSpPr>
          <p:cNvPr id="10243" name="TextBox 9"/>
          <p:cNvSpPr txBox="1">
            <a:spLocks noChangeArrowheads="1"/>
          </p:cNvSpPr>
          <p:nvPr/>
        </p:nvSpPr>
        <p:spPr bwMode="auto">
          <a:xfrm>
            <a:off x="-228600" y="685800"/>
            <a:ext cx="1676400" cy="369888"/>
          </a:xfrm>
          <a:prstGeom prst="rect">
            <a:avLst/>
          </a:prstGeom>
          <a:noFill/>
          <a:ln w="9525">
            <a:noFill/>
            <a:miter lim="800000"/>
            <a:headEnd/>
            <a:tailEnd/>
          </a:ln>
        </p:spPr>
        <p:txBody>
          <a:bodyPr>
            <a:spAutoFit/>
          </a:bodyPr>
          <a:lstStyle/>
          <a:p>
            <a:pPr algn="ctr" rtl="1"/>
            <a:r>
              <a:rPr lang="fa-IR" sz="900" b="1">
                <a:solidFill>
                  <a:schemeClr val="bg1"/>
                </a:solidFill>
                <a:latin typeface="Calibri" pitchFamily="34" charset="0"/>
                <a:cs typeface="B Nazanin" pitchFamily="2" charset="-78"/>
              </a:rPr>
              <a:t>دانشگاه علم و صنعت ایران</a:t>
            </a:r>
          </a:p>
          <a:p>
            <a:pPr algn="ctr" rtl="1"/>
            <a:r>
              <a:rPr lang="fa-IR" sz="900" b="1">
                <a:solidFill>
                  <a:schemeClr val="bg1"/>
                </a:solidFill>
                <a:latin typeface="Calibri" pitchFamily="34" charset="0"/>
                <a:cs typeface="B Nazanin" pitchFamily="2" charset="-78"/>
              </a:rPr>
              <a:t>دانشکده برق</a:t>
            </a:r>
            <a:endParaRPr lang="en-US" sz="900" b="1">
              <a:solidFill>
                <a:schemeClr val="bg1"/>
              </a:solidFill>
              <a:latin typeface="Calibri" pitchFamily="34" charset="0"/>
              <a:cs typeface="B Nazanin" pitchFamily="2" charset="-78"/>
            </a:endParaRPr>
          </a:p>
        </p:txBody>
      </p:sp>
      <p:grpSp>
        <p:nvGrpSpPr>
          <p:cNvPr id="10244" name="Group 14"/>
          <p:cNvGrpSpPr>
            <a:grpSpLocks/>
          </p:cNvGrpSpPr>
          <p:nvPr/>
        </p:nvGrpSpPr>
        <p:grpSpPr bwMode="auto">
          <a:xfrm>
            <a:off x="304800" y="0"/>
            <a:ext cx="457200" cy="784225"/>
            <a:chOff x="4500563" y="225425"/>
            <a:chExt cx="833437" cy="1454150"/>
          </a:xfrm>
        </p:grpSpPr>
        <p:pic>
          <p:nvPicPr>
            <p:cNvPr id="10251" name="Picture 6" descr="aarm"/>
            <p:cNvPicPr>
              <a:picLocks noChangeAspect="1" noChangeArrowheads="1"/>
            </p:cNvPicPr>
            <p:nvPr/>
          </p:nvPicPr>
          <p:blipFill>
            <a:blip r:embed="rId2" cstate="print"/>
            <a:srcRect/>
            <a:stretch>
              <a:fillRect/>
            </a:stretch>
          </p:blipFill>
          <p:spPr bwMode="auto">
            <a:xfrm>
              <a:off x="4500563" y="857250"/>
              <a:ext cx="833437" cy="822325"/>
            </a:xfrm>
            <a:prstGeom prst="rect">
              <a:avLst/>
            </a:prstGeom>
            <a:noFill/>
            <a:ln w="9525">
              <a:noFill/>
              <a:miter lim="800000"/>
              <a:headEnd/>
              <a:tailEnd/>
            </a:ln>
          </p:spPr>
        </p:pic>
        <p:pic>
          <p:nvPicPr>
            <p:cNvPr id="10252" name="Picture 7" descr="fireanim"/>
            <p:cNvPicPr>
              <a:picLocks noChangeAspect="1" noChangeArrowheads="1" noCrop="1"/>
            </p:cNvPicPr>
            <p:nvPr/>
          </p:nvPicPr>
          <p:blipFill>
            <a:blip r:embed="rId3" cstate="print"/>
            <a:srcRect/>
            <a:stretch>
              <a:fillRect/>
            </a:stretch>
          </p:blipFill>
          <p:spPr bwMode="auto">
            <a:xfrm>
              <a:off x="4811712" y="225425"/>
              <a:ext cx="217488" cy="688975"/>
            </a:xfrm>
            <a:prstGeom prst="rect">
              <a:avLst/>
            </a:prstGeom>
            <a:noFill/>
            <a:ln w="9525">
              <a:noFill/>
              <a:miter lim="800000"/>
              <a:headEnd/>
              <a:tailEnd/>
            </a:ln>
          </p:spPr>
        </p:pic>
      </p:grpSp>
      <p:sp>
        <p:nvSpPr>
          <p:cNvPr id="2" name="Slide Number Placeholder 1"/>
          <p:cNvSpPr>
            <a:spLocks noGrp="1"/>
          </p:cNvSpPr>
          <p:nvPr>
            <p:ph type="sldNum" sz="quarter" idx="12"/>
          </p:nvPr>
        </p:nvSpPr>
        <p:spPr/>
        <p:txBody>
          <a:bodyPr/>
          <a:lstStyle/>
          <a:p>
            <a:pPr>
              <a:defRPr/>
            </a:pPr>
            <a:fld id="{4907247A-BE96-40BA-9B26-F5A385F8CB19}" type="slidenum">
              <a:rPr lang="en-US" smtClean="0">
                <a:solidFill>
                  <a:srgbClr val="000000"/>
                </a:solidFill>
              </a:rPr>
              <a:pPr>
                <a:defRPr/>
              </a:pPr>
              <a:t>9</a:t>
            </a:fld>
            <a:endParaRPr lang="en-US" dirty="0">
              <a:solidFill>
                <a:srgbClr val="000000"/>
              </a:solidFill>
            </a:endParaRPr>
          </a:p>
        </p:txBody>
      </p:sp>
      <p:sp>
        <p:nvSpPr>
          <p:cNvPr id="12" name="TextBox 11"/>
          <p:cNvSpPr txBox="1"/>
          <p:nvPr/>
        </p:nvSpPr>
        <p:spPr>
          <a:xfrm>
            <a:off x="2124075" y="1055688"/>
            <a:ext cx="6203950" cy="1631950"/>
          </a:xfrm>
          <a:prstGeom prst="rect">
            <a:avLst/>
          </a:prstGeom>
          <a:noFill/>
        </p:spPr>
        <p:txBody>
          <a:bodyPr>
            <a:spAutoFit/>
          </a:bodyPr>
          <a:lstStyle/>
          <a:p>
            <a:pPr marL="342900" indent="-342900" algn="r" rtl="1">
              <a:buFont typeface="Wingdings" pitchFamily="2" charset="2"/>
              <a:buChar char="v"/>
              <a:defRPr/>
            </a:pPr>
            <a:r>
              <a:rPr lang="fa-IR" sz="2000" b="1" dirty="0">
                <a:solidFill>
                  <a:schemeClr val="tx2">
                    <a:lumMod val="50000"/>
                  </a:schemeClr>
                </a:solidFill>
                <a:cs typeface="B Titr" pitchFamily="2" charset="-78"/>
              </a:rPr>
              <a:t>عیوب روش سایش لیزری: </a:t>
            </a:r>
          </a:p>
          <a:p>
            <a:pPr algn="r" rtl="1">
              <a:defRPr/>
            </a:pPr>
            <a:endParaRPr lang="fa-IR" sz="2000" b="1" dirty="0">
              <a:solidFill>
                <a:schemeClr val="tx2">
                  <a:lumMod val="50000"/>
                </a:schemeClr>
              </a:solidFill>
              <a:cs typeface="B Titr" pitchFamily="2" charset="-78"/>
            </a:endParaRPr>
          </a:p>
          <a:p>
            <a:pPr marL="342900" indent="-342900" algn="r" rtl="1">
              <a:buFont typeface="Wingdings" pitchFamily="2" charset="2"/>
              <a:buChar char="q"/>
              <a:defRPr/>
            </a:pPr>
            <a:r>
              <a:rPr lang="fa-IR" sz="2000" b="1" dirty="0">
                <a:solidFill>
                  <a:schemeClr val="tx2">
                    <a:lumMod val="50000"/>
                  </a:schemeClr>
                </a:solidFill>
                <a:cs typeface="B Nazanin" pitchFamily="2" charset="-78"/>
              </a:rPr>
              <a:t>  نانولوله های ایجاد شده دارای پیچ و تابی فراوان هستند.</a:t>
            </a:r>
          </a:p>
          <a:p>
            <a:pPr marL="342900" indent="-342900" algn="r" rtl="1">
              <a:buFont typeface="Wingdings" pitchFamily="2" charset="2"/>
              <a:buChar char="q"/>
              <a:defRPr/>
            </a:pPr>
            <a:r>
              <a:rPr lang="fa-IR" sz="2000" b="1" dirty="0">
                <a:solidFill>
                  <a:schemeClr val="tx2">
                    <a:lumMod val="50000"/>
                  </a:schemeClr>
                </a:solidFill>
                <a:cs typeface="B Nazanin" pitchFamily="2" charset="-78"/>
              </a:rPr>
              <a:t>نیازمند به منبع انرژی بزرگ از جمله منبع تبخیر کربنی</a:t>
            </a:r>
          </a:p>
          <a:p>
            <a:pPr marL="342900" indent="-342900" algn="r" rtl="1">
              <a:buFont typeface="Wingdings" pitchFamily="2" charset="2"/>
              <a:buChar char="q"/>
              <a:defRPr/>
            </a:pPr>
            <a:r>
              <a:rPr lang="fa-IR" sz="2000" b="1" dirty="0">
                <a:solidFill>
                  <a:schemeClr val="tx2">
                    <a:lumMod val="50000"/>
                  </a:schemeClr>
                </a:solidFill>
                <a:cs typeface="B Nazanin" pitchFamily="2" charset="-78"/>
              </a:rPr>
              <a:t> گران بدلیل استفاده از لیزر</a:t>
            </a:r>
            <a:endParaRPr lang="en-US" sz="2000" b="1" dirty="0">
              <a:solidFill>
                <a:schemeClr val="tx2">
                  <a:lumMod val="50000"/>
                </a:schemeClr>
              </a:solidFill>
              <a:cs typeface="B Nazanin" pitchFamily="2" charset="-78"/>
            </a:endParaRPr>
          </a:p>
        </p:txBody>
      </p:sp>
      <p:sp>
        <p:nvSpPr>
          <p:cNvPr id="14" name="Rectangle 13"/>
          <p:cNvSpPr/>
          <p:nvPr/>
        </p:nvSpPr>
        <p:spPr>
          <a:xfrm>
            <a:off x="3689350" y="371475"/>
            <a:ext cx="1793875" cy="523875"/>
          </a:xfrm>
          <a:prstGeom prst="rect">
            <a:avLst/>
          </a:prstGeom>
        </p:spPr>
        <p:txBody>
          <a:bodyPr wrap="none">
            <a:spAutoFit/>
          </a:bodyPr>
          <a:lstStyle/>
          <a:p>
            <a:pPr algn="ctr">
              <a:defRPr/>
            </a:pPr>
            <a:r>
              <a:rPr lang="fa-IR" sz="2800" b="1" dirty="0">
                <a:solidFill>
                  <a:schemeClr val="tx2">
                    <a:lumMod val="75000"/>
                  </a:schemeClr>
                </a:solidFill>
                <a:cs typeface="B Titr" pitchFamily="2" charset="-78"/>
              </a:rPr>
              <a:t>سایش لیزری</a:t>
            </a:r>
            <a:endParaRPr lang="en-US" sz="2800" b="1" dirty="0">
              <a:solidFill>
                <a:schemeClr val="tx2">
                  <a:lumMod val="75000"/>
                </a:schemeClr>
              </a:solidFill>
              <a:cs typeface="B Titr" pitchFamily="2" charset="-78"/>
            </a:endParaRPr>
          </a:p>
        </p:txBody>
      </p:sp>
      <p:pic>
        <p:nvPicPr>
          <p:cNvPr id="10248" name="Picture 2"/>
          <p:cNvPicPr>
            <a:picLocks noChangeAspect="1"/>
          </p:cNvPicPr>
          <p:nvPr/>
        </p:nvPicPr>
        <p:blipFill>
          <a:blip r:embed="rId4" cstate="print">
            <a:clrChange>
              <a:clrFrom>
                <a:srgbClr val="FFFFFF"/>
              </a:clrFrom>
              <a:clrTo>
                <a:srgbClr val="FFFFFF">
                  <a:alpha val="0"/>
                </a:srgbClr>
              </a:clrTo>
            </a:clrChange>
          </a:blip>
          <a:srcRect/>
          <a:stretch>
            <a:fillRect/>
          </a:stretch>
        </p:blipFill>
        <p:spPr bwMode="auto">
          <a:xfrm>
            <a:off x="138113" y="2420938"/>
            <a:ext cx="3971925" cy="1749425"/>
          </a:xfrm>
          <a:prstGeom prst="rect">
            <a:avLst/>
          </a:prstGeom>
          <a:noFill/>
          <a:ln w="9525">
            <a:noFill/>
            <a:miter lim="800000"/>
            <a:headEnd/>
            <a:tailEnd/>
          </a:ln>
        </p:spPr>
      </p:pic>
      <p:sp>
        <p:nvSpPr>
          <p:cNvPr id="11" name="Rectangle 10"/>
          <p:cNvSpPr/>
          <p:nvPr/>
        </p:nvSpPr>
        <p:spPr>
          <a:xfrm>
            <a:off x="5403850" y="4365625"/>
            <a:ext cx="2924175" cy="1323975"/>
          </a:xfrm>
          <a:prstGeom prst="rect">
            <a:avLst/>
          </a:prstGeom>
        </p:spPr>
        <p:txBody>
          <a:bodyPr wrap="none">
            <a:spAutoFit/>
          </a:bodyPr>
          <a:lstStyle/>
          <a:p>
            <a:pPr marL="342900" indent="-342900" algn="r" rtl="1">
              <a:buFont typeface="Wingdings" pitchFamily="2" charset="2"/>
              <a:buChar char="v"/>
              <a:defRPr/>
            </a:pPr>
            <a:r>
              <a:rPr lang="fa-IR" sz="2000" b="1" dirty="0">
                <a:solidFill>
                  <a:schemeClr val="tx2">
                    <a:lumMod val="50000"/>
                  </a:schemeClr>
                </a:solidFill>
                <a:cs typeface="B Titr" pitchFamily="2" charset="-78"/>
              </a:rPr>
              <a:t>مزیت</a:t>
            </a:r>
            <a:r>
              <a:rPr lang="fa-IR" sz="2000" b="1" dirty="0">
                <a:cs typeface="B Titr" pitchFamily="2" charset="-78"/>
              </a:rPr>
              <a:t> </a:t>
            </a:r>
            <a:r>
              <a:rPr lang="fa-IR" sz="2000" b="1" dirty="0">
                <a:solidFill>
                  <a:schemeClr val="tx2">
                    <a:lumMod val="50000"/>
                  </a:schemeClr>
                </a:solidFill>
                <a:cs typeface="B Titr" pitchFamily="2" charset="-78"/>
              </a:rPr>
              <a:t>روش سایش لیزری </a:t>
            </a:r>
            <a:r>
              <a:rPr lang="fa-IR" sz="2000" b="1" dirty="0">
                <a:cs typeface="B Titr" pitchFamily="2" charset="-78"/>
              </a:rPr>
              <a:t>: </a:t>
            </a:r>
          </a:p>
          <a:p>
            <a:pPr algn="r" rtl="1">
              <a:defRPr/>
            </a:pPr>
            <a:endParaRPr lang="fa-IR" sz="2000" b="1" dirty="0">
              <a:cs typeface="B Titr" pitchFamily="2" charset="-78"/>
            </a:endParaRPr>
          </a:p>
          <a:p>
            <a:pPr marL="342900" indent="-342900" algn="r" rtl="1">
              <a:buFont typeface="Wingdings" pitchFamily="2" charset="2"/>
              <a:buChar char="q"/>
              <a:defRPr/>
            </a:pPr>
            <a:r>
              <a:rPr lang="fa-IR" sz="2000" b="1" dirty="0">
                <a:cs typeface="B Nazanin" pitchFamily="2" charset="-78"/>
              </a:rPr>
              <a:t>کنترل خوب قطر</a:t>
            </a:r>
          </a:p>
          <a:p>
            <a:pPr marL="342900" indent="-342900" algn="r" rtl="1">
              <a:buFont typeface="Wingdings" pitchFamily="2" charset="2"/>
              <a:buChar char="q"/>
              <a:defRPr/>
            </a:pPr>
            <a:r>
              <a:rPr lang="fa-IR" sz="2000" b="1" dirty="0">
                <a:cs typeface="B Nazanin" pitchFamily="2" charset="-78"/>
              </a:rPr>
              <a:t>محصول خالص</a:t>
            </a:r>
            <a:endParaRPr lang="en-US" sz="2000" b="1" dirty="0">
              <a:cs typeface="B Nazanin" pitchFamily="2" charset="-78"/>
            </a:endParaRPr>
          </a:p>
        </p:txBody>
      </p:sp>
      <p:pic>
        <p:nvPicPr>
          <p:cNvPr id="10250" name="Picture 2"/>
          <p:cNvPicPr>
            <a:picLocks noChangeAspect="1" noChangeArrowheads="1"/>
          </p:cNvPicPr>
          <p:nvPr/>
        </p:nvPicPr>
        <p:blipFill>
          <a:blip r:embed="rId5" cstate="print"/>
          <a:srcRect/>
          <a:stretch>
            <a:fillRect/>
          </a:stretch>
        </p:blipFill>
        <p:spPr bwMode="auto">
          <a:xfrm>
            <a:off x="215900" y="4365625"/>
            <a:ext cx="3816350" cy="1874838"/>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0248"/>
                                        </p:tgtEl>
                                        <p:attrNameLst>
                                          <p:attrName>style.visibility</p:attrName>
                                        </p:attrNameLst>
                                      </p:cBhvr>
                                      <p:to>
                                        <p:strVal val="visible"/>
                                      </p:to>
                                    </p:set>
                                    <p:animEffect transition="in" filter="fade">
                                      <p:cBhvr>
                                        <p:cTn id="12" dur="1000"/>
                                        <p:tgtEl>
                                          <p:spTgt spid="10248"/>
                                        </p:tgtEl>
                                      </p:cBhvr>
                                    </p:animEffect>
                                    <p:anim calcmode="lin" valueType="num">
                                      <p:cBhvr>
                                        <p:cTn id="13" dur="1000" fill="hold"/>
                                        <p:tgtEl>
                                          <p:spTgt spid="10248"/>
                                        </p:tgtEl>
                                        <p:attrNameLst>
                                          <p:attrName>ppt_x</p:attrName>
                                        </p:attrNameLst>
                                      </p:cBhvr>
                                      <p:tavLst>
                                        <p:tav tm="0">
                                          <p:val>
                                            <p:strVal val="#ppt_x"/>
                                          </p:val>
                                        </p:tav>
                                        <p:tav tm="100000">
                                          <p:val>
                                            <p:strVal val="#ppt_x"/>
                                          </p:val>
                                        </p:tav>
                                      </p:tavLst>
                                    </p:anim>
                                    <p:anim calcmode="lin" valueType="num">
                                      <p:cBhvr>
                                        <p:cTn id="14" dur="1000" fill="hold"/>
                                        <p:tgtEl>
                                          <p:spTgt spid="10248"/>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anim calcmode="lin" valueType="num">
                                      <p:cBhvr>
                                        <p:cTn id="20" dur="1000" fill="hold"/>
                                        <p:tgtEl>
                                          <p:spTgt spid="11"/>
                                        </p:tgtEl>
                                        <p:attrNameLst>
                                          <p:attrName>ppt_x</p:attrName>
                                        </p:attrNameLst>
                                      </p:cBhvr>
                                      <p:tavLst>
                                        <p:tav tm="0">
                                          <p:val>
                                            <p:strVal val="#ppt_x"/>
                                          </p:val>
                                        </p:tav>
                                        <p:tav tm="100000">
                                          <p:val>
                                            <p:strVal val="#ppt_x"/>
                                          </p:val>
                                        </p:tav>
                                      </p:tavLst>
                                    </p:anim>
                                    <p:anim calcmode="lin" valueType="num">
                                      <p:cBhvr>
                                        <p:cTn id="21" dur="1000" fill="hold"/>
                                        <p:tgtEl>
                                          <p:spTgt spid="11"/>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10250"/>
                                        </p:tgtEl>
                                        <p:attrNameLst>
                                          <p:attrName>style.visibility</p:attrName>
                                        </p:attrNameLst>
                                      </p:cBhvr>
                                      <p:to>
                                        <p:strVal val="visible"/>
                                      </p:to>
                                    </p:set>
                                    <p:animEffect transition="in" filter="fade">
                                      <p:cBhvr>
                                        <p:cTn id="24" dur="1000"/>
                                        <p:tgtEl>
                                          <p:spTgt spid="10250"/>
                                        </p:tgtEl>
                                      </p:cBhvr>
                                    </p:animEffect>
                                    <p:anim calcmode="lin" valueType="num">
                                      <p:cBhvr>
                                        <p:cTn id="25" dur="1000" fill="hold"/>
                                        <p:tgtEl>
                                          <p:spTgt spid="10250"/>
                                        </p:tgtEl>
                                        <p:attrNameLst>
                                          <p:attrName>ppt_x</p:attrName>
                                        </p:attrNameLst>
                                      </p:cBhvr>
                                      <p:tavLst>
                                        <p:tav tm="0">
                                          <p:val>
                                            <p:strVal val="#ppt_x"/>
                                          </p:val>
                                        </p:tav>
                                        <p:tav tm="100000">
                                          <p:val>
                                            <p:strVal val="#ppt_x"/>
                                          </p:val>
                                        </p:tav>
                                      </p:tavLst>
                                    </p:anim>
                                    <p:anim calcmode="lin" valueType="num">
                                      <p:cBhvr>
                                        <p:cTn id="26" dur="1000" fill="hold"/>
                                        <p:tgtEl>
                                          <p:spTgt spid="102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16"/>
          <p:cNvSpPr>
            <a:spLocks noChangeArrowheads="1"/>
          </p:cNvSpPr>
          <p:nvPr/>
        </p:nvSpPr>
        <p:spPr bwMode="auto">
          <a:xfrm>
            <a:off x="8755063" y="801688"/>
            <a:ext cx="184150" cy="457200"/>
          </a:xfrm>
          <a:prstGeom prst="rect">
            <a:avLst/>
          </a:prstGeom>
          <a:noFill/>
          <a:ln w="9525">
            <a:noFill/>
            <a:miter lim="800000"/>
            <a:headEnd/>
            <a:tailEnd/>
          </a:ln>
        </p:spPr>
        <p:txBody>
          <a:bodyPr wrap="none">
            <a:spAutoFit/>
          </a:bodyPr>
          <a:lstStyle/>
          <a:p>
            <a:endParaRPr lang="fa-IR"/>
          </a:p>
        </p:txBody>
      </p:sp>
      <p:sp>
        <p:nvSpPr>
          <p:cNvPr id="11267" name="TextBox 9"/>
          <p:cNvSpPr txBox="1">
            <a:spLocks noChangeArrowheads="1"/>
          </p:cNvSpPr>
          <p:nvPr/>
        </p:nvSpPr>
        <p:spPr bwMode="auto">
          <a:xfrm>
            <a:off x="-228600" y="685800"/>
            <a:ext cx="1676400" cy="369888"/>
          </a:xfrm>
          <a:prstGeom prst="rect">
            <a:avLst/>
          </a:prstGeom>
          <a:noFill/>
          <a:ln w="9525">
            <a:noFill/>
            <a:miter lim="800000"/>
            <a:headEnd/>
            <a:tailEnd/>
          </a:ln>
        </p:spPr>
        <p:txBody>
          <a:bodyPr>
            <a:spAutoFit/>
          </a:bodyPr>
          <a:lstStyle/>
          <a:p>
            <a:pPr algn="ctr" rtl="1"/>
            <a:r>
              <a:rPr lang="fa-IR" sz="900" b="1">
                <a:solidFill>
                  <a:schemeClr val="bg1"/>
                </a:solidFill>
                <a:latin typeface="Calibri" pitchFamily="34" charset="0"/>
                <a:cs typeface="B Nazanin" pitchFamily="2" charset="-78"/>
              </a:rPr>
              <a:t>دانشگاه علم و صنعت ایران</a:t>
            </a:r>
          </a:p>
          <a:p>
            <a:pPr algn="ctr" rtl="1"/>
            <a:r>
              <a:rPr lang="fa-IR" sz="900" b="1">
                <a:solidFill>
                  <a:schemeClr val="bg1"/>
                </a:solidFill>
                <a:latin typeface="Calibri" pitchFamily="34" charset="0"/>
                <a:cs typeface="B Nazanin" pitchFamily="2" charset="-78"/>
              </a:rPr>
              <a:t>دانشکده برق</a:t>
            </a:r>
            <a:endParaRPr lang="en-US" sz="900" b="1">
              <a:solidFill>
                <a:schemeClr val="bg1"/>
              </a:solidFill>
              <a:latin typeface="Calibri" pitchFamily="34" charset="0"/>
              <a:cs typeface="B Nazanin" pitchFamily="2" charset="-78"/>
            </a:endParaRPr>
          </a:p>
        </p:txBody>
      </p:sp>
      <p:grpSp>
        <p:nvGrpSpPr>
          <p:cNvPr id="11268" name="Group 14"/>
          <p:cNvGrpSpPr>
            <a:grpSpLocks/>
          </p:cNvGrpSpPr>
          <p:nvPr/>
        </p:nvGrpSpPr>
        <p:grpSpPr bwMode="auto">
          <a:xfrm>
            <a:off x="304800" y="0"/>
            <a:ext cx="457200" cy="784225"/>
            <a:chOff x="4500563" y="225425"/>
            <a:chExt cx="833437" cy="1454150"/>
          </a:xfrm>
        </p:grpSpPr>
        <p:pic>
          <p:nvPicPr>
            <p:cNvPr id="11274" name="Picture 6" descr="aarm"/>
            <p:cNvPicPr>
              <a:picLocks noChangeAspect="1" noChangeArrowheads="1"/>
            </p:cNvPicPr>
            <p:nvPr/>
          </p:nvPicPr>
          <p:blipFill>
            <a:blip r:embed="rId2" cstate="print"/>
            <a:srcRect/>
            <a:stretch>
              <a:fillRect/>
            </a:stretch>
          </p:blipFill>
          <p:spPr bwMode="auto">
            <a:xfrm>
              <a:off x="4500563" y="857250"/>
              <a:ext cx="833437" cy="822325"/>
            </a:xfrm>
            <a:prstGeom prst="rect">
              <a:avLst/>
            </a:prstGeom>
            <a:noFill/>
            <a:ln w="9525">
              <a:noFill/>
              <a:miter lim="800000"/>
              <a:headEnd/>
              <a:tailEnd/>
            </a:ln>
          </p:spPr>
        </p:pic>
        <p:pic>
          <p:nvPicPr>
            <p:cNvPr id="11275" name="Picture 7" descr="fireanim"/>
            <p:cNvPicPr>
              <a:picLocks noChangeAspect="1" noChangeArrowheads="1" noCrop="1"/>
            </p:cNvPicPr>
            <p:nvPr/>
          </p:nvPicPr>
          <p:blipFill>
            <a:blip r:embed="rId3" cstate="print"/>
            <a:srcRect/>
            <a:stretch>
              <a:fillRect/>
            </a:stretch>
          </p:blipFill>
          <p:spPr bwMode="auto">
            <a:xfrm>
              <a:off x="4811712" y="225425"/>
              <a:ext cx="217488" cy="688975"/>
            </a:xfrm>
            <a:prstGeom prst="rect">
              <a:avLst/>
            </a:prstGeom>
            <a:noFill/>
            <a:ln w="9525">
              <a:noFill/>
              <a:miter lim="800000"/>
              <a:headEnd/>
              <a:tailEnd/>
            </a:ln>
          </p:spPr>
        </p:pic>
      </p:grpSp>
      <p:sp>
        <p:nvSpPr>
          <p:cNvPr id="2" name="Slide Number Placeholder 1"/>
          <p:cNvSpPr>
            <a:spLocks noGrp="1"/>
          </p:cNvSpPr>
          <p:nvPr>
            <p:ph type="sldNum" sz="quarter" idx="12"/>
          </p:nvPr>
        </p:nvSpPr>
        <p:spPr/>
        <p:txBody>
          <a:bodyPr/>
          <a:lstStyle/>
          <a:p>
            <a:pPr>
              <a:defRPr/>
            </a:pPr>
            <a:fld id="{7A9CAA05-68E4-492F-8517-CBBF991DB07A}" type="slidenum">
              <a:rPr lang="en-US" smtClean="0">
                <a:solidFill>
                  <a:srgbClr val="000000"/>
                </a:solidFill>
              </a:rPr>
              <a:pPr>
                <a:defRPr/>
              </a:pPr>
              <a:t>10</a:t>
            </a:fld>
            <a:endParaRPr lang="en-US" dirty="0">
              <a:solidFill>
                <a:srgbClr val="000000"/>
              </a:solidFill>
            </a:endParaRPr>
          </a:p>
        </p:txBody>
      </p:sp>
      <p:sp>
        <p:nvSpPr>
          <p:cNvPr id="10" name="Rectangle 9"/>
          <p:cNvSpPr/>
          <p:nvPr/>
        </p:nvSpPr>
        <p:spPr>
          <a:xfrm>
            <a:off x="2835275" y="371475"/>
            <a:ext cx="3502025" cy="523875"/>
          </a:xfrm>
          <a:prstGeom prst="rect">
            <a:avLst/>
          </a:prstGeom>
        </p:spPr>
        <p:txBody>
          <a:bodyPr wrap="none">
            <a:spAutoFit/>
          </a:bodyPr>
          <a:lstStyle/>
          <a:p>
            <a:pPr algn="ctr">
              <a:defRPr/>
            </a:pPr>
            <a:r>
              <a:rPr lang="en-US" sz="2800" b="1" dirty="0">
                <a:solidFill>
                  <a:schemeClr val="tx2">
                    <a:lumMod val="75000"/>
                  </a:schemeClr>
                </a:solidFill>
                <a:latin typeface="Times New Roman" pitchFamily="18" charset="0"/>
                <a:cs typeface="Times New Roman" pitchFamily="18" charset="0"/>
              </a:rPr>
              <a:t>CVD</a:t>
            </a:r>
            <a:r>
              <a:rPr lang="fa-IR" sz="2800" b="1" dirty="0">
                <a:solidFill>
                  <a:schemeClr val="tx2">
                    <a:lumMod val="75000"/>
                  </a:schemeClr>
                </a:solidFill>
                <a:cs typeface="B Titr" pitchFamily="2" charset="-78"/>
              </a:rPr>
              <a:t> لایه نشانی شیمیایی </a:t>
            </a:r>
            <a:endParaRPr lang="en-US" sz="2800" b="1" dirty="0">
              <a:solidFill>
                <a:schemeClr val="tx2">
                  <a:lumMod val="75000"/>
                </a:schemeClr>
              </a:solidFill>
              <a:cs typeface="B Titr" pitchFamily="2" charset="-78"/>
            </a:endParaRPr>
          </a:p>
        </p:txBody>
      </p:sp>
      <p:sp>
        <p:nvSpPr>
          <p:cNvPr id="9223" name="Rectangle 2"/>
          <p:cNvSpPr>
            <a:spLocks noChangeArrowheads="1"/>
          </p:cNvSpPr>
          <p:nvPr/>
        </p:nvSpPr>
        <p:spPr bwMode="auto">
          <a:xfrm>
            <a:off x="1258888" y="1055688"/>
            <a:ext cx="6985000" cy="1200150"/>
          </a:xfrm>
          <a:prstGeom prst="rect">
            <a:avLst/>
          </a:prstGeom>
          <a:ln/>
        </p:spPr>
        <p:style>
          <a:lnRef idx="1">
            <a:schemeClr val="accent1"/>
          </a:lnRef>
          <a:fillRef idx="2">
            <a:schemeClr val="accent1"/>
          </a:fillRef>
          <a:effectRef idx="1">
            <a:schemeClr val="accent1"/>
          </a:effectRef>
          <a:fontRef idx="minor">
            <a:schemeClr val="dk1"/>
          </a:fontRef>
        </p:style>
        <p:txBody>
          <a:bodyPr>
            <a:spAutoFit/>
          </a:bodyPr>
          <a:lstStyle/>
          <a:p>
            <a:pPr algn="justLow" rtl="1">
              <a:defRPr/>
            </a:pPr>
            <a:r>
              <a:rPr lang="fa-IR" b="1" dirty="0">
                <a:solidFill>
                  <a:srgbClr val="002060"/>
                </a:solidFill>
                <a:cs typeface="B Nazanin" pitchFamily="2" charset="-78"/>
              </a:rPr>
              <a:t>روش</a:t>
            </a:r>
            <a:r>
              <a:rPr lang="en-US" b="1" dirty="0">
                <a:solidFill>
                  <a:srgbClr val="002060"/>
                </a:solidFill>
                <a:cs typeface="B Nazanin" pitchFamily="2" charset="-78"/>
              </a:rPr>
              <a:t> CVD </a:t>
            </a:r>
            <a:r>
              <a:rPr lang="fa-IR" b="1" dirty="0">
                <a:solidFill>
                  <a:srgbClr val="002060"/>
                </a:solidFill>
                <a:cs typeface="B Nazanin" pitchFamily="2" charset="-78"/>
              </a:rPr>
              <a:t>از دیگر روش‌های تولید نانولوله‌های کربنی است که برای تولید انبوه (در حد چند کیلوگرم) به کار می‌رود. این روش شامل رشد کاتالیزوری عنصر کربن در دمای بالاست. در این فرآیند از نانو ذرات فلزی که به عنوان کاتالیست عمل می‌کنند، استفاده می‌شود. </a:t>
            </a:r>
          </a:p>
        </p:txBody>
      </p:sp>
      <p:pic>
        <p:nvPicPr>
          <p:cNvPr id="11272" name="Picture 2"/>
          <p:cNvPicPr>
            <a:picLocks noChangeAspect="1"/>
          </p:cNvPicPr>
          <p:nvPr/>
        </p:nvPicPr>
        <p:blipFill>
          <a:blip r:embed="rId4" cstate="print">
            <a:clrChange>
              <a:clrFrom>
                <a:srgbClr val="FAFCF9"/>
              </a:clrFrom>
              <a:clrTo>
                <a:srgbClr val="FAFCF9">
                  <a:alpha val="0"/>
                </a:srgbClr>
              </a:clrTo>
            </a:clrChange>
          </a:blip>
          <a:srcRect/>
          <a:stretch>
            <a:fillRect/>
          </a:stretch>
        </p:blipFill>
        <p:spPr bwMode="auto">
          <a:xfrm>
            <a:off x="463550" y="2236788"/>
            <a:ext cx="4684713" cy="4083050"/>
          </a:xfrm>
          <a:prstGeom prst="rect">
            <a:avLst/>
          </a:prstGeom>
          <a:noFill/>
          <a:ln w="9525">
            <a:noFill/>
            <a:miter lim="800000"/>
            <a:headEnd/>
            <a:tailEnd/>
          </a:ln>
        </p:spPr>
      </p:pic>
      <p:sp>
        <p:nvSpPr>
          <p:cNvPr id="11273" name="Rectangle 3"/>
          <p:cNvSpPr>
            <a:spLocks noChangeArrowheads="1"/>
          </p:cNvSpPr>
          <p:nvPr/>
        </p:nvSpPr>
        <p:spPr bwMode="auto">
          <a:xfrm>
            <a:off x="5148263" y="2524125"/>
            <a:ext cx="3641725" cy="2032000"/>
          </a:xfrm>
          <a:prstGeom prst="rect">
            <a:avLst/>
          </a:prstGeom>
          <a:noFill/>
          <a:ln w="9525">
            <a:noFill/>
            <a:miter lim="800000"/>
            <a:headEnd/>
            <a:tailEnd/>
          </a:ln>
        </p:spPr>
        <p:txBody>
          <a:bodyPr>
            <a:spAutoFit/>
          </a:bodyPr>
          <a:lstStyle/>
          <a:p>
            <a:pPr algn="justLow" rtl="1"/>
            <a:r>
              <a:rPr lang="fa-IR" b="1">
                <a:cs typeface="B Nazanin" pitchFamily="2" charset="-78"/>
              </a:rPr>
              <a:t>در این روش گونه کربن را ابتدا به صورت گازی برده،سپس با استفاده از منبع انرژی،مولکول های گازی کربن را شکسته و به رادیکال های آزاد و واکنشی تبدیل کرده،آن گاه این گونه های واکنشی بر روی </a:t>
            </a:r>
            <a:r>
              <a:rPr lang="en-US" sz="1600" b="1">
                <a:cs typeface="B Nazanin" pitchFamily="2" charset="-78"/>
              </a:rPr>
              <a:t>substrate</a:t>
            </a:r>
            <a:r>
              <a:rPr lang="fa-IR" b="1">
                <a:cs typeface="B Nazanin" pitchFamily="2" charset="-78"/>
              </a:rPr>
              <a:t> گرم شده و پوشش داده شده از کاتالیست ها، نفوذ پیدا می کنند.</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1273"/>
                                        </p:tgtEl>
                                        <p:attrNameLst>
                                          <p:attrName>style.visibility</p:attrName>
                                        </p:attrNameLst>
                                      </p:cBhvr>
                                      <p:to>
                                        <p:strVal val="visible"/>
                                      </p:to>
                                    </p:set>
                                    <p:animEffect transition="in" filter="wipe(down)">
                                      <p:cBhvr>
                                        <p:cTn id="7" dur="500"/>
                                        <p:tgtEl>
                                          <p:spTgt spid="1127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nodeType="clickEffect">
                                  <p:stCondLst>
                                    <p:cond delay="0"/>
                                  </p:stCondLst>
                                  <p:childTnLst>
                                    <p:set>
                                      <p:cBhvr>
                                        <p:cTn id="11" dur="1" fill="hold">
                                          <p:stCondLst>
                                            <p:cond delay="0"/>
                                          </p:stCondLst>
                                        </p:cTn>
                                        <p:tgtEl>
                                          <p:spTgt spid="11272"/>
                                        </p:tgtEl>
                                        <p:attrNameLst>
                                          <p:attrName>style.visibility</p:attrName>
                                        </p:attrNameLst>
                                      </p:cBhvr>
                                      <p:to>
                                        <p:strVal val="visible"/>
                                      </p:to>
                                    </p:set>
                                    <p:anim calcmode="lin" valueType="num">
                                      <p:cBhvr additive="base">
                                        <p:cTn id="12" dur="500" fill="hold"/>
                                        <p:tgtEl>
                                          <p:spTgt spid="11272"/>
                                        </p:tgtEl>
                                        <p:attrNameLst>
                                          <p:attrName>ppt_x</p:attrName>
                                        </p:attrNameLst>
                                      </p:cBhvr>
                                      <p:tavLst>
                                        <p:tav tm="0">
                                          <p:val>
                                            <p:strVal val="0-#ppt_w/2"/>
                                          </p:val>
                                        </p:tav>
                                        <p:tav tm="100000">
                                          <p:val>
                                            <p:strVal val="#ppt_x"/>
                                          </p:val>
                                        </p:tav>
                                      </p:tavLst>
                                    </p:anim>
                                    <p:anim calcmode="lin" valueType="num">
                                      <p:cBhvr additive="base">
                                        <p:cTn id="13" dur="500" fill="hold"/>
                                        <p:tgtEl>
                                          <p:spTgt spid="1127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Box 9"/>
          <p:cNvSpPr txBox="1">
            <a:spLocks noChangeArrowheads="1"/>
          </p:cNvSpPr>
          <p:nvPr/>
        </p:nvSpPr>
        <p:spPr bwMode="auto">
          <a:xfrm>
            <a:off x="-228600" y="685800"/>
            <a:ext cx="1676400" cy="369888"/>
          </a:xfrm>
          <a:prstGeom prst="rect">
            <a:avLst/>
          </a:prstGeom>
          <a:noFill/>
          <a:ln w="9525">
            <a:noFill/>
            <a:miter lim="800000"/>
            <a:headEnd/>
            <a:tailEnd/>
          </a:ln>
        </p:spPr>
        <p:txBody>
          <a:bodyPr>
            <a:spAutoFit/>
          </a:bodyPr>
          <a:lstStyle/>
          <a:p>
            <a:pPr algn="ctr" rtl="1"/>
            <a:r>
              <a:rPr lang="fa-IR" sz="900" b="1">
                <a:solidFill>
                  <a:schemeClr val="bg1"/>
                </a:solidFill>
                <a:latin typeface="Calibri" pitchFamily="34" charset="0"/>
                <a:cs typeface="B Nazanin" pitchFamily="2" charset="-78"/>
              </a:rPr>
              <a:t>دانشگاه علم و صنعت ایران</a:t>
            </a:r>
          </a:p>
          <a:p>
            <a:pPr algn="ctr" rtl="1"/>
            <a:r>
              <a:rPr lang="fa-IR" sz="900" b="1">
                <a:solidFill>
                  <a:schemeClr val="bg1"/>
                </a:solidFill>
                <a:latin typeface="Calibri" pitchFamily="34" charset="0"/>
                <a:cs typeface="B Nazanin" pitchFamily="2" charset="-78"/>
              </a:rPr>
              <a:t>دانشکده برق</a:t>
            </a:r>
            <a:endParaRPr lang="en-US" sz="900" b="1">
              <a:solidFill>
                <a:schemeClr val="bg1"/>
              </a:solidFill>
              <a:latin typeface="Calibri" pitchFamily="34" charset="0"/>
              <a:cs typeface="B Nazanin" pitchFamily="2" charset="-78"/>
            </a:endParaRPr>
          </a:p>
        </p:txBody>
      </p:sp>
      <p:grpSp>
        <p:nvGrpSpPr>
          <p:cNvPr id="12291" name="Group 14"/>
          <p:cNvGrpSpPr>
            <a:grpSpLocks/>
          </p:cNvGrpSpPr>
          <p:nvPr/>
        </p:nvGrpSpPr>
        <p:grpSpPr bwMode="auto">
          <a:xfrm>
            <a:off x="304800" y="0"/>
            <a:ext cx="457200" cy="784225"/>
            <a:chOff x="4500563" y="225425"/>
            <a:chExt cx="833437" cy="1454150"/>
          </a:xfrm>
        </p:grpSpPr>
        <p:pic>
          <p:nvPicPr>
            <p:cNvPr id="12297" name="Picture 6" descr="aarm"/>
            <p:cNvPicPr>
              <a:picLocks noChangeAspect="1" noChangeArrowheads="1"/>
            </p:cNvPicPr>
            <p:nvPr/>
          </p:nvPicPr>
          <p:blipFill>
            <a:blip r:embed="rId2" cstate="print"/>
            <a:srcRect/>
            <a:stretch>
              <a:fillRect/>
            </a:stretch>
          </p:blipFill>
          <p:spPr bwMode="auto">
            <a:xfrm>
              <a:off x="4500563" y="857250"/>
              <a:ext cx="833437" cy="822325"/>
            </a:xfrm>
            <a:prstGeom prst="rect">
              <a:avLst/>
            </a:prstGeom>
            <a:noFill/>
            <a:ln w="9525">
              <a:noFill/>
              <a:miter lim="800000"/>
              <a:headEnd/>
              <a:tailEnd/>
            </a:ln>
          </p:spPr>
        </p:pic>
        <p:pic>
          <p:nvPicPr>
            <p:cNvPr id="12298" name="Picture 7" descr="fireanim"/>
            <p:cNvPicPr>
              <a:picLocks noChangeAspect="1" noChangeArrowheads="1" noCrop="1"/>
            </p:cNvPicPr>
            <p:nvPr/>
          </p:nvPicPr>
          <p:blipFill>
            <a:blip r:embed="rId3" cstate="print"/>
            <a:srcRect/>
            <a:stretch>
              <a:fillRect/>
            </a:stretch>
          </p:blipFill>
          <p:spPr bwMode="auto">
            <a:xfrm>
              <a:off x="4811712" y="225425"/>
              <a:ext cx="217488" cy="688975"/>
            </a:xfrm>
            <a:prstGeom prst="rect">
              <a:avLst/>
            </a:prstGeom>
            <a:noFill/>
            <a:ln w="9525">
              <a:noFill/>
              <a:miter lim="800000"/>
              <a:headEnd/>
              <a:tailEnd/>
            </a:ln>
          </p:spPr>
        </p:pic>
      </p:grpSp>
      <p:sp>
        <p:nvSpPr>
          <p:cNvPr id="2" name="Slide Number Placeholder 1"/>
          <p:cNvSpPr>
            <a:spLocks noGrp="1"/>
          </p:cNvSpPr>
          <p:nvPr>
            <p:ph type="sldNum" sz="quarter" idx="12"/>
          </p:nvPr>
        </p:nvSpPr>
        <p:spPr/>
        <p:txBody>
          <a:bodyPr/>
          <a:lstStyle/>
          <a:p>
            <a:pPr>
              <a:defRPr/>
            </a:pPr>
            <a:fld id="{7C7228D2-F2A0-4F33-82A8-C1EFF81FD85F}" type="slidenum">
              <a:rPr lang="en-US" smtClean="0">
                <a:solidFill>
                  <a:srgbClr val="000000"/>
                </a:solidFill>
              </a:rPr>
              <a:pPr>
                <a:defRPr/>
              </a:pPr>
              <a:t>11</a:t>
            </a:fld>
            <a:endParaRPr lang="en-US" dirty="0">
              <a:solidFill>
                <a:srgbClr val="000000"/>
              </a:solidFill>
            </a:endParaRPr>
          </a:p>
        </p:txBody>
      </p:sp>
      <p:sp>
        <p:nvSpPr>
          <p:cNvPr id="139" name="Rectangle 138"/>
          <p:cNvSpPr/>
          <p:nvPr/>
        </p:nvSpPr>
        <p:spPr>
          <a:xfrm>
            <a:off x="2800350" y="371475"/>
            <a:ext cx="3571875" cy="523875"/>
          </a:xfrm>
          <a:prstGeom prst="rect">
            <a:avLst/>
          </a:prstGeom>
        </p:spPr>
        <p:txBody>
          <a:bodyPr wrap="none">
            <a:spAutoFit/>
          </a:bodyPr>
          <a:lstStyle/>
          <a:p>
            <a:pPr algn="ctr">
              <a:defRPr/>
            </a:pPr>
            <a:r>
              <a:rPr lang="en-US" sz="2800" b="1" dirty="0">
                <a:solidFill>
                  <a:schemeClr val="tx2">
                    <a:lumMod val="75000"/>
                  </a:schemeClr>
                </a:solidFill>
                <a:latin typeface="Times New Roman" pitchFamily="18" charset="0"/>
                <a:cs typeface="Times New Roman" pitchFamily="18" charset="0"/>
              </a:rPr>
              <a:t>CVD</a:t>
            </a:r>
            <a:r>
              <a:rPr lang="fa-IR" sz="2800" b="1" dirty="0">
                <a:solidFill>
                  <a:schemeClr val="tx2">
                    <a:lumMod val="75000"/>
                  </a:schemeClr>
                </a:solidFill>
                <a:cs typeface="B Titr" pitchFamily="2" charset="-78"/>
              </a:rPr>
              <a:t> لایه نشانی شیمیایی </a:t>
            </a:r>
            <a:endParaRPr lang="en-US" sz="2800" b="1" dirty="0">
              <a:solidFill>
                <a:schemeClr val="tx2">
                  <a:lumMod val="75000"/>
                </a:schemeClr>
              </a:solidFill>
              <a:cs typeface="B Titr" pitchFamily="2" charset="-78"/>
            </a:endParaRPr>
          </a:p>
        </p:txBody>
      </p:sp>
      <p:pic>
        <p:nvPicPr>
          <p:cNvPr id="12294" name="Content Placeholder 3"/>
          <p:cNvPicPr>
            <a:picLocks/>
          </p:cNvPicPr>
          <p:nvPr/>
        </p:nvPicPr>
        <p:blipFill>
          <a:blip r:embed="rId4" cstate="print">
            <a:clrChange>
              <a:clrFrom>
                <a:srgbClr val="FFFFFF"/>
              </a:clrFrom>
              <a:clrTo>
                <a:srgbClr val="FFFFFF">
                  <a:alpha val="0"/>
                </a:srgbClr>
              </a:clrTo>
            </a:clrChange>
          </a:blip>
          <a:srcRect l="15775" t="31265" r="62910" b="53938"/>
          <a:stretch>
            <a:fillRect/>
          </a:stretch>
        </p:blipFill>
        <p:spPr bwMode="auto">
          <a:xfrm>
            <a:off x="776288" y="1557338"/>
            <a:ext cx="3348037" cy="2438400"/>
          </a:xfrm>
          <a:prstGeom prst="rect">
            <a:avLst/>
          </a:prstGeom>
          <a:noFill/>
          <a:ln w="9525">
            <a:noFill/>
            <a:miter lim="800000"/>
            <a:headEnd/>
            <a:tailEnd/>
          </a:ln>
        </p:spPr>
      </p:pic>
      <p:pic>
        <p:nvPicPr>
          <p:cNvPr id="12295" name="Content Placeholder 3"/>
          <p:cNvPicPr>
            <a:picLocks/>
          </p:cNvPicPr>
          <p:nvPr/>
        </p:nvPicPr>
        <p:blipFill>
          <a:blip r:embed="rId5" cstate="print">
            <a:clrChange>
              <a:clrFrom>
                <a:srgbClr val="FFFFFF"/>
              </a:clrFrom>
              <a:clrTo>
                <a:srgbClr val="FFFFFF">
                  <a:alpha val="0"/>
                </a:srgbClr>
              </a:clrTo>
            </a:clrChange>
          </a:blip>
          <a:srcRect l="12555" t="46539" r="52574" b="20995"/>
          <a:stretch>
            <a:fillRect/>
          </a:stretch>
        </p:blipFill>
        <p:spPr bwMode="auto">
          <a:xfrm>
            <a:off x="4387850" y="1557338"/>
            <a:ext cx="4230688" cy="2428875"/>
          </a:xfrm>
          <a:prstGeom prst="rect">
            <a:avLst/>
          </a:prstGeom>
          <a:noFill/>
          <a:ln w="9525">
            <a:noFill/>
            <a:miter lim="800000"/>
            <a:headEnd/>
            <a:tailEnd/>
          </a:ln>
        </p:spPr>
      </p:pic>
      <p:sp>
        <p:nvSpPr>
          <p:cNvPr id="12296" name="Rectangle 13"/>
          <p:cNvSpPr>
            <a:spLocks noChangeArrowheads="1"/>
          </p:cNvSpPr>
          <p:nvPr/>
        </p:nvSpPr>
        <p:spPr bwMode="auto">
          <a:xfrm>
            <a:off x="1187450" y="4278313"/>
            <a:ext cx="7567613" cy="646112"/>
          </a:xfrm>
          <a:prstGeom prst="rect">
            <a:avLst/>
          </a:prstGeom>
          <a:noFill/>
          <a:ln w="9525">
            <a:noFill/>
            <a:miter lim="800000"/>
            <a:headEnd/>
            <a:tailEnd/>
          </a:ln>
        </p:spPr>
        <p:txBody>
          <a:bodyPr>
            <a:spAutoFit/>
          </a:bodyPr>
          <a:lstStyle/>
          <a:p>
            <a:pPr marL="285750" indent="-285750" algn="justLow" rtl="1">
              <a:buFont typeface="Arial" pitchFamily="34" charset="0"/>
              <a:buChar char="•"/>
            </a:pPr>
            <a:r>
              <a:rPr lang="fa-IR" b="1"/>
              <a:t>روش های </a:t>
            </a:r>
            <a:r>
              <a:rPr lang="en-US" sz="1600" b="1"/>
              <a:t>PLASMA ENHANCED CVD</a:t>
            </a:r>
            <a:r>
              <a:rPr lang="fa-IR" b="1"/>
              <a:t> و</a:t>
            </a:r>
            <a:r>
              <a:rPr lang="en-US" sz="1600" b="1"/>
              <a:t>MICROWAVE CVD </a:t>
            </a:r>
            <a:r>
              <a:rPr lang="fa-IR" sz="1600" b="1"/>
              <a:t> </a:t>
            </a:r>
            <a:r>
              <a:rPr lang="fa-IR" b="1"/>
              <a:t>، هر دو روش هایی با انرژی افزوده هستند،یعنی انرژی پلاسما ویا مایکروویو به انرژی گرمایی اضافه می شود.</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2294"/>
                                        </p:tgtEl>
                                        <p:attrNameLst>
                                          <p:attrName>style.visibility</p:attrName>
                                        </p:attrNameLst>
                                      </p:cBhvr>
                                      <p:to>
                                        <p:strVal val="visible"/>
                                      </p:to>
                                    </p:set>
                                    <p:anim calcmode="lin" valueType="num">
                                      <p:cBhvr additive="base">
                                        <p:cTn id="7" dur="500" fill="hold"/>
                                        <p:tgtEl>
                                          <p:spTgt spid="12294"/>
                                        </p:tgtEl>
                                        <p:attrNameLst>
                                          <p:attrName>ppt_x</p:attrName>
                                        </p:attrNameLst>
                                      </p:cBhvr>
                                      <p:tavLst>
                                        <p:tav tm="0">
                                          <p:val>
                                            <p:strVal val="0-#ppt_w/2"/>
                                          </p:val>
                                        </p:tav>
                                        <p:tav tm="100000">
                                          <p:val>
                                            <p:strVal val="#ppt_x"/>
                                          </p:val>
                                        </p:tav>
                                      </p:tavLst>
                                    </p:anim>
                                    <p:anim calcmode="lin" valueType="num">
                                      <p:cBhvr additive="base">
                                        <p:cTn id="8" dur="500" fill="hold"/>
                                        <p:tgtEl>
                                          <p:spTgt spid="1229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12295"/>
                                        </p:tgtEl>
                                        <p:attrNameLst>
                                          <p:attrName>style.visibility</p:attrName>
                                        </p:attrNameLst>
                                      </p:cBhvr>
                                      <p:to>
                                        <p:strVal val="visible"/>
                                      </p:to>
                                    </p:set>
                                    <p:anim calcmode="lin" valueType="num">
                                      <p:cBhvr additive="base">
                                        <p:cTn id="13" dur="500" fill="hold"/>
                                        <p:tgtEl>
                                          <p:spTgt spid="12295"/>
                                        </p:tgtEl>
                                        <p:attrNameLst>
                                          <p:attrName>ppt_x</p:attrName>
                                        </p:attrNameLst>
                                      </p:cBhvr>
                                      <p:tavLst>
                                        <p:tav tm="0">
                                          <p:val>
                                            <p:strVal val="1+#ppt_w/2"/>
                                          </p:val>
                                        </p:tav>
                                        <p:tav tm="100000">
                                          <p:val>
                                            <p:strVal val="#ppt_x"/>
                                          </p:val>
                                        </p:tav>
                                      </p:tavLst>
                                    </p:anim>
                                    <p:anim calcmode="lin" valueType="num">
                                      <p:cBhvr additive="base">
                                        <p:cTn id="14" dur="500" fill="hold"/>
                                        <p:tgtEl>
                                          <p:spTgt spid="12295"/>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2296"/>
                                        </p:tgtEl>
                                        <p:attrNameLst>
                                          <p:attrName>style.visibility</p:attrName>
                                        </p:attrNameLst>
                                      </p:cBhvr>
                                      <p:to>
                                        <p:strVal val="visible"/>
                                      </p:to>
                                    </p:set>
                                    <p:animEffect transition="in" filter="fade">
                                      <p:cBhvr>
                                        <p:cTn id="19" dur="1000"/>
                                        <p:tgtEl>
                                          <p:spTgt spid="12296"/>
                                        </p:tgtEl>
                                      </p:cBhvr>
                                    </p:animEffect>
                                    <p:anim calcmode="lin" valueType="num">
                                      <p:cBhvr>
                                        <p:cTn id="20" dur="1000" fill="hold"/>
                                        <p:tgtEl>
                                          <p:spTgt spid="12296"/>
                                        </p:tgtEl>
                                        <p:attrNameLst>
                                          <p:attrName>ppt_x</p:attrName>
                                        </p:attrNameLst>
                                      </p:cBhvr>
                                      <p:tavLst>
                                        <p:tav tm="0">
                                          <p:val>
                                            <p:strVal val="#ppt_x"/>
                                          </p:val>
                                        </p:tav>
                                        <p:tav tm="100000">
                                          <p:val>
                                            <p:strVal val="#ppt_x"/>
                                          </p:val>
                                        </p:tav>
                                      </p:tavLst>
                                    </p:anim>
                                    <p:anim calcmode="lin" valueType="num">
                                      <p:cBhvr>
                                        <p:cTn id="21" dur="1000" fill="hold"/>
                                        <p:tgtEl>
                                          <p:spTgt spid="1229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72310A0C-AF65-4619-966E-05B4BD1DF4A1}" type="slidenum">
              <a:rPr lang="en-US" smtClean="0">
                <a:solidFill>
                  <a:srgbClr val="000000"/>
                </a:solidFill>
              </a:rPr>
              <a:pPr>
                <a:defRPr/>
              </a:pPr>
              <a:t>12</a:t>
            </a:fld>
            <a:endParaRPr lang="en-US" dirty="0">
              <a:solidFill>
                <a:srgbClr val="000000"/>
              </a:solidFill>
            </a:endParaRPr>
          </a:p>
        </p:txBody>
      </p:sp>
      <p:sp>
        <p:nvSpPr>
          <p:cNvPr id="13315" name="TextBox 9"/>
          <p:cNvSpPr txBox="1">
            <a:spLocks noChangeArrowheads="1"/>
          </p:cNvSpPr>
          <p:nvPr/>
        </p:nvSpPr>
        <p:spPr bwMode="auto">
          <a:xfrm>
            <a:off x="-228600" y="685800"/>
            <a:ext cx="1676400" cy="369888"/>
          </a:xfrm>
          <a:prstGeom prst="rect">
            <a:avLst/>
          </a:prstGeom>
          <a:noFill/>
          <a:ln w="9525">
            <a:noFill/>
            <a:miter lim="800000"/>
            <a:headEnd/>
            <a:tailEnd/>
          </a:ln>
        </p:spPr>
        <p:txBody>
          <a:bodyPr>
            <a:spAutoFit/>
          </a:bodyPr>
          <a:lstStyle/>
          <a:p>
            <a:pPr algn="ctr" rtl="1"/>
            <a:r>
              <a:rPr lang="fa-IR" sz="900" b="1">
                <a:solidFill>
                  <a:schemeClr val="bg1"/>
                </a:solidFill>
                <a:latin typeface="Calibri" pitchFamily="34" charset="0"/>
                <a:cs typeface="B Nazanin" pitchFamily="2" charset="-78"/>
              </a:rPr>
              <a:t>دانشگاه علم و صنعت ایران</a:t>
            </a:r>
          </a:p>
          <a:p>
            <a:pPr algn="ctr" rtl="1"/>
            <a:r>
              <a:rPr lang="fa-IR" sz="900" b="1">
                <a:solidFill>
                  <a:schemeClr val="bg1"/>
                </a:solidFill>
                <a:latin typeface="Calibri" pitchFamily="34" charset="0"/>
                <a:cs typeface="B Nazanin" pitchFamily="2" charset="-78"/>
              </a:rPr>
              <a:t>دانشکده برق</a:t>
            </a:r>
            <a:endParaRPr lang="en-US" sz="900" b="1">
              <a:solidFill>
                <a:schemeClr val="bg1"/>
              </a:solidFill>
              <a:latin typeface="Calibri" pitchFamily="34" charset="0"/>
              <a:cs typeface="B Nazanin" pitchFamily="2" charset="-78"/>
            </a:endParaRPr>
          </a:p>
        </p:txBody>
      </p:sp>
      <p:grpSp>
        <p:nvGrpSpPr>
          <p:cNvPr id="13316" name="Group 14"/>
          <p:cNvGrpSpPr>
            <a:grpSpLocks/>
          </p:cNvGrpSpPr>
          <p:nvPr/>
        </p:nvGrpSpPr>
        <p:grpSpPr bwMode="auto">
          <a:xfrm>
            <a:off x="304800" y="0"/>
            <a:ext cx="457200" cy="784225"/>
            <a:chOff x="4500563" y="225425"/>
            <a:chExt cx="833437" cy="1454150"/>
          </a:xfrm>
        </p:grpSpPr>
        <p:pic>
          <p:nvPicPr>
            <p:cNvPr id="13323" name="Picture 6" descr="aarm"/>
            <p:cNvPicPr>
              <a:picLocks noChangeAspect="1" noChangeArrowheads="1"/>
            </p:cNvPicPr>
            <p:nvPr/>
          </p:nvPicPr>
          <p:blipFill>
            <a:blip r:embed="rId2" cstate="print"/>
            <a:srcRect/>
            <a:stretch>
              <a:fillRect/>
            </a:stretch>
          </p:blipFill>
          <p:spPr bwMode="auto">
            <a:xfrm>
              <a:off x="4500563" y="857250"/>
              <a:ext cx="833437" cy="822325"/>
            </a:xfrm>
            <a:prstGeom prst="rect">
              <a:avLst/>
            </a:prstGeom>
            <a:noFill/>
            <a:ln w="9525">
              <a:noFill/>
              <a:miter lim="800000"/>
              <a:headEnd/>
              <a:tailEnd/>
            </a:ln>
          </p:spPr>
        </p:pic>
        <p:pic>
          <p:nvPicPr>
            <p:cNvPr id="13324" name="Picture 7" descr="fireanim"/>
            <p:cNvPicPr>
              <a:picLocks noChangeAspect="1" noChangeArrowheads="1" noCrop="1"/>
            </p:cNvPicPr>
            <p:nvPr/>
          </p:nvPicPr>
          <p:blipFill>
            <a:blip r:embed="rId3" cstate="print"/>
            <a:srcRect/>
            <a:stretch>
              <a:fillRect/>
            </a:stretch>
          </p:blipFill>
          <p:spPr bwMode="auto">
            <a:xfrm>
              <a:off x="4811712" y="225425"/>
              <a:ext cx="217488" cy="688975"/>
            </a:xfrm>
            <a:prstGeom prst="rect">
              <a:avLst/>
            </a:prstGeom>
            <a:noFill/>
            <a:ln w="9525">
              <a:noFill/>
              <a:miter lim="800000"/>
              <a:headEnd/>
              <a:tailEnd/>
            </a:ln>
          </p:spPr>
        </p:pic>
      </p:grpSp>
      <p:pic>
        <p:nvPicPr>
          <p:cNvPr id="13317" name="Picture 2"/>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476250" y="1912938"/>
            <a:ext cx="4095750" cy="3744912"/>
          </a:xfrm>
          <a:prstGeom prst="rect">
            <a:avLst/>
          </a:prstGeom>
          <a:noFill/>
          <a:ln w="9525">
            <a:noFill/>
            <a:miter lim="800000"/>
            <a:headEnd/>
            <a:tailEnd/>
          </a:ln>
        </p:spPr>
      </p:pic>
      <p:pic>
        <p:nvPicPr>
          <p:cNvPr id="13318" name="Picture 5"/>
          <p:cNvPicPr>
            <a:picLocks noChangeAspect="1" noChangeArrowheads="1"/>
          </p:cNvPicPr>
          <p:nvPr/>
        </p:nvPicPr>
        <p:blipFill>
          <a:blip r:embed="rId5" cstate="print"/>
          <a:srcRect/>
          <a:stretch>
            <a:fillRect/>
          </a:stretch>
        </p:blipFill>
        <p:spPr bwMode="auto">
          <a:xfrm>
            <a:off x="5940425" y="1557338"/>
            <a:ext cx="2776538" cy="2082800"/>
          </a:xfrm>
          <a:prstGeom prst="rect">
            <a:avLst/>
          </a:prstGeom>
          <a:noFill/>
          <a:ln w="9525">
            <a:noFill/>
            <a:miter lim="800000"/>
            <a:headEnd/>
            <a:tailEnd/>
          </a:ln>
        </p:spPr>
      </p:pic>
      <p:pic>
        <p:nvPicPr>
          <p:cNvPr id="13319" name="Picture 2"/>
          <p:cNvPicPr>
            <a:picLocks noChangeAspect="1" noChangeArrowheads="1"/>
          </p:cNvPicPr>
          <p:nvPr/>
        </p:nvPicPr>
        <p:blipFill>
          <a:blip r:embed="rId6" cstate="print"/>
          <a:srcRect/>
          <a:stretch>
            <a:fillRect/>
          </a:stretch>
        </p:blipFill>
        <p:spPr bwMode="auto">
          <a:xfrm>
            <a:off x="5922963" y="3849688"/>
            <a:ext cx="2865437" cy="2108200"/>
          </a:xfrm>
          <a:prstGeom prst="rect">
            <a:avLst/>
          </a:prstGeom>
          <a:noFill/>
          <a:ln w="9525">
            <a:noFill/>
            <a:miter lim="800000"/>
            <a:headEnd/>
            <a:tailEnd/>
          </a:ln>
        </p:spPr>
      </p:pic>
      <p:sp>
        <p:nvSpPr>
          <p:cNvPr id="13320" name="Rectangle 10"/>
          <p:cNvSpPr>
            <a:spLocks noChangeArrowheads="1"/>
          </p:cNvSpPr>
          <p:nvPr/>
        </p:nvSpPr>
        <p:spPr bwMode="auto">
          <a:xfrm>
            <a:off x="4284663" y="363538"/>
            <a:ext cx="1519237" cy="522287"/>
          </a:xfrm>
          <a:prstGeom prst="rect">
            <a:avLst/>
          </a:prstGeom>
          <a:noFill/>
          <a:ln w="9525">
            <a:noFill/>
            <a:miter lim="800000"/>
            <a:headEnd/>
            <a:tailEnd/>
          </a:ln>
        </p:spPr>
        <p:txBody>
          <a:bodyPr wrap="none">
            <a:spAutoFit/>
          </a:bodyPr>
          <a:lstStyle/>
          <a:p>
            <a:r>
              <a:rPr lang="en-US" sz="2800" b="1">
                <a:solidFill>
                  <a:srgbClr val="002060"/>
                </a:solidFill>
              </a:rPr>
              <a:t>PECVD </a:t>
            </a:r>
            <a:endParaRPr lang="fa-IR" sz="2800"/>
          </a:p>
        </p:txBody>
      </p:sp>
      <p:sp>
        <p:nvSpPr>
          <p:cNvPr id="13321" name="Rectangle 11"/>
          <p:cNvSpPr>
            <a:spLocks noChangeArrowheads="1"/>
          </p:cNvSpPr>
          <p:nvPr/>
        </p:nvSpPr>
        <p:spPr bwMode="auto">
          <a:xfrm>
            <a:off x="5019675" y="2238375"/>
            <a:ext cx="903288" cy="369888"/>
          </a:xfrm>
          <a:prstGeom prst="rect">
            <a:avLst/>
          </a:prstGeom>
          <a:noFill/>
          <a:ln w="9525">
            <a:noFill/>
            <a:miter lim="800000"/>
            <a:headEnd/>
            <a:tailEnd/>
          </a:ln>
        </p:spPr>
        <p:txBody>
          <a:bodyPr wrap="none">
            <a:spAutoFit/>
          </a:bodyPr>
          <a:lstStyle/>
          <a:p>
            <a:r>
              <a:rPr lang="en-US" b="1"/>
              <a:t>MWNT</a:t>
            </a:r>
            <a:endParaRPr lang="fa-IR" b="1"/>
          </a:p>
        </p:txBody>
      </p:sp>
      <p:sp>
        <p:nvSpPr>
          <p:cNvPr id="13322" name="Rectangle 12"/>
          <p:cNvSpPr>
            <a:spLocks noChangeArrowheads="1"/>
          </p:cNvSpPr>
          <p:nvPr/>
        </p:nvSpPr>
        <p:spPr bwMode="auto">
          <a:xfrm>
            <a:off x="5014913" y="4533900"/>
            <a:ext cx="863600" cy="369888"/>
          </a:xfrm>
          <a:prstGeom prst="rect">
            <a:avLst/>
          </a:prstGeom>
          <a:noFill/>
          <a:ln w="9525">
            <a:noFill/>
            <a:miter lim="800000"/>
            <a:headEnd/>
            <a:tailEnd/>
          </a:ln>
        </p:spPr>
        <p:txBody>
          <a:bodyPr wrap="none">
            <a:spAutoFit/>
          </a:bodyPr>
          <a:lstStyle/>
          <a:p>
            <a:r>
              <a:rPr lang="en-US" b="1"/>
              <a:t>SWNT</a:t>
            </a:r>
            <a:endParaRPr lang="fa-IR" b="1"/>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3321"/>
                                        </p:tgtEl>
                                        <p:attrNameLst>
                                          <p:attrName>style.visibility</p:attrName>
                                        </p:attrNameLst>
                                      </p:cBhvr>
                                      <p:to>
                                        <p:strVal val="visible"/>
                                      </p:to>
                                    </p:set>
                                    <p:anim calcmode="lin" valueType="num">
                                      <p:cBhvr additive="base">
                                        <p:cTn id="7" dur="500" fill="hold"/>
                                        <p:tgtEl>
                                          <p:spTgt spid="13321"/>
                                        </p:tgtEl>
                                        <p:attrNameLst>
                                          <p:attrName>ppt_x</p:attrName>
                                        </p:attrNameLst>
                                      </p:cBhvr>
                                      <p:tavLst>
                                        <p:tav tm="0">
                                          <p:val>
                                            <p:strVal val="0-#ppt_w/2"/>
                                          </p:val>
                                        </p:tav>
                                        <p:tav tm="100000">
                                          <p:val>
                                            <p:strVal val="#ppt_x"/>
                                          </p:val>
                                        </p:tav>
                                      </p:tavLst>
                                    </p:anim>
                                    <p:anim calcmode="lin" valueType="num">
                                      <p:cBhvr additive="base">
                                        <p:cTn id="8" dur="500" fill="hold"/>
                                        <p:tgtEl>
                                          <p:spTgt spid="13321"/>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3318"/>
                                        </p:tgtEl>
                                        <p:attrNameLst>
                                          <p:attrName>style.visibility</p:attrName>
                                        </p:attrNameLst>
                                      </p:cBhvr>
                                      <p:to>
                                        <p:strVal val="visible"/>
                                      </p:to>
                                    </p:set>
                                    <p:anim calcmode="lin" valueType="num">
                                      <p:cBhvr additive="base">
                                        <p:cTn id="11" dur="500" fill="hold"/>
                                        <p:tgtEl>
                                          <p:spTgt spid="13318"/>
                                        </p:tgtEl>
                                        <p:attrNameLst>
                                          <p:attrName>ppt_x</p:attrName>
                                        </p:attrNameLst>
                                      </p:cBhvr>
                                      <p:tavLst>
                                        <p:tav tm="0">
                                          <p:val>
                                            <p:strVal val="0-#ppt_w/2"/>
                                          </p:val>
                                        </p:tav>
                                        <p:tav tm="100000">
                                          <p:val>
                                            <p:strVal val="#ppt_x"/>
                                          </p:val>
                                        </p:tav>
                                      </p:tavLst>
                                    </p:anim>
                                    <p:anim calcmode="lin" valueType="num">
                                      <p:cBhvr additive="base">
                                        <p:cTn id="12" dur="500" fill="hold"/>
                                        <p:tgtEl>
                                          <p:spTgt spid="13318"/>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3322"/>
                                        </p:tgtEl>
                                        <p:attrNameLst>
                                          <p:attrName>style.visibility</p:attrName>
                                        </p:attrNameLst>
                                      </p:cBhvr>
                                      <p:to>
                                        <p:strVal val="visible"/>
                                      </p:to>
                                    </p:set>
                                    <p:anim calcmode="lin" valueType="num">
                                      <p:cBhvr additive="base">
                                        <p:cTn id="17" dur="500" fill="hold"/>
                                        <p:tgtEl>
                                          <p:spTgt spid="13322"/>
                                        </p:tgtEl>
                                        <p:attrNameLst>
                                          <p:attrName>ppt_x</p:attrName>
                                        </p:attrNameLst>
                                      </p:cBhvr>
                                      <p:tavLst>
                                        <p:tav tm="0">
                                          <p:val>
                                            <p:strVal val="#ppt_x"/>
                                          </p:val>
                                        </p:tav>
                                        <p:tav tm="100000">
                                          <p:val>
                                            <p:strVal val="#ppt_x"/>
                                          </p:val>
                                        </p:tav>
                                      </p:tavLst>
                                    </p:anim>
                                    <p:anim calcmode="lin" valueType="num">
                                      <p:cBhvr additive="base">
                                        <p:cTn id="18" dur="500" fill="hold"/>
                                        <p:tgtEl>
                                          <p:spTgt spid="13322"/>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3319"/>
                                        </p:tgtEl>
                                        <p:attrNameLst>
                                          <p:attrName>style.visibility</p:attrName>
                                        </p:attrNameLst>
                                      </p:cBhvr>
                                      <p:to>
                                        <p:strVal val="visible"/>
                                      </p:to>
                                    </p:set>
                                    <p:anim calcmode="lin" valueType="num">
                                      <p:cBhvr additive="base">
                                        <p:cTn id="21" dur="500" fill="hold"/>
                                        <p:tgtEl>
                                          <p:spTgt spid="13319"/>
                                        </p:tgtEl>
                                        <p:attrNameLst>
                                          <p:attrName>ppt_x</p:attrName>
                                        </p:attrNameLst>
                                      </p:cBhvr>
                                      <p:tavLst>
                                        <p:tav tm="0">
                                          <p:val>
                                            <p:strVal val="#ppt_x"/>
                                          </p:val>
                                        </p:tav>
                                        <p:tav tm="100000">
                                          <p:val>
                                            <p:strVal val="#ppt_x"/>
                                          </p:val>
                                        </p:tav>
                                      </p:tavLst>
                                    </p:anim>
                                    <p:anim calcmode="lin" valueType="num">
                                      <p:cBhvr additive="base">
                                        <p:cTn id="22" dur="500" fill="hold"/>
                                        <p:tgtEl>
                                          <p:spTgt spid="133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21" grpId="0"/>
      <p:bldP spid="1332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606731CB-3A3A-4156-8305-E6885D624B24}" type="slidenum">
              <a:rPr lang="en-US" smtClean="0">
                <a:solidFill>
                  <a:srgbClr val="000000"/>
                </a:solidFill>
              </a:rPr>
              <a:pPr>
                <a:defRPr/>
              </a:pPr>
              <a:t>13</a:t>
            </a:fld>
            <a:endParaRPr lang="en-US" dirty="0">
              <a:solidFill>
                <a:srgbClr val="000000"/>
              </a:solidFill>
            </a:endParaRPr>
          </a:p>
        </p:txBody>
      </p:sp>
      <p:pic>
        <p:nvPicPr>
          <p:cNvPr id="14339" name="Picture 2"/>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395288" y="1989138"/>
            <a:ext cx="2689225" cy="3900487"/>
          </a:xfrm>
          <a:prstGeom prst="rect">
            <a:avLst/>
          </a:prstGeom>
          <a:noFill/>
          <a:ln w="9525">
            <a:noFill/>
            <a:miter lim="800000"/>
            <a:headEnd/>
            <a:tailEnd/>
          </a:ln>
        </p:spPr>
      </p:pic>
      <p:sp>
        <p:nvSpPr>
          <p:cNvPr id="14340" name="Rectangle 3"/>
          <p:cNvSpPr>
            <a:spLocks noChangeArrowheads="1"/>
          </p:cNvSpPr>
          <p:nvPr/>
        </p:nvSpPr>
        <p:spPr bwMode="auto">
          <a:xfrm>
            <a:off x="2700338" y="404813"/>
            <a:ext cx="5230812" cy="400050"/>
          </a:xfrm>
          <a:prstGeom prst="rect">
            <a:avLst/>
          </a:prstGeom>
          <a:noFill/>
          <a:ln w="9525">
            <a:noFill/>
            <a:miter lim="800000"/>
            <a:headEnd/>
            <a:tailEnd/>
          </a:ln>
        </p:spPr>
        <p:txBody>
          <a:bodyPr wrap="none">
            <a:spAutoFit/>
          </a:bodyPr>
          <a:lstStyle/>
          <a:p>
            <a:r>
              <a:rPr lang="en-US" sz="2000" b="1">
                <a:solidFill>
                  <a:srgbClr val="002060"/>
                </a:solidFill>
              </a:rPr>
              <a:t>Combination of PECVD and Thermal CVD</a:t>
            </a:r>
            <a:endParaRPr lang="fa-IR" sz="2000" b="1">
              <a:solidFill>
                <a:srgbClr val="002060"/>
              </a:solidFill>
            </a:endParaRPr>
          </a:p>
        </p:txBody>
      </p:sp>
      <p:pic>
        <p:nvPicPr>
          <p:cNvPr id="14341" name="Picture 2"/>
          <p:cNvPicPr>
            <a:picLocks noChangeAspect="1" noChangeArrowheads="1"/>
          </p:cNvPicPr>
          <p:nvPr/>
        </p:nvPicPr>
        <p:blipFill>
          <a:blip r:embed="rId3" cstate="print"/>
          <a:srcRect/>
          <a:stretch>
            <a:fillRect/>
          </a:stretch>
        </p:blipFill>
        <p:spPr bwMode="auto">
          <a:xfrm>
            <a:off x="4614863" y="1989138"/>
            <a:ext cx="3321050" cy="2643187"/>
          </a:xfrm>
          <a:prstGeom prst="rect">
            <a:avLst/>
          </a:prstGeom>
          <a:noFill/>
          <a:ln w="9525">
            <a:noFill/>
            <a:miter lim="800000"/>
            <a:headEnd/>
            <a:tailEnd/>
          </a:ln>
        </p:spPr>
      </p:pic>
      <p:sp>
        <p:nvSpPr>
          <p:cNvPr id="6" name="Rectangle 5"/>
          <p:cNvSpPr/>
          <p:nvPr/>
        </p:nvSpPr>
        <p:spPr>
          <a:xfrm>
            <a:off x="4067175" y="1619250"/>
            <a:ext cx="4271963" cy="369888"/>
          </a:xfrm>
          <a:prstGeom prst="rect">
            <a:avLst/>
          </a:prstGeom>
        </p:spPr>
        <p:txBody>
          <a:bodyPr wrap="none">
            <a:spAutoFit/>
          </a:bodyPr>
          <a:lstStyle/>
          <a:p>
            <a:pPr>
              <a:defRPr/>
            </a:pPr>
            <a:r>
              <a:rPr lang="en-US" b="1" dirty="0">
                <a:solidFill>
                  <a:schemeClr val="tx2">
                    <a:lumMod val="50000"/>
                  </a:schemeClr>
                </a:solidFill>
              </a:rPr>
              <a:t>PECVD 1MIN / THERMAL CVD 60 MIN</a:t>
            </a:r>
            <a:endParaRPr lang="fa-IR" b="1" dirty="0">
              <a:solidFill>
                <a:schemeClr val="tx2">
                  <a:lumMod val="50000"/>
                </a:schemeClr>
              </a:solidFill>
            </a:endParaRPr>
          </a:p>
        </p:txBody>
      </p:sp>
      <p:sp>
        <p:nvSpPr>
          <p:cNvPr id="14343" name="TextBox 9"/>
          <p:cNvSpPr txBox="1">
            <a:spLocks noChangeArrowheads="1"/>
          </p:cNvSpPr>
          <p:nvPr/>
        </p:nvSpPr>
        <p:spPr bwMode="auto">
          <a:xfrm>
            <a:off x="-228600" y="685800"/>
            <a:ext cx="1676400" cy="369888"/>
          </a:xfrm>
          <a:prstGeom prst="rect">
            <a:avLst/>
          </a:prstGeom>
          <a:noFill/>
          <a:ln w="9525">
            <a:noFill/>
            <a:miter lim="800000"/>
            <a:headEnd/>
            <a:tailEnd/>
          </a:ln>
        </p:spPr>
        <p:txBody>
          <a:bodyPr>
            <a:spAutoFit/>
          </a:bodyPr>
          <a:lstStyle/>
          <a:p>
            <a:pPr algn="ctr" rtl="1"/>
            <a:r>
              <a:rPr lang="fa-IR" sz="900" b="1">
                <a:solidFill>
                  <a:schemeClr val="bg1"/>
                </a:solidFill>
                <a:latin typeface="Calibri" pitchFamily="34" charset="0"/>
                <a:cs typeface="B Nazanin" pitchFamily="2" charset="-78"/>
              </a:rPr>
              <a:t>دانشگاه علم و صنعت ایران</a:t>
            </a:r>
          </a:p>
          <a:p>
            <a:pPr algn="ctr" rtl="1"/>
            <a:r>
              <a:rPr lang="fa-IR" sz="900" b="1">
                <a:solidFill>
                  <a:schemeClr val="bg1"/>
                </a:solidFill>
                <a:latin typeface="Calibri" pitchFamily="34" charset="0"/>
                <a:cs typeface="B Nazanin" pitchFamily="2" charset="-78"/>
              </a:rPr>
              <a:t>دانشکده برق</a:t>
            </a:r>
            <a:endParaRPr lang="en-US" sz="900" b="1">
              <a:solidFill>
                <a:schemeClr val="bg1"/>
              </a:solidFill>
              <a:latin typeface="Calibri" pitchFamily="34" charset="0"/>
              <a:cs typeface="B Nazanin" pitchFamily="2" charset="-78"/>
            </a:endParaRPr>
          </a:p>
        </p:txBody>
      </p:sp>
      <p:grpSp>
        <p:nvGrpSpPr>
          <p:cNvPr id="14344" name="Group 14"/>
          <p:cNvGrpSpPr>
            <a:grpSpLocks/>
          </p:cNvGrpSpPr>
          <p:nvPr/>
        </p:nvGrpSpPr>
        <p:grpSpPr bwMode="auto">
          <a:xfrm>
            <a:off x="304800" y="0"/>
            <a:ext cx="457200" cy="784225"/>
            <a:chOff x="4500563" y="225425"/>
            <a:chExt cx="833437" cy="1454150"/>
          </a:xfrm>
        </p:grpSpPr>
        <p:pic>
          <p:nvPicPr>
            <p:cNvPr id="14345" name="Picture 6" descr="aarm"/>
            <p:cNvPicPr>
              <a:picLocks noChangeAspect="1" noChangeArrowheads="1"/>
            </p:cNvPicPr>
            <p:nvPr/>
          </p:nvPicPr>
          <p:blipFill>
            <a:blip r:embed="rId4" cstate="print"/>
            <a:srcRect/>
            <a:stretch>
              <a:fillRect/>
            </a:stretch>
          </p:blipFill>
          <p:spPr bwMode="auto">
            <a:xfrm>
              <a:off x="4500563" y="857250"/>
              <a:ext cx="833437" cy="822325"/>
            </a:xfrm>
            <a:prstGeom prst="rect">
              <a:avLst/>
            </a:prstGeom>
            <a:noFill/>
            <a:ln w="9525">
              <a:noFill/>
              <a:miter lim="800000"/>
              <a:headEnd/>
              <a:tailEnd/>
            </a:ln>
          </p:spPr>
        </p:pic>
        <p:pic>
          <p:nvPicPr>
            <p:cNvPr id="14346" name="Picture 7" descr="fireanim"/>
            <p:cNvPicPr>
              <a:picLocks noChangeAspect="1" noChangeArrowheads="1" noCrop="1"/>
            </p:cNvPicPr>
            <p:nvPr/>
          </p:nvPicPr>
          <p:blipFill>
            <a:blip r:embed="rId5" cstate="print"/>
            <a:srcRect/>
            <a:stretch>
              <a:fillRect/>
            </a:stretch>
          </p:blipFill>
          <p:spPr bwMode="auto">
            <a:xfrm>
              <a:off x="4811712" y="225425"/>
              <a:ext cx="217488" cy="688975"/>
            </a:xfrm>
            <a:prstGeom prst="rect">
              <a:avLst/>
            </a:prstGeom>
            <a:noFill/>
            <a:ln w="9525">
              <a:noFill/>
              <a:miter lim="800000"/>
              <a:headEnd/>
              <a:tailEnd/>
            </a:ln>
          </p:spPr>
        </p:pic>
      </p:gr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48"/>
          <p:cNvSpPr>
            <a:spLocks/>
          </p:cNvSpPr>
          <p:nvPr/>
        </p:nvSpPr>
        <p:spPr bwMode="auto">
          <a:xfrm>
            <a:off x="661988" y="317500"/>
            <a:ext cx="7820025" cy="6223000"/>
          </a:xfrm>
          <a:prstGeom prst="rect">
            <a:avLst/>
          </a:prstGeom>
          <a:noFill/>
          <a:ln w="9525">
            <a:noFill/>
            <a:miter lim="800000"/>
            <a:headEnd/>
            <a:tailEnd/>
          </a:ln>
        </p:spPr>
        <p:txBody>
          <a:bodyPr lIns="80175" tIns="40087" rIns="80175" bIns="40087"/>
          <a:lstStyle/>
          <a:p>
            <a:endParaRPr lang="fa-IR"/>
          </a:p>
        </p:txBody>
      </p:sp>
      <p:sp>
        <p:nvSpPr>
          <p:cNvPr id="10243" name="Text Box 253"/>
          <p:cNvSpPr txBox="1">
            <a:spLocks/>
          </p:cNvSpPr>
          <p:nvPr/>
        </p:nvSpPr>
        <p:spPr bwMode="auto">
          <a:xfrm>
            <a:off x="3649663" y="377825"/>
            <a:ext cx="1895475"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l" rtl="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l" rtl="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l" rtl="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l" rtl="0" eaLnBrk="0" fontAlgn="base" hangingPunct="0">
              <a:spcBef>
                <a:spcPct val="0"/>
              </a:spcBef>
              <a:spcAft>
                <a:spcPct val="0"/>
              </a:spcAft>
              <a:defRPr>
                <a:solidFill>
                  <a:schemeClr val="tx1"/>
                </a:solidFill>
                <a:latin typeface="Arial" pitchFamily="34" charset="0"/>
                <a:cs typeface="Arial" pitchFamily="34" charset="0"/>
              </a:defRPr>
            </a:lvl9pPr>
          </a:lstStyle>
          <a:p>
            <a:pPr algn="ctr">
              <a:defRPr/>
            </a:pPr>
            <a:r>
              <a:rPr lang="fa-IR" sz="2800" b="1" dirty="0" smtClean="0">
                <a:solidFill>
                  <a:schemeClr val="tx2">
                    <a:lumMod val="75000"/>
                  </a:schemeClr>
                </a:solidFill>
                <a:cs typeface="B Titr" pitchFamily="2" charset="-78"/>
              </a:rPr>
              <a:t>قوس الکتریکی</a:t>
            </a:r>
            <a:endParaRPr lang="en-US" sz="2800" b="1" dirty="0">
              <a:solidFill>
                <a:schemeClr val="tx2">
                  <a:lumMod val="75000"/>
                </a:schemeClr>
              </a:solidFill>
              <a:cs typeface="B Titr" pitchFamily="2" charset="-78"/>
            </a:endParaRPr>
          </a:p>
        </p:txBody>
      </p:sp>
      <p:sp>
        <p:nvSpPr>
          <p:cNvPr id="15364" name="TextBox 9"/>
          <p:cNvSpPr txBox="1">
            <a:spLocks noChangeArrowheads="1"/>
          </p:cNvSpPr>
          <p:nvPr/>
        </p:nvSpPr>
        <p:spPr bwMode="auto">
          <a:xfrm>
            <a:off x="-228600" y="685800"/>
            <a:ext cx="1676400" cy="369888"/>
          </a:xfrm>
          <a:prstGeom prst="rect">
            <a:avLst/>
          </a:prstGeom>
          <a:noFill/>
          <a:ln w="9525">
            <a:noFill/>
            <a:miter lim="800000"/>
            <a:headEnd/>
            <a:tailEnd/>
          </a:ln>
        </p:spPr>
        <p:txBody>
          <a:bodyPr>
            <a:spAutoFit/>
          </a:bodyPr>
          <a:lstStyle/>
          <a:p>
            <a:pPr algn="ctr" rtl="1"/>
            <a:r>
              <a:rPr lang="fa-IR" sz="900" b="1">
                <a:solidFill>
                  <a:schemeClr val="bg1"/>
                </a:solidFill>
                <a:latin typeface="Calibri" pitchFamily="34" charset="0"/>
                <a:cs typeface="B Nazanin" pitchFamily="2" charset="-78"/>
              </a:rPr>
              <a:t>دانشگاه علم و صنعت ایران</a:t>
            </a:r>
          </a:p>
          <a:p>
            <a:pPr algn="ctr" rtl="1"/>
            <a:r>
              <a:rPr lang="fa-IR" sz="900" b="1">
                <a:solidFill>
                  <a:schemeClr val="bg1"/>
                </a:solidFill>
                <a:latin typeface="Calibri" pitchFamily="34" charset="0"/>
                <a:cs typeface="B Nazanin" pitchFamily="2" charset="-78"/>
              </a:rPr>
              <a:t>دانشکده برق</a:t>
            </a:r>
            <a:endParaRPr lang="en-US" sz="900" b="1">
              <a:solidFill>
                <a:schemeClr val="bg1"/>
              </a:solidFill>
              <a:latin typeface="Calibri" pitchFamily="34" charset="0"/>
              <a:cs typeface="B Nazanin" pitchFamily="2" charset="-78"/>
            </a:endParaRPr>
          </a:p>
        </p:txBody>
      </p:sp>
      <p:grpSp>
        <p:nvGrpSpPr>
          <p:cNvPr id="15365" name="Group 14"/>
          <p:cNvGrpSpPr>
            <a:grpSpLocks/>
          </p:cNvGrpSpPr>
          <p:nvPr/>
        </p:nvGrpSpPr>
        <p:grpSpPr bwMode="auto">
          <a:xfrm>
            <a:off x="304800" y="0"/>
            <a:ext cx="457200" cy="784225"/>
            <a:chOff x="4500563" y="225425"/>
            <a:chExt cx="833437" cy="1454150"/>
          </a:xfrm>
        </p:grpSpPr>
        <p:pic>
          <p:nvPicPr>
            <p:cNvPr id="15379" name="Picture 6" descr="aarm"/>
            <p:cNvPicPr>
              <a:picLocks noChangeAspect="1" noChangeArrowheads="1"/>
            </p:cNvPicPr>
            <p:nvPr/>
          </p:nvPicPr>
          <p:blipFill>
            <a:blip r:embed="rId2" cstate="print"/>
            <a:srcRect/>
            <a:stretch>
              <a:fillRect/>
            </a:stretch>
          </p:blipFill>
          <p:spPr bwMode="auto">
            <a:xfrm>
              <a:off x="4500563" y="857250"/>
              <a:ext cx="833437" cy="822325"/>
            </a:xfrm>
            <a:prstGeom prst="rect">
              <a:avLst/>
            </a:prstGeom>
            <a:noFill/>
            <a:ln w="9525">
              <a:noFill/>
              <a:miter lim="800000"/>
              <a:headEnd/>
              <a:tailEnd/>
            </a:ln>
          </p:spPr>
        </p:pic>
        <p:pic>
          <p:nvPicPr>
            <p:cNvPr id="15380" name="Picture 7" descr="fireanim"/>
            <p:cNvPicPr>
              <a:picLocks noChangeAspect="1" noChangeArrowheads="1" noCrop="1"/>
            </p:cNvPicPr>
            <p:nvPr/>
          </p:nvPicPr>
          <p:blipFill>
            <a:blip r:embed="rId3" cstate="print"/>
            <a:srcRect/>
            <a:stretch>
              <a:fillRect/>
            </a:stretch>
          </p:blipFill>
          <p:spPr bwMode="auto">
            <a:xfrm>
              <a:off x="4811712" y="225425"/>
              <a:ext cx="217488" cy="688975"/>
            </a:xfrm>
            <a:prstGeom prst="rect">
              <a:avLst/>
            </a:prstGeom>
            <a:noFill/>
            <a:ln w="9525">
              <a:noFill/>
              <a:miter lim="800000"/>
              <a:headEnd/>
              <a:tailEnd/>
            </a:ln>
          </p:spPr>
        </p:pic>
      </p:grpSp>
      <p:sp>
        <p:nvSpPr>
          <p:cNvPr id="2" name="Slide Number Placeholder 1"/>
          <p:cNvSpPr>
            <a:spLocks noGrp="1"/>
          </p:cNvSpPr>
          <p:nvPr>
            <p:ph type="sldNum" sz="quarter" idx="12"/>
          </p:nvPr>
        </p:nvSpPr>
        <p:spPr/>
        <p:txBody>
          <a:bodyPr/>
          <a:lstStyle/>
          <a:p>
            <a:pPr>
              <a:defRPr/>
            </a:pPr>
            <a:fld id="{1FE2B675-EFF4-45E9-9C23-5C0B060481FD}" type="slidenum">
              <a:rPr lang="en-US" smtClean="0">
                <a:solidFill>
                  <a:srgbClr val="000000"/>
                </a:solidFill>
              </a:rPr>
              <a:pPr>
                <a:defRPr/>
              </a:pPr>
              <a:t>14</a:t>
            </a:fld>
            <a:endParaRPr lang="en-US" dirty="0">
              <a:solidFill>
                <a:srgbClr val="000000"/>
              </a:solidFill>
            </a:endParaRPr>
          </a:p>
        </p:txBody>
      </p:sp>
      <p:sp>
        <p:nvSpPr>
          <p:cNvPr id="141" name="Rounded Rectangle 140"/>
          <p:cNvSpPr/>
          <p:nvPr/>
        </p:nvSpPr>
        <p:spPr>
          <a:xfrm>
            <a:off x="1534359" y="2994240"/>
            <a:ext cx="6324600" cy="990600"/>
          </a:xfrm>
          <a:prstGeom prst="roundRect">
            <a:avLst/>
          </a:prstGeom>
          <a:ln/>
        </p:spPr>
        <p:style>
          <a:lnRef idx="0">
            <a:schemeClr val="accent5"/>
          </a:lnRef>
          <a:fillRef idx="3">
            <a:schemeClr val="accent5"/>
          </a:fillRef>
          <a:effectRef idx="3">
            <a:schemeClr val="accent5"/>
          </a:effectRef>
          <a:fontRef idx="minor">
            <a:schemeClr val="lt1"/>
          </a:fontRef>
        </p:style>
        <p:txBody>
          <a:bodyPr anchor="ctr"/>
          <a:lstStyle/>
          <a:p>
            <a:pPr algn="ctr" rtl="1">
              <a:defRPr/>
            </a:pPr>
            <a:r>
              <a:rPr lang="fa-IR" sz="2000" b="1" dirty="0">
                <a:cs typeface="B Nazanin" pitchFamily="2" charset="-78"/>
              </a:rPr>
              <a:t>فرآیند ایجاد قوس:  </a:t>
            </a:r>
            <a:r>
              <a:rPr lang="fa-IR" b="1" dirty="0">
                <a:cs typeface="B Nazanin" pitchFamily="2" charset="-78"/>
              </a:rPr>
              <a:t>تخلیه</a:t>
            </a:r>
            <a:r>
              <a:rPr lang="en-US" b="1" dirty="0">
                <a:cs typeface="B Nazanin" pitchFamily="2" charset="-78"/>
              </a:rPr>
              <a:t> </a:t>
            </a:r>
            <a:r>
              <a:rPr lang="fa-IR" b="1" dirty="0">
                <a:cs typeface="B Nazanin" pitchFamily="2" charset="-78"/>
              </a:rPr>
              <a:t> </a:t>
            </a:r>
            <a:r>
              <a:rPr lang="en-US" sz="1600" dirty="0">
                <a:latin typeface="Times New Roman" pitchFamily="18" charset="0"/>
                <a:cs typeface="Times New Roman" pitchFamily="18" charset="0"/>
              </a:rPr>
              <a:t>DC</a:t>
            </a:r>
            <a:r>
              <a:rPr lang="fa-IR" sz="1600" dirty="0">
                <a:latin typeface="Times New Roman" pitchFamily="18" charset="0"/>
                <a:cs typeface="Times New Roman" pitchFamily="18" charset="0"/>
              </a:rPr>
              <a:t> </a:t>
            </a:r>
            <a:r>
              <a:rPr lang="fa-IR" b="1" dirty="0">
                <a:cs typeface="B Nazanin" pitchFamily="2" charset="-78"/>
              </a:rPr>
              <a:t>در یک گاز خنثی (مثل آرگون یا هلیم) میان الکترودهای گرافیت.</a:t>
            </a:r>
            <a:endParaRPr lang="en-US" b="1" dirty="0">
              <a:cs typeface="B Nazanin" pitchFamily="2" charset="-78"/>
            </a:endParaRPr>
          </a:p>
        </p:txBody>
      </p:sp>
      <p:sp>
        <p:nvSpPr>
          <p:cNvPr id="142" name="Rounded Rectangle 141"/>
          <p:cNvSpPr/>
          <p:nvPr/>
        </p:nvSpPr>
        <p:spPr>
          <a:xfrm>
            <a:off x="1372200" y="3984840"/>
            <a:ext cx="6688183" cy="1371600"/>
          </a:xfrm>
          <a:prstGeom prst="roundRect">
            <a:avLst/>
          </a:prstGeom>
          <a:ln/>
        </p:spPr>
        <p:style>
          <a:lnRef idx="0">
            <a:schemeClr val="accent5"/>
          </a:lnRef>
          <a:fillRef idx="3">
            <a:schemeClr val="accent5"/>
          </a:fillRef>
          <a:effectRef idx="3">
            <a:schemeClr val="accent5"/>
          </a:effectRef>
          <a:fontRef idx="minor">
            <a:schemeClr val="lt1"/>
          </a:fontRef>
        </p:style>
        <p:txBody>
          <a:bodyPr anchor="ctr"/>
          <a:lstStyle/>
          <a:p>
            <a:pPr algn="ctr" rtl="1">
              <a:defRPr/>
            </a:pPr>
            <a:r>
              <a:rPr lang="fa-IR" sz="2000" b="1" dirty="0">
                <a:cs typeface="B Nazanin" pitchFamily="2" charset="-78"/>
              </a:rPr>
              <a:t>فرآیند ساخت: </a:t>
            </a:r>
            <a:r>
              <a:rPr lang="fa-IR" b="1" dirty="0">
                <a:cs typeface="B Nazanin" pitchFamily="2" charset="-78"/>
              </a:rPr>
              <a:t>قوس الکتریکی، یک آند گرافیتی توخالی را که با یک فلز و پودر گرافیت در کنار هم قرار گرفته اند ،بخار می کند. محصول بدست آمده  نانو لوله های کربنی تک لایه در مخلوطی از نانو لوله چندلایه و دوده بدست می آید.</a:t>
            </a:r>
            <a:endParaRPr lang="en-US" b="1" dirty="0">
              <a:cs typeface="B Nazanin" pitchFamily="2" charset="-78"/>
            </a:endParaRPr>
          </a:p>
        </p:txBody>
      </p:sp>
      <p:sp>
        <p:nvSpPr>
          <p:cNvPr id="143" name="Rounded Rectangle 142"/>
          <p:cNvSpPr/>
          <p:nvPr/>
        </p:nvSpPr>
        <p:spPr>
          <a:xfrm>
            <a:off x="1534359" y="5356440"/>
            <a:ext cx="6324600" cy="990600"/>
          </a:xfrm>
          <a:prstGeom prst="roundRect">
            <a:avLst/>
          </a:prstGeom>
          <a:ln/>
        </p:spPr>
        <p:style>
          <a:lnRef idx="0">
            <a:schemeClr val="accent5"/>
          </a:lnRef>
          <a:fillRef idx="3">
            <a:schemeClr val="accent5"/>
          </a:fillRef>
          <a:effectRef idx="3">
            <a:schemeClr val="accent5"/>
          </a:effectRef>
          <a:fontRef idx="minor">
            <a:schemeClr val="lt1"/>
          </a:fontRef>
        </p:style>
        <p:txBody>
          <a:bodyPr anchor="ctr"/>
          <a:lstStyle/>
          <a:p>
            <a:pPr algn="ctr" rtl="1">
              <a:defRPr/>
            </a:pPr>
            <a:r>
              <a:rPr lang="fa-IR" b="1" dirty="0">
                <a:cs typeface="B Nazanin" pitchFamily="2" charset="-78"/>
              </a:rPr>
              <a:t>اندازه نانولوله ها: توزیع قطر نانو لوله ها در حدود 7 الی 2 نانومتر است.</a:t>
            </a:r>
            <a:endParaRPr lang="en-US" b="1" dirty="0">
              <a:cs typeface="B Nazanin" pitchFamily="2" charset="-78"/>
            </a:endParaRPr>
          </a:p>
        </p:txBody>
      </p:sp>
      <p:sp>
        <p:nvSpPr>
          <p:cNvPr id="144" name="Right Arrow 143"/>
          <p:cNvSpPr/>
          <p:nvPr/>
        </p:nvSpPr>
        <p:spPr>
          <a:xfrm flipH="1">
            <a:off x="6892925" y="1274763"/>
            <a:ext cx="1933575" cy="990600"/>
          </a:xfrm>
          <a:prstGeom prst="rightArrow">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r>
              <a:rPr lang="fa-IR" sz="2000" b="1" dirty="0">
                <a:cs typeface="B Nazanin" pitchFamily="2" charset="-78"/>
              </a:rPr>
              <a:t>تاریخچه</a:t>
            </a:r>
            <a:endParaRPr lang="en-US" sz="2000" b="1" dirty="0">
              <a:cs typeface="B Nazanin" pitchFamily="2" charset="-78"/>
            </a:endParaRPr>
          </a:p>
        </p:txBody>
      </p:sp>
      <p:sp>
        <p:nvSpPr>
          <p:cNvPr id="145" name="Rounded Rectangle 144"/>
          <p:cNvSpPr/>
          <p:nvPr/>
        </p:nvSpPr>
        <p:spPr>
          <a:xfrm>
            <a:off x="2843213" y="1055688"/>
            <a:ext cx="3960812" cy="1866900"/>
          </a:xfrm>
          <a:prstGeom prst="roundRect">
            <a:avLst/>
          </a:prstGeom>
        </p:spPr>
        <p:style>
          <a:lnRef idx="1">
            <a:schemeClr val="accent5"/>
          </a:lnRef>
          <a:fillRef idx="3">
            <a:schemeClr val="accent5"/>
          </a:fillRef>
          <a:effectRef idx="2">
            <a:schemeClr val="accent5"/>
          </a:effectRef>
          <a:fontRef idx="minor">
            <a:schemeClr val="lt1"/>
          </a:fontRef>
        </p:style>
        <p:txBody>
          <a:bodyPr anchor="ctr"/>
          <a:lstStyle/>
          <a:p>
            <a:pPr algn="just" rtl="1">
              <a:defRPr/>
            </a:pPr>
            <a:r>
              <a:rPr lang="fa-IR" b="1" dirty="0">
                <a:cs typeface="B Nazanin" pitchFamily="2" charset="-78"/>
              </a:rPr>
              <a:t>اين روش نخستين بار توسط ايجيما در سال 1993 براي توليد نانولوله‌هاي تک ديواره به کار گرفته شد. در سال 1997، ژُرنت </a:t>
            </a:r>
            <a:r>
              <a:rPr lang="en-US" b="1" dirty="0">
                <a:cs typeface="B Nazanin" pitchFamily="2" charset="-78"/>
              </a:rPr>
              <a:t>(</a:t>
            </a:r>
            <a:r>
              <a:rPr lang="en-US" b="1" dirty="0" err="1">
                <a:cs typeface="+mj-cs"/>
              </a:rPr>
              <a:t>journet</a:t>
            </a:r>
            <a:r>
              <a:rPr lang="en-US" b="1" dirty="0">
                <a:cs typeface="+mj-cs"/>
              </a:rPr>
              <a:t>)</a:t>
            </a:r>
            <a:r>
              <a:rPr lang="fa-IR" b="1" dirty="0">
                <a:cs typeface="B Nazanin" pitchFamily="2" charset="-78"/>
              </a:rPr>
              <a:t>و همکارانش با بهينه‌سازي پارامترهاي فرايند، توانستند نانولوله‌هاي تک ديواره با خلوص و راندمان بالا به دست آورند. </a:t>
            </a:r>
            <a:endParaRPr lang="en-US" b="1" dirty="0">
              <a:cs typeface="B Nazanin" pitchFamily="2" charset="-78"/>
            </a:endParaRPr>
          </a:p>
        </p:txBody>
      </p:sp>
      <p:pic>
        <p:nvPicPr>
          <p:cNvPr id="15378" name="Picture 2"/>
          <p:cNvPicPr>
            <a:picLocks noChangeAspect="1"/>
          </p:cNvPicPr>
          <p:nvPr/>
        </p:nvPicPr>
        <p:blipFill>
          <a:blip r:embed="rId4" cstate="print"/>
          <a:srcRect/>
          <a:stretch>
            <a:fillRect/>
          </a:stretch>
        </p:blipFill>
        <p:spPr bwMode="auto">
          <a:xfrm>
            <a:off x="1049338" y="1055688"/>
            <a:ext cx="1704975" cy="18669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44"/>
                                        </p:tgtEl>
                                        <p:attrNameLst>
                                          <p:attrName>style.visibility</p:attrName>
                                        </p:attrNameLst>
                                      </p:cBhvr>
                                      <p:to>
                                        <p:strVal val="visible"/>
                                      </p:to>
                                    </p:set>
                                    <p:anim calcmode="lin" valueType="num">
                                      <p:cBhvr additive="base">
                                        <p:cTn id="7" dur="500" fill="hold"/>
                                        <p:tgtEl>
                                          <p:spTgt spid="144"/>
                                        </p:tgtEl>
                                        <p:attrNameLst>
                                          <p:attrName>ppt_x</p:attrName>
                                        </p:attrNameLst>
                                      </p:cBhvr>
                                      <p:tavLst>
                                        <p:tav tm="0">
                                          <p:val>
                                            <p:strVal val="1+#ppt_w/2"/>
                                          </p:val>
                                        </p:tav>
                                        <p:tav tm="100000">
                                          <p:val>
                                            <p:strVal val="#ppt_x"/>
                                          </p:val>
                                        </p:tav>
                                      </p:tavLst>
                                    </p:anim>
                                    <p:anim calcmode="lin" valueType="num">
                                      <p:cBhvr additive="base">
                                        <p:cTn id="8" dur="500" fill="hold"/>
                                        <p:tgtEl>
                                          <p:spTgt spid="144"/>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145"/>
                                        </p:tgtEl>
                                        <p:attrNameLst>
                                          <p:attrName>style.visibility</p:attrName>
                                        </p:attrNameLst>
                                      </p:cBhvr>
                                      <p:to>
                                        <p:strVal val="visible"/>
                                      </p:to>
                                    </p:set>
                                    <p:anim calcmode="lin" valueType="num">
                                      <p:cBhvr additive="base">
                                        <p:cTn id="11" dur="500" fill="hold"/>
                                        <p:tgtEl>
                                          <p:spTgt spid="145"/>
                                        </p:tgtEl>
                                        <p:attrNameLst>
                                          <p:attrName>ppt_x</p:attrName>
                                        </p:attrNameLst>
                                      </p:cBhvr>
                                      <p:tavLst>
                                        <p:tav tm="0">
                                          <p:val>
                                            <p:strVal val="1+#ppt_w/2"/>
                                          </p:val>
                                        </p:tav>
                                        <p:tav tm="100000">
                                          <p:val>
                                            <p:strVal val="#ppt_x"/>
                                          </p:val>
                                        </p:tav>
                                      </p:tavLst>
                                    </p:anim>
                                    <p:anim calcmode="lin" valueType="num">
                                      <p:cBhvr additive="base">
                                        <p:cTn id="12" dur="500" fill="hold"/>
                                        <p:tgtEl>
                                          <p:spTgt spid="145"/>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5378"/>
                                        </p:tgtEl>
                                        <p:attrNameLst>
                                          <p:attrName>style.visibility</p:attrName>
                                        </p:attrNameLst>
                                      </p:cBhvr>
                                      <p:to>
                                        <p:strVal val="visible"/>
                                      </p:to>
                                    </p:set>
                                    <p:anim calcmode="lin" valueType="num">
                                      <p:cBhvr additive="base">
                                        <p:cTn id="15" dur="500" fill="hold"/>
                                        <p:tgtEl>
                                          <p:spTgt spid="15378"/>
                                        </p:tgtEl>
                                        <p:attrNameLst>
                                          <p:attrName>ppt_x</p:attrName>
                                        </p:attrNameLst>
                                      </p:cBhvr>
                                      <p:tavLst>
                                        <p:tav tm="0">
                                          <p:val>
                                            <p:strVal val="1+#ppt_w/2"/>
                                          </p:val>
                                        </p:tav>
                                        <p:tav tm="100000">
                                          <p:val>
                                            <p:strVal val="#ppt_x"/>
                                          </p:val>
                                        </p:tav>
                                      </p:tavLst>
                                    </p:anim>
                                    <p:anim calcmode="lin" valueType="num">
                                      <p:cBhvr additive="base">
                                        <p:cTn id="16" dur="500" fill="hold"/>
                                        <p:tgtEl>
                                          <p:spTgt spid="15378"/>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41"/>
                                        </p:tgtEl>
                                        <p:attrNameLst>
                                          <p:attrName>style.visibility</p:attrName>
                                        </p:attrNameLst>
                                      </p:cBhvr>
                                      <p:to>
                                        <p:strVal val="visible"/>
                                      </p:to>
                                    </p:set>
                                    <p:animEffect transition="in" filter="fade">
                                      <p:cBhvr>
                                        <p:cTn id="21" dur="1000"/>
                                        <p:tgtEl>
                                          <p:spTgt spid="141"/>
                                        </p:tgtEl>
                                      </p:cBhvr>
                                    </p:animEffect>
                                    <p:anim calcmode="lin" valueType="num">
                                      <p:cBhvr>
                                        <p:cTn id="22" dur="1000" fill="hold"/>
                                        <p:tgtEl>
                                          <p:spTgt spid="141"/>
                                        </p:tgtEl>
                                        <p:attrNameLst>
                                          <p:attrName>ppt_x</p:attrName>
                                        </p:attrNameLst>
                                      </p:cBhvr>
                                      <p:tavLst>
                                        <p:tav tm="0">
                                          <p:val>
                                            <p:strVal val="#ppt_x"/>
                                          </p:val>
                                        </p:tav>
                                        <p:tav tm="100000">
                                          <p:val>
                                            <p:strVal val="#ppt_x"/>
                                          </p:val>
                                        </p:tav>
                                      </p:tavLst>
                                    </p:anim>
                                    <p:anim calcmode="lin" valueType="num">
                                      <p:cBhvr>
                                        <p:cTn id="23" dur="1000" fill="hold"/>
                                        <p:tgtEl>
                                          <p:spTgt spid="141"/>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42"/>
                                        </p:tgtEl>
                                        <p:attrNameLst>
                                          <p:attrName>style.visibility</p:attrName>
                                        </p:attrNameLst>
                                      </p:cBhvr>
                                      <p:to>
                                        <p:strVal val="visible"/>
                                      </p:to>
                                    </p:set>
                                    <p:animEffect transition="in" filter="fade">
                                      <p:cBhvr>
                                        <p:cTn id="28" dur="1000"/>
                                        <p:tgtEl>
                                          <p:spTgt spid="142"/>
                                        </p:tgtEl>
                                      </p:cBhvr>
                                    </p:animEffect>
                                    <p:anim calcmode="lin" valueType="num">
                                      <p:cBhvr>
                                        <p:cTn id="29" dur="1000" fill="hold"/>
                                        <p:tgtEl>
                                          <p:spTgt spid="142"/>
                                        </p:tgtEl>
                                        <p:attrNameLst>
                                          <p:attrName>ppt_x</p:attrName>
                                        </p:attrNameLst>
                                      </p:cBhvr>
                                      <p:tavLst>
                                        <p:tav tm="0">
                                          <p:val>
                                            <p:strVal val="#ppt_x"/>
                                          </p:val>
                                        </p:tav>
                                        <p:tav tm="100000">
                                          <p:val>
                                            <p:strVal val="#ppt_x"/>
                                          </p:val>
                                        </p:tav>
                                      </p:tavLst>
                                    </p:anim>
                                    <p:anim calcmode="lin" valueType="num">
                                      <p:cBhvr>
                                        <p:cTn id="30" dur="1000" fill="hold"/>
                                        <p:tgtEl>
                                          <p:spTgt spid="142"/>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43"/>
                                        </p:tgtEl>
                                        <p:attrNameLst>
                                          <p:attrName>style.visibility</p:attrName>
                                        </p:attrNameLst>
                                      </p:cBhvr>
                                      <p:to>
                                        <p:strVal val="visible"/>
                                      </p:to>
                                    </p:set>
                                    <p:animEffect transition="in" filter="fade">
                                      <p:cBhvr>
                                        <p:cTn id="35" dur="1000"/>
                                        <p:tgtEl>
                                          <p:spTgt spid="143"/>
                                        </p:tgtEl>
                                      </p:cBhvr>
                                    </p:animEffect>
                                    <p:anim calcmode="lin" valueType="num">
                                      <p:cBhvr>
                                        <p:cTn id="36" dur="1000" fill="hold"/>
                                        <p:tgtEl>
                                          <p:spTgt spid="143"/>
                                        </p:tgtEl>
                                        <p:attrNameLst>
                                          <p:attrName>ppt_x</p:attrName>
                                        </p:attrNameLst>
                                      </p:cBhvr>
                                      <p:tavLst>
                                        <p:tav tm="0">
                                          <p:val>
                                            <p:strVal val="#ppt_x"/>
                                          </p:val>
                                        </p:tav>
                                        <p:tav tm="100000">
                                          <p:val>
                                            <p:strVal val="#ppt_x"/>
                                          </p:val>
                                        </p:tav>
                                      </p:tavLst>
                                    </p:anim>
                                    <p:anim calcmode="lin" valueType="num">
                                      <p:cBhvr>
                                        <p:cTn id="37" dur="1000" fill="hold"/>
                                        <p:tgtEl>
                                          <p:spTgt spid="1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4" grpId="0" animBg="1"/>
      <p:bldP spid="14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55F7E0EF-3BC2-458C-BA94-97BC1C08F8A7}" type="slidenum">
              <a:rPr lang="en-US" smtClean="0">
                <a:solidFill>
                  <a:srgbClr val="000000"/>
                </a:solidFill>
              </a:rPr>
              <a:pPr>
                <a:defRPr/>
              </a:pPr>
              <a:t>15</a:t>
            </a:fld>
            <a:endParaRPr lang="en-US" dirty="0">
              <a:solidFill>
                <a:srgbClr val="000000"/>
              </a:solidFill>
            </a:endParaRPr>
          </a:p>
        </p:txBody>
      </p:sp>
      <p:pic>
        <p:nvPicPr>
          <p:cNvPr id="16387" name="Picture 2"/>
          <p:cNvPicPr>
            <a:picLocks noChangeAspect="1"/>
          </p:cNvPicPr>
          <p:nvPr/>
        </p:nvPicPr>
        <p:blipFill>
          <a:blip r:embed="rId2" cstate="print">
            <a:clrChange>
              <a:clrFrom>
                <a:srgbClr val="FFFDFE"/>
              </a:clrFrom>
              <a:clrTo>
                <a:srgbClr val="FFFDFE">
                  <a:alpha val="0"/>
                </a:srgbClr>
              </a:clrTo>
            </a:clrChange>
          </a:blip>
          <a:srcRect/>
          <a:stretch>
            <a:fillRect/>
          </a:stretch>
        </p:blipFill>
        <p:spPr bwMode="auto">
          <a:xfrm>
            <a:off x="107950" y="2205038"/>
            <a:ext cx="4895850" cy="3175000"/>
          </a:xfrm>
          <a:prstGeom prst="rect">
            <a:avLst/>
          </a:prstGeom>
          <a:noFill/>
          <a:ln w="9525">
            <a:noFill/>
            <a:miter lim="800000"/>
            <a:headEnd/>
            <a:tailEnd/>
          </a:ln>
        </p:spPr>
      </p:pic>
      <p:sp>
        <p:nvSpPr>
          <p:cNvPr id="4" name="Text Box 253"/>
          <p:cNvSpPr txBox="1">
            <a:spLocks/>
          </p:cNvSpPr>
          <p:nvPr/>
        </p:nvSpPr>
        <p:spPr bwMode="auto">
          <a:xfrm>
            <a:off x="3649663" y="377825"/>
            <a:ext cx="1895475"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l" rtl="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l" rtl="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l" rtl="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l" rtl="0" eaLnBrk="0" fontAlgn="base" hangingPunct="0">
              <a:spcBef>
                <a:spcPct val="0"/>
              </a:spcBef>
              <a:spcAft>
                <a:spcPct val="0"/>
              </a:spcAft>
              <a:defRPr>
                <a:solidFill>
                  <a:schemeClr val="tx1"/>
                </a:solidFill>
                <a:latin typeface="Arial" pitchFamily="34" charset="0"/>
                <a:cs typeface="Arial" pitchFamily="34" charset="0"/>
              </a:defRPr>
            </a:lvl9pPr>
          </a:lstStyle>
          <a:p>
            <a:pPr algn="ctr">
              <a:defRPr/>
            </a:pPr>
            <a:r>
              <a:rPr lang="fa-IR" sz="2800" b="1" dirty="0" smtClean="0">
                <a:solidFill>
                  <a:schemeClr val="tx2">
                    <a:lumMod val="75000"/>
                  </a:schemeClr>
                </a:solidFill>
                <a:cs typeface="B Titr" pitchFamily="2" charset="-78"/>
              </a:rPr>
              <a:t>قوس الکتریکی</a:t>
            </a:r>
            <a:endParaRPr lang="en-US" sz="2800" b="1" dirty="0">
              <a:solidFill>
                <a:schemeClr val="tx2">
                  <a:lumMod val="75000"/>
                </a:schemeClr>
              </a:solidFill>
              <a:cs typeface="B Titr" pitchFamily="2" charset="-78"/>
            </a:endParaRPr>
          </a:p>
        </p:txBody>
      </p:sp>
      <p:sp>
        <p:nvSpPr>
          <p:cNvPr id="3" name="TextBox 2"/>
          <p:cNvSpPr txBox="1"/>
          <p:nvPr/>
        </p:nvSpPr>
        <p:spPr>
          <a:xfrm>
            <a:off x="5651500" y="1844675"/>
            <a:ext cx="3168650" cy="3540125"/>
          </a:xfrm>
          <a:prstGeom prst="rect">
            <a:avLst/>
          </a:prstGeom>
          <a:noFill/>
        </p:spPr>
        <p:txBody>
          <a:bodyPr rtlCol="1">
            <a:spAutoFit/>
          </a:bodyPr>
          <a:lstStyle/>
          <a:p>
            <a:pPr marL="285750" indent="-285750" algn="just" rtl="1">
              <a:buFont typeface="Wingdings" pitchFamily="2" charset="2"/>
              <a:buChar char="§"/>
              <a:defRPr/>
            </a:pPr>
            <a:r>
              <a:rPr lang="fa-IR" sz="1600" dirty="0">
                <a:solidFill>
                  <a:schemeClr val="tx2">
                    <a:lumMod val="50000"/>
                  </a:schemeClr>
                </a:solidFill>
                <a:cs typeface="B Titr" pitchFamily="2" charset="-78"/>
              </a:rPr>
              <a:t>استفاده از دو میله گرافیتی به عنوان الکترودهای آند و کاتد</a:t>
            </a:r>
          </a:p>
          <a:p>
            <a:pPr marL="285750" indent="-285750" algn="just" rtl="1">
              <a:buFont typeface="Wingdings" pitchFamily="2" charset="2"/>
              <a:buChar char="§"/>
              <a:defRPr/>
            </a:pPr>
            <a:r>
              <a:rPr lang="fa-IR" sz="1600" dirty="0">
                <a:solidFill>
                  <a:schemeClr val="tx2">
                    <a:lumMod val="50000"/>
                  </a:schemeClr>
                </a:solidFill>
                <a:cs typeface="B Titr" pitchFamily="2" charset="-78"/>
              </a:rPr>
              <a:t>الکترود آند دارای حفره ای با مخلوط پودر گرافیت و کاتالیست ها</a:t>
            </a:r>
          </a:p>
          <a:p>
            <a:pPr marL="285750" indent="-285750" algn="just" rtl="1">
              <a:buFont typeface="Wingdings" pitchFamily="2" charset="2"/>
              <a:buChar char="§"/>
              <a:defRPr/>
            </a:pPr>
            <a:r>
              <a:rPr lang="fa-IR" sz="1600" dirty="0">
                <a:solidFill>
                  <a:schemeClr val="tx2">
                    <a:lumMod val="50000"/>
                  </a:schemeClr>
                </a:solidFill>
                <a:cs typeface="B Titr" pitchFamily="2" charset="-78"/>
              </a:rPr>
              <a:t>پس از برقراری خلا، گاز هلیوم وارد مخزن می شود</a:t>
            </a:r>
          </a:p>
          <a:p>
            <a:pPr marL="285750" indent="-285750" algn="just" rtl="1">
              <a:buFont typeface="Wingdings" pitchFamily="2" charset="2"/>
              <a:buChar char="§"/>
              <a:defRPr/>
            </a:pPr>
            <a:r>
              <a:rPr lang="fa-IR" sz="1600" dirty="0">
                <a:solidFill>
                  <a:schemeClr val="tx2">
                    <a:lumMod val="50000"/>
                  </a:schemeClr>
                </a:solidFill>
                <a:cs typeface="B Titr" pitchFamily="2" charset="-78"/>
              </a:rPr>
              <a:t>عبور جریان </a:t>
            </a:r>
            <a:r>
              <a:rPr lang="en-US" sz="1600" b="1" dirty="0">
                <a:solidFill>
                  <a:schemeClr val="tx2">
                    <a:lumMod val="50000"/>
                  </a:schemeClr>
                </a:solidFill>
                <a:cs typeface="+mj-cs"/>
              </a:rPr>
              <a:t>DC</a:t>
            </a:r>
            <a:r>
              <a:rPr lang="fa-IR" sz="1600" dirty="0">
                <a:solidFill>
                  <a:schemeClr val="tx2">
                    <a:lumMod val="50000"/>
                  </a:schemeClr>
                </a:solidFill>
                <a:cs typeface="B Titr" pitchFamily="2" charset="-78"/>
              </a:rPr>
              <a:t> 50 تا 100 آمپر از میان دو الکترود</a:t>
            </a:r>
          </a:p>
          <a:p>
            <a:pPr marL="285750" indent="-285750" algn="just" rtl="1">
              <a:buFont typeface="Wingdings" pitchFamily="2" charset="2"/>
              <a:buChar char="§"/>
              <a:defRPr/>
            </a:pPr>
            <a:r>
              <a:rPr lang="fa-IR" sz="1600" dirty="0">
                <a:solidFill>
                  <a:schemeClr val="tx2">
                    <a:lumMod val="50000"/>
                  </a:schemeClr>
                </a:solidFill>
                <a:cs typeface="B Titr" pitchFamily="2" charset="-78"/>
              </a:rPr>
              <a:t>تولید قوس الکتریکی بین دو الکترود</a:t>
            </a:r>
          </a:p>
          <a:p>
            <a:pPr marL="285750" indent="-285750" algn="just" rtl="1">
              <a:buFont typeface="Wingdings" pitchFamily="2" charset="2"/>
              <a:buChar char="§"/>
              <a:defRPr/>
            </a:pPr>
            <a:r>
              <a:rPr lang="fa-IR" sz="1600" dirty="0">
                <a:solidFill>
                  <a:schemeClr val="tx2">
                    <a:lumMod val="50000"/>
                  </a:schemeClr>
                </a:solidFill>
                <a:cs typeface="B Titr" pitchFamily="2" charset="-78"/>
              </a:rPr>
              <a:t>گرمای حاصل ازقوس الکتریکی باعث تبخیر و یونیزه شدن آند تو خالی</a:t>
            </a:r>
          </a:p>
          <a:p>
            <a:pPr marL="285750" indent="-285750" algn="just" rtl="1">
              <a:buFont typeface="Wingdings" pitchFamily="2" charset="2"/>
              <a:buChar char="§"/>
              <a:defRPr/>
            </a:pPr>
            <a:r>
              <a:rPr lang="fa-IR" sz="1600" dirty="0">
                <a:solidFill>
                  <a:schemeClr val="tx2">
                    <a:lumMod val="50000"/>
                  </a:schemeClr>
                </a:solidFill>
                <a:cs typeface="B Titr" pitchFamily="2" charset="-78"/>
              </a:rPr>
              <a:t>کربن های بخار شده به سمت کاتد حرکت کرده و با گرفتن الکترون ها بر روی کاتد شروع به رشد می کنند.</a:t>
            </a:r>
          </a:p>
        </p:txBody>
      </p:sp>
      <p:sp>
        <p:nvSpPr>
          <p:cNvPr id="16390" name="TextBox 9"/>
          <p:cNvSpPr txBox="1">
            <a:spLocks noChangeArrowheads="1"/>
          </p:cNvSpPr>
          <p:nvPr/>
        </p:nvSpPr>
        <p:spPr bwMode="auto">
          <a:xfrm>
            <a:off x="-228600" y="685800"/>
            <a:ext cx="1676400" cy="369888"/>
          </a:xfrm>
          <a:prstGeom prst="rect">
            <a:avLst/>
          </a:prstGeom>
          <a:noFill/>
          <a:ln w="9525">
            <a:noFill/>
            <a:miter lim="800000"/>
            <a:headEnd/>
            <a:tailEnd/>
          </a:ln>
        </p:spPr>
        <p:txBody>
          <a:bodyPr>
            <a:spAutoFit/>
          </a:bodyPr>
          <a:lstStyle/>
          <a:p>
            <a:pPr algn="ctr" rtl="1"/>
            <a:r>
              <a:rPr lang="fa-IR" sz="900" b="1">
                <a:solidFill>
                  <a:schemeClr val="bg1"/>
                </a:solidFill>
                <a:latin typeface="Calibri" pitchFamily="34" charset="0"/>
                <a:cs typeface="B Nazanin" pitchFamily="2" charset="-78"/>
              </a:rPr>
              <a:t>دانشگاه علم و صنعت ایران</a:t>
            </a:r>
          </a:p>
          <a:p>
            <a:pPr algn="ctr" rtl="1"/>
            <a:r>
              <a:rPr lang="fa-IR" sz="900" b="1">
                <a:solidFill>
                  <a:schemeClr val="bg1"/>
                </a:solidFill>
                <a:latin typeface="Calibri" pitchFamily="34" charset="0"/>
                <a:cs typeface="B Nazanin" pitchFamily="2" charset="-78"/>
              </a:rPr>
              <a:t>دانشکده برق</a:t>
            </a:r>
            <a:endParaRPr lang="en-US" sz="900" b="1">
              <a:solidFill>
                <a:schemeClr val="bg1"/>
              </a:solidFill>
              <a:latin typeface="Calibri" pitchFamily="34" charset="0"/>
              <a:cs typeface="B Nazanin" pitchFamily="2" charset="-78"/>
            </a:endParaRPr>
          </a:p>
        </p:txBody>
      </p:sp>
      <p:grpSp>
        <p:nvGrpSpPr>
          <p:cNvPr id="16391" name="Group 14"/>
          <p:cNvGrpSpPr>
            <a:grpSpLocks/>
          </p:cNvGrpSpPr>
          <p:nvPr/>
        </p:nvGrpSpPr>
        <p:grpSpPr bwMode="auto">
          <a:xfrm>
            <a:off x="304800" y="0"/>
            <a:ext cx="457200" cy="784225"/>
            <a:chOff x="4500563" y="225425"/>
            <a:chExt cx="833437" cy="1454150"/>
          </a:xfrm>
        </p:grpSpPr>
        <p:pic>
          <p:nvPicPr>
            <p:cNvPr id="16392" name="Picture 6" descr="aarm"/>
            <p:cNvPicPr>
              <a:picLocks noChangeAspect="1" noChangeArrowheads="1"/>
            </p:cNvPicPr>
            <p:nvPr/>
          </p:nvPicPr>
          <p:blipFill>
            <a:blip r:embed="rId3" cstate="print"/>
            <a:srcRect/>
            <a:stretch>
              <a:fillRect/>
            </a:stretch>
          </p:blipFill>
          <p:spPr bwMode="auto">
            <a:xfrm>
              <a:off x="4500563" y="857250"/>
              <a:ext cx="833437" cy="822325"/>
            </a:xfrm>
            <a:prstGeom prst="rect">
              <a:avLst/>
            </a:prstGeom>
            <a:noFill/>
            <a:ln w="9525">
              <a:noFill/>
              <a:miter lim="800000"/>
              <a:headEnd/>
              <a:tailEnd/>
            </a:ln>
          </p:spPr>
        </p:pic>
        <p:pic>
          <p:nvPicPr>
            <p:cNvPr id="16393" name="Picture 7" descr="fireanim"/>
            <p:cNvPicPr>
              <a:picLocks noChangeAspect="1" noChangeArrowheads="1" noCrop="1"/>
            </p:cNvPicPr>
            <p:nvPr/>
          </p:nvPicPr>
          <p:blipFill>
            <a:blip r:embed="rId4" cstate="print"/>
            <a:srcRect/>
            <a:stretch>
              <a:fillRect/>
            </a:stretch>
          </p:blipFill>
          <p:spPr bwMode="auto">
            <a:xfrm>
              <a:off x="4811712" y="225425"/>
              <a:ext cx="217488" cy="688975"/>
            </a:xfrm>
            <a:prstGeom prst="rect">
              <a:avLst/>
            </a:prstGeom>
            <a:noFill/>
            <a:ln w="9525">
              <a:noFill/>
              <a:miter lim="800000"/>
              <a:headEnd/>
              <a:tailEnd/>
            </a:ln>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6387"/>
                                        </p:tgtEl>
                                        <p:attrNameLst>
                                          <p:attrName>style.visibility</p:attrName>
                                        </p:attrNameLst>
                                      </p:cBhvr>
                                      <p:to>
                                        <p:strVal val="visible"/>
                                      </p:to>
                                    </p:set>
                                    <p:animEffect transition="in" filter="wipe(down)">
                                      <p:cBhvr>
                                        <p:cTn id="7" dur="500"/>
                                        <p:tgtEl>
                                          <p:spTgt spid="1638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5EBFEDD3-719F-4909-9979-E9C1921E6EDF}" type="slidenum">
              <a:rPr lang="en-US" smtClean="0">
                <a:solidFill>
                  <a:srgbClr val="000000"/>
                </a:solidFill>
              </a:rPr>
              <a:pPr>
                <a:defRPr/>
              </a:pPr>
              <a:t>16</a:t>
            </a:fld>
            <a:endParaRPr lang="en-US" dirty="0">
              <a:solidFill>
                <a:srgbClr val="000000"/>
              </a:solidFill>
            </a:endParaRPr>
          </a:p>
        </p:txBody>
      </p:sp>
      <p:sp>
        <p:nvSpPr>
          <p:cNvPr id="4" name="Text Box 253"/>
          <p:cNvSpPr txBox="1">
            <a:spLocks/>
          </p:cNvSpPr>
          <p:nvPr/>
        </p:nvSpPr>
        <p:spPr bwMode="auto">
          <a:xfrm>
            <a:off x="3649663" y="377825"/>
            <a:ext cx="1895475"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l" rtl="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l" rtl="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l" rtl="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l" rtl="0" eaLnBrk="0" fontAlgn="base" hangingPunct="0">
              <a:spcBef>
                <a:spcPct val="0"/>
              </a:spcBef>
              <a:spcAft>
                <a:spcPct val="0"/>
              </a:spcAft>
              <a:defRPr>
                <a:solidFill>
                  <a:schemeClr val="tx1"/>
                </a:solidFill>
                <a:latin typeface="Arial" pitchFamily="34" charset="0"/>
                <a:cs typeface="Arial" pitchFamily="34" charset="0"/>
              </a:defRPr>
            </a:lvl9pPr>
          </a:lstStyle>
          <a:p>
            <a:pPr algn="ctr">
              <a:defRPr/>
            </a:pPr>
            <a:r>
              <a:rPr lang="fa-IR" sz="2800" b="1" dirty="0" smtClean="0">
                <a:solidFill>
                  <a:schemeClr val="tx2">
                    <a:lumMod val="75000"/>
                  </a:schemeClr>
                </a:solidFill>
                <a:cs typeface="B Titr" pitchFamily="2" charset="-78"/>
              </a:rPr>
              <a:t>قوس الکتریکی</a:t>
            </a:r>
            <a:endParaRPr lang="en-US" sz="2800" b="1" dirty="0">
              <a:solidFill>
                <a:schemeClr val="tx2">
                  <a:lumMod val="75000"/>
                </a:schemeClr>
              </a:solidFill>
              <a:cs typeface="B Titr" pitchFamily="2" charset="-78"/>
            </a:endParaRPr>
          </a:p>
        </p:txBody>
      </p:sp>
      <p:sp>
        <p:nvSpPr>
          <p:cNvPr id="3" name="TextBox 2"/>
          <p:cNvSpPr txBox="1"/>
          <p:nvPr/>
        </p:nvSpPr>
        <p:spPr>
          <a:xfrm>
            <a:off x="1547813" y="1557338"/>
            <a:ext cx="6264275" cy="1630362"/>
          </a:xfrm>
          <a:prstGeom prst="rect">
            <a:avLst/>
          </a:prstGeom>
          <a:noFill/>
        </p:spPr>
        <p:txBody>
          <a:bodyPr rtlCol="1">
            <a:spAutoFit/>
          </a:bodyPr>
          <a:lstStyle/>
          <a:p>
            <a:pPr algn="r" rtl="1">
              <a:defRPr/>
            </a:pPr>
            <a:r>
              <a:rPr lang="fa-IR" dirty="0">
                <a:solidFill>
                  <a:schemeClr val="tx2">
                    <a:lumMod val="50000"/>
                  </a:schemeClr>
                </a:solidFill>
                <a:cs typeface="B Titr" pitchFamily="2" charset="-78"/>
              </a:rPr>
              <a:t>محصول این روش معمولا نانولوله های چند دیواره می باشد. که آن وابسته به:</a:t>
            </a:r>
          </a:p>
          <a:p>
            <a:pPr algn="r" rtl="1">
              <a:defRPr/>
            </a:pPr>
            <a:endParaRPr lang="fa-IR" sz="1600" dirty="0">
              <a:solidFill>
                <a:schemeClr val="tx2">
                  <a:lumMod val="50000"/>
                </a:schemeClr>
              </a:solidFill>
              <a:cs typeface="B Titr" pitchFamily="2" charset="-78"/>
            </a:endParaRPr>
          </a:p>
          <a:p>
            <a:pPr marL="285750" indent="-285750" algn="r" rtl="1">
              <a:buFont typeface="Wingdings" pitchFamily="2" charset="2"/>
              <a:buChar char="ü"/>
              <a:defRPr/>
            </a:pPr>
            <a:r>
              <a:rPr lang="fa-IR" sz="1600" dirty="0">
                <a:solidFill>
                  <a:schemeClr val="tx2">
                    <a:lumMod val="50000"/>
                  </a:schemeClr>
                </a:solidFill>
                <a:cs typeface="B Titr" pitchFamily="2" charset="-78"/>
              </a:rPr>
              <a:t>جریان قوس الکتریکی</a:t>
            </a:r>
          </a:p>
          <a:p>
            <a:pPr marL="285750" indent="-285750" algn="r" rtl="1">
              <a:buFont typeface="Wingdings" pitchFamily="2" charset="2"/>
              <a:buChar char="ü"/>
              <a:defRPr/>
            </a:pPr>
            <a:r>
              <a:rPr lang="fa-IR" sz="1600" dirty="0">
                <a:solidFill>
                  <a:schemeClr val="tx2">
                    <a:lumMod val="50000"/>
                  </a:schemeClr>
                </a:solidFill>
                <a:cs typeface="B Titr" pitchFamily="2" charset="-78"/>
              </a:rPr>
              <a:t>فشار محفظه</a:t>
            </a:r>
          </a:p>
          <a:p>
            <a:pPr marL="285750" indent="-285750" algn="r" rtl="1">
              <a:buFont typeface="Wingdings" pitchFamily="2" charset="2"/>
              <a:buChar char="ü"/>
              <a:defRPr/>
            </a:pPr>
            <a:r>
              <a:rPr lang="fa-IR" sz="1600" dirty="0">
                <a:solidFill>
                  <a:schemeClr val="tx2">
                    <a:lumMod val="50000"/>
                  </a:schemeClr>
                </a:solidFill>
                <a:cs typeface="B Titr" pitchFamily="2" charset="-78"/>
              </a:rPr>
              <a:t>گاز ورودی به محفظه</a:t>
            </a:r>
          </a:p>
        </p:txBody>
      </p:sp>
      <p:sp>
        <p:nvSpPr>
          <p:cNvPr id="5" name="TextBox 4"/>
          <p:cNvSpPr txBox="1"/>
          <p:nvPr/>
        </p:nvSpPr>
        <p:spPr>
          <a:xfrm>
            <a:off x="1258888" y="3938588"/>
            <a:ext cx="6553200" cy="1108075"/>
          </a:xfrm>
          <a:prstGeom prst="rect">
            <a:avLst/>
          </a:prstGeom>
          <a:noFill/>
        </p:spPr>
        <p:txBody>
          <a:bodyPr rtlCol="1">
            <a:spAutoFit/>
          </a:bodyPr>
          <a:lstStyle/>
          <a:p>
            <a:pPr algn="r" rtl="1">
              <a:defRPr/>
            </a:pPr>
            <a:r>
              <a:rPr lang="fa-IR" dirty="0">
                <a:solidFill>
                  <a:schemeClr val="tx2">
                    <a:lumMod val="50000"/>
                  </a:schemeClr>
                </a:solidFill>
                <a:cs typeface="B Titr" pitchFamily="2" charset="-78"/>
              </a:rPr>
              <a:t>عیوب این روش:</a:t>
            </a:r>
          </a:p>
          <a:p>
            <a:pPr algn="r" rtl="1">
              <a:defRPr/>
            </a:pPr>
            <a:endParaRPr lang="fa-IR" sz="1600" dirty="0">
              <a:solidFill>
                <a:schemeClr val="tx2">
                  <a:lumMod val="50000"/>
                </a:schemeClr>
              </a:solidFill>
              <a:cs typeface="B Titr" pitchFamily="2" charset="-78"/>
            </a:endParaRPr>
          </a:p>
          <a:p>
            <a:pPr marL="285750" indent="-285750" algn="r" rtl="1">
              <a:buFont typeface="Wingdings" pitchFamily="2" charset="2"/>
              <a:buChar char="q"/>
              <a:defRPr/>
            </a:pPr>
            <a:r>
              <a:rPr lang="fa-IR" sz="1600" dirty="0">
                <a:solidFill>
                  <a:schemeClr val="tx2">
                    <a:lumMod val="50000"/>
                  </a:schemeClr>
                </a:solidFill>
                <a:cs typeface="B Titr" pitchFamily="2" charset="-78"/>
              </a:rPr>
              <a:t>مقدار کربن آمورف تولید شده در این روش زیاد می باشد.</a:t>
            </a:r>
          </a:p>
          <a:p>
            <a:pPr marL="285750" indent="-285750" algn="r" rtl="1">
              <a:buFont typeface="Wingdings" pitchFamily="2" charset="2"/>
              <a:buChar char="q"/>
              <a:defRPr/>
            </a:pPr>
            <a:r>
              <a:rPr lang="fa-IR" sz="1600" dirty="0">
                <a:solidFill>
                  <a:schemeClr val="tx2">
                    <a:lumMod val="50000"/>
                  </a:schemeClr>
                </a:solidFill>
                <a:cs typeface="B Titr" pitchFamily="2" charset="-78"/>
              </a:rPr>
              <a:t>اندازه الکترودها و راکتور ، راندمان واکنش را محدود می سازند.</a:t>
            </a:r>
          </a:p>
        </p:txBody>
      </p:sp>
      <p:sp>
        <p:nvSpPr>
          <p:cNvPr id="17414" name="TextBox 9"/>
          <p:cNvSpPr txBox="1">
            <a:spLocks noChangeArrowheads="1"/>
          </p:cNvSpPr>
          <p:nvPr/>
        </p:nvSpPr>
        <p:spPr bwMode="auto">
          <a:xfrm>
            <a:off x="-228600" y="685800"/>
            <a:ext cx="1676400" cy="369888"/>
          </a:xfrm>
          <a:prstGeom prst="rect">
            <a:avLst/>
          </a:prstGeom>
          <a:noFill/>
          <a:ln w="9525">
            <a:noFill/>
            <a:miter lim="800000"/>
            <a:headEnd/>
            <a:tailEnd/>
          </a:ln>
        </p:spPr>
        <p:txBody>
          <a:bodyPr>
            <a:spAutoFit/>
          </a:bodyPr>
          <a:lstStyle/>
          <a:p>
            <a:pPr algn="ctr" rtl="1"/>
            <a:r>
              <a:rPr lang="fa-IR" sz="900" b="1">
                <a:solidFill>
                  <a:schemeClr val="bg1"/>
                </a:solidFill>
                <a:latin typeface="Calibri" pitchFamily="34" charset="0"/>
                <a:cs typeface="B Nazanin" pitchFamily="2" charset="-78"/>
              </a:rPr>
              <a:t>دانشگاه علم و صنعت ایران</a:t>
            </a:r>
          </a:p>
          <a:p>
            <a:pPr algn="ctr" rtl="1"/>
            <a:r>
              <a:rPr lang="fa-IR" sz="900" b="1">
                <a:solidFill>
                  <a:schemeClr val="bg1"/>
                </a:solidFill>
                <a:latin typeface="Calibri" pitchFamily="34" charset="0"/>
                <a:cs typeface="B Nazanin" pitchFamily="2" charset="-78"/>
              </a:rPr>
              <a:t>دانشکده برق</a:t>
            </a:r>
            <a:endParaRPr lang="en-US" sz="900" b="1">
              <a:solidFill>
                <a:schemeClr val="bg1"/>
              </a:solidFill>
              <a:latin typeface="Calibri" pitchFamily="34" charset="0"/>
              <a:cs typeface="B Nazanin" pitchFamily="2" charset="-78"/>
            </a:endParaRPr>
          </a:p>
        </p:txBody>
      </p:sp>
      <p:grpSp>
        <p:nvGrpSpPr>
          <p:cNvPr id="17415" name="Group 14"/>
          <p:cNvGrpSpPr>
            <a:grpSpLocks/>
          </p:cNvGrpSpPr>
          <p:nvPr/>
        </p:nvGrpSpPr>
        <p:grpSpPr bwMode="auto">
          <a:xfrm>
            <a:off x="304800" y="0"/>
            <a:ext cx="457200" cy="784225"/>
            <a:chOff x="4500563" y="225425"/>
            <a:chExt cx="833437" cy="1454150"/>
          </a:xfrm>
        </p:grpSpPr>
        <p:pic>
          <p:nvPicPr>
            <p:cNvPr id="17416" name="Picture 6" descr="aarm"/>
            <p:cNvPicPr>
              <a:picLocks noChangeAspect="1" noChangeArrowheads="1"/>
            </p:cNvPicPr>
            <p:nvPr/>
          </p:nvPicPr>
          <p:blipFill>
            <a:blip r:embed="rId2" cstate="print"/>
            <a:srcRect/>
            <a:stretch>
              <a:fillRect/>
            </a:stretch>
          </p:blipFill>
          <p:spPr bwMode="auto">
            <a:xfrm>
              <a:off x="4500563" y="857250"/>
              <a:ext cx="833437" cy="822325"/>
            </a:xfrm>
            <a:prstGeom prst="rect">
              <a:avLst/>
            </a:prstGeom>
            <a:noFill/>
            <a:ln w="9525">
              <a:noFill/>
              <a:miter lim="800000"/>
              <a:headEnd/>
              <a:tailEnd/>
            </a:ln>
          </p:spPr>
        </p:pic>
        <p:pic>
          <p:nvPicPr>
            <p:cNvPr id="17417" name="Picture 7" descr="fireanim"/>
            <p:cNvPicPr>
              <a:picLocks noChangeAspect="1" noChangeArrowheads="1" noCrop="1"/>
            </p:cNvPicPr>
            <p:nvPr/>
          </p:nvPicPr>
          <p:blipFill>
            <a:blip r:embed="rId3" cstate="print"/>
            <a:srcRect/>
            <a:stretch>
              <a:fillRect/>
            </a:stretch>
          </p:blipFill>
          <p:spPr bwMode="auto">
            <a:xfrm>
              <a:off x="4811712" y="225425"/>
              <a:ext cx="217488" cy="688975"/>
            </a:xfrm>
            <a:prstGeom prst="rect">
              <a:avLst/>
            </a:prstGeom>
            <a:noFill/>
            <a:ln w="9525">
              <a:noFill/>
              <a:miter lim="800000"/>
              <a:headEnd/>
              <a:tailEnd/>
            </a:ln>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528"/>
          <p:cNvSpPr>
            <a:spLocks/>
          </p:cNvSpPr>
          <p:nvPr/>
        </p:nvSpPr>
        <p:spPr bwMode="auto">
          <a:xfrm>
            <a:off x="661988" y="317500"/>
            <a:ext cx="7820025" cy="6223000"/>
          </a:xfrm>
          <a:prstGeom prst="rect">
            <a:avLst/>
          </a:prstGeom>
          <a:noFill/>
          <a:ln w="9525">
            <a:noFill/>
            <a:miter lim="800000"/>
            <a:headEnd/>
            <a:tailEnd/>
          </a:ln>
        </p:spPr>
        <p:txBody>
          <a:bodyPr lIns="80175" tIns="40087" rIns="80175" bIns="40087"/>
          <a:lstStyle/>
          <a:p>
            <a:endParaRPr lang="fa-IR"/>
          </a:p>
        </p:txBody>
      </p:sp>
      <p:sp>
        <p:nvSpPr>
          <p:cNvPr id="18435" name="TextBox 9"/>
          <p:cNvSpPr txBox="1">
            <a:spLocks noChangeArrowheads="1"/>
          </p:cNvSpPr>
          <p:nvPr/>
        </p:nvSpPr>
        <p:spPr bwMode="auto">
          <a:xfrm>
            <a:off x="-228600" y="685800"/>
            <a:ext cx="1676400" cy="369888"/>
          </a:xfrm>
          <a:prstGeom prst="rect">
            <a:avLst/>
          </a:prstGeom>
          <a:noFill/>
          <a:ln w="9525">
            <a:noFill/>
            <a:miter lim="800000"/>
            <a:headEnd/>
            <a:tailEnd/>
          </a:ln>
        </p:spPr>
        <p:txBody>
          <a:bodyPr>
            <a:spAutoFit/>
          </a:bodyPr>
          <a:lstStyle/>
          <a:p>
            <a:pPr algn="ctr" rtl="1"/>
            <a:r>
              <a:rPr lang="fa-IR" sz="900" b="1">
                <a:solidFill>
                  <a:schemeClr val="bg1"/>
                </a:solidFill>
                <a:latin typeface="Calibri" pitchFamily="34" charset="0"/>
                <a:cs typeface="B Nazanin" pitchFamily="2" charset="-78"/>
              </a:rPr>
              <a:t>دانشگاه علم و صنعت ایران</a:t>
            </a:r>
          </a:p>
          <a:p>
            <a:pPr algn="ctr" rtl="1"/>
            <a:r>
              <a:rPr lang="fa-IR" sz="900" b="1">
                <a:solidFill>
                  <a:schemeClr val="bg1"/>
                </a:solidFill>
                <a:latin typeface="Calibri" pitchFamily="34" charset="0"/>
                <a:cs typeface="B Nazanin" pitchFamily="2" charset="-78"/>
              </a:rPr>
              <a:t>دانشکده برق</a:t>
            </a:r>
            <a:endParaRPr lang="en-US" sz="900" b="1">
              <a:solidFill>
                <a:schemeClr val="bg1"/>
              </a:solidFill>
              <a:latin typeface="Calibri" pitchFamily="34" charset="0"/>
              <a:cs typeface="B Nazanin" pitchFamily="2" charset="-78"/>
            </a:endParaRPr>
          </a:p>
        </p:txBody>
      </p:sp>
      <p:grpSp>
        <p:nvGrpSpPr>
          <p:cNvPr id="18436" name="Group 14"/>
          <p:cNvGrpSpPr>
            <a:grpSpLocks/>
          </p:cNvGrpSpPr>
          <p:nvPr/>
        </p:nvGrpSpPr>
        <p:grpSpPr bwMode="auto">
          <a:xfrm>
            <a:off x="304800" y="0"/>
            <a:ext cx="457200" cy="784225"/>
            <a:chOff x="4500563" y="225425"/>
            <a:chExt cx="833437" cy="1454150"/>
          </a:xfrm>
        </p:grpSpPr>
        <p:pic>
          <p:nvPicPr>
            <p:cNvPr id="18446" name="Picture 6" descr="aarm"/>
            <p:cNvPicPr>
              <a:picLocks noChangeAspect="1" noChangeArrowheads="1"/>
            </p:cNvPicPr>
            <p:nvPr/>
          </p:nvPicPr>
          <p:blipFill>
            <a:blip r:embed="rId2" cstate="print"/>
            <a:srcRect/>
            <a:stretch>
              <a:fillRect/>
            </a:stretch>
          </p:blipFill>
          <p:spPr bwMode="auto">
            <a:xfrm>
              <a:off x="4500563" y="857250"/>
              <a:ext cx="833437" cy="822325"/>
            </a:xfrm>
            <a:prstGeom prst="rect">
              <a:avLst/>
            </a:prstGeom>
            <a:noFill/>
            <a:ln w="9525">
              <a:noFill/>
              <a:miter lim="800000"/>
              <a:headEnd/>
              <a:tailEnd/>
            </a:ln>
          </p:spPr>
        </p:pic>
        <p:pic>
          <p:nvPicPr>
            <p:cNvPr id="18447" name="Picture 7" descr="fireanim"/>
            <p:cNvPicPr>
              <a:picLocks noChangeAspect="1" noChangeArrowheads="1" noCrop="1"/>
            </p:cNvPicPr>
            <p:nvPr/>
          </p:nvPicPr>
          <p:blipFill>
            <a:blip r:embed="rId3" cstate="print"/>
            <a:srcRect/>
            <a:stretch>
              <a:fillRect/>
            </a:stretch>
          </p:blipFill>
          <p:spPr bwMode="auto">
            <a:xfrm>
              <a:off x="4811712" y="225425"/>
              <a:ext cx="217488" cy="688975"/>
            </a:xfrm>
            <a:prstGeom prst="rect">
              <a:avLst/>
            </a:prstGeom>
            <a:noFill/>
            <a:ln w="9525">
              <a:noFill/>
              <a:miter lim="800000"/>
              <a:headEnd/>
              <a:tailEnd/>
            </a:ln>
          </p:spPr>
        </p:pic>
      </p:grpSp>
      <p:sp>
        <p:nvSpPr>
          <p:cNvPr id="2" name="Slide Number Placeholder 1"/>
          <p:cNvSpPr>
            <a:spLocks noGrp="1"/>
          </p:cNvSpPr>
          <p:nvPr>
            <p:ph type="sldNum" sz="quarter" idx="12"/>
          </p:nvPr>
        </p:nvSpPr>
        <p:spPr/>
        <p:txBody>
          <a:bodyPr/>
          <a:lstStyle/>
          <a:p>
            <a:pPr>
              <a:defRPr/>
            </a:pPr>
            <a:fld id="{F5222DD7-3760-4009-A9CA-F1FA745CB02D}" type="slidenum">
              <a:rPr lang="en-US" smtClean="0">
                <a:solidFill>
                  <a:srgbClr val="000000"/>
                </a:solidFill>
              </a:rPr>
              <a:pPr>
                <a:defRPr/>
              </a:pPr>
              <a:t>17</a:t>
            </a:fld>
            <a:endParaRPr lang="en-US" dirty="0">
              <a:solidFill>
                <a:srgbClr val="000000"/>
              </a:solidFill>
            </a:endParaRPr>
          </a:p>
        </p:txBody>
      </p:sp>
      <p:sp>
        <p:nvSpPr>
          <p:cNvPr id="10" name="Text Box 253"/>
          <p:cNvSpPr txBox="1">
            <a:spLocks/>
          </p:cNvSpPr>
          <p:nvPr/>
        </p:nvSpPr>
        <p:spPr bwMode="auto">
          <a:xfrm>
            <a:off x="3649663" y="377825"/>
            <a:ext cx="1895475"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l" rtl="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l" rtl="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l" rtl="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l" rtl="0" eaLnBrk="0" fontAlgn="base" hangingPunct="0">
              <a:spcBef>
                <a:spcPct val="0"/>
              </a:spcBef>
              <a:spcAft>
                <a:spcPct val="0"/>
              </a:spcAft>
              <a:defRPr>
                <a:solidFill>
                  <a:schemeClr val="tx1"/>
                </a:solidFill>
                <a:latin typeface="Arial" pitchFamily="34" charset="0"/>
                <a:cs typeface="Arial" pitchFamily="34" charset="0"/>
              </a:defRPr>
            </a:lvl9pPr>
          </a:lstStyle>
          <a:p>
            <a:pPr algn="ctr">
              <a:defRPr/>
            </a:pPr>
            <a:r>
              <a:rPr lang="fa-IR" sz="2800" b="1" dirty="0" smtClean="0">
                <a:solidFill>
                  <a:schemeClr val="tx2">
                    <a:lumMod val="75000"/>
                  </a:schemeClr>
                </a:solidFill>
                <a:cs typeface="B Titr" pitchFamily="2" charset="-78"/>
              </a:rPr>
              <a:t>قوس الکتریکی</a:t>
            </a:r>
            <a:endParaRPr lang="en-US" sz="2800" b="1" dirty="0">
              <a:solidFill>
                <a:schemeClr val="tx2">
                  <a:lumMod val="75000"/>
                </a:schemeClr>
              </a:solidFill>
              <a:cs typeface="B Titr" pitchFamily="2" charset="-78"/>
            </a:endParaRPr>
          </a:p>
        </p:txBody>
      </p:sp>
      <p:sp>
        <p:nvSpPr>
          <p:cNvPr id="11" name="Rounded Rectangle 10"/>
          <p:cNvSpPr/>
          <p:nvPr/>
        </p:nvSpPr>
        <p:spPr>
          <a:xfrm>
            <a:off x="1447800" y="1055688"/>
            <a:ext cx="6508750" cy="2052637"/>
          </a:xfrm>
          <a:prstGeom prst="roundRect">
            <a:avLst/>
          </a:prstGeom>
        </p:spPr>
        <p:style>
          <a:lnRef idx="1">
            <a:schemeClr val="accent1"/>
          </a:lnRef>
          <a:fillRef idx="2">
            <a:schemeClr val="accent1"/>
          </a:fillRef>
          <a:effectRef idx="1">
            <a:schemeClr val="accent1"/>
          </a:effectRef>
          <a:fontRef idx="minor">
            <a:schemeClr val="dk1"/>
          </a:fontRef>
        </p:style>
        <p:txBody>
          <a:bodyPr anchor="ctr"/>
          <a:lstStyle/>
          <a:p>
            <a:pPr algn="just" rtl="1">
              <a:defRPr/>
            </a:pPr>
            <a:r>
              <a:rPr lang="fa-IR" b="1" dirty="0">
                <a:solidFill>
                  <a:schemeClr val="tx2">
                    <a:lumMod val="75000"/>
                  </a:schemeClr>
                </a:solidFill>
                <a:latin typeface="Times New Roman" pitchFamily="18" charset="0"/>
                <a:cs typeface="B Nazanin" pitchFamily="2" charset="-78"/>
              </a:rPr>
              <a:t>در این روش از یک اطاقک مخصوص استفاده می شود. هنگامی که از میله های گرافیت خالص استفاده شود، آند تبخیر شده و بر روی کاتد لایه نشینی می­کند که شامل </a:t>
            </a:r>
            <a:r>
              <a:rPr lang="en-US" sz="1600" b="1" dirty="0">
                <a:solidFill>
                  <a:schemeClr val="tx2">
                    <a:lumMod val="75000"/>
                  </a:schemeClr>
                </a:solidFill>
                <a:latin typeface="Times New Roman" pitchFamily="18" charset="0"/>
                <a:cs typeface="B Nazanin" pitchFamily="2" charset="-78"/>
              </a:rPr>
              <a:t>CNT</a:t>
            </a:r>
            <a:r>
              <a:rPr lang="fa-IR" b="1" dirty="0">
                <a:solidFill>
                  <a:schemeClr val="tx2">
                    <a:lumMod val="75000"/>
                  </a:schemeClr>
                </a:solidFill>
                <a:latin typeface="Times New Roman" pitchFamily="18" charset="0"/>
                <a:cs typeface="B Nazanin" pitchFamily="2" charset="-78"/>
              </a:rPr>
              <a:t>ها می­باشد. این </a:t>
            </a:r>
            <a:r>
              <a:rPr lang="en-US" sz="1600" b="1" dirty="0">
                <a:solidFill>
                  <a:schemeClr val="tx2">
                    <a:lumMod val="75000"/>
                  </a:schemeClr>
                </a:solidFill>
                <a:latin typeface="Times New Roman" pitchFamily="18" charset="0"/>
                <a:cs typeface="B Nazanin" pitchFamily="2" charset="-78"/>
              </a:rPr>
              <a:t>CNT</a:t>
            </a:r>
            <a:r>
              <a:rPr lang="fa-IR" b="1" dirty="0">
                <a:solidFill>
                  <a:schemeClr val="tx2">
                    <a:lumMod val="75000"/>
                  </a:schemeClr>
                </a:solidFill>
                <a:latin typeface="Times New Roman" pitchFamily="18" charset="0"/>
                <a:cs typeface="B Nazanin" pitchFamily="2" charset="-78"/>
              </a:rPr>
              <a:t>ها </a:t>
            </a:r>
            <a:r>
              <a:rPr lang="ar-SA" b="1" dirty="0">
                <a:solidFill>
                  <a:schemeClr val="tx2">
                    <a:lumMod val="75000"/>
                  </a:schemeClr>
                </a:solidFill>
                <a:latin typeface="Times New Roman" pitchFamily="18" charset="0"/>
                <a:cs typeface="B Nazanin" pitchFamily="2" charset="-78"/>
              </a:rPr>
              <a:t>از نوع</a:t>
            </a:r>
            <a:r>
              <a:rPr lang="en-US" sz="1600" b="1" dirty="0">
                <a:solidFill>
                  <a:schemeClr val="tx2">
                    <a:lumMod val="75000"/>
                  </a:schemeClr>
                </a:solidFill>
                <a:latin typeface="Times New Roman" pitchFamily="18" charset="0"/>
                <a:cs typeface="B Nazanin" pitchFamily="2" charset="-78"/>
              </a:rPr>
              <a:t>MWNT</a:t>
            </a:r>
            <a:r>
              <a:rPr lang="en-US" b="1" dirty="0">
                <a:solidFill>
                  <a:schemeClr val="tx2">
                    <a:lumMod val="75000"/>
                  </a:schemeClr>
                </a:solidFill>
                <a:latin typeface="Times New Roman" pitchFamily="18" charset="0"/>
                <a:cs typeface="B Nazanin" pitchFamily="2" charset="-78"/>
              </a:rPr>
              <a:t> </a:t>
            </a:r>
            <a:r>
              <a:rPr lang="fa-IR" b="1" dirty="0">
                <a:solidFill>
                  <a:schemeClr val="tx2">
                    <a:lumMod val="75000"/>
                  </a:schemeClr>
                </a:solidFill>
                <a:latin typeface="Times New Roman" pitchFamily="18" charset="0"/>
                <a:cs typeface="B Nazanin" pitchFamily="2" charset="-78"/>
              </a:rPr>
              <a:t> هستند. هنگامی که یک میله گرافیت شامل کاتالیست فلزی ( مانند </a:t>
            </a:r>
            <a:r>
              <a:rPr lang="en-US" sz="1600" b="1" dirty="0">
                <a:solidFill>
                  <a:schemeClr val="tx2">
                    <a:lumMod val="75000"/>
                  </a:schemeClr>
                </a:solidFill>
                <a:latin typeface="Times New Roman" pitchFamily="18" charset="0"/>
                <a:cs typeface="B Nazanin" pitchFamily="2" charset="-78"/>
              </a:rPr>
              <a:t>Fe</a:t>
            </a:r>
            <a:r>
              <a:rPr lang="en-US" b="1" dirty="0">
                <a:solidFill>
                  <a:schemeClr val="tx2">
                    <a:lumMod val="75000"/>
                  </a:schemeClr>
                </a:solidFill>
                <a:latin typeface="Times New Roman" pitchFamily="18" charset="0"/>
                <a:cs typeface="B Nazanin" pitchFamily="2" charset="-78"/>
              </a:rPr>
              <a:t>, </a:t>
            </a:r>
            <a:r>
              <a:rPr lang="en-US" sz="1600" b="1" dirty="0">
                <a:solidFill>
                  <a:schemeClr val="tx2">
                    <a:lumMod val="75000"/>
                  </a:schemeClr>
                </a:solidFill>
                <a:latin typeface="Times New Roman" pitchFamily="18" charset="0"/>
                <a:cs typeface="B Nazanin" pitchFamily="2" charset="-78"/>
              </a:rPr>
              <a:t>Co</a:t>
            </a:r>
            <a:r>
              <a:rPr lang="en-US" b="1" dirty="0">
                <a:solidFill>
                  <a:schemeClr val="tx2">
                    <a:lumMod val="75000"/>
                  </a:schemeClr>
                </a:solidFill>
                <a:latin typeface="Times New Roman" pitchFamily="18" charset="0"/>
                <a:cs typeface="B Nazanin" pitchFamily="2" charset="-78"/>
              </a:rPr>
              <a:t>, </a:t>
            </a:r>
            <a:r>
              <a:rPr lang="en-US" sz="1600" b="1" dirty="0">
                <a:solidFill>
                  <a:schemeClr val="tx2">
                    <a:lumMod val="75000"/>
                  </a:schemeClr>
                </a:solidFill>
                <a:latin typeface="Times New Roman" pitchFamily="18" charset="0"/>
                <a:cs typeface="B Nazanin" pitchFamily="2" charset="-78"/>
              </a:rPr>
              <a:t>Ni</a:t>
            </a:r>
            <a:r>
              <a:rPr lang="fa-IR" b="1" dirty="0">
                <a:solidFill>
                  <a:schemeClr val="tx2">
                    <a:lumMod val="75000"/>
                  </a:schemeClr>
                </a:solidFill>
                <a:latin typeface="Times New Roman" pitchFamily="18" charset="0"/>
                <a:cs typeface="B Nazanin" pitchFamily="2" charset="-78"/>
              </a:rPr>
              <a:t>) که به عنوان آند به کار گرفته شده و کاتد یک گرافیت توخالی یا خالص باشد آنگاه </a:t>
            </a:r>
            <a:r>
              <a:rPr lang="en-US" sz="1600" b="1" dirty="0">
                <a:solidFill>
                  <a:schemeClr val="tx2">
                    <a:lumMod val="75000"/>
                  </a:schemeClr>
                </a:solidFill>
                <a:latin typeface="Times New Roman" pitchFamily="18" charset="0"/>
                <a:cs typeface="B Nazanin" pitchFamily="2" charset="-78"/>
              </a:rPr>
              <a:t>SWNT</a:t>
            </a:r>
            <a:r>
              <a:rPr lang="fa-IR" b="1" dirty="0">
                <a:solidFill>
                  <a:schemeClr val="tx2">
                    <a:lumMod val="75000"/>
                  </a:schemeClr>
                </a:solidFill>
                <a:latin typeface="Times New Roman" pitchFamily="18" charset="0"/>
                <a:cs typeface="B Nazanin" pitchFamily="2" charset="-78"/>
              </a:rPr>
              <a:t>ها به صورت بخار تشکیل می­یابند.</a:t>
            </a:r>
            <a:endParaRPr lang="en-US" b="1" dirty="0">
              <a:solidFill>
                <a:schemeClr val="tx2">
                  <a:lumMod val="75000"/>
                </a:schemeClr>
              </a:solidFill>
              <a:latin typeface="Times New Roman" pitchFamily="18" charset="0"/>
              <a:cs typeface="B Nazanin" pitchFamily="2" charset="-78"/>
            </a:endParaRPr>
          </a:p>
        </p:txBody>
      </p:sp>
      <p:grpSp>
        <p:nvGrpSpPr>
          <p:cNvPr id="12" name="Group 11"/>
          <p:cNvGrpSpPr>
            <a:grpSpLocks/>
          </p:cNvGrpSpPr>
          <p:nvPr/>
        </p:nvGrpSpPr>
        <p:grpSpPr bwMode="auto">
          <a:xfrm>
            <a:off x="1652588" y="3206750"/>
            <a:ext cx="5768975" cy="3651250"/>
            <a:chOff x="0" y="0"/>
            <a:chExt cx="2826" cy="1962"/>
          </a:xfrm>
        </p:grpSpPr>
        <p:grpSp>
          <p:nvGrpSpPr>
            <p:cNvPr id="18441" name="Group 12"/>
            <p:cNvGrpSpPr>
              <a:grpSpLocks/>
            </p:cNvGrpSpPr>
            <p:nvPr/>
          </p:nvGrpSpPr>
          <p:grpSpPr bwMode="auto">
            <a:xfrm>
              <a:off x="0" y="0"/>
              <a:ext cx="2826" cy="1962"/>
              <a:chOff x="0" y="0"/>
              <a:chExt cx="2826" cy="1962"/>
            </a:xfrm>
          </p:grpSpPr>
          <p:pic>
            <p:nvPicPr>
              <p:cNvPr id="18444" name="Picture 15"/>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0" y="0"/>
                <a:ext cx="2826" cy="1962"/>
              </a:xfrm>
              <a:prstGeom prst="rect">
                <a:avLst/>
              </a:prstGeom>
              <a:noFill/>
              <a:ln w="9525">
                <a:noFill/>
                <a:miter lim="800000"/>
                <a:headEnd/>
                <a:tailEnd/>
              </a:ln>
            </p:spPr>
          </p:pic>
          <p:sp>
            <p:nvSpPr>
              <p:cNvPr id="18445" name="AutoShape 22"/>
              <p:cNvSpPr>
                <a:spLocks noChangeArrowheads="1"/>
              </p:cNvSpPr>
              <p:nvPr/>
            </p:nvSpPr>
            <p:spPr bwMode="auto">
              <a:xfrm rot="-5400000">
                <a:off x="732" y="147"/>
                <a:ext cx="192" cy="96"/>
              </a:xfrm>
              <a:prstGeom prst="leftArrow">
                <a:avLst>
                  <a:gd name="adj1" fmla="val 50000"/>
                  <a:gd name="adj2" fmla="val 50000"/>
                </a:avLst>
              </a:prstGeom>
              <a:solidFill>
                <a:schemeClr val="tx1"/>
              </a:solidFill>
              <a:ln w="9525">
                <a:noFill/>
                <a:miter lim="800000"/>
                <a:headEnd/>
                <a:tailEnd/>
              </a:ln>
              <a:effectLst/>
            </p:spPr>
            <p:txBody>
              <a:bodyPr wrap="none" anchor="ctr"/>
              <a:lstStyle/>
              <a:p>
                <a:pPr>
                  <a:lnSpc>
                    <a:spcPct val="115000"/>
                  </a:lnSpc>
                  <a:spcAft>
                    <a:spcPts val="1000"/>
                  </a:spcAft>
                </a:pPr>
                <a:r>
                  <a:rPr lang="en-US" sz="1100">
                    <a:latin typeface="Calibri" pitchFamily="34" charset="0"/>
                    <a:cs typeface="Times New Roman" pitchFamily="18" charset="0"/>
                  </a:rPr>
                  <a:t> </a:t>
                </a:r>
                <a:endParaRPr lang="en-US" sz="1100">
                  <a:latin typeface="Calibri" pitchFamily="34" charset="0"/>
                </a:endParaRPr>
              </a:p>
            </p:txBody>
          </p:sp>
        </p:grpSp>
        <p:sp>
          <p:nvSpPr>
            <p:cNvPr id="18442" name="Text Box 23"/>
            <p:cNvSpPr txBox="1">
              <a:spLocks noChangeArrowheads="1"/>
            </p:cNvSpPr>
            <p:nvPr/>
          </p:nvSpPr>
          <p:spPr bwMode="auto">
            <a:xfrm>
              <a:off x="840" y="108"/>
              <a:ext cx="672" cy="198"/>
            </a:xfrm>
            <a:prstGeom prst="rect">
              <a:avLst/>
            </a:prstGeom>
            <a:noFill/>
            <a:ln w="9525">
              <a:noFill/>
              <a:miter lim="800000"/>
              <a:headEnd/>
              <a:tailEnd/>
            </a:ln>
            <a:effectLst/>
          </p:spPr>
          <p:txBody>
            <a:bodyPr>
              <a:spAutoFit/>
            </a:bodyPr>
            <a:lstStyle/>
            <a:p>
              <a:pPr>
                <a:spcBef>
                  <a:spcPts val="600"/>
                </a:spcBef>
              </a:pPr>
              <a:r>
                <a:rPr lang="en-US" sz="1000" b="1">
                  <a:solidFill>
                    <a:srgbClr val="000000"/>
                  </a:solidFill>
                  <a:cs typeface="Times New Roman" pitchFamily="18" charset="0"/>
                </a:rPr>
                <a:t>Gas Inlet</a:t>
              </a:r>
              <a:endParaRPr lang="en-US" sz="1200">
                <a:latin typeface="Times New Roman" pitchFamily="18" charset="0"/>
                <a:cs typeface="Times New Roman" pitchFamily="18" charset="0"/>
              </a:endParaRPr>
            </a:p>
          </p:txBody>
        </p:sp>
        <p:sp>
          <p:nvSpPr>
            <p:cNvPr id="18443" name="Text Box 24"/>
            <p:cNvSpPr txBox="1">
              <a:spLocks noChangeArrowheads="1"/>
            </p:cNvSpPr>
            <p:nvPr/>
          </p:nvSpPr>
          <p:spPr bwMode="auto">
            <a:xfrm>
              <a:off x="567" y="1353"/>
              <a:ext cx="1152" cy="150"/>
            </a:xfrm>
            <a:prstGeom prst="rect">
              <a:avLst/>
            </a:prstGeom>
            <a:noFill/>
            <a:ln w="9525">
              <a:noFill/>
              <a:miter lim="800000"/>
              <a:headEnd/>
              <a:tailEnd/>
            </a:ln>
            <a:effectLst/>
          </p:spPr>
          <p:txBody>
            <a:bodyPr>
              <a:spAutoFit/>
            </a:bodyPr>
            <a:lstStyle/>
            <a:p>
              <a:pPr algn="ctr"/>
              <a:r>
                <a:rPr lang="en-US" sz="1000" b="1">
                  <a:solidFill>
                    <a:srgbClr val="000000"/>
                  </a:solidFill>
                  <a:cs typeface="Times New Roman" pitchFamily="18" charset="0"/>
                </a:rPr>
                <a:t>Water cooled chamber</a:t>
              </a:r>
              <a:endParaRPr lang="en-US" sz="1200">
                <a:latin typeface="Times New Roman" pitchFamily="18" charset="0"/>
                <a:cs typeface="Times New Roman" pitchFamily="18"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2"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53" presetClass="entr" presetSubtype="16"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p:cTn id="13" dur="500" fill="hold"/>
                                        <p:tgtEl>
                                          <p:spTgt spid="12"/>
                                        </p:tgtEl>
                                        <p:attrNameLst>
                                          <p:attrName>ppt_w</p:attrName>
                                        </p:attrNameLst>
                                      </p:cBhvr>
                                      <p:tavLst>
                                        <p:tav tm="0">
                                          <p:val>
                                            <p:fltVal val="0"/>
                                          </p:val>
                                        </p:tav>
                                        <p:tav tm="100000">
                                          <p:val>
                                            <p:strVal val="#ppt_w"/>
                                          </p:val>
                                        </p:tav>
                                      </p:tavLst>
                                    </p:anim>
                                    <p:anim calcmode="lin" valueType="num">
                                      <p:cBhvr>
                                        <p:cTn id="14" dur="500" fill="hold"/>
                                        <p:tgtEl>
                                          <p:spTgt spid="12"/>
                                        </p:tgtEl>
                                        <p:attrNameLst>
                                          <p:attrName>ppt_h</p:attrName>
                                        </p:attrNameLst>
                                      </p:cBhvr>
                                      <p:tavLst>
                                        <p:tav tm="0">
                                          <p:val>
                                            <p:fltVal val="0"/>
                                          </p:val>
                                        </p:tav>
                                        <p:tav tm="100000">
                                          <p:val>
                                            <p:strVal val="#ppt_h"/>
                                          </p:val>
                                        </p:tav>
                                      </p:tavLst>
                                    </p:anim>
                                    <p:animEffect transition="in" filter="fade">
                                      <p:cBhvr>
                                        <p:cTn id="15"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583089FF-9D9E-468F-BBB3-84A5E2B7C4BE}" type="slidenum">
              <a:rPr lang="en-US" smtClean="0">
                <a:solidFill>
                  <a:srgbClr val="000000"/>
                </a:solidFill>
              </a:rPr>
              <a:pPr>
                <a:defRPr/>
              </a:pPr>
              <a:t>18</a:t>
            </a:fld>
            <a:endParaRPr lang="en-US" dirty="0">
              <a:solidFill>
                <a:srgbClr val="000000"/>
              </a:solidFill>
            </a:endParaRPr>
          </a:p>
        </p:txBody>
      </p:sp>
      <p:sp>
        <p:nvSpPr>
          <p:cNvPr id="4" name="Text Box 253"/>
          <p:cNvSpPr txBox="1">
            <a:spLocks/>
          </p:cNvSpPr>
          <p:nvPr/>
        </p:nvSpPr>
        <p:spPr bwMode="auto">
          <a:xfrm>
            <a:off x="3649663" y="377825"/>
            <a:ext cx="1895475"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l" rtl="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l" rtl="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l" rtl="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l" rtl="0" eaLnBrk="0" fontAlgn="base" hangingPunct="0">
              <a:spcBef>
                <a:spcPct val="0"/>
              </a:spcBef>
              <a:spcAft>
                <a:spcPct val="0"/>
              </a:spcAft>
              <a:defRPr>
                <a:solidFill>
                  <a:schemeClr val="tx1"/>
                </a:solidFill>
                <a:latin typeface="Arial" pitchFamily="34" charset="0"/>
                <a:cs typeface="Arial" pitchFamily="34" charset="0"/>
              </a:defRPr>
            </a:lvl9pPr>
          </a:lstStyle>
          <a:p>
            <a:pPr algn="ctr">
              <a:defRPr/>
            </a:pPr>
            <a:r>
              <a:rPr lang="fa-IR" sz="2800" b="1" dirty="0" smtClean="0">
                <a:solidFill>
                  <a:schemeClr val="tx2">
                    <a:lumMod val="75000"/>
                  </a:schemeClr>
                </a:solidFill>
                <a:cs typeface="B Titr" pitchFamily="2" charset="-78"/>
              </a:rPr>
              <a:t>قوس الکتریکی</a:t>
            </a:r>
            <a:endParaRPr lang="en-US" sz="2800" b="1" dirty="0">
              <a:solidFill>
                <a:schemeClr val="tx2">
                  <a:lumMod val="75000"/>
                </a:schemeClr>
              </a:solidFill>
              <a:cs typeface="B Titr" pitchFamily="2" charset="-78"/>
            </a:endParaRPr>
          </a:p>
        </p:txBody>
      </p:sp>
      <p:sp>
        <p:nvSpPr>
          <p:cNvPr id="3" name="Rounded Rectangle 2"/>
          <p:cNvSpPr/>
          <p:nvPr/>
        </p:nvSpPr>
        <p:spPr>
          <a:xfrm>
            <a:off x="1331913" y="981075"/>
            <a:ext cx="6911975" cy="79216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fa-IR" sz="2000" b="1" dirty="0">
                <a:cs typeface="B Nazanin" pitchFamily="2" charset="-78"/>
              </a:rPr>
              <a:t>در سال 2000 هویمینگ و همکارانش روشی ارائه دادند که موجب به تولید نانو لوله های کربنی تک دیواره با خلوص بالاتر شد.</a:t>
            </a:r>
          </a:p>
        </p:txBody>
      </p:sp>
      <p:sp>
        <p:nvSpPr>
          <p:cNvPr id="19461" name="TextBox 9"/>
          <p:cNvSpPr txBox="1">
            <a:spLocks noChangeArrowheads="1"/>
          </p:cNvSpPr>
          <p:nvPr/>
        </p:nvSpPr>
        <p:spPr bwMode="auto">
          <a:xfrm>
            <a:off x="-228600" y="685800"/>
            <a:ext cx="1676400" cy="369888"/>
          </a:xfrm>
          <a:prstGeom prst="rect">
            <a:avLst/>
          </a:prstGeom>
          <a:noFill/>
          <a:ln w="9525">
            <a:noFill/>
            <a:miter lim="800000"/>
            <a:headEnd/>
            <a:tailEnd/>
          </a:ln>
        </p:spPr>
        <p:txBody>
          <a:bodyPr>
            <a:spAutoFit/>
          </a:bodyPr>
          <a:lstStyle/>
          <a:p>
            <a:pPr algn="ctr" rtl="1"/>
            <a:r>
              <a:rPr lang="fa-IR" sz="900" b="1">
                <a:solidFill>
                  <a:schemeClr val="bg1"/>
                </a:solidFill>
                <a:latin typeface="Calibri" pitchFamily="34" charset="0"/>
                <a:cs typeface="B Nazanin" pitchFamily="2" charset="-78"/>
              </a:rPr>
              <a:t>دانشگاه علم و صنعت ایران</a:t>
            </a:r>
          </a:p>
          <a:p>
            <a:pPr algn="ctr" rtl="1"/>
            <a:r>
              <a:rPr lang="fa-IR" sz="900" b="1">
                <a:solidFill>
                  <a:schemeClr val="bg1"/>
                </a:solidFill>
                <a:latin typeface="Calibri" pitchFamily="34" charset="0"/>
                <a:cs typeface="B Nazanin" pitchFamily="2" charset="-78"/>
              </a:rPr>
              <a:t>دانشکده برق</a:t>
            </a:r>
            <a:endParaRPr lang="en-US" sz="900" b="1">
              <a:solidFill>
                <a:schemeClr val="bg1"/>
              </a:solidFill>
              <a:latin typeface="Calibri" pitchFamily="34" charset="0"/>
              <a:cs typeface="B Nazanin" pitchFamily="2" charset="-78"/>
            </a:endParaRPr>
          </a:p>
        </p:txBody>
      </p:sp>
      <p:grpSp>
        <p:nvGrpSpPr>
          <p:cNvPr id="19462" name="Group 14"/>
          <p:cNvGrpSpPr>
            <a:grpSpLocks/>
          </p:cNvGrpSpPr>
          <p:nvPr/>
        </p:nvGrpSpPr>
        <p:grpSpPr bwMode="auto">
          <a:xfrm>
            <a:off x="304800" y="0"/>
            <a:ext cx="457200" cy="784225"/>
            <a:chOff x="4500563" y="225425"/>
            <a:chExt cx="833437" cy="1454150"/>
          </a:xfrm>
        </p:grpSpPr>
        <p:pic>
          <p:nvPicPr>
            <p:cNvPr id="19464" name="Picture 6" descr="aarm"/>
            <p:cNvPicPr>
              <a:picLocks noChangeAspect="1" noChangeArrowheads="1"/>
            </p:cNvPicPr>
            <p:nvPr/>
          </p:nvPicPr>
          <p:blipFill>
            <a:blip r:embed="rId2" cstate="print"/>
            <a:srcRect/>
            <a:stretch>
              <a:fillRect/>
            </a:stretch>
          </p:blipFill>
          <p:spPr bwMode="auto">
            <a:xfrm>
              <a:off x="4500563" y="857250"/>
              <a:ext cx="833437" cy="822325"/>
            </a:xfrm>
            <a:prstGeom prst="rect">
              <a:avLst/>
            </a:prstGeom>
            <a:noFill/>
            <a:ln w="9525">
              <a:noFill/>
              <a:miter lim="800000"/>
              <a:headEnd/>
              <a:tailEnd/>
            </a:ln>
          </p:spPr>
        </p:pic>
        <p:pic>
          <p:nvPicPr>
            <p:cNvPr id="19465" name="Picture 7" descr="fireanim"/>
            <p:cNvPicPr>
              <a:picLocks noChangeAspect="1" noChangeArrowheads="1" noCrop="1"/>
            </p:cNvPicPr>
            <p:nvPr/>
          </p:nvPicPr>
          <p:blipFill>
            <a:blip r:embed="rId3" cstate="print"/>
            <a:srcRect/>
            <a:stretch>
              <a:fillRect/>
            </a:stretch>
          </p:blipFill>
          <p:spPr bwMode="auto">
            <a:xfrm>
              <a:off x="4811712" y="225425"/>
              <a:ext cx="217488" cy="688975"/>
            </a:xfrm>
            <a:prstGeom prst="rect">
              <a:avLst/>
            </a:prstGeom>
            <a:noFill/>
            <a:ln w="9525">
              <a:noFill/>
              <a:miter lim="800000"/>
              <a:headEnd/>
              <a:tailEnd/>
            </a:ln>
          </p:spPr>
        </p:pic>
      </p:grpSp>
      <p:sp>
        <p:nvSpPr>
          <p:cNvPr id="10" name="TextBox 9"/>
          <p:cNvSpPr txBox="1"/>
          <p:nvPr/>
        </p:nvSpPr>
        <p:spPr>
          <a:xfrm>
            <a:off x="1323975" y="2205038"/>
            <a:ext cx="6848475" cy="3292475"/>
          </a:xfrm>
          <a:prstGeom prst="rect">
            <a:avLst/>
          </a:prstGeom>
          <a:noFill/>
        </p:spPr>
        <p:txBody>
          <a:bodyPr rtlCol="1">
            <a:spAutoFit/>
          </a:bodyPr>
          <a:lstStyle/>
          <a:p>
            <a:pPr marL="285750" indent="-285750" algn="r" rtl="1">
              <a:buFont typeface="Wingdings" pitchFamily="2" charset="2"/>
              <a:buChar char="§"/>
              <a:defRPr/>
            </a:pPr>
            <a:r>
              <a:rPr lang="fa-IR" sz="1600" dirty="0">
                <a:solidFill>
                  <a:schemeClr val="tx2">
                    <a:lumMod val="50000"/>
                  </a:schemeClr>
                </a:solidFill>
                <a:cs typeface="B Titr" pitchFamily="2" charset="-78"/>
              </a:rPr>
              <a:t>از کاتالیست های </a:t>
            </a:r>
            <a:r>
              <a:rPr lang="en-US" sz="1600" b="1" dirty="0">
                <a:solidFill>
                  <a:schemeClr val="tx2">
                    <a:lumMod val="75000"/>
                  </a:schemeClr>
                </a:solidFill>
                <a:latin typeface="Times New Roman" pitchFamily="18" charset="0"/>
                <a:cs typeface="B Nazanin" pitchFamily="2" charset="-78"/>
              </a:rPr>
              <a:t>Fe, Co, </a:t>
            </a:r>
            <a:r>
              <a:rPr lang="en-US" sz="1600" b="1" dirty="0" err="1">
                <a:solidFill>
                  <a:schemeClr val="tx2">
                    <a:lumMod val="75000"/>
                  </a:schemeClr>
                </a:solidFill>
                <a:latin typeface="Times New Roman" pitchFamily="18" charset="0"/>
                <a:cs typeface="B Nazanin" pitchFamily="2" charset="-78"/>
              </a:rPr>
              <a:t>Ni,Y</a:t>
            </a:r>
            <a:r>
              <a:rPr lang="en-US" sz="1600" b="1" dirty="0">
                <a:solidFill>
                  <a:schemeClr val="tx2">
                    <a:lumMod val="75000"/>
                  </a:schemeClr>
                </a:solidFill>
                <a:latin typeface="Times New Roman" pitchFamily="18" charset="0"/>
                <a:cs typeface="B Nazanin" pitchFamily="2" charset="-78"/>
              </a:rPr>
              <a:t>, S</a:t>
            </a:r>
            <a:endParaRPr lang="fa-IR" sz="1600" b="1" dirty="0">
              <a:solidFill>
                <a:schemeClr val="tx2">
                  <a:lumMod val="75000"/>
                </a:schemeClr>
              </a:solidFill>
              <a:latin typeface="Times New Roman" pitchFamily="18" charset="0"/>
              <a:cs typeface="B Nazanin" pitchFamily="2" charset="-78"/>
            </a:endParaRPr>
          </a:p>
          <a:p>
            <a:pPr marL="285750" indent="-285750" algn="r" rtl="1">
              <a:buFont typeface="Wingdings" pitchFamily="2" charset="2"/>
              <a:buChar char="§"/>
              <a:defRPr/>
            </a:pPr>
            <a:r>
              <a:rPr lang="fa-IR" sz="1600" b="1" dirty="0">
                <a:solidFill>
                  <a:schemeClr val="tx2">
                    <a:lumMod val="75000"/>
                  </a:schemeClr>
                </a:solidFill>
                <a:latin typeface="Times New Roman" pitchFamily="18" charset="0"/>
                <a:cs typeface="B Nazanin" pitchFamily="2" charset="-78"/>
              </a:rPr>
              <a:t> </a:t>
            </a:r>
          </a:p>
          <a:p>
            <a:pPr marL="285750" indent="-285750" algn="r" rtl="1">
              <a:buFont typeface="Wingdings" pitchFamily="2" charset="2"/>
              <a:buChar char="§"/>
              <a:defRPr/>
            </a:pPr>
            <a:r>
              <a:rPr lang="fa-IR" sz="1600" b="1" dirty="0">
                <a:solidFill>
                  <a:schemeClr val="tx2">
                    <a:lumMod val="50000"/>
                  </a:schemeClr>
                </a:solidFill>
                <a:latin typeface="Times New Roman" pitchFamily="18" charset="0"/>
                <a:cs typeface="B Titr" pitchFamily="2" charset="-78"/>
              </a:rPr>
              <a:t>شکل راکتور استوانه ای می باشد.</a:t>
            </a:r>
          </a:p>
          <a:p>
            <a:pPr marL="285750" indent="-285750" algn="r" rtl="1">
              <a:buFont typeface="Wingdings" pitchFamily="2" charset="2"/>
              <a:buChar char="§"/>
              <a:defRPr/>
            </a:pPr>
            <a:endParaRPr lang="fa-IR" sz="1600" b="1" dirty="0">
              <a:solidFill>
                <a:schemeClr val="tx2">
                  <a:lumMod val="50000"/>
                </a:schemeClr>
              </a:solidFill>
              <a:latin typeface="Times New Roman" pitchFamily="18" charset="0"/>
              <a:cs typeface="B Titr" pitchFamily="2" charset="-78"/>
            </a:endParaRPr>
          </a:p>
          <a:p>
            <a:pPr marL="285750" indent="-285750" algn="r" rtl="1">
              <a:buFont typeface="Wingdings" pitchFamily="2" charset="2"/>
              <a:buChar char="§"/>
              <a:defRPr/>
            </a:pPr>
            <a:r>
              <a:rPr lang="fa-IR" sz="1600" b="1" dirty="0">
                <a:solidFill>
                  <a:schemeClr val="tx2">
                    <a:lumMod val="50000"/>
                  </a:schemeClr>
                </a:solidFill>
                <a:latin typeface="Times New Roman" pitchFamily="18" charset="0"/>
                <a:cs typeface="B Titr" pitchFamily="2" charset="-78"/>
              </a:rPr>
              <a:t>الکتورودها دارای زاویه بین 30 تا 80 درجه دارند.</a:t>
            </a:r>
          </a:p>
          <a:p>
            <a:pPr marL="285750" indent="-285750" algn="r" rtl="1">
              <a:buFont typeface="Wingdings" pitchFamily="2" charset="2"/>
              <a:buChar char="§"/>
              <a:defRPr/>
            </a:pPr>
            <a:endParaRPr lang="fa-IR" sz="1600" b="1" dirty="0">
              <a:solidFill>
                <a:schemeClr val="tx2">
                  <a:lumMod val="50000"/>
                </a:schemeClr>
              </a:solidFill>
              <a:latin typeface="Times New Roman" pitchFamily="18" charset="0"/>
              <a:cs typeface="B Titr" pitchFamily="2" charset="-78"/>
            </a:endParaRPr>
          </a:p>
          <a:p>
            <a:pPr marL="342900" indent="-342900" algn="r" rtl="1">
              <a:buFont typeface="Wingdings" pitchFamily="2" charset="2"/>
              <a:buChar char="§"/>
              <a:defRPr/>
            </a:pPr>
            <a:r>
              <a:rPr lang="fa-IR" sz="1600" b="1" dirty="0">
                <a:solidFill>
                  <a:schemeClr val="tx2">
                    <a:lumMod val="50000"/>
                  </a:schemeClr>
                </a:solidFill>
                <a:cs typeface="B Titr" pitchFamily="2" charset="-78"/>
              </a:rPr>
              <a:t>فشار 500</a:t>
            </a:r>
            <a:r>
              <a:rPr lang="en-US" sz="1600" b="1" dirty="0">
                <a:solidFill>
                  <a:schemeClr val="tx2">
                    <a:lumMod val="50000"/>
                  </a:schemeClr>
                </a:solidFill>
                <a:cs typeface="B Titr" pitchFamily="2" charset="-78"/>
              </a:rPr>
              <a:t> </a:t>
            </a:r>
            <a:r>
              <a:rPr lang="en-US" sz="1600" b="1" dirty="0" err="1">
                <a:solidFill>
                  <a:schemeClr val="tx2">
                    <a:lumMod val="50000"/>
                  </a:schemeClr>
                </a:solidFill>
                <a:latin typeface="Times New Roman" pitchFamily="18" charset="0"/>
                <a:cs typeface="B Titr" pitchFamily="2" charset="-78"/>
              </a:rPr>
              <a:t>Torr</a:t>
            </a:r>
            <a:r>
              <a:rPr lang="en-US" sz="1600" b="1" dirty="0">
                <a:solidFill>
                  <a:schemeClr val="tx2">
                    <a:lumMod val="50000"/>
                  </a:schemeClr>
                </a:solidFill>
                <a:latin typeface="Times New Roman" pitchFamily="18" charset="0"/>
                <a:cs typeface="B Titr" pitchFamily="2" charset="-78"/>
              </a:rPr>
              <a:t> </a:t>
            </a:r>
            <a:r>
              <a:rPr lang="fa-IR" sz="1600" b="1" dirty="0">
                <a:solidFill>
                  <a:schemeClr val="tx2">
                    <a:lumMod val="50000"/>
                  </a:schemeClr>
                </a:solidFill>
                <a:latin typeface="Times New Roman" pitchFamily="18" charset="0"/>
                <a:cs typeface="B Titr" pitchFamily="2" charset="-78"/>
              </a:rPr>
              <a:t>برای تولید راندمان بالای نانولوله های تک کربنی</a:t>
            </a:r>
          </a:p>
          <a:p>
            <a:pPr marL="342900" indent="-342900" algn="r" rtl="1">
              <a:buFont typeface="Wingdings" pitchFamily="2" charset="2"/>
              <a:buChar char="§"/>
              <a:defRPr/>
            </a:pPr>
            <a:endParaRPr lang="fa-IR" sz="1600" b="1" dirty="0">
              <a:solidFill>
                <a:schemeClr val="tx2">
                  <a:lumMod val="50000"/>
                </a:schemeClr>
              </a:solidFill>
              <a:latin typeface="Times New Roman" pitchFamily="18" charset="0"/>
              <a:cs typeface="B Titr" pitchFamily="2" charset="-78"/>
            </a:endParaRPr>
          </a:p>
          <a:p>
            <a:pPr marL="342900" indent="-342900" algn="r" rtl="1">
              <a:buFont typeface="Wingdings" pitchFamily="2" charset="2"/>
              <a:buChar char="§"/>
              <a:defRPr/>
            </a:pPr>
            <a:r>
              <a:rPr lang="fa-IR" sz="1600" b="1" dirty="0">
                <a:solidFill>
                  <a:schemeClr val="tx2">
                    <a:lumMod val="50000"/>
                  </a:schemeClr>
                </a:solidFill>
                <a:latin typeface="Times New Roman" pitchFamily="18" charset="0"/>
                <a:cs typeface="B Titr" pitchFamily="2" charset="-78"/>
              </a:rPr>
              <a:t>کاتالیست های نیکل- ایتریم (</a:t>
            </a:r>
            <a:r>
              <a:rPr lang="en-US" sz="1600" b="1" dirty="0">
                <a:solidFill>
                  <a:schemeClr val="tx2">
                    <a:lumMod val="75000"/>
                  </a:schemeClr>
                </a:solidFill>
                <a:latin typeface="Times New Roman" pitchFamily="18" charset="0"/>
                <a:cs typeface="B Nazanin" pitchFamily="2" charset="-78"/>
              </a:rPr>
              <a:t>Ni-Y</a:t>
            </a:r>
            <a:r>
              <a:rPr lang="fa-IR" sz="1600" b="1" dirty="0">
                <a:solidFill>
                  <a:schemeClr val="tx2">
                    <a:lumMod val="50000"/>
                  </a:schemeClr>
                </a:solidFill>
                <a:latin typeface="Times New Roman" pitchFamily="18" charset="0"/>
                <a:cs typeface="B Titr" pitchFamily="2" charset="-78"/>
              </a:rPr>
              <a:t>) موجب راندمان 90% برای تولید نانو لوله های تک دیواره می شود.</a:t>
            </a:r>
          </a:p>
          <a:p>
            <a:pPr marL="342900" indent="-342900" algn="r" rtl="1">
              <a:buFont typeface="Wingdings" pitchFamily="2" charset="2"/>
              <a:buChar char="§"/>
              <a:defRPr/>
            </a:pPr>
            <a:endParaRPr lang="fa-IR" sz="1600" b="1" dirty="0">
              <a:solidFill>
                <a:schemeClr val="tx2">
                  <a:lumMod val="50000"/>
                </a:schemeClr>
              </a:solidFill>
              <a:latin typeface="Times New Roman" pitchFamily="18" charset="0"/>
              <a:cs typeface="B Titr" pitchFamily="2" charset="-78"/>
            </a:endParaRPr>
          </a:p>
          <a:p>
            <a:pPr marL="342900" indent="-342900" algn="r" rtl="1">
              <a:buFont typeface="Wingdings" pitchFamily="2" charset="2"/>
              <a:buChar char="§"/>
              <a:defRPr/>
            </a:pPr>
            <a:r>
              <a:rPr lang="fa-IR" sz="1600" b="1" dirty="0">
                <a:solidFill>
                  <a:schemeClr val="tx2">
                    <a:lumMod val="50000"/>
                  </a:schemeClr>
                </a:solidFill>
                <a:latin typeface="Times New Roman" pitchFamily="18" charset="0"/>
                <a:cs typeface="B Titr" pitchFamily="2" charset="-78"/>
              </a:rPr>
              <a:t>این روش به الکترودهای گرافیتی خالص احتیاج دارد که موجب گران بودن این روش می شود.</a:t>
            </a:r>
            <a:endParaRPr lang="fa-IR" sz="1600" b="1" dirty="0">
              <a:solidFill>
                <a:schemeClr val="tx2">
                  <a:lumMod val="50000"/>
                </a:schemeClr>
              </a:solidFill>
              <a:cs typeface="B Titr" pitchFamily="2" charset="-78"/>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E3DD49A2-2FA8-4EF8-99B9-F8DA26278791}" type="slidenum">
              <a:rPr lang="en-US" smtClean="0">
                <a:solidFill>
                  <a:srgbClr val="000000"/>
                </a:solidFill>
              </a:rPr>
              <a:pPr>
                <a:defRPr/>
              </a:pPr>
              <a:t>19</a:t>
            </a:fld>
            <a:endParaRPr lang="en-US" dirty="0">
              <a:solidFill>
                <a:srgbClr val="000000"/>
              </a:solidFill>
            </a:endParaRPr>
          </a:p>
        </p:txBody>
      </p:sp>
      <p:pic>
        <p:nvPicPr>
          <p:cNvPr id="20483" name="Picture 5" descr="arcdischarge"/>
          <p:cNvPicPr>
            <a:picLocks noChangeAspect="1" noChangeArrowheads="1"/>
          </p:cNvPicPr>
          <p:nvPr/>
        </p:nvPicPr>
        <p:blipFill>
          <a:blip r:embed="rId2" cstate="print">
            <a:clrChange>
              <a:clrFrom>
                <a:srgbClr val="FCFCFC"/>
              </a:clrFrom>
              <a:clrTo>
                <a:srgbClr val="FCFCFC">
                  <a:alpha val="0"/>
                </a:srgbClr>
              </a:clrTo>
            </a:clrChange>
          </a:blip>
          <a:srcRect/>
          <a:stretch>
            <a:fillRect/>
          </a:stretch>
        </p:blipFill>
        <p:spPr bwMode="auto">
          <a:xfrm>
            <a:off x="1116013" y="1201738"/>
            <a:ext cx="7027862" cy="4752975"/>
          </a:xfrm>
          <a:prstGeom prst="rect">
            <a:avLst/>
          </a:prstGeom>
          <a:noFill/>
          <a:ln w="57150" cmpd="thickThin">
            <a:noFill/>
            <a:miter lim="800000"/>
            <a:headEnd/>
            <a:tailEnd/>
          </a:ln>
        </p:spPr>
      </p:pic>
      <p:sp>
        <p:nvSpPr>
          <p:cNvPr id="20484" name="TextBox 9"/>
          <p:cNvSpPr txBox="1">
            <a:spLocks noChangeArrowheads="1"/>
          </p:cNvSpPr>
          <p:nvPr/>
        </p:nvSpPr>
        <p:spPr bwMode="auto">
          <a:xfrm>
            <a:off x="-228600" y="685800"/>
            <a:ext cx="1676400" cy="369888"/>
          </a:xfrm>
          <a:prstGeom prst="rect">
            <a:avLst/>
          </a:prstGeom>
          <a:noFill/>
          <a:ln w="9525">
            <a:noFill/>
            <a:miter lim="800000"/>
            <a:headEnd/>
            <a:tailEnd/>
          </a:ln>
        </p:spPr>
        <p:txBody>
          <a:bodyPr>
            <a:spAutoFit/>
          </a:bodyPr>
          <a:lstStyle/>
          <a:p>
            <a:pPr algn="ctr" rtl="1"/>
            <a:r>
              <a:rPr lang="fa-IR" sz="900" b="1">
                <a:solidFill>
                  <a:schemeClr val="bg1"/>
                </a:solidFill>
                <a:latin typeface="Calibri" pitchFamily="34" charset="0"/>
                <a:cs typeface="B Nazanin" pitchFamily="2" charset="-78"/>
              </a:rPr>
              <a:t>دانشگاه علم و صنعت ایران</a:t>
            </a:r>
          </a:p>
          <a:p>
            <a:pPr algn="ctr" rtl="1"/>
            <a:r>
              <a:rPr lang="fa-IR" sz="900" b="1">
                <a:solidFill>
                  <a:schemeClr val="bg1"/>
                </a:solidFill>
                <a:latin typeface="Calibri" pitchFamily="34" charset="0"/>
                <a:cs typeface="B Nazanin" pitchFamily="2" charset="-78"/>
              </a:rPr>
              <a:t>دانشکده برق</a:t>
            </a:r>
            <a:endParaRPr lang="en-US" sz="900" b="1">
              <a:solidFill>
                <a:schemeClr val="bg1"/>
              </a:solidFill>
              <a:latin typeface="Calibri" pitchFamily="34" charset="0"/>
              <a:cs typeface="B Nazanin" pitchFamily="2" charset="-78"/>
            </a:endParaRPr>
          </a:p>
        </p:txBody>
      </p:sp>
      <p:grpSp>
        <p:nvGrpSpPr>
          <p:cNvPr id="20485" name="Group 14"/>
          <p:cNvGrpSpPr>
            <a:grpSpLocks/>
          </p:cNvGrpSpPr>
          <p:nvPr/>
        </p:nvGrpSpPr>
        <p:grpSpPr bwMode="auto">
          <a:xfrm>
            <a:off x="304800" y="0"/>
            <a:ext cx="457200" cy="784225"/>
            <a:chOff x="4500563" y="225425"/>
            <a:chExt cx="833437" cy="1454150"/>
          </a:xfrm>
        </p:grpSpPr>
        <p:pic>
          <p:nvPicPr>
            <p:cNvPr id="20487" name="Picture 6" descr="aarm"/>
            <p:cNvPicPr>
              <a:picLocks noChangeAspect="1" noChangeArrowheads="1"/>
            </p:cNvPicPr>
            <p:nvPr/>
          </p:nvPicPr>
          <p:blipFill>
            <a:blip r:embed="rId3" cstate="print"/>
            <a:srcRect/>
            <a:stretch>
              <a:fillRect/>
            </a:stretch>
          </p:blipFill>
          <p:spPr bwMode="auto">
            <a:xfrm>
              <a:off x="4500563" y="857250"/>
              <a:ext cx="833437" cy="822325"/>
            </a:xfrm>
            <a:prstGeom prst="rect">
              <a:avLst/>
            </a:prstGeom>
            <a:noFill/>
            <a:ln w="9525">
              <a:noFill/>
              <a:miter lim="800000"/>
              <a:headEnd/>
              <a:tailEnd/>
            </a:ln>
          </p:spPr>
        </p:pic>
        <p:pic>
          <p:nvPicPr>
            <p:cNvPr id="20488" name="Picture 7" descr="fireanim"/>
            <p:cNvPicPr>
              <a:picLocks noChangeAspect="1" noChangeArrowheads="1" noCrop="1"/>
            </p:cNvPicPr>
            <p:nvPr/>
          </p:nvPicPr>
          <p:blipFill>
            <a:blip r:embed="rId4" cstate="print"/>
            <a:srcRect/>
            <a:stretch>
              <a:fillRect/>
            </a:stretch>
          </p:blipFill>
          <p:spPr bwMode="auto">
            <a:xfrm>
              <a:off x="4811712" y="225425"/>
              <a:ext cx="217488" cy="688975"/>
            </a:xfrm>
            <a:prstGeom prst="rect">
              <a:avLst/>
            </a:prstGeom>
            <a:noFill/>
            <a:ln w="9525">
              <a:noFill/>
              <a:miter lim="800000"/>
              <a:headEnd/>
              <a:tailEnd/>
            </a:ln>
          </p:spPr>
        </p:pic>
      </p:grpSp>
      <p:sp>
        <p:nvSpPr>
          <p:cNvPr id="8" name="Text Box 253"/>
          <p:cNvSpPr txBox="1">
            <a:spLocks/>
          </p:cNvSpPr>
          <p:nvPr/>
        </p:nvSpPr>
        <p:spPr bwMode="auto">
          <a:xfrm>
            <a:off x="3649663" y="377825"/>
            <a:ext cx="1895475"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l" rtl="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l" rtl="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l" rtl="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l" rtl="0" eaLnBrk="0" fontAlgn="base" hangingPunct="0">
              <a:spcBef>
                <a:spcPct val="0"/>
              </a:spcBef>
              <a:spcAft>
                <a:spcPct val="0"/>
              </a:spcAft>
              <a:defRPr>
                <a:solidFill>
                  <a:schemeClr val="tx1"/>
                </a:solidFill>
                <a:latin typeface="Arial" pitchFamily="34" charset="0"/>
                <a:cs typeface="Arial" pitchFamily="34" charset="0"/>
              </a:defRPr>
            </a:lvl9pPr>
          </a:lstStyle>
          <a:p>
            <a:pPr algn="ctr">
              <a:defRPr/>
            </a:pPr>
            <a:r>
              <a:rPr lang="fa-IR" sz="2800" b="1" dirty="0" smtClean="0">
                <a:solidFill>
                  <a:schemeClr val="tx2">
                    <a:lumMod val="75000"/>
                  </a:schemeClr>
                </a:solidFill>
                <a:cs typeface="B Titr" pitchFamily="2" charset="-78"/>
              </a:rPr>
              <a:t>قوس الکتریکی</a:t>
            </a:r>
            <a:endParaRPr lang="en-US" sz="2800" b="1" dirty="0">
              <a:solidFill>
                <a:schemeClr val="tx2">
                  <a:lumMod val="75000"/>
                </a:schemeClr>
              </a:solidFill>
              <a:cs typeface="B Titr" pitchFamily="2" charset="-78"/>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Box 9"/>
          <p:cNvSpPr txBox="1">
            <a:spLocks noChangeArrowheads="1"/>
          </p:cNvSpPr>
          <p:nvPr/>
        </p:nvSpPr>
        <p:spPr bwMode="auto">
          <a:xfrm>
            <a:off x="-228600" y="685800"/>
            <a:ext cx="1676400" cy="369888"/>
          </a:xfrm>
          <a:prstGeom prst="rect">
            <a:avLst/>
          </a:prstGeom>
          <a:noFill/>
          <a:ln w="9525">
            <a:noFill/>
            <a:miter lim="800000"/>
            <a:headEnd/>
            <a:tailEnd/>
          </a:ln>
        </p:spPr>
        <p:txBody>
          <a:bodyPr>
            <a:spAutoFit/>
          </a:bodyPr>
          <a:lstStyle/>
          <a:p>
            <a:pPr algn="ctr" rtl="1"/>
            <a:r>
              <a:rPr lang="fa-IR" sz="900" b="1">
                <a:solidFill>
                  <a:schemeClr val="bg1"/>
                </a:solidFill>
                <a:latin typeface="Calibri" pitchFamily="34" charset="0"/>
                <a:cs typeface="B Nazanin" pitchFamily="2" charset="-78"/>
              </a:rPr>
              <a:t>دانشگاه علم و صنعت ایران</a:t>
            </a:r>
          </a:p>
          <a:p>
            <a:pPr algn="ctr" rtl="1"/>
            <a:r>
              <a:rPr lang="fa-IR" sz="900" b="1">
                <a:solidFill>
                  <a:schemeClr val="bg1"/>
                </a:solidFill>
                <a:latin typeface="Calibri" pitchFamily="34" charset="0"/>
                <a:cs typeface="B Nazanin" pitchFamily="2" charset="-78"/>
              </a:rPr>
              <a:t>دانشکده برق</a:t>
            </a:r>
            <a:endParaRPr lang="en-US" sz="900" b="1">
              <a:solidFill>
                <a:schemeClr val="bg1"/>
              </a:solidFill>
              <a:latin typeface="Calibri" pitchFamily="34" charset="0"/>
              <a:cs typeface="B Nazanin" pitchFamily="2" charset="-78"/>
            </a:endParaRPr>
          </a:p>
        </p:txBody>
      </p:sp>
      <p:grpSp>
        <p:nvGrpSpPr>
          <p:cNvPr id="21507" name="Group 14"/>
          <p:cNvGrpSpPr>
            <a:grpSpLocks/>
          </p:cNvGrpSpPr>
          <p:nvPr/>
        </p:nvGrpSpPr>
        <p:grpSpPr bwMode="auto">
          <a:xfrm>
            <a:off x="304800" y="0"/>
            <a:ext cx="457200" cy="784225"/>
            <a:chOff x="4500563" y="225425"/>
            <a:chExt cx="833437" cy="1454150"/>
          </a:xfrm>
        </p:grpSpPr>
        <p:pic>
          <p:nvPicPr>
            <p:cNvPr id="21511" name="Picture 6" descr="aarm"/>
            <p:cNvPicPr>
              <a:picLocks noChangeAspect="1" noChangeArrowheads="1"/>
            </p:cNvPicPr>
            <p:nvPr/>
          </p:nvPicPr>
          <p:blipFill>
            <a:blip r:embed="rId2" cstate="print"/>
            <a:srcRect/>
            <a:stretch>
              <a:fillRect/>
            </a:stretch>
          </p:blipFill>
          <p:spPr bwMode="auto">
            <a:xfrm>
              <a:off x="4500563" y="857250"/>
              <a:ext cx="833437" cy="822325"/>
            </a:xfrm>
            <a:prstGeom prst="rect">
              <a:avLst/>
            </a:prstGeom>
            <a:noFill/>
            <a:ln w="9525">
              <a:noFill/>
              <a:miter lim="800000"/>
              <a:headEnd/>
              <a:tailEnd/>
            </a:ln>
          </p:spPr>
        </p:pic>
        <p:pic>
          <p:nvPicPr>
            <p:cNvPr id="21512" name="Picture 7" descr="fireanim"/>
            <p:cNvPicPr>
              <a:picLocks noChangeAspect="1" noChangeArrowheads="1" noCrop="1"/>
            </p:cNvPicPr>
            <p:nvPr/>
          </p:nvPicPr>
          <p:blipFill>
            <a:blip r:embed="rId3" cstate="print"/>
            <a:srcRect/>
            <a:stretch>
              <a:fillRect/>
            </a:stretch>
          </p:blipFill>
          <p:spPr bwMode="auto">
            <a:xfrm>
              <a:off x="4811712" y="225425"/>
              <a:ext cx="217488" cy="688975"/>
            </a:xfrm>
            <a:prstGeom prst="rect">
              <a:avLst/>
            </a:prstGeom>
            <a:noFill/>
            <a:ln w="9525">
              <a:noFill/>
              <a:miter lim="800000"/>
              <a:headEnd/>
              <a:tailEnd/>
            </a:ln>
          </p:spPr>
        </p:pic>
      </p:grpSp>
      <p:sp>
        <p:nvSpPr>
          <p:cNvPr id="2" name="Slide Number Placeholder 1"/>
          <p:cNvSpPr>
            <a:spLocks noGrp="1"/>
          </p:cNvSpPr>
          <p:nvPr>
            <p:ph type="sldNum" sz="quarter" idx="12"/>
          </p:nvPr>
        </p:nvSpPr>
        <p:spPr/>
        <p:txBody>
          <a:bodyPr/>
          <a:lstStyle/>
          <a:p>
            <a:pPr>
              <a:defRPr/>
            </a:pPr>
            <a:fld id="{C9FBE7C9-9FF2-432E-93FA-7E4D472A09EE}" type="slidenum">
              <a:rPr lang="en-US" smtClean="0">
                <a:solidFill>
                  <a:srgbClr val="000000"/>
                </a:solidFill>
              </a:rPr>
              <a:pPr>
                <a:defRPr/>
              </a:pPr>
              <a:t>20</a:t>
            </a:fld>
            <a:endParaRPr lang="en-US" dirty="0">
              <a:solidFill>
                <a:srgbClr val="000000"/>
              </a:solidFill>
            </a:endParaRPr>
          </a:p>
        </p:txBody>
      </p:sp>
      <p:sp>
        <p:nvSpPr>
          <p:cNvPr id="10" name="Text Box 253"/>
          <p:cNvSpPr txBox="1">
            <a:spLocks/>
          </p:cNvSpPr>
          <p:nvPr/>
        </p:nvSpPr>
        <p:spPr bwMode="auto">
          <a:xfrm>
            <a:off x="3649663" y="377825"/>
            <a:ext cx="1895475"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l" rtl="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l" rtl="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l" rtl="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l" rtl="0" eaLnBrk="0" fontAlgn="base" hangingPunct="0">
              <a:spcBef>
                <a:spcPct val="0"/>
              </a:spcBef>
              <a:spcAft>
                <a:spcPct val="0"/>
              </a:spcAft>
              <a:defRPr>
                <a:solidFill>
                  <a:schemeClr val="tx1"/>
                </a:solidFill>
                <a:latin typeface="Arial" pitchFamily="34" charset="0"/>
                <a:cs typeface="Arial" pitchFamily="34" charset="0"/>
              </a:defRPr>
            </a:lvl9pPr>
          </a:lstStyle>
          <a:p>
            <a:pPr algn="ctr">
              <a:defRPr/>
            </a:pPr>
            <a:r>
              <a:rPr lang="fa-IR" sz="2800" b="1" dirty="0" smtClean="0">
                <a:solidFill>
                  <a:schemeClr val="tx2">
                    <a:lumMod val="75000"/>
                  </a:schemeClr>
                </a:solidFill>
                <a:cs typeface="B Titr" pitchFamily="2" charset="-78"/>
              </a:rPr>
              <a:t>قوس الکتریکی</a:t>
            </a:r>
            <a:endParaRPr lang="en-US" sz="2800" b="1" dirty="0">
              <a:solidFill>
                <a:schemeClr val="tx2">
                  <a:lumMod val="75000"/>
                </a:schemeClr>
              </a:solidFill>
              <a:cs typeface="B Titr" pitchFamily="2" charset="-78"/>
            </a:endParaRPr>
          </a:p>
        </p:txBody>
      </p:sp>
      <p:sp>
        <p:nvSpPr>
          <p:cNvPr id="9" name="Rectangle 8"/>
          <p:cNvSpPr/>
          <p:nvPr/>
        </p:nvSpPr>
        <p:spPr>
          <a:xfrm>
            <a:off x="1763713" y="1557338"/>
            <a:ext cx="6318250" cy="2093912"/>
          </a:xfrm>
          <a:prstGeom prst="rect">
            <a:avLst/>
          </a:prstGeom>
        </p:spPr>
        <p:txBody>
          <a:bodyPr wrap="none">
            <a:spAutoFit/>
          </a:bodyPr>
          <a:lstStyle/>
          <a:p>
            <a:pPr marL="342900" indent="-342900" algn="r" rtl="1">
              <a:buFont typeface="Wingdings" pitchFamily="2" charset="2"/>
              <a:buChar char="v"/>
              <a:defRPr/>
            </a:pPr>
            <a:r>
              <a:rPr lang="fa-IR" sz="2000" b="1" dirty="0">
                <a:solidFill>
                  <a:schemeClr val="tx2">
                    <a:lumMod val="50000"/>
                  </a:schemeClr>
                </a:solidFill>
                <a:cs typeface="B Titr" pitchFamily="2" charset="-78"/>
              </a:rPr>
              <a:t>عیوب روش قوس الکتریکی: </a:t>
            </a:r>
          </a:p>
          <a:p>
            <a:pPr algn="r" rtl="1">
              <a:defRPr/>
            </a:pPr>
            <a:endParaRPr lang="fa-IR" sz="2000" b="1" dirty="0">
              <a:cs typeface="B Titr" pitchFamily="2" charset="-78"/>
            </a:endParaRPr>
          </a:p>
          <a:p>
            <a:pPr marL="285750" indent="-285750" algn="r" rtl="1">
              <a:buFont typeface="Courier New" pitchFamily="49" charset="0"/>
              <a:buChar char="o"/>
              <a:defRPr/>
            </a:pPr>
            <a:r>
              <a:rPr lang="fa-IR" sz="2400" b="1" dirty="0">
                <a:cs typeface="B Nazanin" pitchFamily="2" charset="-78"/>
              </a:rPr>
              <a:t>تولید نانو لوله ها با مقادیر زیادی از ناخالصی ها</a:t>
            </a:r>
          </a:p>
          <a:p>
            <a:pPr marL="285750" indent="-285750" algn="r" rtl="1">
              <a:buFont typeface="Courier New" pitchFamily="49" charset="0"/>
              <a:buChar char="o"/>
              <a:defRPr/>
            </a:pPr>
            <a:r>
              <a:rPr lang="fa-IR" sz="2400" b="1" dirty="0">
                <a:cs typeface="B Nazanin" pitchFamily="2" charset="-78"/>
              </a:rPr>
              <a:t>نیازمند به منبع انرژی بزرگ از جمله منبع تبخیر کربنی</a:t>
            </a:r>
          </a:p>
          <a:p>
            <a:pPr marL="285750" indent="-285750" algn="r" rtl="1">
              <a:buFont typeface="Courier New" pitchFamily="49" charset="0"/>
              <a:buChar char="o"/>
              <a:defRPr/>
            </a:pPr>
            <a:r>
              <a:rPr lang="fa-IR" sz="2400" b="1" dirty="0">
                <a:cs typeface="B Nazanin" pitchFamily="2" charset="-78"/>
              </a:rPr>
              <a:t>نیاز به الکترودهای گرافیتی خالص موجب افزایش هزینه  </a:t>
            </a:r>
            <a:endParaRPr lang="en-US" sz="2400" b="1" dirty="0">
              <a:cs typeface="B Nazanin" pitchFamily="2" charset="-78"/>
            </a:endParaRPr>
          </a:p>
          <a:p>
            <a:pPr marL="285750" indent="-285750" algn="r" rtl="1">
              <a:buFont typeface="Courier New" pitchFamily="49" charset="0"/>
              <a:buChar char="o"/>
              <a:defRPr/>
            </a:pPr>
            <a:endParaRPr lang="fa-IR" b="1" dirty="0">
              <a:cs typeface="B Nazanin"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26A86A6A-4133-4422-8150-B1A55F1BE5AB}" type="slidenum">
              <a:rPr lang="en-US" smtClean="0">
                <a:solidFill>
                  <a:srgbClr val="000000"/>
                </a:solidFill>
              </a:rPr>
              <a:pPr>
                <a:defRPr/>
              </a:pPr>
              <a:t>21</a:t>
            </a:fld>
            <a:endParaRPr lang="en-US" dirty="0">
              <a:solidFill>
                <a:srgbClr val="000000"/>
              </a:solidFill>
            </a:endParaRPr>
          </a:p>
        </p:txBody>
      </p:sp>
      <p:sp>
        <p:nvSpPr>
          <p:cNvPr id="22531" name="Rectangle 2"/>
          <p:cNvSpPr>
            <a:spLocks noChangeArrowheads="1"/>
          </p:cNvSpPr>
          <p:nvPr/>
        </p:nvSpPr>
        <p:spPr bwMode="auto">
          <a:xfrm>
            <a:off x="900113" y="1268413"/>
            <a:ext cx="7488237" cy="4248150"/>
          </a:xfrm>
          <a:prstGeom prst="rect">
            <a:avLst/>
          </a:prstGeom>
          <a:noFill/>
          <a:ln w="9525">
            <a:noFill/>
            <a:miter lim="800000"/>
            <a:headEnd/>
            <a:tailEnd/>
          </a:ln>
        </p:spPr>
        <p:txBody>
          <a:bodyPr>
            <a:spAutoFit/>
          </a:bodyPr>
          <a:lstStyle/>
          <a:p>
            <a:pPr marL="285750" indent="-285750" algn="justLow" rtl="1">
              <a:buFont typeface="Wingdings" pitchFamily="2" charset="2"/>
              <a:buChar char="q"/>
            </a:pPr>
            <a:r>
              <a:rPr lang="fa-IR" b="1">
                <a:cs typeface="B Nazanin" pitchFamily="2" charset="-78"/>
              </a:rPr>
              <a:t>دو روش تخليه قوس و تابش ليزر براي زمان طولاني، روش‌هاي تقريباً كاملي براي توليد نانو لوله‌ بودند. اما از آنجايي كه هر دو روش مبتني بر بخار اتم‌هاي كربن درون محفظه كوچك هستند. </a:t>
            </a:r>
          </a:p>
          <a:p>
            <a:pPr marL="285750" indent="-285750" algn="justLow" rtl="1">
              <a:buFont typeface="Arial" pitchFamily="34" charset="0"/>
              <a:buChar char="•"/>
            </a:pPr>
            <a:r>
              <a:rPr lang="fa-IR" b="1">
                <a:cs typeface="B Nazanin" pitchFamily="2" charset="-78"/>
              </a:rPr>
              <a:t>اولاً ميزان توليد نانو لوله پايين مي‌باشد، </a:t>
            </a:r>
          </a:p>
          <a:p>
            <a:pPr marL="285750" indent="-285750" algn="justLow" rtl="1">
              <a:buFont typeface="Arial" pitchFamily="34" charset="0"/>
              <a:buChar char="•"/>
            </a:pPr>
            <a:r>
              <a:rPr lang="fa-IR" b="1">
                <a:cs typeface="B Nazanin" pitchFamily="2" charset="-78"/>
              </a:rPr>
              <a:t>ثانياً نانو لوله‌هايي كه به صورت تبخيري تهيه مي‌شوند به صورت در هم پيچيده هستند؛</a:t>
            </a:r>
          </a:p>
          <a:p>
            <a:pPr marL="285750" indent="-285750" algn="justLow" rtl="1">
              <a:buFont typeface="Arial" pitchFamily="34" charset="0"/>
              <a:buChar char="•"/>
            </a:pPr>
            <a:r>
              <a:rPr lang="fa-IR" b="1">
                <a:cs typeface="B Nazanin" pitchFamily="2" charset="-78"/>
              </a:rPr>
              <a:t>براي خالص و تميز كردن آن ها با مشكل مواجه‌اند. </a:t>
            </a:r>
          </a:p>
          <a:p>
            <a:pPr marL="285750" indent="-285750" algn="justLow" rtl="1">
              <a:buFont typeface="Wingdings" pitchFamily="2" charset="2"/>
              <a:buChar char="q"/>
            </a:pPr>
            <a:r>
              <a:rPr lang="fa-IR" b="1">
                <a:cs typeface="B Nazanin" pitchFamily="2" charset="-78"/>
              </a:rPr>
              <a:t>روش </a:t>
            </a:r>
            <a:r>
              <a:rPr lang="en-US" sz="1600" b="1">
                <a:cs typeface="B Nazanin" pitchFamily="2" charset="-78"/>
              </a:rPr>
              <a:t>CVD</a:t>
            </a:r>
            <a:r>
              <a:rPr lang="fa-IR" b="1">
                <a:cs typeface="B Nazanin" pitchFamily="2" charset="-78"/>
              </a:rPr>
              <a:t> نيز با چالش‌هايي مواجه است چرا كه براي توليد نانولوله‌هاي كربني چند جداره چگالي بالايي از عيوب در ساختارشان به وجود مي‌آيد. </a:t>
            </a:r>
          </a:p>
          <a:p>
            <a:pPr marL="285750" indent="-285750" algn="justLow" rtl="1">
              <a:buFont typeface="Arial" pitchFamily="34" charset="0"/>
              <a:buChar char="•"/>
            </a:pPr>
            <a:r>
              <a:rPr lang="fa-IR" b="1">
                <a:cs typeface="B Nazanin" pitchFamily="2" charset="-78"/>
              </a:rPr>
              <a:t>اين عيوب به خاطر دماي پايين رشد مي‌باشد كه مقدار انرژي لازم براي بازپخت نانولوله‌ و تكميل ساختارش را فراهم نمي‌كند. </a:t>
            </a:r>
          </a:p>
          <a:p>
            <a:pPr marL="285750" indent="-285750" algn="justLow" rtl="1">
              <a:buFont typeface="Arial" pitchFamily="34" charset="0"/>
              <a:buChar char="•"/>
            </a:pPr>
            <a:r>
              <a:rPr lang="fa-IR" b="1">
                <a:cs typeface="B Nazanin" pitchFamily="2" charset="-78"/>
              </a:rPr>
              <a:t>اين روش شامل هر نوع نانو لوله‌هاي هادي و نيمه‌هادي مي‌شود. </a:t>
            </a:r>
          </a:p>
          <a:p>
            <a:pPr marL="285750" indent="-285750" algn="justLow" rtl="1">
              <a:buFont typeface="Arial" pitchFamily="34" charset="0"/>
              <a:buChar char="•"/>
            </a:pPr>
            <a:r>
              <a:rPr lang="fa-IR" b="1">
                <a:cs typeface="B Nazanin" pitchFamily="2" charset="-78"/>
              </a:rPr>
              <a:t>رشد نانو لوله‌ ها دلخواه بوده و قطر آن ها بزرگ است در حالي كه نانولوله‌هاي با قطر كمتر در كليد زني مناسب‌ترند.</a:t>
            </a:r>
          </a:p>
          <a:p>
            <a:pPr marL="285750" indent="-285750" algn="justLow" rtl="1">
              <a:buFont typeface="Arial" pitchFamily="34" charset="0"/>
              <a:buChar char="•"/>
            </a:pPr>
            <a:r>
              <a:rPr lang="fa-IR" b="1">
                <a:cs typeface="B Nazanin" pitchFamily="2" charset="-78"/>
              </a:rPr>
              <a:t> با اين وجود تمركز محققان بر روي روش </a:t>
            </a:r>
            <a:r>
              <a:rPr lang="en-US" b="1">
                <a:cs typeface="B Nazanin" pitchFamily="2" charset="-78"/>
              </a:rPr>
              <a:t>CVD</a:t>
            </a:r>
            <a:r>
              <a:rPr lang="fa-IR" b="1">
                <a:cs typeface="B Nazanin" pitchFamily="2" charset="-78"/>
              </a:rPr>
              <a:t>است زيرا توليد انبوه در حد كيلوگرم را ميسر مي‌سازد و مي‌توان كنترل قابل قبولي بر مكانيزم رشد داشت.</a:t>
            </a:r>
          </a:p>
        </p:txBody>
      </p:sp>
      <p:sp>
        <p:nvSpPr>
          <p:cNvPr id="22532" name="TextBox 9"/>
          <p:cNvSpPr txBox="1">
            <a:spLocks noChangeArrowheads="1"/>
          </p:cNvSpPr>
          <p:nvPr/>
        </p:nvSpPr>
        <p:spPr bwMode="auto">
          <a:xfrm>
            <a:off x="-228600" y="685800"/>
            <a:ext cx="1676400" cy="369888"/>
          </a:xfrm>
          <a:prstGeom prst="rect">
            <a:avLst/>
          </a:prstGeom>
          <a:noFill/>
          <a:ln w="9525">
            <a:noFill/>
            <a:miter lim="800000"/>
            <a:headEnd/>
            <a:tailEnd/>
          </a:ln>
        </p:spPr>
        <p:txBody>
          <a:bodyPr>
            <a:spAutoFit/>
          </a:bodyPr>
          <a:lstStyle/>
          <a:p>
            <a:pPr algn="ctr" rtl="1"/>
            <a:r>
              <a:rPr lang="fa-IR" sz="900" b="1">
                <a:solidFill>
                  <a:schemeClr val="bg1"/>
                </a:solidFill>
                <a:latin typeface="Calibri" pitchFamily="34" charset="0"/>
                <a:cs typeface="B Nazanin" pitchFamily="2" charset="-78"/>
              </a:rPr>
              <a:t>دانشگاه علم و صنعت ایران</a:t>
            </a:r>
          </a:p>
          <a:p>
            <a:pPr algn="ctr" rtl="1"/>
            <a:r>
              <a:rPr lang="fa-IR" sz="900" b="1">
                <a:solidFill>
                  <a:schemeClr val="bg1"/>
                </a:solidFill>
                <a:latin typeface="Calibri" pitchFamily="34" charset="0"/>
                <a:cs typeface="B Nazanin" pitchFamily="2" charset="-78"/>
              </a:rPr>
              <a:t>دانشکده برق</a:t>
            </a:r>
            <a:endParaRPr lang="en-US" sz="900" b="1">
              <a:solidFill>
                <a:schemeClr val="bg1"/>
              </a:solidFill>
              <a:latin typeface="Calibri" pitchFamily="34" charset="0"/>
              <a:cs typeface="B Nazanin" pitchFamily="2" charset="-78"/>
            </a:endParaRPr>
          </a:p>
        </p:txBody>
      </p:sp>
      <p:grpSp>
        <p:nvGrpSpPr>
          <p:cNvPr id="22533" name="Group 14"/>
          <p:cNvGrpSpPr>
            <a:grpSpLocks/>
          </p:cNvGrpSpPr>
          <p:nvPr/>
        </p:nvGrpSpPr>
        <p:grpSpPr bwMode="auto">
          <a:xfrm>
            <a:off x="304800" y="0"/>
            <a:ext cx="457200" cy="784225"/>
            <a:chOff x="4500563" y="225425"/>
            <a:chExt cx="833437" cy="1454150"/>
          </a:xfrm>
        </p:grpSpPr>
        <p:pic>
          <p:nvPicPr>
            <p:cNvPr id="22535" name="Picture 6" descr="aarm"/>
            <p:cNvPicPr>
              <a:picLocks noChangeAspect="1" noChangeArrowheads="1"/>
            </p:cNvPicPr>
            <p:nvPr/>
          </p:nvPicPr>
          <p:blipFill>
            <a:blip r:embed="rId2" cstate="print"/>
            <a:srcRect/>
            <a:stretch>
              <a:fillRect/>
            </a:stretch>
          </p:blipFill>
          <p:spPr bwMode="auto">
            <a:xfrm>
              <a:off x="4500563" y="857250"/>
              <a:ext cx="833437" cy="822325"/>
            </a:xfrm>
            <a:prstGeom prst="rect">
              <a:avLst/>
            </a:prstGeom>
            <a:noFill/>
            <a:ln w="9525">
              <a:noFill/>
              <a:miter lim="800000"/>
              <a:headEnd/>
              <a:tailEnd/>
            </a:ln>
          </p:spPr>
        </p:pic>
        <p:pic>
          <p:nvPicPr>
            <p:cNvPr id="22536" name="Picture 7" descr="fireanim"/>
            <p:cNvPicPr>
              <a:picLocks noChangeAspect="1" noChangeArrowheads="1" noCrop="1"/>
            </p:cNvPicPr>
            <p:nvPr/>
          </p:nvPicPr>
          <p:blipFill>
            <a:blip r:embed="rId3" cstate="print"/>
            <a:srcRect/>
            <a:stretch>
              <a:fillRect/>
            </a:stretch>
          </p:blipFill>
          <p:spPr bwMode="auto">
            <a:xfrm>
              <a:off x="4811712" y="225425"/>
              <a:ext cx="217488" cy="688975"/>
            </a:xfrm>
            <a:prstGeom prst="rect">
              <a:avLst/>
            </a:prstGeom>
            <a:noFill/>
            <a:ln w="9525">
              <a:noFill/>
              <a:miter lim="800000"/>
              <a:headEnd/>
              <a:tailEnd/>
            </a:ln>
          </p:spPr>
        </p:pic>
      </p:grpSp>
      <p:sp>
        <p:nvSpPr>
          <p:cNvPr id="10" name="Text Box 253"/>
          <p:cNvSpPr txBox="1">
            <a:spLocks/>
          </p:cNvSpPr>
          <p:nvPr/>
        </p:nvSpPr>
        <p:spPr bwMode="auto">
          <a:xfrm>
            <a:off x="4183063" y="377825"/>
            <a:ext cx="828675"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l" rtl="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l" rtl="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l" rtl="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l" rtl="0" eaLnBrk="0" fontAlgn="base" hangingPunct="0">
              <a:spcBef>
                <a:spcPct val="0"/>
              </a:spcBef>
              <a:spcAft>
                <a:spcPct val="0"/>
              </a:spcAft>
              <a:defRPr>
                <a:solidFill>
                  <a:schemeClr val="tx1"/>
                </a:solidFill>
                <a:latin typeface="Arial" pitchFamily="34" charset="0"/>
                <a:cs typeface="Arial" pitchFamily="34" charset="0"/>
              </a:defRPr>
            </a:lvl9pPr>
          </a:lstStyle>
          <a:p>
            <a:pPr algn="ctr">
              <a:defRPr/>
            </a:pPr>
            <a:r>
              <a:rPr lang="fa-IR" sz="2800" b="1" dirty="0" smtClean="0">
                <a:solidFill>
                  <a:schemeClr val="tx2">
                    <a:lumMod val="75000"/>
                  </a:schemeClr>
                </a:solidFill>
                <a:cs typeface="B Titr" pitchFamily="2" charset="-78"/>
              </a:rPr>
              <a:t>مقایسه</a:t>
            </a:r>
            <a:endParaRPr lang="en-US" sz="2800" b="1" dirty="0">
              <a:solidFill>
                <a:schemeClr val="tx2">
                  <a:lumMod val="75000"/>
                </a:schemeClr>
              </a:solidFill>
              <a:cs typeface="B Titr" pitchFamily="2" charset="-78"/>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Box 9"/>
          <p:cNvSpPr txBox="1">
            <a:spLocks noChangeArrowheads="1"/>
          </p:cNvSpPr>
          <p:nvPr/>
        </p:nvSpPr>
        <p:spPr bwMode="auto">
          <a:xfrm>
            <a:off x="-228600" y="685800"/>
            <a:ext cx="1676400" cy="369888"/>
          </a:xfrm>
          <a:prstGeom prst="rect">
            <a:avLst/>
          </a:prstGeom>
          <a:noFill/>
          <a:ln w="9525">
            <a:noFill/>
            <a:miter lim="800000"/>
            <a:headEnd/>
            <a:tailEnd/>
          </a:ln>
        </p:spPr>
        <p:txBody>
          <a:bodyPr>
            <a:spAutoFit/>
          </a:bodyPr>
          <a:lstStyle/>
          <a:p>
            <a:pPr algn="ctr" rtl="1"/>
            <a:r>
              <a:rPr lang="fa-IR" sz="900" b="1">
                <a:solidFill>
                  <a:schemeClr val="bg1"/>
                </a:solidFill>
                <a:latin typeface="Calibri" pitchFamily="34" charset="0"/>
                <a:cs typeface="B Nazanin" pitchFamily="2" charset="-78"/>
              </a:rPr>
              <a:t>دانشگاه علم و صنعت ایران</a:t>
            </a:r>
          </a:p>
          <a:p>
            <a:pPr algn="ctr" rtl="1"/>
            <a:r>
              <a:rPr lang="fa-IR" sz="900" b="1">
                <a:solidFill>
                  <a:schemeClr val="bg1"/>
                </a:solidFill>
                <a:latin typeface="Calibri" pitchFamily="34" charset="0"/>
                <a:cs typeface="B Nazanin" pitchFamily="2" charset="-78"/>
              </a:rPr>
              <a:t>دانشکده برق</a:t>
            </a:r>
            <a:endParaRPr lang="en-US" sz="900" b="1">
              <a:solidFill>
                <a:schemeClr val="bg1"/>
              </a:solidFill>
              <a:latin typeface="Calibri" pitchFamily="34" charset="0"/>
              <a:cs typeface="B Nazanin" pitchFamily="2" charset="-78"/>
            </a:endParaRPr>
          </a:p>
        </p:txBody>
      </p:sp>
      <p:grpSp>
        <p:nvGrpSpPr>
          <p:cNvPr id="23555" name="Group 14"/>
          <p:cNvGrpSpPr>
            <a:grpSpLocks/>
          </p:cNvGrpSpPr>
          <p:nvPr/>
        </p:nvGrpSpPr>
        <p:grpSpPr bwMode="auto">
          <a:xfrm>
            <a:off x="304800" y="0"/>
            <a:ext cx="457200" cy="784225"/>
            <a:chOff x="4500563" y="225425"/>
            <a:chExt cx="833437" cy="1454150"/>
          </a:xfrm>
        </p:grpSpPr>
        <p:pic>
          <p:nvPicPr>
            <p:cNvPr id="23559" name="Picture 6" descr="aarm"/>
            <p:cNvPicPr>
              <a:picLocks noChangeAspect="1" noChangeArrowheads="1"/>
            </p:cNvPicPr>
            <p:nvPr/>
          </p:nvPicPr>
          <p:blipFill>
            <a:blip r:embed="rId2" cstate="print"/>
            <a:srcRect/>
            <a:stretch>
              <a:fillRect/>
            </a:stretch>
          </p:blipFill>
          <p:spPr bwMode="auto">
            <a:xfrm>
              <a:off x="4500563" y="857250"/>
              <a:ext cx="833437" cy="822325"/>
            </a:xfrm>
            <a:prstGeom prst="rect">
              <a:avLst/>
            </a:prstGeom>
            <a:noFill/>
            <a:ln w="9525">
              <a:noFill/>
              <a:miter lim="800000"/>
              <a:headEnd/>
              <a:tailEnd/>
            </a:ln>
          </p:spPr>
        </p:pic>
        <p:pic>
          <p:nvPicPr>
            <p:cNvPr id="23560" name="Picture 7" descr="fireanim"/>
            <p:cNvPicPr>
              <a:picLocks noChangeAspect="1" noChangeArrowheads="1" noCrop="1"/>
            </p:cNvPicPr>
            <p:nvPr/>
          </p:nvPicPr>
          <p:blipFill>
            <a:blip r:embed="rId3" cstate="print"/>
            <a:srcRect/>
            <a:stretch>
              <a:fillRect/>
            </a:stretch>
          </p:blipFill>
          <p:spPr bwMode="auto">
            <a:xfrm>
              <a:off x="4811712" y="225425"/>
              <a:ext cx="217488" cy="688975"/>
            </a:xfrm>
            <a:prstGeom prst="rect">
              <a:avLst/>
            </a:prstGeom>
            <a:noFill/>
            <a:ln w="9525">
              <a:noFill/>
              <a:miter lim="800000"/>
              <a:headEnd/>
              <a:tailEnd/>
            </a:ln>
          </p:spPr>
        </p:pic>
      </p:grpSp>
      <p:sp>
        <p:nvSpPr>
          <p:cNvPr id="2" name="Slide Number Placeholder 1"/>
          <p:cNvSpPr>
            <a:spLocks noGrp="1"/>
          </p:cNvSpPr>
          <p:nvPr>
            <p:ph type="sldNum" sz="quarter" idx="12"/>
          </p:nvPr>
        </p:nvSpPr>
        <p:spPr/>
        <p:txBody>
          <a:bodyPr/>
          <a:lstStyle/>
          <a:p>
            <a:pPr>
              <a:defRPr/>
            </a:pPr>
            <a:fld id="{7FC02AB1-4F6D-46A6-9621-EE422886AEDC}" type="slidenum">
              <a:rPr lang="en-US" smtClean="0">
                <a:solidFill>
                  <a:srgbClr val="000000"/>
                </a:solidFill>
              </a:rPr>
              <a:pPr>
                <a:defRPr/>
              </a:pPr>
              <a:t>22</a:t>
            </a:fld>
            <a:endParaRPr lang="en-US" dirty="0">
              <a:solidFill>
                <a:srgbClr val="000000"/>
              </a:solidFill>
            </a:endParaRPr>
          </a:p>
        </p:txBody>
      </p:sp>
      <p:pic>
        <p:nvPicPr>
          <p:cNvPr id="23557" name="Picture 2"/>
          <p:cNvPicPr>
            <a:picLocks noChangeAspect="1"/>
          </p:cNvPicPr>
          <p:nvPr/>
        </p:nvPicPr>
        <p:blipFill>
          <a:blip r:embed="rId4" cstate="print">
            <a:clrChange>
              <a:clrFrom>
                <a:srgbClr val="FFFFFF"/>
              </a:clrFrom>
              <a:clrTo>
                <a:srgbClr val="FFFFFF">
                  <a:alpha val="0"/>
                </a:srgbClr>
              </a:clrTo>
            </a:clrChange>
          </a:blip>
          <a:srcRect/>
          <a:stretch>
            <a:fillRect/>
          </a:stretch>
        </p:blipFill>
        <p:spPr bwMode="auto">
          <a:xfrm>
            <a:off x="971550" y="889000"/>
            <a:ext cx="7872413" cy="5449888"/>
          </a:xfrm>
          <a:prstGeom prst="rect">
            <a:avLst/>
          </a:prstGeom>
          <a:noFill/>
          <a:ln w="9525">
            <a:noFill/>
            <a:miter lim="800000"/>
            <a:headEnd/>
            <a:tailEnd/>
          </a:ln>
        </p:spPr>
      </p:pic>
      <p:sp>
        <p:nvSpPr>
          <p:cNvPr id="9" name="Text Box 253"/>
          <p:cNvSpPr txBox="1">
            <a:spLocks/>
          </p:cNvSpPr>
          <p:nvPr/>
        </p:nvSpPr>
        <p:spPr bwMode="auto">
          <a:xfrm>
            <a:off x="4183063" y="377825"/>
            <a:ext cx="828675"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l" rtl="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l" rtl="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l" rtl="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l" rtl="0" eaLnBrk="0" fontAlgn="base" hangingPunct="0">
              <a:spcBef>
                <a:spcPct val="0"/>
              </a:spcBef>
              <a:spcAft>
                <a:spcPct val="0"/>
              </a:spcAft>
              <a:defRPr>
                <a:solidFill>
                  <a:schemeClr val="tx1"/>
                </a:solidFill>
                <a:latin typeface="Arial" pitchFamily="34" charset="0"/>
                <a:cs typeface="Arial" pitchFamily="34" charset="0"/>
              </a:defRPr>
            </a:lvl9pPr>
          </a:lstStyle>
          <a:p>
            <a:pPr algn="ctr">
              <a:defRPr/>
            </a:pPr>
            <a:r>
              <a:rPr lang="fa-IR" sz="2800" b="1" dirty="0" smtClean="0">
                <a:solidFill>
                  <a:schemeClr val="tx2">
                    <a:lumMod val="75000"/>
                  </a:schemeClr>
                </a:solidFill>
                <a:cs typeface="B Titr" pitchFamily="2" charset="-78"/>
              </a:rPr>
              <a:t>مقایسه</a:t>
            </a:r>
            <a:endParaRPr lang="en-US" sz="2800" b="1" dirty="0">
              <a:solidFill>
                <a:schemeClr val="tx2">
                  <a:lumMod val="75000"/>
                </a:schemeClr>
              </a:solidFill>
              <a:cs typeface="B Titr" pitchFamily="2" charset="-78"/>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CC33DA05-E78C-4455-8C71-5F9B220DA38D}" type="slidenum">
              <a:rPr lang="en-US" smtClean="0">
                <a:solidFill>
                  <a:srgbClr val="000000"/>
                </a:solidFill>
              </a:rPr>
              <a:pPr>
                <a:defRPr/>
              </a:pPr>
              <a:t>23</a:t>
            </a:fld>
            <a:endParaRPr lang="en-US" dirty="0">
              <a:solidFill>
                <a:srgbClr val="000000"/>
              </a:solidFill>
            </a:endParaRPr>
          </a:p>
        </p:txBody>
      </p:sp>
      <p:sp>
        <p:nvSpPr>
          <p:cNvPr id="24579" name="Rectangle 2"/>
          <p:cNvSpPr>
            <a:spLocks noChangeArrowheads="1"/>
          </p:cNvSpPr>
          <p:nvPr/>
        </p:nvSpPr>
        <p:spPr bwMode="auto">
          <a:xfrm>
            <a:off x="3071813" y="373063"/>
            <a:ext cx="3265487" cy="522287"/>
          </a:xfrm>
          <a:prstGeom prst="rect">
            <a:avLst/>
          </a:prstGeom>
          <a:noFill/>
          <a:ln w="9525">
            <a:noFill/>
            <a:miter lim="800000"/>
            <a:headEnd/>
            <a:tailEnd/>
          </a:ln>
        </p:spPr>
        <p:txBody>
          <a:bodyPr wrap="none">
            <a:spAutoFit/>
          </a:bodyPr>
          <a:lstStyle/>
          <a:p>
            <a:pPr algn="ctr"/>
            <a:r>
              <a:rPr lang="fa-IR" sz="2800" b="1">
                <a:solidFill>
                  <a:srgbClr val="002060"/>
                </a:solidFill>
                <a:cs typeface="B Titr" pitchFamily="2" charset="-78"/>
              </a:rPr>
              <a:t>سایش با آسیاب گلوله ای</a:t>
            </a:r>
            <a:endParaRPr lang="en-US" sz="2800" b="1">
              <a:solidFill>
                <a:srgbClr val="002060"/>
              </a:solidFill>
              <a:cs typeface="B Titr" pitchFamily="2" charset="-78"/>
            </a:endParaRPr>
          </a:p>
        </p:txBody>
      </p:sp>
      <p:sp>
        <p:nvSpPr>
          <p:cNvPr id="24580" name="TextBox 3"/>
          <p:cNvSpPr txBox="1">
            <a:spLocks noChangeArrowheads="1"/>
          </p:cNvSpPr>
          <p:nvPr/>
        </p:nvSpPr>
        <p:spPr bwMode="auto">
          <a:xfrm>
            <a:off x="250825" y="1524000"/>
            <a:ext cx="8081963" cy="2246313"/>
          </a:xfrm>
          <a:prstGeom prst="rect">
            <a:avLst/>
          </a:prstGeom>
          <a:noFill/>
          <a:ln w="9525">
            <a:noFill/>
            <a:miter lim="800000"/>
            <a:headEnd/>
            <a:tailEnd/>
          </a:ln>
        </p:spPr>
        <p:txBody>
          <a:bodyPr>
            <a:spAutoFit/>
          </a:bodyPr>
          <a:lstStyle/>
          <a:p>
            <a:pPr marL="285750" indent="-285750" algn="r" rtl="1">
              <a:buFont typeface="Courier New" pitchFamily="49" charset="0"/>
              <a:buChar char="o"/>
            </a:pPr>
            <a:r>
              <a:rPr lang="fa-IR" sz="2000" b="1">
                <a:cs typeface="B Nazanin" pitchFamily="2" charset="-78"/>
              </a:rPr>
              <a:t>ارزانترین روش تولید نانوتیوب های کربنی</a:t>
            </a:r>
          </a:p>
          <a:p>
            <a:pPr marL="285750" indent="-285750" algn="r" rtl="1">
              <a:buFont typeface="Courier New" pitchFamily="49" charset="0"/>
              <a:buChar char="o"/>
            </a:pPr>
            <a:r>
              <a:rPr lang="fa-IR" sz="2000" b="1">
                <a:cs typeface="B Nazanin" pitchFamily="2" charset="-78"/>
              </a:rPr>
              <a:t>مکانیزم این روش براساس سایش و اعمال حرارت  </a:t>
            </a:r>
          </a:p>
          <a:p>
            <a:pPr marL="285750" indent="-285750" algn="justLow" rtl="1">
              <a:buFont typeface="Courier New" pitchFamily="49" charset="0"/>
              <a:buChar char="o"/>
            </a:pPr>
            <a:r>
              <a:rPr lang="fa-IR" sz="2000" b="1">
                <a:cs typeface="B Nazanin" pitchFamily="2" charset="-78"/>
              </a:rPr>
              <a:t> این روش  با وارد کردن پودر گرافیت  با خلوص 99.8% به  درون مخزن فولاد زنگ نزن با گلوله  های فولادی  است. هوای داخل مخزن خالی و سپس گاز خنثی آرگون با فشار </a:t>
            </a:r>
            <a:r>
              <a:rPr lang="en-US">
                <a:latin typeface="Times New Roman" pitchFamily="18" charset="0"/>
                <a:cs typeface="Times New Roman" pitchFamily="18" charset="0"/>
              </a:rPr>
              <a:t>300 Kpa</a:t>
            </a:r>
            <a:r>
              <a:rPr lang="fa-IR">
                <a:latin typeface="Times New Roman" pitchFamily="18" charset="0"/>
                <a:cs typeface="Times New Roman" pitchFamily="18" charset="0"/>
              </a:rPr>
              <a:t> </a:t>
            </a:r>
            <a:r>
              <a:rPr lang="fa-IR" sz="2000" b="1">
                <a:cs typeface="B Nazanin" pitchFamily="2" charset="-78"/>
              </a:rPr>
              <a:t>وارد مخزن شده  و در دمای  اتاق به مدت 150 ساعت عمل آسیاب صورت می گیرد.  در مرحله بعدی  با جریان گاز آرگون یا نیتروژن در دمای 1400 درجه به مدت 6 ساعت حرارت می بینند. </a:t>
            </a:r>
            <a:endParaRPr lang="en-US" sz="2000" b="1">
              <a:cs typeface="B Nazanin" pitchFamily="2" charset="-78"/>
            </a:endParaRPr>
          </a:p>
        </p:txBody>
      </p:sp>
      <p:sp>
        <p:nvSpPr>
          <p:cNvPr id="5" name="Rectangle 4"/>
          <p:cNvSpPr/>
          <p:nvPr/>
        </p:nvSpPr>
        <p:spPr>
          <a:xfrm>
            <a:off x="4292600" y="4270375"/>
            <a:ext cx="4000500" cy="1016000"/>
          </a:xfrm>
          <a:prstGeom prst="rect">
            <a:avLst/>
          </a:prstGeom>
        </p:spPr>
        <p:txBody>
          <a:bodyPr wrap="none">
            <a:spAutoFit/>
          </a:bodyPr>
          <a:lstStyle/>
          <a:p>
            <a:pPr algn="r" rtl="1">
              <a:defRPr/>
            </a:pPr>
            <a:r>
              <a:rPr lang="fa-IR" sz="2000" b="1" dirty="0">
                <a:cs typeface="B Titr" pitchFamily="2" charset="-78"/>
              </a:rPr>
              <a:t>عیوب روش سایش بوسیله آسیاب گلوله ای: </a:t>
            </a:r>
          </a:p>
          <a:p>
            <a:pPr marL="285750" indent="-285750" algn="r" rtl="1">
              <a:buFont typeface="Wingdings" pitchFamily="2" charset="2"/>
              <a:buChar char="v"/>
              <a:defRPr/>
            </a:pPr>
            <a:r>
              <a:rPr lang="fa-IR" sz="2000" b="1" dirty="0">
                <a:cs typeface="B Nazanin" pitchFamily="2" charset="-78"/>
              </a:rPr>
              <a:t>پروسه ای زمان بر</a:t>
            </a:r>
          </a:p>
          <a:p>
            <a:pPr marL="285750" indent="-285750" algn="r" rtl="1">
              <a:buFont typeface="Wingdings" pitchFamily="2" charset="2"/>
              <a:buChar char="v"/>
              <a:defRPr/>
            </a:pPr>
            <a:r>
              <a:rPr lang="fa-IR" sz="2000" b="1" dirty="0">
                <a:cs typeface="B Nazanin" pitchFamily="2" charset="-78"/>
              </a:rPr>
              <a:t>فرآیندی غیر مداوم</a:t>
            </a:r>
          </a:p>
        </p:txBody>
      </p:sp>
      <p:pic>
        <p:nvPicPr>
          <p:cNvPr id="24582" name="Picture 5" descr="http://www.rsphysse.anu.edu.au/nanotube/_images/millaction2.gif"/>
          <p:cNvPicPr>
            <a:picLocks noChangeAspect="1" noChangeArrowheads="1" noCrop="1"/>
          </p:cNvPicPr>
          <p:nvPr/>
        </p:nvPicPr>
        <p:blipFill>
          <a:blip r:embed="rId2" cstate="print">
            <a:clrChange>
              <a:clrFrom>
                <a:srgbClr val="FFFFFF"/>
              </a:clrFrom>
              <a:clrTo>
                <a:srgbClr val="FFFFFF">
                  <a:alpha val="0"/>
                </a:srgbClr>
              </a:clrTo>
            </a:clrChange>
          </a:blip>
          <a:srcRect/>
          <a:stretch>
            <a:fillRect/>
          </a:stretch>
        </p:blipFill>
        <p:spPr bwMode="auto">
          <a:xfrm>
            <a:off x="755650" y="4140200"/>
            <a:ext cx="2133600" cy="21336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4580"/>
                                        </p:tgtEl>
                                        <p:attrNameLst>
                                          <p:attrName>style.visibility</p:attrName>
                                        </p:attrNameLst>
                                      </p:cBhvr>
                                      <p:to>
                                        <p:strVal val="visible"/>
                                      </p:to>
                                    </p:set>
                                    <p:animEffect transition="in" filter="wipe(down)">
                                      <p:cBhvr>
                                        <p:cTn id="7" dur="500"/>
                                        <p:tgtEl>
                                          <p:spTgt spid="24580"/>
                                        </p:tgtEl>
                                      </p:cBhvr>
                                    </p:animEffect>
                                  </p:childTnLst>
                                </p:cTn>
                              </p:par>
                              <p:par>
                                <p:cTn id="8" presetID="22" presetClass="entr" presetSubtype="4" fill="hold" nodeType="withEffect">
                                  <p:stCondLst>
                                    <p:cond delay="0"/>
                                  </p:stCondLst>
                                  <p:childTnLst>
                                    <p:set>
                                      <p:cBhvr>
                                        <p:cTn id="9" dur="1" fill="hold">
                                          <p:stCondLst>
                                            <p:cond delay="0"/>
                                          </p:stCondLst>
                                        </p:cTn>
                                        <p:tgtEl>
                                          <p:spTgt spid="24582"/>
                                        </p:tgtEl>
                                        <p:attrNameLst>
                                          <p:attrName>style.visibility</p:attrName>
                                        </p:attrNameLst>
                                      </p:cBhvr>
                                      <p:to>
                                        <p:strVal val="visible"/>
                                      </p:to>
                                    </p:set>
                                    <p:animEffect transition="in" filter="wipe(down)">
                                      <p:cBhvr>
                                        <p:cTn id="10" dur="500"/>
                                        <p:tgtEl>
                                          <p:spTgt spid="24582"/>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0" grpId="0"/>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602"/>
          <p:cNvSpPr>
            <a:spLocks/>
          </p:cNvSpPr>
          <p:nvPr/>
        </p:nvSpPr>
        <p:spPr bwMode="auto">
          <a:xfrm>
            <a:off x="661988" y="317500"/>
            <a:ext cx="7820025" cy="6223000"/>
          </a:xfrm>
          <a:prstGeom prst="rect">
            <a:avLst/>
          </a:prstGeom>
          <a:noFill/>
          <a:ln w="9525">
            <a:noFill/>
            <a:miter lim="800000"/>
            <a:headEnd/>
            <a:tailEnd/>
          </a:ln>
        </p:spPr>
        <p:txBody>
          <a:bodyPr lIns="80175" tIns="40087" rIns="80175" bIns="40087"/>
          <a:lstStyle/>
          <a:p>
            <a:endParaRPr lang="fa-IR"/>
          </a:p>
        </p:txBody>
      </p:sp>
      <p:sp>
        <p:nvSpPr>
          <p:cNvPr id="25603" name="TextBox 1"/>
          <p:cNvSpPr txBox="1">
            <a:spLocks noChangeArrowheads="1"/>
          </p:cNvSpPr>
          <p:nvPr/>
        </p:nvSpPr>
        <p:spPr bwMode="auto">
          <a:xfrm>
            <a:off x="1905000" y="2636838"/>
            <a:ext cx="5403850" cy="1016000"/>
          </a:xfrm>
          <a:prstGeom prst="rect">
            <a:avLst/>
          </a:prstGeom>
          <a:noFill/>
          <a:ln w="9525">
            <a:noFill/>
            <a:miter lim="800000"/>
            <a:headEnd/>
            <a:tailEnd/>
          </a:ln>
        </p:spPr>
        <p:txBody>
          <a:bodyPr wrap="none">
            <a:spAutoFit/>
          </a:bodyPr>
          <a:lstStyle/>
          <a:p>
            <a:pPr algn="r" rtl="1"/>
            <a:r>
              <a:rPr lang="fa-IR" sz="6000" b="1">
                <a:solidFill>
                  <a:schemeClr val="accent1"/>
                </a:solidFill>
                <a:cs typeface="B Titr" pitchFamily="2" charset="-78"/>
              </a:rPr>
              <a:t>با تشکر از توجه شما</a:t>
            </a:r>
            <a:endParaRPr lang="en-US" sz="6000" b="1">
              <a:solidFill>
                <a:schemeClr val="accent1"/>
              </a:solidFill>
              <a:cs typeface="B Titr" pitchFamily="2" charset="-78"/>
            </a:endParaRPr>
          </a:p>
        </p:txBody>
      </p:sp>
      <p:sp>
        <p:nvSpPr>
          <p:cNvPr id="25604" name="TextBox 9"/>
          <p:cNvSpPr txBox="1">
            <a:spLocks noChangeArrowheads="1"/>
          </p:cNvSpPr>
          <p:nvPr/>
        </p:nvSpPr>
        <p:spPr bwMode="auto">
          <a:xfrm>
            <a:off x="-228600" y="685800"/>
            <a:ext cx="1676400" cy="369888"/>
          </a:xfrm>
          <a:prstGeom prst="rect">
            <a:avLst/>
          </a:prstGeom>
          <a:noFill/>
          <a:ln w="9525">
            <a:noFill/>
            <a:miter lim="800000"/>
            <a:headEnd/>
            <a:tailEnd/>
          </a:ln>
        </p:spPr>
        <p:txBody>
          <a:bodyPr>
            <a:spAutoFit/>
          </a:bodyPr>
          <a:lstStyle/>
          <a:p>
            <a:pPr algn="ctr" rtl="1"/>
            <a:r>
              <a:rPr lang="fa-IR" sz="900" b="1">
                <a:solidFill>
                  <a:schemeClr val="bg1"/>
                </a:solidFill>
                <a:latin typeface="Calibri" pitchFamily="34" charset="0"/>
                <a:cs typeface="B Nazanin" pitchFamily="2" charset="-78"/>
              </a:rPr>
              <a:t>دانشگاه علم و صنعت ایران</a:t>
            </a:r>
          </a:p>
          <a:p>
            <a:pPr algn="ctr" rtl="1"/>
            <a:r>
              <a:rPr lang="fa-IR" sz="900" b="1">
                <a:solidFill>
                  <a:schemeClr val="bg1"/>
                </a:solidFill>
                <a:latin typeface="Calibri" pitchFamily="34" charset="0"/>
                <a:cs typeface="B Nazanin" pitchFamily="2" charset="-78"/>
              </a:rPr>
              <a:t>دانشکده برق</a:t>
            </a:r>
            <a:endParaRPr lang="en-US" sz="900" b="1">
              <a:solidFill>
                <a:schemeClr val="bg1"/>
              </a:solidFill>
              <a:latin typeface="Calibri" pitchFamily="34" charset="0"/>
              <a:cs typeface="B Nazanin" pitchFamily="2" charset="-78"/>
            </a:endParaRPr>
          </a:p>
        </p:txBody>
      </p:sp>
      <p:grpSp>
        <p:nvGrpSpPr>
          <p:cNvPr id="25605" name="Group 14"/>
          <p:cNvGrpSpPr>
            <a:grpSpLocks/>
          </p:cNvGrpSpPr>
          <p:nvPr/>
        </p:nvGrpSpPr>
        <p:grpSpPr bwMode="auto">
          <a:xfrm>
            <a:off x="304800" y="0"/>
            <a:ext cx="457200" cy="784225"/>
            <a:chOff x="4500563" y="225425"/>
            <a:chExt cx="833437" cy="1454150"/>
          </a:xfrm>
        </p:grpSpPr>
        <p:pic>
          <p:nvPicPr>
            <p:cNvPr id="25606" name="Picture 6" descr="aarm"/>
            <p:cNvPicPr>
              <a:picLocks noChangeAspect="1" noChangeArrowheads="1"/>
            </p:cNvPicPr>
            <p:nvPr/>
          </p:nvPicPr>
          <p:blipFill>
            <a:blip r:embed="rId2" cstate="print"/>
            <a:srcRect/>
            <a:stretch>
              <a:fillRect/>
            </a:stretch>
          </p:blipFill>
          <p:spPr bwMode="auto">
            <a:xfrm>
              <a:off x="4500563" y="857250"/>
              <a:ext cx="833437" cy="822325"/>
            </a:xfrm>
            <a:prstGeom prst="rect">
              <a:avLst/>
            </a:prstGeom>
            <a:noFill/>
            <a:ln w="9525">
              <a:noFill/>
              <a:miter lim="800000"/>
              <a:headEnd/>
              <a:tailEnd/>
            </a:ln>
          </p:spPr>
        </p:pic>
        <p:pic>
          <p:nvPicPr>
            <p:cNvPr id="25607" name="Picture 7" descr="fireanim"/>
            <p:cNvPicPr>
              <a:picLocks noChangeAspect="1" noChangeArrowheads="1" noCrop="1"/>
            </p:cNvPicPr>
            <p:nvPr/>
          </p:nvPicPr>
          <p:blipFill>
            <a:blip r:embed="rId3" cstate="print"/>
            <a:srcRect/>
            <a:stretch>
              <a:fillRect/>
            </a:stretch>
          </p:blipFill>
          <p:spPr bwMode="auto">
            <a:xfrm>
              <a:off x="4811712" y="225425"/>
              <a:ext cx="217488" cy="688975"/>
            </a:xfrm>
            <a:prstGeom prst="rect">
              <a:avLst/>
            </a:prstGeom>
            <a:noFill/>
            <a:ln w="9525">
              <a:noFill/>
              <a:miter lim="800000"/>
              <a:headEnd/>
              <a:tailEnd/>
            </a:ln>
          </p:spPr>
        </p:pic>
      </p:gr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none" rtlCol="1">
        <a:spAutoFit/>
      </a:bodyPr>
      <a:lstStyle>
        <a:defPPr algn="r" rtl="1">
          <a:defRPr sz="1600" dirty="0" smtClean="0">
            <a:solidFill>
              <a:schemeClr val="tx2">
                <a:lumMod val="50000"/>
              </a:schemeClr>
            </a:solidFill>
            <a:cs typeface="B Titr" pitchFamily="2" charset="-78"/>
          </a:defRPr>
        </a:defPPr>
      </a:lstStyle>
    </a:tx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13449</TotalTime>
  <Words>1575</Words>
  <Application>Microsoft Office PowerPoint</Application>
  <PresentationFormat>On-screen Show (4:3)</PresentationFormat>
  <Paragraphs>219</Paragraphs>
  <Slides>24</Slides>
  <Notes>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24</vt:i4>
      </vt:variant>
    </vt:vector>
  </HeadingPairs>
  <TitlesOfParts>
    <vt:vector size="35" baseType="lpstr">
      <vt:lpstr>Arial</vt:lpstr>
      <vt:lpstr>B Nazanin</vt:lpstr>
      <vt:lpstr>B Titr</vt:lpstr>
      <vt:lpstr>Calibri</vt:lpstr>
      <vt:lpstr>Corbel</vt:lpstr>
      <vt:lpstr>Courier New</vt:lpstr>
      <vt:lpstr>Tahoma</vt:lpstr>
      <vt:lpstr>Times New Roman</vt:lpstr>
      <vt:lpstr>Titr</vt:lpstr>
      <vt:lpstr>Wingdings</vt:lpstr>
      <vt:lpstr>Office Theme</vt:lpstr>
      <vt:lpstr>به نام خدا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bahman</dc:creator>
  <cp:lastModifiedBy>HAMIDEH</cp:lastModifiedBy>
  <cp:revision>748</cp:revision>
  <dcterms:created xsi:type="dcterms:W3CDTF">2006-08-16T00:00:00Z</dcterms:created>
  <dcterms:modified xsi:type="dcterms:W3CDTF">2019-05-17T15:33:55Z</dcterms:modified>
</cp:coreProperties>
</file>