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60" r:id="rId1"/>
  </p:sldMasterIdLst>
  <p:notesMasterIdLst>
    <p:notesMasterId r:id="rId18"/>
  </p:notesMasterIdLst>
  <p:sldIdLst>
    <p:sldId id="258" r:id="rId2"/>
    <p:sldId id="259" r:id="rId3"/>
    <p:sldId id="260" r:id="rId4"/>
    <p:sldId id="261" r:id="rId5"/>
    <p:sldId id="262" r:id="rId6"/>
    <p:sldId id="263" r:id="rId7"/>
    <p:sldId id="264" r:id="rId8"/>
    <p:sldId id="265" r:id="rId9"/>
    <p:sldId id="266" r:id="rId10"/>
    <p:sldId id="272" r:id="rId11"/>
    <p:sldId id="271" r:id="rId12"/>
    <p:sldId id="270" r:id="rId13"/>
    <p:sldId id="267" r:id="rId14"/>
    <p:sldId id="268" r:id="rId15"/>
    <p:sldId id="269" r:id="rId16"/>
    <p:sldId id="273" r:id="rId17"/>
  </p:sldIdLst>
  <p:sldSz cx="12192000" cy="6858000"/>
  <p:notesSz cx="6858000" cy="9144000"/>
  <p:defaultText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84380"/>
    <p:restoredTop sz="94799" autoAdjust="0"/>
  </p:normalViewPr>
  <p:slideViewPr>
    <p:cSldViewPr snapToGrid="0">
      <p:cViewPr varScale="1">
        <p:scale>
          <a:sx n="70" d="100"/>
          <a:sy n="70" d="100"/>
        </p:scale>
        <p:origin x="-96" y="-96"/>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3886200" y="0"/>
            <a:ext cx="2971800" cy="458788"/>
          </a:xfrm>
          <a:prstGeom prst="rect">
            <a:avLst/>
          </a:prstGeom>
        </p:spPr>
        <p:txBody>
          <a:bodyPr vert="horz" lIns="91440" tIns="45720" rIns="91440" bIns="45720" rtlCol="1"/>
          <a:lstStyle>
            <a:lvl1pPr algn="r">
              <a:defRPr sz="1200"/>
            </a:lvl1pPr>
          </a:lstStyle>
          <a:p>
            <a:endParaRPr lang="fa-IR"/>
          </a:p>
        </p:txBody>
      </p:sp>
      <p:sp>
        <p:nvSpPr>
          <p:cNvPr id="3" name="Date Placeholder 2"/>
          <p:cNvSpPr>
            <a:spLocks noGrp="1"/>
          </p:cNvSpPr>
          <p:nvPr>
            <p:ph type="dt" idx="1"/>
          </p:nvPr>
        </p:nvSpPr>
        <p:spPr>
          <a:xfrm>
            <a:off x="1588" y="0"/>
            <a:ext cx="2971800" cy="458788"/>
          </a:xfrm>
          <a:prstGeom prst="rect">
            <a:avLst/>
          </a:prstGeom>
        </p:spPr>
        <p:txBody>
          <a:bodyPr vert="horz" lIns="91440" tIns="45720" rIns="91440" bIns="45720" rtlCol="1"/>
          <a:lstStyle>
            <a:lvl1pPr algn="l">
              <a:defRPr sz="1200"/>
            </a:lvl1pPr>
          </a:lstStyle>
          <a:p>
            <a:fld id="{241971EE-76F9-4A5F-BDC1-9DABEEB1E585}" type="datetimeFigureOut">
              <a:rPr lang="fa-IR" smtClean="0"/>
              <a:t>08/02/1439</a:t>
            </a:fld>
            <a:endParaRPr lang="fa-IR"/>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1" anchor="ctr"/>
          <a:lstStyle/>
          <a:p>
            <a:endParaRPr lang="fa-IR"/>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1"/>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6" name="Footer Placeholder 5"/>
          <p:cNvSpPr>
            <a:spLocks noGrp="1"/>
          </p:cNvSpPr>
          <p:nvPr>
            <p:ph type="ftr" sz="quarter" idx="4"/>
          </p:nvPr>
        </p:nvSpPr>
        <p:spPr>
          <a:xfrm>
            <a:off x="3886200" y="8685213"/>
            <a:ext cx="2971800" cy="458787"/>
          </a:xfrm>
          <a:prstGeom prst="rect">
            <a:avLst/>
          </a:prstGeom>
        </p:spPr>
        <p:txBody>
          <a:bodyPr vert="horz" lIns="91440" tIns="45720" rIns="91440" bIns="45720" rtlCol="1" anchor="b"/>
          <a:lstStyle>
            <a:lvl1pPr algn="r">
              <a:defRPr sz="1200"/>
            </a:lvl1pPr>
          </a:lstStyle>
          <a:p>
            <a:endParaRPr lang="fa-IR"/>
          </a:p>
        </p:txBody>
      </p:sp>
      <p:sp>
        <p:nvSpPr>
          <p:cNvPr id="7" name="Slide Number Placeholder 6"/>
          <p:cNvSpPr>
            <a:spLocks noGrp="1"/>
          </p:cNvSpPr>
          <p:nvPr>
            <p:ph type="sldNum" sz="quarter" idx="5"/>
          </p:nvPr>
        </p:nvSpPr>
        <p:spPr>
          <a:xfrm>
            <a:off x="1588" y="8685213"/>
            <a:ext cx="2971800" cy="458787"/>
          </a:xfrm>
          <a:prstGeom prst="rect">
            <a:avLst/>
          </a:prstGeom>
        </p:spPr>
        <p:txBody>
          <a:bodyPr vert="horz" lIns="91440" tIns="45720" rIns="91440" bIns="45720" rtlCol="1" anchor="b"/>
          <a:lstStyle>
            <a:lvl1pPr algn="l">
              <a:defRPr sz="1200"/>
            </a:lvl1pPr>
          </a:lstStyle>
          <a:p>
            <a:fld id="{C7664691-B820-4FB5-AE98-FD7349320ACF}" type="slidenum">
              <a:rPr lang="fa-IR" smtClean="0"/>
              <a:t>‹#›</a:t>
            </a:fld>
            <a:endParaRPr lang="fa-IR"/>
          </a:p>
        </p:txBody>
      </p:sp>
    </p:spTree>
    <p:extLst>
      <p:ext uri="{BB962C8B-B14F-4D97-AF65-F5344CB8AC3E}">
        <p14:creationId xmlns:p14="http://schemas.microsoft.com/office/powerpoint/2010/main" val="2733442629"/>
      </p:ext>
    </p:extLst>
  </p:cSld>
  <p:clrMap bg1="lt1" tx1="dk1" bg2="lt2" tx2="dk2" accent1="accent1" accent2="accent2" accent3="accent3" accent4="accent4" accent5="accent5" accent6="accent6" hlink="hlink" folHlink="folHlink"/>
  <p:notesStyle>
    <a:lvl1pPr marL="0" algn="r" defTabSz="914400" rtl="1" eaLnBrk="1" latinLnBrk="0" hangingPunct="1">
      <a:defRPr sz="1200" kern="1200">
        <a:solidFill>
          <a:schemeClr val="tx1"/>
        </a:solidFill>
        <a:latin typeface="+mn-lt"/>
        <a:ea typeface="+mn-ea"/>
        <a:cs typeface="+mn-cs"/>
      </a:defRPr>
    </a:lvl1pPr>
    <a:lvl2pPr marL="457200" algn="r" defTabSz="914400" rtl="1" eaLnBrk="1" latinLnBrk="0" hangingPunct="1">
      <a:defRPr sz="1200" kern="1200">
        <a:solidFill>
          <a:schemeClr val="tx1"/>
        </a:solidFill>
        <a:latin typeface="+mn-lt"/>
        <a:ea typeface="+mn-ea"/>
        <a:cs typeface="+mn-cs"/>
      </a:defRPr>
    </a:lvl2pPr>
    <a:lvl3pPr marL="914400" algn="r" defTabSz="914400" rtl="1" eaLnBrk="1" latinLnBrk="0" hangingPunct="1">
      <a:defRPr sz="1200" kern="1200">
        <a:solidFill>
          <a:schemeClr val="tx1"/>
        </a:solidFill>
        <a:latin typeface="+mn-lt"/>
        <a:ea typeface="+mn-ea"/>
        <a:cs typeface="+mn-cs"/>
      </a:defRPr>
    </a:lvl3pPr>
    <a:lvl4pPr marL="1371600" algn="r" defTabSz="914400" rtl="1" eaLnBrk="1" latinLnBrk="0" hangingPunct="1">
      <a:defRPr sz="1200" kern="1200">
        <a:solidFill>
          <a:schemeClr val="tx1"/>
        </a:solidFill>
        <a:latin typeface="+mn-lt"/>
        <a:ea typeface="+mn-ea"/>
        <a:cs typeface="+mn-cs"/>
      </a:defRPr>
    </a:lvl4pPr>
    <a:lvl5pPr marL="1828800" algn="r" defTabSz="914400" rtl="1" eaLnBrk="1" latinLnBrk="0" hangingPunct="1">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a-IR"/>
          </a:p>
        </p:txBody>
      </p:sp>
      <p:sp>
        <p:nvSpPr>
          <p:cNvPr id="4" name="Slide Number Placeholder 3"/>
          <p:cNvSpPr>
            <a:spLocks noGrp="1"/>
          </p:cNvSpPr>
          <p:nvPr>
            <p:ph type="sldNum" sz="quarter" idx="10"/>
          </p:nvPr>
        </p:nvSpPr>
        <p:spPr/>
        <p:txBody>
          <a:bodyPr/>
          <a:lstStyle/>
          <a:p>
            <a:fld id="{C7664691-B820-4FB5-AE98-FD7349320ACF}" type="slidenum">
              <a:rPr lang="fa-IR" smtClean="0"/>
              <a:t>2</a:t>
            </a:fld>
            <a:endParaRPr lang="fa-IR"/>
          </a:p>
        </p:txBody>
      </p:sp>
    </p:spTree>
    <p:extLst>
      <p:ext uri="{BB962C8B-B14F-4D97-AF65-F5344CB8AC3E}">
        <p14:creationId xmlns:p14="http://schemas.microsoft.com/office/powerpoint/2010/main" val="203206795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95269" y="1122363"/>
            <a:ext cx="9001462" cy="2387600"/>
          </a:xfrm>
        </p:spPr>
        <p:txBody>
          <a:bodyPr anchor="b">
            <a:normAutofit/>
          </a:bodyPr>
          <a:lstStyle>
            <a:lvl1pPr algn="ctr">
              <a:defRPr sz="4800"/>
            </a:lvl1pPr>
          </a:lstStyle>
          <a:p>
            <a:r>
              <a:rPr lang="en-US" smtClean="0"/>
              <a:t>Click to edit Master title style</a:t>
            </a:r>
            <a:endParaRPr lang="en-US" dirty="0"/>
          </a:p>
        </p:txBody>
      </p:sp>
      <p:sp>
        <p:nvSpPr>
          <p:cNvPr id="3" name="Subtitle 2"/>
          <p:cNvSpPr>
            <a:spLocks noGrp="1"/>
          </p:cNvSpPr>
          <p:nvPr>
            <p:ph type="subTitle" idx="1"/>
          </p:nvPr>
        </p:nvSpPr>
        <p:spPr>
          <a:xfrm>
            <a:off x="1595269" y="3602038"/>
            <a:ext cx="9001462"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025559F8-CFD7-4A47-B7DC-3895B0F72AB0}" type="datetime8">
              <a:rPr lang="fa-IR" smtClean="0"/>
              <a:t>آوريل 17، 18</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C483D5BC-A91D-4EC3-AAA1-FC7171B5693B}" type="slidenum">
              <a:rPr lang="fa-IR" smtClean="0"/>
              <a:t>‹#›</a:t>
            </a:fld>
            <a:endParaRPr lang="fa-IR"/>
          </a:p>
        </p:txBody>
      </p:sp>
    </p:spTree>
    <p:extLst>
      <p:ext uri="{BB962C8B-B14F-4D97-AF65-F5344CB8AC3E}">
        <p14:creationId xmlns:p14="http://schemas.microsoft.com/office/powerpoint/2010/main" val="292955319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072D9E59-7A37-42E2-8C44-694ED5C48F61}" type="datetime8">
              <a:rPr lang="fa-IR" smtClean="0"/>
              <a:t>آوريل 17، 18</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C483D5BC-A91D-4EC3-AAA1-FC7171B5693B}" type="slidenum">
              <a:rPr lang="fa-IR" smtClean="0"/>
              <a:t>‹#›</a:t>
            </a:fld>
            <a:endParaRPr lang="fa-IR"/>
          </a:p>
        </p:txBody>
      </p:sp>
    </p:spTree>
    <p:extLst>
      <p:ext uri="{BB962C8B-B14F-4D97-AF65-F5344CB8AC3E}">
        <p14:creationId xmlns:p14="http://schemas.microsoft.com/office/powerpoint/2010/main" val="6776825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29244" y="657226"/>
            <a:ext cx="9733512" cy="2852737"/>
          </a:xfrm>
        </p:spPr>
        <p:txBody>
          <a:bodyPr anchor="b">
            <a:normAutofit/>
          </a:bodyPr>
          <a:lstStyle>
            <a:lvl1pPr>
              <a:defRPr sz="3400"/>
            </a:lvl1pPr>
          </a:lstStyle>
          <a:p>
            <a:r>
              <a:rPr lang="en-US" smtClean="0"/>
              <a:t>Click to edit Master title style</a:t>
            </a:r>
            <a:endParaRPr lang="en-US" dirty="0"/>
          </a:p>
        </p:txBody>
      </p:sp>
      <p:sp>
        <p:nvSpPr>
          <p:cNvPr id="3" name="Text Placeholder 2"/>
          <p:cNvSpPr>
            <a:spLocks noGrp="1"/>
          </p:cNvSpPr>
          <p:nvPr>
            <p:ph type="body" idx="1"/>
          </p:nvPr>
        </p:nvSpPr>
        <p:spPr>
          <a:xfrm>
            <a:off x="1229244" y="3602038"/>
            <a:ext cx="9733512" cy="1500187"/>
          </a:xfrm>
        </p:spPr>
        <p:txBody>
          <a:bodyPr/>
          <a:lstStyle>
            <a:lvl1pPr marL="0" indent="0" algn="ctr">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71748246-9C27-4195-8CE3-EA043D7CDCB7}" type="datetime8">
              <a:rPr lang="fa-IR" smtClean="0"/>
              <a:t>آوريل 17، 18</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C483D5BC-A91D-4EC3-AAA1-FC7171B5693B}" type="slidenum">
              <a:rPr lang="fa-IR" smtClean="0"/>
              <a:t>‹#›</a:t>
            </a:fld>
            <a:endParaRPr lang="fa-IR"/>
          </a:p>
        </p:txBody>
      </p:sp>
    </p:spTree>
    <p:extLst>
      <p:ext uri="{BB962C8B-B14F-4D97-AF65-F5344CB8AC3E}">
        <p14:creationId xmlns:p14="http://schemas.microsoft.com/office/powerpoint/2010/main" val="251292531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1" cy="1326321"/>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913795" y="2088319"/>
            <a:ext cx="5106004" cy="3702881"/>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73403" y="2088319"/>
            <a:ext cx="5094154" cy="3702881"/>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EEA3B2D0-E5E6-4122-93E3-ABA21B98DB31}" type="datetime8">
              <a:rPr lang="fa-IR" smtClean="0"/>
              <a:t>آوريل 17، 18</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C483D5BC-A91D-4EC3-AAA1-FC7171B5693B}" type="slidenum">
              <a:rPr lang="fa-IR" smtClean="0"/>
              <a:t>‹#›</a:t>
            </a:fld>
            <a:endParaRPr lang="fa-IR"/>
          </a:p>
        </p:txBody>
      </p:sp>
    </p:spTree>
    <p:extLst>
      <p:ext uri="{BB962C8B-B14F-4D97-AF65-F5344CB8AC3E}">
        <p14:creationId xmlns:p14="http://schemas.microsoft.com/office/powerpoint/2010/main" val="32030414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1" cy="1325563"/>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1141804" y="2088320"/>
            <a:ext cx="4879199" cy="823912"/>
          </a:xfrm>
        </p:spPr>
        <p:txBody>
          <a:bodyPr anchor="b"/>
          <a:lstStyle>
            <a:lvl1pPr marL="0" indent="0">
              <a:lnSpc>
                <a:spcPct val="100000"/>
              </a:lnSpc>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913795" y="2912232"/>
            <a:ext cx="5107208" cy="287896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402003" y="2088320"/>
            <a:ext cx="4865554" cy="823912"/>
          </a:xfrm>
        </p:spPr>
        <p:txBody>
          <a:bodyPr anchor="b"/>
          <a:lstStyle>
            <a:lvl1pPr marL="0" indent="0">
              <a:lnSpc>
                <a:spcPct val="100000"/>
              </a:lnSpc>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912232"/>
            <a:ext cx="5095357" cy="287896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0F129F49-9617-4CD5-977B-31A62C7077C7}" type="datetime8">
              <a:rPr lang="fa-IR" smtClean="0"/>
              <a:t>آوريل 17، 18</a:t>
            </a:fld>
            <a:endParaRPr lang="fa-IR"/>
          </a:p>
        </p:txBody>
      </p:sp>
      <p:sp>
        <p:nvSpPr>
          <p:cNvPr id="8" name="Footer Placeholder 7"/>
          <p:cNvSpPr>
            <a:spLocks noGrp="1"/>
          </p:cNvSpPr>
          <p:nvPr>
            <p:ph type="ftr" sz="quarter" idx="11"/>
          </p:nvPr>
        </p:nvSpPr>
        <p:spPr/>
        <p:txBody>
          <a:bodyPr/>
          <a:lstStyle/>
          <a:p>
            <a:endParaRPr lang="fa-IR"/>
          </a:p>
        </p:txBody>
      </p:sp>
      <p:sp>
        <p:nvSpPr>
          <p:cNvPr id="9" name="Slide Number Placeholder 8"/>
          <p:cNvSpPr>
            <a:spLocks noGrp="1"/>
          </p:cNvSpPr>
          <p:nvPr>
            <p:ph type="sldNum" sz="quarter" idx="12"/>
          </p:nvPr>
        </p:nvSpPr>
        <p:spPr/>
        <p:txBody>
          <a:bodyPr/>
          <a:lstStyle/>
          <a:p>
            <a:fld id="{C483D5BC-A91D-4EC3-AAA1-FC7171B5693B}" type="slidenum">
              <a:rPr lang="fa-IR" smtClean="0"/>
              <a:t>‹#›</a:t>
            </a:fld>
            <a:endParaRPr lang="fa-IR"/>
          </a:p>
        </p:txBody>
      </p:sp>
    </p:spTree>
    <p:extLst>
      <p:ext uri="{BB962C8B-B14F-4D97-AF65-F5344CB8AC3E}">
        <p14:creationId xmlns:p14="http://schemas.microsoft.com/office/powerpoint/2010/main" val="5781458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2D25BD26-3030-4607-A158-A224881B88DE}" type="datetime8">
              <a:rPr lang="fa-IR" smtClean="0"/>
              <a:t>آوريل 17، 18</a:t>
            </a:fld>
            <a:endParaRPr lang="fa-IR"/>
          </a:p>
        </p:txBody>
      </p:sp>
      <p:sp>
        <p:nvSpPr>
          <p:cNvPr id="4" name="Footer Placeholder 3"/>
          <p:cNvSpPr>
            <a:spLocks noGrp="1"/>
          </p:cNvSpPr>
          <p:nvPr>
            <p:ph type="ftr" sz="quarter" idx="11"/>
          </p:nvPr>
        </p:nvSpPr>
        <p:spPr/>
        <p:txBody>
          <a:bodyPr/>
          <a:lstStyle/>
          <a:p>
            <a:endParaRPr lang="fa-IR"/>
          </a:p>
        </p:txBody>
      </p:sp>
      <p:sp>
        <p:nvSpPr>
          <p:cNvPr id="5" name="Slide Number Placeholder 4"/>
          <p:cNvSpPr>
            <a:spLocks noGrp="1"/>
          </p:cNvSpPr>
          <p:nvPr>
            <p:ph type="sldNum" sz="quarter" idx="12"/>
          </p:nvPr>
        </p:nvSpPr>
        <p:spPr/>
        <p:txBody>
          <a:bodyPr/>
          <a:lstStyle/>
          <a:p>
            <a:fld id="{C483D5BC-A91D-4EC3-AAA1-FC7171B5693B}" type="slidenum">
              <a:rPr lang="fa-IR" smtClean="0"/>
              <a:t>‹#›</a:t>
            </a:fld>
            <a:endParaRPr lang="fa-IR"/>
          </a:p>
        </p:txBody>
      </p:sp>
    </p:spTree>
    <p:extLst>
      <p:ext uri="{BB962C8B-B14F-4D97-AF65-F5344CB8AC3E}">
        <p14:creationId xmlns:p14="http://schemas.microsoft.com/office/powerpoint/2010/main" val="42082515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B718267-7F4C-4D79-A412-E3872FAA11EC}" type="datetime8">
              <a:rPr lang="fa-IR" smtClean="0"/>
              <a:t>آوريل 17، 18</a:t>
            </a:fld>
            <a:endParaRPr lang="fa-IR"/>
          </a:p>
        </p:txBody>
      </p:sp>
      <p:sp>
        <p:nvSpPr>
          <p:cNvPr id="3" name="Footer Placeholder 2"/>
          <p:cNvSpPr>
            <a:spLocks noGrp="1"/>
          </p:cNvSpPr>
          <p:nvPr>
            <p:ph type="ftr" sz="quarter" idx="11"/>
          </p:nvPr>
        </p:nvSpPr>
        <p:spPr/>
        <p:txBody>
          <a:bodyPr/>
          <a:lstStyle/>
          <a:p>
            <a:endParaRPr lang="fa-IR"/>
          </a:p>
        </p:txBody>
      </p:sp>
      <p:sp>
        <p:nvSpPr>
          <p:cNvPr id="4" name="Slide Number Placeholder 3"/>
          <p:cNvSpPr>
            <a:spLocks noGrp="1"/>
          </p:cNvSpPr>
          <p:nvPr>
            <p:ph type="sldNum" sz="quarter" idx="12"/>
          </p:nvPr>
        </p:nvSpPr>
        <p:spPr/>
        <p:txBody>
          <a:bodyPr/>
          <a:lstStyle/>
          <a:p>
            <a:fld id="{C483D5BC-A91D-4EC3-AAA1-FC7171B5693B}" type="slidenum">
              <a:rPr lang="fa-IR" smtClean="0"/>
              <a:t>‹#›</a:t>
            </a:fld>
            <a:endParaRPr lang="fa-IR"/>
          </a:p>
        </p:txBody>
      </p:sp>
    </p:spTree>
    <p:extLst>
      <p:ext uri="{BB962C8B-B14F-4D97-AF65-F5344CB8AC3E}">
        <p14:creationId xmlns:p14="http://schemas.microsoft.com/office/powerpoint/2010/main" val="421184818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7228" y="609600"/>
            <a:ext cx="3932237" cy="2362200"/>
          </a:xfrm>
        </p:spPr>
        <p:txBody>
          <a:bodyPr anchor="b">
            <a:normAutofit/>
          </a:bodyPr>
          <a:lstStyle>
            <a:lvl1pPr>
              <a:defRPr sz="2800"/>
            </a:lvl1pPr>
          </a:lstStyle>
          <a:p>
            <a:r>
              <a:rPr lang="en-US" smtClean="0"/>
              <a:t>Click to edit Master title style</a:t>
            </a:r>
            <a:endParaRPr lang="en-US" dirty="0"/>
          </a:p>
        </p:txBody>
      </p:sp>
      <p:sp>
        <p:nvSpPr>
          <p:cNvPr id="3" name="Content Placeholder 2"/>
          <p:cNvSpPr>
            <a:spLocks noGrp="1"/>
          </p:cNvSpPr>
          <p:nvPr>
            <p:ph idx="1"/>
          </p:nvPr>
        </p:nvSpPr>
        <p:spPr>
          <a:xfrm>
            <a:off x="5078064" y="609600"/>
            <a:ext cx="6189492" cy="5181600"/>
          </a:xfrm>
        </p:spPr>
        <p:txBody>
          <a:bodyPr anchor="ct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917228" y="2971800"/>
            <a:ext cx="3932237" cy="2819399"/>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01AAE1D-764D-46EC-8577-D625D2BC4148}" type="datetime8">
              <a:rPr lang="fa-IR" smtClean="0"/>
              <a:t>آوريل 17، 18</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C483D5BC-A91D-4EC3-AAA1-FC7171B5693B}" type="slidenum">
              <a:rPr lang="fa-IR" smtClean="0"/>
              <a:t>‹#›</a:t>
            </a:fld>
            <a:endParaRPr lang="fa-IR"/>
          </a:p>
        </p:txBody>
      </p:sp>
    </p:spTree>
    <p:extLst>
      <p:ext uri="{BB962C8B-B14F-4D97-AF65-F5344CB8AC3E}">
        <p14:creationId xmlns:p14="http://schemas.microsoft.com/office/powerpoint/2010/main" val="297050390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7227" y="609600"/>
            <a:ext cx="5929773" cy="2362200"/>
          </a:xfrm>
        </p:spPr>
        <p:txBody>
          <a:bodyPr anchor="b">
            <a:normAutofit/>
          </a:bodyPr>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7424804" y="758881"/>
            <a:ext cx="3255356" cy="4883038"/>
          </a:xfrm>
          <a:no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913794" y="2971800"/>
            <a:ext cx="5934950" cy="2819400"/>
          </a:xfrm>
        </p:spPr>
        <p:txBody>
          <a:bodyP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495CFD3-3DE1-4ADC-9880-829DDF7D7CF3}" type="datetime8">
              <a:rPr lang="fa-IR" smtClean="0"/>
              <a:t>آوريل 17، 18</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C483D5BC-A91D-4EC3-AAA1-FC7171B5693B}" type="slidenum">
              <a:rPr lang="fa-IR" smtClean="0"/>
              <a:t>‹#›</a:t>
            </a:fld>
            <a:endParaRPr lang="fa-IR"/>
          </a:p>
        </p:txBody>
      </p:sp>
    </p:spTree>
    <p:extLst>
      <p:ext uri="{BB962C8B-B14F-4D97-AF65-F5344CB8AC3E}">
        <p14:creationId xmlns:p14="http://schemas.microsoft.com/office/powerpoint/2010/main" val="368929139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3806" y="4289372"/>
            <a:ext cx="10367564" cy="819355"/>
          </a:xfrm>
        </p:spPr>
        <p:txBody>
          <a:bodyPr anchor="b">
            <a:normAutofit/>
          </a:bodyPr>
          <a:lstStyle>
            <a:lvl1pPr>
              <a:defRPr sz="28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913806" y="621321"/>
            <a:ext cx="10367564" cy="3379735"/>
          </a:xfrm>
          <a:no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913795" y="5108728"/>
            <a:ext cx="10365998" cy="682472"/>
          </a:xfrm>
        </p:spPr>
        <p:txBody>
          <a:bodyP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C3FD2B4-4007-490E-B247-B9FC01464CED}" type="datetime8">
              <a:rPr lang="fa-IR" smtClean="0"/>
              <a:t>آوريل 17، 18</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C483D5BC-A91D-4EC3-AAA1-FC7171B5693B}" type="slidenum">
              <a:rPr lang="fa-IR" smtClean="0"/>
              <a:t>‹#›</a:t>
            </a:fld>
            <a:endParaRPr lang="fa-IR"/>
          </a:p>
        </p:txBody>
      </p:sp>
    </p:spTree>
    <p:extLst>
      <p:ext uri="{BB962C8B-B14F-4D97-AF65-F5344CB8AC3E}">
        <p14:creationId xmlns:p14="http://schemas.microsoft.com/office/powerpoint/2010/main" val="49562523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2" cy="3424859"/>
          </a:xfrm>
        </p:spPr>
        <p:txBody>
          <a:bodyPr anchor="ctr"/>
          <a:lstStyle>
            <a:lvl1pPr>
              <a:defRPr sz="3200"/>
            </a:lvl1pPr>
          </a:lstStyle>
          <a:p>
            <a:r>
              <a:rPr lang="en-US" smtClean="0"/>
              <a:t>Click to edit Master title style</a:t>
            </a:r>
            <a:endParaRPr lang="en-US" dirty="0"/>
          </a:p>
        </p:txBody>
      </p:sp>
      <p:sp>
        <p:nvSpPr>
          <p:cNvPr id="4" name="Text Placeholder 3"/>
          <p:cNvSpPr>
            <a:spLocks noGrp="1"/>
          </p:cNvSpPr>
          <p:nvPr>
            <p:ph type="body" sz="half" idx="2"/>
          </p:nvPr>
        </p:nvSpPr>
        <p:spPr>
          <a:xfrm>
            <a:off x="913795" y="4204820"/>
            <a:ext cx="10353761" cy="1592186"/>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479AB35-B01B-4303-9810-46208EF4C29D}" type="datetime8">
              <a:rPr lang="fa-IR" smtClean="0"/>
              <a:t>آوريل 17، 18</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C483D5BC-A91D-4EC3-AAA1-FC7171B5693B}" type="slidenum">
              <a:rPr lang="fa-IR" smtClean="0"/>
              <a:t>‹#›</a:t>
            </a:fld>
            <a:endParaRPr lang="fa-IR"/>
          </a:p>
        </p:txBody>
      </p:sp>
    </p:spTree>
    <p:extLst>
      <p:ext uri="{BB962C8B-B14F-4D97-AF65-F5344CB8AC3E}">
        <p14:creationId xmlns:p14="http://schemas.microsoft.com/office/powerpoint/2010/main" val="358648101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609600"/>
            <a:ext cx="9302752" cy="2992904"/>
          </a:xfrm>
        </p:spPr>
        <p:txBody>
          <a:bodyPr anchor="ctr"/>
          <a:lstStyle>
            <a:lvl1pPr>
              <a:defRPr sz="3200"/>
            </a:lvl1pPr>
          </a:lstStyle>
          <a:p>
            <a:r>
              <a:rPr lang="en-US" smtClean="0"/>
              <a:t>Click to edit Master title style</a:t>
            </a:r>
            <a:endParaRPr lang="en-US" dirty="0"/>
          </a:p>
        </p:txBody>
      </p:sp>
      <p:sp>
        <p:nvSpPr>
          <p:cNvPr id="12" name="Text Placeholder 3"/>
          <p:cNvSpPr>
            <a:spLocks noGrp="1"/>
          </p:cNvSpPr>
          <p:nvPr>
            <p:ph type="body" sz="half" idx="13"/>
          </p:nvPr>
        </p:nvSpPr>
        <p:spPr>
          <a:xfrm>
            <a:off x="1720644" y="3610032"/>
            <a:ext cx="8752299" cy="426812"/>
          </a:xfrm>
        </p:spPr>
        <p:txBody>
          <a:bodyPr anchor="t">
            <a:normAutofit/>
          </a:bodyPr>
          <a:lstStyle>
            <a:lvl1pPr marL="0" indent="0" algn="r">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4" name="Text Placeholder 3"/>
          <p:cNvSpPr>
            <a:spLocks noGrp="1"/>
          </p:cNvSpPr>
          <p:nvPr>
            <p:ph type="body" sz="half" idx="2"/>
          </p:nvPr>
        </p:nvSpPr>
        <p:spPr>
          <a:xfrm>
            <a:off x="913794" y="4204821"/>
            <a:ext cx="10353762" cy="1586380"/>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2AB2FFF-CA31-41CB-BDEA-BC3F95810351}" type="datetime8">
              <a:rPr lang="fa-IR" smtClean="0"/>
              <a:t>آوريل 17، 18</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C483D5BC-A91D-4EC3-AAA1-FC7171B5693B}" type="slidenum">
              <a:rPr lang="fa-IR" smtClean="0"/>
              <a:t>‹#›</a:t>
            </a:fld>
            <a:endParaRPr lang="fa-IR"/>
          </a:p>
        </p:txBody>
      </p:sp>
      <p:sp>
        <p:nvSpPr>
          <p:cNvPr id="11" name="TextBox 10"/>
          <p:cNvSpPr txBox="1"/>
          <p:nvPr/>
        </p:nvSpPr>
        <p:spPr>
          <a:xfrm>
            <a:off x="836612" y="735241"/>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3" name="TextBox 12"/>
          <p:cNvSpPr txBox="1"/>
          <p:nvPr/>
        </p:nvSpPr>
        <p:spPr>
          <a:xfrm>
            <a:off x="10657956" y="297209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186691163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913806" y="2126942"/>
            <a:ext cx="10355327" cy="2511835"/>
          </a:xfrm>
        </p:spPr>
        <p:txBody>
          <a:bodyPr anchor="b"/>
          <a:lstStyle>
            <a:lvl1pPr>
              <a:defRPr sz="3200"/>
            </a:lvl1pPr>
          </a:lstStyle>
          <a:p>
            <a:r>
              <a:rPr lang="en-US" smtClean="0"/>
              <a:t>Click to edit Master title style</a:t>
            </a:r>
            <a:endParaRPr lang="en-US" dirty="0"/>
          </a:p>
        </p:txBody>
      </p:sp>
      <p:sp>
        <p:nvSpPr>
          <p:cNvPr id="4" name="Text Placeholder 3"/>
          <p:cNvSpPr>
            <a:spLocks noGrp="1"/>
          </p:cNvSpPr>
          <p:nvPr>
            <p:ph type="body" sz="half" idx="2"/>
          </p:nvPr>
        </p:nvSpPr>
        <p:spPr>
          <a:xfrm>
            <a:off x="913794" y="4650556"/>
            <a:ext cx="10353763"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36F13CD-90A8-4528-9C66-E6B51A92D591}" type="datetime8">
              <a:rPr lang="fa-IR" smtClean="0"/>
              <a:t>آوريل 17، 18</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C483D5BC-A91D-4EC3-AAA1-FC7171B5693B}" type="slidenum">
              <a:rPr lang="fa-IR" smtClean="0"/>
              <a:t>‹#›</a:t>
            </a:fld>
            <a:endParaRPr lang="fa-IR"/>
          </a:p>
        </p:txBody>
      </p:sp>
    </p:spTree>
    <p:extLst>
      <p:ext uri="{BB962C8B-B14F-4D97-AF65-F5344CB8AC3E}">
        <p14:creationId xmlns:p14="http://schemas.microsoft.com/office/powerpoint/2010/main" val="4525528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913794" y="609600"/>
            <a:ext cx="10353762" cy="1325563"/>
          </a:xfrm>
        </p:spPr>
        <p:txBody>
          <a:bodyPr/>
          <a:lstStyle/>
          <a:p>
            <a:r>
              <a:rPr lang="en-US" smtClean="0"/>
              <a:t>Click to edit Master title style</a:t>
            </a:r>
            <a:endParaRPr lang="en-US" dirty="0"/>
          </a:p>
        </p:txBody>
      </p:sp>
      <p:sp>
        <p:nvSpPr>
          <p:cNvPr id="7" name="Text Placeholder 2"/>
          <p:cNvSpPr>
            <a:spLocks noGrp="1"/>
          </p:cNvSpPr>
          <p:nvPr>
            <p:ph type="body" idx="1"/>
          </p:nvPr>
        </p:nvSpPr>
        <p:spPr>
          <a:xfrm>
            <a:off x="913794" y="2088319"/>
            <a:ext cx="3298956" cy="823305"/>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8" name="Text Placeholder 3"/>
          <p:cNvSpPr>
            <a:spLocks noGrp="1"/>
          </p:cNvSpPr>
          <p:nvPr>
            <p:ph type="body" sz="half" idx="15"/>
          </p:nvPr>
        </p:nvSpPr>
        <p:spPr>
          <a:xfrm>
            <a:off x="913794" y="2911624"/>
            <a:ext cx="3298956"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9" name="Text Placeholder 4"/>
          <p:cNvSpPr>
            <a:spLocks noGrp="1"/>
          </p:cNvSpPr>
          <p:nvPr>
            <p:ph type="body" sz="quarter" idx="3"/>
          </p:nvPr>
        </p:nvSpPr>
        <p:spPr>
          <a:xfrm>
            <a:off x="4444878" y="2088320"/>
            <a:ext cx="3298558" cy="823304"/>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0" name="Text Placeholder 3"/>
          <p:cNvSpPr>
            <a:spLocks noGrp="1"/>
          </p:cNvSpPr>
          <p:nvPr>
            <p:ph type="body" sz="half" idx="16"/>
          </p:nvPr>
        </p:nvSpPr>
        <p:spPr>
          <a:xfrm>
            <a:off x="4444878" y="2911624"/>
            <a:ext cx="3299821"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1" name="Text Placeholder 4"/>
          <p:cNvSpPr>
            <a:spLocks noGrp="1"/>
          </p:cNvSpPr>
          <p:nvPr>
            <p:ph type="body" sz="quarter" idx="13"/>
          </p:nvPr>
        </p:nvSpPr>
        <p:spPr>
          <a:xfrm>
            <a:off x="7973298" y="2088320"/>
            <a:ext cx="3291211" cy="823304"/>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2" name="Text Placeholder 3"/>
          <p:cNvSpPr>
            <a:spLocks noGrp="1"/>
          </p:cNvSpPr>
          <p:nvPr>
            <p:ph type="body" sz="half" idx="17"/>
          </p:nvPr>
        </p:nvSpPr>
        <p:spPr>
          <a:xfrm>
            <a:off x="7976346" y="2911624"/>
            <a:ext cx="3291211"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3" name="Date Placeholder 2"/>
          <p:cNvSpPr>
            <a:spLocks noGrp="1"/>
          </p:cNvSpPr>
          <p:nvPr>
            <p:ph type="dt" sz="half" idx="10"/>
          </p:nvPr>
        </p:nvSpPr>
        <p:spPr/>
        <p:txBody>
          <a:bodyPr/>
          <a:lstStyle/>
          <a:p>
            <a:fld id="{BBB77A0D-BAA0-43D8-95AD-F6245BFB22D9}" type="datetime8">
              <a:rPr lang="fa-IR" smtClean="0"/>
              <a:t>آوريل 17، 18</a:t>
            </a:fld>
            <a:endParaRPr lang="fa-IR"/>
          </a:p>
        </p:txBody>
      </p:sp>
      <p:sp>
        <p:nvSpPr>
          <p:cNvPr id="4" name="Footer Placeholder 3"/>
          <p:cNvSpPr>
            <a:spLocks noGrp="1"/>
          </p:cNvSpPr>
          <p:nvPr>
            <p:ph type="ftr" sz="quarter" idx="11"/>
          </p:nvPr>
        </p:nvSpPr>
        <p:spPr/>
        <p:txBody>
          <a:bodyPr/>
          <a:lstStyle/>
          <a:p>
            <a:endParaRPr lang="fa-IR"/>
          </a:p>
        </p:txBody>
      </p:sp>
      <p:sp>
        <p:nvSpPr>
          <p:cNvPr id="5" name="Slide Number Placeholder 4"/>
          <p:cNvSpPr>
            <a:spLocks noGrp="1"/>
          </p:cNvSpPr>
          <p:nvPr>
            <p:ph type="sldNum" sz="quarter" idx="12"/>
          </p:nvPr>
        </p:nvSpPr>
        <p:spPr/>
        <p:txBody>
          <a:bodyPr/>
          <a:lstStyle/>
          <a:p>
            <a:fld id="{C483D5BC-A91D-4EC3-AAA1-FC7171B5693B}" type="slidenum">
              <a:rPr lang="fa-IR" smtClean="0"/>
              <a:t>‹#›</a:t>
            </a:fld>
            <a:endParaRPr lang="fa-IR"/>
          </a:p>
        </p:txBody>
      </p:sp>
    </p:spTree>
    <p:extLst>
      <p:ext uri="{BB962C8B-B14F-4D97-AF65-F5344CB8AC3E}">
        <p14:creationId xmlns:p14="http://schemas.microsoft.com/office/powerpoint/2010/main" val="192254586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913795" y="609600"/>
            <a:ext cx="10353762" cy="1325563"/>
          </a:xfrm>
        </p:spPr>
        <p:txBody>
          <a:bodyPr/>
          <a:lstStyle/>
          <a:p>
            <a:r>
              <a:rPr lang="en-US" smtClean="0"/>
              <a:t>Click to edit Master title style</a:t>
            </a:r>
            <a:endParaRPr lang="en-US" dirty="0"/>
          </a:p>
        </p:txBody>
      </p:sp>
      <p:sp>
        <p:nvSpPr>
          <p:cNvPr id="19" name="Text Placeholder 2"/>
          <p:cNvSpPr>
            <a:spLocks noGrp="1"/>
          </p:cNvSpPr>
          <p:nvPr>
            <p:ph type="body" idx="1"/>
          </p:nvPr>
        </p:nvSpPr>
        <p:spPr>
          <a:xfrm>
            <a:off x="913795" y="4195899"/>
            <a:ext cx="3298955"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0" name="Picture Placeholder 2"/>
          <p:cNvSpPr>
            <a:spLocks noGrp="1" noChangeAspect="1"/>
          </p:cNvSpPr>
          <p:nvPr>
            <p:ph type="pic" idx="15"/>
          </p:nvPr>
        </p:nvSpPr>
        <p:spPr>
          <a:xfrm>
            <a:off x="1092020" y="2298987"/>
            <a:ext cx="2940050"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1" name="Text Placeholder 3"/>
          <p:cNvSpPr>
            <a:spLocks noGrp="1"/>
          </p:cNvSpPr>
          <p:nvPr>
            <p:ph type="body" sz="half" idx="18"/>
          </p:nvPr>
        </p:nvSpPr>
        <p:spPr>
          <a:xfrm>
            <a:off x="913795" y="4772161"/>
            <a:ext cx="3298955" cy="101903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22" name="Text Placeholder 4"/>
          <p:cNvSpPr>
            <a:spLocks noGrp="1"/>
          </p:cNvSpPr>
          <p:nvPr>
            <p:ph type="body" sz="quarter" idx="3"/>
          </p:nvPr>
        </p:nvSpPr>
        <p:spPr>
          <a:xfrm>
            <a:off x="4442701" y="4195899"/>
            <a:ext cx="3298983"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3" name="Picture Placeholder 2"/>
          <p:cNvSpPr>
            <a:spLocks noGrp="1" noChangeAspect="1"/>
          </p:cNvSpPr>
          <p:nvPr>
            <p:ph type="pic" idx="21"/>
          </p:nvPr>
        </p:nvSpPr>
        <p:spPr>
          <a:xfrm>
            <a:off x="4568996" y="2298987"/>
            <a:ext cx="2930525"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4" name="Text Placeholder 3"/>
          <p:cNvSpPr>
            <a:spLocks noGrp="1"/>
          </p:cNvSpPr>
          <p:nvPr>
            <p:ph type="body" sz="half" idx="19"/>
          </p:nvPr>
        </p:nvSpPr>
        <p:spPr>
          <a:xfrm>
            <a:off x="4441348" y="4772160"/>
            <a:ext cx="3300336" cy="101903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25" name="Text Placeholder 4"/>
          <p:cNvSpPr>
            <a:spLocks noGrp="1"/>
          </p:cNvSpPr>
          <p:nvPr>
            <p:ph type="body" sz="quarter" idx="13"/>
          </p:nvPr>
        </p:nvSpPr>
        <p:spPr>
          <a:xfrm>
            <a:off x="7973423" y="4195899"/>
            <a:ext cx="3289900"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6" name="Picture Placeholder 2"/>
          <p:cNvSpPr>
            <a:spLocks noGrp="1" noChangeAspect="1"/>
          </p:cNvSpPr>
          <p:nvPr>
            <p:ph type="pic" idx="22"/>
          </p:nvPr>
        </p:nvSpPr>
        <p:spPr>
          <a:xfrm>
            <a:off x="8152803" y="2298987"/>
            <a:ext cx="2932113"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7" name="Text Placeholder 3"/>
          <p:cNvSpPr>
            <a:spLocks noGrp="1"/>
          </p:cNvSpPr>
          <p:nvPr>
            <p:ph type="body" sz="half" idx="20"/>
          </p:nvPr>
        </p:nvSpPr>
        <p:spPr>
          <a:xfrm>
            <a:off x="7973298" y="4772161"/>
            <a:ext cx="3294258" cy="1019037"/>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3" name="Date Placeholder 2"/>
          <p:cNvSpPr>
            <a:spLocks noGrp="1"/>
          </p:cNvSpPr>
          <p:nvPr>
            <p:ph type="dt" sz="half" idx="10"/>
          </p:nvPr>
        </p:nvSpPr>
        <p:spPr/>
        <p:txBody>
          <a:bodyPr/>
          <a:lstStyle/>
          <a:p>
            <a:fld id="{A201AB4A-9389-4236-88CE-289273AC93CD}" type="datetime8">
              <a:rPr lang="fa-IR" smtClean="0"/>
              <a:t>آوريل 17، 18</a:t>
            </a:fld>
            <a:endParaRPr lang="fa-IR"/>
          </a:p>
        </p:txBody>
      </p:sp>
      <p:sp>
        <p:nvSpPr>
          <p:cNvPr id="4" name="Footer Placeholder 3"/>
          <p:cNvSpPr>
            <a:spLocks noGrp="1"/>
          </p:cNvSpPr>
          <p:nvPr>
            <p:ph type="ftr" sz="quarter" idx="11"/>
          </p:nvPr>
        </p:nvSpPr>
        <p:spPr/>
        <p:txBody>
          <a:bodyPr/>
          <a:lstStyle/>
          <a:p>
            <a:endParaRPr lang="fa-IR"/>
          </a:p>
        </p:txBody>
      </p:sp>
      <p:sp>
        <p:nvSpPr>
          <p:cNvPr id="5" name="Slide Number Placeholder 4"/>
          <p:cNvSpPr>
            <a:spLocks noGrp="1"/>
          </p:cNvSpPr>
          <p:nvPr>
            <p:ph type="sldNum" sz="quarter" idx="12"/>
          </p:nvPr>
        </p:nvSpPr>
        <p:spPr/>
        <p:txBody>
          <a:bodyPr/>
          <a:lstStyle/>
          <a:p>
            <a:fld id="{C483D5BC-A91D-4EC3-AAA1-FC7171B5693B}" type="slidenum">
              <a:rPr lang="fa-IR" smtClean="0"/>
              <a:t>‹#›</a:t>
            </a:fld>
            <a:endParaRPr lang="fa-IR"/>
          </a:p>
        </p:txBody>
      </p:sp>
    </p:spTree>
    <p:extLst>
      <p:ext uri="{BB962C8B-B14F-4D97-AF65-F5344CB8AC3E}">
        <p14:creationId xmlns:p14="http://schemas.microsoft.com/office/powerpoint/2010/main" val="415329231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C0857C53-1941-4758-9942-B3C6A5B578E9}" type="datetime8">
              <a:rPr lang="fa-IR" smtClean="0"/>
              <a:t>آوريل 17، 18</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C483D5BC-A91D-4EC3-AAA1-FC7171B5693B}" type="slidenum">
              <a:rPr lang="fa-IR" smtClean="0"/>
              <a:t>‹#›</a:t>
            </a:fld>
            <a:endParaRPr lang="fa-IR"/>
          </a:p>
        </p:txBody>
      </p:sp>
    </p:spTree>
    <p:extLst>
      <p:ext uri="{BB962C8B-B14F-4D97-AF65-F5344CB8AC3E}">
        <p14:creationId xmlns:p14="http://schemas.microsoft.com/office/powerpoint/2010/main" val="326729793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609599"/>
            <a:ext cx="2542657" cy="5181601"/>
          </a:xfrm>
        </p:spPr>
        <p:txBody>
          <a:bodyPr vert="eaVert"/>
          <a:lstStyle>
            <a:lvl1pPr algn="l">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913794" y="609599"/>
            <a:ext cx="7658705" cy="5181601"/>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E28D19B2-6C52-4C7F-908D-9CA82C83D3ED}" type="datetime8">
              <a:rPr lang="fa-IR" smtClean="0"/>
              <a:t>آوريل 17، 18</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C483D5BC-A91D-4EC3-AAA1-FC7171B5693B}" type="slidenum">
              <a:rPr lang="fa-IR" smtClean="0"/>
              <a:t>‹#›</a:t>
            </a:fld>
            <a:endParaRPr lang="fa-IR"/>
          </a:p>
        </p:txBody>
      </p:sp>
    </p:spTree>
    <p:extLst>
      <p:ext uri="{BB962C8B-B14F-4D97-AF65-F5344CB8AC3E}">
        <p14:creationId xmlns:p14="http://schemas.microsoft.com/office/powerpoint/2010/main" val="88927752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913795" y="609600"/>
            <a:ext cx="10353761" cy="1326321"/>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913795" y="2096064"/>
            <a:ext cx="10353762" cy="3695136"/>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678736" y="5883275"/>
            <a:ext cx="2743200" cy="365125"/>
          </a:xfrm>
          <a:prstGeom prst="rect">
            <a:avLst/>
          </a:prstGeom>
        </p:spPr>
        <p:txBody>
          <a:bodyPr vert="horz" lIns="91440" tIns="45720" rIns="91440" bIns="45720" rtlCol="0" anchor="ctr"/>
          <a:lstStyle>
            <a:lvl1pPr algn="r">
              <a:defRPr sz="1000">
                <a:solidFill>
                  <a:schemeClr val="tx1">
                    <a:tint val="75000"/>
                  </a:schemeClr>
                </a:solidFill>
              </a:defRPr>
            </a:lvl1pPr>
          </a:lstStyle>
          <a:p>
            <a:fld id="{D1079D3B-4AA7-4D52-A03D-CC7B79C46F42}" type="datetime8">
              <a:rPr lang="fa-IR" smtClean="0"/>
              <a:t>آوريل 17، 18</a:t>
            </a:fld>
            <a:endParaRPr lang="fa-IR"/>
          </a:p>
        </p:txBody>
      </p:sp>
      <p:sp>
        <p:nvSpPr>
          <p:cNvPr id="5" name="Footer Placeholder 4"/>
          <p:cNvSpPr>
            <a:spLocks noGrp="1"/>
          </p:cNvSpPr>
          <p:nvPr>
            <p:ph type="ftr" sz="quarter" idx="3"/>
          </p:nvPr>
        </p:nvSpPr>
        <p:spPr>
          <a:xfrm>
            <a:off x="913794" y="5883275"/>
            <a:ext cx="6672865" cy="365125"/>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fa-IR"/>
          </a:p>
        </p:txBody>
      </p:sp>
      <p:sp>
        <p:nvSpPr>
          <p:cNvPr id="6" name="Slide Number Placeholder 5"/>
          <p:cNvSpPr>
            <a:spLocks noGrp="1"/>
          </p:cNvSpPr>
          <p:nvPr>
            <p:ph type="sldNum" sz="quarter" idx="4"/>
          </p:nvPr>
        </p:nvSpPr>
        <p:spPr>
          <a:xfrm>
            <a:off x="10514011" y="5883275"/>
            <a:ext cx="753545" cy="365125"/>
          </a:xfrm>
          <a:prstGeom prst="rect">
            <a:avLst/>
          </a:prstGeom>
        </p:spPr>
        <p:txBody>
          <a:bodyPr vert="horz" lIns="91440" tIns="45720" rIns="91440" bIns="45720" rtlCol="0" anchor="ctr"/>
          <a:lstStyle>
            <a:lvl1pPr algn="r">
              <a:defRPr sz="1000">
                <a:solidFill>
                  <a:schemeClr val="tx1">
                    <a:tint val="75000"/>
                  </a:schemeClr>
                </a:solidFill>
              </a:defRPr>
            </a:lvl1pPr>
          </a:lstStyle>
          <a:p>
            <a:fld id="{C483D5BC-A91D-4EC3-AAA1-FC7171B5693B}" type="slidenum">
              <a:rPr lang="fa-IR" smtClean="0"/>
              <a:t>‹#›</a:t>
            </a:fld>
            <a:endParaRPr lang="fa-IR"/>
          </a:p>
        </p:txBody>
      </p:sp>
    </p:spTree>
    <p:extLst>
      <p:ext uri="{BB962C8B-B14F-4D97-AF65-F5344CB8AC3E}">
        <p14:creationId xmlns:p14="http://schemas.microsoft.com/office/powerpoint/2010/main" val="3948098632"/>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hf hdr="0" ftr="0" dt="0"/>
  <p:txStyles>
    <p:titleStyle>
      <a:lvl1pPr algn="ctr" defTabSz="914400" rtl="1" eaLnBrk="1" latinLnBrk="0" hangingPunct="1">
        <a:lnSpc>
          <a:spcPct val="90000"/>
        </a:lnSpc>
        <a:spcBef>
          <a:spcPct val="0"/>
        </a:spcBef>
        <a:buNone/>
        <a:defRPr sz="3400" b="1" i="0" kern="1200" cap="all">
          <a:solidFill>
            <a:schemeClr val="tx1"/>
          </a:solidFill>
          <a:effectLst>
            <a:outerShdw blurRad="50800" dist="63500" dir="2700000" algn="tl" rotWithShape="0">
              <a:srgbClr val="000000">
                <a:alpha val="48000"/>
              </a:srgbClr>
            </a:outerShdw>
          </a:effectLst>
          <a:latin typeface="+mj-lt"/>
          <a:ea typeface="+mj-ea"/>
          <a:cs typeface="+mj-cs"/>
        </a:defRPr>
      </a:lvl1pPr>
    </p:titleStyle>
    <p:bodyStyle>
      <a:lvl1pPr marL="228600" indent="-228600" algn="r" defTabSz="914400" rtl="1" eaLnBrk="1" latinLnBrk="0" hangingPunct="1">
        <a:lnSpc>
          <a:spcPct val="120000"/>
        </a:lnSpc>
        <a:spcBef>
          <a:spcPts val="1000"/>
        </a:spcBef>
        <a:buFont typeface="Arial" panose="020B0604020202020204" pitchFamily="34" charset="0"/>
        <a:buChar char="•"/>
        <a:defRPr sz="2000" kern="1200">
          <a:solidFill>
            <a:schemeClr val="tx1"/>
          </a:solidFill>
          <a:effectLst>
            <a:outerShdw blurRad="50800" dist="38100" dir="2700000" algn="tl" rotWithShape="0">
              <a:srgbClr val="000000">
                <a:alpha val="48000"/>
              </a:srgbClr>
            </a:outerShdw>
          </a:effectLst>
          <a:latin typeface="+mn-lt"/>
          <a:ea typeface="+mn-ea"/>
          <a:cs typeface="+mn-cs"/>
        </a:defRPr>
      </a:lvl1pPr>
      <a:lvl2pPr marL="685800" indent="-228600" algn="r" defTabSz="914400" rtl="1" eaLnBrk="1" latinLnBrk="0" hangingPunct="1">
        <a:lnSpc>
          <a:spcPct val="120000"/>
        </a:lnSpc>
        <a:spcBef>
          <a:spcPts val="500"/>
        </a:spcBef>
        <a:buFont typeface="Arial" panose="020B0604020202020204" pitchFamily="34" charset="0"/>
        <a:buChar char="•"/>
        <a:defRPr sz="1800" kern="1200">
          <a:solidFill>
            <a:schemeClr val="tx1"/>
          </a:solidFill>
          <a:effectLst>
            <a:outerShdw blurRad="50800" dist="38100" dir="2700000" algn="tl" rotWithShape="0">
              <a:srgbClr val="000000">
                <a:alpha val="48000"/>
              </a:srgbClr>
            </a:outerShdw>
          </a:effectLst>
          <a:latin typeface="+mn-lt"/>
          <a:ea typeface="+mn-ea"/>
          <a:cs typeface="+mn-cs"/>
        </a:defRPr>
      </a:lvl2pPr>
      <a:lvl3pPr marL="1143000" indent="-228600" algn="r" defTabSz="914400" rtl="1" eaLnBrk="1" latinLnBrk="0" hangingPunct="1">
        <a:lnSpc>
          <a:spcPct val="120000"/>
        </a:lnSpc>
        <a:spcBef>
          <a:spcPts val="500"/>
        </a:spcBef>
        <a:buFont typeface="Arial" panose="020B0604020202020204" pitchFamily="34" charset="0"/>
        <a:buChar char="•"/>
        <a:defRPr sz="1600" kern="1200">
          <a:solidFill>
            <a:schemeClr val="tx1"/>
          </a:solidFill>
          <a:effectLst>
            <a:outerShdw blurRad="50800" dist="38100" dir="2700000" algn="tl" rotWithShape="0">
              <a:srgbClr val="000000">
                <a:alpha val="48000"/>
              </a:srgbClr>
            </a:outerShdw>
          </a:effectLst>
          <a:latin typeface="+mn-lt"/>
          <a:ea typeface="+mn-ea"/>
          <a:cs typeface="+mn-cs"/>
        </a:defRPr>
      </a:lvl3pPr>
      <a:lvl4pPr marL="1600200" indent="-228600" algn="r" defTabSz="914400" rtl="1" eaLnBrk="1" latinLnBrk="0" hangingPunct="1">
        <a:lnSpc>
          <a:spcPct val="120000"/>
        </a:lnSpc>
        <a:spcBef>
          <a:spcPts val="500"/>
        </a:spcBef>
        <a:buFont typeface="Arial" panose="020B0604020202020204" pitchFamily="34" charset="0"/>
        <a:buChar char="•"/>
        <a:defRPr sz="1400" kern="1200">
          <a:solidFill>
            <a:schemeClr val="tx1"/>
          </a:solidFill>
          <a:effectLst>
            <a:outerShdw blurRad="50800" dist="38100" dir="2700000" algn="tl" rotWithShape="0">
              <a:srgbClr val="000000">
                <a:alpha val="48000"/>
              </a:srgbClr>
            </a:outerShdw>
          </a:effectLst>
          <a:latin typeface="+mn-lt"/>
          <a:ea typeface="+mn-ea"/>
          <a:cs typeface="+mn-cs"/>
        </a:defRPr>
      </a:lvl4pPr>
      <a:lvl5pPr marL="2057400" indent="-228600" algn="r" defTabSz="914400" rtl="1"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5pPr>
      <a:lvl6pPr marL="2514600" indent="-228600" algn="r" defTabSz="914400" rtl="1"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6pPr>
      <a:lvl7pPr marL="2971800" indent="-228600" algn="r" defTabSz="914400" rtl="1"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7pPr>
      <a:lvl8pPr marL="3429000" indent="-228600" algn="r" defTabSz="914400" rtl="1"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8pPr>
      <a:lvl9pPr marL="3886200" indent="-228600" algn="r" defTabSz="914400" rtl="1"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9pPr>
    </p:bodyStyle>
    <p:otherStyle>
      <a:defPPr>
        <a:defRPr lang="en-US"/>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gif"/><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image" Target="../media/image15.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81622" y="2412621"/>
            <a:ext cx="9001462" cy="1274762"/>
          </a:xfrm>
        </p:spPr>
        <p:txBody>
          <a:bodyPr>
            <a:normAutofit fontScale="90000"/>
          </a:bodyPr>
          <a:lstStyle/>
          <a:p>
            <a:pPr>
              <a:lnSpc>
                <a:spcPct val="100000"/>
              </a:lnSpc>
            </a:pPr>
            <a:r>
              <a:rPr lang="fa-IR" sz="8000" dirty="0" smtClean="0">
                <a:cs typeface="B Nazanin" panose="00000400000000000000" pitchFamily="2" charset="-78"/>
              </a:rPr>
              <a:t>به نام خدا</a:t>
            </a:r>
            <a:br>
              <a:rPr lang="fa-IR" sz="8000" dirty="0" smtClean="0">
                <a:cs typeface="B Nazanin" panose="00000400000000000000" pitchFamily="2" charset="-78"/>
              </a:rPr>
            </a:br>
            <a:r>
              <a:rPr lang="fa-IR" sz="8000" dirty="0" smtClean="0">
                <a:cs typeface="B Nazanin" panose="00000400000000000000" pitchFamily="2" charset="-78"/>
              </a:rPr>
              <a:t>انواع روش های لایه نشانی</a:t>
            </a:r>
            <a:br>
              <a:rPr lang="fa-IR" sz="8000" dirty="0" smtClean="0">
                <a:cs typeface="B Nazanin" panose="00000400000000000000" pitchFamily="2" charset="-78"/>
              </a:rPr>
            </a:br>
            <a:endParaRPr lang="fa-IR" sz="2700" dirty="0">
              <a:cs typeface="B Nazanin" panose="00000400000000000000" pitchFamily="2" charset="-78"/>
            </a:endParaRP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26123" cy="646421"/>
          </a:xfrm>
          <a:prstGeom prst="rect">
            <a:avLst/>
          </a:prstGeom>
        </p:spPr>
      </p:pic>
      <p:sp>
        <p:nvSpPr>
          <p:cNvPr id="6" name="Slide Number Placeholder 5"/>
          <p:cNvSpPr>
            <a:spLocks noGrp="1"/>
          </p:cNvSpPr>
          <p:nvPr>
            <p:ph type="sldNum" sz="quarter" idx="12"/>
          </p:nvPr>
        </p:nvSpPr>
        <p:spPr/>
        <p:txBody>
          <a:bodyPr/>
          <a:lstStyle/>
          <a:p>
            <a:fld id="{C483D5BC-A91D-4EC3-AAA1-FC7171B5693B}" type="slidenum">
              <a:rPr lang="fa-IR" smtClean="0"/>
              <a:t>1</a:t>
            </a:fld>
            <a:endParaRPr lang="fa-IR"/>
          </a:p>
        </p:txBody>
      </p:sp>
    </p:spTree>
    <p:extLst>
      <p:ext uri="{BB962C8B-B14F-4D97-AF65-F5344CB8AC3E}">
        <p14:creationId xmlns:p14="http://schemas.microsoft.com/office/powerpoint/2010/main" val="161102436"/>
      </p:ext>
    </p:extLst>
  </p:cSld>
  <p:clrMapOvr>
    <a:masterClrMapping/>
  </p:clrMapOvr>
  <p:transition spd="slow">
    <p:push dir="u"/>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710836" y="508000"/>
            <a:ext cx="10985863" cy="4909036"/>
          </a:xfrm>
          <a:prstGeom prst="rect">
            <a:avLst/>
          </a:prstGeom>
          <a:noFill/>
        </p:spPr>
        <p:txBody>
          <a:bodyPr wrap="square" rtlCol="1">
            <a:spAutoFit/>
          </a:bodyPr>
          <a:lstStyle/>
          <a:p>
            <a:pPr marL="285750" indent="-285750">
              <a:buFont typeface="Wingdings" panose="05000000000000000000" pitchFamily="2" charset="2"/>
              <a:buChar char="q"/>
            </a:pPr>
            <a:r>
              <a:rPr lang="fa-IR" sz="2800" b="1" smtClean="0">
                <a:cs typeface="B Nazanin" panose="00000400000000000000" pitchFamily="2" charset="-78"/>
              </a:rPr>
              <a:t>مقدمه</a:t>
            </a:r>
          </a:p>
          <a:p>
            <a:pPr>
              <a:lnSpc>
                <a:spcPct val="150000"/>
              </a:lnSpc>
            </a:pPr>
            <a:r>
              <a:rPr lang="fa-IR" sz="2400">
                <a:cs typeface="B Nazanin" panose="00000400000000000000" pitchFamily="2" charset="-78"/>
              </a:rPr>
              <a:t>ساخت لایه هاي نازك با روش هاي متفاوت و متنوعی صورت می گیرد که خواص مورد نیاز آن ها تاثیر زیادي روي انتخاب یکی از این روش ها دارد. </a:t>
            </a:r>
            <a:r>
              <a:rPr lang="fa-IR" sz="2400" smtClean="0">
                <a:cs typeface="B Nazanin" panose="00000400000000000000" pitchFamily="2" charset="-78"/>
              </a:rPr>
              <a:t>اساس </a:t>
            </a:r>
            <a:r>
              <a:rPr lang="fa-IR" sz="2400">
                <a:cs typeface="B Nazanin" panose="00000400000000000000" pitchFamily="2" charset="-78"/>
              </a:rPr>
              <a:t>روش‌های ساخت لایه های نازک بر دو مبنای فیزیکی و شیمیایی استوار است که روش های عمده لایه نشانی، برپایه این روش ها دسته بندی می شوند. در هر روش، کیفیت و شرایط لایه نازک متفاوت است که بسته به نوع کاربرد لایه نازک و شرایط مورد نظر، روش های مختلف مورد استفاده قرار می گیرد. از کاربرد های مهم لایه های نازک می توان به استفاده از این نانوساختارها در ساخت ترانزیستورهای لایه </a:t>
            </a:r>
            <a:r>
              <a:rPr lang="fa-IR" sz="2400" smtClean="0">
                <a:cs typeface="B Nazanin" panose="00000400000000000000" pitchFamily="2" charset="-78"/>
              </a:rPr>
              <a:t>نازک و سلول </a:t>
            </a:r>
            <a:r>
              <a:rPr lang="fa-IR" sz="2400">
                <a:cs typeface="B Nazanin" panose="00000400000000000000" pitchFamily="2" charset="-78"/>
              </a:rPr>
              <a:t>های خورشیدی اشاره کرد. جهت آنالیز و بررسی کیفیت و ضخامت لایه های نازک، </a:t>
            </a:r>
            <a:r>
              <a:rPr lang="fa-IR" sz="2400" smtClean="0">
                <a:cs typeface="B Nazanin" panose="00000400000000000000" pitchFamily="2" charset="-78"/>
              </a:rPr>
              <a:t>روش های </a:t>
            </a:r>
            <a:r>
              <a:rPr lang="fa-IR" sz="2400">
                <a:cs typeface="B Nazanin" panose="00000400000000000000" pitchFamily="2" charset="-78"/>
              </a:rPr>
              <a:t>طیف شناسی الکترون و یون شامل روش طیف شناسی فوتوالکترون اشعه </a:t>
            </a:r>
            <a:r>
              <a:rPr lang="fa-IR" sz="2400" smtClean="0">
                <a:cs typeface="B Nazanin" panose="00000400000000000000" pitchFamily="2" charset="-78"/>
              </a:rPr>
              <a:t>ایکس</a:t>
            </a:r>
            <a:r>
              <a:rPr lang="en-US" sz="2400" smtClean="0">
                <a:cs typeface="B Nazanin" panose="00000400000000000000" pitchFamily="2" charset="-78"/>
              </a:rPr>
              <a:t>(XPS</a:t>
            </a:r>
            <a:r>
              <a:rPr lang="en-US" sz="2400">
                <a:cs typeface="B Nazanin" panose="00000400000000000000" pitchFamily="2" charset="-78"/>
              </a:rPr>
              <a:t>)، </a:t>
            </a:r>
            <a:r>
              <a:rPr lang="fa-IR" sz="2400">
                <a:cs typeface="B Nazanin" panose="00000400000000000000" pitchFamily="2" charset="-78"/>
              </a:rPr>
              <a:t>الکترون </a:t>
            </a:r>
            <a:r>
              <a:rPr lang="fa-IR" sz="2400" smtClean="0">
                <a:cs typeface="B Nazanin" panose="00000400000000000000" pitchFamily="2" charset="-78"/>
              </a:rPr>
              <a:t>اوژه </a:t>
            </a:r>
            <a:r>
              <a:rPr lang="en-US" sz="2400" smtClean="0">
                <a:cs typeface="B Nazanin" panose="00000400000000000000" pitchFamily="2" charset="-78"/>
              </a:rPr>
              <a:t>(AES)</a:t>
            </a:r>
            <a:r>
              <a:rPr lang="fa-IR" sz="2400" smtClean="0">
                <a:cs typeface="B Nazanin" panose="00000400000000000000" pitchFamily="2" charset="-78"/>
              </a:rPr>
              <a:t> و </a:t>
            </a:r>
            <a:r>
              <a:rPr lang="fa-IR" sz="2400">
                <a:cs typeface="B Nazanin" panose="00000400000000000000" pitchFamily="2" charset="-78"/>
              </a:rPr>
              <a:t>طیف شناسی جرمی یون </a:t>
            </a:r>
            <a:r>
              <a:rPr lang="fa-IR" sz="2400" smtClean="0">
                <a:cs typeface="B Nazanin" panose="00000400000000000000" pitchFamily="2" charset="-78"/>
              </a:rPr>
              <a:t>ثانویه </a:t>
            </a:r>
            <a:r>
              <a:rPr lang="en-US" sz="2400" smtClean="0">
                <a:cs typeface="B Nazanin" panose="00000400000000000000" pitchFamily="2" charset="-78"/>
              </a:rPr>
              <a:t>(SIMS)</a:t>
            </a:r>
            <a:r>
              <a:rPr lang="fa-IR" sz="2400" smtClean="0">
                <a:cs typeface="B Nazanin" panose="00000400000000000000" pitchFamily="2" charset="-78"/>
              </a:rPr>
              <a:t> مورد </a:t>
            </a:r>
            <a:r>
              <a:rPr lang="fa-IR" sz="2400">
                <a:cs typeface="B Nazanin" panose="00000400000000000000" pitchFamily="2" charset="-78"/>
              </a:rPr>
              <a:t>استفاده قرار می گیرد</a:t>
            </a:r>
            <a:r>
              <a:rPr lang="fa-IR" sz="2400" smtClean="0">
                <a:cs typeface="B Nazanin" panose="00000400000000000000" pitchFamily="2" charset="-78"/>
              </a:rPr>
              <a:t>. در ادامه روش های لایه نشانی را توضیح خواهیم داد.</a:t>
            </a:r>
            <a:endParaRPr lang="fa-IR">
              <a:cs typeface="B Nazanin" panose="00000400000000000000" pitchFamily="2" charset="-78"/>
            </a:endParaRPr>
          </a:p>
        </p:txBody>
      </p:sp>
      <p:sp>
        <p:nvSpPr>
          <p:cNvPr id="2" name="Slide Number Placeholder 1"/>
          <p:cNvSpPr>
            <a:spLocks noGrp="1"/>
          </p:cNvSpPr>
          <p:nvPr>
            <p:ph type="sldNum" sz="quarter" idx="12"/>
          </p:nvPr>
        </p:nvSpPr>
        <p:spPr/>
        <p:txBody>
          <a:bodyPr/>
          <a:lstStyle/>
          <a:p>
            <a:fld id="{C483D5BC-A91D-4EC3-AAA1-FC7171B5693B}" type="slidenum">
              <a:rPr lang="fa-IR" smtClean="0"/>
              <a:t>2</a:t>
            </a:fld>
            <a:endParaRPr lang="fa-IR"/>
          </a:p>
        </p:txBody>
      </p:sp>
    </p:spTree>
    <p:extLst>
      <p:ext uri="{BB962C8B-B14F-4D97-AF65-F5344CB8AC3E}">
        <p14:creationId xmlns:p14="http://schemas.microsoft.com/office/powerpoint/2010/main" val="18976241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arn(inVertical)">
                                      <p:cBhvr>
                                        <p:cTn id="7" dur="500"/>
                                        <p:tgtEl>
                                          <p:spTgt spid="4">
                                            <p:txEl>
                                              <p:pRg st="0" end="0"/>
                                            </p:txEl>
                                          </p:spTgt>
                                        </p:tgtEl>
                                      </p:cBhvr>
                                    </p:animEffect>
                                  </p:childTnLst>
                                </p:cTn>
                              </p:par>
                            </p:childTnLst>
                          </p:cTn>
                        </p:par>
                        <p:par>
                          <p:cTn id="8" fill="hold">
                            <p:stCondLst>
                              <p:cond delay="500"/>
                            </p:stCondLst>
                            <p:childTnLst>
                              <p:par>
                                <p:cTn id="9" presetID="16" presetClass="entr" presetSubtype="21" fill="hold" nodeType="afterEffect">
                                  <p:stCondLst>
                                    <p:cond delay="0"/>
                                  </p:stCondLst>
                                  <p:childTnLst>
                                    <p:set>
                                      <p:cBhvr>
                                        <p:cTn id="10" dur="1" fill="hold">
                                          <p:stCondLst>
                                            <p:cond delay="0"/>
                                          </p:stCondLst>
                                        </p:cTn>
                                        <p:tgtEl>
                                          <p:spTgt spid="4">
                                            <p:txEl>
                                              <p:pRg st="1" end="1"/>
                                            </p:txEl>
                                          </p:spTgt>
                                        </p:tgtEl>
                                        <p:attrNameLst>
                                          <p:attrName>style.visibility</p:attrName>
                                        </p:attrNameLst>
                                      </p:cBhvr>
                                      <p:to>
                                        <p:strVal val="visible"/>
                                      </p:to>
                                    </p:set>
                                    <p:animEffect transition="in" filter="barn(inVertical)">
                                      <p:cBhvr>
                                        <p:cTn id="11" dur="500"/>
                                        <p:tgtEl>
                                          <p:spTgt spid="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75409" y="371435"/>
            <a:ext cx="11687991" cy="6001643"/>
          </a:xfrm>
          <a:prstGeom prst="rect">
            <a:avLst/>
          </a:prstGeom>
          <a:noFill/>
        </p:spPr>
        <p:txBody>
          <a:bodyPr wrap="square" rtlCol="1">
            <a:spAutoFit/>
          </a:bodyPr>
          <a:lstStyle/>
          <a:p>
            <a:pPr algn="just">
              <a:lnSpc>
                <a:spcPct val="150000"/>
              </a:lnSpc>
            </a:pPr>
            <a:r>
              <a:rPr lang="fa-IR" sz="2400" smtClean="0">
                <a:cs typeface="B Nazanin" panose="00000400000000000000" pitchFamily="2" charset="-78"/>
              </a:rPr>
              <a:t>روش های لایه نشانی </a:t>
            </a:r>
            <a:r>
              <a:rPr lang="fa-IR" sz="2400">
                <a:cs typeface="B Nazanin" panose="00000400000000000000" pitchFamily="2" charset="-78"/>
              </a:rPr>
              <a:t>بسته به پروسه اعمال لایه، منبع انرژی و محیط اعمال لایه نامگذاری می </a:t>
            </a:r>
            <a:r>
              <a:rPr lang="fa-IR" sz="2400" smtClean="0">
                <a:cs typeface="B Nazanin" panose="00000400000000000000" pitchFamily="2" charset="-78"/>
              </a:rPr>
              <a:t>شوند</a:t>
            </a:r>
            <a:r>
              <a:rPr lang="fa-IR" sz="2400">
                <a:cs typeface="B Nazanin" panose="00000400000000000000" pitchFamily="2" charset="-78"/>
              </a:rPr>
              <a:t>. در این بین، روش های لایه نشانی بخار شیمیایی جزء متنوع ترین روش های لایه نشانی می </a:t>
            </a:r>
            <a:r>
              <a:rPr lang="fa-IR" sz="2400" smtClean="0">
                <a:cs typeface="B Nazanin" panose="00000400000000000000" pitchFamily="2" charset="-78"/>
              </a:rPr>
              <a:t>باشد.</a:t>
            </a:r>
          </a:p>
          <a:p>
            <a:pPr algn="just">
              <a:lnSpc>
                <a:spcPct val="150000"/>
              </a:lnSpc>
            </a:pPr>
            <a:r>
              <a:rPr lang="fa-IR" sz="2400">
                <a:cs typeface="B Nazanin" panose="00000400000000000000" pitchFamily="2" charset="-78"/>
              </a:rPr>
              <a:t>انواع مختلفی از </a:t>
            </a:r>
            <a:r>
              <a:rPr lang="fa-IR" sz="2400" b="1">
                <a:cs typeface="B Nazanin" panose="00000400000000000000" pitchFamily="2" charset="-78"/>
              </a:rPr>
              <a:t>روش </a:t>
            </a:r>
            <a:r>
              <a:rPr lang="fa-IR" sz="2400" b="1" smtClean="0">
                <a:cs typeface="B Nazanin" panose="00000400000000000000" pitchFamily="2" charset="-78"/>
              </a:rPr>
              <a:t>های</a:t>
            </a:r>
            <a:r>
              <a:rPr lang="en-US" sz="2400" smtClean="0">
                <a:cs typeface="B Nazanin" panose="00000400000000000000" pitchFamily="2" charset="-78"/>
              </a:rPr>
              <a:t>CVD</a:t>
            </a:r>
            <a:r>
              <a:rPr lang="en-US" sz="2400" b="1" smtClean="0">
                <a:cs typeface="B Nazanin" panose="00000400000000000000" pitchFamily="2" charset="-78"/>
              </a:rPr>
              <a:t> </a:t>
            </a:r>
            <a:r>
              <a:rPr lang="fa-IR" sz="2400" b="1" smtClean="0">
                <a:cs typeface="B Nazanin" panose="00000400000000000000" pitchFamily="2" charset="-78"/>
              </a:rPr>
              <a:t> </a:t>
            </a:r>
            <a:r>
              <a:rPr lang="fa-IR" sz="2400" smtClean="0">
                <a:cs typeface="B Nazanin" panose="00000400000000000000" pitchFamily="2" charset="-78"/>
              </a:rPr>
              <a:t>وجود </a:t>
            </a:r>
            <a:r>
              <a:rPr lang="fa-IR" sz="2400">
                <a:cs typeface="B Nazanin" panose="00000400000000000000" pitchFamily="2" charset="-78"/>
              </a:rPr>
              <a:t>دارد و </a:t>
            </a:r>
            <a:r>
              <a:rPr lang="fa-IR" sz="2400" smtClean="0">
                <a:cs typeface="B Nazanin" panose="00000400000000000000" pitchFamily="2" charset="-78"/>
              </a:rPr>
              <a:t>همچنین </a:t>
            </a:r>
            <a:r>
              <a:rPr lang="fa-IR" sz="2400">
                <a:cs typeface="B Nazanin" panose="00000400000000000000" pitchFamily="2" charset="-78"/>
              </a:rPr>
              <a:t>روش‌ های مختلفی برای طراحی راکتور این فرآیند موجود است</a:t>
            </a:r>
            <a:r>
              <a:rPr lang="fa-IR" sz="2400" smtClean="0">
                <a:cs typeface="B Nazanin" panose="00000400000000000000" pitchFamily="2" charset="-78"/>
              </a:rPr>
              <a:t>.</a:t>
            </a:r>
          </a:p>
          <a:p>
            <a:pPr algn="just">
              <a:lnSpc>
                <a:spcPct val="150000"/>
              </a:lnSpc>
            </a:pPr>
            <a:r>
              <a:rPr lang="fa-IR" sz="2400" smtClean="0">
                <a:cs typeface="B Nazanin" panose="00000400000000000000" pitchFamily="2" charset="-78"/>
              </a:rPr>
              <a:t>مهم </a:t>
            </a:r>
            <a:r>
              <a:rPr lang="fa-IR" sz="2400">
                <a:cs typeface="B Nazanin" panose="00000400000000000000" pitchFamily="2" charset="-78"/>
              </a:rPr>
              <a:t>‌ترین روش، راکتور با دیواره سرد است. در این راکتور زیرپایه گرم نگه داشته می‌ شود بدون اینکه دیواره ‌های راکتور </a:t>
            </a:r>
            <a:r>
              <a:rPr lang="fa-IR" sz="2400" smtClean="0">
                <a:cs typeface="B Nazanin" panose="00000400000000000000" pitchFamily="2" charset="-78"/>
              </a:rPr>
              <a:t>گرم شوند.</a:t>
            </a:r>
          </a:p>
          <a:p>
            <a:pPr algn="just">
              <a:lnSpc>
                <a:spcPct val="150000"/>
              </a:lnSpc>
            </a:pPr>
            <a:r>
              <a:rPr lang="fa-IR" sz="2400">
                <a:cs typeface="B Nazanin" panose="00000400000000000000" pitchFamily="2" charset="-78"/>
              </a:rPr>
              <a:t>راکتور دیگری که کاربرد زیادی در صنعت دارد، راکتور با دیواره گرم است. در این راکتور علاوه بر زیرپایه، دیواره ‌ها نیز گرم می‌ </a:t>
            </a:r>
            <a:r>
              <a:rPr lang="fa-IR" sz="2400" smtClean="0">
                <a:cs typeface="B Nazanin" panose="00000400000000000000" pitchFamily="2" charset="-78"/>
              </a:rPr>
              <a:t>شود و </a:t>
            </a:r>
            <a:r>
              <a:rPr lang="fa-IR" sz="2400">
                <a:cs typeface="B Nazanin" panose="00000400000000000000" pitchFamily="2" charset="-78"/>
              </a:rPr>
              <a:t>برای سیستم ‌های </a:t>
            </a:r>
            <a:r>
              <a:rPr lang="fa-IR" sz="2400" smtClean="0">
                <a:cs typeface="B Nazanin" panose="00000400000000000000" pitchFamily="2" charset="-78"/>
              </a:rPr>
              <a:t>تبخیر-رسوب </a:t>
            </a:r>
            <a:r>
              <a:rPr lang="fa-IR" sz="2400">
                <a:cs typeface="B Nazanin" panose="00000400000000000000" pitchFamily="2" charset="-78"/>
              </a:rPr>
              <a:t>دهی که واکنش ‌های فاز گازی ترجیح داده می‌شود (مانند ساخت نانو پودرها)، مناسب است. انواع سیستم‌ هایی که با استفاده از روش رسوب دهی شیمیایی بخار، نانو مواد را تهیه می‌کنند عبارتند از: </a:t>
            </a:r>
          </a:p>
          <a:p>
            <a:pPr algn="just"/>
            <a:r>
              <a:rPr lang="fa-IR" sz="2400">
                <a:cs typeface="B Nazanin" panose="00000400000000000000" pitchFamily="2" charset="-78"/>
              </a:rPr>
              <a:t>1- انواع روش های </a:t>
            </a:r>
            <a:r>
              <a:rPr lang="en-US" sz="2400">
                <a:cs typeface="B Nazanin" panose="00000400000000000000" pitchFamily="2" charset="-78"/>
              </a:rPr>
              <a:t>CVD </a:t>
            </a:r>
            <a:r>
              <a:rPr lang="fa-IR" sz="2400" smtClean="0">
                <a:cs typeface="B Nazanin" panose="00000400000000000000" pitchFamily="2" charset="-78"/>
              </a:rPr>
              <a:t> مانند </a:t>
            </a:r>
            <a:r>
              <a:rPr lang="en-US" sz="2400" smtClean="0">
                <a:cs typeface="B Nazanin" panose="00000400000000000000" pitchFamily="2" charset="-78"/>
              </a:rPr>
              <a:t>(LP-CVD</a:t>
            </a:r>
            <a:r>
              <a:rPr lang="en-US" sz="2400">
                <a:cs typeface="B Nazanin" panose="00000400000000000000" pitchFamily="2" charset="-78"/>
              </a:rPr>
              <a:t>, MOCVD, PE-CVD)</a:t>
            </a:r>
          </a:p>
          <a:p>
            <a:pPr algn="just"/>
            <a:r>
              <a:rPr lang="fa-IR" sz="2400" smtClean="0">
                <a:cs typeface="B Nazanin" panose="00000400000000000000" pitchFamily="2" charset="-78"/>
              </a:rPr>
              <a:t>2- تراکم </a:t>
            </a:r>
            <a:r>
              <a:rPr lang="fa-IR" sz="2400">
                <a:cs typeface="B Nazanin" panose="00000400000000000000" pitchFamily="2" charset="-78"/>
              </a:rPr>
              <a:t>شیمیایی بخار </a:t>
            </a:r>
            <a:r>
              <a:rPr lang="en-US" sz="2400" smtClean="0">
                <a:cs typeface="B Nazanin" panose="00000400000000000000" pitchFamily="2" charset="-78"/>
              </a:rPr>
              <a:t>(CVC</a:t>
            </a:r>
            <a:r>
              <a:rPr lang="en-US" sz="2400">
                <a:cs typeface="B Nazanin" panose="00000400000000000000" pitchFamily="2" charset="-78"/>
              </a:rPr>
              <a:t>)</a:t>
            </a:r>
          </a:p>
          <a:p>
            <a:pPr algn="just"/>
            <a:r>
              <a:rPr lang="fa-IR" sz="2400" smtClean="0">
                <a:cs typeface="B Nazanin" panose="00000400000000000000" pitchFamily="2" charset="-78"/>
              </a:rPr>
              <a:t>3- رسوب‌گیری </a:t>
            </a:r>
            <a:r>
              <a:rPr lang="fa-IR" sz="2400">
                <a:cs typeface="B Nazanin" panose="00000400000000000000" pitchFamily="2" charset="-78"/>
              </a:rPr>
              <a:t>ذرات با استفاده از روش </a:t>
            </a:r>
            <a:r>
              <a:rPr lang="en-US" sz="2400" smtClean="0">
                <a:cs typeface="B Nazanin" panose="00000400000000000000" pitchFamily="2" charset="-78"/>
              </a:rPr>
              <a:t>(PP-CVD</a:t>
            </a:r>
            <a:r>
              <a:rPr lang="en-US" sz="2400">
                <a:cs typeface="B Nazanin" panose="00000400000000000000" pitchFamily="2" charset="-78"/>
              </a:rPr>
              <a:t>)</a:t>
            </a:r>
          </a:p>
          <a:p>
            <a:pPr algn="just"/>
            <a:r>
              <a:rPr lang="fa-IR" sz="2400" smtClean="0">
                <a:cs typeface="B Nazanin" panose="00000400000000000000" pitchFamily="2" charset="-78"/>
              </a:rPr>
              <a:t>4- رسوب </a:t>
            </a:r>
            <a:r>
              <a:rPr lang="fa-IR" sz="2400">
                <a:cs typeface="B Nazanin" panose="00000400000000000000" pitchFamily="2" charset="-78"/>
              </a:rPr>
              <a:t>دهی شیمیایی بخار </a:t>
            </a:r>
            <a:r>
              <a:rPr lang="fa-IR" sz="2400" smtClean="0">
                <a:cs typeface="B Nazanin" panose="00000400000000000000" pitchFamily="2" charset="-78"/>
              </a:rPr>
              <a:t>کاتالیزوری</a:t>
            </a:r>
            <a:endParaRPr lang="fa-IR" sz="2400">
              <a:cs typeface="B Nazanin" panose="00000400000000000000" pitchFamily="2" charset="-78"/>
            </a:endParaRPr>
          </a:p>
        </p:txBody>
      </p:sp>
      <p:sp>
        <p:nvSpPr>
          <p:cNvPr id="2" name="Slide Number Placeholder 1"/>
          <p:cNvSpPr>
            <a:spLocks noGrp="1"/>
          </p:cNvSpPr>
          <p:nvPr>
            <p:ph type="sldNum" sz="quarter" idx="12"/>
          </p:nvPr>
        </p:nvSpPr>
        <p:spPr>
          <a:xfrm>
            <a:off x="10907711" y="6360378"/>
            <a:ext cx="753545" cy="365125"/>
          </a:xfrm>
        </p:spPr>
        <p:txBody>
          <a:bodyPr/>
          <a:lstStyle/>
          <a:p>
            <a:fld id="{C483D5BC-A91D-4EC3-AAA1-FC7171B5693B}" type="slidenum">
              <a:rPr lang="fa-IR" smtClean="0"/>
              <a:t>3</a:t>
            </a:fld>
            <a:endParaRPr lang="fa-IR"/>
          </a:p>
        </p:txBody>
      </p:sp>
    </p:spTree>
    <p:extLst>
      <p:ext uri="{BB962C8B-B14F-4D97-AF65-F5344CB8AC3E}">
        <p14:creationId xmlns:p14="http://schemas.microsoft.com/office/powerpoint/2010/main" val="25768550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wipe(down)">
                                      <p:cBhvr>
                                        <p:cTn id="7" dur="500"/>
                                        <p:tgtEl>
                                          <p:spTgt spid="4">
                                            <p:txEl>
                                              <p:pRg st="0" end="0"/>
                                            </p:txEl>
                                          </p:spTgt>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4">
                                            <p:txEl>
                                              <p:pRg st="1" end="1"/>
                                            </p:txEl>
                                          </p:spTgt>
                                        </p:tgtEl>
                                        <p:attrNameLst>
                                          <p:attrName>style.visibility</p:attrName>
                                        </p:attrNameLst>
                                      </p:cBhvr>
                                      <p:to>
                                        <p:strVal val="visible"/>
                                      </p:to>
                                    </p:set>
                                    <p:animEffect transition="in" filter="wipe(down)">
                                      <p:cBhvr>
                                        <p:cTn id="11" dur="500"/>
                                        <p:tgtEl>
                                          <p:spTgt spid="4">
                                            <p:txEl>
                                              <p:pRg st="1" end="1"/>
                                            </p:txEl>
                                          </p:spTgt>
                                        </p:tgtEl>
                                      </p:cBhvr>
                                    </p:animEffect>
                                  </p:childTnLst>
                                </p:cTn>
                              </p:par>
                            </p:childTnLst>
                          </p:cTn>
                        </p:par>
                        <p:par>
                          <p:cTn id="12" fill="hold">
                            <p:stCondLst>
                              <p:cond delay="1000"/>
                            </p:stCondLst>
                            <p:childTnLst>
                              <p:par>
                                <p:cTn id="13" presetID="22" presetClass="entr" presetSubtype="4" fill="hold" nodeType="afterEffect">
                                  <p:stCondLst>
                                    <p:cond delay="0"/>
                                  </p:stCondLst>
                                  <p:childTnLst>
                                    <p:set>
                                      <p:cBhvr>
                                        <p:cTn id="14" dur="1" fill="hold">
                                          <p:stCondLst>
                                            <p:cond delay="0"/>
                                          </p:stCondLst>
                                        </p:cTn>
                                        <p:tgtEl>
                                          <p:spTgt spid="4">
                                            <p:txEl>
                                              <p:pRg st="2" end="2"/>
                                            </p:txEl>
                                          </p:spTgt>
                                        </p:tgtEl>
                                        <p:attrNameLst>
                                          <p:attrName>style.visibility</p:attrName>
                                        </p:attrNameLst>
                                      </p:cBhvr>
                                      <p:to>
                                        <p:strVal val="visible"/>
                                      </p:to>
                                    </p:set>
                                    <p:animEffect transition="in" filter="wipe(down)">
                                      <p:cBhvr>
                                        <p:cTn id="15" dur="500"/>
                                        <p:tgtEl>
                                          <p:spTgt spid="4">
                                            <p:txEl>
                                              <p:pRg st="2" end="2"/>
                                            </p:txEl>
                                          </p:spTgt>
                                        </p:tgtEl>
                                      </p:cBhvr>
                                    </p:animEffect>
                                  </p:childTnLst>
                                </p:cTn>
                              </p:par>
                            </p:childTnLst>
                          </p:cTn>
                        </p:par>
                        <p:par>
                          <p:cTn id="16" fill="hold">
                            <p:stCondLst>
                              <p:cond delay="1500"/>
                            </p:stCondLst>
                            <p:childTnLst>
                              <p:par>
                                <p:cTn id="17" presetID="22" presetClass="entr" presetSubtype="4" fill="hold" nodeType="afterEffect">
                                  <p:stCondLst>
                                    <p:cond delay="0"/>
                                  </p:stCondLst>
                                  <p:childTnLst>
                                    <p:set>
                                      <p:cBhvr>
                                        <p:cTn id="18" dur="1" fill="hold">
                                          <p:stCondLst>
                                            <p:cond delay="0"/>
                                          </p:stCondLst>
                                        </p:cTn>
                                        <p:tgtEl>
                                          <p:spTgt spid="4">
                                            <p:txEl>
                                              <p:pRg st="3" end="3"/>
                                            </p:txEl>
                                          </p:spTgt>
                                        </p:tgtEl>
                                        <p:attrNameLst>
                                          <p:attrName>style.visibility</p:attrName>
                                        </p:attrNameLst>
                                      </p:cBhvr>
                                      <p:to>
                                        <p:strVal val="visible"/>
                                      </p:to>
                                    </p:set>
                                    <p:animEffect transition="in" filter="wipe(down)">
                                      <p:cBhvr>
                                        <p:cTn id="19" dur="500"/>
                                        <p:tgtEl>
                                          <p:spTgt spid="4">
                                            <p:txEl>
                                              <p:pRg st="3" end="3"/>
                                            </p:txEl>
                                          </p:spTgt>
                                        </p:tgtEl>
                                      </p:cBhvr>
                                    </p:animEffect>
                                  </p:childTnLst>
                                </p:cTn>
                              </p:par>
                            </p:childTnLst>
                          </p:cTn>
                        </p:par>
                        <p:par>
                          <p:cTn id="20" fill="hold">
                            <p:stCondLst>
                              <p:cond delay="2000"/>
                            </p:stCondLst>
                            <p:childTnLst>
                              <p:par>
                                <p:cTn id="21" presetID="22" presetClass="entr" presetSubtype="4" fill="hold" nodeType="afterEffect">
                                  <p:stCondLst>
                                    <p:cond delay="0"/>
                                  </p:stCondLst>
                                  <p:childTnLst>
                                    <p:set>
                                      <p:cBhvr>
                                        <p:cTn id="22" dur="1" fill="hold">
                                          <p:stCondLst>
                                            <p:cond delay="0"/>
                                          </p:stCondLst>
                                        </p:cTn>
                                        <p:tgtEl>
                                          <p:spTgt spid="4">
                                            <p:txEl>
                                              <p:pRg st="4" end="4"/>
                                            </p:txEl>
                                          </p:spTgt>
                                        </p:tgtEl>
                                        <p:attrNameLst>
                                          <p:attrName>style.visibility</p:attrName>
                                        </p:attrNameLst>
                                      </p:cBhvr>
                                      <p:to>
                                        <p:strVal val="visible"/>
                                      </p:to>
                                    </p:set>
                                    <p:animEffect transition="in" filter="wipe(down)">
                                      <p:cBhvr>
                                        <p:cTn id="23" dur="500"/>
                                        <p:tgtEl>
                                          <p:spTgt spid="4">
                                            <p:txEl>
                                              <p:pRg st="4" end="4"/>
                                            </p:txEl>
                                          </p:spTgt>
                                        </p:tgtEl>
                                      </p:cBhvr>
                                    </p:animEffect>
                                  </p:childTnLst>
                                </p:cTn>
                              </p:par>
                            </p:childTnLst>
                          </p:cTn>
                        </p:par>
                        <p:par>
                          <p:cTn id="24" fill="hold">
                            <p:stCondLst>
                              <p:cond delay="2500"/>
                            </p:stCondLst>
                            <p:childTnLst>
                              <p:par>
                                <p:cTn id="25" presetID="22" presetClass="entr" presetSubtype="4" fill="hold" nodeType="afterEffect">
                                  <p:stCondLst>
                                    <p:cond delay="0"/>
                                  </p:stCondLst>
                                  <p:childTnLst>
                                    <p:set>
                                      <p:cBhvr>
                                        <p:cTn id="26" dur="1" fill="hold">
                                          <p:stCondLst>
                                            <p:cond delay="0"/>
                                          </p:stCondLst>
                                        </p:cTn>
                                        <p:tgtEl>
                                          <p:spTgt spid="4">
                                            <p:txEl>
                                              <p:pRg st="5" end="5"/>
                                            </p:txEl>
                                          </p:spTgt>
                                        </p:tgtEl>
                                        <p:attrNameLst>
                                          <p:attrName>style.visibility</p:attrName>
                                        </p:attrNameLst>
                                      </p:cBhvr>
                                      <p:to>
                                        <p:strVal val="visible"/>
                                      </p:to>
                                    </p:set>
                                    <p:animEffect transition="in" filter="wipe(down)">
                                      <p:cBhvr>
                                        <p:cTn id="27" dur="500"/>
                                        <p:tgtEl>
                                          <p:spTgt spid="4">
                                            <p:txEl>
                                              <p:pRg st="5" end="5"/>
                                            </p:txEl>
                                          </p:spTgt>
                                        </p:tgtEl>
                                      </p:cBhvr>
                                    </p:animEffect>
                                  </p:childTnLst>
                                </p:cTn>
                              </p:par>
                            </p:childTnLst>
                          </p:cTn>
                        </p:par>
                        <p:par>
                          <p:cTn id="28" fill="hold">
                            <p:stCondLst>
                              <p:cond delay="3000"/>
                            </p:stCondLst>
                            <p:childTnLst>
                              <p:par>
                                <p:cTn id="29" presetID="22" presetClass="entr" presetSubtype="4" fill="hold" nodeType="afterEffect">
                                  <p:stCondLst>
                                    <p:cond delay="0"/>
                                  </p:stCondLst>
                                  <p:childTnLst>
                                    <p:set>
                                      <p:cBhvr>
                                        <p:cTn id="30" dur="1" fill="hold">
                                          <p:stCondLst>
                                            <p:cond delay="0"/>
                                          </p:stCondLst>
                                        </p:cTn>
                                        <p:tgtEl>
                                          <p:spTgt spid="4">
                                            <p:txEl>
                                              <p:pRg st="6" end="6"/>
                                            </p:txEl>
                                          </p:spTgt>
                                        </p:tgtEl>
                                        <p:attrNameLst>
                                          <p:attrName>style.visibility</p:attrName>
                                        </p:attrNameLst>
                                      </p:cBhvr>
                                      <p:to>
                                        <p:strVal val="visible"/>
                                      </p:to>
                                    </p:set>
                                    <p:animEffect transition="in" filter="wipe(down)">
                                      <p:cBhvr>
                                        <p:cTn id="31" dur="500"/>
                                        <p:tgtEl>
                                          <p:spTgt spid="4">
                                            <p:txEl>
                                              <p:pRg st="6" end="6"/>
                                            </p:txEl>
                                          </p:spTgt>
                                        </p:tgtEl>
                                      </p:cBhvr>
                                    </p:animEffect>
                                  </p:childTnLst>
                                </p:cTn>
                              </p:par>
                            </p:childTnLst>
                          </p:cTn>
                        </p:par>
                        <p:par>
                          <p:cTn id="32" fill="hold">
                            <p:stCondLst>
                              <p:cond delay="3500"/>
                            </p:stCondLst>
                            <p:childTnLst>
                              <p:par>
                                <p:cTn id="33" presetID="22" presetClass="entr" presetSubtype="4" fill="hold" nodeType="afterEffect">
                                  <p:stCondLst>
                                    <p:cond delay="0"/>
                                  </p:stCondLst>
                                  <p:childTnLst>
                                    <p:set>
                                      <p:cBhvr>
                                        <p:cTn id="34" dur="1" fill="hold">
                                          <p:stCondLst>
                                            <p:cond delay="0"/>
                                          </p:stCondLst>
                                        </p:cTn>
                                        <p:tgtEl>
                                          <p:spTgt spid="4">
                                            <p:txEl>
                                              <p:pRg st="7" end="7"/>
                                            </p:txEl>
                                          </p:spTgt>
                                        </p:tgtEl>
                                        <p:attrNameLst>
                                          <p:attrName>style.visibility</p:attrName>
                                        </p:attrNameLst>
                                      </p:cBhvr>
                                      <p:to>
                                        <p:strVal val="visible"/>
                                      </p:to>
                                    </p:set>
                                    <p:animEffect transition="in" filter="wipe(down)">
                                      <p:cBhvr>
                                        <p:cTn id="35" dur="500"/>
                                        <p:tgtEl>
                                          <p:spTgt spid="4">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635001" y="387468"/>
            <a:ext cx="11214100" cy="6278642"/>
          </a:xfrm>
          <a:prstGeom prst="rect">
            <a:avLst/>
          </a:prstGeom>
          <a:noFill/>
        </p:spPr>
        <p:txBody>
          <a:bodyPr wrap="square" rtlCol="1">
            <a:spAutoFit/>
          </a:bodyPr>
          <a:lstStyle/>
          <a:p>
            <a:pPr marL="285750" indent="-285750">
              <a:buFont typeface="Wingdings" panose="05000000000000000000" pitchFamily="2" charset="2"/>
              <a:buChar char="q"/>
            </a:pPr>
            <a:r>
              <a:rPr lang="en-US" sz="2400" b="1" smtClean="0">
                <a:cs typeface="B Nazanin" panose="00000400000000000000" pitchFamily="2" charset="-78"/>
              </a:rPr>
              <a:t>CVD</a:t>
            </a:r>
            <a:endParaRPr lang="fa-IR" sz="2400" b="1" smtClean="0">
              <a:cs typeface="B Nazanin" panose="00000400000000000000" pitchFamily="2" charset="-78"/>
            </a:endParaRPr>
          </a:p>
          <a:p>
            <a:pPr>
              <a:lnSpc>
                <a:spcPct val="150000"/>
              </a:lnSpc>
            </a:pPr>
            <a:r>
              <a:rPr lang="fa-IR" sz="2400" smtClean="0">
                <a:cs typeface="B Nazanin" panose="00000400000000000000" pitchFamily="2" charset="-78"/>
              </a:rPr>
              <a:t>این روش در فاز بخار انجام می شود و در طیف وسیعی از روش های تولید فیلم نازک و پودرها را در برمی گیرد.</a:t>
            </a:r>
          </a:p>
          <a:p>
            <a:pPr>
              <a:lnSpc>
                <a:spcPct val="150000"/>
              </a:lnSpc>
            </a:pPr>
            <a:r>
              <a:rPr lang="fa-IR" sz="2400">
                <a:cs typeface="B Nazanin" panose="00000400000000000000" pitchFamily="2" charset="-78"/>
              </a:rPr>
              <a:t>اصول کار </a:t>
            </a:r>
            <a:r>
              <a:rPr lang="en-US" sz="2400">
                <a:cs typeface="B Nazanin" panose="00000400000000000000" pitchFamily="2" charset="-78"/>
              </a:rPr>
              <a:t>CVD</a:t>
            </a:r>
            <a:r>
              <a:rPr lang="fa-IR" sz="2400">
                <a:cs typeface="B Nazanin" panose="00000400000000000000" pitchFamily="2" charset="-78"/>
              </a:rPr>
              <a:t> به این صورت است که پیش ماده به محفظه واکنش وارد می شود و سپس به سمت زیرلایه حرکت می کند، در این جا انرژی لازم باعث رسوب می شود. در این مرحله محصولات فرعی فرار تشکیل می شود و از زیرلایه واجذب شده و از محفظه خارج می شود. انتقال پیش ماده در حالت بخار یا گاز به وسیله­ی همرفت و انتشار انجام می شود. گاز حامل اغلب به گاز واکنش دهنده رقیق شده القاء </a:t>
            </a:r>
            <a:endParaRPr lang="fa-IR" sz="2400" smtClean="0">
              <a:cs typeface="B Nazanin" panose="00000400000000000000" pitchFamily="2" charset="-78"/>
            </a:endParaRPr>
          </a:p>
          <a:p>
            <a:pPr>
              <a:lnSpc>
                <a:spcPct val="150000"/>
              </a:lnSpc>
            </a:pPr>
            <a:r>
              <a:rPr lang="fa-IR" sz="2400" smtClean="0">
                <a:cs typeface="B Nazanin" panose="00000400000000000000" pitchFamily="2" charset="-78"/>
              </a:rPr>
              <a:t>می </a:t>
            </a:r>
            <a:r>
              <a:rPr lang="fa-IR" sz="2400">
                <a:cs typeface="B Nazanin" panose="00000400000000000000" pitchFamily="2" charset="-78"/>
              </a:rPr>
              <a:t>شود. بیشترین چالش این است که رسوب گیری به طور </a:t>
            </a:r>
            <a:endParaRPr lang="fa-IR" sz="2400" smtClean="0">
              <a:cs typeface="B Nazanin" panose="00000400000000000000" pitchFamily="2" charset="-78"/>
            </a:endParaRPr>
          </a:p>
          <a:p>
            <a:pPr>
              <a:lnSpc>
                <a:spcPct val="150000"/>
              </a:lnSpc>
            </a:pPr>
            <a:r>
              <a:rPr lang="fa-IR" sz="2400" smtClean="0">
                <a:cs typeface="B Nazanin" panose="00000400000000000000" pitchFamily="2" charset="-78"/>
              </a:rPr>
              <a:t>منحصر </a:t>
            </a:r>
            <a:r>
              <a:rPr lang="fa-IR" sz="2400">
                <a:cs typeface="B Nazanin" panose="00000400000000000000" pitchFamily="2" charset="-78"/>
              </a:rPr>
              <a:t>به فرد بر روی زیرلایه و نه در هر جای دیگری در </a:t>
            </a:r>
            <a:endParaRPr lang="fa-IR" sz="2400" smtClean="0">
              <a:cs typeface="B Nazanin" panose="00000400000000000000" pitchFamily="2" charset="-78"/>
            </a:endParaRPr>
          </a:p>
          <a:p>
            <a:pPr>
              <a:lnSpc>
                <a:spcPct val="150000"/>
              </a:lnSpc>
            </a:pPr>
            <a:r>
              <a:rPr lang="fa-IR" sz="2400" smtClean="0">
                <a:cs typeface="B Nazanin" panose="00000400000000000000" pitchFamily="2" charset="-78"/>
              </a:rPr>
              <a:t>راکتور </a:t>
            </a:r>
            <a:r>
              <a:rPr lang="fa-IR" sz="2400">
                <a:cs typeface="B Nazanin" panose="00000400000000000000" pitchFamily="2" charset="-78"/>
              </a:rPr>
              <a:t>انجام شود، که باعث ایجاد مشکلات خلوص می </a:t>
            </a:r>
            <a:r>
              <a:rPr lang="fa-IR" sz="2400" smtClean="0">
                <a:cs typeface="B Nazanin" panose="00000400000000000000" pitchFamily="2" charset="-78"/>
              </a:rPr>
              <a:t>شود.</a:t>
            </a:r>
          </a:p>
          <a:p>
            <a:pPr>
              <a:lnSpc>
                <a:spcPct val="150000"/>
              </a:lnSpc>
            </a:pPr>
            <a:r>
              <a:rPr lang="fa-IR" sz="2400" smtClean="0">
                <a:cs typeface="B Nazanin" panose="00000400000000000000" pitchFamily="2" charset="-78"/>
              </a:rPr>
              <a:t>محصولات </a:t>
            </a:r>
            <a:r>
              <a:rPr lang="fa-IR" sz="2400">
                <a:cs typeface="B Nazanin" panose="00000400000000000000" pitchFamily="2" charset="-78"/>
              </a:rPr>
              <a:t>فرعی فرار تولید شده اغلب سمی هستند و یکی از </a:t>
            </a:r>
            <a:endParaRPr lang="fa-IR" sz="2400" smtClean="0">
              <a:cs typeface="B Nazanin" panose="00000400000000000000" pitchFamily="2" charset="-78"/>
            </a:endParaRPr>
          </a:p>
          <a:p>
            <a:pPr>
              <a:lnSpc>
                <a:spcPct val="150000"/>
              </a:lnSpc>
            </a:pPr>
            <a:r>
              <a:rPr lang="fa-IR" sz="2400" smtClean="0">
                <a:cs typeface="B Nazanin" panose="00000400000000000000" pitchFamily="2" charset="-78"/>
              </a:rPr>
              <a:t>مشکلات </a:t>
            </a:r>
            <a:r>
              <a:rPr lang="fa-IR" sz="2400">
                <a:cs typeface="B Nazanin" panose="00000400000000000000" pitchFamily="2" charset="-78"/>
              </a:rPr>
              <a:t>این فرایند می باشد.</a:t>
            </a:r>
            <a:endParaRPr lang="en-US" sz="2400">
              <a:cs typeface="B Nazanin" panose="00000400000000000000" pitchFamily="2" charset="-78"/>
            </a:endParaRPr>
          </a:p>
          <a:p>
            <a:endParaRPr lang="fa-IR">
              <a:cs typeface="B Nazanin" panose="00000400000000000000" pitchFamily="2" charset="-78"/>
            </a:endParaRPr>
          </a:p>
        </p:txBody>
      </p:sp>
      <p:pic>
        <p:nvPicPr>
          <p:cNvPr id="5" name="Picture 4"/>
          <p:cNvPicPr/>
          <p:nvPr/>
        </p:nvPicPr>
        <p:blipFill>
          <a:blip r:embed="rId2">
            <a:extLst>
              <a:ext uri="{28A0092B-C50C-407E-A947-70E740481C1C}">
                <a14:useLocalDpi xmlns:a14="http://schemas.microsoft.com/office/drawing/2010/main" val="0"/>
              </a:ext>
            </a:extLst>
          </a:blip>
          <a:stretch>
            <a:fillRect/>
          </a:stretch>
        </p:blipFill>
        <p:spPr>
          <a:xfrm>
            <a:off x="269241" y="3034545"/>
            <a:ext cx="5731510" cy="3479165"/>
          </a:xfrm>
          <a:prstGeom prst="rect">
            <a:avLst/>
          </a:prstGeom>
        </p:spPr>
      </p:pic>
      <p:sp>
        <p:nvSpPr>
          <p:cNvPr id="2" name="Slide Number Placeholder 1"/>
          <p:cNvSpPr>
            <a:spLocks noGrp="1"/>
          </p:cNvSpPr>
          <p:nvPr>
            <p:ph type="sldNum" sz="quarter" idx="12"/>
          </p:nvPr>
        </p:nvSpPr>
        <p:spPr>
          <a:xfrm>
            <a:off x="10920411" y="6300985"/>
            <a:ext cx="753545" cy="365125"/>
          </a:xfrm>
        </p:spPr>
        <p:txBody>
          <a:bodyPr/>
          <a:lstStyle/>
          <a:p>
            <a:fld id="{C483D5BC-A91D-4EC3-AAA1-FC7171B5693B}" type="slidenum">
              <a:rPr lang="fa-IR" smtClean="0"/>
              <a:t>4</a:t>
            </a:fld>
            <a:endParaRPr lang="fa-IR"/>
          </a:p>
        </p:txBody>
      </p:sp>
    </p:spTree>
    <p:extLst>
      <p:ext uri="{BB962C8B-B14F-4D97-AF65-F5344CB8AC3E}">
        <p14:creationId xmlns:p14="http://schemas.microsoft.com/office/powerpoint/2010/main" val="14453225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500"/>
                                        <p:tgtEl>
                                          <p:spTgt spid="4">
                                            <p:txEl>
                                              <p:pRg st="0" end="0"/>
                                            </p:txEl>
                                          </p:spTgt>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4">
                                            <p:txEl>
                                              <p:pRg st="1" end="1"/>
                                            </p:txEl>
                                          </p:spTgt>
                                        </p:tgtEl>
                                        <p:attrNameLst>
                                          <p:attrName>style.visibility</p:attrName>
                                        </p:attrNameLst>
                                      </p:cBhvr>
                                      <p:to>
                                        <p:strVal val="visible"/>
                                      </p:to>
                                    </p:set>
                                    <p:animEffect transition="in" filter="fade">
                                      <p:cBhvr>
                                        <p:cTn id="11" dur="500"/>
                                        <p:tgtEl>
                                          <p:spTgt spid="4">
                                            <p:txEl>
                                              <p:pRg st="1" end="1"/>
                                            </p:txEl>
                                          </p:spTgt>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4">
                                            <p:txEl>
                                              <p:pRg st="2" end="2"/>
                                            </p:txEl>
                                          </p:spTgt>
                                        </p:tgtEl>
                                        <p:attrNameLst>
                                          <p:attrName>style.visibility</p:attrName>
                                        </p:attrNameLst>
                                      </p:cBhvr>
                                      <p:to>
                                        <p:strVal val="visible"/>
                                      </p:to>
                                    </p:set>
                                    <p:animEffect transition="in" filter="fade">
                                      <p:cBhvr>
                                        <p:cTn id="15" dur="500"/>
                                        <p:tgtEl>
                                          <p:spTgt spid="4">
                                            <p:txEl>
                                              <p:pRg st="2" end="2"/>
                                            </p:txEl>
                                          </p:spTgt>
                                        </p:tgtEl>
                                      </p:cBhvr>
                                    </p:animEffect>
                                  </p:childTnLst>
                                </p:cTn>
                              </p:par>
                              <p:par>
                                <p:cTn id="16" presetID="10" presetClass="entr" presetSubtype="0" fill="hold" nodeType="withEffect">
                                  <p:stCondLst>
                                    <p:cond delay="0"/>
                                  </p:stCondLst>
                                  <p:childTnLst>
                                    <p:set>
                                      <p:cBhvr>
                                        <p:cTn id="17" dur="1" fill="hold">
                                          <p:stCondLst>
                                            <p:cond delay="0"/>
                                          </p:stCondLst>
                                        </p:cTn>
                                        <p:tgtEl>
                                          <p:spTgt spid="4">
                                            <p:txEl>
                                              <p:pRg st="3" end="3"/>
                                            </p:txEl>
                                          </p:spTgt>
                                        </p:tgtEl>
                                        <p:attrNameLst>
                                          <p:attrName>style.visibility</p:attrName>
                                        </p:attrNameLst>
                                      </p:cBhvr>
                                      <p:to>
                                        <p:strVal val="visible"/>
                                      </p:to>
                                    </p:set>
                                    <p:animEffect transition="in" filter="fade">
                                      <p:cBhvr>
                                        <p:cTn id="18" dur="500"/>
                                        <p:tgtEl>
                                          <p:spTgt spid="4">
                                            <p:txEl>
                                              <p:pRg st="3" end="3"/>
                                            </p:txEl>
                                          </p:spTgt>
                                        </p:tgtEl>
                                      </p:cBhvr>
                                    </p:animEffect>
                                  </p:childTnLst>
                                </p:cTn>
                              </p:par>
                              <p:par>
                                <p:cTn id="19" presetID="10" presetClass="entr" presetSubtype="0" fill="hold" nodeType="withEffect">
                                  <p:stCondLst>
                                    <p:cond delay="0"/>
                                  </p:stCondLst>
                                  <p:childTnLst>
                                    <p:set>
                                      <p:cBhvr>
                                        <p:cTn id="20" dur="1" fill="hold">
                                          <p:stCondLst>
                                            <p:cond delay="0"/>
                                          </p:stCondLst>
                                        </p:cTn>
                                        <p:tgtEl>
                                          <p:spTgt spid="4">
                                            <p:txEl>
                                              <p:pRg st="4" end="4"/>
                                            </p:txEl>
                                          </p:spTgt>
                                        </p:tgtEl>
                                        <p:attrNameLst>
                                          <p:attrName>style.visibility</p:attrName>
                                        </p:attrNameLst>
                                      </p:cBhvr>
                                      <p:to>
                                        <p:strVal val="visible"/>
                                      </p:to>
                                    </p:set>
                                    <p:animEffect transition="in" filter="fade">
                                      <p:cBhvr>
                                        <p:cTn id="21" dur="500"/>
                                        <p:tgtEl>
                                          <p:spTgt spid="4">
                                            <p:txEl>
                                              <p:pRg st="4" end="4"/>
                                            </p:txEl>
                                          </p:spTgt>
                                        </p:tgtEl>
                                      </p:cBhvr>
                                    </p:animEffect>
                                  </p:childTnLst>
                                </p:cTn>
                              </p:par>
                              <p:par>
                                <p:cTn id="22" presetID="10" presetClass="entr" presetSubtype="0" fill="hold" nodeType="withEffect">
                                  <p:stCondLst>
                                    <p:cond delay="0"/>
                                  </p:stCondLst>
                                  <p:childTnLst>
                                    <p:set>
                                      <p:cBhvr>
                                        <p:cTn id="23" dur="1" fill="hold">
                                          <p:stCondLst>
                                            <p:cond delay="0"/>
                                          </p:stCondLst>
                                        </p:cTn>
                                        <p:tgtEl>
                                          <p:spTgt spid="4">
                                            <p:txEl>
                                              <p:pRg st="5" end="5"/>
                                            </p:txEl>
                                          </p:spTgt>
                                        </p:tgtEl>
                                        <p:attrNameLst>
                                          <p:attrName>style.visibility</p:attrName>
                                        </p:attrNameLst>
                                      </p:cBhvr>
                                      <p:to>
                                        <p:strVal val="visible"/>
                                      </p:to>
                                    </p:set>
                                    <p:animEffect transition="in" filter="fade">
                                      <p:cBhvr>
                                        <p:cTn id="24" dur="500"/>
                                        <p:tgtEl>
                                          <p:spTgt spid="4">
                                            <p:txEl>
                                              <p:pRg st="5" end="5"/>
                                            </p:txEl>
                                          </p:spTgt>
                                        </p:tgtEl>
                                      </p:cBhvr>
                                    </p:animEffect>
                                  </p:childTnLst>
                                </p:cTn>
                              </p:par>
                              <p:par>
                                <p:cTn id="25" presetID="10" presetClass="entr" presetSubtype="0" fill="hold" nodeType="withEffect">
                                  <p:stCondLst>
                                    <p:cond delay="0"/>
                                  </p:stCondLst>
                                  <p:childTnLst>
                                    <p:set>
                                      <p:cBhvr>
                                        <p:cTn id="26" dur="1" fill="hold">
                                          <p:stCondLst>
                                            <p:cond delay="0"/>
                                          </p:stCondLst>
                                        </p:cTn>
                                        <p:tgtEl>
                                          <p:spTgt spid="4">
                                            <p:txEl>
                                              <p:pRg st="6" end="6"/>
                                            </p:txEl>
                                          </p:spTgt>
                                        </p:tgtEl>
                                        <p:attrNameLst>
                                          <p:attrName>style.visibility</p:attrName>
                                        </p:attrNameLst>
                                      </p:cBhvr>
                                      <p:to>
                                        <p:strVal val="visible"/>
                                      </p:to>
                                    </p:set>
                                    <p:animEffect transition="in" filter="fade">
                                      <p:cBhvr>
                                        <p:cTn id="27" dur="500"/>
                                        <p:tgtEl>
                                          <p:spTgt spid="4">
                                            <p:txEl>
                                              <p:pRg st="6" end="6"/>
                                            </p:txEl>
                                          </p:spTgt>
                                        </p:tgtEl>
                                      </p:cBhvr>
                                    </p:animEffect>
                                  </p:childTnLst>
                                </p:cTn>
                              </p:par>
                              <p:par>
                                <p:cTn id="28" presetID="10" presetClass="entr" presetSubtype="0" fill="hold" nodeType="withEffect">
                                  <p:stCondLst>
                                    <p:cond delay="0"/>
                                  </p:stCondLst>
                                  <p:childTnLst>
                                    <p:set>
                                      <p:cBhvr>
                                        <p:cTn id="29" dur="1" fill="hold">
                                          <p:stCondLst>
                                            <p:cond delay="0"/>
                                          </p:stCondLst>
                                        </p:cTn>
                                        <p:tgtEl>
                                          <p:spTgt spid="4">
                                            <p:txEl>
                                              <p:pRg st="7" end="7"/>
                                            </p:txEl>
                                          </p:spTgt>
                                        </p:tgtEl>
                                        <p:attrNameLst>
                                          <p:attrName>style.visibility</p:attrName>
                                        </p:attrNameLst>
                                      </p:cBhvr>
                                      <p:to>
                                        <p:strVal val="visible"/>
                                      </p:to>
                                    </p:set>
                                    <p:animEffect transition="in" filter="fade">
                                      <p:cBhvr>
                                        <p:cTn id="30" dur="500"/>
                                        <p:tgtEl>
                                          <p:spTgt spid="4">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42900" y="114300"/>
            <a:ext cx="11645899" cy="6370975"/>
          </a:xfrm>
          <a:prstGeom prst="rect">
            <a:avLst/>
          </a:prstGeom>
          <a:noFill/>
        </p:spPr>
        <p:txBody>
          <a:bodyPr wrap="square" rtlCol="1">
            <a:spAutoFit/>
          </a:bodyPr>
          <a:lstStyle/>
          <a:p>
            <a:r>
              <a:rPr lang="fa-IR" sz="2400" smtClean="0">
                <a:cs typeface="B Nazanin" panose="00000400000000000000" pitchFamily="2" charset="-78"/>
              </a:rPr>
              <a:t>روش</a:t>
            </a:r>
            <a:r>
              <a:rPr lang="en-US" sz="2400" smtClean="0">
                <a:cs typeface="B Nazanin" panose="00000400000000000000" pitchFamily="2" charset="-78"/>
              </a:rPr>
              <a:t> </a:t>
            </a:r>
            <a:r>
              <a:rPr lang="en-US" sz="2400">
                <a:cs typeface="B Nazanin" panose="00000400000000000000" pitchFamily="2" charset="-78"/>
              </a:rPr>
              <a:t>CVD </a:t>
            </a:r>
            <a:r>
              <a:rPr lang="fa-IR" sz="2400">
                <a:cs typeface="B Nazanin" panose="00000400000000000000" pitchFamily="2" charset="-78"/>
              </a:rPr>
              <a:t>می‌تواند تحت خلا و یا فشار های پایین انجام شود. اگر از فشار های پایین استفاده شود، رسوب دهی شیمیایی بخار فشار پایین  </a:t>
            </a:r>
            <a:r>
              <a:rPr lang="en-US" sz="2400">
                <a:cs typeface="B Nazanin" panose="00000400000000000000" pitchFamily="2" charset="-78"/>
              </a:rPr>
              <a:t>LP-CVD</a:t>
            </a:r>
            <a:r>
              <a:rPr lang="fa-IR" sz="2400">
                <a:cs typeface="B Nazanin" panose="00000400000000000000" pitchFamily="2" charset="-78"/>
              </a:rPr>
              <a:t> </a:t>
            </a:r>
            <a:r>
              <a:rPr lang="fa-IR" sz="2400" smtClean="0">
                <a:cs typeface="B Nazanin" panose="00000400000000000000" pitchFamily="2" charset="-78"/>
              </a:rPr>
              <a:t>نامیده </a:t>
            </a:r>
            <a:r>
              <a:rPr lang="fa-IR" sz="2400">
                <a:cs typeface="B Nazanin" panose="00000400000000000000" pitchFamily="2" charset="-78"/>
              </a:rPr>
              <a:t>می‌شود. </a:t>
            </a:r>
            <a:r>
              <a:rPr lang="fa-IR" sz="2400" smtClean="0">
                <a:cs typeface="B Nazanin" panose="00000400000000000000" pitchFamily="2" charset="-78"/>
              </a:rPr>
              <a:t>معمولا </a:t>
            </a:r>
            <a:r>
              <a:rPr lang="fa-IR" sz="2400">
                <a:cs typeface="B Nazanin" panose="00000400000000000000" pitchFamily="2" charset="-78"/>
              </a:rPr>
              <a:t>در این سیستم جوانه زنی فاز گازی کاهش می ‌یابد و بنابراین برای ساخت فیلم جامد روی </a:t>
            </a:r>
            <a:r>
              <a:rPr lang="fa-IR" sz="2400" smtClean="0">
                <a:cs typeface="B Nazanin" panose="00000400000000000000" pitchFamily="2" charset="-78"/>
              </a:rPr>
              <a:t>زیرلایه </a:t>
            </a:r>
            <a:r>
              <a:rPr lang="fa-IR" sz="2400">
                <a:cs typeface="B Nazanin" panose="00000400000000000000" pitchFamily="2" charset="-78"/>
              </a:rPr>
              <a:t>و بدون ذرات ناخواسته، مناسب است. فیلم جامد می‌تواند به ‌صورت آمورف، چند بلوری و یا تک بلور با خواص ویژه روی زیرپایه مناسب تهیه شود. </a:t>
            </a:r>
            <a:endParaRPr lang="fa-IR" sz="2400" smtClean="0">
              <a:cs typeface="B Nazanin" panose="00000400000000000000" pitchFamily="2" charset="-78"/>
            </a:endParaRPr>
          </a:p>
          <a:p>
            <a:r>
              <a:rPr lang="fa-IR" sz="2400" smtClean="0">
                <a:cs typeface="B Nazanin" panose="00000400000000000000" pitchFamily="2" charset="-78"/>
              </a:rPr>
              <a:t>اخیرا </a:t>
            </a:r>
            <a:r>
              <a:rPr lang="fa-IR" sz="2400">
                <a:cs typeface="B Nazanin" panose="00000400000000000000" pitchFamily="2" charset="-78"/>
              </a:rPr>
              <a:t>با استفاده از پیش ماده‌های آلی- فلزی، دمای رشد کاهش یافته و بنابراین می ‌توان فیلم ‌های نازک با کیفیت بهتری تهیه کرد. این روش به رسوب دهی شیمیایی بخار آلی- فلز (</a:t>
            </a:r>
            <a:r>
              <a:rPr lang="en-US" sz="2400">
                <a:cs typeface="B Nazanin" panose="00000400000000000000" pitchFamily="2" charset="-78"/>
              </a:rPr>
              <a:t>MOCVD</a:t>
            </a:r>
            <a:r>
              <a:rPr lang="fa-IR" sz="2400" smtClean="0">
                <a:cs typeface="B Nazanin" panose="00000400000000000000" pitchFamily="2" charset="-78"/>
              </a:rPr>
              <a:t>)</a:t>
            </a:r>
            <a:r>
              <a:rPr lang="en-US" sz="2400" smtClean="0">
                <a:cs typeface="B Nazanin" panose="00000400000000000000" pitchFamily="2" charset="-78"/>
              </a:rPr>
              <a:t> </a:t>
            </a:r>
            <a:r>
              <a:rPr lang="fa-IR" sz="2400" smtClean="0">
                <a:cs typeface="B Nazanin" panose="00000400000000000000" pitchFamily="2" charset="-78"/>
              </a:rPr>
              <a:t>معروف است. همچنین </a:t>
            </a:r>
            <a:r>
              <a:rPr lang="fa-IR" sz="2400">
                <a:cs typeface="B Nazanin" panose="00000400000000000000" pitchFamily="2" charset="-78"/>
              </a:rPr>
              <a:t>می‌ توان از منابع پر انرژی مثل پلاسما و یا نور فرابنفش نیز در این روش استفاده کرد که در این صورت به ترتیب رسوب دهی شیمیایی بخار پلاسما (</a:t>
            </a:r>
            <a:r>
              <a:rPr lang="en-US" sz="2400">
                <a:cs typeface="B Nazanin" panose="00000400000000000000" pitchFamily="2" charset="-78"/>
              </a:rPr>
              <a:t>PE-CVD</a:t>
            </a:r>
            <a:r>
              <a:rPr lang="fa-IR" sz="2400">
                <a:cs typeface="B Nazanin" panose="00000400000000000000" pitchFamily="2" charset="-78"/>
              </a:rPr>
              <a:t>) </a:t>
            </a:r>
            <a:r>
              <a:rPr lang="fa-IR" sz="2400" smtClean="0">
                <a:cs typeface="B Nazanin" panose="00000400000000000000" pitchFamily="2" charset="-78"/>
              </a:rPr>
              <a:t>و </a:t>
            </a:r>
            <a:r>
              <a:rPr lang="fa-IR" sz="2400">
                <a:cs typeface="B Nazanin" panose="00000400000000000000" pitchFamily="2" charset="-78"/>
              </a:rPr>
              <a:t>رسوب دهی شیمیایی بخار فوتونی (</a:t>
            </a:r>
            <a:r>
              <a:rPr lang="en-US" sz="2400">
                <a:cs typeface="B Nazanin" panose="00000400000000000000" pitchFamily="2" charset="-78"/>
              </a:rPr>
              <a:t>Photo-CVD</a:t>
            </a:r>
            <a:r>
              <a:rPr lang="fa-IR" sz="2400">
                <a:cs typeface="B Nazanin" panose="00000400000000000000" pitchFamily="2" charset="-78"/>
              </a:rPr>
              <a:t>) نامیده می ‌شود.</a:t>
            </a:r>
            <a:endParaRPr lang="en-US" sz="2400">
              <a:cs typeface="B Nazanin" panose="00000400000000000000" pitchFamily="2" charset="-78"/>
            </a:endParaRPr>
          </a:p>
          <a:p>
            <a:r>
              <a:rPr lang="fa-IR" sz="2400">
                <a:cs typeface="B Nazanin" panose="00000400000000000000" pitchFamily="2" charset="-78"/>
              </a:rPr>
              <a:t>در اکثر فرآیند های </a:t>
            </a:r>
            <a:r>
              <a:rPr lang="en-US" sz="2400">
                <a:cs typeface="B Nazanin" panose="00000400000000000000" pitchFamily="2" charset="-78"/>
              </a:rPr>
              <a:t>CVD</a:t>
            </a:r>
            <a:r>
              <a:rPr lang="fa-IR" sz="2400">
                <a:cs typeface="B Nazanin" panose="00000400000000000000" pitchFamily="2" charset="-78"/>
              </a:rPr>
              <a:t>، به دلیل از بین رفتن مواد اولیه و نیز ایجاد </a:t>
            </a:r>
            <a:r>
              <a:rPr lang="fa-IR" sz="2400" smtClean="0">
                <a:cs typeface="B Nazanin" panose="00000400000000000000" pitchFamily="2" charset="-78"/>
              </a:rPr>
              <a:t>ذرات</a:t>
            </a:r>
          </a:p>
          <a:p>
            <a:r>
              <a:rPr lang="fa-IR" sz="2400" smtClean="0">
                <a:cs typeface="B Nazanin" panose="00000400000000000000" pitchFamily="2" charset="-78"/>
              </a:rPr>
              <a:t>ناخواسته </a:t>
            </a:r>
            <a:r>
              <a:rPr lang="fa-IR" sz="2400">
                <a:cs typeface="B Nazanin" panose="00000400000000000000" pitchFamily="2" charset="-78"/>
              </a:rPr>
              <a:t>در فیلم ایجاد شده، باید از تشکیل ذرات در فاز گازی جلوگیری </a:t>
            </a:r>
            <a:r>
              <a:rPr lang="fa-IR" sz="2400" smtClean="0">
                <a:cs typeface="B Nazanin" panose="00000400000000000000" pitchFamily="2" charset="-78"/>
              </a:rPr>
              <a:t>کرد.</a:t>
            </a:r>
          </a:p>
          <a:p>
            <a:r>
              <a:rPr lang="fa-IR" sz="2400" smtClean="0">
                <a:cs typeface="B Nazanin" panose="00000400000000000000" pitchFamily="2" charset="-78"/>
              </a:rPr>
              <a:t>اما </a:t>
            </a:r>
            <a:r>
              <a:rPr lang="fa-IR" sz="2400">
                <a:cs typeface="B Nazanin" panose="00000400000000000000" pitchFamily="2" charset="-78"/>
              </a:rPr>
              <a:t>تحت شرایط آزمایشی مشخصی مانند ساخت نانوپودرها و یا نانوذرات، </a:t>
            </a:r>
            <a:r>
              <a:rPr lang="fa-IR" sz="2400" smtClean="0">
                <a:cs typeface="B Nazanin" panose="00000400000000000000" pitchFamily="2" charset="-78"/>
              </a:rPr>
              <a:t>تشکیل</a:t>
            </a:r>
          </a:p>
          <a:p>
            <a:r>
              <a:rPr lang="fa-IR" sz="2400" smtClean="0">
                <a:cs typeface="B Nazanin" panose="00000400000000000000" pitchFamily="2" charset="-78"/>
              </a:rPr>
              <a:t>ذرات </a:t>
            </a:r>
            <a:r>
              <a:rPr lang="fa-IR" sz="2400">
                <a:cs typeface="B Nazanin" panose="00000400000000000000" pitchFamily="2" charset="-78"/>
              </a:rPr>
              <a:t>در فاز گاز مطلوب است. جوانه زنی در فاز گاز و کنترل رشد ذرات </a:t>
            </a:r>
            <a:r>
              <a:rPr lang="fa-IR" sz="2400" smtClean="0">
                <a:cs typeface="B Nazanin" panose="00000400000000000000" pitchFamily="2" charset="-78"/>
              </a:rPr>
              <a:t>از</a:t>
            </a:r>
          </a:p>
          <a:p>
            <a:r>
              <a:rPr lang="fa-IR" sz="2400" smtClean="0">
                <a:cs typeface="B Nazanin" panose="00000400000000000000" pitchFamily="2" charset="-78"/>
              </a:rPr>
              <a:t>مهم‌ترین </a:t>
            </a:r>
            <a:r>
              <a:rPr lang="fa-IR" sz="2400">
                <a:cs typeface="B Nazanin" panose="00000400000000000000" pitchFamily="2" charset="-78"/>
              </a:rPr>
              <a:t>فاکتور های فرآیند رشد است. توزیع اندازه ذرات توسط تعداد جوانه </a:t>
            </a:r>
            <a:r>
              <a:rPr lang="fa-IR" sz="2400" smtClean="0">
                <a:cs typeface="B Nazanin" panose="00000400000000000000" pitchFamily="2" charset="-78"/>
              </a:rPr>
              <a:t>های</a:t>
            </a:r>
          </a:p>
          <a:p>
            <a:r>
              <a:rPr lang="fa-IR" sz="2400" smtClean="0">
                <a:cs typeface="B Nazanin" panose="00000400000000000000" pitchFamily="2" charset="-78"/>
              </a:rPr>
              <a:t>تشکیل </a:t>
            </a:r>
            <a:r>
              <a:rPr lang="fa-IR" sz="2400">
                <a:cs typeface="B Nazanin" panose="00000400000000000000" pitchFamily="2" charset="-78"/>
              </a:rPr>
              <a:t>‌شده در راکتور و غلظت تراکم مواد، کنترل می‌ شود. </a:t>
            </a:r>
            <a:endParaRPr lang="fa-IR" sz="2400" smtClean="0">
              <a:cs typeface="B Nazanin" panose="00000400000000000000" pitchFamily="2" charset="-78"/>
            </a:endParaRPr>
          </a:p>
          <a:p>
            <a:r>
              <a:rPr lang="fa-IR" sz="2400">
                <a:cs typeface="B Nazanin" panose="00000400000000000000" pitchFamily="2" charset="-78"/>
              </a:rPr>
              <a:t>راکتور </a:t>
            </a:r>
            <a:r>
              <a:rPr lang="en-US" sz="2400">
                <a:cs typeface="B Nazanin" panose="00000400000000000000" pitchFamily="2" charset="-78"/>
              </a:rPr>
              <a:t>CVD</a:t>
            </a:r>
            <a:r>
              <a:rPr lang="fa-IR" sz="2400">
                <a:cs typeface="B Nazanin" panose="00000400000000000000" pitchFamily="2" charset="-78"/>
              </a:rPr>
              <a:t> می‌تواند به دو صورت افقی و یا عمودی ساخته شود. هنگامی </a:t>
            </a:r>
            <a:r>
              <a:rPr lang="fa-IR" sz="2400" smtClean="0">
                <a:cs typeface="B Nazanin" panose="00000400000000000000" pitchFamily="2" charset="-78"/>
              </a:rPr>
              <a:t>که</a:t>
            </a:r>
          </a:p>
          <a:p>
            <a:r>
              <a:rPr lang="fa-IR" sz="2400" smtClean="0">
                <a:cs typeface="B Nazanin" panose="00000400000000000000" pitchFamily="2" charset="-78"/>
              </a:rPr>
              <a:t>راکتور </a:t>
            </a:r>
            <a:r>
              <a:rPr lang="fa-IR" sz="2400">
                <a:cs typeface="B Nazanin" panose="00000400000000000000" pitchFamily="2" charset="-78"/>
              </a:rPr>
              <a:t>به‌ صورت افقی باشد، جریان گاز به‌ صورت موازی با سطح زیرپایه است </a:t>
            </a:r>
            <a:r>
              <a:rPr lang="fa-IR" sz="2400" smtClean="0">
                <a:cs typeface="B Nazanin" panose="00000400000000000000" pitchFamily="2" charset="-78"/>
              </a:rPr>
              <a:t>و</a:t>
            </a:r>
          </a:p>
          <a:p>
            <a:r>
              <a:rPr lang="fa-IR" sz="2400" smtClean="0">
                <a:cs typeface="B Nazanin" panose="00000400000000000000" pitchFamily="2" charset="-78"/>
              </a:rPr>
              <a:t>هنگامی </a:t>
            </a:r>
            <a:r>
              <a:rPr lang="fa-IR" sz="2400">
                <a:cs typeface="B Nazanin" panose="00000400000000000000" pitchFamily="2" charset="-78"/>
              </a:rPr>
              <a:t>که راکتور عمودی باشد، جریان گاز عمود بر سطح زیرپایه است</a:t>
            </a:r>
            <a:r>
              <a:rPr lang="fa-IR" sz="2400" smtClean="0">
                <a:cs typeface="B Nazanin" panose="00000400000000000000" pitchFamily="2" charset="-78"/>
              </a:rPr>
              <a:t>.</a:t>
            </a:r>
            <a:endParaRPr lang="fa-IR" sz="2400">
              <a:cs typeface="B Nazanin" panose="00000400000000000000" pitchFamily="2" charset="-78"/>
            </a:endParaRPr>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77800" y="3124200"/>
            <a:ext cx="4174788" cy="3514532"/>
          </a:xfrm>
          <a:prstGeom prst="rect">
            <a:avLst/>
          </a:prstGeom>
        </p:spPr>
      </p:pic>
      <p:sp>
        <p:nvSpPr>
          <p:cNvPr id="2" name="Slide Number Placeholder 1"/>
          <p:cNvSpPr>
            <a:spLocks noGrp="1"/>
          </p:cNvSpPr>
          <p:nvPr>
            <p:ph type="sldNum" sz="quarter" idx="12"/>
          </p:nvPr>
        </p:nvSpPr>
        <p:spPr>
          <a:xfrm>
            <a:off x="10882311" y="6379441"/>
            <a:ext cx="753545" cy="365125"/>
          </a:xfrm>
        </p:spPr>
        <p:txBody>
          <a:bodyPr/>
          <a:lstStyle/>
          <a:p>
            <a:fld id="{C483D5BC-A91D-4EC3-AAA1-FC7171B5693B}" type="slidenum">
              <a:rPr lang="fa-IR" smtClean="0"/>
              <a:t>5</a:t>
            </a:fld>
            <a:endParaRPr lang="fa-IR"/>
          </a:p>
        </p:txBody>
      </p:sp>
    </p:spTree>
    <p:extLst>
      <p:ext uri="{BB962C8B-B14F-4D97-AF65-F5344CB8AC3E}">
        <p14:creationId xmlns:p14="http://schemas.microsoft.com/office/powerpoint/2010/main" val="40170600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arn(inVertical)">
                                      <p:cBhvr>
                                        <p:cTn id="7" dur="500"/>
                                        <p:tgtEl>
                                          <p:spTgt spid="4">
                                            <p:txEl>
                                              <p:pRg st="0" end="0"/>
                                            </p:txEl>
                                          </p:spTgt>
                                        </p:tgtEl>
                                      </p:cBhvr>
                                    </p:animEffect>
                                  </p:childTnLst>
                                </p:cTn>
                              </p:par>
                            </p:childTnLst>
                          </p:cTn>
                        </p:par>
                        <p:par>
                          <p:cTn id="8" fill="hold">
                            <p:stCondLst>
                              <p:cond delay="500"/>
                            </p:stCondLst>
                            <p:childTnLst>
                              <p:par>
                                <p:cTn id="9" presetID="16" presetClass="entr" presetSubtype="21" fill="hold" nodeType="afterEffect">
                                  <p:stCondLst>
                                    <p:cond delay="0"/>
                                  </p:stCondLst>
                                  <p:childTnLst>
                                    <p:set>
                                      <p:cBhvr>
                                        <p:cTn id="10" dur="1" fill="hold">
                                          <p:stCondLst>
                                            <p:cond delay="0"/>
                                          </p:stCondLst>
                                        </p:cTn>
                                        <p:tgtEl>
                                          <p:spTgt spid="4">
                                            <p:txEl>
                                              <p:pRg st="1" end="1"/>
                                            </p:txEl>
                                          </p:spTgt>
                                        </p:tgtEl>
                                        <p:attrNameLst>
                                          <p:attrName>style.visibility</p:attrName>
                                        </p:attrNameLst>
                                      </p:cBhvr>
                                      <p:to>
                                        <p:strVal val="visible"/>
                                      </p:to>
                                    </p:set>
                                    <p:animEffect transition="in" filter="barn(inVertical)">
                                      <p:cBhvr>
                                        <p:cTn id="11" dur="500"/>
                                        <p:tgtEl>
                                          <p:spTgt spid="4">
                                            <p:txEl>
                                              <p:pRg st="1" end="1"/>
                                            </p:txEl>
                                          </p:spTgt>
                                        </p:tgtEl>
                                      </p:cBhvr>
                                    </p:animEffect>
                                  </p:childTnLst>
                                </p:cTn>
                              </p:par>
                            </p:childTnLst>
                          </p:cTn>
                        </p:par>
                        <p:par>
                          <p:cTn id="12" fill="hold">
                            <p:stCondLst>
                              <p:cond delay="1000"/>
                            </p:stCondLst>
                            <p:childTnLst>
                              <p:par>
                                <p:cTn id="13" presetID="16" presetClass="entr" presetSubtype="21" fill="hold" nodeType="afterEffect">
                                  <p:stCondLst>
                                    <p:cond delay="0"/>
                                  </p:stCondLst>
                                  <p:childTnLst>
                                    <p:set>
                                      <p:cBhvr>
                                        <p:cTn id="14" dur="1" fill="hold">
                                          <p:stCondLst>
                                            <p:cond delay="0"/>
                                          </p:stCondLst>
                                        </p:cTn>
                                        <p:tgtEl>
                                          <p:spTgt spid="4">
                                            <p:txEl>
                                              <p:pRg st="2" end="2"/>
                                            </p:txEl>
                                          </p:spTgt>
                                        </p:tgtEl>
                                        <p:attrNameLst>
                                          <p:attrName>style.visibility</p:attrName>
                                        </p:attrNameLst>
                                      </p:cBhvr>
                                      <p:to>
                                        <p:strVal val="visible"/>
                                      </p:to>
                                    </p:set>
                                    <p:animEffect transition="in" filter="barn(inVertical)">
                                      <p:cBhvr>
                                        <p:cTn id="15" dur="500"/>
                                        <p:tgtEl>
                                          <p:spTgt spid="4">
                                            <p:txEl>
                                              <p:pRg st="2" end="2"/>
                                            </p:txEl>
                                          </p:spTgt>
                                        </p:tgtEl>
                                      </p:cBhvr>
                                    </p:animEffect>
                                  </p:childTnLst>
                                </p:cTn>
                              </p:par>
                              <p:par>
                                <p:cTn id="16" presetID="16" presetClass="entr" presetSubtype="21" fill="hold" nodeType="withEffect">
                                  <p:stCondLst>
                                    <p:cond delay="0"/>
                                  </p:stCondLst>
                                  <p:childTnLst>
                                    <p:set>
                                      <p:cBhvr>
                                        <p:cTn id="17" dur="1" fill="hold">
                                          <p:stCondLst>
                                            <p:cond delay="0"/>
                                          </p:stCondLst>
                                        </p:cTn>
                                        <p:tgtEl>
                                          <p:spTgt spid="4">
                                            <p:txEl>
                                              <p:pRg st="3" end="3"/>
                                            </p:txEl>
                                          </p:spTgt>
                                        </p:tgtEl>
                                        <p:attrNameLst>
                                          <p:attrName>style.visibility</p:attrName>
                                        </p:attrNameLst>
                                      </p:cBhvr>
                                      <p:to>
                                        <p:strVal val="visible"/>
                                      </p:to>
                                    </p:set>
                                    <p:animEffect transition="in" filter="barn(inVertical)">
                                      <p:cBhvr>
                                        <p:cTn id="18" dur="500"/>
                                        <p:tgtEl>
                                          <p:spTgt spid="4">
                                            <p:txEl>
                                              <p:pRg st="3" end="3"/>
                                            </p:txEl>
                                          </p:spTgt>
                                        </p:tgtEl>
                                      </p:cBhvr>
                                    </p:animEffect>
                                  </p:childTnLst>
                                </p:cTn>
                              </p:par>
                              <p:par>
                                <p:cTn id="19" presetID="16" presetClass="entr" presetSubtype="21" fill="hold" nodeType="withEffect">
                                  <p:stCondLst>
                                    <p:cond delay="0"/>
                                  </p:stCondLst>
                                  <p:childTnLst>
                                    <p:set>
                                      <p:cBhvr>
                                        <p:cTn id="20" dur="1" fill="hold">
                                          <p:stCondLst>
                                            <p:cond delay="0"/>
                                          </p:stCondLst>
                                        </p:cTn>
                                        <p:tgtEl>
                                          <p:spTgt spid="4">
                                            <p:txEl>
                                              <p:pRg st="4" end="4"/>
                                            </p:txEl>
                                          </p:spTgt>
                                        </p:tgtEl>
                                        <p:attrNameLst>
                                          <p:attrName>style.visibility</p:attrName>
                                        </p:attrNameLst>
                                      </p:cBhvr>
                                      <p:to>
                                        <p:strVal val="visible"/>
                                      </p:to>
                                    </p:set>
                                    <p:animEffect transition="in" filter="barn(inVertical)">
                                      <p:cBhvr>
                                        <p:cTn id="21" dur="500"/>
                                        <p:tgtEl>
                                          <p:spTgt spid="4">
                                            <p:txEl>
                                              <p:pRg st="4" end="4"/>
                                            </p:txEl>
                                          </p:spTgt>
                                        </p:tgtEl>
                                      </p:cBhvr>
                                    </p:animEffect>
                                  </p:childTnLst>
                                </p:cTn>
                              </p:par>
                              <p:par>
                                <p:cTn id="22" presetID="16" presetClass="entr" presetSubtype="21" fill="hold" nodeType="withEffect">
                                  <p:stCondLst>
                                    <p:cond delay="0"/>
                                  </p:stCondLst>
                                  <p:childTnLst>
                                    <p:set>
                                      <p:cBhvr>
                                        <p:cTn id="23" dur="1" fill="hold">
                                          <p:stCondLst>
                                            <p:cond delay="0"/>
                                          </p:stCondLst>
                                        </p:cTn>
                                        <p:tgtEl>
                                          <p:spTgt spid="4">
                                            <p:txEl>
                                              <p:pRg st="5" end="5"/>
                                            </p:txEl>
                                          </p:spTgt>
                                        </p:tgtEl>
                                        <p:attrNameLst>
                                          <p:attrName>style.visibility</p:attrName>
                                        </p:attrNameLst>
                                      </p:cBhvr>
                                      <p:to>
                                        <p:strVal val="visible"/>
                                      </p:to>
                                    </p:set>
                                    <p:animEffect transition="in" filter="barn(inVertical)">
                                      <p:cBhvr>
                                        <p:cTn id="24" dur="500"/>
                                        <p:tgtEl>
                                          <p:spTgt spid="4">
                                            <p:txEl>
                                              <p:pRg st="5" end="5"/>
                                            </p:txEl>
                                          </p:spTgt>
                                        </p:tgtEl>
                                      </p:cBhvr>
                                    </p:animEffect>
                                  </p:childTnLst>
                                </p:cTn>
                              </p:par>
                              <p:par>
                                <p:cTn id="25" presetID="16" presetClass="entr" presetSubtype="21" fill="hold" nodeType="withEffect">
                                  <p:stCondLst>
                                    <p:cond delay="0"/>
                                  </p:stCondLst>
                                  <p:childTnLst>
                                    <p:set>
                                      <p:cBhvr>
                                        <p:cTn id="26" dur="1" fill="hold">
                                          <p:stCondLst>
                                            <p:cond delay="0"/>
                                          </p:stCondLst>
                                        </p:cTn>
                                        <p:tgtEl>
                                          <p:spTgt spid="4">
                                            <p:txEl>
                                              <p:pRg st="6" end="6"/>
                                            </p:txEl>
                                          </p:spTgt>
                                        </p:tgtEl>
                                        <p:attrNameLst>
                                          <p:attrName>style.visibility</p:attrName>
                                        </p:attrNameLst>
                                      </p:cBhvr>
                                      <p:to>
                                        <p:strVal val="visible"/>
                                      </p:to>
                                    </p:set>
                                    <p:animEffect transition="in" filter="barn(inVertical)">
                                      <p:cBhvr>
                                        <p:cTn id="27" dur="500"/>
                                        <p:tgtEl>
                                          <p:spTgt spid="4">
                                            <p:txEl>
                                              <p:pRg st="6" end="6"/>
                                            </p:txEl>
                                          </p:spTgt>
                                        </p:tgtEl>
                                      </p:cBhvr>
                                    </p:animEffect>
                                  </p:childTnLst>
                                </p:cTn>
                              </p:par>
                              <p:par>
                                <p:cTn id="28" presetID="16" presetClass="entr" presetSubtype="21" fill="hold" nodeType="withEffect">
                                  <p:stCondLst>
                                    <p:cond delay="0"/>
                                  </p:stCondLst>
                                  <p:childTnLst>
                                    <p:set>
                                      <p:cBhvr>
                                        <p:cTn id="29" dur="1" fill="hold">
                                          <p:stCondLst>
                                            <p:cond delay="0"/>
                                          </p:stCondLst>
                                        </p:cTn>
                                        <p:tgtEl>
                                          <p:spTgt spid="4">
                                            <p:txEl>
                                              <p:pRg st="7" end="7"/>
                                            </p:txEl>
                                          </p:spTgt>
                                        </p:tgtEl>
                                        <p:attrNameLst>
                                          <p:attrName>style.visibility</p:attrName>
                                        </p:attrNameLst>
                                      </p:cBhvr>
                                      <p:to>
                                        <p:strVal val="visible"/>
                                      </p:to>
                                    </p:set>
                                    <p:animEffect transition="in" filter="barn(inVertical)">
                                      <p:cBhvr>
                                        <p:cTn id="30" dur="500"/>
                                        <p:tgtEl>
                                          <p:spTgt spid="4">
                                            <p:txEl>
                                              <p:pRg st="7" end="7"/>
                                            </p:txEl>
                                          </p:spTgt>
                                        </p:tgtEl>
                                      </p:cBhvr>
                                    </p:animEffect>
                                  </p:childTnLst>
                                </p:cTn>
                              </p:par>
                            </p:childTnLst>
                          </p:cTn>
                        </p:par>
                        <p:par>
                          <p:cTn id="31" fill="hold">
                            <p:stCondLst>
                              <p:cond delay="1500"/>
                            </p:stCondLst>
                            <p:childTnLst>
                              <p:par>
                                <p:cTn id="32" presetID="16" presetClass="entr" presetSubtype="21" fill="hold" nodeType="afterEffect">
                                  <p:stCondLst>
                                    <p:cond delay="0"/>
                                  </p:stCondLst>
                                  <p:childTnLst>
                                    <p:set>
                                      <p:cBhvr>
                                        <p:cTn id="33" dur="1" fill="hold">
                                          <p:stCondLst>
                                            <p:cond delay="0"/>
                                          </p:stCondLst>
                                        </p:cTn>
                                        <p:tgtEl>
                                          <p:spTgt spid="4">
                                            <p:txEl>
                                              <p:pRg st="8" end="8"/>
                                            </p:txEl>
                                          </p:spTgt>
                                        </p:tgtEl>
                                        <p:attrNameLst>
                                          <p:attrName>style.visibility</p:attrName>
                                        </p:attrNameLst>
                                      </p:cBhvr>
                                      <p:to>
                                        <p:strVal val="visible"/>
                                      </p:to>
                                    </p:set>
                                    <p:animEffect transition="in" filter="barn(inVertical)">
                                      <p:cBhvr>
                                        <p:cTn id="34" dur="500"/>
                                        <p:tgtEl>
                                          <p:spTgt spid="4">
                                            <p:txEl>
                                              <p:pRg st="8" end="8"/>
                                            </p:txEl>
                                          </p:spTgt>
                                        </p:tgtEl>
                                      </p:cBhvr>
                                    </p:animEffect>
                                  </p:childTnLst>
                                </p:cTn>
                              </p:par>
                              <p:par>
                                <p:cTn id="35" presetID="16" presetClass="entr" presetSubtype="21" fill="hold" nodeType="withEffect">
                                  <p:stCondLst>
                                    <p:cond delay="0"/>
                                  </p:stCondLst>
                                  <p:childTnLst>
                                    <p:set>
                                      <p:cBhvr>
                                        <p:cTn id="36" dur="1" fill="hold">
                                          <p:stCondLst>
                                            <p:cond delay="0"/>
                                          </p:stCondLst>
                                        </p:cTn>
                                        <p:tgtEl>
                                          <p:spTgt spid="4">
                                            <p:txEl>
                                              <p:pRg st="9" end="9"/>
                                            </p:txEl>
                                          </p:spTgt>
                                        </p:tgtEl>
                                        <p:attrNameLst>
                                          <p:attrName>style.visibility</p:attrName>
                                        </p:attrNameLst>
                                      </p:cBhvr>
                                      <p:to>
                                        <p:strVal val="visible"/>
                                      </p:to>
                                    </p:set>
                                    <p:animEffect transition="in" filter="barn(inVertical)">
                                      <p:cBhvr>
                                        <p:cTn id="37" dur="500"/>
                                        <p:tgtEl>
                                          <p:spTgt spid="4">
                                            <p:txEl>
                                              <p:pRg st="9" end="9"/>
                                            </p:txEl>
                                          </p:spTgt>
                                        </p:tgtEl>
                                      </p:cBhvr>
                                    </p:animEffect>
                                  </p:childTnLst>
                                </p:cTn>
                              </p:par>
                              <p:par>
                                <p:cTn id="38" presetID="16" presetClass="entr" presetSubtype="21" fill="hold" nodeType="withEffect">
                                  <p:stCondLst>
                                    <p:cond delay="0"/>
                                  </p:stCondLst>
                                  <p:childTnLst>
                                    <p:set>
                                      <p:cBhvr>
                                        <p:cTn id="39" dur="1" fill="hold">
                                          <p:stCondLst>
                                            <p:cond delay="0"/>
                                          </p:stCondLst>
                                        </p:cTn>
                                        <p:tgtEl>
                                          <p:spTgt spid="4">
                                            <p:txEl>
                                              <p:pRg st="10" end="10"/>
                                            </p:txEl>
                                          </p:spTgt>
                                        </p:tgtEl>
                                        <p:attrNameLst>
                                          <p:attrName>style.visibility</p:attrName>
                                        </p:attrNameLst>
                                      </p:cBhvr>
                                      <p:to>
                                        <p:strVal val="visible"/>
                                      </p:to>
                                    </p:set>
                                    <p:animEffect transition="in" filter="barn(inVertical)">
                                      <p:cBhvr>
                                        <p:cTn id="40" dur="500"/>
                                        <p:tgtEl>
                                          <p:spTgt spid="4">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706120" y="228600"/>
            <a:ext cx="11104879" cy="6001643"/>
          </a:xfrm>
          <a:prstGeom prst="rect">
            <a:avLst/>
          </a:prstGeom>
          <a:noFill/>
        </p:spPr>
        <p:txBody>
          <a:bodyPr wrap="square" rtlCol="1">
            <a:spAutoFit/>
          </a:bodyPr>
          <a:lstStyle/>
          <a:p>
            <a:pPr marL="285750" indent="-285750">
              <a:buFont typeface="Wingdings" panose="05000000000000000000" pitchFamily="2" charset="2"/>
              <a:buChar char="q"/>
            </a:pPr>
            <a:r>
              <a:rPr lang="en-US" sz="2400" b="1" smtClean="0">
                <a:cs typeface="B Nazanin" panose="00000400000000000000" pitchFamily="2" charset="-78"/>
              </a:rPr>
              <a:t>CVC</a:t>
            </a:r>
            <a:endParaRPr lang="fa-IR" sz="2400" b="1" smtClean="0">
              <a:cs typeface="B Nazanin" panose="00000400000000000000" pitchFamily="2" charset="-78"/>
            </a:endParaRPr>
          </a:p>
          <a:p>
            <a:r>
              <a:rPr lang="fa-IR" sz="2400">
                <a:cs typeface="B Nazanin" panose="00000400000000000000" pitchFamily="2" charset="-78"/>
              </a:rPr>
              <a:t>تراکم شیمیایی بخار </a:t>
            </a:r>
            <a:r>
              <a:rPr lang="en-US" sz="2400" smtClean="0">
                <a:cs typeface="B Nazanin" panose="00000400000000000000" pitchFamily="2" charset="-78"/>
              </a:rPr>
              <a:t>CVC</a:t>
            </a:r>
            <a:r>
              <a:rPr lang="fa-IR" sz="2400" smtClean="0">
                <a:cs typeface="B Nazanin" panose="00000400000000000000" pitchFamily="2" charset="-78"/>
              </a:rPr>
              <a:t> (یا</a:t>
            </a:r>
            <a:r>
              <a:rPr lang="en-US" sz="2400" smtClean="0">
                <a:cs typeface="B Nazanin" panose="00000400000000000000" pitchFamily="2" charset="-78"/>
              </a:rPr>
              <a:t>(Chemical </a:t>
            </a:r>
            <a:r>
              <a:rPr lang="en-US" sz="2400">
                <a:cs typeface="B Nazanin" panose="00000400000000000000" pitchFamily="2" charset="-78"/>
              </a:rPr>
              <a:t>Vapor </a:t>
            </a:r>
            <a:r>
              <a:rPr lang="en-US" sz="2400" smtClean="0">
                <a:cs typeface="B Nazanin" panose="00000400000000000000" pitchFamily="2" charset="-78"/>
              </a:rPr>
              <a:t>Condensation </a:t>
            </a:r>
            <a:r>
              <a:rPr lang="fa-IR" sz="2400" smtClean="0">
                <a:cs typeface="B Nazanin" panose="00000400000000000000" pitchFamily="2" charset="-78"/>
              </a:rPr>
              <a:t> در </a:t>
            </a:r>
            <a:r>
              <a:rPr lang="fa-IR" sz="2400">
                <a:cs typeface="B Nazanin" panose="00000400000000000000" pitchFamily="2" charset="-78"/>
              </a:rPr>
              <a:t>واقع سیستم بهینه شده روش </a:t>
            </a:r>
            <a:r>
              <a:rPr lang="en-US" sz="2400" smtClean="0">
                <a:cs typeface="B Nazanin" panose="00000400000000000000" pitchFamily="2" charset="-78"/>
              </a:rPr>
              <a:t>CVD</a:t>
            </a:r>
            <a:r>
              <a:rPr lang="fa-IR" sz="2400" smtClean="0">
                <a:cs typeface="B Nazanin" panose="00000400000000000000" pitchFamily="2" charset="-78"/>
              </a:rPr>
              <a:t> است</a:t>
            </a:r>
            <a:r>
              <a:rPr lang="fa-IR" sz="2400">
                <a:cs typeface="B Nazanin" panose="00000400000000000000" pitchFamily="2" charset="-78"/>
              </a:rPr>
              <a:t>. اصول کلی این روش بر پایه جوانه زنی فاز گاز (جوانه زنی همگن) است. طرح شماتیکی این دستگاه در شکل </a:t>
            </a:r>
            <a:r>
              <a:rPr lang="fa-IR" sz="2400" smtClean="0">
                <a:cs typeface="B Nazanin" panose="00000400000000000000" pitchFamily="2" charset="-78"/>
              </a:rPr>
              <a:t>نشان </a:t>
            </a:r>
            <a:r>
              <a:rPr lang="fa-IR" sz="2400">
                <a:cs typeface="B Nazanin" panose="00000400000000000000" pitchFamily="2" charset="-78"/>
              </a:rPr>
              <a:t>داده شده است. </a:t>
            </a:r>
          </a:p>
          <a:p>
            <a:r>
              <a:rPr lang="fa-IR" sz="2400">
                <a:cs typeface="B Nazanin" panose="00000400000000000000" pitchFamily="2" charset="-78"/>
              </a:rPr>
              <a:t>این ترکیبات در دسترس بوده و در دما های پایین </a:t>
            </a:r>
            <a:r>
              <a:rPr lang="fa-IR" sz="2400" smtClean="0">
                <a:cs typeface="B Nazanin" panose="00000400000000000000" pitchFamily="2" charset="-78"/>
              </a:rPr>
              <a:t>لایه نشانی </a:t>
            </a:r>
            <a:r>
              <a:rPr lang="fa-IR" sz="2400">
                <a:cs typeface="B Nazanin" panose="00000400000000000000" pitchFamily="2" charset="-78"/>
              </a:rPr>
              <a:t>می‌ شوند. ابتدا گاز حاصل با پیش ماده مورد نظر در دمای اتاق مخلوط می‌ شود. بخار مورد نظر با سرعت مشخصی، وارد محفظه تحت </a:t>
            </a:r>
            <a:r>
              <a:rPr lang="fa-IR" sz="2400" smtClean="0">
                <a:cs typeface="B Nazanin" panose="00000400000000000000" pitchFamily="2" charset="-78"/>
              </a:rPr>
              <a:t>خلا </a:t>
            </a:r>
            <a:r>
              <a:rPr lang="en-US" sz="2400" smtClean="0">
                <a:cs typeface="B Nazanin" panose="00000400000000000000" pitchFamily="2" charset="-78"/>
              </a:rPr>
              <a:t>1-10*10</a:t>
            </a:r>
            <a:r>
              <a:rPr lang="en-US" sz="2400" baseline="30000" smtClean="0">
                <a:cs typeface="B Nazanin" panose="00000400000000000000" pitchFamily="2" charset="-78"/>
              </a:rPr>
              <a:t>2</a:t>
            </a:r>
            <a:r>
              <a:rPr lang="en-US" sz="2400" smtClean="0">
                <a:cs typeface="B Nazanin" panose="00000400000000000000" pitchFamily="2" charset="-78"/>
              </a:rPr>
              <a:t>)</a:t>
            </a:r>
            <a:r>
              <a:rPr lang="fa-IR" sz="2400" smtClean="0">
                <a:cs typeface="B Nazanin" panose="00000400000000000000" pitchFamily="2" charset="-78"/>
              </a:rPr>
              <a:t> پاسکال) </a:t>
            </a:r>
            <a:r>
              <a:rPr lang="fa-IR" sz="2400">
                <a:cs typeface="B Nazanin" panose="00000400000000000000" pitchFamily="2" charset="-78"/>
              </a:rPr>
              <a:t>می شود. سپس ترکیبات آلی- فلزی از یک لوله گرم عبور داده </a:t>
            </a:r>
            <a:endParaRPr lang="fa-IR" sz="2400" smtClean="0">
              <a:cs typeface="B Nazanin" panose="00000400000000000000" pitchFamily="2" charset="-78"/>
            </a:endParaRPr>
          </a:p>
          <a:p>
            <a:r>
              <a:rPr lang="fa-IR" sz="2400" smtClean="0">
                <a:cs typeface="B Nazanin" panose="00000400000000000000" pitchFamily="2" charset="-78"/>
              </a:rPr>
              <a:t>می‌ </a:t>
            </a:r>
            <a:r>
              <a:rPr lang="fa-IR" sz="2400">
                <a:cs typeface="B Nazanin" panose="00000400000000000000" pitchFamily="2" charset="-78"/>
              </a:rPr>
              <a:t>شود. در طی زمان اقامت کوتاه مولکول‌ های </a:t>
            </a:r>
            <a:r>
              <a:rPr lang="fa-IR" sz="2400" smtClean="0">
                <a:cs typeface="B Nazanin" panose="00000400000000000000" pitchFamily="2" charset="-78"/>
              </a:rPr>
              <a:t>پیش</a:t>
            </a:r>
          </a:p>
          <a:p>
            <a:r>
              <a:rPr lang="fa-IR" sz="2400" smtClean="0">
                <a:cs typeface="B Nazanin" panose="00000400000000000000" pitchFamily="2" charset="-78"/>
              </a:rPr>
              <a:t>ماده </a:t>
            </a:r>
            <a:r>
              <a:rPr lang="fa-IR" sz="2400">
                <a:cs typeface="B Nazanin" panose="00000400000000000000" pitchFamily="2" charset="-78"/>
              </a:rPr>
              <a:t>درون لوله، مولکول ‌ها به‌ صورت انفرادی </a:t>
            </a:r>
            <a:r>
              <a:rPr lang="fa-IR" sz="2400" smtClean="0">
                <a:cs typeface="B Nazanin" panose="00000400000000000000" pitchFamily="2" charset="-78"/>
              </a:rPr>
              <a:t>تخریب</a:t>
            </a:r>
          </a:p>
          <a:p>
            <a:r>
              <a:rPr lang="fa-IR" sz="2400" smtClean="0">
                <a:cs typeface="B Nazanin" panose="00000400000000000000" pitchFamily="2" charset="-78"/>
              </a:rPr>
              <a:t>می‌</a:t>
            </a:r>
            <a:r>
              <a:rPr lang="fa-IR" sz="2400">
                <a:cs typeface="B Nazanin" panose="00000400000000000000" pitchFamily="2" charset="-78"/>
              </a:rPr>
              <a:t>  </a:t>
            </a:r>
            <a:r>
              <a:rPr lang="fa-IR" sz="2400" smtClean="0">
                <a:cs typeface="B Nazanin" panose="00000400000000000000" pitchFamily="2" charset="-78"/>
              </a:rPr>
              <a:t>شوند و </a:t>
            </a:r>
            <a:r>
              <a:rPr lang="fa-IR" sz="2400">
                <a:cs typeface="B Nazanin" panose="00000400000000000000" pitchFamily="2" charset="-78"/>
              </a:rPr>
              <a:t>سپس برای تشکیل خوشه ‌ها و </a:t>
            </a:r>
            <a:r>
              <a:rPr lang="fa-IR" sz="2400" smtClean="0">
                <a:cs typeface="B Nazanin" panose="00000400000000000000" pitchFamily="2" charset="-78"/>
              </a:rPr>
              <a:t>ذرات</a:t>
            </a:r>
          </a:p>
          <a:p>
            <a:r>
              <a:rPr lang="fa-IR" sz="2400" smtClean="0">
                <a:cs typeface="B Nazanin" panose="00000400000000000000" pitchFamily="2" charset="-78"/>
              </a:rPr>
              <a:t>کوچک </a:t>
            </a:r>
            <a:r>
              <a:rPr lang="fa-IR" sz="2400">
                <a:cs typeface="B Nazanin" panose="00000400000000000000" pitchFamily="2" charset="-78"/>
              </a:rPr>
              <a:t>به </a:t>
            </a:r>
            <a:r>
              <a:rPr lang="fa-IR" sz="2400" smtClean="0">
                <a:cs typeface="B Nazanin" panose="00000400000000000000" pitchFamily="2" charset="-78"/>
              </a:rPr>
              <a:t>هم می‌ </a:t>
            </a:r>
            <a:r>
              <a:rPr lang="fa-IR" sz="2400">
                <a:cs typeface="B Nazanin" panose="00000400000000000000" pitchFamily="2" charset="-78"/>
              </a:rPr>
              <a:t>چسبند. با خروج از لوله گرم </a:t>
            </a:r>
            <a:r>
              <a:rPr lang="fa-IR" sz="2400" smtClean="0">
                <a:cs typeface="B Nazanin" panose="00000400000000000000" pitchFamily="2" charset="-78"/>
              </a:rPr>
              <a:t>شده،</a:t>
            </a:r>
          </a:p>
          <a:p>
            <a:r>
              <a:rPr lang="fa-IR" sz="2400" smtClean="0">
                <a:cs typeface="B Nazanin" panose="00000400000000000000" pitchFamily="2" charset="-78"/>
              </a:rPr>
              <a:t>انبساط سریع خوشه‌ </a:t>
            </a:r>
            <a:r>
              <a:rPr lang="fa-IR" sz="2400">
                <a:cs typeface="B Nazanin" panose="00000400000000000000" pitchFamily="2" charset="-78"/>
              </a:rPr>
              <a:t>ها و یا ذرات، رشد و به </a:t>
            </a:r>
            <a:r>
              <a:rPr lang="fa-IR" sz="2400" smtClean="0">
                <a:cs typeface="B Nazanin" panose="00000400000000000000" pitchFamily="2" charset="-78"/>
              </a:rPr>
              <a:t>هم</a:t>
            </a:r>
          </a:p>
          <a:p>
            <a:r>
              <a:rPr lang="fa-IR" sz="2400" smtClean="0">
                <a:cs typeface="B Nazanin" panose="00000400000000000000" pitchFamily="2" charset="-78"/>
              </a:rPr>
              <a:t>چسبیدن </a:t>
            </a:r>
            <a:r>
              <a:rPr lang="fa-IR" sz="2400">
                <a:cs typeface="B Nazanin" panose="00000400000000000000" pitchFamily="2" charset="-78"/>
              </a:rPr>
              <a:t>آن‌ ها </a:t>
            </a:r>
            <a:r>
              <a:rPr lang="fa-IR" sz="2400" smtClean="0">
                <a:cs typeface="B Nazanin" panose="00000400000000000000" pitchFamily="2" charset="-78"/>
              </a:rPr>
              <a:t>را کاهش </a:t>
            </a:r>
            <a:r>
              <a:rPr lang="fa-IR" sz="2400">
                <a:cs typeface="B Nazanin" panose="00000400000000000000" pitchFamily="2" charset="-78"/>
              </a:rPr>
              <a:t>می ‌دهد. در نهایت </a:t>
            </a:r>
            <a:r>
              <a:rPr lang="fa-IR" sz="2400" smtClean="0">
                <a:cs typeface="B Nazanin" panose="00000400000000000000" pitchFamily="2" charset="-78"/>
              </a:rPr>
              <a:t>ذرات</a:t>
            </a:r>
          </a:p>
          <a:p>
            <a:r>
              <a:rPr lang="fa-IR" sz="2400" smtClean="0">
                <a:cs typeface="B Nazanin" panose="00000400000000000000" pitchFamily="2" charset="-78"/>
              </a:rPr>
              <a:t>روی </a:t>
            </a:r>
            <a:r>
              <a:rPr lang="fa-IR" sz="2400">
                <a:cs typeface="B Nazanin" panose="00000400000000000000" pitchFamily="2" charset="-78"/>
              </a:rPr>
              <a:t>زیرپایه </a:t>
            </a:r>
            <a:r>
              <a:rPr lang="fa-IR" sz="2400" smtClean="0">
                <a:cs typeface="B Nazanin" panose="00000400000000000000" pitchFamily="2" charset="-78"/>
              </a:rPr>
              <a:t>گردان متراکم </a:t>
            </a:r>
            <a:r>
              <a:rPr lang="fa-IR" sz="2400">
                <a:cs typeface="B Nazanin" panose="00000400000000000000" pitchFamily="2" charset="-78"/>
              </a:rPr>
              <a:t>می‌ شود. این در </a:t>
            </a:r>
            <a:r>
              <a:rPr lang="fa-IR" sz="2400" smtClean="0">
                <a:cs typeface="B Nazanin" panose="00000400000000000000" pitchFamily="2" charset="-78"/>
              </a:rPr>
              <a:t>حالی</a:t>
            </a:r>
          </a:p>
          <a:p>
            <a:r>
              <a:rPr lang="fa-IR" sz="2400" smtClean="0">
                <a:cs typeface="B Nazanin" panose="00000400000000000000" pitchFamily="2" charset="-78"/>
              </a:rPr>
              <a:t>است </a:t>
            </a:r>
            <a:r>
              <a:rPr lang="fa-IR" sz="2400">
                <a:cs typeface="B Nazanin" panose="00000400000000000000" pitchFamily="2" charset="-78"/>
              </a:rPr>
              <a:t>که زیرپایه </a:t>
            </a:r>
            <a:r>
              <a:rPr lang="fa-IR" sz="2400" smtClean="0">
                <a:cs typeface="B Nazanin" panose="00000400000000000000" pitchFamily="2" charset="-78"/>
              </a:rPr>
              <a:t>توسط نیتروژن </a:t>
            </a:r>
            <a:r>
              <a:rPr lang="fa-IR" sz="2400">
                <a:cs typeface="B Nazanin" panose="00000400000000000000" pitchFamily="2" charset="-78"/>
              </a:rPr>
              <a:t>مایع سرد نگه </a:t>
            </a:r>
            <a:r>
              <a:rPr lang="fa-IR" sz="2400" smtClean="0">
                <a:cs typeface="B Nazanin" panose="00000400000000000000" pitchFamily="2" charset="-78"/>
              </a:rPr>
              <a:t>داشته</a:t>
            </a:r>
          </a:p>
          <a:p>
            <a:r>
              <a:rPr lang="fa-IR" sz="2400" smtClean="0">
                <a:cs typeface="B Nazanin" panose="00000400000000000000" pitchFamily="2" charset="-78"/>
              </a:rPr>
              <a:t>می </a:t>
            </a:r>
            <a:r>
              <a:rPr lang="fa-IR" sz="2400">
                <a:cs typeface="B Nazanin" panose="00000400000000000000" pitchFamily="2" charset="-78"/>
              </a:rPr>
              <a:t>‌شود</a:t>
            </a:r>
            <a:r>
              <a:rPr lang="fa-IR" sz="2400" smtClean="0">
                <a:cs typeface="B Nazanin" panose="00000400000000000000" pitchFamily="2" charset="-78"/>
              </a:rPr>
              <a:t>.</a:t>
            </a:r>
            <a:endParaRPr lang="fa-IR" sz="2400">
              <a:cs typeface="B Nazanin" panose="00000400000000000000" pitchFamily="2" charset="-78"/>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41312" y="2565400"/>
            <a:ext cx="6389688" cy="4221743"/>
          </a:xfrm>
          <a:prstGeom prst="rect">
            <a:avLst/>
          </a:prstGeom>
        </p:spPr>
      </p:pic>
      <p:sp>
        <p:nvSpPr>
          <p:cNvPr id="2" name="Slide Number Placeholder 1"/>
          <p:cNvSpPr>
            <a:spLocks noGrp="1"/>
          </p:cNvSpPr>
          <p:nvPr>
            <p:ph type="sldNum" sz="quarter" idx="12"/>
          </p:nvPr>
        </p:nvSpPr>
        <p:spPr>
          <a:xfrm>
            <a:off x="10780711" y="6326130"/>
            <a:ext cx="753545" cy="365125"/>
          </a:xfrm>
        </p:spPr>
        <p:txBody>
          <a:bodyPr/>
          <a:lstStyle/>
          <a:p>
            <a:fld id="{C483D5BC-A91D-4EC3-AAA1-FC7171B5693B}" type="slidenum">
              <a:rPr lang="fa-IR" smtClean="0"/>
              <a:t>6</a:t>
            </a:fld>
            <a:endParaRPr lang="fa-IR"/>
          </a:p>
        </p:txBody>
      </p:sp>
    </p:spTree>
    <p:extLst>
      <p:ext uri="{BB962C8B-B14F-4D97-AF65-F5344CB8AC3E}">
        <p14:creationId xmlns:p14="http://schemas.microsoft.com/office/powerpoint/2010/main" val="119488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arn(inVertical)">
                                      <p:cBhvr>
                                        <p:cTn id="7" dur="500"/>
                                        <p:tgtEl>
                                          <p:spTgt spid="4">
                                            <p:txEl>
                                              <p:pRg st="0" end="0"/>
                                            </p:txEl>
                                          </p:spTgt>
                                        </p:tgtEl>
                                      </p:cBhvr>
                                    </p:animEffect>
                                  </p:childTnLst>
                                </p:cTn>
                              </p:par>
                            </p:childTnLst>
                          </p:cTn>
                        </p:par>
                        <p:par>
                          <p:cTn id="8" fill="hold">
                            <p:stCondLst>
                              <p:cond delay="500"/>
                            </p:stCondLst>
                            <p:childTnLst>
                              <p:par>
                                <p:cTn id="9" presetID="16" presetClass="entr" presetSubtype="21" fill="hold" nodeType="afterEffect">
                                  <p:stCondLst>
                                    <p:cond delay="0"/>
                                  </p:stCondLst>
                                  <p:childTnLst>
                                    <p:set>
                                      <p:cBhvr>
                                        <p:cTn id="10" dur="1" fill="hold">
                                          <p:stCondLst>
                                            <p:cond delay="0"/>
                                          </p:stCondLst>
                                        </p:cTn>
                                        <p:tgtEl>
                                          <p:spTgt spid="4">
                                            <p:txEl>
                                              <p:pRg st="1" end="1"/>
                                            </p:txEl>
                                          </p:spTgt>
                                        </p:tgtEl>
                                        <p:attrNameLst>
                                          <p:attrName>style.visibility</p:attrName>
                                        </p:attrNameLst>
                                      </p:cBhvr>
                                      <p:to>
                                        <p:strVal val="visible"/>
                                      </p:to>
                                    </p:set>
                                    <p:animEffect transition="in" filter="barn(inVertical)">
                                      <p:cBhvr>
                                        <p:cTn id="11" dur="500"/>
                                        <p:tgtEl>
                                          <p:spTgt spid="4">
                                            <p:txEl>
                                              <p:pRg st="1" end="1"/>
                                            </p:txEl>
                                          </p:spTgt>
                                        </p:tgtEl>
                                      </p:cBhvr>
                                    </p:animEffect>
                                  </p:childTnLst>
                                </p:cTn>
                              </p:par>
                            </p:childTnLst>
                          </p:cTn>
                        </p:par>
                        <p:par>
                          <p:cTn id="12" fill="hold">
                            <p:stCondLst>
                              <p:cond delay="1000"/>
                            </p:stCondLst>
                            <p:childTnLst>
                              <p:par>
                                <p:cTn id="13" presetID="16" presetClass="entr" presetSubtype="21" fill="hold" nodeType="afterEffect">
                                  <p:stCondLst>
                                    <p:cond delay="0"/>
                                  </p:stCondLst>
                                  <p:childTnLst>
                                    <p:set>
                                      <p:cBhvr>
                                        <p:cTn id="14" dur="1" fill="hold">
                                          <p:stCondLst>
                                            <p:cond delay="0"/>
                                          </p:stCondLst>
                                        </p:cTn>
                                        <p:tgtEl>
                                          <p:spTgt spid="4">
                                            <p:txEl>
                                              <p:pRg st="2" end="2"/>
                                            </p:txEl>
                                          </p:spTgt>
                                        </p:tgtEl>
                                        <p:attrNameLst>
                                          <p:attrName>style.visibility</p:attrName>
                                        </p:attrNameLst>
                                      </p:cBhvr>
                                      <p:to>
                                        <p:strVal val="visible"/>
                                      </p:to>
                                    </p:set>
                                    <p:animEffect transition="in" filter="barn(inVertical)">
                                      <p:cBhvr>
                                        <p:cTn id="15" dur="500"/>
                                        <p:tgtEl>
                                          <p:spTgt spid="4">
                                            <p:txEl>
                                              <p:pRg st="2" end="2"/>
                                            </p:txEl>
                                          </p:spTgt>
                                        </p:tgtEl>
                                      </p:cBhvr>
                                    </p:animEffect>
                                  </p:childTnLst>
                                </p:cTn>
                              </p:par>
                              <p:par>
                                <p:cTn id="16" presetID="16" presetClass="entr" presetSubtype="21" fill="hold" nodeType="withEffect">
                                  <p:stCondLst>
                                    <p:cond delay="0"/>
                                  </p:stCondLst>
                                  <p:childTnLst>
                                    <p:set>
                                      <p:cBhvr>
                                        <p:cTn id="17" dur="1" fill="hold">
                                          <p:stCondLst>
                                            <p:cond delay="0"/>
                                          </p:stCondLst>
                                        </p:cTn>
                                        <p:tgtEl>
                                          <p:spTgt spid="4">
                                            <p:txEl>
                                              <p:pRg st="3" end="3"/>
                                            </p:txEl>
                                          </p:spTgt>
                                        </p:tgtEl>
                                        <p:attrNameLst>
                                          <p:attrName>style.visibility</p:attrName>
                                        </p:attrNameLst>
                                      </p:cBhvr>
                                      <p:to>
                                        <p:strVal val="visible"/>
                                      </p:to>
                                    </p:set>
                                    <p:animEffect transition="in" filter="barn(inVertical)">
                                      <p:cBhvr>
                                        <p:cTn id="18" dur="500"/>
                                        <p:tgtEl>
                                          <p:spTgt spid="4">
                                            <p:txEl>
                                              <p:pRg st="3" end="3"/>
                                            </p:txEl>
                                          </p:spTgt>
                                        </p:tgtEl>
                                      </p:cBhvr>
                                    </p:animEffect>
                                  </p:childTnLst>
                                </p:cTn>
                              </p:par>
                              <p:par>
                                <p:cTn id="19" presetID="16" presetClass="entr" presetSubtype="21" fill="hold" nodeType="withEffect">
                                  <p:stCondLst>
                                    <p:cond delay="0"/>
                                  </p:stCondLst>
                                  <p:childTnLst>
                                    <p:set>
                                      <p:cBhvr>
                                        <p:cTn id="20" dur="1" fill="hold">
                                          <p:stCondLst>
                                            <p:cond delay="0"/>
                                          </p:stCondLst>
                                        </p:cTn>
                                        <p:tgtEl>
                                          <p:spTgt spid="4">
                                            <p:txEl>
                                              <p:pRg st="4" end="4"/>
                                            </p:txEl>
                                          </p:spTgt>
                                        </p:tgtEl>
                                        <p:attrNameLst>
                                          <p:attrName>style.visibility</p:attrName>
                                        </p:attrNameLst>
                                      </p:cBhvr>
                                      <p:to>
                                        <p:strVal val="visible"/>
                                      </p:to>
                                    </p:set>
                                    <p:animEffect transition="in" filter="barn(inVertical)">
                                      <p:cBhvr>
                                        <p:cTn id="21" dur="500"/>
                                        <p:tgtEl>
                                          <p:spTgt spid="4">
                                            <p:txEl>
                                              <p:pRg st="4" end="4"/>
                                            </p:txEl>
                                          </p:spTgt>
                                        </p:tgtEl>
                                      </p:cBhvr>
                                    </p:animEffect>
                                  </p:childTnLst>
                                </p:cTn>
                              </p:par>
                              <p:par>
                                <p:cTn id="22" presetID="16" presetClass="entr" presetSubtype="21" fill="hold" nodeType="withEffect">
                                  <p:stCondLst>
                                    <p:cond delay="0"/>
                                  </p:stCondLst>
                                  <p:childTnLst>
                                    <p:set>
                                      <p:cBhvr>
                                        <p:cTn id="23" dur="1" fill="hold">
                                          <p:stCondLst>
                                            <p:cond delay="0"/>
                                          </p:stCondLst>
                                        </p:cTn>
                                        <p:tgtEl>
                                          <p:spTgt spid="4">
                                            <p:txEl>
                                              <p:pRg st="5" end="5"/>
                                            </p:txEl>
                                          </p:spTgt>
                                        </p:tgtEl>
                                        <p:attrNameLst>
                                          <p:attrName>style.visibility</p:attrName>
                                        </p:attrNameLst>
                                      </p:cBhvr>
                                      <p:to>
                                        <p:strVal val="visible"/>
                                      </p:to>
                                    </p:set>
                                    <p:animEffect transition="in" filter="barn(inVertical)">
                                      <p:cBhvr>
                                        <p:cTn id="24" dur="500"/>
                                        <p:tgtEl>
                                          <p:spTgt spid="4">
                                            <p:txEl>
                                              <p:pRg st="5" end="5"/>
                                            </p:txEl>
                                          </p:spTgt>
                                        </p:tgtEl>
                                      </p:cBhvr>
                                    </p:animEffect>
                                  </p:childTnLst>
                                </p:cTn>
                              </p:par>
                              <p:par>
                                <p:cTn id="25" presetID="16" presetClass="entr" presetSubtype="21" fill="hold" nodeType="withEffect">
                                  <p:stCondLst>
                                    <p:cond delay="0"/>
                                  </p:stCondLst>
                                  <p:childTnLst>
                                    <p:set>
                                      <p:cBhvr>
                                        <p:cTn id="26" dur="1" fill="hold">
                                          <p:stCondLst>
                                            <p:cond delay="0"/>
                                          </p:stCondLst>
                                        </p:cTn>
                                        <p:tgtEl>
                                          <p:spTgt spid="4">
                                            <p:txEl>
                                              <p:pRg st="6" end="6"/>
                                            </p:txEl>
                                          </p:spTgt>
                                        </p:tgtEl>
                                        <p:attrNameLst>
                                          <p:attrName>style.visibility</p:attrName>
                                        </p:attrNameLst>
                                      </p:cBhvr>
                                      <p:to>
                                        <p:strVal val="visible"/>
                                      </p:to>
                                    </p:set>
                                    <p:animEffect transition="in" filter="barn(inVertical)">
                                      <p:cBhvr>
                                        <p:cTn id="27" dur="500"/>
                                        <p:tgtEl>
                                          <p:spTgt spid="4">
                                            <p:txEl>
                                              <p:pRg st="6" end="6"/>
                                            </p:txEl>
                                          </p:spTgt>
                                        </p:tgtEl>
                                      </p:cBhvr>
                                    </p:animEffect>
                                  </p:childTnLst>
                                </p:cTn>
                              </p:par>
                              <p:par>
                                <p:cTn id="28" presetID="16" presetClass="entr" presetSubtype="21" fill="hold" nodeType="withEffect">
                                  <p:stCondLst>
                                    <p:cond delay="0"/>
                                  </p:stCondLst>
                                  <p:childTnLst>
                                    <p:set>
                                      <p:cBhvr>
                                        <p:cTn id="29" dur="1" fill="hold">
                                          <p:stCondLst>
                                            <p:cond delay="0"/>
                                          </p:stCondLst>
                                        </p:cTn>
                                        <p:tgtEl>
                                          <p:spTgt spid="4">
                                            <p:txEl>
                                              <p:pRg st="7" end="7"/>
                                            </p:txEl>
                                          </p:spTgt>
                                        </p:tgtEl>
                                        <p:attrNameLst>
                                          <p:attrName>style.visibility</p:attrName>
                                        </p:attrNameLst>
                                      </p:cBhvr>
                                      <p:to>
                                        <p:strVal val="visible"/>
                                      </p:to>
                                    </p:set>
                                    <p:animEffect transition="in" filter="barn(inVertical)">
                                      <p:cBhvr>
                                        <p:cTn id="30" dur="500"/>
                                        <p:tgtEl>
                                          <p:spTgt spid="4">
                                            <p:txEl>
                                              <p:pRg st="7" end="7"/>
                                            </p:txEl>
                                          </p:spTgt>
                                        </p:tgtEl>
                                      </p:cBhvr>
                                    </p:animEffect>
                                  </p:childTnLst>
                                </p:cTn>
                              </p:par>
                              <p:par>
                                <p:cTn id="31" presetID="16" presetClass="entr" presetSubtype="21" fill="hold" nodeType="withEffect">
                                  <p:stCondLst>
                                    <p:cond delay="0"/>
                                  </p:stCondLst>
                                  <p:childTnLst>
                                    <p:set>
                                      <p:cBhvr>
                                        <p:cTn id="32" dur="1" fill="hold">
                                          <p:stCondLst>
                                            <p:cond delay="0"/>
                                          </p:stCondLst>
                                        </p:cTn>
                                        <p:tgtEl>
                                          <p:spTgt spid="4">
                                            <p:txEl>
                                              <p:pRg st="8" end="8"/>
                                            </p:txEl>
                                          </p:spTgt>
                                        </p:tgtEl>
                                        <p:attrNameLst>
                                          <p:attrName>style.visibility</p:attrName>
                                        </p:attrNameLst>
                                      </p:cBhvr>
                                      <p:to>
                                        <p:strVal val="visible"/>
                                      </p:to>
                                    </p:set>
                                    <p:animEffect transition="in" filter="barn(inVertical)">
                                      <p:cBhvr>
                                        <p:cTn id="33" dur="500"/>
                                        <p:tgtEl>
                                          <p:spTgt spid="4">
                                            <p:txEl>
                                              <p:pRg st="8" end="8"/>
                                            </p:txEl>
                                          </p:spTgt>
                                        </p:tgtEl>
                                      </p:cBhvr>
                                    </p:animEffect>
                                  </p:childTnLst>
                                </p:cTn>
                              </p:par>
                              <p:par>
                                <p:cTn id="34" presetID="16" presetClass="entr" presetSubtype="21" fill="hold" nodeType="withEffect">
                                  <p:stCondLst>
                                    <p:cond delay="0"/>
                                  </p:stCondLst>
                                  <p:childTnLst>
                                    <p:set>
                                      <p:cBhvr>
                                        <p:cTn id="35" dur="1" fill="hold">
                                          <p:stCondLst>
                                            <p:cond delay="0"/>
                                          </p:stCondLst>
                                        </p:cTn>
                                        <p:tgtEl>
                                          <p:spTgt spid="4">
                                            <p:txEl>
                                              <p:pRg st="9" end="9"/>
                                            </p:txEl>
                                          </p:spTgt>
                                        </p:tgtEl>
                                        <p:attrNameLst>
                                          <p:attrName>style.visibility</p:attrName>
                                        </p:attrNameLst>
                                      </p:cBhvr>
                                      <p:to>
                                        <p:strVal val="visible"/>
                                      </p:to>
                                    </p:set>
                                    <p:animEffect transition="in" filter="barn(inVertical)">
                                      <p:cBhvr>
                                        <p:cTn id="36" dur="500"/>
                                        <p:tgtEl>
                                          <p:spTgt spid="4">
                                            <p:txEl>
                                              <p:pRg st="9" end="9"/>
                                            </p:txEl>
                                          </p:spTgt>
                                        </p:tgtEl>
                                      </p:cBhvr>
                                    </p:animEffect>
                                  </p:childTnLst>
                                </p:cTn>
                              </p:par>
                              <p:par>
                                <p:cTn id="37" presetID="16" presetClass="entr" presetSubtype="21" fill="hold" nodeType="withEffect">
                                  <p:stCondLst>
                                    <p:cond delay="0"/>
                                  </p:stCondLst>
                                  <p:childTnLst>
                                    <p:set>
                                      <p:cBhvr>
                                        <p:cTn id="38" dur="1" fill="hold">
                                          <p:stCondLst>
                                            <p:cond delay="0"/>
                                          </p:stCondLst>
                                        </p:cTn>
                                        <p:tgtEl>
                                          <p:spTgt spid="4">
                                            <p:txEl>
                                              <p:pRg st="10" end="10"/>
                                            </p:txEl>
                                          </p:spTgt>
                                        </p:tgtEl>
                                        <p:attrNameLst>
                                          <p:attrName>style.visibility</p:attrName>
                                        </p:attrNameLst>
                                      </p:cBhvr>
                                      <p:to>
                                        <p:strVal val="visible"/>
                                      </p:to>
                                    </p:set>
                                    <p:animEffect transition="in" filter="barn(inVertical)">
                                      <p:cBhvr>
                                        <p:cTn id="39" dur="500"/>
                                        <p:tgtEl>
                                          <p:spTgt spid="4">
                                            <p:txEl>
                                              <p:pRg st="10" end="10"/>
                                            </p:txEl>
                                          </p:spTgt>
                                        </p:tgtEl>
                                      </p:cBhvr>
                                    </p:animEffect>
                                  </p:childTnLst>
                                </p:cTn>
                              </p:par>
                              <p:par>
                                <p:cTn id="40" presetID="16" presetClass="entr" presetSubtype="21" fill="hold" nodeType="withEffect">
                                  <p:stCondLst>
                                    <p:cond delay="0"/>
                                  </p:stCondLst>
                                  <p:childTnLst>
                                    <p:set>
                                      <p:cBhvr>
                                        <p:cTn id="41" dur="1" fill="hold">
                                          <p:stCondLst>
                                            <p:cond delay="0"/>
                                          </p:stCondLst>
                                        </p:cTn>
                                        <p:tgtEl>
                                          <p:spTgt spid="4">
                                            <p:txEl>
                                              <p:pRg st="11" end="11"/>
                                            </p:txEl>
                                          </p:spTgt>
                                        </p:tgtEl>
                                        <p:attrNameLst>
                                          <p:attrName>style.visibility</p:attrName>
                                        </p:attrNameLst>
                                      </p:cBhvr>
                                      <p:to>
                                        <p:strVal val="visible"/>
                                      </p:to>
                                    </p:set>
                                    <p:animEffect transition="in" filter="barn(inVertical)">
                                      <p:cBhvr>
                                        <p:cTn id="42" dur="500"/>
                                        <p:tgtEl>
                                          <p:spTgt spid="4">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6184900" y="0"/>
            <a:ext cx="5791199" cy="6801862"/>
          </a:xfrm>
          <a:prstGeom prst="rect">
            <a:avLst/>
          </a:prstGeom>
          <a:noFill/>
        </p:spPr>
        <p:txBody>
          <a:bodyPr wrap="square" rtlCol="1">
            <a:spAutoFit/>
          </a:bodyPr>
          <a:lstStyle/>
          <a:p>
            <a:pPr marL="285750" indent="-285750">
              <a:buFont typeface="Wingdings" panose="05000000000000000000" pitchFamily="2" charset="2"/>
              <a:buChar char="q"/>
            </a:pPr>
            <a:r>
              <a:rPr lang="fa-IR" sz="2800" b="1" smtClean="0">
                <a:cs typeface="B Nazanin" panose="00000400000000000000" pitchFamily="2" charset="-78"/>
              </a:rPr>
              <a:t>کندوپاش </a:t>
            </a:r>
            <a:r>
              <a:rPr lang="en-US" sz="2800" b="1" smtClean="0">
                <a:cs typeface="B Nazanin" panose="00000400000000000000" pitchFamily="2" charset="-78"/>
              </a:rPr>
              <a:t>(sputtering)</a:t>
            </a:r>
            <a:endParaRPr lang="fa-IR" sz="2800" b="1" smtClean="0">
              <a:cs typeface="B Nazanin" panose="00000400000000000000" pitchFamily="2" charset="-78"/>
            </a:endParaRPr>
          </a:p>
          <a:p>
            <a:r>
              <a:rPr lang="fa-IR" sz="2400">
                <a:cs typeface="B Nazanin" panose="00000400000000000000" pitchFamily="2" charset="-78"/>
              </a:rPr>
              <a:t>نوعی از لایه نشانی از فاز بخار اسپاترینگ یا كندوپاش است. </a:t>
            </a:r>
            <a:endParaRPr lang="fa-IR" sz="2400" smtClean="0">
              <a:cs typeface="B Nazanin" panose="00000400000000000000" pitchFamily="2" charset="-78"/>
            </a:endParaRPr>
          </a:p>
          <a:p>
            <a:r>
              <a:rPr lang="fa-IR" sz="2400" smtClean="0">
                <a:cs typeface="B Nazanin" panose="00000400000000000000" pitchFamily="2" charset="-78"/>
              </a:rPr>
              <a:t>اسپاترینگ </a:t>
            </a:r>
            <a:r>
              <a:rPr lang="fa-IR" sz="2400">
                <a:cs typeface="B Nazanin" panose="00000400000000000000" pitchFamily="2" charset="-78"/>
              </a:rPr>
              <a:t>كه در یك محفظه خلاء در فشار جزیی از گاز </a:t>
            </a:r>
            <a:endParaRPr lang="fa-IR" sz="2400" smtClean="0">
              <a:cs typeface="B Nazanin" panose="00000400000000000000" pitchFamily="2" charset="-78"/>
            </a:endParaRPr>
          </a:p>
          <a:p>
            <a:r>
              <a:rPr lang="fa-IR" sz="2400" smtClean="0">
                <a:cs typeface="B Nazanin" panose="00000400000000000000" pitchFamily="2" charset="-78"/>
              </a:rPr>
              <a:t>بی </a:t>
            </a:r>
            <a:r>
              <a:rPr lang="fa-IR" sz="2400">
                <a:cs typeface="B Nazanin" panose="00000400000000000000" pitchFamily="2" charset="-78"/>
              </a:rPr>
              <a:t>اثر(مثل آرگون) و با اعمال یك ولتاژ بالا صورت می گیرد، </a:t>
            </a:r>
            <a:endParaRPr lang="fa-IR" sz="2400" smtClean="0">
              <a:cs typeface="B Nazanin" panose="00000400000000000000" pitchFamily="2" charset="-78"/>
            </a:endParaRPr>
          </a:p>
          <a:p>
            <a:r>
              <a:rPr lang="fa-IR" sz="2400" smtClean="0">
                <a:cs typeface="B Nazanin" panose="00000400000000000000" pitchFamily="2" charset="-78"/>
              </a:rPr>
              <a:t>از </a:t>
            </a:r>
            <a:r>
              <a:rPr lang="fa-IR" sz="2400">
                <a:cs typeface="B Nazanin" panose="00000400000000000000" pitchFamily="2" charset="-78"/>
              </a:rPr>
              <a:t>دو الكترود كاتد و آند استفاده می كند. ابتدا این الكترود ها </a:t>
            </a:r>
            <a:endParaRPr lang="fa-IR" sz="2400" smtClean="0">
              <a:cs typeface="B Nazanin" panose="00000400000000000000" pitchFamily="2" charset="-78"/>
            </a:endParaRPr>
          </a:p>
          <a:p>
            <a:r>
              <a:rPr lang="fa-IR" sz="2400" smtClean="0">
                <a:cs typeface="B Nazanin" panose="00000400000000000000" pitchFamily="2" charset="-78"/>
              </a:rPr>
              <a:t>تحت </a:t>
            </a:r>
            <a:r>
              <a:rPr lang="fa-IR" sz="2400">
                <a:cs typeface="B Nazanin" panose="00000400000000000000" pitchFamily="2" charset="-78"/>
              </a:rPr>
              <a:t>یك اختلاف پتانسیل بالا قرار گرفته و سپس گاز بی اثر </a:t>
            </a:r>
            <a:endParaRPr lang="fa-IR" sz="2400" smtClean="0">
              <a:cs typeface="B Nazanin" panose="00000400000000000000" pitchFamily="2" charset="-78"/>
            </a:endParaRPr>
          </a:p>
          <a:p>
            <a:r>
              <a:rPr lang="fa-IR" sz="2400" smtClean="0">
                <a:cs typeface="B Nazanin" panose="00000400000000000000" pitchFamily="2" charset="-78"/>
              </a:rPr>
              <a:t>در </a:t>
            </a:r>
            <a:r>
              <a:rPr lang="fa-IR" sz="2400">
                <a:cs typeface="B Nazanin" panose="00000400000000000000" pitchFamily="2" charset="-78"/>
              </a:rPr>
              <a:t>بین این الكترود ها یونیزه شده و یون های مثبت گاز به </a:t>
            </a:r>
            <a:endParaRPr lang="fa-IR" sz="2400" smtClean="0">
              <a:cs typeface="B Nazanin" panose="00000400000000000000" pitchFamily="2" charset="-78"/>
            </a:endParaRPr>
          </a:p>
          <a:p>
            <a:r>
              <a:rPr lang="fa-IR" sz="2400" smtClean="0">
                <a:cs typeface="B Nazanin" panose="00000400000000000000" pitchFamily="2" charset="-78"/>
              </a:rPr>
              <a:t>سمت </a:t>
            </a:r>
            <a:r>
              <a:rPr lang="fa-IR" sz="2400">
                <a:cs typeface="B Nazanin" panose="00000400000000000000" pitchFamily="2" charset="-78"/>
              </a:rPr>
              <a:t>هدف </a:t>
            </a:r>
            <a:r>
              <a:rPr lang="fa-IR" sz="2400" smtClean="0">
                <a:cs typeface="B Nazanin" panose="00000400000000000000" pitchFamily="2" charset="-78"/>
              </a:rPr>
              <a:t>شتاب </a:t>
            </a:r>
            <a:r>
              <a:rPr lang="fa-IR" sz="2400">
                <a:cs typeface="B Nazanin" panose="00000400000000000000" pitchFamily="2" charset="-78"/>
              </a:rPr>
              <a:t>گرفته و با بمباران هدف و كندن ماده </a:t>
            </a:r>
            <a:endParaRPr lang="fa-IR" sz="2400" smtClean="0">
              <a:cs typeface="B Nazanin" panose="00000400000000000000" pitchFamily="2" charset="-78"/>
            </a:endParaRPr>
          </a:p>
          <a:p>
            <a:r>
              <a:rPr lang="fa-IR" sz="2400" smtClean="0">
                <a:cs typeface="B Nazanin" panose="00000400000000000000" pitchFamily="2" charset="-78"/>
              </a:rPr>
              <a:t>هدف</a:t>
            </a:r>
            <a:r>
              <a:rPr lang="fa-IR" sz="2400">
                <a:cs typeface="B Nazanin" panose="00000400000000000000" pitchFamily="2" charset="-78"/>
              </a:rPr>
              <a:t>، لایه های نازكی بر روی بستر(زیر لایه) تهیه می </a:t>
            </a:r>
            <a:r>
              <a:rPr lang="fa-IR" sz="2400" smtClean="0">
                <a:cs typeface="B Nazanin" panose="00000400000000000000" pitchFamily="2" charset="-78"/>
              </a:rPr>
              <a:t>کنند.</a:t>
            </a:r>
          </a:p>
          <a:p>
            <a:r>
              <a:rPr lang="fa-IR" sz="2400" smtClean="0">
                <a:cs typeface="B Nazanin" panose="00000400000000000000" pitchFamily="2" charset="-78"/>
              </a:rPr>
              <a:t>با </a:t>
            </a:r>
            <a:r>
              <a:rPr lang="fa-IR" sz="2400">
                <a:cs typeface="B Nazanin" panose="00000400000000000000" pitchFamily="2" charset="-78"/>
              </a:rPr>
              <a:t>توجه به اینكه فرآیند </a:t>
            </a:r>
            <a:r>
              <a:rPr lang="fa-IR" sz="2400" smtClean="0">
                <a:cs typeface="B Nazanin" panose="00000400000000000000" pitchFamily="2" charset="-78"/>
              </a:rPr>
              <a:t>اسپاترینگ </a:t>
            </a:r>
            <a:r>
              <a:rPr lang="fa-IR" sz="2400">
                <a:cs typeface="B Nazanin" panose="00000400000000000000" pitchFamily="2" charset="-78"/>
              </a:rPr>
              <a:t>نیاز به حرارت ندارد</a:t>
            </a:r>
            <a:r>
              <a:rPr lang="fa-IR" sz="2400" smtClean="0">
                <a:cs typeface="B Nazanin" panose="00000400000000000000" pitchFamily="2" charset="-78"/>
              </a:rPr>
              <a:t>،</a:t>
            </a:r>
          </a:p>
          <a:p>
            <a:r>
              <a:rPr lang="fa-IR" sz="2400" smtClean="0">
                <a:cs typeface="B Nazanin" panose="00000400000000000000" pitchFamily="2" charset="-78"/>
              </a:rPr>
              <a:t> </a:t>
            </a:r>
            <a:r>
              <a:rPr lang="fa-IR" sz="2400">
                <a:cs typeface="B Nazanin" panose="00000400000000000000" pitchFamily="2" charset="-78"/>
              </a:rPr>
              <a:t>لذا یك فرآیند سرد به </a:t>
            </a:r>
            <a:r>
              <a:rPr lang="fa-IR" sz="2400" smtClean="0">
                <a:cs typeface="B Nazanin" panose="00000400000000000000" pitchFamily="2" charset="-78"/>
              </a:rPr>
              <a:t>حساب </a:t>
            </a:r>
            <a:r>
              <a:rPr lang="fa-IR" sz="2400">
                <a:cs typeface="B Nazanin" panose="00000400000000000000" pitchFamily="2" charset="-78"/>
              </a:rPr>
              <a:t>می آید. اسپاترینگ از </a:t>
            </a:r>
            <a:endParaRPr lang="fa-IR" sz="2400" smtClean="0">
              <a:cs typeface="B Nazanin" panose="00000400000000000000" pitchFamily="2" charset="-78"/>
            </a:endParaRPr>
          </a:p>
          <a:p>
            <a:r>
              <a:rPr lang="fa-IR" sz="2400" smtClean="0">
                <a:cs typeface="B Nazanin" panose="00000400000000000000" pitchFamily="2" charset="-78"/>
              </a:rPr>
              <a:t>مزایای </a:t>
            </a:r>
            <a:r>
              <a:rPr lang="fa-IR" sz="2400">
                <a:cs typeface="B Nazanin" panose="00000400000000000000" pitchFamily="2" charset="-78"/>
              </a:rPr>
              <a:t>عمده ای نظیر نیاز </a:t>
            </a:r>
            <a:r>
              <a:rPr lang="fa-IR" sz="2400" smtClean="0">
                <a:cs typeface="B Nazanin" panose="00000400000000000000" pitchFamily="2" charset="-78"/>
              </a:rPr>
              <a:t>به </a:t>
            </a:r>
            <a:r>
              <a:rPr lang="fa-IR" sz="2400">
                <a:cs typeface="B Nazanin" panose="00000400000000000000" pitchFamily="2" charset="-78"/>
              </a:rPr>
              <a:t>دمای اندك، قابلیت روكش </a:t>
            </a:r>
            <a:endParaRPr lang="fa-IR" sz="2400" smtClean="0">
              <a:cs typeface="B Nazanin" panose="00000400000000000000" pitchFamily="2" charset="-78"/>
            </a:endParaRPr>
          </a:p>
          <a:p>
            <a:r>
              <a:rPr lang="fa-IR" sz="2400" smtClean="0">
                <a:cs typeface="B Nazanin" panose="00000400000000000000" pitchFamily="2" charset="-78"/>
              </a:rPr>
              <a:t>دهی </a:t>
            </a:r>
            <a:r>
              <a:rPr lang="fa-IR" sz="2400">
                <a:cs typeface="B Nazanin" panose="00000400000000000000" pitchFamily="2" charset="-78"/>
              </a:rPr>
              <a:t>به هر ماده </a:t>
            </a:r>
            <a:r>
              <a:rPr lang="fa-IR" sz="2400" smtClean="0">
                <a:cs typeface="B Nazanin" panose="00000400000000000000" pitchFamily="2" charset="-78"/>
              </a:rPr>
              <a:t>ای (فلز، سرامیك</a:t>
            </a:r>
            <a:r>
              <a:rPr lang="fa-IR" sz="2400">
                <a:cs typeface="B Nazanin" panose="00000400000000000000" pitchFamily="2" charset="-78"/>
              </a:rPr>
              <a:t>، مواد آلی) و </a:t>
            </a:r>
            <a:r>
              <a:rPr lang="fa-IR" sz="2400" smtClean="0">
                <a:cs typeface="B Nazanin" panose="00000400000000000000" pitchFamily="2" charset="-78"/>
              </a:rPr>
              <a:t>قابلیت</a:t>
            </a:r>
          </a:p>
          <a:p>
            <a:r>
              <a:rPr lang="fa-IR" sz="2400" smtClean="0">
                <a:cs typeface="B Nazanin" panose="00000400000000000000" pitchFamily="2" charset="-78"/>
              </a:rPr>
              <a:t>لایه </a:t>
            </a:r>
            <a:r>
              <a:rPr lang="fa-IR" sz="2400">
                <a:cs typeface="B Nazanin" panose="00000400000000000000" pitchFamily="2" charset="-78"/>
              </a:rPr>
              <a:t>نشانی لایه های </a:t>
            </a:r>
            <a:r>
              <a:rPr lang="fa-IR" sz="2400" smtClean="0">
                <a:cs typeface="B Nazanin" panose="00000400000000000000" pitchFamily="2" charset="-78"/>
              </a:rPr>
              <a:t>كامپوزیتی </a:t>
            </a:r>
            <a:r>
              <a:rPr lang="fa-IR" sz="2400">
                <a:cs typeface="B Nazanin" panose="00000400000000000000" pitchFamily="2" charset="-78"/>
              </a:rPr>
              <a:t>با تركیبات قابل كنترل </a:t>
            </a:r>
            <a:endParaRPr lang="fa-IR" sz="2400" smtClean="0">
              <a:cs typeface="B Nazanin" panose="00000400000000000000" pitchFamily="2" charset="-78"/>
            </a:endParaRPr>
          </a:p>
          <a:p>
            <a:r>
              <a:rPr lang="fa-IR" sz="2400" smtClean="0">
                <a:cs typeface="B Nazanin" panose="00000400000000000000" pitchFamily="2" charset="-78"/>
              </a:rPr>
              <a:t>برخوردار </a:t>
            </a:r>
            <a:r>
              <a:rPr lang="fa-IR" sz="2400">
                <a:cs typeface="B Nazanin" panose="00000400000000000000" pitchFamily="2" charset="-78"/>
              </a:rPr>
              <a:t>است. ولی </a:t>
            </a:r>
            <a:r>
              <a:rPr lang="fa-IR" sz="2400" smtClean="0">
                <a:cs typeface="B Nazanin" panose="00000400000000000000" pitchFamily="2" charset="-78"/>
              </a:rPr>
              <a:t>در </a:t>
            </a:r>
            <a:r>
              <a:rPr lang="fa-IR" sz="2400">
                <a:cs typeface="B Nazanin" panose="00000400000000000000" pitchFamily="2" charset="-78"/>
              </a:rPr>
              <a:t>عوض این عیب را دارد كه كنترل </a:t>
            </a:r>
            <a:endParaRPr lang="fa-IR" sz="2400" smtClean="0">
              <a:cs typeface="B Nazanin" panose="00000400000000000000" pitchFamily="2" charset="-78"/>
            </a:endParaRPr>
          </a:p>
          <a:p>
            <a:r>
              <a:rPr lang="fa-IR" sz="2400" smtClean="0">
                <a:cs typeface="B Nazanin" panose="00000400000000000000" pitchFamily="2" charset="-78"/>
              </a:rPr>
              <a:t>آن </a:t>
            </a:r>
            <a:r>
              <a:rPr lang="fa-IR" sz="2400">
                <a:cs typeface="B Nazanin" panose="00000400000000000000" pitchFamily="2" charset="-78"/>
              </a:rPr>
              <a:t>دشوارتر است </a:t>
            </a:r>
            <a:r>
              <a:rPr lang="fa-IR" sz="2400" smtClean="0">
                <a:cs typeface="B Nazanin" panose="00000400000000000000" pitchFamily="2" charset="-78"/>
              </a:rPr>
              <a:t>و به </a:t>
            </a:r>
            <a:r>
              <a:rPr lang="fa-IR" sz="2400">
                <a:cs typeface="B Nazanin" panose="00000400000000000000" pitchFamily="2" charset="-78"/>
              </a:rPr>
              <a:t>واسطه ذرات پر انرژی كه مورد </a:t>
            </a:r>
            <a:endParaRPr lang="fa-IR" sz="2400" smtClean="0">
              <a:cs typeface="B Nazanin" panose="00000400000000000000" pitchFamily="2" charset="-78"/>
            </a:endParaRPr>
          </a:p>
          <a:p>
            <a:r>
              <a:rPr lang="fa-IR" sz="2400" smtClean="0">
                <a:cs typeface="B Nazanin" panose="00000400000000000000" pitchFamily="2" charset="-78"/>
              </a:rPr>
              <a:t>استفاده </a:t>
            </a:r>
            <a:r>
              <a:rPr lang="fa-IR" sz="2400">
                <a:cs typeface="B Nazanin" panose="00000400000000000000" pitchFamily="2" charset="-78"/>
              </a:rPr>
              <a:t>قرار می </a:t>
            </a:r>
            <a:r>
              <a:rPr lang="fa-IR" sz="2400" smtClean="0">
                <a:cs typeface="B Nazanin" panose="00000400000000000000" pitchFamily="2" charset="-78"/>
              </a:rPr>
              <a:t>دهد، می </a:t>
            </a:r>
            <a:r>
              <a:rPr lang="fa-IR" sz="2400">
                <a:cs typeface="B Nazanin" panose="00000400000000000000" pitchFamily="2" charset="-78"/>
              </a:rPr>
              <a:t>تواند به بافت زیر لایه آسیب </a:t>
            </a:r>
            <a:endParaRPr lang="fa-IR" sz="2400" smtClean="0">
              <a:cs typeface="B Nazanin" panose="00000400000000000000" pitchFamily="2" charset="-78"/>
            </a:endParaRPr>
          </a:p>
          <a:p>
            <a:r>
              <a:rPr lang="fa-IR" sz="2400" smtClean="0">
                <a:cs typeface="B Nazanin" panose="00000400000000000000" pitchFamily="2" charset="-78"/>
              </a:rPr>
              <a:t>برساند.</a:t>
            </a:r>
            <a:endParaRPr lang="en-US" sz="2400">
              <a:cs typeface="B Nazanin" panose="00000400000000000000" pitchFamily="2" charset="-78"/>
            </a:endParaRPr>
          </a:p>
        </p:txBody>
      </p:sp>
      <p:pic>
        <p:nvPicPr>
          <p:cNvPr id="5124" name="Picture 4" descr="filereader.php?p1=main_3498f35c487f63a8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5575" y="224919"/>
            <a:ext cx="6118225" cy="6515100"/>
          </a:xfrm>
          <a:prstGeom prst="rect">
            <a:avLst/>
          </a:prstGeom>
          <a:noFill/>
          <a:extLst>
            <a:ext uri="{909E8E84-426E-40DD-AFC4-6F175D3DCCD1}">
              <a14:hiddenFill xmlns:a14="http://schemas.microsoft.com/office/drawing/2010/main">
                <a:solidFill>
                  <a:srgbClr val="FFFFFF"/>
                </a:solidFill>
              </a14:hiddenFill>
            </a:ext>
          </a:extLst>
        </p:spPr>
      </p:pic>
      <p:sp>
        <p:nvSpPr>
          <p:cNvPr id="2" name="Slide Number Placeholder 1"/>
          <p:cNvSpPr>
            <a:spLocks noGrp="1"/>
          </p:cNvSpPr>
          <p:nvPr>
            <p:ph type="sldNum" sz="quarter" idx="12"/>
          </p:nvPr>
        </p:nvSpPr>
        <p:spPr>
          <a:xfrm>
            <a:off x="10501311" y="6436737"/>
            <a:ext cx="753545" cy="365125"/>
          </a:xfrm>
        </p:spPr>
        <p:txBody>
          <a:bodyPr/>
          <a:lstStyle/>
          <a:p>
            <a:fld id="{C483D5BC-A91D-4EC3-AAA1-FC7171B5693B}" type="slidenum">
              <a:rPr lang="fa-IR" smtClean="0"/>
              <a:t>7</a:t>
            </a:fld>
            <a:endParaRPr lang="fa-IR"/>
          </a:p>
        </p:txBody>
      </p:sp>
    </p:spTree>
    <p:extLst>
      <p:ext uri="{BB962C8B-B14F-4D97-AF65-F5344CB8AC3E}">
        <p14:creationId xmlns:p14="http://schemas.microsoft.com/office/powerpoint/2010/main" val="37543242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1000"/>
                                        <p:tgtEl>
                                          <p:spTgt spid="4">
                                            <p:txEl>
                                              <p:pRg st="0" end="0"/>
                                            </p:txEl>
                                          </p:spTgt>
                                        </p:tgtEl>
                                      </p:cBhvr>
                                    </p:animEffect>
                                    <p:anim calcmode="lin" valueType="num">
                                      <p:cBhvr>
                                        <p:cTn id="8"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4">
                                            <p:txEl>
                                              <p:pRg st="0" end="0"/>
                                            </p:txEl>
                                          </p:spTgt>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4">
                                            <p:txEl>
                                              <p:pRg st="1" end="1"/>
                                            </p:txEl>
                                          </p:spTgt>
                                        </p:tgtEl>
                                        <p:attrNameLst>
                                          <p:attrName>style.visibility</p:attrName>
                                        </p:attrNameLst>
                                      </p:cBhvr>
                                      <p:to>
                                        <p:strVal val="visible"/>
                                      </p:to>
                                    </p:set>
                                    <p:animEffect transition="in" filter="fade">
                                      <p:cBhvr>
                                        <p:cTn id="13" dur="1000"/>
                                        <p:tgtEl>
                                          <p:spTgt spid="4">
                                            <p:txEl>
                                              <p:pRg st="1" end="1"/>
                                            </p:txEl>
                                          </p:spTgt>
                                        </p:tgtEl>
                                      </p:cBhvr>
                                    </p:animEffect>
                                    <p:anim calcmode="lin" valueType="num">
                                      <p:cBhvr>
                                        <p:cTn id="14" dur="1000" fill="hold"/>
                                        <p:tgtEl>
                                          <p:spTgt spid="4">
                                            <p:txEl>
                                              <p:pRg st="1" end="1"/>
                                            </p:txEl>
                                          </p:spTgt>
                                        </p:tgtEl>
                                        <p:attrNameLst>
                                          <p:attrName>ppt_x</p:attrName>
                                        </p:attrNameLst>
                                      </p:cBhvr>
                                      <p:tavLst>
                                        <p:tav tm="0">
                                          <p:val>
                                            <p:strVal val="#ppt_x"/>
                                          </p:val>
                                        </p:tav>
                                        <p:tav tm="100000">
                                          <p:val>
                                            <p:strVal val="#ppt_x"/>
                                          </p:val>
                                        </p:tav>
                                      </p:tavLst>
                                    </p:anim>
                                    <p:anim calcmode="lin" valueType="num">
                                      <p:cBhvr>
                                        <p:cTn id="15" dur="1000" fill="hold"/>
                                        <p:tgtEl>
                                          <p:spTgt spid="4">
                                            <p:txEl>
                                              <p:pRg st="1" end="1"/>
                                            </p:txEl>
                                          </p:spTgt>
                                        </p:tgtEl>
                                        <p:attrNameLst>
                                          <p:attrName>ppt_y</p:attrName>
                                        </p:attrNameLst>
                                      </p:cBhvr>
                                      <p:tavLst>
                                        <p:tav tm="0">
                                          <p:val>
                                            <p:strVal val="#ppt_y+.1"/>
                                          </p:val>
                                        </p:tav>
                                        <p:tav tm="100000">
                                          <p:val>
                                            <p:strVal val="#ppt_y"/>
                                          </p:val>
                                        </p:tav>
                                      </p:tavLst>
                                    </p:anim>
                                  </p:childTnLst>
                                </p:cTn>
                              </p:par>
                              <p:par>
                                <p:cTn id="16" presetID="42" presetClass="entr" presetSubtype="0" fill="hold" nodeType="withEffect">
                                  <p:stCondLst>
                                    <p:cond delay="0"/>
                                  </p:stCondLst>
                                  <p:childTnLst>
                                    <p:set>
                                      <p:cBhvr>
                                        <p:cTn id="17" dur="1" fill="hold">
                                          <p:stCondLst>
                                            <p:cond delay="0"/>
                                          </p:stCondLst>
                                        </p:cTn>
                                        <p:tgtEl>
                                          <p:spTgt spid="4">
                                            <p:txEl>
                                              <p:pRg st="2" end="2"/>
                                            </p:txEl>
                                          </p:spTgt>
                                        </p:tgtEl>
                                        <p:attrNameLst>
                                          <p:attrName>style.visibility</p:attrName>
                                        </p:attrNameLst>
                                      </p:cBhvr>
                                      <p:to>
                                        <p:strVal val="visible"/>
                                      </p:to>
                                    </p:set>
                                    <p:animEffect transition="in" filter="fade">
                                      <p:cBhvr>
                                        <p:cTn id="18" dur="1000"/>
                                        <p:tgtEl>
                                          <p:spTgt spid="4">
                                            <p:txEl>
                                              <p:pRg st="2" end="2"/>
                                            </p:txEl>
                                          </p:spTgt>
                                        </p:tgtEl>
                                      </p:cBhvr>
                                    </p:animEffect>
                                    <p:anim calcmode="lin" valueType="num">
                                      <p:cBhvr>
                                        <p:cTn id="19" dur="1000" fill="hold"/>
                                        <p:tgtEl>
                                          <p:spTgt spid="4">
                                            <p:txEl>
                                              <p:pRg st="2" end="2"/>
                                            </p:txEl>
                                          </p:spTgt>
                                        </p:tgtEl>
                                        <p:attrNameLst>
                                          <p:attrName>ppt_x</p:attrName>
                                        </p:attrNameLst>
                                      </p:cBhvr>
                                      <p:tavLst>
                                        <p:tav tm="0">
                                          <p:val>
                                            <p:strVal val="#ppt_x"/>
                                          </p:val>
                                        </p:tav>
                                        <p:tav tm="100000">
                                          <p:val>
                                            <p:strVal val="#ppt_x"/>
                                          </p:val>
                                        </p:tav>
                                      </p:tavLst>
                                    </p:anim>
                                    <p:anim calcmode="lin" valueType="num">
                                      <p:cBhvr>
                                        <p:cTn id="20" dur="1000" fill="hold"/>
                                        <p:tgtEl>
                                          <p:spTgt spid="4">
                                            <p:txEl>
                                              <p:pRg st="2" end="2"/>
                                            </p:txEl>
                                          </p:spTgt>
                                        </p:tgtEl>
                                        <p:attrNameLst>
                                          <p:attrName>ppt_y</p:attrName>
                                        </p:attrNameLst>
                                      </p:cBhvr>
                                      <p:tavLst>
                                        <p:tav tm="0">
                                          <p:val>
                                            <p:strVal val="#ppt_y+.1"/>
                                          </p:val>
                                        </p:tav>
                                        <p:tav tm="100000">
                                          <p:val>
                                            <p:strVal val="#ppt_y"/>
                                          </p:val>
                                        </p:tav>
                                      </p:tavLst>
                                    </p:anim>
                                  </p:childTnLst>
                                </p:cTn>
                              </p:par>
                              <p:par>
                                <p:cTn id="21" presetID="42" presetClass="entr" presetSubtype="0" fill="hold" nodeType="withEffect">
                                  <p:stCondLst>
                                    <p:cond delay="0"/>
                                  </p:stCondLst>
                                  <p:childTnLst>
                                    <p:set>
                                      <p:cBhvr>
                                        <p:cTn id="22" dur="1" fill="hold">
                                          <p:stCondLst>
                                            <p:cond delay="0"/>
                                          </p:stCondLst>
                                        </p:cTn>
                                        <p:tgtEl>
                                          <p:spTgt spid="4">
                                            <p:txEl>
                                              <p:pRg st="3" end="3"/>
                                            </p:txEl>
                                          </p:spTgt>
                                        </p:tgtEl>
                                        <p:attrNameLst>
                                          <p:attrName>style.visibility</p:attrName>
                                        </p:attrNameLst>
                                      </p:cBhvr>
                                      <p:to>
                                        <p:strVal val="visible"/>
                                      </p:to>
                                    </p:set>
                                    <p:animEffect transition="in" filter="fade">
                                      <p:cBhvr>
                                        <p:cTn id="23" dur="1000"/>
                                        <p:tgtEl>
                                          <p:spTgt spid="4">
                                            <p:txEl>
                                              <p:pRg st="3" end="3"/>
                                            </p:txEl>
                                          </p:spTgt>
                                        </p:tgtEl>
                                      </p:cBhvr>
                                    </p:animEffect>
                                    <p:anim calcmode="lin" valueType="num">
                                      <p:cBhvr>
                                        <p:cTn id="24" dur="1000" fill="hold"/>
                                        <p:tgtEl>
                                          <p:spTgt spid="4">
                                            <p:txEl>
                                              <p:pRg st="3" end="3"/>
                                            </p:txEl>
                                          </p:spTgt>
                                        </p:tgtEl>
                                        <p:attrNameLst>
                                          <p:attrName>ppt_x</p:attrName>
                                        </p:attrNameLst>
                                      </p:cBhvr>
                                      <p:tavLst>
                                        <p:tav tm="0">
                                          <p:val>
                                            <p:strVal val="#ppt_x"/>
                                          </p:val>
                                        </p:tav>
                                        <p:tav tm="100000">
                                          <p:val>
                                            <p:strVal val="#ppt_x"/>
                                          </p:val>
                                        </p:tav>
                                      </p:tavLst>
                                    </p:anim>
                                    <p:anim calcmode="lin" valueType="num">
                                      <p:cBhvr>
                                        <p:cTn id="25" dur="1000" fill="hold"/>
                                        <p:tgtEl>
                                          <p:spTgt spid="4">
                                            <p:txEl>
                                              <p:pRg st="3" end="3"/>
                                            </p:txEl>
                                          </p:spTgt>
                                        </p:tgtEl>
                                        <p:attrNameLst>
                                          <p:attrName>ppt_y</p:attrName>
                                        </p:attrNameLst>
                                      </p:cBhvr>
                                      <p:tavLst>
                                        <p:tav tm="0">
                                          <p:val>
                                            <p:strVal val="#ppt_y+.1"/>
                                          </p:val>
                                        </p:tav>
                                        <p:tav tm="100000">
                                          <p:val>
                                            <p:strVal val="#ppt_y"/>
                                          </p:val>
                                        </p:tav>
                                      </p:tavLst>
                                    </p:anim>
                                  </p:childTnLst>
                                </p:cTn>
                              </p:par>
                              <p:par>
                                <p:cTn id="26" presetID="42" presetClass="entr" presetSubtype="0" fill="hold" nodeType="withEffect">
                                  <p:stCondLst>
                                    <p:cond delay="0"/>
                                  </p:stCondLst>
                                  <p:childTnLst>
                                    <p:set>
                                      <p:cBhvr>
                                        <p:cTn id="27" dur="1" fill="hold">
                                          <p:stCondLst>
                                            <p:cond delay="0"/>
                                          </p:stCondLst>
                                        </p:cTn>
                                        <p:tgtEl>
                                          <p:spTgt spid="4">
                                            <p:txEl>
                                              <p:pRg st="4" end="4"/>
                                            </p:txEl>
                                          </p:spTgt>
                                        </p:tgtEl>
                                        <p:attrNameLst>
                                          <p:attrName>style.visibility</p:attrName>
                                        </p:attrNameLst>
                                      </p:cBhvr>
                                      <p:to>
                                        <p:strVal val="visible"/>
                                      </p:to>
                                    </p:set>
                                    <p:animEffect transition="in" filter="fade">
                                      <p:cBhvr>
                                        <p:cTn id="28" dur="1000"/>
                                        <p:tgtEl>
                                          <p:spTgt spid="4">
                                            <p:txEl>
                                              <p:pRg st="4" end="4"/>
                                            </p:txEl>
                                          </p:spTgt>
                                        </p:tgtEl>
                                      </p:cBhvr>
                                    </p:animEffect>
                                    <p:anim calcmode="lin" valueType="num">
                                      <p:cBhvr>
                                        <p:cTn id="29" dur="1000" fill="hold"/>
                                        <p:tgtEl>
                                          <p:spTgt spid="4">
                                            <p:txEl>
                                              <p:pRg st="4" end="4"/>
                                            </p:txEl>
                                          </p:spTgt>
                                        </p:tgtEl>
                                        <p:attrNameLst>
                                          <p:attrName>ppt_x</p:attrName>
                                        </p:attrNameLst>
                                      </p:cBhvr>
                                      <p:tavLst>
                                        <p:tav tm="0">
                                          <p:val>
                                            <p:strVal val="#ppt_x"/>
                                          </p:val>
                                        </p:tav>
                                        <p:tav tm="100000">
                                          <p:val>
                                            <p:strVal val="#ppt_x"/>
                                          </p:val>
                                        </p:tav>
                                      </p:tavLst>
                                    </p:anim>
                                    <p:anim calcmode="lin" valueType="num">
                                      <p:cBhvr>
                                        <p:cTn id="30" dur="1000" fill="hold"/>
                                        <p:tgtEl>
                                          <p:spTgt spid="4">
                                            <p:txEl>
                                              <p:pRg st="4" end="4"/>
                                            </p:txEl>
                                          </p:spTgt>
                                        </p:tgtEl>
                                        <p:attrNameLst>
                                          <p:attrName>ppt_y</p:attrName>
                                        </p:attrNameLst>
                                      </p:cBhvr>
                                      <p:tavLst>
                                        <p:tav tm="0">
                                          <p:val>
                                            <p:strVal val="#ppt_y+.1"/>
                                          </p:val>
                                        </p:tav>
                                        <p:tav tm="100000">
                                          <p:val>
                                            <p:strVal val="#ppt_y"/>
                                          </p:val>
                                        </p:tav>
                                      </p:tavLst>
                                    </p:anim>
                                  </p:childTnLst>
                                </p:cTn>
                              </p:par>
                              <p:par>
                                <p:cTn id="31" presetID="42" presetClass="entr" presetSubtype="0" fill="hold" nodeType="withEffect">
                                  <p:stCondLst>
                                    <p:cond delay="0"/>
                                  </p:stCondLst>
                                  <p:childTnLst>
                                    <p:set>
                                      <p:cBhvr>
                                        <p:cTn id="32" dur="1" fill="hold">
                                          <p:stCondLst>
                                            <p:cond delay="0"/>
                                          </p:stCondLst>
                                        </p:cTn>
                                        <p:tgtEl>
                                          <p:spTgt spid="4">
                                            <p:txEl>
                                              <p:pRg st="5" end="5"/>
                                            </p:txEl>
                                          </p:spTgt>
                                        </p:tgtEl>
                                        <p:attrNameLst>
                                          <p:attrName>style.visibility</p:attrName>
                                        </p:attrNameLst>
                                      </p:cBhvr>
                                      <p:to>
                                        <p:strVal val="visible"/>
                                      </p:to>
                                    </p:set>
                                    <p:animEffect transition="in" filter="fade">
                                      <p:cBhvr>
                                        <p:cTn id="33" dur="1000"/>
                                        <p:tgtEl>
                                          <p:spTgt spid="4">
                                            <p:txEl>
                                              <p:pRg st="5" end="5"/>
                                            </p:txEl>
                                          </p:spTgt>
                                        </p:tgtEl>
                                      </p:cBhvr>
                                    </p:animEffect>
                                    <p:anim calcmode="lin" valueType="num">
                                      <p:cBhvr>
                                        <p:cTn id="34" dur="1000" fill="hold"/>
                                        <p:tgtEl>
                                          <p:spTgt spid="4">
                                            <p:txEl>
                                              <p:pRg st="5" end="5"/>
                                            </p:txEl>
                                          </p:spTgt>
                                        </p:tgtEl>
                                        <p:attrNameLst>
                                          <p:attrName>ppt_x</p:attrName>
                                        </p:attrNameLst>
                                      </p:cBhvr>
                                      <p:tavLst>
                                        <p:tav tm="0">
                                          <p:val>
                                            <p:strVal val="#ppt_x"/>
                                          </p:val>
                                        </p:tav>
                                        <p:tav tm="100000">
                                          <p:val>
                                            <p:strVal val="#ppt_x"/>
                                          </p:val>
                                        </p:tav>
                                      </p:tavLst>
                                    </p:anim>
                                    <p:anim calcmode="lin" valueType="num">
                                      <p:cBhvr>
                                        <p:cTn id="35" dur="1000" fill="hold"/>
                                        <p:tgtEl>
                                          <p:spTgt spid="4">
                                            <p:txEl>
                                              <p:pRg st="5" end="5"/>
                                            </p:txEl>
                                          </p:spTgt>
                                        </p:tgtEl>
                                        <p:attrNameLst>
                                          <p:attrName>ppt_y</p:attrName>
                                        </p:attrNameLst>
                                      </p:cBhvr>
                                      <p:tavLst>
                                        <p:tav tm="0">
                                          <p:val>
                                            <p:strVal val="#ppt_y+.1"/>
                                          </p:val>
                                        </p:tav>
                                        <p:tav tm="100000">
                                          <p:val>
                                            <p:strVal val="#ppt_y"/>
                                          </p:val>
                                        </p:tav>
                                      </p:tavLst>
                                    </p:anim>
                                  </p:childTnLst>
                                </p:cTn>
                              </p:par>
                              <p:par>
                                <p:cTn id="36" presetID="42" presetClass="entr" presetSubtype="0" fill="hold" nodeType="withEffect">
                                  <p:stCondLst>
                                    <p:cond delay="0"/>
                                  </p:stCondLst>
                                  <p:childTnLst>
                                    <p:set>
                                      <p:cBhvr>
                                        <p:cTn id="37" dur="1" fill="hold">
                                          <p:stCondLst>
                                            <p:cond delay="0"/>
                                          </p:stCondLst>
                                        </p:cTn>
                                        <p:tgtEl>
                                          <p:spTgt spid="4">
                                            <p:txEl>
                                              <p:pRg st="6" end="6"/>
                                            </p:txEl>
                                          </p:spTgt>
                                        </p:tgtEl>
                                        <p:attrNameLst>
                                          <p:attrName>style.visibility</p:attrName>
                                        </p:attrNameLst>
                                      </p:cBhvr>
                                      <p:to>
                                        <p:strVal val="visible"/>
                                      </p:to>
                                    </p:set>
                                    <p:animEffect transition="in" filter="fade">
                                      <p:cBhvr>
                                        <p:cTn id="38" dur="1000"/>
                                        <p:tgtEl>
                                          <p:spTgt spid="4">
                                            <p:txEl>
                                              <p:pRg st="6" end="6"/>
                                            </p:txEl>
                                          </p:spTgt>
                                        </p:tgtEl>
                                      </p:cBhvr>
                                    </p:animEffect>
                                    <p:anim calcmode="lin" valueType="num">
                                      <p:cBhvr>
                                        <p:cTn id="39" dur="1000" fill="hold"/>
                                        <p:tgtEl>
                                          <p:spTgt spid="4">
                                            <p:txEl>
                                              <p:pRg st="6" end="6"/>
                                            </p:txEl>
                                          </p:spTgt>
                                        </p:tgtEl>
                                        <p:attrNameLst>
                                          <p:attrName>ppt_x</p:attrName>
                                        </p:attrNameLst>
                                      </p:cBhvr>
                                      <p:tavLst>
                                        <p:tav tm="0">
                                          <p:val>
                                            <p:strVal val="#ppt_x"/>
                                          </p:val>
                                        </p:tav>
                                        <p:tav tm="100000">
                                          <p:val>
                                            <p:strVal val="#ppt_x"/>
                                          </p:val>
                                        </p:tav>
                                      </p:tavLst>
                                    </p:anim>
                                    <p:anim calcmode="lin" valueType="num">
                                      <p:cBhvr>
                                        <p:cTn id="40" dur="1000" fill="hold"/>
                                        <p:tgtEl>
                                          <p:spTgt spid="4">
                                            <p:txEl>
                                              <p:pRg st="6" end="6"/>
                                            </p:txEl>
                                          </p:spTgt>
                                        </p:tgtEl>
                                        <p:attrNameLst>
                                          <p:attrName>ppt_y</p:attrName>
                                        </p:attrNameLst>
                                      </p:cBhvr>
                                      <p:tavLst>
                                        <p:tav tm="0">
                                          <p:val>
                                            <p:strVal val="#ppt_y+.1"/>
                                          </p:val>
                                        </p:tav>
                                        <p:tav tm="100000">
                                          <p:val>
                                            <p:strVal val="#ppt_y"/>
                                          </p:val>
                                        </p:tav>
                                      </p:tavLst>
                                    </p:anim>
                                  </p:childTnLst>
                                </p:cTn>
                              </p:par>
                              <p:par>
                                <p:cTn id="41" presetID="42" presetClass="entr" presetSubtype="0" fill="hold" nodeType="withEffect">
                                  <p:stCondLst>
                                    <p:cond delay="0"/>
                                  </p:stCondLst>
                                  <p:childTnLst>
                                    <p:set>
                                      <p:cBhvr>
                                        <p:cTn id="42" dur="1" fill="hold">
                                          <p:stCondLst>
                                            <p:cond delay="0"/>
                                          </p:stCondLst>
                                        </p:cTn>
                                        <p:tgtEl>
                                          <p:spTgt spid="4">
                                            <p:txEl>
                                              <p:pRg st="7" end="7"/>
                                            </p:txEl>
                                          </p:spTgt>
                                        </p:tgtEl>
                                        <p:attrNameLst>
                                          <p:attrName>style.visibility</p:attrName>
                                        </p:attrNameLst>
                                      </p:cBhvr>
                                      <p:to>
                                        <p:strVal val="visible"/>
                                      </p:to>
                                    </p:set>
                                    <p:animEffect transition="in" filter="fade">
                                      <p:cBhvr>
                                        <p:cTn id="43" dur="1000"/>
                                        <p:tgtEl>
                                          <p:spTgt spid="4">
                                            <p:txEl>
                                              <p:pRg st="7" end="7"/>
                                            </p:txEl>
                                          </p:spTgt>
                                        </p:tgtEl>
                                      </p:cBhvr>
                                    </p:animEffect>
                                    <p:anim calcmode="lin" valueType="num">
                                      <p:cBhvr>
                                        <p:cTn id="44" dur="1000" fill="hold"/>
                                        <p:tgtEl>
                                          <p:spTgt spid="4">
                                            <p:txEl>
                                              <p:pRg st="7" end="7"/>
                                            </p:txEl>
                                          </p:spTgt>
                                        </p:tgtEl>
                                        <p:attrNameLst>
                                          <p:attrName>ppt_x</p:attrName>
                                        </p:attrNameLst>
                                      </p:cBhvr>
                                      <p:tavLst>
                                        <p:tav tm="0">
                                          <p:val>
                                            <p:strVal val="#ppt_x"/>
                                          </p:val>
                                        </p:tav>
                                        <p:tav tm="100000">
                                          <p:val>
                                            <p:strVal val="#ppt_x"/>
                                          </p:val>
                                        </p:tav>
                                      </p:tavLst>
                                    </p:anim>
                                    <p:anim calcmode="lin" valueType="num">
                                      <p:cBhvr>
                                        <p:cTn id="45" dur="1000" fill="hold"/>
                                        <p:tgtEl>
                                          <p:spTgt spid="4">
                                            <p:txEl>
                                              <p:pRg st="7" end="7"/>
                                            </p:txEl>
                                          </p:spTgt>
                                        </p:tgtEl>
                                        <p:attrNameLst>
                                          <p:attrName>ppt_y</p:attrName>
                                        </p:attrNameLst>
                                      </p:cBhvr>
                                      <p:tavLst>
                                        <p:tav tm="0">
                                          <p:val>
                                            <p:strVal val="#ppt_y+.1"/>
                                          </p:val>
                                        </p:tav>
                                        <p:tav tm="100000">
                                          <p:val>
                                            <p:strVal val="#ppt_y"/>
                                          </p:val>
                                        </p:tav>
                                      </p:tavLst>
                                    </p:anim>
                                  </p:childTnLst>
                                </p:cTn>
                              </p:par>
                              <p:par>
                                <p:cTn id="46" presetID="42" presetClass="entr" presetSubtype="0" fill="hold" nodeType="withEffect">
                                  <p:stCondLst>
                                    <p:cond delay="0"/>
                                  </p:stCondLst>
                                  <p:childTnLst>
                                    <p:set>
                                      <p:cBhvr>
                                        <p:cTn id="47" dur="1" fill="hold">
                                          <p:stCondLst>
                                            <p:cond delay="0"/>
                                          </p:stCondLst>
                                        </p:cTn>
                                        <p:tgtEl>
                                          <p:spTgt spid="4">
                                            <p:txEl>
                                              <p:pRg st="8" end="8"/>
                                            </p:txEl>
                                          </p:spTgt>
                                        </p:tgtEl>
                                        <p:attrNameLst>
                                          <p:attrName>style.visibility</p:attrName>
                                        </p:attrNameLst>
                                      </p:cBhvr>
                                      <p:to>
                                        <p:strVal val="visible"/>
                                      </p:to>
                                    </p:set>
                                    <p:animEffect transition="in" filter="fade">
                                      <p:cBhvr>
                                        <p:cTn id="48" dur="1000"/>
                                        <p:tgtEl>
                                          <p:spTgt spid="4">
                                            <p:txEl>
                                              <p:pRg st="8" end="8"/>
                                            </p:txEl>
                                          </p:spTgt>
                                        </p:tgtEl>
                                      </p:cBhvr>
                                    </p:animEffect>
                                    <p:anim calcmode="lin" valueType="num">
                                      <p:cBhvr>
                                        <p:cTn id="49" dur="1000" fill="hold"/>
                                        <p:tgtEl>
                                          <p:spTgt spid="4">
                                            <p:txEl>
                                              <p:pRg st="8" end="8"/>
                                            </p:txEl>
                                          </p:spTgt>
                                        </p:tgtEl>
                                        <p:attrNameLst>
                                          <p:attrName>ppt_x</p:attrName>
                                        </p:attrNameLst>
                                      </p:cBhvr>
                                      <p:tavLst>
                                        <p:tav tm="0">
                                          <p:val>
                                            <p:strVal val="#ppt_x"/>
                                          </p:val>
                                        </p:tav>
                                        <p:tav tm="100000">
                                          <p:val>
                                            <p:strVal val="#ppt_x"/>
                                          </p:val>
                                        </p:tav>
                                      </p:tavLst>
                                    </p:anim>
                                    <p:anim calcmode="lin" valueType="num">
                                      <p:cBhvr>
                                        <p:cTn id="50" dur="1000" fill="hold"/>
                                        <p:tgtEl>
                                          <p:spTgt spid="4">
                                            <p:txEl>
                                              <p:pRg st="8" end="8"/>
                                            </p:txEl>
                                          </p:spTgt>
                                        </p:tgtEl>
                                        <p:attrNameLst>
                                          <p:attrName>ppt_y</p:attrName>
                                        </p:attrNameLst>
                                      </p:cBhvr>
                                      <p:tavLst>
                                        <p:tav tm="0">
                                          <p:val>
                                            <p:strVal val="#ppt_y+.1"/>
                                          </p:val>
                                        </p:tav>
                                        <p:tav tm="100000">
                                          <p:val>
                                            <p:strVal val="#ppt_y"/>
                                          </p:val>
                                        </p:tav>
                                      </p:tavLst>
                                    </p:anim>
                                  </p:childTnLst>
                                </p:cTn>
                              </p:par>
                              <p:par>
                                <p:cTn id="51" presetID="42" presetClass="entr" presetSubtype="0" fill="hold" nodeType="withEffect">
                                  <p:stCondLst>
                                    <p:cond delay="0"/>
                                  </p:stCondLst>
                                  <p:childTnLst>
                                    <p:set>
                                      <p:cBhvr>
                                        <p:cTn id="52" dur="1" fill="hold">
                                          <p:stCondLst>
                                            <p:cond delay="0"/>
                                          </p:stCondLst>
                                        </p:cTn>
                                        <p:tgtEl>
                                          <p:spTgt spid="4">
                                            <p:txEl>
                                              <p:pRg st="9" end="9"/>
                                            </p:txEl>
                                          </p:spTgt>
                                        </p:tgtEl>
                                        <p:attrNameLst>
                                          <p:attrName>style.visibility</p:attrName>
                                        </p:attrNameLst>
                                      </p:cBhvr>
                                      <p:to>
                                        <p:strVal val="visible"/>
                                      </p:to>
                                    </p:set>
                                    <p:animEffect transition="in" filter="fade">
                                      <p:cBhvr>
                                        <p:cTn id="53" dur="1000"/>
                                        <p:tgtEl>
                                          <p:spTgt spid="4">
                                            <p:txEl>
                                              <p:pRg st="9" end="9"/>
                                            </p:txEl>
                                          </p:spTgt>
                                        </p:tgtEl>
                                      </p:cBhvr>
                                    </p:animEffect>
                                    <p:anim calcmode="lin" valueType="num">
                                      <p:cBhvr>
                                        <p:cTn id="54" dur="1000" fill="hold"/>
                                        <p:tgtEl>
                                          <p:spTgt spid="4">
                                            <p:txEl>
                                              <p:pRg st="9" end="9"/>
                                            </p:txEl>
                                          </p:spTgt>
                                        </p:tgtEl>
                                        <p:attrNameLst>
                                          <p:attrName>ppt_x</p:attrName>
                                        </p:attrNameLst>
                                      </p:cBhvr>
                                      <p:tavLst>
                                        <p:tav tm="0">
                                          <p:val>
                                            <p:strVal val="#ppt_x"/>
                                          </p:val>
                                        </p:tav>
                                        <p:tav tm="100000">
                                          <p:val>
                                            <p:strVal val="#ppt_x"/>
                                          </p:val>
                                        </p:tav>
                                      </p:tavLst>
                                    </p:anim>
                                    <p:anim calcmode="lin" valueType="num">
                                      <p:cBhvr>
                                        <p:cTn id="55" dur="1000" fill="hold"/>
                                        <p:tgtEl>
                                          <p:spTgt spid="4">
                                            <p:txEl>
                                              <p:pRg st="9" end="9"/>
                                            </p:txEl>
                                          </p:spTgt>
                                        </p:tgtEl>
                                        <p:attrNameLst>
                                          <p:attrName>ppt_y</p:attrName>
                                        </p:attrNameLst>
                                      </p:cBhvr>
                                      <p:tavLst>
                                        <p:tav tm="0">
                                          <p:val>
                                            <p:strVal val="#ppt_y+.1"/>
                                          </p:val>
                                        </p:tav>
                                        <p:tav tm="100000">
                                          <p:val>
                                            <p:strVal val="#ppt_y"/>
                                          </p:val>
                                        </p:tav>
                                      </p:tavLst>
                                    </p:anim>
                                  </p:childTnLst>
                                </p:cTn>
                              </p:par>
                              <p:par>
                                <p:cTn id="56" presetID="42" presetClass="entr" presetSubtype="0" fill="hold" nodeType="withEffect">
                                  <p:stCondLst>
                                    <p:cond delay="0"/>
                                  </p:stCondLst>
                                  <p:childTnLst>
                                    <p:set>
                                      <p:cBhvr>
                                        <p:cTn id="57" dur="1" fill="hold">
                                          <p:stCondLst>
                                            <p:cond delay="0"/>
                                          </p:stCondLst>
                                        </p:cTn>
                                        <p:tgtEl>
                                          <p:spTgt spid="4">
                                            <p:txEl>
                                              <p:pRg st="10" end="10"/>
                                            </p:txEl>
                                          </p:spTgt>
                                        </p:tgtEl>
                                        <p:attrNameLst>
                                          <p:attrName>style.visibility</p:attrName>
                                        </p:attrNameLst>
                                      </p:cBhvr>
                                      <p:to>
                                        <p:strVal val="visible"/>
                                      </p:to>
                                    </p:set>
                                    <p:animEffect transition="in" filter="fade">
                                      <p:cBhvr>
                                        <p:cTn id="58" dur="1000"/>
                                        <p:tgtEl>
                                          <p:spTgt spid="4">
                                            <p:txEl>
                                              <p:pRg st="10" end="10"/>
                                            </p:txEl>
                                          </p:spTgt>
                                        </p:tgtEl>
                                      </p:cBhvr>
                                    </p:animEffect>
                                    <p:anim calcmode="lin" valueType="num">
                                      <p:cBhvr>
                                        <p:cTn id="59" dur="1000" fill="hold"/>
                                        <p:tgtEl>
                                          <p:spTgt spid="4">
                                            <p:txEl>
                                              <p:pRg st="10" end="10"/>
                                            </p:txEl>
                                          </p:spTgt>
                                        </p:tgtEl>
                                        <p:attrNameLst>
                                          <p:attrName>ppt_x</p:attrName>
                                        </p:attrNameLst>
                                      </p:cBhvr>
                                      <p:tavLst>
                                        <p:tav tm="0">
                                          <p:val>
                                            <p:strVal val="#ppt_x"/>
                                          </p:val>
                                        </p:tav>
                                        <p:tav tm="100000">
                                          <p:val>
                                            <p:strVal val="#ppt_x"/>
                                          </p:val>
                                        </p:tav>
                                      </p:tavLst>
                                    </p:anim>
                                    <p:anim calcmode="lin" valueType="num">
                                      <p:cBhvr>
                                        <p:cTn id="60" dur="1000" fill="hold"/>
                                        <p:tgtEl>
                                          <p:spTgt spid="4">
                                            <p:txEl>
                                              <p:pRg st="10" end="10"/>
                                            </p:txEl>
                                          </p:spTgt>
                                        </p:tgtEl>
                                        <p:attrNameLst>
                                          <p:attrName>ppt_y</p:attrName>
                                        </p:attrNameLst>
                                      </p:cBhvr>
                                      <p:tavLst>
                                        <p:tav tm="0">
                                          <p:val>
                                            <p:strVal val="#ppt_y+.1"/>
                                          </p:val>
                                        </p:tav>
                                        <p:tav tm="100000">
                                          <p:val>
                                            <p:strVal val="#ppt_y"/>
                                          </p:val>
                                        </p:tav>
                                      </p:tavLst>
                                    </p:anim>
                                  </p:childTnLst>
                                </p:cTn>
                              </p:par>
                              <p:par>
                                <p:cTn id="61" presetID="42" presetClass="entr" presetSubtype="0" fill="hold" nodeType="withEffect">
                                  <p:stCondLst>
                                    <p:cond delay="0"/>
                                  </p:stCondLst>
                                  <p:childTnLst>
                                    <p:set>
                                      <p:cBhvr>
                                        <p:cTn id="62" dur="1" fill="hold">
                                          <p:stCondLst>
                                            <p:cond delay="0"/>
                                          </p:stCondLst>
                                        </p:cTn>
                                        <p:tgtEl>
                                          <p:spTgt spid="4">
                                            <p:txEl>
                                              <p:pRg st="11" end="11"/>
                                            </p:txEl>
                                          </p:spTgt>
                                        </p:tgtEl>
                                        <p:attrNameLst>
                                          <p:attrName>style.visibility</p:attrName>
                                        </p:attrNameLst>
                                      </p:cBhvr>
                                      <p:to>
                                        <p:strVal val="visible"/>
                                      </p:to>
                                    </p:set>
                                    <p:animEffect transition="in" filter="fade">
                                      <p:cBhvr>
                                        <p:cTn id="63" dur="1000"/>
                                        <p:tgtEl>
                                          <p:spTgt spid="4">
                                            <p:txEl>
                                              <p:pRg st="11" end="11"/>
                                            </p:txEl>
                                          </p:spTgt>
                                        </p:tgtEl>
                                      </p:cBhvr>
                                    </p:animEffect>
                                    <p:anim calcmode="lin" valueType="num">
                                      <p:cBhvr>
                                        <p:cTn id="64" dur="1000" fill="hold"/>
                                        <p:tgtEl>
                                          <p:spTgt spid="4">
                                            <p:txEl>
                                              <p:pRg st="11" end="11"/>
                                            </p:txEl>
                                          </p:spTgt>
                                        </p:tgtEl>
                                        <p:attrNameLst>
                                          <p:attrName>ppt_x</p:attrName>
                                        </p:attrNameLst>
                                      </p:cBhvr>
                                      <p:tavLst>
                                        <p:tav tm="0">
                                          <p:val>
                                            <p:strVal val="#ppt_x"/>
                                          </p:val>
                                        </p:tav>
                                        <p:tav tm="100000">
                                          <p:val>
                                            <p:strVal val="#ppt_x"/>
                                          </p:val>
                                        </p:tav>
                                      </p:tavLst>
                                    </p:anim>
                                    <p:anim calcmode="lin" valueType="num">
                                      <p:cBhvr>
                                        <p:cTn id="65" dur="1000" fill="hold"/>
                                        <p:tgtEl>
                                          <p:spTgt spid="4">
                                            <p:txEl>
                                              <p:pRg st="11" end="11"/>
                                            </p:txEl>
                                          </p:spTgt>
                                        </p:tgtEl>
                                        <p:attrNameLst>
                                          <p:attrName>ppt_y</p:attrName>
                                        </p:attrNameLst>
                                      </p:cBhvr>
                                      <p:tavLst>
                                        <p:tav tm="0">
                                          <p:val>
                                            <p:strVal val="#ppt_y+.1"/>
                                          </p:val>
                                        </p:tav>
                                        <p:tav tm="100000">
                                          <p:val>
                                            <p:strVal val="#ppt_y"/>
                                          </p:val>
                                        </p:tav>
                                      </p:tavLst>
                                    </p:anim>
                                  </p:childTnLst>
                                </p:cTn>
                              </p:par>
                              <p:par>
                                <p:cTn id="66" presetID="42" presetClass="entr" presetSubtype="0" fill="hold" nodeType="withEffect">
                                  <p:stCondLst>
                                    <p:cond delay="0"/>
                                  </p:stCondLst>
                                  <p:childTnLst>
                                    <p:set>
                                      <p:cBhvr>
                                        <p:cTn id="67" dur="1" fill="hold">
                                          <p:stCondLst>
                                            <p:cond delay="0"/>
                                          </p:stCondLst>
                                        </p:cTn>
                                        <p:tgtEl>
                                          <p:spTgt spid="4">
                                            <p:txEl>
                                              <p:pRg st="12" end="12"/>
                                            </p:txEl>
                                          </p:spTgt>
                                        </p:tgtEl>
                                        <p:attrNameLst>
                                          <p:attrName>style.visibility</p:attrName>
                                        </p:attrNameLst>
                                      </p:cBhvr>
                                      <p:to>
                                        <p:strVal val="visible"/>
                                      </p:to>
                                    </p:set>
                                    <p:animEffect transition="in" filter="fade">
                                      <p:cBhvr>
                                        <p:cTn id="68" dur="1000"/>
                                        <p:tgtEl>
                                          <p:spTgt spid="4">
                                            <p:txEl>
                                              <p:pRg st="12" end="12"/>
                                            </p:txEl>
                                          </p:spTgt>
                                        </p:tgtEl>
                                      </p:cBhvr>
                                    </p:animEffect>
                                    <p:anim calcmode="lin" valueType="num">
                                      <p:cBhvr>
                                        <p:cTn id="69" dur="1000" fill="hold"/>
                                        <p:tgtEl>
                                          <p:spTgt spid="4">
                                            <p:txEl>
                                              <p:pRg st="12" end="12"/>
                                            </p:txEl>
                                          </p:spTgt>
                                        </p:tgtEl>
                                        <p:attrNameLst>
                                          <p:attrName>ppt_x</p:attrName>
                                        </p:attrNameLst>
                                      </p:cBhvr>
                                      <p:tavLst>
                                        <p:tav tm="0">
                                          <p:val>
                                            <p:strVal val="#ppt_x"/>
                                          </p:val>
                                        </p:tav>
                                        <p:tav tm="100000">
                                          <p:val>
                                            <p:strVal val="#ppt_x"/>
                                          </p:val>
                                        </p:tav>
                                      </p:tavLst>
                                    </p:anim>
                                    <p:anim calcmode="lin" valueType="num">
                                      <p:cBhvr>
                                        <p:cTn id="70" dur="1000" fill="hold"/>
                                        <p:tgtEl>
                                          <p:spTgt spid="4">
                                            <p:txEl>
                                              <p:pRg st="12" end="12"/>
                                            </p:txEl>
                                          </p:spTgt>
                                        </p:tgtEl>
                                        <p:attrNameLst>
                                          <p:attrName>ppt_y</p:attrName>
                                        </p:attrNameLst>
                                      </p:cBhvr>
                                      <p:tavLst>
                                        <p:tav tm="0">
                                          <p:val>
                                            <p:strVal val="#ppt_y+.1"/>
                                          </p:val>
                                        </p:tav>
                                        <p:tav tm="100000">
                                          <p:val>
                                            <p:strVal val="#ppt_y"/>
                                          </p:val>
                                        </p:tav>
                                      </p:tavLst>
                                    </p:anim>
                                  </p:childTnLst>
                                </p:cTn>
                              </p:par>
                              <p:par>
                                <p:cTn id="71" presetID="42" presetClass="entr" presetSubtype="0" fill="hold" nodeType="withEffect">
                                  <p:stCondLst>
                                    <p:cond delay="0"/>
                                  </p:stCondLst>
                                  <p:childTnLst>
                                    <p:set>
                                      <p:cBhvr>
                                        <p:cTn id="72" dur="1" fill="hold">
                                          <p:stCondLst>
                                            <p:cond delay="0"/>
                                          </p:stCondLst>
                                        </p:cTn>
                                        <p:tgtEl>
                                          <p:spTgt spid="4">
                                            <p:txEl>
                                              <p:pRg st="13" end="13"/>
                                            </p:txEl>
                                          </p:spTgt>
                                        </p:tgtEl>
                                        <p:attrNameLst>
                                          <p:attrName>style.visibility</p:attrName>
                                        </p:attrNameLst>
                                      </p:cBhvr>
                                      <p:to>
                                        <p:strVal val="visible"/>
                                      </p:to>
                                    </p:set>
                                    <p:animEffect transition="in" filter="fade">
                                      <p:cBhvr>
                                        <p:cTn id="73" dur="1000"/>
                                        <p:tgtEl>
                                          <p:spTgt spid="4">
                                            <p:txEl>
                                              <p:pRg st="13" end="13"/>
                                            </p:txEl>
                                          </p:spTgt>
                                        </p:tgtEl>
                                      </p:cBhvr>
                                    </p:animEffect>
                                    <p:anim calcmode="lin" valueType="num">
                                      <p:cBhvr>
                                        <p:cTn id="74" dur="1000" fill="hold"/>
                                        <p:tgtEl>
                                          <p:spTgt spid="4">
                                            <p:txEl>
                                              <p:pRg st="13" end="13"/>
                                            </p:txEl>
                                          </p:spTgt>
                                        </p:tgtEl>
                                        <p:attrNameLst>
                                          <p:attrName>ppt_x</p:attrName>
                                        </p:attrNameLst>
                                      </p:cBhvr>
                                      <p:tavLst>
                                        <p:tav tm="0">
                                          <p:val>
                                            <p:strVal val="#ppt_x"/>
                                          </p:val>
                                        </p:tav>
                                        <p:tav tm="100000">
                                          <p:val>
                                            <p:strVal val="#ppt_x"/>
                                          </p:val>
                                        </p:tav>
                                      </p:tavLst>
                                    </p:anim>
                                    <p:anim calcmode="lin" valueType="num">
                                      <p:cBhvr>
                                        <p:cTn id="75" dur="1000" fill="hold"/>
                                        <p:tgtEl>
                                          <p:spTgt spid="4">
                                            <p:txEl>
                                              <p:pRg st="13" end="13"/>
                                            </p:txEl>
                                          </p:spTgt>
                                        </p:tgtEl>
                                        <p:attrNameLst>
                                          <p:attrName>ppt_y</p:attrName>
                                        </p:attrNameLst>
                                      </p:cBhvr>
                                      <p:tavLst>
                                        <p:tav tm="0">
                                          <p:val>
                                            <p:strVal val="#ppt_y+.1"/>
                                          </p:val>
                                        </p:tav>
                                        <p:tav tm="100000">
                                          <p:val>
                                            <p:strVal val="#ppt_y"/>
                                          </p:val>
                                        </p:tav>
                                      </p:tavLst>
                                    </p:anim>
                                  </p:childTnLst>
                                </p:cTn>
                              </p:par>
                              <p:par>
                                <p:cTn id="76" presetID="42" presetClass="entr" presetSubtype="0" fill="hold" nodeType="withEffect">
                                  <p:stCondLst>
                                    <p:cond delay="0"/>
                                  </p:stCondLst>
                                  <p:childTnLst>
                                    <p:set>
                                      <p:cBhvr>
                                        <p:cTn id="77" dur="1" fill="hold">
                                          <p:stCondLst>
                                            <p:cond delay="0"/>
                                          </p:stCondLst>
                                        </p:cTn>
                                        <p:tgtEl>
                                          <p:spTgt spid="4">
                                            <p:txEl>
                                              <p:pRg st="14" end="14"/>
                                            </p:txEl>
                                          </p:spTgt>
                                        </p:tgtEl>
                                        <p:attrNameLst>
                                          <p:attrName>style.visibility</p:attrName>
                                        </p:attrNameLst>
                                      </p:cBhvr>
                                      <p:to>
                                        <p:strVal val="visible"/>
                                      </p:to>
                                    </p:set>
                                    <p:animEffect transition="in" filter="fade">
                                      <p:cBhvr>
                                        <p:cTn id="78" dur="1000"/>
                                        <p:tgtEl>
                                          <p:spTgt spid="4">
                                            <p:txEl>
                                              <p:pRg st="14" end="14"/>
                                            </p:txEl>
                                          </p:spTgt>
                                        </p:tgtEl>
                                      </p:cBhvr>
                                    </p:animEffect>
                                    <p:anim calcmode="lin" valueType="num">
                                      <p:cBhvr>
                                        <p:cTn id="79" dur="1000" fill="hold"/>
                                        <p:tgtEl>
                                          <p:spTgt spid="4">
                                            <p:txEl>
                                              <p:pRg st="14" end="14"/>
                                            </p:txEl>
                                          </p:spTgt>
                                        </p:tgtEl>
                                        <p:attrNameLst>
                                          <p:attrName>ppt_x</p:attrName>
                                        </p:attrNameLst>
                                      </p:cBhvr>
                                      <p:tavLst>
                                        <p:tav tm="0">
                                          <p:val>
                                            <p:strVal val="#ppt_x"/>
                                          </p:val>
                                        </p:tav>
                                        <p:tav tm="100000">
                                          <p:val>
                                            <p:strVal val="#ppt_x"/>
                                          </p:val>
                                        </p:tav>
                                      </p:tavLst>
                                    </p:anim>
                                    <p:anim calcmode="lin" valueType="num">
                                      <p:cBhvr>
                                        <p:cTn id="80" dur="1000" fill="hold"/>
                                        <p:tgtEl>
                                          <p:spTgt spid="4">
                                            <p:txEl>
                                              <p:pRg st="14" end="14"/>
                                            </p:txEl>
                                          </p:spTgt>
                                        </p:tgtEl>
                                        <p:attrNameLst>
                                          <p:attrName>ppt_y</p:attrName>
                                        </p:attrNameLst>
                                      </p:cBhvr>
                                      <p:tavLst>
                                        <p:tav tm="0">
                                          <p:val>
                                            <p:strVal val="#ppt_y+.1"/>
                                          </p:val>
                                        </p:tav>
                                        <p:tav tm="100000">
                                          <p:val>
                                            <p:strVal val="#ppt_y"/>
                                          </p:val>
                                        </p:tav>
                                      </p:tavLst>
                                    </p:anim>
                                  </p:childTnLst>
                                </p:cTn>
                              </p:par>
                              <p:par>
                                <p:cTn id="81" presetID="42" presetClass="entr" presetSubtype="0" fill="hold" nodeType="withEffect">
                                  <p:stCondLst>
                                    <p:cond delay="0"/>
                                  </p:stCondLst>
                                  <p:childTnLst>
                                    <p:set>
                                      <p:cBhvr>
                                        <p:cTn id="82" dur="1" fill="hold">
                                          <p:stCondLst>
                                            <p:cond delay="0"/>
                                          </p:stCondLst>
                                        </p:cTn>
                                        <p:tgtEl>
                                          <p:spTgt spid="4">
                                            <p:txEl>
                                              <p:pRg st="15" end="15"/>
                                            </p:txEl>
                                          </p:spTgt>
                                        </p:tgtEl>
                                        <p:attrNameLst>
                                          <p:attrName>style.visibility</p:attrName>
                                        </p:attrNameLst>
                                      </p:cBhvr>
                                      <p:to>
                                        <p:strVal val="visible"/>
                                      </p:to>
                                    </p:set>
                                    <p:animEffect transition="in" filter="fade">
                                      <p:cBhvr>
                                        <p:cTn id="83" dur="1000"/>
                                        <p:tgtEl>
                                          <p:spTgt spid="4">
                                            <p:txEl>
                                              <p:pRg st="15" end="15"/>
                                            </p:txEl>
                                          </p:spTgt>
                                        </p:tgtEl>
                                      </p:cBhvr>
                                    </p:animEffect>
                                    <p:anim calcmode="lin" valueType="num">
                                      <p:cBhvr>
                                        <p:cTn id="84" dur="1000" fill="hold"/>
                                        <p:tgtEl>
                                          <p:spTgt spid="4">
                                            <p:txEl>
                                              <p:pRg st="15" end="15"/>
                                            </p:txEl>
                                          </p:spTgt>
                                        </p:tgtEl>
                                        <p:attrNameLst>
                                          <p:attrName>ppt_x</p:attrName>
                                        </p:attrNameLst>
                                      </p:cBhvr>
                                      <p:tavLst>
                                        <p:tav tm="0">
                                          <p:val>
                                            <p:strVal val="#ppt_x"/>
                                          </p:val>
                                        </p:tav>
                                        <p:tav tm="100000">
                                          <p:val>
                                            <p:strVal val="#ppt_x"/>
                                          </p:val>
                                        </p:tav>
                                      </p:tavLst>
                                    </p:anim>
                                    <p:anim calcmode="lin" valueType="num">
                                      <p:cBhvr>
                                        <p:cTn id="85" dur="1000" fill="hold"/>
                                        <p:tgtEl>
                                          <p:spTgt spid="4">
                                            <p:txEl>
                                              <p:pRg st="15" end="15"/>
                                            </p:txEl>
                                          </p:spTgt>
                                        </p:tgtEl>
                                        <p:attrNameLst>
                                          <p:attrName>ppt_y</p:attrName>
                                        </p:attrNameLst>
                                      </p:cBhvr>
                                      <p:tavLst>
                                        <p:tav tm="0">
                                          <p:val>
                                            <p:strVal val="#ppt_y+.1"/>
                                          </p:val>
                                        </p:tav>
                                        <p:tav tm="100000">
                                          <p:val>
                                            <p:strVal val="#ppt_y"/>
                                          </p:val>
                                        </p:tav>
                                      </p:tavLst>
                                    </p:anim>
                                  </p:childTnLst>
                                </p:cTn>
                              </p:par>
                              <p:par>
                                <p:cTn id="86" presetID="42" presetClass="entr" presetSubtype="0" fill="hold" nodeType="withEffect">
                                  <p:stCondLst>
                                    <p:cond delay="0"/>
                                  </p:stCondLst>
                                  <p:childTnLst>
                                    <p:set>
                                      <p:cBhvr>
                                        <p:cTn id="87" dur="1" fill="hold">
                                          <p:stCondLst>
                                            <p:cond delay="0"/>
                                          </p:stCondLst>
                                        </p:cTn>
                                        <p:tgtEl>
                                          <p:spTgt spid="4">
                                            <p:txEl>
                                              <p:pRg st="16" end="16"/>
                                            </p:txEl>
                                          </p:spTgt>
                                        </p:tgtEl>
                                        <p:attrNameLst>
                                          <p:attrName>style.visibility</p:attrName>
                                        </p:attrNameLst>
                                      </p:cBhvr>
                                      <p:to>
                                        <p:strVal val="visible"/>
                                      </p:to>
                                    </p:set>
                                    <p:animEffect transition="in" filter="fade">
                                      <p:cBhvr>
                                        <p:cTn id="88" dur="1000"/>
                                        <p:tgtEl>
                                          <p:spTgt spid="4">
                                            <p:txEl>
                                              <p:pRg st="16" end="16"/>
                                            </p:txEl>
                                          </p:spTgt>
                                        </p:tgtEl>
                                      </p:cBhvr>
                                    </p:animEffect>
                                    <p:anim calcmode="lin" valueType="num">
                                      <p:cBhvr>
                                        <p:cTn id="89" dur="1000" fill="hold"/>
                                        <p:tgtEl>
                                          <p:spTgt spid="4">
                                            <p:txEl>
                                              <p:pRg st="16" end="16"/>
                                            </p:txEl>
                                          </p:spTgt>
                                        </p:tgtEl>
                                        <p:attrNameLst>
                                          <p:attrName>ppt_x</p:attrName>
                                        </p:attrNameLst>
                                      </p:cBhvr>
                                      <p:tavLst>
                                        <p:tav tm="0">
                                          <p:val>
                                            <p:strVal val="#ppt_x"/>
                                          </p:val>
                                        </p:tav>
                                        <p:tav tm="100000">
                                          <p:val>
                                            <p:strVal val="#ppt_x"/>
                                          </p:val>
                                        </p:tav>
                                      </p:tavLst>
                                    </p:anim>
                                    <p:anim calcmode="lin" valueType="num">
                                      <p:cBhvr>
                                        <p:cTn id="90" dur="1000" fill="hold"/>
                                        <p:tgtEl>
                                          <p:spTgt spid="4">
                                            <p:txEl>
                                              <p:pRg st="16" end="16"/>
                                            </p:txEl>
                                          </p:spTgt>
                                        </p:tgtEl>
                                        <p:attrNameLst>
                                          <p:attrName>ppt_y</p:attrName>
                                        </p:attrNameLst>
                                      </p:cBhvr>
                                      <p:tavLst>
                                        <p:tav tm="0">
                                          <p:val>
                                            <p:strVal val="#ppt_y+.1"/>
                                          </p:val>
                                        </p:tav>
                                        <p:tav tm="100000">
                                          <p:val>
                                            <p:strVal val="#ppt_y"/>
                                          </p:val>
                                        </p:tav>
                                      </p:tavLst>
                                    </p:anim>
                                  </p:childTnLst>
                                </p:cTn>
                              </p:par>
                              <p:par>
                                <p:cTn id="91" presetID="42" presetClass="entr" presetSubtype="0" fill="hold" nodeType="withEffect">
                                  <p:stCondLst>
                                    <p:cond delay="0"/>
                                  </p:stCondLst>
                                  <p:childTnLst>
                                    <p:set>
                                      <p:cBhvr>
                                        <p:cTn id="92" dur="1" fill="hold">
                                          <p:stCondLst>
                                            <p:cond delay="0"/>
                                          </p:stCondLst>
                                        </p:cTn>
                                        <p:tgtEl>
                                          <p:spTgt spid="4">
                                            <p:txEl>
                                              <p:pRg st="17" end="17"/>
                                            </p:txEl>
                                          </p:spTgt>
                                        </p:tgtEl>
                                        <p:attrNameLst>
                                          <p:attrName>style.visibility</p:attrName>
                                        </p:attrNameLst>
                                      </p:cBhvr>
                                      <p:to>
                                        <p:strVal val="visible"/>
                                      </p:to>
                                    </p:set>
                                    <p:animEffect transition="in" filter="fade">
                                      <p:cBhvr>
                                        <p:cTn id="93" dur="1000"/>
                                        <p:tgtEl>
                                          <p:spTgt spid="4">
                                            <p:txEl>
                                              <p:pRg st="17" end="17"/>
                                            </p:txEl>
                                          </p:spTgt>
                                        </p:tgtEl>
                                      </p:cBhvr>
                                    </p:animEffect>
                                    <p:anim calcmode="lin" valueType="num">
                                      <p:cBhvr>
                                        <p:cTn id="94" dur="1000" fill="hold"/>
                                        <p:tgtEl>
                                          <p:spTgt spid="4">
                                            <p:txEl>
                                              <p:pRg st="17" end="17"/>
                                            </p:txEl>
                                          </p:spTgt>
                                        </p:tgtEl>
                                        <p:attrNameLst>
                                          <p:attrName>ppt_x</p:attrName>
                                        </p:attrNameLst>
                                      </p:cBhvr>
                                      <p:tavLst>
                                        <p:tav tm="0">
                                          <p:val>
                                            <p:strVal val="#ppt_x"/>
                                          </p:val>
                                        </p:tav>
                                        <p:tav tm="100000">
                                          <p:val>
                                            <p:strVal val="#ppt_x"/>
                                          </p:val>
                                        </p:tav>
                                      </p:tavLst>
                                    </p:anim>
                                    <p:anim calcmode="lin" valueType="num">
                                      <p:cBhvr>
                                        <p:cTn id="95" dur="1000" fill="hold"/>
                                        <p:tgtEl>
                                          <p:spTgt spid="4">
                                            <p:txEl>
                                              <p:pRg st="17" end="17"/>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533399" y="368300"/>
            <a:ext cx="11214101" cy="6001643"/>
          </a:xfrm>
          <a:prstGeom prst="rect">
            <a:avLst/>
          </a:prstGeom>
          <a:noFill/>
        </p:spPr>
        <p:txBody>
          <a:bodyPr wrap="square" rtlCol="1">
            <a:spAutoFit/>
          </a:bodyPr>
          <a:lstStyle/>
          <a:p>
            <a:pPr marL="285750" indent="-285750">
              <a:buFont typeface="Wingdings" panose="05000000000000000000" pitchFamily="2" charset="2"/>
              <a:buChar char="q"/>
            </a:pPr>
            <a:r>
              <a:rPr lang="fa-IR" sz="2400" b="1">
                <a:cs typeface="B Nazanin" panose="00000400000000000000" pitchFamily="2" charset="-78"/>
              </a:rPr>
              <a:t>رسوب دهی لیزری </a:t>
            </a:r>
            <a:r>
              <a:rPr lang="fa-IR" sz="2400" b="1" smtClean="0">
                <a:cs typeface="B Nazanin" panose="00000400000000000000" pitchFamily="2" charset="-78"/>
              </a:rPr>
              <a:t>پالسی</a:t>
            </a:r>
          </a:p>
          <a:p>
            <a:r>
              <a:rPr lang="fa-IR" sz="2400">
                <a:cs typeface="B Nazanin" panose="00000400000000000000" pitchFamily="2" charset="-78"/>
              </a:rPr>
              <a:t>رسوب نشانی لیزر پالسی </a:t>
            </a:r>
            <a:r>
              <a:rPr lang="en-US" sz="2400">
                <a:cs typeface="B Nazanin" panose="00000400000000000000" pitchFamily="2" charset="-78"/>
              </a:rPr>
              <a:t>PLD</a:t>
            </a:r>
            <a:r>
              <a:rPr lang="fa-IR" sz="2400">
                <a:cs typeface="B Nazanin" panose="00000400000000000000" pitchFamily="2" charset="-78"/>
              </a:rPr>
              <a:t> فرایندی است که شامل </a:t>
            </a:r>
            <a:endParaRPr lang="fa-IR" sz="2400" smtClean="0">
              <a:cs typeface="B Nazanin" panose="00000400000000000000" pitchFamily="2" charset="-78"/>
            </a:endParaRPr>
          </a:p>
          <a:p>
            <a:r>
              <a:rPr lang="fa-IR" sz="2400" smtClean="0">
                <a:cs typeface="B Nazanin" panose="00000400000000000000" pitchFamily="2" charset="-78"/>
              </a:rPr>
              <a:t>رسوب </a:t>
            </a:r>
            <a:r>
              <a:rPr lang="fa-IR" sz="2400">
                <a:cs typeface="B Nazanin" panose="00000400000000000000" pitchFamily="2" charset="-78"/>
              </a:rPr>
              <a:t>نشانی مواد </a:t>
            </a:r>
            <a:r>
              <a:rPr lang="fa-IR" sz="2400" smtClean="0">
                <a:cs typeface="B Nazanin" panose="00000400000000000000" pitchFamily="2" charset="-78"/>
              </a:rPr>
              <a:t>جدا شده از</a:t>
            </a:r>
            <a:r>
              <a:rPr lang="fa-IR" sz="2400">
                <a:cs typeface="B Nazanin" panose="00000400000000000000" pitchFamily="2" charset="-78"/>
              </a:rPr>
              <a:t> </a:t>
            </a:r>
            <a:r>
              <a:rPr lang="fa-IR" sz="2400" smtClean="0">
                <a:cs typeface="B Nazanin" panose="00000400000000000000" pitchFamily="2" charset="-78"/>
              </a:rPr>
              <a:t>سطح</a:t>
            </a:r>
            <a:r>
              <a:rPr lang="fa-IR" sz="2400">
                <a:cs typeface="B Nazanin" panose="00000400000000000000" pitchFamily="2" charset="-78"/>
              </a:rPr>
              <a:t>، توسط لیزر بر روی </a:t>
            </a:r>
            <a:endParaRPr lang="fa-IR" sz="2400" smtClean="0">
              <a:cs typeface="B Nazanin" panose="00000400000000000000" pitchFamily="2" charset="-78"/>
            </a:endParaRPr>
          </a:p>
          <a:p>
            <a:r>
              <a:rPr lang="fa-IR" sz="2400" smtClean="0">
                <a:cs typeface="B Nazanin" panose="00000400000000000000" pitchFamily="2" charset="-78"/>
              </a:rPr>
              <a:t>زیرلایه </a:t>
            </a:r>
            <a:r>
              <a:rPr lang="fa-IR" sz="2400">
                <a:cs typeface="B Nazanin" panose="00000400000000000000" pitchFamily="2" charset="-78"/>
              </a:rPr>
              <a:t>می باشد</a:t>
            </a:r>
            <a:r>
              <a:rPr lang="fa-IR" sz="2400" smtClean="0">
                <a:cs typeface="B Nazanin" panose="00000400000000000000" pitchFamily="2" charset="-78"/>
              </a:rPr>
              <a:t>.</a:t>
            </a:r>
          </a:p>
          <a:p>
            <a:r>
              <a:rPr lang="fa-IR" sz="2400">
                <a:cs typeface="B Nazanin" panose="00000400000000000000" pitchFamily="2" charset="-78"/>
              </a:rPr>
              <a:t>فرایند اصلی شامل سه مرحله است</a:t>
            </a:r>
            <a:r>
              <a:rPr lang="en-US" sz="2400">
                <a:cs typeface="B Nazanin" panose="00000400000000000000" pitchFamily="2" charset="-78"/>
              </a:rPr>
              <a:t>:</a:t>
            </a:r>
          </a:p>
          <a:p>
            <a:r>
              <a:rPr lang="fa-IR" sz="2400" smtClean="0">
                <a:cs typeface="B Nazanin" panose="00000400000000000000" pitchFamily="2" charset="-78"/>
              </a:rPr>
              <a:t>1- جدا </a:t>
            </a:r>
            <a:r>
              <a:rPr lang="fa-IR" sz="2400">
                <a:cs typeface="B Nazanin" panose="00000400000000000000" pitchFamily="2" charset="-78"/>
              </a:rPr>
              <a:t>کردن مواد از سطح ماده هدف توسط لیزر به وسیله </a:t>
            </a:r>
            <a:endParaRPr lang="fa-IR" sz="2400" smtClean="0">
              <a:cs typeface="B Nazanin" panose="00000400000000000000" pitchFamily="2" charset="-78"/>
            </a:endParaRPr>
          </a:p>
          <a:p>
            <a:r>
              <a:rPr lang="fa-IR" sz="2400" smtClean="0">
                <a:cs typeface="B Nazanin" panose="00000400000000000000" pitchFamily="2" charset="-78"/>
              </a:rPr>
              <a:t>پالس </a:t>
            </a:r>
            <a:r>
              <a:rPr lang="fa-IR" sz="2400">
                <a:cs typeface="B Nazanin" panose="00000400000000000000" pitchFamily="2" charset="-78"/>
              </a:rPr>
              <a:t>های لیزری متناوب و پر قدرت.</a:t>
            </a:r>
            <a:endParaRPr lang="en-US" sz="2400">
              <a:cs typeface="B Nazanin" panose="00000400000000000000" pitchFamily="2" charset="-78"/>
            </a:endParaRPr>
          </a:p>
          <a:p>
            <a:r>
              <a:rPr lang="fa-IR" sz="2400" smtClean="0">
                <a:cs typeface="B Nazanin" panose="00000400000000000000" pitchFamily="2" charset="-78"/>
              </a:rPr>
              <a:t>2- دور </a:t>
            </a:r>
            <a:r>
              <a:rPr lang="fa-IR" sz="2400">
                <a:cs typeface="B Nazanin" panose="00000400000000000000" pitchFamily="2" charset="-78"/>
              </a:rPr>
              <a:t>کردن سریع مواد یونیزه شده از ماده هدف.</a:t>
            </a:r>
            <a:endParaRPr lang="en-US" sz="2400">
              <a:cs typeface="B Nazanin" panose="00000400000000000000" pitchFamily="2" charset="-78"/>
            </a:endParaRPr>
          </a:p>
          <a:p>
            <a:r>
              <a:rPr lang="fa-IR" sz="2400" smtClean="0">
                <a:cs typeface="B Nazanin" panose="00000400000000000000" pitchFamily="2" charset="-78"/>
              </a:rPr>
              <a:t>3- رسوب </a:t>
            </a:r>
            <a:r>
              <a:rPr lang="fa-IR" sz="2400">
                <a:cs typeface="B Nazanin" panose="00000400000000000000" pitchFamily="2" charset="-78"/>
              </a:rPr>
              <a:t>نشانی و رشد مواد تبخیر شده بر روی </a:t>
            </a:r>
            <a:r>
              <a:rPr lang="fa-IR" sz="2400" smtClean="0">
                <a:cs typeface="B Nazanin" panose="00000400000000000000" pitchFamily="2" charset="-78"/>
              </a:rPr>
              <a:t>زیرلایه </a:t>
            </a:r>
          </a:p>
          <a:p>
            <a:r>
              <a:rPr lang="fa-IR" sz="2400" smtClean="0">
                <a:cs typeface="B Nazanin" panose="00000400000000000000" pitchFamily="2" charset="-78"/>
              </a:rPr>
              <a:t>گرم </a:t>
            </a:r>
            <a:r>
              <a:rPr lang="fa-IR" sz="2400">
                <a:cs typeface="B Nazanin" panose="00000400000000000000" pitchFamily="2" charset="-78"/>
              </a:rPr>
              <a:t>شده.</a:t>
            </a:r>
            <a:endParaRPr lang="en-US" sz="2400">
              <a:cs typeface="B Nazanin" panose="00000400000000000000" pitchFamily="2" charset="-78"/>
            </a:endParaRPr>
          </a:p>
          <a:p>
            <a:r>
              <a:rPr lang="fa-IR" sz="2400" smtClean="0">
                <a:cs typeface="B Nazanin" panose="00000400000000000000" pitchFamily="2" charset="-78"/>
              </a:rPr>
              <a:t>یک </a:t>
            </a:r>
            <a:r>
              <a:rPr lang="fa-IR" sz="2400">
                <a:cs typeface="B Nazanin" panose="00000400000000000000" pitchFamily="2" charset="-78"/>
              </a:rPr>
              <a:t>پرتو </a:t>
            </a:r>
            <a:r>
              <a:rPr lang="fa-IR" sz="2400" smtClean="0">
                <a:cs typeface="B Nazanin" panose="00000400000000000000" pitchFamily="2" charset="-78"/>
              </a:rPr>
              <a:t>پرقدرت </a:t>
            </a:r>
            <a:r>
              <a:rPr lang="fa-IR" sz="2400">
                <a:cs typeface="B Nazanin" panose="00000400000000000000" pitchFamily="2" charset="-78"/>
              </a:rPr>
              <a:t>لیزر، به طور متناوب، </a:t>
            </a:r>
            <a:r>
              <a:rPr lang="fa-IR" sz="2400" smtClean="0">
                <a:cs typeface="B Nazanin" panose="00000400000000000000" pitchFamily="2" charset="-78"/>
              </a:rPr>
              <a:t>به </a:t>
            </a:r>
            <a:r>
              <a:rPr lang="fa-IR" sz="2400">
                <a:cs typeface="B Nazanin" panose="00000400000000000000" pitchFamily="2" charset="-78"/>
              </a:rPr>
              <a:t>یک ماده </a:t>
            </a:r>
            <a:r>
              <a:rPr lang="fa-IR" sz="2400" smtClean="0">
                <a:cs typeface="B Nazanin" panose="00000400000000000000" pitchFamily="2" charset="-78"/>
              </a:rPr>
              <a:t>هدف</a:t>
            </a:r>
            <a:r>
              <a:rPr lang="fa-IR" sz="2400">
                <a:cs typeface="B Nazanin" panose="00000400000000000000" pitchFamily="2" charset="-78"/>
              </a:rPr>
              <a:t> </a:t>
            </a:r>
            <a:r>
              <a:rPr lang="fa-IR" sz="2400" smtClean="0">
                <a:cs typeface="B Nazanin" panose="00000400000000000000" pitchFamily="2" charset="-78"/>
              </a:rPr>
              <a:t>برخورد </a:t>
            </a:r>
            <a:r>
              <a:rPr lang="fa-IR" sz="2400">
                <a:cs typeface="B Nazanin" panose="00000400000000000000" pitchFamily="2" charset="-78"/>
              </a:rPr>
              <a:t>کرده و منجر به سایش لحظه ای و یونیزاسیون اتم های سطح می شود. این اتم </a:t>
            </a:r>
            <a:r>
              <a:rPr lang="fa-IR" sz="2400" smtClean="0">
                <a:cs typeface="B Nazanin" panose="00000400000000000000" pitchFamily="2" charset="-78"/>
              </a:rPr>
              <a:t>ها،</a:t>
            </a:r>
            <a:r>
              <a:rPr lang="fa-IR" sz="2400">
                <a:cs typeface="B Nazanin" panose="00000400000000000000" pitchFamily="2" charset="-78"/>
              </a:rPr>
              <a:t> </a:t>
            </a:r>
            <a:r>
              <a:rPr lang="fa-IR" sz="2400" smtClean="0">
                <a:cs typeface="B Nazanin" panose="00000400000000000000" pitchFamily="2" charset="-78"/>
              </a:rPr>
              <a:t>الکترونها </a:t>
            </a:r>
            <a:r>
              <a:rPr lang="fa-IR" sz="2400">
                <a:cs typeface="B Nazanin" panose="00000400000000000000" pitchFamily="2" charset="-78"/>
              </a:rPr>
              <a:t>و یونها که به سرعت در حال دور شدن از ماده هدف می باشند</a:t>
            </a:r>
            <a:r>
              <a:rPr lang="fa-IR" sz="2400" smtClean="0">
                <a:cs typeface="B Nazanin" panose="00000400000000000000" pitchFamily="2" charset="-78"/>
              </a:rPr>
              <a:t>،</a:t>
            </a:r>
            <a:r>
              <a:rPr lang="en-US" sz="2400" smtClean="0">
                <a:cs typeface="B Nazanin" panose="00000400000000000000" pitchFamily="2" charset="-78"/>
              </a:rPr>
              <a:t> </a:t>
            </a:r>
            <a:r>
              <a:rPr lang="fa-IR" sz="2400" smtClean="0">
                <a:cs typeface="B Nazanin" panose="00000400000000000000" pitchFamily="2" charset="-78"/>
              </a:rPr>
              <a:t>به </a:t>
            </a:r>
            <a:r>
              <a:rPr lang="fa-IR" sz="2400">
                <a:cs typeface="B Nazanin" panose="00000400000000000000" pitchFamily="2" charset="-78"/>
              </a:rPr>
              <a:t>سطح </a:t>
            </a:r>
            <a:r>
              <a:rPr lang="fa-IR" sz="2400" smtClean="0">
                <a:cs typeface="B Nazanin" panose="00000400000000000000" pitchFamily="2" charset="-78"/>
              </a:rPr>
              <a:t>زیرلایه</a:t>
            </a:r>
            <a:endParaRPr lang="en-US" sz="2400">
              <a:cs typeface="B Nazanin" panose="00000400000000000000" pitchFamily="2" charset="-78"/>
            </a:endParaRPr>
          </a:p>
          <a:p>
            <a:r>
              <a:rPr lang="fa-IR" sz="2400">
                <a:cs typeface="B Nazanin" panose="00000400000000000000" pitchFamily="2" charset="-78"/>
              </a:rPr>
              <a:t>برخورد می </a:t>
            </a:r>
            <a:r>
              <a:rPr lang="fa-IR" sz="2400" smtClean="0">
                <a:cs typeface="B Nazanin" panose="00000400000000000000" pitchFamily="2" charset="-78"/>
              </a:rPr>
              <a:t>کنند. فرایندهای </a:t>
            </a:r>
            <a:r>
              <a:rPr lang="en-US" sz="2400">
                <a:cs typeface="B Nazanin" panose="00000400000000000000" pitchFamily="2" charset="-78"/>
              </a:rPr>
              <a:t>PLD</a:t>
            </a:r>
            <a:r>
              <a:rPr lang="fa-IR" sz="2400">
                <a:cs typeface="B Nazanin" panose="00000400000000000000" pitchFamily="2" charset="-78"/>
              </a:rPr>
              <a:t> تحت شرایط کنترل فشار، تغییر می </a:t>
            </a:r>
            <a:r>
              <a:rPr lang="fa-IR" sz="2400" smtClean="0">
                <a:cs typeface="B Nazanin" panose="00000400000000000000" pitchFamily="2" charset="-78"/>
              </a:rPr>
              <a:t>کنند. در </a:t>
            </a:r>
            <a:r>
              <a:rPr lang="fa-IR" sz="2400">
                <a:cs typeface="B Nazanin" panose="00000400000000000000" pitchFamily="2" charset="-78"/>
              </a:rPr>
              <a:t>برخی موارد، </a:t>
            </a:r>
            <a:r>
              <a:rPr lang="fa-IR" sz="2400" smtClean="0">
                <a:cs typeface="B Nazanin" panose="00000400000000000000" pitchFamily="2" charset="-78"/>
              </a:rPr>
              <a:t>در</a:t>
            </a:r>
            <a:r>
              <a:rPr lang="fa-IR" sz="2400">
                <a:cs typeface="B Nazanin" panose="00000400000000000000" pitchFamily="2" charset="-78"/>
              </a:rPr>
              <a:t> </a:t>
            </a:r>
            <a:r>
              <a:rPr lang="fa-IR" sz="2400" smtClean="0">
                <a:cs typeface="B Nazanin" panose="00000400000000000000" pitchFamily="2" charset="-78"/>
              </a:rPr>
              <a:t>حین </a:t>
            </a:r>
            <a:r>
              <a:rPr lang="fa-IR" sz="2400">
                <a:cs typeface="B Nazanin" panose="00000400000000000000" pitchFamily="2" charset="-78"/>
              </a:rPr>
              <a:t>فرایند به منظور رسوب نشانی لایه های مختلف بر روی یکدیگر ماده هدف سوئیچ می شود.</a:t>
            </a:r>
            <a:endParaRPr lang="en-US" sz="2400">
              <a:cs typeface="B Nazanin" panose="00000400000000000000" pitchFamily="2" charset="-78"/>
            </a:endParaRPr>
          </a:p>
          <a:p>
            <a:r>
              <a:rPr lang="fa-IR" sz="2400">
                <a:cs typeface="B Nazanin" panose="00000400000000000000" pitchFamily="2" charset="-78"/>
              </a:rPr>
              <a:t>پارامترهایی که لازم است ضمن رسوب نشانی بخار پالسی کنترل شوند عبارتند از</a:t>
            </a:r>
            <a:r>
              <a:rPr lang="en-US" sz="2400">
                <a:cs typeface="B Nazanin" panose="00000400000000000000" pitchFamily="2" charset="-78"/>
              </a:rPr>
              <a:t>:</a:t>
            </a:r>
          </a:p>
          <a:p>
            <a:r>
              <a:rPr lang="fa-IR" sz="2400">
                <a:cs typeface="B Nazanin" panose="00000400000000000000" pitchFamily="2" charset="-78"/>
              </a:rPr>
              <a:t>دمای </a:t>
            </a:r>
            <a:r>
              <a:rPr lang="fa-IR" sz="2400" smtClean="0">
                <a:cs typeface="B Nazanin" panose="00000400000000000000" pitchFamily="2" charset="-78"/>
              </a:rPr>
              <a:t>زیرلایه، </a:t>
            </a:r>
            <a:r>
              <a:rPr lang="fa-IR" sz="2400">
                <a:cs typeface="B Nazanin" panose="00000400000000000000" pitchFamily="2" charset="-78"/>
              </a:rPr>
              <a:t>جریان لیزر، فاصله بین هدف و </a:t>
            </a:r>
            <a:r>
              <a:rPr lang="fa-IR" sz="2400" smtClean="0">
                <a:cs typeface="B Nazanin" panose="00000400000000000000" pitchFamily="2" charset="-78"/>
              </a:rPr>
              <a:t>زیرلایه، </a:t>
            </a:r>
            <a:r>
              <a:rPr lang="fa-IR" sz="2400">
                <a:cs typeface="B Nazanin" panose="00000400000000000000" pitchFamily="2" charset="-78"/>
              </a:rPr>
              <a:t>نوع اتمسفر گازی </a:t>
            </a:r>
            <a:r>
              <a:rPr lang="en-US" sz="2400">
                <a:cs typeface="B Nazanin" panose="00000400000000000000" pitchFamily="2" charset="-78"/>
              </a:rPr>
              <a:t>)</a:t>
            </a:r>
            <a:r>
              <a:rPr lang="fa-IR" sz="2400">
                <a:cs typeface="B Nazanin" panose="00000400000000000000" pitchFamily="2" charset="-78"/>
              </a:rPr>
              <a:t>فعال یا غیرفعال</a:t>
            </a:r>
            <a:r>
              <a:rPr lang="en-US" sz="2400">
                <a:cs typeface="B Nazanin" panose="00000400000000000000" pitchFamily="2" charset="-78"/>
              </a:rPr>
              <a:t>(</a:t>
            </a:r>
            <a:r>
              <a:rPr lang="fa-IR" sz="2400">
                <a:cs typeface="B Nazanin" panose="00000400000000000000" pitchFamily="2" charset="-78"/>
              </a:rPr>
              <a:t> </a:t>
            </a:r>
            <a:r>
              <a:rPr lang="fa-IR" sz="2400" smtClean="0">
                <a:cs typeface="B Nazanin" panose="00000400000000000000" pitchFamily="2" charset="-78"/>
              </a:rPr>
              <a:t>و</a:t>
            </a:r>
            <a:r>
              <a:rPr lang="fa-IR" sz="2400">
                <a:cs typeface="B Nazanin" panose="00000400000000000000" pitchFamily="2" charset="-78"/>
              </a:rPr>
              <a:t> </a:t>
            </a:r>
            <a:r>
              <a:rPr lang="fa-IR" sz="2400" smtClean="0">
                <a:cs typeface="B Nazanin" panose="00000400000000000000" pitchFamily="2" charset="-78"/>
              </a:rPr>
              <a:t>فشار </a:t>
            </a:r>
            <a:r>
              <a:rPr lang="fa-IR" sz="2400">
                <a:cs typeface="B Nazanin" panose="00000400000000000000" pitchFamily="2" charset="-78"/>
              </a:rPr>
              <a:t>رسوب نشانی</a:t>
            </a:r>
            <a:r>
              <a:rPr lang="fa-IR" sz="2400" smtClean="0">
                <a:cs typeface="B Nazanin" panose="00000400000000000000" pitchFamily="2" charset="-78"/>
              </a:rPr>
              <a:t>.</a:t>
            </a:r>
            <a:endParaRPr lang="en-US" sz="2400">
              <a:cs typeface="B Nazanin" panose="00000400000000000000" pitchFamily="2" charset="-78"/>
            </a:endParaRPr>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3513" y="203200"/>
            <a:ext cx="5976937" cy="3678347"/>
          </a:xfrm>
          <a:prstGeom prst="rect">
            <a:avLst/>
          </a:prstGeom>
        </p:spPr>
      </p:pic>
      <p:sp>
        <p:nvSpPr>
          <p:cNvPr id="3" name="Slide Number Placeholder 2"/>
          <p:cNvSpPr>
            <a:spLocks noGrp="1"/>
          </p:cNvSpPr>
          <p:nvPr>
            <p:ph type="sldNum" sz="quarter" idx="12"/>
          </p:nvPr>
        </p:nvSpPr>
        <p:spPr>
          <a:xfrm>
            <a:off x="10679111" y="6352480"/>
            <a:ext cx="753545" cy="365125"/>
          </a:xfrm>
        </p:spPr>
        <p:txBody>
          <a:bodyPr/>
          <a:lstStyle/>
          <a:p>
            <a:fld id="{C483D5BC-A91D-4EC3-AAA1-FC7171B5693B}" type="slidenum">
              <a:rPr lang="fa-IR" smtClean="0"/>
              <a:t>8</a:t>
            </a:fld>
            <a:endParaRPr lang="fa-IR"/>
          </a:p>
        </p:txBody>
      </p:sp>
    </p:spTree>
    <p:extLst>
      <p:ext uri="{BB962C8B-B14F-4D97-AF65-F5344CB8AC3E}">
        <p14:creationId xmlns:p14="http://schemas.microsoft.com/office/powerpoint/2010/main" val="12344138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arn(inVertical)">
                                      <p:cBhvr>
                                        <p:cTn id="7" dur="500"/>
                                        <p:tgtEl>
                                          <p:spTgt spid="4">
                                            <p:txEl>
                                              <p:pRg st="0" end="0"/>
                                            </p:txEl>
                                          </p:spTgt>
                                        </p:tgtEl>
                                      </p:cBhvr>
                                    </p:animEffect>
                                  </p:childTnLst>
                                </p:cTn>
                              </p:par>
                            </p:childTnLst>
                          </p:cTn>
                        </p:par>
                        <p:par>
                          <p:cTn id="8" fill="hold">
                            <p:stCondLst>
                              <p:cond delay="500"/>
                            </p:stCondLst>
                            <p:childTnLst>
                              <p:par>
                                <p:cTn id="9" presetID="16" presetClass="entr" presetSubtype="21" fill="hold" nodeType="afterEffect">
                                  <p:stCondLst>
                                    <p:cond delay="0"/>
                                  </p:stCondLst>
                                  <p:childTnLst>
                                    <p:set>
                                      <p:cBhvr>
                                        <p:cTn id="10" dur="1" fill="hold">
                                          <p:stCondLst>
                                            <p:cond delay="0"/>
                                          </p:stCondLst>
                                        </p:cTn>
                                        <p:tgtEl>
                                          <p:spTgt spid="4">
                                            <p:txEl>
                                              <p:pRg st="1" end="1"/>
                                            </p:txEl>
                                          </p:spTgt>
                                        </p:tgtEl>
                                        <p:attrNameLst>
                                          <p:attrName>style.visibility</p:attrName>
                                        </p:attrNameLst>
                                      </p:cBhvr>
                                      <p:to>
                                        <p:strVal val="visible"/>
                                      </p:to>
                                    </p:set>
                                    <p:animEffect transition="in" filter="barn(inVertical)">
                                      <p:cBhvr>
                                        <p:cTn id="11" dur="500"/>
                                        <p:tgtEl>
                                          <p:spTgt spid="4">
                                            <p:txEl>
                                              <p:pRg st="1" end="1"/>
                                            </p:txEl>
                                          </p:spTgt>
                                        </p:tgtEl>
                                      </p:cBhvr>
                                    </p:animEffect>
                                  </p:childTnLst>
                                </p:cTn>
                              </p:par>
                              <p:par>
                                <p:cTn id="12" presetID="16" presetClass="entr" presetSubtype="21" fill="hold" nodeType="withEffect">
                                  <p:stCondLst>
                                    <p:cond delay="0"/>
                                  </p:stCondLst>
                                  <p:childTnLst>
                                    <p:set>
                                      <p:cBhvr>
                                        <p:cTn id="13" dur="1" fill="hold">
                                          <p:stCondLst>
                                            <p:cond delay="0"/>
                                          </p:stCondLst>
                                        </p:cTn>
                                        <p:tgtEl>
                                          <p:spTgt spid="4">
                                            <p:txEl>
                                              <p:pRg st="2" end="2"/>
                                            </p:txEl>
                                          </p:spTgt>
                                        </p:tgtEl>
                                        <p:attrNameLst>
                                          <p:attrName>style.visibility</p:attrName>
                                        </p:attrNameLst>
                                      </p:cBhvr>
                                      <p:to>
                                        <p:strVal val="visible"/>
                                      </p:to>
                                    </p:set>
                                    <p:animEffect transition="in" filter="barn(inVertical)">
                                      <p:cBhvr>
                                        <p:cTn id="14" dur="500"/>
                                        <p:tgtEl>
                                          <p:spTgt spid="4">
                                            <p:txEl>
                                              <p:pRg st="2" end="2"/>
                                            </p:txEl>
                                          </p:spTgt>
                                        </p:tgtEl>
                                      </p:cBhvr>
                                    </p:animEffect>
                                  </p:childTnLst>
                                </p:cTn>
                              </p:par>
                              <p:par>
                                <p:cTn id="15" presetID="16" presetClass="entr" presetSubtype="21" fill="hold" nodeType="withEffect">
                                  <p:stCondLst>
                                    <p:cond delay="0"/>
                                  </p:stCondLst>
                                  <p:childTnLst>
                                    <p:set>
                                      <p:cBhvr>
                                        <p:cTn id="16" dur="1" fill="hold">
                                          <p:stCondLst>
                                            <p:cond delay="0"/>
                                          </p:stCondLst>
                                        </p:cTn>
                                        <p:tgtEl>
                                          <p:spTgt spid="4">
                                            <p:txEl>
                                              <p:pRg st="3" end="3"/>
                                            </p:txEl>
                                          </p:spTgt>
                                        </p:tgtEl>
                                        <p:attrNameLst>
                                          <p:attrName>style.visibility</p:attrName>
                                        </p:attrNameLst>
                                      </p:cBhvr>
                                      <p:to>
                                        <p:strVal val="visible"/>
                                      </p:to>
                                    </p:set>
                                    <p:animEffect transition="in" filter="barn(inVertical)">
                                      <p:cBhvr>
                                        <p:cTn id="17" dur="500"/>
                                        <p:tgtEl>
                                          <p:spTgt spid="4">
                                            <p:txEl>
                                              <p:pRg st="3" end="3"/>
                                            </p:txEl>
                                          </p:spTgt>
                                        </p:tgtEl>
                                      </p:cBhvr>
                                    </p:animEffect>
                                  </p:childTnLst>
                                </p:cTn>
                              </p:par>
                            </p:childTnLst>
                          </p:cTn>
                        </p:par>
                        <p:par>
                          <p:cTn id="18" fill="hold">
                            <p:stCondLst>
                              <p:cond delay="1000"/>
                            </p:stCondLst>
                            <p:childTnLst>
                              <p:par>
                                <p:cTn id="19" presetID="16" presetClass="entr" presetSubtype="21" fill="hold" nodeType="afterEffect">
                                  <p:stCondLst>
                                    <p:cond delay="0"/>
                                  </p:stCondLst>
                                  <p:childTnLst>
                                    <p:set>
                                      <p:cBhvr>
                                        <p:cTn id="20" dur="1" fill="hold">
                                          <p:stCondLst>
                                            <p:cond delay="0"/>
                                          </p:stCondLst>
                                        </p:cTn>
                                        <p:tgtEl>
                                          <p:spTgt spid="4">
                                            <p:txEl>
                                              <p:pRg st="4" end="4"/>
                                            </p:txEl>
                                          </p:spTgt>
                                        </p:tgtEl>
                                        <p:attrNameLst>
                                          <p:attrName>style.visibility</p:attrName>
                                        </p:attrNameLst>
                                      </p:cBhvr>
                                      <p:to>
                                        <p:strVal val="visible"/>
                                      </p:to>
                                    </p:set>
                                    <p:animEffect transition="in" filter="barn(inVertical)">
                                      <p:cBhvr>
                                        <p:cTn id="21" dur="500"/>
                                        <p:tgtEl>
                                          <p:spTgt spid="4">
                                            <p:txEl>
                                              <p:pRg st="4" end="4"/>
                                            </p:txEl>
                                          </p:spTgt>
                                        </p:tgtEl>
                                      </p:cBhvr>
                                    </p:animEffect>
                                  </p:childTnLst>
                                </p:cTn>
                              </p:par>
                            </p:childTnLst>
                          </p:cTn>
                        </p:par>
                        <p:par>
                          <p:cTn id="22" fill="hold">
                            <p:stCondLst>
                              <p:cond delay="1500"/>
                            </p:stCondLst>
                            <p:childTnLst>
                              <p:par>
                                <p:cTn id="23" presetID="16" presetClass="entr" presetSubtype="21" fill="hold" nodeType="afterEffect">
                                  <p:stCondLst>
                                    <p:cond delay="0"/>
                                  </p:stCondLst>
                                  <p:childTnLst>
                                    <p:set>
                                      <p:cBhvr>
                                        <p:cTn id="24" dur="1" fill="hold">
                                          <p:stCondLst>
                                            <p:cond delay="0"/>
                                          </p:stCondLst>
                                        </p:cTn>
                                        <p:tgtEl>
                                          <p:spTgt spid="4">
                                            <p:txEl>
                                              <p:pRg st="5" end="5"/>
                                            </p:txEl>
                                          </p:spTgt>
                                        </p:tgtEl>
                                        <p:attrNameLst>
                                          <p:attrName>style.visibility</p:attrName>
                                        </p:attrNameLst>
                                      </p:cBhvr>
                                      <p:to>
                                        <p:strVal val="visible"/>
                                      </p:to>
                                    </p:set>
                                    <p:animEffect transition="in" filter="barn(inVertical)">
                                      <p:cBhvr>
                                        <p:cTn id="25" dur="500"/>
                                        <p:tgtEl>
                                          <p:spTgt spid="4">
                                            <p:txEl>
                                              <p:pRg st="5" end="5"/>
                                            </p:txEl>
                                          </p:spTgt>
                                        </p:tgtEl>
                                      </p:cBhvr>
                                    </p:animEffect>
                                  </p:childTnLst>
                                </p:cTn>
                              </p:par>
                              <p:par>
                                <p:cTn id="26" presetID="16" presetClass="entr" presetSubtype="21" fill="hold" nodeType="withEffect">
                                  <p:stCondLst>
                                    <p:cond delay="0"/>
                                  </p:stCondLst>
                                  <p:childTnLst>
                                    <p:set>
                                      <p:cBhvr>
                                        <p:cTn id="27" dur="1" fill="hold">
                                          <p:stCondLst>
                                            <p:cond delay="0"/>
                                          </p:stCondLst>
                                        </p:cTn>
                                        <p:tgtEl>
                                          <p:spTgt spid="4">
                                            <p:txEl>
                                              <p:pRg st="6" end="6"/>
                                            </p:txEl>
                                          </p:spTgt>
                                        </p:tgtEl>
                                        <p:attrNameLst>
                                          <p:attrName>style.visibility</p:attrName>
                                        </p:attrNameLst>
                                      </p:cBhvr>
                                      <p:to>
                                        <p:strVal val="visible"/>
                                      </p:to>
                                    </p:set>
                                    <p:animEffect transition="in" filter="barn(inVertical)">
                                      <p:cBhvr>
                                        <p:cTn id="28" dur="500"/>
                                        <p:tgtEl>
                                          <p:spTgt spid="4">
                                            <p:txEl>
                                              <p:pRg st="6" end="6"/>
                                            </p:txEl>
                                          </p:spTgt>
                                        </p:tgtEl>
                                      </p:cBhvr>
                                    </p:animEffect>
                                  </p:childTnLst>
                                </p:cTn>
                              </p:par>
                            </p:childTnLst>
                          </p:cTn>
                        </p:par>
                        <p:par>
                          <p:cTn id="29" fill="hold">
                            <p:stCondLst>
                              <p:cond delay="2000"/>
                            </p:stCondLst>
                            <p:childTnLst>
                              <p:par>
                                <p:cTn id="30" presetID="16" presetClass="entr" presetSubtype="21" fill="hold" nodeType="afterEffect">
                                  <p:stCondLst>
                                    <p:cond delay="0"/>
                                  </p:stCondLst>
                                  <p:childTnLst>
                                    <p:set>
                                      <p:cBhvr>
                                        <p:cTn id="31" dur="1" fill="hold">
                                          <p:stCondLst>
                                            <p:cond delay="0"/>
                                          </p:stCondLst>
                                        </p:cTn>
                                        <p:tgtEl>
                                          <p:spTgt spid="4">
                                            <p:txEl>
                                              <p:pRg st="7" end="7"/>
                                            </p:txEl>
                                          </p:spTgt>
                                        </p:tgtEl>
                                        <p:attrNameLst>
                                          <p:attrName>style.visibility</p:attrName>
                                        </p:attrNameLst>
                                      </p:cBhvr>
                                      <p:to>
                                        <p:strVal val="visible"/>
                                      </p:to>
                                    </p:set>
                                    <p:animEffect transition="in" filter="barn(inVertical)">
                                      <p:cBhvr>
                                        <p:cTn id="32" dur="500"/>
                                        <p:tgtEl>
                                          <p:spTgt spid="4">
                                            <p:txEl>
                                              <p:pRg st="7" end="7"/>
                                            </p:txEl>
                                          </p:spTgt>
                                        </p:tgtEl>
                                      </p:cBhvr>
                                    </p:animEffect>
                                  </p:childTnLst>
                                </p:cTn>
                              </p:par>
                            </p:childTnLst>
                          </p:cTn>
                        </p:par>
                        <p:par>
                          <p:cTn id="33" fill="hold">
                            <p:stCondLst>
                              <p:cond delay="2500"/>
                            </p:stCondLst>
                            <p:childTnLst>
                              <p:par>
                                <p:cTn id="34" presetID="16" presetClass="entr" presetSubtype="21" fill="hold" nodeType="afterEffect">
                                  <p:stCondLst>
                                    <p:cond delay="0"/>
                                  </p:stCondLst>
                                  <p:childTnLst>
                                    <p:set>
                                      <p:cBhvr>
                                        <p:cTn id="35" dur="1" fill="hold">
                                          <p:stCondLst>
                                            <p:cond delay="0"/>
                                          </p:stCondLst>
                                        </p:cTn>
                                        <p:tgtEl>
                                          <p:spTgt spid="4">
                                            <p:txEl>
                                              <p:pRg st="8" end="8"/>
                                            </p:txEl>
                                          </p:spTgt>
                                        </p:tgtEl>
                                        <p:attrNameLst>
                                          <p:attrName>style.visibility</p:attrName>
                                        </p:attrNameLst>
                                      </p:cBhvr>
                                      <p:to>
                                        <p:strVal val="visible"/>
                                      </p:to>
                                    </p:set>
                                    <p:animEffect transition="in" filter="barn(inVertical)">
                                      <p:cBhvr>
                                        <p:cTn id="36" dur="500"/>
                                        <p:tgtEl>
                                          <p:spTgt spid="4">
                                            <p:txEl>
                                              <p:pRg st="8" end="8"/>
                                            </p:txEl>
                                          </p:spTgt>
                                        </p:tgtEl>
                                      </p:cBhvr>
                                    </p:animEffect>
                                  </p:childTnLst>
                                </p:cTn>
                              </p:par>
                              <p:par>
                                <p:cTn id="37" presetID="16" presetClass="entr" presetSubtype="21" fill="hold" nodeType="withEffect">
                                  <p:stCondLst>
                                    <p:cond delay="0"/>
                                  </p:stCondLst>
                                  <p:childTnLst>
                                    <p:set>
                                      <p:cBhvr>
                                        <p:cTn id="38" dur="1" fill="hold">
                                          <p:stCondLst>
                                            <p:cond delay="0"/>
                                          </p:stCondLst>
                                        </p:cTn>
                                        <p:tgtEl>
                                          <p:spTgt spid="4">
                                            <p:txEl>
                                              <p:pRg st="9" end="9"/>
                                            </p:txEl>
                                          </p:spTgt>
                                        </p:tgtEl>
                                        <p:attrNameLst>
                                          <p:attrName>style.visibility</p:attrName>
                                        </p:attrNameLst>
                                      </p:cBhvr>
                                      <p:to>
                                        <p:strVal val="visible"/>
                                      </p:to>
                                    </p:set>
                                    <p:animEffect transition="in" filter="barn(inVertical)">
                                      <p:cBhvr>
                                        <p:cTn id="39" dur="500"/>
                                        <p:tgtEl>
                                          <p:spTgt spid="4">
                                            <p:txEl>
                                              <p:pRg st="9" end="9"/>
                                            </p:txEl>
                                          </p:spTgt>
                                        </p:tgtEl>
                                      </p:cBhvr>
                                    </p:animEffect>
                                  </p:childTnLst>
                                </p:cTn>
                              </p:par>
                            </p:childTnLst>
                          </p:cTn>
                        </p:par>
                        <p:par>
                          <p:cTn id="40" fill="hold">
                            <p:stCondLst>
                              <p:cond delay="3000"/>
                            </p:stCondLst>
                            <p:childTnLst>
                              <p:par>
                                <p:cTn id="41" presetID="16" presetClass="entr" presetSubtype="21" fill="hold" nodeType="afterEffect">
                                  <p:stCondLst>
                                    <p:cond delay="0"/>
                                  </p:stCondLst>
                                  <p:childTnLst>
                                    <p:set>
                                      <p:cBhvr>
                                        <p:cTn id="42" dur="1" fill="hold">
                                          <p:stCondLst>
                                            <p:cond delay="0"/>
                                          </p:stCondLst>
                                        </p:cTn>
                                        <p:tgtEl>
                                          <p:spTgt spid="4">
                                            <p:txEl>
                                              <p:pRg st="10" end="10"/>
                                            </p:txEl>
                                          </p:spTgt>
                                        </p:tgtEl>
                                        <p:attrNameLst>
                                          <p:attrName>style.visibility</p:attrName>
                                        </p:attrNameLst>
                                      </p:cBhvr>
                                      <p:to>
                                        <p:strVal val="visible"/>
                                      </p:to>
                                    </p:set>
                                    <p:animEffect transition="in" filter="barn(inVertical)">
                                      <p:cBhvr>
                                        <p:cTn id="43" dur="500"/>
                                        <p:tgtEl>
                                          <p:spTgt spid="4">
                                            <p:txEl>
                                              <p:pRg st="10" end="10"/>
                                            </p:txEl>
                                          </p:spTgt>
                                        </p:tgtEl>
                                      </p:cBhvr>
                                    </p:animEffect>
                                  </p:childTnLst>
                                </p:cTn>
                              </p:par>
                              <p:par>
                                <p:cTn id="44" presetID="16" presetClass="entr" presetSubtype="21" fill="hold" nodeType="withEffect">
                                  <p:stCondLst>
                                    <p:cond delay="0"/>
                                  </p:stCondLst>
                                  <p:childTnLst>
                                    <p:set>
                                      <p:cBhvr>
                                        <p:cTn id="45" dur="1" fill="hold">
                                          <p:stCondLst>
                                            <p:cond delay="0"/>
                                          </p:stCondLst>
                                        </p:cTn>
                                        <p:tgtEl>
                                          <p:spTgt spid="4">
                                            <p:txEl>
                                              <p:pRg st="11" end="11"/>
                                            </p:txEl>
                                          </p:spTgt>
                                        </p:tgtEl>
                                        <p:attrNameLst>
                                          <p:attrName>style.visibility</p:attrName>
                                        </p:attrNameLst>
                                      </p:cBhvr>
                                      <p:to>
                                        <p:strVal val="visible"/>
                                      </p:to>
                                    </p:set>
                                    <p:animEffect transition="in" filter="barn(inVertical)">
                                      <p:cBhvr>
                                        <p:cTn id="46" dur="500"/>
                                        <p:tgtEl>
                                          <p:spTgt spid="4">
                                            <p:txEl>
                                              <p:pRg st="11" end="11"/>
                                            </p:txEl>
                                          </p:spTgt>
                                        </p:tgtEl>
                                      </p:cBhvr>
                                    </p:animEffect>
                                  </p:childTnLst>
                                </p:cTn>
                              </p:par>
                            </p:childTnLst>
                          </p:cTn>
                        </p:par>
                        <p:par>
                          <p:cTn id="47" fill="hold">
                            <p:stCondLst>
                              <p:cond delay="3500"/>
                            </p:stCondLst>
                            <p:childTnLst>
                              <p:par>
                                <p:cTn id="48" presetID="16" presetClass="entr" presetSubtype="21" fill="hold" nodeType="afterEffect">
                                  <p:stCondLst>
                                    <p:cond delay="0"/>
                                  </p:stCondLst>
                                  <p:childTnLst>
                                    <p:set>
                                      <p:cBhvr>
                                        <p:cTn id="49" dur="1" fill="hold">
                                          <p:stCondLst>
                                            <p:cond delay="0"/>
                                          </p:stCondLst>
                                        </p:cTn>
                                        <p:tgtEl>
                                          <p:spTgt spid="4">
                                            <p:txEl>
                                              <p:pRg st="12" end="12"/>
                                            </p:txEl>
                                          </p:spTgt>
                                        </p:tgtEl>
                                        <p:attrNameLst>
                                          <p:attrName>style.visibility</p:attrName>
                                        </p:attrNameLst>
                                      </p:cBhvr>
                                      <p:to>
                                        <p:strVal val="visible"/>
                                      </p:to>
                                    </p:set>
                                    <p:animEffect transition="in" filter="barn(inVertical)">
                                      <p:cBhvr>
                                        <p:cTn id="50" dur="500"/>
                                        <p:tgtEl>
                                          <p:spTgt spid="4">
                                            <p:txEl>
                                              <p:pRg st="12" end="12"/>
                                            </p:txEl>
                                          </p:spTgt>
                                        </p:tgtEl>
                                      </p:cBhvr>
                                    </p:animEffect>
                                  </p:childTnLst>
                                </p:cTn>
                              </p:par>
                              <p:par>
                                <p:cTn id="51" presetID="16" presetClass="entr" presetSubtype="21" fill="hold" nodeType="withEffect">
                                  <p:stCondLst>
                                    <p:cond delay="0"/>
                                  </p:stCondLst>
                                  <p:childTnLst>
                                    <p:set>
                                      <p:cBhvr>
                                        <p:cTn id="52" dur="1" fill="hold">
                                          <p:stCondLst>
                                            <p:cond delay="0"/>
                                          </p:stCondLst>
                                        </p:cTn>
                                        <p:tgtEl>
                                          <p:spTgt spid="4">
                                            <p:txEl>
                                              <p:pRg st="13" end="13"/>
                                            </p:txEl>
                                          </p:spTgt>
                                        </p:tgtEl>
                                        <p:attrNameLst>
                                          <p:attrName>style.visibility</p:attrName>
                                        </p:attrNameLst>
                                      </p:cBhvr>
                                      <p:to>
                                        <p:strVal val="visible"/>
                                      </p:to>
                                    </p:set>
                                    <p:animEffect transition="in" filter="barn(inVertical)">
                                      <p:cBhvr>
                                        <p:cTn id="53" dur="500"/>
                                        <p:tgtEl>
                                          <p:spTgt spid="4">
                                            <p:txEl>
                                              <p:pRg st="13" end="1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5778499" y="0"/>
            <a:ext cx="6184900" cy="6647974"/>
          </a:xfrm>
          <a:prstGeom prst="rect">
            <a:avLst/>
          </a:prstGeom>
          <a:noFill/>
        </p:spPr>
        <p:txBody>
          <a:bodyPr wrap="square" rtlCol="1">
            <a:spAutoFit/>
          </a:bodyPr>
          <a:lstStyle/>
          <a:p>
            <a:pPr indent="-285750">
              <a:lnSpc>
                <a:spcPct val="150000"/>
              </a:lnSpc>
              <a:spcBef>
                <a:spcPts val="1200"/>
              </a:spcBef>
              <a:spcAft>
                <a:spcPts val="1200"/>
              </a:spcAft>
              <a:buFont typeface="Wingdings" panose="05000000000000000000" pitchFamily="2" charset="2"/>
              <a:buChar char="q"/>
            </a:pPr>
            <a:r>
              <a:rPr lang="fa-IR" sz="2400" b="1" smtClean="0">
                <a:cs typeface="B Nazanin" panose="00000400000000000000" pitchFamily="2" charset="-78"/>
              </a:rPr>
              <a:t>لایه نشانی پرتو مولکولی</a:t>
            </a:r>
          </a:p>
          <a:p>
            <a:pPr>
              <a:spcBef>
                <a:spcPts val="1200"/>
              </a:spcBef>
              <a:spcAft>
                <a:spcPts val="1200"/>
              </a:spcAft>
            </a:pPr>
            <a:r>
              <a:rPr lang="fa-IR" sz="2400" smtClean="0">
                <a:cs typeface="B Nazanin" panose="00000400000000000000" pitchFamily="2" charset="-78"/>
              </a:rPr>
              <a:t>لایه </a:t>
            </a:r>
            <a:r>
              <a:rPr lang="fa-IR" sz="2400">
                <a:cs typeface="B Nazanin" panose="00000400000000000000" pitchFamily="2" charset="-78"/>
              </a:rPr>
              <a:t>نشانی پرتو مولکولی روشی برای رشد کریستال ها از طریق برهمکنش زیرلایه های کریستالی بسیار گرم و پرتو های بخار می باشد. فرایند مذکور در محفظه های با خلاء بسیار بالا </a:t>
            </a:r>
            <a:r>
              <a:rPr lang="fa-IR" sz="2400" smtClean="0">
                <a:cs typeface="B Nazanin" panose="00000400000000000000" pitchFamily="2" charset="-78"/>
              </a:rPr>
              <a:t>رخ داده </a:t>
            </a:r>
            <a:r>
              <a:rPr lang="fa-IR" sz="2400">
                <a:cs typeface="B Nazanin" panose="00000400000000000000" pitchFamily="2" charset="-78"/>
              </a:rPr>
              <a:t>و نیازمند زیرلایه های تک کریستال و بخارهایی با خلوص </a:t>
            </a:r>
            <a:r>
              <a:rPr lang="fa-IR" sz="2400" smtClean="0">
                <a:cs typeface="B Nazanin" panose="00000400000000000000" pitchFamily="2" charset="-78"/>
              </a:rPr>
              <a:t>بسیار </a:t>
            </a:r>
            <a:r>
              <a:rPr lang="fa-IR" sz="2400">
                <a:cs typeface="B Nazanin" panose="00000400000000000000" pitchFamily="2" charset="-78"/>
              </a:rPr>
              <a:t>بالا است. بخارات پیش ماده نیمه هادی بر روی یک </a:t>
            </a:r>
            <a:r>
              <a:rPr lang="fa-IR" sz="2400" smtClean="0">
                <a:cs typeface="B Nazanin" panose="00000400000000000000" pitchFamily="2" charset="-78"/>
              </a:rPr>
              <a:t>زیرلایه بسیار گرم </a:t>
            </a:r>
            <a:r>
              <a:rPr lang="fa-IR" sz="2400">
                <a:cs typeface="B Nazanin" panose="00000400000000000000" pitchFamily="2" charset="-78"/>
              </a:rPr>
              <a:t>در شرایط دما و فشار کنترل شده فرستاده می شود و </a:t>
            </a:r>
            <a:r>
              <a:rPr lang="fa-IR" sz="2400" smtClean="0">
                <a:cs typeface="B Nazanin" panose="00000400000000000000" pitchFamily="2" charset="-78"/>
              </a:rPr>
              <a:t>موجب </a:t>
            </a:r>
            <a:r>
              <a:rPr lang="fa-IR" sz="2400">
                <a:cs typeface="B Nazanin" panose="00000400000000000000" pitchFamily="2" charset="-78"/>
              </a:rPr>
              <a:t>رشد کریستال به شکل پیوسته می­گردد. راکتور </a:t>
            </a:r>
            <a:r>
              <a:rPr lang="en-US" sz="2400">
                <a:cs typeface="B Nazanin" panose="00000400000000000000" pitchFamily="2" charset="-78"/>
              </a:rPr>
              <a:t>MBE</a:t>
            </a:r>
            <a:r>
              <a:rPr lang="fa-IR" sz="2400">
                <a:cs typeface="B Nazanin" panose="00000400000000000000" pitchFamily="2" charset="-78"/>
              </a:rPr>
              <a:t> </a:t>
            </a:r>
            <a:r>
              <a:rPr lang="fa-IR" sz="2400" smtClean="0">
                <a:cs typeface="B Nazanin" panose="00000400000000000000" pitchFamily="2" charset="-78"/>
              </a:rPr>
              <a:t>شامل </a:t>
            </a:r>
            <a:r>
              <a:rPr lang="fa-IR" sz="2400">
                <a:cs typeface="B Nazanin" panose="00000400000000000000" pitchFamily="2" charset="-78"/>
              </a:rPr>
              <a:t>یک محفظه ی خلاء، یک زیرلایه که بر روی یک نگهدارنده </a:t>
            </a:r>
            <a:r>
              <a:rPr lang="fa-IR" sz="2400" smtClean="0">
                <a:cs typeface="B Nazanin" panose="00000400000000000000" pitchFamily="2" charset="-78"/>
              </a:rPr>
              <a:t>زیرلایه قرار </a:t>
            </a:r>
            <a:r>
              <a:rPr lang="fa-IR" sz="2400">
                <a:cs typeface="B Nazanin" panose="00000400000000000000" pitchFamily="2" charset="-78"/>
              </a:rPr>
              <a:t>گرفته و یک مجموعه از سلول های نفوذ مولکولی </a:t>
            </a:r>
            <a:r>
              <a:rPr lang="fa-IR" sz="2400" smtClean="0">
                <a:cs typeface="B Nazanin" panose="00000400000000000000" pitchFamily="2" charset="-78"/>
              </a:rPr>
              <a:t>می </a:t>
            </a:r>
            <a:r>
              <a:rPr lang="fa-IR" sz="2400">
                <a:cs typeface="B Nazanin" panose="00000400000000000000" pitchFamily="2" charset="-78"/>
              </a:rPr>
              <a:t>باشد. سلول های نفوذ مولکولی نقش بخار کردن عناصر </a:t>
            </a:r>
            <a:r>
              <a:rPr lang="fa-IR" sz="2400" smtClean="0">
                <a:cs typeface="B Nazanin" panose="00000400000000000000" pitchFamily="2" charset="-78"/>
              </a:rPr>
              <a:t>تشکیل دهنده </a:t>
            </a:r>
            <a:r>
              <a:rPr lang="fa-IR" sz="2400">
                <a:cs typeface="B Nazanin" panose="00000400000000000000" pitchFamily="2" charset="-78"/>
              </a:rPr>
              <a:t>ی نیمه هادی مورد نظر و هدایت بخارات مذکور بر </a:t>
            </a:r>
            <a:r>
              <a:rPr lang="fa-IR" sz="2400" smtClean="0">
                <a:cs typeface="B Nazanin" panose="00000400000000000000" pitchFamily="2" charset="-78"/>
              </a:rPr>
              <a:t>روی زیرلایه </a:t>
            </a:r>
            <a:r>
              <a:rPr lang="fa-IR" sz="2400">
                <a:cs typeface="B Nazanin" panose="00000400000000000000" pitchFamily="2" charset="-78"/>
              </a:rPr>
              <a:t>ی بسیار گرم را دارند. هر سلول نفوذ مولکولی ممکن است </a:t>
            </a:r>
            <a:r>
              <a:rPr lang="fa-IR" sz="2400" smtClean="0">
                <a:cs typeface="B Nazanin" panose="00000400000000000000" pitchFamily="2" charset="-78"/>
              </a:rPr>
              <a:t>یک </a:t>
            </a:r>
            <a:r>
              <a:rPr lang="fa-IR" sz="2400">
                <a:cs typeface="B Nazanin" panose="00000400000000000000" pitchFamily="2" charset="-78"/>
              </a:rPr>
              <a:t>ماده متفاوت را تبخیر کند و می تواند به صورت مجزا متوقف </a:t>
            </a:r>
            <a:r>
              <a:rPr lang="fa-IR" sz="2400" smtClean="0">
                <a:cs typeface="B Nazanin" panose="00000400000000000000" pitchFamily="2" charset="-78"/>
              </a:rPr>
              <a:t>شود</a:t>
            </a:r>
            <a:r>
              <a:rPr lang="fa-IR" sz="2400">
                <a:cs typeface="B Nazanin" panose="00000400000000000000" pitchFamily="2" charset="-78"/>
              </a:rPr>
              <a:t>.</a:t>
            </a:r>
            <a:endParaRPr lang="en-US" sz="2400">
              <a:cs typeface="B Nazanin" panose="00000400000000000000" pitchFamily="2" charset="-78"/>
            </a:endParaRPr>
          </a:p>
          <a:p>
            <a:endParaRPr lang="fa-IR" sz="2400">
              <a:cs typeface="B Nazanin" panose="00000400000000000000" pitchFamily="2" charset="-78"/>
            </a:endParaRP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47830" y="330200"/>
            <a:ext cx="5530669" cy="6124575"/>
          </a:xfrm>
          <a:prstGeom prst="rect">
            <a:avLst/>
          </a:prstGeom>
        </p:spPr>
      </p:pic>
      <p:sp>
        <p:nvSpPr>
          <p:cNvPr id="2" name="Slide Number Placeholder 1"/>
          <p:cNvSpPr>
            <a:spLocks noGrp="1"/>
          </p:cNvSpPr>
          <p:nvPr>
            <p:ph type="sldNum" sz="quarter" idx="12"/>
          </p:nvPr>
        </p:nvSpPr>
        <p:spPr>
          <a:xfrm>
            <a:off x="10555623" y="6336050"/>
            <a:ext cx="753545" cy="365125"/>
          </a:xfrm>
        </p:spPr>
        <p:txBody>
          <a:bodyPr/>
          <a:lstStyle/>
          <a:p>
            <a:fld id="{C483D5BC-A91D-4EC3-AAA1-FC7171B5693B}" type="slidenum">
              <a:rPr lang="fa-IR" smtClean="0"/>
              <a:t>9</a:t>
            </a:fld>
            <a:endParaRPr lang="fa-IR"/>
          </a:p>
        </p:txBody>
      </p:sp>
    </p:spTree>
    <p:extLst>
      <p:ext uri="{BB962C8B-B14F-4D97-AF65-F5344CB8AC3E}">
        <p14:creationId xmlns:p14="http://schemas.microsoft.com/office/powerpoint/2010/main" val="4678182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arn(inVertical)">
                                      <p:cBhvr>
                                        <p:cTn id="7" dur="500"/>
                                        <p:tgtEl>
                                          <p:spTgt spid="4">
                                            <p:txEl>
                                              <p:pRg st="0" end="0"/>
                                            </p:txEl>
                                          </p:spTgt>
                                        </p:tgtEl>
                                      </p:cBhvr>
                                    </p:animEffect>
                                  </p:childTnLst>
                                </p:cTn>
                              </p:par>
                            </p:childTnLst>
                          </p:cTn>
                        </p:par>
                        <p:par>
                          <p:cTn id="8" fill="hold">
                            <p:stCondLst>
                              <p:cond delay="500"/>
                            </p:stCondLst>
                            <p:childTnLst>
                              <p:par>
                                <p:cTn id="9" presetID="16" presetClass="entr" presetSubtype="21" fill="hold" nodeType="afterEffect">
                                  <p:stCondLst>
                                    <p:cond delay="0"/>
                                  </p:stCondLst>
                                  <p:childTnLst>
                                    <p:set>
                                      <p:cBhvr>
                                        <p:cTn id="10" dur="1" fill="hold">
                                          <p:stCondLst>
                                            <p:cond delay="0"/>
                                          </p:stCondLst>
                                        </p:cTn>
                                        <p:tgtEl>
                                          <p:spTgt spid="4">
                                            <p:txEl>
                                              <p:pRg st="1" end="1"/>
                                            </p:txEl>
                                          </p:spTgt>
                                        </p:tgtEl>
                                        <p:attrNameLst>
                                          <p:attrName>style.visibility</p:attrName>
                                        </p:attrNameLst>
                                      </p:cBhvr>
                                      <p:to>
                                        <p:strVal val="visible"/>
                                      </p:to>
                                    </p:set>
                                    <p:animEffect transition="in" filter="barn(inVertical)">
                                      <p:cBhvr>
                                        <p:cTn id="11" dur="500"/>
                                        <p:tgtEl>
                                          <p:spTgt spid="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filereader.php?p1=main_7bc3ca68769437ce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1600" y="1358901"/>
            <a:ext cx="5829300" cy="5367338"/>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206375" y="165100"/>
            <a:ext cx="11884024" cy="6001643"/>
          </a:xfrm>
          <a:prstGeom prst="rect">
            <a:avLst/>
          </a:prstGeom>
          <a:noFill/>
        </p:spPr>
        <p:txBody>
          <a:bodyPr wrap="square" rtlCol="1">
            <a:spAutoFit/>
          </a:bodyPr>
          <a:lstStyle/>
          <a:p>
            <a:pPr marL="285750" indent="-285750">
              <a:buFont typeface="Wingdings" panose="05000000000000000000" pitchFamily="2" charset="2"/>
              <a:buChar char="q"/>
            </a:pPr>
            <a:r>
              <a:rPr lang="fa-IR" sz="2400" b="1">
                <a:cs typeface="B Nazanin" panose="00000400000000000000" pitchFamily="2" charset="-78"/>
              </a:rPr>
              <a:t>تبخیر حرارتی مبتنی بر مقاومت الکتریکی</a:t>
            </a:r>
            <a:endParaRPr lang="fa-IR" sz="2400" b="1" smtClean="0">
              <a:cs typeface="B Nazanin" panose="00000400000000000000" pitchFamily="2" charset="-78"/>
            </a:endParaRPr>
          </a:p>
          <a:p>
            <a:r>
              <a:rPr lang="fa-IR" sz="2400" smtClean="0">
                <a:cs typeface="B Nazanin" panose="00000400000000000000" pitchFamily="2" charset="-78"/>
              </a:rPr>
              <a:t>برای </a:t>
            </a:r>
            <a:r>
              <a:rPr lang="fa-IR" sz="2400">
                <a:cs typeface="B Nazanin" panose="00000400000000000000" pitchFamily="2" charset="-78"/>
              </a:rPr>
              <a:t>ایجاد پوشش هایی با کیفیت بالا از روش های لایه نشانی در خلا می توان استفاده کرد. از جمله این روش ها؛ روش های لایه نشانی فیزیکی بخار </a:t>
            </a:r>
            <a:r>
              <a:rPr lang="fa-IR" sz="2400" smtClean="0">
                <a:cs typeface="B Nazanin" panose="00000400000000000000" pitchFamily="2" charset="-78"/>
              </a:rPr>
              <a:t>است </a:t>
            </a:r>
            <a:r>
              <a:rPr lang="fa-IR" sz="2400">
                <a:cs typeface="B Nazanin" panose="00000400000000000000" pitchFamily="2" charset="-78"/>
              </a:rPr>
              <a:t>که تبخیر حرارتی مبتنی بر مقاومت الکتریکی </a:t>
            </a:r>
            <a:r>
              <a:rPr lang="en-US" sz="2400" smtClean="0">
                <a:cs typeface="B Nazanin" panose="00000400000000000000" pitchFamily="2" charset="-78"/>
              </a:rPr>
              <a:t>(Evaporative Deposition)</a:t>
            </a:r>
            <a:r>
              <a:rPr lang="fa-IR" sz="2400" smtClean="0">
                <a:cs typeface="B Nazanin" panose="00000400000000000000" pitchFamily="2" charset="-78"/>
              </a:rPr>
              <a:t> یکی </a:t>
            </a:r>
            <a:r>
              <a:rPr lang="fa-IR" sz="2400">
                <a:cs typeface="B Nazanin" panose="00000400000000000000" pitchFamily="2" charset="-78"/>
              </a:rPr>
              <a:t>از انواع روش های </a:t>
            </a:r>
            <a:r>
              <a:rPr lang="en-US" sz="2400">
                <a:cs typeface="B Nazanin" panose="00000400000000000000" pitchFamily="2" charset="-78"/>
              </a:rPr>
              <a:t>PVD </a:t>
            </a:r>
            <a:r>
              <a:rPr lang="fa-IR" sz="2400" smtClean="0">
                <a:cs typeface="B Nazanin" panose="00000400000000000000" pitchFamily="2" charset="-78"/>
              </a:rPr>
              <a:t> است.</a:t>
            </a:r>
            <a:r>
              <a:rPr lang="fa-IR" sz="2400">
                <a:cs typeface="B Nazanin" panose="00000400000000000000" pitchFamily="2" charset="-78"/>
              </a:rPr>
              <a:t> </a:t>
            </a:r>
            <a:br>
              <a:rPr lang="fa-IR" sz="2400">
                <a:cs typeface="B Nazanin" panose="00000400000000000000" pitchFamily="2" charset="-78"/>
              </a:rPr>
            </a:br>
            <a:r>
              <a:rPr lang="fa-IR" sz="2400">
                <a:cs typeface="B Nazanin" panose="00000400000000000000" pitchFamily="2" charset="-78"/>
              </a:rPr>
              <a:t>لایه نشانی به روش تبخیر حرارتی فرآیندی است که در </a:t>
            </a:r>
            <a:r>
              <a:rPr lang="fa-IR" sz="2400" smtClean="0">
                <a:cs typeface="B Nazanin" panose="00000400000000000000" pitchFamily="2" charset="-78"/>
              </a:rPr>
              <a:t>محیط </a:t>
            </a:r>
          </a:p>
          <a:p>
            <a:r>
              <a:rPr lang="fa-IR" sz="2400" smtClean="0">
                <a:cs typeface="B Nazanin" panose="00000400000000000000" pitchFamily="2" charset="-78"/>
              </a:rPr>
              <a:t>خلاء </a:t>
            </a:r>
            <a:r>
              <a:rPr lang="fa-IR" sz="2400">
                <a:cs typeface="B Nazanin" panose="00000400000000000000" pitchFamily="2" charset="-78"/>
              </a:rPr>
              <a:t>و به کمک اعمال جریان الکتریکی برای </a:t>
            </a:r>
            <a:r>
              <a:rPr lang="fa-IR" sz="2400" smtClean="0">
                <a:cs typeface="B Nazanin" panose="00000400000000000000" pitchFamily="2" charset="-78"/>
              </a:rPr>
              <a:t>تبخیر </a:t>
            </a:r>
            <a:r>
              <a:rPr lang="fa-IR" sz="2400">
                <a:cs typeface="B Nazanin" panose="00000400000000000000" pitchFamily="2" charset="-78"/>
              </a:rPr>
              <a:t>ماده منبع </a:t>
            </a:r>
            <a:endParaRPr lang="fa-IR" sz="2400" smtClean="0">
              <a:cs typeface="B Nazanin" panose="00000400000000000000" pitchFamily="2" charset="-78"/>
            </a:endParaRPr>
          </a:p>
          <a:p>
            <a:r>
              <a:rPr lang="fa-IR" sz="2400" smtClean="0">
                <a:cs typeface="B Nazanin" panose="00000400000000000000" pitchFamily="2" charset="-78"/>
              </a:rPr>
              <a:t>صورت </a:t>
            </a:r>
            <a:r>
              <a:rPr lang="fa-IR" sz="2400">
                <a:cs typeface="B Nazanin" panose="00000400000000000000" pitchFamily="2" charset="-78"/>
              </a:rPr>
              <a:t>می گیرد و هدایت و انتقال </a:t>
            </a:r>
            <a:r>
              <a:rPr lang="fa-IR" sz="2400" smtClean="0">
                <a:cs typeface="B Nazanin" panose="00000400000000000000" pitchFamily="2" charset="-78"/>
              </a:rPr>
              <a:t>ماده </a:t>
            </a:r>
            <a:r>
              <a:rPr lang="fa-IR" sz="2400">
                <a:cs typeface="B Nazanin" panose="00000400000000000000" pitchFamily="2" charset="-78"/>
              </a:rPr>
              <a:t>تبخیر شده به سمت </a:t>
            </a:r>
            <a:endParaRPr lang="fa-IR" sz="2400" smtClean="0">
              <a:cs typeface="B Nazanin" panose="00000400000000000000" pitchFamily="2" charset="-78"/>
            </a:endParaRPr>
          </a:p>
          <a:p>
            <a:r>
              <a:rPr lang="fa-IR" sz="2400" smtClean="0">
                <a:cs typeface="B Nazanin" panose="00000400000000000000" pitchFamily="2" charset="-78"/>
              </a:rPr>
              <a:t>زیرلایه </a:t>
            </a:r>
            <a:r>
              <a:rPr lang="fa-IR" sz="2400">
                <a:cs typeface="B Nazanin" panose="00000400000000000000" pitchFamily="2" charset="-78"/>
              </a:rPr>
              <a:t>بر اساس اختلاف </a:t>
            </a:r>
            <a:r>
              <a:rPr lang="fa-IR" sz="2400" smtClean="0">
                <a:cs typeface="B Nazanin" panose="00000400000000000000" pitchFamily="2" charset="-78"/>
              </a:rPr>
              <a:t>فشار </a:t>
            </a:r>
            <a:r>
              <a:rPr lang="fa-IR" sz="2400">
                <a:cs typeface="B Nazanin" panose="00000400000000000000" pitchFamily="2" charset="-78"/>
              </a:rPr>
              <a:t>میان محلی که ماده منبع و زیرلایه </a:t>
            </a:r>
            <a:endParaRPr lang="fa-IR" sz="2400" smtClean="0">
              <a:cs typeface="B Nazanin" panose="00000400000000000000" pitchFamily="2" charset="-78"/>
            </a:endParaRPr>
          </a:p>
          <a:p>
            <a:r>
              <a:rPr lang="fa-IR" sz="2400" smtClean="0">
                <a:cs typeface="B Nazanin" panose="00000400000000000000" pitchFamily="2" charset="-78"/>
              </a:rPr>
              <a:t>قرار </a:t>
            </a:r>
            <a:r>
              <a:rPr lang="fa-IR" sz="2400">
                <a:cs typeface="B Nazanin" panose="00000400000000000000" pitchFamily="2" charset="-78"/>
              </a:rPr>
              <a:t>دارد، </a:t>
            </a:r>
            <a:r>
              <a:rPr lang="fa-IR" sz="2400" smtClean="0">
                <a:cs typeface="B Nazanin" panose="00000400000000000000" pitchFamily="2" charset="-78"/>
              </a:rPr>
              <a:t>اتفاق </a:t>
            </a:r>
            <a:r>
              <a:rPr lang="fa-IR" sz="2400">
                <a:cs typeface="B Nazanin" panose="00000400000000000000" pitchFamily="2" charset="-78"/>
              </a:rPr>
              <a:t>می </a:t>
            </a:r>
            <a:r>
              <a:rPr lang="fa-IR" sz="2400" smtClean="0">
                <a:cs typeface="B Nazanin" panose="00000400000000000000" pitchFamily="2" charset="-78"/>
              </a:rPr>
              <a:t>افتد. پارامترهایی </a:t>
            </a:r>
            <a:r>
              <a:rPr lang="fa-IR" sz="2400">
                <a:cs typeface="B Nazanin" panose="00000400000000000000" pitchFamily="2" charset="-78"/>
              </a:rPr>
              <a:t>که در این نوع لایه نشانی </a:t>
            </a:r>
            <a:endParaRPr lang="fa-IR" sz="2400" smtClean="0">
              <a:cs typeface="B Nazanin" panose="00000400000000000000" pitchFamily="2" charset="-78"/>
            </a:endParaRPr>
          </a:p>
          <a:p>
            <a:r>
              <a:rPr lang="fa-IR" sz="2400" smtClean="0">
                <a:cs typeface="B Nazanin" panose="00000400000000000000" pitchFamily="2" charset="-78"/>
              </a:rPr>
              <a:t>بایستی </a:t>
            </a:r>
            <a:r>
              <a:rPr lang="fa-IR" sz="2400">
                <a:cs typeface="B Nazanin" panose="00000400000000000000" pitchFamily="2" charset="-78"/>
              </a:rPr>
              <a:t>کنترل شوند، فشار محفظه و دمای </a:t>
            </a:r>
            <a:r>
              <a:rPr lang="fa-IR" sz="2400" smtClean="0">
                <a:cs typeface="B Nazanin" panose="00000400000000000000" pitchFamily="2" charset="-78"/>
              </a:rPr>
              <a:t>ظرفی </a:t>
            </a:r>
            <a:r>
              <a:rPr lang="fa-IR" sz="2400">
                <a:cs typeface="B Nazanin" panose="00000400000000000000" pitchFamily="2" charset="-78"/>
              </a:rPr>
              <a:t>است که ماده </a:t>
            </a:r>
            <a:endParaRPr lang="fa-IR" sz="2400" smtClean="0">
              <a:cs typeface="B Nazanin" panose="00000400000000000000" pitchFamily="2" charset="-78"/>
            </a:endParaRPr>
          </a:p>
          <a:p>
            <a:r>
              <a:rPr lang="fa-IR" sz="2400" smtClean="0">
                <a:cs typeface="B Nazanin" panose="00000400000000000000" pitchFamily="2" charset="-78"/>
              </a:rPr>
              <a:t>منبع </a:t>
            </a:r>
            <a:r>
              <a:rPr lang="fa-IR" sz="2400">
                <a:cs typeface="B Nazanin" panose="00000400000000000000" pitchFamily="2" charset="-78"/>
              </a:rPr>
              <a:t>در آن قرار می گیرد. </a:t>
            </a:r>
            <a:r>
              <a:rPr lang="fa-IR" sz="2400" smtClean="0">
                <a:cs typeface="B Nazanin" panose="00000400000000000000" pitchFamily="2" charset="-78"/>
              </a:rPr>
              <a:t>این </a:t>
            </a:r>
            <a:r>
              <a:rPr lang="fa-IR" sz="2400">
                <a:cs typeface="B Nazanin" panose="00000400000000000000" pitchFamily="2" charset="-78"/>
              </a:rPr>
              <a:t>روش </a:t>
            </a:r>
            <a:r>
              <a:rPr lang="fa-IR" sz="2400" smtClean="0">
                <a:cs typeface="B Nazanin" panose="00000400000000000000" pitchFamily="2" charset="-78"/>
              </a:rPr>
              <a:t>پیشتر در </a:t>
            </a:r>
            <a:r>
              <a:rPr lang="fa-IR" sz="2400">
                <a:cs typeface="B Nazanin" panose="00000400000000000000" pitchFamily="2" charset="-78"/>
              </a:rPr>
              <a:t>اوایل قرن بیستم </a:t>
            </a:r>
            <a:endParaRPr lang="fa-IR" sz="2400" smtClean="0">
              <a:cs typeface="B Nazanin" panose="00000400000000000000" pitchFamily="2" charset="-78"/>
            </a:endParaRPr>
          </a:p>
          <a:p>
            <a:r>
              <a:rPr lang="fa-IR" sz="2400" smtClean="0">
                <a:cs typeface="B Nazanin" panose="00000400000000000000" pitchFamily="2" charset="-78"/>
              </a:rPr>
              <a:t>به </a:t>
            </a:r>
            <a:r>
              <a:rPr lang="fa-IR" sz="2400">
                <a:cs typeface="B Nazanin" panose="00000400000000000000" pitchFamily="2" charset="-78"/>
              </a:rPr>
              <a:t>منظور ساخت آینه های فلزی از آلومینیوم یا نقره یا قطعات </a:t>
            </a:r>
            <a:endParaRPr lang="fa-IR" sz="2400" smtClean="0">
              <a:cs typeface="B Nazanin" panose="00000400000000000000" pitchFamily="2" charset="-78"/>
            </a:endParaRPr>
          </a:p>
          <a:p>
            <a:r>
              <a:rPr lang="fa-IR" sz="2400" smtClean="0">
                <a:cs typeface="B Nazanin" panose="00000400000000000000" pitchFamily="2" charset="-78"/>
              </a:rPr>
              <a:t>ماشین </a:t>
            </a:r>
            <a:r>
              <a:rPr lang="fa-IR" sz="2400">
                <a:cs typeface="B Nazanin" panose="00000400000000000000" pitchFamily="2" charset="-78"/>
              </a:rPr>
              <a:t>آلات مورد استفاده قرار می گرفت.</a:t>
            </a:r>
            <a:br>
              <a:rPr lang="fa-IR" sz="2400">
                <a:cs typeface="B Nazanin" panose="00000400000000000000" pitchFamily="2" charset="-78"/>
              </a:rPr>
            </a:br>
            <a:r>
              <a:rPr lang="fa-IR" sz="2400" smtClean="0">
                <a:cs typeface="B Nazanin" panose="00000400000000000000" pitchFamily="2" charset="-78"/>
              </a:rPr>
              <a:t>سه </a:t>
            </a:r>
            <a:r>
              <a:rPr lang="fa-IR" sz="2400">
                <a:cs typeface="B Nazanin" panose="00000400000000000000" pitchFamily="2" charset="-78"/>
              </a:rPr>
              <a:t>مرحله اصلی در هر فرایند لایه نشانی فیزیکی تحت شرایط </a:t>
            </a:r>
            <a:endParaRPr lang="fa-IR" sz="2400" smtClean="0">
              <a:cs typeface="B Nazanin" panose="00000400000000000000" pitchFamily="2" charset="-78"/>
            </a:endParaRPr>
          </a:p>
          <a:p>
            <a:r>
              <a:rPr lang="fa-IR" sz="2400" smtClean="0">
                <a:cs typeface="B Nazanin" panose="00000400000000000000" pitchFamily="2" charset="-78"/>
              </a:rPr>
              <a:t>خلا </a:t>
            </a:r>
            <a:r>
              <a:rPr lang="fa-IR" sz="2400">
                <a:cs typeface="B Nazanin" panose="00000400000000000000" pitchFamily="2" charset="-78"/>
              </a:rPr>
              <a:t>شامل (الف) تبخیر ماده منبع، (ب) انتقال بخار از منبع به </a:t>
            </a:r>
            <a:endParaRPr lang="fa-IR" sz="2400" smtClean="0">
              <a:cs typeface="B Nazanin" panose="00000400000000000000" pitchFamily="2" charset="-78"/>
            </a:endParaRPr>
          </a:p>
          <a:p>
            <a:r>
              <a:rPr lang="fa-IR" sz="2400" smtClean="0">
                <a:cs typeface="B Nazanin" panose="00000400000000000000" pitchFamily="2" charset="-78"/>
              </a:rPr>
              <a:t>زیرلایه </a:t>
            </a:r>
            <a:r>
              <a:rPr lang="fa-IR" sz="2400">
                <a:cs typeface="B Nazanin" panose="00000400000000000000" pitchFamily="2" charset="-78"/>
              </a:rPr>
              <a:t>و (ج) تشکیل لایه نازک روی زیرلایه </a:t>
            </a:r>
            <a:r>
              <a:rPr lang="fa-IR" sz="2400" smtClean="0">
                <a:cs typeface="B Nazanin" panose="00000400000000000000" pitchFamily="2" charset="-78"/>
              </a:rPr>
              <a:t>وجود دارد.</a:t>
            </a:r>
            <a:endParaRPr lang="fa-IR" sz="2400">
              <a:cs typeface="B Nazanin" panose="00000400000000000000" pitchFamily="2" charset="-78"/>
            </a:endParaRPr>
          </a:p>
        </p:txBody>
      </p:sp>
      <p:sp>
        <p:nvSpPr>
          <p:cNvPr id="2" name="Slide Number Placeholder 1"/>
          <p:cNvSpPr>
            <a:spLocks noGrp="1"/>
          </p:cNvSpPr>
          <p:nvPr>
            <p:ph type="sldNum" sz="quarter" idx="12"/>
          </p:nvPr>
        </p:nvSpPr>
        <p:spPr>
          <a:xfrm>
            <a:off x="10844211" y="6263928"/>
            <a:ext cx="753545" cy="365125"/>
          </a:xfrm>
        </p:spPr>
        <p:txBody>
          <a:bodyPr/>
          <a:lstStyle/>
          <a:p>
            <a:fld id="{C483D5BC-A91D-4EC3-AAA1-FC7171B5693B}" type="slidenum">
              <a:rPr lang="fa-IR" smtClean="0"/>
              <a:t>10</a:t>
            </a:fld>
            <a:endParaRPr lang="fa-IR"/>
          </a:p>
        </p:txBody>
      </p:sp>
    </p:spTree>
    <p:extLst>
      <p:ext uri="{BB962C8B-B14F-4D97-AF65-F5344CB8AC3E}">
        <p14:creationId xmlns:p14="http://schemas.microsoft.com/office/powerpoint/2010/main" val="29631789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wipe(down)">
                                      <p:cBhvr>
                                        <p:cTn id="7" dur="500"/>
                                        <p:tgtEl>
                                          <p:spTgt spid="4">
                                            <p:txEl>
                                              <p:pRg st="0" end="0"/>
                                            </p:txEl>
                                          </p:spTgt>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4">
                                            <p:txEl>
                                              <p:pRg st="1" end="1"/>
                                            </p:txEl>
                                          </p:spTgt>
                                        </p:tgtEl>
                                        <p:attrNameLst>
                                          <p:attrName>style.visibility</p:attrName>
                                        </p:attrNameLst>
                                      </p:cBhvr>
                                      <p:to>
                                        <p:strVal val="visible"/>
                                      </p:to>
                                    </p:set>
                                    <p:animEffect transition="in" filter="wipe(down)">
                                      <p:cBhvr>
                                        <p:cTn id="11" dur="500"/>
                                        <p:tgtEl>
                                          <p:spTgt spid="4">
                                            <p:txEl>
                                              <p:pRg st="1" end="1"/>
                                            </p:txEl>
                                          </p:spTgt>
                                        </p:tgtEl>
                                      </p:cBhvr>
                                    </p:animEffect>
                                  </p:childTnLst>
                                </p:cTn>
                              </p:par>
                              <p:par>
                                <p:cTn id="12" presetID="22" presetClass="entr" presetSubtype="4" fill="hold" nodeType="withEffect">
                                  <p:stCondLst>
                                    <p:cond delay="0"/>
                                  </p:stCondLst>
                                  <p:childTnLst>
                                    <p:set>
                                      <p:cBhvr>
                                        <p:cTn id="13" dur="1" fill="hold">
                                          <p:stCondLst>
                                            <p:cond delay="0"/>
                                          </p:stCondLst>
                                        </p:cTn>
                                        <p:tgtEl>
                                          <p:spTgt spid="4">
                                            <p:txEl>
                                              <p:pRg st="2" end="2"/>
                                            </p:txEl>
                                          </p:spTgt>
                                        </p:tgtEl>
                                        <p:attrNameLst>
                                          <p:attrName>style.visibility</p:attrName>
                                        </p:attrNameLst>
                                      </p:cBhvr>
                                      <p:to>
                                        <p:strVal val="visible"/>
                                      </p:to>
                                    </p:set>
                                    <p:animEffect transition="in" filter="wipe(down)">
                                      <p:cBhvr>
                                        <p:cTn id="14" dur="500"/>
                                        <p:tgtEl>
                                          <p:spTgt spid="4">
                                            <p:txEl>
                                              <p:pRg st="2" end="2"/>
                                            </p:txEl>
                                          </p:spTgt>
                                        </p:tgtEl>
                                      </p:cBhvr>
                                    </p:animEffect>
                                  </p:childTnLst>
                                </p:cTn>
                              </p:par>
                              <p:par>
                                <p:cTn id="15" presetID="22" presetClass="entr" presetSubtype="4" fill="hold" nodeType="withEffect">
                                  <p:stCondLst>
                                    <p:cond delay="0"/>
                                  </p:stCondLst>
                                  <p:childTnLst>
                                    <p:set>
                                      <p:cBhvr>
                                        <p:cTn id="16" dur="1" fill="hold">
                                          <p:stCondLst>
                                            <p:cond delay="0"/>
                                          </p:stCondLst>
                                        </p:cTn>
                                        <p:tgtEl>
                                          <p:spTgt spid="4">
                                            <p:txEl>
                                              <p:pRg st="3" end="3"/>
                                            </p:txEl>
                                          </p:spTgt>
                                        </p:tgtEl>
                                        <p:attrNameLst>
                                          <p:attrName>style.visibility</p:attrName>
                                        </p:attrNameLst>
                                      </p:cBhvr>
                                      <p:to>
                                        <p:strVal val="visible"/>
                                      </p:to>
                                    </p:set>
                                    <p:animEffect transition="in" filter="wipe(down)">
                                      <p:cBhvr>
                                        <p:cTn id="17" dur="500"/>
                                        <p:tgtEl>
                                          <p:spTgt spid="4">
                                            <p:txEl>
                                              <p:pRg st="3" end="3"/>
                                            </p:txEl>
                                          </p:spTgt>
                                        </p:tgtEl>
                                      </p:cBhvr>
                                    </p:animEffect>
                                  </p:childTnLst>
                                </p:cTn>
                              </p:par>
                              <p:par>
                                <p:cTn id="18" presetID="22" presetClass="entr" presetSubtype="4" fill="hold" nodeType="withEffect">
                                  <p:stCondLst>
                                    <p:cond delay="0"/>
                                  </p:stCondLst>
                                  <p:childTnLst>
                                    <p:set>
                                      <p:cBhvr>
                                        <p:cTn id="19" dur="1" fill="hold">
                                          <p:stCondLst>
                                            <p:cond delay="0"/>
                                          </p:stCondLst>
                                        </p:cTn>
                                        <p:tgtEl>
                                          <p:spTgt spid="4">
                                            <p:txEl>
                                              <p:pRg st="4" end="4"/>
                                            </p:txEl>
                                          </p:spTgt>
                                        </p:tgtEl>
                                        <p:attrNameLst>
                                          <p:attrName>style.visibility</p:attrName>
                                        </p:attrNameLst>
                                      </p:cBhvr>
                                      <p:to>
                                        <p:strVal val="visible"/>
                                      </p:to>
                                    </p:set>
                                    <p:animEffect transition="in" filter="wipe(down)">
                                      <p:cBhvr>
                                        <p:cTn id="20" dur="500"/>
                                        <p:tgtEl>
                                          <p:spTgt spid="4">
                                            <p:txEl>
                                              <p:pRg st="4" end="4"/>
                                            </p:txEl>
                                          </p:spTgt>
                                        </p:tgtEl>
                                      </p:cBhvr>
                                    </p:animEffect>
                                  </p:childTnLst>
                                </p:cTn>
                              </p:par>
                              <p:par>
                                <p:cTn id="21" presetID="22" presetClass="entr" presetSubtype="4" fill="hold" nodeType="withEffect">
                                  <p:stCondLst>
                                    <p:cond delay="0"/>
                                  </p:stCondLst>
                                  <p:childTnLst>
                                    <p:set>
                                      <p:cBhvr>
                                        <p:cTn id="22" dur="1" fill="hold">
                                          <p:stCondLst>
                                            <p:cond delay="0"/>
                                          </p:stCondLst>
                                        </p:cTn>
                                        <p:tgtEl>
                                          <p:spTgt spid="4">
                                            <p:txEl>
                                              <p:pRg st="5" end="5"/>
                                            </p:txEl>
                                          </p:spTgt>
                                        </p:tgtEl>
                                        <p:attrNameLst>
                                          <p:attrName>style.visibility</p:attrName>
                                        </p:attrNameLst>
                                      </p:cBhvr>
                                      <p:to>
                                        <p:strVal val="visible"/>
                                      </p:to>
                                    </p:set>
                                    <p:animEffect transition="in" filter="wipe(down)">
                                      <p:cBhvr>
                                        <p:cTn id="23" dur="500"/>
                                        <p:tgtEl>
                                          <p:spTgt spid="4">
                                            <p:txEl>
                                              <p:pRg st="5" end="5"/>
                                            </p:txEl>
                                          </p:spTgt>
                                        </p:tgtEl>
                                      </p:cBhvr>
                                    </p:animEffect>
                                  </p:childTnLst>
                                </p:cTn>
                              </p:par>
                              <p:par>
                                <p:cTn id="24" presetID="22" presetClass="entr" presetSubtype="4" fill="hold" nodeType="withEffect">
                                  <p:stCondLst>
                                    <p:cond delay="0"/>
                                  </p:stCondLst>
                                  <p:childTnLst>
                                    <p:set>
                                      <p:cBhvr>
                                        <p:cTn id="25" dur="1" fill="hold">
                                          <p:stCondLst>
                                            <p:cond delay="0"/>
                                          </p:stCondLst>
                                        </p:cTn>
                                        <p:tgtEl>
                                          <p:spTgt spid="4">
                                            <p:txEl>
                                              <p:pRg st="6" end="6"/>
                                            </p:txEl>
                                          </p:spTgt>
                                        </p:tgtEl>
                                        <p:attrNameLst>
                                          <p:attrName>style.visibility</p:attrName>
                                        </p:attrNameLst>
                                      </p:cBhvr>
                                      <p:to>
                                        <p:strVal val="visible"/>
                                      </p:to>
                                    </p:set>
                                    <p:animEffect transition="in" filter="wipe(down)">
                                      <p:cBhvr>
                                        <p:cTn id="26" dur="500"/>
                                        <p:tgtEl>
                                          <p:spTgt spid="4">
                                            <p:txEl>
                                              <p:pRg st="6" end="6"/>
                                            </p:txEl>
                                          </p:spTgt>
                                        </p:tgtEl>
                                      </p:cBhvr>
                                    </p:animEffect>
                                  </p:childTnLst>
                                </p:cTn>
                              </p:par>
                              <p:par>
                                <p:cTn id="27" presetID="22" presetClass="entr" presetSubtype="4" fill="hold" nodeType="withEffect">
                                  <p:stCondLst>
                                    <p:cond delay="0"/>
                                  </p:stCondLst>
                                  <p:childTnLst>
                                    <p:set>
                                      <p:cBhvr>
                                        <p:cTn id="28" dur="1" fill="hold">
                                          <p:stCondLst>
                                            <p:cond delay="0"/>
                                          </p:stCondLst>
                                        </p:cTn>
                                        <p:tgtEl>
                                          <p:spTgt spid="4">
                                            <p:txEl>
                                              <p:pRg st="7" end="7"/>
                                            </p:txEl>
                                          </p:spTgt>
                                        </p:tgtEl>
                                        <p:attrNameLst>
                                          <p:attrName>style.visibility</p:attrName>
                                        </p:attrNameLst>
                                      </p:cBhvr>
                                      <p:to>
                                        <p:strVal val="visible"/>
                                      </p:to>
                                    </p:set>
                                    <p:animEffect transition="in" filter="wipe(down)">
                                      <p:cBhvr>
                                        <p:cTn id="29" dur="500"/>
                                        <p:tgtEl>
                                          <p:spTgt spid="4">
                                            <p:txEl>
                                              <p:pRg st="7" end="7"/>
                                            </p:txEl>
                                          </p:spTgt>
                                        </p:tgtEl>
                                      </p:cBhvr>
                                    </p:animEffect>
                                  </p:childTnLst>
                                </p:cTn>
                              </p:par>
                              <p:par>
                                <p:cTn id="30" presetID="22" presetClass="entr" presetSubtype="4" fill="hold" nodeType="withEffect">
                                  <p:stCondLst>
                                    <p:cond delay="0"/>
                                  </p:stCondLst>
                                  <p:childTnLst>
                                    <p:set>
                                      <p:cBhvr>
                                        <p:cTn id="31" dur="1" fill="hold">
                                          <p:stCondLst>
                                            <p:cond delay="0"/>
                                          </p:stCondLst>
                                        </p:cTn>
                                        <p:tgtEl>
                                          <p:spTgt spid="4">
                                            <p:txEl>
                                              <p:pRg st="8" end="8"/>
                                            </p:txEl>
                                          </p:spTgt>
                                        </p:tgtEl>
                                        <p:attrNameLst>
                                          <p:attrName>style.visibility</p:attrName>
                                        </p:attrNameLst>
                                      </p:cBhvr>
                                      <p:to>
                                        <p:strVal val="visible"/>
                                      </p:to>
                                    </p:set>
                                    <p:animEffect transition="in" filter="wipe(down)">
                                      <p:cBhvr>
                                        <p:cTn id="32" dur="500"/>
                                        <p:tgtEl>
                                          <p:spTgt spid="4">
                                            <p:txEl>
                                              <p:pRg st="8" end="8"/>
                                            </p:txEl>
                                          </p:spTgt>
                                        </p:tgtEl>
                                      </p:cBhvr>
                                    </p:animEffect>
                                  </p:childTnLst>
                                </p:cTn>
                              </p:par>
                              <p:par>
                                <p:cTn id="33" presetID="22" presetClass="entr" presetSubtype="4" fill="hold" nodeType="withEffect">
                                  <p:stCondLst>
                                    <p:cond delay="0"/>
                                  </p:stCondLst>
                                  <p:childTnLst>
                                    <p:set>
                                      <p:cBhvr>
                                        <p:cTn id="34" dur="1" fill="hold">
                                          <p:stCondLst>
                                            <p:cond delay="0"/>
                                          </p:stCondLst>
                                        </p:cTn>
                                        <p:tgtEl>
                                          <p:spTgt spid="4">
                                            <p:txEl>
                                              <p:pRg st="9" end="9"/>
                                            </p:txEl>
                                          </p:spTgt>
                                        </p:tgtEl>
                                        <p:attrNameLst>
                                          <p:attrName>style.visibility</p:attrName>
                                        </p:attrNameLst>
                                      </p:cBhvr>
                                      <p:to>
                                        <p:strVal val="visible"/>
                                      </p:to>
                                    </p:set>
                                    <p:animEffect transition="in" filter="wipe(down)">
                                      <p:cBhvr>
                                        <p:cTn id="35" dur="500"/>
                                        <p:tgtEl>
                                          <p:spTgt spid="4">
                                            <p:txEl>
                                              <p:pRg st="9" end="9"/>
                                            </p:txEl>
                                          </p:spTgt>
                                        </p:tgtEl>
                                      </p:cBhvr>
                                    </p:animEffect>
                                  </p:childTnLst>
                                </p:cTn>
                              </p:par>
                              <p:par>
                                <p:cTn id="36" presetID="22" presetClass="entr" presetSubtype="4" fill="hold" nodeType="withEffect">
                                  <p:stCondLst>
                                    <p:cond delay="0"/>
                                  </p:stCondLst>
                                  <p:childTnLst>
                                    <p:set>
                                      <p:cBhvr>
                                        <p:cTn id="37" dur="1" fill="hold">
                                          <p:stCondLst>
                                            <p:cond delay="0"/>
                                          </p:stCondLst>
                                        </p:cTn>
                                        <p:tgtEl>
                                          <p:spTgt spid="4">
                                            <p:txEl>
                                              <p:pRg st="10" end="10"/>
                                            </p:txEl>
                                          </p:spTgt>
                                        </p:tgtEl>
                                        <p:attrNameLst>
                                          <p:attrName>style.visibility</p:attrName>
                                        </p:attrNameLst>
                                      </p:cBhvr>
                                      <p:to>
                                        <p:strVal val="visible"/>
                                      </p:to>
                                    </p:set>
                                    <p:animEffect transition="in" filter="wipe(down)">
                                      <p:cBhvr>
                                        <p:cTn id="38" dur="500"/>
                                        <p:tgtEl>
                                          <p:spTgt spid="4">
                                            <p:txEl>
                                              <p:pRg st="10" end="10"/>
                                            </p:txEl>
                                          </p:spTgt>
                                        </p:tgtEl>
                                      </p:cBhvr>
                                    </p:animEffect>
                                  </p:childTnLst>
                                </p:cTn>
                              </p:par>
                              <p:par>
                                <p:cTn id="39" presetID="22" presetClass="entr" presetSubtype="4" fill="hold" nodeType="withEffect">
                                  <p:stCondLst>
                                    <p:cond delay="0"/>
                                  </p:stCondLst>
                                  <p:childTnLst>
                                    <p:set>
                                      <p:cBhvr>
                                        <p:cTn id="40" dur="1" fill="hold">
                                          <p:stCondLst>
                                            <p:cond delay="0"/>
                                          </p:stCondLst>
                                        </p:cTn>
                                        <p:tgtEl>
                                          <p:spTgt spid="4">
                                            <p:txEl>
                                              <p:pRg st="11" end="11"/>
                                            </p:txEl>
                                          </p:spTgt>
                                        </p:tgtEl>
                                        <p:attrNameLst>
                                          <p:attrName>style.visibility</p:attrName>
                                        </p:attrNameLst>
                                      </p:cBhvr>
                                      <p:to>
                                        <p:strVal val="visible"/>
                                      </p:to>
                                    </p:set>
                                    <p:animEffect transition="in" filter="wipe(down)">
                                      <p:cBhvr>
                                        <p:cTn id="41" dur="500"/>
                                        <p:tgtEl>
                                          <p:spTgt spid="4">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558800" y="88900"/>
            <a:ext cx="11480800" cy="6740307"/>
          </a:xfrm>
          <a:prstGeom prst="rect">
            <a:avLst/>
          </a:prstGeom>
          <a:noFill/>
        </p:spPr>
        <p:txBody>
          <a:bodyPr wrap="square" rtlCol="1">
            <a:spAutoFit/>
          </a:bodyPr>
          <a:lstStyle/>
          <a:p>
            <a:pPr marL="285750" indent="-285750">
              <a:buFont typeface="Wingdings" panose="05000000000000000000" pitchFamily="2" charset="2"/>
              <a:buChar char="q"/>
            </a:pPr>
            <a:r>
              <a:rPr lang="fa-IR" sz="2400" b="1">
                <a:cs typeface="B Nazanin" panose="00000400000000000000" pitchFamily="2" charset="-78"/>
              </a:rPr>
              <a:t>تبخیر باریکه </a:t>
            </a:r>
            <a:r>
              <a:rPr lang="fa-IR" sz="2400" b="1" smtClean="0">
                <a:cs typeface="B Nazanin" panose="00000400000000000000" pitchFamily="2" charset="-78"/>
              </a:rPr>
              <a:t>الکترونی</a:t>
            </a:r>
          </a:p>
          <a:p>
            <a:r>
              <a:rPr lang="fa-IR" sz="2400" smtClean="0">
                <a:cs typeface="B Nazanin" panose="00000400000000000000" pitchFamily="2" charset="-78"/>
              </a:rPr>
              <a:t>یکی </a:t>
            </a:r>
            <a:r>
              <a:rPr lang="fa-IR" sz="2400">
                <a:cs typeface="B Nazanin" panose="00000400000000000000" pitchFamily="2" charset="-78"/>
              </a:rPr>
              <a:t>از روش های لایه نشانی، تبخیر باریکه </a:t>
            </a:r>
            <a:r>
              <a:rPr lang="fa-IR" sz="2400" smtClean="0">
                <a:cs typeface="B Nazanin" panose="00000400000000000000" pitchFamily="2" charset="-78"/>
              </a:rPr>
              <a:t>الکترونی </a:t>
            </a:r>
            <a:r>
              <a:rPr lang="en-US" sz="2400" smtClean="0">
                <a:cs typeface="B Nazanin" panose="00000400000000000000" pitchFamily="2" charset="-78"/>
              </a:rPr>
              <a:t>(Electron </a:t>
            </a:r>
            <a:r>
              <a:rPr lang="en-US" sz="2400">
                <a:cs typeface="B Nazanin" panose="00000400000000000000" pitchFamily="2" charset="-78"/>
              </a:rPr>
              <a:t>Beam </a:t>
            </a:r>
            <a:r>
              <a:rPr lang="en-US" sz="2400" smtClean="0">
                <a:cs typeface="B Nazanin" panose="00000400000000000000" pitchFamily="2" charset="-78"/>
              </a:rPr>
              <a:t>Evaporation)</a:t>
            </a:r>
            <a:r>
              <a:rPr lang="fa-IR" sz="2400" smtClean="0">
                <a:cs typeface="B Nazanin" panose="00000400000000000000" pitchFamily="2" charset="-78"/>
              </a:rPr>
              <a:t> است </a:t>
            </a:r>
            <a:r>
              <a:rPr lang="fa-IR" sz="2400">
                <a:cs typeface="B Nazanin" panose="00000400000000000000" pitchFamily="2" charset="-78"/>
              </a:rPr>
              <a:t>که جز روش های لایه نشانی فیزیکی بخار </a:t>
            </a:r>
            <a:r>
              <a:rPr lang="en-US" sz="2400" smtClean="0">
                <a:cs typeface="B Nazanin" panose="00000400000000000000" pitchFamily="2" charset="-78"/>
              </a:rPr>
              <a:t>(PVD)</a:t>
            </a:r>
            <a:r>
              <a:rPr lang="fa-IR" sz="2400" smtClean="0">
                <a:cs typeface="B Nazanin" panose="00000400000000000000" pitchFamily="2" charset="-78"/>
              </a:rPr>
              <a:t> محسوب </a:t>
            </a:r>
            <a:r>
              <a:rPr lang="fa-IR" sz="2400">
                <a:cs typeface="B Nazanin" panose="00000400000000000000" pitchFamily="2" charset="-78"/>
              </a:rPr>
              <a:t>می شود</a:t>
            </a:r>
            <a:r>
              <a:rPr lang="fa-IR" sz="2400" smtClean="0">
                <a:cs typeface="B Nazanin" panose="00000400000000000000" pitchFamily="2" charset="-78"/>
              </a:rPr>
              <a:t>.</a:t>
            </a:r>
          </a:p>
          <a:p>
            <a:r>
              <a:rPr lang="fa-IR" sz="2400" smtClean="0">
                <a:cs typeface="B Nazanin" panose="00000400000000000000" pitchFamily="2" charset="-78"/>
              </a:rPr>
              <a:t>از </a:t>
            </a:r>
            <a:r>
              <a:rPr lang="fa-IR" sz="2400">
                <a:cs typeface="B Nazanin" panose="00000400000000000000" pitchFamily="2" charset="-78"/>
              </a:rPr>
              <a:t>آن جایی که در فرایند لایه نشانی مبتنی بر تبخیر </a:t>
            </a:r>
            <a:r>
              <a:rPr lang="fa-IR" sz="2400" smtClean="0">
                <a:cs typeface="B Nazanin" panose="00000400000000000000" pitchFamily="2" charset="-78"/>
              </a:rPr>
              <a:t>حرارتی گرمای </a:t>
            </a:r>
            <a:r>
              <a:rPr lang="fa-IR" sz="2400">
                <a:cs typeface="B Nazanin" panose="00000400000000000000" pitchFamily="2" charset="-78"/>
              </a:rPr>
              <a:t>بسیار </a:t>
            </a:r>
            <a:endParaRPr lang="fa-IR" sz="2400" smtClean="0">
              <a:cs typeface="B Nazanin" panose="00000400000000000000" pitchFamily="2" charset="-78"/>
            </a:endParaRPr>
          </a:p>
          <a:p>
            <a:r>
              <a:rPr lang="fa-IR" sz="2400" smtClean="0">
                <a:cs typeface="B Nazanin" panose="00000400000000000000" pitchFamily="2" charset="-78"/>
              </a:rPr>
              <a:t>بالایی </a:t>
            </a:r>
            <a:r>
              <a:rPr lang="fa-IR" sz="2400">
                <a:cs typeface="B Nazanin" panose="00000400000000000000" pitchFamily="2" charset="-78"/>
              </a:rPr>
              <a:t>برای انجام تبخیر نیاز است در صورت </a:t>
            </a:r>
            <a:r>
              <a:rPr lang="fa-IR" sz="2400" smtClean="0">
                <a:cs typeface="B Nazanin" panose="00000400000000000000" pitchFamily="2" charset="-78"/>
              </a:rPr>
              <a:t>حضور </a:t>
            </a:r>
            <a:r>
              <a:rPr lang="fa-IR" sz="2400">
                <a:cs typeface="B Nazanin" panose="00000400000000000000" pitchFamily="2" charset="-78"/>
              </a:rPr>
              <a:t>گاز اکسیژن، چنانچه </a:t>
            </a:r>
            <a:endParaRPr lang="fa-IR" sz="2400" smtClean="0">
              <a:cs typeface="B Nazanin" panose="00000400000000000000" pitchFamily="2" charset="-78"/>
            </a:endParaRPr>
          </a:p>
          <a:p>
            <a:r>
              <a:rPr lang="fa-IR" sz="2400" smtClean="0">
                <a:cs typeface="B Nazanin" panose="00000400000000000000" pitchFamily="2" charset="-78"/>
              </a:rPr>
              <a:t>فلز </a:t>
            </a:r>
            <a:r>
              <a:rPr lang="fa-IR" sz="2400">
                <a:cs typeface="B Nazanin" panose="00000400000000000000" pitchFamily="2" charset="-78"/>
              </a:rPr>
              <a:t>تبخیر شده واکنش پذیر باشد </a:t>
            </a:r>
            <a:r>
              <a:rPr lang="fa-IR" sz="2400" smtClean="0">
                <a:cs typeface="B Nazanin" panose="00000400000000000000" pitchFamily="2" charset="-78"/>
              </a:rPr>
              <a:t>اکسید </a:t>
            </a:r>
            <a:r>
              <a:rPr lang="fa-IR" sz="2400">
                <a:cs typeface="B Nazanin" panose="00000400000000000000" pitchFamily="2" charset="-78"/>
              </a:rPr>
              <a:t>فلزی تشکیل </a:t>
            </a:r>
            <a:r>
              <a:rPr lang="fa-IR" sz="2400" smtClean="0">
                <a:cs typeface="B Nazanin" panose="00000400000000000000" pitchFamily="2" charset="-78"/>
              </a:rPr>
              <a:t>می شود</a:t>
            </a:r>
            <a:r>
              <a:rPr lang="fa-IR" sz="2400">
                <a:cs typeface="B Nazanin" panose="00000400000000000000" pitchFamily="2" charset="-78"/>
              </a:rPr>
              <a:t>. از طرفی </a:t>
            </a:r>
            <a:endParaRPr lang="fa-IR" sz="2400" smtClean="0">
              <a:cs typeface="B Nazanin" panose="00000400000000000000" pitchFamily="2" charset="-78"/>
            </a:endParaRPr>
          </a:p>
          <a:p>
            <a:r>
              <a:rPr lang="fa-IR" sz="2400" smtClean="0">
                <a:cs typeface="B Nazanin" panose="00000400000000000000" pitchFamily="2" charset="-78"/>
              </a:rPr>
              <a:t>حضور </a:t>
            </a:r>
            <a:r>
              <a:rPr lang="fa-IR" sz="2400">
                <a:cs typeface="B Nazanin" panose="00000400000000000000" pitchFamily="2" charset="-78"/>
              </a:rPr>
              <a:t>مولکول های </a:t>
            </a:r>
            <a:r>
              <a:rPr lang="fa-IR" sz="2400" smtClean="0">
                <a:cs typeface="B Nazanin" panose="00000400000000000000" pitchFamily="2" charset="-78"/>
              </a:rPr>
              <a:t>هوا </a:t>
            </a:r>
            <a:r>
              <a:rPr lang="fa-IR" sz="2400">
                <a:cs typeface="B Nazanin" panose="00000400000000000000" pitchFamily="2" charset="-78"/>
              </a:rPr>
              <a:t>در مسیری که ماده تبخیر شده از منبع به سمت </a:t>
            </a:r>
            <a:endParaRPr lang="fa-IR" sz="2400" smtClean="0">
              <a:cs typeface="B Nazanin" panose="00000400000000000000" pitchFamily="2" charset="-78"/>
            </a:endParaRPr>
          </a:p>
          <a:p>
            <a:r>
              <a:rPr lang="fa-IR" sz="2400" smtClean="0">
                <a:cs typeface="B Nazanin" panose="00000400000000000000" pitchFamily="2" charset="-78"/>
              </a:rPr>
              <a:t>زیرلایه حرکت </a:t>
            </a:r>
            <a:r>
              <a:rPr lang="fa-IR" sz="2400">
                <a:cs typeface="B Nazanin" panose="00000400000000000000" pitchFamily="2" charset="-78"/>
              </a:rPr>
              <a:t>می کند، نرخ لایه نشانی را کاهش می دهد و مانع از </a:t>
            </a:r>
            <a:r>
              <a:rPr lang="fa-IR" sz="2400" smtClean="0">
                <a:cs typeface="B Nazanin" panose="00000400000000000000" pitchFamily="2" charset="-78"/>
              </a:rPr>
              <a:t>تشکیل</a:t>
            </a:r>
          </a:p>
          <a:p>
            <a:r>
              <a:rPr lang="fa-IR" sz="2400" smtClean="0">
                <a:cs typeface="B Nazanin" panose="00000400000000000000" pitchFamily="2" charset="-78"/>
              </a:rPr>
              <a:t> </a:t>
            </a:r>
            <a:r>
              <a:rPr lang="fa-IR" sz="2400">
                <a:cs typeface="B Nazanin" panose="00000400000000000000" pitchFamily="2" charset="-78"/>
              </a:rPr>
              <a:t>لایه با چگالی بالا می شود. بنابراین بایستی لایه نشانی </a:t>
            </a:r>
            <a:r>
              <a:rPr lang="fa-IR" sz="2400" smtClean="0">
                <a:cs typeface="B Nazanin" panose="00000400000000000000" pitchFamily="2" charset="-78"/>
              </a:rPr>
              <a:t>در </a:t>
            </a:r>
            <a:r>
              <a:rPr lang="fa-IR" sz="2400">
                <a:cs typeface="B Nazanin" panose="00000400000000000000" pitchFamily="2" charset="-78"/>
              </a:rPr>
              <a:t>محیط خلا که </a:t>
            </a:r>
            <a:endParaRPr lang="fa-IR" sz="2400" smtClean="0">
              <a:cs typeface="B Nazanin" panose="00000400000000000000" pitchFamily="2" charset="-78"/>
            </a:endParaRPr>
          </a:p>
          <a:p>
            <a:r>
              <a:rPr lang="fa-IR" sz="2400" smtClean="0">
                <a:cs typeface="B Nazanin" panose="00000400000000000000" pitchFamily="2" charset="-78"/>
              </a:rPr>
              <a:t>تعداد برخوردها </a:t>
            </a:r>
            <a:r>
              <a:rPr lang="fa-IR" sz="2400">
                <a:cs typeface="B Nazanin" panose="00000400000000000000" pitchFamily="2" charset="-78"/>
              </a:rPr>
              <a:t>کمتر است انجام شود. </a:t>
            </a:r>
            <a:r>
              <a:rPr lang="fa-IR" sz="2400" smtClean="0">
                <a:cs typeface="B Nazanin" panose="00000400000000000000" pitchFamily="2" charset="-78"/>
              </a:rPr>
              <a:t>بنابراین</a:t>
            </a:r>
            <a:r>
              <a:rPr lang="fa-IR" sz="2400">
                <a:cs typeface="B Nazanin" panose="00000400000000000000" pitchFamily="2" charset="-78"/>
              </a:rPr>
              <a:t>؛ این روش معمولا در شرایط </a:t>
            </a:r>
            <a:endParaRPr lang="fa-IR" sz="2400" smtClean="0">
              <a:cs typeface="B Nazanin" panose="00000400000000000000" pitchFamily="2" charset="-78"/>
            </a:endParaRPr>
          </a:p>
          <a:p>
            <a:r>
              <a:rPr lang="fa-IR" sz="2400" smtClean="0">
                <a:cs typeface="B Nazanin" panose="00000400000000000000" pitchFamily="2" charset="-78"/>
              </a:rPr>
              <a:t>خلا </a:t>
            </a:r>
            <a:r>
              <a:rPr lang="fa-IR" sz="2400">
                <a:cs typeface="B Nazanin" panose="00000400000000000000" pitchFamily="2" charset="-78"/>
              </a:rPr>
              <a:t>بسیار بالا (</a:t>
            </a:r>
            <a:r>
              <a:rPr lang="fa-IR" sz="2400" baseline="30000">
                <a:cs typeface="B Nazanin" panose="00000400000000000000" pitchFamily="2" charset="-78"/>
              </a:rPr>
              <a:t>9-</a:t>
            </a:r>
            <a:r>
              <a:rPr lang="fa-IR" sz="2400">
                <a:cs typeface="B Nazanin" panose="00000400000000000000" pitchFamily="2" charset="-78"/>
              </a:rPr>
              <a:t>10 </a:t>
            </a:r>
            <a:r>
              <a:rPr lang="fa-IR" sz="2400" smtClean="0">
                <a:cs typeface="B Nazanin" panose="00000400000000000000" pitchFamily="2" charset="-78"/>
              </a:rPr>
              <a:t>تا</a:t>
            </a:r>
            <a:r>
              <a:rPr lang="fa-IR" sz="2400">
                <a:cs typeface="B Nazanin" panose="00000400000000000000" pitchFamily="2" charset="-78"/>
              </a:rPr>
              <a:t> </a:t>
            </a:r>
            <a:r>
              <a:rPr lang="fa-IR" sz="2400" baseline="30000">
                <a:cs typeface="B Nazanin" panose="00000400000000000000" pitchFamily="2" charset="-78"/>
              </a:rPr>
              <a:t>12-</a:t>
            </a:r>
            <a:r>
              <a:rPr lang="fa-IR" sz="2400">
                <a:cs typeface="B Nazanin" panose="00000400000000000000" pitchFamily="2" charset="-78"/>
              </a:rPr>
              <a:t>10 تور) قابل انجام </a:t>
            </a:r>
            <a:r>
              <a:rPr lang="fa-IR" sz="2400" smtClean="0">
                <a:cs typeface="B Nazanin" panose="00000400000000000000" pitchFamily="2" charset="-78"/>
              </a:rPr>
              <a:t>است. در </a:t>
            </a:r>
            <a:r>
              <a:rPr lang="fa-IR" sz="2400">
                <a:cs typeface="B Nazanin" panose="00000400000000000000" pitchFamily="2" charset="-78"/>
              </a:rPr>
              <a:t>فرایند تبخیر </a:t>
            </a:r>
            <a:endParaRPr lang="fa-IR" sz="2400" smtClean="0">
              <a:cs typeface="B Nazanin" panose="00000400000000000000" pitchFamily="2" charset="-78"/>
            </a:endParaRPr>
          </a:p>
          <a:p>
            <a:r>
              <a:rPr lang="fa-IR" sz="2400" smtClean="0">
                <a:cs typeface="B Nazanin" panose="00000400000000000000" pitchFamily="2" charset="-78"/>
              </a:rPr>
              <a:t>حرارتی </a:t>
            </a:r>
            <a:r>
              <a:rPr lang="fa-IR" sz="2400">
                <a:cs typeface="B Nazanin" panose="00000400000000000000" pitchFamily="2" charset="-78"/>
              </a:rPr>
              <a:t>با </a:t>
            </a:r>
            <a:r>
              <a:rPr lang="fa-IR" sz="2400" smtClean="0">
                <a:cs typeface="B Nazanin" panose="00000400000000000000" pitchFamily="2" charset="-78"/>
              </a:rPr>
              <a:t>استفاده </a:t>
            </a:r>
            <a:r>
              <a:rPr lang="fa-IR" sz="2400">
                <a:cs typeface="B Nazanin" panose="00000400000000000000" pitchFamily="2" charset="-78"/>
              </a:rPr>
              <a:t>از باریکه الکترونی، باریکه ای از الکترون های پرانرژی </a:t>
            </a:r>
            <a:endParaRPr lang="fa-IR" sz="2400" smtClean="0">
              <a:cs typeface="B Nazanin" panose="00000400000000000000" pitchFamily="2" charset="-78"/>
            </a:endParaRPr>
          </a:p>
          <a:p>
            <a:r>
              <a:rPr lang="fa-IR" sz="2400" smtClean="0">
                <a:cs typeface="B Nazanin" panose="00000400000000000000" pitchFamily="2" charset="-78"/>
              </a:rPr>
              <a:t>از </a:t>
            </a:r>
            <a:r>
              <a:rPr lang="fa-IR" sz="2400">
                <a:cs typeface="B Nazanin" panose="00000400000000000000" pitchFamily="2" charset="-78"/>
              </a:rPr>
              <a:t>فیلامان (رشته داغ) به سمت ماده منبع گسیل می شود و </a:t>
            </a:r>
            <a:r>
              <a:rPr lang="fa-IR" sz="2400" smtClean="0">
                <a:cs typeface="B Nazanin" panose="00000400000000000000" pitchFamily="2" charset="-78"/>
              </a:rPr>
              <a:t>به </a:t>
            </a:r>
            <a:r>
              <a:rPr lang="fa-IR" sz="2400">
                <a:cs typeface="B Nazanin" panose="00000400000000000000" pitchFamily="2" charset="-78"/>
              </a:rPr>
              <a:t>این ترتیب </a:t>
            </a:r>
            <a:endParaRPr lang="fa-IR" sz="2400" smtClean="0">
              <a:cs typeface="B Nazanin" panose="00000400000000000000" pitchFamily="2" charset="-78"/>
            </a:endParaRPr>
          </a:p>
          <a:p>
            <a:r>
              <a:rPr lang="fa-IR" sz="2400" smtClean="0">
                <a:cs typeface="B Nazanin" panose="00000400000000000000" pitchFamily="2" charset="-78"/>
              </a:rPr>
              <a:t>انرژی </a:t>
            </a:r>
            <a:r>
              <a:rPr lang="fa-IR" sz="2400">
                <a:cs typeface="B Nazanin" panose="00000400000000000000" pitchFamily="2" charset="-78"/>
              </a:rPr>
              <a:t>مورد نیاز برای تبخیر ماده منبع تامین </a:t>
            </a:r>
            <a:r>
              <a:rPr lang="fa-IR" sz="2400" smtClean="0">
                <a:cs typeface="B Nazanin" panose="00000400000000000000" pitchFamily="2" charset="-78"/>
              </a:rPr>
              <a:t>می </a:t>
            </a:r>
            <a:r>
              <a:rPr lang="fa-IR" sz="2400">
                <a:cs typeface="B Nazanin" panose="00000400000000000000" pitchFamily="2" charset="-78"/>
              </a:rPr>
              <a:t>گردد. این سیستم شامل </a:t>
            </a:r>
            <a:endParaRPr lang="fa-IR" sz="2400" smtClean="0">
              <a:cs typeface="B Nazanin" panose="00000400000000000000" pitchFamily="2" charset="-78"/>
            </a:endParaRPr>
          </a:p>
          <a:p>
            <a:r>
              <a:rPr lang="fa-IR" sz="2400" smtClean="0">
                <a:cs typeface="B Nazanin" panose="00000400000000000000" pitchFamily="2" charset="-78"/>
              </a:rPr>
              <a:t>یک </a:t>
            </a:r>
            <a:r>
              <a:rPr lang="fa-IR" sz="2400">
                <a:cs typeface="B Nazanin" panose="00000400000000000000" pitchFamily="2" charset="-78"/>
              </a:rPr>
              <a:t>آند و یک کاتد است آند به طور مثبت بایاس شده است و کاتد به </a:t>
            </a:r>
            <a:endParaRPr lang="fa-IR" sz="2400" smtClean="0">
              <a:cs typeface="B Nazanin" panose="00000400000000000000" pitchFamily="2" charset="-78"/>
            </a:endParaRPr>
          </a:p>
          <a:p>
            <a:r>
              <a:rPr lang="fa-IR" sz="2400" smtClean="0">
                <a:cs typeface="B Nazanin" panose="00000400000000000000" pitchFamily="2" charset="-78"/>
              </a:rPr>
              <a:t>زمین </a:t>
            </a:r>
            <a:r>
              <a:rPr lang="fa-IR" sz="2400">
                <a:cs typeface="B Nazanin" panose="00000400000000000000" pitchFamily="2" charset="-78"/>
              </a:rPr>
              <a:t>متصل است و یا نسبت به آند دارای بایاس منفی است. الکترون های </a:t>
            </a:r>
            <a:endParaRPr lang="fa-IR" sz="2400" smtClean="0">
              <a:cs typeface="B Nazanin" panose="00000400000000000000" pitchFamily="2" charset="-78"/>
            </a:endParaRPr>
          </a:p>
          <a:p>
            <a:r>
              <a:rPr lang="fa-IR" sz="2400" smtClean="0">
                <a:cs typeface="B Nazanin" panose="00000400000000000000" pitchFamily="2" charset="-78"/>
              </a:rPr>
              <a:t>گسیل </a:t>
            </a:r>
            <a:r>
              <a:rPr lang="fa-IR" sz="2400">
                <a:cs typeface="B Nazanin" panose="00000400000000000000" pitchFamily="2" charset="-78"/>
              </a:rPr>
              <a:t>شده از فیلامان (معمولا فیلامان از جنس تنگستن است) با اعمال </a:t>
            </a:r>
            <a:endParaRPr lang="fa-IR" sz="2400" smtClean="0">
              <a:cs typeface="B Nazanin" panose="00000400000000000000" pitchFamily="2" charset="-78"/>
            </a:endParaRPr>
          </a:p>
          <a:p>
            <a:r>
              <a:rPr lang="fa-IR" sz="2400" smtClean="0">
                <a:cs typeface="B Nazanin" panose="00000400000000000000" pitchFamily="2" charset="-78"/>
              </a:rPr>
              <a:t>ولتاژ </a:t>
            </a:r>
            <a:r>
              <a:rPr lang="fa-IR" sz="2400">
                <a:cs typeface="B Nazanin" panose="00000400000000000000" pitchFamily="2" charset="-78"/>
              </a:rPr>
              <a:t>بایاس 10 تا 40 کیلوولت </a:t>
            </a:r>
            <a:r>
              <a:rPr lang="en-US" sz="2400" smtClean="0">
                <a:cs typeface="B Nazanin" panose="00000400000000000000" pitchFamily="2" charset="-78"/>
              </a:rPr>
              <a:t>DC</a:t>
            </a:r>
            <a:r>
              <a:rPr lang="fa-IR" sz="2400" smtClean="0">
                <a:cs typeface="B Nazanin" panose="00000400000000000000" pitchFamily="2" charset="-78"/>
              </a:rPr>
              <a:t> به </a:t>
            </a:r>
            <a:r>
              <a:rPr lang="fa-IR" sz="2400">
                <a:cs typeface="B Nazanin" panose="00000400000000000000" pitchFamily="2" charset="-78"/>
              </a:rPr>
              <a:t>سمت ماده منبع هدایت می </a:t>
            </a:r>
            <a:r>
              <a:rPr lang="fa-IR" sz="2400" smtClean="0">
                <a:cs typeface="B Nazanin" panose="00000400000000000000" pitchFamily="2" charset="-78"/>
              </a:rPr>
              <a:t>شوند</a:t>
            </a:r>
            <a:r>
              <a:rPr lang="fa-IR" sz="2400">
                <a:cs typeface="B Nazanin" panose="00000400000000000000" pitchFamily="2" charset="-78"/>
              </a:rPr>
              <a:t>.</a:t>
            </a:r>
          </a:p>
        </p:txBody>
      </p:sp>
      <p:pic>
        <p:nvPicPr>
          <p:cNvPr id="3074" name="Picture 2" descr="filereader.php?p1=main_ec6ef230f1828039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5575" y="977900"/>
            <a:ext cx="4873625" cy="5689600"/>
          </a:xfrm>
          <a:prstGeom prst="rect">
            <a:avLst/>
          </a:prstGeom>
          <a:noFill/>
          <a:extLst>
            <a:ext uri="{909E8E84-426E-40DD-AFC4-6F175D3DCCD1}">
              <a14:hiddenFill xmlns:a14="http://schemas.microsoft.com/office/drawing/2010/main">
                <a:solidFill>
                  <a:srgbClr val="FFFFFF"/>
                </a:solidFill>
              </a14:hiddenFill>
            </a:ext>
          </a:extLst>
        </p:spPr>
      </p:pic>
      <p:sp>
        <p:nvSpPr>
          <p:cNvPr id="2" name="Slide Number Placeholder 1"/>
          <p:cNvSpPr>
            <a:spLocks noGrp="1"/>
          </p:cNvSpPr>
          <p:nvPr>
            <p:ph type="sldNum" sz="quarter" idx="12"/>
          </p:nvPr>
        </p:nvSpPr>
        <p:spPr>
          <a:xfrm>
            <a:off x="11438455" y="6213475"/>
            <a:ext cx="753545" cy="365125"/>
          </a:xfrm>
        </p:spPr>
        <p:txBody>
          <a:bodyPr/>
          <a:lstStyle/>
          <a:p>
            <a:fld id="{C483D5BC-A91D-4EC3-AAA1-FC7171B5693B}" type="slidenum">
              <a:rPr lang="fa-IR" smtClean="0"/>
              <a:t>11</a:t>
            </a:fld>
            <a:endParaRPr lang="fa-IR"/>
          </a:p>
        </p:txBody>
      </p:sp>
    </p:spTree>
    <p:extLst>
      <p:ext uri="{BB962C8B-B14F-4D97-AF65-F5344CB8AC3E}">
        <p14:creationId xmlns:p14="http://schemas.microsoft.com/office/powerpoint/2010/main" val="21236012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arn(inVertical)">
                                      <p:cBhvr>
                                        <p:cTn id="7" dur="500"/>
                                        <p:tgtEl>
                                          <p:spTgt spid="4">
                                            <p:txEl>
                                              <p:pRg st="0" end="0"/>
                                            </p:txEl>
                                          </p:spTgt>
                                        </p:tgtEl>
                                      </p:cBhvr>
                                    </p:animEffect>
                                  </p:childTnLst>
                                </p:cTn>
                              </p:par>
                            </p:childTnLst>
                          </p:cTn>
                        </p:par>
                        <p:par>
                          <p:cTn id="8" fill="hold">
                            <p:stCondLst>
                              <p:cond delay="500"/>
                            </p:stCondLst>
                            <p:childTnLst>
                              <p:par>
                                <p:cTn id="9" presetID="16" presetClass="entr" presetSubtype="21" fill="hold" nodeType="afterEffect">
                                  <p:stCondLst>
                                    <p:cond delay="0"/>
                                  </p:stCondLst>
                                  <p:childTnLst>
                                    <p:set>
                                      <p:cBhvr>
                                        <p:cTn id="10" dur="1" fill="hold">
                                          <p:stCondLst>
                                            <p:cond delay="0"/>
                                          </p:stCondLst>
                                        </p:cTn>
                                        <p:tgtEl>
                                          <p:spTgt spid="4">
                                            <p:txEl>
                                              <p:pRg st="1" end="1"/>
                                            </p:txEl>
                                          </p:spTgt>
                                        </p:tgtEl>
                                        <p:attrNameLst>
                                          <p:attrName>style.visibility</p:attrName>
                                        </p:attrNameLst>
                                      </p:cBhvr>
                                      <p:to>
                                        <p:strVal val="visible"/>
                                      </p:to>
                                    </p:set>
                                    <p:animEffect transition="in" filter="barn(inVertical)">
                                      <p:cBhvr>
                                        <p:cTn id="11" dur="500"/>
                                        <p:tgtEl>
                                          <p:spTgt spid="4">
                                            <p:txEl>
                                              <p:pRg st="1" end="1"/>
                                            </p:txEl>
                                          </p:spTgt>
                                        </p:tgtEl>
                                      </p:cBhvr>
                                    </p:animEffect>
                                  </p:childTnLst>
                                </p:cTn>
                              </p:par>
                              <p:par>
                                <p:cTn id="12" presetID="16" presetClass="entr" presetSubtype="21" fill="hold" nodeType="withEffect">
                                  <p:stCondLst>
                                    <p:cond delay="0"/>
                                  </p:stCondLst>
                                  <p:childTnLst>
                                    <p:set>
                                      <p:cBhvr>
                                        <p:cTn id="13" dur="1" fill="hold">
                                          <p:stCondLst>
                                            <p:cond delay="0"/>
                                          </p:stCondLst>
                                        </p:cTn>
                                        <p:tgtEl>
                                          <p:spTgt spid="4">
                                            <p:txEl>
                                              <p:pRg st="2" end="2"/>
                                            </p:txEl>
                                          </p:spTgt>
                                        </p:tgtEl>
                                        <p:attrNameLst>
                                          <p:attrName>style.visibility</p:attrName>
                                        </p:attrNameLst>
                                      </p:cBhvr>
                                      <p:to>
                                        <p:strVal val="visible"/>
                                      </p:to>
                                    </p:set>
                                    <p:animEffect transition="in" filter="barn(inVertical)">
                                      <p:cBhvr>
                                        <p:cTn id="14" dur="500"/>
                                        <p:tgtEl>
                                          <p:spTgt spid="4">
                                            <p:txEl>
                                              <p:pRg st="2" end="2"/>
                                            </p:txEl>
                                          </p:spTgt>
                                        </p:tgtEl>
                                      </p:cBhvr>
                                    </p:animEffect>
                                  </p:childTnLst>
                                </p:cTn>
                              </p:par>
                              <p:par>
                                <p:cTn id="15" presetID="16" presetClass="entr" presetSubtype="21" fill="hold" nodeType="withEffect">
                                  <p:stCondLst>
                                    <p:cond delay="0"/>
                                  </p:stCondLst>
                                  <p:childTnLst>
                                    <p:set>
                                      <p:cBhvr>
                                        <p:cTn id="16" dur="1" fill="hold">
                                          <p:stCondLst>
                                            <p:cond delay="0"/>
                                          </p:stCondLst>
                                        </p:cTn>
                                        <p:tgtEl>
                                          <p:spTgt spid="4">
                                            <p:txEl>
                                              <p:pRg st="3" end="3"/>
                                            </p:txEl>
                                          </p:spTgt>
                                        </p:tgtEl>
                                        <p:attrNameLst>
                                          <p:attrName>style.visibility</p:attrName>
                                        </p:attrNameLst>
                                      </p:cBhvr>
                                      <p:to>
                                        <p:strVal val="visible"/>
                                      </p:to>
                                    </p:set>
                                    <p:animEffect transition="in" filter="barn(inVertical)">
                                      <p:cBhvr>
                                        <p:cTn id="17" dur="500"/>
                                        <p:tgtEl>
                                          <p:spTgt spid="4">
                                            <p:txEl>
                                              <p:pRg st="3" end="3"/>
                                            </p:txEl>
                                          </p:spTgt>
                                        </p:tgtEl>
                                      </p:cBhvr>
                                    </p:animEffect>
                                  </p:childTnLst>
                                </p:cTn>
                              </p:par>
                              <p:par>
                                <p:cTn id="18" presetID="16" presetClass="entr" presetSubtype="21" fill="hold" nodeType="withEffect">
                                  <p:stCondLst>
                                    <p:cond delay="0"/>
                                  </p:stCondLst>
                                  <p:childTnLst>
                                    <p:set>
                                      <p:cBhvr>
                                        <p:cTn id="19" dur="1" fill="hold">
                                          <p:stCondLst>
                                            <p:cond delay="0"/>
                                          </p:stCondLst>
                                        </p:cTn>
                                        <p:tgtEl>
                                          <p:spTgt spid="4">
                                            <p:txEl>
                                              <p:pRg st="4" end="4"/>
                                            </p:txEl>
                                          </p:spTgt>
                                        </p:tgtEl>
                                        <p:attrNameLst>
                                          <p:attrName>style.visibility</p:attrName>
                                        </p:attrNameLst>
                                      </p:cBhvr>
                                      <p:to>
                                        <p:strVal val="visible"/>
                                      </p:to>
                                    </p:set>
                                    <p:animEffect transition="in" filter="barn(inVertical)">
                                      <p:cBhvr>
                                        <p:cTn id="20" dur="500"/>
                                        <p:tgtEl>
                                          <p:spTgt spid="4">
                                            <p:txEl>
                                              <p:pRg st="4" end="4"/>
                                            </p:txEl>
                                          </p:spTgt>
                                        </p:tgtEl>
                                      </p:cBhvr>
                                    </p:animEffect>
                                  </p:childTnLst>
                                </p:cTn>
                              </p:par>
                              <p:par>
                                <p:cTn id="21" presetID="16" presetClass="entr" presetSubtype="21" fill="hold" nodeType="withEffect">
                                  <p:stCondLst>
                                    <p:cond delay="0"/>
                                  </p:stCondLst>
                                  <p:childTnLst>
                                    <p:set>
                                      <p:cBhvr>
                                        <p:cTn id="22" dur="1" fill="hold">
                                          <p:stCondLst>
                                            <p:cond delay="0"/>
                                          </p:stCondLst>
                                        </p:cTn>
                                        <p:tgtEl>
                                          <p:spTgt spid="4">
                                            <p:txEl>
                                              <p:pRg st="5" end="5"/>
                                            </p:txEl>
                                          </p:spTgt>
                                        </p:tgtEl>
                                        <p:attrNameLst>
                                          <p:attrName>style.visibility</p:attrName>
                                        </p:attrNameLst>
                                      </p:cBhvr>
                                      <p:to>
                                        <p:strVal val="visible"/>
                                      </p:to>
                                    </p:set>
                                    <p:animEffect transition="in" filter="barn(inVertical)">
                                      <p:cBhvr>
                                        <p:cTn id="23" dur="500"/>
                                        <p:tgtEl>
                                          <p:spTgt spid="4">
                                            <p:txEl>
                                              <p:pRg st="5" end="5"/>
                                            </p:txEl>
                                          </p:spTgt>
                                        </p:tgtEl>
                                      </p:cBhvr>
                                    </p:animEffect>
                                  </p:childTnLst>
                                </p:cTn>
                              </p:par>
                              <p:par>
                                <p:cTn id="24" presetID="16" presetClass="entr" presetSubtype="21" fill="hold" nodeType="withEffect">
                                  <p:stCondLst>
                                    <p:cond delay="0"/>
                                  </p:stCondLst>
                                  <p:childTnLst>
                                    <p:set>
                                      <p:cBhvr>
                                        <p:cTn id="25" dur="1" fill="hold">
                                          <p:stCondLst>
                                            <p:cond delay="0"/>
                                          </p:stCondLst>
                                        </p:cTn>
                                        <p:tgtEl>
                                          <p:spTgt spid="4">
                                            <p:txEl>
                                              <p:pRg st="6" end="6"/>
                                            </p:txEl>
                                          </p:spTgt>
                                        </p:tgtEl>
                                        <p:attrNameLst>
                                          <p:attrName>style.visibility</p:attrName>
                                        </p:attrNameLst>
                                      </p:cBhvr>
                                      <p:to>
                                        <p:strVal val="visible"/>
                                      </p:to>
                                    </p:set>
                                    <p:animEffect transition="in" filter="barn(inVertical)">
                                      <p:cBhvr>
                                        <p:cTn id="26" dur="500"/>
                                        <p:tgtEl>
                                          <p:spTgt spid="4">
                                            <p:txEl>
                                              <p:pRg st="6" end="6"/>
                                            </p:txEl>
                                          </p:spTgt>
                                        </p:tgtEl>
                                      </p:cBhvr>
                                    </p:animEffect>
                                  </p:childTnLst>
                                </p:cTn>
                              </p:par>
                              <p:par>
                                <p:cTn id="27" presetID="16" presetClass="entr" presetSubtype="21" fill="hold" nodeType="withEffect">
                                  <p:stCondLst>
                                    <p:cond delay="0"/>
                                  </p:stCondLst>
                                  <p:childTnLst>
                                    <p:set>
                                      <p:cBhvr>
                                        <p:cTn id="28" dur="1" fill="hold">
                                          <p:stCondLst>
                                            <p:cond delay="0"/>
                                          </p:stCondLst>
                                        </p:cTn>
                                        <p:tgtEl>
                                          <p:spTgt spid="4">
                                            <p:txEl>
                                              <p:pRg st="7" end="7"/>
                                            </p:txEl>
                                          </p:spTgt>
                                        </p:tgtEl>
                                        <p:attrNameLst>
                                          <p:attrName>style.visibility</p:attrName>
                                        </p:attrNameLst>
                                      </p:cBhvr>
                                      <p:to>
                                        <p:strVal val="visible"/>
                                      </p:to>
                                    </p:set>
                                    <p:animEffect transition="in" filter="barn(inVertical)">
                                      <p:cBhvr>
                                        <p:cTn id="29" dur="500"/>
                                        <p:tgtEl>
                                          <p:spTgt spid="4">
                                            <p:txEl>
                                              <p:pRg st="7" end="7"/>
                                            </p:txEl>
                                          </p:spTgt>
                                        </p:tgtEl>
                                      </p:cBhvr>
                                    </p:animEffect>
                                  </p:childTnLst>
                                </p:cTn>
                              </p:par>
                              <p:par>
                                <p:cTn id="30" presetID="16" presetClass="entr" presetSubtype="21" fill="hold" nodeType="withEffect">
                                  <p:stCondLst>
                                    <p:cond delay="0"/>
                                  </p:stCondLst>
                                  <p:childTnLst>
                                    <p:set>
                                      <p:cBhvr>
                                        <p:cTn id="31" dur="1" fill="hold">
                                          <p:stCondLst>
                                            <p:cond delay="0"/>
                                          </p:stCondLst>
                                        </p:cTn>
                                        <p:tgtEl>
                                          <p:spTgt spid="4">
                                            <p:txEl>
                                              <p:pRg st="8" end="8"/>
                                            </p:txEl>
                                          </p:spTgt>
                                        </p:tgtEl>
                                        <p:attrNameLst>
                                          <p:attrName>style.visibility</p:attrName>
                                        </p:attrNameLst>
                                      </p:cBhvr>
                                      <p:to>
                                        <p:strVal val="visible"/>
                                      </p:to>
                                    </p:set>
                                    <p:animEffect transition="in" filter="barn(inVertical)">
                                      <p:cBhvr>
                                        <p:cTn id="32" dur="500"/>
                                        <p:tgtEl>
                                          <p:spTgt spid="4">
                                            <p:txEl>
                                              <p:pRg st="8" end="8"/>
                                            </p:txEl>
                                          </p:spTgt>
                                        </p:tgtEl>
                                      </p:cBhvr>
                                    </p:animEffect>
                                  </p:childTnLst>
                                </p:cTn>
                              </p:par>
                              <p:par>
                                <p:cTn id="33" presetID="16" presetClass="entr" presetSubtype="21" fill="hold" nodeType="withEffect">
                                  <p:stCondLst>
                                    <p:cond delay="0"/>
                                  </p:stCondLst>
                                  <p:childTnLst>
                                    <p:set>
                                      <p:cBhvr>
                                        <p:cTn id="34" dur="1" fill="hold">
                                          <p:stCondLst>
                                            <p:cond delay="0"/>
                                          </p:stCondLst>
                                        </p:cTn>
                                        <p:tgtEl>
                                          <p:spTgt spid="4">
                                            <p:txEl>
                                              <p:pRg st="9" end="9"/>
                                            </p:txEl>
                                          </p:spTgt>
                                        </p:tgtEl>
                                        <p:attrNameLst>
                                          <p:attrName>style.visibility</p:attrName>
                                        </p:attrNameLst>
                                      </p:cBhvr>
                                      <p:to>
                                        <p:strVal val="visible"/>
                                      </p:to>
                                    </p:set>
                                    <p:animEffect transition="in" filter="barn(inVertical)">
                                      <p:cBhvr>
                                        <p:cTn id="35" dur="500"/>
                                        <p:tgtEl>
                                          <p:spTgt spid="4">
                                            <p:txEl>
                                              <p:pRg st="9" end="9"/>
                                            </p:txEl>
                                          </p:spTgt>
                                        </p:tgtEl>
                                      </p:cBhvr>
                                    </p:animEffect>
                                  </p:childTnLst>
                                </p:cTn>
                              </p:par>
                              <p:par>
                                <p:cTn id="36" presetID="16" presetClass="entr" presetSubtype="21" fill="hold" nodeType="withEffect">
                                  <p:stCondLst>
                                    <p:cond delay="0"/>
                                  </p:stCondLst>
                                  <p:childTnLst>
                                    <p:set>
                                      <p:cBhvr>
                                        <p:cTn id="37" dur="1" fill="hold">
                                          <p:stCondLst>
                                            <p:cond delay="0"/>
                                          </p:stCondLst>
                                        </p:cTn>
                                        <p:tgtEl>
                                          <p:spTgt spid="4">
                                            <p:txEl>
                                              <p:pRg st="10" end="10"/>
                                            </p:txEl>
                                          </p:spTgt>
                                        </p:tgtEl>
                                        <p:attrNameLst>
                                          <p:attrName>style.visibility</p:attrName>
                                        </p:attrNameLst>
                                      </p:cBhvr>
                                      <p:to>
                                        <p:strVal val="visible"/>
                                      </p:to>
                                    </p:set>
                                    <p:animEffect transition="in" filter="barn(inVertical)">
                                      <p:cBhvr>
                                        <p:cTn id="38" dur="500"/>
                                        <p:tgtEl>
                                          <p:spTgt spid="4">
                                            <p:txEl>
                                              <p:pRg st="10" end="10"/>
                                            </p:txEl>
                                          </p:spTgt>
                                        </p:tgtEl>
                                      </p:cBhvr>
                                    </p:animEffect>
                                  </p:childTnLst>
                                </p:cTn>
                              </p:par>
                              <p:par>
                                <p:cTn id="39" presetID="16" presetClass="entr" presetSubtype="21" fill="hold" nodeType="withEffect">
                                  <p:stCondLst>
                                    <p:cond delay="0"/>
                                  </p:stCondLst>
                                  <p:childTnLst>
                                    <p:set>
                                      <p:cBhvr>
                                        <p:cTn id="40" dur="1" fill="hold">
                                          <p:stCondLst>
                                            <p:cond delay="0"/>
                                          </p:stCondLst>
                                        </p:cTn>
                                        <p:tgtEl>
                                          <p:spTgt spid="4">
                                            <p:txEl>
                                              <p:pRg st="11" end="11"/>
                                            </p:txEl>
                                          </p:spTgt>
                                        </p:tgtEl>
                                        <p:attrNameLst>
                                          <p:attrName>style.visibility</p:attrName>
                                        </p:attrNameLst>
                                      </p:cBhvr>
                                      <p:to>
                                        <p:strVal val="visible"/>
                                      </p:to>
                                    </p:set>
                                    <p:animEffect transition="in" filter="barn(inVertical)">
                                      <p:cBhvr>
                                        <p:cTn id="41" dur="500"/>
                                        <p:tgtEl>
                                          <p:spTgt spid="4">
                                            <p:txEl>
                                              <p:pRg st="11" end="11"/>
                                            </p:txEl>
                                          </p:spTgt>
                                        </p:tgtEl>
                                      </p:cBhvr>
                                    </p:animEffect>
                                  </p:childTnLst>
                                </p:cTn>
                              </p:par>
                              <p:par>
                                <p:cTn id="42" presetID="16" presetClass="entr" presetSubtype="21" fill="hold" nodeType="withEffect">
                                  <p:stCondLst>
                                    <p:cond delay="0"/>
                                  </p:stCondLst>
                                  <p:childTnLst>
                                    <p:set>
                                      <p:cBhvr>
                                        <p:cTn id="43" dur="1" fill="hold">
                                          <p:stCondLst>
                                            <p:cond delay="0"/>
                                          </p:stCondLst>
                                        </p:cTn>
                                        <p:tgtEl>
                                          <p:spTgt spid="4">
                                            <p:txEl>
                                              <p:pRg st="12" end="12"/>
                                            </p:txEl>
                                          </p:spTgt>
                                        </p:tgtEl>
                                        <p:attrNameLst>
                                          <p:attrName>style.visibility</p:attrName>
                                        </p:attrNameLst>
                                      </p:cBhvr>
                                      <p:to>
                                        <p:strVal val="visible"/>
                                      </p:to>
                                    </p:set>
                                    <p:animEffect transition="in" filter="barn(inVertical)">
                                      <p:cBhvr>
                                        <p:cTn id="44" dur="500"/>
                                        <p:tgtEl>
                                          <p:spTgt spid="4">
                                            <p:txEl>
                                              <p:pRg st="12" end="12"/>
                                            </p:txEl>
                                          </p:spTgt>
                                        </p:tgtEl>
                                      </p:cBhvr>
                                    </p:animEffect>
                                  </p:childTnLst>
                                </p:cTn>
                              </p:par>
                              <p:par>
                                <p:cTn id="45" presetID="16" presetClass="entr" presetSubtype="21" fill="hold" nodeType="withEffect">
                                  <p:stCondLst>
                                    <p:cond delay="0"/>
                                  </p:stCondLst>
                                  <p:childTnLst>
                                    <p:set>
                                      <p:cBhvr>
                                        <p:cTn id="46" dur="1" fill="hold">
                                          <p:stCondLst>
                                            <p:cond delay="0"/>
                                          </p:stCondLst>
                                        </p:cTn>
                                        <p:tgtEl>
                                          <p:spTgt spid="4">
                                            <p:txEl>
                                              <p:pRg st="13" end="13"/>
                                            </p:txEl>
                                          </p:spTgt>
                                        </p:tgtEl>
                                        <p:attrNameLst>
                                          <p:attrName>style.visibility</p:attrName>
                                        </p:attrNameLst>
                                      </p:cBhvr>
                                      <p:to>
                                        <p:strVal val="visible"/>
                                      </p:to>
                                    </p:set>
                                    <p:animEffect transition="in" filter="barn(inVertical)">
                                      <p:cBhvr>
                                        <p:cTn id="47" dur="500"/>
                                        <p:tgtEl>
                                          <p:spTgt spid="4">
                                            <p:txEl>
                                              <p:pRg st="13" end="13"/>
                                            </p:txEl>
                                          </p:spTgt>
                                        </p:tgtEl>
                                      </p:cBhvr>
                                    </p:animEffect>
                                  </p:childTnLst>
                                </p:cTn>
                              </p:par>
                              <p:par>
                                <p:cTn id="48" presetID="16" presetClass="entr" presetSubtype="21" fill="hold" nodeType="withEffect">
                                  <p:stCondLst>
                                    <p:cond delay="0"/>
                                  </p:stCondLst>
                                  <p:childTnLst>
                                    <p:set>
                                      <p:cBhvr>
                                        <p:cTn id="49" dur="1" fill="hold">
                                          <p:stCondLst>
                                            <p:cond delay="0"/>
                                          </p:stCondLst>
                                        </p:cTn>
                                        <p:tgtEl>
                                          <p:spTgt spid="4">
                                            <p:txEl>
                                              <p:pRg st="14" end="14"/>
                                            </p:txEl>
                                          </p:spTgt>
                                        </p:tgtEl>
                                        <p:attrNameLst>
                                          <p:attrName>style.visibility</p:attrName>
                                        </p:attrNameLst>
                                      </p:cBhvr>
                                      <p:to>
                                        <p:strVal val="visible"/>
                                      </p:to>
                                    </p:set>
                                    <p:animEffect transition="in" filter="barn(inVertical)">
                                      <p:cBhvr>
                                        <p:cTn id="50" dur="500"/>
                                        <p:tgtEl>
                                          <p:spTgt spid="4">
                                            <p:txEl>
                                              <p:pRg st="14" end="14"/>
                                            </p:txEl>
                                          </p:spTgt>
                                        </p:tgtEl>
                                      </p:cBhvr>
                                    </p:animEffect>
                                  </p:childTnLst>
                                </p:cTn>
                              </p:par>
                              <p:par>
                                <p:cTn id="51" presetID="16" presetClass="entr" presetSubtype="21" fill="hold" nodeType="withEffect">
                                  <p:stCondLst>
                                    <p:cond delay="0"/>
                                  </p:stCondLst>
                                  <p:childTnLst>
                                    <p:set>
                                      <p:cBhvr>
                                        <p:cTn id="52" dur="1" fill="hold">
                                          <p:stCondLst>
                                            <p:cond delay="0"/>
                                          </p:stCondLst>
                                        </p:cTn>
                                        <p:tgtEl>
                                          <p:spTgt spid="4">
                                            <p:txEl>
                                              <p:pRg st="15" end="15"/>
                                            </p:txEl>
                                          </p:spTgt>
                                        </p:tgtEl>
                                        <p:attrNameLst>
                                          <p:attrName>style.visibility</p:attrName>
                                        </p:attrNameLst>
                                      </p:cBhvr>
                                      <p:to>
                                        <p:strVal val="visible"/>
                                      </p:to>
                                    </p:set>
                                    <p:animEffect transition="in" filter="barn(inVertical)">
                                      <p:cBhvr>
                                        <p:cTn id="53" dur="500"/>
                                        <p:tgtEl>
                                          <p:spTgt spid="4">
                                            <p:txEl>
                                              <p:pRg st="15" end="15"/>
                                            </p:txEl>
                                          </p:spTgt>
                                        </p:tgtEl>
                                      </p:cBhvr>
                                    </p:animEffect>
                                  </p:childTnLst>
                                </p:cTn>
                              </p:par>
                              <p:par>
                                <p:cTn id="54" presetID="16" presetClass="entr" presetSubtype="21" fill="hold" nodeType="withEffect">
                                  <p:stCondLst>
                                    <p:cond delay="0"/>
                                  </p:stCondLst>
                                  <p:childTnLst>
                                    <p:set>
                                      <p:cBhvr>
                                        <p:cTn id="55" dur="1" fill="hold">
                                          <p:stCondLst>
                                            <p:cond delay="0"/>
                                          </p:stCondLst>
                                        </p:cTn>
                                        <p:tgtEl>
                                          <p:spTgt spid="4">
                                            <p:txEl>
                                              <p:pRg st="16" end="16"/>
                                            </p:txEl>
                                          </p:spTgt>
                                        </p:tgtEl>
                                        <p:attrNameLst>
                                          <p:attrName>style.visibility</p:attrName>
                                        </p:attrNameLst>
                                      </p:cBhvr>
                                      <p:to>
                                        <p:strVal val="visible"/>
                                      </p:to>
                                    </p:set>
                                    <p:animEffect transition="in" filter="barn(inVertical)">
                                      <p:cBhvr>
                                        <p:cTn id="56" dur="500"/>
                                        <p:tgtEl>
                                          <p:spTgt spid="4">
                                            <p:txEl>
                                              <p:pRg st="16" end="1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511175" y="0"/>
            <a:ext cx="11496404" cy="6894195"/>
          </a:xfrm>
          <a:prstGeom prst="rect">
            <a:avLst/>
          </a:prstGeom>
          <a:noFill/>
        </p:spPr>
        <p:txBody>
          <a:bodyPr wrap="square" rtlCol="1">
            <a:spAutoFit/>
          </a:bodyPr>
          <a:lstStyle/>
          <a:p>
            <a:pPr marL="285750" indent="-285750">
              <a:buFont typeface="Wingdings" panose="05000000000000000000" pitchFamily="2" charset="2"/>
              <a:buChar char="q"/>
            </a:pPr>
            <a:r>
              <a:rPr lang="fa-IR" sz="2400" b="1">
                <a:cs typeface="B Nazanin" panose="00000400000000000000" pitchFamily="2" charset="-78"/>
              </a:rPr>
              <a:t>واکنش‌های شیمیایی در سنتزهای نانو</a:t>
            </a:r>
            <a:r>
              <a:rPr lang="fa-IR" sz="2200">
                <a:cs typeface="B Nazanin" panose="00000400000000000000" pitchFamily="2" charset="-78"/>
              </a:rPr>
              <a:t/>
            </a:r>
            <a:br>
              <a:rPr lang="fa-IR" sz="2200">
                <a:cs typeface="B Nazanin" panose="00000400000000000000" pitchFamily="2" charset="-78"/>
              </a:rPr>
            </a:br>
            <a:r>
              <a:rPr lang="fa-IR" sz="2200">
                <a:cs typeface="B Nazanin" panose="00000400000000000000" pitchFamily="2" charset="-78"/>
              </a:rPr>
              <a:t>اساس روش‌های شیمیایی تر جهت سنتز نانوذرات، بسیاری از واکنش‌های شیمیایی پایه‌ای است. </a:t>
            </a:r>
            <a:r>
              <a:rPr lang="fa-IR" sz="2200" smtClean="0">
                <a:cs typeface="B Nazanin" panose="00000400000000000000" pitchFamily="2" charset="-78"/>
              </a:rPr>
              <a:t>بسیاری </a:t>
            </a:r>
            <a:r>
              <a:rPr lang="fa-IR" sz="2200">
                <a:cs typeface="B Nazanin" panose="00000400000000000000" pitchFamily="2" charset="-78"/>
              </a:rPr>
              <a:t>از این واکنش‌ها در نهایت منجر به رسوب دادن ذرات جامد از فاز محلول می‌شوند. گاه این واکنش‌ها به صورت کلی فرآیندهای سنتزی </a:t>
            </a:r>
            <a:r>
              <a:rPr lang="fa-IR" sz="2200" smtClean="0">
                <a:cs typeface="B Nazanin" panose="00000400000000000000" pitchFamily="2" charset="-78"/>
              </a:rPr>
              <a:t>هم‌رسوبی</a:t>
            </a:r>
            <a:r>
              <a:rPr lang="en-US" sz="2200" smtClean="0">
                <a:cs typeface="B Nazanin" panose="00000400000000000000" pitchFamily="2" charset="-78"/>
              </a:rPr>
              <a:t>(Coprecipitation</a:t>
            </a:r>
            <a:r>
              <a:rPr lang="en-US" sz="2200">
                <a:cs typeface="B Nazanin" panose="00000400000000000000" pitchFamily="2" charset="-78"/>
              </a:rPr>
              <a:t>) </a:t>
            </a:r>
            <a:r>
              <a:rPr lang="fa-IR" sz="2200" smtClean="0">
                <a:cs typeface="B Nazanin" panose="00000400000000000000" pitchFamily="2" charset="-78"/>
              </a:rPr>
              <a:t> نامیده می‌شوند</a:t>
            </a:r>
            <a:r>
              <a:rPr lang="fa-IR" sz="2200">
                <a:cs typeface="B Nazanin" panose="00000400000000000000" pitchFamily="2" charset="-78"/>
              </a:rPr>
              <a:t>. این‌ها مواردی همچون واکنش‌های رسوبی </a:t>
            </a:r>
            <a:r>
              <a:rPr lang="en-US" sz="2200" smtClean="0">
                <a:cs typeface="B Nazanin" panose="00000400000000000000" pitchFamily="2" charset="-78"/>
              </a:rPr>
              <a:t>(Precipitation</a:t>
            </a:r>
            <a:r>
              <a:rPr lang="en-US" sz="2200">
                <a:cs typeface="B Nazanin" panose="00000400000000000000" pitchFamily="2" charset="-78"/>
              </a:rPr>
              <a:t>)، </a:t>
            </a:r>
            <a:r>
              <a:rPr lang="fa-IR" sz="2200" smtClean="0">
                <a:cs typeface="B Nazanin" panose="00000400000000000000" pitchFamily="2" charset="-78"/>
              </a:rPr>
              <a:t>اکسایش-کاهش</a:t>
            </a:r>
            <a:r>
              <a:rPr lang="en-US" sz="2200" smtClean="0">
                <a:cs typeface="B Nazanin" panose="00000400000000000000" pitchFamily="2" charset="-78"/>
              </a:rPr>
              <a:t>(Redox</a:t>
            </a:r>
            <a:r>
              <a:rPr lang="en-US" sz="2200">
                <a:cs typeface="B Nazanin" panose="00000400000000000000" pitchFamily="2" charset="-78"/>
              </a:rPr>
              <a:t>) </a:t>
            </a:r>
            <a:r>
              <a:rPr lang="fa-IR" sz="2200" smtClean="0">
                <a:cs typeface="B Nazanin" panose="00000400000000000000" pitchFamily="2" charset="-78"/>
              </a:rPr>
              <a:t> و </a:t>
            </a:r>
            <a:r>
              <a:rPr lang="fa-IR" sz="2200">
                <a:cs typeface="B Nazanin" panose="00000400000000000000" pitchFamily="2" charset="-78"/>
              </a:rPr>
              <a:t>فرآیندهایی همچون </a:t>
            </a:r>
            <a:r>
              <a:rPr lang="fa-IR" sz="2200" smtClean="0">
                <a:cs typeface="B Nazanin" panose="00000400000000000000" pitchFamily="2" charset="-78"/>
              </a:rPr>
              <a:t>آب‌کافت </a:t>
            </a:r>
            <a:r>
              <a:rPr lang="en-US" sz="2200" smtClean="0">
                <a:cs typeface="B Nazanin" panose="00000400000000000000" pitchFamily="2" charset="-78"/>
              </a:rPr>
              <a:t>(Hydrolysis</a:t>
            </a:r>
            <a:r>
              <a:rPr lang="en-US" sz="2200">
                <a:cs typeface="B Nazanin" panose="00000400000000000000" pitchFamily="2" charset="-78"/>
              </a:rPr>
              <a:t>)، </a:t>
            </a:r>
            <a:r>
              <a:rPr lang="fa-IR" sz="2200">
                <a:cs typeface="B Nazanin" panose="00000400000000000000" pitchFamily="2" charset="-78"/>
              </a:rPr>
              <a:t>گرماکافت </a:t>
            </a:r>
            <a:r>
              <a:rPr lang="en-US" sz="2200" smtClean="0">
                <a:cs typeface="B Nazanin" panose="00000400000000000000" pitchFamily="2" charset="-78"/>
              </a:rPr>
              <a:t>(Thermolysis</a:t>
            </a:r>
            <a:r>
              <a:rPr lang="en-US" sz="2200">
                <a:cs typeface="B Nazanin" panose="00000400000000000000" pitchFamily="2" charset="-78"/>
              </a:rPr>
              <a:t>)، </a:t>
            </a:r>
            <a:r>
              <a:rPr lang="fa-IR" sz="2200" smtClean="0">
                <a:cs typeface="B Nazanin" panose="00000400000000000000" pitchFamily="2" charset="-78"/>
              </a:rPr>
              <a:t>بسپارش</a:t>
            </a:r>
            <a:r>
              <a:rPr lang="en-US" sz="2200" smtClean="0">
                <a:cs typeface="B Nazanin" panose="00000400000000000000" pitchFamily="2" charset="-78"/>
              </a:rPr>
              <a:t>(Polymerization</a:t>
            </a:r>
            <a:r>
              <a:rPr lang="en-US" sz="2200">
                <a:cs typeface="B Nazanin" panose="00000400000000000000" pitchFamily="2" charset="-78"/>
              </a:rPr>
              <a:t>) </a:t>
            </a:r>
            <a:r>
              <a:rPr lang="fa-IR" sz="2200" smtClean="0">
                <a:cs typeface="B Nazanin" panose="00000400000000000000" pitchFamily="2" charset="-78"/>
              </a:rPr>
              <a:t> و </a:t>
            </a:r>
            <a:r>
              <a:rPr lang="fa-IR" sz="2200">
                <a:cs typeface="B Nazanin" panose="00000400000000000000" pitchFamily="2" charset="-78"/>
              </a:rPr>
              <a:t>تراکم </a:t>
            </a:r>
            <a:r>
              <a:rPr lang="en-US" sz="2200" smtClean="0">
                <a:cs typeface="B Nazanin" panose="00000400000000000000" pitchFamily="2" charset="-78"/>
              </a:rPr>
              <a:t>(Condensation)</a:t>
            </a:r>
            <a:r>
              <a:rPr lang="fa-IR" sz="2200" smtClean="0">
                <a:cs typeface="B Nazanin" panose="00000400000000000000" pitchFamily="2" charset="-78"/>
              </a:rPr>
              <a:t> را </a:t>
            </a:r>
            <a:r>
              <a:rPr lang="fa-IR" sz="2200">
                <a:cs typeface="B Nazanin" panose="00000400000000000000" pitchFamily="2" charset="-78"/>
              </a:rPr>
              <a:t>شامل می‌شود. در زیر </a:t>
            </a:r>
            <a:r>
              <a:rPr lang="fa-IR" sz="2200" smtClean="0">
                <a:cs typeface="B Nazanin" panose="00000400000000000000" pitchFamily="2" charset="-78"/>
              </a:rPr>
              <a:t>چند نمونه </a:t>
            </a:r>
            <a:r>
              <a:rPr lang="fa-IR" sz="2200">
                <a:cs typeface="B Nazanin" panose="00000400000000000000" pitchFamily="2" charset="-78"/>
              </a:rPr>
              <a:t>از این واکنش‌ها </a:t>
            </a:r>
            <a:r>
              <a:rPr lang="fa-IR" sz="2200" smtClean="0">
                <a:cs typeface="B Nazanin" panose="00000400000000000000" pitchFamily="2" charset="-78"/>
              </a:rPr>
              <a:t>به ‌صورت </a:t>
            </a:r>
            <a:r>
              <a:rPr lang="fa-IR" sz="2200">
                <a:cs typeface="B Nazanin" panose="00000400000000000000" pitchFamily="2" charset="-78"/>
              </a:rPr>
              <a:t>مختصر آورده شده است</a:t>
            </a:r>
            <a:r>
              <a:rPr lang="fa-IR" sz="2200" smtClean="0">
                <a:cs typeface="B Nazanin" panose="00000400000000000000" pitchFamily="2" charset="-78"/>
              </a:rPr>
              <a:t>.</a:t>
            </a:r>
          </a:p>
          <a:p>
            <a:r>
              <a:rPr lang="fa-IR" sz="2200" smtClean="0">
                <a:cs typeface="B Nazanin" panose="00000400000000000000" pitchFamily="2" charset="-78"/>
              </a:rPr>
              <a:t>1- </a:t>
            </a:r>
            <a:r>
              <a:rPr lang="fa-IR" sz="2200">
                <a:cs typeface="B Nazanin" panose="00000400000000000000" pitchFamily="2" charset="-78"/>
              </a:rPr>
              <a:t>واکنش‌های </a:t>
            </a:r>
            <a:r>
              <a:rPr lang="fa-IR" sz="2200" smtClean="0">
                <a:cs typeface="B Nazanin" panose="00000400000000000000" pitchFamily="2" charset="-78"/>
              </a:rPr>
              <a:t>رسوبی</a:t>
            </a:r>
            <a:r>
              <a:rPr lang="en-US" sz="2200" smtClean="0">
                <a:cs typeface="B Nazanin" panose="00000400000000000000" pitchFamily="2" charset="-78"/>
              </a:rPr>
              <a:t>(Precipitation </a:t>
            </a:r>
            <a:r>
              <a:rPr lang="en-US" sz="2200">
                <a:cs typeface="B Nazanin" panose="00000400000000000000" pitchFamily="2" charset="-78"/>
              </a:rPr>
              <a:t>Reactions</a:t>
            </a:r>
            <a:r>
              <a:rPr lang="en-US" sz="2200" smtClean="0">
                <a:cs typeface="B Nazanin" panose="00000400000000000000" pitchFamily="2" charset="-78"/>
              </a:rPr>
              <a:t>) </a:t>
            </a:r>
            <a:r>
              <a:rPr lang="fa-IR" sz="2200" smtClean="0">
                <a:cs typeface="B Nazanin" panose="00000400000000000000" pitchFamily="2" charset="-78"/>
              </a:rPr>
              <a:t>: زمانی </a:t>
            </a:r>
            <a:r>
              <a:rPr lang="fa-IR" sz="2200">
                <a:cs typeface="B Nazanin" panose="00000400000000000000" pitchFamily="2" charset="-78"/>
              </a:rPr>
              <a:t>که غلظت ترکیب از حلالیت آن فراتر می‌رود، ماده شروع به رسوب کردن می‌کند. گاه رسوب گیری در شرایط فوق اشباع صورت می‌گیرد. معمولا واکنش‌های جانشینی متقابل </a:t>
            </a:r>
            <a:r>
              <a:rPr lang="fa-IR" sz="2200" smtClean="0">
                <a:cs typeface="B Nazanin" panose="00000400000000000000" pitchFamily="2" charset="-78"/>
              </a:rPr>
              <a:t>می‌توانند </a:t>
            </a:r>
            <a:r>
              <a:rPr lang="fa-IR" sz="2200">
                <a:cs typeface="B Nazanin" panose="00000400000000000000" pitchFamily="2" charset="-78"/>
              </a:rPr>
              <a:t>منجر به تولید جامد یونی‌ کم‌محلول شوند که محصول رسوبی را ایجاد می‌کند. گاه این واکنش به‌طور ساده واکنش جانشینی دوگانه </a:t>
            </a:r>
            <a:r>
              <a:rPr lang="fa-IR" sz="2200" smtClean="0">
                <a:cs typeface="B Nazanin" panose="00000400000000000000" pitchFamily="2" charset="-78"/>
              </a:rPr>
              <a:t>خوانده </a:t>
            </a:r>
            <a:r>
              <a:rPr lang="fa-IR" sz="2200">
                <a:cs typeface="B Nazanin" panose="00000400000000000000" pitchFamily="2" charset="-78"/>
              </a:rPr>
              <a:t>می‌شود</a:t>
            </a:r>
            <a:r>
              <a:rPr lang="fa-IR" sz="2200" smtClean="0">
                <a:cs typeface="B Nazanin" panose="00000400000000000000" pitchFamily="2" charset="-78"/>
              </a:rPr>
              <a:t>.</a:t>
            </a:r>
          </a:p>
          <a:p>
            <a:r>
              <a:rPr lang="fa-IR" sz="2200" smtClean="0">
                <a:cs typeface="B Nazanin" panose="00000400000000000000" pitchFamily="2" charset="-78"/>
              </a:rPr>
              <a:t>2- </a:t>
            </a:r>
            <a:r>
              <a:rPr lang="fa-IR" sz="2200">
                <a:cs typeface="B Nazanin" panose="00000400000000000000" pitchFamily="2" charset="-78"/>
              </a:rPr>
              <a:t>واکنش‌های اکسایش-کاهش </a:t>
            </a:r>
            <a:r>
              <a:rPr lang="en-US" sz="2200" smtClean="0">
                <a:cs typeface="B Nazanin" panose="00000400000000000000" pitchFamily="2" charset="-78"/>
              </a:rPr>
              <a:t>(Redox)</a:t>
            </a:r>
            <a:r>
              <a:rPr lang="fa-IR" sz="2200" smtClean="0">
                <a:cs typeface="B Nazanin" panose="00000400000000000000" pitchFamily="2" charset="-78"/>
              </a:rPr>
              <a:t>: همانگونه </a:t>
            </a:r>
            <a:r>
              <a:rPr lang="fa-IR" sz="2200">
                <a:cs typeface="B Nazanin" panose="00000400000000000000" pitchFamily="2" charset="-78"/>
              </a:rPr>
              <a:t>که در بالا ذکر شد، هرچند واکنش‌های جانشینی دوگانه می‌توانند منجر به تشکیل ترکیبات کم‌محلول شوند، اما واکنش‌های دیگری نیز ترکیبات کم‌محلول را فراهم می‌آورند. واکنش‌های اکسایش-کاهش با تغییر در عدد اکسایش اجزاء به‌کار رفته در واکنش همراه </a:t>
            </a:r>
            <a:r>
              <a:rPr lang="fa-IR" sz="2200" smtClean="0">
                <a:cs typeface="B Nazanin" panose="00000400000000000000" pitchFamily="2" charset="-78"/>
              </a:rPr>
              <a:t>هستند. </a:t>
            </a:r>
          </a:p>
          <a:p>
            <a:r>
              <a:rPr lang="fa-IR" sz="2200" smtClean="0">
                <a:cs typeface="B Nazanin" panose="00000400000000000000" pitchFamily="2" charset="-78"/>
              </a:rPr>
              <a:t>برای </a:t>
            </a:r>
            <a:r>
              <a:rPr lang="fa-IR" sz="2200">
                <a:cs typeface="B Nazanin" panose="00000400000000000000" pitchFamily="2" charset="-78"/>
              </a:rPr>
              <a:t>تهیه فرم نامحلول از یون فلزی در محیط آبی به طور </a:t>
            </a:r>
            <a:endParaRPr lang="fa-IR" sz="2200" smtClean="0">
              <a:cs typeface="B Nazanin" panose="00000400000000000000" pitchFamily="2" charset="-78"/>
            </a:endParaRPr>
          </a:p>
          <a:p>
            <a:r>
              <a:rPr lang="fa-IR" sz="2200" smtClean="0">
                <a:cs typeface="B Nazanin" panose="00000400000000000000" pitchFamily="2" charset="-78"/>
              </a:rPr>
              <a:t>معمول </a:t>
            </a:r>
            <a:r>
              <a:rPr lang="fa-IR" sz="2200">
                <a:cs typeface="B Nazanin" panose="00000400000000000000" pitchFamily="2" charset="-78"/>
              </a:rPr>
              <a:t>از واکنش کاهش </a:t>
            </a:r>
            <a:r>
              <a:rPr lang="en-US" sz="2200" smtClean="0">
                <a:cs typeface="B Nazanin" panose="00000400000000000000" pitchFamily="2" charset="-78"/>
              </a:rPr>
              <a:t>(Reduction)</a:t>
            </a:r>
            <a:r>
              <a:rPr lang="fa-IR" sz="2200" smtClean="0">
                <a:cs typeface="B Nazanin" panose="00000400000000000000" pitchFamily="2" charset="-78"/>
              </a:rPr>
              <a:t> استفاده می‌شود.</a:t>
            </a:r>
          </a:p>
          <a:p>
            <a:endParaRPr lang="fa-IR" sz="2200" smtClean="0">
              <a:cs typeface="B Nazanin" panose="00000400000000000000" pitchFamily="2" charset="-78"/>
            </a:endParaRPr>
          </a:p>
          <a:p>
            <a:r>
              <a:rPr lang="fa-IR" sz="2200" smtClean="0">
                <a:cs typeface="B Nazanin" panose="00000400000000000000" pitchFamily="2" charset="-78"/>
              </a:rPr>
              <a:t>3- </a:t>
            </a:r>
            <a:r>
              <a:rPr lang="fa-IR" sz="2200">
                <a:cs typeface="B Nazanin" panose="00000400000000000000" pitchFamily="2" charset="-78"/>
              </a:rPr>
              <a:t>فرآیند </a:t>
            </a:r>
            <a:r>
              <a:rPr lang="fa-IR" sz="2200" smtClean="0">
                <a:cs typeface="B Nazanin" panose="00000400000000000000" pitchFamily="2" charset="-78"/>
              </a:rPr>
              <a:t>آب‌کافت</a:t>
            </a:r>
            <a:r>
              <a:rPr lang="en-US" sz="2200" smtClean="0">
                <a:cs typeface="B Nazanin" panose="00000400000000000000" pitchFamily="2" charset="-78"/>
              </a:rPr>
              <a:t>(Hydrolysis) </a:t>
            </a:r>
            <a:r>
              <a:rPr lang="fa-IR" sz="2200" smtClean="0">
                <a:cs typeface="B Nazanin" panose="00000400000000000000" pitchFamily="2" charset="-78"/>
              </a:rPr>
              <a:t>: در </a:t>
            </a:r>
            <a:r>
              <a:rPr lang="fa-IR" sz="2200">
                <a:cs typeface="B Nazanin" panose="00000400000000000000" pitchFamily="2" charset="-78"/>
              </a:rPr>
              <a:t>فرآیند آب‌کافت، با افزایش یک مولکول آب در ساختار ‌ مولکول شیمیایی، شکست در پیوند خاصی از مولکول اولیه اتفاق می‌افتد. به‌بیان ساده تر با دخالت یک‌مولکول آب، مولکول اولیه (معمولا) به دو بخش می‌شکند. در بسیاری موارد مولکول آب نیز خود می‌شکند و هر جزء آن به بخشی از مولکول اولیه متصل می‌شود. حتی در محیط آبی خالص نیز، آب به یون‌های هیدروکسیل </a:t>
            </a:r>
            <a:r>
              <a:rPr lang="en-US" sz="2200" smtClean="0">
                <a:cs typeface="B Nazanin" panose="00000400000000000000" pitchFamily="2" charset="-78"/>
              </a:rPr>
              <a:t>(Hydroxyl</a:t>
            </a:r>
            <a:r>
              <a:rPr lang="en-US" sz="2200">
                <a:cs typeface="B Nazanin" panose="00000400000000000000" pitchFamily="2" charset="-78"/>
              </a:rPr>
              <a:t>, </a:t>
            </a:r>
            <a:r>
              <a:rPr lang="en-US" sz="2200" smtClean="0">
                <a:cs typeface="B Nazanin" panose="00000400000000000000" pitchFamily="2" charset="-78"/>
              </a:rPr>
              <a:t>OH</a:t>
            </a:r>
            <a:r>
              <a:rPr lang="en-US" sz="2200" baseline="30000" smtClean="0">
                <a:cs typeface="B Nazanin" panose="00000400000000000000" pitchFamily="2" charset="-78"/>
              </a:rPr>
              <a:t>-</a:t>
            </a:r>
            <a:r>
              <a:rPr lang="en-US" sz="2200" smtClean="0">
                <a:cs typeface="B Nazanin" panose="00000400000000000000" pitchFamily="2" charset="-78"/>
              </a:rPr>
              <a:t>)</a:t>
            </a:r>
            <a:r>
              <a:rPr lang="fa-IR" sz="2200" smtClean="0">
                <a:cs typeface="B Nazanin" panose="00000400000000000000" pitchFamily="2" charset="-78"/>
              </a:rPr>
              <a:t> و </a:t>
            </a:r>
            <a:r>
              <a:rPr lang="fa-IR" sz="2200">
                <a:cs typeface="B Nazanin" panose="00000400000000000000" pitchFamily="2" charset="-78"/>
              </a:rPr>
              <a:t>هیدرونیوم </a:t>
            </a:r>
            <a:r>
              <a:rPr lang="en-US" sz="2200">
                <a:cs typeface="B Nazanin" panose="00000400000000000000" pitchFamily="2" charset="-78"/>
              </a:rPr>
              <a:t>(</a:t>
            </a:r>
            <a:r>
              <a:rPr lang="en-US" sz="2200" smtClean="0">
                <a:cs typeface="B Nazanin" panose="00000400000000000000" pitchFamily="2" charset="-78"/>
              </a:rPr>
              <a:t>Hydronium</a:t>
            </a:r>
            <a:r>
              <a:rPr lang="en-US" sz="2200">
                <a:cs typeface="B Nazanin" panose="00000400000000000000" pitchFamily="2" charset="-78"/>
              </a:rPr>
              <a:t>, </a:t>
            </a:r>
            <a:r>
              <a:rPr lang="en-US" sz="2200" smtClean="0">
                <a:cs typeface="B Nazanin" panose="00000400000000000000" pitchFamily="2" charset="-78"/>
              </a:rPr>
              <a:t>H</a:t>
            </a:r>
            <a:r>
              <a:rPr lang="en-US" sz="2200" baseline="-25000" smtClean="0">
                <a:cs typeface="B Nazanin" panose="00000400000000000000" pitchFamily="2" charset="-78"/>
              </a:rPr>
              <a:t>3</a:t>
            </a:r>
            <a:r>
              <a:rPr lang="en-US" sz="2200" smtClean="0">
                <a:cs typeface="B Nazanin" panose="00000400000000000000" pitchFamily="2" charset="-78"/>
              </a:rPr>
              <a:t>O</a:t>
            </a:r>
            <a:r>
              <a:rPr lang="en-US" sz="2200" baseline="30000" smtClean="0">
                <a:cs typeface="B Nazanin" panose="00000400000000000000" pitchFamily="2" charset="-78"/>
              </a:rPr>
              <a:t>+ </a:t>
            </a:r>
            <a:r>
              <a:rPr lang="en-US" sz="2200" smtClean="0">
                <a:cs typeface="B Nazanin" panose="00000400000000000000" pitchFamily="2" charset="-78"/>
              </a:rPr>
              <a:t>)</a:t>
            </a:r>
            <a:r>
              <a:rPr lang="fa-IR" sz="2200" smtClean="0">
                <a:cs typeface="B Nazanin" panose="00000400000000000000" pitchFamily="2" charset="-78"/>
              </a:rPr>
              <a:t> تفکیک می‌شود.</a:t>
            </a:r>
            <a:endParaRPr lang="fa-IR" sz="2200">
              <a:cs typeface="B Nazanin" panose="00000400000000000000" pitchFamily="2" charset="-78"/>
            </a:endParaRPr>
          </a:p>
        </p:txBody>
      </p:sp>
      <p:pic>
        <p:nvPicPr>
          <p:cNvPr id="2050" name="Picture 2" descr="filereader.php?p1=main_ec6ef230f1828039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1775" y="4214812"/>
            <a:ext cx="6562725" cy="992188"/>
          </a:xfrm>
          <a:prstGeom prst="rect">
            <a:avLst/>
          </a:prstGeom>
          <a:noFill/>
          <a:extLst>
            <a:ext uri="{909E8E84-426E-40DD-AFC4-6F175D3DCCD1}">
              <a14:hiddenFill xmlns:a14="http://schemas.microsoft.com/office/drawing/2010/main">
                <a:solidFill>
                  <a:srgbClr val="FFFFFF"/>
                </a:solidFill>
              </a14:hiddenFill>
            </a:ext>
          </a:extLst>
        </p:spPr>
      </p:pic>
      <p:sp>
        <p:nvSpPr>
          <p:cNvPr id="2" name="Slide Number Placeholder 1"/>
          <p:cNvSpPr>
            <a:spLocks noGrp="1"/>
          </p:cNvSpPr>
          <p:nvPr>
            <p:ph type="sldNum" sz="quarter" idx="12"/>
          </p:nvPr>
        </p:nvSpPr>
        <p:spPr>
          <a:xfrm>
            <a:off x="11438455" y="6289675"/>
            <a:ext cx="753545" cy="365125"/>
          </a:xfrm>
        </p:spPr>
        <p:txBody>
          <a:bodyPr/>
          <a:lstStyle/>
          <a:p>
            <a:fld id="{C483D5BC-A91D-4EC3-AAA1-FC7171B5693B}" type="slidenum">
              <a:rPr lang="fa-IR" smtClean="0"/>
              <a:t>12</a:t>
            </a:fld>
            <a:endParaRPr lang="fa-IR"/>
          </a:p>
        </p:txBody>
      </p:sp>
    </p:spTree>
    <p:extLst>
      <p:ext uri="{BB962C8B-B14F-4D97-AF65-F5344CB8AC3E}">
        <p14:creationId xmlns:p14="http://schemas.microsoft.com/office/powerpoint/2010/main" val="37265954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1000"/>
                                        <p:tgtEl>
                                          <p:spTgt spid="4">
                                            <p:txEl>
                                              <p:pRg st="0" end="0"/>
                                            </p:txEl>
                                          </p:spTgt>
                                        </p:tgtEl>
                                      </p:cBhvr>
                                    </p:animEffect>
                                    <p:anim calcmode="lin" valueType="num">
                                      <p:cBhvr>
                                        <p:cTn id="8"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4">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4">
                                            <p:txEl>
                                              <p:pRg st="1" end="1"/>
                                            </p:txEl>
                                          </p:spTgt>
                                        </p:tgtEl>
                                        <p:attrNameLst>
                                          <p:attrName>style.visibility</p:attrName>
                                        </p:attrNameLst>
                                      </p:cBhvr>
                                      <p:to>
                                        <p:strVal val="visible"/>
                                      </p:to>
                                    </p:set>
                                    <p:animEffect transition="in" filter="fade">
                                      <p:cBhvr>
                                        <p:cTn id="14" dur="1000"/>
                                        <p:tgtEl>
                                          <p:spTgt spid="4">
                                            <p:txEl>
                                              <p:pRg st="1" end="1"/>
                                            </p:txEl>
                                          </p:spTgt>
                                        </p:tgtEl>
                                      </p:cBhvr>
                                    </p:animEffect>
                                    <p:anim calcmode="lin" valueType="num">
                                      <p:cBhvr>
                                        <p:cTn id="15" dur="1000" fill="hold"/>
                                        <p:tgtEl>
                                          <p:spTgt spid="4">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4">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4">
                                            <p:txEl>
                                              <p:pRg st="2" end="2"/>
                                            </p:txEl>
                                          </p:spTgt>
                                        </p:tgtEl>
                                        <p:attrNameLst>
                                          <p:attrName>style.visibility</p:attrName>
                                        </p:attrNameLst>
                                      </p:cBhvr>
                                      <p:to>
                                        <p:strVal val="visible"/>
                                      </p:to>
                                    </p:set>
                                    <p:animEffect transition="in" filter="fade">
                                      <p:cBhvr>
                                        <p:cTn id="21" dur="1000"/>
                                        <p:tgtEl>
                                          <p:spTgt spid="4">
                                            <p:txEl>
                                              <p:pRg st="2" end="2"/>
                                            </p:txEl>
                                          </p:spTgt>
                                        </p:tgtEl>
                                      </p:cBhvr>
                                    </p:animEffect>
                                    <p:anim calcmode="lin" valueType="num">
                                      <p:cBhvr>
                                        <p:cTn id="22" dur="1000" fill="hold"/>
                                        <p:tgtEl>
                                          <p:spTgt spid="4">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4">
                                            <p:txEl>
                                              <p:pRg st="2" end="2"/>
                                            </p:txEl>
                                          </p:spTgt>
                                        </p:tgtEl>
                                        <p:attrNameLst>
                                          <p:attrName>ppt_y</p:attrName>
                                        </p:attrNameLst>
                                      </p:cBhvr>
                                      <p:tavLst>
                                        <p:tav tm="0">
                                          <p:val>
                                            <p:strVal val="#ppt_y+.1"/>
                                          </p:val>
                                        </p:tav>
                                        <p:tav tm="100000">
                                          <p:val>
                                            <p:strVal val="#ppt_y"/>
                                          </p:val>
                                        </p:tav>
                                      </p:tavLst>
                                    </p:anim>
                                  </p:childTnLst>
                                </p:cTn>
                              </p:par>
                              <p:par>
                                <p:cTn id="24" presetID="42" presetClass="entr" presetSubtype="0" fill="hold" nodeType="withEffect">
                                  <p:stCondLst>
                                    <p:cond delay="0"/>
                                  </p:stCondLst>
                                  <p:childTnLst>
                                    <p:set>
                                      <p:cBhvr>
                                        <p:cTn id="25" dur="1" fill="hold">
                                          <p:stCondLst>
                                            <p:cond delay="0"/>
                                          </p:stCondLst>
                                        </p:cTn>
                                        <p:tgtEl>
                                          <p:spTgt spid="4">
                                            <p:txEl>
                                              <p:pRg st="3" end="3"/>
                                            </p:txEl>
                                          </p:spTgt>
                                        </p:tgtEl>
                                        <p:attrNameLst>
                                          <p:attrName>style.visibility</p:attrName>
                                        </p:attrNameLst>
                                      </p:cBhvr>
                                      <p:to>
                                        <p:strVal val="visible"/>
                                      </p:to>
                                    </p:set>
                                    <p:animEffect transition="in" filter="fade">
                                      <p:cBhvr>
                                        <p:cTn id="26" dur="1000"/>
                                        <p:tgtEl>
                                          <p:spTgt spid="4">
                                            <p:txEl>
                                              <p:pRg st="3" end="3"/>
                                            </p:txEl>
                                          </p:spTgt>
                                        </p:tgtEl>
                                      </p:cBhvr>
                                    </p:animEffect>
                                    <p:anim calcmode="lin" valueType="num">
                                      <p:cBhvr>
                                        <p:cTn id="27" dur="1000" fill="hold"/>
                                        <p:tgtEl>
                                          <p:spTgt spid="4">
                                            <p:txEl>
                                              <p:pRg st="3" end="3"/>
                                            </p:txEl>
                                          </p:spTgt>
                                        </p:tgtEl>
                                        <p:attrNameLst>
                                          <p:attrName>ppt_x</p:attrName>
                                        </p:attrNameLst>
                                      </p:cBhvr>
                                      <p:tavLst>
                                        <p:tav tm="0">
                                          <p:val>
                                            <p:strVal val="#ppt_x"/>
                                          </p:val>
                                        </p:tav>
                                        <p:tav tm="100000">
                                          <p:val>
                                            <p:strVal val="#ppt_x"/>
                                          </p:val>
                                        </p:tav>
                                      </p:tavLst>
                                    </p:anim>
                                    <p:anim calcmode="lin" valueType="num">
                                      <p:cBhvr>
                                        <p:cTn id="28" dur="1000" fill="hold"/>
                                        <p:tgtEl>
                                          <p:spTgt spid="4">
                                            <p:txEl>
                                              <p:pRg st="3" end="3"/>
                                            </p:txEl>
                                          </p:spTgt>
                                        </p:tgtEl>
                                        <p:attrNameLst>
                                          <p:attrName>ppt_y</p:attrName>
                                        </p:attrNameLst>
                                      </p:cBhvr>
                                      <p:tavLst>
                                        <p:tav tm="0">
                                          <p:val>
                                            <p:strVal val="#ppt_y+.1"/>
                                          </p:val>
                                        </p:tav>
                                        <p:tav tm="100000">
                                          <p:val>
                                            <p:strVal val="#ppt_y"/>
                                          </p:val>
                                        </p:tav>
                                      </p:tavLst>
                                    </p:anim>
                                  </p:childTnLst>
                                </p:cTn>
                              </p:par>
                              <p:par>
                                <p:cTn id="29" presetID="42" presetClass="entr" presetSubtype="0" fill="hold" nodeType="withEffect">
                                  <p:stCondLst>
                                    <p:cond delay="0"/>
                                  </p:stCondLst>
                                  <p:childTnLst>
                                    <p:set>
                                      <p:cBhvr>
                                        <p:cTn id="30" dur="1" fill="hold">
                                          <p:stCondLst>
                                            <p:cond delay="0"/>
                                          </p:stCondLst>
                                        </p:cTn>
                                        <p:tgtEl>
                                          <p:spTgt spid="4">
                                            <p:txEl>
                                              <p:pRg st="4" end="4"/>
                                            </p:txEl>
                                          </p:spTgt>
                                        </p:tgtEl>
                                        <p:attrNameLst>
                                          <p:attrName>style.visibility</p:attrName>
                                        </p:attrNameLst>
                                      </p:cBhvr>
                                      <p:to>
                                        <p:strVal val="visible"/>
                                      </p:to>
                                    </p:set>
                                    <p:animEffect transition="in" filter="fade">
                                      <p:cBhvr>
                                        <p:cTn id="31" dur="1000"/>
                                        <p:tgtEl>
                                          <p:spTgt spid="4">
                                            <p:txEl>
                                              <p:pRg st="4" end="4"/>
                                            </p:txEl>
                                          </p:spTgt>
                                        </p:tgtEl>
                                      </p:cBhvr>
                                    </p:animEffect>
                                    <p:anim calcmode="lin" valueType="num">
                                      <p:cBhvr>
                                        <p:cTn id="32" dur="1000" fill="hold"/>
                                        <p:tgtEl>
                                          <p:spTgt spid="4">
                                            <p:txEl>
                                              <p:pRg st="4" end="4"/>
                                            </p:txEl>
                                          </p:spTgt>
                                        </p:tgtEl>
                                        <p:attrNameLst>
                                          <p:attrName>ppt_x</p:attrName>
                                        </p:attrNameLst>
                                      </p:cBhvr>
                                      <p:tavLst>
                                        <p:tav tm="0">
                                          <p:val>
                                            <p:strVal val="#ppt_x"/>
                                          </p:val>
                                        </p:tav>
                                        <p:tav tm="100000">
                                          <p:val>
                                            <p:strVal val="#ppt_x"/>
                                          </p:val>
                                        </p:tav>
                                      </p:tavLst>
                                    </p:anim>
                                    <p:anim calcmode="lin" valueType="num">
                                      <p:cBhvr>
                                        <p:cTn id="33" dur="1000" fill="hold"/>
                                        <p:tgtEl>
                                          <p:spTgt spid="4">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42" presetClass="entr" presetSubtype="0" fill="hold" nodeType="clickEffect">
                                  <p:stCondLst>
                                    <p:cond delay="0"/>
                                  </p:stCondLst>
                                  <p:childTnLst>
                                    <p:set>
                                      <p:cBhvr>
                                        <p:cTn id="37" dur="1" fill="hold">
                                          <p:stCondLst>
                                            <p:cond delay="0"/>
                                          </p:stCondLst>
                                        </p:cTn>
                                        <p:tgtEl>
                                          <p:spTgt spid="4">
                                            <p:txEl>
                                              <p:pRg st="6" end="6"/>
                                            </p:txEl>
                                          </p:spTgt>
                                        </p:tgtEl>
                                        <p:attrNameLst>
                                          <p:attrName>style.visibility</p:attrName>
                                        </p:attrNameLst>
                                      </p:cBhvr>
                                      <p:to>
                                        <p:strVal val="visible"/>
                                      </p:to>
                                    </p:set>
                                    <p:animEffect transition="in" filter="fade">
                                      <p:cBhvr>
                                        <p:cTn id="38" dur="1000"/>
                                        <p:tgtEl>
                                          <p:spTgt spid="4">
                                            <p:txEl>
                                              <p:pRg st="6" end="6"/>
                                            </p:txEl>
                                          </p:spTgt>
                                        </p:tgtEl>
                                      </p:cBhvr>
                                    </p:animEffect>
                                    <p:anim calcmode="lin" valueType="num">
                                      <p:cBhvr>
                                        <p:cTn id="39" dur="1000" fill="hold"/>
                                        <p:tgtEl>
                                          <p:spTgt spid="4">
                                            <p:txEl>
                                              <p:pRg st="6" end="6"/>
                                            </p:txEl>
                                          </p:spTgt>
                                        </p:tgtEl>
                                        <p:attrNameLst>
                                          <p:attrName>ppt_x</p:attrName>
                                        </p:attrNameLst>
                                      </p:cBhvr>
                                      <p:tavLst>
                                        <p:tav tm="0">
                                          <p:val>
                                            <p:strVal val="#ppt_x"/>
                                          </p:val>
                                        </p:tav>
                                        <p:tav tm="100000">
                                          <p:val>
                                            <p:strVal val="#ppt_x"/>
                                          </p:val>
                                        </p:tav>
                                      </p:tavLst>
                                    </p:anim>
                                    <p:anim calcmode="lin" valueType="num">
                                      <p:cBhvr>
                                        <p:cTn id="40" dur="1000" fill="hold"/>
                                        <p:tgtEl>
                                          <p:spTgt spid="4">
                                            <p:txEl>
                                              <p:pRg st="6" end="6"/>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358900" y="215900"/>
            <a:ext cx="10414000" cy="3416320"/>
          </a:xfrm>
          <a:prstGeom prst="rect">
            <a:avLst/>
          </a:prstGeom>
          <a:noFill/>
        </p:spPr>
        <p:txBody>
          <a:bodyPr wrap="square" rtlCol="1">
            <a:spAutoFit/>
          </a:bodyPr>
          <a:lstStyle/>
          <a:p>
            <a:pPr marL="285750" indent="-285750">
              <a:buFont typeface="Wingdings" panose="05000000000000000000" pitchFamily="2" charset="2"/>
              <a:buChar char="q"/>
            </a:pPr>
            <a:r>
              <a:rPr lang="fa-IR" sz="2400" b="1" smtClean="0">
                <a:cs typeface="B Nazanin" panose="00000400000000000000" pitchFamily="2" charset="-78"/>
              </a:rPr>
              <a:t>لایه نشانی در فاز مایع</a:t>
            </a:r>
          </a:p>
          <a:p>
            <a:r>
              <a:rPr lang="fa-IR" sz="2400">
                <a:cs typeface="B Nazanin" panose="00000400000000000000" pitchFamily="2" charset="-78"/>
              </a:rPr>
              <a:t>رسوب­دهی فاز مایع به هر فرآیندي که طی آن مواد در حالت مایع یا محلول از طریق تراکم یا واکنش به حالت جامد تبدیل می شوند، اطلاق می­گردد. از این فرآیند براي تشکیل پوشش و رسیدن به خواص مختلف رسانایی، گرمایی، نوري، مقاومت در برابر خوردگی و همچنین خواص مکانیکی استفاده می شود. در حوزه تحقیقات از روش </a:t>
            </a:r>
            <a:r>
              <a:rPr lang="en-US" sz="2400">
                <a:cs typeface="B Nazanin" panose="00000400000000000000" pitchFamily="2" charset="-78"/>
              </a:rPr>
              <a:t>LPE</a:t>
            </a:r>
            <a:r>
              <a:rPr lang="fa-IR" sz="2400">
                <a:cs typeface="B Nazanin" panose="00000400000000000000" pitchFamily="2" charset="-78"/>
              </a:rPr>
              <a:t> برای تولید لایه های نازك با ضخامت صد میكرومتر یا بیشتر استفاده می شود. عمده ترین محصولات قابل تولید به این روش عبارتند از سلول های خورشیدی و فیلم های نیمه هادی یا مغناطیسی. این روش از جالب ترین تكنیك های رشد لیزر های نیمه هادی، دیود های نوری و آشكار سازهای نوری به شمار می آید.</a:t>
            </a:r>
            <a:endParaRPr lang="en-US" sz="2400">
              <a:cs typeface="B Nazanin" panose="00000400000000000000" pitchFamily="2" charset="-78"/>
            </a:endParaRPr>
          </a:p>
          <a:p>
            <a:endParaRPr lang="fa-IR" sz="2400">
              <a:cs typeface="B Nazanin" panose="00000400000000000000" pitchFamily="2" charset="-78"/>
            </a:endParaRP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311900" y="3327503"/>
            <a:ext cx="5461000" cy="3113748"/>
          </a:xfrm>
          <a:prstGeom prst="rect">
            <a:avLst/>
          </a:prstGeom>
        </p:spPr>
      </p:pic>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7500" y="3177454"/>
            <a:ext cx="5758868" cy="3413846"/>
          </a:xfrm>
          <a:prstGeom prst="rect">
            <a:avLst/>
          </a:prstGeom>
        </p:spPr>
      </p:pic>
      <p:sp>
        <p:nvSpPr>
          <p:cNvPr id="2" name="Slide Number Placeholder 1"/>
          <p:cNvSpPr>
            <a:spLocks noGrp="1"/>
          </p:cNvSpPr>
          <p:nvPr>
            <p:ph type="sldNum" sz="quarter" idx="12"/>
          </p:nvPr>
        </p:nvSpPr>
        <p:spPr>
          <a:xfrm>
            <a:off x="11019355" y="6258688"/>
            <a:ext cx="753545" cy="365125"/>
          </a:xfrm>
        </p:spPr>
        <p:txBody>
          <a:bodyPr/>
          <a:lstStyle/>
          <a:p>
            <a:fld id="{C483D5BC-A91D-4EC3-AAA1-FC7171B5693B}" type="slidenum">
              <a:rPr lang="fa-IR" smtClean="0"/>
              <a:t>13</a:t>
            </a:fld>
            <a:endParaRPr lang="fa-IR"/>
          </a:p>
        </p:txBody>
      </p:sp>
    </p:spTree>
    <p:extLst>
      <p:ext uri="{BB962C8B-B14F-4D97-AF65-F5344CB8AC3E}">
        <p14:creationId xmlns:p14="http://schemas.microsoft.com/office/powerpoint/2010/main" val="1509187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arn(inVertical)">
                                      <p:cBhvr>
                                        <p:cTn id="7" dur="500"/>
                                        <p:tgtEl>
                                          <p:spTgt spid="4">
                                            <p:txEl>
                                              <p:pRg st="0" end="0"/>
                                            </p:txEl>
                                          </p:spTgt>
                                        </p:tgtEl>
                                      </p:cBhvr>
                                    </p:animEffect>
                                  </p:childTnLst>
                                </p:cTn>
                              </p:par>
                            </p:childTnLst>
                          </p:cTn>
                        </p:par>
                        <p:par>
                          <p:cTn id="8" fill="hold">
                            <p:stCondLst>
                              <p:cond delay="500"/>
                            </p:stCondLst>
                            <p:childTnLst>
                              <p:par>
                                <p:cTn id="9" presetID="16" presetClass="entr" presetSubtype="21" fill="hold" nodeType="afterEffect">
                                  <p:stCondLst>
                                    <p:cond delay="0"/>
                                  </p:stCondLst>
                                  <p:childTnLst>
                                    <p:set>
                                      <p:cBhvr>
                                        <p:cTn id="10" dur="1" fill="hold">
                                          <p:stCondLst>
                                            <p:cond delay="0"/>
                                          </p:stCondLst>
                                        </p:cTn>
                                        <p:tgtEl>
                                          <p:spTgt spid="4">
                                            <p:txEl>
                                              <p:pRg st="1" end="1"/>
                                            </p:txEl>
                                          </p:spTgt>
                                        </p:tgtEl>
                                        <p:attrNameLst>
                                          <p:attrName>style.visibility</p:attrName>
                                        </p:attrNameLst>
                                      </p:cBhvr>
                                      <p:to>
                                        <p:strVal val="visible"/>
                                      </p:to>
                                    </p:set>
                                    <p:animEffect transition="in" filter="barn(inVertical)">
                                      <p:cBhvr>
                                        <p:cTn id="11" dur="500"/>
                                        <p:tgtEl>
                                          <p:spTgt spid="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469900" y="228600"/>
            <a:ext cx="10985501" cy="4154984"/>
          </a:xfrm>
          <a:prstGeom prst="rect">
            <a:avLst/>
          </a:prstGeom>
          <a:noFill/>
        </p:spPr>
        <p:txBody>
          <a:bodyPr wrap="square" rtlCol="1">
            <a:spAutoFit/>
          </a:bodyPr>
          <a:lstStyle/>
          <a:p>
            <a:pPr marL="285750" indent="-285750">
              <a:buFont typeface="Wingdings" panose="05000000000000000000" pitchFamily="2" charset="2"/>
              <a:buChar char="q"/>
            </a:pPr>
            <a:r>
              <a:rPr lang="fa-IR" sz="2400" b="1" smtClean="0">
                <a:cs typeface="B Nazanin" panose="00000400000000000000" pitchFamily="2" charset="-78"/>
              </a:rPr>
              <a:t>سل ژل</a:t>
            </a:r>
          </a:p>
          <a:p>
            <a:r>
              <a:rPr lang="fa-IR" sz="2400">
                <a:cs typeface="B Nazanin" panose="00000400000000000000" pitchFamily="2" charset="-78"/>
              </a:rPr>
              <a:t>به طور کلی فرآیند سل ژل عبارت است از انتقال سیستمی از یک فاز </a:t>
            </a:r>
            <a:r>
              <a:rPr lang="en-US" sz="2400">
                <a:cs typeface="B Nazanin" panose="00000400000000000000" pitchFamily="2" charset="-78"/>
              </a:rPr>
              <a:t>"</a:t>
            </a:r>
            <a:r>
              <a:rPr lang="fa-IR" sz="2400">
                <a:cs typeface="B Nazanin" panose="00000400000000000000" pitchFamily="2" charset="-78"/>
              </a:rPr>
              <a:t>سل</a:t>
            </a:r>
            <a:r>
              <a:rPr lang="en-US" sz="2400">
                <a:cs typeface="B Nazanin" panose="00000400000000000000" pitchFamily="2" charset="-78"/>
              </a:rPr>
              <a:t>"</a:t>
            </a:r>
            <a:r>
              <a:rPr lang="fa-IR" sz="2400">
                <a:cs typeface="B Nazanin" panose="00000400000000000000" pitchFamily="2" charset="-78"/>
              </a:rPr>
              <a:t> مایع به یک فاز </a:t>
            </a:r>
            <a:r>
              <a:rPr lang="en-US" sz="2400">
                <a:cs typeface="B Nazanin" panose="00000400000000000000" pitchFamily="2" charset="-78"/>
              </a:rPr>
              <a:t>"</a:t>
            </a:r>
            <a:r>
              <a:rPr lang="fa-IR" sz="2400">
                <a:cs typeface="B Nazanin" panose="00000400000000000000" pitchFamily="2" charset="-78"/>
              </a:rPr>
              <a:t>ژل</a:t>
            </a:r>
            <a:r>
              <a:rPr lang="en-US" sz="2400">
                <a:cs typeface="B Nazanin" panose="00000400000000000000" pitchFamily="2" charset="-78"/>
              </a:rPr>
              <a:t>"</a:t>
            </a:r>
            <a:r>
              <a:rPr lang="fa-IR" sz="2400">
                <a:cs typeface="B Nazanin" panose="00000400000000000000" pitchFamily="2" charset="-78"/>
              </a:rPr>
              <a:t> جامد. با کمک فرآیند سل ژل میتوان مواد سرامیکی یا شیشه اي را در گستره اي از اشکال مختلف (مانند پودرهاي فوق ریز یا کروي، روکش هاي فیلم نازك، الیاف سرامیکی، غشاهاي معدنی میکروحفره اي، سرامیک ها و شیشه هاي یکپارچه، و مواد آئروژل به شدت متخلخل) ساخت. فرآوري نانوذرات بصورت سل ژل قابلیت ایجاد قطعات ارزان قیمت را دارا می باشد. مثلا از فرآیند هاي سل ژل می توان براي کنترل دقیق آغشته سازي نانوذرات تیتانیوم یا ژرمانیوم در فیلم هاي سل ژل دي اکسید سیلیکون استفاده کرد، تا بتوان ضریب شکست ماده حاصل را به کنترل درآورد.</a:t>
            </a:r>
            <a:endParaRPr lang="en-US" sz="2400">
              <a:cs typeface="B Nazanin" panose="00000400000000000000" pitchFamily="2" charset="-78"/>
            </a:endParaRPr>
          </a:p>
          <a:p>
            <a:r>
              <a:rPr lang="fa-IR" sz="2400">
                <a:cs typeface="B Nazanin" panose="00000400000000000000" pitchFamily="2" charset="-78"/>
              </a:rPr>
              <a:t>در این فرآیند، محصول حاصل از تعدادی واکنش های شیمیایی برگشت ناپذیر است. در حقیقت این ‏واکنش‌ها باعث تبدیل مولکولهای محلول همگن اولیه به عنوان سل، به یک مولکول نامحدود، ‏سنگین و سه بعدی پلیمری به عنوان ژل می‌شوند. بطور نمونه می‌توان واکنش هیدرولیزی که در پی آن واکنش تراکم رخ می دهد و محصول نهایی بدست می آید را به صورت زیر خلاصه </a:t>
            </a:r>
            <a:r>
              <a:rPr lang="fa-IR" sz="2400" smtClean="0">
                <a:cs typeface="B Nazanin" panose="00000400000000000000" pitchFamily="2" charset="-78"/>
              </a:rPr>
              <a:t>کرد:</a:t>
            </a:r>
            <a:endParaRPr lang="fa-IR" sz="2400">
              <a:cs typeface="B Nazanin" panose="00000400000000000000" pitchFamily="2" charset="-78"/>
            </a:endParaRP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69900" y="4383584"/>
            <a:ext cx="10871200" cy="2347416"/>
          </a:xfrm>
          <a:prstGeom prst="rect">
            <a:avLst/>
          </a:prstGeom>
        </p:spPr>
      </p:pic>
      <p:sp>
        <p:nvSpPr>
          <p:cNvPr id="2" name="Slide Number Placeholder 1"/>
          <p:cNvSpPr>
            <a:spLocks noGrp="1"/>
          </p:cNvSpPr>
          <p:nvPr>
            <p:ph type="sldNum" sz="quarter" idx="12"/>
          </p:nvPr>
        </p:nvSpPr>
        <p:spPr>
          <a:xfrm>
            <a:off x="11341100" y="6365875"/>
            <a:ext cx="753545" cy="365125"/>
          </a:xfrm>
        </p:spPr>
        <p:txBody>
          <a:bodyPr/>
          <a:lstStyle/>
          <a:p>
            <a:fld id="{C483D5BC-A91D-4EC3-AAA1-FC7171B5693B}" type="slidenum">
              <a:rPr lang="fa-IR" smtClean="0"/>
              <a:t>14</a:t>
            </a:fld>
            <a:endParaRPr lang="fa-IR"/>
          </a:p>
        </p:txBody>
      </p:sp>
    </p:spTree>
    <p:extLst>
      <p:ext uri="{BB962C8B-B14F-4D97-AF65-F5344CB8AC3E}">
        <p14:creationId xmlns:p14="http://schemas.microsoft.com/office/powerpoint/2010/main" val="32252753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wipe(down)">
                                      <p:cBhvr>
                                        <p:cTn id="7" dur="500"/>
                                        <p:tgtEl>
                                          <p:spTgt spid="4">
                                            <p:txEl>
                                              <p:pRg st="0" end="0"/>
                                            </p:txEl>
                                          </p:spTgt>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4">
                                            <p:txEl>
                                              <p:pRg st="1" end="1"/>
                                            </p:txEl>
                                          </p:spTgt>
                                        </p:tgtEl>
                                        <p:attrNameLst>
                                          <p:attrName>style.visibility</p:attrName>
                                        </p:attrNameLst>
                                      </p:cBhvr>
                                      <p:to>
                                        <p:strVal val="visible"/>
                                      </p:to>
                                    </p:set>
                                    <p:animEffect transition="in" filter="wipe(down)">
                                      <p:cBhvr>
                                        <p:cTn id="11" dur="500"/>
                                        <p:tgtEl>
                                          <p:spTgt spid="4">
                                            <p:txEl>
                                              <p:pRg st="1" end="1"/>
                                            </p:txEl>
                                          </p:spTgt>
                                        </p:tgtEl>
                                      </p:cBhvr>
                                    </p:animEffect>
                                  </p:childTnLst>
                                </p:cTn>
                              </p:par>
                            </p:childTnLst>
                          </p:cTn>
                        </p:par>
                        <p:par>
                          <p:cTn id="12" fill="hold">
                            <p:stCondLst>
                              <p:cond delay="1000"/>
                            </p:stCondLst>
                            <p:childTnLst>
                              <p:par>
                                <p:cTn id="13" presetID="22" presetClass="entr" presetSubtype="4" fill="hold" nodeType="afterEffect">
                                  <p:stCondLst>
                                    <p:cond delay="0"/>
                                  </p:stCondLst>
                                  <p:childTnLst>
                                    <p:set>
                                      <p:cBhvr>
                                        <p:cTn id="14" dur="1" fill="hold">
                                          <p:stCondLst>
                                            <p:cond delay="0"/>
                                          </p:stCondLst>
                                        </p:cTn>
                                        <p:tgtEl>
                                          <p:spTgt spid="4">
                                            <p:txEl>
                                              <p:pRg st="2" end="2"/>
                                            </p:txEl>
                                          </p:spTgt>
                                        </p:tgtEl>
                                        <p:attrNameLst>
                                          <p:attrName>style.visibility</p:attrName>
                                        </p:attrNameLst>
                                      </p:cBhvr>
                                      <p:to>
                                        <p:strVal val="visible"/>
                                      </p:to>
                                    </p:set>
                                    <p:animEffect transition="in" filter="wipe(down)">
                                      <p:cBhvr>
                                        <p:cTn id="15" dur="500"/>
                                        <p:tgtEl>
                                          <p:spTgt spid="4">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807861297"/>
              </p:ext>
            </p:extLst>
          </p:nvPr>
        </p:nvGraphicFramePr>
        <p:xfrm>
          <a:off x="311535" y="369332"/>
          <a:ext cx="11645899" cy="6194503"/>
        </p:xfrm>
        <a:graphic>
          <a:graphicData uri="http://schemas.openxmlformats.org/drawingml/2006/table">
            <a:tbl>
              <a:tblPr rtl="1" firstRow="1" firstCol="1" bandRow="1">
                <a:tableStyleId>{5C22544A-7EE6-4342-B048-85BDC9FD1C3A}</a:tableStyleId>
              </a:tblPr>
              <a:tblGrid>
                <a:gridCol w="3881536"/>
                <a:gridCol w="3881536"/>
                <a:gridCol w="3882827"/>
              </a:tblGrid>
              <a:tr h="289412">
                <a:tc>
                  <a:txBody>
                    <a:bodyPr/>
                    <a:lstStyle/>
                    <a:p>
                      <a:pPr marL="0" marR="0" algn="just" rtl="1">
                        <a:lnSpc>
                          <a:spcPct val="100000"/>
                        </a:lnSpc>
                        <a:spcBef>
                          <a:spcPts val="0"/>
                        </a:spcBef>
                        <a:spcAft>
                          <a:spcPts val="0"/>
                        </a:spcAft>
                      </a:pPr>
                      <a:r>
                        <a:rPr lang="fa-IR" sz="2000">
                          <a:effectLst/>
                          <a:cs typeface="B Nazanin" panose="00000400000000000000" pitchFamily="2" charset="-78"/>
                        </a:rPr>
                        <a:t>فرایند</a:t>
                      </a:r>
                      <a:endParaRPr lang="en-US" sz="2000">
                        <a:effectLst/>
                        <a:latin typeface="Calibri" panose="020F0502020204030204" pitchFamily="34" charset="0"/>
                        <a:ea typeface="Calibri" panose="020F0502020204030204" pitchFamily="34" charset="0"/>
                        <a:cs typeface="B Nazanin" panose="00000400000000000000" pitchFamily="2" charset="-78"/>
                      </a:endParaRPr>
                    </a:p>
                  </a:txBody>
                  <a:tcPr marL="42577" marR="42577" marT="0" marB="0"/>
                </a:tc>
                <a:tc>
                  <a:txBody>
                    <a:bodyPr/>
                    <a:lstStyle/>
                    <a:p>
                      <a:pPr marL="0" marR="0" algn="just" rtl="1">
                        <a:lnSpc>
                          <a:spcPct val="100000"/>
                        </a:lnSpc>
                        <a:spcBef>
                          <a:spcPts val="0"/>
                        </a:spcBef>
                        <a:spcAft>
                          <a:spcPts val="0"/>
                        </a:spcAft>
                      </a:pPr>
                      <a:r>
                        <a:rPr lang="fa-IR" sz="2000">
                          <a:effectLst/>
                          <a:cs typeface="B Nazanin" panose="00000400000000000000" pitchFamily="2" charset="-78"/>
                        </a:rPr>
                        <a:t>مزایا</a:t>
                      </a:r>
                      <a:endParaRPr lang="en-US" sz="2000">
                        <a:effectLst/>
                        <a:latin typeface="Calibri" panose="020F0502020204030204" pitchFamily="34" charset="0"/>
                        <a:ea typeface="Calibri" panose="020F0502020204030204" pitchFamily="34" charset="0"/>
                        <a:cs typeface="B Nazanin" panose="00000400000000000000" pitchFamily="2" charset="-78"/>
                      </a:endParaRPr>
                    </a:p>
                  </a:txBody>
                  <a:tcPr marL="42577" marR="42577" marT="0" marB="0"/>
                </a:tc>
                <a:tc>
                  <a:txBody>
                    <a:bodyPr/>
                    <a:lstStyle/>
                    <a:p>
                      <a:pPr marL="0" marR="0" algn="just" rtl="1">
                        <a:lnSpc>
                          <a:spcPct val="100000"/>
                        </a:lnSpc>
                        <a:spcBef>
                          <a:spcPts val="0"/>
                        </a:spcBef>
                        <a:spcAft>
                          <a:spcPts val="0"/>
                        </a:spcAft>
                      </a:pPr>
                      <a:r>
                        <a:rPr lang="fa-IR" sz="2000">
                          <a:effectLst/>
                          <a:cs typeface="B Nazanin" panose="00000400000000000000" pitchFamily="2" charset="-78"/>
                        </a:rPr>
                        <a:t>معایب</a:t>
                      </a:r>
                      <a:endParaRPr lang="en-US" sz="2000">
                        <a:effectLst/>
                        <a:latin typeface="Calibri" panose="020F0502020204030204" pitchFamily="34" charset="0"/>
                        <a:ea typeface="Calibri" panose="020F0502020204030204" pitchFamily="34" charset="0"/>
                        <a:cs typeface="B Nazanin" panose="00000400000000000000" pitchFamily="2" charset="-78"/>
                      </a:endParaRPr>
                    </a:p>
                  </a:txBody>
                  <a:tcPr marL="42577" marR="42577" marT="0" marB="0"/>
                </a:tc>
              </a:tr>
              <a:tr h="1157645">
                <a:tc>
                  <a:txBody>
                    <a:bodyPr/>
                    <a:lstStyle/>
                    <a:p>
                      <a:pPr marL="0" marR="0" algn="just" rtl="1">
                        <a:lnSpc>
                          <a:spcPct val="100000"/>
                        </a:lnSpc>
                        <a:spcBef>
                          <a:spcPts val="0"/>
                        </a:spcBef>
                        <a:spcAft>
                          <a:spcPts val="0"/>
                        </a:spcAft>
                      </a:pPr>
                      <a:r>
                        <a:rPr lang="fa-IR" sz="2000">
                          <a:effectLst/>
                          <a:cs typeface="B Nazanin" panose="00000400000000000000" pitchFamily="2" charset="-78"/>
                        </a:rPr>
                        <a:t>کندوپاش</a:t>
                      </a:r>
                      <a:endParaRPr lang="en-US" sz="2000">
                        <a:effectLst/>
                        <a:latin typeface="Calibri" panose="020F0502020204030204" pitchFamily="34" charset="0"/>
                        <a:ea typeface="Calibri" panose="020F0502020204030204" pitchFamily="34" charset="0"/>
                        <a:cs typeface="B Nazanin" panose="00000400000000000000" pitchFamily="2" charset="-78"/>
                      </a:endParaRPr>
                    </a:p>
                  </a:txBody>
                  <a:tcPr marL="42577" marR="42577" marT="0" marB="0"/>
                </a:tc>
                <a:tc>
                  <a:txBody>
                    <a:bodyPr/>
                    <a:lstStyle/>
                    <a:p>
                      <a:pPr marL="0" marR="0" algn="just" rtl="1">
                        <a:lnSpc>
                          <a:spcPct val="100000"/>
                        </a:lnSpc>
                        <a:spcBef>
                          <a:spcPts val="0"/>
                        </a:spcBef>
                        <a:spcAft>
                          <a:spcPts val="0"/>
                        </a:spcAft>
                      </a:pPr>
                      <a:r>
                        <a:rPr lang="fa-IR" sz="2000">
                          <a:effectLst/>
                          <a:cs typeface="B Nazanin" panose="00000400000000000000" pitchFamily="2" charset="-78"/>
                        </a:rPr>
                        <a:t>نیاز به دمای اندك، قابلیت روكش دهی به انواع مواد، قابلیت لایه نشانی لایه های كامپوزیتی با تركیبات قابل كنترل</a:t>
                      </a:r>
                      <a:endParaRPr lang="en-US" sz="2000">
                        <a:effectLst/>
                        <a:latin typeface="Calibri" panose="020F0502020204030204" pitchFamily="34" charset="0"/>
                        <a:ea typeface="Calibri" panose="020F0502020204030204" pitchFamily="34" charset="0"/>
                        <a:cs typeface="B Nazanin" panose="00000400000000000000" pitchFamily="2" charset="-78"/>
                      </a:endParaRPr>
                    </a:p>
                  </a:txBody>
                  <a:tcPr marL="42577" marR="42577" marT="0" marB="0"/>
                </a:tc>
                <a:tc>
                  <a:txBody>
                    <a:bodyPr/>
                    <a:lstStyle/>
                    <a:p>
                      <a:pPr marL="0" marR="0" algn="just" rtl="1">
                        <a:lnSpc>
                          <a:spcPct val="100000"/>
                        </a:lnSpc>
                        <a:spcBef>
                          <a:spcPts val="0"/>
                        </a:spcBef>
                        <a:spcAft>
                          <a:spcPts val="0"/>
                        </a:spcAft>
                      </a:pPr>
                      <a:r>
                        <a:rPr lang="fa-IR" sz="2000">
                          <a:effectLst/>
                          <a:cs typeface="B Nazanin" panose="00000400000000000000" pitchFamily="2" charset="-78"/>
                        </a:rPr>
                        <a:t>كنترل فرایند دشوار، آسیب به بافت زیرلایه به خاطر ذرات پر انرژی مورد استفاده</a:t>
                      </a:r>
                      <a:endParaRPr lang="en-US" sz="2000">
                        <a:effectLst/>
                        <a:latin typeface="Calibri" panose="020F0502020204030204" pitchFamily="34" charset="0"/>
                        <a:ea typeface="Calibri" panose="020F0502020204030204" pitchFamily="34" charset="0"/>
                        <a:cs typeface="B Nazanin" panose="00000400000000000000" pitchFamily="2" charset="-78"/>
                      </a:endParaRPr>
                    </a:p>
                  </a:txBody>
                  <a:tcPr marL="42577" marR="42577" marT="0" marB="0"/>
                </a:tc>
              </a:tr>
              <a:tr h="887528">
                <a:tc>
                  <a:txBody>
                    <a:bodyPr/>
                    <a:lstStyle/>
                    <a:p>
                      <a:pPr marL="0" marR="0" algn="just" rtl="1">
                        <a:lnSpc>
                          <a:spcPct val="100000"/>
                        </a:lnSpc>
                        <a:spcBef>
                          <a:spcPts val="0"/>
                        </a:spcBef>
                        <a:spcAft>
                          <a:spcPts val="0"/>
                        </a:spcAft>
                      </a:pPr>
                      <a:r>
                        <a:rPr lang="en-US" sz="2000">
                          <a:effectLst/>
                          <a:cs typeface="B Nazanin" panose="00000400000000000000" pitchFamily="2" charset="-78"/>
                        </a:rPr>
                        <a:t>LPE</a:t>
                      </a:r>
                      <a:endParaRPr lang="en-US" sz="2000">
                        <a:effectLst/>
                        <a:latin typeface="Calibri" panose="020F0502020204030204" pitchFamily="34" charset="0"/>
                        <a:ea typeface="Calibri" panose="020F0502020204030204" pitchFamily="34" charset="0"/>
                        <a:cs typeface="B Nazanin" panose="00000400000000000000" pitchFamily="2" charset="-78"/>
                      </a:endParaRPr>
                    </a:p>
                  </a:txBody>
                  <a:tcPr marL="42577" marR="42577" marT="0" marB="0"/>
                </a:tc>
                <a:tc>
                  <a:txBody>
                    <a:bodyPr/>
                    <a:lstStyle/>
                    <a:p>
                      <a:pPr marL="0" marR="0" algn="just" rtl="1">
                        <a:lnSpc>
                          <a:spcPct val="100000"/>
                        </a:lnSpc>
                        <a:spcBef>
                          <a:spcPts val="0"/>
                        </a:spcBef>
                        <a:spcAft>
                          <a:spcPts val="0"/>
                        </a:spcAft>
                      </a:pPr>
                      <a:r>
                        <a:rPr lang="fa-IR" sz="2000">
                          <a:effectLst/>
                          <a:cs typeface="B Nazanin" panose="00000400000000000000" pitchFamily="2" charset="-78"/>
                        </a:rPr>
                        <a:t>آسان،</a:t>
                      </a:r>
                      <a:endParaRPr lang="en-US" sz="2000">
                        <a:effectLst/>
                        <a:cs typeface="B Nazanin" panose="00000400000000000000" pitchFamily="2" charset="-78"/>
                      </a:endParaRPr>
                    </a:p>
                    <a:p>
                      <a:pPr marL="0" marR="0" algn="just" rtl="1">
                        <a:lnSpc>
                          <a:spcPct val="100000"/>
                        </a:lnSpc>
                        <a:spcBef>
                          <a:spcPts val="0"/>
                        </a:spcBef>
                        <a:spcAft>
                          <a:spcPts val="0"/>
                        </a:spcAft>
                      </a:pPr>
                      <a:r>
                        <a:rPr lang="fa-IR" sz="2000">
                          <a:effectLst/>
                          <a:cs typeface="B Nazanin" panose="00000400000000000000" pitchFamily="2" charset="-78"/>
                        </a:rPr>
                        <a:t>ارزان،</a:t>
                      </a:r>
                      <a:endParaRPr lang="en-US" sz="2000">
                        <a:effectLst/>
                        <a:cs typeface="B Nazanin" panose="00000400000000000000" pitchFamily="2" charset="-78"/>
                      </a:endParaRPr>
                    </a:p>
                    <a:p>
                      <a:pPr marL="0" marR="0" algn="just" rtl="1">
                        <a:lnSpc>
                          <a:spcPct val="100000"/>
                        </a:lnSpc>
                        <a:spcBef>
                          <a:spcPts val="0"/>
                        </a:spcBef>
                        <a:spcAft>
                          <a:spcPts val="0"/>
                        </a:spcAft>
                      </a:pPr>
                      <a:r>
                        <a:rPr lang="fa-IR" sz="2000">
                          <a:effectLst/>
                          <a:cs typeface="B Nazanin" panose="00000400000000000000" pitchFamily="2" charset="-78"/>
                        </a:rPr>
                        <a:t>خلوص بالا، تسطیح زیرلایه</a:t>
                      </a:r>
                      <a:endParaRPr lang="en-US" sz="2000">
                        <a:effectLst/>
                        <a:latin typeface="Calibri" panose="020F0502020204030204" pitchFamily="34" charset="0"/>
                        <a:ea typeface="Calibri" panose="020F0502020204030204" pitchFamily="34" charset="0"/>
                        <a:cs typeface="B Nazanin" panose="00000400000000000000" pitchFamily="2" charset="-78"/>
                      </a:endParaRPr>
                    </a:p>
                  </a:txBody>
                  <a:tcPr marL="42577" marR="42577" marT="0" marB="0"/>
                </a:tc>
                <a:tc>
                  <a:txBody>
                    <a:bodyPr/>
                    <a:lstStyle/>
                    <a:p>
                      <a:pPr marL="0" marR="0" algn="just" rtl="1">
                        <a:lnSpc>
                          <a:spcPct val="100000"/>
                        </a:lnSpc>
                        <a:spcBef>
                          <a:spcPts val="0"/>
                        </a:spcBef>
                        <a:spcAft>
                          <a:spcPts val="0"/>
                        </a:spcAft>
                      </a:pPr>
                      <a:r>
                        <a:rPr lang="fa-IR" sz="2000">
                          <a:effectLst/>
                          <a:cs typeface="B Nazanin" panose="00000400000000000000" pitchFamily="2" charset="-78"/>
                        </a:rPr>
                        <a:t>عدم یکنواختی، ناهموار بودن،</a:t>
                      </a:r>
                      <a:endParaRPr lang="en-US" sz="2000">
                        <a:effectLst/>
                        <a:cs typeface="B Nazanin" panose="00000400000000000000" pitchFamily="2" charset="-78"/>
                      </a:endParaRPr>
                    </a:p>
                    <a:p>
                      <a:pPr marL="0" marR="0" algn="just" rtl="1">
                        <a:lnSpc>
                          <a:spcPct val="100000"/>
                        </a:lnSpc>
                        <a:spcBef>
                          <a:spcPts val="0"/>
                        </a:spcBef>
                        <a:spcAft>
                          <a:spcPts val="0"/>
                        </a:spcAft>
                      </a:pPr>
                      <a:r>
                        <a:rPr lang="fa-IR" sz="2000">
                          <a:effectLst/>
                          <a:cs typeface="B Nazanin" panose="00000400000000000000" pitchFamily="2" charset="-78"/>
                        </a:rPr>
                        <a:t>عدم کنترل لایه های بسیار نازک،</a:t>
                      </a:r>
                      <a:endParaRPr lang="en-US" sz="2000">
                        <a:effectLst/>
                        <a:cs typeface="B Nazanin" panose="00000400000000000000" pitchFamily="2" charset="-78"/>
                      </a:endParaRPr>
                    </a:p>
                    <a:p>
                      <a:pPr marL="0" marR="0" algn="just" rtl="1">
                        <a:lnSpc>
                          <a:spcPct val="100000"/>
                        </a:lnSpc>
                        <a:spcBef>
                          <a:spcPts val="0"/>
                        </a:spcBef>
                        <a:spcAft>
                          <a:spcPts val="0"/>
                        </a:spcAft>
                      </a:pPr>
                      <a:r>
                        <a:rPr lang="fa-IR" sz="2000">
                          <a:effectLst/>
                          <a:cs typeface="B Nazanin" panose="00000400000000000000" pitchFamily="2" charset="-78"/>
                        </a:rPr>
                        <a:t>مشکل در رشد لایه های متشکل از </a:t>
                      </a:r>
                      <a:r>
                        <a:rPr lang="en-US" sz="2000">
                          <a:effectLst/>
                          <a:cs typeface="B Nazanin" panose="00000400000000000000" pitchFamily="2" charset="-78"/>
                        </a:rPr>
                        <a:t>Al/In</a:t>
                      </a:r>
                      <a:endParaRPr lang="en-US" sz="2000">
                        <a:effectLst/>
                        <a:latin typeface="Calibri" panose="020F0502020204030204" pitchFamily="34" charset="0"/>
                        <a:ea typeface="Calibri" panose="020F0502020204030204" pitchFamily="34" charset="0"/>
                        <a:cs typeface="B Nazanin" panose="00000400000000000000" pitchFamily="2" charset="-78"/>
                      </a:endParaRPr>
                    </a:p>
                  </a:txBody>
                  <a:tcPr marL="42577" marR="42577" marT="0" marB="0"/>
                </a:tc>
              </a:tr>
              <a:tr h="887528">
                <a:tc>
                  <a:txBody>
                    <a:bodyPr/>
                    <a:lstStyle/>
                    <a:p>
                      <a:pPr marL="0" marR="0" algn="just" rtl="1">
                        <a:lnSpc>
                          <a:spcPct val="100000"/>
                        </a:lnSpc>
                        <a:spcBef>
                          <a:spcPts val="0"/>
                        </a:spcBef>
                        <a:spcAft>
                          <a:spcPts val="0"/>
                        </a:spcAft>
                      </a:pPr>
                      <a:r>
                        <a:rPr lang="en-US" sz="2000">
                          <a:effectLst/>
                          <a:cs typeface="B Nazanin" panose="00000400000000000000" pitchFamily="2" charset="-78"/>
                        </a:rPr>
                        <a:t>MOCVD</a:t>
                      </a:r>
                      <a:endParaRPr lang="en-US" sz="2000">
                        <a:effectLst/>
                        <a:latin typeface="Calibri" panose="020F0502020204030204" pitchFamily="34" charset="0"/>
                        <a:ea typeface="Calibri" panose="020F0502020204030204" pitchFamily="34" charset="0"/>
                        <a:cs typeface="B Nazanin" panose="00000400000000000000" pitchFamily="2" charset="-78"/>
                      </a:endParaRPr>
                    </a:p>
                  </a:txBody>
                  <a:tcPr marL="42577" marR="42577" marT="0" marB="0"/>
                </a:tc>
                <a:tc>
                  <a:txBody>
                    <a:bodyPr/>
                    <a:lstStyle/>
                    <a:p>
                      <a:pPr marL="0" marR="0" algn="just" rtl="1">
                        <a:lnSpc>
                          <a:spcPct val="100000"/>
                        </a:lnSpc>
                        <a:spcBef>
                          <a:spcPts val="0"/>
                        </a:spcBef>
                        <a:spcAft>
                          <a:spcPts val="0"/>
                        </a:spcAft>
                      </a:pPr>
                      <a:r>
                        <a:rPr lang="fa-IR" sz="2000">
                          <a:effectLst/>
                          <a:cs typeface="B Nazanin" panose="00000400000000000000" pitchFamily="2" charset="-78"/>
                        </a:rPr>
                        <a:t>چندمنظوره، یکنواخت، خلوص بالا</a:t>
                      </a:r>
                      <a:endParaRPr lang="en-US" sz="2000">
                        <a:effectLst/>
                        <a:cs typeface="B Nazanin" panose="00000400000000000000" pitchFamily="2" charset="-78"/>
                      </a:endParaRPr>
                    </a:p>
                    <a:p>
                      <a:pPr marL="0" marR="0" algn="just" rtl="1">
                        <a:lnSpc>
                          <a:spcPct val="100000"/>
                        </a:lnSpc>
                        <a:spcBef>
                          <a:spcPts val="0"/>
                        </a:spcBef>
                        <a:spcAft>
                          <a:spcPts val="0"/>
                        </a:spcAft>
                      </a:pPr>
                      <a:r>
                        <a:rPr lang="fa-IR" sz="2000">
                          <a:effectLst/>
                          <a:cs typeface="B Nazanin" panose="00000400000000000000" pitchFamily="2" charset="-78"/>
                        </a:rPr>
                        <a:t>مرزهای واضح، سرعت تولید، سیستمهای</a:t>
                      </a:r>
                      <a:endParaRPr lang="en-US" sz="2000">
                        <a:effectLst/>
                        <a:cs typeface="B Nazanin" panose="00000400000000000000" pitchFamily="2" charset="-78"/>
                      </a:endParaRPr>
                    </a:p>
                    <a:p>
                      <a:pPr marL="0" marR="0" algn="just" rtl="1">
                        <a:lnSpc>
                          <a:spcPct val="100000"/>
                        </a:lnSpc>
                        <a:spcBef>
                          <a:spcPts val="0"/>
                        </a:spcBef>
                        <a:spcAft>
                          <a:spcPts val="0"/>
                        </a:spcAft>
                      </a:pPr>
                      <a:r>
                        <a:rPr lang="fa-IR" sz="2000">
                          <a:effectLst/>
                          <a:cs typeface="B Nazanin" panose="00000400000000000000" pitchFamily="2" charset="-78"/>
                        </a:rPr>
                        <a:t>صنعتی، آنالیز درجا</a:t>
                      </a:r>
                      <a:endParaRPr lang="en-US" sz="2000">
                        <a:effectLst/>
                        <a:latin typeface="Calibri" panose="020F0502020204030204" pitchFamily="34" charset="0"/>
                        <a:ea typeface="Calibri" panose="020F0502020204030204" pitchFamily="34" charset="0"/>
                        <a:cs typeface="B Nazanin" panose="00000400000000000000" pitchFamily="2" charset="-78"/>
                      </a:endParaRPr>
                    </a:p>
                  </a:txBody>
                  <a:tcPr marL="42577" marR="42577" marT="0" marB="0"/>
                </a:tc>
                <a:tc>
                  <a:txBody>
                    <a:bodyPr/>
                    <a:lstStyle/>
                    <a:p>
                      <a:pPr marL="0" marR="0" algn="just" rtl="1">
                        <a:lnSpc>
                          <a:spcPct val="100000"/>
                        </a:lnSpc>
                        <a:spcBef>
                          <a:spcPts val="0"/>
                        </a:spcBef>
                        <a:spcAft>
                          <a:spcPts val="0"/>
                        </a:spcAft>
                      </a:pPr>
                      <a:r>
                        <a:rPr lang="fa-IR" sz="2000">
                          <a:effectLst/>
                          <a:cs typeface="B Nazanin" panose="00000400000000000000" pitchFamily="2" charset="-78"/>
                        </a:rPr>
                        <a:t>ایمنی ،</a:t>
                      </a:r>
                      <a:endParaRPr lang="en-US" sz="2000">
                        <a:effectLst/>
                        <a:cs typeface="B Nazanin" panose="00000400000000000000" pitchFamily="2" charset="-78"/>
                      </a:endParaRPr>
                    </a:p>
                    <a:p>
                      <a:pPr marL="0" marR="0" algn="just" rtl="1">
                        <a:lnSpc>
                          <a:spcPct val="100000"/>
                        </a:lnSpc>
                        <a:spcBef>
                          <a:spcPts val="0"/>
                        </a:spcBef>
                        <a:spcAft>
                          <a:spcPts val="0"/>
                        </a:spcAft>
                      </a:pPr>
                      <a:r>
                        <a:rPr lang="fa-IR" sz="2000">
                          <a:effectLst/>
                          <a:cs typeface="B Nazanin" panose="00000400000000000000" pitchFamily="2" charset="-78"/>
                        </a:rPr>
                        <a:t>بعضا تله افتادگی گازی</a:t>
                      </a:r>
                      <a:endParaRPr lang="en-US" sz="2000">
                        <a:effectLst/>
                        <a:latin typeface="Calibri" panose="020F0502020204030204" pitchFamily="34" charset="0"/>
                        <a:ea typeface="Calibri" panose="020F0502020204030204" pitchFamily="34" charset="0"/>
                        <a:cs typeface="B Nazanin" panose="00000400000000000000" pitchFamily="2" charset="-78"/>
                      </a:endParaRPr>
                    </a:p>
                  </a:txBody>
                  <a:tcPr marL="42577" marR="42577" marT="0" marB="0"/>
                </a:tc>
              </a:tr>
              <a:tr h="1029008">
                <a:tc>
                  <a:txBody>
                    <a:bodyPr/>
                    <a:lstStyle/>
                    <a:p>
                      <a:pPr marL="0" marR="0" algn="just" rtl="1">
                        <a:lnSpc>
                          <a:spcPct val="100000"/>
                        </a:lnSpc>
                        <a:spcBef>
                          <a:spcPts val="0"/>
                        </a:spcBef>
                        <a:spcAft>
                          <a:spcPts val="0"/>
                        </a:spcAft>
                      </a:pPr>
                      <a:r>
                        <a:rPr lang="en-US" sz="2000">
                          <a:effectLst/>
                          <a:cs typeface="B Nazanin" panose="00000400000000000000" pitchFamily="2" charset="-78"/>
                        </a:rPr>
                        <a:t>MBE</a:t>
                      </a:r>
                    </a:p>
                    <a:p>
                      <a:pPr marL="0" marR="0" algn="just" rtl="1">
                        <a:lnSpc>
                          <a:spcPct val="100000"/>
                        </a:lnSpc>
                        <a:spcBef>
                          <a:spcPts val="0"/>
                        </a:spcBef>
                        <a:spcAft>
                          <a:spcPts val="0"/>
                        </a:spcAft>
                      </a:pPr>
                      <a:r>
                        <a:rPr lang="en-US" sz="2000">
                          <a:effectLst/>
                          <a:cs typeface="B Nazanin" panose="00000400000000000000" pitchFamily="2" charset="-78"/>
                        </a:rPr>
                        <a:t>GSMBE</a:t>
                      </a:r>
                      <a:endParaRPr lang="en-US" sz="2000">
                        <a:effectLst/>
                        <a:latin typeface="Calibri" panose="020F0502020204030204" pitchFamily="34" charset="0"/>
                        <a:ea typeface="Calibri" panose="020F0502020204030204" pitchFamily="34" charset="0"/>
                        <a:cs typeface="B Nazanin" panose="00000400000000000000" pitchFamily="2" charset="-78"/>
                      </a:endParaRPr>
                    </a:p>
                  </a:txBody>
                  <a:tcPr marL="42577" marR="42577" marT="0" marB="0"/>
                </a:tc>
                <a:tc>
                  <a:txBody>
                    <a:bodyPr/>
                    <a:lstStyle/>
                    <a:p>
                      <a:pPr marL="0" marR="0" algn="just" rtl="1">
                        <a:lnSpc>
                          <a:spcPct val="100000"/>
                        </a:lnSpc>
                        <a:spcBef>
                          <a:spcPts val="0"/>
                        </a:spcBef>
                        <a:spcAft>
                          <a:spcPts val="0"/>
                        </a:spcAft>
                      </a:pPr>
                      <a:r>
                        <a:rPr lang="fa-IR" sz="2000">
                          <a:effectLst/>
                          <a:cs typeface="B Nazanin" panose="00000400000000000000" pitchFamily="2" charset="-78"/>
                        </a:rPr>
                        <a:t>مرزهای واضح، نهایت کنترل ضخامت،</a:t>
                      </a:r>
                      <a:endParaRPr lang="en-US" sz="2000">
                        <a:effectLst/>
                        <a:cs typeface="B Nazanin" panose="00000400000000000000" pitchFamily="2" charset="-78"/>
                      </a:endParaRPr>
                    </a:p>
                    <a:p>
                      <a:pPr marL="0" marR="0" algn="just" rtl="1">
                        <a:lnSpc>
                          <a:spcPct val="100000"/>
                        </a:lnSpc>
                        <a:spcBef>
                          <a:spcPts val="0"/>
                        </a:spcBef>
                        <a:spcAft>
                          <a:spcPts val="0"/>
                        </a:spcAft>
                      </a:pPr>
                      <a:r>
                        <a:rPr lang="fa-IR" sz="2000">
                          <a:effectLst/>
                          <a:cs typeface="B Nazanin" panose="00000400000000000000" pitchFamily="2" charset="-78"/>
                        </a:rPr>
                        <a:t>یکنواختی، آنالیز درجا، سیستمهای صنعتی،</a:t>
                      </a:r>
                      <a:endParaRPr lang="en-US" sz="2000">
                        <a:effectLst/>
                        <a:cs typeface="B Nazanin" panose="00000400000000000000" pitchFamily="2" charset="-78"/>
                      </a:endParaRPr>
                    </a:p>
                    <a:p>
                      <a:pPr marL="0" marR="0" algn="just" rtl="1">
                        <a:lnSpc>
                          <a:spcPct val="100000"/>
                        </a:lnSpc>
                        <a:spcBef>
                          <a:spcPts val="0"/>
                        </a:spcBef>
                        <a:spcAft>
                          <a:spcPts val="0"/>
                        </a:spcAft>
                      </a:pPr>
                      <a:r>
                        <a:rPr lang="fa-IR" sz="2000">
                          <a:effectLst/>
                          <a:cs typeface="B Nazanin" panose="00000400000000000000" pitchFamily="2" charset="-78"/>
                        </a:rPr>
                        <a:t>دمای رشد کم</a:t>
                      </a:r>
                      <a:endParaRPr lang="en-US" sz="2000">
                        <a:effectLst/>
                        <a:latin typeface="Calibri" panose="020F0502020204030204" pitchFamily="34" charset="0"/>
                        <a:ea typeface="Calibri" panose="020F0502020204030204" pitchFamily="34" charset="0"/>
                        <a:cs typeface="B Nazanin" panose="00000400000000000000" pitchFamily="2" charset="-78"/>
                      </a:endParaRPr>
                    </a:p>
                  </a:txBody>
                  <a:tcPr marL="42577" marR="42577" marT="0" marB="0"/>
                </a:tc>
                <a:tc>
                  <a:txBody>
                    <a:bodyPr/>
                    <a:lstStyle/>
                    <a:p>
                      <a:pPr marL="0" marR="0" algn="just" rtl="1">
                        <a:lnSpc>
                          <a:spcPct val="100000"/>
                        </a:lnSpc>
                        <a:spcBef>
                          <a:spcPts val="0"/>
                        </a:spcBef>
                        <a:spcAft>
                          <a:spcPts val="0"/>
                        </a:spcAft>
                      </a:pPr>
                      <a:r>
                        <a:rPr lang="fa-IR" sz="2000">
                          <a:effectLst/>
                          <a:cs typeface="B Nazanin" panose="00000400000000000000" pitchFamily="2" charset="-78"/>
                        </a:rPr>
                        <a:t>بارگذاری دوره ای منابع، سرعت تولید، مشکل در رشد لایه های متشکل از </a:t>
                      </a:r>
                      <a:r>
                        <a:rPr lang="en-US" sz="2000">
                          <a:effectLst/>
                          <a:cs typeface="B Nazanin" panose="00000400000000000000" pitchFamily="2" charset="-78"/>
                        </a:rPr>
                        <a:t>[MBE]AS/P</a:t>
                      </a:r>
                      <a:r>
                        <a:rPr lang="fa-IR" sz="2000">
                          <a:effectLst/>
                          <a:cs typeface="B Nazanin" panose="00000400000000000000" pitchFamily="2" charset="-78"/>
                        </a:rPr>
                        <a:t>، </a:t>
                      </a:r>
                      <a:endParaRPr lang="en-US" sz="2000">
                        <a:effectLst/>
                        <a:cs typeface="B Nazanin" panose="00000400000000000000" pitchFamily="2" charset="-78"/>
                      </a:endParaRPr>
                    </a:p>
                    <a:p>
                      <a:pPr marL="0" marR="0" algn="just" rtl="1">
                        <a:lnSpc>
                          <a:spcPct val="100000"/>
                        </a:lnSpc>
                        <a:spcBef>
                          <a:spcPts val="0"/>
                        </a:spcBef>
                        <a:spcAft>
                          <a:spcPts val="0"/>
                        </a:spcAft>
                      </a:pPr>
                      <a:r>
                        <a:rPr lang="fa-IR" sz="2000">
                          <a:effectLst/>
                          <a:cs typeface="B Nazanin" panose="00000400000000000000" pitchFamily="2" charset="-78"/>
                        </a:rPr>
                        <a:t>وزن زیاد</a:t>
                      </a:r>
                      <a:endParaRPr lang="en-US" sz="2000">
                        <a:effectLst/>
                        <a:latin typeface="Calibri" panose="020F0502020204030204" pitchFamily="34" charset="0"/>
                        <a:ea typeface="Calibri" panose="020F0502020204030204" pitchFamily="34" charset="0"/>
                        <a:cs typeface="B Nazanin" panose="00000400000000000000" pitchFamily="2" charset="-78"/>
                      </a:endParaRPr>
                    </a:p>
                  </a:txBody>
                  <a:tcPr marL="42577" marR="42577" marT="0" marB="0"/>
                </a:tc>
              </a:tr>
              <a:tr h="1874250">
                <a:tc>
                  <a:txBody>
                    <a:bodyPr/>
                    <a:lstStyle/>
                    <a:p>
                      <a:pPr marL="0" marR="0" algn="just" rtl="1">
                        <a:lnSpc>
                          <a:spcPct val="100000"/>
                        </a:lnSpc>
                        <a:spcBef>
                          <a:spcPts val="0"/>
                        </a:spcBef>
                        <a:spcAft>
                          <a:spcPts val="0"/>
                        </a:spcAft>
                      </a:pPr>
                      <a:r>
                        <a:rPr lang="fa-IR" sz="2000">
                          <a:effectLst/>
                          <a:cs typeface="B Nazanin" panose="00000400000000000000" pitchFamily="2" charset="-78"/>
                        </a:rPr>
                        <a:t>سل ژل</a:t>
                      </a:r>
                      <a:endParaRPr lang="en-US" sz="2000">
                        <a:effectLst/>
                        <a:latin typeface="Calibri" panose="020F0502020204030204" pitchFamily="34" charset="0"/>
                        <a:ea typeface="Calibri" panose="020F0502020204030204" pitchFamily="34" charset="0"/>
                        <a:cs typeface="B Nazanin" panose="00000400000000000000" pitchFamily="2" charset="-78"/>
                      </a:endParaRPr>
                    </a:p>
                  </a:txBody>
                  <a:tcPr marL="42577" marR="42577" marT="0" marB="0"/>
                </a:tc>
                <a:tc>
                  <a:txBody>
                    <a:bodyPr/>
                    <a:lstStyle/>
                    <a:p>
                      <a:pPr marL="0" marR="0" algn="just" rtl="1">
                        <a:lnSpc>
                          <a:spcPct val="100000"/>
                        </a:lnSpc>
                      </a:pPr>
                      <a:r>
                        <a:rPr lang="fa-IR" sz="2000">
                          <a:effectLst/>
                          <a:cs typeface="B Nazanin" panose="00000400000000000000" pitchFamily="2" charset="-78"/>
                        </a:rPr>
                        <a:t>سنتز در دماي پائين، تهيه محصولاتي با خلوص بالا، تهيه موادي با تركيبات جديد، تهيه فيبر و پوشش سطوح، امكان استفاده از فرايند براي سنتز مواد در حالت بی شکل و به كارگيري آنها جهت تهيه لايه‌هاي نازك، واكنش پذيري شيميايي بالا.</a:t>
                      </a:r>
                      <a:endParaRPr lang="en-US" sz="2000">
                        <a:effectLst/>
                        <a:latin typeface="Calibri" panose="020F0502020204030204" pitchFamily="34" charset="0"/>
                        <a:ea typeface="Times New Roman" panose="02020603050405020304" pitchFamily="18" charset="0"/>
                        <a:cs typeface="B Nazanin" panose="00000400000000000000" pitchFamily="2" charset="-78"/>
                      </a:endParaRPr>
                    </a:p>
                  </a:txBody>
                  <a:tcPr marL="42577" marR="42577" marT="0" marB="0"/>
                </a:tc>
                <a:tc>
                  <a:txBody>
                    <a:bodyPr/>
                    <a:lstStyle/>
                    <a:p>
                      <a:pPr marL="0" marR="0" algn="just" rtl="1">
                        <a:lnSpc>
                          <a:spcPct val="100000"/>
                        </a:lnSpc>
                        <a:spcBef>
                          <a:spcPts val="0"/>
                        </a:spcBef>
                        <a:spcAft>
                          <a:spcPts val="0"/>
                        </a:spcAft>
                      </a:pPr>
                      <a:r>
                        <a:rPr lang="fa-IR" sz="2000">
                          <a:effectLst/>
                          <a:cs typeface="B Nazanin" panose="00000400000000000000" pitchFamily="2" charset="-78"/>
                        </a:rPr>
                        <a:t>قيمت زياد مواد اوليه، زمان طولاني پروسه، احتمال باقيماندن آب يا مواد آلي، تشكيل ترك در حين خشك كردن و گرم نمودن</a:t>
                      </a:r>
                      <a:r>
                        <a:rPr lang="en-US" sz="2000">
                          <a:effectLst/>
                          <a:cs typeface="B Nazanin" panose="00000400000000000000" pitchFamily="2" charset="-78"/>
                        </a:rPr>
                        <a:t>.</a:t>
                      </a:r>
                      <a:endParaRPr lang="en-US" sz="2000">
                        <a:effectLst/>
                        <a:latin typeface="Calibri" panose="020F0502020204030204" pitchFamily="34" charset="0"/>
                        <a:ea typeface="Calibri" panose="020F0502020204030204" pitchFamily="34" charset="0"/>
                        <a:cs typeface="B Nazanin" panose="00000400000000000000" pitchFamily="2" charset="-78"/>
                      </a:endParaRPr>
                    </a:p>
                  </a:txBody>
                  <a:tcPr marL="42577" marR="42577" marT="0" marB="0"/>
                </a:tc>
              </a:tr>
            </a:tbl>
          </a:graphicData>
        </a:graphic>
      </p:graphicFrame>
      <p:sp>
        <p:nvSpPr>
          <p:cNvPr id="5" name="TextBox 4"/>
          <p:cNvSpPr txBox="1"/>
          <p:nvPr/>
        </p:nvSpPr>
        <p:spPr>
          <a:xfrm>
            <a:off x="4877570" y="0"/>
            <a:ext cx="2513830" cy="369332"/>
          </a:xfrm>
          <a:prstGeom prst="rect">
            <a:avLst/>
          </a:prstGeom>
          <a:noFill/>
        </p:spPr>
        <p:txBody>
          <a:bodyPr wrap="none" rtlCol="1">
            <a:spAutoFit/>
          </a:bodyPr>
          <a:lstStyle/>
          <a:p>
            <a:r>
              <a:rPr lang="fa-IR" smtClean="0">
                <a:cs typeface="B Nazanin" panose="00000400000000000000" pitchFamily="2" charset="-78"/>
              </a:rPr>
              <a:t>جدول مقایسه روشهای گفته شده</a:t>
            </a:r>
            <a:endParaRPr lang="fa-IR">
              <a:cs typeface="B Nazanin" panose="00000400000000000000" pitchFamily="2" charset="-78"/>
            </a:endParaRPr>
          </a:p>
        </p:txBody>
      </p:sp>
      <p:sp>
        <p:nvSpPr>
          <p:cNvPr id="2" name="Slide Number Placeholder 1"/>
          <p:cNvSpPr>
            <a:spLocks noGrp="1"/>
          </p:cNvSpPr>
          <p:nvPr>
            <p:ph type="sldNum" sz="quarter" idx="12"/>
          </p:nvPr>
        </p:nvSpPr>
        <p:spPr>
          <a:xfrm>
            <a:off x="10806111" y="6492875"/>
            <a:ext cx="753545" cy="365125"/>
          </a:xfrm>
        </p:spPr>
        <p:txBody>
          <a:bodyPr/>
          <a:lstStyle/>
          <a:p>
            <a:fld id="{C483D5BC-A91D-4EC3-AAA1-FC7171B5693B}" type="slidenum">
              <a:rPr lang="fa-IR" smtClean="0"/>
              <a:t>15</a:t>
            </a:fld>
            <a:endParaRPr lang="fa-IR"/>
          </a:p>
        </p:txBody>
      </p:sp>
    </p:spTree>
    <p:extLst>
      <p:ext uri="{BB962C8B-B14F-4D97-AF65-F5344CB8AC3E}">
        <p14:creationId xmlns:p14="http://schemas.microsoft.com/office/powerpoint/2010/main" val="118953343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257109" y="0"/>
            <a:ext cx="5934891" cy="6858000"/>
          </a:xfrm>
          <a:prstGeom prst="rect">
            <a:avLst/>
          </a:prstGeom>
        </p:spPr>
      </p:pic>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6100354" cy="6858000"/>
          </a:xfrm>
          <a:prstGeom prst="rect">
            <a:avLst/>
          </a:prstGeom>
          <a:solidFill>
            <a:schemeClr val="tx1"/>
          </a:solidFill>
        </p:spPr>
      </p:pic>
      <p:sp>
        <p:nvSpPr>
          <p:cNvPr id="7" name="Rectangle 6"/>
          <p:cNvSpPr/>
          <p:nvPr/>
        </p:nvSpPr>
        <p:spPr>
          <a:xfrm>
            <a:off x="6126480" y="0"/>
            <a:ext cx="130629" cy="6858000"/>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fa-IR"/>
          </a:p>
        </p:txBody>
      </p:sp>
      <p:sp>
        <p:nvSpPr>
          <p:cNvPr id="8" name="TextBox 7"/>
          <p:cNvSpPr txBox="1"/>
          <p:nvPr/>
        </p:nvSpPr>
        <p:spPr>
          <a:xfrm>
            <a:off x="607842" y="5643154"/>
            <a:ext cx="4884671" cy="923330"/>
          </a:xfrm>
          <a:prstGeom prst="rect">
            <a:avLst/>
          </a:prstGeom>
          <a:noFill/>
        </p:spPr>
        <p:txBody>
          <a:bodyPr wrap="none" rtlCol="1">
            <a:spAutoFit/>
          </a:bodyPr>
          <a:lstStyle/>
          <a:p>
            <a:r>
              <a:rPr lang="fa-IR" sz="5400" smtClean="0"/>
              <a:t>با تشکر از توجه شما</a:t>
            </a:r>
            <a:endParaRPr lang="fa-IR" sz="5400"/>
          </a:p>
        </p:txBody>
      </p:sp>
      <p:sp>
        <p:nvSpPr>
          <p:cNvPr id="2" name="Slide Number Placeholder 1"/>
          <p:cNvSpPr>
            <a:spLocks noGrp="1"/>
          </p:cNvSpPr>
          <p:nvPr>
            <p:ph type="sldNum" sz="quarter" idx="12"/>
          </p:nvPr>
        </p:nvSpPr>
        <p:spPr>
          <a:xfrm>
            <a:off x="11136311" y="6383921"/>
            <a:ext cx="753545" cy="365125"/>
          </a:xfrm>
        </p:spPr>
        <p:txBody>
          <a:bodyPr/>
          <a:lstStyle/>
          <a:p>
            <a:fld id="{C483D5BC-A91D-4EC3-AAA1-FC7171B5693B}" type="slidenum">
              <a:rPr lang="fa-IR" smtClean="0"/>
              <a:t>16</a:t>
            </a:fld>
            <a:endParaRPr lang="fa-IR"/>
          </a:p>
        </p:txBody>
      </p:sp>
    </p:spTree>
    <p:extLst>
      <p:ext uri="{BB962C8B-B14F-4D97-AF65-F5344CB8AC3E}">
        <p14:creationId xmlns:p14="http://schemas.microsoft.com/office/powerpoint/2010/main" val="774301646"/>
      </p:ext>
    </p:extLst>
  </p:cSld>
  <p:clrMapOvr>
    <a:masterClrMapping/>
  </p:clrMapOvr>
  <p:transition spd="med">
    <p:pull dir="r"/>
  </p:transition>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Damask">
  <a:themeElements>
    <a:clrScheme name="Damask">
      <a:dk1>
        <a:sysClr val="windowText" lastClr="000000"/>
      </a:dk1>
      <a:lt1>
        <a:sysClr val="window" lastClr="FFFFFF"/>
      </a:lt1>
      <a:dk2>
        <a:srgbClr val="2A5B7F"/>
      </a:dk2>
      <a:lt2>
        <a:srgbClr val="ABDAFC"/>
      </a:lt2>
      <a:accent1>
        <a:srgbClr val="9EC544"/>
      </a:accent1>
      <a:accent2>
        <a:srgbClr val="50BEA3"/>
      </a:accent2>
      <a:accent3>
        <a:srgbClr val="4A9CCC"/>
      </a:accent3>
      <a:accent4>
        <a:srgbClr val="9A66CA"/>
      </a:accent4>
      <a:accent5>
        <a:srgbClr val="C54F71"/>
      </a:accent5>
      <a:accent6>
        <a:srgbClr val="DE9C3C"/>
      </a:accent6>
      <a:hlink>
        <a:srgbClr val="6BA9DA"/>
      </a:hlink>
      <a:folHlink>
        <a:srgbClr val="A0BCD3"/>
      </a:folHlink>
    </a:clrScheme>
    <a:fontScheme name="Damask">
      <a:majorFont>
        <a:latin typeface="Bookman Old Style" panose="02050604050505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Rockwell" panose="020606030202050204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amask">
      <a:fillStyleLst>
        <a:solidFill>
          <a:schemeClr val="phClr"/>
        </a:solidFill>
        <a:gradFill rotWithShape="1">
          <a:gsLst>
            <a:gs pos="0">
              <a:schemeClr val="phClr">
                <a:tint val="48000"/>
                <a:satMod val="105000"/>
                <a:lumMod val="110000"/>
              </a:schemeClr>
            </a:gs>
            <a:gs pos="100000">
              <a:schemeClr val="phClr">
                <a:tint val="78000"/>
                <a:satMod val="109000"/>
                <a:lumMod val="100000"/>
              </a:schemeClr>
            </a:gs>
          </a:gsLst>
          <a:lin ang="5400000" scaled="0"/>
        </a:gradFill>
        <a:gradFill rotWithShape="1">
          <a:gsLst>
            <a:gs pos="0">
              <a:schemeClr val="phClr">
                <a:tint val="94000"/>
                <a:satMod val="100000"/>
                <a:lumMod val="104000"/>
              </a:schemeClr>
            </a:gs>
            <a:gs pos="69000">
              <a:schemeClr val="phClr">
                <a:shade val="86000"/>
                <a:satMod val="130000"/>
                <a:lumMod val="102000"/>
              </a:schemeClr>
            </a:gs>
            <a:gs pos="100000">
              <a:schemeClr val="phClr">
                <a:shade val="72000"/>
                <a:satMod val="130000"/>
                <a:lumMod val="100000"/>
              </a:schemeClr>
            </a:gs>
          </a:gsLst>
          <a:lin ang="5400000" scaled="0"/>
        </a:gradFill>
      </a:fillStyleLst>
      <a:lnStyleLst>
        <a:ln w="12700" cap="flat" cmpd="sng" algn="ctr">
          <a:solidFill>
            <a:schemeClr val="ph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50800" dist="38100" dir="5400000" sy="96000" rotWithShape="0">
              <a:srgbClr val="000000">
                <a:alpha val="54000"/>
              </a:srgbClr>
            </a:outerShdw>
          </a:effectLst>
        </a:effectStyle>
        <a:effectStyle>
          <a:effectLst>
            <a:outerShdw blurRad="76200" dist="38100" dir="5400000" algn="ctr" rotWithShape="0">
              <a:srgbClr val="000000">
                <a:alpha val="76000"/>
              </a:srgbClr>
            </a:outerShdw>
          </a:effectLst>
          <a:scene3d>
            <a:camera prst="orthographicFront">
              <a:rot lat="0" lon="0" rev="0"/>
            </a:camera>
            <a:lightRig rig="balanced" dir="t"/>
          </a:scene3d>
          <a:sp3d prstMaterial="matte">
            <a:bevelT w="25400" h="25400" prst="relaxedInset"/>
          </a:sp3d>
        </a:effectStyle>
      </a:effectStyleLst>
      <a:bgFillStyleLst>
        <a:solidFill>
          <a:schemeClr val="phClr"/>
        </a:solidFill>
        <a:solidFill>
          <a:schemeClr val="phClr">
            <a:tint val="95000"/>
            <a:satMod val="170000"/>
          </a:schemeClr>
        </a:solidFill>
        <a:blipFill rotWithShape="1">
          <a:blip xmlns:r="http://schemas.openxmlformats.org/officeDocument/2006/relationships" r:embed="rId1">
            <a:duotone>
              <a:schemeClr val="phClr">
                <a:shade val="18000"/>
                <a:satMod val="160000"/>
                <a:lumMod val="28000"/>
              </a:schemeClr>
              <a:schemeClr val="phClr">
                <a:tint val="95000"/>
                <a:satMod val="160000"/>
                <a:lumMod val="116000"/>
              </a:schemeClr>
            </a:duotone>
          </a:blip>
          <a:stretch/>
        </a:blipFill>
      </a:bgFillStyleLst>
    </a:fmtScheme>
  </a:themeElements>
  <a:objectDefaults/>
  <a:extraClrSchemeLst/>
  <a:extLst>
    <a:ext uri="{05A4C25C-085E-4340-85A3-A5531E510DB2}">
      <thm15:themeFamily xmlns:thm15="http://schemas.microsoft.com/office/thememl/2012/main" xmlns="" name="Damask" id="{F9A299A0-33D0-4E0F-9F3F-7163E3744208}" vid="{746EEEEA-FB6A-406B-B510-531588D54811}"/>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Damask</Template>
  <TotalTime>415</TotalTime>
  <Words>2022</Words>
  <Application>Microsoft Office PowerPoint</Application>
  <PresentationFormat>Custom</PresentationFormat>
  <Paragraphs>165</Paragraphs>
  <Slides>16</Slides>
  <Notes>1</Notes>
  <HiddenSlides>0</HiddenSlides>
  <MMClips>0</MMClips>
  <ScaleCrop>false</ScaleCrop>
  <HeadingPairs>
    <vt:vector size="4" baseType="variant">
      <vt:variant>
        <vt:lpstr>Theme</vt:lpstr>
      </vt:variant>
      <vt:variant>
        <vt:i4>1</vt:i4>
      </vt:variant>
      <vt:variant>
        <vt:lpstr>Slide Titles</vt:lpstr>
      </vt:variant>
      <vt:variant>
        <vt:i4>16</vt:i4>
      </vt:variant>
    </vt:vector>
  </HeadingPairs>
  <TitlesOfParts>
    <vt:vector size="17" baseType="lpstr">
      <vt:lpstr>Damask</vt:lpstr>
      <vt:lpstr>به نام خدا انواع روش های لایه نشانی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Moorche 30 DVDs</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MRT www.Win2Farsi.com</dc:creator>
  <cp:lastModifiedBy>parse</cp:lastModifiedBy>
  <cp:revision>33</cp:revision>
  <dcterms:created xsi:type="dcterms:W3CDTF">2014-05-17T18:51:25Z</dcterms:created>
  <dcterms:modified xsi:type="dcterms:W3CDTF">2018-04-17T10:43:47Z</dcterms:modified>
</cp:coreProperties>
</file>