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61" r:id="rId2"/>
    <p:sldId id="416" r:id="rId3"/>
    <p:sldId id="397" r:id="rId4"/>
    <p:sldId id="394" r:id="rId5"/>
    <p:sldId id="395" r:id="rId6"/>
    <p:sldId id="264" r:id="rId7"/>
    <p:sldId id="400" r:id="rId8"/>
    <p:sldId id="414" r:id="rId9"/>
    <p:sldId id="396" r:id="rId10"/>
    <p:sldId id="401" r:id="rId11"/>
  </p:sldIdLst>
  <p:sldSz cx="12192000" cy="6858000"/>
  <p:notesSz cx="6858000" cy="9144000"/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35AFCDC-3A0E-4C68-9120-1972FF65C09A}">
          <p14:sldIdLst>
            <p14:sldId id="261"/>
            <p14:sldId id="416"/>
            <p14:sldId id="397"/>
            <p14:sldId id="394"/>
            <p14:sldId id="395"/>
            <p14:sldId id="264"/>
            <p14:sldId id="400"/>
            <p14:sldId id="414"/>
            <p14:sldId id="396"/>
            <p14:sldId id="40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D1E6"/>
    <a:srgbClr val="B7DEE8"/>
    <a:srgbClr val="8064A2"/>
    <a:srgbClr val="9BBB59"/>
    <a:srgbClr val="4F5D68"/>
    <a:srgbClr val="4BACC6"/>
    <a:srgbClr val="FF0000"/>
    <a:srgbClr val="F0F0F0"/>
    <a:srgbClr val="E2E2E2"/>
    <a:srgbClr val="BC2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55" autoAdjust="0"/>
    <p:restoredTop sz="94660"/>
  </p:normalViewPr>
  <p:slideViewPr>
    <p:cSldViewPr snapToGrid="0">
      <p:cViewPr varScale="1">
        <p:scale>
          <a:sx n="91" d="100"/>
          <a:sy n="91" d="100"/>
        </p:scale>
        <p:origin x="42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CF907F36-AC5E-4E4D-851E-F579E5126583}" type="datetimeFigureOut">
              <a:rPr lang="fa-IR" smtClean="0"/>
              <a:t>05/22/1439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DF23C1C1-FBAA-4803-83D4-598D36CEF5B9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01125833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827C8597-56A6-404F-8256-965D3F73C1C0}" type="datetimeFigureOut">
              <a:rPr lang="fa-IR" smtClean="0"/>
              <a:t>05/22/1439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31D45BE8-D448-4B80-A419-0DDB235E88FE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1752928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95836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2" name="Rectangle 11"/>
          <p:cNvSpPr/>
          <p:nvPr userDrawn="1"/>
        </p:nvSpPr>
        <p:spPr>
          <a:xfrm>
            <a:off x="11139854" y="0"/>
            <a:ext cx="1052146" cy="958362"/>
          </a:xfrm>
          <a:prstGeom prst="rect">
            <a:avLst/>
          </a:prstGeom>
          <a:solidFill>
            <a:srgbClr val="BC2C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 sz="100"/>
          </a:p>
        </p:txBody>
      </p:sp>
      <p:sp>
        <p:nvSpPr>
          <p:cNvPr id="11" name="AutoShape 114"/>
          <p:cNvSpPr>
            <a:spLocks/>
          </p:cNvSpPr>
          <p:nvPr userDrawn="1"/>
        </p:nvSpPr>
        <p:spPr bwMode="auto">
          <a:xfrm>
            <a:off x="11351281" y="246494"/>
            <a:ext cx="629291" cy="472237"/>
          </a:xfrm>
          <a:custGeom>
            <a:avLst/>
            <a:gdLst>
              <a:gd name="T0" fmla="*/ 6065 w 21596"/>
              <a:gd name="T1" fmla="*/ 3878 h 21600"/>
              <a:gd name="T2" fmla="*/ 1353 w 21596"/>
              <a:gd name="T3" fmla="*/ 6303 h 21600"/>
              <a:gd name="T4" fmla="*/ 17349 w 21596"/>
              <a:gd name="T5" fmla="*/ 6303 h 21600"/>
              <a:gd name="T6" fmla="*/ 17082 w 21596"/>
              <a:gd name="T7" fmla="*/ 2154 h 21600"/>
              <a:gd name="T8" fmla="*/ 17349 w 21596"/>
              <a:gd name="T9" fmla="*/ 6303 h 21600"/>
              <a:gd name="T10" fmla="*/ 19664 w 21596"/>
              <a:gd name="T11" fmla="*/ 7203 h 21600"/>
              <a:gd name="T12" fmla="*/ 17264 w 21596"/>
              <a:gd name="T13" fmla="*/ 7203 h 21600"/>
              <a:gd name="T14" fmla="*/ 1933 w 21596"/>
              <a:gd name="T15" fmla="*/ 7203 h 21600"/>
              <a:gd name="T16" fmla="*/ 8574 w 21596"/>
              <a:gd name="T17" fmla="*/ 16638 h 21600"/>
              <a:gd name="T18" fmla="*/ 10085 w 21596"/>
              <a:gd name="T19" fmla="*/ 18250 h 21600"/>
              <a:gd name="T20" fmla="*/ 8430 w 21596"/>
              <a:gd name="T21" fmla="*/ 7203 h 21600"/>
              <a:gd name="T22" fmla="*/ 8247 w 21596"/>
              <a:gd name="T23" fmla="*/ 6303 h 21600"/>
              <a:gd name="T24" fmla="*/ 6585 w 21596"/>
              <a:gd name="T25" fmla="*/ 4457 h 21600"/>
              <a:gd name="T26" fmla="*/ 5251 w 21596"/>
              <a:gd name="T27" fmla="*/ 1801 h 21600"/>
              <a:gd name="T28" fmla="*/ 6544 w 21596"/>
              <a:gd name="T29" fmla="*/ 3239 h 21600"/>
              <a:gd name="T30" fmla="*/ 9300 w 21596"/>
              <a:gd name="T31" fmla="*/ 1801 h 21600"/>
              <a:gd name="T32" fmla="*/ 10798 w 21596"/>
              <a:gd name="T33" fmla="*/ 3466 h 21600"/>
              <a:gd name="T34" fmla="*/ 16345 w 21596"/>
              <a:gd name="T35" fmla="*/ 1801 h 21600"/>
              <a:gd name="T36" fmla="*/ 13974 w 21596"/>
              <a:gd name="T37" fmla="*/ 1801 h 21600"/>
              <a:gd name="T38" fmla="*/ 15011 w 21596"/>
              <a:gd name="T39" fmla="*/ 4457 h 21600"/>
              <a:gd name="T40" fmla="*/ 13349 w 21596"/>
              <a:gd name="T41" fmla="*/ 6303 h 21600"/>
              <a:gd name="T42" fmla="*/ 16478 w 21596"/>
              <a:gd name="T43" fmla="*/ 7203 h 21600"/>
              <a:gd name="T44" fmla="*/ 13166 w 21596"/>
              <a:gd name="T45" fmla="*/ 7203 h 21600"/>
              <a:gd name="T46" fmla="*/ 10798 w 21596"/>
              <a:gd name="T47" fmla="*/ 18414 h 21600"/>
              <a:gd name="T48" fmla="*/ 12479 w 21596"/>
              <a:gd name="T49" fmla="*/ 7203 h 21600"/>
              <a:gd name="T50" fmla="*/ 7064 w 21596"/>
              <a:gd name="T51" fmla="*/ 3818 h 21600"/>
              <a:gd name="T52" fmla="*/ 10270 w 21596"/>
              <a:gd name="T53" fmla="*/ 4052 h 21600"/>
              <a:gd name="T54" fmla="*/ 11325 w 21596"/>
              <a:gd name="T55" fmla="*/ 4052 h 21600"/>
              <a:gd name="T56" fmla="*/ 14532 w 21596"/>
              <a:gd name="T57" fmla="*/ 3818 h 21600"/>
              <a:gd name="T58" fmla="*/ 11325 w 21596"/>
              <a:gd name="T59" fmla="*/ 4052 h 21600"/>
              <a:gd name="T60" fmla="*/ 9300 w 21596"/>
              <a:gd name="T61" fmla="*/ 6303 h 21600"/>
              <a:gd name="T62" fmla="*/ 12296 w 21596"/>
              <a:gd name="T63" fmla="*/ 6303 h 21600"/>
              <a:gd name="T64" fmla="*/ 17772 w 21596"/>
              <a:gd name="T65" fmla="*/ 528 h 21600"/>
              <a:gd name="T66" fmla="*/ 4779 w 21596"/>
              <a:gd name="T67" fmla="*/ 0 h 21600"/>
              <a:gd name="T68" fmla="*/ 396 w 21596"/>
              <a:gd name="T69" fmla="*/ 5102 h 21600"/>
              <a:gd name="T70" fmla="*/ 341 w 21596"/>
              <a:gd name="T71" fmla="*/ 7573 h 21600"/>
              <a:gd name="T72" fmla="*/ 10798 w 21596"/>
              <a:gd name="T73" fmla="*/ 21600 h 21600"/>
              <a:gd name="T74" fmla="*/ 21256 w 21596"/>
              <a:gd name="T75" fmla="*/ 7573 h 21600"/>
              <a:gd name="T76" fmla="*/ 21201 w 21596"/>
              <a:gd name="T77" fmla="*/ 510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1596" h="21600">
                <a:moveTo>
                  <a:pt x="4512" y="2152"/>
                </a:moveTo>
                <a:lnTo>
                  <a:pt x="6065" y="3878"/>
                </a:lnTo>
                <a:lnTo>
                  <a:pt x="4247" y="6303"/>
                </a:lnTo>
                <a:lnTo>
                  <a:pt x="1353" y="6303"/>
                </a:lnTo>
                <a:cubicBezTo>
                  <a:pt x="1353" y="6303"/>
                  <a:pt x="4512" y="2152"/>
                  <a:pt x="4512" y="2152"/>
                </a:cubicBezTo>
                <a:close/>
                <a:moveTo>
                  <a:pt x="17349" y="6303"/>
                </a:moveTo>
                <a:lnTo>
                  <a:pt x="15531" y="3878"/>
                </a:lnTo>
                <a:lnTo>
                  <a:pt x="17082" y="2154"/>
                </a:lnTo>
                <a:lnTo>
                  <a:pt x="20191" y="6303"/>
                </a:lnTo>
                <a:cubicBezTo>
                  <a:pt x="20191" y="6303"/>
                  <a:pt x="17349" y="6303"/>
                  <a:pt x="17349" y="6303"/>
                </a:cubicBezTo>
                <a:close/>
                <a:moveTo>
                  <a:pt x="17264" y="7203"/>
                </a:moveTo>
                <a:lnTo>
                  <a:pt x="19664" y="7203"/>
                </a:lnTo>
                <a:lnTo>
                  <a:pt x="13021" y="16639"/>
                </a:lnTo>
                <a:cubicBezTo>
                  <a:pt x="13021" y="16639"/>
                  <a:pt x="17264" y="7203"/>
                  <a:pt x="17264" y="7203"/>
                </a:cubicBezTo>
                <a:close/>
                <a:moveTo>
                  <a:pt x="8574" y="16638"/>
                </a:moveTo>
                <a:lnTo>
                  <a:pt x="1933" y="7203"/>
                </a:lnTo>
                <a:lnTo>
                  <a:pt x="4331" y="7203"/>
                </a:lnTo>
                <a:cubicBezTo>
                  <a:pt x="4331" y="7203"/>
                  <a:pt x="8574" y="16638"/>
                  <a:pt x="8574" y="16638"/>
                </a:cubicBezTo>
                <a:close/>
                <a:moveTo>
                  <a:pt x="8430" y="7203"/>
                </a:moveTo>
                <a:lnTo>
                  <a:pt x="10085" y="18250"/>
                </a:lnTo>
                <a:lnTo>
                  <a:pt x="5117" y="7203"/>
                </a:lnTo>
                <a:cubicBezTo>
                  <a:pt x="5117" y="7203"/>
                  <a:pt x="8430" y="7203"/>
                  <a:pt x="8430" y="7203"/>
                </a:cubicBezTo>
                <a:close/>
                <a:moveTo>
                  <a:pt x="6585" y="4457"/>
                </a:moveTo>
                <a:lnTo>
                  <a:pt x="8247" y="6303"/>
                </a:lnTo>
                <a:lnTo>
                  <a:pt x="5201" y="6303"/>
                </a:lnTo>
                <a:cubicBezTo>
                  <a:pt x="5201" y="6303"/>
                  <a:pt x="6585" y="4457"/>
                  <a:pt x="6585" y="4457"/>
                </a:cubicBezTo>
                <a:close/>
                <a:moveTo>
                  <a:pt x="6544" y="3239"/>
                </a:moveTo>
                <a:lnTo>
                  <a:pt x="5251" y="1801"/>
                </a:lnTo>
                <a:lnTo>
                  <a:pt x="7621" y="1801"/>
                </a:lnTo>
                <a:cubicBezTo>
                  <a:pt x="7621" y="1801"/>
                  <a:pt x="6544" y="3239"/>
                  <a:pt x="6544" y="3239"/>
                </a:cubicBezTo>
                <a:close/>
                <a:moveTo>
                  <a:pt x="10798" y="3466"/>
                </a:moveTo>
                <a:lnTo>
                  <a:pt x="9300" y="1801"/>
                </a:lnTo>
                <a:lnTo>
                  <a:pt x="12296" y="1801"/>
                </a:lnTo>
                <a:cubicBezTo>
                  <a:pt x="12296" y="1801"/>
                  <a:pt x="10798" y="3466"/>
                  <a:pt x="10798" y="3466"/>
                </a:cubicBezTo>
                <a:close/>
                <a:moveTo>
                  <a:pt x="13974" y="1801"/>
                </a:moveTo>
                <a:lnTo>
                  <a:pt x="16345" y="1801"/>
                </a:lnTo>
                <a:lnTo>
                  <a:pt x="15052" y="3239"/>
                </a:lnTo>
                <a:cubicBezTo>
                  <a:pt x="15052" y="3239"/>
                  <a:pt x="13974" y="1801"/>
                  <a:pt x="13974" y="1801"/>
                </a:cubicBezTo>
                <a:close/>
                <a:moveTo>
                  <a:pt x="13349" y="6303"/>
                </a:moveTo>
                <a:lnTo>
                  <a:pt x="15011" y="4457"/>
                </a:lnTo>
                <a:lnTo>
                  <a:pt x="16394" y="6303"/>
                </a:lnTo>
                <a:cubicBezTo>
                  <a:pt x="16394" y="6303"/>
                  <a:pt x="13349" y="6303"/>
                  <a:pt x="13349" y="6303"/>
                </a:cubicBezTo>
                <a:close/>
                <a:moveTo>
                  <a:pt x="13166" y="7203"/>
                </a:moveTo>
                <a:lnTo>
                  <a:pt x="16478" y="7203"/>
                </a:lnTo>
                <a:lnTo>
                  <a:pt x="11511" y="18250"/>
                </a:lnTo>
                <a:cubicBezTo>
                  <a:pt x="11511" y="18250"/>
                  <a:pt x="13166" y="7203"/>
                  <a:pt x="13166" y="7203"/>
                </a:cubicBezTo>
                <a:close/>
                <a:moveTo>
                  <a:pt x="12479" y="7203"/>
                </a:moveTo>
                <a:lnTo>
                  <a:pt x="10798" y="18414"/>
                </a:lnTo>
                <a:lnTo>
                  <a:pt x="9117" y="7203"/>
                </a:lnTo>
                <a:cubicBezTo>
                  <a:pt x="9117" y="7203"/>
                  <a:pt x="12479" y="7203"/>
                  <a:pt x="12479" y="7203"/>
                </a:cubicBezTo>
                <a:close/>
                <a:moveTo>
                  <a:pt x="8773" y="5717"/>
                </a:moveTo>
                <a:lnTo>
                  <a:pt x="7064" y="3818"/>
                </a:lnTo>
                <a:lnTo>
                  <a:pt x="8426" y="2001"/>
                </a:lnTo>
                <a:lnTo>
                  <a:pt x="10270" y="4052"/>
                </a:lnTo>
                <a:cubicBezTo>
                  <a:pt x="10270" y="4052"/>
                  <a:pt x="8773" y="5717"/>
                  <a:pt x="8773" y="5717"/>
                </a:cubicBezTo>
                <a:close/>
                <a:moveTo>
                  <a:pt x="11325" y="4052"/>
                </a:moveTo>
                <a:lnTo>
                  <a:pt x="13170" y="2001"/>
                </a:lnTo>
                <a:lnTo>
                  <a:pt x="14532" y="3818"/>
                </a:lnTo>
                <a:lnTo>
                  <a:pt x="12822" y="5717"/>
                </a:lnTo>
                <a:cubicBezTo>
                  <a:pt x="12822" y="5717"/>
                  <a:pt x="11325" y="4052"/>
                  <a:pt x="11325" y="4052"/>
                </a:cubicBezTo>
                <a:close/>
                <a:moveTo>
                  <a:pt x="12296" y="6303"/>
                </a:moveTo>
                <a:lnTo>
                  <a:pt x="9300" y="6303"/>
                </a:lnTo>
                <a:lnTo>
                  <a:pt x="10798" y="4638"/>
                </a:lnTo>
                <a:cubicBezTo>
                  <a:pt x="10798" y="4638"/>
                  <a:pt x="12296" y="6303"/>
                  <a:pt x="12296" y="6303"/>
                </a:cubicBezTo>
                <a:close/>
                <a:moveTo>
                  <a:pt x="21201" y="5102"/>
                </a:moveTo>
                <a:lnTo>
                  <a:pt x="17772" y="528"/>
                </a:lnTo>
                <a:cubicBezTo>
                  <a:pt x="17519" y="190"/>
                  <a:pt x="17176" y="0"/>
                  <a:pt x="16818" y="0"/>
                </a:cubicBezTo>
                <a:lnTo>
                  <a:pt x="4779" y="0"/>
                </a:lnTo>
                <a:cubicBezTo>
                  <a:pt x="4421" y="0"/>
                  <a:pt x="4077" y="190"/>
                  <a:pt x="3824" y="528"/>
                </a:cubicBezTo>
                <a:lnTo>
                  <a:pt x="396" y="5102"/>
                </a:lnTo>
                <a:cubicBezTo>
                  <a:pt x="131" y="5455"/>
                  <a:pt x="-1" y="5922"/>
                  <a:pt x="0" y="6387"/>
                </a:cubicBezTo>
                <a:cubicBezTo>
                  <a:pt x="2" y="6810"/>
                  <a:pt x="115" y="7234"/>
                  <a:pt x="341" y="7573"/>
                </a:cubicBezTo>
                <a:lnTo>
                  <a:pt x="9789" y="20996"/>
                </a:lnTo>
                <a:cubicBezTo>
                  <a:pt x="10045" y="21379"/>
                  <a:pt x="10412" y="21600"/>
                  <a:pt x="10798" y="21600"/>
                </a:cubicBezTo>
                <a:cubicBezTo>
                  <a:pt x="11184" y="21600"/>
                  <a:pt x="11551" y="21379"/>
                  <a:pt x="11807" y="20996"/>
                </a:cubicBezTo>
                <a:lnTo>
                  <a:pt x="21256" y="7573"/>
                </a:lnTo>
                <a:cubicBezTo>
                  <a:pt x="21486" y="7227"/>
                  <a:pt x="21599" y="6791"/>
                  <a:pt x="21596" y="6359"/>
                </a:cubicBezTo>
                <a:cubicBezTo>
                  <a:pt x="21594" y="5903"/>
                  <a:pt x="21460" y="5449"/>
                  <a:pt x="21201" y="5102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0" tIns="0" rIns="0" bIns="0"/>
          <a:lstStyle/>
          <a:p>
            <a:endParaRPr lang="fa-IR" sz="90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210478"/>
            <a:ext cx="9144000" cy="1764290"/>
          </a:xfrm>
          <a:prstGeom prst="rect">
            <a:avLst/>
          </a:prstGeom>
        </p:spPr>
        <p:txBody>
          <a:bodyPr anchor="b"/>
          <a:lstStyle>
            <a:lvl1pPr algn="ctr">
              <a:defRPr sz="4000"/>
            </a:lvl1pPr>
          </a:lstStyle>
          <a:p>
            <a:pPr algn="ctr"/>
            <a:r>
              <a:rPr lang="fa-IR" sz="6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دوره جامع صفحه‌آرایی </a:t>
            </a:r>
            <a:br>
              <a:rPr lang="fa-IR" sz="6000" dirty="0" smtClean="0">
                <a:latin typeface="IRANSans" panose="02040503050201020203" pitchFamily="18" charset="-78"/>
                <a:cs typeface="IRANSans" panose="02040503050201020203" pitchFamily="18" charset="-78"/>
              </a:rPr>
            </a:br>
            <a:r>
              <a:rPr lang="fa-IR" sz="6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در یک نگاه</a:t>
            </a:r>
            <a:endParaRPr lang="fa-IR" sz="6000" dirty="0">
              <a:latin typeface="IRANSans" panose="02040503050201020203" pitchFamily="18" charset="-78"/>
              <a:cs typeface="IRANSans" panose="02040503050201020203" pitchFamily="18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algn="ctr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متن مورد نظر را در اینجا تایپ می کنیم</a:t>
            </a:r>
            <a:endParaRPr lang="fa-IR" sz="2400" dirty="0">
              <a:latin typeface="IRANSans" panose="02040503050201020203" pitchFamily="18" charset="-78"/>
              <a:cs typeface="IRANSans" panose="02040503050201020203" pitchFamily="18" charset="-78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55A82-767D-49AB-9E1F-25A6D9201170}" type="datetime8">
              <a:rPr lang="fa-IR" smtClean="0"/>
              <a:t>فوريه 7، 18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2109039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958362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8" name="Rectangle 7"/>
          <p:cNvSpPr/>
          <p:nvPr userDrawn="1"/>
        </p:nvSpPr>
        <p:spPr>
          <a:xfrm>
            <a:off x="11139854" y="0"/>
            <a:ext cx="1052146" cy="958362"/>
          </a:xfrm>
          <a:prstGeom prst="rect">
            <a:avLst/>
          </a:prstGeom>
          <a:solidFill>
            <a:srgbClr val="BC2C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0" name="TextBox 9"/>
          <p:cNvSpPr txBox="1"/>
          <p:nvPr userDrawn="1"/>
        </p:nvSpPr>
        <p:spPr>
          <a:xfrm>
            <a:off x="1310053" y="252116"/>
            <a:ext cx="895056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2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دوره جامع صفحه‌آرایی در یک نگاه</a:t>
            </a:r>
            <a:endParaRPr lang="fa-IR" sz="3200" dirty="0">
              <a:latin typeface="IRANSans" panose="02040503050201020203" pitchFamily="18" charset="-78"/>
              <a:cs typeface="IRANSans" panose="02040503050201020203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628503"/>
            <a:ext cx="10515600" cy="4548460"/>
          </a:xfr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a-IR" sz="2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1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2"/>
            <a:r>
              <a:rPr lang="fa-IR" sz="2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</a:p>
          <a:p>
            <a:pPr lvl="3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 smtClean="0"/>
          </a:p>
          <a:p>
            <a:pPr lvl="4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ABA65-38EA-426A-BB50-45ACE6FE2B31}" type="datetime8">
              <a:rPr lang="fa-IR" smtClean="0"/>
              <a:t>فوريه 7، 18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2271436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958362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8" name="Rectangle 7"/>
          <p:cNvSpPr/>
          <p:nvPr userDrawn="1"/>
        </p:nvSpPr>
        <p:spPr>
          <a:xfrm>
            <a:off x="11139854" y="0"/>
            <a:ext cx="1052146" cy="958362"/>
          </a:xfrm>
          <a:prstGeom prst="rect">
            <a:avLst/>
          </a:prstGeom>
          <a:solidFill>
            <a:srgbClr val="BC2C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0" name="TextBox 9"/>
          <p:cNvSpPr txBox="1"/>
          <p:nvPr userDrawn="1"/>
        </p:nvSpPr>
        <p:spPr>
          <a:xfrm>
            <a:off x="1310053" y="252116"/>
            <a:ext cx="895056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2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دوره جامع صفحه‌آرایی در یک نگاه</a:t>
            </a:r>
            <a:endParaRPr lang="fa-IR" sz="3200" dirty="0">
              <a:latin typeface="IRANSans" panose="02040503050201020203" pitchFamily="18" charset="-78"/>
              <a:cs typeface="IRANSans" panose="02040503050201020203" pitchFamily="18" charset="-7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 algn="r" rtl="1">
              <a:defRPr sz="6000"/>
            </a:lvl1pPr>
          </a:lstStyle>
          <a:p>
            <a:r>
              <a:rPr lang="fa-IR" sz="6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r" rtl="1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0238B-52E4-4ED0-904C-EC55937A0421}" type="datetime8">
              <a:rPr lang="fa-IR" smtClean="0"/>
              <a:t>فوريه 7، 18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06873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958362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9" name="Rectangle 8"/>
          <p:cNvSpPr/>
          <p:nvPr userDrawn="1"/>
        </p:nvSpPr>
        <p:spPr>
          <a:xfrm>
            <a:off x="11139854" y="0"/>
            <a:ext cx="1052146" cy="958362"/>
          </a:xfrm>
          <a:prstGeom prst="rect">
            <a:avLst/>
          </a:prstGeom>
          <a:solidFill>
            <a:srgbClr val="BC2C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310053" y="252116"/>
            <a:ext cx="895056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2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دوره جامع صفحه‌آرایی در یک نگاه</a:t>
            </a:r>
            <a:endParaRPr lang="fa-IR" sz="3200" dirty="0">
              <a:latin typeface="IRANSans" panose="02040503050201020203" pitchFamily="18" charset="-78"/>
              <a:cs typeface="IRANSans" panose="02040503050201020203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a-IR" sz="2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1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2"/>
            <a:r>
              <a:rPr lang="fa-IR" sz="2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</a:p>
          <a:p>
            <a:pPr lvl="3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 smtClean="0"/>
          </a:p>
          <a:p>
            <a:pPr lvl="4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a-IR" sz="2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1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2"/>
            <a:r>
              <a:rPr lang="fa-IR" sz="2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</a:p>
          <a:p>
            <a:pPr lvl="3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 smtClean="0"/>
          </a:p>
          <a:p>
            <a:pPr lvl="4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F16C-EB21-4D3D-B8B6-DB6DE51B860E}" type="datetime8">
              <a:rPr lang="fa-IR" smtClean="0"/>
              <a:t>فوريه 7، 18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7086063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12192000" cy="958362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1" name="Rectangle 10"/>
          <p:cNvSpPr/>
          <p:nvPr userDrawn="1"/>
        </p:nvSpPr>
        <p:spPr>
          <a:xfrm>
            <a:off x="11139854" y="0"/>
            <a:ext cx="1052146" cy="958362"/>
          </a:xfrm>
          <a:prstGeom prst="rect">
            <a:avLst/>
          </a:prstGeom>
          <a:solidFill>
            <a:srgbClr val="BC2C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3" name="TextBox 12"/>
          <p:cNvSpPr txBox="1"/>
          <p:nvPr userDrawn="1"/>
        </p:nvSpPr>
        <p:spPr>
          <a:xfrm>
            <a:off x="1310053" y="252116"/>
            <a:ext cx="8950569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2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دوره جامع صفحه‌آرایی در یک نگاه</a:t>
            </a:r>
            <a:endParaRPr lang="fa-IR" sz="3200" dirty="0">
              <a:latin typeface="IRANSans" panose="02040503050201020203" pitchFamily="18" charset="-78"/>
              <a:cs typeface="IRANSans" panose="02040503050201020203" pitchFamily="18" charset="-78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 algn="r" rtl="1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a-IR" sz="2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1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2"/>
            <a:r>
              <a:rPr lang="fa-IR" sz="2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</a:p>
          <a:p>
            <a:pPr lvl="3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 smtClean="0"/>
          </a:p>
          <a:p>
            <a:pPr lvl="4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 algn="r" rtl="1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</a:lstStyle>
          <a:p>
            <a:pPr lvl="0"/>
            <a:r>
              <a:rPr lang="fa-IR" sz="2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1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2"/>
            <a:r>
              <a:rPr lang="fa-IR" sz="2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</a:p>
          <a:p>
            <a:pPr lvl="3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 smtClean="0"/>
          </a:p>
          <a:p>
            <a:pPr lvl="4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819F4-E2A6-4E4C-8ABB-B370A45CAA83}" type="datetime8">
              <a:rPr lang="fa-IR" smtClean="0"/>
              <a:t>فوريه 7، 18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0348764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r" rtl="1">
              <a:defRPr/>
            </a:lvl1pPr>
          </a:lstStyle>
          <a:p>
            <a:r>
              <a:rPr lang="fa-IR" sz="4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377A4-1A14-4185-B939-FADF27D5EDB4}" type="datetime8">
              <a:rPr lang="fa-IR" smtClean="0"/>
              <a:t>فوريه 7، 18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043770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E2F75-D7E9-422B-B0EE-EA6D7690ADFD}" type="datetime8">
              <a:rPr lang="fa-IR" smtClean="0"/>
              <a:t>فوريه 7، 18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7472126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3EBD5-CF3A-4E96-B435-983D6C267015}" type="datetime8">
              <a:rPr lang="fa-IR" smtClean="0"/>
              <a:t>فوريه 7، 18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981518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83FA0-3712-40FD-8715-532FE43246F8}" type="datetime8">
              <a:rPr lang="fa-IR" smtClean="0"/>
              <a:t>فوريه 7، 18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937089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E067F-CAD0-4F7D-B7F5-10C6B722BF2F}" type="datetime8">
              <a:rPr lang="fa-IR" smtClean="0"/>
              <a:t>فوريه 7، 18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3315931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D1075-A3AA-4D1F-9E1C-DD0BA53D43A4}" type="datetime8">
              <a:rPr lang="fa-IR" smtClean="0"/>
              <a:t>فوريه 7، 18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5957835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4DA3C-36B9-4C0D-B8E7-B716C707E084}" type="datetime8">
              <a:rPr lang="fa-IR" smtClean="0"/>
              <a:t>فوريه 7، 18</a:t>
            </a:fld>
            <a:endParaRPr lang="fa-IR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3436020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8" y="0"/>
            <a:ext cx="12188301" cy="6860082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562860"/>
            <a:ext cx="10515600" cy="46656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a-IR" sz="2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1"/>
            <a:r>
              <a:rPr lang="fa-IR" sz="24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en-US" dirty="0" smtClean="0"/>
          </a:p>
          <a:p>
            <a:pPr lvl="2"/>
            <a:r>
              <a:rPr lang="fa-IR" sz="20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</a:p>
          <a:p>
            <a:pPr lvl="3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 smtClean="0"/>
          </a:p>
          <a:p>
            <a:pPr lvl="4"/>
            <a:r>
              <a:rPr lang="fa-IR" sz="1800" dirty="0" smtClean="0">
                <a:latin typeface="IRANSans" panose="02040503050201020203" pitchFamily="18" charset="-78"/>
                <a:cs typeface="IRANSans" panose="02040503050201020203" pitchFamily="18" charset="-78"/>
              </a:rPr>
              <a:t>تیتر اصلی</a:t>
            </a:r>
            <a:endParaRPr lang="fa-I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FC933C-98AF-4D00-B1C6-17967DFEB56E}" type="datetime8">
              <a:rPr lang="fa-IR" smtClean="0"/>
              <a:t>فوريه 7، 18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BBCAC-84DB-4E58-825E-900044883C2A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848305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899" y="1219200"/>
            <a:ext cx="6854060" cy="466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5188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312465"/>
            <a:ext cx="12192000" cy="2418178"/>
          </a:xfrm>
          <a:prstGeom prst="rect">
            <a:avLst/>
          </a:prstGeom>
          <a:solidFill>
            <a:srgbClr val="A9D1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255" y="-151286"/>
            <a:ext cx="6470447" cy="658368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135912" y="2992754"/>
            <a:ext cx="8638469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/>
            <a:r>
              <a:rPr lang="en-US" sz="2000" dirty="0" smtClean="0">
                <a:cs typeface="B Zar" panose="00000400000000000000" pitchFamily="2" charset="-78"/>
              </a:rPr>
              <a:t>    </a:t>
            </a:r>
            <a:r>
              <a:rPr lang="fa-IR" sz="2000" b="1" dirty="0" smtClean="0">
                <a:cs typeface="B Zar" panose="00000400000000000000" pitchFamily="2" charset="-78"/>
              </a:rPr>
              <a:t>تفسیر موضوعی قرآن</a:t>
            </a:r>
          </a:p>
          <a:p>
            <a:pPr algn="just" rtl="1"/>
            <a:endParaRPr lang="fa-IR" sz="2000" dirty="0">
              <a:latin typeface="IRANSans" panose="02040503050201020203" pitchFamily="18" charset="-78"/>
              <a:cs typeface="B Zar" panose="00000400000000000000" pitchFamily="2" charset="-7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-4533458" y="2705946"/>
            <a:ext cx="8638469" cy="147732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fa-IR" b="1" dirty="0" smtClean="0">
                <a:cs typeface="B Zar" panose="00000400000000000000" pitchFamily="2" charset="-78"/>
              </a:rPr>
              <a:t>تالیف توسط:</a:t>
            </a:r>
          </a:p>
          <a:p>
            <a:pPr algn="r" rtl="1"/>
            <a:r>
              <a:rPr lang="fa-IR" b="1" dirty="0" smtClean="0">
                <a:cs typeface="B Zar" panose="00000400000000000000" pitchFamily="2" charset="-78"/>
              </a:rPr>
              <a:t>عبدالکریم بهجت‌پور</a:t>
            </a:r>
          </a:p>
          <a:p>
            <a:pPr algn="r" rtl="1"/>
            <a:r>
              <a:rPr lang="fa-IR" b="1" dirty="0" smtClean="0">
                <a:cs typeface="B Zar" panose="00000400000000000000" pitchFamily="2" charset="-78"/>
              </a:rPr>
              <a:t>محمدعلی </a:t>
            </a:r>
            <a:r>
              <a:rPr lang="fa-IR" b="1" dirty="0">
                <a:cs typeface="B Zar" panose="00000400000000000000" pitchFamily="2" charset="-78"/>
              </a:rPr>
              <a:t>رضایی </a:t>
            </a:r>
            <a:r>
              <a:rPr lang="fa-IR" b="1" dirty="0" smtClean="0">
                <a:cs typeface="B Zar" panose="00000400000000000000" pitchFamily="2" charset="-78"/>
              </a:rPr>
              <a:t>اصفهانی</a:t>
            </a:r>
          </a:p>
          <a:p>
            <a:pPr algn="r" rtl="1"/>
            <a:r>
              <a:rPr lang="fa-IR" b="1" dirty="0" smtClean="0">
                <a:cs typeface="B Zar" panose="00000400000000000000" pitchFamily="2" charset="-78"/>
              </a:rPr>
              <a:t>ابراهیم کلانتری</a:t>
            </a:r>
          </a:p>
          <a:p>
            <a:pPr algn="r" rtl="1"/>
            <a:r>
              <a:rPr lang="fa-IR" b="1" dirty="0" smtClean="0">
                <a:cs typeface="B Zar" panose="00000400000000000000" pitchFamily="2" charset="-78"/>
              </a:rPr>
              <a:t>علی نصیری</a:t>
            </a:r>
            <a:endParaRPr lang="fa-IR" b="1" dirty="0">
              <a:cs typeface="B Zar" panose="00000400000000000000" pitchFamily="2" charset="-7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35912" y="3462654"/>
            <a:ext cx="863846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/>
            <a:r>
              <a:rPr lang="en-US" sz="2000" b="1" dirty="0" smtClean="0">
                <a:cs typeface="B Zar" panose="00000400000000000000" pitchFamily="2" charset="-78"/>
              </a:rPr>
              <a:t>    </a:t>
            </a:r>
            <a:r>
              <a:rPr lang="fa-IR" sz="2000" b="1" dirty="0" smtClean="0">
                <a:cs typeface="B Zar" panose="00000400000000000000" pitchFamily="2" charset="-78"/>
              </a:rPr>
              <a:t>ناشر: </a:t>
            </a:r>
            <a:r>
              <a:rPr lang="fa-IR" sz="2000" b="1" dirty="0">
                <a:cs typeface="B Zar" panose="00000400000000000000" pitchFamily="2" charset="-78"/>
              </a:rPr>
              <a:t>دفتر نشر معارف</a:t>
            </a:r>
            <a:endParaRPr lang="fa-IR" sz="2000" b="1" dirty="0">
              <a:latin typeface="IRANSans" panose="02040503050201020203" pitchFamily="18" charset="-78"/>
              <a:cs typeface="B Zar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071158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3033346"/>
          </a:xfrm>
          <a:prstGeom prst="rect">
            <a:avLst/>
          </a:prstGeom>
          <a:solidFill>
            <a:srgbClr val="A9D1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00984" y="1672619"/>
            <a:ext cx="843402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7200" dirty="0" smtClean="0">
                <a:solidFill>
                  <a:schemeClr val="bg1"/>
                </a:solidFill>
                <a:latin typeface="IRANSans" panose="02040503050201020203" pitchFamily="18" charset="-78"/>
                <a:cs typeface="B Titr" panose="00000700000000000000" pitchFamily="2" charset="-78"/>
              </a:rPr>
              <a:t>تفسیر قرآن</a:t>
            </a:r>
            <a:endParaRPr lang="fa-IR" sz="7200" dirty="0">
              <a:solidFill>
                <a:schemeClr val="bg1"/>
              </a:solidFill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30810" y="677475"/>
            <a:ext cx="2374369" cy="1446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a-IR" sz="8800" baseline="30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cs typeface="B Titr" panose="00000700000000000000" pitchFamily="2" charset="-78"/>
              </a:rPr>
              <a:t>فصل</a:t>
            </a:r>
            <a:r>
              <a:rPr lang="fa-IR" sz="88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cs typeface="B Titr" panose="00000700000000000000" pitchFamily="2" charset="-78"/>
              </a:rPr>
              <a:t> </a:t>
            </a:r>
            <a:r>
              <a:rPr lang="fa-IR" sz="88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cs typeface="B Titr" panose="00000700000000000000" pitchFamily="2" charset="-78"/>
              </a:rPr>
              <a:t>3</a:t>
            </a:r>
            <a:endParaRPr lang="en-US" sz="8800" baseline="30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cs typeface="B Titr" panose="00000700000000000000" pitchFamily="2" charset="-7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26250" y="3645026"/>
            <a:ext cx="9323462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/>
            <a:r>
              <a:rPr lang="fa-IR" sz="2400" dirty="0" smtClean="0">
                <a:latin typeface="IRANSans" panose="02040503050201020203" pitchFamily="18" charset="-78"/>
                <a:cs typeface="B Yekan" panose="00000400000000000000" pitchFamily="2" charset="-78"/>
              </a:rPr>
              <a:t>عشق ورزی به ساحت قرآن و بهره مندی از هدایت های آن در گرو درک و فهم صحیح آیات است و این مهم جز در پرتو «تفسیر روشمند» قرآن میسر نمی گردد.</a:t>
            </a:r>
          </a:p>
          <a:p>
            <a:pPr algn="just" rtl="1"/>
            <a:r>
              <a:rPr lang="fa-IR" sz="2400" dirty="0" smtClean="0">
                <a:latin typeface="IRANSans" panose="02040503050201020203" pitchFamily="18" charset="-78"/>
                <a:cs typeface="B Yekan" panose="00000400000000000000" pitchFamily="2" charset="-78"/>
              </a:rPr>
              <a:t>تفسیر روشمند، راه را برای تحلیل، شناخت و دریافت صحیح مفاهیم و معارف قرآن هموار می سازد، اما پیش از گام نهادن به این مرحله، آگاهی از اصول و کلیاتی که به مثابه مقدمه تفسیر است، ضروری می نماید. </a:t>
            </a:r>
            <a:endParaRPr lang="fa-IR" sz="2400" dirty="0">
              <a:latin typeface="IRANSans" panose="02040503050201020203" pitchFamily="18" charset="-78"/>
              <a:cs typeface="B Yekan" panose="00000400000000000000" pitchFamily="2" charset="-78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621" y="178675"/>
            <a:ext cx="2336874" cy="3262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1830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252137" y="2435305"/>
            <a:ext cx="3498471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>
              <a:buClr>
                <a:schemeClr val="tx2">
                  <a:lumMod val="60000"/>
                  <a:lumOff val="40000"/>
                </a:schemeClr>
              </a:buClr>
            </a:pPr>
            <a:r>
              <a:rPr lang="fa-IR" altLang="fa-IR" sz="2400" dirty="0" smtClean="0">
                <a:cs typeface="B Yekan" panose="00000400000000000000" pitchFamily="2" charset="-78"/>
              </a:rPr>
              <a:t>واژه های «تفسیر» و «فَسر» به معنای روشن نمودن، پرده برداشتن و بیان کردن است.</a:t>
            </a:r>
          </a:p>
          <a:p>
            <a:pPr algn="just" rtl="1">
              <a:buClr>
                <a:schemeClr val="tx2">
                  <a:lumMod val="60000"/>
                  <a:lumOff val="40000"/>
                </a:schemeClr>
              </a:buClr>
            </a:pPr>
            <a:r>
              <a:rPr lang="fa-IR" altLang="fa-IR" sz="2400" dirty="0" smtClean="0">
                <a:cs typeface="B Yekan" panose="00000400000000000000" pitchFamily="2" charset="-78"/>
              </a:rPr>
              <a:t>دانش تفسیر در اصطلاح اندیشمندان دینی به دانشی گفته می شود که به کمک آن، مفاهیم و معارف قرآن آشکار و دستورها، پندها و حکمت های آن استخراج می گردد.</a:t>
            </a:r>
            <a:endParaRPr lang="fa-IR" altLang="fa-IR" sz="2400" dirty="0">
              <a:cs typeface="B Yekan" panose="00000400000000000000" pitchFamily="2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48230" y="1108957"/>
            <a:ext cx="843402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4800" dirty="0" smtClean="0">
                <a:latin typeface="IRANSans" panose="02040503050201020203" pitchFamily="18" charset="-78"/>
                <a:cs typeface="B Titr" panose="00000700000000000000" pitchFamily="2" charset="-78"/>
              </a:rPr>
              <a:t>دانش تفسیر</a:t>
            </a:r>
            <a:endParaRPr lang="fa-IR" sz="4800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472" y="2435305"/>
            <a:ext cx="5905500" cy="3292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825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370786" y="2435305"/>
            <a:ext cx="5443752" cy="34778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 algn="just" rtl="1">
              <a:buAutoNum type="arabicPeriod"/>
            </a:pPr>
            <a:r>
              <a:rPr lang="fa-IR" sz="2000" dirty="0" smtClean="0">
                <a:cs typeface="B Yekan" panose="00000400000000000000" pitchFamily="2" charset="-78"/>
              </a:rPr>
              <a:t>تفسیر ترتیبی:  </a:t>
            </a:r>
          </a:p>
          <a:p>
            <a:pPr algn="just" rtl="1"/>
            <a:r>
              <a:rPr lang="fa-IR" sz="2000" dirty="0">
                <a:cs typeface="B Yekan" panose="00000400000000000000" pitchFamily="2" charset="-78"/>
              </a:rPr>
              <a:t> </a:t>
            </a:r>
            <a:r>
              <a:rPr lang="fa-IR" sz="2000" dirty="0" smtClean="0">
                <a:cs typeface="B Yekan" panose="00000400000000000000" pitchFamily="2" charset="-78"/>
              </a:rPr>
              <a:t>   شرح و تبیین مجموعه آیات قرآن با ترتیب آیه به آیه؛ مانند: تفسیر مجمع البیان مرحوم طبرسی، تفسیر المیزان علامه طباطبایی و تفسیر نمونه آیت الله مکارم شیرازی</a:t>
            </a:r>
          </a:p>
          <a:p>
            <a:pPr algn="just" rtl="1"/>
            <a:endParaRPr lang="fa-IR" sz="2000" dirty="0">
              <a:cs typeface="B Yekan" panose="00000400000000000000" pitchFamily="2" charset="-78"/>
            </a:endParaRPr>
          </a:p>
          <a:p>
            <a:pPr marL="457200" indent="-457200" algn="just" rtl="1">
              <a:buAutoNum type="arabicPeriod" startAt="2"/>
            </a:pPr>
            <a:r>
              <a:rPr lang="fa-IR" sz="2000" dirty="0" smtClean="0">
                <a:cs typeface="B Yekan" panose="00000400000000000000" pitchFamily="2" charset="-78"/>
              </a:rPr>
              <a:t>تفسیر موضوعی</a:t>
            </a:r>
          </a:p>
          <a:p>
            <a:pPr algn="just" rtl="1"/>
            <a:r>
              <a:rPr lang="fa-IR" sz="2000" dirty="0">
                <a:cs typeface="B Yekan" panose="00000400000000000000" pitchFamily="2" charset="-78"/>
              </a:rPr>
              <a:t> </a:t>
            </a:r>
            <a:r>
              <a:rPr lang="fa-IR" sz="2000" dirty="0" smtClean="0">
                <a:cs typeface="B Yekan" panose="00000400000000000000" pitchFamily="2" charset="-78"/>
              </a:rPr>
              <a:t>  جمع آوری آیات مربوط به یک موضوع معین، دسته بندی روشمند آنها و سپس شرح، استخراج و جمع بندی معارف و مقاصد هریک از آیات؛ مانند: تفسیر موضوعی قرآن کریم اثر آیت الله جوادی آملی، منشور جاوید اثر آیت الله جعفر سبحانی و پیام قرآن اثر آیت الله مکارم شیرازی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85900" y="1108957"/>
            <a:ext cx="9328638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200" dirty="0" smtClean="0">
                <a:latin typeface="IRANSans" panose="02040503050201020203" pitchFamily="18" charset="-78"/>
                <a:cs typeface="B Titr" panose="00000700000000000000" pitchFamily="2" charset="-78"/>
              </a:rPr>
              <a:t>شیوه های نگارش تفسیر قرآن</a:t>
            </a:r>
            <a:endParaRPr lang="fa-IR" sz="3200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8230" y="2164893"/>
            <a:ext cx="2865507" cy="4018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308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5802115" y="2186810"/>
            <a:ext cx="4790342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457200" indent="-457200" algn="just" rtl="1">
              <a:lnSpc>
                <a:spcPct val="150000"/>
              </a:lnSpc>
              <a:buAutoNum type="arabicPeriod"/>
            </a:pPr>
            <a:r>
              <a:rPr lang="fa-IR" sz="2000" b="1" dirty="0" smtClean="0">
                <a:solidFill>
                  <a:srgbClr val="00B050"/>
                </a:solidFill>
                <a:cs typeface="B Yekan" panose="00000400000000000000" pitchFamily="2" charset="-78"/>
              </a:rPr>
              <a:t>روش تفسیر نقلی</a:t>
            </a:r>
          </a:p>
          <a:p>
            <a:pPr algn="just" rtl="1">
              <a:lnSpc>
                <a:spcPct val="150000"/>
              </a:lnSpc>
            </a:pPr>
            <a:r>
              <a:rPr lang="fa-IR" altLang="fa-IR" sz="2000" dirty="0" smtClean="0">
                <a:cs typeface="B Yekan" panose="00000400000000000000" pitchFamily="2" charset="-78"/>
              </a:rPr>
              <a:t>نقل آیات دیگر، روایات، اقوال و آراء صحابه پیامبر و تابعین در تفسیر یک آیه</a:t>
            </a:r>
          </a:p>
          <a:p>
            <a:pPr marL="457200" indent="-457200" algn="just" rtl="1">
              <a:lnSpc>
                <a:spcPct val="150000"/>
              </a:lnSpc>
              <a:buAutoNum type="arabicPeriod" startAt="2"/>
            </a:pPr>
            <a:r>
              <a:rPr lang="fa-IR" altLang="fa-IR" sz="2000" b="1" dirty="0" smtClean="0">
                <a:solidFill>
                  <a:srgbClr val="00B050"/>
                </a:solidFill>
                <a:cs typeface="B Yekan" panose="00000400000000000000" pitchFamily="2" charset="-78"/>
              </a:rPr>
              <a:t>اندیشه ورزی و استدلال روشمند در کنار آثار و اخبار منقول برای رسیدن به مفاهیم و معارف قرآن</a:t>
            </a:r>
          </a:p>
          <a:p>
            <a:pPr algn="just" rtl="1">
              <a:lnSpc>
                <a:spcPct val="150000"/>
              </a:lnSpc>
            </a:pPr>
            <a:r>
              <a:rPr lang="fa-IR" altLang="fa-IR" sz="2000" dirty="0" smtClean="0">
                <a:cs typeface="B Yekan" panose="00000400000000000000" pitchFamily="2" charset="-78"/>
              </a:rPr>
              <a:t>تفاسیری چون «مجمع البیان» و «الجامع لأحکام القرآن» از هر دو روش استفاده کرده اند.</a:t>
            </a:r>
            <a:endParaRPr lang="fa-IR" altLang="fa-IR" sz="2000" dirty="0">
              <a:cs typeface="B Yekan" panose="00000400000000000000" pitchFamily="2" charset="-78"/>
            </a:endParaRPr>
          </a:p>
        </p:txBody>
      </p:sp>
      <p:sp>
        <p:nvSpPr>
          <p:cNvPr id="10" name="Rectangle 7"/>
          <p:cNvSpPr>
            <a:spLocks/>
          </p:cNvSpPr>
          <p:nvPr/>
        </p:nvSpPr>
        <p:spPr bwMode="auto">
          <a:xfrm>
            <a:off x="201898" y="6096087"/>
            <a:ext cx="3342481" cy="537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1pPr>
            <a:lvl2pPr marL="742950" indent="-28575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2pPr>
            <a:lvl3pPr marL="11430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3pPr>
            <a:lvl4pPr marL="16002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4pPr>
            <a:lvl5pPr marL="20574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9pPr>
          </a:lstStyle>
          <a:p>
            <a:pPr algn="l" eaLnBrk="1" hangingPunct="1">
              <a:lnSpc>
                <a:spcPct val="110000"/>
              </a:lnSpc>
            </a:pPr>
            <a:r>
              <a:rPr lang="en-US" altLang="fa-IR" sz="1600" dirty="0" smtClean="0">
                <a:solidFill>
                  <a:schemeClr val="bg1">
                    <a:lumMod val="85000"/>
                  </a:schemeClr>
                </a:solidFill>
                <a:latin typeface="Source Sans Pro Bold" pitchFamily="-65" charset="0"/>
                <a:ea typeface="MS PGothic" panose="020B0600070205080204" pitchFamily="34" charset="-128"/>
                <a:sym typeface="Source Sans Pro Bold" pitchFamily="-65" charset="0"/>
              </a:rPr>
              <a:t>wwww.razclick.ir</a:t>
            </a:r>
          </a:p>
          <a:p>
            <a:pPr algn="l" eaLnBrk="1" hangingPunct="1">
              <a:lnSpc>
                <a:spcPct val="110000"/>
              </a:lnSpc>
            </a:pPr>
            <a:r>
              <a:rPr lang="fa-IR" altLang="fa-IR" sz="1200" b="1" dirty="0" smtClean="0">
                <a:solidFill>
                  <a:schemeClr val="bg1">
                    <a:lumMod val="85000"/>
                  </a:schemeClr>
                </a:solidFill>
                <a:latin typeface="Source Sans Pro" panose="020B0503030403020204" pitchFamily="34" charset="0"/>
                <a:ea typeface="MS PGothic" panose="020B0600070205080204" pitchFamily="34" charset="-128"/>
                <a:sym typeface="Source Sans Pro" panose="020B0503030403020204" pitchFamily="34" charset="0"/>
              </a:rPr>
              <a:t>آموزش های تجاری مخصوص بازار کار</a:t>
            </a:r>
          </a:p>
          <a:p>
            <a:pPr algn="l" eaLnBrk="1" hangingPunct="1">
              <a:lnSpc>
                <a:spcPct val="110000"/>
              </a:lnSpc>
            </a:pPr>
            <a:endParaRPr lang="en-US" altLang="fa-IR" sz="1200" b="1" dirty="0">
              <a:solidFill>
                <a:schemeClr val="bg1">
                  <a:lumMod val="85000"/>
                </a:schemeClr>
              </a:solidFill>
              <a:latin typeface="Source Sans Pro" panose="020B0503030403020204" pitchFamily="34" charset="0"/>
              <a:ea typeface="MS PGothic" panose="020B0600070205080204" pitchFamily="34" charset="-128"/>
              <a:sym typeface="Source Sans Pro" panose="020B0503030403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68315" y="1108957"/>
            <a:ext cx="928467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2800" b="1" dirty="0" smtClean="0">
                <a:latin typeface="IRANSans" panose="02040503050201020203" pitchFamily="18" charset="-78"/>
                <a:cs typeface="B Titr" panose="00000700000000000000" pitchFamily="2" charset="-78"/>
              </a:rPr>
              <a:t>اصلی ترین روش های تفسیری</a:t>
            </a:r>
            <a:endParaRPr lang="fa-IR" sz="2800" b="1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2604" y="2160130"/>
            <a:ext cx="3765837" cy="3935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9084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1948230" y="2220864"/>
            <a:ext cx="8571643" cy="3647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457200" indent="-457200" algn="just" rtl="1">
              <a:lnSpc>
                <a:spcPct val="150000"/>
              </a:lnSpc>
              <a:buAutoNum type="arabicPeriod"/>
            </a:pPr>
            <a:r>
              <a:rPr lang="fa-IR" sz="2200" dirty="0" smtClean="0">
                <a:cs typeface="B Yekan" panose="00000400000000000000" pitchFamily="2" charset="-78"/>
              </a:rPr>
              <a:t>بیان اصول و کلیات</a:t>
            </a:r>
          </a:p>
          <a:p>
            <a:pPr marL="457200" indent="-457200" algn="just" rtl="1">
              <a:lnSpc>
                <a:spcPct val="150000"/>
              </a:lnSpc>
              <a:buAutoNum type="arabicPeriod"/>
            </a:pPr>
            <a:r>
              <a:rPr lang="fa-IR" sz="2200" dirty="0" smtClean="0">
                <a:cs typeface="B Yekan" panose="00000400000000000000" pitchFamily="2" charset="-78"/>
              </a:rPr>
              <a:t>به کارگیری سبک خاص در بیان مطالب</a:t>
            </a:r>
          </a:p>
          <a:p>
            <a:pPr marL="457200" indent="-457200" algn="just" rtl="1">
              <a:lnSpc>
                <a:spcPct val="150000"/>
              </a:lnSpc>
              <a:buAutoNum type="arabicPeriod"/>
            </a:pPr>
            <a:r>
              <a:rPr lang="fa-IR" sz="2200" dirty="0" smtClean="0">
                <a:cs typeface="B Yekan" panose="00000400000000000000" pitchFamily="2" charset="-78"/>
              </a:rPr>
              <a:t>معرفی جهان های فراطبیعی</a:t>
            </a:r>
          </a:p>
          <a:p>
            <a:pPr marL="457200" indent="-457200" algn="just" rtl="1">
              <a:lnSpc>
                <a:spcPct val="150000"/>
              </a:lnSpc>
              <a:buAutoNum type="arabicPeriod"/>
            </a:pPr>
            <a:r>
              <a:rPr lang="fa-IR" sz="2200" dirty="0" smtClean="0">
                <a:cs typeface="B Yekan" panose="00000400000000000000" pitchFamily="2" charset="-78"/>
              </a:rPr>
              <a:t>ژرفای نامحدود</a:t>
            </a:r>
          </a:p>
          <a:p>
            <a:pPr marL="457200" indent="-457200" algn="just" rtl="1">
              <a:lnSpc>
                <a:spcPct val="150000"/>
              </a:lnSpc>
              <a:buAutoNum type="arabicPeriod"/>
            </a:pPr>
            <a:r>
              <a:rPr lang="fa-IR" sz="2200" dirty="0" smtClean="0">
                <a:cs typeface="B Yekan" panose="00000400000000000000" pitchFamily="2" charset="-78"/>
              </a:rPr>
              <a:t>جهان شمولی و ابدیت</a:t>
            </a:r>
          </a:p>
          <a:p>
            <a:pPr marL="457200" indent="-457200" algn="just" rtl="1">
              <a:lnSpc>
                <a:spcPct val="150000"/>
              </a:lnSpc>
              <a:buAutoNum type="arabicPeriod"/>
            </a:pPr>
            <a:r>
              <a:rPr lang="fa-IR" sz="2200" dirty="0" smtClean="0">
                <a:cs typeface="B Yekan" panose="00000400000000000000" pitchFamily="2" charset="-78"/>
              </a:rPr>
              <a:t>فصاحت و بلاغت بی نظیر</a:t>
            </a:r>
          </a:p>
          <a:p>
            <a:pPr marL="457200" indent="-457200" algn="just" rtl="1">
              <a:lnSpc>
                <a:spcPct val="150000"/>
              </a:lnSpc>
              <a:buAutoNum type="arabicPeriod"/>
            </a:pPr>
            <a:r>
              <a:rPr lang="fa-IR" sz="2200" dirty="0" smtClean="0">
                <a:cs typeface="B Yekan" panose="00000400000000000000" pitchFamily="2" charset="-78"/>
              </a:rPr>
              <a:t>اشاره ها و نشانه ها</a:t>
            </a:r>
            <a:endParaRPr lang="en-US" sz="2200" dirty="0">
              <a:cs typeface="B Yekan" panose="00000400000000000000" pitchFamily="2" charset="-78"/>
            </a:endParaRPr>
          </a:p>
        </p:txBody>
      </p:sp>
      <p:sp>
        <p:nvSpPr>
          <p:cNvPr id="10" name="Rectangle 7"/>
          <p:cNvSpPr>
            <a:spLocks/>
          </p:cNvSpPr>
          <p:nvPr/>
        </p:nvSpPr>
        <p:spPr bwMode="auto">
          <a:xfrm>
            <a:off x="201898" y="6096087"/>
            <a:ext cx="3342481" cy="537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1pPr>
            <a:lvl2pPr marL="742950" indent="-28575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2pPr>
            <a:lvl3pPr marL="11430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3pPr>
            <a:lvl4pPr marL="16002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4pPr>
            <a:lvl5pPr marL="2057400" indent="-228600" algn="ctr" eaLnBrk="0" hangingPunct="0"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chemeClr val="tx1"/>
                </a:solidFill>
                <a:latin typeface="Gill Sans" pitchFamily="-65" charset="0"/>
                <a:ea typeface="Heiti SC Light" pitchFamily="-65" charset="-122"/>
                <a:sym typeface="Gill Sans" pitchFamily="-65" charset="0"/>
              </a:defRPr>
            </a:lvl9pPr>
          </a:lstStyle>
          <a:p>
            <a:pPr algn="l" eaLnBrk="1" hangingPunct="1">
              <a:lnSpc>
                <a:spcPct val="110000"/>
              </a:lnSpc>
            </a:pPr>
            <a:r>
              <a:rPr lang="en-US" altLang="fa-IR" sz="1600" dirty="0" smtClean="0">
                <a:solidFill>
                  <a:schemeClr val="bg1">
                    <a:lumMod val="85000"/>
                  </a:schemeClr>
                </a:solidFill>
                <a:latin typeface="Source Sans Pro Bold" pitchFamily="-65" charset="0"/>
                <a:ea typeface="MS PGothic" panose="020B0600070205080204" pitchFamily="34" charset="-128"/>
                <a:sym typeface="Source Sans Pro Bold" pitchFamily="-65" charset="0"/>
              </a:rPr>
              <a:t>wwww.razclick.ir</a:t>
            </a:r>
          </a:p>
          <a:p>
            <a:pPr algn="l" eaLnBrk="1" hangingPunct="1">
              <a:lnSpc>
                <a:spcPct val="110000"/>
              </a:lnSpc>
            </a:pPr>
            <a:r>
              <a:rPr lang="fa-IR" altLang="fa-IR" sz="1200" b="1" dirty="0" smtClean="0">
                <a:solidFill>
                  <a:schemeClr val="bg1">
                    <a:lumMod val="85000"/>
                  </a:schemeClr>
                </a:solidFill>
                <a:latin typeface="Source Sans Pro" panose="020B0503030403020204" pitchFamily="34" charset="0"/>
                <a:ea typeface="MS PGothic" panose="020B0600070205080204" pitchFamily="34" charset="-128"/>
                <a:sym typeface="Source Sans Pro" panose="020B0503030403020204" pitchFamily="34" charset="0"/>
              </a:rPr>
              <a:t>آموزش های تجاری مخصوص بازار کار</a:t>
            </a:r>
          </a:p>
          <a:p>
            <a:pPr algn="l" eaLnBrk="1" hangingPunct="1">
              <a:lnSpc>
                <a:spcPct val="110000"/>
              </a:lnSpc>
            </a:pPr>
            <a:endParaRPr lang="en-US" altLang="fa-IR" sz="1200" b="1" dirty="0">
              <a:solidFill>
                <a:schemeClr val="bg1">
                  <a:lumMod val="85000"/>
                </a:schemeClr>
              </a:solidFill>
              <a:latin typeface="Source Sans Pro" panose="020B0503030403020204" pitchFamily="34" charset="0"/>
              <a:ea typeface="MS PGothic" panose="020B0600070205080204" pitchFamily="34" charset="-128"/>
              <a:sym typeface="Source Sans Pro" panose="020B0503030403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948230" y="1200759"/>
            <a:ext cx="843402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600" b="1" dirty="0" smtClean="0">
                <a:latin typeface="IRANSans" panose="02040503050201020203" pitchFamily="18" charset="-78"/>
                <a:cs typeface="B Titr" panose="00000700000000000000" pitchFamily="2" charset="-78"/>
              </a:rPr>
              <a:t>دلایل نیازمندی قرآن به تفسیر</a:t>
            </a:r>
            <a:endParaRPr lang="fa-IR" sz="3600" b="1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1272770" y="3791113"/>
            <a:ext cx="562525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a-IR" sz="2000" dirty="0">
                <a:cs typeface="B Yekan" panose="00000400000000000000" pitchFamily="2" charset="-78"/>
              </a:rPr>
              <a:t> </a:t>
            </a:r>
            <a:r>
              <a:rPr lang="fa-IR" sz="2000" dirty="0" smtClean="0">
                <a:cs typeface="B Yekan" panose="00000400000000000000" pitchFamily="2" charset="-78"/>
              </a:rPr>
              <a:t>پیامبر گرامی اسلام</a:t>
            </a:r>
            <a:r>
              <a:rPr lang="fa-IR" sz="1600" dirty="0" smtClean="0">
                <a:cs typeface="B Yekan" panose="00000400000000000000" pitchFamily="2" charset="-78"/>
              </a:rPr>
              <a:t>(ص) </a:t>
            </a:r>
            <a:r>
              <a:rPr lang="fa-IR" sz="2000" dirty="0" smtClean="0">
                <a:cs typeface="B Yekan" panose="00000400000000000000" pitchFamily="2" charset="-78"/>
              </a:rPr>
              <a:t>می فرمایند:</a:t>
            </a:r>
          </a:p>
          <a:p>
            <a:pPr algn="ctr"/>
            <a:r>
              <a:rPr lang="fa-IR" sz="2000" dirty="0" smtClean="0">
                <a:solidFill>
                  <a:srgbClr val="0070C0"/>
                </a:solidFill>
                <a:cs typeface="B Yekan" panose="00000400000000000000" pitchFamily="2" charset="-78"/>
              </a:rPr>
              <a:t>«</a:t>
            </a:r>
            <a:r>
              <a:rPr lang="fa-IR" sz="2000" dirty="0">
                <a:solidFill>
                  <a:srgbClr val="0070C0"/>
                </a:solidFill>
                <a:cs typeface="B Yekan" panose="00000400000000000000" pitchFamily="2" charset="-78"/>
              </a:rPr>
              <a:t>إنَّ لِلقُرآنِ ظَهراً وبَطناً، ولِبَطنِهِ بَطنٌ إلی سَبعَةِ أبطُنٍ</a:t>
            </a:r>
            <a:r>
              <a:rPr lang="fa-IR" sz="2000" dirty="0" smtClean="0">
                <a:solidFill>
                  <a:srgbClr val="0070C0"/>
                </a:solidFill>
                <a:cs typeface="B Yekan" panose="00000400000000000000" pitchFamily="2" charset="-78"/>
              </a:rPr>
              <a:t>»</a:t>
            </a:r>
          </a:p>
          <a:p>
            <a:pPr algn="ctr"/>
            <a:r>
              <a:rPr lang="fa-IR" sz="2000" dirty="0" smtClean="0">
                <a:cs typeface="B Yekan" panose="00000400000000000000" pitchFamily="2" charset="-78"/>
              </a:rPr>
              <a:t>برای ظاهر قرآن ظاهری است و باطنی، و برای باطن آن </a:t>
            </a:r>
            <a:r>
              <a:rPr lang="fa-IR" sz="1400" dirty="0" smtClean="0">
                <a:cs typeface="B Yekan" panose="00000400000000000000" pitchFamily="2" charset="-78"/>
              </a:rPr>
              <a:t>[</a:t>
            </a:r>
            <a:r>
              <a:rPr lang="fa-IR" sz="2000" dirty="0" smtClean="0">
                <a:cs typeface="B Yekan" panose="00000400000000000000" pitchFamily="2" charset="-78"/>
              </a:rPr>
              <a:t>نیز</a:t>
            </a:r>
            <a:r>
              <a:rPr lang="fa-IR" sz="1400" dirty="0" smtClean="0">
                <a:cs typeface="B Yekan" panose="00000400000000000000" pitchFamily="2" charset="-78"/>
              </a:rPr>
              <a:t>]</a:t>
            </a:r>
            <a:r>
              <a:rPr lang="fa-IR" sz="2000" dirty="0" smtClean="0">
                <a:cs typeface="B Yekan" panose="00000400000000000000" pitchFamily="2" charset="-78"/>
              </a:rPr>
              <a:t> </a:t>
            </a:r>
          </a:p>
          <a:p>
            <a:pPr algn="ctr"/>
            <a:r>
              <a:rPr lang="fa-IR" sz="2000" dirty="0" smtClean="0">
                <a:cs typeface="B Yekan" panose="00000400000000000000" pitchFamily="2" charset="-78"/>
              </a:rPr>
              <a:t>باطن دیگری است تا هفت بطن</a:t>
            </a:r>
            <a:endParaRPr lang="fa-IR" sz="2000" dirty="0">
              <a:cs typeface="B Yeka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183208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6711763" y="2477022"/>
            <a:ext cx="4035505" cy="2800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rtl="1"/>
            <a:r>
              <a:rPr lang="fa-IR" sz="2200" dirty="0" smtClean="0">
                <a:cs typeface="B Yekan" panose="00000400000000000000" pitchFamily="2" charset="-78"/>
              </a:rPr>
              <a:t>مسلمانان و جامعه اسلامی همواره در اثر تفسیرهای جاهلانه و عنادآلود اشخاص، گروهها و فرقه های منحرف زیان دیده است. تفسیرهای ارائه شده از سوی «خوارج» در نیمه نخست سده اول هجری و همچنین گروهک «فرقان» در عصر ما، دو نمونه آشکار از این گونه تفسیرهاست.</a:t>
            </a:r>
            <a:endParaRPr lang="en-US" sz="2200" dirty="0">
              <a:cs typeface="B Yekan" panose="00000400000000000000" pitchFamily="2" charset="-78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948230" y="1108957"/>
            <a:ext cx="843402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4000" b="1" dirty="0" smtClean="0">
                <a:latin typeface="IRANSans" panose="02040503050201020203" pitchFamily="18" charset="-78"/>
                <a:cs typeface="B Titr" panose="00000700000000000000" pitchFamily="2" charset="-78"/>
              </a:rPr>
              <a:t>تفسیر روشمند</a:t>
            </a:r>
            <a:endParaRPr lang="fa-IR" sz="4000" b="1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745" y="2309526"/>
            <a:ext cx="4794990" cy="333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9061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1818290" y="1926636"/>
            <a:ext cx="8860877" cy="40934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457200" indent="-457200" algn="just" rtl="1">
              <a:buAutoNum type="arabicPeriod"/>
            </a:pPr>
            <a:r>
              <a:rPr lang="fa-IR" sz="2000" dirty="0" smtClean="0">
                <a:cs typeface="B Yekan" panose="00000400000000000000" pitchFamily="2" charset="-78"/>
              </a:rPr>
              <a:t>آشنایی با زبان و ادبیات عرب (مانند علم لغت، صرف و نحو، اشتقاق، معانی، بیان و قرائت)</a:t>
            </a:r>
          </a:p>
          <a:p>
            <a:pPr marL="457200" indent="-457200" algn="just" rtl="1">
              <a:buAutoNum type="arabicPeriod"/>
            </a:pPr>
            <a:r>
              <a:rPr lang="fa-IR" sz="2000" dirty="0" smtClean="0">
                <a:cs typeface="B Yekan" panose="00000400000000000000" pitchFamily="2" charset="-78"/>
              </a:rPr>
              <a:t>شناخت اسباب نزول (حوادث، وقایع و پرسش های رخ داده در زمان نزول وحی و نازل شدن آیات متناسب با آن)</a:t>
            </a:r>
          </a:p>
          <a:p>
            <a:pPr marL="457200" indent="-457200" algn="just" rtl="1">
              <a:buAutoNum type="arabicPeriod"/>
            </a:pPr>
            <a:r>
              <a:rPr lang="fa-IR" sz="2000" dirty="0" smtClean="0">
                <a:cs typeface="B Yekan" panose="00000400000000000000" pitchFamily="2" charset="-78"/>
              </a:rPr>
              <a:t>آگاهی از روایات، سنت و سیرۀ پیامبر(ص) و اهل بیت(ع) به عنوان مرجع شناخت از جزئیات و احکام تفصیلی بسیاری از فرائض</a:t>
            </a:r>
          </a:p>
          <a:p>
            <a:pPr marL="457200" indent="-457200" algn="just" rtl="1">
              <a:buAutoNum type="arabicPeriod"/>
            </a:pPr>
            <a:r>
              <a:rPr lang="fa-IR" sz="2000" dirty="0" smtClean="0">
                <a:cs typeface="B Yekan" panose="00000400000000000000" pitchFamily="2" charset="-78"/>
              </a:rPr>
              <a:t>شناخت علوم قرآن (مانند شناخت مقاصد وحی، آیات و سوره های مکی و مدنی، تاریخ قرآن، محکم و متشابه، تفسیر و تأویل، ناسخ و منسوخ و...</a:t>
            </a:r>
          </a:p>
          <a:p>
            <a:pPr marL="457200" indent="-457200" algn="just" rtl="1">
              <a:buAutoNum type="arabicPeriod"/>
            </a:pPr>
            <a:r>
              <a:rPr lang="fa-IR" sz="2000" dirty="0" smtClean="0">
                <a:cs typeface="B Yekan" panose="00000400000000000000" pitchFamily="2" charset="-78"/>
              </a:rPr>
              <a:t>پرهیز از پیش داوری و «تفسیر به رأی»</a:t>
            </a:r>
          </a:p>
          <a:p>
            <a:pPr marL="457200" indent="-457200" algn="just" rtl="1">
              <a:buAutoNum type="arabicPeriod"/>
            </a:pPr>
            <a:r>
              <a:rPr lang="fa-IR" sz="2000" dirty="0" smtClean="0">
                <a:cs typeface="B Yekan" panose="00000400000000000000" pitchFamily="2" charset="-78"/>
              </a:rPr>
              <a:t>جامع نگری (در نظر گرفتن قرآن به عنوان کلام واحد)</a:t>
            </a:r>
          </a:p>
          <a:p>
            <a:pPr marL="457200" indent="-457200" algn="just" rtl="1">
              <a:buAutoNum type="arabicPeriod"/>
            </a:pPr>
            <a:r>
              <a:rPr lang="fa-IR" sz="2000" dirty="0" smtClean="0">
                <a:cs typeface="B Yekan" panose="00000400000000000000" pitchFamily="2" charset="-78"/>
              </a:rPr>
              <a:t>اطلاع و آگاهی از تاریخ پیشینیان (شناخت صحابه، تابعین و مفسران پیشین)</a:t>
            </a:r>
          </a:p>
          <a:p>
            <a:pPr marL="457200" indent="-457200" algn="just" rtl="1">
              <a:buAutoNum type="arabicPeriod"/>
            </a:pPr>
            <a:r>
              <a:rPr lang="fa-IR" sz="2000" dirty="0" smtClean="0">
                <a:cs typeface="B Yekan" panose="00000400000000000000" pitchFamily="2" charset="-78"/>
              </a:rPr>
              <a:t>آگاهی از علم منطق (به منظور دور ماندن از مغالطه و خطا)</a:t>
            </a:r>
          </a:p>
          <a:p>
            <a:pPr marL="457200" indent="-457200" algn="just" rtl="1">
              <a:buAutoNum type="arabicPeriod"/>
            </a:pPr>
            <a:r>
              <a:rPr lang="fa-IR" sz="2000" dirty="0" smtClean="0">
                <a:cs typeface="B Yekan" panose="00000400000000000000" pitchFamily="2" charset="-78"/>
              </a:rPr>
              <a:t>آگاهی از سایر علوم (جهت فهم عمیق تر آیات مربوط به خلقت، طبیعت و موجودات)</a:t>
            </a:r>
          </a:p>
          <a:p>
            <a:pPr marL="457200" indent="-457200" algn="just" rtl="1">
              <a:buAutoNum type="arabicPeriod"/>
            </a:pPr>
            <a:r>
              <a:rPr lang="fa-IR" sz="2000" dirty="0" smtClean="0">
                <a:cs typeface="B Yekan" panose="00000400000000000000" pitchFamily="2" charset="-78"/>
              </a:rPr>
              <a:t>رعایت دوراندیشی و احتیاط معقول</a:t>
            </a:r>
            <a:endParaRPr lang="en-US" sz="2000" dirty="0">
              <a:cs typeface="B Yekan" panose="00000400000000000000" pitchFamily="2" charset="-78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948230" y="1108957"/>
            <a:ext cx="843402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2800" dirty="0" smtClean="0">
                <a:latin typeface="IRANSans" panose="02040503050201020203" pitchFamily="18" charset="-78"/>
                <a:cs typeface="B Titr" panose="00000700000000000000" pitchFamily="2" charset="-78"/>
              </a:rPr>
              <a:t>الف) شرایط مفسر</a:t>
            </a:r>
            <a:endParaRPr lang="fa-IR" sz="2800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flipH="1">
            <a:off x="1948230" y="1779406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17839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Box 5"/>
          <p:cNvSpPr txBox="1">
            <a:spLocks noChangeArrowheads="1"/>
          </p:cNvSpPr>
          <p:nvPr/>
        </p:nvSpPr>
        <p:spPr bwMode="auto">
          <a:xfrm>
            <a:off x="5968056" y="2232940"/>
            <a:ext cx="4858778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rtl="1"/>
            <a:r>
              <a:rPr lang="fa-IR" sz="2000" dirty="0" smtClean="0">
                <a:cs typeface="B Yekan" panose="00000400000000000000" pitchFamily="2" charset="-78"/>
              </a:rPr>
              <a:t>پیامبر اسلام(ص) به نقل از خداوند می فرماید: «هر کس کلام من </a:t>
            </a:r>
            <a:r>
              <a:rPr lang="fa-IR" dirty="0" smtClean="0">
                <a:cs typeface="B Yekan" panose="00000400000000000000" pitchFamily="2" charset="-78"/>
              </a:rPr>
              <a:t>[</a:t>
            </a:r>
            <a:r>
              <a:rPr lang="fa-IR" sz="2000" dirty="0" smtClean="0">
                <a:cs typeface="B Yekan" panose="00000400000000000000" pitchFamily="2" charset="-78"/>
              </a:rPr>
              <a:t>قرآن</a:t>
            </a:r>
            <a:r>
              <a:rPr lang="fa-IR" dirty="0" smtClean="0">
                <a:cs typeface="B Yekan" panose="00000400000000000000" pitchFamily="2" charset="-78"/>
              </a:rPr>
              <a:t>]</a:t>
            </a:r>
            <a:r>
              <a:rPr lang="fa-IR" sz="2000" dirty="0" smtClean="0">
                <a:cs typeface="B Yekan" panose="00000400000000000000" pitchFamily="2" charset="-78"/>
              </a:rPr>
              <a:t> را با رأی خود تفسیر کند، به من ایمان نیاورده است.</a:t>
            </a:r>
          </a:p>
          <a:p>
            <a:pPr algn="just" rtl="1"/>
            <a:endParaRPr lang="fa-IR" dirty="0" smtClean="0">
              <a:cs typeface="B Yekan" panose="00000400000000000000" pitchFamily="2" charset="-78"/>
            </a:endParaRPr>
          </a:p>
          <a:p>
            <a:pPr algn="just" rtl="1"/>
            <a:r>
              <a:rPr lang="fa-IR" sz="2000" dirty="0" smtClean="0">
                <a:cs typeface="B Yekan" panose="00000400000000000000" pitchFamily="2" charset="-78"/>
              </a:rPr>
              <a:t>عمده ترین عوامل تفسیر به رأی عبارت است از:</a:t>
            </a:r>
          </a:p>
          <a:p>
            <a:pPr marL="457200" indent="-457200" algn="just" rtl="1">
              <a:buAutoNum type="arabicPeriod"/>
            </a:pPr>
            <a:r>
              <a:rPr lang="fa-IR" sz="2000" dirty="0" smtClean="0">
                <a:cs typeface="B Yekan" panose="00000400000000000000" pitchFamily="2" charset="-78"/>
              </a:rPr>
              <a:t>تکیه بر حدس و گمان شخصی در تحلیل معنای آیات</a:t>
            </a:r>
          </a:p>
          <a:p>
            <a:pPr marL="457200" indent="-457200" algn="just" rtl="1">
              <a:buAutoNum type="arabicPeriod"/>
            </a:pPr>
            <a:r>
              <a:rPr lang="fa-IR" sz="2000" dirty="0" smtClean="0">
                <a:cs typeface="B Yekan" panose="00000400000000000000" pitchFamily="2" charset="-78"/>
              </a:rPr>
              <a:t>گرایش ها و حب و بغض های شخصی، فرقه ای، مذهبی و کلامی</a:t>
            </a:r>
          </a:p>
          <a:p>
            <a:pPr marL="457200" indent="-457200" algn="just" rtl="1">
              <a:buAutoNum type="arabicPeriod"/>
            </a:pPr>
            <a:r>
              <a:rPr lang="fa-IR" sz="2000" dirty="0" smtClean="0">
                <a:cs typeface="B Yekan" panose="00000400000000000000" pitchFamily="2" charset="-78"/>
              </a:rPr>
              <a:t>علم زدگی و تکیه بر فرضیه های علمی بدون توجه به اصول، شرایط و قواعد تفسیر صحیح قرآن</a:t>
            </a:r>
            <a:endParaRPr lang="en-US" sz="2000" dirty="0">
              <a:cs typeface="B Yekan" panose="00000400000000000000" pitchFamily="2" charset="-78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948230" y="1172017"/>
            <a:ext cx="843402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2800" dirty="0" smtClean="0">
                <a:latin typeface="IRANSans" panose="02040503050201020203" pitchFamily="18" charset="-78"/>
                <a:cs typeface="B Titr" panose="00000700000000000000" pitchFamily="2" charset="-78"/>
              </a:rPr>
              <a:t>تفسیر به رأی</a:t>
            </a:r>
            <a:endParaRPr lang="fa-IR" sz="2800" dirty="0">
              <a:latin typeface="IRANSans" panose="02040503050201020203" pitchFamily="18" charset="-78"/>
              <a:cs typeface="B Titr" panose="00000700000000000000" pitchFamily="2" charset="-78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flipH="1">
            <a:off x="1948230" y="2063184"/>
            <a:ext cx="8434020" cy="0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180" y="1601793"/>
            <a:ext cx="4168387" cy="4168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0586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F000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فونت جدید">
      <a:majorFont>
        <a:latin typeface="IRANSans"/>
        <a:ea typeface=""/>
        <a:cs typeface="IRANSans"/>
      </a:majorFont>
      <a:minorFont>
        <a:latin typeface="IRANSans"/>
        <a:ea typeface=""/>
        <a:cs typeface="IRAN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11246</TotalTime>
  <Words>741</Words>
  <Application>Microsoft Office PowerPoint</Application>
  <PresentationFormat>Widescreen</PresentationFormat>
  <Paragraphs>61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MS PGothic</vt:lpstr>
      <vt:lpstr>Arial</vt:lpstr>
      <vt:lpstr>B Titr</vt:lpstr>
      <vt:lpstr>B Yekan</vt:lpstr>
      <vt:lpstr>B Zar</vt:lpstr>
      <vt:lpstr>Calibri</vt:lpstr>
      <vt:lpstr>IRANSans</vt:lpstr>
      <vt:lpstr>Source Sans Pro</vt:lpstr>
      <vt:lpstr>Source Sans Pro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حمیدرضا خاتونی</dc:creator>
  <cp:lastModifiedBy>r.moradi</cp:lastModifiedBy>
  <cp:revision>97</cp:revision>
  <dcterms:created xsi:type="dcterms:W3CDTF">2017-02-05T13:10:08Z</dcterms:created>
  <dcterms:modified xsi:type="dcterms:W3CDTF">2018-02-14T08:22:11Z</dcterms:modified>
</cp:coreProperties>
</file>