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</p:sldMasterIdLst>
  <p:sldIdLst>
    <p:sldId id="258" r:id="rId4"/>
    <p:sldId id="259" r:id="rId5"/>
    <p:sldId id="257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70" r:id="rId14"/>
    <p:sldId id="275" r:id="rId15"/>
    <p:sldId id="268" r:id="rId16"/>
    <p:sldId id="274" r:id="rId17"/>
    <p:sldId id="273" r:id="rId18"/>
    <p:sldId id="269" r:id="rId19"/>
    <p:sldId id="271" r:id="rId20"/>
    <p:sldId id="272" r:id="rId21"/>
    <p:sldId id="26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4905A-DBC6-4C8E-A951-9D2A71FDC58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88945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9986D3-6D8C-4D89-9E56-70BEDF59954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3047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E81A1-48B0-48D7-805C-7C31E4DC2F2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633796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122B3F-F3E3-4772-8550-1F0B91443F90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4058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F1BB98-FB9F-4857-8F9B-265F38C984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96880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21B4AC-30AB-4142-B4F6-D70EB641F1B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59511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A0A544-C5B7-46BE-8CB3-77900FEFB3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56073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31AAD-1F1F-4235-BEBB-B41D3B4951E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53667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C1F2E8-F72E-40A3-8A79-94FDDDC7DC4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4317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1201E4-96C8-45D4-A29C-32ABE284CC7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63140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97E948-3922-4118-886A-87B834590CB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13703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2C38DD-D25A-4102-9B36-E92899531E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095615859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0976D0-1AD7-44A5-8450-F4BB8DB927A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296951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6800" y="457200"/>
            <a:ext cx="95504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36800" y="1143000"/>
            <a:ext cx="4673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7213600" y="1143000"/>
            <a:ext cx="4673600" cy="43434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copyright cmassengale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0D4ABA-8204-4BC3-A5F8-DD92EBB5C9D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1651950748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10972800" cy="21891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941763"/>
            <a:ext cx="10972800" cy="21891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718A01-81D3-453F-9B2E-78BB5B41503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33013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471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494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65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34900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220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8123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141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0930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92785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3829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298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FC23-D753-49FB-B65D-15E5F152CA7E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527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43311-8BE0-4C69-99E9-71A97F6F34E7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465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96C0-A43C-4E4F-86FB-F363024EFC90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23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7C901-DD92-4BC2-9BC9-3F73E053A9F8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335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1A35B-3DCE-41B8-B706-65FA357DD729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081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E5332-DFF4-4FD9-A164-1BFF524A9F24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99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379C-F6EA-4CC0-8DAF-C866E5BB1EC0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10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9AE85-B564-4B3C-98F8-4B93A878B90A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9121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513B0-BE7F-42DE-B942-A2D3493AC1BF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113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39497-CBE6-4A35-9732-35E68C1764EA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444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2A723-9BC3-4435-8C85-367D2220AA04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1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/>
            </a:gs>
            <a:gs pos="100000">
              <a:schemeClr val="accent2">
                <a:gamma/>
                <a:tint val="47451"/>
                <a:invGamma/>
              </a:schemeClr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C1DA52-73AF-4171-BAA0-F6326D3E4F5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359425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20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F293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3C9504B-0B6B-4C0D-ACEB-41450A59AA47}" type="datetime1">
              <a:rPr lang="en-US" smtClean="0"/>
              <a:pPr/>
              <a:t>12/5/2018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86960C2-1D28-40CA-BDDC-B8BD2FD944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5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7649" name="Picture 1" descr="09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 bwMode="auto">
          <a:xfrm>
            <a:off x="1752600" y="1219200"/>
            <a:ext cx="8351518" cy="1828800"/>
          </a:xfrm>
          <a:prstGeom prst="rect">
            <a:avLst/>
          </a:prstGeom>
          <a:noFill/>
        </p:spPr>
      </p:pic>
      <p:pic>
        <p:nvPicPr>
          <p:cNvPr id="2" name="Picture 2" descr="E:\Ax\bes.png"/>
          <p:cNvPicPr>
            <a:picLocks noChangeAspect="1" noChangeArrowheads="1"/>
          </p:cNvPicPr>
          <p:nvPr/>
        </p:nvPicPr>
        <p:blipFill>
          <a:blip r:embed="rId3"/>
          <a:srcRect l="13104" r="12518"/>
          <a:stretch>
            <a:fillRect/>
          </a:stretch>
        </p:blipFill>
        <p:spPr bwMode="auto">
          <a:xfrm>
            <a:off x="404949" y="261257"/>
            <a:ext cx="11443062" cy="6291637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E3DED1">
                    <a:shade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3DED1">
                  <a:shade val="50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8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6960C2-1D28-40CA-BDDC-B8BD2FD944E8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92766" y="1522699"/>
            <a:ext cx="46455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rtl="1">
              <a:buClr>
                <a:srgbClr val="ED181E"/>
              </a:buClr>
              <a:defRPr/>
            </a:pPr>
            <a:r>
              <a:rPr lang="fa-IR" sz="7200" b="1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گیاه  شناسی </a:t>
            </a:r>
            <a:r>
              <a:rPr lang="fa-IR" sz="7200" b="1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B Lotus" panose="00000400000000000000" pitchFamily="2" charset="-78"/>
              </a:rPr>
              <a:t>1 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9033" y="4489519"/>
            <a:ext cx="17892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000" kern="0" dirty="0">
                <a:solidFill>
                  <a:srgbClr val="4E8542">
                    <a:lumMod val="75000"/>
                  </a:srgbClr>
                </a:solidFill>
                <a:latin typeface="IranNastaliq" pitchFamily="18" charset="0"/>
                <a:cs typeface="IranNastaliq" pitchFamily="18" charset="0"/>
              </a:rPr>
              <a:t> تهیه و تنظیم: امیر ی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35367" y="3136613"/>
            <a:ext cx="40366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 fontAlgn="base">
              <a:spcBef>
                <a:spcPct val="20000"/>
              </a:spcBef>
              <a:spcAft>
                <a:spcPct val="0"/>
              </a:spcAft>
            </a:pPr>
            <a:r>
              <a:rPr lang="fa-IR" sz="3200" dirty="0" smtClean="0">
                <a:solidFill>
                  <a:srgbClr val="000000"/>
                </a:solidFill>
                <a:latin typeface="Times New Roman"/>
                <a:cs typeface="B Koodak"/>
              </a:rPr>
              <a:t>2 واحد تئوری، 1 واحد عملی</a:t>
            </a:r>
            <a:endParaRPr lang="en-US" sz="3200" dirty="0">
              <a:solidFill>
                <a:srgbClr val="000000"/>
              </a:solidFill>
              <a:latin typeface="Times New Roman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76111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اول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174" y="1766888"/>
            <a:ext cx="6862761" cy="4362450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آشنایی با دانشجویان و استفاده از تکنیکهای </a:t>
            </a:r>
            <a:r>
              <a:rPr lang="en-US" dirty="0" smtClean="0"/>
              <a:t>Ice Breaker</a:t>
            </a:r>
            <a:endParaRPr lang="fa-IR" dirty="0" smtClean="0"/>
          </a:p>
          <a:p>
            <a:pPr algn="r" rtl="1"/>
            <a:r>
              <a:rPr lang="fa-IR" dirty="0"/>
              <a:t>سلول و بافتهای </a:t>
            </a:r>
            <a:r>
              <a:rPr lang="fa-IR" dirty="0" smtClean="0"/>
              <a:t>گیاهی</a:t>
            </a:r>
            <a:endParaRPr lang="en-US" dirty="0" smtClean="0"/>
          </a:p>
          <a:p>
            <a:pPr algn="r" rtl="1"/>
            <a:r>
              <a:rPr lang="fa-IR" dirty="0"/>
              <a:t>سطوح سازمان دهی </a:t>
            </a:r>
            <a:r>
              <a:rPr lang="fa-IR" dirty="0" smtClean="0"/>
              <a:t>زندگی</a:t>
            </a:r>
            <a:endParaRPr lang="en-US" dirty="0" smtClean="0"/>
          </a:p>
          <a:p>
            <a:pPr algn="r" rtl="1"/>
            <a:r>
              <a:rPr lang="fa-IR" dirty="0"/>
              <a:t>اولین مشاهده </a:t>
            </a:r>
            <a:r>
              <a:rPr lang="fa-IR" dirty="0" smtClean="0"/>
              <a:t>سلول</a:t>
            </a:r>
          </a:p>
          <a:p>
            <a:pPr algn="r" rtl="1"/>
            <a:r>
              <a:rPr lang="fa-IR" dirty="0"/>
              <a:t>نظریه سلولی</a:t>
            </a:r>
          </a:p>
          <a:p>
            <a:pPr algn="r" rtl="1"/>
            <a:r>
              <a:rPr lang="fa-IR" dirty="0"/>
              <a:t>اندازه و نوع سلول</a:t>
            </a:r>
            <a:endParaRPr lang="en-US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08778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3405" y="15388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دوم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2785241" y="1426780"/>
            <a:ext cx="6432331" cy="5205248"/>
          </a:xfrm>
          <a:prstGeom prst="rect">
            <a:avLst/>
          </a:prstGeom>
          <a:solidFill>
            <a:srgbClr val="FFFFCC"/>
          </a:solidFill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fa-IR" sz="2800" smtClean="0"/>
              <a:t>تفاوتهای سلولهای‌گیاهی ‌با ‌سلولهای‌جانوری</a:t>
            </a:r>
          </a:p>
          <a:p>
            <a:pPr algn="r" rtl="1">
              <a:lnSpc>
                <a:spcPct val="150000"/>
              </a:lnSpc>
            </a:pPr>
            <a:r>
              <a:rPr lang="fa-IR" sz="2800" smtClean="0"/>
              <a:t>‌</a:t>
            </a:r>
            <a:r>
              <a:rPr lang="ar-SA" sz="2800" b="1" smtClean="0"/>
              <a:t>دیواره سلولی (دیواره اسكلتی) </a:t>
            </a:r>
            <a:endParaRPr lang="ar-SA" sz="2800" smtClean="0"/>
          </a:p>
          <a:p>
            <a:pPr algn="r" rtl="1">
              <a:lnSpc>
                <a:spcPct val="150000"/>
              </a:lnSpc>
            </a:pPr>
            <a:r>
              <a:rPr lang="ar-SA" sz="2800" b="1" smtClean="0"/>
              <a:t>تغییرات دیواره سلولی</a:t>
            </a:r>
            <a:endParaRPr lang="fa-IR" sz="2800" b="1" smtClean="0"/>
          </a:p>
          <a:p>
            <a:pPr algn="r" rtl="1">
              <a:lnSpc>
                <a:spcPct val="150000"/>
              </a:lnSpc>
            </a:pPr>
            <a:r>
              <a:rPr lang="ar-SA" sz="2800" b="1" smtClean="0"/>
              <a:t>پلاسمودسماتا</a:t>
            </a:r>
            <a:endParaRPr lang="en-US" sz="2800" smtClean="0"/>
          </a:p>
          <a:p>
            <a:pPr algn="r" rtl="1">
              <a:lnSpc>
                <a:spcPct val="150000"/>
              </a:lnSpc>
            </a:pPr>
            <a:r>
              <a:rPr lang="fa-IR" sz="2800" smtClean="0"/>
              <a:t>واکوئل</a:t>
            </a:r>
            <a:endParaRPr lang="ar-SA" sz="2800" smtClean="0"/>
          </a:p>
          <a:p>
            <a:pPr algn="r" rtl="1">
              <a:lnSpc>
                <a:spcPct val="150000"/>
              </a:lnSpc>
            </a:pPr>
            <a:r>
              <a:rPr lang="ar-SA" sz="2800" b="1" smtClean="0"/>
              <a:t>تورژسانس و پلاسمولیز</a:t>
            </a:r>
            <a:endParaRPr lang="fa-IR" sz="2800" b="1" smtClean="0"/>
          </a:p>
          <a:p>
            <a:pPr algn="r" rtl="1">
              <a:lnSpc>
                <a:spcPct val="150000"/>
              </a:lnSpc>
            </a:pPr>
            <a:r>
              <a:rPr lang="ar-SA" sz="2800" b="1" smtClean="0"/>
              <a:t>پلاستها (پلاستید‌ها)</a:t>
            </a:r>
            <a:endParaRPr lang="ar-SA" sz="2800" smtClean="0"/>
          </a:p>
          <a:p>
            <a:pPr algn="r" rtl="1">
              <a:lnSpc>
                <a:spcPct val="150000"/>
              </a:lnSpc>
            </a:pPr>
            <a:endParaRPr lang="en-US" sz="2800" b="1" smtClean="0"/>
          </a:p>
          <a:p>
            <a:pPr algn="r" rtl="1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58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سوم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7913" y="1552576"/>
            <a:ext cx="5198266" cy="4862512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هسته و هستک</a:t>
            </a:r>
          </a:p>
          <a:p>
            <a:pPr algn="r" rtl="1"/>
            <a:r>
              <a:rPr lang="fa-IR" dirty="0"/>
              <a:t>بافت گیاهی و انواع </a:t>
            </a:r>
            <a:r>
              <a:rPr lang="fa-IR" dirty="0" smtClean="0"/>
              <a:t>آن</a:t>
            </a:r>
          </a:p>
          <a:p>
            <a:pPr algn="r" rtl="1"/>
            <a:r>
              <a:rPr lang="fa-IR" dirty="0"/>
              <a:t>بافتهای </a:t>
            </a:r>
            <a:r>
              <a:rPr lang="fa-IR" dirty="0" smtClean="0"/>
              <a:t>مریستمی و غیر مریستمی</a:t>
            </a:r>
            <a:endParaRPr lang="fa-IR" dirty="0"/>
          </a:p>
          <a:p>
            <a:pPr algn="r" rtl="1"/>
            <a:r>
              <a:rPr lang="fa-IR" dirty="0"/>
              <a:t>طبقه بندی </a:t>
            </a:r>
            <a:r>
              <a:rPr lang="fa-IR" dirty="0" smtClean="0"/>
              <a:t>مریستمها</a:t>
            </a:r>
          </a:p>
          <a:p>
            <a:pPr algn="r" rtl="1"/>
            <a:r>
              <a:rPr lang="fa-IR" dirty="0"/>
              <a:t>بافت اپیدرم </a:t>
            </a:r>
            <a:endParaRPr lang="fa-IR" dirty="0" smtClean="0"/>
          </a:p>
          <a:p>
            <a:pPr algn="r" rtl="1"/>
            <a:r>
              <a:rPr lang="fa-IR" dirty="0"/>
              <a:t>بافت پارانشیم </a:t>
            </a:r>
            <a:endParaRPr lang="fa-IR" dirty="0" smtClean="0"/>
          </a:p>
          <a:p>
            <a:pPr algn="r" rtl="1"/>
            <a:r>
              <a:rPr lang="fa-IR" dirty="0"/>
              <a:t>پارانشیم کلروفیلی یا کلرانشیم </a:t>
            </a:r>
            <a:endParaRPr lang="fa-IR" dirty="0" smtClean="0"/>
          </a:p>
          <a:p>
            <a:pPr algn="r" rtl="1"/>
            <a:r>
              <a:rPr lang="fa-IR" dirty="0"/>
              <a:t>پارانشیم ذخیره ای </a:t>
            </a:r>
            <a:br>
              <a:rPr lang="fa-IR" dirty="0"/>
            </a:b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71538" y="1552575"/>
            <a:ext cx="4905373" cy="517683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پارانشیم </a:t>
            </a:r>
            <a:r>
              <a:rPr lang="fa-IR" dirty="0" smtClean="0"/>
              <a:t>آبی</a:t>
            </a:r>
          </a:p>
          <a:p>
            <a:pPr algn="r" rtl="1"/>
            <a:r>
              <a:rPr lang="fa-IR" dirty="0"/>
              <a:t>پارانشیم هوایی </a:t>
            </a:r>
            <a:r>
              <a:rPr lang="fa-IR" dirty="0" smtClean="0"/>
              <a:t>یا </a:t>
            </a:r>
            <a:r>
              <a:rPr lang="fa-IR" dirty="0"/>
              <a:t>آئرانشیم </a:t>
            </a:r>
            <a:endParaRPr lang="fa-IR" dirty="0" smtClean="0"/>
          </a:p>
          <a:p>
            <a:pPr algn="r" rtl="1"/>
            <a:r>
              <a:rPr lang="fa-IR" dirty="0"/>
              <a:t>بافت كلانشیم </a:t>
            </a:r>
            <a:endParaRPr lang="fa-IR" dirty="0" smtClean="0"/>
          </a:p>
          <a:p>
            <a:pPr algn="r" rtl="1"/>
            <a:r>
              <a:rPr lang="fa-IR" dirty="0"/>
              <a:t>بافت اسكلرانشیم </a:t>
            </a:r>
            <a:endParaRPr lang="fa-IR" dirty="0" smtClean="0"/>
          </a:p>
          <a:p>
            <a:pPr algn="r" rtl="1"/>
            <a:r>
              <a:rPr lang="fa-IR" dirty="0" smtClean="0"/>
              <a:t>فیبرها و اسکلرئیدها</a:t>
            </a:r>
          </a:p>
          <a:p>
            <a:pPr algn="r" rtl="1"/>
            <a:r>
              <a:rPr lang="fa-IR" dirty="0"/>
              <a:t>بافت پریدرم </a:t>
            </a:r>
            <a:endParaRPr lang="fa-IR" dirty="0" smtClean="0"/>
          </a:p>
          <a:p>
            <a:pPr algn="r" rtl="1"/>
            <a:r>
              <a:rPr lang="fa-IR" dirty="0"/>
              <a:t>بافتهای </a:t>
            </a:r>
            <a:r>
              <a:rPr lang="fa-IR" dirty="0" smtClean="0"/>
              <a:t>ترشحی شامل اپیدرم، کرک و کیسه و مجاری ترشحی و لوله های شیرابه دار</a:t>
            </a:r>
            <a:br>
              <a:rPr lang="fa-IR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3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098" y="2419349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چهارم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212" y="238124"/>
            <a:ext cx="6862761" cy="6362701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بافت </a:t>
            </a:r>
            <a:r>
              <a:rPr lang="fa-IR" dirty="0" smtClean="0"/>
              <a:t>آوندی</a:t>
            </a:r>
          </a:p>
          <a:p>
            <a:pPr algn="r" rtl="1"/>
            <a:r>
              <a:rPr lang="fa-IR" dirty="0"/>
              <a:t>آوندهای چوبی </a:t>
            </a:r>
            <a:r>
              <a:rPr lang="fa-IR" dirty="0" smtClean="0"/>
              <a:t>و آبکش</a:t>
            </a:r>
          </a:p>
          <a:p>
            <a:pPr algn="r" rtl="1"/>
            <a:r>
              <a:rPr lang="fa-IR" dirty="0"/>
              <a:t>تراکئید</a:t>
            </a:r>
            <a:endParaRPr lang="fa-IR" dirty="0" smtClean="0"/>
          </a:p>
          <a:p>
            <a:pPr algn="r" rtl="1"/>
            <a:r>
              <a:rPr lang="fa-IR" dirty="0"/>
              <a:t>عوامل </a:t>
            </a:r>
            <a:r>
              <a:rPr lang="fa-IR" dirty="0" smtClean="0"/>
              <a:t>موثر </a:t>
            </a:r>
            <a:r>
              <a:rPr lang="fa-IR" dirty="0"/>
              <a:t>در انتقال آب از خاک به </a:t>
            </a:r>
            <a:r>
              <a:rPr lang="fa-IR" dirty="0" smtClean="0"/>
              <a:t>ریشه</a:t>
            </a:r>
          </a:p>
          <a:p>
            <a:pPr algn="r" rtl="1"/>
            <a:r>
              <a:rPr lang="fa-IR" dirty="0"/>
              <a:t>عوامل موثر در انتقال آب و مواد معدنی از ریشه به </a:t>
            </a:r>
            <a:r>
              <a:rPr lang="fa-IR" dirty="0" smtClean="0"/>
              <a:t>برگ</a:t>
            </a:r>
          </a:p>
          <a:p>
            <a:pPr algn="r" rtl="1"/>
            <a:r>
              <a:rPr lang="fa-IR" dirty="0"/>
              <a:t>فشار ریشه </a:t>
            </a:r>
            <a:r>
              <a:rPr lang="fa-IR" dirty="0" smtClean="0"/>
              <a:t>ای</a:t>
            </a:r>
          </a:p>
          <a:p>
            <a:pPr algn="r" rtl="1"/>
            <a:r>
              <a:rPr lang="fa-IR" dirty="0"/>
              <a:t>مکش </a:t>
            </a:r>
            <a:r>
              <a:rPr lang="fa-IR" dirty="0" smtClean="0"/>
              <a:t>برگی</a:t>
            </a:r>
          </a:p>
          <a:p>
            <a:pPr algn="r" rtl="1"/>
            <a:r>
              <a:rPr lang="fa-IR" dirty="0"/>
              <a:t>خاصيت موئينگي آوندهاي </a:t>
            </a:r>
            <a:r>
              <a:rPr lang="fa-IR" dirty="0" smtClean="0"/>
              <a:t>چوبی</a:t>
            </a:r>
          </a:p>
          <a:p>
            <a:pPr algn="r" rtl="1"/>
            <a:r>
              <a:rPr lang="fa-IR" dirty="0" smtClean="0"/>
              <a:t>تعرق</a:t>
            </a:r>
          </a:p>
          <a:p>
            <a:pPr algn="r" rtl="1"/>
            <a:r>
              <a:rPr lang="fa-IR" dirty="0"/>
              <a:t>مورفولوژی </a:t>
            </a:r>
            <a:r>
              <a:rPr lang="fa-IR" dirty="0" smtClean="0"/>
              <a:t>خارجی </a:t>
            </a:r>
            <a:r>
              <a:rPr lang="fa-IR" dirty="0"/>
              <a:t>ریشه</a:t>
            </a:r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پنجم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7263" y="1281112"/>
            <a:ext cx="10320336" cy="5176838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انواع </a:t>
            </a:r>
            <a:r>
              <a:rPr lang="fa-IR" dirty="0" smtClean="0"/>
              <a:t>ریشه</a:t>
            </a:r>
          </a:p>
          <a:p>
            <a:pPr algn="r" rtl="1"/>
            <a:r>
              <a:rPr lang="fa-IR" dirty="0"/>
              <a:t>ریشه‌های </a:t>
            </a:r>
            <a:r>
              <a:rPr lang="fa-IR" dirty="0" smtClean="0"/>
              <a:t>غده‌ای، ریشه‌های تنفس‌كننده، ریشه‌های انگل، ریشه‌های </a:t>
            </a:r>
            <a:r>
              <a:rPr lang="fa-IR" dirty="0"/>
              <a:t>ذخیره کننده </a:t>
            </a:r>
            <a:r>
              <a:rPr lang="fa-IR" dirty="0" smtClean="0"/>
              <a:t>غذا، ریشه </a:t>
            </a:r>
            <a:r>
              <a:rPr lang="fa-IR" dirty="0"/>
              <a:t>های ذخیره کننده </a:t>
            </a:r>
            <a:r>
              <a:rPr lang="fa-IR" dirty="0" smtClean="0"/>
              <a:t>آب، ریشه </a:t>
            </a:r>
            <a:r>
              <a:rPr lang="fa-IR" dirty="0"/>
              <a:t>های </a:t>
            </a:r>
            <a:r>
              <a:rPr lang="fa-IR" dirty="0" smtClean="0"/>
              <a:t>نگهدارنده، ریشه </a:t>
            </a:r>
            <a:r>
              <a:rPr lang="fa-IR" dirty="0"/>
              <a:t>های </a:t>
            </a:r>
            <a:r>
              <a:rPr lang="fa-IR" dirty="0" smtClean="0"/>
              <a:t>پایه، ریشه </a:t>
            </a:r>
            <a:r>
              <a:rPr lang="fa-IR" dirty="0"/>
              <a:t>های  </a:t>
            </a:r>
            <a:r>
              <a:rPr lang="fa-IR" dirty="0" smtClean="0"/>
              <a:t>هوایی، ریشه </a:t>
            </a:r>
            <a:r>
              <a:rPr lang="fa-IR" dirty="0"/>
              <a:t>های کانترکتیل </a:t>
            </a:r>
            <a:endParaRPr lang="fa-IR" dirty="0" smtClean="0"/>
          </a:p>
          <a:p>
            <a:pPr algn="r" rtl="1"/>
            <a:r>
              <a:rPr lang="fa-IR" dirty="0" smtClean="0"/>
              <a:t>مورفولوژی </a:t>
            </a:r>
            <a:r>
              <a:rPr lang="fa-IR" dirty="0"/>
              <a:t>داخلی </a:t>
            </a:r>
            <a:r>
              <a:rPr lang="fa-IR" dirty="0" smtClean="0"/>
              <a:t>ریشه</a:t>
            </a:r>
          </a:p>
          <a:p>
            <a:pPr algn="r" rtl="1"/>
            <a:r>
              <a:rPr lang="fa-IR" dirty="0"/>
              <a:t>ساختمان اولیه ریشه</a:t>
            </a:r>
          </a:p>
          <a:p>
            <a:pPr algn="r" rtl="1"/>
            <a:r>
              <a:rPr lang="fa-IR" dirty="0" smtClean="0"/>
              <a:t>اپیدرم، پوست خارجی و داخلی، طبقه چوب پنبه ای، آندودرم، استوانه مرکزی</a:t>
            </a:r>
          </a:p>
          <a:p>
            <a:pPr algn="r" rtl="1"/>
            <a:r>
              <a:rPr lang="fa-IR" dirty="0"/>
              <a:t> رشد پسین </a:t>
            </a:r>
            <a:r>
              <a:rPr lang="fa-IR" dirty="0" smtClean="0"/>
              <a:t>ریشه</a:t>
            </a:r>
            <a:r>
              <a:rPr lang="fa-IR" dirty="0"/>
              <a:t>، طبقه مولد خارجی یا فلوژن، طبقه مولد داخلی یا پاکیت </a:t>
            </a:r>
            <a:br>
              <a:rPr lang="fa-IR" dirty="0"/>
            </a:b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7050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7706" y="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ششم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9300" y="1328737"/>
            <a:ext cx="5634036" cy="4957763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ساقه و نقش ساقه در گیاه</a:t>
            </a:r>
          </a:p>
          <a:p>
            <a:pPr algn="r" rtl="1"/>
            <a:r>
              <a:rPr lang="fa-IR" sz="2800" dirty="0"/>
              <a:t>مورفولوژی خارجی ساقه</a:t>
            </a:r>
          </a:p>
          <a:p>
            <a:pPr algn="r" rtl="1"/>
            <a:r>
              <a:rPr lang="fa-IR" sz="2800" dirty="0"/>
              <a:t>جوانه، رشد و نمو طولی ساقه، </a:t>
            </a:r>
            <a:r>
              <a:rPr lang="fa-IR" sz="2800" dirty="0" smtClean="0"/>
              <a:t>گره</a:t>
            </a:r>
          </a:p>
          <a:p>
            <a:pPr algn="r" rtl="1"/>
            <a:r>
              <a:rPr lang="fa-IR" sz="2800" dirty="0"/>
              <a:t>انشعابات </a:t>
            </a:r>
            <a:r>
              <a:rPr lang="fa-IR" sz="2800" dirty="0" smtClean="0"/>
              <a:t>منوپودیک و سمپودیک ساقه</a:t>
            </a:r>
          </a:p>
          <a:p>
            <a:pPr algn="r" rtl="1"/>
            <a:r>
              <a:rPr lang="fa-IR" sz="2800" dirty="0"/>
              <a:t>انواع ساقه‌های هوایی</a:t>
            </a:r>
          </a:p>
          <a:p>
            <a:pPr algn="r" rtl="1"/>
            <a:r>
              <a:rPr lang="fa-IR" sz="2800" dirty="0"/>
              <a:t> ساقه‌های </a:t>
            </a:r>
            <a:r>
              <a:rPr lang="fa-IR" sz="2800" dirty="0" smtClean="0"/>
              <a:t>خزنده، ساقه‌های پیچنده، پیچها، خارها، فیلوكلادها،</a:t>
            </a:r>
            <a:r>
              <a:rPr lang="en-US" sz="2800" dirty="0" smtClean="0"/>
              <a:t> </a:t>
            </a:r>
            <a:r>
              <a:rPr lang="fa-IR" sz="2800" dirty="0"/>
              <a:t>ساقه‌های </a:t>
            </a:r>
            <a:r>
              <a:rPr lang="fa-IR" sz="2800" dirty="0" smtClean="0"/>
              <a:t>گوشتی، ساقه‌های ماشوره‌ای</a:t>
            </a:r>
          </a:p>
          <a:p>
            <a:pPr algn="r" rtl="1"/>
            <a:r>
              <a:rPr lang="fa-IR" sz="2800" dirty="0"/>
              <a:t>ساقه‌های زیرزمینی: </a:t>
            </a:r>
            <a:r>
              <a:rPr lang="fa-IR" sz="2800" dirty="0" smtClean="0"/>
              <a:t>ریزوم، تكمه </a:t>
            </a:r>
            <a:r>
              <a:rPr lang="fa-IR" sz="2800" dirty="0"/>
              <a:t>یا </a:t>
            </a:r>
            <a:r>
              <a:rPr lang="fa-IR" sz="2800" dirty="0" smtClean="0"/>
              <a:t>توبركول، سوخ </a:t>
            </a:r>
            <a:r>
              <a:rPr lang="fa-IR" sz="2800" dirty="0"/>
              <a:t>یا </a:t>
            </a:r>
            <a:r>
              <a:rPr lang="fa-IR" sz="2800" dirty="0" smtClean="0"/>
              <a:t>پیاز</a:t>
            </a:r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 smtClean="0"/>
          </a:p>
          <a:p>
            <a:pPr algn="r" rtl="1"/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71463" y="2173862"/>
            <a:ext cx="5314950" cy="293618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 smtClean="0">
                <a:solidFill>
                  <a:srgbClr val="000000"/>
                </a:solidFill>
              </a:rPr>
              <a:t> </a:t>
            </a:r>
            <a:r>
              <a:rPr lang="fa-IR" sz="2800" dirty="0">
                <a:solidFill>
                  <a:srgbClr val="000000"/>
                </a:solidFill>
              </a:rPr>
              <a:t>ساقه‌های آبی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دوام و عمر و ارتفاع ساقه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تغییرات ساقه بر حسب شرایط آب و هوائی (کلیماتیک)</a:t>
            </a:r>
          </a:p>
          <a:p>
            <a:pPr marL="342900" lvl="0" indent="-342900" algn="r" rtl="1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fa-IR" sz="2800" dirty="0">
                <a:solidFill>
                  <a:srgbClr val="000000"/>
                </a:solidFill>
              </a:rPr>
              <a:t>تغییرات ظاهری ساقه بر حسب شرایط </a:t>
            </a:r>
            <a:r>
              <a:rPr lang="fa-IR" sz="2800" dirty="0" smtClean="0">
                <a:solidFill>
                  <a:srgbClr val="000000"/>
                </a:solidFill>
              </a:rPr>
              <a:t>ادافیك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20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7038" y="2509837"/>
            <a:ext cx="138350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هفتم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15" y="431005"/>
            <a:ext cx="9691685" cy="621506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sz="2800" dirty="0"/>
              <a:t>ساختمان برگ</a:t>
            </a:r>
          </a:p>
          <a:p>
            <a:pPr algn="r" rtl="1"/>
            <a:r>
              <a:rPr lang="fa-IR" sz="2800" dirty="0"/>
              <a:t>مورفولوژی خارجی برگ</a:t>
            </a:r>
          </a:p>
          <a:p>
            <a:pPr algn="r" rtl="1"/>
            <a:r>
              <a:rPr lang="fa-IR" sz="2800" dirty="0"/>
              <a:t>غلاف یا نیام برگ</a:t>
            </a:r>
          </a:p>
          <a:p>
            <a:pPr algn="r" rtl="1"/>
            <a:r>
              <a:rPr lang="fa-IR" sz="2800" dirty="0"/>
              <a:t>اقسام </a:t>
            </a:r>
            <a:r>
              <a:rPr lang="fa-IR" sz="2800" dirty="0" smtClean="0"/>
              <a:t>برگ (ساده و مرکب)</a:t>
            </a:r>
          </a:p>
          <a:p>
            <a:pPr algn="r" rtl="1"/>
            <a:r>
              <a:rPr lang="fa-IR" sz="2800" dirty="0"/>
              <a:t>رگبرگها و انشعابات فرعی </a:t>
            </a:r>
            <a:r>
              <a:rPr lang="fa-IR" sz="2800" dirty="0" smtClean="0"/>
              <a:t>آنها (شاخه ای، پنجه ای، موازی)</a:t>
            </a:r>
            <a:endParaRPr lang="fa-IR" sz="2800" dirty="0"/>
          </a:p>
          <a:p>
            <a:pPr algn="r" rtl="1"/>
            <a:r>
              <a:rPr lang="fa-IR" sz="2800" dirty="0"/>
              <a:t>انواع تغییرات برگ</a:t>
            </a:r>
          </a:p>
          <a:p>
            <a:pPr algn="r" rtl="1"/>
            <a:r>
              <a:rPr lang="fa-IR" sz="2800" dirty="0" smtClean="0"/>
              <a:t>فلس، خار، فیلودها، پیچكها، برگه، برگ </a:t>
            </a:r>
            <a:r>
              <a:rPr lang="fa-IR" sz="2800" dirty="0"/>
              <a:t>گیاهان </a:t>
            </a:r>
            <a:r>
              <a:rPr lang="fa-IR" sz="2800" dirty="0" smtClean="0"/>
              <a:t>آبزی،</a:t>
            </a:r>
            <a:r>
              <a:rPr lang="en-US" sz="2800" dirty="0" smtClean="0"/>
              <a:t> </a:t>
            </a:r>
            <a:r>
              <a:rPr lang="fa-IR" sz="2800" dirty="0"/>
              <a:t>برگ گیاهان </a:t>
            </a:r>
            <a:r>
              <a:rPr lang="fa-IR" sz="2800" dirty="0" smtClean="0"/>
              <a:t>گوشتخوار</a:t>
            </a:r>
          </a:p>
          <a:p>
            <a:pPr algn="r" rtl="1"/>
            <a:r>
              <a:rPr lang="fa-IR" sz="2800" dirty="0"/>
              <a:t> ساختمان دمبرگ، </a:t>
            </a:r>
            <a:r>
              <a:rPr lang="fa-IR" sz="2800" dirty="0" smtClean="0"/>
              <a:t>پهنک</a:t>
            </a:r>
            <a:r>
              <a:rPr lang="fa-IR" sz="2800" dirty="0"/>
              <a:t>، رگبرگها</a:t>
            </a:r>
            <a:endParaRPr lang="fa-IR" sz="2800" dirty="0" smtClean="0"/>
          </a:p>
          <a:p>
            <a:pPr algn="r" rtl="1"/>
            <a:r>
              <a:rPr lang="fa-IR" sz="2800" dirty="0"/>
              <a:t>ساختمان داخلی برگ (اپیدرم، پارانشیم برگ یا </a:t>
            </a:r>
            <a:r>
              <a:rPr lang="fa-IR" sz="2800" dirty="0" smtClean="0"/>
              <a:t>مزوفیل)</a:t>
            </a:r>
          </a:p>
          <a:p>
            <a:pPr algn="r" rtl="1"/>
            <a:r>
              <a:rPr lang="fa-IR" sz="2800" dirty="0"/>
              <a:t>رشد و نمو برگ و مبدأ ساختمان آن</a:t>
            </a:r>
          </a:p>
          <a:p>
            <a:pPr algn="r" rtl="1"/>
            <a:r>
              <a:rPr lang="fa-IR" sz="2800" dirty="0"/>
              <a:t>دوام </a:t>
            </a:r>
            <a:r>
              <a:rPr lang="fa-IR" sz="2800" dirty="0" smtClean="0"/>
              <a:t>برگ و انواع برگ بر اساس آن</a:t>
            </a:r>
            <a:endParaRPr lang="fa-IR" sz="2800" dirty="0"/>
          </a:p>
          <a:p>
            <a:pPr algn="r" rtl="1"/>
            <a:r>
              <a:rPr lang="fa-IR" sz="2800" dirty="0"/>
              <a:t>سقوط برگ</a:t>
            </a:r>
          </a:p>
          <a:p>
            <a:pPr algn="r" rtl="1"/>
            <a:endParaRPr lang="fa-IR" sz="2800" dirty="0"/>
          </a:p>
          <a:p>
            <a:pPr algn="r" rtl="1"/>
            <a:endParaRPr lang="fa-IR" sz="2800" dirty="0"/>
          </a:p>
          <a:p>
            <a:pPr algn="r" rtl="1"/>
            <a:endParaRPr lang="fa-IR" sz="2800" dirty="0" smtClean="0"/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73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3418" y="266700"/>
            <a:ext cx="2962275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هشتم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8038" y="1774031"/>
            <a:ext cx="4319585" cy="4719637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گل و ساختمان گل</a:t>
            </a:r>
          </a:p>
          <a:p>
            <a:pPr algn="r" rtl="1"/>
            <a:r>
              <a:rPr lang="fa-IR" dirty="0"/>
              <a:t>كاسه گل </a:t>
            </a:r>
            <a:endParaRPr lang="fa-IR" dirty="0" smtClean="0"/>
          </a:p>
          <a:p>
            <a:pPr algn="r" rtl="1"/>
            <a:r>
              <a:rPr lang="fa-IR" dirty="0"/>
              <a:t>جام گل</a:t>
            </a:r>
          </a:p>
          <a:p>
            <a:pPr algn="r" rtl="1"/>
            <a:r>
              <a:rPr lang="fa-IR" dirty="0"/>
              <a:t>نافه گل </a:t>
            </a:r>
            <a:r>
              <a:rPr lang="fa-IR" dirty="0" smtClean="0"/>
              <a:t>یا پرچم</a:t>
            </a:r>
          </a:p>
          <a:p>
            <a:pPr algn="r" rtl="1"/>
            <a:r>
              <a:rPr lang="fa-IR" dirty="0"/>
              <a:t>ساختمان پرچم</a:t>
            </a:r>
          </a:p>
          <a:p>
            <a:pPr algn="r" rtl="1"/>
            <a:r>
              <a:rPr lang="fa-IR" dirty="0"/>
              <a:t>ساختمان بساك</a:t>
            </a:r>
          </a:p>
          <a:p>
            <a:pPr algn="r" rtl="1"/>
            <a:r>
              <a:rPr lang="fa-IR" dirty="0"/>
              <a:t>دانه گرده</a:t>
            </a:r>
          </a:p>
          <a:p>
            <a:pPr algn="r" rtl="1"/>
            <a:r>
              <a:rPr lang="fa-IR" dirty="0"/>
              <a:t>تنوع پرچمها</a:t>
            </a:r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23888" y="1774031"/>
            <a:ext cx="4319585" cy="4719637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مادگی گل </a:t>
            </a:r>
          </a:p>
          <a:p>
            <a:pPr algn="r" rtl="1"/>
            <a:r>
              <a:rPr lang="fa-IR" dirty="0"/>
              <a:t>ساختمان قسمتهای مختلف یك برچه</a:t>
            </a:r>
          </a:p>
          <a:p>
            <a:pPr algn="r" rtl="1"/>
            <a:r>
              <a:rPr lang="fa-IR" dirty="0" smtClean="0"/>
              <a:t>كلاله</a:t>
            </a:r>
          </a:p>
          <a:p>
            <a:pPr algn="r" rtl="1"/>
            <a:r>
              <a:rPr lang="fa-IR" dirty="0" smtClean="0"/>
              <a:t>خامه</a:t>
            </a:r>
          </a:p>
          <a:p>
            <a:pPr algn="r" rtl="1"/>
            <a:r>
              <a:rPr lang="fa-IR" dirty="0"/>
              <a:t>تخمدان و ساختمان تخمك</a:t>
            </a:r>
          </a:p>
          <a:p>
            <a:pPr algn="r" rtl="1"/>
            <a:r>
              <a:rPr lang="fa-IR" dirty="0" smtClean="0"/>
              <a:t>تمکن</a:t>
            </a:r>
          </a:p>
          <a:p>
            <a:pPr algn="r" rtl="1"/>
            <a:r>
              <a:rPr lang="fa-IR" dirty="0"/>
              <a:t>گلهای كامل و گلهای ناقص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8181" y="2700337"/>
            <a:ext cx="2962275" cy="871537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نهم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019" y="497680"/>
            <a:ext cx="4319585" cy="5917408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امتحان میان ترم</a:t>
            </a:r>
          </a:p>
          <a:p>
            <a:pPr algn="r" rtl="1"/>
            <a:r>
              <a:rPr lang="fa-IR" dirty="0" smtClean="0"/>
              <a:t>لقاح</a:t>
            </a:r>
            <a:endParaRPr lang="fa-IR" dirty="0"/>
          </a:p>
          <a:p>
            <a:pPr algn="r" rtl="1"/>
            <a:r>
              <a:rPr lang="fa-IR" dirty="0" smtClean="0"/>
              <a:t>گرده ‌افشانی</a:t>
            </a:r>
          </a:p>
          <a:p>
            <a:pPr algn="r" rtl="1"/>
            <a:r>
              <a:rPr lang="fa-IR" dirty="0" smtClean="0"/>
              <a:t>جوانه‌زدن </a:t>
            </a:r>
            <a:r>
              <a:rPr lang="fa-IR" dirty="0"/>
              <a:t>دانه‌گرده</a:t>
            </a:r>
            <a:endParaRPr lang="fa-IR" dirty="0" smtClean="0"/>
          </a:p>
          <a:p>
            <a:pPr algn="r" rtl="1"/>
            <a:r>
              <a:rPr lang="fa-IR" dirty="0"/>
              <a:t>تشكیل </a:t>
            </a:r>
            <a:r>
              <a:rPr lang="fa-IR" dirty="0" smtClean="0"/>
              <a:t>دانه</a:t>
            </a:r>
          </a:p>
          <a:p>
            <a:pPr algn="r" rtl="1"/>
            <a:r>
              <a:rPr lang="fa-IR" dirty="0"/>
              <a:t>ساختمان دانه</a:t>
            </a:r>
          </a:p>
          <a:p>
            <a:pPr algn="r" rtl="1"/>
            <a:r>
              <a:rPr lang="fa-IR" dirty="0" smtClean="0"/>
              <a:t>میوه</a:t>
            </a:r>
          </a:p>
          <a:p>
            <a:pPr algn="r" rtl="1"/>
            <a:r>
              <a:rPr lang="fa-IR" dirty="0" smtClean="0"/>
              <a:t>پارتنوكارپی</a:t>
            </a:r>
          </a:p>
          <a:p>
            <a:pPr algn="r" rtl="1"/>
            <a:r>
              <a:rPr lang="fa-IR" dirty="0"/>
              <a:t>رشد و نمو در گیاهان</a:t>
            </a:r>
          </a:p>
          <a:p>
            <a:pPr algn="r" rtl="1"/>
            <a:r>
              <a:rPr lang="fa-IR" dirty="0"/>
              <a:t>مراحل رشد و نمو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32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5104" y="3028950"/>
            <a:ext cx="2962275" cy="871537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512345" y="859629"/>
            <a:ext cx="4932759" cy="5262563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نخستین و رشد پسین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طولی ریشه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طولی ساقه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ساخت و كار مریستم نوك ساقه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پیدایش ریشه‌های فرعی 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رشد پسین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لایه زاینده چوب‌پنبه ـ پوست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لایه </a:t>
            </a: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زاینده چوب ـ آبكش یا كامبیوم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50881" y="2614612"/>
            <a:ext cx="2962275" cy="942975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یازدهم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8584" y="1309688"/>
            <a:ext cx="4912517" cy="4862512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فتوپریودیسم</a:t>
            </a:r>
          </a:p>
          <a:p>
            <a:pPr algn="r" rtl="1"/>
            <a:r>
              <a:rPr lang="fa-IR" dirty="0"/>
              <a:t>فتوپریود بحرانی </a:t>
            </a:r>
            <a:endParaRPr lang="fa-IR" dirty="0" smtClean="0"/>
          </a:p>
          <a:p>
            <a:pPr algn="r" rtl="1"/>
            <a:r>
              <a:rPr lang="fa-IR" dirty="0"/>
              <a:t>گیاهان روزكوتاه </a:t>
            </a:r>
            <a:r>
              <a:rPr lang="fa-IR" dirty="0" smtClean="0"/>
              <a:t>و روز بلند</a:t>
            </a:r>
          </a:p>
          <a:p>
            <a:pPr algn="r" rtl="1"/>
            <a:r>
              <a:rPr lang="fa-IR" dirty="0"/>
              <a:t>نقش دوره‌های تاریكی و روشنایی</a:t>
            </a:r>
          </a:p>
          <a:p>
            <a:pPr algn="r" rtl="1"/>
            <a:r>
              <a:rPr lang="fa-IR" dirty="0"/>
              <a:t>گیاهان بی‌تفاوت «روز خنثی»</a:t>
            </a:r>
          </a:p>
          <a:p>
            <a:pPr algn="r" rtl="1"/>
            <a:r>
              <a:rPr lang="fa-IR" dirty="0"/>
              <a:t>گیاهان بینابین</a:t>
            </a:r>
          </a:p>
          <a:p>
            <a:pPr algn="r" rtl="1"/>
            <a:r>
              <a:rPr lang="fa-IR" dirty="0"/>
              <a:t>فتوپریود القائی</a:t>
            </a:r>
          </a:p>
          <a:p>
            <a:pPr algn="r" rtl="1"/>
            <a:endParaRPr lang="fa-IR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5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5325" y="2743200"/>
            <a:ext cx="2962275" cy="942975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دوازدهم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81339" y="919162"/>
            <a:ext cx="4912517" cy="533400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مكانیسم كلی فتوپریودیسم</a:t>
            </a:r>
          </a:p>
          <a:p>
            <a:pPr algn="r" rtl="1"/>
            <a:r>
              <a:rPr lang="fa-IR" dirty="0"/>
              <a:t>فعل و انفعالها در مریستم</a:t>
            </a:r>
          </a:p>
          <a:p>
            <a:pPr algn="r" rtl="1"/>
            <a:r>
              <a:rPr lang="fa-IR" dirty="0" smtClean="0"/>
              <a:t>متابولیسم</a:t>
            </a:r>
          </a:p>
          <a:p>
            <a:pPr algn="r" rtl="1"/>
            <a:r>
              <a:rPr lang="fa-IR" dirty="0" smtClean="0"/>
              <a:t>فتوسنتز و اجزای آن</a:t>
            </a:r>
          </a:p>
          <a:p>
            <a:pPr algn="r" rtl="1"/>
            <a:r>
              <a:rPr lang="fa-IR" dirty="0" smtClean="0"/>
              <a:t>دی اکسید کربن، نور، کلروفیل</a:t>
            </a:r>
          </a:p>
          <a:p>
            <a:pPr algn="r" rtl="1"/>
            <a:r>
              <a:rPr lang="fa-IR" dirty="0"/>
              <a:t>فتوسیستمها</a:t>
            </a:r>
          </a:p>
          <a:p>
            <a:pPr algn="r" rtl="1"/>
            <a:r>
              <a:rPr lang="fa-IR" dirty="0"/>
              <a:t>واكنشهای شیمیایی فتوسنتز</a:t>
            </a:r>
          </a:p>
          <a:p>
            <a:pPr algn="r" rtl="1"/>
            <a:r>
              <a:rPr lang="fa-IR" dirty="0"/>
              <a:t>بازده فتوسنتز</a:t>
            </a:r>
          </a:p>
          <a:p>
            <a:pPr algn="r" rtl="1"/>
            <a:r>
              <a:rPr lang="fa-IR" dirty="0"/>
              <a:t>شدت فتوسنتز</a:t>
            </a:r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4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913" y="2469357"/>
            <a:ext cx="3283743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سیزدهم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592" y="1776414"/>
            <a:ext cx="6862761" cy="3150393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/>
              <a:t>تغذیه </a:t>
            </a:r>
            <a:r>
              <a:rPr lang="fa-IR" dirty="0" smtClean="0"/>
              <a:t>گیاه</a:t>
            </a:r>
          </a:p>
          <a:p>
            <a:pPr algn="r" rtl="1"/>
            <a:r>
              <a:rPr lang="fa-IR" dirty="0"/>
              <a:t>عناصر پرمصرف </a:t>
            </a:r>
            <a:r>
              <a:rPr lang="fa-IR" dirty="0" smtClean="0"/>
              <a:t>و کم مصرف</a:t>
            </a:r>
          </a:p>
          <a:p>
            <a:pPr algn="r" rtl="1"/>
            <a:r>
              <a:rPr lang="fa-IR" dirty="0"/>
              <a:t>روشهای بررسی نیاز غذایی گیاه</a:t>
            </a:r>
          </a:p>
          <a:p>
            <a:pPr algn="r" rtl="1"/>
            <a:r>
              <a:rPr lang="fa-IR" dirty="0"/>
              <a:t>پرورش هیدروپونیك </a:t>
            </a:r>
            <a:endParaRPr lang="fa-IR" dirty="0" smtClean="0"/>
          </a:p>
          <a:p>
            <a:pPr algn="r" rtl="1"/>
            <a:r>
              <a:rPr lang="fa-IR" dirty="0"/>
              <a:t>تجزیه و بررسی خاك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2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913" y="2469357"/>
            <a:ext cx="3283743" cy="1143000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چهاردهم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717" y="2105027"/>
            <a:ext cx="6862761" cy="2352674"/>
          </a:xfrm>
          <a:solidFill>
            <a:srgbClr val="FFFFCC"/>
          </a:solidFill>
        </p:spPr>
        <p:txBody>
          <a:bodyPr/>
          <a:lstStyle/>
          <a:p>
            <a:pPr algn="r" rtl="1"/>
            <a:r>
              <a:rPr lang="fa-IR" dirty="0" smtClean="0"/>
              <a:t>نقش </a:t>
            </a:r>
            <a:r>
              <a:rPr lang="fa-IR" dirty="0"/>
              <a:t>اختصاصی عناصر كانی در گیاهان</a:t>
            </a:r>
          </a:p>
          <a:p>
            <a:pPr algn="r" rtl="1"/>
            <a:r>
              <a:rPr lang="fa-IR" dirty="0" smtClean="0"/>
              <a:t>ازت، گوگرد، فسفر، كلسیم، منیزیم، پتاسیم، آهن، منگنز، بر، روی، مس</a:t>
            </a:r>
            <a:r>
              <a:rPr lang="fa-IR" dirty="0"/>
              <a:t>، </a:t>
            </a:r>
            <a:r>
              <a:rPr lang="fa-IR" dirty="0" smtClean="0"/>
              <a:t>مولیبدن، کلر، سدیم</a:t>
            </a:r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437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765381" y="2469357"/>
            <a:ext cx="29622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r" rtl="1"/>
            <a:r>
              <a:rPr lang="fa-IR" dirty="0" smtClean="0">
                <a:solidFill>
                  <a:srgbClr val="FFFF00"/>
                </a:solidFill>
              </a:rPr>
              <a:t>جلسه پانزدهم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680221" y="1981200"/>
            <a:ext cx="4635104" cy="320516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fa-IR" dirty="0"/>
              <a:t>تثبیت زیستی </a:t>
            </a:r>
            <a:r>
              <a:rPr lang="fa-IR" dirty="0" smtClean="0"/>
              <a:t>ازت</a:t>
            </a:r>
          </a:p>
          <a:p>
            <a:pPr algn="r" rtl="1"/>
            <a:r>
              <a:rPr lang="fa-IR" dirty="0"/>
              <a:t>نیترات </a:t>
            </a:r>
            <a:r>
              <a:rPr lang="fa-IR" dirty="0" smtClean="0"/>
              <a:t>سازی</a:t>
            </a:r>
          </a:p>
          <a:p>
            <a:pPr algn="r" rtl="1"/>
            <a:r>
              <a:rPr lang="fa-IR" dirty="0"/>
              <a:t>دی </a:t>
            </a:r>
            <a:r>
              <a:rPr lang="fa-IR" dirty="0" smtClean="0"/>
              <a:t>نیتریفیکاسیون</a:t>
            </a:r>
          </a:p>
          <a:p>
            <a:pPr algn="r" rtl="1"/>
            <a:r>
              <a:rPr lang="fa-IR" dirty="0"/>
              <a:t>جذب ترکیبات ازتی از </a:t>
            </a:r>
            <a:r>
              <a:rPr lang="fa-IR" dirty="0" smtClean="0"/>
              <a:t>خاک</a:t>
            </a:r>
          </a:p>
          <a:p>
            <a:pPr algn="r" rtl="1"/>
            <a:r>
              <a:rPr lang="fa-IR" dirty="0"/>
              <a:t>شیره </a:t>
            </a:r>
            <a:r>
              <a:rPr lang="fa-IR" dirty="0" smtClean="0"/>
              <a:t>پرورده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56509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16882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8358189" y="2649141"/>
            <a:ext cx="325516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/>
                <a:ea typeface="+mj-ea"/>
                <a:cs typeface="B Koodak"/>
              </a:rPr>
              <a:t>جلسه شانزدهم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j-ea"/>
              <a:cs typeface="B Koodak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43300" y="1716882"/>
            <a:ext cx="4635104" cy="379095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هورمونهای گیاهی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اکسینها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جیبرلینها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سیتوکینینها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اتیلن</a:t>
            </a: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B Koodak"/>
              </a:rPr>
              <a:t>اسید آبسیسیک</a:t>
            </a: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  <a:p>
            <a:pPr marL="342900" marR="0" lvl="0" indent="-342900" algn="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B Koodak"/>
            </a:endParaRPr>
          </a:p>
        </p:txBody>
      </p:sp>
    </p:spTree>
    <p:extLst>
      <p:ext uri="{BB962C8B-B14F-4D97-AF65-F5344CB8AC3E}">
        <p14:creationId xmlns:p14="http://schemas.microsoft.com/office/powerpoint/2010/main" val="542226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FD4D39-301C-42CF-8E8A-1F36CCF15B05}" type="slidenum">
              <a:rPr kumimoji="0" lang="fa-I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  <a:ea typeface="+mn-ea"/>
                <a:cs typeface="Tahoma" panose="020B060403050404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a-I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/>
              <a:ea typeface="+mn-ea"/>
              <a:cs typeface="Tahoma" panose="020B0604030504040204" pitchFamily="34" charset="0"/>
            </a:endParaRPr>
          </a:p>
        </p:txBody>
      </p:sp>
      <p:pic>
        <p:nvPicPr>
          <p:cNvPr id="61442" name="Picture 2" descr="F:\Ax\image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886" y="313509"/>
            <a:ext cx="11456125" cy="6283233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257801" y="609600"/>
            <a:ext cx="1790875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1000" b="1" i="0" u="none" strike="noStrike" kern="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IranNastaliq" pitchFamily="18" charset="0"/>
                <a:ea typeface="Tahoma" pitchFamily="34" charset="0"/>
                <a:cs typeface="IranNastaliq" pitchFamily="18" charset="0"/>
              </a:rPr>
              <a:t>با سپاس</a:t>
            </a:r>
            <a:endParaRPr kumimoji="0" lang="en-US" sz="11000" b="1" i="0" u="none" strike="noStrike" kern="0" cap="all" spc="0" normalizeH="0" baseline="0" noProof="0" dirty="0">
              <a:ln w="0"/>
              <a:solidFill>
                <a:srgbClr val="FFFF00"/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IranNastaliq" pitchFamily="18" charset="0"/>
              <a:ea typeface="Tahoma" pitchFamily="34" charset="0"/>
              <a:cs typeface="IranNastaliq" pitchFamily="18" charset="0"/>
            </a:endParaRPr>
          </a:p>
        </p:txBody>
      </p:sp>
      <p:pic>
        <p:nvPicPr>
          <p:cNvPr id="5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72200" y="173038"/>
            <a:ext cx="4495800" cy="3651250"/>
          </a:xfrm>
          <a:prstGeom prst="rect">
            <a:avLst/>
          </a:prstGeom>
          <a:noFill/>
        </p:spPr>
      </p:pic>
      <p:pic>
        <p:nvPicPr>
          <p:cNvPr id="6" name="Picture 2" descr="fallingleaves"/>
          <p:cNvPicPr>
            <a:picLocks noChangeAspect="1" noChangeArrowheads="1" noCrop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752600" y="2133600"/>
            <a:ext cx="4495800" cy="3651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2981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2">
      <a:majorFont>
        <a:latin typeface="Times New Roman"/>
        <a:ea typeface=""/>
        <a:cs typeface="B Koodak"/>
      </a:majorFont>
      <a:minorFont>
        <a:latin typeface="Times New Roman"/>
        <a:ea typeface=""/>
        <a:cs typeface="B Kooda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666</Words>
  <Application>Microsoft Office PowerPoint</Application>
  <PresentationFormat>Widescreen</PresentationFormat>
  <Paragraphs>182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B Koodak</vt:lpstr>
      <vt:lpstr>B Lotus</vt:lpstr>
      <vt:lpstr>IranNastaliq</vt:lpstr>
      <vt:lpstr>Tahoma</vt:lpstr>
      <vt:lpstr>Times New Roman</vt:lpstr>
      <vt:lpstr>Verdana</vt:lpstr>
      <vt:lpstr>Wingdings 2</vt:lpstr>
      <vt:lpstr>6_Default Design</vt:lpstr>
      <vt:lpstr>Aspect</vt:lpstr>
      <vt:lpstr>1_Aspect</vt:lpstr>
      <vt:lpstr>PowerPoint Presentation</vt:lpstr>
      <vt:lpstr>PowerPoint Presentation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44</cp:revision>
  <dcterms:created xsi:type="dcterms:W3CDTF">2018-10-17T16:42:56Z</dcterms:created>
  <dcterms:modified xsi:type="dcterms:W3CDTF">2018-12-05T19:19:08Z</dcterms:modified>
</cp:coreProperties>
</file>