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386E5-E7B4-449E-B7A9-CEE3F5CC727B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314038-FCD8-4BBC-AE9B-60559E142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047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EA4EBC-B8B6-408E-BAB1-D95B4EAC7E8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C209-98BC-4394-9E29-8E09FA498924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965F-DA77-46EA-BA6C-4E00A4CA4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190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C209-98BC-4394-9E29-8E09FA498924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965F-DA77-46EA-BA6C-4E00A4CA4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10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C209-98BC-4394-9E29-8E09FA498924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965F-DA77-46EA-BA6C-4E00A4CA4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289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C209-98BC-4394-9E29-8E09FA498924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965F-DA77-46EA-BA6C-4E00A4CA4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70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C209-98BC-4394-9E29-8E09FA498924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965F-DA77-46EA-BA6C-4E00A4CA4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853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C209-98BC-4394-9E29-8E09FA498924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965F-DA77-46EA-BA6C-4E00A4CA4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5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C209-98BC-4394-9E29-8E09FA498924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965F-DA77-46EA-BA6C-4E00A4CA4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930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C209-98BC-4394-9E29-8E09FA498924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965F-DA77-46EA-BA6C-4E00A4CA4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71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C209-98BC-4394-9E29-8E09FA498924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965F-DA77-46EA-BA6C-4E00A4CA4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270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C209-98BC-4394-9E29-8E09FA498924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965F-DA77-46EA-BA6C-4E00A4CA4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78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C209-98BC-4394-9E29-8E09FA498924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3965F-DA77-46EA-BA6C-4E00A4CA4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873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CC209-98BC-4394-9E29-8E09FA498924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3965F-DA77-46EA-BA6C-4E00A4CA4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432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image" Target="../media/image5.jpe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10.png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20.wmf"/><Relationship Id="rId3" Type="http://schemas.openxmlformats.org/officeDocument/2006/relationships/image" Target="../media/image21.wmf"/><Relationship Id="rId7" Type="http://schemas.openxmlformats.org/officeDocument/2006/relationships/image" Target="../media/image17.wmf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9.wmf"/><Relationship Id="rId5" Type="http://schemas.openxmlformats.org/officeDocument/2006/relationships/image" Target="../media/image16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1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812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Group 12"/>
          <p:cNvGrpSpPr>
            <a:grpSpLocks/>
          </p:cNvGrpSpPr>
          <p:nvPr/>
        </p:nvGrpSpPr>
        <p:grpSpPr bwMode="auto">
          <a:xfrm>
            <a:off x="-1295400" y="2514600"/>
            <a:ext cx="8839200" cy="3124200"/>
            <a:chOff x="-76200" y="2362200"/>
            <a:chExt cx="8839200" cy="3124200"/>
          </a:xfrm>
        </p:grpSpPr>
        <p:pic>
          <p:nvPicPr>
            <p:cNvPr id="5127" name="Picture 6" descr="reciprocal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2501768"/>
              <a:ext cx="8382000" cy="2984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-76200" y="2362200"/>
              <a:ext cx="4343400" cy="3124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5124" name="TextBox 3"/>
          <p:cNvSpPr txBox="1">
            <a:spLocks noChangeArrowheads="1"/>
          </p:cNvSpPr>
          <p:nvPr/>
        </p:nvSpPr>
        <p:spPr bwMode="auto">
          <a:xfrm>
            <a:off x="609600" y="1524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Comic Sans MS" pitchFamily="66" charset="0"/>
              </a:rPr>
              <a:t>RECIPROCAL LATTICE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381000" y="914400"/>
            <a:ext cx="4724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>
                <a:latin typeface="Comic Sans MS" pitchFamily="66" charset="0"/>
              </a:rPr>
              <a:t>The orientation of a plane is defined by the direction of a normal to the plane: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4267200" y="1905000"/>
          <a:ext cx="17367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4" imgW="723600" imgH="253800" progId="Equation.3">
                  <p:embed/>
                </p:oleObj>
              </mc:Choice>
              <mc:Fallback>
                <p:oleObj name="Equation" r:id="rId4" imgW="7236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1905000"/>
                        <a:ext cx="1736725" cy="6096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hlink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182218-AAAF-40D5-829D-970587D9CA3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6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3"/>
          <p:cNvSpPr txBox="1">
            <a:spLocks noChangeArrowheads="1"/>
          </p:cNvSpPr>
          <p:nvPr/>
        </p:nvSpPr>
        <p:spPr bwMode="auto">
          <a:xfrm>
            <a:off x="609600" y="1524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Comic Sans MS" pitchFamily="66" charset="0"/>
              </a:rPr>
              <a:t>RECIPROCAL LATTICE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C49141-FA0D-4826-88ED-414586B591D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6150" name="Picture 7" descr="reciprocal1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31850"/>
            <a:ext cx="4718050" cy="36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 descr="reciprocal1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429000"/>
            <a:ext cx="4114800" cy="340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2" name="Rectangle 9"/>
          <p:cNvSpPr>
            <a:spLocks noChangeArrowheads="1"/>
          </p:cNvSpPr>
          <p:nvPr/>
        </p:nvSpPr>
        <p:spPr bwMode="auto">
          <a:xfrm>
            <a:off x="533400" y="685800"/>
            <a:ext cx="3810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GB" b="1" i="1">
                <a:latin typeface="Comic Sans MS" pitchFamily="66" charset="0"/>
              </a:rPr>
              <a:t>d</a:t>
            </a:r>
            <a:r>
              <a:rPr lang="en-GB" b="1" i="1" baseline="-25000">
                <a:latin typeface="Comic Sans MS" pitchFamily="66" charset="0"/>
              </a:rPr>
              <a:t>hkl</a:t>
            </a:r>
            <a:r>
              <a:rPr lang="en-GB">
                <a:latin typeface="Comic Sans MS" pitchFamily="66" charset="0"/>
              </a:rPr>
              <a:t> vectors in the direct space</a:t>
            </a: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4953000" y="3048000"/>
            <a:ext cx="4419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GB" b="1" i="1">
                <a:latin typeface="Comic Sans MS" pitchFamily="66" charset="0"/>
              </a:rPr>
              <a:t>d*</a:t>
            </a:r>
            <a:r>
              <a:rPr lang="en-GB" b="1" i="1" baseline="-25000">
                <a:latin typeface="Comic Sans MS" pitchFamily="66" charset="0"/>
              </a:rPr>
              <a:t>hkl</a:t>
            </a:r>
            <a:r>
              <a:rPr lang="en-GB">
                <a:latin typeface="Comic Sans MS" pitchFamily="66" charset="0"/>
              </a:rPr>
              <a:t> vectors in the reciprocal space</a:t>
            </a:r>
          </a:p>
        </p:txBody>
      </p:sp>
      <p:graphicFrame>
        <p:nvGraphicFramePr>
          <p:cNvPr id="9" name="Object 3"/>
          <p:cNvGraphicFramePr>
            <a:graphicFrameLocks noChangeAspect="1"/>
          </p:cNvGraphicFramePr>
          <p:nvPr/>
        </p:nvGraphicFramePr>
        <p:xfrm>
          <a:off x="3140075" y="5165725"/>
          <a:ext cx="1584325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5" imgW="660240" imgH="457200" progId="Equation.3">
                  <p:embed/>
                </p:oleObj>
              </mc:Choice>
              <mc:Fallback>
                <p:oleObj name="Equation" r:id="rId5" imgW="66024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0075" y="5165725"/>
                        <a:ext cx="1584325" cy="109855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hlink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4495800" y="838200"/>
          <a:ext cx="17367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Equation" r:id="rId7" imgW="723600" imgH="253800" progId="Equation.3">
                  <p:embed/>
                </p:oleObj>
              </mc:Choice>
              <mc:Fallback>
                <p:oleObj name="Equation" r:id="rId7" imgW="7236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838200"/>
                        <a:ext cx="1736725" cy="6096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hlink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4" name="Rectangle 9"/>
          <p:cNvSpPr>
            <a:spLocks noChangeArrowheads="1"/>
          </p:cNvSpPr>
          <p:nvPr/>
        </p:nvSpPr>
        <p:spPr bwMode="auto">
          <a:xfrm>
            <a:off x="6324600" y="914400"/>
            <a:ext cx="76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GB" sz="2400">
                <a:latin typeface="Times New Roman" pitchFamily="18" charset="0"/>
                <a:cs typeface="Times New Roman" pitchFamily="18" charset="0"/>
              </a:rPr>
              <a:t>[Å]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0" y="5486400"/>
            <a:ext cx="1066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GB" sz="2400">
                <a:latin typeface="Times New Roman" pitchFamily="18" charset="0"/>
                <a:cs typeface="Times New Roman" pitchFamily="18" charset="0"/>
              </a:rPr>
              <a:t>[1/Å]</a:t>
            </a:r>
          </a:p>
        </p:txBody>
      </p:sp>
    </p:spTree>
    <p:extLst>
      <p:ext uri="{BB962C8B-B14F-4D97-AF65-F5344CB8AC3E}">
        <p14:creationId xmlns:p14="http://schemas.microsoft.com/office/powerpoint/2010/main" val="205040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Box 3"/>
          <p:cNvSpPr txBox="1">
            <a:spLocks noChangeArrowheads="1"/>
          </p:cNvSpPr>
          <p:nvPr/>
        </p:nvSpPr>
        <p:spPr bwMode="auto">
          <a:xfrm>
            <a:off x="609600" y="1524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Comic Sans MS" pitchFamily="66" charset="0"/>
              </a:rPr>
              <a:t>RECIPROCAL LATTICE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A9A10-2397-453E-97C3-4C37BE2665B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58372" name="Picture 8" descr="reciprocal1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819400"/>
            <a:ext cx="4114800" cy="340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457200" y="762000"/>
            <a:ext cx="7086600" cy="521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>
                <a:latin typeface="Comic Sans MS" pitchFamily="66" charset="0"/>
              </a:rPr>
              <a:t>The reciprocal lattice is periodic.</a:t>
            </a:r>
          </a:p>
          <a:p>
            <a:pPr eaLnBrk="0" hangingPunct="0">
              <a:spcBef>
                <a:spcPts val="600"/>
              </a:spcBef>
            </a:pPr>
            <a:r>
              <a:rPr lang="en-GB">
                <a:latin typeface="Comic Sans MS" pitchFamily="66" charset="0"/>
              </a:rPr>
              <a:t>Therefore, we should be able to define the reciprocal unit cell:</a:t>
            </a:r>
          </a:p>
          <a:p>
            <a:pPr eaLnBrk="0" hangingPunct="0"/>
            <a:endParaRPr lang="en-GB">
              <a:latin typeface="Comic Sans MS" pitchFamily="66" charset="0"/>
            </a:endParaRPr>
          </a:p>
          <a:p>
            <a:pPr eaLnBrk="0" hangingPunct="0"/>
            <a:r>
              <a:rPr lang="en-GB" sz="2400">
                <a:latin typeface="Comic Sans MS" pitchFamily="66" charset="0"/>
              </a:rPr>
              <a:t>	</a:t>
            </a:r>
            <a:r>
              <a:rPr lang="en-GB" sz="24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sz="2400" b="1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GB" sz="2400" b="1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GB" sz="240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400" b="1" i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GB" sz="2400" b="1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GB" sz="240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400" b="1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GB" sz="2400" b="1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GB" sz="240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0" hangingPunct="0">
              <a:spcBef>
                <a:spcPts val="1800"/>
              </a:spcBef>
            </a:pPr>
            <a:r>
              <a:rPr lang="en-GB">
                <a:latin typeface="Comic Sans MS" pitchFamily="66" charset="0"/>
              </a:rPr>
              <a:t>such that any vector in the lattice can be described as</a:t>
            </a:r>
          </a:p>
          <a:p>
            <a:pPr algn="ctr" eaLnBrk="0" hangingPunct="0"/>
            <a:endParaRPr lang="en-GB" sz="1000">
              <a:latin typeface="Comic Sans MS" pitchFamily="66" charset="0"/>
            </a:endParaRPr>
          </a:p>
          <a:p>
            <a:pPr eaLnBrk="0" hangingPunct="0">
              <a:spcBef>
                <a:spcPct val="30000"/>
              </a:spcBef>
            </a:pPr>
            <a:r>
              <a:rPr lang="en-GB" sz="2400" b="1" i="1">
                <a:latin typeface="Comic Sans MS" pitchFamily="66" charset="0"/>
              </a:rPr>
              <a:t>	</a:t>
            </a:r>
            <a:r>
              <a:rPr lang="en-GB" sz="2400" b="1" i="1">
                <a:latin typeface="Times New Roman" pitchFamily="18" charset="0"/>
                <a:cs typeface="Times New Roman" pitchFamily="18" charset="0"/>
              </a:rPr>
              <a:t>d*</a:t>
            </a:r>
            <a:r>
              <a:rPr lang="en-GB" sz="2400" b="1" i="1" baseline="-25000">
                <a:latin typeface="Times New Roman" pitchFamily="18" charset="0"/>
                <a:cs typeface="Times New Roman" pitchFamily="18" charset="0"/>
              </a:rPr>
              <a:t>hkl</a:t>
            </a:r>
            <a:r>
              <a:rPr lang="en-GB" sz="240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GB" sz="2400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GB" sz="2400" b="1" i="1">
                <a:latin typeface="Times New Roman" pitchFamily="18" charset="0"/>
                <a:cs typeface="Times New Roman" pitchFamily="18" charset="0"/>
              </a:rPr>
              <a:t>a*</a:t>
            </a:r>
            <a:r>
              <a:rPr lang="en-GB" sz="240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GB" sz="2400" i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GB" sz="2400" b="1" i="1">
                <a:latin typeface="Times New Roman" pitchFamily="18" charset="0"/>
                <a:cs typeface="Times New Roman" pitchFamily="18" charset="0"/>
              </a:rPr>
              <a:t>b*</a:t>
            </a:r>
            <a:r>
              <a:rPr lang="en-GB" sz="240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GB" sz="24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GB" sz="2400" b="1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GB" sz="2400" b="1">
                <a:latin typeface="Times New Roman" pitchFamily="18" charset="0"/>
                <a:cs typeface="Times New Roman" pitchFamily="18" charset="0"/>
              </a:rPr>
              <a:t>*</a:t>
            </a:r>
          </a:p>
          <a:p>
            <a:pPr eaLnBrk="0" hangingPunct="0">
              <a:spcBef>
                <a:spcPct val="30000"/>
              </a:spcBef>
            </a:pPr>
            <a:endParaRPr lang="en-GB" sz="2400" b="1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30000"/>
              </a:spcBef>
            </a:pPr>
            <a:endParaRPr lang="en-GB" sz="2400" b="1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30000"/>
              </a:spcBef>
            </a:pPr>
            <a:endParaRPr lang="en-GB" sz="2400" b="1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30000"/>
              </a:spcBef>
            </a:pPr>
            <a:endParaRPr lang="en-GB" sz="2400" b="1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ts val="1800"/>
              </a:spcBef>
            </a:pPr>
            <a:r>
              <a:rPr lang="en-GB">
                <a:latin typeface="Comic Sans MS" pitchFamily="66" charset="0"/>
              </a:rPr>
              <a:t>Now let’s see how the reciprocal lattice</a:t>
            </a:r>
          </a:p>
          <a:p>
            <a:pPr eaLnBrk="0" hangingPunct="0"/>
            <a:r>
              <a:rPr lang="en-GB">
                <a:latin typeface="Comic Sans MS" pitchFamily="66" charset="0"/>
              </a:rPr>
              <a:t>is related to the diffraction pattern</a:t>
            </a:r>
          </a:p>
        </p:txBody>
      </p:sp>
    </p:spTree>
    <p:extLst>
      <p:ext uri="{BB962C8B-B14F-4D97-AF65-F5344CB8AC3E}">
        <p14:creationId xmlns:p14="http://schemas.microsoft.com/office/powerpoint/2010/main" val="1379537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 rot="900000">
            <a:off x="2590800" y="3408363"/>
            <a:ext cx="6564313" cy="6753225"/>
            <a:chOff x="609600" y="0"/>
            <a:chExt cx="7924800" cy="8153400"/>
          </a:xfrm>
        </p:grpSpPr>
        <p:pic>
          <p:nvPicPr>
            <p:cNvPr id="717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175" y="0"/>
              <a:ext cx="7867650" cy="776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08755" y="4570693"/>
              <a:ext cx="7924799" cy="35822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7174" name="TextBox 3"/>
          <p:cNvSpPr txBox="1">
            <a:spLocks noChangeArrowheads="1"/>
          </p:cNvSpPr>
          <p:nvPr/>
        </p:nvSpPr>
        <p:spPr bwMode="auto">
          <a:xfrm>
            <a:off x="609600" y="1524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Comic Sans MS" pitchFamily="66" charset="0"/>
              </a:rPr>
              <a:t>Why Use The Reciprocal Space?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F32C70-2AA9-4B1B-8401-EE8EAF24B03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609600" y="838200"/>
            <a:ext cx="708660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>
                <a:latin typeface="Comic Sans MS" pitchFamily="66" charset="0"/>
              </a:rPr>
              <a:t>Think about the Bragg law:</a:t>
            </a:r>
          </a:p>
          <a:p>
            <a:pPr eaLnBrk="0" hangingPunct="0"/>
            <a:endParaRPr lang="en-GB">
              <a:latin typeface="Comic Sans MS" pitchFamily="66" charset="0"/>
            </a:endParaRPr>
          </a:p>
          <a:p>
            <a:pPr eaLnBrk="0" hangingPunct="0"/>
            <a:r>
              <a:rPr lang="en-GB">
                <a:latin typeface="Comic Sans MS" pitchFamily="66" charset="0"/>
              </a:rPr>
              <a:t>	</a:t>
            </a:r>
          </a:p>
          <a:p>
            <a:pPr eaLnBrk="0" hangingPunct="0"/>
            <a:r>
              <a:rPr lang="en-GB">
                <a:latin typeface="Comic Sans MS" pitchFamily="66" charset="0"/>
              </a:rPr>
              <a:t>What do we measure experimentally?</a:t>
            </a:r>
          </a:p>
          <a:p>
            <a:pPr eaLnBrk="0" hangingPunct="0"/>
            <a:endParaRPr lang="en-GB">
              <a:latin typeface="Comic Sans MS" pitchFamily="66" charset="0"/>
            </a:endParaRPr>
          </a:p>
          <a:p>
            <a:pPr eaLnBrk="0" hangingPunct="0"/>
            <a:endParaRPr lang="en-GB">
              <a:latin typeface="Comic Sans MS" pitchFamily="66" charset="0"/>
            </a:endParaRPr>
          </a:p>
          <a:p>
            <a:pPr eaLnBrk="0" hangingPunct="0"/>
            <a:endParaRPr lang="en-GB">
              <a:latin typeface="Comic Sans MS" pitchFamily="66" charset="0"/>
            </a:endParaRPr>
          </a:p>
          <a:p>
            <a:pPr eaLnBrk="0" hangingPunct="0"/>
            <a:endParaRPr lang="en-GB">
              <a:latin typeface="Comic Sans MS" pitchFamily="66" charset="0"/>
            </a:endParaRPr>
          </a:p>
          <a:p>
            <a:pPr eaLnBrk="0" hangingPunct="0"/>
            <a:endParaRPr lang="en-GB">
              <a:latin typeface="Comic Sans MS" pitchFamily="66" charset="0"/>
            </a:endParaRPr>
          </a:p>
          <a:p>
            <a:pPr eaLnBrk="0" hangingPunct="0"/>
            <a:endParaRPr lang="en-GB">
              <a:latin typeface="Comic Sans MS" pitchFamily="66" charset="0"/>
            </a:endParaRPr>
          </a:p>
          <a:p>
            <a:pPr eaLnBrk="0" hangingPunct="0"/>
            <a:r>
              <a:rPr lang="en-GB" u="sng">
                <a:latin typeface="Comic Sans MS" pitchFamily="66" charset="0"/>
              </a:rPr>
              <a:t>Angles</a:t>
            </a:r>
            <a:r>
              <a:rPr lang="en-GB">
                <a:latin typeface="Comic Sans MS" pitchFamily="66" charset="0"/>
              </a:rPr>
              <a:t> at which diffraction</a:t>
            </a:r>
          </a:p>
          <a:p>
            <a:pPr eaLnBrk="0" hangingPunct="0"/>
            <a:r>
              <a:rPr lang="en-GB">
                <a:latin typeface="Comic Sans MS" pitchFamily="66" charset="0"/>
              </a:rPr>
              <a:t>maxima are observed</a:t>
            </a:r>
          </a:p>
          <a:p>
            <a:pPr eaLnBrk="0" hangingPunct="0"/>
            <a:endParaRPr lang="en-GB">
              <a:latin typeface="Comic Sans MS" pitchFamily="66" charset="0"/>
            </a:endParaRPr>
          </a:p>
          <a:p>
            <a:pPr eaLnBrk="0" hangingPunct="0"/>
            <a:endParaRPr lang="en-GB">
              <a:latin typeface="Comic Sans MS" pitchFamily="66" charset="0"/>
            </a:endParaRP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3749675" y="914400"/>
          <a:ext cx="21939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Equation" r:id="rId4" imgW="965160" imgH="228600" progId="Equation.3">
                  <p:embed/>
                </p:oleObj>
              </mc:Choice>
              <mc:Fallback>
                <p:oleObj name="Equation" r:id="rId4" imgW="965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9675" y="914400"/>
                        <a:ext cx="2193925" cy="5207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3333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1801813" y="2133600"/>
          <a:ext cx="5284787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6" imgW="2323800" imgH="482400" progId="Equation.3">
                  <p:embed/>
                </p:oleObj>
              </mc:Choice>
              <mc:Fallback>
                <p:oleObj name="Equation" r:id="rId6" imgW="23238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1813" y="2133600"/>
                        <a:ext cx="5284787" cy="109855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3333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1800225" y="2133600"/>
          <a:ext cx="3754438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Equation" r:id="rId8" imgW="1650960" imgH="482400" progId="Equation.3">
                  <p:embed/>
                </p:oleObj>
              </mc:Choice>
              <mc:Fallback>
                <p:oleObj name="Equation" r:id="rId8" imgW="16509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0225" y="2133600"/>
                        <a:ext cx="3754438" cy="109855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3333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457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Group 23"/>
          <p:cNvGrpSpPr>
            <a:grpSpLocks/>
          </p:cNvGrpSpPr>
          <p:nvPr/>
        </p:nvGrpSpPr>
        <p:grpSpPr bwMode="auto">
          <a:xfrm>
            <a:off x="-806450" y="500063"/>
            <a:ext cx="7877175" cy="8105775"/>
            <a:chOff x="-806593" y="500355"/>
            <a:chExt cx="7877605" cy="8104842"/>
          </a:xfrm>
        </p:grpSpPr>
        <p:grpSp>
          <p:nvGrpSpPr>
            <p:cNvPr id="8199" name="Group 6"/>
            <p:cNvGrpSpPr>
              <a:grpSpLocks noChangeAspect="1"/>
            </p:cNvGrpSpPr>
            <p:nvPr/>
          </p:nvGrpSpPr>
          <p:grpSpPr bwMode="auto">
            <a:xfrm rot="900000">
              <a:off x="-806593" y="500355"/>
              <a:ext cx="7877605" cy="8104842"/>
              <a:chOff x="609600" y="0"/>
              <a:chExt cx="7924800" cy="8153400"/>
            </a:xfrm>
          </p:grpSpPr>
          <p:pic>
            <p:nvPicPr>
              <p:cNvPr id="8206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8175" y="0"/>
                <a:ext cx="7867650" cy="7762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Rectangle 8"/>
              <p:cNvSpPr/>
              <p:nvPr/>
            </p:nvSpPr>
            <p:spPr>
              <a:xfrm>
                <a:off x="608735" y="4571580"/>
                <a:ext cx="7924801" cy="35816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8200" name="Rectangle 11"/>
            <p:cNvSpPr>
              <a:spLocks noChangeArrowheads="1"/>
            </p:cNvSpPr>
            <p:nvPr/>
          </p:nvSpPr>
          <p:spPr bwMode="auto">
            <a:xfrm>
              <a:off x="5486400" y="2590800"/>
              <a:ext cx="533400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GB" sz="24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rot="5400000">
              <a:off x="5065962" y="2781329"/>
              <a:ext cx="839691" cy="1587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02" name="Rectangle 11"/>
            <p:cNvSpPr>
              <a:spLocks noChangeArrowheads="1"/>
            </p:cNvSpPr>
            <p:nvPr/>
          </p:nvSpPr>
          <p:spPr bwMode="auto">
            <a:xfrm>
              <a:off x="1981200" y="2209800"/>
              <a:ext cx="533400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GB" sz="24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GB" sz="2400" b="1" baseline="-2500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GB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03" name="Rectangle 11"/>
            <p:cNvSpPr>
              <a:spLocks noChangeArrowheads="1"/>
            </p:cNvSpPr>
            <p:nvPr/>
          </p:nvSpPr>
          <p:spPr bwMode="auto">
            <a:xfrm>
              <a:off x="4267200" y="2129135"/>
              <a:ext cx="533400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GB" sz="24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GB" sz="2400" b="1" baseline="-2500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GB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04" name="Rectangle 11"/>
            <p:cNvSpPr>
              <a:spLocks noChangeArrowheads="1"/>
            </p:cNvSpPr>
            <p:nvPr/>
          </p:nvSpPr>
          <p:spPr bwMode="auto">
            <a:xfrm>
              <a:off x="4419600" y="2788920"/>
              <a:ext cx="533400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GB" sz="20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</a:t>
              </a:r>
              <a:endParaRPr lang="en-GB" sz="20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3276680" y="3200381"/>
              <a:ext cx="2209921" cy="158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609600" y="1524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Comic Sans MS" pitchFamily="66" charset="0"/>
              </a:rPr>
              <a:t>Why Use The Reciprocal Space?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61251A-7A1B-43D6-ABA1-7E48FC8CC68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8198" name="Rectangle 11"/>
          <p:cNvSpPr>
            <a:spLocks noChangeArrowheads="1"/>
          </p:cNvSpPr>
          <p:nvPr/>
        </p:nvSpPr>
        <p:spPr bwMode="auto">
          <a:xfrm>
            <a:off x="457200" y="5562600"/>
            <a:ext cx="7086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>
                <a:latin typeface="Comic Sans MS" pitchFamily="66" charset="0"/>
              </a:rPr>
              <a:t>The experimental measurement is directly related to </a:t>
            </a:r>
            <a:r>
              <a:rPr lang="en-GB" i="1">
                <a:latin typeface="Comic Sans MS" pitchFamily="66" charset="0"/>
              </a:rPr>
              <a:t>d*</a:t>
            </a:r>
            <a:r>
              <a:rPr lang="en-GB" i="1" baseline="-25000">
                <a:latin typeface="Comic Sans MS" pitchFamily="66" charset="0"/>
              </a:rPr>
              <a:t>hkl</a:t>
            </a:r>
            <a:r>
              <a:rPr lang="en-GB">
                <a:latin typeface="Comic Sans MS" pitchFamily="66" charset="0"/>
              </a:rPr>
              <a:t>  OR</a:t>
            </a:r>
            <a:endParaRPr lang="en-GB" i="1" baseline="-25000">
              <a:latin typeface="Comic Sans MS" pitchFamily="66" charset="0"/>
            </a:endParaRPr>
          </a:p>
          <a:p>
            <a:pPr eaLnBrk="0" hangingPunct="0">
              <a:spcBef>
                <a:spcPts val="1200"/>
              </a:spcBef>
            </a:pPr>
            <a:r>
              <a:rPr lang="en-GB">
                <a:latin typeface="Comic Sans MS" pitchFamily="66" charset="0"/>
              </a:rPr>
              <a:t>The detector is scanning for the reciprocal lattice points </a:t>
            </a:r>
            <a:r>
              <a:rPr lang="en-GB" i="1">
                <a:latin typeface="Comic Sans MS" pitchFamily="66" charset="0"/>
              </a:rPr>
              <a:t>d*</a:t>
            </a:r>
            <a:r>
              <a:rPr lang="en-GB" i="1" baseline="-25000">
                <a:latin typeface="Comic Sans MS" pitchFamily="66" charset="0"/>
              </a:rPr>
              <a:t>hkl</a:t>
            </a:r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5105400" y="4038600"/>
          <a:ext cx="340836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4" imgW="1498320" imgH="431640" progId="Equation.3">
                  <p:embed/>
                </p:oleObj>
              </mc:Choice>
              <mc:Fallback>
                <p:oleObj name="Equation" r:id="rId4" imgW="14983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4038600"/>
                        <a:ext cx="3408363" cy="98425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3333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541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Box 3"/>
          <p:cNvSpPr txBox="1">
            <a:spLocks noChangeArrowheads="1"/>
          </p:cNvSpPr>
          <p:nvPr/>
        </p:nvSpPr>
        <p:spPr bwMode="auto">
          <a:xfrm>
            <a:off x="609600" y="1524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Comic Sans MS" pitchFamily="66" charset="0"/>
              </a:rPr>
              <a:t>Why Use The Reciprocal Space?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9DA8BF-1253-4BDF-A77A-6BFA3880479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9396" name="Rectangle 11"/>
          <p:cNvSpPr>
            <a:spLocks noChangeArrowheads="1"/>
          </p:cNvSpPr>
          <p:nvPr/>
        </p:nvSpPr>
        <p:spPr bwMode="auto">
          <a:xfrm>
            <a:off x="914400" y="6096000"/>
            <a:ext cx="3429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>
                <a:latin typeface="Comic Sans MS" pitchFamily="66" charset="0"/>
              </a:rPr>
              <a:t>Diffraction from a single Xtal</a:t>
            </a:r>
          </a:p>
        </p:txBody>
      </p:sp>
      <p:sp>
        <p:nvSpPr>
          <p:cNvPr id="16" name="Rectangle 14"/>
          <p:cNvSpPr txBox="1">
            <a:spLocks noChangeArrowheads="1"/>
          </p:cNvSpPr>
          <p:nvPr/>
        </p:nvSpPr>
        <p:spPr bwMode="auto">
          <a:xfrm>
            <a:off x="457200" y="838200"/>
            <a:ext cx="533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20000"/>
              </a:spcBef>
              <a:buClr>
                <a:srgbClr val="FF0000"/>
              </a:buClr>
              <a:buSzPct val="120000"/>
              <a:buFont typeface="Wingdings" pitchFamily="2" charset="2"/>
              <a:buChar char="§"/>
            </a:pPr>
            <a:r>
              <a:rPr lang="en-GB" sz="2000">
                <a:latin typeface="Comic Sans MS" pitchFamily="66" charset="0"/>
              </a:rPr>
              <a:t>A diffraction pattern is not a direct representation of the crystal lattice</a:t>
            </a:r>
          </a:p>
          <a:p>
            <a:pPr>
              <a:spcBef>
                <a:spcPct val="20000"/>
              </a:spcBef>
              <a:buClr>
                <a:srgbClr val="FF0000"/>
              </a:buClr>
              <a:buSzPct val="120000"/>
              <a:buFont typeface="Wingdings" pitchFamily="2" charset="2"/>
              <a:buChar char="§"/>
            </a:pPr>
            <a:r>
              <a:rPr lang="en-GB" sz="2000">
                <a:latin typeface="Comic Sans MS" pitchFamily="66" charset="0"/>
              </a:rPr>
              <a:t>The diffraction pattern is a representation of the </a:t>
            </a:r>
            <a:r>
              <a:rPr lang="en-GB" sz="2000" b="1" u="sng">
                <a:latin typeface="Comic Sans MS" pitchFamily="66" charset="0"/>
              </a:rPr>
              <a:t>reciprocal lattice</a:t>
            </a:r>
          </a:p>
          <a:p>
            <a:pPr>
              <a:spcBef>
                <a:spcPct val="20000"/>
              </a:spcBef>
              <a:buClr>
                <a:srgbClr val="FF0000"/>
              </a:buClr>
              <a:buSzPct val="120000"/>
              <a:buFont typeface="Wingdings" pitchFamily="2" charset="2"/>
              <a:buChar char="§"/>
            </a:pPr>
            <a:endParaRPr lang="en-GB" sz="2000" b="1" i="1">
              <a:latin typeface="Comic Sans MS" pitchFamily="66" charset="0"/>
            </a:endParaRPr>
          </a:p>
          <a:p>
            <a:pPr>
              <a:spcBef>
                <a:spcPct val="20000"/>
              </a:spcBef>
              <a:buClr>
                <a:srgbClr val="FF0000"/>
              </a:buClr>
              <a:buSzPct val="120000"/>
              <a:buFont typeface="Wingdings" pitchFamily="2" charset="2"/>
              <a:buChar char="§"/>
            </a:pPr>
            <a:endParaRPr lang="en-GB" sz="2000">
              <a:latin typeface="Comic Sans MS" pitchFamily="66" charset="0"/>
            </a:endParaRPr>
          </a:p>
          <a:p>
            <a:pPr>
              <a:spcBef>
                <a:spcPct val="20000"/>
              </a:spcBef>
              <a:buClr>
                <a:srgbClr val="FF0000"/>
              </a:buClr>
              <a:buSzPct val="120000"/>
              <a:buFont typeface="Wingdings" pitchFamily="2" charset="2"/>
              <a:buChar char="§"/>
            </a:pPr>
            <a:r>
              <a:rPr lang="en-GB" sz="2000">
                <a:latin typeface="Comic Sans MS" pitchFamily="66" charset="0"/>
              </a:rPr>
              <a:t>In order to find the reciprocal lattice,</a:t>
            </a:r>
          </a:p>
          <a:p>
            <a:pPr>
              <a:spcBef>
                <a:spcPct val="20000"/>
              </a:spcBef>
              <a:buClr>
                <a:srgbClr val="FF0000"/>
              </a:buClr>
              <a:buSzPct val="120000"/>
            </a:pPr>
            <a:r>
              <a:rPr lang="en-GB" sz="2000">
                <a:latin typeface="Comic Sans MS" pitchFamily="66" charset="0"/>
              </a:rPr>
              <a:t>	the diffraction pattern can be </a:t>
            </a:r>
            <a:r>
              <a:rPr lang="en-GB" sz="2000" b="1" u="sng">
                <a:latin typeface="Comic Sans MS" pitchFamily="66" charset="0"/>
              </a:rPr>
              <a:t>indexed</a:t>
            </a:r>
          </a:p>
        </p:txBody>
      </p:sp>
      <p:pic>
        <p:nvPicPr>
          <p:cNvPr id="59398" name="Picture 15" descr="ed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414588"/>
            <a:ext cx="2971800" cy="383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Straight Arrow Connector 25"/>
          <p:cNvCxnSpPr/>
          <p:nvPr/>
        </p:nvCxnSpPr>
        <p:spPr>
          <a:xfrm flipV="1">
            <a:off x="4343400" y="5562600"/>
            <a:ext cx="1143000" cy="5334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44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Box 3"/>
          <p:cNvSpPr txBox="1">
            <a:spLocks noChangeArrowheads="1"/>
          </p:cNvSpPr>
          <p:nvPr/>
        </p:nvSpPr>
        <p:spPr bwMode="auto">
          <a:xfrm>
            <a:off x="609600" y="1524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Comic Sans MS" pitchFamily="66" charset="0"/>
              </a:rPr>
              <a:t>INDEXING PROCEDURE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F630F-F539-4995-8145-ABAA68F9B71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1600200" y="914400"/>
            <a:ext cx="5791200" cy="514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ts val="0"/>
              </a:spcBef>
              <a:defRPr/>
            </a:pPr>
            <a:r>
              <a:rPr lang="en-GB" u="sng" dirty="0">
                <a:latin typeface="Comic Sans MS" pitchFamily="66" charset="0"/>
              </a:rPr>
              <a:t>To index a diffraction pattern</a:t>
            </a:r>
            <a:r>
              <a:rPr lang="en-GB" dirty="0">
                <a:latin typeface="Comic Sans MS" pitchFamily="66" charset="0"/>
              </a:rPr>
              <a:t> means:</a:t>
            </a:r>
          </a:p>
          <a:p>
            <a:pPr eaLnBrk="0" hangingPunct="0">
              <a:spcBef>
                <a:spcPts val="0"/>
              </a:spcBef>
              <a:defRPr/>
            </a:pPr>
            <a:endParaRPr lang="en-GB" dirty="0">
              <a:latin typeface="Comic Sans MS" pitchFamily="66" charset="0"/>
            </a:endParaRPr>
          </a:p>
          <a:p>
            <a:pPr marL="228600" eaLnBrk="0" hangingPunct="0">
              <a:spcBef>
                <a:spcPts val="0"/>
              </a:spcBef>
              <a:defRPr/>
            </a:pPr>
            <a:r>
              <a:rPr lang="en-GB" dirty="0">
                <a:latin typeface="Comic Sans MS" pitchFamily="66" charset="0"/>
              </a:rPr>
              <a:t>to find </a:t>
            </a:r>
            <a:r>
              <a:rPr lang="en-GB" dirty="0">
                <a:latin typeface="Comic Sans MS" pitchFamily="66" charset="0"/>
              </a:rPr>
              <a:t>such a basis (</a:t>
            </a:r>
            <a:r>
              <a:rPr lang="en-GB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a*</a:t>
            </a:r>
            <a:r>
              <a:rPr lang="en-GB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GB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b*</a:t>
            </a:r>
            <a:r>
              <a:rPr lang="en-GB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GB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c*</a:t>
            </a:r>
            <a:r>
              <a:rPr lang="en-GB" dirty="0">
                <a:latin typeface="Comic Sans MS" pitchFamily="66" charset="0"/>
              </a:rPr>
              <a:t>) </a:t>
            </a:r>
            <a:r>
              <a:rPr lang="en-GB" dirty="0">
                <a:latin typeface="Comic Sans MS" pitchFamily="66" charset="0"/>
              </a:rPr>
              <a:t>that</a:t>
            </a:r>
          </a:p>
          <a:p>
            <a:pPr marL="228600" eaLnBrk="0" hangingPunct="0">
              <a:spcBef>
                <a:spcPts val="0"/>
              </a:spcBef>
              <a:defRPr/>
            </a:pPr>
            <a:r>
              <a:rPr lang="en-GB" dirty="0">
                <a:latin typeface="Comic Sans MS" pitchFamily="66" charset="0"/>
              </a:rPr>
              <a:t>all </a:t>
            </a:r>
            <a:r>
              <a:rPr lang="en-GB" dirty="0">
                <a:latin typeface="Comic Sans MS" pitchFamily="66" charset="0"/>
              </a:rPr>
              <a:t>the diffraction </a:t>
            </a:r>
            <a:r>
              <a:rPr lang="en-GB" dirty="0">
                <a:latin typeface="Comic Sans MS" pitchFamily="66" charset="0"/>
              </a:rPr>
              <a:t>spots (or lines)</a:t>
            </a:r>
          </a:p>
          <a:p>
            <a:pPr marL="228600" eaLnBrk="0" hangingPunct="0">
              <a:spcBef>
                <a:spcPts val="0"/>
              </a:spcBef>
              <a:defRPr/>
            </a:pPr>
            <a:r>
              <a:rPr lang="en-GB" dirty="0">
                <a:latin typeface="Comic Sans MS" pitchFamily="66" charset="0"/>
              </a:rPr>
              <a:t>can </a:t>
            </a:r>
            <a:r>
              <a:rPr lang="en-GB" dirty="0">
                <a:latin typeface="Comic Sans MS" pitchFamily="66" charset="0"/>
              </a:rPr>
              <a:t>be described (indexed) </a:t>
            </a:r>
            <a:r>
              <a:rPr lang="en-GB" dirty="0">
                <a:latin typeface="Comic Sans MS" pitchFamily="66" charset="0"/>
              </a:rPr>
              <a:t>as</a:t>
            </a:r>
          </a:p>
          <a:p>
            <a:pPr eaLnBrk="0" hangingPunct="0">
              <a:spcBef>
                <a:spcPts val="0"/>
              </a:spcBef>
              <a:defRPr/>
            </a:pPr>
            <a:endParaRPr lang="en-GB" dirty="0">
              <a:latin typeface="Comic Sans MS" pitchFamily="66" charset="0"/>
            </a:endParaRPr>
          </a:p>
          <a:p>
            <a:pPr algn="ctr" eaLnBrk="0" hangingPunct="0">
              <a:spcBef>
                <a:spcPts val="0"/>
              </a:spcBef>
              <a:defRPr/>
            </a:pPr>
            <a:r>
              <a:rPr lang="en-GB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d*</a:t>
            </a:r>
            <a:r>
              <a:rPr lang="en-GB" sz="2000" b="1" i="1" baseline="-25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hkl</a:t>
            </a:r>
            <a:r>
              <a:rPr lang="en-GB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GB" sz="20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GB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a*</a:t>
            </a:r>
            <a:r>
              <a:rPr lang="en-GB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GB" sz="20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GB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b*</a:t>
            </a:r>
            <a:r>
              <a:rPr lang="en-GB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GB" sz="2000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GB" sz="2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GB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endParaRPr lang="en-GB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ts val="0"/>
              </a:spcBef>
              <a:defRPr/>
            </a:pPr>
            <a:endParaRPr lang="en-GB" dirty="0">
              <a:latin typeface="Comic Sans MS" pitchFamily="66" charset="0"/>
            </a:endParaRPr>
          </a:p>
          <a:p>
            <a:pPr algn="r" eaLnBrk="0" hangingPunct="0">
              <a:spcBef>
                <a:spcPts val="0"/>
              </a:spcBef>
              <a:defRPr/>
            </a:pPr>
            <a:r>
              <a:rPr lang="en-GB" dirty="0">
                <a:latin typeface="Comic Sans MS" pitchFamily="66" charset="0"/>
              </a:rPr>
              <a:t>with only integer (</a:t>
            </a:r>
            <a:r>
              <a:rPr lang="en-GB" sz="2000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hkl</a:t>
            </a:r>
            <a:r>
              <a:rPr lang="en-GB" dirty="0">
                <a:latin typeface="Comic Sans MS" pitchFamily="66" charset="0"/>
              </a:rPr>
              <a:t>) values allowed.</a:t>
            </a:r>
            <a:endParaRPr lang="en-GB" dirty="0">
              <a:latin typeface="Comic Sans MS" pitchFamily="66" charset="0"/>
            </a:endParaRPr>
          </a:p>
          <a:p>
            <a:pPr eaLnBrk="0" hangingPunct="0">
              <a:spcBef>
                <a:spcPts val="0"/>
              </a:spcBef>
              <a:defRPr/>
            </a:pPr>
            <a:endParaRPr lang="en-GB" dirty="0">
              <a:latin typeface="Comic Sans MS" pitchFamily="66" charset="0"/>
            </a:endParaRPr>
          </a:p>
          <a:p>
            <a:pPr eaLnBrk="0" hangingPunct="0">
              <a:spcBef>
                <a:spcPts val="0"/>
              </a:spcBef>
              <a:defRPr/>
            </a:pPr>
            <a:endParaRPr lang="en-GB" dirty="0">
              <a:latin typeface="Comic Sans MS" pitchFamily="66" charset="0"/>
            </a:endParaRPr>
          </a:p>
          <a:p>
            <a:pPr eaLnBrk="0" hangingPunct="0">
              <a:spcBef>
                <a:spcPts val="0"/>
              </a:spcBef>
              <a:defRPr/>
            </a:pPr>
            <a:r>
              <a:rPr lang="en-GB" dirty="0">
                <a:latin typeface="Comic Sans MS" pitchFamily="66" charset="0"/>
              </a:rPr>
              <a:t>All </a:t>
            </a:r>
            <a:r>
              <a:rPr lang="en-GB" dirty="0">
                <a:latin typeface="Comic Sans MS" pitchFamily="66" charset="0"/>
              </a:rPr>
              <a:t>we need to do is to find the value of </a:t>
            </a:r>
            <a:r>
              <a:rPr lang="en-GB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d*</a:t>
            </a:r>
            <a:r>
              <a:rPr lang="en-GB" dirty="0">
                <a:latin typeface="Comic Sans MS" pitchFamily="66" charset="0"/>
              </a:rPr>
              <a:t> for </a:t>
            </a:r>
            <a:r>
              <a:rPr lang="en-GB" dirty="0">
                <a:latin typeface="Comic Sans MS" pitchFamily="66" charset="0"/>
              </a:rPr>
              <a:t>     each spot and then let software find the unit cell.</a:t>
            </a:r>
          </a:p>
          <a:p>
            <a:pPr eaLnBrk="0" hangingPunct="0">
              <a:spcBef>
                <a:spcPts val="0"/>
              </a:spcBef>
              <a:defRPr/>
            </a:pPr>
            <a:endParaRPr lang="en-GB" dirty="0">
              <a:latin typeface="Comic Sans MS" pitchFamily="66" charset="0"/>
            </a:endParaRPr>
          </a:p>
          <a:p>
            <a:pPr eaLnBrk="0" hangingPunct="0">
              <a:spcBef>
                <a:spcPts val="0"/>
              </a:spcBef>
              <a:defRPr/>
            </a:pPr>
            <a:r>
              <a:rPr lang="en-GB" dirty="0">
                <a:latin typeface="Comic Sans MS" pitchFamily="66" charset="0"/>
              </a:rPr>
              <a:t>Basically, we deal with </a:t>
            </a:r>
            <a:r>
              <a:rPr lang="en-GB" u="sng" dirty="0">
                <a:latin typeface="Comic Sans MS" pitchFamily="66" charset="0"/>
              </a:rPr>
              <a:t>a system of linear equations</a:t>
            </a:r>
            <a:r>
              <a:rPr lang="en-GB" dirty="0">
                <a:latin typeface="Comic Sans MS" pitchFamily="66" charset="0"/>
              </a:rPr>
              <a:t>.</a:t>
            </a:r>
          </a:p>
          <a:p>
            <a:pPr eaLnBrk="0" hangingPunct="0">
              <a:spcBef>
                <a:spcPts val="0"/>
              </a:spcBef>
              <a:defRPr/>
            </a:pPr>
            <a:endParaRPr lang="en-GB" dirty="0">
              <a:latin typeface="Comic Sans MS" pitchFamily="66" charset="0"/>
            </a:endParaRPr>
          </a:p>
          <a:p>
            <a:pPr eaLnBrk="0" hangingPunct="0">
              <a:spcBef>
                <a:spcPts val="0"/>
              </a:spcBef>
              <a:defRPr/>
            </a:pPr>
            <a:r>
              <a:rPr lang="en-GB" dirty="0">
                <a:latin typeface="Comic Sans MS" pitchFamily="66" charset="0"/>
              </a:rPr>
              <a:t>The more reflections we have,</a:t>
            </a:r>
          </a:p>
          <a:p>
            <a:pPr eaLnBrk="0" hangingPunct="0">
              <a:spcBef>
                <a:spcPts val="0"/>
              </a:spcBef>
              <a:defRPr/>
            </a:pPr>
            <a:r>
              <a:rPr lang="en-GB" dirty="0">
                <a:latin typeface="Comic Sans MS" pitchFamily="66" charset="0"/>
              </a:rPr>
              <a:t>the more reliably the unit cell will be determined.</a:t>
            </a:r>
            <a:endParaRPr lang="en-GB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52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Box 3"/>
          <p:cNvSpPr txBox="1">
            <a:spLocks noChangeArrowheads="1"/>
          </p:cNvSpPr>
          <p:nvPr/>
        </p:nvSpPr>
        <p:spPr bwMode="auto">
          <a:xfrm>
            <a:off x="609600" y="1524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Comic Sans MS" pitchFamily="66" charset="0"/>
              </a:rPr>
              <a:t>THE RECIPROCAL UNIT CELL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6553200" y="6354763"/>
            <a:ext cx="2133600" cy="365125"/>
          </a:xfrm>
        </p:spPr>
        <p:txBody>
          <a:bodyPr/>
          <a:lstStyle/>
          <a:p>
            <a:pPr>
              <a:defRPr/>
            </a:pPr>
            <a:fld id="{CE65F097-E7FF-49D8-B4AE-AD6F6E72FD4B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1444" name="Rectangle 9"/>
          <p:cNvSpPr>
            <a:spLocks noChangeArrowheads="1"/>
          </p:cNvSpPr>
          <p:nvPr/>
        </p:nvSpPr>
        <p:spPr bwMode="auto">
          <a:xfrm>
            <a:off x="609600" y="838200"/>
            <a:ext cx="579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 u="sng">
                <a:latin typeface="Comic Sans MS" pitchFamily="66" charset="0"/>
              </a:rPr>
              <a:t>The reciprocal UC is related to the direct UC</a:t>
            </a:r>
            <a:r>
              <a:rPr lang="en-GB">
                <a:latin typeface="Comic Sans MS" pitchFamily="66" charset="0"/>
              </a:rPr>
              <a:t>:</a:t>
            </a:r>
          </a:p>
        </p:txBody>
      </p:sp>
      <p:sp>
        <p:nvSpPr>
          <p:cNvPr id="61445" name="Rectangle 7"/>
          <p:cNvSpPr>
            <a:spLocks noChangeArrowheads="1"/>
          </p:cNvSpPr>
          <p:nvPr/>
        </p:nvSpPr>
        <p:spPr bwMode="auto">
          <a:xfrm>
            <a:off x="609600" y="1490663"/>
            <a:ext cx="5410200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>
                <a:latin typeface="Comic Sans MS" pitchFamily="66" charset="0"/>
              </a:rPr>
              <a:t>By definition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GB" sz="2000" b="1" i="1">
                <a:latin typeface="Times New Roman" pitchFamily="18" charset="0"/>
                <a:cs typeface="Times New Roman" pitchFamily="18" charset="0"/>
              </a:rPr>
              <a:t>	a*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en-GB" sz="2000" b="1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GB" sz="20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>
                <a:latin typeface="Times New Roman" pitchFamily="18" charset="0"/>
                <a:cs typeface="Times New Roman" pitchFamily="18" charset="0"/>
              </a:rPr>
              <a:t>= 1	</a:t>
            </a:r>
            <a:r>
              <a:rPr lang="en-GB" sz="2000" b="1" i="1">
                <a:latin typeface="Times New Roman" pitchFamily="18" charset="0"/>
                <a:cs typeface="Times New Roman" pitchFamily="18" charset="0"/>
              </a:rPr>
              <a:t>b*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·a</a:t>
            </a:r>
            <a:r>
              <a:rPr lang="en-GB" sz="2000">
                <a:latin typeface="Times New Roman" pitchFamily="18" charset="0"/>
                <a:cs typeface="Times New Roman" pitchFamily="18" charset="0"/>
              </a:rPr>
              <a:t> = 0	</a:t>
            </a:r>
            <a:r>
              <a:rPr lang="en-GB" sz="2000" b="1" i="1">
                <a:latin typeface="Times New Roman" pitchFamily="18" charset="0"/>
                <a:cs typeface="Times New Roman" pitchFamily="18" charset="0"/>
              </a:rPr>
              <a:t>c*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en-GB" sz="2000" b="1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GB" sz="2000">
                <a:latin typeface="Times New Roman" pitchFamily="18" charset="0"/>
                <a:cs typeface="Times New Roman" pitchFamily="18" charset="0"/>
              </a:rPr>
              <a:t> = 0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GB" sz="200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GB" sz="2000" b="1" i="1">
                <a:latin typeface="Times New Roman" pitchFamily="18" charset="0"/>
                <a:cs typeface="Times New Roman" pitchFamily="18" charset="0"/>
              </a:rPr>
              <a:t>a*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en-GB" sz="2000" b="1" i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GB" sz="20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>
                <a:latin typeface="Times New Roman" pitchFamily="18" charset="0"/>
                <a:cs typeface="Times New Roman" pitchFamily="18" charset="0"/>
              </a:rPr>
              <a:t>= 0	</a:t>
            </a:r>
            <a:r>
              <a:rPr lang="en-GB" sz="2000" b="1" i="1">
                <a:latin typeface="Times New Roman" pitchFamily="18" charset="0"/>
                <a:cs typeface="Times New Roman" pitchFamily="18" charset="0"/>
              </a:rPr>
              <a:t>b*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en-GB" sz="2000" b="1" i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GB" sz="2000">
                <a:latin typeface="Times New Roman" pitchFamily="18" charset="0"/>
                <a:cs typeface="Times New Roman" pitchFamily="18" charset="0"/>
              </a:rPr>
              <a:t> = 1	</a:t>
            </a:r>
            <a:r>
              <a:rPr lang="en-GB" sz="2000" b="1" i="1">
                <a:latin typeface="Times New Roman" pitchFamily="18" charset="0"/>
                <a:cs typeface="Times New Roman" pitchFamily="18" charset="0"/>
              </a:rPr>
              <a:t>c*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en-GB" sz="2000" b="1" i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GB" sz="2000">
                <a:latin typeface="Times New Roman" pitchFamily="18" charset="0"/>
                <a:cs typeface="Times New Roman" pitchFamily="18" charset="0"/>
              </a:rPr>
              <a:t> = 0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GB" sz="200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GB" sz="2000" b="1" i="1">
                <a:latin typeface="Times New Roman" pitchFamily="18" charset="0"/>
                <a:cs typeface="Times New Roman" pitchFamily="18" charset="0"/>
              </a:rPr>
              <a:t>a*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en-GB" sz="2000" b="1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GB" sz="20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>
                <a:latin typeface="Times New Roman" pitchFamily="18" charset="0"/>
                <a:cs typeface="Times New Roman" pitchFamily="18" charset="0"/>
              </a:rPr>
              <a:t>= 0	</a:t>
            </a:r>
            <a:r>
              <a:rPr lang="en-GB" sz="2000" b="1" i="1">
                <a:latin typeface="Times New Roman" pitchFamily="18" charset="0"/>
                <a:cs typeface="Times New Roman" pitchFamily="18" charset="0"/>
              </a:rPr>
              <a:t>b*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en-GB" sz="2000" b="1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GB" sz="2000">
                <a:latin typeface="Times New Roman" pitchFamily="18" charset="0"/>
                <a:cs typeface="Times New Roman" pitchFamily="18" charset="0"/>
              </a:rPr>
              <a:t> = 0	</a:t>
            </a:r>
            <a:r>
              <a:rPr lang="en-GB" sz="2000" b="1" i="1">
                <a:latin typeface="Times New Roman" pitchFamily="18" charset="0"/>
                <a:cs typeface="Times New Roman" pitchFamily="18" charset="0"/>
              </a:rPr>
              <a:t>c*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en-GB" sz="2000" b="1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GB" sz="2000">
                <a:latin typeface="Times New Roman" pitchFamily="18" charset="0"/>
                <a:cs typeface="Times New Roman" pitchFamily="18" charset="0"/>
              </a:rPr>
              <a:t> = 1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which means that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GB" b="1">
                <a:latin typeface="Comic Sans MS" pitchFamily="66" charset="0"/>
              </a:rPr>
              <a:t>	</a:t>
            </a:r>
            <a:r>
              <a:rPr lang="en-GB" sz="2000" b="1" i="1">
                <a:latin typeface="Times New Roman" pitchFamily="18" charset="0"/>
                <a:cs typeface="Times New Roman" pitchFamily="18" charset="0"/>
              </a:rPr>
              <a:t>a*</a:t>
            </a:r>
            <a:r>
              <a:rPr lang="en-GB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 (</a:t>
            </a:r>
            <a:r>
              <a:rPr lang="en-GB" sz="2000" b="1" i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bc</a:t>
            </a:r>
            <a:r>
              <a:rPr lang="en-GB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	 </a:t>
            </a:r>
            <a:r>
              <a:rPr lang="en-GB" sz="2000" b="1" i="1">
                <a:latin typeface="Times New Roman" pitchFamily="18" charset="0"/>
                <a:cs typeface="Times New Roman" pitchFamily="18" charset="0"/>
              </a:rPr>
              <a:t>b*</a:t>
            </a:r>
            <a:r>
              <a:rPr lang="en-GB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 (</a:t>
            </a:r>
            <a:r>
              <a:rPr lang="en-GB" sz="2000" b="1" i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ac</a:t>
            </a:r>
            <a:r>
              <a:rPr lang="en-GB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</a:t>
            </a:r>
            <a:r>
              <a:rPr lang="en-GB" sz="2000" b="1" i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</a:t>
            </a:r>
            <a:r>
              <a:rPr lang="en-GB" sz="2000" b="1" i="1">
                <a:latin typeface="Times New Roman" pitchFamily="18" charset="0"/>
                <a:cs typeface="Times New Roman" pitchFamily="18" charset="0"/>
              </a:rPr>
              <a:t>c*</a:t>
            </a:r>
            <a:r>
              <a:rPr lang="en-GB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 (</a:t>
            </a:r>
            <a:r>
              <a:rPr lang="en-GB" sz="2000" b="1" i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ab</a:t>
            </a:r>
            <a:r>
              <a:rPr lang="en-GB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endParaRPr lang="en-GB">
              <a:latin typeface="Comic Sans MS" pitchFamily="66" charset="0"/>
              <a:sym typeface="Symbol" pitchFamily="18" charset="2"/>
            </a:endParaRPr>
          </a:p>
          <a:p>
            <a:pPr>
              <a:spcBef>
                <a:spcPts val="600"/>
              </a:spcBef>
            </a:pPr>
            <a:r>
              <a:rPr lang="en-GB">
                <a:latin typeface="Comic Sans MS" pitchFamily="66" charset="0"/>
                <a:sym typeface="Symbol" pitchFamily="18" charset="2"/>
              </a:rPr>
              <a:t>If we can index the diffraction pattern</a:t>
            </a:r>
          </a:p>
          <a:p>
            <a:pPr>
              <a:spcBef>
                <a:spcPts val="300"/>
              </a:spcBef>
            </a:pPr>
            <a:r>
              <a:rPr lang="en-GB">
                <a:latin typeface="Comic Sans MS" pitchFamily="66" charset="0"/>
                <a:sym typeface="Symbol" pitchFamily="18" charset="2"/>
              </a:rPr>
              <a:t>and find the reciprocal UC,</a:t>
            </a:r>
          </a:p>
          <a:p>
            <a:pPr>
              <a:spcBef>
                <a:spcPts val="300"/>
              </a:spcBef>
            </a:pPr>
            <a:r>
              <a:rPr lang="en-GB">
                <a:latin typeface="Comic Sans MS" pitchFamily="66" charset="0"/>
                <a:sym typeface="Symbol" pitchFamily="18" charset="2"/>
              </a:rPr>
              <a:t>then we will be able to find the direct UC.</a:t>
            </a:r>
          </a:p>
        </p:txBody>
      </p:sp>
      <p:grpSp>
        <p:nvGrpSpPr>
          <p:cNvPr id="61446" name="Group 14"/>
          <p:cNvGrpSpPr>
            <a:grpSpLocks/>
          </p:cNvGrpSpPr>
          <p:nvPr/>
        </p:nvGrpSpPr>
        <p:grpSpPr bwMode="auto">
          <a:xfrm>
            <a:off x="6019800" y="1676400"/>
            <a:ext cx="3124200" cy="2286000"/>
            <a:chOff x="6019800" y="1676400"/>
            <a:chExt cx="3124200" cy="2286000"/>
          </a:xfrm>
        </p:grpSpPr>
        <p:grpSp>
          <p:nvGrpSpPr>
            <p:cNvPr id="61447" name="Group 9"/>
            <p:cNvGrpSpPr>
              <a:grpSpLocks/>
            </p:cNvGrpSpPr>
            <p:nvPr/>
          </p:nvGrpSpPr>
          <p:grpSpPr bwMode="auto">
            <a:xfrm>
              <a:off x="6019800" y="1676400"/>
              <a:ext cx="3124200" cy="2082800"/>
              <a:chOff x="3120" y="576"/>
              <a:chExt cx="2448" cy="1632"/>
            </a:xfrm>
          </p:grpSpPr>
          <p:pic>
            <p:nvPicPr>
              <p:cNvPr id="61453" name="Picture 6" descr="normal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20" y="576"/>
                <a:ext cx="2448" cy="1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454" name="Rectangle 8"/>
              <p:cNvSpPr>
                <a:spLocks noChangeArrowheads="1"/>
              </p:cNvSpPr>
              <p:nvPr/>
            </p:nvSpPr>
            <p:spPr bwMode="auto">
              <a:xfrm>
                <a:off x="4608" y="768"/>
                <a:ext cx="768" cy="38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1448" name="Text Box 11"/>
            <p:cNvSpPr txBox="1">
              <a:spLocks noChangeArrowheads="1"/>
            </p:cNvSpPr>
            <p:nvPr/>
          </p:nvSpPr>
          <p:spPr bwMode="auto">
            <a:xfrm>
              <a:off x="7772400" y="3505200"/>
              <a:ext cx="381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 i="1">
                  <a:latin typeface="Times New Roman" pitchFamily="18" charset="0"/>
                  <a:cs typeface="Times New Roman" pitchFamily="18" charset="0"/>
                </a:rPr>
                <a:t>c</a:t>
              </a:r>
              <a:endParaRPr lang="ru-RU" sz="2400" b="1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1449" name="Text Box 12"/>
            <p:cNvSpPr txBox="1">
              <a:spLocks noChangeArrowheads="1"/>
            </p:cNvSpPr>
            <p:nvPr/>
          </p:nvSpPr>
          <p:spPr bwMode="auto">
            <a:xfrm>
              <a:off x="6629400" y="2133600"/>
              <a:ext cx="381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 i="1">
                  <a:latin typeface="Times New Roman" pitchFamily="18" charset="0"/>
                  <a:cs typeface="Times New Roman" pitchFamily="18" charset="0"/>
                </a:rPr>
                <a:t>b</a:t>
              </a:r>
              <a:endParaRPr lang="ru-RU" sz="2400" b="1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1450" name="Text Box 13"/>
            <p:cNvSpPr txBox="1">
              <a:spLocks noChangeArrowheads="1"/>
            </p:cNvSpPr>
            <p:nvPr/>
          </p:nvSpPr>
          <p:spPr bwMode="auto">
            <a:xfrm>
              <a:off x="7010400" y="167640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 i="1">
                  <a:latin typeface="Times New Roman" pitchFamily="18" charset="0"/>
                  <a:cs typeface="Times New Roman" pitchFamily="18" charset="0"/>
                </a:rPr>
                <a:t>a*</a:t>
              </a:r>
              <a:endParaRPr lang="ru-RU" sz="2400" b="1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1451" name="Text Box 17"/>
            <p:cNvSpPr txBox="1">
              <a:spLocks noChangeArrowheads="1"/>
            </p:cNvSpPr>
            <p:nvPr/>
          </p:nvSpPr>
          <p:spPr bwMode="auto">
            <a:xfrm>
              <a:off x="6310313" y="3101975"/>
              <a:ext cx="381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i="1">
                  <a:sym typeface="Symbol" pitchFamily="18" charset="2"/>
                </a:rPr>
                <a:t></a:t>
              </a:r>
            </a:p>
          </p:txBody>
        </p:sp>
        <p:sp>
          <p:nvSpPr>
            <p:cNvPr id="61452" name="Arc 19"/>
            <p:cNvSpPr>
              <a:spLocks/>
            </p:cNvSpPr>
            <p:nvPr/>
          </p:nvSpPr>
          <p:spPr bwMode="auto">
            <a:xfrm>
              <a:off x="6477000" y="3065463"/>
              <a:ext cx="228600" cy="460375"/>
            </a:xfrm>
            <a:custGeom>
              <a:avLst/>
              <a:gdLst>
                <a:gd name="T0" fmla="*/ 78020 w 21600"/>
                <a:gd name="T1" fmla="*/ 0 h 20303"/>
                <a:gd name="T2" fmla="*/ 228600 w 21600"/>
                <a:gd name="T3" fmla="*/ 460375 h 20303"/>
                <a:gd name="T4" fmla="*/ 0 w 21600"/>
                <a:gd name="T5" fmla="*/ 460375 h 203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20303"/>
                <a:gd name="T11" fmla="*/ 21600 w 21600"/>
                <a:gd name="T12" fmla="*/ 20303 h 20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0303" fill="none" extrusionOk="0">
                  <a:moveTo>
                    <a:pt x="7372" y="-1"/>
                  </a:moveTo>
                  <a:cubicBezTo>
                    <a:pt x="15913" y="3101"/>
                    <a:pt x="21600" y="11216"/>
                    <a:pt x="21600" y="20303"/>
                  </a:cubicBezTo>
                </a:path>
                <a:path w="21600" h="20303" stroke="0" extrusionOk="0">
                  <a:moveTo>
                    <a:pt x="7372" y="-1"/>
                  </a:moveTo>
                  <a:cubicBezTo>
                    <a:pt x="15913" y="3101"/>
                    <a:pt x="21600" y="11216"/>
                    <a:pt x="21600" y="20303"/>
                  </a:cubicBezTo>
                  <a:lnTo>
                    <a:pt x="0" y="20303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7411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3"/>
          <p:cNvSpPr txBox="1">
            <a:spLocks noChangeArrowheads="1"/>
          </p:cNvSpPr>
          <p:nvPr/>
        </p:nvSpPr>
        <p:spPr bwMode="auto">
          <a:xfrm>
            <a:off x="609600" y="1524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Comic Sans MS" pitchFamily="66" charset="0"/>
              </a:rPr>
              <a:t>THE RECIPROCAL UNIT CELL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4D56FD-163B-48F6-B2A9-A91314D6DED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62468" name="Picture 8" descr="recl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98600"/>
            <a:ext cx="6248400" cy="520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9" name="Rectangle 5"/>
          <p:cNvSpPr>
            <a:spLocks noGrp="1" noChangeArrowheads="1"/>
          </p:cNvSpPr>
          <p:nvPr>
            <p:ph type="title"/>
          </p:nvPr>
        </p:nvSpPr>
        <p:spPr>
          <a:xfrm>
            <a:off x="1524000" y="685800"/>
            <a:ext cx="4343400" cy="914400"/>
          </a:xfrm>
        </p:spPr>
        <p:txBody>
          <a:bodyPr/>
          <a:lstStyle/>
          <a:p>
            <a:pPr algn="l"/>
            <a:r>
              <a:rPr lang="en-GB" sz="1800" smtClean="0">
                <a:latin typeface="Comic Sans MS" pitchFamily="66" charset="0"/>
              </a:rPr>
              <a:t>Draw the reciprocal unit cell</a:t>
            </a:r>
            <a:br>
              <a:rPr lang="en-GB" sz="1800" smtClean="0">
                <a:latin typeface="Comic Sans MS" pitchFamily="66" charset="0"/>
              </a:rPr>
            </a:br>
            <a:r>
              <a:rPr lang="en-GB" sz="1800" smtClean="0">
                <a:latin typeface="Comic Sans MS" pitchFamily="66" charset="0"/>
              </a:rPr>
              <a:t>(</a:t>
            </a:r>
            <a:r>
              <a:rPr lang="en-GB" sz="1800" i="1" smtClean="0">
                <a:latin typeface="Comic Sans MS" pitchFamily="66" charset="0"/>
              </a:rPr>
              <a:t>b</a:t>
            </a:r>
            <a:r>
              <a:rPr lang="en-GB" sz="1800" smtClean="0">
                <a:latin typeface="Comic Sans MS" pitchFamily="66" charset="0"/>
              </a:rPr>
              <a:t> axis is </a:t>
            </a:r>
            <a:r>
              <a:rPr lang="en-GB" sz="1800" smtClean="0">
                <a:latin typeface="Comic Sans MS" pitchFamily="66" charset="0"/>
                <a:sym typeface="Symbol" pitchFamily="18" charset="2"/>
              </a:rPr>
              <a:t> to the plane of the paper)</a:t>
            </a:r>
          </a:p>
        </p:txBody>
      </p:sp>
    </p:spTree>
    <p:extLst>
      <p:ext uri="{BB962C8B-B14F-4D97-AF65-F5344CB8AC3E}">
        <p14:creationId xmlns:p14="http://schemas.microsoft.com/office/powerpoint/2010/main" val="9715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ext Box 2"/>
          <p:cNvSpPr txBox="1">
            <a:spLocks noChangeArrowheads="1"/>
          </p:cNvSpPr>
          <p:nvPr/>
        </p:nvSpPr>
        <p:spPr bwMode="auto">
          <a:xfrm>
            <a:off x="628650" y="2247900"/>
            <a:ext cx="320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2800" b="0">
                <a:solidFill>
                  <a:schemeClr val="tx2"/>
                </a:solidFill>
              </a:rPr>
              <a:t>Families of planes</a:t>
            </a:r>
            <a:r>
              <a:rPr lang="en-US" altLang="zh-CN" b="0">
                <a:solidFill>
                  <a:schemeClr val="tx2"/>
                </a:solidFill>
                <a:latin typeface="Times New Roman" pitchFamily="18" charset="0"/>
              </a:rPr>
              <a:t> </a:t>
            </a:r>
          </a:p>
        </p:txBody>
      </p:sp>
      <p:grpSp>
        <p:nvGrpSpPr>
          <p:cNvPr id="124931" name="Group 5"/>
          <p:cNvGrpSpPr>
            <a:grpSpLocks/>
          </p:cNvGrpSpPr>
          <p:nvPr/>
        </p:nvGrpSpPr>
        <p:grpSpPr bwMode="auto">
          <a:xfrm>
            <a:off x="4419600" y="812800"/>
            <a:ext cx="3429000" cy="1676400"/>
            <a:chOff x="2544" y="2304"/>
            <a:chExt cx="2160" cy="1056"/>
          </a:xfrm>
        </p:grpSpPr>
        <p:grpSp>
          <p:nvGrpSpPr>
            <p:cNvPr id="124938" name="Group 6"/>
            <p:cNvGrpSpPr>
              <a:grpSpLocks/>
            </p:cNvGrpSpPr>
            <p:nvPr/>
          </p:nvGrpSpPr>
          <p:grpSpPr bwMode="auto">
            <a:xfrm>
              <a:off x="2544" y="2304"/>
              <a:ext cx="1920" cy="720"/>
              <a:chOff x="2160" y="2880"/>
              <a:chExt cx="1920" cy="720"/>
            </a:xfrm>
          </p:grpSpPr>
          <p:sp>
            <p:nvSpPr>
              <p:cNvPr id="124940" name="Line 7"/>
              <p:cNvSpPr>
                <a:spLocks noChangeShapeType="1"/>
              </p:cNvSpPr>
              <p:nvPr/>
            </p:nvSpPr>
            <p:spPr bwMode="auto">
              <a:xfrm>
                <a:off x="2160" y="2880"/>
                <a:ext cx="480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941" name="Line 8"/>
              <p:cNvSpPr>
                <a:spLocks noChangeShapeType="1"/>
              </p:cNvSpPr>
              <p:nvPr/>
            </p:nvSpPr>
            <p:spPr bwMode="auto">
              <a:xfrm>
                <a:off x="2160" y="3592"/>
                <a:ext cx="480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942" name="Line 9"/>
              <p:cNvSpPr>
                <a:spLocks noChangeShapeType="1"/>
              </p:cNvSpPr>
              <p:nvPr/>
            </p:nvSpPr>
            <p:spPr bwMode="auto">
              <a:xfrm>
                <a:off x="2880" y="3600"/>
                <a:ext cx="480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943" name="Line 10"/>
              <p:cNvSpPr>
                <a:spLocks noChangeShapeType="1"/>
              </p:cNvSpPr>
              <p:nvPr/>
            </p:nvSpPr>
            <p:spPr bwMode="auto">
              <a:xfrm>
                <a:off x="2880" y="2880"/>
                <a:ext cx="480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944" name="Line 11"/>
              <p:cNvSpPr>
                <a:spLocks noChangeShapeType="1"/>
              </p:cNvSpPr>
              <p:nvPr/>
            </p:nvSpPr>
            <p:spPr bwMode="auto">
              <a:xfrm>
                <a:off x="2880" y="3240"/>
                <a:ext cx="480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945" name="Line 12"/>
              <p:cNvSpPr>
                <a:spLocks noChangeShapeType="1"/>
              </p:cNvSpPr>
              <p:nvPr/>
            </p:nvSpPr>
            <p:spPr bwMode="auto">
              <a:xfrm>
                <a:off x="3600" y="3600"/>
                <a:ext cx="480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946" name="Line 13"/>
              <p:cNvSpPr>
                <a:spLocks noChangeShapeType="1"/>
              </p:cNvSpPr>
              <p:nvPr/>
            </p:nvSpPr>
            <p:spPr bwMode="auto">
              <a:xfrm>
                <a:off x="3600" y="2880"/>
                <a:ext cx="480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947" name="Line 14"/>
              <p:cNvSpPr>
                <a:spLocks noChangeShapeType="1"/>
              </p:cNvSpPr>
              <p:nvPr/>
            </p:nvSpPr>
            <p:spPr bwMode="auto">
              <a:xfrm>
                <a:off x="3600" y="3360"/>
                <a:ext cx="480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948" name="Line 15"/>
              <p:cNvSpPr>
                <a:spLocks noChangeShapeType="1"/>
              </p:cNvSpPr>
              <p:nvPr/>
            </p:nvSpPr>
            <p:spPr bwMode="auto">
              <a:xfrm>
                <a:off x="3600" y="3120"/>
                <a:ext cx="480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4939" name="Text Box 16"/>
            <p:cNvSpPr txBox="1">
              <a:spLocks noChangeArrowheads="1"/>
            </p:cNvSpPr>
            <p:nvPr/>
          </p:nvSpPr>
          <p:spPr bwMode="auto">
            <a:xfrm>
              <a:off x="2544" y="3072"/>
              <a:ext cx="21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en-US" altLang="zh-CN" b="0">
                  <a:latin typeface="Times New Roman" pitchFamily="18" charset="0"/>
                </a:rPr>
                <a:t>(100)      (200)      (300)</a:t>
              </a:r>
            </a:p>
          </p:txBody>
        </p:sp>
      </p:grpSp>
      <p:sp>
        <p:nvSpPr>
          <p:cNvPr id="124932" name="Text Box 17"/>
          <p:cNvSpPr txBox="1">
            <a:spLocks noChangeArrowheads="1"/>
          </p:cNvSpPr>
          <p:nvPr/>
        </p:nvSpPr>
        <p:spPr bwMode="auto">
          <a:xfrm>
            <a:off x="895350" y="762000"/>
            <a:ext cx="2343150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/>
              <a:t>diffraction crystal planes  -</a:t>
            </a:r>
          </a:p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/>
              <a:t>(100), (200), …</a:t>
            </a:r>
          </a:p>
        </p:txBody>
      </p:sp>
      <p:sp>
        <p:nvSpPr>
          <p:cNvPr id="124933" name="Rectangle 18"/>
          <p:cNvSpPr>
            <a:spLocks noChangeArrowheads="1"/>
          </p:cNvSpPr>
          <p:nvPr/>
        </p:nvSpPr>
        <p:spPr bwMode="auto">
          <a:xfrm>
            <a:off x="609600" y="457200"/>
            <a:ext cx="2990850" cy="3505200"/>
          </a:xfrm>
          <a:prstGeom prst="rect">
            <a:avLst/>
          </a:prstGeom>
          <a:noFill/>
          <a:ln w="9525">
            <a:solidFill>
              <a:srgbClr val="00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24934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46" t="37500" r="39662" b="18597"/>
          <a:stretch>
            <a:fillRect/>
          </a:stretch>
        </p:blipFill>
        <p:spPr bwMode="auto">
          <a:xfrm>
            <a:off x="4781550" y="2743200"/>
            <a:ext cx="2743200" cy="392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0548" name="Text Box 20"/>
          <p:cNvSpPr txBox="1">
            <a:spLocks noChangeArrowheads="1"/>
          </p:cNvSpPr>
          <p:nvPr/>
        </p:nvSpPr>
        <p:spPr bwMode="auto">
          <a:xfrm>
            <a:off x="3962400" y="34290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/>
              <a:t>(100)</a:t>
            </a:r>
          </a:p>
        </p:txBody>
      </p:sp>
      <p:sp>
        <p:nvSpPr>
          <p:cNvPr id="150549" name="Text Box 21"/>
          <p:cNvSpPr txBox="1">
            <a:spLocks noChangeArrowheads="1"/>
          </p:cNvSpPr>
          <p:nvPr/>
        </p:nvSpPr>
        <p:spPr bwMode="auto">
          <a:xfrm>
            <a:off x="3962400" y="51816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/>
              <a:t>(200)</a:t>
            </a:r>
          </a:p>
        </p:txBody>
      </p:sp>
      <p:sp>
        <p:nvSpPr>
          <p:cNvPr id="124937" name="Rectangle 23"/>
          <p:cNvSpPr>
            <a:spLocks noChangeArrowheads="1"/>
          </p:cNvSpPr>
          <p:nvPr/>
        </p:nvSpPr>
        <p:spPr bwMode="auto">
          <a:xfrm>
            <a:off x="919163" y="3067050"/>
            <a:ext cx="25431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/>
              <a:t>Lattice plane directions-(100)</a:t>
            </a:r>
          </a:p>
        </p:txBody>
      </p:sp>
    </p:spTree>
    <p:extLst>
      <p:ext uri="{BB962C8B-B14F-4D97-AF65-F5344CB8AC3E}">
        <p14:creationId xmlns:p14="http://schemas.microsoft.com/office/powerpoint/2010/main" val="287661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05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05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48" grpId="0" build="p" autoUpdateAnimBg="0"/>
      <p:bldP spid="15054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Rectangle 2"/>
          <p:cNvSpPr>
            <a:spLocks noChangeArrowheads="1"/>
          </p:cNvSpPr>
          <p:nvPr/>
        </p:nvSpPr>
        <p:spPr bwMode="auto">
          <a:xfrm>
            <a:off x="2781300" y="20050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2970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2736850"/>
            <a:ext cx="5181600" cy="4121150"/>
          </a:xfrm>
          <a:prstGeom prst="rect">
            <a:avLst/>
          </a:prstGeom>
          <a:solidFill>
            <a:srgbClr val="AEE2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5" name="Rectangle 4"/>
          <p:cNvSpPr>
            <a:spLocks noChangeArrowheads="1"/>
          </p:cNvSpPr>
          <p:nvPr/>
        </p:nvSpPr>
        <p:spPr bwMode="auto">
          <a:xfrm>
            <a:off x="4090988" y="31146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29698" name="Object 0"/>
          <p:cNvGraphicFramePr>
            <a:graphicFrameLocks noChangeAspect="1"/>
          </p:cNvGraphicFramePr>
          <p:nvPr/>
        </p:nvGraphicFramePr>
        <p:xfrm>
          <a:off x="546100" y="787400"/>
          <a:ext cx="1600200" cy="104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r:id="rId4" imgW="660400" imgH="419100" progId="Equation.3">
                  <p:embed/>
                </p:oleObj>
              </mc:Choice>
              <mc:Fallback>
                <p:oleObj r:id="rId4" imgW="6604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100" y="787400"/>
                        <a:ext cx="1600200" cy="1046163"/>
                      </a:xfrm>
                      <a:prstGeom prst="rect">
                        <a:avLst/>
                      </a:prstGeom>
                      <a:solidFill>
                        <a:srgbClr val="AEE2DD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9" name="Object 1"/>
          <p:cNvGraphicFramePr>
            <a:graphicFrameLocks noChangeAspect="1"/>
          </p:cNvGraphicFramePr>
          <p:nvPr/>
        </p:nvGraphicFramePr>
        <p:xfrm>
          <a:off x="2298700" y="812800"/>
          <a:ext cx="1643063" cy="998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r:id="rId6" imgW="660113" imgH="393529" progId="Equation.3">
                  <p:embed/>
                </p:oleObj>
              </mc:Choice>
              <mc:Fallback>
                <p:oleObj r:id="rId6" imgW="660113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8700" y="812800"/>
                        <a:ext cx="1643063" cy="998538"/>
                      </a:xfrm>
                      <a:prstGeom prst="rect">
                        <a:avLst/>
                      </a:prstGeom>
                      <a:solidFill>
                        <a:srgbClr val="AEE2DD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Object 2"/>
          <p:cNvGraphicFramePr>
            <a:graphicFrameLocks noChangeAspect="1"/>
          </p:cNvGraphicFramePr>
          <p:nvPr/>
        </p:nvGraphicFramePr>
        <p:xfrm>
          <a:off x="4051300" y="812800"/>
          <a:ext cx="1471613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r:id="rId8" imgW="660400" imgH="419100" progId="Equation.3">
                  <p:embed/>
                </p:oleObj>
              </mc:Choice>
              <mc:Fallback>
                <p:oleObj r:id="rId8" imgW="6604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1300" y="812800"/>
                        <a:ext cx="1471613" cy="952500"/>
                      </a:xfrm>
                      <a:prstGeom prst="rect">
                        <a:avLst/>
                      </a:prstGeom>
                      <a:solidFill>
                        <a:srgbClr val="AEE2DD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1" name="Object 3"/>
          <p:cNvGraphicFramePr>
            <a:graphicFrameLocks noChangeAspect="1"/>
          </p:cNvGraphicFramePr>
          <p:nvPr/>
        </p:nvGraphicFramePr>
        <p:xfrm>
          <a:off x="558800" y="1949450"/>
          <a:ext cx="358140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r:id="rId10" imgW="1295400" imgH="203200" progId="Equation.3">
                  <p:embed/>
                </p:oleObj>
              </mc:Choice>
              <mc:Fallback>
                <p:oleObj r:id="rId10" imgW="1295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800" y="1949450"/>
                        <a:ext cx="3581400" cy="576263"/>
                      </a:xfrm>
                      <a:prstGeom prst="rect">
                        <a:avLst/>
                      </a:prstGeom>
                      <a:solidFill>
                        <a:srgbClr val="AEE2DD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2" name="Object 4"/>
          <p:cNvGraphicFramePr>
            <a:graphicFrameLocks noChangeAspect="1"/>
          </p:cNvGraphicFramePr>
          <p:nvPr/>
        </p:nvGraphicFramePr>
        <p:xfrm>
          <a:off x="4572000" y="1879600"/>
          <a:ext cx="1905000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r:id="rId12" imgW="761669" imgH="279279" progId="Equation.3">
                  <p:embed/>
                </p:oleObj>
              </mc:Choice>
              <mc:Fallback>
                <p:oleObj r:id="rId12" imgW="761669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879600"/>
                        <a:ext cx="1905000" cy="715963"/>
                      </a:xfrm>
                      <a:prstGeom prst="rect">
                        <a:avLst/>
                      </a:prstGeom>
                      <a:solidFill>
                        <a:srgbClr val="AEE2DD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152400" y="165100"/>
            <a:ext cx="6248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3200" b="0">
                <a:latin typeface="Times New Roman" pitchFamily="18" charset="0"/>
              </a:rPr>
              <a:t>3. Reciprocal lattice </a:t>
            </a:r>
          </a:p>
        </p:txBody>
      </p:sp>
      <p:sp>
        <p:nvSpPr>
          <p:cNvPr id="29707" name="Text Box 182"/>
          <p:cNvSpPr txBox="1">
            <a:spLocks noChangeArrowheads="1"/>
          </p:cNvSpPr>
          <p:nvPr/>
        </p:nvSpPr>
        <p:spPr bwMode="auto">
          <a:xfrm>
            <a:off x="5638800" y="2781300"/>
            <a:ext cx="3213100" cy="1735138"/>
          </a:xfrm>
          <a:prstGeom prst="rect">
            <a:avLst/>
          </a:prstGeom>
          <a:solidFill>
            <a:srgbClr val="F1FF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</a:rPr>
              <a:t>A reciprocal lattice point corresponds to a diffraction (lattice) plane of its original lattice.</a:t>
            </a:r>
          </a:p>
        </p:txBody>
      </p:sp>
      <p:sp>
        <p:nvSpPr>
          <p:cNvPr id="29708" name="Text Box 183"/>
          <p:cNvSpPr txBox="1">
            <a:spLocks noChangeArrowheads="1"/>
          </p:cNvSpPr>
          <p:nvPr/>
        </p:nvSpPr>
        <p:spPr bwMode="auto">
          <a:xfrm>
            <a:off x="5638800" y="4686300"/>
            <a:ext cx="3263900" cy="1406525"/>
          </a:xfrm>
          <a:prstGeom prst="rect">
            <a:avLst/>
          </a:prstGeom>
          <a:solidFill>
            <a:srgbClr val="F1FF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</a:rPr>
              <a:t>A reciprocal vector r* is perpendicular to a lattice plane with the indices (hkl).</a:t>
            </a:r>
          </a:p>
        </p:txBody>
      </p:sp>
    </p:spTree>
    <p:extLst>
      <p:ext uri="{BB962C8B-B14F-4D97-AF65-F5344CB8AC3E}">
        <p14:creationId xmlns:p14="http://schemas.microsoft.com/office/powerpoint/2010/main" val="3662269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363</Words>
  <Application>Microsoft Office PowerPoint</Application>
  <PresentationFormat>On-screen Show (4:3)</PresentationFormat>
  <Paragraphs>105</Paragraphs>
  <Slides>12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Office Theme</vt:lpstr>
      <vt:lpstr>Equation</vt:lpstr>
      <vt:lpstr>Microsoft 公式 3.0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Draw the reciprocal unit cell (b axis is  to the plane of the paper)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hamideh</dc:creator>
  <cp:lastModifiedBy>hamideh</cp:lastModifiedBy>
  <cp:revision>3</cp:revision>
  <dcterms:created xsi:type="dcterms:W3CDTF">2012-02-13T06:33:17Z</dcterms:created>
  <dcterms:modified xsi:type="dcterms:W3CDTF">2012-02-13T08:29:51Z</dcterms:modified>
</cp:coreProperties>
</file>