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94639-CA28-4748-8026-5D9CB1EF8575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B75F3-9E99-4B7D-B38B-85D78A7058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55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B2CFD-9E31-4F12-9CC0-057067C82B4F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509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86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3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62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8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5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8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49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2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9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573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CA85B-C86C-44D3-B629-9893F69475B4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71460-732C-45B2-80AC-67A57FFA1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0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1&amp;cad=rja&amp;uact=8&amp;ved=0CB0QFjAA&amp;url=http://mitpress.mit.edu/books/first-course-turbulence&amp;ei=MGdLVPnYOMfkaLX0gpgF&amp;usg=AFQjCNFvOBFrQFwOZITEfke2nPbjs1fyyw&amp;bvm=bv.77880786,d.d2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hyperlink" Target="http://www.cfd-online.com/Books/list_books.php?author=Wilcox,+David+C.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hyperlink" Target="http://www.amazon.in/gp/product/1928729088/ref=as_li_tl?ie=UTF8&amp;camp=3626&amp;creative=24790&amp;creativeASIN=1928729088&amp;linkCode=as2&amp;tag=learncax-21&amp;linkId=23KMBQUSXX4VPH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mazon.in/gp/product/0262200198/ref=as_li_tl?ie=UTF8&amp;camp=3626&amp;creative=24790&amp;creativeASIN=0262200198&amp;linkCode=as2&amp;tag=learncax-21&amp;linkId=GWYGYL4CCLYPFRIB" TargetMode="External"/><Relationship Id="rId5" Type="http://schemas.openxmlformats.org/officeDocument/2006/relationships/hyperlink" Target="http://www.amazon.in/gp/product/0521177847/ref=as_li_tl?ie=UTF8&amp;camp=3626&amp;creative=24790&amp;creativeASIN=0521177847&amp;linkCode=as2&amp;tag=learncax-21&amp;linkId=GE6PZTQIAJECSQYI" TargetMode="Externa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514600"/>
            <a:ext cx="4495800" cy="4114800"/>
          </a:xfrm>
        </p:spPr>
        <p:txBody>
          <a:bodyPr>
            <a:noAutofit/>
          </a:bodyPr>
          <a:lstStyle/>
          <a:p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Dr. B. </a:t>
            </a:r>
            <a:r>
              <a:rPr lang="en-GB" sz="1600" dirty="0" err="1">
                <a:latin typeface="Times New Roman" pitchFamily="18" charset="0"/>
                <a:cs typeface="Times New Roman" pitchFamily="18" charset="0"/>
              </a:rPr>
              <a:t>Pirzadeh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Department of Civil Engineering, University of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Sistan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Baluchestan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endParaRPr lang="en-GB" sz="1600" dirty="0">
              <a:latin typeface="Times New Roman" pitchFamily="18" charset="0"/>
              <a:cs typeface="Times New Roman" pitchFamily="18" charset="0"/>
            </a:endParaRPr>
          </a:p>
          <a:p>
            <a:endParaRPr lang="en-GB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References:</a:t>
            </a:r>
          </a:p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TURBULENT FLOWS 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; Pope; </a:t>
            </a:r>
            <a:r>
              <a:rPr lang="en-US" sz="1600" b="1" i="1" dirty="0">
                <a:latin typeface="Times New Roman" pitchFamily="18" charset="0"/>
                <a:cs typeface="Times New Roman" pitchFamily="18" charset="0"/>
              </a:rPr>
              <a:t>Cambridge University Press (2000)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>
                <a:latin typeface="Times New Roman" pitchFamily="18" charset="0"/>
                <a:cs typeface="Times New Roman" pitchFamily="18" charset="0"/>
                <a:hlinkClick r:id="rId3"/>
              </a:rPr>
              <a:t>A First Course in Turbulence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GB" sz="1600" dirty="0" err="1">
                <a:latin typeface="Times New Roman" pitchFamily="18" charset="0"/>
                <a:cs typeface="Times New Roman" pitchFamily="18" charset="0"/>
              </a:rPr>
              <a:t>Tennekes</a:t>
            </a:r>
            <a:r>
              <a:rPr lang="en-GB" sz="1600" dirty="0">
                <a:latin typeface="Times New Roman" pitchFamily="18" charset="0"/>
                <a:cs typeface="Times New Roman" pitchFamily="18" charset="0"/>
              </a:rPr>
              <a:t> &amp; Lumley ; </a:t>
            </a:r>
            <a:r>
              <a:rPr lang="en-US" sz="1600" dirty="0">
                <a:latin typeface="Times New Roman" pitchFamily="18" charset="0"/>
                <a:cs typeface="Times New Roman" pitchFamily="18" charset="0"/>
                <a:hlinkClick r:id="rId3"/>
              </a:rPr>
              <a:t>The MIT Press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(1972)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Turbulence Modeling for CFD; </a:t>
            </a:r>
            <a:r>
              <a:rPr lang="en-US" sz="1600" dirty="0">
                <a:latin typeface="Times New Roman" pitchFamily="18" charset="0"/>
                <a:cs typeface="Times New Roman" pitchFamily="18" charset="0"/>
                <a:hlinkClick r:id="rId4"/>
              </a:rPr>
              <a:t>David C. Wilcox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; DCW Industries (2006)</a:t>
            </a:r>
            <a:endParaRPr lang="en-GB" sz="1600" dirty="0">
              <a:latin typeface="Times New Roman" pitchFamily="18" charset="0"/>
              <a:cs typeface="Times New Roman" pitchFamily="18" charset="0"/>
            </a:endParaRPr>
          </a:p>
          <a:p>
            <a:endParaRPr lang="en-GB" sz="1600" dirty="0">
              <a:latin typeface="Times New Roman" pitchFamily="18" charset="0"/>
              <a:cs typeface="Times New Roman" pitchFamily="18" charset="0"/>
            </a:endParaRPr>
          </a:p>
          <a:p>
            <a:endParaRPr lang="en-GB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524000" y="1447800"/>
            <a:ext cx="4724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endParaRPr lang="en-US" sz="3200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spcBef>
                <a:spcPct val="0"/>
              </a:spcBef>
              <a:defRPr/>
            </a:pPr>
            <a:endParaRPr lang="en-US" sz="3200" dirty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>Turbulence Models</a:t>
            </a:r>
            <a:br>
              <a:rPr lang="en-US" sz="3200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sz="3200" dirty="0"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en-US" sz="3200" dirty="0"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5" name="Picture 4" descr="image002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228600"/>
            <a:ext cx="9144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C:\data\cfdclass\davinci\oldmanwater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81800" y="1676400"/>
            <a:ext cx="3505200" cy="4673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637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6034" name="Picture 2" descr="Turbulence Modeling for CFD By David C. Wilco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599" y="533400"/>
            <a:ext cx="2819400" cy="390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6036" name="Picture 4" descr="A First Course in Turbulence By Henk Tennekes  and John L. Lumle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4165" y="334617"/>
            <a:ext cx="2667000" cy="4036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6038" name="Picture 6" descr="Turbulent Flows By Stephen B. Pop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56272"/>
            <a:ext cx="2514600" cy="3570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953000" y="6019801"/>
            <a:ext cx="281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1570A6"/>
                </a:solidFill>
                <a:latin typeface="Verdana" panose="020B0604030504040204" pitchFamily="34" charset="0"/>
                <a:hlinkClick r:id="rId5"/>
              </a:rPr>
              <a:t>Turbulent Flows 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</a:rPr>
              <a:t>Stephen B. Pope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315200" y="4563474"/>
            <a:ext cx="327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1570A6"/>
                </a:solidFill>
                <a:latin typeface="Verdana" panose="020B0604030504040204" pitchFamily="34" charset="0"/>
                <a:hlinkClick r:id="rId6"/>
              </a:rPr>
              <a:t>A First Course in Turbulence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err="1">
                <a:solidFill>
                  <a:srgbClr val="000000"/>
                </a:solidFill>
                <a:latin typeface="Verdana" panose="020B0604030504040204" pitchFamily="34" charset="0"/>
              </a:rPr>
              <a:t>Henk</a:t>
            </a: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Verdana" panose="020B0604030504040204" pitchFamily="34" charset="0"/>
              </a:rPr>
              <a:t>Tennekes</a:t>
            </a: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 and John L. Lumley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1684683" y="4563473"/>
            <a:ext cx="29552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rgbClr val="1570A6"/>
                </a:solidFill>
                <a:latin typeface="Verdana" panose="020B0604030504040204" pitchFamily="34" charset="0"/>
                <a:hlinkClick r:id="rId7"/>
              </a:rPr>
              <a:t>Turbulence Modeling for CFD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err="1">
                <a:solidFill>
                  <a:srgbClr val="000000"/>
                </a:solidFill>
                <a:latin typeface="Verdana" panose="020B0604030504040204" pitchFamily="34" charset="0"/>
              </a:rPr>
              <a:t>ByDavid</a:t>
            </a: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</a:rPr>
              <a:t>C. Wilcox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47652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Verdana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2018-10-14T19:11:35Z</dcterms:created>
  <dcterms:modified xsi:type="dcterms:W3CDTF">2018-10-14T19:11:43Z</dcterms:modified>
</cp:coreProperties>
</file>