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08" r:id="rId1"/>
  </p:sldMasterIdLst>
  <p:notesMasterIdLst>
    <p:notesMasterId r:id="rId5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7" r:id="rId31"/>
    <p:sldId id="288" r:id="rId32"/>
    <p:sldId id="289" r:id="rId33"/>
    <p:sldId id="290" r:id="rId34"/>
    <p:sldId id="291" r:id="rId35"/>
    <p:sldId id="292" r:id="rId36"/>
    <p:sldId id="293" r:id="rId37"/>
    <p:sldId id="294" r:id="rId38"/>
    <p:sldId id="295" r:id="rId39"/>
    <p:sldId id="296" r:id="rId40"/>
    <p:sldId id="307" r:id="rId41"/>
    <p:sldId id="308" r:id="rId42"/>
    <p:sldId id="309" r:id="rId43"/>
    <p:sldId id="310" r:id="rId44"/>
    <p:sldId id="311" r:id="rId45"/>
    <p:sldId id="312" r:id="rId46"/>
    <p:sldId id="313" r:id="rId47"/>
    <p:sldId id="314" r:id="rId48"/>
    <p:sldId id="315" r:id="rId49"/>
    <p:sldId id="316" r:id="rId50"/>
    <p:sldId id="317" r:id="rId51"/>
    <p:sldId id="318" r:id="rId52"/>
    <p:sldId id="319" r:id="rId53"/>
    <p:sldId id="320" r:id="rId54"/>
    <p:sldId id="321" r:id="rId55"/>
  </p:sldIdLst>
  <p:sldSz cx="9144000" cy="5143500" type="screen16x9"/>
  <p:notesSz cx="6858000" cy="9144000"/>
  <p:embeddedFontLst>
    <p:embeddedFont>
      <p:font typeface="ZapfDingbats BT" panose="020B0604020202020204" charset="0"/>
      <p:regular r:id="rId57"/>
    </p:embeddedFont>
    <p:embeddedFont>
      <p:font typeface="Wingdings 2" panose="05020102010507070707" pitchFamily="18" charset="2"/>
      <p:regular r:id="rId58"/>
    </p:embeddedFont>
    <p:embeddedFont>
      <p:font typeface="A Roze" panose="020B0604020202020204" charset="-78"/>
      <p:regular r:id="rId59"/>
    </p:embeddedFont>
    <p:embeddedFont>
      <p:font typeface="Tahoma" panose="020B0604030504040204" pitchFamily="34" charset="0"/>
      <p:regular r:id="rId60"/>
      <p:bold r:id="rId61"/>
    </p:embeddedFont>
    <p:embeddedFont>
      <p:font typeface="B Nazanin" panose="00000400000000000000" pitchFamily="2" charset="-78"/>
      <p:regular r:id="rId62"/>
      <p:bold r:id="rId63"/>
    </p:embeddedFont>
    <p:embeddedFont>
      <p:font typeface="Cambria Math" panose="02040503050406030204" pitchFamily="18" charset="0"/>
      <p:regular r:id="rId64"/>
    </p:embeddedFont>
    <p:embeddedFont>
      <p:font typeface="A Hayat" panose="020B0604020202020204" charset="-78"/>
      <p:regular r:id="rId65"/>
    </p:embeddedFont>
    <p:embeddedFont>
      <p:font typeface="Calibri" panose="020F0502020204030204" pitchFamily="34" charset="0"/>
      <p:regular r:id="rId66"/>
      <p:bold r:id="rId67"/>
      <p:italic r:id="rId68"/>
      <p:boldItalic r:id="rId69"/>
    </p:embeddedFont>
    <p:embeddedFont>
      <p:font typeface="Yu Gothic UI" panose="020B0500000000000000" pitchFamily="34" charset="-128"/>
      <p:regular r:id="rId70"/>
      <p:bold r:id="rId71"/>
    </p:embeddedFont>
    <p:embeddedFont>
      <p:font typeface="Century Gothic" panose="020B0502020202020204" pitchFamily="34" charset="0"/>
      <p:regular r:id="rId72"/>
      <p:bold r:id="rId73"/>
      <p:italic r:id="rId74"/>
      <p:boldItalic r:id="rId75"/>
    </p:embeddedFont>
    <p:embeddedFont>
      <p:font typeface="B Traffic" panose="00000400000000000000" pitchFamily="2" charset="-78"/>
      <p:regular r:id="rId76"/>
      <p:bold r:id="rId77"/>
    </p:embeddedFont>
    <p:embeddedFont>
      <p:font typeface="B Zar" panose="00000400000000000000" pitchFamily="2" charset="-78"/>
      <p:regular r:id="rId78"/>
      <p:bold r:id="rId7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4599F94E-CEE6-441E-89CC-EB005ECD8F06}">
      <a14:m xmlns:a14="http://schemas.microsoft.com/office/drawing/2010/main">
        <m:mathPr xmlns:m="http://schemas.openxmlformats.org/officeDocument/2006/math"/>
      </a14:m>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8" d="100"/>
          <a:sy n="88" d="100"/>
        </p:scale>
        <p:origin x="658" y="62"/>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7.fntdata"/><Relationship Id="rId68" Type="http://schemas.openxmlformats.org/officeDocument/2006/relationships/font" Target="fonts/font12.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font" Target="fonts/font2.fntdata"/><Relationship Id="rId74" Type="http://schemas.openxmlformats.org/officeDocument/2006/relationships/font" Target="fonts/font18.fntdata"/><Relationship Id="rId79" Type="http://schemas.openxmlformats.org/officeDocument/2006/relationships/font" Target="fonts/font23.fntdata"/><Relationship Id="rId5" Type="http://schemas.openxmlformats.org/officeDocument/2006/relationships/slide" Target="slides/slide4.xml"/><Relationship Id="rId61" Type="http://schemas.openxmlformats.org/officeDocument/2006/relationships/font" Target="fonts/font5.fntdata"/><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64" Type="http://schemas.openxmlformats.org/officeDocument/2006/relationships/font" Target="fonts/font8.fntdata"/><Relationship Id="rId69" Type="http://schemas.openxmlformats.org/officeDocument/2006/relationships/font" Target="fonts/font13.fntdata"/><Relationship Id="rId77" Type="http://schemas.openxmlformats.org/officeDocument/2006/relationships/font" Target="fonts/font21.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6.fntdata"/><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3.fntdata"/><Relationship Id="rId67" Type="http://schemas.openxmlformats.org/officeDocument/2006/relationships/font" Target="fonts/font1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6.fntdata"/><Relationship Id="rId70" Type="http://schemas.openxmlformats.org/officeDocument/2006/relationships/font" Target="fonts/font14.fntdata"/><Relationship Id="rId75" Type="http://schemas.openxmlformats.org/officeDocument/2006/relationships/font" Target="fonts/font19.fntdata"/><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1.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4.fntdata"/><Relationship Id="rId65" Type="http://schemas.openxmlformats.org/officeDocument/2006/relationships/font" Target="fonts/font9.fntdata"/><Relationship Id="rId73" Type="http://schemas.openxmlformats.org/officeDocument/2006/relationships/font" Target="fonts/font17.fntdata"/><Relationship Id="rId78" Type="http://schemas.openxmlformats.org/officeDocument/2006/relationships/font" Target="fonts/font22.fntdata"/><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20.fntdata"/><Relationship Id="rId7" Type="http://schemas.openxmlformats.org/officeDocument/2006/relationships/slide" Target="slides/slide6.xml"/><Relationship Id="rId71" Type="http://schemas.openxmlformats.org/officeDocument/2006/relationships/font" Target="fonts/font15.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0F03CC-2335-488D-80D9-6E3F551B5AF1}" type="datetimeFigureOut">
              <a:rPr lang="en-US" smtClean="0"/>
              <a:t>11/3/2019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3FC1B8-FAAC-42F0-AC27-6C2A1F4FE080}" type="slidenum">
              <a:rPr lang="en-US" smtClean="0"/>
              <a:t>‹#›</a:t>
            </a:fld>
            <a:endParaRPr lang="en-US"/>
          </a:p>
        </p:txBody>
      </p:sp>
    </p:spTree>
    <p:extLst>
      <p:ext uri="{BB962C8B-B14F-4D97-AF65-F5344CB8AC3E}">
        <p14:creationId xmlns:p14="http://schemas.microsoft.com/office/powerpoint/2010/main" val="40427120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5301485-8674-49AC-81D0-F84B80252DF5}" type="slidenum">
              <a:rPr lang="en-US" smtClean="0"/>
              <a:t>41</a:t>
            </a:fld>
            <a:endParaRPr lang="en-US"/>
          </a:p>
        </p:txBody>
      </p:sp>
    </p:spTree>
    <p:extLst>
      <p:ext uri="{BB962C8B-B14F-4D97-AF65-F5344CB8AC3E}">
        <p14:creationId xmlns:p14="http://schemas.microsoft.com/office/powerpoint/2010/main" val="6343218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5301485-8674-49AC-81D0-F84B80252DF5}" type="slidenum">
              <a:rPr lang="en-US" smtClean="0"/>
              <a:t>43</a:t>
            </a:fld>
            <a:endParaRPr lang="en-US"/>
          </a:p>
        </p:txBody>
      </p:sp>
    </p:spTree>
    <p:extLst>
      <p:ext uri="{BB962C8B-B14F-4D97-AF65-F5344CB8AC3E}">
        <p14:creationId xmlns:p14="http://schemas.microsoft.com/office/powerpoint/2010/main" val="23491918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5301485-8674-49AC-81D0-F84B80252DF5}" type="slidenum">
              <a:rPr lang="en-US" smtClean="0"/>
              <a:t>47</a:t>
            </a:fld>
            <a:endParaRPr lang="en-US"/>
          </a:p>
        </p:txBody>
      </p:sp>
    </p:spTree>
    <p:extLst>
      <p:ext uri="{BB962C8B-B14F-4D97-AF65-F5344CB8AC3E}">
        <p14:creationId xmlns:p14="http://schemas.microsoft.com/office/powerpoint/2010/main" val="30026374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5301485-8674-49AC-81D0-F84B80252DF5}" type="slidenum">
              <a:rPr lang="en-US" smtClean="0"/>
              <a:t>48</a:t>
            </a:fld>
            <a:endParaRPr lang="en-US"/>
          </a:p>
        </p:txBody>
      </p:sp>
    </p:spTree>
    <p:extLst>
      <p:ext uri="{BB962C8B-B14F-4D97-AF65-F5344CB8AC3E}">
        <p14:creationId xmlns:p14="http://schemas.microsoft.com/office/powerpoint/2010/main" val="26578173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5301485-8674-49AC-81D0-F84B80252DF5}" type="slidenum">
              <a:rPr lang="en-US" smtClean="0"/>
              <a:t>49</a:t>
            </a:fld>
            <a:endParaRPr lang="en-US"/>
          </a:p>
        </p:txBody>
      </p:sp>
    </p:spTree>
    <p:extLst>
      <p:ext uri="{BB962C8B-B14F-4D97-AF65-F5344CB8AC3E}">
        <p14:creationId xmlns:p14="http://schemas.microsoft.com/office/powerpoint/2010/main" val="31579988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51435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16133"/>
            <a:ext cx="3679116" cy="470388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16133"/>
            <a:ext cx="3505200" cy="17346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6" y="2031357"/>
            <a:ext cx="3313355" cy="127662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6" y="3315810"/>
            <a:ext cx="3309803" cy="945472"/>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137621"/>
            <a:ext cx="2133600" cy="563236"/>
          </a:xfrm>
        </p:spPr>
        <p:txBody>
          <a:bodyPr anchor="b"/>
          <a:lstStyle>
            <a:lvl1pPr algn="l">
              <a:defRPr sz="2400"/>
            </a:lvl1pPr>
          </a:lstStyle>
          <a:p>
            <a:fld id="{1D8BD707-D9CF-40AE-B4C6-C98DA3205C09}" type="datetimeFigureOut">
              <a:rPr lang="en-US" smtClean="0"/>
              <a:pPr/>
              <a:t>11/3/2019</a:t>
            </a:fld>
            <a:endParaRPr lang="en-US"/>
          </a:p>
        </p:txBody>
      </p:sp>
      <p:sp>
        <p:nvSpPr>
          <p:cNvPr id="50" name="Rectangle 49"/>
          <p:cNvSpPr/>
          <p:nvPr/>
        </p:nvSpPr>
        <p:spPr>
          <a:xfrm>
            <a:off x="4650889" y="4566213"/>
            <a:ext cx="3505200" cy="6130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4289975"/>
            <a:ext cx="2831592" cy="273844"/>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4289975"/>
            <a:ext cx="643666" cy="273844"/>
          </a:xfrm>
        </p:spPr>
        <p:txBody>
          <a:bodyPr/>
          <a:lstStyle>
            <a:lvl1pPr>
              <a:defRPr>
                <a:solidFill>
                  <a:schemeClr val="accent1"/>
                </a:solidFill>
              </a:defRPr>
            </a:lvl1pPr>
          </a:lstStyle>
          <a:p>
            <a:fld id="{B6F15528-21DE-4FAA-801E-634DDDAF4B2B}" type="slidenum">
              <a:rPr lang="en-US" smtClean="0"/>
              <a:pPr/>
              <a:t>‹#›</a:t>
            </a:fld>
            <a:endParaRPr lang="en-US"/>
          </a:p>
        </p:txBody>
      </p:sp>
      <p:sp>
        <p:nvSpPr>
          <p:cNvPr id="89" name="Rectangle 88"/>
          <p:cNvSpPr/>
          <p:nvPr/>
        </p:nvSpPr>
        <p:spPr>
          <a:xfrm>
            <a:off x="4650889" y="4566213"/>
            <a:ext cx="3505200" cy="6130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43490" y="285750"/>
            <a:ext cx="7024744" cy="857250"/>
          </a:xfrm>
        </p:spPr>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lvl1pPr algn="ctr">
              <a:defRPr sz="3200" b="1" cap="all" spc="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defRPr>
            </a:lvl1pPr>
          </a:lstStyle>
          <a:p>
            <a:r>
              <a:rPr lang="en-US" dirty="0" smtClean="0"/>
              <a:t>Click to edit Master title style</a:t>
            </a:r>
            <a:endParaRPr lang="en-US" dirty="0"/>
          </a:p>
        </p:txBody>
      </p:sp>
      <p:sp>
        <p:nvSpPr>
          <p:cNvPr id="3" name="Content Placeholder 2"/>
          <p:cNvSpPr>
            <a:spLocks noGrp="1"/>
          </p:cNvSpPr>
          <p:nvPr>
            <p:ph idx="1"/>
          </p:nvPr>
        </p:nvSpPr>
        <p:spPr>
          <a:xfrm>
            <a:off x="685801" y="1352551"/>
            <a:ext cx="7696200" cy="3429000"/>
          </a:xfrm>
        </p:spPr>
        <p:txBody>
          <a:bodyPr>
            <a:normAutofit/>
          </a:bodyPr>
          <a:lstStyle>
            <a:lvl1pPr>
              <a:defRPr sz="1600">
                <a:cs typeface="B Traffic" panose="00000400000000000000" pitchFamily="2" charset="-78"/>
              </a:defRPr>
            </a:lvl1pPr>
            <a:lvl2pPr>
              <a:defRPr sz="1600">
                <a:cs typeface="B Traffic" panose="00000400000000000000" pitchFamily="2" charset="-78"/>
              </a:defRPr>
            </a:lvl2pPr>
            <a:lvl3pPr>
              <a:defRPr sz="1600">
                <a:cs typeface="B Traffic" panose="00000400000000000000" pitchFamily="2" charset="-78"/>
              </a:defRPr>
            </a:lvl3pPr>
            <a:lvl4pPr>
              <a:defRPr sz="1600">
                <a:cs typeface="B Traffic" panose="00000400000000000000" pitchFamily="2" charset="-78"/>
              </a:defRPr>
            </a:lvl4pPr>
            <a:lvl5pPr>
              <a:defRPr sz="1600">
                <a:cs typeface="B Traffic" panose="00000400000000000000" pitchFamily="2" charset="-78"/>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175622"/>
            <a:ext cx="6637468" cy="1021556"/>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6" y="3200400"/>
            <a:ext cx="6637467" cy="1140310"/>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3"/>
          </p:nvPr>
        </p:nvSpPr>
        <p:spPr>
          <a:xfrm>
            <a:off x="1042416" y="1735074"/>
            <a:ext cx="3419856" cy="26197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1735073"/>
            <a:ext cx="3419856" cy="26197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1737007"/>
            <a:ext cx="3057148" cy="47982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231021"/>
            <a:ext cx="3419856" cy="212684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8" y="1737007"/>
            <a:ext cx="3055717" cy="47982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231021"/>
            <a:ext cx="3419856" cy="212684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11/3/2019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51435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16133"/>
            <a:ext cx="3679116" cy="470388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16133"/>
            <a:ext cx="3505200" cy="46795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11/3/2019</a:t>
            </a:fld>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58" name="Rectangle 57"/>
          <p:cNvSpPr/>
          <p:nvPr/>
        </p:nvSpPr>
        <p:spPr>
          <a:xfrm>
            <a:off x="905572" y="451413"/>
            <a:ext cx="3562257" cy="4236334"/>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642395"/>
            <a:ext cx="3090440" cy="3863051"/>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4566213"/>
            <a:ext cx="3505200" cy="6130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4293627"/>
            <a:ext cx="3493664" cy="273844"/>
          </a:xfrm>
        </p:spPr>
        <p:txBody>
          <a:bodyPr>
            <a:normAutofit/>
          </a:bodyPr>
          <a:lstStyle/>
          <a:p>
            <a:endParaRPr lang="en-US"/>
          </a:p>
        </p:txBody>
      </p:sp>
      <p:sp>
        <p:nvSpPr>
          <p:cNvPr id="2" name="Title 1"/>
          <p:cNvSpPr>
            <a:spLocks noGrp="1"/>
          </p:cNvSpPr>
          <p:nvPr>
            <p:ph type="title"/>
          </p:nvPr>
        </p:nvSpPr>
        <p:spPr>
          <a:xfrm>
            <a:off x="4739833" y="1993076"/>
            <a:ext cx="3304572" cy="1097365"/>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3102746"/>
            <a:ext cx="3298784" cy="1138428"/>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51435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16133"/>
            <a:ext cx="3679116" cy="470388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16133"/>
            <a:ext cx="3505200" cy="46795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2" y="451413"/>
            <a:ext cx="3562257" cy="4236334"/>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4566213"/>
            <a:ext cx="3505200" cy="6130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1995678"/>
            <a:ext cx="3300984" cy="109728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9" y="520346"/>
            <a:ext cx="3359623" cy="4101084"/>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1" y="3099816"/>
            <a:ext cx="3300573" cy="113967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11/3/2019</a:t>
            </a:fld>
            <a:endParaRPr lang="en-US"/>
          </a:p>
        </p:txBody>
      </p:sp>
      <p:sp>
        <p:nvSpPr>
          <p:cNvPr id="6" name="Footer Placeholder 5"/>
          <p:cNvSpPr>
            <a:spLocks noGrp="1"/>
          </p:cNvSpPr>
          <p:nvPr>
            <p:ph type="ftr" sz="quarter" idx="11"/>
          </p:nvPr>
        </p:nvSpPr>
        <p:spPr>
          <a:xfrm>
            <a:off x="4641448" y="4293627"/>
            <a:ext cx="3493664" cy="273844"/>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772610"/>
            <a:ext cx="1484453" cy="3585258"/>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772610"/>
            <a:ext cx="5423704" cy="358525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51435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250116"/>
            <a:ext cx="8229600" cy="4639235"/>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16133"/>
            <a:ext cx="3679116" cy="524433"/>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16133"/>
            <a:ext cx="3505200" cy="46795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770748"/>
            <a:ext cx="7024744" cy="85725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3" y="1742739"/>
            <a:ext cx="6777317" cy="263173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168369"/>
            <a:ext cx="2133600" cy="273844"/>
          </a:xfrm>
          <a:prstGeom prst="rect">
            <a:avLst/>
          </a:prstGeom>
        </p:spPr>
        <p:txBody>
          <a:bodyPr vert="horz" lIns="91440" tIns="45720" rIns="91440" bIns="45720" rtlCol="0" anchor="ctr"/>
          <a:lstStyle>
            <a:lvl1pPr algn="r">
              <a:defRPr sz="1200">
                <a:solidFill>
                  <a:srgbClr val="FEFEFE"/>
                </a:solidFill>
              </a:defRPr>
            </a:lvl1pPr>
          </a:lstStyle>
          <a:p>
            <a:fld id="{1D8BD707-D9CF-40AE-B4C6-C98DA3205C09}" type="datetimeFigureOut">
              <a:rPr lang="en-US" smtClean="0"/>
              <a:pPr/>
              <a:t>11/3/2019</a:t>
            </a:fld>
            <a:endParaRPr lang="en-US"/>
          </a:p>
        </p:txBody>
      </p:sp>
      <p:sp>
        <p:nvSpPr>
          <p:cNvPr id="5" name="Footer Placeholder 4"/>
          <p:cNvSpPr>
            <a:spLocks noGrp="1"/>
          </p:cNvSpPr>
          <p:nvPr>
            <p:ph type="ftr" sz="quarter" idx="3"/>
          </p:nvPr>
        </p:nvSpPr>
        <p:spPr>
          <a:xfrm>
            <a:off x="4641448" y="4389120"/>
            <a:ext cx="3502152" cy="273844"/>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168369"/>
            <a:ext cx="1332156" cy="273844"/>
          </a:xfrm>
          <a:prstGeom prst="rect">
            <a:avLst/>
          </a:prstGeom>
        </p:spPr>
        <p:txBody>
          <a:bodyPr vert="horz" lIns="91440" tIns="45720" rIns="91440" bIns="45720" rtlCol="0" anchor="ctr"/>
          <a:lstStyle>
            <a:lvl1pPr algn="l">
              <a:defRPr sz="1200">
                <a:solidFill>
                  <a:srgbClr val="FEFEFE"/>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1" eaLnBrk="1" latinLnBrk="0" hangingPunct="1">
        <a:spcBef>
          <a:spcPct val="0"/>
        </a:spcBef>
        <a:buNone/>
        <a:defRPr sz="4000" kern="1200">
          <a:solidFill>
            <a:schemeClr val="accent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274320" algn="r" defTabSz="914400" rtl="1"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r" defTabSz="914400" rtl="1"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r" defTabSz="914400" rtl="1"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r" defTabSz="914400" rtl="1"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r" defTabSz="914400" rtl="1"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r" defTabSz="914400" rtl="1"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r" defTabSz="914400" rtl="1"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r" defTabSz="914400" rtl="1"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r" defTabSz="914400" rtl="1"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gif"/><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4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0.png"/><Relationship Id="rId5" Type="http://schemas.openxmlformats.org/officeDocument/2006/relationships/image" Target="../media/image69.png"/><Relationship Id="rId10" Type="http://schemas.openxmlformats.org/officeDocument/2006/relationships/image" Target="../media/image74.png"/><Relationship Id="rId4" Type="http://schemas.openxmlformats.org/officeDocument/2006/relationships/image" Target="../media/image68.png"/><Relationship Id="rId9" Type="http://schemas.openxmlformats.org/officeDocument/2006/relationships/image" Target="../media/image73.png"/></Relationships>
</file>

<file path=ppt/slides/_rels/slide4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7.png"/><Relationship Id="rId4" Type="http://schemas.openxmlformats.org/officeDocument/2006/relationships/image" Target="../media/image76.png"/></Relationships>
</file>

<file path=ppt/slides/_rels/slide4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image" Target="../media/image79.png"/></Relationships>
</file>

<file path=ppt/slides/_rels/slide5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hyperlink" Target="https://blog.faradars.org/farady-induction/"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s://blog.faradars.org/what-is-the-coldest-thing-in-the-world/" TargetMode="External"/><Relationship Id="rId2" Type="http://schemas.openxmlformats.org/officeDocument/2006/relationships/hyperlink" Target="https://blog.faradars.org/%d8%a7%d8%aa%d9%85-%d8%a8%d9%87-%d8%b2%d8%a8%d8%a7%d9%86-%d8%b3%d8%a7%d8%af%d9%87/"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44122" y="209550"/>
            <a:ext cx="3313355" cy="1276620"/>
          </a:xfrm>
        </p:spPr>
        <p:txBody>
          <a:bodyPr vert="horz" lIns="91440" tIns="45720" rIns="91440" bIns="45720" rtlCol="0" anchor="b">
            <a:normAutofit fontScale="90000"/>
          </a:bodyPr>
          <a:lstStyle/>
          <a:p>
            <a:pPr algn="ctr"/>
            <a:r>
              <a:rPr lang="fa-IR" sz="4400" b="1" dirty="0">
                <a:ln w="18000">
                  <a:solidFill>
                    <a:schemeClr val="bg1"/>
                  </a:solidFill>
                  <a:prstDash val="solid"/>
                  <a:miter lim="800000"/>
                </a:ln>
                <a:noFill/>
                <a:effectLst>
                  <a:outerShdw blurRad="25500" dist="23000" dir="7020000" algn="tl">
                    <a:srgbClr val="000000">
                      <a:alpha val="50000"/>
                    </a:srgbClr>
                  </a:outerShdw>
                </a:effectLst>
                <a:latin typeface="A Hayat" panose="020B0800040000020004" pitchFamily="34" charset="-78"/>
                <a:ea typeface="A Hayat" panose="020B0800040000020004" pitchFamily="34" charset="-78"/>
                <a:cs typeface="A Roze" panose="00000400000000000000" pitchFamily="2" charset="-78"/>
              </a:rPr>
              <a:t>فصل دوم : </a:t>
            </a:r>
            <a:br>
              <a:rPr lang="fa-IR" sz="4400" b="1" dirty="0">
                <a:ln w="18000">
                  <a:solidFill>
                    <a:schemeClr val="bg1"/>
                  </a:solidFill>
                  <a:prstDash val="solid"/>
                  <a:miter lim="800000"/>
                </a:ln>
                <a:noFill/>
                <a:effectLst>
                  <a:outerShdw blurRad="25500" dist="23000" dir="7020000" algn="tl">
                    <a:srgbClr val="000000">
                      <a:alpha val="50000"/>
                    </a:srgbClr>
                  </a:outerShdw>
                </a:effectLst>
                <a:latin typeface="A Hayat" panose="020B0800040000020004" pitchFamily="34" charset="-78"/>
                <a:ea typeface="A Hayat" panose="020B0800040000020004" pitchFamily="34" charset="-78"/>
                <a:cs typeface="A Roze" panose="00000400000000000000" pitchFamily="2" charset="-78"/>
              </a:rPr>
            </a:br>
            <a:r>
              <a:rPr lang="fa-IR" sz="4400" b="1" dirty="0">
                <a:ln w="18000">
                  <a:solidFill>
                    <a:schemeClr val="bg1"/>
                  </a:solidFill>
                  <a:prstDash val="solid"/>
                  <a:miter lim="800000"/>
                </a:ln>
                <a:noFill/>
                <a:effectLst>
                  <a:outerShdw blurRad="25500" dist="23000" dir="7020000" algn="tl">
                    <a:srgbClr val="000000">
                      <a:alpha val="50000"/>
                    </a:srgbClr>
                  </a:outerShdw>
                </a:effectLst>
                <a:latin typeface="A Hayat" panose="020B0800040000020004" pitchFamily="34" charset="-78"/>
                <a:ea typeface="A Hayat" panose="020B0800040000020004" pitchFamily="34" charset="-78"/>
                <a:cs typeface="A Roze" panose="00000400000000000000" pitchFamily="2" charset="-78"/>
              </a:rPr>
              <a:t>جامدات یونی</a:t>
            </a:r>
          </a:p>
        </p:txBody>
      </p:sp>
      <p:pic>
        <p:nvPicPr>
          <p:cNvPr id="5" name="Picture 2" descr="E:\بسم الله\Thumbnail.ashx.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62000" y="586740"/>
            <a:ext cx="2847975" cy="4038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15258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fa-IR" dirty="0"/>
              <a:t>خواص جامدات یونی </a:t>
            </a:r>
          </a:p>
        </p:txBody>
      </p:sp>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normAutofit/>
              </a:bodyPr>
              <a:lstStyle/>
              <a:p>
                <a:pPr marL="0" indent="0">
                  <a:buNone/>
                </a:pPr>
                <a:r>
                  <a:rPr lang="fa-IR" dirty="0" smtClean="0"/>
                  <a:t>1)در </a:t>
                </a:r>
                <a:r>
                  <a:rPr lang="fa-IR" dirty="0"/>
                  <a:t>حالت مذاب : رسانای الکتریکی هستند اما در حالت جامد اکثرا رسانا نیستند به جز یک دسته خواصی که ما به آن ها </a:t>
                </a:r>
                <a:r>
                  <a:rPr lang="en-US" dirty="0"/>
                  <a:t>solid electrolyte </a:t>
                </a:r>
                <a:r>
                  <a:rPr lang="fa-IR" dirty="0"/>
                  <a:t> می گوییم .</a:t>
                </a:r>
                <a:endParaRPr lang="en-US" dirty="0"/>
              </a:p>
              <a:p>
                <a:pPr marL="0" indent="0">
                  <a:buNone/>
                </a:pPr>
                <a:r>
                  <a:rPr lang="fa-IR" dirty="0"/>
                  <a:t>2) دمای ذوب خیلی بالایی دارند.(جاذبه الکتروستاتیکی+ -) </a:t>
                </a:r>
                <a:endParaRPr lang="en-US" dirty="0"/>
              </a:p>
              <a:p>
                <a:pPr marL="0" indent="0">
                  <a:buNone/>
                </a:pPr>
                <a:r>
                  <a:rPr lang="fa-IR" dirty="0"/>
                  <a:t>3) در حالت جامد ترد و شککنده است .</a:t>
                </a:r>
                <a:endParaRPr lang="en-US" dirty="0"/>
              </a:p>
              <a:p>
                <a:pPr marL="0" indent="0">
                  <a:buNone/>
                </a:pPr>
                <a:r>
                  <a:rPr lang="fa-IR" dirty="0"/>
                  <a:t>4)در حلال های قطبی محلولند (هرچه ثابت دی الکتریک حلال بیشتر: انحلال بیشتر)</a:t>
                </a:r>
                <a:endParaRPr lang="en-US" dirty="0"/>
              </a:p>
              <a:p>
                <a:pPr marL="0" indent="0">
                  <a:buNone/>
                </a:pPr>
                <a:r>
                  <a:rPr lang="fa-IR" dirty="0"/>
                  <a:t>5) آرایش کاتیون ها </a:t>
                </a:r>
                <a14:m>
                  <m:oMath xmlns:m="http://schemas.openxmlformats.org/officeDocument/2006/math">
                    <m:sSup>
                      <m:sSupPr>
                        <m:ctrlPr>
                          <a:rPr lang="en-US" i="1">
                            <a:latin typeface="Cambria Math" panose="02040503050406030204" pitchFamily="18" charset="0"/>
                          </a:rPr>
                        </m:ctrlPr>
                      </m:sSupPr>
                      <m:e>
                        <m:r>
                          <a:rPr lang="en-US" i="1">
                            <a:latin typeface="Cambria Math"/>
                          </a:rPr>
                          <m:t>𝑠</m:t>
                        </m:r>
                      </m:e>
                      <m:sup>
                        <m:r>
                          <a:rPr lang="en-US" i="1">
                            <a:latin typeface="Cambria Math"/>
                          </a:rPr>
                          <m:t>2</m:t>
                        </m:r>
                      </m:sup>
                    </m:sSup>
                    <m:sSup>
                      <m:sSupPr>
                        <m:ctrlPr>
                          <a:rPr lang="en-US" i="1">
                            <a:latin typeface="Cambria Math" panose="02040503050406030204" pitchFamily="18" charset="0"/>
                          </a:rPr>
                        </m:ctrlPr>
                      </m:sSupPr>
                      <m:e>
                        <m:r>
                          <a:rPr lang="en-US" i="1">
                            <a:latin typeface="Cambria Math"/>
                          </a:rPr>
                          <m:t>𝑝</m:t>
                        </m:r>
                      </m:e>
                      <m:sup>
                        <m:r>
                          <a:rPr lang="en-US" i="1">
                            <a:latin typeface="Cambria Math"/>
                          </a:rPr>
                          <m:t>6</m:t>
                        </m:r>
                      </m:sup>
                    </m:sSup>
                    <m:sSup>
                      <m:sSupPr>
                        <m:ctrlPr>
                          <a:rPr lang="en-US" i="1">
                            <a:latin typeface="Cambria Math" panose="02040503050406030204" pitchFamily="18" charset="0"/>
                          </a:rPr>
                        </m:ctrlPr>
                      </m:sSupPr>
                      <m:e>
                        <m:r>
                          <a:rPr lang="en-US" i="1">
                            <a:latin typeface="Cambria Math"/>
                          </a:rPr>
                          <m:t>𝑑</m:t>
                        </m:r>
                      </m:e>
                      <m:sup>
                        <m:r>
                          <a:rPr lang="en-US" i="1">
                            <a:latin typeface="Cambria Math"/>
                          </a:rPr>
                          <m:t>10</m:t>
                        </m:r>
                      </m:sup>
                    </m:sSup>
                  </m:oMath>
                </a14:m>
                <a:r>
                  <a:rPr lang="en-US" dirty="0"/>
                  <a:t> </a:t>
                </a:r>
                <a:r>
                  <a:rPr lang="fa-IR" dirty="0"/>
                  <a:t> (شبه نجیب) و </a:t>
                </a:r>
                <a14:m>
                  <m:oMath xmlns:m="http://schemas.openxmlformats.org/officeDocument/2006/math">
                    <m:sSup>
                      <m:sSupPr>
                        <m:ctrlPr>
                          <a:rPr lang="en-US" i="1">
                            <a:latin typeface="Cambria Math" panose="02040503050406030204" pitchFamily="18" charset="0"/>
                          </a:rPr>
                        </m:ctrlPr>
                      </m:sSupPr>
                      <m:e>
                        <m:r>
                          <a:rPr lang="en-US" i="1">
                            <a:latin typeface="Cambria Math"/>
                          </a:rPr>
                          <m:t>𝑠</m:t>
                        </m:r>
                      </m:e>
                      <m:sup>
                        <m:r>
                          <a:rPr lang="en-US" i="1">
                            <a:latin typeface="Cambria Math"/>
                          </a:rPr>
                          <m:t>2</m:t>
                        </m:r>
                      </m:sup>
                    </m:sSup>
                    <m:sSup>
                      <m:sSupPr>
                        <m:ctrlPr>
                          <a:rPr lang="en-US" i="1">
                            <a:latin typeface="Cambria Math" panose="02040503050406030204" pitchFamily="18" charset="0"/>
                          </a:rPr>
                        </m:ctrlPr>
                      </m:sSupPr>
                      <m:e>
                        <m:r>
                          <a:rPr lang="en-US" i="1">
                            <a:latin typeface="Cambria Math"/>
                          </a:rPr>
                          <m:t>𝑝</m:t>
                        </m:r>
                      </m:e>
                      <m:sup>
                        <m:r>
                          <a:rPr lang="en-US" i="1">
                            <a:latin typeface="Cambria Math"/>
                          </a:rPr>
                          <m:t>6</m:t>
                        </m:r>
                      </m:sup>
                    </m:sSup>
                  </m:oMath>
                </a14:m>
                <a:r>
                  <a:rPr lang="fa-IR" dirty="0"/>
                  <a:t> ( گاز نجیب) و </a:t>
                </a:r>
                <a14:m>
                  <m:oMath xmlns:m="http://schemas.openxmlformats.org/officeDocument/2006/math">
                    <m:sSup>
                      <m:sSupPr>
                        <m:ctrlPr>
                          <a:rPr lang="en-US" i="1">
                            <a:latin typeface="Cambria Math" panose="02040503050406030204" pitchFamily="18" charset="0"/>
                          </a:rPr>
                        </m:ctrlPr>
                      </m:sSupPr>
                      <m:e>
                        <m:r>
                          <a:rPr lang="en-US" i="1">
                            <a:latin typeface="Cambria Math"/>
                          </a:rPr>
                          <m:t>𝑠</m:t>
                        </m:r>
                      </m:e>
                      <m:sup>
                        <m:r>
                          <a:rPr lang="en-US" i="1">
                            <a:latin typeface="Cambria Math"/>
                          </a:rPr>
                          <m:t>2</m:t>
                        </m:r>
                      </m:sup>
                    </m:sSup>
                    <m:sSup>
                      <m:sSupPr>
                        <m:ctrlPr>
                          <a:rPr lang="en-US" i="1">
                            <a:latin typeface="Cambria Math" panose="02040503050406030204" pitchFamily="18" charset="0"/>
                          </a:rPr>
                        </m:ctrlPr>
                      </m:sSupPr>
                      <m:e>
                        <m:r>
                          <a:rPr lang="en-US" i="1">
                            <a:latin typeface="Cambria Math"/>
                          </a:rPr>
                          <m:t>𝑝</m:t>
                        </m:r>
                      </m:e>
                      <m:sup>
                        <m:r>
                          <a:rPr lang="en-US" i="1">
                            <a:latin typeface="Cambria Math"/>
                          </a:rPr>
                          <m:t>6</m:t>
                        </m:r>
                      </m:sup>
                    </m:sSup>
                    <m:sSup>
                      <m:sSupPr>
                        <m:ctrlPr>
                          <a:rPr lang="en-US" i="1">
                            <a:latin typeface="Cambria Math" panose="02040503050406030204" pitchFamily="18" charset="0"/>
                          </a:rPr>
                        </m:ctrlPr>
                      </m:sSupPr>
                      <m:e>
                        <m:r>
                          <a:rPr lang="en-US" i="1">
                            <a:latin typeface="Cambria Math"/>
                          </a:rPr>
                          <m:t>𝑑</m:t>
                        </m:r>
                      </m:e>
                      <m:sup>
                        <m:r>
                          <a:rPr lang="en-US" i="1">
                            <a:latin typeface="Cambria Math"/>
                          </a:rPr>
                          <m:t>10</m:t>
                        </m:r>
                      </m:sup>
                    </m:sSup>
                    <m:sSup>
                      <m:sSupPr>
                        <m:ctrlPr>
                          <a:rPr lang="en-US" i="1">
                            <a:latin typeface="Cambria Math" panose="02040503050406030204" pitchFamily="18" charset="0"/>
                          </a:rPr>
                        </m:ctrlPr>
                      </m:sSupPr>
                      <m:e>
                        <m:r>
                          <a:rPr lang="en-US" i="1">
                            <a:latin typeface="Cambria Math"/>
                          </a:rPr>
                          <m:t>𝑠</m:t>
                        </m:r>
                      </m:e>
                      <m:sup>
                        <m:r>
                          <a:rPr lang="en-US" i="1">
                            <a:latin typeface="Cambria Math"/>
                          </a:rPr>
                          <m:t>2</m:t>
                        </m:r>
                      </m:sup>
                    </m:sSup>
                  </m:oMath>
                </a14:m>
                <a:r>
                  <a:rPr lang="fa-IR" dirty="0"/>
                  <a:t> (20 الکترونی)</a:t>
                </a:r>
                <a:endParaRPr lang="en-US" dirty="0"/>
              </a:p>
              <a:p>
                <a:pPr marL="0" indent="0">
                  <a:buNone/>
                </a:pPr>
                <a:r>
                  <a:rPr lang="fa-IR" dirty="0"/>
                  <a:t>6) آرایش آنیون ها : می توانند ۱ تا 4 الکترون دریافت کنند و به آرایش نجیب و یا شبه نجیب برسند </a:t>
                </a:r>
                <a:endParaRPr lang="en-US" dirty="0"/>
              </a:p>
              <a:p>
                <a:pPr marL="0" indent="0">
                  <a:buNone/>
                </a:pPr>
                <a:r>
                  <a:rPr lang="fa-IR" dirty="0"/>
                  <a:t>7) در حالت جامد به صورت بلور می باشند </a:t>
                </a:r>
                <a:endParaRPr lang="fa-IR" dirty="0" smtClean="0"/>
              </a:p>
              <a:p>
                <a:pPr marL="0" indent="0">
                  <a:buNone/>
                </a:pPr>
                <a:endParaRPr lang="fa-IR" dirty="0" smtClean="0"/>
              </a:p>
              <a:p>
                <a:pPr marL="0" indent="0">
                  <a:buNone/>
                </a:pPr>
                <a:r>
                  <a:rPr lang="fa-IR" u="sng" dirty="0">
                    <a:effectLst>
                      <a:outerShdw blurRad="38100" dist="38100" dir="2700000" algn="tl">
                        <a:srgbClr val="000000">
                          <a:alpha val="43137"/>
                        </a:srgbClr>
                      </a:outerShdw>
                    </a:effectLst>
                  </a:rPr>
                  <a:t>بلور : </a:t>
                </a:r>
                <a:r>
                  <a:rPr lang="fa-IR" dirty="0"/>
                  <a:t>حالتی از ماده است که دارای تقارن می باشد اما از دید معنی می گوییم که بلور حالتی است که قسمتی از آن به نام سلول واحد آن در راستای محور عمودی مختصات تکرار شود. (در واقع یک شبکه منظم تشکیل می دهند</a:t>
                </a:r>
                <a:r>
                  <a:rPr lang="fa-IR" dirty="0" smtClean="0"/>
                  <a:t>)</a:t>
                </a:r>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rotWithShape="1">
                <a:blip r:embed="rId2"/>
                <a:stretch>
                  <a:fillRect r="-842" b="-2000"/>
                </a:stretch>
              </a:blipFill>
            </p:spPr>
            <p:txBody>
              <a:bodyPr/>
              <a:lstStyle/>
              <a:p>
                <a:r>
                  <a:rPr lang="fa-IR">
                    <a:noFill/>
                  </a:rPr>
                  <a:t> </a:t>
                </a:r>
              </a:p>
            </p:txBody>
          </p:sp>
        </mc:Fallback>
      </mc:AlternateContent>
    </p:spTree>
    <p:extLst>
      <p:ext uri="{BB962C8B-B14F-4D97-AF65-F5344CB8AC3E}">
        <p14:creationId xmlns:p14="http://schemas.microsoft.com/office/powerpoint/2010/main" val="30521347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a:xfrm>
                <a:off x="685801" y="666750"/>
                <a:ext cx="7696200" cy="4114801"/>
              </a:xfrm>
            </p:spPr>
            <p:txBody>
              <a:bodyPr>
                <a:noAutofit/>
              </a:bodyPr>
              <a:lstStyle/>
              <a:p>
                <a:pPr algn="justLow"/>
                <a:r>
                  <a:rPr lang="fa-IR" dirty="0"/>
                  <a:t>سلول واحد : کوجکترین بخش یک بلور (قسمتی از یک بلور) که تمام خواص بلورها را دارد یا به طور ساده </a:t>
                </a:r>
                <a:r>
                  <a:rPr lang="fa-IR" dirty="0" smtClean="0"/>
                  <a:t>تری                 </a:t>
                </a:r>
                <a:r>
                  <a:rPr lang="fa-IR" dirty="0"/>
                  <a:t>می توانیم بگوییم که واحد تشکیل دهنده بلور سلول واحد است (لزوما سلول واحد همیشه یک مولکول کامل نیست گاهی نیمی از یک مولکول و در برخی از مواقع ۲ یا چند مولکول تشکیل دهنده سلول واحد خواهند بود)</a:t>
                </a:r>
                <a:endParaRPr lang="en-US" dirty="0"/>
              </a:p>
              <a:p>
                <a:pPr algn="justLow"/>
                <a:r>
                  <a:rPr lang="fa-IR" dirty="0"/>
                  <a:t>آمورف : بجا شکل، تقارن ندارد. </a:t>
                </a:r>
                <a:endParaRPr lang="en-US" dirty="0"/>
              </a:p>
              <a:p>
                <a:pPr algn="justLow"/>
                <a:r>
                  <a:rPr lang="en-US" dirty="0"/>
                  <a:t>Isotropy</a:t>
                </a:r>
                <a:r>
                  <a:rPr lang="fa-IR" dirty="0"/>
                  <a:t>: متجانس، در راستاهای مختلف خواص یکسان (تاثیری نور پلاریزه(تک راسا) ندارن) </a:t>
                </a:r>
                <a:endParaRPr lang="en-US" dirty="0"/>
              </a:p>
              <a:p>
                <a:pPr algn="justLow"/>
                <a:r>
                  <a:rPr lang="en-US" dirty="0"/>
                  <a:t>Anisotropy</a:t>
                </a:r>
                <a:r>
                  <a:rPr lang="fa-IR" dirty="0"/>
                  <a:t> : نامتجانس۷ خواص ترکیبی در یک راستا با بقیه راستا ها فرق می کند (نور پلاریزه نسبت به این ترکیب واکنش داده و شدت بیشتری را نشان می دهد)د این ترکیب دارای هدایت الکتریکی، سختی، ضریب شکست متفاوت دارند.</a:t>
                </a:r>
                <a:endParaRPr lang="en-US" dirty="0"/>
              </a:p>
              <a:p>
                <a:pPr algn="justLow"/>
                <a:r>
                  <a:rPr lang="fa-IR" dirty="0"/>
                  <a:t>عدد کئوردیناسیون (</a:t>
                </a:r>
                <a:r>
                  <a:rPr lang="en-US" dirty="0" err="1"/>
                  <a:t>cn</a:t>
                </a:r>
                <a:r>
                  <a:rPr lang="fa-IR" dirty="0"/>
                  <a:t>) : برای         همان تعداد لیگاندها است( </a:t>
                </a:r>
                <a:r>
                  <a:rPr lang="en-US" dirty="0" err="1"/>
                  <a:t>cn</a:t>
                </a:r>
                <a:r>
                  <a:rPr lang="en-US" dirty="0"/>
                  <a:t>=g</a:t>
                </a:r>
                <a:r>
                  <a:rPr lang="fa-IR" dirty="0"/>
                  <a:t>) </a:t>
                </a:r>
                <a:endParaRPr lang="en-US" dirty="0"/>
              </a:p>
              <a:p>
                <a:pPr algn="justLow"/>
                <a14:m>
                  <m:oMath xmlns:m="http://schemas.openxmlformats.org/officeDocument/2006/math">
                    <m:sSub>
                      <m:sSubPr>
                        <m:ctrlPr>
                          <a:rPr lang="en-US" i="1">
                            <a:latin typeface="Cambria Math" panose="02040503050406030204" pitchFamily="18" charset="0"/>
                          </a:rPr>
                        </m:ctrlPr>
                      </m:sSubPr>
                      <m:e>
                        <m:r>
                          <a:rPr lang="en-US" i="1">
                            <a:latin typeface="Cambria Math"/>
                          </a:rPr>
                          <m:t>𝑐𝑛</m:t>
                        </m:r>
                      </m:e>
                      <m:sub>
                        <m:r>
                          <a:rPr lang="en-US" i="1">
                            <a:latin typeface="Cambria Math"/>
                          </a:rPr>
                          <m:t>𝑐</m:t>
                        </m:r>
                      </m:sub>
                    </m:sSub>
                  </m:oMath>
                </a14:m>
                <a:r>
                  <a:rPr lang="fa-IR" dirty="0"/>
                  <a:t> (کاتیون ها) : تعداد آنیون هایی که بصورت مستقیم به کاتیون مورد نظر پیوند داده اند </a:t>
                </a:r>
                <a:endParaRPr lang="en-US" dirty="0"/>
              </a:p>
              <a:p>
                <a:pPr algn="justLow"/>
                <a14:m>
                  <m:oMath xmlns:m="http://schemas.openxmlformats.org/officeDocument/2006/math">
                    <m:sSub>
                      <m:sSubPr>
                        <m:ctrlPr>
                          <a:rPr lang="en-US" i="1">
                            <a:latin typeface="Cambria Math" panose="02040503050406030204" pitchFamily="18" charset="0"/>
                          </a:rPr>
                        </m:ctrlPr>
                      </m:sSubPr>
                      <m:e>
                        <m:r>
                          <a:rPr lang="en-US" i="1">
                            <a:latin typeface="Cambria Math"/>
                          </a:rPr>
                          <m:t>𝑐𝑛</m:t>
                        </m:r>
                      </m:e>
                      <m:sub>
                        <m:r>
                          <a:rPr lang="en-US" i="1">
                            <a:latin typeface="Cambria Math"/>
                          </a:rPr>
                          <m:t>𝑎</m:t>
                        </m:r>
                      </m:sub>
                    </m:sSub>
                  </m:oMath>
                </a14:m>
                <a:r>
                  <a:rPr lang="fa-IR" dirty="0"/>
                  <a:t> (آنیون ها) : تعداد کاتیون هایی که بصورت مستقیم به آنیون  مورد نظر پیوند داده </a:t>
                </a:r>
                <a:r>
                  <a:rPr lang="fa-IR" dirty="0" smtClean="0"/>
                  <a:t>اند</a:t>
                </a:r>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xfrm>
                <a:off x="685801" y="666750"/>
                <a:ext cx="7696200" cy="4114801"/>
              </a:xfrm>
              <a:blipFill rotWithShape="1">
                <a:blip r:embed="rId2"/>
                <a:stretch>
                  <a:fillRect l="-1109" t="-444"/>
                </a:stretch>
              </a:blipFill>
            </p:spPr>
            <p:txBody>
              <a:bodyPr/>
              <a:lstStyle/>
              <a:p>
                <a:r>
                  <a:rPr lang="fa-IR">
                    <a:noFill/>
                  </a:rPr>
                  <a:t> </a:t>
                </a:r>
              </a:p>
            </p:txBody>
          </p:sp>
        </mc:Fallback>
      </mc:AlternateContent>
      <p:grpSp>
        <p:nvGrpSpPr>
          <p:cNvPr id="30" name="Group 29"/>
          <p:cNvGrpSpPr/>
          <p:nvPr/>
        </p:nvGrpSpPr>
        <p:grpSpPr>
          <a:xfrm>
            <a:off x="304800" y="3790951"/>
            <a:ext cx="2286000" cy="1322498"/>
            <a:chOff x="304800" y="2952750"/>
            <a:chExt cx="1905000" cy="1501140"/>
          </a:xfrm>
        </p:grpSpPr>
        <p:sp>
          <p:nvSpPr>
            <p:cNvPr id="4" name="Rectangle 3"/>
            <p:cNvSpPr/>
            <p:nvPr/>
          </p:nvSpPr>
          <p:spPr>
            <a:xfrm>
              <a:off x="304800" y="3082290"/>
              <a:ext cx="1905000" cy="1371600"/>
            </a:xfrm>
            <a:prstGeom prst="rect">
              <a:avLst/>
            </a:prstGeom>
          </p:spPr>
          <p:style>
            <a:lnRef idx="2">
              <a:schemeClr val="dk1"/>
            </a:lnRef>
            <a:fillRef idx="1">
              <a:schemeClr val="lt1"/>
            </a:fillRef>
            <a:effectRef idx="0">
              <a:schemeClr val="dk1"/>
            </a:effectRef>
            <a:fontRef idx="minor">
              <a:schemeClr val="dk1"/>
            </a:fontRef>
          </p:style>
          <p:txBody>
            <a:bodyPr rtlCol="1" anchor="ctr"/>
            <a:lstStyle/>
            <a:p>
              <a:pPr algn="ctr"/>
              <a:endParaRPr lang="fa-IR"/>
            </a:p>
          </p:txBody>
        </p:sp>
        <p:sp>
          <p:nvSpPr>
            <p:cNvPr id="13" name="TextBox 12"/>
            <p:cNvSpPr txBox="1"/>
            <p:nvPr/>
          </p:nvSpPr>
          <p:spPr>
            <a:xfrm>
              <a:off x="1028700" y="3499604"/>
              <a:ext cx="457200" cy="369332"/>
            </a:xfrm>
            <a:prstGeom prst="rect">
              <a:avLst/>
            </a:prstGeom>
            <a:noFill/>
          </p:spPr>
          <p:txBody>
            <a:bodyPr wrap="square" rtlCol="1">
              <a:spAutoFit/>
            </a:bodyPr>
            <a:lstStyle/>
            <a:p>
              <a:pPr algn="ctr"/>
              <a:r>
                <a:rPr lang="fa-IR" b="1" dirty="0" smtClean="0">
                  <a:effectLst>
                    <a:outerShdw blurRad="38100" dist="38100" dir="2700000" algn="tl">
                      <a:srgbClr val="000000">
                        <a:alpha val="43137"/>
                      </a:srgbClr>
                    </a:outerShdw>
                  </a:effectLst>
                </a:rPr>
                <a:t>+</a:t>
              </a:r>
              <a:endParaRPr lang="fa-IR" b="1" dirty="0">
                <a:effectLst>
                  <a:outerShdw blurRad="38100" dist="38100" dir="2700000" algn="tl">
                    <a:srgbClr val="000000">
                      <a:alpha val="43137"/>
                    </a:srgbClr>
                  </a:outerShdw>
                </a:effectLst>
              </a:endParaRPr>
            </a:p>
          </p:txBody>
        </p:sp>
        <p:cxnSp>
          <p:nvCxnSpPr>
            <p:cNvPr id="15" name="Straight Arrow Connector 14"/>
            <p:cNvCxnSpPr>
              <a:stCxn id="13" idx="3"/>
            </p:cNvCxnSpPr>
            <p:nvPr/>
          </p:nvCxnSpPr>
          <p:spPr>
            <a:xfrm>
              <a:off x="1485900" y="3684270"/>
              <a:ext cx="3429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13" idx="0"/>
            </p:cNvCxnSpPr>
            <p:nvPr/>
          </p:nvCxnSpPr>
          <p:spPr>
            <a:xfrm flipV="1">
              <a:off x="1257300" y="3227070"/>
              <a:ext cx="0" cy="27253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13" idx="1"/>
            </p:cNvCxnSpPr>
            <p:nvPr/>
          </p:nvCxnSpPr>
          <p:spPr>
            <a:xfrm flipH="1">
              <a:off x="685800" y="3684270"/>
              <a:ext cx="3429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13" idx="2"/>
            </p:cNvCxnSpPr>
            <p:nvPr/>
          </p:nvCxnSpPr>
          <p:spPr>
            <a:xfrm>
              <a:off x="1257300" y="3868936"/>
              <a:ext cx="0" cy="27253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1714500" y="3470910"/>
              <a:ext cx="457200" cy="369332"/>
            </a:xfrm>
            <a:prstGeom prst="rect">
              <a:avLst/>
            </a:prstGeom>
            <a:noFill/>
          </p:spPr>
          <p:txBody>
            <a:bodyPr wrap="square" rtlCol="1">
              <a:spAutoFit/>
            </a:bodyPr>
            <a:lstStyle/>
            <a:p>
              <a:pPr algn="ctr"/>
              <a:r>
                <a:rPr lang="fa-IR" b="1" dirty="0" smtClean="0">
                  <a:effectLst>
                    <a:outerShdw blurRad="38100" dist="38100" dir="2700000" algn="tl">
                      <a:srgbClr val="000000">
                        <a:alpha val="43137"/>
                      </a:srgbClr>
                    </a:outerShdw>
                  </a:effectLst>
                </a:rPr>
                <a:t>-</a:t>
              </a:r>
              <a:endParaRPr lang="fa-IR" b="1" dirty="0">
                <a:effectLst>
                  <a:outerShdw blurRad="38100" dist="38100" dir="2700000" algn="tl">
                    <a:srgbClr val="000000">
                      <a:alpha val="43137"/>
                    </a:srgbClr>
                  </a:outerShdw>
                </a:effectLst>
              </a:endParaRPr>
            </a:p>
          </p:txBody>
        </p:sp>
        <p:sp>
          <p:nvSpPr>
            <p:cNvPr id="26" name="TextBox 25"/>
            <p:cNvSpPr txBox="1"/>
            <p:nvPr/>
          </p:nvSpPr>
          <p:spPr>
            <a:xfrm>
              <a:off x="1028700" y="3982105"/>
              <a:ext cx="457200" cy="369332"/>
            </a:xfrm>
            <a:prstGeom prst="rect">
              <a:avLst/>
            </a:prstGeom>
            <a:noFill/>
          </p:spPr>
          <p:txBody>
            <a:bodyPr wrap="square" rtlCol="1">
              <a:spAutoFit/>
            </a:bodyPr>
            <a:lstStyle/>
            <a:p>
              <a:pPr algn="ctr"/>
              <a:r>
                <a:rPr lang="fa-IR" b="1" dirty="0" smtClean="0">
                  <a:effectLst>
                    <a:outerShdw blurRad="38100" dist="38100" dir="2700000" algn="tl">
                      <a:srgbClr val="000000">
                        <a:alpha val="43137"/>
                      </a:srgbClr>
                    </a:outerShdw>
                  </a:effectLst>
                </a:rPr>
                <a:t>-</a:t>
              </a:r>
              <a:endParaRPr lang="fa-IR" b="1" dirty="0">
                <a:effectLst>
                  <a:outerShdw blurRad="38100" dist="38100" dir="2700000" algn="tl">
                    <a:srgbClr val="000000">
                      <a:alpha val="43137"/>
                    </a:srgbClr>
                  </a:outerShdw>
                </a:effectLst>
              </a:endParaRPr>
            </a:p>
          </p:txBody>
        </p:sp>
        <p:sp>
          <p:nvSpPr>
            <p:cNvPr id="27" name="TextBox 26"/>
            <p:cNvSpPr txBox="1"/>
            <p:nvPr/>
          </p:nvSpPr>
          <p:spPr>
            <a:xfrm>
              <a:off x="1028700" y="2952750"/>
              <a:ext cx="457200" cy="369332"/>
            </a:xfrm>
            <a:prstGeom prst="rect">
              <a:avLst/>
            </a:prstGeom>
            <a:noFill/>
          </p:spPr>
          <p:txBody>
            <a:bodyPr wrap="square" rtlCol="1">
              <a:spAutoFit/>
            </a:bodyPr>
            <a:lstStyle/>
            <a:p>
              <a:pPr algn="ctr"/>
              <a:r>
                <a:rPr lang="fa-IR" b="1" dirty="0" smtClean="0">
                  <a:effectLst>
                    <a:outerShdw blurRad="38100" dist="38100" dir="2700000" algn="tl">
                      <a:srgbClr val="000000">
                        <a:alpha val="43137"/>
                      </a:srgbClr>
                    </a:outerShdw>
                  </a:effectLst>
                </a:rPr>
                <a:t>-</a:t>
              </a:r>
              <a:endParaRPr lang="fa-IR" b="1" dirty="0">
                <a:effectLst>
                  <a:outerShdw blurRad="38100" dist="38100" dir="2700000" algn="tl">
                    <a:srgbClr val="000000">
                      <a:alpha val="43137"/>
                    </a:srgbClr>
                  </a:outerShdw>
                </a:effectLst>
              </a:endParaRPr>
            </a:p>
          </p:txBody>
        </p:sp>
        <p:sp>
          <p:nvSpPr>
            <p:cNvPr id="28" name="TextBox 27"/>
            <p:cNvSpPr txBox="1"/>
            <p:nvPr/>
          </p:nvSpPr>
          <p:spPr>
            <a:xfrm>
              <a:off x="381000" y="3455670"/>
              <a:ext cx="457200" cy="369332"/>
            </a:xfrm>
            <a:prstGeom prst="rect">
              <a:avLst/>
            </a:prstGeom>
            <a:noFill/>
          </p:spPr>
          <p:txBody>
            <a:bodyPr wrap="square" rtlCol="1">
              <a:spAutoFit/>
            </a:bodyPr>
            <a:lstStyle/>
            <a:p>
              <a:pPr algn="ctr"/>
              <a:r>
                <a:rPr lang="fa-IR" b="1" dirty="0" smtClean="0">
                  <a:effectLst>
                    <a:outerShdw blurRad="38100" dist="38100" dir="2700000" algn="tl">
                      <a:srgbClr val="000000">
                        <a:alpha val="43137"/>
                      </a:srgbClr>
                    </a:outerShdw>
                  </a:effectLst>
                </a:rPr>
                <a:t>-</a:t>
              </a:r>
              <a:endParaRPr lang="fa-IR" b="1" dirty="0">
                <a:effectLst>
                  <a:outerShdw blurRad="38100" dist="38100" dir="2700000" algn="tl">
                    <a:srgbClr val="000000">
                      <a:alpha val="43137"/>
                    </a:srgbClr>
                  </a:outerShdw>
                </a:effectLst>
              </a:endParaRPr>
            </a:p>
          </p:txBody>
        </p:sp>
        <p:sp>
          <p:nvSpPr>
            <p:cNvPr id="29" name="TextBox 28"/>
            <p:cNvSpPr txBox="1"/>
            <p:nvPr/>
          </p:nvSpPr>
          <p:spPr>
            <a:xfrm>
              <a:off x="381000" y="4163653"/>
              <a:ext cx="1790700" cy="253916"/>
            </a:xfrm>
            <a:prstGeom prst="rect">
              <a:avLst/>
            </a:prstGeom>
            <a:noFill/>
          </p:spPr>
          <p:txBody>
            <a:bodyPr wrap="square" rtlCol="1">
              <a:spAutoFit/>
            </a:bodyPr>
            <a:lstStyle/>
            <a:p>
              <a:pPr algn="ctr" rtl="1"/>
              <a:r>
                <a:rPr lang="fa-IR" sz="1050" dirty="0"/>
                <a:t>حتما باید بصورت مستقیم باشد</a:t>
              </a:r>
            </a:p>
          </p:txBody>
        </p:sp>
      </p:grpSp>
    </p:spTree>
    <p:extLst>
      <p:ext uri="{BB962C8B-B14F-4D97-AF65-F5344CB8AC3E}">
        <p14:creationId xmlns:p14="http://schemas.microsoft.com/office/powerpoint/2010/main" val="5943318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a:xfrm>
                <a:off x="661918" y="666750"/>
                <a:ext cx="7948682" cy="3657600"/>
              </a:xfrm>
            </p:spPr>
            <p:txBody>
              <a:bodyPr>
                <a:normAutofit/>
              </a:bodyPr>
              <a:lstStyle/>
              <a:p>
                <a:r>
                  <a:rPr lang="fa-IR" u="sng" dirty="0" smtClean="0">
                    <a:effectLst>
                      <a:outerShdw blurRad="38100" dist="38100" dir="2700000" algn="tl">
                        <a:srgbClr val="000000">
                          <a:alpha val="43137"/>
                        </a:srgbClr>
                      </a:outerShdw>
                    </a:effectLst>
                  </a:rPr>
                  <a:t>نسبت استوکیومتری</a:t>
                </a:r>
                <a:r>
                  <a:rPr lang="fa-IR" dirty="0" smtClean="0"/>
                  <a:t> : نسبت تعداد آنیون ها به تعداد کاتیون ها را در یک بلور نسبت اسکوتیمتری می گویند.</a:t>
                </a:r>
                <a:endParaRPr lang="en-US" dirty="0"/>
              </a:p>
              <a:p>
                <a:pPr marL="0" indent="0">
                  <a:buNone/>
                </a:pPr>
                <a14:m>
                  <m:oMathPara xmlns:m="http://schemas.openxmlformats.org/officeDocument/2006/math">
                    <m:oMathParaPr>
                      <m:jc m:val="left"/>
                    </m:oMathParaPr>
                    <m:oMath xmlns:m="http://schemas.openxmlformats.org/officeDocument/2006/math">
                      <m:f>
                        <m:fPr>
                          <m:ctrlPr>
                            <a:rPr lang="fa-IR" i="1" smtClean="0">
                              <a:latin typeface="Cambria Math" panose="02040503050406030204" pitchFamily="18" charset="0"/>
                            </a:rPr>
                          </m:ctrlPr>
                        </m:fPr>
                        <m:num>
                          <m:r>
                            <a:rPr lang="en-US" b="0" i="1" smtClean="0">
                              <a:latin typeface="Cambria Math"/>
                            </a:rPr>
                            <m:t>𝑛𝑜</m:t>
                          </m:r>
                          <m:r>
                            <a:rPr lang="en-US" b="0" i="1" smtClean="0">
                              <a:latin typeface="Cambria Math"/>
                            </a:rPr>
                            <m:t>            </m:t>
                          </m:r>
                          <m:r>
                            <a:rPr lang="en-US" b="0" i="1" smtClean="0">
                              <a:latin typeface="Cambria Math"/>
                            </a:rPr>
                            <m:t>𝑎</m:t>
                          </m:r>
                          <m:r>
                            <a:rPr lang="fa-IR" b="0" i="1" smtClean="0">
                              <a:latin typeface="Cambria Math"/>
                            </a:rPr>
                            <m:t>آنیون</m:t>
                          </m:r>
                        </m:num>
                        <m:den>
                          <m:r>
                            <a:rPr lang="en-US" b="0" i="1" smtClean="0">
                              <a:latin typeface="Cambria Math"/>
                            </a:rPr>
                            <m:t> </m:t>
                          </m:r>
                          <m:r>
                            <a:rPr lang="en-US" b="0" i="1" smtClean="0">
                              <a:latin typeface="Cambria Math"/>
                            </a:rPr>
                            <m:t>𝑛𝑜</m:t>
                          </m:r>
                          <m:r>
                            <a:rPr lang="en-US" b="0" i="1" smtClean="0">
                              <a:latin typeface="Cambria Math"/>
                            </a:rPr>
                            <m:t>           </m:t>
                          </m:r>
                          <m:r>
                            <a:rPr lang="en-US" b="0" i="1" smtClean="0">
                              <a:latin typeface="Cambria Math"/>
                            </a:rPr>
                            <m:t>𝑐</m:t>
                          </m:r>
                          <m:r>
                            <a:rPr lang="fa-IR" b="0" i="1" smtClean="0">
                              <a:latin typeface="Cambria Math"/>
                            </a:rPr>
                            <m:t>کاتیون</m:t>
                          </m:r>
                        </m:den>
                      </m:f>
                    </m:oMath>
                  </m:oMathPara>
                </a14:m>
                <a:endParaRPr lang="fa-IR" dirty="0" smtClean="0"/>
              </a:p>
              <a:p>
                <a:r>
                  <a:rPr lang="fa-IR" u="sng" dirty="0">
                    <a:effectLst>
                      <a:outerShdw blurRad="38100" dist="38100" dir="2700000" algn="tl">
                        <a:srgbClr val="000000">
                          <a:alpha val="43137"/>
                        </a:srgbClr>
                      </a:outerShdw>
                    </a:effectLst>
                  </a:rPr>
                  <a:t>گروه نقطه ای </a:t>
                </a:r>
                <a:r>
                  <a:rPr lang="en-US" u="sng" dirty="0">
                    <a:effectLst>
                      <a:outerShdw blurRad="38100" dist="38100" dir="2700000" algn="tl">
                        <a:srgbClr val="000000">
                          <a:alpha val="43137"/>
                        </a:srgbClr>
                      </a:outerShdw>
                    </a:effectLst>
                  </a:rPr>
                  <a:t>point group</a:t>
                </a:r>
                <a:r>
                  <a:rPr lang="fa-IR" u="sng" dirty="0">
                    <a:effectLst>
                      <a:outerShdw blurRad="38100" dist="38100" dir="2700000" algn="tl">
                        <a:srgbClr val="000000">
                          <a:alpha val="43137"/>
                        </a:srgbClr>
                      </a:outerShdw>
                    </a:effectLst>
                  </a:rPr>
                  <a:t> </a:t>
                </a:r>
                <a:r>
                  <a:rPr lang="fa-IR" dirty="0"/>
                  <a:t>: فصل مشترک تمام عناصر تقارنی یک نقطه است </a:t>
                </a:r>
                <a:r>
                  <a:rPr lang="fa-IR" dirty="0" smtClean="0"/>
                  <a:t>.</a:t>
                </a:r>
                <a:endParaRPr lang="en-US" dirty="0"/>
              </a:p>
              <a:p>
                <a:r>
                  <a:rPr lang="fa-IR" dirty="0"/>
                  <a:t>محور اصلی دوران ما </a:t>
                </a:r>
                <a14:m>
                  <m:oMath xmlns:m="http://schemas.openxmlformats.org/officeDocument/2006/math">
                    <m:sSub>
                      <m:sSubPr>
                        <m:ctrlPr>
                          <a:rPr lang="en-US" i="1">
                            <a:latin typeface="Cambria Math" panose="02040503050406030204" pitchFamily="18" charset="0"/>
                          </a:rPr>
                        </m:ctrlPr>
                      </m:sSubPr>
                      <m:e>
                        <m:r>
                          <a:rPr lang="en-US" i="1">
                            <a:latin typeface="Cambria Math"/>
                          </a:rPr>
                          <m:t>𝑐</m:t>
                        </m:r>
                      </m:e>
                      <m:sub>
                        <m:r>
                          <a:rPr lang="en-US" i="1">
                            <a:latin typeface="Cambria Math"/>
                          </a:rPr>
                          <m:t>4</m:t>
                        </m:r>
                      </m:sub>
                    </m:sSub>
                  </m:oMath>
                </a14:m>
                <a:r>
                  <a:rPr lang="fa-IR" dirty="0"/>
                  <a:t> است چون بالاترین مرتبه دوران را دارد. محور اصلی باید به صفحهرای عمود باشد که به آن صفحه </a:t>
                </a:r>
                <a:r>
                  <a:rPr lang="en-US" dirty="0" err="1"/>
                  <a:t>sh</a:t>
                </a:r>
                <a:r>
                  <a:rPr lang="en-US" dirty="0"/>
                  <a:t>  </a:t>
                </a:r>
                <a:r>
                  <a:rPr lang="fa-IR" dirty="0"/>
                  <a:t>می </a:t>
                </a:r>
                <a:r>
                  <a:rPr lang="fa-IR" dirty="0" smtClean="0"/>
                  <a:t>گویند.</a:t>
                </a:r>
              </a:p>
              <a:p>
                <a:pPr marL="0" indent="0">
                  <a:buNone/>
                </a:pPr>
                <a:endParaRPr lang="fa-IR" dirty="0" smtClean="0"/>
              </a:p>
              <a:p>
                <a:endParaRPr lang="fa-IR" dirty="0" smtClean="0"/>
              </a:p>
              <a:p>
                <a:endParaRPr lang="fa-IR" dirty="0"/>
              </a:p>
              <a:p>
                <a:endParaRPr lang="fa-IR" dirty="0" smtClean="0"/>
              </a:p>
              <a:p>
                <a:pPr marL="0" indent="0">
                  <a:buNone/>
                </a:pPr>
                <a:endParaRPr lang="fa-IR"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xfrm>
                <a:off x="661918" y="666750"/>
                <a:ext cx="7948682" cy="3657600"/>
              </a:xfrm>
              <a:blipFill rotWithShape="1">
                <a:blip r:embed="rId2"/>
                <a:stretch>
                  <a:fillRect t="-500"/>
                </a:stretch>
              </a:blipFill>
            </p:spPr>
            <p:txBody>
              <a:bodyPr/>
              <a:lstStyle/>
              <a:p>
                <a:r>
                  <a:rPr lang="fa-IR">
                    <a:noFill/>
                  </a:rPr>
                  <a:t> </a:t>
                </a:r>
              </a:p>
            </p:txBody>
          </p:sp>
        </mc:Fallback>
      </mc:AlternateContent>
      <p:grpSp>
        <p:nvGrpSpPr>
          <p:cNvPr id="21" name="Group 20"/>
          <p:cNvGrpSpPr/>
          <p:nvPr/>
        </p:nvGrpSpPr>
        <p:grpSpPr>
          <a:xfrm>
            <a:off x="304800" y="2419350"/>
            <a:ext cx="3429000" cy="2198132"/>
            <a:chOff x="304800" y="2419350"/>
            <a:chExt cx="3429000" cy="2198132"/>
          </a:xfrm>
        </p:grpSpPr>
        <p:sp>
          <p:nvSpPr>
            <p:cNvPr id="4" name="Rectangle 3"/>
            <p:cNvSpPr/>
            <p:nvPr/>
          </p:nvSpPr>
          <p:spPr>
            <a:xfrm>
              <a:off x="609600" y="2724150"/>
              <a:ext cx="2819400" cy="1828800"/>
            </a:xfrm>
            <a:prstGeom prst="rect">
              <a:avLst/>
            </a:prstGeom>
          </p:spPr>
          <p:style>
            <a:lnRef idx="2">
              <a:schemeClr val="dk1"/>
            </a:lnRef>
            <a:fillRef idx="1">
              <a:schemeClr val="lt1"/>
            </a:fillRef>
            <a:effectRef idx="0">
              <a:schemeClr val="dk1"/>
            </a:effectRef>
            <a:fontRef idx="minor">
              <a:schemeClr val="dk1"/>
            </a:fontRef>
          </p:style>
          <p:txBody>
            <a:bodyPr rtlCol="1" anchor="ctr"/>
            <a:lstStyle/>
            <a:p>
              <a:pPr algn="ctr"/>
              <a:endParaRPr lang="fa-IR"/>
            </a:p>
          </p:txBody>
        </p:sp>
        <p:sp>
          <p:nvSpPr>
            <p:cNvPr id="5" name="Rectangle 4"/>
            <p:cNvSpPr/>
            <p:nvPr/>
          </p:nvSpPr>
          <p:spPr>
            <a:xfrm>
              <a:off x="685800" y="3486150"/>
              <a:ext cx="2667000" cy="381000"/>
            </a:xfrm>
            <a:prstGeom prst="rect">
              <a:avLst/>
            </a:prstGeom>
          </p:spPr>
          <p:style>
            <a:lnRef idx="2">
              <a:schemeClr val="dk1"/>
            </a:lnRef>
            <a:fillRef idx="1">
              <a:schemeClr val="lt1"/>
            </a:fillRef>
            <a:effectRef idx="0">
              <a:schemeClr val="dk1"/>
            </a:effectRef>
            <a:fontRef idx="minor">
              <a:schemeClr val="dk1"/>
            </a:fontRef>
          </p:style>
          <p:txBody>
            <a:bodyPr rtlCol="1" anchor="ctr"/>
            <a:lstStyle/>
            <a:p>
              <a:pPr algn="ctr"/>
              <a:endParaRPr lang="fa-IR"/>
            </a:p>
          </p:txBody>
        </p:sp>
        <p:sp>
          <p:nvSpPr>
            <p:cNvPr id="6" name="Rectangle 5"/>
            <p:cNvSpPr/>
            <p:nvPr/>
          </p:nvSpPr>
          <p:spPr>
            <a:xfrm>
              <a:off x="1783080" y="2800350"/>
              <a:ext cx="419100" cy="1676400"/>
            </a:xfrm>
            <a:prstGeom prst="rect">
              <a:avLst/>
            </a:prstGeom>
            <a:noFill/>
          </p:spPr>
          <p:style>
            <a:lnRef idx="2">
              <a:schemeClr val="dk1"/>
            </a:lnRef>
            <a:fillRef idx="1">
              <a:schemeClr val="lt1"/>
            </a:fillRef>
            <a:effectRef idx="0">
              <a:schemeClr val="dk1"/>
            </a:effectRef>
            <a:fontRef idx="minor">
              <a:schemeClr val="dk1"/>
            </a:fontRef>
          </p:style>
          <p:txBody>
            <a:bodyPr rtlCol="1" anchor="ctr"/>
            <a:lstStyle/>
            <a:p>
              <a:pPr algn="ctr"/>
              <a:endParaRPr lang="fa-IR"/>
            </a:p>
          </p:txBody>
        </p:sp>
        <p:sp>
          <p:nvSpPr>
            <p:cNvPr id="7" name="Rectangle 6"/>
            <p:cNvSpPr/>
            <p:nvPr/>
          </p:nvSpPr>
          <p:spPr>
            <a:xfrm rot="19757719">
              <a:off x="735330" y="3486150"/>
              <a:ext cx="2514600" cy="381000"/>
            </a:xfrm>
            <a:prstGeom prst="rect">
              <a:avLst/>
            </a:prstGeom>
            <a:noFill/>
          </p:spPr>
          <p:style>
            <a:lnRef idx="2">
              <a:schemeClr val="dk1"/>
            </a:lnRef>
            <a:fillRef idx="1">
              <a:schemeClr val="lt1"/>
            </a:fillRef>
            <a:effectRef idx="0">
              <a:schemeClr val="dk1"/>
            </a:effectRef>
            <a:fontRef idx="minor">
              <a:schemeClr val="dk1"/>
            </a:fontRef>
          </p:style>
          <p:txBody>
            <a:bodyPr rtlCol="1" anchor="ctr"/>
            <a:lstStyle/>
            <a:p>
              <a:pPr algn="ctr"/>
              <a:endParaRPr lang="fa-IR"/>
            </a:p>
          </p:txBody>
        </p:sp>
        <p:sp>
          <p:nvSpPr>
            <p:cNvPr id="8" name="TextBox 7"/>
            <p:cNvSpPr txBox="1"/>
            <p:nvPr/>
          </p:nvSpPr>
          <p:spPr>
            <a:xfrm>
              <a:off x="304800" y="3486150"/>
              <a:ext cx="381000" cy="369332"/>
            </a:xfrm>
            <a:prstGeom prst="rect">
              <a:avLst/>
            </a:prstGeom>
            <a:noFill/>
          </p:spPr>
          <p:txBody>
            <a:bodyPr wrap="square" rtlCol="1">
              <a:spAutoFit/>
            </a:bodyPr>
            <a:lstStyle/>
            <a:p>
              <a:r>
                <a:rPr lang="en-US" dirty="0" err="1" smtClean="0"/>
                <a:t>s</a:t>
              </a:r>
              <a:r>
                <a:rPr lang="en-US" sz="700" dirty="0" err="1" smtClean="0"/>
                <a:t>d</a:t>
              </a:r>
              <a:endParaRPr lang="fa-IR" dirty="0"/>
            </a:p>
          </p:txBody>
        </p:sp>
        <p:sp>
          <p:nvSpPr>
            <p:cNvPr id="9" name="TextBox 8"/>
            <p:cNvSpPr txBox="1"/>
            <p:nvPr/>
          </p:nvSpPr>
          <p:spPr>
            <a:xfrm>
              <a:off x="661918" y="2419350"/>
              <a:ext cx="381000" cy="369332"/>
            </a:xfrm>
            <a:prstGeom prst="rect">
              <a:avLst/>
            </a:prstGeom>
            <a:noFill/>
          </p:spPr>
          <p:txBody>
            <a:bodyPr wrap="square" rtlCol="1">
              <a:spAutoFit/>
            </a:bodyPr>
            <a:lstStyle/>
            <a:p>
              <a:r>
                <a:rPr lang="en-US" dirty="0" err="1" smtClean="0"/>
                <a:t>s</a:t>
              </a:r>
              <a:r>
                <a:rPr lang="en-US" sz="700" dirty="0" err="1" smtClean="0"/>
                <a:t>h</a:t>
              </a:r>
              <a:endParaRPr lang="fa-IR" dirty="0"/>
            </a:p>
          </p:txBody>
        </p:sp>
        <p:sp>
          <p:nvSpPr>
            <p:cNvPr id="10" name="TextBox 9"/>
            <p:cNvSpPr txBox="1"/>
            <p:nvPr/>
          </p:nvSpPr>
          <p:spPr>
            <a:xfrm>
              <a:off x="1828800" y="2438400"/>
              <a:ext cx="381000" cy="369332"/>
            </a:xfrm>
            <a:prstGeom prst="rect">
              <a:avLst/>
            </a:prstGeom>
            <a:noFill/>
          </p:spPr>
          <p:txBody>
            <a:bodyPr wrap="square" rtlCol="1">
              <a:spAutoFit/>
            </a:bodyPr>
            <a:lstStyle/>
            <a:p>
              <a:r>
                <a:rPr lang="en-US" dirty="0" err="1" smtClean="0"/>
                <a:t>s</a:t>
              </a:r>
              <a:r>
                <a:rPr lang="en-US" sz="700" dirty="0" err="1" smtClean="0"/>
                <a:t>d</a:t>
              </a:r>
              <a:endParaRPr lang="fa-IR" dirty="0"/>
            </a:p>
          </p:txBody>
        </p:sp>
        <p:sp>
          <p:nvSpPr>
            <p:cNvPr id="11" name="TextBox 10"/>
            <p:cNvSpPr txBox="1"/>
            <p:nvPr/>
          </p:nvSpPr>
          <p:spPr>
            <a:xfrm>
              <a:off x="3124200" y="2419350"/>
              <a:ext cx="381000" cy="369332"/>
            </a:xfrm>
            <a:prstGeom prst="rect">
              <a:avLst/>
            </a:prstGeom>
            <a:noFill/>
          </p:spPr>
          <p:txBody>
            <a:bodyPr wrap="square" rtlCol="1">
              <a:spAutoFit/>
            </a:bodyPr>
            <a:lstStyle/>
            <a:p>
              <a:r>
                <a:rPr lang="en-US" dirty="0" err="1" smtClean="0"/>
                <a:t>s</a:t>
              </a:r>
              <a:r>
                <a:rPr lang="en-US" sz="700" dirty="0" err="1" smtClean="0"/>
                <a:t>v</a:t>
              </a:r>
              <a:endParaRPr lang="fa-IR" dirty="0"/>
            </a:p>
          </p:txBody>
        </p:sp>
        <p:sp>
          <p:nvSpPr>
            <p:cNvPr id="12" name="TextBox 11"/>
            <p:cNvSpPr txBox="1"/>
            <p:nvPr/>
          </p:nvSpPr>
          <p:spPr>
            <a:xfrm>
              <a:off x="3352800" y="4248150"/>
              <a:ext cx="381000" cy="369332"/>
            </a:xfrm>
            <a:prstGeom prst="rect">
              <a:avLst/>
            </a:prstGeom>
            <a:noFill/>
          </p:spPr>
          <p:txBody>
            <a:bodyPr wrap="square" rtlCol="1">
              <a:spAutoFit/>
            </a:bodyPr>
            <a:lstStyle/>
            <a:p>
              <a:r>
                <a:rPr lang="en-US" dirty="0" err="1" smtClean="0"/>
                <a:t>s</a:t>
              </a:r>
              <a:r>
                <a:rPr lang="en-US" sz="700" dirty="0" err="1" smtClean="0"/>
                <a:t>v</a:t>
              </a:r>
              <a:endParaRPr lang="fa-IR" dirty="0"/>
            </a:p>
          </p:txBody>
        </p:sp>
        <p:sp>
          <p:nvSpPr>
            <p:cNvPr id="13" name="Rectangle 12"/>
            <p:cNvSpPr/>
            <p:nvPr/>
          </p:nvSpPr>
          <p:spPr>
            <a:xfrm rot="1734707">
              <a:off x="750403" y="3468334"/>
              <a:ext cx="2514600" cy="381000"/>
            </a:xfrm>
            <a:prstGeom prst="rect">
              <a:avLst/>
            </a:prstGeom>
            <a:noFill/>
          </p:spPr>
          <p:style>
            <a:lnRef idx="2">
              <a:schemeClr val="dk1"/>
            </a:lnRef>
            <a:fillRef idx="1">
              <a:schemeClr val="lt1"/>
            </a:fillRef>
            <a:effectRef idx="0">
              <a:schemeClr val="dk1"/>
            </a:effectRef>
            <a:fontRef idx="minor">
              <a:schemeClr val="dk1"/>
            </a:fontRef>
          </p:style>
          <p:txBody>
            <a:bodyPr rtlCol="1" anchor="ctr"/>
            <a:lstStyle/>
            <a:p>
              <a:pPr algn="ctr"/>
              <a:endParaRPr lang="fa-IR"/>
            </a:p>
          </p:txBody>
        </p:sp>
        <p:cxnSp>
          <p:nvCxnSpPr>
            <p:cNvPr id="15" name="Curved Connector 14"/>
            <p:cNvCxnSpPr/>
            <p:nvPr/>
          </p:nvCxnSpPr>
          <p:spPr>
            <a:xfrm flipV="1">
              <a:off x="1676400" y="3181350"/>
              <a:ext cx="914400" cy="228600"/>
            </a:xfrm>
            <a:prstGeom prst="curvedConnector3">
              <a:avLst>
                <a:gd name="adj1" fmla="val 39167"/>
              </a:avLst>
            </a:prstGeom>
            <a:ln>
              <a:tailEnd type="arrow"/>
            </a:ln>
          </p:spPr>
          <p:style>
            <a:lnRef idx="1">
              <a:schemeClr val="accent1"/>
            </a:lnRef>
            <a:fillRef idx="0">
              <a:schemeClr val="accent1"/>
            </a:fillRef>
            <a:effectRef idx="0">
              <a:schemeClr val="accent1"/>
            </a:effectRef>
            <a:fontRef idx="minor">
              <a:schemeClr val="tx1"/>
            </a:fontRef>
          </p:style>
        </p:cxnSp>
      </p:grpSp>
      <p:sp>
        <p:nvSpPr>
          <p:cNvPr id="22" name="TextBox 21"/>
          <p:cNvSpPr txBox="1"/>
          <p:nvPr/>
        </p:nvSpPr>
        <p:spPr>
          <a:xfrm>
            <a:off x="3733800" y="2571750"/>
            <a:ext cx="4953000" cy="2800767"/>
          </a:xfrm>
          <a:prstGeom prst="rect">
            <a:avLst/>
          </a:prstGeom>
        </p:spPr>
        <p:txBody>
          <a:bodyPr vert="horz" lIns="91440" tIns="45720" rIns="91440" bIns="45720" rtlCol="0">
            <a:normAutofit/>
          </a:bodyPr>
          <a:lstStyle>
            <a:lvl1pPr marL="342900" indent="-274320" algn="r" rtl="1">
              <a:spcBef>
                <a:spcPct val="20000"/>
              </a:spcBef>
              <a:buClr>
                <a:schemeClr val="accent1"/>
              </a:buClr>
              <a:buSzPct val="76000"/>
              <a:buFont typeface="Wingdings 2" pitchFamily="18" charset="2"/>
              <a:buChar char=""/>
              <a:defRPr sz="1600" u="sng">
                <a:solidFill>
                  <a:schemeClr val="tx2"/>
                </a:solidFill>
                <a:effectLst>
                  <a:outerShdw blurRad="38100" dist="38100" dir="2700000" algn="tl">
                    <a:srgbClr val="000000">
                      <a:alpha val="43137"/>
                    </a:srgbClr>
                  </a:outerShdw>
                </a:effectLst>
                <a:cs typeface="B Traffic" panose="00000400000000000000" pitchFamily="2" charset="-78"/>
              </a:defRPr>
            </a:lvl1pPr>
            <a:lvl2pPr marL="640080" indent="-274320" algn="r" rtl="1">
              <a:spcBef>
                <a:spcPct val="20000"/>
              </a:spcBef>
              <a:buClr>
                <a:schemeClr val="accent1"/>
              </a:buClr>
              <a:buSzPct val="76000"/>
              <a:buFont typeface="Wingdings 2" pitchFamily="18" charset="2"/>
              <a:buChar char=""/>
              <a:defRPr sz="1600">
                <a:solidFill>
                  <a:schemeClr val="tx2"/>
                </a:solidFill>
                <a:cs typeface="B Traffic" panose="00000400000000000000" pitchFamily="2" charset="-78"/>
              </a:defRPr>
            </a:lvl2pPr>
            <a:lvl3pPr indent="-228600" algn="r" rtl="1">
              <a:spcBef>
                <a:spcPct val="20000"/>
              </a:spcBef>
              <a:buClr>
                <a:schemeClr val="accent1"/>
              </a:buClr>
              <a:buSzPct val="76000"/>
              <a:buFont typeface="Wingdings 2" pitchFamily="18" charset="2"/>
              <a:buChar char=""/>
              <a:defRPr sz="1600">
                <a:solidFill>
                  <a:schemeClr val="tx2"/>
                </a:solidFill>
                <a:cs typeface="B Traffic" panose="00000400000000000000" pitchFamily="2" charset="-78"/>
              </a:defRPr>
            </a:lvl3pPr>
            <a:lvl4pPr marL="1124712" indent="-228600" algn="r" rtl="1">
              <a:spcBef>
                <a:spcPct val="20000"/>
              </a:spcBef>
              <a:buClr>
                <a:schemeClr val="accent1"/>
              </a:buClr>
              <a:buSzPct val="76000"/>
              <a:buFont typeface="Wingdings 2" pitchFamily="18" charset="2"/>
              <a:buChar char=""/>
              <a:defRPr sz="1600">
                <a:solidFill>
                  <a:schemeClr val="tx2"/>
                </a:solidFill>
                <a:cs typeface="B Traffic" panose="00000400000000000000" pitchFamily="2" charset="-78"/>
              </a:defRPr>
            </a:lvl4pPr>
            <a:lvl5pPr marL="1325880" indent="-228600" algn="r" rtl="1">
              <a:spcBef>
                <a:spcPct val="20000"/>
              </a:spcBef>
              <a:buClr>
                <a:schemeClr val="accent1"/>
              </a:buClr>
              <a:buSzPct val="76000"/>
              <a:buFont typeface="Wingdings 2" pitchFamily="18" charset="2"/>
              <a:buChar char=""/>
              <a:defRPr sz="1600" baseline="0">
                <a:solidFill>
                  <a:schemeClr val="tx2"/>
                </a:solidFill>
                <a:cs typeface="B Traffic" panose="00000400000000000000" pitchFamily="2" charset="-78"/>
              </a:defRPr>
            </a:lvl5pPr>
            <a:lvl6pPr marL="1517904" indent="-228600" algn="r" rtl="1">
              <a:spcBef>
                <a:spcPct val="20000"/>
              </a:spcBef>
              <a:buClr>
                <a:schemeClr val="accent1"/>
              </a:buClr>
              <a:buSzPct val="76000"/>
              <a:buFont typeface="Wingdings 2" pitchFamily="18" charset="2"/>
              <a:buChar char=""/>
              <a:defRPr sz="1400">
                <a:solidFill>
                  <a:schemeClr val="tx2"/>
                </a:solidFill>
              </a:defRPr>
            </a:lvl6pPr>
            <a:lvl7pPr marL="1719072" indent="-228600" algn="r" rtl="1">
              <a:spcBef>
                <a:spcPct val="20000"/>
              </a:spcBef>
              <a:buClr>
                <a:schemeClr val="accent1"/>
              </a:buClr>
              <a:buSzPct val="76000"/>
              <a:buFont typeface="Wingdings 2" pitchFamily="18" charset="2"/>
              <a:buChar char=""/>
              <a:defRPr sz="1400">
                <a:solidFill>
                  <a:schemeClr val="tx2"/>
                </a:solidFill>
              </a:defRPr>
            </a:lvl7pPr>
            <a:lvl8pPr marL="1920240" indent="-228600" algn="r" rtl="1">
              <a:spcBef>
                <a:spcPct val="20000"/>
              </a:spcBef>
              <a:buClr>
                <a:schemeClr val="accent1"/>
              </a:buClr>
              <a:buSzPct val="76000"/>
              <a:buFont typeface="Wingdings 2" pitchFamily="18" charset="2"/>
              <a:buChar char=""/>
              <a:defRPr sz="1400">
                <a:solidFill>
                  <a:schemeClr val="tx2"/>
                </a:solidFill>
              </a:defRPr>
            </a:lvl8pPr>
            <a:lvl9pPr marL="2121408" indent="-228600" algn="r" rtl="1">
              <a:spcBef>
                <a:spcPct val="20000"/>
              </a:spcBef>
              <a:buClr>
                <a:schemeClr val="accent1"/>
              </a:buClr>
              <a:buSzPct val="76000"/>
              <a:buFont typeface="Wingdings 2" pitchFamily="18" charset="2"/>
              <a:buChar char=""/>
              <a:defRPr sz="1400">
                <a:solidFill>
                  <a:schemeClr val="tx2"/>
                </a:solidFill>
              </a:defRPr>
            </a:lvl9pPr>
          </a:lstStyle>
          <a:p>
            <a:r>
              <a:rPr lang="fa-IR" dirty="0"/>
              <a:t>گروه های فضایی </a:t>
            </a:r>
            <a:r>
              <a:rPr lang="en-US" dirty="0"/>
              <a:t>space group </a:t>
            </a:r>
            <a:r>
              <a:rPr lang="fa-IR" dirty="0"/>
              <a:t> : </a:t>
            </a:r>
            <a:r>
              <a:rPr lang="fa-IR" u="none" dirty="0">
                <a:effectLst/>
              </a:rPr>
              <a:t>فصل مشترک تمام عناصر تقارنی قسمتی از فضا است.</a:t>
            </a:r>
            <a:endParaRPr lang="en-US" u="none" dirty="0">
              <a:effectLst/>
            </a:endParaRPr>
          </a:p>
          <a:p>
            <a:pPr marL="68580" indent="0">
              <a:buNone/>
            </a:pPr>
            <a:r>
              <a:rPr lang="en-US" u="none" dirty="0">
                <a:effectLst/>
              </a:rPr>
              <a:t>x-ray</a:t>
            </a:r>
            <a:r>
              <a:rPr lang="fa-IR" u="none" dirty="0">
                <a:effectLst/>
              </a:rPr>
              <a:t>‌ :</a:t>
            </a:r>
            <a:endParaRPr lang="en-US" u="none" dirty="0">
              <a:effectLst/>
            </a:endParaRPr>
          </a:p>
          <a:p>
            <a:pPr marL="68580" indent="0">
              <a:buNone/>
            </a:pPr>
            <a:r>
              <a:rPr lang="fa-IR" u="none" dirty="0">
                <a:effectLst/>
              </a:rPr>
              <a:t>1) </a:t>
            </a:r>
            <a:r>
              <a:rPr lang="en-US" u="none" dirty="0">
                <a:effectLst/>
              </a:rPr>
              <a:t>x- ray diffraction </a:t>
            </a:r>
            <a:r>
              <a:rPr lang="en-US" u="none" dirty="0" err="1">
                <a:effectLst/>
              </a:rPr>
              <a:t>signale</a:t>
            </a:r>
            <a:r>
              <a:rPr lang="en-US" u="none" dirty="0">
                <a:effectLst/>
              </a:rPr>
              <a:t> crystal </a:t>
            </a:r>
            <a:r>
              <a:rPr lang="fa-IR" u="none" dirty="0">
                <a:effectLst/>
              </a:rPr>
              <a:t> : طول پیوند، زاویه پیوند، اطلاعات ساختاری، موقعیت اتم ها، انحرافات ساختاری </a:t>
            </a:r>
            <a:endParaRPr lang="en-US" u="none" dirty="0">
              <a:effectLst/>
            </a:endParaRPr>
          </a:p>
          <a:p>
            <a:pPr marL="68580" indent="0">
              <a:buNone/>
            </a:pPr>
            <a:r>
              <a:rPr lang="fa-IR" u="none" dirty="0">
                <a:effectLst/>
              </a:rPr>
              <a:t>2) </a:t>
            </a:r>
            <a:r>
              <a:rPr lang="en-US" u="none" dirty="0">
                <a:effectLst/>
              </a:rPr>
              <a:t>x-ray diffraction  </a:t>
            </a:r>
            <a:r>
              <a:rPr lang="en-US" u="none" dirty="0" err="1">
                <a:effectLst/>
              </a:rPr>
              <a:t>xrb</a:t>
            </a:r>
            <a:r>
              <a:rPr lang="en-US" u="none" dirty="0">
                <a:effectLst/>
              </a:rPr>
              <a:t> </a:t>
            </a:r>
          </a:p>
          <a:p>
            <a:pPr marL="68580" indent="0">
              <a:buNone/>
            </a:pPr>
            <a:r>
              <a:rPr lang="fa-IR" u="none" dirty="0">
                <a:effectLst/>
              </a:rPr>
              <a:t>3) </a:t>
            </a:r>
            <a:r>
              <a:rPr lang="en-US" u="none" dirty="0">
                <a:effectLst/>
              </a:rPr>
              <a:t>x-ray </a:t>
            </a:r>
            <a:r>
              <a:rPr lang="en-US" u="none" dirty="0" err="1">
                <a:effectLst/>
              </a:rPr>
              <a:t>powden</a:t>
            </a:r>
            <a:r>
              <a:rPr lang="fa-IR" u="none" dirty="0">
                <a:effectLst/>
              </a:rPr>
              <a:t> ، اطلاعات مربوط به فاز را به ما می دهند.</a:t>
            </a:r>
            <a:endParaRPr lang="en-US" u="none" dirty="0">
              <a:effectLst/>
            </a:endParaRPr>
          </a:p>
          <a:p>
            <a:endParaRPr lang="fa-IR" dirty="0"/>
          </a:p>
        </p:txBody>
      </p:sp>
    </p:spTree>
    <p:extLst>
      <p:ext uri="{BB962C8B-B14F-4D97-AF65-F5344CB8AC3E}">
        <p14:creationId xmlns:p14="http://schemas.microsoft.com/office/powerpoint/2010/main" val="29053816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a:xfrm>
                <a:off x="685801" y="792480"/>
                <a:ext cx="7696200" cy="3989071"/>
              </a:xfrm>
            </p:spPr>
            <p:txBody>
              <a:bodyPr>
                <a:normAutofit/>
              </a:bodyPr>
              <a:lstStyle/>
              <a:p>
                <a:r>
                  <a:rPr lang="fa-IR" u="sng" dirty="0">
                    <a:effectLst>
                      <a:outerShdw blurRad="38100" dist="38100" dir="2700000" algn="tl">
                        <a:srgbClr val="000000">
                          <a:alpha val="43137"/>
                        </a:srgbClr>
                      </a:outerShdw>
                    </a:effectLst>
                  </a:rPr>
                  <a:t>معادله براگ: </a:t>
                </a:r>
                <a:r>
                  <a:rPr lang="fa-IR" dirty="0"/>
                  <a:t>در پراش اشعه </a:t>
                </a:r>
                <a:r>
                  <a:rPr lang="en-US" dirty="0"/>
                  <a:t>x </a:t>
                </a:r>
                <a:r>
                  <a:rPr lang="fa-IR" dirty="0"/>
                  <a:t> پارامتری که اهمیت زیادی دارد طول موج تابش و زاویه پراش می باشد آقایان براگ (پدر و پسر) برای محاسبه این پارامتر طرح صفحه بهد را در نظر گرفتند:</a:t>
                </a:r>
                <a:endParaRPr lang="en-US" dirty="0"/>
              </a:p>
              <a:p>
                <a:r>
                  <a:rPr lang="fa-IR" dirty="0"/>
                  <a:t>آن ها گفته اند از تابش </a:t>
                </a:r>
                <a:r>
                  <a:rPr lang="en-US" dirty="0" err="1"/>
                  <a:t>i</a:t>
                </a:r>
                <a:r>
                  <a:rPr lang="fa-IR" dirty="0"/>
                  <a:t>‌ به یک بلور برخورد کند بازتابشی معادل </a:t>
                </a:r>
                <a:r>
                  <a:rPr lang="en-US" dirty="0"/>
                  <a:t>r </a:t>
                </a:r>
                <a:r>
                  <a:rPr lang="fa-IR" dirty="0"/>
                  <a:t> خواهند داشت حال اگر صفحه بلوری دیگری زیر این صفحه قرار داشته باشد پرتوی تابیده شده مسیر طولانی تری را </a:t>
                </a:r>
                <a:r>
                  <a:rPr lang="en-US" dirty="0" err="1"/>
                  <a:t>pq+qr</a:t>
                </a:r>
                <a:r>
                  <a:rPr lang="fa-IR" dirty="0"/>
                  <a:t> را طی خواهد کرد تا به همان موقعیت صفحه اول برسد محاصبات آنها نشان داد که این فاصله رابطه مستقیم با فاصله بین ۲ صفحه بلور (</a:t>
                </a:r>
                <a14:m>
                  <m:oMath xmlns:m="http://schemas.openxmlformats.org/officeDocument/2006/math">
                    <m:sSub>
                      <m:sSubPr>
                        <m:ctrlPr>
                          <a:rPr lang="en-US" i="1">
                            <a:latin typeface="Cambria Math" panose="02040503050406030204" pitchFamily="18" charset="0"/>
                          </a:rPr>
                        </m:ctrlPr>
                      </m:sSubPr>
                      <m:e>
                        <m:r>
                          <a:rPr lang="en-US" i="1">
                            <a:latin typeface="Cambria Math"/>
                          </a:rPr>
                          <m:t>𝑑</m:t>
                        </m:r>
                      </m:e>
                      <m:sub>
                        <m:r>
                          <a:rPr lang="en-US" i="1">
                            <a:latin typeface="Cambria Math"/>
                          </a:rPr>
                          <m:t>h</m:t>
                        </m:r>
                        <m:r>
                          <a:rPr lang="en-US" i="1">
                            <a:latin typeface="Cambria Math"/>
                          </a:rPr>
                          <m:t>𝑘𝑙</m:t>
                        </m:r>
                      </m:sub>
                    </m:sSub>
                  </m:oMath>
                </a14:m>
                <a:r>
                  <a:rPr lang="fa-IR" dirty="0"/>
                  <a:t>) و </a:t>
                </a:r>
                <a:r>
                  <a:rPr lang="en-US" dirty="0"/>
                  <a:t>sin </a:t>
                </a:r>
                <a:r>
                  <a:rPr lang="fa-IR" dirty="0"/>
                  <a:t>زاویه اش دارد با بررسی های بیشتر و حل معادلات مثلثاتی شکل نهایی معادله براگ به صورت زیر ارائه شد:</a:t>
                </a:r>
                <a:endParaRPr lang="en-US" dirty="0"/>
              </a:p>
              <a:p>
                <a:pPr marL="0" indent="0">
                  <a:buNone/>
                </a:pPr>
                <a14:m>
                  <m:oMathPara xmlns:m="http://schemas.openxmlformats.org/officeDocument/2006/math">
                    <m:oMathParaPr>
                      <m:jc m:val="left"/>
                    </m:oMathParaPr>
                    <m:oMath xmlns:m="http://schemas.openxmlformats.org/officeDocument/2006/math">
                      <m:r>
                        <a:rPr lang="en-US" i="1">
                          <a:latin typeface="Cambria Math"/>
                        </a:rPr>
                        <m:t>𝑛</m:t>
                      </m:r>
                      <m:r>
                        <m:rPr>
                          <m:sty m:val="p"/>
                        </m:rPr>
                        <a:rPr lang="fa-IR">
                          <a:latin typeface="Cambria Math"/>
                        </a:rPr>
                        <m:t>λ</m:t>
                      </m:r>
                      <m:r>
                        <a:rPr lang="en-US" i="1">
                          <a:latin typeface="Cambria Math"/>
                        </a:rPr>
                        <m:t>=</m:t>
                      </m:r>
                      <m:r>
                        <a:rPr lang="en-US" i="1">
                          <a:latin typeface="Cambria Math"/>
                        </a:rPr>
                        <m:t>2</m:t>
                      </m:r>
                      <m:sSub>
                        <m:sSubPr>
                          <m:ctrlPr>
                            <a:rPr lang="en-US" i="1">
                              <a:latin typeface="Cambria Math" panose="02040503050406030204" pitchFamily="18" charset="0"/>
                            </a:rPr>
                          </m:ctrlPr>
                        </m:sSubPr>
                        <m:e>
                          <m:r>
                            <a:rPr lang="en-US" i="1">
                              <a:latin typeface="Cambria Math"/>
                            </a:rPr>
                            <m:t>𝑑</m:t>
                          </m:r>
                        </m:e>
                        <m:sub>
                          <m:r>
                            <a:rPr lang="en-US" i="1">
                              <a:latin typeface="Cambria Math"/>
                            </a:rPr>
                            <m:t>h</m:t>
                          </m:r>
                          <m:r>
                            <a:rPr lang="en-US" i="1">
                              <a:latin typeface="Cambria Math"/>
                            </a:rPr>
                            <m:t>𝑘𝑙</m:t>
                          </m:r>
                        </m:sub>
                      </m:sSub>
                      <m:func>
                        <m:funcPr>
                          <m:ctrlPr>
                            <a:rPr lang="en-US" i="1">
                              <a:latin typeface="Cambria Math" panose="02040503050406030204" pitchFamily="18" charset="0"/>
                            </a:rPr>
                          </m:ctrlPr>
                        </m:funcPr>
                        <m:fName>
                          <m:r>
                            <m:rPr>
                              <m:sty m:val="p"/>
                            </m:rPr>
                            <a:rPr lang="en-US">
                              <a:latin typeface="Cambria Math"/>
                            </a:rPr>
                            <m:t>sin</m:t>
                          </m:r>
                        </m:fName>
                        <m:e>
                          <m:r>
                            <a:rPr lang="en-US" i="1">
                              <a:latin typeface="Cambria Math"/>
                            </a:rPr>
                            <m:t>𝜃</m:t>
                          </m:r>
                        </m:e>
                      </m:func>
                    </m:oMath>
                  </m:oMathPara>
                </a14:m>
                <a:endParaRPr lang="fa-IR" dirty="0" smtClean="0"/>
              </a:p>
              <a:p>
                <a:r>
                  <a:rPr lang="fa-IR" dirty="0"/>
                  <a:t>در این رابطه </a:t>
                </a:r>
                <a:r>
                  <a:rPr lang="en-US" dirty="0"/>
                  <a:t>n</a:t>
                </a:r>
                <a:r>
                  <a:rPr lang="fa-IR" dirty="0"/>
                  <a:t> مرتبه پراش که یک عدد صحیح می باشد است</a:t>
                </a:r>
                <a:endParaRPr lang="en-US" dirty="0"/>
              </a:p>
              <a:p>
                <a14:m>
                  <m:oMath xmlns:m="http://schemas.openxmlformats.org/officeDocument/2006/math">
                    <m:r>
                      <a:rPr lang="fa-IR" i="1">
                        <a:latin typeface="Cambria Math"/>
                      </a:rPr>
                      <m:t>𝜆</m:t>
                    </m:r>
                  </m:oMath>
                </a14:m>
                <a:r>
                  <a:rPr lang="en-US" dirty="0"/>
                  <a:t>‌</a:t>
                </a:r>
                <a:r>
                  <a:rPr lang="fa-IR" dirty="0"/>
                  <a:t> طول موج اشعه </a:t>
                </a:r>
                <a:r>
                  <a:rPr lang="en-US" dirty="0"/>
                  <a:t>x </a:t>
                </a:r>
                <a:r>
                  <a:rPr lang="fa-IR" dirty="0"/>
                  <a:t>تابیده شده و </a:t>
                </a:r>
                <a:r>
                  <a:rPr lang="en-US" dirty="0"/>
                  <a:t>d </a:t>
                </a:r>
                <a:r>
                  <a:rPr lang="fa-IR" dirty="0"/>
                  <a:t>فاصله بین ۲ صفحه بلور و </a:t>
                </a:r>
                <a:r>
                  <a:rPr lang="en-US" dirty="0"/>
                  <a:t>, </a:t>
                </a:r>
                <a14:m>
                  <m:oMath xmlns:m="http://schemas.openxmlformats.org/officeDocument/2006/math">
                    <m:r>
                      <a:rPr lang="en-US" i="1">
                        <a:latin typeface="Cambria Math"/>
                      </a:rPr>
                      <m:t>𝜃</m:t>
                    </m:r>
                  </m:oMath>
                </a14:m>
                <a:r>
                  <a:rPr lang="fa-IR" dirty="0"/>
                  <a:t> زاویه ای که اشعه </a:t>
                </a:r>
                <a:r>
                  <a:rPr lang="en-US" dirty="0"/>
                  <a:t>x </a:t>
                </a:r>
                <a:r>
                  <a:rPr lang="fa-IR" dirty="0"/>
                  <a:t>ورودی با سطح بلوری می سازد که معادل با زاویه پراش نیز می باشد. خواهد بود با توجه به معادله براگ می توان طول موج اشعه </a:t>
                </a:r>
                <a:r>
                  <a:rPr lang="en-US" dirty="0"/>
                  <a:t>x</a:t>
                </a:r>
                <a:r>
                  <a:rPr lang="fa-IR" dirty="0"/>
                  <a:t> تابیده شده</a:t>
                </a:r>
                <a14:m>
                  <m:oMath xmlns:m="http://schemas.openxmlformats.org/officeDocument/2006/math">
                    <m:func>
                      <m:funcPr>
                        <m:ctrlPr>
                          <a:rPr lang="en-US" i="1">
                            <a:latin typeface="Cambria Math" panose="02040503050406030204" pitchFamily="18" charset="0"/>
                          </a:rPr>
                        </m:ctrlPr>
                      </m:funcPr>
                      <m:fName>
                        <m:r>
                          <m:rPr>
                            <m:sty m:val="p"/>
                          </m:rPr>
                          <a:rPr lang="en-US">
                            <a:latin typeface="Cambria Math"/>
                          </a:rPr>
                          <m:t>sin</m:t>
                        </m:r>
                      </m:fName>
                      <m:e>
                        <m:r>
                          <a:rPr lang="en-US" i="1">
                            <a:latin typeface="Cambria Math"/>
                          </a:rPr>
                          <m:t>𝜃</m:t>
                        </m:r>
                      </m:e>
                    </m:func>
                  </m:oMath>
                </a14:m>
                <a:r>
                  <a:rPr lang="en-US" dirty="0"/>
                  <a:t> </a:t>
                </a:r>
                <a14:m>
                  <m:oMath xmlns:m="http://schemas.openxmlformats.org/officeDocument/2006/math">
                    <m:r>
                      <a:rPr lang="fa-IR" i="1">
                        <a:latin typeface="Cambria Math"/>
                      </a:rPr>
                      <m:t>𝜆</m:t>
                    </m:r>
                    <m:r>
                      <a:rPr lang="en-US" i="1">
                        <a:latin typeface="Cambria Math"/>
                      </a:rPr>
                      <m:t>=</m:t>
                    </m:r>
                    <m:r>
                      <a:rPr lang="en-US" i="1">
                        <a:latin typeface="Cambria Math"/>
                      </a:rPr>
                      <m:t>2</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a:rPr>
                              <m:t>𝑑</m:t>
                            </m:r>
                          </m:e>
                          <m:sub>
                            <m:r>
                              <a:rPr lang="en-US" i="1">
                                <a:latin typeface="Cambria Math"/>
                              </a:rPr>
                              <m:t>h</m:t>
                            </m:r>
                            <m:r>
                              <a:rPr lang="en-US" i="1">
                                <a:latin typeface="Cambria Math"/>
                              </a:rPr>
                              <m:t>𝑘𝑙</m:t>
                            </m:r>
                          </m:sub>
                        </m:sSub>
                      </m:num>
                      <m:den>
                        <m:r>
                          <a:rPr lang="en-US" i="1">
                            <a:latin typeface="Cambria Math"/>
                          </a:rPr>
                          <m:t>𝑛</m:t>
                        </m:r>
                      </m:den>
                    </m:f>
                  </m:oMath>
                </a14:m>
                <a:r>
                  <a:rPr lang="fa-IR" dirty="0"/>
                  <a:t> را محاسبه کرد برای تعیین فاصله بین صفحات بلور با توجه به شبکه بلوری محاسبات متفاوت است اما برای یک سیستم مکعبی ساده می توان از رابطه روبرو استفاده کرد:</a:t>
                </a:r>
                <a:endParaRPr lang="en-US" dirty="0"/>
              </a:p>
              <a:p>
                <a:pPr marL="0" indent="0">
                  <a:buNone/>
                </a:pPr>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xfrm>
                <a:off x="685801" y="792480"/>
                <a:ext cx="7696200" cy="3989071"/>
              </a:xfrm>
              <a:blipFill rotWithShape="1">
                <a:blip r:embed="rId2"/>
                <a:stretch>
                  <a:fillRect l="-475" t="-1376"/>
                </a:stretch>
              </a:blipFill>
            </p:spPr>
            <p:txBody>
              <a:bodyPr/>
              <a:lstStyle/>
              <a:p>
                <a:r>
                  <a:rPr lang="fa-IR">
                    <a:noFill/>
                  </a:rPr>
                  <a:t> </a:t>
                </a:r>
              </a:p>
            </p:txBody>
          </p:sp>
        </mc:Fallback>
      </mc:AlternateContent>
    </p:spTree>
    <p:extLst>
      <p:ext uri="{BB962C8B-B14F-4D97-AF65-F5344CB8AC3E}">
        <p14:creationId xmlns:p14="http://schemas.microsoft.com/office/powerpoint/2010/main" val="18693790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a:xfrm>
                <a:off x="685800" y="2571750"/>
                <a:ext cx="7848600" cy="2743200"/>
              </a:xfrm>
            </p:spPr>
            <p:txBody>
              <a:bodyPr>
                <a:normAutofit/>
              </a:bodyPr>
              <a:lstStyle/>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a:rPr>
                            <m:t>𝑑</m:t>
                          </m:r>
                        </m:e>
                        <m:sub>
                          <m:r>
                            <a:rPr lang="en-US" i="1">
                              <a:latin typeface="Cambria Math"/>
                            </a:rPr>
                            <m:t>𝑛</m:t>
                          </m:r>
                          <m:r>
                            <a:rPr lang="en-US" i="1">
                              <a:latin typeface="Cambria Math"/>
                            </a:rPr>
                            <m:t>h</m:t>
                          </m:r>
                          <m:r>
                            <a:rPr lang="en-US" i="1">
                              <a:latin typeface="Cambria Math"/>
                            </a:rPr>
                            <m:t>.</m:t>
                          </m:r>
                          <m:r>
                            <a:rPr lang="en-US" i="1">
                              <a:latin typeface="Cambria Math"/>
                            </a:rPr>
                            <m:t>𝑛𝑘</m:t>
                          </m:r>
                          <m:r>
                            <a:rPr lang="en-US" i="1">
                              <a:latin typeface="Cambria Math"/>
                            </a:rPr>
                            <m:t>.</m:t>
                          </m:r>
                          <m:r>
                            <a:rPr lang="en-US" i="1">
                              <a:latin typeface="Cambria Math"/>
                            </a:rPr>
                            <m:t>𝑛𝑙</m:t>
                          </m:r>
                        </m:sub>
                      </m:sSub>
                      <m:r>
                        <a:rPr lang="en-US" i="1">
                          <a:latin typeface="Cambria Math"/>
                        </a:rPr>
                        <m:t>=</m:t>
                      </m:r>
                      <m:f>
                        <m:fPr>
                          <m:ctrlPr>
                            <a:rPr lang="en-US" i="1">
                              <a:latin typeface="Cambria Math" panose="02040503050406030204" pitchFamily="18" charset="0"/>
                            </a:rPr>
                          </m:ctrlPr>
                        </m:fPr>
                        <m:num>
                          <m:r>
                            <a:rPr lang="en-US" i="1">
                              <a:latin typeface="Cambria Math"/>
                            </a:rPr>
                            <m:t>𝑎</m:t>
                          </m:r>
                        </m:num>
                        <m:den>
                          <m:rad>
                            <m:radPr>
                              <m:degHide m:val="on"/>
                              <m:ctrlPr>
                                <a:rPr lang="en-US" i="1">
                                  <a:latin typeface="Cambria Math" panose="02040503050406030204" pitchFamily="18" charset="0"/>
                                </a:rPr>
                              </m:ctrlPr>
                            </m:radPr>
                            <m:deg/>
                            <m:e>
                              <m:r>
                                <a:rPr lang="en-US" i="1">
                                  <a:latin typeface="Cambria Math"/>
                                </a:rPr>
                                <m:t>(</m:t>
                              </m:r>
                              <m:sSup>
                                <m:sSupPr>
                                  <m:ctrlPr>
                                    <a:rPr lang="en-US" i="1">
                                      <a:latin typeface="Cambria Math" panose="02040503050406030204" pitchFamily="18" charset="0"/>
                                    </a:rPr>
                                  </m:ctrlPr>
                                </m:sSupPr>
                                <m:e>
                                  <m:r>
                                    <a:rPr lang="en-US" i="1">
                                      <a:latin typeface="Cambria Math"/>
                                    </a:rPr>
                                    <m:t>𝑛</m:t>
                                  </m:r>
                                  <m:r>
                                    <a:rPr lang="en-US" i="1">
                                      <a:latin typeface="Cambria Math"/>
                                    </a:rPr>
                                    <m:t>h</m:t>
                                  </m:r>
                                  <m:r>
                                    <a:rPr lang="en-US" i="1">
                                      <a:latin typeface="Cambria Math"/>
                                    </a:rPr>
                                    <m:t>)</m:t>
                                  </m:r>
                                </m:e>
                                <m:sup>
                                  <m:r>
                                    <a:rPr lang="en-US" i="1">
                                      <a:latin typeface="Cambria Math"/>
                                    </a:rPr>
                                    <m:t>2</m:t>
                                  </m:r>
                                </m:sup>
                              </m:sSup>
                              <m:r>
                                <a:rPr lang="en-US" i="1">
                                  <a:latin typeface="Cambria Math"/>
                                </a:rPr>
                                <m:t>+(</m:t>
                              </m:r>
                              <m:sSup>
                                <m:sSupPr>
                                  <m:ctrlPr>
                                    <a:rPr lang="en-US" i="1">
                                      <a:latin typeface="Cambria Math" panose="02040503050406030204" pitchFamily="18" charset="0"/>
                                    </a:rPr>
                                  </m:ctrlPr>
                                </m:sSupPr>
                                <m:e>
                                  <m:r>
                                    <a:rPr lang="en-US" i="1">
                                      <a:latin typeface="Cambria Math"/>
                                    </a:rPr>
                                    <m:t>𝑛𝑘</m:t>
                                  </m:r>
                                  <m:r>
                                    <a:rPr lang="en-US" i="1">
                                      <a:latin typeface="Cambria Math"/>
                                    </a:rPr>
                                    <m:t>)</m:t>
                                  </m:r>
                                </m:e>
                                <m:sup>
                                  <m:r>
                                    <a:rPr lang="en-US" i="1">
                                      <a:latin typeface="Cambria Math"/>
                                    </a:rPr>
                                    <m:t>2</m:t>
                                  </m:r>
                                </m:sup>
                              </m:sSup>
                              <m:r>
                                <a:rPr lang="en-US" i="1">
                                  <a:latin typeface="Cambria Math"/>
                                </a:rPr>
                                <m:t>+</m:t>
                              </m:r>
                              <m:rad>
                                <m:radPr>
                                  <m:degHide m:val="on"/>
                                  <m:ctrlPr>
                                    <a:rPr lang="en-US" i="1">
                                      <a:latin typeface="Cambria Math" panose="02040503050406030204" pitchFamily="18" charset="0"/>
                                    </a:rPr>
                                  </m:ctrlPr>
                                </m:radPr>
                                <m:deg/>
                                <m:e>
                                  <m:r>
                                    <a:rPr lang="en-US" i="1">
                                      <a:latin typeface="Cambria Math"/>
                                    </a:rPr>
                                    <m:t>(</m:t>
                                  </m:r>
                                  <m:sSup>
                                    <m:sSupPr>
                                      <m:ctrlPr>
                                        <a:rPr lang="en-US" i="1">
                                          <a:latin typeface="Cambria Math" panose="02040503050406030204" pitchFamily="18" charset="0"/>
                                        </a:rPr>
                                      </m:ctrlPr>
                                    </m:sSupPr>
                                    <m:e>
                                      <m:r>
                                        <a:rPr lang="en-US" i="1">
                                          <a:latin typeface="Cambria Math"/>
                                        </a:rPr>
                                        <m:t>𝑛𝑙</m:t>
                                      </m:r>
                                      <m:r>
                                        <a:rPr lang="en-US" i="1">
                                          <a:latin typeface="Cambria Math"/>
                                        </a:rPr>
                                        <m:t>)</m:t>
                                      </m:r>
                                    </m:e>
                                    <m:sup>
                                      <m:r>
                                        <a:rPr lang="en-US" i="1">
                                          <a:latin typeface="Cambria Math"/>
                                        </a:rPr>
                                        <m:t>2</m:t>
                                      </m:r>
                                    </m:sup>
                                  </m:sSup>
                                </m:e>
                              </m:rad>
                            </m:e>
                          </m:rad>
                        </m:den>
                      </m:f>
                      <m:r>
                        <a:rPr lang="en-US" i="1">
                          <a:latin typeface="Cambria Math"/>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a:rPr>
                                <m:t>𝑑</m:t>
                              </m:r>
                            </m:e>
                            <m:sub>
                              <m:r>
                                <a:rPr lang="en-US" i="1">
                                  <a:latin typeface="Cambria Math"/>
                                </a:rPr>
                                <m:t>h</m:t>
                              </m:r>
                              <m:r>
                                <a:rPr lang="en-US" i="1">
                                  <a:latin typeface="Cambria Math"/>
                                </a:rPr>
                                <m:t>𝑘𝑙</m:t>
                              </m:r>
                            </m:sub>
                          </m:sSub>
                        </m:num>
                        <m:den>
                          <m:r>
                            <a:rPr lang="en-US" i="1">
                              <a:latin typeface="Cambria Math"/>
                            </a:rPr>
                            <m:t>𝑛</m:t>
                          </m:r>
                        </m:den>
                      </m:f>
                    </m:oMath>
                  </m:oMathPara>
                </a14:m>
                <a:endParaRPr lang="fa-IR" dirty="0" smtClean="0"/>
              </a:p>
              <a:p>
                <a:r>
                  <a:rPr lang="fa-IR" dirty="0" smtClean="0"/>
                  <a:t>که </a:t>
                </a:r>
                <a:r>
                  <a:rPr lang="fa-IR" dirty="0"/>
                  <a:t>در این صورت معادله برگ به صورت روبرو در خواهد آمد:</a:t>
                </a:r>
                <a:endParaRPr lang="en-US" dirty="0"/>
              </a:p>
              <a:p>
                <a:pPr marL="0" indent="0">
                  <a:buNone/>
                </a:pPr>
                <a14:m>
                  <m:oMathPara xmlns:m="http://schemas.openxmlformats.org/officeDocument/2006/math">
                    <m:oMathParaPr>
                      <m:jc m:val="left"/>
                    </m:oMathParaPr>
                    <m:oMath xmlns:m="http://schemas.openxmlformats.org/officeDocument/2006/math">
                      <m:r>
                        <m:rPr>
                          <m:sty m:val="p"/>
                        </m:rPr>
                        <a:rPr lang="fa-IR">
                          <a:latin typeface="Cambria Math"/>
                        </a:rPr>
                        <m:t>λ</m:t>
                      </m:r>
                      <m:r>
                        <a:rPr lang="en-US">
                          <a:latin typeface="Cambria Math"/>
                        </a:rPr>
                        <m:t>=</m:t>
                      </m:r>
                      <m:sSub>
                        <m:sSubPr>
                          <m:ctrlPr>
                            <a:rPr lang="en-US" i="1">
                              <a:latin typeface="Cambria Math" panose="02040503050406030204" pitchFamily="18" charset="0"/>
                            </a:rPr>
                          </m:ctrlPr>
                        </m:sSubPr>
                        <m:e>
                          <m:r>
                            <a:rPr lang="en-US" i="1">
                              <a:latin typeface="Cambria Math"/>
                            </a:rPr>
                            <m:t>2</m:t>
                          </m:r>
                          <m:r>
                            <a:rPr lang="en-US" i="1">
                              <a:latin typeface="Cambria Math"/>
                            </a:rPr>
                            <m:t>𝑑</m:t>
                          </m:r>
                        </m:e>
                        <m:sub>
                          <m:r>
                            <a:rPr lang="en-US" i="1">
                              <a:latin typeface="Cambria Math"/>
                            </a:rPr>
                            <m:t>𝑛</m:t>
                          </m:r>
                          <m:r>
                            <a:rPr lang="en-US" i="1">
                              <a:latin typeface="Cambria Math"/>
                            </a:rPr>
                            <m:t>h</m:t>
                          </m:r>
                          <m:r>
                            <a:rPr lang="en-US" i="1">
                              <a:latin typeface="Cambria Math"/>
                            </a:rPr>
                            <m:t>.</m:t>
                          </m:r>
                          <m:r>
                            <a:rPr lang="en-US" i="1">
                              <a:latin typeface="Cambria Math"/>
                            </a:rPr>
                            <m:t>𝑛𝑘</m:t>
                          </m:r>
                          <m:r>
                            <a:rPr lang="en-US" i="1">
                              <a:latin typeface="Cambria Math"/>
                            </a:rPr>
                            <m:t>.</m:t>
                          </m:r>
                          <m:r>
                            <a:rPr lang="en-US" i="1">
                              <a:latin typeface="Cambria Math"/>
                            </a:rPr>
                            <m:t>𝑛𝑙</m:t>
                          </m:r>
                        </m:sub>
                      </m:sSub>
                      <m:func>
                        <m:funcPr>
                          <m:ctrlPr>
                            <a:rPr lang="en-US" i="1">
                              <a:latin typeface="Cambria Math" panose="02040503050406030204" pitchFamily="18" charset="0"/>
                            </a:rPr>
                          </m:ctrlPr>
                        </m:funcPr>
                        <m:fName>
                          <m:r>
                            <m:rPr>
                              <m:sty m:val="p"/>
                            </m:rPr>
                            <a:rPr lang="en-US">
                              <a:latin typeface="Cambria Math"/>
                            </a:rPr>
                            <m:t>sin</m:t>
                          </m:r>
                        </m:fName>
                        <m:e>
                          <m:r>
                            <a:rPr lang="en-US" i="1">
                              <a:latin typeface="Cambria Math"/>
                            </a:rPr>
                            <m:t>𝜃</m:t>
                          </m:r>
                        </m:e>
                      </m:func>
                    </m:oMath>
                  </m:oMathPara>
                </a14:m>
                <a:endParaRPr lang="en-US" dirty="0"/>
              </a:p>
              <a:p>
                <a:r>
                  <a:rPr lang="en-US" dirty="0" err="1"/>
                  <a:t>nh</a:t>
                </a:r>
                <a:r>
                  <a:rPr lang="fa-IR" dirty="0"/>
                  <a:t> و </a:t>
                </a:r>
                <a:r>
                  <a:rPr lang="en-US" dirty="0"/>
                  <a:t> </a:t>
                </a:r>
                <a:r>
                  <a:rPr lang="en-US" dirty="0" err="1"/>
                  <a:t>nk</a:t>
                </a:r>
                <a:r>
                  <a:rPr lang="fa-IR" dirty="0"/>
                  <a:t>و </a:t>
                </a:r>
                <a:r>
                  <a:rPr lang="en-US" dirty="0" err="1"/>
                  <a:t>nl</a:t>
                </a:r>
                <a:r>
                  <a:rPr lang="fa-IR" dirty="0"/>
                  <a:t> انریس های دیگر می باشند که فاصله بین صفحات بلور را در راستاهای مختلف شبکه بلوری (</a:t>
                </a:r>
                <a:r>
                  <a:rPr lang="en-US" dirty="0" err="1"/>
                  <a:t>a.b.c</a:t>
                </a:r>
                <a:r>
                  <a:rPr lang="fa-IR" dirty="0"/>
                  <a:t>) نشان می دهند</a:t>
                </a:r>
                <a:r>
                  <a:rPr lang="fa-IR" dirty="0" smtClean="0"/>
                  <a:t>.</a:t>
                </a:r>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xfrm>
                <a:off x="685800" y="2571750"/>
                <a:ext cx="7848600" cy="2743200"/>
              </a:xfrm>
              <a:blipFill rotWithShape="1">
                <a:blip r:embed="rId2"/>
                <a:stretch>
                  <a:fillRect/>
                </a:stretch>
              </a:blipFill>
            </p:spPr>
            <p:txBody>
              <a:bodyPr/>
              <a:lstStyle/>
              <a:p>
                <a:r>
                  <a:rPr lang="fa-IR">
                    <a:noFill/>
                  </a:rPr>
                  <a:t> </a:t>
                </a:r>
              </a:p>
            </p:txBody>
          </p:sp>
        </mc:Fallback>
      </mc:AlternateContent>
      <p:grpSp>
        <p:nvGrpSpPr>
          <p:cNvPr id="36" name="Group 35"/>
          <p:cNvGrpSpPr/>
          <p:nvPr/>
        </p:nvGrpSpPr>
        <p:grpSpPr>
          <a:xfrm>
            <a:off x="381000" y="742950"/>
            <a:ext cx="4693920" cy="1371600"/>
            <a:chOff x="381000" y="742950"/>
            <a:chExt cx="4693920" cy="1371600"/>
          </a:xfrm>
        </p:grpSpPr>
        <p:cxnSp>
          <p:nvCxnSpPr>
            <p:cNvPr id="5" name="Straight Connector 4"/>
            <p:cNvCxnSpPr/>
            <p:nvPr/>
          </p:nvCxnSpPr>
          <p:spPr>
            <a:xfrm>
              <a:off x="381000" y="1885950"/>
              <a:ext cx="3962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381000" y="1276350"/>
              <a:ext cx="3962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2286000" y="742950"/>
              <a:ext cx="0" cy="114300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2286000" y="971550"/>
              <a:ext cx="1981200" cy="914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flipV="1">
              <a:off x="457200" y="971550"/>
              <a:ext cx="1828800" cy="914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2286000" y="895350"/>
              <a:ext cx="762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flipV="1">
              <a:off x="1524000" y="895350"/>
              <a:ext cx="762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1828800" y="1276350"/>
              <a:ext cx="457200" cy="38100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286000" y="1276350"/>
              <a:ext cx="533400" cy="38100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4038600" y="1276350"/>
              <a:ext cx="0" cy="609600"/>
            </a:xfrm>
            <a:prstGeom prst="straightConnector1">
              <a:avLst/>
            </a:prstGeom>
            <a:ln>
              <a:prstDash val="dash"/>
              <a:headEnd type="arrow"/>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133600" y="1837551"/>
              <a:ext cx="228600" cy="276999"/>
            </a:xfrm>
            <a:prstGeom prst="rect">
              <a:avLst/>
            </a:prstGeom>
            <a:noFill/>
          </p:spPr>
          <p:txBody>
            <a:bodyPr wrap="square" rtlCol="1">
              <a:spAutoFit/>
            </a:bodyPr>
            <a:lstStyle/>
            <a:p>
              <a:pPr algn="ctr"/>
              <a:r>
                <a:rPr lang="en-US" sz="1200" dirty="0" smtClean="0"/>
                <a:t>Q</a:t>
              </a:r>
              <a:endParaRPr lang="fa-IR" sz="1200" dirty="0"/>
            </a:p>
          </p:txBody>
        </p:sp>
        <p:sp>
          <p:nvSpPr>
            <p:cNvPr id="25" name="TextBox 24"/>
            <p:cNvSpPr txBox="1"/>
            <p:nvPr/>
          </p:nvSpPr>
          <p:spPr>
            <a:xfrm>
              <a:off x="1600200" y="1589901"/>
              <a:ext cx="228600" cy="276999"/>
            </a:xfrm>
            <a:prstGeom prst="rect">
              <a:avLst/>
            </a:prstGeom>
            <a:noFill/>
          </p:spPr>
          <p:txBody>
            <a:bodyPr wrap="square" rtlCol="1">
              <a:spAutoFit/>
            </a:bodyPr>
            <a:lstStyle/>
            <a:p>
              <a:pPr algn="ctr"/>
              <a:r>
                <a:rPr lang="en-US" sz="1200" dirty="0" smtClean="0"/>
                <a:t>p</a:t>
              </a:r>
              <a:endParaRPr lang="fa-IR" sz="1200" dirty="0"/>
            </a:p>
          </p:txBody>
        </p:sp>
        <p:sp>
          <p:nvSpPr>
            <p:cNvPr id="26" name="TextBox 25"/>
            <p:cNvSpPr txBox="1"/>
            <p:nvPr/>
          </p:nvSpPr>
          <p:spPr>
            <a:xfrm>
              <a:off x="2773680" y="1608951"/>
              <a:ext cx="228600" cy="276999"/>
            </a:xfrm>
            <a:prstGeom prst="rect">
              <a:avLst/>
            </a:prstGeom>
            <a:noFill/>
          </p:spPr>
          <p:txBody>
            <a:bodyPr wrap="square" rtlCol="1">
              <a:spAutoFit/>
            </a:bodyPr>
            <a:lstStyle/>
            <a:p>
              <a:pPr algn="ctr"/>
              <a:r>
                <a:rPr lang="en-US" sz="1200" dirty="0" smtClean="0"/>
                <a:t>R</a:t>
              </a:r>
              <a:endParaRPr lang="fa-IR" sz="1200" dirty="0"/>
            </a:p>
          </p:txBody>
        </p:sp>
        <mc:AlternateContent xmlns:mc="http://schemas.openxmlformats.org/markup-compatibility/2006" xmlns:a14="http://schemas.microsoft.com/office/drawing/2010/main">
          <mc:Choice Requires="a14">
            <p:sp>
              <p:nvSpPr>
                <p:cNvPr id="27" name="TextBox 26"/>
                <p:cNvSpPr txBox="1"/>
                <p:nvPr/>
              </p:nvSpPr>
              <p:spPr>
                <a:xfrm>
                  <a:off x="2255520" y="1292721"/>
                  <a:ext cx="228600" cy="276999"/>
                </a:xfrm>
                <a:prstGeom prst="rect">
                  <a:avLst/>
                </a:prstGeom>
                <a:noFill/>
              </p:spPr>
              <p:txBody>
                <a:bodyPr wrap="square" rtlCol="1">
                  <a:spAutoFit/>
                </a:bodyPr>
                <a:lstStyle/>
                <a:p>
                  <a:pPr algn="ctr"/>
                  <a14:m>
                    <m:oMathPara xmlns:m="http://schemas.openxmlformats.org/officeDocument/2006/math">
                      <m:oMathParaPr>
                        <m:jc m:val="centerGroup"/>
                      </m:oMathParaPr>
                      <m:oMath xmlns:m="http://schemas.openxmlformats.org/officeDocument/2006/math">
                        <m:r>
                          <a:rPr lang="en-US" sz="1200" i="1">
                            <a:latin typeface="Cambria Math"/>
                          </a:rPr>
                          <m:t>𝜃</m:t>
                        </m:r>
                      </m:oMath>
                    </m:oMathPara>
                  </a14:m>
                  <a:endParaRPr lang="fa-IR" sz="1200" dirty="0"/>
                </a:p>
              </p:txBody>
            </p:sp>
          </mc:Choice>
          <mc:Fallback xmlns="">
            <p:sp>
              <p:nvSpPr>
                <p:cNvPr id="27" name="TextBox 26"/>
                <p:cNvSpPr txBox="1">
                  <a:spLocks noRot="1" noChangeAspect="1" noMove="1" noResize="1" noEditPoints="1" noAdjustHandles="1" noChangeArrowheads="1" noChangeShapeType="1" noTextEdit="1"/>
                </p:cNvSpPr>
                <p:nvPr/>
              </p:nvSpPr>
              <p:spPr>
                <a:xfrm>
                  <a:off x="2255520" y="1292721"/>
                  <a:ext cx="228600" cy="276999"/>
                </a:xfrm>
                <a:prstGeom prst="rect">
                  <a:avLst/>
                </a:prstGeom>
                <a:blipFill rotWithShape="1">
                  <a:blip r:embed="rId3"/>
                  <a:stretch>
                    <a:fillRect/>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2118360" y="1291590"/>
                  <a:ext cx="228600" cy="276999"/>
                </a:xfrm>
                <a:prstGeom prst="rect">
                  <a:avLst/>
                </a:prstGeom>
                <a:noFill/>
              </p:spPr>
              <p:txBody>
                <a:bodyPr wrap="square" rtlCol="1">
                  <a:spAutoFit/>
                </a:bodyPr>
                <a:lstStyle/>
                <a:p>
                  <a:pPr algn="ctr"/>
                  <a14:m>
                    <m:oMathPara xmlns:m="http://schemas.openxmlformats.org/officeDocument/2006/math">
                      <m:oMathParaPr>
                        <m:jc m:val="centerGroup"/>
                      </m:oMathParaPr>
                      <m:oMath xmlns:m="http://schemas.openxmlformats.org/officeDocument/2006/math">
                        <m:r>
                          <a:rPr lang="en-US" sz="1200" i="1">
                            <a:latin typeface="Cambria Math"/>
                          </a:rPr>
                          <m:t>𝜃</m:t>
                        </m:r>
                      </m:oMath>
                    </m:oMathPara>
                  </a14:m>
                  <a:endParaRPr lang="fa-IR" sz="1200" dirty="0"/>
                </a:p>
              </p:txBody>
            </p:sp>
          </mc:Choice>
          <mc:Fallback xmlns="">
            <p:sp>
              <p:nvSpPr>
                <p:cNvPr id="28" name="TextBox 27"/>
                <p:cNvSpPr txBox="1">
                  <a:spLocks noRot="1" noChangeAspect="1" noMove="1" noResize="1" noEditPoints="1" noAdjustHandles="1" noChangeArrowheads="1" noChangeShapeType="1" noTextEdit="1"/>
                </p:cNvSpPr>
                <p:nvPr/>
              </p:nvSpPr>
              <p:spPr>
                <a:xfrm>
                  <a:off x="2118360" y="1291590"/>
                  <a:ext cx="228600" cy="276999"/>
                </a:xfrm>
                <a:prstGeom prst="rect">
                  <a:avLst/>
                </a:prstGeom>
                <a:blipFill rotWithShape="1">
                  <a:blip r:embed="rId4"/>
                  <a:stretch>
                    <a:fillRect l="-2703"/>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sp>
              <p:nvSpPr>
                <p:cNvPr id="29" name="TextBox 28"/>
                <p:cNvSpPr txBox="1"/>
                <p:nvPr/>
              </p:nvSpPr>
              <p:spPr>
                <a:xfrm>
                  <a:off x="1859280" y="1067931"/>
                  <a:ext cx="228600" cy="276999"/>
                </a:xfrm>
                <a:prstGeom prst="rect">
                  <a:avLst/>
                </a:prstGeom>
                <a:noFill/>
              </p:spPr>
              <p:txBody>
                <a:bodyPr wrap="square" rtlCol="1">
                  <a:spAutoFit/>
                </a:bodyPr>
                <a:lstStyle/>
                <a:p>
                  <a:pPr algn="ctr"/>
                  <a14:m>
                    <m:oMathPara xmlns:m="http://schemas.openxmlformats.org/officeDocument/2006/math">
                      <m:oMathParaPr>
                        <m:jc m:val="centerGroup"/>
                      </m:oMathParaPr>
                      <m:oMath xmlns:m="http://schemas.openxmlformats.org/officeDocument/2006/math">
                        <m:r>
                          <a:rPr lang="en-US" sz="1200" i="1">
                            <a:latin typeface="Cambria Math"/>
                          </a:rPr>
                          <m:t>𝜃</m:t>
                        </m:r>
                      </m:oMath>
                    </m:oMathPara>
                  </a14:m>
                  <a:endParaRPr lang="fa-IR" sz="1200" dirty="0"/>
                </a:p>
              </p:txBody>
            </p:sp>
          </mc:Choice>
          <mc:Fallback xmlns="">
            <p:sp>
              <p:nvSpPr>
                <p:cNvPr id="29" name="TextBox 28"/>
                <p:cNvSpPr txBox="1">
                  <a:spLocks noRot="1" noChangeAspect="1" noMove="1" noResize="1" noEditPoints="1" noAdjustHandles="1" noChangeArrowheads="1" noChangeShapeType="1" noTextEdit="1"/>
                </p:cNvSpPr>
                <p:nvPr/>
              </p:nvSpPr>
              <p:spPr>
                <a:xfrm>
                  <a:off x="1859280" y="1067931"/>
                  <a:ext cx="228600" cy="276999"/>
                </a:xfrm>
                <a:prstGeom prst="rect">
                  <a:avLst/>
                </a:prstGeom>
                <a:blipFill rotWithShape="1">
                  <a:blip r:embed="rId3"/>
                  <a:stretch>
                    <a:fillRect/>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sp>
              <p:nvSpPr>
                <p:cNvPr id="30" name="TextBox 29"/>
                <p:cNvSpPr txBox="1"/>
                <p:nvPr/>
              </p:nvSpPr>
              <p:spPr>
                <a:xfrm>
                  <a:off x="2545080" y="1066800"/>
                  <a:ext cx="228600" cy="276999"/>
                </a:xfrm>
                <a:prstGeom prst="rect">
                  <a:avLst/>
                </a:prstGeom>
                <a:noFill/>
              </p:spPr>
              <p:txBody>
                <a:bodyPr wrap="square" rtlCol="1">
                  <a:spAutoFit/>
                </a:bodyPr>
                <a:lstStyle/>
                <a:p>
                  <a:pPr algn="ctr"/>
                  <a14:m>
                    <m:oMathPara xmlns:m="http://schemas.openxmlformats.org/officeDocument/2006/math">
                      <m:oMathParaPr>
                        <m:jc m:val="centerGroup"/>
                      </m:oMathParaPr>
                      <m:oMath xmlns:m="http://schemas.openxmlformats.org/officeDocument/2006/math">
                        <m:r>
                          <a:rPr lang="en-US" sz="1200" i="1">
                            <a:latin typeface="Cambria Math"/>
                          </a:rPr>
                          <m:t>𝜃</m:t>
                        </m:r>
                      </m:oMath>
                    </m:oMathPara>
                  </a14:m>
                  <a:endParaRPr lang="fa-IR" sz="1200" dirty="0"/>
                </a:p>
              </p:txBody>
            </p:sp>
          </mc:Choice>
          <mc:Fallback xmlns="">
            <p:sp>
              <p:nvSpPr>
                <p:cNvPr id="30" name="TextBox 29"/>
                <p:cNvSpPr txBox="1">
                  <a:spLocks noRot="1" noChangeAspect="1" noMove="1" noResize="1" noEditPoints="1" noAdjustHandles="1" noChangeArrowheads="1" noChangeShapeType="1" noTextEdit="1"/>
                </p:cNvSpPr>
                <p:nvPr/>
              </p:nvSpPr>
              <p:spPr>
                <a:xfrm>
                  <a:off x="2545080" y="1066800"/>
                  <a:ext cx="228600" cy="276999"/>
                </a:xfrm>
                <a:prstGeom prst="rect">
                  <a:avLst/>
                </a:prstGeom>
                <a:blipFill rotWithShape="1">
                  <a:blip r:embed="rId5"/>
                  <a:stretch>
                    <a:fillRect l="-2703"/>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2636520" y="756850"/>
                  <a:ext cx="228600" cy="276999"/>
                </a:xfrm>
                <a:prstGeom prst="rect">
                  <a:avLst/>
                </a:prstGeom>
                <a:noFill/>
              </p:spPr>
              <p:txBody>
                <a:bodyPr wrap="square" rtlCol="1">
                  <a:spAutoFit/>
                </a:bodyPr>
                <a:lstStyle/>
                <a:p>
                  <a:pPr algn="ctr"/>
                  <a14:m>
                    <m:oMathPara xmlns:m="http://schemas.openxmlformats.org/officeDocument/2006/math">
                      <m:oMathParaPr>
                        <m:jc m:val="centerGroup"/>
                      </m:oMathParaPr>
                      <m:oMath xmlns:m="http://schemas.openxmlformats.org/officeDocument/2006/math">
                        <m:r>
                          <a:rPr lang="en-US" sz="1200" b="0" i="1" smtClean="0">
                            <a:latin typeface="Cambria Math"/>
                          </a:rPr>
                          <m:t>𝑟</m:t>
                        </m:r>
                      </m:oMath>
                    </m:oMathPara>
                  </a14:m>
                  <a:endParaRPr lang="fa-IR" sz="1200" dirty="0"/>
                </a:p>
              </p:txBody>
            </p:sp>
          </mc:Choice>
          <mc:Fallback xmlns="">
            <p:sp>
              <p:nvSpPr>
                <p:cNvPr id="31" name="TextBox 30"/>
                <p:cNvSpPr txBox="1">
                  <a:spLocks noRot="1" noChangeAspect="1" noMove="1" noResize="1" noEditPoints="1" noAdjustHandles="1" noChangeArrowheads="1" noChangeShapeType="1" noTextEdit="1"/>
                </p:cNvSpPr>
                <p:nvPr/>
              </p:nvSpPr>
              <p:spPr>
                <a:xfrm>
                  <a:off x="2636520" y="756850"/>
                  <a:ext cx="228600" cy="276999"/>
                </a:xfrm>
                <a:prstGeom prst="rect">
                  <a:avLst/>
                </a:prstGeom>
                <a:blipFill rotWithShape="1">
                  <a:blip r:embed="rId6"/>
                  <a:stretch>
                    <a:fillRect/>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1714500" y="788461"/>
                  <a:ext cx="228600" cy="276999"/>
                </a:xfrm>
                <a:prstGeom prst="rect">
                  <a:avLst/>
                </a:prstGeom>
                <a:noFill/>
              </p:spPr>
              <p:txBody>
                <a:bodyPr wrap="square" rtlCol="1">
                  <a:spAutoFit/>
                </a:bodyPr>
                <a:lstStyle/>
                <a:p>
                  <a:pPr algn="ctr"/>
                  <a14:m>
                    <m:oMathPara xmlns:m="http://schemas.openxmlformats.org/officeDocument/2006/math">
                      <m:oMathParaPr>
                        <m:jc m:val="centerGroup"/>
                      </m:oMathParaPr>
                      <m:oMath xmlns:m="http://schemas.openxmlformats.org/officeDocument/2006/math">
                        <m:r>
                          <a:rPr lang="en-US" sz="1200" b="0" i="1" smtClean="0">
                            <a:latin typeface="Cambria Math"/>
                          </a:rPr>
                          <m:t>𝑖</m:t>
                        </m:r>
                      </m:oMath>
                    </m:oMathPara>
                  </a14:m>
                  <a:endParaRPr lang="fa-IR" sz="1200" dirty="0"/>
                </a:p>
              </p:txBody>
            </p:sp>
          </mc:Choice>
          <mc:Fallback xmlns="">
            <p:sp>
              <p:nvSpPr>
                <p:cNvPr id="32" name="TextBox 31"/>
                <p:cNvSpPr txBox="1">
                  <a:spLocks noRot="1" noChangeAspect="1" noMove="1" noResize="1" noEditPoints="1" noAdjustHandles="1" noChangeArrowheads="1" noChangeShapeType="1" noTextEdit="1"/>
                </p:cNvSpPr>
                <p:nvPr/>
              </p:nvSpPr>
              <p:spPr>
                <a:xfrm>
                  <a:off x="1714500" y="788461"/>
                  <a:ext cx="228600" cy="276999"/>
                </a:xfrm>
                <a:prstGeom prst="rect">
                  <a:avLst/>
                </a:prstGeom>
                <a:blipFill rotWithShape="1">
                  <a:blip r:embed="rId7"/>
                  <a:stretch>
                    <a:fillRect/>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4114800" y="1443990"/>
                  <a:ext cx="228600" cy="276999"/>
                </a:xfrm>
                <a:prstGeom prst="rect">
                  <a:avLst/>
                </a:prstGeom>
                <a:noFill/>
              </p:spPr>
              <p:txBody>
                <a:bodyPr wrap="square" rtlCol="1">
                  <a:spAutoFit/>
                </a:bodyPr>
                <a:lstStyle/>
                <a:p>
                  <a:pPr algn="ctr"/>
                  <a14:m>
                    <m:oMathPara xmlns:m="http://schemas.openxmlformats.org/officeDocument/2006/math">
                      <m:oMathParaPr>
                        <m:jc m:val="centerGroup"/>
                      </m:oMathParaPr>
                      <m:oMath xmlns:m="http://schemas.openxmlformats.org/officeDocument/2006/math">
                        <m:r>
                          <a:rPr lang="en-US" sz="1200" b="0" i="1" smtClean="0">
                            <a:latin typeface="Cambria Math"/>
                          </a:rPr>
                          <m:t>𝑑𝑛𝑘𝑙</m:t>
                        </m:r>
                      </m:oMath>
                    </m:oMathPara>
                  </a14:m>
                  <a:endParaRPr lang="fa-IR" sz="1200" dirty="0"/>
                </a:p>
              </p:txBody>
            </p:sp>
          </mc:Choice>
          <mc:Fallback xmlns="">
            <p:sp>
              <p:nvSpPr>
                <p:cNvPr id="33" name="TextBox 32"/>
                <p:cNvSpPr txBox="1">
                  <a:spLocks noRot="1" noChangeAspect="1" noMove="1" noResize="1" noEditPoints="1" noAdjustHandles="1" noChangeArrowheads="1" noChangeShapeType="1" noTextEdit="1"/>
                </p:cNvSpPr>
                <p:nvPr/>
              </p:nvSpPr>
              <p:spPr>
                <a:xfrm>
                  <a:off x="4114800" y="1443990"/>
                  <a:ext cx="228600" cy="276999"/>
                </a:xfrm>
                <a:prstGeom prst="rect">
                  <a:avLst/>
                </a:prstGeom>
                <a:blipFill rotWithShape="1">
                  <a:blip r:embed="rId8"/>
                  <a:stretch>
                    <a:fillRect l="-52632" r="-28947"/>
                  </a:stretch>
                </a:blipFill>
              </p:spPr>
              <p:txBody>
                <a:bodyPr/>
                <a:lstStyle/>
                <a:p>
                  <a:r>
                    <a:rPr lang="fa-IR">
                      <a:noFill/>
                    </a:rPr>
                    <a:t> </a:t>
                  </a:r>
                </a:p>
              </p:txBody>
            </p:sp>
          </mc:Fallback>
        </mc:AlternateContent>
        <p:sp>
          <p:nvSpPr>
            <p:cNvPr id="34" name="TextBox 33"/>
            <p:cNvSpPr txBox="1"/>
            <p:nvPr/>
          </p:nvSpPr>
          <p:spPr>
            <a:xfrm>
              <a:off x="4191000" y="1123950"/>
              <a:ext cx="800100" cy="276999"/>
            </a:xfrm>
            <a:prstGeom prst="rect">
              <a:avLst/>
            </a:prstGeom>
            <a:noFill/>
          </p:spPr>
          <p:txBody>
            <a:bodyPr wrap="square" rtlCol="1">
              <a:spAutoFit/>
            </a:bodyPr>
            <a:lstStyle/>
            <a:p>
              <a:pPr algn="ctr" rtl="1"/>
              <a:r>
                <a:rPr lang="fa-IR" sz="1200" dirty="0" smtClean="0"/>
                <a:t>صفه اول</a:t>
              </a:r>
              <a:endParaRPr lang="fa-IR" sz="1200" dirty="0"/>
            </a:p>
          </p:txBody>
        </p:sp>
        <p:sp>
          <p:nvSpPr>
            <p:cNvPr id="35" name="TextBox 34"/>
            <p:cNvSpPr txBox="1"/>
            <p:nvPr/>
          </p:nvSpPr>
          <p:spPr>
            <a:xfrm>
              <a:off x="4274820" y="1720989"/>
              <a:ext cx="800100" cy="276999"/>
            </a:xfrm>
            <a:prstGeom prst="rect">
              <a:avLst/>
            </a:prstGeom>
            <a:noFill/>
          </p:spPr>
          <p:txBody>
            <a:bodyPr wrap="square" rtlCol="1">
              <a:spAutoFit/>
            </a:bodyPr>
            <a:lstStyle/>
            <a:p>
              <a:pPr algn="ctr" rtl="1"/>
              <a:r>
                <a:rPr lang="fa-IR" sz="1200" dirty="0" smtClean="0"/>
                <a:t>صفه دوم</a:t>
              </a:r>
              <a:endParaRPr lang="fa-IR" sz="1200" dirty="0"/>
            </a:p>
          </p:txBody>
        </p:sp>
      </p:grpSp>
    </p:spTree>
    <p:extLst>
      <p:ext uri="{BB962C8B-B14F-4D97-AF65-F5344CB8AC3E}">
        <p14:creationId xmlns:p14="http://schemas.microsoft.com/office/powerpoint/2010/main" val="7935861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fa-IR"/>
          </a:p>
        </p:txBody>
      </p:sp>
      <mc:AlternateContent xmlns:mc="http://schemas.openxmlformats.org/markup-compatibility/2006" xmlns:a14="http://schemas.microsoft.com/office/drawing/2010/main">
        <mc:Choice Requires="a14">
          <p:sp>
            <p:nvSpPr>
              <p:cNvPr id="2" name="Content Placeholder 1"/>
              <p:cNvSpPr>
                <a:spLocks noGrp="1"/>
              </p:cNvSpPr>
              <p:nvPr>
                <p:ph idx="1"/>
              </p:nvPr>
            </p:nvSpPr>
            <p:spPr>
              <a:xfrm>
                <a:off x="228600" y="1047750"/>
                <a:ext cx="8382000" cy="3657600"/>
              </a:xfrm>
            </p:spPr>
            <p:txBody>
              <a:bodyPr>
                <a:normAutofit/>
              </a:bodyPr>
              <a:lstStyle/>
              <a:p>
                <a:r>
                  <a:rPr lang="fa-IR" u="sng" dirty="0">
                    <a:effectLst>
                      <a:outerShdw blurRad="38100" dist="38100" dir="2700000" algn="tl">
                        <a:srgbClr val="000000">
                          <a:alpha val="43137"/>
                        </a:srgbClr>
                      </a:outerShdw>
                    </a:effectLst>
                  </a:rPr>
                  <a:t>شبکه های فضایی یا شبکه های براده </a:t>
                </a:r>
                <a:r>
                  <a:rPr lang="fa-IR" dirty="0"/>
                  <a:t>: در این جاها دارای 7 شبکه اصلی و 132 شبکه فرضی هستیم </a:t>
                </a:r>
              </a:p>
              <a:p>
                <a:endParaRPr lang="fa-IR" dirty="0" smtClean="0"/>
              </a:p>
              <a:p>
                <a:pPr marL="0" indent="0">
                  <a:buNone/>
                </a:pPr>
                <a:endParaRPr lang="fa-IR" dirty="0"/>
              </a:p>
              <a:p>
                <a:pPr marL="0" indent="0">
                  <a:buNone/>
                </a:pPr>
                <a:endParaRPr lang="fa-IR" dirty="0" smtClean="0"/>
              </a:p>
              <a:p>
                <a:pPr marL="0" indent="0">
                  <a:buNone/>
                </a:pPr>
                <a:endParaRPr lang="fa-IR" dirty="0"/>
              </a:p>
              <a:p>
                <a:pPr marL="0" indent="0">
                  <a:buNone/>
                </a:pPr>
                <a:endParaRPr lang="fa-IR" dirty="0" smtClean="0"/>
              </a:p>
              <a:p>
                <a:pPr marL="0" indent="0">
                  <a:buNone/>
                </a:pPr>
                <a:endParaRPr lang="fa-IR" dirty="0"/>
              </a:p>
              <a:p>
                <a:pPr marL="0" indent="0">
                  <a:buNone/>
                </a:pPr>
                <a:endParaRPr lang="fa-IR" dirty="0" smtClean="0"/>
              </a:p>
              <a:p>
                <a:pPr marL="0" indent="0">
                  <a:buNone/>
                </a:pPr>
                <a:endParaRPr lang="fa-IR" dirty="0" smtClean="0"/>
              </a:p>
              <a:p>
                <a:r>
                  <a:rPr lang="fa-IR" dirty="0"/>
                  <a:t>به مجموع </a:t>
                </a:r>
                <a:r>
                  <a:rPr lang="en-US" dirty="0" err="1"/>
                  <a:t>a.b.c</a:t>
                </a:r>
                <a:r>
                  <a:rPr lang="en-US" dirty="0"/>
                  <a:t>.</a:t>
                </a:r>
                <a:r>
                  <a:rPr lang="fa-IR" dirty="0"/>
                  <a:t>.</a:t>
                </a:r>
                <a14:m>
                  <m:oMath xmlns:m="http://schemas.openxmlformats.org/officeDocument/2006/math">
                    <m:r>
                      <a:rPr lang="fa-IR">
                        <a:latin typeface="Cambria Math"/>
                      </a:rPr>
                      <m:t> </m:t>
                    </m:r>
                    <m:r>
                      <m:rPr>
                        <m:sty m:val="p"/>
                      </m:rPr>
                      <a:rPr lang="fa-IR">
                        <a:latin typeface="Cambria Math"/>
                      </a:rPr>
                      <m:t>α</m:t>
                    </m:r>
                    <m:r>
                      <a:rPr lang="fa-IR">
                        <a:latin typeface="Cambria Math"/>
                      </a:rPr>
                      <m:t> </m:t>
                    </m:r>
                    <m:r>
                      <m:rPr>
                        <m:sty m:val="p"/>
                      </m:rPr>
                      <a:rPr lang="fa-IR">
                        <a:latin typeface="Cambria Math"/>
                      </a:rPr>
                      <m:t>β</m:t>
                    </m:r>
                    <m:r>
                      <a:rPr lang="fa-IR">
                        <a:latin typeface="Cambria Math"/>
                      </a:rPr>
                      <m:t> </m:t>
                    </m:r>
                    <m:r>
                      <m:rPr>
                        <m:sty m:val="p"/>
                      </m:rPr>
                      <a:rPr lang="fa-IR">
                        <a:latin typeface="Cambria Math"/>
                      </a:rPr>
                      <m:t>γ</m:t>
                    </m:r>
                  </m:oMath>
                </a14:m>
                <a:r>
                  <a:rPr lang="fa-IR" dirty="0"/>
                  <a:t>پارامترهای شبکه گفته می شود.</a:t>
                </a:r>
                <a:endParaRPr lang="en-US" dirty="0"/>
              </a:p>
              <a:p>
                <a:r>
                  <a:rPr lang="fa-IR" dirty="0"/>
                  <a:t>به </a:t>
                </a:r>
                <a:r>
                  <a:rPr lang="en-US" dirty="0"/>
                  <a:t>a</a:t>
                </a:r>
                <a:r>
                  <a:rPr lang="fa-IR" dirty="0"/>
                  <a:t>.</a:t>
                </a:r>
                <a:r>
                  <a:rPr lang="en-US" dirty="0"/>
                  <a:t>b</a:t>
                </a:r>
                <a:r>
                  <a:rPr lang="fa-IR" dirty="0"/>
                  <a:t>.</a:t>
                </a:r>
                <a:r>
                  <a:rPr lang="en-US" dirty="0"/>
                  <a:t>c</a:t>
                </a:r>
                <a:r>
                  <a:rPr lang="fa-IR" dirty="0"/>
                  <a:t> واحدهای انتقال نیز گفته می شود.</a:t>
                </a:r>
              </a:p>
              <a:p>
                <a:pPr marL="0" indent="0">
                  <a:buNone/>
                </a:pPr>
                <a:endParaRPr lang="fa-IR"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xfrm>
                <a:off x="228600" y="1047750"/>
                <a:ext cx="8382000" cy="3657600"/>
              </a:xfrm>
              <a:blipFill rotWithShape="1">
                <a:blip r:embed="rId2"/>
                <a:stretch>
                  <a:fillRect t="-667"/>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graphicFrame>
            <p:nvGraphicFramePr>
              <p:cNvPr id="4" name="Table 3"/>
              <p:cNvGraphicFramePr>
                <a:graphicFrameLocks noGrp="1"/>
              </p:cNvGraphicFramePr>
              <p:nvPr>
                <p:extLst>
                  <p:ext uri="{D42A27DB-BD31-4B8C-83A1-F6EECF244321}">
                    <p14:modId xmlns:p14="http://schemas.microsoft.com/office/powerpoint/2010/main" val="3840591275"/>
                  </p:ext>
                </p:extLst>
              </p:nvPr>
            </p:nvGraphicFramePr>
            <p:xfrm>
              <a:off x="609600" y="1504950"/>
              <a:ext cx="7848600" cy="2225040"/>
            </p:xfrm>
            <a:graphic>
              <a:graphicData uri="http://schemas.openxmlformats.org/drawingml/2006/table">
                <a:tbl>
                  <a:tblPr rtl="1" firstRow="1" bandRow="1">
                    <a:tableStyleId>{5940675A-B579-460E-94D1-54222C63F5DA}</a:tableStyleId>
                  </a:tblPr>
                  <a:tblGrid>
                    <a:gridCol w="1295019"/>
                    <a:gridCol w="1844421"/>
                    <a:gridCol w="4709160"/>
                  </a:tblGrid>
                  <a:tr h="370840">
                    <a:tc rowSpan="6">
                      <a:txBody>
                        <a:bodyPr/>
                        <a:lstStyle/>
                        <a:p>
                          <a:pPr algn="ctr" rtl="1"/>
                          <a:r>
                            <a:rPr lang="fa-IR" sz="1600" dirty="0" smtClean="0">
                              <a:cs typeface="B Zar" panose="00000400000000000000" pitchFamily="2" charset="-78"/>
                            </a:rPr>
                            <a:t>شبکه</a:t>
                          </a:r>
                          <a:endParaRPr lang="fa-IR" sz="1600" dirty="0">
                            <a:cs typeface="B Zar" panose="00000400000000000000" pitchFamily="2" charset="-78"/>
                          </a:endParaRPr>
                        </a:p>
                      </a:txBody>
                      <a:tcPr anchor="ctr"/>
                    </a:tc>
                    <a:tc rowSpan="3">
                      <a:txBody>
                        <a:bodyPr/>
                        <a:lstStyle/>
                        <a:p>
                          <a:pPr algn="ctr" rtl="1"/>
                          <a:r>
                            <a:rPr lang="fa-IR" sz="1600" dirty="0" smtClean="0">
                              <a:cs typeface="B Zar" panose="00000400000000000000" pitchFamily="2" charset="-78"/>
                            </a:rPr>
                            <a:t>طول</a:t>
                          </a:r>
                          <a:endParaRPr lang="fa-IR" sz="1600" dirty="0">
                            <a:cs typeface="B Zar" panose="00000400000000000000" pitchFamily="2" charset="-78"/>
                          </a:endParaRPr>
                        </a:p>
                      </a:txBody>
                      <a:tcPr anchor="ctr">
                        <a:lnB w="57150" cap="flat" cmpd="sng" algn="ctr">
                          <a:solidFill>
                            <a:schemeClr val="tx1"/>
                          </a:solidFill>
                          <a:prstDash val="solid"/>
                          <a:round/>
                          <a:headEnd type="none" w="med" len="med"/>
                          <a:tailEnd type="none" w="med" len="med"/>
                        </a:lnB>
                      </a:tcPr>
                    </a:tc>
                    <a:tc>
                      <a:txBody>
                        <a:bodyPr/>
                        <a:lstStyle/>
                        <a:p>
                          <a:pPr rtl="1"/>
                          <a:r>
                            <a:rPr lang="fa-IR" sz="1600" kern="1200" dirty="0" smtClean="0">
                              <a:solidFill>
                                <a:schemeClr val="tx1"/>
                              </a:solidFill>
                              <a:effectLst/>
                              <a:latin typeface="+mn-lt"/>
                              <a:ea typeface="+mn-ea"/>
                              <a:cs typeface="B Zar" panose="00000400000000000000" pitchFamily="2" charset="-78"/>
                            </a:rPr>
                            <a:t>راستای </a:t>
                          </a:r>
                          <a:r>
                            <a:rPr lang="en-US" sz="1600" kern="1200" dirty="0" smtClean="0">
                              <a:solidFill>
                                <a:schemeClr val="tx1"/>
                              </a:solidFill>
                              <a:effectLst/>
                              <a:latin typeface="+mn-lt"/>
                              <a:ea typeface="+mn-ea"/>
                              <a:cs typeface="B Zar" panose="00000400000000000000" pitchFamily="2" charset="-78"/>
                            </a:rPr>
                            <a:t>x</a:t>
                          </a:r>
                          <a:r>
                            <a:rPr lang="fa-IR" sz="1600" kern="1200" dirty="0" smtClean="0">
                              <a:solidFill>
                                <a:schemeClr val="tx1"/>
                              </a:solidFill>
                              <a:effectLst/>
                              <a:latin typeface="+mn-lt"/>
                              <a:ea typeface="+mn-ea"/>
                              <a:cs typeface="B Zar" panose="00000400000000000000" pitchFamily="2" charset="-78"/>
                            </a:rPr>
                            <a:t>‌ به طول شبکه در راستای </a:t>
                          </a:r>
                          <a:r>
                            <a:rPr lang="en-US" sz="1600" kern="1200" dirty="0" smtClean="0">
                              <a:solidFill>
                                <a:schemeClr val="tx1"/>
                              </a:solidFill>
                              <a:effectLst/>
                              <a:latin typeface="+mn-lt"/>
                              <a:ea typeface="+mn-ea"/>
                              <a:cs typeface="B Zar" panose="00000400000000000000" pitchFamily="2" charset="-78"/>
                            </a:rPr>
                            <a:t>x</a:t>
                          </a:r>
                          <a:r>
                            <a:rPr lang="fa-IR" sz="1600" kern="1200" dirty="0" smtClean="0">
                              <a:solidFill>
                                <a:schemeClr val="tx1"/>
                              </a:solidFill>
                              <a:effectLst/>
                              <a:latin typeface="+mn-lt"/>
                              <a:ea typeface="+mn-ea"/>
                              <a:cs typeface="B Zar" panose="00000400000000000000" pitchFamily="2" charset="-78"/>
                            </a:rPr>
                            <a:t>.</a:t>
                          </a:r>
                          <a:r>
                            <a:rPr lang="en-US" sz="1600" kern="1200" dirty="0" smtClean="0">
                              <a:solidFill>
                                <a:schemeClr val="tx1"/>
                              </a:solidFill>
                              <a:effectLst/>
                              <a:latin typeface="+mn-lt"/>
                              <a:ea typeface="+mn-ea"/>
                              <a:cs typeface="B Zar" panose="00000400000000000000" pitchFamily="2" charset="-78"/>
                            </a:rPr>
                            <a:t>a</a:t>
                          </a:r>
                          <a:r>
                            <a:rPr lang="fa-IR" sz="1600" kern="1200" dirty="0" smtClean="0">
                              <a:solidFill>
                                <a:schemeClr val="tx1"/>
                              </a:solidFill>
                              <a:effectLst/>
                              <a:latin typeface="+mn-lt"/>
                              <a:ea typeface="+mn-ea"/>
                              <a:cs typeface="B Zar" panose="00000400000000000000" pitchFamily="2" charset="-78"/>
                            </a:rPr>
                            <a:t> گفته می شود </a:t>
                          </a:r>
                          <a:endParaRPr lang="fa-IR" sz="1600" dirty="0">
                            <a:cs typeface="B Zar" panose="00000400000000000000" pitchFamily="2" charset="-78"/>
                          </a:endParaRPr>
                        </a:p>
                      </a:txBody>
                      <a:tcPr/>
                    </a:tc>
                  </a:tr>
                  <a:tr h="370840">
                    <a:tc vMerge="1">
                      <a:txBody>
                        <a:bodyPr/>
                        <a:lstStyle/>
                        <a:p>
                          <a:pPr rtl="1"/>
                          <a:endParaRPr lang="fa-IR"/>
                        </a:p>
                      </a:txBody>
                      <a:tcPr/>
                    </a:tc>
                    <a:tc vMerge="1">
                      <a:txBody>
                        <a:bodyPr/>
                        <a:lstStyle/>
                        <a:p>
                          <a:pPr rtl="1"/>
                          <a:endParaRPr lang="fa-IR"/>
                        </a:p>
                      </a:txBody>
                      <a:tcPr/>
                    </a:tc>
                    <a:tc>
                      <a:txBody>
                        <a:bodyPr/>
                        <a:lstStyle/>
                        <a:p>
                          <a:pPr rtl="1"/>
                          <a:r>
                            <a:rPr lang="fa-IR" sz="1600" kern="1200" dirty="0" smtClean="0">
                              <a:solidFill>
                                <a:schemeClr val="tx1"/>
                              </a:solidFill>
                              <a:effectLst/>
                              <a:latin typeface="+mn-lt"/>
                              <a:ea typeface="+mn-ea"/>
                              <a:cs typeface="B Zar" panose="00000400000000000000" pitchFamily="2" charset="-78"/>
                            </a:rPr>
                            <a:t>راستای </a:t>
                          </a:r>
                          <a:r>
                            <a:rPr lang="en-US" sz="1600" kern="1200" dirty="0" smtClean="0">
                              <a:solidFill>
                                <a:schemeClr val="tx1"/>
                              </a:solidFill>
                              <a:effectLst/>
                              <a:latin typeface="+mn-lt"/>
                              <a:ea typeface="+mn-ea"/>
                              <a:cs typeface="B Zar" panose="00000400000000000000" pitchFamily="2" charset="-78"/>
                            </a:rPr>
                            <a:t>y</a:t>
                          </a:r>
                          <a:r>
                            <a:rPr lang="fa-IR" sz="1600" kern="1200" dirty="0" smtClean="0">
                              <a:solidFill>
                                <a:schemeClr val="tx1"/>
                              </a:solidFill>
                              <a:effectLst/>
                              <a:latin typeface="+mn-lt"/>
                              <a:ea typeface="+mn-ea"/>
                              <a:cs typeface="B Zar" panose="00000400000000000000" pitchFamily="2" charset="-78"/>
                            </a:rPr>
                            <a:t> به طول شبکه در راستای </a:t>
                          </a:r>
                          <a:r>
                            <a:rPr lang="en-US" sz="1600" kern="1200" dirty="0" smtClean="0">
                              <a:solidFill>
                                <a:schemeClr val="tx1"/>
                              </a:solidFill>
                              <a:effectLst/>
                              <a:latin typeface="+mn-lt"/>
                              <a:ea typeface="+mn-ea"/>
                              <a:cs typeface="B Zar" panose="00000400000000000000" pitchFamily="2" charset="-78"/>
                            </a:rPr>
                            <a:t>y</a:t>
                          </a:r>
                          <a:r>
                            <a:rPr lang="fa-IR" sz="1600" kern="1200" dirty="0" smtClean="0">
                              <a:solidFill>
                                <a:schemeClr val="tx1"/>
                              </a:solidFill>
                              <a:effectLst/>
                              <a:latin typeface="+mn-lt"/>
                              <a:ea typeface="+mn-ea"/>
                              <a:cs typeface="B Zar" panose="00000400000000000000" pitchFamily="2" charset="-78"/>
                            </a:rPr>
                            <a:t>.</a:t>
                          </a:r>
                          <a:r>
                            <a:rPr lang="en-US" sz="1600" kern="1200" dirty="0" smtClean="0">
                              <a:solidFill>
                                <a:schemeClr val="tx1"/>
                              </a:solidFill>
                              <a:effectLst/>
                              <a:latin typeface="+mn-lt"/>
                              <a:ea typeface="+mn-ea"/>
                              <a:cs typeface="B Zar" panose="00000400000000000000" pitchFamily="2" charset="-78"/>
                            </a:rPr>
                            <a:t>b</a:t>
                          </a:r>
                          <a:r>
                            <a:rPr lang="fa-IR" sz="1600" kern="1200" dirty="0" smtClean="0">
                              <a:solidFill>
                                <a:schemeClr val="tx1"/>
                              </a:solidFill>
                              <a:effectLst/>
                              <a:latin typeface="+mn-lt"/>
                              <a:ea typeface="+mn-ea"/>
                              <a:cs typeface="B Zar" panose="00000400000000000000" pitchFamily="2" charset="-78"/>
                            </a:rPr>
                            <a:t> گفته می شود</a:t>
                          </a:r>
                          <a:endParaRPr lang="fa-IR" sz="1600" dirty="0">
                            <a:cs typeface="B Zar" panose="00000400000000000000" pitchFamily="2" charset="-78"/>
                          </a:endParaRPr>
                        </a:p>
                      </a:txBody>
                      <a:tcPr/>
                    </a:tc>
                  </a:tr>
                  <a:tr h="370840">
                    <a:tc vMerge="1">
                      <a:txBody>
                        <a:bodyPr/>
                        <a:lstStyle/>
                        <a:p>
                          <a:pPr rtl="1"/>
                          <a:endParaRPr lang="fa-IR"/>
                        </a:p>
                      </a:txBody>
                      <a:tcPr/>
                    </a:tc>
                    <a:tc vMerge="1">
                      <a:txBody>
                        <a:bodyPr/>
                        <a:lstStyle/>
                        <a:p>
                          <a:pPr rtl="1"/>
                          <a:endParaRPr lang="fa-IR"/>
                        </a:p>
                      </a:txBody>
                      <a:tcPr/>
                    </a:tc>
                    <a:tc>
                      <a:txBody>
                        <a:bodyPr/>
                        <a:lstStyle/>
                        <a:p>
                          <a:pPr rtl="1"/>
                          <a:r>
                            <a:rPr lang="fa-IR" sz="1600" kern="1200" dirty="0" smtClean="0">
                              <a:solidFill>
                                <a:schemeClr val="tx1"/>
                              </a:solidFill>
                              <a:effectLst/>
                              <a:latin typeface="+mn-lt"/>
                              <a:ea typeface="+mn-ea"/>
                              <a:cs typeface="B Zar" panose="00000400000000000000" pitchFamily="2" charset="-78"/>
                            </a:rPr>
                            <a:t>راستای </a:t>
                          </a:r>
                          <a:r>
                            <a:rPr lang="en-US" sz="1600" kern="1200" dirty="0" smtClean="0">
                              <a:solidFill>
                                <a:schemeClr val="tx1"/>
                              </a:solidFill>
                              <a:effectLst/>
                              <a:latin typeface="+mn-lt"/>
                              <a:ea typeface="+mn-ea"/>
                              <a:cs typeface="B Zar" panose="00000400000000000000" pitchFamily="2" charset="-78"/>
                            </a:rPr>
                            <a:t>z</a:t>
                          </a:r>
                          <a:r>
                            <a:rPr lang="fa-IR" sz="1600" kern="1200" dirty="0" smtClean="0">
                              <a:solidFill>
                                <a:schemeClr val="tx1"/>
                              </a:solidFill>
                              <a:effectLst/>
                              <a:latin typeface="+mn-lt"/>
                              <a:ea typeface="+mn-ea"/>
                              <a:cs typeface="B Zar" panose="00000400000000000000" pitchFamily="2" charset="-78"/>
                            </a:rPr>
                            <a:t> به طول شبکه در راستای </a:t>
                          </a:r>
                          <a:r>
                            <a:rPr lang="en-US" sz="1600" kern="1200" dirty="0" smtClean="0">
                              <a:solidFill>
                                <a:schemeClr val="tx1"/>
                              </a:solidFill>
                              <a:effectLst/>
                              <a:latin typeface="+mn-lt"/>
                              <a:ea typeface="+mn-ea"/>
                              <a:cs typeface="B Zar" panose="00000400000000000000" pitchFamily="2" charset="-78"/>
                            </a:rPr>
                            <a:t>z</a:t>
                          </a:r>
                          <a:r>
                            <a:rPr lang="fa-IR" sz="1600" kern="1200" dirty="0" smtClean="0">
                              <a:solidFill>
                                <a:schemeClr val="tx1"/>
                              </a:solidFill>
                              <a:effectLst/>
                              <a:latin typeface="+mn-lt"/>
                              <a:ea typeface="+mn-ea"/>
                              <a:cs typeface="B Zar" panose="00000400000000000000" pitchFamily="2" charset="-78"/>
                            </a:rPr>
                            <a:t>.</a:t>
                          </a:r>
                          <a:r>
                            <a:rPr lang="en-US" sz="1600" kern="1200" dirty="0" smtClean="0">
                              <a:solidFill>
                                <a:schemeClr val="tx1"/>
                              </a:solidFill>
                              <a:effectLst/>
                              <a:latin typeface="+mn-lt"/>
                              <a:ea typeface="+mn-ea"/>
                              <a:cs typeface="B Zar" panose="00000400000000000000" pitchFamily="2" charset="-78"/>
                            </a:rPr>
                            <a:t>c</a:t>
                          </a:r>
                          <a:r>
                            <a:rPr lang="fa-IR" sz="1600" kern="1200" dirty="0" smtClean="0">
                              <a:solidFill>
                                <a:schemeClr val="tx1"/>
                              </a:solidFill>
                              <a:effectLst/>
                              <a:latin typeface="+mn-lt"/>
                              <a:ea typeface="+mn-ea"/>
                              <a:cs typeface="B Zar" panose="00000400000000000000" pitchFamily="2" charset="-78"/>
                            </a:rPr>
                            <a:t> گفته میشود </a:t>
                          </a:r>
                          <a:endParaRPr lang="fa-IR" sz="1600" dirty="0">
                            <a:cs typeface="B Zar" panose="00000400000000000000" pitchFamily="2" charset="-78"/>
                          </a:endParaRPr>
                        </a:p>
                      </a:txBody>
                      <a:tcPr>
                        <a:lnB w="57150" cap="flat" cmpd="sng" algn="ctr">
                          <a:solidFill>
                            <a:schemeClr val="tx1"/>
                          </a:solidFill>
                          <a:prstDash val="solid"/>
                          <a:round/>
                          <a:headEnd type="none" w="med" len="med"/>
                          <a:tailEnd type="none" w="med" len="med"/>
                        </a:lnB>
                      </a:tcPr>
                    </a:tc>
                  </a:tr>
                  <a:tr h="370840">
                    <a:tc vMerge="1">
                      <a:txBody>
                        <a:bodyPr/>
                        <a:lstStyle/>
                        <a:p>
                          <a:pPr rtl="1"/>
                          <a:endParaRPr lang="fa-IR"/>
                        </a:p>
                      </a:txBody>
                      <a:tcPr/>
                    </a:tc>
                    <a:tc rowSpan="3">
                      <a:txBody>
                        <a:bodyPr/>
                        <a:lstStyle/>
                        <a:p>
                          <a:pPr algn="ctr" rtl="1"/>
                          <a:r>
                            <a:rPr lang="fa-IR" sz="1600" dirty="0" smtClean="0">
                              <a:cs typeface="B Zar" panose="00000400000000000000" pitchFamily="2" charset="-78"/>
                            </a:rPr>
                            <a:t>زاویه</a:t>
                          </a:r>
                          <a:endParaRPr lang="fa-IR" sz="1600" dirty="0">
                            <a:cs typeface="B Zar" panose="00000400000000000000" pitchFamily="2" charset="-78"/>
                          </a:endParaRPr>
                        </a:p>
                      </a:txBody>
                      <a:tcPr anchor="ctr">
                        <a:lnT w="57150" cap="flat" cmpd="sng" algn="ctr">
                          <a:solidFill>
                            <a:schemeClr val="tx1"/>
                          </a:solidFill>
                          <a:prstDash val="solid"/>
                          <a:round/>
                          <a:headEnd type="none" w="med" len="med"/>
                          <a:tailEnd type="none" w="med" len="med"/>
                        </a:lnT>
                      </a:tcPr>
                    </a:tc>
                    <a:tc>
                      <a:txBody>
                        <a:bodyPr/>
                        <a:lstStyle/>
                        <a:p>
                          <a:pPr rtl="1"/>
                          <a14:m>
                            <m:oMath xmlns:m="http://schemas.openxmlformats.org/officeDocument/2006/math">
                              <m:r>
                                <m:rPr>
                                  <m:sty m:val="p"/>
                                </m:rPr>
                                <a:rPr lang="fa-IR" sz="1600" kern="1200" smtClean="0">
                                  <a:solidFill>
                                    <a:schemeClr val="tx1"/>
                                  </a:solidFill>
                                  <a:effectLst/>
                                  <a:latin typeface="Cambria Math"/>
                                  <a:ea typeface="+mn-ea"/>
                                  <a:cs typeface="+mn-cs"/>
                                </a:rPr>
                                <m:t>α</m:t>
                              </m:r>
                            </m:oMath>
                          </a14:m>
                          <a:r>
                            <a:rPr lang="fa-IR" sz="1600" kern="1200" dirty="0">
                              <a:solidFill>
                                <a:schemeClr val="tx1"/>
                              </a:solidFill>
                              <a:effectLst/>
                              <a:latin typeface="+mn-lt"/>
                              <a:ea typeface="+mn-ea"/>
                              <a:cs typeface="B Zar" panose="00000400000000000000" pitchFamily="2" charset="-78"/>
                            </a:rPr>
                            <a:t> زاویه بین </a:t>
                          </a:r>
                          <a:r>
                            <a:rPr lang="en-US" sz="1600" kern="1200" dirty="0" err="1">
                              <a:solidFill>
                                <a:schemeClr val="tx1"/>
                              </a:solidFill>
                              <a:effectLst/>
                              <a:latin typeface="+mn-lt"/>
                              <a:ea typeface="+mn-ea"/>
                              <a:cs typeface="B Zar" panose="00000400000000000000" pitchFamily="2" charset="-78"/>
                            </a:rPr>
                            <a:t>yz</a:t>
                          </a:r>
                          <a:r>
                            <a:rPr lang="fa-IR" sz="1600" kern="1200" dirty="0">
                              <a:solidFill>
                                <a:schemeClr val="tx1"/>
                              </a:solidFill>
                              <a:effectLst/>
                              <a:latin typeface="+mn-lt"/>
                              <a:ea typeface="+mn-ea"/>
                              <a:cs typeface="B Zar" panose="00000400000000000000" pitchFamily="2" charset="-78"/>
                            </a:rPr>
                            <a:t> زاویه راستای </a:t>
                          </a:r>
                          <a:r>
                            <a:rPr lang="en-US" sz="1600" kern="1200" dirty="0">
                              <a:solidFill>
                                <a:schemeClr val="tx1"/>
                              </a:solidFill>
                              <a:effectLst/>
                              <a:latin typeface="+mn-lt"/>
                              <a:ea typeface="+mn-ea"/>
                              <a:cs typeface="B Zar" panose="00000400000000000000" pitchFamily="2" charset="-78"/>
                            </a:rPr>
                            <a:t>a</a:t>
                          </a:r>
                          <a:endParaRPr lang="fa-IR" sz="1600" dirty="0">
                            <a:cs typeface="B Zar" panose="00000400000000000000" pitchFamily="2" charset="-78"/>
                          </a:endParaRPr>
                        </a:p>
                      </a:txBody>
                      <a:tcPr>
                        <a:lnT w="57150" cap="flat" cmpd="sng" algn="ctr">
                          <a:solidFill>
                            <a:schemeClr val="tx1"/>
                          </a:solidFill>
                          <a:prstDash val="solid"/>
                          <a:round/>
                          <a:headEnd type="none" w="med" len="med"/>
                          <a:tailEnd type="none" w="med" len="med"/>
                        </a:lnT>
                      </a:tcPr>
                    </a:tc>
                  </a:tr>
                  <a:tr h="370840">
                    <a:tc vMerge="1">
                      <a:txBody>
                        <a:bodyPr/>
                        <a:lstStyle/>
                        <a:p>
                          <a:pPr rtl="1"/>
                          <a:endParaRPr lang="fa-IR"/>
                        </a:p>
                      </a:txBody>
                      <a:tcPr/>
                    </a:tc>
                    <a:tc vMerge="1">
                      <a:txBody>
                        <a:bodyPr/>
                        <a:lstStyle/>
                        <a:p>
                          <a:pPr rtl="1"/>
                          <a:endParaRPr lang="fa-IR"/>
                        </a:p>
                      </a:txBody>
                      <a:tcPr/>
                    </a:tc>
                    <a:tc>
                      <a:txBody>
                        <a:bodyPr/>
                        <a:lstStyle/>
                        <a:p>
                          <a:pPr rtl="1"/>
                          <a14:m>
                            <m:oMath xmlns:m="http://schemas.openxmlformats.org/officeDocument/2006/math">
                              <m:r>
                                <m:rPr>
                                  <m:sty m:val="p"/>
                                </m:rPr>
                                <a:rPr lang="fa-IR" sz="1600" kern="1200" smtClean="0">
                                  <a:solidFill>
                                    <a:schemeClr val="tx1"/>
                                  </a:solidFill>
                                  <a:effectLst/>
                                  <a:latin typeface="Cambria Math"/>
                                  <a:ea typeface="+mn-ea"/>
                                  <a:cs typeface="+mn-cs"/>
                                </a:rPr>
                                <m:t>β</m:t>
                              </m:r>
                            </m:oMath>
                          </a14:m>
                          <a:r>
                            <a:rPr lang="fa-IR" sz="1600" kern="1200" dirty="0">
                              <a:solidFill>
                                <a:schemeClr val="tx1"/>
                              </a:solidFill>
                              <a:effectLst/>
                              <a:latin typeface="+mn-lt"/>
                              <a:ea typeface="+mn-ea"/>
                              <a:cs typeface="B Zar" panose="00000400000000000000" pitchFamily="2" charset="-78"/>
                            </a:rPr>
                            <a:t> زاویه بین </a:t>
                          </a:r>
                          <a:r>
                            <a:rPr lang="en-US" sz="1600" kern="1200" dirty="0" err="1">
                              <a:solidFill>
                                <a:schemeClr val="tx1"/>
                              </a:solidFill>
                              <a:effectLst/>
                              <a:latin typeface="+mn-lt"/>
                              <a:ea typeface="+mn-ea"/>
                              <a:cs typeface="B Zar" panose="00000400000000000000" pitchFamily="2" charset="-78"/>
                            </a:rPr>
                            <a:t>xz</a:t>
                          </a:r>
                          <a:r>
                            <a:rPr lang="fa-IR" sz="1600" kern="1200" dirty="0">
                              <a:solidFill>
                                <a:schemeClr val="tx1"/>
                              </a:solidFill>
                              <a:effectLst/>
                              <a:latin typeface="+mn-lt"/>
                              <a:ea typeface="+mn-ea"/>
                              <a:cs typeface="B Zar" panose="00000400000000000000" pitchFamily="2" charset="-78"/>
                            </a:rPr>
                            <a:t> زاویه رایتای </a:t>
                          </a:r>
                          <a:r>
                            <a:rPr lang="en-US" sz="1600" kern="1200" dirty="0">
                              <a:solidFill>
                                <a:schemeClr val="tx1"/>
                              </a:solidFill>
                              <a:effectLst/>
                              <a:latin typeface="+mn-lt"/>
                              <a:ea typeface="+mn-ea"/>
                              <a:cs typeface="B Zar" panose="00000400000000000000" pitchFamily="2" charset="-78"/>
                            </a:rPr>
                            <a:t>b</a:t>
                          </a:r>
                          <a:endParaRPr lang="fa-IR" sz="1600" dirty="0">
                            <a:cs typeface="B Zar" panose="00000400000000000000" pitchFamily="2" charset="-78"/>
                          </a:endParaRPr>
                        </a:p>
                      </a:txBody>
                      <a:tcPr/>
                    </a:tc>
                  </a:tr>
                  <a:tr h="370840">
                    <a:tc vMerge="1">
                      <a:txBody>
                        <a:bodyPr/>
                        <a:lstStyle/>
                        <a:p>
                          <a:pPr rtl="1"/>
                          <a:endParaRPr lang="fa-IR"/>
                        </a:p>
                      </a:txBody>
                      <a:tcPr/>
                    </a:tc>
                    <a:tc vMerge="1">
                      <a:txBody>
                        <a:bodyPr/>
                        <a:lstStyle/>
                        <a:p>
                          <a:pPr rtl="1"/>
                          <a:endParaRPr lang="fa-IR"/>
                        </a:p>
                      </a:txBody>
                      <a:tcPr/>
                    </a:tc>
                    <a:tc>
                      <a:txBody>
                        <a:bodyPr/>
                        <a:lstStyle/>
                        <a:p>
                          <a:pPr rtl="1"/>
                          <a14:m>
                            <m:oMath xmlns:m="http://schemas.openxmlformats.org/officeDocument/2006/math">
                              <m:r>
                                <m:rPr>
                                  <m:sty m:val="p"/>
                                </m:rPr>
                                <a:rPr lang="fa-IR" sz="1600" kern="1200" smtClean="0">
                                  <a:solidFill>
                                    <a:schemeClr val="tx1"/>
                                  </a:solidFill>
                                  <a:effectLst/>
                                  <a:latin typeface="Cambria Math"/>
                                  <a:ea typeface="+mn-ea"/>
                                  <a:cs typeface="+mn-cs"/>
                                </a:rPr>
                                <m:t>γ</m:t>
                              </m:r>
                            </m:oMath>
                          </a14:m>
                          <a:r>
                            <a:rPr lang="fa-IR" sz="1600" kern="1200" dirty="0">
                              <a:solidFill>
                                <a:schemeClr val="tx1"/>
                              </a:solidFill>
                              <a:effectLst/>
                              <a:latin typeface="+mn-lt"/>
                              <a:ea typeface="+mn-ea"/>
                              <a:cs typeface="B Zar" panose="00000400000000000000" pitchFamily="2" charset="-78"/>
                            </a:rPr>
                            <a:t> زاویه بین </a:t>
                          </a:r>
                          <a:r>
                            <a:rPr lang="en-US" sz="1600" kern="1200" dirty="0" err="1">
                              <a:solidFill>
                                <a:schemeClr val="tx1"/>
                              </a:solidFill>
                              <a:effectLst/>
                              <a:latin typeface="+mn-lt"/>
                              <a:ea typeface="+mn-ea"/>
                              <a:cs typeface="B Zar" panose="00000400000000000000" pitchFamily="2" charset="-78"/>
                            </a:rPr>
                            <a:t>yx</a:t>
                          </a:r>
                          <a:r>
                            <a:rPr lang="fa-IR" sz="1600" kern="1200" dirty="0">
                              <a:solidFill>
                                <a:schemeClr val="tx1"/>
                              </a:solidFill>
                              <a:effectLst/>
                              <a:latin typeface="+mn-lt"/>
                              <a:ea typeface="+mn-ea"/>
                              <a:cs typeface="B Zar" panose="00000400000000000000" pitchFamily="2" charset="-78"/>
                            </a:rPr>
                            <a:t> زاویه راستای </a:t>
                          </a:r>
                          <a:r>
                            <a:rPr lang="en-US" sz="1600" kern="1200" dirty="0">
                              <a:solidFill>
                                <a:schemeClr val="tx1"/>
                              </a:solidFill>
                              <a:effectLst/>
                              <a:latin typeface="+mn-lt"/>
                              <a:ea typeface="+mn-ea"/>
                              <a:cs typeface="B Zar" panose="00000400000000000000" pitchFamily="2" charset="-78"/>
                            </a:rPr>
                            <a:t>c</a:t>
                          </a:r>
                          <a:endParaRPr lang="fa-IR" sz="1600" dirty="0">
                            <a:cs typeface="B Zar" panose="00000400000000000000" pitchFamily="2" charset="-78"/>
                          </a:endParaRPr>
                        </a:p>
                      </a:txBody>
                      <a:tcPr/>
                    </a:tc>
                  </a:tr>
                </a:tbl>
              </a:graphicData>
            </a:graphic>
          </p:graphicFrame>
        </mc:Choice>
        <mc:Fallback xmlns="">
          <p:graphicFrame>
            <p:nvGraphicFramePr>
              <p:cNvPr id="4" name="Table 3"/>
              <p:cNvGraphicFramePr>
                <a:graphicFrameLocks noGrp="1"/>
              </p:cNvGraphicFramePr>
              <p:nvPr>
                <p:extLst>
                  <p:ext uri="{D42A27DB-BD31-4B8C-83A1-F6EECF244321}">
                    <p14:modId xmlns:p14="http://schemas.microsoft.com/office/powerpoint/2010/main" val="3840591275"/>
                  </p:ext>
                </p:extLst>
              </p:nvPr>
            </p:nvGraphicFramePr>
            <p:xfrm>
              <a:off x="609600" y="1504950"/>
              <a:ext cx="7848600" cy="2225040"/>
            </p:xfrm>
            <a:graphic>
              <a:graphicData uri="http://schemas.openxmlformats.org/drawingml/2006/table">
                <a:tbl>
                  <a:tblPr rtl="1" firstRow="1" bandRow="1">
                    <a:tableStyleId>{5940675A-B579-460E-94D1-54222C63F5DA}</a:tableStyleId>
                  </a:tblPr>
                  <a:tblGrid>
                    <a:gridCol w="1295019"/>
                    <a:gridCol w="1844421"/>
                    <a:gridCol w="4709160"/>
                  </a:tblGrid>
                  <a:tr h="370840">
                    <a:tc rowSpan="6">
                      <a:txBody>
                        <a:bodyPr/>
                        <a:lstStyle/>
                        <a:p>
                          <a:pPr algn="ctr" rtl="1"/>
                          <a:r>
                            <a:rPr lang="fa-IR" sz="1600" dirty="0" smtClean="0">
                              <a:cs typeface="B Zar" panose="00000400000000000000" pitchFamily="2" charset="-78"/>
                            </a:rPr>
                            <a:t>شبکه</a:t>
                          </a:r>
                          <a:endParaRPr lang="fa-IR" sz="1600" dirty="0">
                            <a:cs typeface="B Zar" panose="00000400000000000000" pitchFamily="2" charset="-78"/>
                          </a:endParaRPr>
                        </a:p>
                      </a:txBody>
                      <a:tcPr anchor="ctr"/>
                    </a:tc>
                    <a:tc rowSpan="3">
                      <a:txBody>
                        <a:bodyPr/>
                        <a:lstStyle/>
                        <a:p>
                          <a:pPr algn="ctr" rtl="1"/>
                          <a:r>
                            <a:rPr lang="fa-IR" sz="1600" dirty="0" smtClean="0">
                              <a:cs typeface="B Zar" panose="00000400000000000000" pitchFamily="2" charset="-78"/>
                            </a:rPr>
                            <a:t>طول</a:t>
                          </a:r>
                          <a:endParaRPr lang="fa-IR" sz="1600" dirty="0">
                            <a:cs typeface="B Zar" panose="00000400000000000000" pitchFamily="2" charset="-78"/>
                          </a:endParaRPr>
                        </a:p>
                      </a:txBody>
                      <a:tcPr anchor="ctr">
                        <a:lnB w="57150" cap="flat" cmpd="sng" algn="ctr">
                          <a:solidFill>
                            <a:schemeClr val="tx1"/>
                          </a:solidFill>
                          <a:prstDash val="solid"/>
                          <a:round/>
                          <a:headEnd type="none" w="med" len="med"/>
                          <a:tailEnd type="none" w="med" len="med"/>
                        </a:lnB>
                      </a:tcPr>
                    </a:tc>
                    <a:tc>
                      <a:txBody>
                        <a:bodyPr/>
                        <a:lstStyle/>
                        <a:p>
                          <a:pPr rtl="1"/>
                          <a:r>
                            <a:rPr lang="fa-IR" sz="1600" kern="1200" dirty="0" smtClean="0">
                              <a:solidFill>
                                <a:schemeClr val="tx1"/>
                              </a:solidFill>
                              <a:effectLst/>
                              <a:latin typeface="+mn-lt"/>
                              <a:ea typeface="+mn-ea"/>
                              <a:cs typeface="B Zar" panose="00000400000000000000" pitchFamily="2" charset="-78"/>
                            </a:rPr>
                            <a:t>راستای </a:t>
                          </a:r>
                          <a:r>
                            <a:rPr lang="en-US" sz="1600" kern="1200" dirty="0" smtClean="0">
                              <a:solidFill>
                                <a:schemeClr val="tx1"/>
                              </a:solidFill>
                              <a:effectLst/>
                              <a:latin typeface="+mn-lt"/>
                              <a:ea typeface="+mn-ea"/>
                              <a:cs typeface="B Zar" panose="00000400000000000000" pitchFamily="2" charset="-78"/>
                            </a:rPr>
                            <a:t>x</a:t>
                          </a:r>
                          <a:r>
                            <a:rPr lang="fa-IR" sz="1600" kern="1200" dirty="0" smtClean="0">
                              <a:solidFill>
                                <a:schemeClr val="tx1"/>
                              </a:solidFill>
                              <a:effectLst/>
                              <a:latin typeface="+mn-lt"/>
                              <a:ea typeface="+mn-ea"/>
                              <a:cs typeface="B Zar" panose="00000400000000000000" pitchFamily="2" charset="-78"/>
                            </a:rPr>
                            <a:t>‌ به طول شبکه در راستای </a:t>
                          </a:r>
                          <a:r>
                            <a:rPr lang="en-US" sz="1600" kern="1200" dirty="0" smtClean="0">
                              <a:solidFill>
                                <a:schemeClr val="tx1"/>
                              </a:solidFill>
                              <a:effectLst/>
                              <a:latin typeface="+mn-lt"/>
                              <a:ea typeface="+mn-ea"/>
                              <a:cs typeface="B Zar" panose="00000400000000000000" pitchFamily="2" charset="-78"/>
                            </a:rPr>
                            <a:t>x</a:t>
                          </a:r>
                          <a:r>
                            <a:rPr lang="fa-IR" sz="1600" kern="1200" dirty="0" smtClean="0">
                              <a:solidFill>
                                <a:schemeClr val="tx1"/>
                              </a:solidFill>
                              <a:effectLst/>
                              <a:latin typeface="+mn-lt"/>
                              <a:ea typeface="+mn-ea"/>
                              <a:cs typeface="B Zar" panose="00000400000000000000" pitchFamily="2" charset="-78"/>
                            </a:rPr>
                            <a:t>.</a:t>
                          </a:r>
                          <a:r>
                            <a:rPr lang="en-US" sz="1600" kern="1200" dirty="0" smtClean="0">
                              <a:solidFill>
                                <a:schemeClr val="tx1"/>
                              </a:solidFill>
                              <a:effectLst/>
                              <a:latin typeface="+mn-lt"/>
                              <a:ea typeface="+mn-ea"/>
                              <a:cs typeface="B Zar" panose="00000400000000000000" pitchFamily="2" charset="-78"/>
                            </a:rPr>
                            <a:t>a</a:t>
                          </a:r>
                          <a:r>
                            <a:rPr lang="fa-IR" sz="1600" kern="1200" dirty="0" smtClean="0">
                              <a:solidFill>
                                <a:schemeClr val="tx1"/>
                              </a:solidFill>
                              <a:effectLst/>
                              <a:latin typeface="+mn-lt"/>
                              <a:ea typeface="+mn-ea"/>
                              <a:cs typeface="B Zar" panose="00000400000000000000" pitchFamily="2" charset="-78"/>
                            </a:rPr>
                            <a:t> گفته می شود </a:t>
                          </a:r>
                          <a:endParaRPr lang="fa-IR" sz="1600" dirty="0">
                            <a:cs typeface="B Zar" panose="00000400000000000000" pitchFamily="2" charset="-78"/>
                          </a:endParaRPr>
                        </a:p>
                      </a:txBody>
                      <a:tcPr/>
                    </a:tc>
                  </a:tr>
                  <a:tr h="370840">
                    <a:tc vMerge="1">
                      <a:txBody>
                        <a:bodyPr/>
                        <a:lstStyle/>
                        <a:p>
                          <a:pPr rtl="1"/>
                          <a:endParaRPr lang="fa-IR"/>
                        </a:p>
                      </a:txBody>
                      <a:tcPr/>
                    </a:tc>
                    <a:tc vMerge="1">
                      <a:txBody>
                        <a:bodyPr/>
                        <a:lstStyle/>
                        <a:p>
                          <a:pPr rtl="1"/>
                          <a:endParaRPr lang="fa-IR"/>
                        </a:p>
                      </a:txBody>
                      <a:tcPr/>
                    </a:tc>
                    <a:tc>
                      <a:txBody>
                        <a:bodyPr/>
                        <a:lstStyle/>
                        <a:p>
                          <a:pPr rtl="1"/>
                          <a:r>
                            <a:rPr lang="fa-IR" sz="1600" kern="1200" dirty="0" smtClean="0">
                              <a:solidFill>
                                <a:schemeClr val="tx1"/>
                              </a:solidFill>
                              <a:effectLst/>
                              <a:latin typeface="+mn-lt"/>
                              <a:ea typeface="+mn-ea"/>
                              <a:cs typeface="B Zar" panose="00000400000000000000" pitchFamily="2" charset="-78"/>
                            </a:rPr>
                            <a:t>راستای </a:t>
                          </a:r>
                          <a:r>
                            <a:rPr lang="en-US" sz="1600" kern="1200" dirty="0" smtClean="0">
                              <a:solidFill>
                                <a:schemeClr val="tx1"/>
                              </a:solidFill>
                              <a:effectLst/>
                              <a:latin typeface="+mn-lt"/>
                              <a:ea typeface="+mn-ea"/>
                              <a:cs typeface="B Zar" panose="00000400000000000000" pitchFamily="2" charset="-78"/>
                            </a:rPr>
                            <a:t>y</a:t>
                          </a:r>
                          <a:r>
                            <a:rPr lang="fa-IR" sz="1600" kern="1200" dirty="0" smtClean="0">
                              <a:solidFill>
                                <a:schemeClr val="tx1"/>
                              </a:solidFill>
                              <a:effectLst/>
                              <a:latin typeface="+mn-lt"/>
                              <a:ea typeface="+mn-ea"/>
                              <a:cs typeface="B Zar" panose="00000400000000000000" pitchFamily="2" charset="-78"/>
                            </a:rPr>
                            <a:t> به طول شبکه در راستای </a:t>
                          </a:r>
                          <a:r>
                            <a:rPr lang="en-US" sz="1600" kern="1200" dirty="0" smtClean="0">
                              <a:solidFill>
                                <a:schemeClr val="tx1"/>
                              </a:solidFill>
                              <a:effectLst/>
                              <a:latin typeface="+mn-lt"/>
                              <a:ea typeface="+mn-ea"/>
                              <a:cs typeface="B Zar" panose="00000400000000000000" pitchFamily="2" charset="-78"/>
                            </a:rPr>
                            <a:t>y</a:t>
                          </a:r>
                          <a:r>
                            <a:rPr lang="fa-IR" sz="1600" kern="1200" dirty="0" smtClean="0">
                              <a:solidFill>
                                <a:schemeClr val="tx1"/>
                              </a:solidFill>
                              <a:effectLst/>
                              <a:latin typeface="+mn-lt"/>
                              <a:ea typeface="+mn-ea"/>
                              <a:cs typeface="B Zar" panose="00000400000000000000" pitchFamily="2" charset="-78"/>
                            </a:rPr>
                            <a:t>.</a:t>
                          </a:r>
                          <a:r>
                            <a:rPr lang="en-US" sz="1600" kern="1200" dirty="0" smtClean="0">
                              <a:solidFill>
                                <a:schemeClr val="tx1"/>
                              </a:solidFill>
                              <a:effectLst/>
                              <a:latin typeface="+mn-lt"/>
                              <a:ea typeface="+mn-ea"/>
                              <a:cs typeface="B Zar" panose="00000400000000000000" pitchFamily="2" charset="-78"/>
                            </a:rPr>
                            <a:t>b</a:t>
                          </a:r>
                          <a:r>
                            <a:rPr lang="fa-IR" sz="1600" kern="1200" dirty="0" smtClean="0">
                              <a:solidFill>
                                <a:schemeClr val="tx1"/>
                              </a:solidFill>
                              <a:effectLst/>
                              <a:latin typeface="+mn-lt"/>
                              <a:ea typeface="+mn-ea"/>
                              <a:cs typeface="B Zar" panose="00000400000000000000" pitchFamily="2" charset="-78"/>
                            </a:rPr>
                            <a:t> گفته می شود</a:t>
                          </a:r>
                          <a:endParaRPr lang="fa-IR" sz="1600" dirty="0">
                            <a:cs typeface="B Zar" panose="00000400000000000000" pitchFamily="2" charset="-78"/>
                          </a:endParaRPr>
                        </a:p>
                      </a:txBody>
                      <a:tcPr/>
                    </a:tc>
                  </a:tr>
                  <a:tr h="370840">
                    <a:tc vMerge="1">
                      <a:txBody>
                        <a:bodyPr/>
                        <a:lstStyle/>
                        <a:p>
                          <a:pPr rtl="1"/>
                          <a:endParaRPr lang="fa-IR"/>
                        </a:p>
                      </a:txBody>
                      <a:tcPr/>
                    </a:tc>
                    <a:tc vMerge="1">
                      <a:txBody>
                        <a:bodyPr/>
                        <a:lstStyle/>
                        <a:p>
                          <a:pPr rtl="1"/>
                          <a:endParaRPr lang="fa-IR"/>
                        </a:p>
                      </a:txBody>
                      <a:tcPr/>
                    </a:tc>
                    <a:tc>
                      <a:txBody>
                        <a:bodyPr/>
                        <a:lstStyle/>
                        <a:p>
                          <a:pPr rtl="1"/>
                          <a:r>
                            <a:rPr lang="fa-IR" sz="1600" kern="1200" dirty="0" smtClean="0">
                              <a:solidFill>
                                <a:schemeClr val="tx1"/>
                              </a:solidFill>
                              <a:effectLst/>
                              <a:latin typeface="+mn-lt"/>
                              <a:ea typeface="+mn-ea"/>
                              <a:cs typeface="B Zar" panose="00000400000000000000" pitchFamily="2" charset="-78"/>
                            </a:rPr>
                            <a:t>راستای </a:t>
                          </a:r>
                          <a:r>
                            <a:rPr lang="en-US" sz="1600" kern="1200" dirty="0" smtClean="0">
                              <a:solidFill>
                                <a:schemeClr val="tx1"/>
                              </a:solidFill>
                              <a:effectLst/>
                              <a:latin typeface="+mn-lt"/>
                              <a:ea typeface="+mn-ea"/>
                              <a:cs typeface="B Zar" panose="00000400000000000000" pitchFamily="2" charset="-78"/>
                            </a:rPr>
                            <a:t>z</a:t>
                          </a:r>
                          <a:r>
                            <a:rPr lang="fa-IR" sz="1600" kern="1200" dirty="0" smtClean="0">
                              <a:solidFill>
                                <a:schemeClr val="tx1"/>
                              </a:solidFill>
                              <a:effectLst/>
                              <a:latin typeface="+mn-lt"/>
                              <a:ea typeface="+mn-ea"/>
                              <a:cs typeface="B Zar" panose="00000400000000000000" pitchFamily="2" charset="-78"/>
                            </a:rPr>
                            <a:t> به طول شبکه در راستای </a:t>
                          </a:r>
                          <a:r>
                            <a:rPr lang="en-US" sz="1600" kern="1200" dirty="0" smtClean="0">
                              <a:solidFill>
                                <a:schemeClr val="tx1"/>
                              </a:solidFill>
                              <a:effectLst/>
                              <a:latin typeface="+mn-lt"/>
                              <a:ea typeface="+mn-ea"/>
                              <a:cs typeface="B Zar" panose="00000400000000000000" pitchFamily="2" charset="-78"/>
                            </a:rPr>
                            <a:t>z</a:t>
                          </a:r>
                          <a:r>
                            <a:rPr lang="fa-IR" sz="1600" kern="1200" dirty="0" smtClean="0">
                              <a:solidFill>
                                <a:schemeClr val="tx1"/>
                              </a:solidFill>
                              <a:effectLst/>
                              <a:latin typeface="+mn-lt"/>
                              <a:ea typeface="+mn-ea"/>
                              <a:cs typeface="B Zar" panose="00000400000000000000" pitchFamily="2" charset="-78"/>
                            </a:rPr>
                            <a:t>.</a:t>
                          </a:r>
                          <a:r>
                            <a:rPr lang="en-US" sz="1600" kern="1200" dirty="0" smtClean="0">
                              <a:solidFill>
                                <a:schemeClr val="tx1"/>
                              </a:solidFill>
                              <a:effectLst/>
                              <a:latin typeface="+mn-lt"/>
                              <a:ea typeface="+mn-ea"/>
                              <a:cs typeface="B Zar" panose="00000400000000000000" pitchFamily="2" charset="-78"/>
                            </a:rPr>
                            <a:t>c</a:t>
                          </a:r>
                          <a:r>
                            <a:rPr lang="fa-IR" sz="1600" kern="1200" dirty="0" smtClean="0">
                              <a:solidFill>
                                <a:schemeClr val="tx1"/>
                              </a:solidFill>
                              <a:effectLst/>
                              <a:latin typeface="+mn-lt"/>
                              <a:ea typeface="+mn-ea"/>
                              <a:cs typeface="B Zar" panose="00000400000000000000" pitchFamily="2" charset="-78"/>
                            </a:rPr>
                            <a:t> گفته میشود </a:t>
                          </a:r>
                          <a:endParaRPr lang="fa-IR" sz="1600" dirty="0">
                            <a:cs typeface="B Zar" panose="00000400000000000000" pitchFamily="2" charset="-78"/>
                          </a:endParaRPr>
                        </a:p>
                      </a:txBody>
                      <a:tcPr>
                        <a:lnB w="57150" cap="flat" cmpd="sng" algn="ctr">
                          <a:solidFill>
                            <a:schemeClr val="tx1"/>
                          </a:solidFill>
                          <a:prstDash val="solid"/>
                          <a:round/>
                          <a:headEnd type="none" w="med" len="med"/>
                          <a:tailEnd type="none" w="med" len="med"/>
                        </a:lnB>
                      </a:tcPr>
                    </a:tc>
                  </a:tr>
                  <a:tr h="370840">
                    <a:tc vMerge="1">
                      <a:txBody>
                        <a:bodyPr/>
                        <a:lstStyle/>
                        <a:p>
                          <a:pPr rtl="1"/>
                          <a:endParaRPr lang="fa-IR"/>
                        </a:p>
                      </a:txBody>
                      <a:tcPr/>
                    </a:tc>
                    <a:tc rowSpan="3">
                      <a:txBody>
                        <a:bodyPr/>
                        <a:lstStyle/>
                        <a:p>
                          <a:pPr algn="ctr" rtl="1"/>
                          <a:r>
                            <a:rPr lang="fa-IR" sz="1600" dirty="0" smtClean="0">
                              <a:cs typeface="B Zar" panose="00000400000000000000" pitchFamily="2" charset="-78"/>
                            </a:rPr>
                            <a:t>زاویه</a:t>
                          </a:r>
                          <a:endParaRPr lang="fa-IR" sz="1600" dirty="0">
                            <a:cs typeface="B Zar" panose="00000400000000000000" pitchFamily="2" charset="-78"/>
                          </a:endParaRPr>
                        </a:p>
                      </a:txBody>
                      <a:tcPr anchor="ctr">
                        <a:lnT w="57150" cap="flat" cmpd="sng" algn="ctr">
                          <a:solidFill>
                            <a:schemeClr val="tx1"/>
                          </a:solidFill>
                          <a:prstDash val="solid"/>
                          <a:round/>
                          <a:headEnd type="none" w="med" len="med"/>
                          <a:tailEnd type="none" w="med" len="med"/>
                        </a:lnT>
                      </a:tcPr>
                    </a:tc>
                    <a:tc>
                      <a:txBody>
                        <a:bodyPr/>
                        <a:lstStyle/>
                        <a:p>
                          <a:endParaRPr lang="fa-IR"/>
                        </a:p>
                      </a:txBody>
                      <a:tcPr>
                        <a:lnT w="57150" cap="flat" cmpd="sng" algn="ctr">
                          <a:solidFill>
                            <a:schemeClr val="tx1"/>
                          </a:solidFill>
                          <a:prstDash val="solid"/>
                          <a:round/>
                          <a:headEnd type="none" w="med" len="med"/>
                          <a:tailEnd type="none" w="med" len="med"/>
                        </a:lnT>
                        <a:blipFill rotWithShape="1">
                          <a:blip r:embed="rId3"/>
                          <a:stretch>
                            <a:fillRect l="-66624" t="-320000" b="-220000"/>
                          </a:stretch>
                        </a:blipFill>
                      </a:tcPr>
                    </a:tc>
                  </a:tr>
                  <a:tr h="370840">
                    <a:tc vMerge="1">
                      <a:txBody>
                        <a:bodyPr/>
                        <a:lstStyle/>
                        <a:p>
                          <a:pPr rtl="1"/>
                          <a:endParaRPr lang="fa-IR"/>
                        </a:p>
                      </a:txBody>
                      <a:tcPr/>
                    </a:tc>
                    <a:tc vMerge="1">
                      <a:txBody>
                        <a:bodyPr/>
                        <a:lstStyle/>
                        <a:p>
                          <a:pPr rtl="1"/>
                          <a:endParaRPr lang="fa-IR"/>
                        </a:p>
                      </a:txBody>
                      <a:tcPr/>
                    </a:tc>
                    <a:tc>
                      <a:txBody>
                        <a:bodyPr/>
                        <a:lstStyle/>
                        <a:p>
                          <a:endParaRPr lang="fa-IR"/>
                        </a:p>
                      </a:txBody>
                      <a:tcPr>
                        <a:blipFill rotWithShape="1">
                          <a:blip r:embed="rId3"/>
                          <a:stretch>
                            <a:fillRect l="-66624" t="-413115" b="-116393"/>
                          </a:stretch>
                        </a:blipFill>
                      </a:tcPr>
                    </a:tc>
                  </a:tr>
                  <a:tr h="370840">
                    <a:tc vMerge="1">
                      <a:txBody>
                        <a:bodyPr/>
                        <a:lstStyle/>
                        <a:p>
                          <a:pPr rtl="1"/>
                          <a:endParaRPr lang="fa-IR"/>
                        </a:p>
                      </a:txBody>
                      <a:tcPr/>
                    </a:tc>
                    <a:tc vMerge="1">
                      <a:txBody>
                        <a:bodyPr/>
                        <a:lstStyle/>
                        <a:p>
                          <a:pPr rtl="1"/>
                          <a:endParaRPr lang="fa-IR"/>
                        </a:p>
                      </a:txBody>
                      <a:tcPr/>
                    </a:tc>
                    <a:tc>
                      <a:txBody>
                        <a:bodyPr/>
                        <a:lstStyle/>
                        <a:p>
                          <a:endParaRPr lang="fa-IR"/>
                        </a:p>
                      </a:txBody>
                      <a:tcPr>
                        <a:blipFill rotWithShape="1">
                          <a:blip r:embed="rId3"/>
                          <a:stretch>
                            <a:fillRect l="-66624" t="-513115" b="-16393"/>
                          </a:stretch>
                        </a:blipFill>
                      </a:tcPr>
                    </a:tc>
                  </a:tr>
                </a:tbl>
              </a:graphicData>
            </a:graphic>
          </p:graphicFrame>
        </mc:Fallback>
      </mc:AlternateContent>
    </p:spTree>
    <p:extLst>
      <p:ext uri="{BB962C8B-B14F-4D97-AF65-F5344CB8AC3E}">
        <p14:creationId xmlns:p14="http://schemas.microsoft.com/office/powerpoint/2010/main" val="4034764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fa-IR" dirty="0"/>
              <a:t>انواع شبکه ها</a:t>
            </a:r>
          </a:p>
        </p:txBody>
      </p:sp>
      <mc:AlternateContent xmlns:mc="http://schemas.openxmlformats.org/markup-compatibility/2006" xmlns:a14="http://schemas.microsoft.com/office/drawing/2010/main">
        <mc:Choice Requires="a14">
          <p:sp>
            <p:nvSpPr>
              <p:cNvPr id="2" name="Content Placeholder 1"/>
              <p:cNvSpPr>
                <a:spLocks noGrp="1"/>
              </p:cNvSpPr>
              <p:nvPr>
                <p:ph idx="1"/>
              </p:nvPr>
            </p:nvSpPr>
            <p:spPr>
              <a:xfrm>
                <a:off x="533400" y="1123950"/>
                <a:ext cx="8077200" cy="3733800"/>
              </a:xfrm>
            </p:spPr>
            <p:txBody>
              <a:bodyPr>
                <a:normAutofit fontScale="92500"/>
              </a:bodyPr>
              <a:lstStyle/>
              <a:p>
                <a:pPr algn="justLow"/>
                <a:r>
                  <a:rPr lang="fa-IR" u="sng" dirty="0" smtClean="0">
                    <a:effectLst>
                      <a:outerShdw blurRad="38100" dist="38100" dir="2700000" algn="tl">
                        <a:srgbClr val="000000">
                          <a:alpha val="43137"/>
                        </a:srgbClr>
                      </a:outerShdw>
                    </a:effectLst>
                  </a:rPr>
                  <a:t>1)تری کلینیک: </a:t>
                </a:r>
                <a:r>
                  <a:rPr lang="fa-IR" dirty="0"/>
                  <a:t>هیچ عنصر تقارنی برای این شبکه نداریم زاویه ها در این شبکه برابر نیستند. </a:t>
                </a:r>
                <a:endParaRPr lang="en-US" dirty="0"/>
              </a:p>
              <a:p>
                <a:pPr marL="0" indent="0" algn="justLow">
                  <a:buNone/>
                </a:pPr>
                <a:r>
                  <a:rPr lang="fa-IR" dirty="0"/>
                  <a:t>در شبکه تری کلینیک از آنجا که طول عرض ارتفاع و همین طور زاویه بین 90 درجه نیست پس هیچ عنصر تقارنی در این شبکه نخواهیم داشت، نام دیگر آن سه میل است.</a:t>
                </a:r>
                <a:endParaRPr lang="en-US" dirty="0"/>
              </a:p>
              <a:p>
                <a:pPr algn="justLow"/>
                <a:r>
                  <a:rPr lang="fa-IR" u="sng" dirty="0">
                    <a:effectLst>
                      <a:outerShdw blurRad="38100" dist="38100" dir="2700000" algn="tl">
                        <a:srgbClr val="000000">
                          <a:alpha val="43137"/>
                        </a:srgbClr>
                      </a:outerShdw>
                    </a:effectLst>
                  </a:rPr>
                  <a:t>2) شبکه مونوکلینیک: </a:t>
                </a:r>
                <a:r>
                  <a:rPr lang="fa-IR" dirty="0"/>
                  <a:t>در این شبکه از ۶ پارامتر شبکه فقط پارامتر </a:t>
                </a:r>
                <a14:m>
                  <m:oMath xmlns:m="http://schemas.openxmlformats.org/officeDocument/2006/math">
                    <m:r>
                      <a:rPr lang="fa-IR" i="1">
                        <a:latin typeface="Cambria Math"/>
                      </a:rPr>
                      <m:t>𝛽</m:t>
                    </m:r>
                  </m:oMath>
                </a14:m>
                <a:r>
                  <a:rPr lang="fa-IR" dirty="0"/>
                  <a:t> با شبکه مکعبی هم خوانی دارد </a:t>
                </a:r>
                <a:r>
                  <a:rPr lang="fa-IR" dirty="0" smtClean="0"/>
                  <a:t>.</a:t>
                </a:r>
              </a:p>
              <a:p>
                <a:pPr marL="0" indent="0" algn="justLow">
                  <a:buNone/>
                </a:pPr>
                <a:r>
                  <a:rPr lang="fa-IR" dirty="0" smtClean="0"/>
                  <a:t>     </a:t>
                </a:r>
                <a14:m>
                  <m:oMath xmlns:m="http://schemas.openxmlformats.org/officeDocument/2006/math">
                    <m:r>
                      <a:rPr lang="en-US" b="0" i="1" smtClean="0">
                        <a:latin typeface="Cambria Math"/>
                      </a:rPr>
                      <m:t>(</m:t>
                    </m:r>
                    <m:r>
                      <a:rPr lang="en-US" b="0" i="1" smtClean="0">
                        <a:latin typeface="Cambria Math"/>
                        <a:ea typeface="Cambria Math"/>
                      </a:rPr>
                      <m:t>𝛽</m:t>
                    </m:r>
                    <m:r>
                      <a:rPr lang="en-US" b="0" i="1" smtClean="0">
                        <a:latin typeface="Cambria Math"/>
                        <a:ea typeface="Cambria Math"/>
                      </a:rPr>
                      <m:t>=</m:t>
                    </m:r>
                    <m:r>
                      <a:rPr lang="en-US" b="0" i="1" smtClean="0">
                        <a:latin typeface="Cambria Math"/>
                        <a:ea typeface="Cambria Math"/>
                      </a:rPr>
                      <m:t>90</m:t>
                    </m:r>
                    <m:r>
                      <a:rPr lang="en-US" b="0" i="1" smtClean="0">
                        <a:latin typeface="Cambria Math"/>
                        <a:ea typeface="Cambria Math"/>
                      </a:rPr>
                      <m:t>,</m:t>
                    </m:r>
                    <m:r>
                      <a:rPr lang="en-US" b="0" i="1" smtClean="0">
                        <a:latin typeface="Cambria Math"/>
                        <a:ea typeface="Cambria Math"/>
                      </a:rPr>
                      <m:t>𝛼</m:t>
                    </m:r>
                    <m:r>
                      <a:rPr lang="en-US" b="0" i="1" smtClean="0">
                        <a:latin typeface="Cambria Math"/>
                        <a:ea typeface="Cambria Math"/>
                      </a:rPr>
                      <m:t>≠</m:t>
                    </m:r>
                    <m:r>
                      <a:rPr lang="en-US" b="0" i="1" smtClean="0">
                        <a:latin typeface="Cambria Math"/>
                        <a:ea typeface="Cambria Math"/>
                      </a:rPr>
                      <m:t>𝛿</m:t>
                    </m:r>
                    <m:r>
                      <a:rPr lang="en-US" b="0" i="1" smtClean="0">
                        <a:latin typeface="Cambria Math"/>
                        <a:ea typeface="Cambria Math"/>
                      </a:rPr>
                      <m:t>≠</m:t>
                    </m:r>
                    <m:r>
                      <a:rPr lang="en-US" b="0" i="1" smtClean="0">
                        <a:latin typeface="Cambria Math"/>
                        <a:ea typeface="Cambria Math"/>
                      </a:rPr>
                      <m:t>90</m:t>
                    </m:r>
                    <m:r>
                      <a:rPr lang="en-US" b="0" i="1" smtClean="0">
                        <a:latin typeface="Cambria Math"/>
                        <a:ea typeface="Cambria Math"/>
                      </a:rPr>
                      <m:t>,</m:t>
                    </m:r>
                    <m:r>
                      <a:rPr lang="en-US" b="0" i="1" smtClean="0">
                        <a:latin typeface="Cambria Math"/>
                        <a:ea typeface="Cambria Math"/>
                      </a:rPr>
                      <m:t>𝑎</m:t>
                    </m:r>
                    <m:r>
                      <a:rPr lang="en-US" b="0" i="1" smtClean="0">
                        <a:latin typeface="Cambria Math"/>
                        <a:ea typeface="Cambria Math"/>
                      </a:rPr>
                      <m:t>≠</m:t>
                    </m:r>
                    <m:r>
                      <a:rPr lang="en-US" b="0" i="1" smtClean="0">
                        <a:latin typeface="Cambria Math"/>
                        <a:ea typeface="Cambria Math"/>
                      </a:rPr>
                      <m:t>𝑏</m:t>
                    </m:r>
                    <m:r>
                      <a:rPr lang="en-US" b="0" i="1" smtClean="0">
                        <a:latin typeface="Cambria Math"/>
                        <a:ea typeface="Cambria Math"/>
                      </a:rPr>
                      <m:t>≠</m:t>
                    </m:r>
                    <m:r>
                      <a:rPr lang="en-US" b="0" i="1" smtClean="0">
                        <a:latin typeface="Cambria Math"/>
                        <a:ea typeface="Cambria Math"/>
                      </a:rPr>
                      <m:t>𝑐</m:t>
                    </m:r>
                    <m:r>
                      <a:rPr lang="fa-IR" b="0" i="1" smtClean="0">
                        <a:latin typeface="Cambria Math"/>
                        <a:ea typeface="Cambria Math"/>
                      </a:rPr>
                      <m:t> </m:t>
                    </m:r>
                    <m:r>
                      <a:rPr lang="fa-IR" b="0" i="1" smtClean="0">
                        <a:latin typeface="Cambria Math"/>
                        <a:ea typeface="Cambria Math"/>
                      </a:rPr>
                      <m:t>همدیگرند</m:t>
                    </m:r>
                    <m:r>
                      <a:rPr lang="fa-IR" b="0" i="1" smtClean="0">
                        <a:latin typeface="Cambria Math"/>
                        <a:ea typeface="Cambria Math"/>
                      </a:rPr>
                      <m:t> </m:t>
                    </m:r>
                    <m:r>
                      <a:rPr lang="fa-IR" b="0" i="1" smtClean="0">
                        <a:latin typeface="Cambria Math"/>
                        <a:ea typeface="Cambria Math"/>
                      </a:rPr>
                      <m:t>مخالف</m:t>
                    </m:r>
                    <m:r>
                      <a:rPr lang="fa-IR" b="0" i="1" smtClean="0">
                        <a:latin typeface="Cambria Math"/>
                        <a:ea typeface="Cambria Math"/>
                      </a:rPr>
                      <m:t> </m:t>
                    </m:r>
                    <m:r>
                      <a:rPr lang="en-US" b="0" i="1" smtClean="0">
                        <a:latin typeface="Cambria Math"/>
                        <a:ea typeface="Cambria Math"/>
                      </a:rPr>
                      <m:t>𝑎</m:t>
                    </m:r>
                    <m:r>
                      <a:rPr lang="en-US" b="0" i="1" smtClean="0">
                        <a:latin typeface="Cambria Math"/>
                        <a:ea typeface="Cambria Math"/>
                      </a:rPr>
                      <m:t>,</m:t>
                    </m:r>
                    <m:r>
                      <a:rPr lang="en-US" b="0" i="1" smtClean="0">
                        <a:latin typeface="Cambria Math"/>
                        <a:ea typeface="Cambria Math"/>
                      </a:rPr>
                      <m:t>𝑏</m:t>
                    </m:r>
                    <m:r>
                      <a:rPr lang="en-US" b="0" i="1" smtClean="0">
                        <a:latin typeface="Cambria Math"/>
                        <a:ea typeface="Cambria Math"/>
                      </a:rPr>
                      <m:t>,</m:t>
                    </m:r>
                    <m:r>
                      <a:rPr lang="en-US" b="0" i="1" smtClean="0">
                        <a:latin typeface="Cambria Math"/>
                        <a:ea typeface="Cambria Math"/>
                      </a:rPr>
                      <m:t>𝑐</m:t>
                    </m:r>
                    <m:r>
                      <a:rPr lang="en-US" b="0" i="1" smtClean="0">
                        <a:latin typeface="Cambria Math"/>
                        <a:ea typeface="Cambria Math"/>
                      </a:rPr>
                      <m:t>)</m:t>
                    </m:r>
                  </m:oMath>
                </a14:m>
                <a:r>
                  <a:rPr lang="fa-IR" dirty="0" smtClean="0"/>
                  <a:t>(تک میل)</a:t>
                </a:r>
                <a:endParaRPr lang="en-US" dirty="0"/>
              </a:p>
              <a:p>
                <a:pPr algn="justLow"/>
                <a:r>
                  <a:rPr lang="fa-IR" dirty="0"/>
                  <a:t>به همین دلیل برای این شبکه می توان یک محور دوران از درجه 2 و یک صفحه آینه ای متصور شد.</a:t>
                </a:r>
                <a:endParaRPr lang="en-US" dirty="0"/>
              </a:p>
              <a:p>
                <a:pPr algn="justLow"/>
                <a:r>
                  <a:rPr lang="fa-IR" u="sng" dirty="0">
                    <a:effectLst>
                      <a:outerShdw blurRad="38100" dist="38100" dir="2700000" algn="tl">
                        <a:srgbClr val="000000">
                          <a:alpha val="43137"/>
                        </a:srgbClr>
                      </a:outerShdw>
                    </a:effectLst>
                  </a:rPr>
                  <a:t>3) شبکه اورتورومبیک : </a:t>
                </a:r>
                <a:r>
                  <a:rPr lang="fa-IR" dirty="0"/>
                  <a:t>در این شبکه </a:t>
                </a:r>
                <a:r>
                  <a:rPr lang="en-US" dirty="0" err="1"/>
                  <a:t>a.b.c</a:t>
                </a:r>
                <a:r>
                  <a:rPr lang="fa-IR" dirty="0"/>
                  <a:t> با یکدیگر مساوی نیستند اما </a:t>
                </a:r>
                <a14:m>
                  <m:oMath xmlns:m="http://schemas.openxmlformats.org/officeDocument/2006/math">
                    <m:r>
                      <a:rPr lang="fa-IR" i="1">
                        <a:latin typeface="Cambria Math"/>
                      </a:rPr>
                      <m:t>𝛾𝛽𝛼</m:t>
                    </m:r>
                  </m:oMath>
                </a14:m>
                <a:r>
                  <a:rPr lang="fa-IR" dirty="0"/>
                  <a:t> هر کدام 90 درجه می باشند لذا عناصر تقارنی که می توان برای این شبکه در نظر گرفت 3 محور دوران درجه ۲ یا ۳ صفحه آینه ای خواهد </a:t>
                </a:r>
                <a:r>
                  <a:rPr lang="fa-IR" dirty="0" smtClean="0"/>
                  <a:t>بود.</a:t>
                </a:r>
              </a:p>
              <a:p>
                <a:pPr algn="justLow"/>
                <a:r>
                  <a:rPr lang="fa-IR" u="sng" dirty="0" smtClean="0">
                    <a:effectLst>
                      <a:outerShdw blurRad="38100" dist="38100" dir="2700000" algn="tl">
                        <a:srgbClr val="000000">
                          <a:alpha val="43137"/>
                        </a:srgbClr>
                      </a:outerShdw>
                    </a:effectLst>
                  </a:rPr>
                  <a:t>4) </a:t>
                </a:r>
                <a:r>
                  <a:rPr lang="fa-IR" u="sng" dirty="0">
                    <a:effectLst>
                      <a:outerShdw blurRad="38100" dist="38100" dir="2700000" algn="tl">
                        <a:srgbClr val="000000">
                          <a:alpha val="43137"/>
                        </a:srgbClr>
                      </a:outerShdw>
                    </a:effectLst>
                  </a:rPr>
                  <a:t>شبکه اومبرهدرال</a:t>
                </a:r>
                <a:r>
                  <a:rPr lang="fa-IR" dirty="0"/>
                  <a:t>: شبکه ای است که طول ها یعنی </a:t>
                </a:r>
                <a:r>
                  <a:rPr lang="en-US" dirty="0" err="1"/>
                  <a:t>c,b,a</a:t>
                </a:r>
                <a:r>
                  <a:rPr lang="fa-IR" dirty="0"/>
                  <a:t> با یکدیگر برابرند اما زوایا 90 درجه نیست (</a:t>
                </a:r>
                <a14:m>
                  <m:oMath xmlns:m="http://schemas.openxmlformats.org/officeDocument/2006/math">
                    <m:r>
                      <m:rPr>
                        <m:sty m:val="p"/>
                      </m:rPr>
                      <a:rPr lang="fa-IR">
                        <a:latin typeface="Cambria Math"/>
                      </a:rPr>
                      <m:t>α</m:t>
                    </m:r>
                    <m:r>
                      <a:rPr lang="en-US">
                        <a:latin typeface="Cambria Math"/>
                      </a:rPr>
                      <m:t>=</m:t>
                    </m:r>
                    <m:r>
                      <m:rPr>
                        <m:sty m:val="p"/>
                      </m:rPr>
                      <a:rPr lang="en-US">
                        <a:latin typeface="Cambria Math"/>
                      </a:rPr>
                      <m:t>β</m:t>
                    </m:r>
                    <m:r>
                      <a:rPr lang="en-US">
                        <a:latin typeface="Cambria Math"/>
                      </a:rPr>
                      <m:t>=</m:t>
                    </m:r>
                    <m:r>
                      <m:rPr>
                        <m:sty m:val="p"/>
                      </m:rPr>
                      <a:rPr lang="en-US">
                        <a:latin typeface="Cambria Math"/>
                      </a:rPr>
                      <m:t>γ</m:t>
                    </m:r>
                    <m:r>
                      <a:rPr lang="en-US">
                        <a:latin typeface="Cambria Math"/>
                      </a:rPr>
                      <m:t>≠</m:t>
                    </m:r>
                    <m:r>
                      <a:rPr lang="en-US">
                        <a:latin typeface="Cambria Math"/>
                      </a:rPr>
                      <m:t>90</m:t>
                    </m:r>
                  </m:oMath>
                </a14:m>
                <a:r>
                  <a:rPr lang="fa-IR" dirty="0"/>
                  <a:t>)</a:t>
                </a:r>
                <a:endParaRPr lang="en-US" dirty="0"/>
              </a:p>
              <a:p>
                <a:pPr marL="68580" indent="0" algn="justLow">
                  <a:buNone/>
                </a:pPr>
                <a:r>
                  <a:rPr lang="fa-IR" dirty="0"/>
                  <a:t>ولی هر ۳ زاویه با هم برابرند در این شبکه فضایی یک محور دوران از نوع درجه 3 خواهیم داشت </a:t>
                </a:r>
                <a:endParaRPr lang="en-US" dirty="0"/>
              </a:p>
              <a:p>
                <a:pPr algn="justLow"/>
                <a:r>
                  <a:rPr lang="fa-IR" u="sng" dirty="0">
                    <a:effectLst>
                      <a:outerShdw blurRad="38100" dist="38100" dir="2700000" algn="tl">
                        <a:srgbClr val="000000">
                          <a:alpha val="43137"/>
                        </a:srgbClr>
                      </a:outerShdw>
                    </a:effectLst>
                  </a:rPr>
                  <a:t>5) تتراگونال (چهرگوشه ای)</a:t>
                </a:r>
                <a:r>
                  <a:rPr lang="fa-IR" dirty="0"/>
                  <a:t> : در این شبکه طول </a:t>
                </a:r>
                <a:r>
                  <a:rPr lang="en-US" dirty="0" err="1"/>
                  <a:t>b,c</a:t>
                </a:r>
                <a:r>
                  <a:rPr lang="fa-IR" dirty="0"/>
                  <a:t> با یکدیگر برابر بوده اما </a:t>
                </a:r>
                <a:r>
                  <a:rPr lang="en-US" dirty="0"/>
                  <a:t>c </a:t>
                </a:r>
                <a:r>
                  <a:rPr lang="fa-IR" dirty="0"/>
                  <a:t> متفاوت است زوایا نیز در این شبکه بلوری هر ۳ با یکدیگر برابر و 90 درجه می باشند برای این شبکه نیز یک محور دوران از نوع درجه ۴ خواهیم داشت (</a:t>
                </a:r>
                <a14:m>
                  <m:oMath xmlns:m="http://schemas.openxmlformats.org/officeDocument/2006/math">
                    <m:sSub>
                      <m:sSubPr>
                        <m:ctrlPr>
                          <a:rPr lang="en-US" i="1">
                            <a:latin typeface="Cambria Math" panose="02040503050406030204" pitchFamily="18" charset="0"/>
                          </a:rPr>
                        </m:ctrlPr>
                      </m:sSubPr>
                      <m:e>
                        <m:r>
                          <a:rPr lang="en-US" i="1">
                            <a:latin typeface="Cambria Math"/>
                          </a:rPr>
                          <m:t>𝑐</m:t>
                        </m:r>
                      </m:e>
                      <m:sub>
                        <m:r>
                          <a:rPr lang="en-US" i="1">
                            <a:latin typeface="Cambria Math"/>
                          </a:rPr>
                          <m:t>4</m:t>
                        </m:r>
                      </m:sub>
                    </m:sSub>
                  </m:oMath>
                </a14:m>
                <a:r>
                  <a:rPr lang="fa-IR" dirty="0" smtClean="0"/>
                  <a:t>)</a:t>
                </a:r>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xfrm>
                <a:off x="533400" y="1123950"/>
                <a:ext cx="8077200" cy="3733800"/>
              </a:xfrm>
              <a:blipFill rotWithShape="1">
                <a:blip r:embed="rId2"/>
                <a:stretch>
                  <a:fillRect l="-830" r="-302" b="-1305"/>
                </a:stretch>
              </a:blipFill>
            </p:spPr>
            <p:txBody>
              <a:bodyPr/>
              <a:lstStyle/>
              <a:p>
                <a:r>
                  <a:rPr lang="fa-IR">
                    <a:noFill/>
                  </a:rPr>
                  <a:t> </a:t>
                </a:r>
              </a:p>
            </p:txBody>
          </p:sp>
        </mc:Fallback>
      </mc:AlternateContent>
    </p:spTree>
    <p:extLst>
      <p:ext uri="{BB962C8B-B14F-4D97-AF65-F5344CB8AC3E}">
        <p14:creationId xmlns:p14="http://schemas.microsoft.com/office/powerpoint/2010/main" val="5619552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a:xfrm>
                <a:off x="685801" y="514350"/>
                <a:ext cx="7696200" cy="3429000"/>
              </a:xfrm>
            </p:spPr>
            <p:txBody>
              <a:bodyPr>
                <a:normAutofit/>
              </a:bodyPr>
              <a:lstStyle/>
              <a:p>
                <a:pPr algn="justLow"/>
                <a:r>
                  <a:rPr lang="fa-IR" u="sng" dirty="0">
                    <a:effectLst>
                      <a:outerShdw blurRad="38100" dist="38100" dir="2700000" algn="tl">
                        <a:srgbClr val="000000">
                          <a:alpha val="43137"/>
                        </a:srgbClr>
                      </a:outerShdw>
                    </a:effectLst>
                  </a:rPr>
                  <a:t>6) هگزاگونال: </a:t>
                </a:r>
                <a:r>
                  <a:rPr lang="fa-IR" dirty="0"/>
                  <a:t>در این شبکه همانند تتراگونال </a:t>
                </a:r>
                <a:r>
                  <a:rPr lang="en-US" dirty="0" err="1"/>
                  <a:t>b,a</a:t>
                </a:r>
                <a:r>
                  <a:rPr lang="fa-IR" dirty="0"/>
                  <a:t> با یکدیگر برابر بوده اما مخالف راستای </a:t>
                </a:r>
                <a:r>
                  <a:rPr lang="en-US" dirty="0"/>
                  <a:t>c</a:t>
                </a:r>
                <a:r>
                  <a:rPr lang="fa-IR" dirty="0"/>
                  <a:t> می باشند. در این شبکه زوایای </a:t>
                </a:r>
                <a14:m>
                  <m:oMath xmlns:m="http://schemas.openxmlformats.org/officeDocument/2006/math">
                    <m:r>
                      <a:rPr lang="fa-IR" i="1">
                        <a:latin typeface="Cambria Math"/>
                      </a:rPr>
                      <m:t>𝛽</m:t>
                    </m:r>
                    <m:r>
                      <a:rPr lang="en-US" i="1">
                        <a:latin typeface="Cambria Math"/>
                      </a:rPr>
                      <m:t>.</m:t>
                    </m:r>
                    <m:r>
                      <a:rPr lang="en-US" i="1">
                        <a:latin typeface="Cambria Math"/>
                      </a:rPr>
                      <m:t>𝛼</m:t>
                    </m:r>
                  </m:oMath>
                </a14:m>
                <a:r>
                  <a:rPr lang="fa-IR" dirty="0"/>
                  <a:t> برابر 90 و </a:t>
                </a:r>
                <a14:m>
                  <m:oMath xmlns:m="http://schemas.openxmlformats.org/officeDocument/2006/math">
                    <m:r>
                      <m:rPr>
                        <m:sty m:val="p"/>
                      </m:rPr>
                      <a:rPr lang="fa-IR">
                        <a:latin typeface="Cambria Math"/>
                      </a:rPr>
                      <m:t>γ</m:t>
                    </m:r>
                  </m:oMath>
                </a14:m>
                <a:r>
                  <a:rPr lang="fa-IR" dirty="0"/>
                  <a:t> برابر 120 خواهد بود برای این شبکه نیز یک محور دوران از درجه 6 خواهیم داشت </a:t>
                </a:r>
                <a:endParaRPr lang="en-US" dirty="0"/>
              </a:p>
              <a:p>
                <a:pPr algn="justLow"/>
                <a:r>
                  <a:rPr lang="fa-IR" u="sng" dirty="0">
                    <a:effectLst>
                      <a:outerShdw blurRad="38100" dist="38100" dir="2700000" algn="tl">
                        <a:srgbClr val="000000">
                          <a:alpha val="43137"/>
                        </a:srgbClr>
                      </a:outerShdw>
                    </a:effectLst>
                  </a:rPr>
                  <a:t>7) مکعبی </a:t>
                </a:r>
                <a:r>
                  <a:rPr lang="en-US" u="sng" dirty="0">
                    <a:effectLst>
                      <a:outerShdw blurRad="38100" dist="38100" dir="2700000" algn="tl">
                        <a:srgbClr val="000000">
                          <a:alpha val="43137"/>
                        </a:srgbClr>
                      </a:outerShdw>
                    </a:effectLst>
                  </a:rPr>
                  <a:t>cubic</a:t>
                </a:r>
                <a:r>
                  <a:rPr lang="fa-IR" dirty="0"/>
                  <a:t>: که متقارن ترین شبکه می باشد دارای پارامترهای برابر در طول و زاویه پیوند می باشد زوایا در این شبکه 90 درجه خواهد بود. و لذا ما شبکه ای را شبیه تتراهدرال از نظر تقارنی خواهیم داشت یهنی 4 محور دوران درجه 3 را برای این سیستم بلوری داریم .</a:t>
                </a:r>
                <a:endParaRPr lang="en-US" dirty="0"/>
              </a:p>
              <a:p>
                <a:endParaRPr lang="fa-IR" dirty="0" smtClean="0"/>
              </a:p>
              <a:p>
                <a:endParaRPr lang="fa-IR" dirty="0"/>
              </a:p>
              <a:p>
                <a:endParaRPr lang="fa-IR" dirty="0" smtClean="0"/>
              </a:p>
              <a:p>
                <a:endParaRPr lang="fa-IR" dirty="0"/>
              </a:p>
              <a:p>
                <a:endParaRPr lang="fa-IR" dirty="0" smtClean="0"/>
              </a:p>
              <a:p>
                <a:endParaRPr lang="fa-IR" dirty="0"/>
              </a:p>
              <a:p>
                <a:pPr marL="0" indent="0">
                  <a:buNone/>
                </a:pPr>
                <a:endParaRPr lang="fa-IR"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xfrm>
                <a:off x="685801" y="514350"/>
                <a:ext cx="7696200" cy="3429000"/>
              </a:xfrm>
              <a:blipFill rotWithShape="1">
                <a:blip r:embed="rId2"/>
                <a:stretch>
                  <a:fillRect l="-1109" t="-1599"/>
                </a:stretch>
              </a:blipFill>
            </p:spPr>
            <p:txBody>
              <a:bodyPr/>
              <a:lstStyle/>
              <a:p>
                <a:r>
                  <a:rPr lang="fa-IR">
                    <a:noFill/>
                  </a:rPr>
                  <a:t> </a:t>
                </a:r>
              </a:p>
            </p:txBody>
          </p:sp>
        </mc:Fallback>
      </mc:AlternateContent>
      <p:grpSp>
        <p:nvGrpSpPr>
          <p:cNvPr id="5" name="Group 4"/>
          <p:cNvGrpSpPr/>
          <p:nvPr/>
        </p:nvGrpSpPr>
        <p:grpSpPr>
          <a:xfrm>
            <a:off x="1498600" y="2132288"/>
            <a:ext cx="1295400" cy="1450777"/>
            <a:chOff x="304800" y="1962150"/>
            <a:chExt cx="1295400" cy="1450777"/>
          </a:xfrm>
        </p:grpSpPr>
        <p:pic>
          <p:nvPicPr>
            <p:cNvPr id="1026" name="Picture 2" descr="C:\Users\Mohammad Hossein\Desktop\Triclinic.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962150"/>
              <a:ext cx="1047338" cy="12096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04800" y="3105150"/>
              <a:ext cx="1295400" cy="307777"/>
            </a:xfrm>
            <a:prstGeom prst="rect">
              <a:avLst/>
            </a:prstGeom>
            <a:noFill/>
          </p:spPr>
          <p:txBody>
            <a:bodyPr wrap="square" rtlCol="1">
              <a:spAutoFit/>
            </a:bodyPr>
            <a:lstStyle/>
            <a:p>
              <a:pPr algn="ctr" rtl="1"/>
              <a:r>
                <a:rPr lang="fa-IR" sz="1400" dirty="0" smtClean="0">
                  <a:cs typeface="B Nazanin" panose="00000400000000000000" pitchFamily="2" charset="-78"/>
                </a:rPr>
                <a:t>تری کلینیک</a:t>
              </a:r>
              <a:endParaRPr lang="fa-IR" sz="1400" dirty="0">
                <a:cs typeface="B Nazanin" panose="00000400000000000000" pitchFamily="2" charset="-78"/>
              </a:endParaRPr>
            </a:p>
          </p:txBody>
        </p:sp>
      </p:grpSp>
      <p:grpSp>
        <p:nvGrpSpPr>
          <p:cNvPr id="6" name="Group 5"/>
          <p:cNvGrpSpPr/>
          <p:nvPr/>
        </p:nvGrpSpPr>
        <p:grpSpPr>
          <a:xfrm>
            <a:off x="2565400" y="3254750"/>
            <a:ext cx="1295400" cy="1450777"/>
            <a:chOff x="2438400" y="2190750"/>
            <a:chExt cx="1295400" cy="1450777"/>
          </a:xfrm>
        </p:grpSpPr>
        <p:pic>
          <p:nvPicPr>
            <p:cNvPr id="1027" name="Picture 3" descr="C:\Users\Mohammad Hossein\Desktop\Inked4_1_3_area_LI.jpg"/>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38400" y="2190750"/>
              <a:ext cx="1295400" cy="12954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2438400" y="3333750"/>
              <a:ext cx="1295400" cy="307777"/>
            </a:xfrm>
            <a:prstGeom prst="rect">
              <a:avLst/>
            </a:prstGeom>
            <a:noFill/>
          </p:spPr>
          <p:txBody>
            <a:bodyPr wrap="square" rtlCol="1">
              <a:spAutoFit/>
            </a:bodyPr>
            <a:lstStyle/>
            <a:p>
              <a:pPr algn="ctr" rtl="1"/>
              <a:r>
                <a:rPr lang="fa-IR" sz="1400" smtClean="0">
                  <a:cs typeface="B Nazanin" panose="00000400000000000000" pitchFamily="2" charset="-78"/>
                </a:rPr>
                <a:t>مونو </a:t>
              </a:r>
              <a:r>
                <a:rPr lang="fa-IR" sz="1400" dirty="0" smtClean="0">
                  <a:cs typeface="B Nazanin" panose="00000400000000000000" pitchFamily="2" charset="-78"/>
                </a:rPr>
                <a:t>کلینیک</a:t>
              </a:r>
              <a:endParaRPr lang="fa-IR" sz="1400" dirty="0">
                <a:cs typeface="B Nazanin" panose="00000400000000000000" pitchFamily="2" charset="-78"/>
              </a:endParaRPr>
            </a:p>
          </p:txBody>
        </p:sp>
      </p:grpSp>
      <p:grpSp>
        <p:nvGrpSpPr>
          <p:cNvPr id="7" name="Group 6"/>
          <p:cNvGrpSpPr/>
          <p:nvPr/>
        </p:nvGrpSpPr>
        <p:grpSpPr>
          <a:xfrm>
            <a:off x="3937000" y="2232837"/>
            <a:ext cx="1544615" cy="1222176"/>
            <a:chOff x="3761592" y="2419350"/>
            <a:chExt cx="1544615" cy="1222176"/>
          </a:xfrm>
        </p:grpSpPr>
        <p:pic>
          <p:nvPicPr>
            <p:cNvPr id="1028" name="Picture 4" descr="C:\Users\Mohammad Hossein\Desktop\index.png"/>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61592" y="2419350"/>
              <a:ext cx="1544615" cy="959287"/>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3886200" y="3333749"/>
              <a:ext cx="1295400" cy="307777"/>
            </a:xfrm>
            <a:prstGeom prst="rect">
              <a:avLst/>
            </a:prstGeom>
            <a:noFill/>
          </p:spPr>
          <p:txBody>
            <a:bodyPr wrap="square" rtlCol="1">
              <a:spAutoFit/>
            </a:bodyPr>
            <a:lstStyle/>
            <a:p>
              <a:pPr algn="ctr" rtl="1"/>
              <a:r>
                <a:rPr lang="fa-IR" sz="1400" dirty="0" smtClean="0">
                  <a:cs typeface="B Nazanin" panose="00000400000000000000" pitchFamily="2" charset="-78"/>
                </a:rPr>
                <a:t>ارتوروبیک</a:t>
              </a:r>
              <a:endParaRPr lang="fa-IR" sz="1400" dirty="0">
                <a:cs typeface="B Nazanin" panose="00000400000000000000" pitchFamily="2" charset="-78"/>
              </a:endParaRPr>
            </a:p>
          </p:txBody>
        </p:sp>
      </p:grpSp>
      <p:grpSp>
        <p:nvGrpSpPr>
          <p:cNvPr id="13" name="Group 12"/>
          <p:cNvGrpSpPr/>
          <p:nvPr/>
        </p:nvGrpSpPr>
        <p:grpSpPr>
          <a:xfrm>
            <a:off x="5613400" y="2172052"/>
            <a:ext cx="1295400" cy="1450777"/>
            <a:chOff x="2438400" y="2190750"/>
            <a:chExt cx="1295400" cy="1450777"/>
          </a:xfrm>
        </p:grpSpPr>
        <p:pic>
          <p:nvPicPr>
            <p:cNvPr id="14" name="Picture 3" descr="C:\Users\Mohammad Hossein\Desktop\Inked4_1_3_area_LI.jpg"/>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38400" y="2190750"/>
              <a:ext cx="1295400" cy="129540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2438400" y="3333750"/>
              <a:ext cx="1295400" cy="307777"/>
            </a:xfrm>
            <a:prstGeom prst="rect">
              <a:avLst/>
            </a:prstGeom>
            <a:noFill/>
          </p:spPr>
          <p:txBody>
            <a:bodyPr wrap="square" rtlCol="1">
              <a:spAutoFit/>
            </a:bodyPr>
            <a:lstStyle/>
            <a:p>
              <a:pPr algn="ctr" rtl="1"/>
              <a:r>
                <a:rPr lang="fa-IR" sz="1400" dirty="0" smtClean="0">
                  <a:cs typeface="B Nazanin" panose="00000400000000000000" pitchFamily="2" charset="-78"/>
                </a:rPr>
                <a:t>تترا اگونال</a:t>
              </a:r>
              <a:endParaRPr lang="fa-IR" sz="1400" dirty="0">
                <a:cs typeface="B Nazanin" panose="00000400000000000000" pitchFamily="2" charset="-78"/>
              </a:endParaRPr>
            </a:p>
          </p:txBody>
        </p:sp>
      </p:grpSp>
      <p:grpSp>
        <p:nvGrpSpPr>
          <p:cNvPr id="9" name="Group 8"/>
          <p:cNvGrpSpPr/>
          <p:nvPr/>
        </p:nvGrpSpPr>
        <p:grpSpPr>
          <a:xfrm>
            <a:off x="6756400" y="3125208"/>
            <a:ext cx="1473200" cy="1643933"/>
            <a:chOff x="6629400" y="2378594"/>
            <a:chExt cx="1473200" cy="1643933"/>
          </a:xfrm>
        </p:grpSpPr>
        <p:pic>
          <p:nvPicPr>
            <p:cNvPr id="1030" name="Picture 6" descr="C:\Users\Mohammad Hossein\Desktop\220px-Hexagonal_close_packed.svg.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29400" y="2378594"/>
              <a:ext cx="1473200" cy="1453111"/>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6781800" y="3714750"/>
              <a:ext cx="1295400" cy="307777"/>
            </a:xfrm>
            <a:prstGeom prst="rect">
              <a:avLst/>
            </a:prstGeom>
            <a:noFill/>
          </p:spPr>
          <p:txBody>
            <a:bodyPr wrap="square" rtlCol="1">
              <a:spAutoFit/>
            </a:bodyPr>
            <a:lstStyle/>
            <a:p>
              <a:pPr algn="ctr" rtl="1"/>
              <a:r>
                <a:rPr lang="fa-IR" sz="1400" dirty="0" smtClean="0">
                  <a:cs typeface="B Nazanin" panose="00000400000000000000" pitchFamily="2" charset="-78"/>
                </a:rPr>
                <a:t>هگزاگونال</a:t>
              </a:r>
              <a:endParaRPr lang="fa-IR" sz="1400" dirty="0">
                <a:cs typeface="B Nazanin" panose="00000400000000000000" pitchFamily="2" charset="-78"/>
              </a:endParaRPr>
            </a:p>
          </p:txBody>
        </p:sp>
      </p:grpSp>
      <p:grpSp>
        <p:nvGrpSpPr>
          <p:cNvPr id="10" name="Group 9"/>
          <p:cNvGrpSpPr/>
          <p:nvPr/>
        </p:nvGrpSpPr>
        <p:grpSpPr>
          <a:xfrm>
            <a:off x="726869" y="3472750"/>
            <a:ext cx="1447800" cy="1322547"/>
            <a:chOff x="1066800" y="3477220"/>
            <a:chExt cx="1447800" cy="1322547"/>
          </a:xfrm>
        </p:grpSpPr>
        <p:pic>
          <p:nvPicPr>
            <p:cNvPr id="1031" name="Picture 7" descr="C:\Users\Mohammad Hossein\Desktop\Inked20130226100725399_8.gif"/>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66800" y="3477220"/>
              <a:ext cx="1400175" cy="1090613"/>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1219200" y="4491990"/>
              <a:ext cx="1295400" cy="307777"/>
            </a:xfrm>
            <a:prstGeom prst="rect">
              <a:avLst/>
            </a:prstGeom>
            <a:noFill/>
          </p:spPr>
          <p:txBody>
            <a:bodyPr wrap="square" rtlCol="1">
              <a:spAutoFit/>
            </a:bodyPr>
            <a:lstStyle/>
            <a:p>
              <a:pPr algn="ctr" rtl="1"/>
              <a:r>
                <a:rPr lang="fa-IR" sz="1400" dirty="0" smtClean="0">
                  <a:cs typeface="B Nazanin" panose="00000400000000000000" pitchFamily="2" charset="-78"/>
                </a:rPr>
                <a:t>تری گونال</a:t>
              </a:r>
              <a:endParaRPr lang="fa-IR" sz="1400" dirty="0">
                <a:cs typeface="B Nazanin" panose="00000400000000000000" pitchFamily="2" charset="-78"/>
              </a:endParaRPr>
            </a:p>
          </p:txBody>
        </p:sp>
      </p:grpSp>
      <p:grpSp>
        <p:nvGrpSpPr>
          <p:cNvPr id="12" name="Group 11"/>
          <p:cNvGrpSpPr/>
          <p:nvPr/>
        </p:nvGrpSpPr>
        <p:grpSpPr>
          <a:xfrm>
            <a:off x="4099708" y="3298804"/>
            <a:ext cx="1318261" cy="1482746"/>
            <a:chOff x="2982107" y="3285379"/>
            <a:chExt cx="1318261" cy="1482746"/>
          </a:xfrm>
        </p:grpSpPr>
        <p:pic>
          <p:nvPicPr>
            <p:cNvPr id="1032" name="Picture 8" descr="C:\Users\Mohammad Hossein\Desktop\20130226100725134_4.png"/>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17459" y="3285379"/>
              <a:ext cx="1282909" cy="1201639"/>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p:cNvSpPr txBox="1"/>
            <p:nvPr/>
          </p:nvSpPr>
          <p:spPr>
            <a:xfrm>
              <a:off x="2982107" y="4460348"/>
              <a:ext cx="1295400" cy="307777"/>
            </a:xfrm>
            <a:prstGeom prst="rect">
              <a:avLst/>
            </a:prstGeom>
            <a:noFill/>
          </p:spPr>
          <p:txBody>
            <a:bodyPr wrap="square" rtlCol="1">
              <a:spAutoFit/>
            </a:bodyPr>
            <a:lstStyle/>
            <a:p>
              <a:pPr algn="ctr" rtl="1"/>
              <a:r>
                <a:rPr lang="fa-IR" sz="1400" dirty="0" smtClean="0">
                  <a:cs typeface="B Nazanin" panose="00000400000000000000" pitchFamily="2" charset="-78"/>
                </a:rPr>
                <a:t>مکعبی</a:t>
              </a:r>
              <a:endParaRPr lang="fa-IR" sz="1400" dirty="0">
                <a:cs typeface="B Nazanin" panose="00000400000000000000" pitchFamily="2" charset="-78"/>
              </a:endParaRPr>
            </a:p>
          </p:txBody>
        </p:sp>
      </p:grpSp>
    </p:spTree>
    <p:extLst>
      <p:ext uri="{BB962C8B-B14F-4D97-AF65-F5344CB8AC3E}">
        <p14:creationId xmlns:p14="http://schemas.microsoft.com/office/powerpoint/2010/main" val="39477273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a:xfrm>
                <a:off x="685801" y="819151"/>
                <a:ext cx="7696200" cy="3429000"/>
              </a:xfrm>
            </p:spPr>
            <p:txBody>
              <a:bodyPr>
                <a:normAutofit/>
              </a:bodyPr>
              <a:lstStyle/>
              <a:p>
                <a:r>
                  <a:rPr lang="fa-IR" dirty="0" smtClean="0"/>
                  <a:t>3) سیستم مکعبی مراکز وجوه پر </a:t>
                </a:r>
                <a:r>
                  <a:rPr lang="en-US" dirty="0" err="1"/>
                  <a:t>fcc</a:t>
                </a:r>
                <a:r>
                  <a:rPr lang="fa-IR" dirty="0"/>
                  <a:t> (</a:t>
                </a:r>
                <a:r>
                  <a:rPr lang="en-US" dirty="0"/>
                  <a:t>  face centered cubic</a:t>
                </a:r>
                <a:r>
                  <a:rPr lang="fa-IR" dirty="0"/>
                  <a:t>) </a:t>
                </a:r>
                <a:endParaRPr lang="en-US" dirty="0"/>
              </a:p>
              <a:p>
                <a:r>
                  <a:rPr lang="fa-IR" dirty="0"/>
                  <a:t>در سیستم های مکعبی سهم اتمی که در مرکز وجه قرار می گیرد </a:t>
                </a:r>
                <a14:m>
                  <m:oMath xmlns:m="http://schemas.openxmlformats.org/officeDocument/2006/math">
                    <m:f>
                      <m:fPr>
                        <m:ctrlPr>
                          <a:rPr lang="en-US" i="1">
                            <a:latin typeface="Cambria Math" panose="02040503050406030204" pitchFamily="18" charset="0"/>
                          </a:rPr>
                        </m:ctrlPr>
                      </m:fPr>
                      <m:num>
                        <m:r>
                          <a:rPr lang="en-US" i="1">
                            <a:latin typeface="Cambria Math"/>
                          </a:rPr>
                          <m:t>1</m:t>
                        </m:r>
                      </m:num>
                      <m:den>
                        <m:r>
                          <a:rPr lang="en-US" i="1">
                            <a:latin typeface="Cambria Math"/>
                          </a:rPr>
                          <m:t>2</m:t>
                        </m:r>
                      </m:den>
                    </m:f>
                  </m:oMath>
                </a14:m>
                <a:r>
                  <a:rPr lang="en-US" dirty="0"/>
                  <a:t> </a:t>
                </a:r>
                <a:endParaRPr lang="en-US" dirty="0" smtClean="0"/>
              </a:p>
              <a:p>
                <a:pPr marL="0" indent="0" algn="l">
                  <a:buNone/>
                </a:pPr>
                <a:endParaRPr lang="en-US" dirty="0"/>
              </a:p>
              <a:p>
                <a:pPr marL="0" indent="0" algn="l">
                  <a:buNone/>
                </a:pPr>
                <a:endParaRPr lang="en-US" dirty="0" smtClean="0"/>
              </a:p>
              <a:p>
                <a:pPr marL="0" indent="0" algn="l">
                  <a:buNone/>
                </a:pPr>
                <a:endParaRPr lang="en-US" dirty="0"/>
              </a:p>
              <a:p>
                <a:pPr marL="0" indent="0" algn="l">
                  <a:buNone/>
                </a:pPr>
                <a:r>
                  <a:rPr lang="fa-IR" b="0" dirty="0" smtClean="0">
                    <a:ea typeface="Yu Gothic UI"/>
                  </a:rPr>
                  <a:t>(</a:t>
                </a:r>
                <a14:m>
                  <m:oMath xmlns:m="http://schemas.openxmlformats.org/officeDocument/2006/math">
                    <m:r>
                      <a:rPr lang="en-US" b="0" i="1" smtClean="0">
                        <a:latin typeface="Cambria Math"/>
                        <a:ea typeface="Yu Gothic UI"/>
                      </a:rPr>
                      <m:t>𝑣</m:t>
                    </m:r>
                    <m:r>
                      <a:rPr lang="en-US" b="0" i="1" smtClean="0">
                        <a:latin typeface="Cambria Math"/>
                        <a:ea typeface="Yu Gothic UI"/>
                      </a:rPr>
                      <m:t>=</m:t>
                    </m:r>
                    <m:r>
                      <a:rPr lang="en-US" b="0" i="1" smtClean="0">
                        <a:latin typeface="Cambria Math"/>
                        <a:ea typeface="Yu Gothic UI"/>
                      </a:rPr>
                      <m:t>4</m:t>
                    </m:r>
                    <m:r>
                      <a:rPr lang="en-US" b="0" i="1" smtClean="0">
                        <a:latin typeface="Cambria Math"/>
                        <a:ea typeface="Cambria Math"/>
                      </a:rPr>
                      <m:t>×(</m:t>
                    </m:r>
                    <m:f>
                      <m:fPr>
                        <m:ctrlPr>
                          <a:rPr lang="en-US" b="0" i="1" smtClean="0">
                            <a:latin typeface="Cambria Math" panose="02040503050406030204" pitchFamily="18" charset="0"/>
                            <a:ea typeface="Cambria Math"/>
                          </a:rPr>
                        </m:ctrlPr>
                      </m:fPr>
                      <m:num>
                        <m:r>
                          <a:rPr lang="en-US" b="0" i="1" smtClean="0">
                            <a:latin typeface="Cambria Math"/>
                            <a:ea typeface="Cambria Math"/>
                          </a:rPr>
                          <m:t>4</m:t>
                        </m:r>
                      </m:num>
                      <m:den>
                        <m:r>
                          <a:rPr lang="en-US" b="0" i="1" smtClean="0">
                            <a:latin typeface="Cambria Math"/>
                            <a:ea typeface="Cambria Math"/>
                          </a:rPr>
                          <m:t>3</m:t>
                        </m:r>
                      </m:den>
                    </m:f>
                    <m:r>
                      <a:rPr lang="fa-IR" b="0" i="1" smtClean="0">
                        <a:latin typeface="Cambria Math"/>
                        <a:ea typeface="Cambria Math"/>
                      </a:rPr>
                      <m:t>𝜋</m:t>
                    </m:r>
                    <m:sSup>
                      <m:sSupPr>
                        <m:ctrlPr>
                          <a:rPr lang="fa-IR" b="0" i="1" smtClean="0">
                            <a:latin typeface="Cambria Math" panose="02040503050406030204" pitchFamily="18" charset="0"/>
                            <a:ea typeface="Cambria Math"/>
                          </a:rPr>
                        </m:ctrlPr>
                      </m:sSupPr>
                      <m:e>
                        <m:r>
                          <a:rPr lang="en-US" b="0" i="1" smtClean="0">
                            <a:latin typeface="Cambria Math"/>
                            <a:ea typeface="Cambria Math"/>
                          </a:rPr>
                          <m:t>𝑟</m:t>
                        </m:r>
                      </m:e>
                      <m:sup>
                        <m:r>
                          <a:rPr lang="fa-IR" b="0" i="1" smtClean="0">
                            <a:latin typeface="Cambria Math"/>
                            <a:ea typeface="Cambria Math"/>
                          </a:rPr>
                          <m:t>3</m:t>
                        </m:r>
                      </m:sup>
                    </m:sSup>
                  </m:oMath>
                </a14:m>
                <a:r>
                  <a:rPr lang="fa-IR" b="0" dirty="0" smtClean="0">
                    <a:latin typeface="Yu Gothic UI"/>
                    <a:ea typeface="Yu Gothic UI"/>
                  </a:rPr>
                  <a:t>➡</a:t>
                </a:r>
                <a:r>
                  <a:rPr lang="fa-IR" b="0" dirty="0" smtClean="0">
                    <a:ea typeface="Yu Gothic UI"/>
                  </a:rPr>
                  <a:t>تعداد اتم ها در سلول واحد                      </a:t>
                </a:r>
                <a14:m>
                  <m:oMath xmlns:m="http://schemas.openxmlformats.org/officeDocument/2006/math">
                    <m:r>
                      <a:rPr lang="en-US" b="0" i="1" smtClean="0">
                        <a:latin typeface="Cambria Math"/>
                        <a:ea typeface="Yu Gothic UI"/>
                      </a:rPr>
                      <m:t>𝑣</m:t>
                    </m:r>
                    <m:r>
                      <a:rPr lang="en-US" b="0" i="1" smtClean="0">
                        <a:latin typeface="Cambria Math"/>
                        <a:ea typeface="Yu Gothic UI"/>
                      </a:rPr>
                      <m:t>=</m:t>
                    </m:r>
                    <m:sSup>
                      <m:sSupPr>
                        <m:ctrlPr>
                          <a:rPr lang="en-US" b="0" i="1" smtClean="0">
                            <a:latin typeface="Cambria Math" panose="02040503050406030204" pitchFamily="18" charset="0"/>
                            <a:ea typeface="Yu Gothic UI"/>
                          </a:rPr>
                        </m:ctrlPr>
                      </m:sSupPr>
                      <m:e>
                        <m:r>
                          <a:rPr lang="en-US" b="0" i="1" smtClean="0">
                            <a:latin typeface="Cambria Math"/>
                            <a:ea typeface="Yu Gothic UI"/>
                          </a:rPr>
                          <m:t>𝑎</m:t>
                        </m:r>
                      </m:e>
                      <m:sup>
                        <m:r>
                          <a:rPr lang="en-US" b="0" i="1" smtClean="0">
                            <a:latin typeface="Cambria Math"/>
                            <a:ea typeface="Yu Gothic UI"/>
                          </a:rPr>
                          <m:t>3</m:t>
                        </m:r>
                      </m:sup>
                    </m:sSup>
                  </m:oMath>
                </a14:m>
                <a:r>
                  <a:rPr lang="fa-IR" dirty="0" smtClean="0">
                    <a:latin typeface="Yu Gothic UI"/>
                    <a:ea typeface="Yu Gothic UI"/>
                  </a:rPr>
                  <a:t>➡</a:t>
                </a:r>
                <a:r>
                  <a:rPr lang="fa-IR" dirty="0" smtClean="0"/>
                  <a:t>حجم سلول واحد</a:t>
                </a:r>
                <a:endParaRPr lang="en-US" dirty="0"/>
              </a:p>
              <a:p>
                <a:pPr marL="0" indent="0" algn="l">
                  <a:buNone/>
                </a:pPr>
                <a:endParaRPr lang="en-US" dirty="0" smtClean="0"/>
              </a:p>
              <a:p>
                <a:pPr marL="0" indent="0" algn="l">
                  <a:buNone/>
                </a:pPr>
                <a:endParaRPr lang="en-US" dirty="0"/>
              </a:p>
              <a:p>
                <a:endParaRPr lang="fa-IR"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xfrm>
                <a:off x="685801" y="819151"/>
                <a:ext cx="7696200" cy="3429000"/>
              </a:xfrm>
              <a:blipFill rotWithShape="1">
                <a:blip r:embed="rId2"/>
                <a:stretch>
                  <a:fillRect l="-475" t="-1599"/>
                </a:stretch>
              </a:blipFill>
            </p:spPr>
            <p:txBody>
              <a:bodyPr/>
              <a:lstStyle/>
              <a:p>
                <a:r>
                  <a:rPr lang="fa-IR">
                    <a:noFill/>
                  </a:rPr>
                  <a:t> </a:t>
                </a:r>
              </a:p>
            </p:txBody>
          </p:sp>
        </mc:Fallback>
      </mc:AlternateContent>
      <p:grpSp>
        <p:nvGrpSpPr>
          <p:cNvPr id="5" name="Group 4"/>
          <p:cNvGrpSpPr/>
          <p:nvPr/>
        </p:nvGrpSpPr>
        <p:grpSpPr>
          <a:xfrm>
            <a:off x="293370" y="590550"/>
            <a:ext cx="1885950" cy="1352550"/>
            <a:chOff x="1143000" y="2724150"/>
            <a:chExt cx="1885950" cy="1352550"/>
          </a:xfrm>
        </p:grpSpPr>
        <p:pic>
          <p:nvPicPr>
            <p:cNvPr id="2050" name="Picture 2" descr="C:\Users\Mohammad Hossein\Desktop\Inked4_1_3_area_LI.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43000" y="2724150"/>
              <a:ext cx="1885950" cy="1352550"/>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p:cNvSpPr/>
            <p:nvPr/>
          </p:nvSpPr>
          <p:spPr>
            <a:xfrm>
              <a:off x="1371600" y="2724150"/>
              <a:ext cx="304800" cy="304800"/>
            </a:xfrm>
            <a:prstGeom prst="ellipse">
              <a:avLst/>
            </a:prstGeom>
            <a:noFill/>
          </p:spPr>
          <p:style>
            <a:lnRef idx="2">
              <a:schemeClr val="dk1"/>
            </a:lnRef>
            <a:fillRef idx="1">
              <a:schemeClr val="lt1"/>
            </a:fillRef>
            <a:effectRef idx="0">
              <a:schemeClr val="dk1"/>
            </a:effectRef>
            <a:fontRef idx="minor">
              <a:schemeClr val="dk1"/>
            </a:fontRef>
          </p:style>
          <p:txBody>
            <a:bodyPr rtlCol="1" anchor="ctr"/>
            <a:lstStyle/>
            <a:p>
              <a:pPr algn="ctr"/>
              <a:endParaRPr lang="fa-IR"/>
            </a:p>
          </p:txBody>
        </p:sp>
        <p:sp>
          <p:nvSpPr>
            <p:cNvPr id="6" name="Oval 5"/>
            <p:cNvSpPr/>
            <p:nvPr/>
          </p:nvSpPr>
          <p:spPr>
            <a:xfrm>
              <a:off x="2209800" y="2724150"/>
              <a:ext cx="304800" cy="304800"/>
            </a:xfrm>
            <a:prstGeom prst="ellipse">
              <a:avLst/>
            </a:prstGeom>
            <a:noFill/>
          </p:spPr>
          <p:style>
            <a:lnRef idx="2">
              <a:schemeClr val="dk1"/>
            </a:lnRef>
            <a:fillRef idx="1">
              <a:schemeClr val="lt1"/>
            </a:fillRef>
            <a:effectRef idx="0">
              <a:schemeClr val="dk1"/>
            </a:effectRef>
            <a:fontRef idx="minor">
              <a:schemeClr val="dk1"/>
            </a:fontRef>
          </p:style>
          <p:txBody>
            <a:bodyPr rtlCol="1" anchor="ctr"/>
            <a:lstStyle/>
            <a:p>
              <a:pPr algn="ctr"/>
              <a:endParaRPr lang="fa-IR"/>
            </a:p>
          </p:txBody>
        </p:sp>
        <p:sp>
          <p:nvSpPr>
            <p:cNvPr id="7" name="Oval 6"/>
            <p:cNvSpPr/>
            <p:nvPr/>
          </p:nvSpPr>
          <p:spPr>
            <a:xfrm>
              <a:off x="2468880" y="3714750"/>
              <a:ext cx="304800" cy="304800"/>
            </a:xfrm>
            <a:prstGeom prst="ellipse">
              <a:avLst/>
            </a:prstGeom>
            <a:noFill/>
          </p:spPr>
          <p:style>
            <a:lnRef idx="2">
              <a:schemeClr val="dk1"/>
            </a:lnRef>
            <a:fillRef idx="1">
              <a:schemeClr val="lt1"/>
            </a:fillRef>
            <a:effectRef idx="0">
              <a:schemeClr val="dk1"/>
            </a:effectRef>
            <a:fontRef idx="minor">
              <a:schemeClr val="dk1"/>
            </a:fontRef>
          </p:style>
          <p:txBody>
            <a:bodyPr rtlCol="1" anchor="ctr"/>
            <a:lstStyle/>
            <a:p>
              <a:pPr algn="ctr"/>
              <a:endParaRPr lang="fa-IR"/>
            </a:p>
          </p:txBody>
        </p:sp>
        <p:sp>
          <p:nvSpPr>
            <p:cNvPr id="8" name="Oval 7"/>
            <p:cNvSpPr/>
            <p:nvPr/>
          </p:nvSpPr>
          <p:spPr>
            <a:xfrm>
              <a:off x="1661160" y="3714750"/>
              <a:ext cx="304800" cy="304800"/>
            </a:xfrm>
            <a:prstGeom prst="ellipse">
              <a:avLst/>
            </a:prstGeom>
            <a:noFill/>
          </p:spPr>
          <p:style>
            <a:lnRef idx="2">
              <a:schemeClr val="dk1"/>
            </a:lnRef>
            <a:fillRef idx="1">
              <a:schemeClr val="lt1"/>
            </a:fillRef>
            <a:effectRef idx="0">
              <a:schemeClr val="dk1"/>
            </a:effectRef>
            <a:fontRef idx="minor">
              <a:schemeClr val="dk1"/>
            </a:fontRef>
          </p:style>
          <p:txBody>
            <a:bodyPr rtlCol="1" anchor="ctr"/>
            <a:lstStyle/>
            <a:p>
              <a:pPr algn="ctr"/>
              <a:endParaRPr lang="fa-IR"/>
            </a:p>
          </p:txBody>
        </p:sp>
        <p:sp>
          <p:nvSpPr>
            <p:cNvPr id="9" name="Oval 8"/>
            <p:cNvSpPr/>
            <p:nvPr/>
          </p:nvSpPr>
          <p:spPr>
            <a:xfrm>
              <a:off x="1356360" y="3486150"/>
              <a:ext cx="304800" cy="304800"/>
            </a:xfrm>
            <a:prstGeom prst="ellipse">
              <a:avLst/>
            </a:prstGeom>
            <a:noFill/>
          </p:spPr>
          <p:style>
            <a:lnRef idx="2">
              <a:schemeClr val="dk1"/>
            </a:lnRef>
            <a:fillRef idx="1">
              <a:schemeClr val="lt1"/>
            </a:fillRef>
            <a:effectRef idx="0">
              <a:schemeClr val="dk1"/>
            </a:effectRef>
            <a:fontRef idx="minor">
              <a:schemeClr val="dk1"/>
            </a:fontRef>
          </p:style>
          <p:txBody>
            <a:bodyPr rtlCol="1" anchor="ctr"/>
            <a:lstStyle/>
            <a:p>
              <a:pPr algn="ctr"/>
              <a:endParaRPr lang="fa-IR"/>
            </a:p>
          </p:txBody>
        </p:sp>
        <p:sp>
          <p:nvSpPr>
            <p:cNvPr id="10" name="Oval 9"/>
            <p:cNvSpPr/>
            <p:nvPr/>
          </p:nvSpPr>
          <p:spPr>
            <a:xfrm>
              <a:off x="2164080" y="3486150"/>
              <a:ext cx="304800" cy="304800"/>
            </a:xfrm>
            <a:prstGeom prst="ellipse">
              <a:avLst/>
            </a:prstGeom>
            <a:noFill/>
          </p:spPr>
          <p:style>
            <a:lnRef idx="2">
              <a:schemeClr val="dk1"/>
            </a:lnRef>
            <a:fillRef idx="1">
              <a:schemeClr val="lt1"/>
            </a:fillRef>
            <a:effectRef idx="0">
              <a:schemeClr val="dk1"/>
            </a:effectRef>
            <a:fontRef idx="minor">
              <a:schemeClr val="dk1"/>
            </a:fontRef>
          </p:style>
          <p:txBody>
            <a:bodyPr rtlCol="1" anchor="ctr"/>
            <a:lstStyle/>
            <a:p>
              <a:pPr algn="ctr"/>
              <a:endParaRPr lang="fa-IR"/>
            </a:p>
          </p:txBody>
        </p:sp>
        <p:sp>
          <p:nvSpPr>
            <p:cNvPr id="11" name="Oval 10"/>
            <p:cNvSpPr/>
            <p:nvPr/>
          </p:nvSpPr>
          <p:spPr>
            <a:xfrm>
              <a:off x="2026920" y="3714750"/>
              <a:ext cx="152400" cy="152400"/>
            </a:xfrm>
            <a:prstGeom prst="ellipse">
              <a:avLst/>
            </a:prstGeom>
            <a:noFill/>
          </p:spPr>
          <p:style>
            <a:lnRef idx="2">
              <a:schemeClr val="dk1"/>
            </a:lnRef>
            <a:fillRef idx="1">
              <a:schemeClr val="lt1"/>
            </a:fillRef>
            <a:effectRef idx="0">
              <a:schemeClr val="dk1"/>
            </a:effectRef>
            <a:fontRef idx="minor">
              <a:schemeClr val="dk1"/>
            </a:fontRef>
          </p:style>
          <p:txBody>
            <a:bodyPr rtlCol="1" anchor="ctr"/>
            <a:lstStyle/>
            <a:p>
              <a:pPr algn="ctr"/>
              <a:endParaRPr lang="fa-IR"/>
            </a:p>
          </p:txBody>
        </p:sp>
        <p:sp>
          <p:nvSpPr>
            <p:cNvPr id="12" name="Oval 11"/>
            <p:cNvSpPr/>
            <p:nvPr/>
          </p:nvSpPr>
          <p:spPr>
            <a:xfrm>
              <a:off x="1554480" y="3267075"/>
              <a:ext cx="152400" cy="152400"/>
            </a:xfrm>
            <a:prstGeom prst="ellipse">
              <a:avLst/>
            </a:prstGeom>
            <a:noFill/>
          </p:spPr>
          <p:style>
            <a:lnRef idx="2">
              <a:schemeClr val="dk1"/>
            </a:lnRef>
            <a:fillRef idx="1">
              <a:schemeClr val="lt1"/>
            </a:fillRef>
            <a:effectRef idx="0">
              <a:schemeClr val="dk1"/>
            </a:effectRef>
            <a:fontRef idx="minor">
              <a:schemeClr val="dk1"/>
            </a:fontRef>
          </p:style>
          <p:txBody>
            <a:bodyPr rtlCol="1" anchor="ctr"/>
            <a:lstStyle/>
            <a:p>
              <a:pPr algn="ctr"/>
              <a:endParaRPr lang="fa-IR"/>
            </a:p>
          </p:txBody>
        </p:sp>
        <p:sp>
          <p:nvSpPr>
            <p:cNvPr id="13" name="Oval 12"/>
            <p:cNvSpPr/>
            <p:nvPr/>
          </p:nvSpPr>
          <p:spPr>
            <a:xfrm>
              <a:off x="2438400" y="3257550"/>
              <a:ext cx="152400" cy="152400"/>
            </a:xfrm>
            <a:prstGeom prst="ellipse">
              <a:avLst/>
            </a:prstGeom>
            <a:noFill/>
          </p:spPr>
          <p:style>
            <a:lnRef idx="2">
              <a:schemeClr val="dk1"/>
            </a:lnRef>
            <a:fillRef idx="1">
              <a:schemeClr val="lt1"/>
            </a:fillRef>
            <a:effectRef idx="0">
              <a:schemeClr val="dk1"/>
            </a:effectRef>
            <a:fontRef idx="minor">
              <a:schemeClr val="dk1"/>
            </a:fontRef>
          </p:style>
          <p:txBody>
            <a:bodyPr rtlCol="1" anchor="ctr"/>
            <a:lstStyle/>
            <a:p>
              <a:pPr algn="ctr"/>
              <a:endParaRPr lang="fa-IR"/>
            </a:p>
          </p:txBody>
        </p:sp>
        <p:sp>
          <p:nvSpPr>
            <p:cNvPr id="14" name="Oval 13"/>
            <p:cNvSpPr/>
            <p:nvPr/>
          </p:nvSpPr>
          <p:spPr>
            <a:xfrm>
              <a:off x="1905000" y="2876550"/>
              <a:ext cx="152400" cy="152400"/>
            </a:xfrm>
            <a:prstGeom prst="ellipse">
              <a:avLst/>
            </a:prstGeom>
            <a:noFill/>
          </p:spPr>
          <p:style>
            <a:lnRef idx="2">
              <a:schemeClr val="dk1"/>
            </a:lnRef>
            <a:fillRef idx="1">
              <a:schemeClr val="lt1"/>
            </a:fillRef>
            <a:effectRef idx="0">
              <a:schemeClr val="dk1"/>
            </a:effectRef>
            <a:fontRef idx="minor">
              <a:schemeClr val="dk1"/>
            </a:fontRef>
          </p:style>
          <p:txBody>
            <a:bodyPr rtlCol="1" anchor="ctr"/>
            <a:lstStyle/>
            <a:p>
              <a:pPr algn="ctr"/>
              <a:endParaRPr lang="fa-IR"/>
            </a:p>
          </p:txBody>
        </p:sp>
        <p:sp>
          <p:nvSpPr>
            <p:cNvPr id="15" name="Oval 14"/>
            <p:cNvSpPr/>
            <p:nvPr/>
          </p:nvSpPr>
          <p:spPr>
            <a:xfrm>
              <a:off x="1981200" y="3333750"/>
              <a:ext cx="152400" cy="152400"/>
            </a:xfrm>
            <a:prstGeom prst="ellipse">
              <a:avLst/>
            </a:prstGeom>
            <a:noFill/>
          </p:spPr>
          <p:style>
            <a:lnRef idx="2">
              <a:schemeClr val="dk1"/>
            </a:lnRef>
            <a:fillRef idx="1">
              <a:schemeClr val="lt1"/>
            </a:fillRef>
            <a:effectRef idx="0">
              <a:schemeClr val="dk1"/>
            </a:effectRef>
            <a:fontRef idx="minor">
              <a:schemeClr val="dk1"/>
            </a:fontRef>
          </p:style>
          <p:txBody>
            <a:bodyPr rtlCol="1" anchor="ctr"/>
            <a:lstStyle/>
            <a:p>
              <a:pPr algn="ctr"/>
              <a:endParaRPr lang="fa-IR"/>
            </a:p>
          </p:txBody>
        </p:sp>
      </p:grpSp>
      <p:graphicFrame>
        <p:nvGraphicFramePr>
          <p:cNvPr id="16" name="Table 15"/>
          <p:cNvGraphicFramePr>
            <a:graphicFrameLocks noGrp="1"/>
          </p:cNvGraphicFramePr>
          <p:nvPr>
            <p:extLst>
              <p:ext uri="{D42A27DB-BD31-4B8C-83A1-F6EECF244321}">
                <p14:modId xmlns:p14="http://schemas.microsoft.com/office/powerpoint/2010/main" val="1409533257"/>
              </p:ext>
            </p:extLst>
          </p:nvPr>
        </p:nvGraphicFramePr>
        <p:xfrm>
          <a:off x="2438400" y="1657350"/>
          <a:ext cx="6096000" cy="741680"/>
        </p:xfrm>
        <a:graphic>
          <a:graphicData uri="http://schemas.openxmlformats.org/drawingml/2006/table">
            <a:tbl>
              <a:tblPr rtl="1" firstRow="1" bandRow="1">
                <a:tableStyleId>{5940675A-B579-460E-94D1-54222C63F5DA}</a:tableStyleId>
              </a:tblPr>
              <a:tblGrid>
                <a:gridCol w="2032000"/>
                <a:gridCol w="2032000"/>
                <a:gridCol w="2032000"/>
              </a:tblGrid>
              <a:tr h="370840">
                <a:tc rowSpan="2">
                  <a:txBody>
                    <a:bodyPr/>
                    <a:lstStyle/>
                    <a:p>
                      <a:pPr algn="ctr" rtl="1"/>
                      <a:r>
                        <a:rPr lang="fa-IR" dirty="0" smtClean="0">
                          <a:latin typeface="Yu Gothic UI"/>
                          <a:ea typeface="Yu Gothic UI"/>
                          <a:cs typeface="B Nazanin" panose="00000400000000000000" pitchFamily="2" charset="-78"/>
                        </a:rPr>
                        <a:t>4=3+1➡</a:t>
                      </a:r>
                      <a:endParaRPr lang="fa-IR" dirty="0">
                        <a:cs typeface="B Nazanin" panose="00000400000000000000" pitchFamily="2" charset="-78"/>
                      </a:endParaRPr>
                    </a:p>
                  </a:txBody>
                  <a:tcPr anchor="ctr"/>
                </a:tc>
                <a:tc>
                  <a:txBody>
                    <a:bodyPr/>
                    <a:lstStyle/>
                    <a:p>
                      <a:pPr algn="l" rtl="0"/>
                      <a:r>
                        <a:rPr lang="fa-IR" dirty="0" smtClean="0">
                          <a:cs typeface="B Nazanin" panose="00000400000000000000" pitchFamily="2" charset="-78"/>
                        </a:rPr>
                        <a:t> 1=1/8×8  راس</a:t>
                      </a:r>
                      <a:endParaRPr lang="fa-IR" dirty="0">
                        <a:cs typeface="B Nazanin" panose="00000400000000000000" pitchFamily="2" charset="-78"/>
                      </a:endParaRPr>
                    </a:p>
                  </a:txBody>
                  <a:tcPr anchor="ctr">
                    <a:lnB w="3175" cap="flat" cmpd="sng" algn="ctr">
                      <a:solidFill>
                        <a:schemeClr val="tx1"/>
                      </a:solidFill>
                      <a:prstDash val="solid"/>
                      <a:round/>
                      <a:headEnd type="none" w="med" len="med"/>
                      <a:tailEnd type="none" w="med" len="med"/>
                    </a:lnB>
                  </a:tcPr>
                </a:tc>
                <a:tc rowSpan="2">
                  <a:txBody>
                    <a:bodyPr/>
                    <a:lstStyle/>
                    <a:p>
                      <a:pPr algn="ctr" rtl="1"/>
                      <a:r>
                        <a:rPr lang="fa-IR" dirty="0" smtClean="0">
                          <a:cs typeface="B Nazanin" panose="00000400000000000000" pitchFamily="2" charset="-78"/>
                        </a:rPr>
                        <a:t>سهم اتم</a:t>
                      </a:r>
                      <a:r>
                        <a:rPr lang="fa-IR" baseline="0" dirty="0" smtClean="0">
                          <a:cs typeface="B Nazanin" panose="00000400000000000000" pitchFamily="2" charset="-78"/>
                        </a:rPr>
                        <a:t> ها در سلول واحد </a:t>
                      </a:r>
                      <a:r>
                        <a:rPr lang="en-US" baseline="0" dirty="0" err="1" smtClean="0">
                          <a:cs typeface="B Nazanin" panose="00000400000000000000" pitchFamily="2" charset="-78"/>
                        </a:rPr>
                        <a:t>Fcc</a:t>
                      </a:r>
                      <a:endParaRPr lang="fa-IR" dirty="0">
                        <a:cs typeface="B Nazanin" panose="00000400000000000000" pitchFamily="2" charset="-78"/>
                      </a:endParaRPr>
                    </a:p>
                  </a:txBody>
                  <a:tcPr anchor="ctr"/>
                </a:tc>
              </a:tr>
              <a:tr h="370840">
                <a:tc vMerge="1">
                  <a:txBody>
                    <a:bodyPr/>
                    <a:lstStyle/>
                    <a:p>
                      <a:pPr rtl="1"/>
                      <a:endParaRPr lang="fa-IR"/>
                    </a:p>
                  </a:txBody>
                  <a:tcPr/>
                </a:tc>
                <a:tc>
                  <a:txBody>
                    <a:bodyPr/>
                    <a:lstStyle/>
                    <a:p>
                      <a:pPr algn="l" rtl="1"/>
                      <a:r>
                        <a:rPr lang="fa-IR" dirty="0" smtClean="0">
                          <a:cs typeface="B Nazanin" panose="00000400000000000000" pitchFamily="2" charset="-78"/>
                        </a:rPr>
                        <a:t>3=1/2×6    مرکز وجه</a:t>
                      </a:r>
                      <a:endParaRPr lang="fa-IR" dirty="0">
                        <a:cs typeface="B Nazanin" panose="00000400000000000000" pitchFamily="2" charset="-78"/>
                      </a:endParaRPr>
                    </a:p>
                  </a:txBody>
                  <a:tcPr>
                    <a:lnT w="3175" cap="flat" cmpd="sng" algn="ctr">
                      <a:solidFill>
                        <a:schemeClr val="tx1"/>
                      </a:solidFill>
                      <a:prstDash val="solid"/>
                      <a:round/>
                      <a:headEnd type="none" w="med" len="med"/>
                      <a:tailEnd type="none" w="med" len="med"/>
                    </a:lnT>
                  </a:tcPr>
                </a:tc>
                <a:tc vMerge="1">
                  <a:txBody>
                    <a:bodyPr/>
                    <a:lstStyle/>
                    <a:p>
                      <a:pPr rtl="1"/>
                      <a:endParaRPr lang="fa-IR" dirty="0"/>
                    </a:p>
                  </a:txBody>
                  <a:tcPr/>
                </a:tc>
              </a:tr>
            </a:tbl>
          </a:graphicData>
        </a:graphic>
      </p:graphicFrame>
      <p:grpSp>
        <p:nvGrpSpPr>
          <p:cNvPr id="24" name="Group 23"/>
          <p:cNvGrpSpPr/>
          <p:nvPr/>
        </p:nvGrpSpPr>
        <p:grpSpPr>
          <a:xfrm>
            <a:off x="518160" y="2914650"/>
            <a:ext cx="2148840" cy="1866900"/>
            <a:chOff x="350520" y="3105150"/>
            <a:chExt cx="2148840" cy="1866900"/>
          </a:xfrm>
        </p:grpSpPr>
        <p:sp>
          <p:nvSpPr>
            <p:cNvPr id="17" name="Rectangle 16"/>
            <p:cNvSpPr/>
            <p:nvPr/>
          </p:nvSpPr>
          <p:spPr>
            <a:xfrm>
              <a:off x="704850" y="3486150"/>
              <a:ext cx="1352550" cy="1066800"/>
            </a:xfrm>
            <a:prstGeom prst="rect">
              <a:avLst/>
            </a:prstGeom>
            <a:noFill/>
          </p:spPr>
          <p:style>
            <a:lnRef idx="2">
              <a:schemeClr val="dk1"/>
            </a:lnRef>
            <a:fillRef idx="1">
              <a:schemeClr val="lt1"/>
            </a:fillRef>
            <a:effectRef idx="0">
              <a:schemeClr val="dk1"/>
            </a:effectRef>
            <a:fontRef idx="minor">
              <a:schemeClr val="dk1"/>
            </a:fontRef>
          </p:style>
          <p:txBody>
            <a:bodyPr rtlCol="1" anchor="ctr"/>
            <a:lstStyle/>
            <a:p>
              <a:pPr algn="ctr"/>
              <a:endParaRPr lang="fa-IR"/>
            </a:p>
          </p:txBody>
        </p:sp>
        <p:sp>
          <p:nvSpPr>
            <p:cNvPr id="18" name="Oval 17"/>
            <p:cNvSpPr/>
            <p:nvPr/>
          </p:nvSpPr>
          <p:spPr>
            <a:xfrm>
              <a:off x="350520" y="4133850"/>
              <a:ext cx="826770" cy="8382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20" name="Oval 19"/>
            <p:cNvSpPr/>
            <p:nvPr/>
          </p:nvSpPr>
          <p:spPr>
            <a:xfrm>
              <a:off x="1672590" y="3105150"/>
              <a:ext cx="826770" cy="8382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21" name="Oval 20"/>
            <p:cNvSpPr/>
            <p:nvPr/>
          </p:nvSpPr>
          <p:spPr>
            <a:xfrm>
              <a:off x="975360" y="3600450"/>
              <a:ext cx="826770" cy="8382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cxnSp>
          <p:nvCxnSpPr>
            <p:cNvPr id="22" name="Straight Connector 21"/>
            <p:cNvCxnSpPr/>
            <p:nvPr/>
          </p:nvCxnSpPr>
          <p:spPr>
            <a:xfrm flipV="1">
              <a:off x="704850" y="3486150"/>
              <a:ext cx="1352550" cy="1066800"/>
            </a:xfrm>
            <a:prstGeom prst="line">
              <a:avLst/>
            </a:prstGeom>
          </p:spPr>
          <p:style>
            <a:lnRef idx="1">
              <a:schemeClr val="dk1"/>
            </a:lnRef>
            <a:fillRef idx="0">
              <a:schemeClr val="dk1"/>
            </a:fillRef>
            <a:effectRef idx="0">
              <a:schemeClr val="dk1"/>
            </a:effectRef>
            <a:fontRef idx="minor">
              <a:schemeClr val="tx1"/>
            </a:fontRef>
          </p:style>
        </p:cxnSp>
        <p:sp>
          <p:nvSpPr>
            <p:cNvPr id="23" name="TextBox 22"/>
            <p:cNvSpPr txBox="1"/>
            <p:nvPr/>
          </p:nvSpPr>
          <p:spPr>
            <a:xfrm>
              <a:off x="1539240" y="3752850"/>
              <a:ext cx="160020" cy="369332"/>
            </a:xfrm>
            <a:prstGeom prst="rect">
              <a:avLst/>
            </a:prstGeom>
            <a:noFill/>
          </p:spPr>
          <p:txBody>
            <a:bodyPr wrap="square" rtlCol="1">
              <a:spAutoFit/>
            </a:bodyPr>
            <a:lstStyle/>
            <a:p>
              <a:pPr algn="ctr"/>
              <a:r>
                <a:rPr lang="en-US" dirty="0" smtClean="0"/>
                <a:t>r</a:t>
              </a:r>
              <a:endParaRPr lang="fa-IR" dirty="0"/>
            </a:p>
          </p:txBody>
        </p:sp>
        <p:sp>
          <p:nvSpPr>
            <p:cNvPr id="25" name="TextBox 24"/>
            <p:cNvSpPr txBox="1"/>
            <p:nvPr/>
          </p:nvSpPr>
          <p:spPr>
            <a:xfrm>
              <a:off x="1828800" y="3497818"/>
              <a:ext cx="160020" cy="369332"/>
            </a:xfrm>
            <a:prstGeom prst="rect">
              <a:avLst/>
            </a:prstGeom>
            <a:noFill/>
          </p:spPr>
          <p:txBody>
            <a:bodyPr wrap="square" rtlCol="1">
              <a:spAutoFit/>
            </a:bodyPr>
            <a:lstStyle/>
            <a:p>
              <a:pPr algn="ctr"/>
              <a:r>
                <a:rPr lang="en-US" dirty="0" smtClean="0"/>
                <a:t>r</a:t>
              </a:r>
              <a:endParaRPr lang="fa-IR" dirty="0"/>
            </a:p>
          </p:txBody>
        </p:sp>
        <p:sp>
          <p:nvSpPr>
            <p:cNvPr id="26" name="TextBox 25"/>
            <p:cNvSpPr txBox="1"/>
            <p:nvPr/>
          </p:nvSpPr>
          <p:spPr>
            <a:xfrm>
              <a:off x="1219200" y="4019550"/>
              <a:ext cx="160020" cy="369332"/>
            </a:xfrm>
            <a:prstGeom prst="rect">
              <a:avLst/>
            </a:prstGeom>
            <a:noFill/>
          </p:spPr>
          <p:txBody>
            <a:bodyPr wrap="square" rtlCol="1">
              <a:spAutoFit/>
            </a:bodyPr>
            <a:lstStyle/>
            <a:p>
              <a:pPr algn="ctr"/>
              <a:r>
                <a:rPr lang="en-US" dirty="0" smtClean="0"/>
                <a:t>r</a:t>
              </a:r>
              <a:endParaRPr lang="fa-IR" dirty="0"/>
            </a:p>
          </p:txBody>
        </p:sp>
        <p:sp>
          <p:nvSpPr>
            <p:cNvPr id="27" name="TextBox 26"/>
            <p:cNvSpPr txBox="1"/>
            <p:nvPr/>
          </p:nvSpPr>
          <p:spPr>
            <a:xfrm>
              <a:off x="914400" y="4244578"/>
              <a:ext cx="160020" cy="369332"/>
            </a:xfrm>
            <a:prstGeom prst="rect">
              <a:avLst/>
            </a:prstGeom>
            <a:noFill/>
          </p:spPr>
          <p:txBody>
            <a:bodyPr wrap="square" rtlCol="1">
              <a:spAutoFit/>
            </a:bodyPr>
            <a:lstStyle/>
            <a:p>
              <a:pPr algn="ctr"/>
              <a:r>
                <a:rPr lang="en-US" dirty="0" smtClean="0"/>
                <a:t>r</a:t>
              </a:r>
              <a:endParaRPr lang="fa-IR" dirty="0"/>
            </a:p>
          </p:txBody>
        </p:sp>
      </p:grpSp>
      <mc:AlternateContent xmlns:mc="http://schemas.openxmlformats.org/markup-compatibility/2006" xmlns:a14="http://schemas.microsoft.com/office/drawing/2010/main">
        <mc:Choice Requires="a14">
          <p:sp>
            <p:nvSpPr>
              <p:cNvPr id="28" name="TextBox 27"/>
              <p:cNvSpPr txBox="1"/>
              <p:nvPr/>
            </p:nvSpPr>
            <p:spPr>
              <a:xfrm>
                <a:off x="2895600" y="2781225"/>
                <a:ext cx="4038600" cy="933525"/>
              </a:xfrm>
              <a:prstGeom prst="rect">
                <a:avLst/>
              </a:prstGeom>
              <a:noFill/>
            </p:spPr>
            <p:txBody>
              <a:bodyPr wrap="square" rtlCol="1">
                <a:spAutoFit/>
              </a:bodyPr>
              <a:lstStyle/>
              <a:p>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rPr>
                          </m:ctrlPr>
                        </m:sSupPr>
                        <m:e>
                          <m:r>
                            <a:rPr lang="fa-IR" sz="1600" i="1">
                              <a:latin typeface="Cambria Math"/>
                            </a:rPr>
                            <m:t>(</m:t>
                          </m:r>
                          <m:r>
                            <a:rPr lang="fa-IR" sz="1600" i="1">
                              <a:latin typeface="Cambria Math"/>
                            </a:rPr>
                            <m:t>مربع</m:t>
                          </m:r>
                          <m:r>
                            <a:rPr lang="fa-IR" sz="1600" i="1">
                              <a:latin typeface="Cambria Math"/>
                            </a:rPr>
                            <m:t> </m:t>
                          </m:r>
                          <m:r>
                            <a:rPr lang="fa-IR" sz="1600" i="1">
                              <a:latin typeface="Cambria Math"/>
                            </a:rPr>
                            <m:t>قطر</m:t>
                          </m:r>
                          <m:r>
                            <a:rPr lang="en-US" sz="1600" i="1">
                              <a:latin typeface="Cambria Math"/>
                            </a:rPr>
                            <m:t>)</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𝑎</m:t>
                          </m:r>
                        </m:e>
                        <m:sup>
                          <m:r>
                            <a:rPr lang="en-US" sz="1600" b="0" i="1" smtClean="0">
                              <a:latin typeface="Cambria Math"/>
                            </a:rPr>
                            <m:t>2</m:t>
                          </m:r>
                        </m:sup>
                      </m:sSup>
                      <m:r>
                        <a:rPr lang="en-US" sz="1600" b="0" i="1" smtClean="0">
                          <a:latin typeface="Cambria Math"/>
                        </a:rPr>
                        <m:t>+</m:t>
                      </m:r>
                      <m:sSup>
                        <m:sSupPr>
                          <m:ctrlPr>
                            <a:rPr lang="en-US" sz="1600" b="0" i="1" smtClean="0">
                              <a:latin typeface="Cambria Math" panose="02040503050406030204" pitchFamily="18" charset="0"/>
                            </a:rPr>
                          </m:ctrlPr>
                        </m:sSupPr>
                        <m:e>
                          <m:r>
                            <a:rPr lang="en-US" sz="1600" b="0" i="1" smtClean="0">
                              <a:latin typeface="Cambria Math"/>
                            </a:rPr>
                            <m:t>𝑎</m:t>
                          </m:r>
                        </m:e>
                        <m:sup>
                          <m:r>
                            <a:rPr lang="en-US" sz="1600" b="0" i="1" smtClean="0">
                              <a:latin typeface="Cambria Math"/>
                            </a:rPr>
                            <m:t>2</m:t>
                          </m:r>
                        </m:sup>
                      </m:sSup>
                      <m:r>
                        <a:rPr lang="en-US" sz="1600" b="0" i="1" smtClean="0">
                          <a:latin typeface="Cambria Math"/>
                          <a:ea typeface="Cambria Math"/>
                        </a:rPr>
                        <m:t>→</m:t>
                      </m:r>
                      <m:sSup>
                        <m:sSupPr>
                          <m:ctrlPr>
                            <a:rPr lang="en-US" sz="1600" b="0" i="1" smtClean="0">
                              <a:latin typeface="Cambria Math" panose="02040503050406030204" pitchFamily="18" charset="0"/>
                              <a:ea typeface="Cambria Math"/>
                            </a:rPr>
                          </m:ctrlPr>
                        </m:sSupPr>
                        <m:e>
                          <m:r>
                            <a:rPr lang="en-US" sz="1600" b="0" i="1" smtClean="0">
                              <a:latin typeface="Cambria Math"/>
                              <a:ea typeface="Cambria Math"/>
                            </a:rPr>
                            <m:t>(</m:t>
                          </m:r>
                          <m:r>
                            <a:rPr lang="en-US" sz="1600" b="0" i="1" smtClean="0">
                              <a:latin typeface="Cambria Math"/>
                              <a:ea typeface="Cambria Math"/>
                            </a:rPr>
                            <m:t>4</m:t>
                          </m:r>
                          <m:r>
                            <a:rPr lang="en-US" sz="1600" b="0" i="1" smtClean="0">
                              <a:latin typeface="Cambria Math"/>
                              <a:ea typeface="Cambria Math"/>
                            </a:rPr>
                            <m:t>𝑟</m:t>
                          </m:r>
                          <m:r>
                            <a:rPr lang="en-US" sz="1600" b="0" i="1" smtClean="0">
                              <a:latin typeface="Cambria Math"/>
                              <a:ea typeface="Cambria Math"/>
                            </a:rPr>
                            <m:t>)</m:t>
                          </m:r>
                        </m:e>
                        <m:sup>
                          <m:r>
                            <a:rPr lang="en-US" sz="1600" b="0" i="1" smtClean="0">
                              <a:latin typeface="Cambria Math"/>
                              <a:ea typeface="Cambria Math"/>
                            </a:rPr>
                            <m:t>2</m:t>
                          </m:r>
                        </m:sup>
                      </m:sSup>
                      <m:r>
                        <a:rPr lang="en-US" sz="1600" b="0" i="1" smtClean="0">
                          <a:latin typeface="Cambria Math"/>
                          <a:ea typeface="Cambria Math"/>
                        </a:rPr>
                        <m:t>=</m:t>
                      </m:r>
                      <m:r>
                        <a:rPr lang="en-US" sz="1600" b="0" i="1" smtClean="0">
                          <a:latin typeface="Cambria Math"/>
                          <a:ea typeface="Cambria Math"/>
                        </a:rPr>
                        <m:t>2</m:t>
                      </m:r>
                      <m:sSup>
                        <m:sSupPr>
                          <m:ctrlPr>
                            <a:rPr lang="en-US" sz="1600" b="0" i="1" smtClean="0">
                              <a:latin typeface="Cambria Math" panose="02040503050406030204" pitchFamily="18" charset="0"/>
                              <a:ea typeface="Cambria Math"/>
                            </a:rPr>
                          </m:ctrlPr>
                        </m:sSupPr>
                        <m:e>
                          <m:r>
                            <a:rPr lang="en-US" sz="1600" b="0" i="1" smtClean="0">
                              <a:latin typeface="Cambria Math"/>
                              <a:ea typeface="Cambria Math"/>
                            </a:rPr>
                            <m:t>𝑎</m:t>
                          </m:r>
                        </m:e>
                        <m:sup>
                          <m:r>
                            <a:rPr lang="en-US" sz="1600" b="0" i="1" smtClean="0">
                              <a:latin typeface="Cambria Math"/>
                              <a:ea typeface="Cambria Math"/>
                            </a:rPr>
                            <m:t>2</m:t>
                          </m:r>
                        </m:sup>
                      </m:sSup>
                      <m:r>
                        <a:rPr lang="en-US" sz="1600" b="0" i="1" smtClean="0">
                          <a:latin typeface="Cambria Math"/>
                          <a:ea typeface="Cambria Math"/>
                        </a:rPr>
                        <m:t>→</m:t>
                      </m:r>
                    </m:oMath>
                  </m:oMathPara>
                </a14:m>
                <a:endParaRPr lang="en-US" sz="1600" b="0" dirty="0" smtClean="0">
                  <a:ea typeface="Cambria Math"/>
                </a:endParaRPr>
              </a:p>
              <a:p>
                <a:pPr/>
                <a14:m>
                  <m:oMathPara xmlns:m="http://schemas.openxmlformats.org/officeDocument/2006/math">
                    <m:oMathParaPr>
                      <m:jc m:val="centerGroup"/>
                    </m:oMathParaPr>
                    <m:oMath xmlns:m="http://schemas.openxmlformats.org/officeDocument/2006/math">
                      <m:r>
                        <a:rPr lang="en-US" sz="1600" b="0" i="1" smtClean="0">
                          <a:latin typeface="Cambria Math"/>
                        </a:rPr>
                        <m:t>4</m:t>
                      </m:r>
                      <m:r>
                        <a:rPr lang="en-US" sz="1600" b="0" i="1" smtClean="0">
                          <a:latin typeface="Cambria Math"/>
                        </a:rPr>
                        <m:t>𝑟</m:t>
                      </m:r>
                      <m:r>
                        <a:rPr lang="en-US" sz="1600" b="0" i="1" smtClean="0">
                          <a:latin typeface="Cambria Math"/>
                        </a:rPr>
                        <m:t>=</m:t>
                      </m:r>
                      <m:rad>
                        <m:radPr>
                          <m:degHide m:val="on"/>
                          <m:ctrlPr>
                            <a:rPr lang="en-US" sz="1600" b="0" i="1" smtClean="0">
                              <a:latin typeface="Cambria Math" panose="02040503050406030204" pitchFamily="18" charset="0"/>
                            </a:rPr>
                          </m:ctrlPr>
                        </m:radPr>
                        <m:deg/>
                        <m:e>
                          <m:r>
                            <a:rPr lang="en-US" sz="1600" b="0" i="1" smtClean="0">
                              <a:latin typeface="Cambria Math"/>
                            </a:rPr>
                            <m:t>2</m:t>
                          </m:r>
                          <m:r>
                            <a:rPr lang="en-US" sz="1600" b="0" i="1" smtClean="0">
                              <a:latin typeface="Cambria Math"/>
                            </a:rPr>
                            <m:t>𝑎</m:t>
                          </m:r>
                        </m:e>
                      </m:rad>
                      <m:r>
                        <a:rPr lang="en-US" sz="1600" b="0" i="1" smtClean="0">
                          <a:latin typeface="Cambria Math"/>
                          <a:ea typeface="Cambria Math"/>
                        </a:rPr>
                        <m:t>→</m:t>
                      </m:r>
                      <m:r>
                        <a:rPr lang="en-US" sz="1600" b="0" i="1" smtClean="0">
                          <a:latin typeface="Cambria Math"/>
                          <a:ea typeface="Cambria Math"/>
                        </a:rPr>
                        <m:t>𝑟</m:t>
                      </m:r>
                      <m:r>
                        <a:rPr lang="en-US" sz="1600" b="0" i="1" smtClean="0">
                          <a:latin typeface="Cambria Math"/>
                          <a:ea typeface="Cambria Math"/>
                        </a:rPr>
                        <m:t>=</m:t>
                      </m:r>
                      <m:f>
                        <m:fPr>
                          <m:ctrlPr>
                            <a:rPr lang="en-US" sz="1600" b="0" i="1" smtClean="0">
                              <a:latin typeface="Cambria Math" panose="02040503050406030204" pitchFamily="18" charset="0"/>
                              <a:ea typeface="Cambria Math"/>
                            </a:rPr>
                          </m:ctrlPr>
                        </m:fPr>
                        <m:num>
                          <m:rad>
                            <m:radPr>
                              <m:degHide m:val="on"/>
                              <m:ctrlPr>
                                <a:rPr lang="en-US" sz="1600" b="0" i="1" smtClean="0">
                                  <a:latin typeface="Cambria Math" panose="02040503050406030204" pitchFamily="18" charset="0"/>
                                  <a:ea typeface="Cambria Math"/>
                                </a:rPr>
                              </m:ctrlPr>
                            </m:radPr>
                            <m:deg/>
                            <m:e>
                              <m:r>
                                <a:rPr lang="en-US" sz="1600" b="0" i="1" smtClean="0">
                                  <a:latin typeface="Cambria Math"/>
                                  <a:ea typeface="Cambria Math"/>
                                </a:rPr>
                                <m:t>2</m:t>
                              </m:r>
                            </m:e>
                          </m:rad>
                        </m:num>
                        <m:den>
                          <m:r>
                            <a:rPr lang="en-US" sz="1600" b="0" i="1" smtClean="0">
                              <a:latin typeface="Cambria Math"/>
                              <a:ea typeface="Cambria Math"/>
                            </a:rPr>
                            <m:t>4</m:t>
                          </m:r>
                        </m:den>
                      </m:f>
                      <m:r>
                        <a:rPr lang="en-US" sz="1600" b="0" i="1" smtClean="0">
                          <a:latin typeface="Cambria Math"/>
                          <a:ea typeface="Cambria Math"/>
                        </a:rPr>
                        <m:t>𝑎</m:t>
                      </m:r>
                      <m:r>
                        <a:rPr lang="en-US" sz="1600" b="0" i="1" smtClean="0">
                          <a:latin typeface="Cambria Math"/>
                          <a:ea typeface="Cambria Math"/>
                        </a:rPr>
                        <m:t>   ,    </m:t>
                      </m:r>
                      <m:r>
                        <a:rPr lang="en-US" sz="1600" b="0" i="1" smtClean="0">
                          <a:latin typeface="Cambria Math"/>
                          <a:ea typeface="Cambria Math"/>
                        </a:rPr>
                        <m:t>𝑎</m:t>
                      </m:r>
                      <m:r>
                        <a:rPr lang="en-US" sz="1600" b="0" i="1" smtClean="0">
                          <a:latin typeface="Cambria Math"/>
                          <a:ea typeface="Cambria Math"/>
                        </a:rPr>
                        <m:t>=</m:t>
                      </m:r>
                      <m:f>
                        <m:fPr>
                          <m:ctrlPr>
                            <a:rPr lang="en-US" sz="1600" b="0" i="1" smtClean="0">
                              <a:latin typeface="Cambria Math" panose="02040503050406030204" pitchFamily="18" charset="0"/>
                              <a:ea typeface="Cambria Math"/>
                            </a:rPr>
                          </m:ctrlPr>
                        </m:fPr>
                        <m:num>
                          <m:r>
                            <a:rPr lang="en-US" sz="1600" b="0" i="1" smtClean="0">
                              <a:latin typeface="Cambria Math"/>
                              <a:ea typeface="Cambria Math"/>
                            </a:rPr>
                            <m:t>4</m:t>
                          </m:r>
                          <m:r>
                            <a:rPr lang="en-US" sz="1600" b="0" i="1" smtClean="0">
                              <a:latin typeface="Cambria Math"/>
                              <a:ea typeface="Cambria Math"/>
                            </a:rPr>
                            <m:t>𝑟</m:t>
                          </m:r>
                        </m:num>
                        <m:den>
                          <m:rad>
                            <m:radPr>
                              <m:degHide m:val="on"/>
                              <m:ctrlPr>
                                <a:rPr lang="en-US" sz="1600" b="0" i="1" smtClean="0">
                                  <a:latin typeface="Cambria Math" panose="02040503050406030204" pitchFamily="18" charset="0"/>
                                  <a:ea typeface="Cambria Math"/>
                                </a:rPr>
                              </m:ctrlPr>
                            </m:radPr>
                            <m:deg/>
                            <m:e>
                              <m:r>
                                <a:rPr lang="en-US" sz="1600" b="0" i="1" smtClean="0">
                                  <a:latin typeface="Cambria Math"/>
                                  <a:ea typeface="Cambria Math"/>
                                </a:rPr>
                                <m:t>2</m:t>
                              </m:r>
                            </m:e>
                          </m:rad>
                        </m:den>
                      </m:f>
                    </m:oMath>
                  </m:oMathPara>
                </a14:m>
                <a:endParaRPr lang="fa-IR" sz="1600" dirty="0"/>
              </a:p>
            </p:txBody>
          </p:sp>
        </mc:Choice>
        <mc:Fallback xmlns="">
          <p:sp>
            <p:nvSpPr>
              <p:cNvPr id="28" name="TextBox 27"/>
              <p:cNvSpPr txBox="1">
                <a:spLocks noRot="1" noChangeAspect="1" noMove="1" noResize="1" noEditPoints="1" noAdjustHandles="1" noChangeArrowheads="1" noChangeShapeType="1" noTextEdit="1"/>
              </p:cNvSpPr>
              <p:nvPr/>
            </p:nvSpPr>
            <p:spPr>
              <a:xfrm>
                <a:off x="2895600" y="2781225"/>
                <a:ext cx="4038600" cy="933525"/>
              </a:xfrm>
              <a:prstGeom prst="rect">
                <a:avLst/>
              </a:prstGeom>
              <a:blipFill rotWithShape="1">
                <a:blip r:embed="rId4"/>
                <a:stretch>
                  <a:fillRect/>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sp>
            <p:nvSpPr>
              <p:cNvPr id="29" name="TextBox 28"/>
              <p:cNvSpPr txBox="1"/>
              <p:nvPr/>
            </p:nvSpPr>
            <p:spPr>
              <a:xfrm>
                <a:off x="2819400" y="3650845"/>
                <a:ext cx="4648200" cy="521105"/>
              </a:xfrm>
              <a:prstGeom prst="rect">
                <a:avLst/>
              </a:prstGeom>
              <a:noFill/>
            </p:spPr>
            <p:txBody>
              <a:bodyPr wrap="square" rtlCol="1">
                <a:spAutoFit/>
              </a:bodyPr>
              <a:lstStyle/>
              <a:p>
                <a14:m>
                  <m:oMath xmlns:m="http://schemas.openxmlformats.org/officeDocument/2006/math">
                    <m:r>
                      <a:rPr lang="en-US" sz="1600" b="0" i="1" smtClean="0">
                        <a:latin typeface="Cambria Math"/>
                      </a:rPr>
                      <m:t>𝐴𝑃𝐹</m:t>
                    </m:r>
                    <m:r>
                      <a:rPr lang="en-US" sz="1600" b="0" i="1" smtClean="0">
                        <a:latin typeface="Cambria Math"/>
                      </a:rPr>
                      <m:t>=</m:t>
                    </m:r>
                    <m:f>
                      <m:fPr>
                        <m:ctrlPr>
                          <a:rPr lang="en-US" sz="1600" b="0" i="1" smtClean="0">
                            <a:latin typeface="Cambria Math" panose="02040503050406030204" pitchFamily="18" charset="0"/>
                          </a:rPr>
                        </m:ctrlPr>
                      </m:fPr>
                      <m:num>
                        <m:r>
                          <a:rPr lang="en-US" sz="1600" b="0" i="1" smtClean="0">
                            <a:latin typeface="Cambria Math"/>
                          </a:rPr>
                          <m:t>4</m:t>
                        </m:r>
                        <m:r>
                          <a:rPr lang="en-US" sz="1600" b="0" i="1" smtClean="0">
                            <a:latin typeface="Cambria Math"/>
                            <a:ea typeface="Cambria Math"/>
                          </a:rPr>
                          <m:t>×</m:t>
                        </m:r>
                        <m:f>
                          <m:fPr>
                            <m:type m:val="skw"/>
                            <m:ctrlPr>
                              <a:rPr lang="en-US" sz="1600" b="0" i="1" smtClean="0">
                                <a:latin typeface="Cambria Math" panose="02040503050406030204" pitchFamily="18" charset="0"/>
                                <a:ea typeface="Cambria Math"/>
                              </a:rPr>
                            </m:ctrlPr>
                          </m:fPr>
                          <m:num>
                            <m:r>
                              <a:rPr lang="en-US" sz="1600" b="0" i="1" smtClean="0">
                                <a:latin typeface="Cambria Math"/>
                                <a:ea typeface="Cambria Math"/>
                              </a:rPr>
                              <m:t>4</m:t>
                            </m:r>
                          </m:num>
                          <m:den>
                            <m:r>
                              <a:rPr lang="en-US" sz="1600" b="0" i="1" smtClean="0">
                                <a:latin typeface="Cambria Math"/>
                                <a:ea typeface="Cambria Math"/>
                              </a:rPr>
                              <m:t>3</m:t>
                            </m:r>
                          </m:den>
                        </m:f>
                        <m:r>
                          <a:rPr lang="en-US" sz="1600" b="0" i="1" smtClean="0">
                            <a:latin typeface="Cambria Math"/>
                            <a:ea typeface="Cambria Math"/>
                          </a:rPr>
                          <m:t>𝜋</m:t>
                        </m:r>
                        <m:sSup>
                          <m:sSupPr>
                            <m:ctrlPr>
                              <a:rPr lang="en-US" sz="1600" b="0" i="1" smtClean="0">
                                <a:latin typeface="Cambria Math" panose="02040503050406030204" pitchFamily="18" charset="0"/>
                                <a:ea typeface="Cambria Math"/>
                              </a:rPr>
                            </m:ctrlPr>
                          </m:sSupPr>
                          <m:e>
                            <m:r>
                              <a:rPr lang="en-US" sz="1600" b="0" i="1" smtClean="0">
                                <a:latin typeface="Cambria Math"/>
                                <a:ea typeface="Cambria Math"/>
                              </a:rPr>
                              <m:t>(</m:t>
                            </m:r>
                            <m:f>
                              <m:fPr>
                                <m:type m:val="skw"/>
                                <m:ctrlPr>
                                  <a:rPr lang="en-US" sz="1600" b="0" i="1" smtClean="0">
                                    <a:latin typeface="Cambria Math" panose="02040503050406030204" pitchFamily="18" charset="0"/>
                                    <a:ea typeface="Cambria Math"/>
                                  </a:rPr>
                                </m:ctrlPr>
                              </m:fPr>
                              <m:num>
                                <m:rad>
                                  <m:radPr>
                                    <m:degHide m:val="on"/>
                                    <m:ctrlPr>
                                      <a:rPr lang="en-US" sz="1600" b="0" i="1" smtClean="0">
                                        <a:latin typeface="Cambria Math" panose="02040503050406030204" pitchFamily="18" charset="0"/>
                                        <a:ea typeface="Cambria Math"/>
                                      </a:rPr>
                                    </m:ctrlPr>
                                  </m:radPr>
                                  <m:deg/>
                                  <m:e>
                                    <m:r>
                                      <a:rPr lang="en-US" sz="1600" b="0" i="1" smtClean="0">
                                        <a:latin typeface="Cambria Math"/>
                                        <a:ea typeface="Cambria Math"/>
                                      </a:rPr>
                                      <m:t>2</m:t>
                                    </m:r>
                                  </m:e>
                                </m:rad>
                              </m:num>
                              <m:den>
                                <m:r>
                                  <a:rPr lang="en-US" sz="1600" b="0" i="1" smtClean="0">
                                    <a:latin typeface="Cambria Math"/>
                                    <a:ea typeface="Cambria Math"/>
                                  </a:rPr>
                                  <m:t>4</m:t>
                                </m:r>
                              </m:den>
                            </m:f>
                            <m:r>
                              <a:rPr lang="en-US" sz="1600" b="0" i="1" smtClean="0">
                                <a:latin typeface="Cambria Math"/>
                                <a:ea typeface="Cambria Math"/>
                              </a:rPr>
                              <m:t>𝑎</m:t>
                            </m:r>
                            <m:r>
                              <a:rPr lang="en-US" sz="1600" b="0" i="1" smtClean="0">
                                <a:latin typeface="Cambria Math"/>
                                <a:ea typeface="Cambria Math"/>
                              </a:rPr>
                              <m:t>)</m:t>
                            </m:r>
                          </m:e>
                          <m:sup>
                            <m:r>
                              <a:rPr lang="en-US" sz="1600" b="0" i="1" smtClean="0">
                                <a:latin typeface="Cambria Math"/>
                                <a:ea typeface="Cambria Math"/>
                              </a:rPr>
                              <m:t>3</m:t>
                            </m:r>
                          </m:sup>
                        </m:sSup>
                      </m:num>
                      <m:den>
                        <m:sSup>
                          <m:sSupPr>
                            <m:ctrlPr>
                              <a:rPr lang="en-US" sz="1600" b="0" i="1" smtClean="0">
                                <a:latin typeface="Cambria Math" panose="02040503050406030204" pitchFamily="18" charset="0"/>
                              </a:rPr>
                            </m:ctrlPr>
                          </m:sSupPr>
                          <m:e>
                            <m:r>
                              <a:rPr lang="en-US" sz="1600" b="0" i="1" smtClean="0">
                                <a:latin typeface="Cambria Math"/>
                              </a:rPr>
                              <m:t>𝑎</m:t>
                            </m:r>
                          </m:e>
                          <m:sup>
                            <m:r>
                              <a:rPr lang="en-US" sz="1600" b="0" i="1" smtClean="0">
                                <a:latin typeface="Cambria Math"/>
                              </a:rPr>
                              <m:t>3</m:t>
                            </m:r>
                          </m:sup>
                        </m:sSup>
                      </m:den>
                    </m:f>
                    <m:r>
                      <a:rPr lang="en-US" sz="1600" b="0" i="1" smtClean="0">
                        <a:latin typeface="Cambria Math"/>
                      </a:rPr>
                      <m:t>=</m:t>
                    </m:r>
                    <m:f>
                      <m:fPr>
                        <m:type m:val="lin"/>
                        <m:ctrlPr>
                          <a:rPr lang="en-US" sz="1600" b="0" i="1" smtClean="0">
                            <a:latin typeface="Cambria Math" panose="02040503050406030204" pitchFamily="18" charset="0"/>
                          </a:rPr>
                        </m:ctrlPr>
                      </m:fPr>
                      <m:num>
                        <m:r>
                          <a:rPr lang="en-US" sz="1600" b="0" i="1" smtClean="0">
                            <a:latin typeface="Cambria Math"/>
                          </a:rPr>
                          <m:t>0</m:t>
                        </m:r>
                      </m:num>
                      <m:den>
                        <m:r>
                          <a:rPr lang="en-US" sz="1600" b="0" i="1" smtClean="0">
                            <a:latin typeface="Cambria Math"/>
                          </a:rPr>
                          <m:t>74</m:t>
                        </m:r>
                      </m:den>
                    </m:f>
                  </m:oMath>
                </a14:m>
                <a:r>
                  <a:rPr lang="en-US" sz="1600" dirty="0" smtClean="0">
                    <a:cs typeface="B Nazanin" panose="00000400000000000000" pitchFamily="2" charset="-78"/>
                  </a:rPr>
                  <a:t> </a:t>
                </a:r>
                <a:r>
                  <a:rPr lang="fa-IR" sz="1600" dirty="0" smtClean="0">
                    <a:cs typeface="B Nazanin" panose="00000400000000000000" pitchFamily="2" charset="-78"/>
                  </a:rPr>
                  <a:t>حجم فضای اشغال شده</a:t>
                </a:r>
                <a:endParaRPr lang="fa-IR" sz="1600" dirty="0">
                  <a:cs typeface="B Nazanin" panose="00000400000000000000" pitchFamily="2" charset="-78"/>
                </a:endParaRPr>
              </a:p>
            </p:txBody>
          </p:sp>
        </mc:Choice>
        <mc:Fallback xmlns="">
          <p:sp>
            <p:nvSpPr>
              <p:cNvPr id="29" name="TextBox 28"/>
              <p:cNvSpPr txBox="1">
                <a:spLocks noRot="1" noChangeAspect="1" noMove="1" noResize="1" noEditPoints="1" noAdjustHandles="1" noChangeArrowheads="1" noChangeShapeType="1" noTextEdit="1"/>
              </p:cNvSpPr>
              <p:nvPr/>
            </p:nvSpPr>
            <p:spPr>
              <a:xfrm>
                <a:off x="2819400" y="3650845"/>
                <a:ext cx="4648200" cy="521105"/>
              </a:xfrm>
              <a:prstGeom prst="rect">
                <a:avLst/>
              </a:prstGeom>
              <a:blipFill rotWithShape="1">
                <a:blip r:embed="rId5"/>
                <a:stretch>
                  <a:fillRect b="-11765"/>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sp>
            <p:nvSpPr>
              <p:cNvPr id="30" name="TextBox 29"/>
              <p:cNvSpPr txBox="1"/>
              <p:nvPr/>
            </p:nvSpPr>
            <p:spPr>
              <a:xfrm>
                <a:off x="6553200" y="4057650"/>
                <a:ext cx="2133600" cy="584775"/>
              </a:xfrm>
              <a:prstGeom prst="rect">
                <a:avLst/>
              </a:prstGeom>
              <a:noFill/>
            </p:spPr>
            <p:txBody>
              <a:bodyPr wrap="square" rtlCol="1">
                <a:spAutoFit/>
              </a:bodyPr>
              <a:lstStyle/>
              <a:p>
                <a:pPr algn="ctr"/>
                <a:r>
                  <a:rPr lang="fa-IR" sz="1600" dirty="0" smtClean="0">
                    <a:cs typeface="B Nazanin" panose="00000400000000000000" pitchFamily="2" charset="-78"/>
                  </a:rPr>
                  <a:t>حجم فضای اشغال نشده :</a:t>
                </a:r>
              </a:p>
              <a:p>
                <a:pPr algn="ctr"/>
                <a14:m>
                  <m:oMathPara xmlns:m="http://schemas.openxmlformats.org/officeDocument/2006/math">
                    <m:oMathParaPr>
                      <m:jc m:val="centerGroup"/>
                    </m:oMathParaPr>
                    <m:oMath xmlns:m="http://schemas.openxmlformats.org/officeDocument/2006/math">
                      <m:r>
                        <a:rPr lang="fa-IR" sz="1600" b="0" i="1" smtClean="0">
                          <a:latin typeface="Cambria Math"/>
                        </a:rPr>
                        <m:t>1</m:t>
                      </m:r>
                      <m:r>
                        <a:rPr lang="fa-IR" sz="1600" b="0" i="1" smtClean="0">
                          <a:latin typeface="Cambria Math"/>
                        </a:rPr>
                        <m:t>−</m:t>
                      </m:r>
                      <m:f>
                        <m:fPr>
                          <m:type m:val="lin"/>
                          <m:ctrlPr>
                            <a:rPr lang="fa-IR" sz="1600" b="0" i="1" smtClean="0">
                              <a:latin typeface="Cambria Math" panose="02040503050406030204" pitchFamily="18" charset="0"/>
                            </a:rPr>
                          </m:ctrlPr>
                        </m:fPr>
                        <m:num>
                          <m:r>
                            <a:rPr lang="fa-IR" sz="1600" b="0" i="1" smtClean="0">
                              <a:latin typeface="Cambria Math"/>
                            </a:rPr>
                            <m:t>0</m:t>
                          </m:r>
                        </m:num>
                        <m:den>
                          <m:r>
                            <a:rPr lang="fa-IR" sz="1600" b="0" i="1" smtClean="0">
                              <a:latin typeface="Cambria Math"/>
                            </a:rPr>
                            <m:t>74</m:t>
                          </m:r>
                          <m:r>
                            <a:rPr lang="fa-IR" sz="1600" b="0" i="1" smtClean="0">
                              <a:latin typeface="Cambria Math"/>
                            </a:rPr>
                            <m:t>=</m:t>
                          </m:r>
                          <m:f>
                            <m:fPr>
                              <m:type m:val="lin"/>
                              <m:ctrlPr>
                                <a:rPr lang="fa-IR" sz="1600" b="0" i="1" smtClean="0">
                                  <a:latin typeface="Cambria Math" panose="02040503050406030204" pitchFamily="18" charset="0"/>
                                </a:rPr>
                              </m:ctrlPr>
                            </m:fPr>
                            <m:num>
                              <m:r>
                                <a:rPr lang="fa-IR" sz="1600" b="0" i="1" smtClean="0">
                                  <a:latin typeface="Cambria Math"/>
                                </a:rPr>
                                <m:t>0</m:t>
                              </m:r>
                            </m:num>
                            <m:den>
                              <m:r>
                                <a:rPr lang="fa-IR" sz="1600" b="0" i="1" smtClean="0">
                                  <a:latin typeface="Cambria Math"/>
                                </a:rPr>
                                <m:t>26</m:t>
                              </m:r>
                            </m:den>
                          </m:f>
                        </m:den>
                      </m:f>
                    </m:oMath>
                  </m:oMathPara>
                </a14:m>
                <a:endParaRPr lang="fa-IR" sz="1600" dirty="0">
                  <a:cs typeface="B Nazanin" panose="00000400000000000000" pitchFamily="2" charset="-78"/>
                </a:endParaRPr>
              </a:p>
            </p:txBody>
          </p:sp>
        </mc:Choice>
        <mc:Fallback xmlns="">
          <p:sp>
            <p:nvSpPr>
              <p:cNvPr id="30" name="TextBox 29"/>
              <p:cNvSpPr txBox="1">
                <a:spLocks noRot="1" noChangeAspect="1" noMove="1" noResize="1" noEditPoints="1" noAdjustHandles="1" noChangeArrowheads="1" noChangeShapeType="1" noTextEdit="1"/>
              </p:cNvSpPr>
              <p:nvPr/>
            </p:nvSpPr>
            <p:spPr>
              <a:xfrm>
                <a:off x="6553200" y="4057650"/>
                <a:ext cx="2133600" cy="584775"/>
              </a:xfrm>
              <a:prstGeom prst="rect">
                <a:avLst/>
              </a:prstGeom>
              <a:blipFill rotWithShape="1">
                <a:blip r:embed="rId6"/>
                <a:stretch>
                  <a:fillRect t="-20833" r="-4571" b="-91667"/>
                </a:stretch>
              </a:blipFill>
            </p:spPr>
            <p:txBody>
              <a:bodyPr/>
              <a:lstStyle/>
              <a:p>
                <a:r>
                  <a:rPr lang="fa-IR">
                    <a:noFill/>
                  </a:rPr>
                  <a:t> </a:t>
                </a:r>
              </a:p>
            </p:txBody>
          </p:sp>
        </mc:Fallback>
      </mc:AlternateContent>
    </p:spTree>
    <p:extLst>
      <p:ext uri="{BB962C8B-B14F-4D97-AF65-F5344CB8AC3E}">
        <p14:creationId xmlns:p14="http://schemas.microsoft.com/office/powerpoint/2010/main" val="30293622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fa-IR"/>
          </a:p>
        </p:txBody>
      </p:sp>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normAutofit/>
              </a:bodyPr>
              <a:lstStyle/>
              <a:p>
                <a:r>
                  <a:rPr lang="fa-IR" dirty="0"/>
                  <a:t>4) سیستم های هگزاگونال فشرده </a:t>
                </a:r>
                <a:r>
                  <a:rPr lang="en-US" dirty="0" err="1"/>
                  <a:t>hcp</a:t>
                </a:r>
                <a:r>
                  <a:rPr lang="fa-IR" dirty="0"/>
                  <a:t> ( </a:t>
                </a:r>
                <a:r>
                  <a:rPr lang="en-US" dirty="0"/>
                  <a:t>hexagonal close packing</a:t>
                </a:r>
                <a:r>
                  <a:rPr lang="fa-IR" dirty="0"/>
                  <a:t>)</a:t>
                </a:r>
                <a:endParaRPr lang="en-US" dirty="0"/>
              </a:p>
              <a:p>
                <a:r>
                  <a:rPr lang="fa-IR" dirty="0"/>
                  <a:t>در سیستم هگزاگونال اتمی در راس قرار می گیرد سهم آن </a:t>
                </a:r>
                <a14:m>
                  <m:oMath xmlns:m="http://schemas.openxmlformats.org/officeDocument/2006/math">
                    <m:f>
                      <m:fPr>
                        <m:ctrlPr>
                          <a:rPr lang="en-US" i="1">
                            <a:latin typeface="Cambria Math" panose="02040503050406030204" pitchFamily="18" charset="0"/>
                          </a:rPr>
                        </m:ctrlPr>
                      </m:fPr>
                      <m:num>
                        <m:r>
                          <a:rPr lang="fa-IR">
                            <a:latin typeface="Cambria Math"/>
                          </a:rPr>
                          <m:t>۱</m:t>
                        </m:r>
                      </m:num>
                      <m:den>
                        <m:r>
                          <a:rPr lang="fa-IR">
                            <a:latin typeface="Cambria Math"/>
                          </a:rPr>
                          <m:t>۶</m:t>
                        </m:r>
                      </m:den>
                    </m:f>
                  </m:oMath>
                </a14:m>
                <a:r>
                  <a:rPr lang="fa-IR" dirty="0"/>
                  <a:t> است.</a:t>
                </a:r>
                <a:endParaRPr lang="en-US" dirty="0"/>
              </a:p>
              <a:p>
                <a:r>
                  <a:rPr lang="fa-IR" dirty="0"/>
                  <a:t>در سیستم های هگزاگونال اتمی که در قاعده قرار می گیرند سهم آن </a:t>
                </a:r>
                <a14:m>
                  <m:oMath xmlns:m="http://schemas.openxmlformats.org/officeDocument/2006/math">
                    <m:f>
                      <m:fPr>
                        <m:ctrlPr>
                          <a:rPr lang="en-US" i="1">
                            <a:latin typeface="Cambria Math" panose="02040503050406030204" pitchFamily="18" charset="0"/>
                          </a:rPr>
                        </m:ctrlPr>
                      </m:fPr>
                      <m:num>
                        <m:r>
                          <a:rPr lang="fa-IR">
                            <a:latin typeface="Cambria Math"/>
                          </a:rPr>
                          <m:t>۱</m:t>
                        </m:r>
                      </m:num>
                      <m:den>
                        <m:r>
                          <a:rPr lang="fa-IR">
                            <a:latin typeface="Cambria Math"/>
                          </a:rPr>
                          <m:t>۲</m:t>
                        </m:r>
                      </m:den>
                    </m:f>
                  </m:oMath>
                </a14:m>
                <a:r>
                  <a:rPr lang="fa-IR" dirty="0"/>
                  <a:t> است.</a:t>
                </a:r>
                <a:endParaRPr lang="en-US" dirty="0"/>
              </a:p>
              <a:p>
                <a:r>
                  <a:rPr lang="fa-IR" dirty="0"/>
                  <a:t>در سیستم های هگزاگونال اتمی که در مرکز قرار می گیرند سهم آن </a:t>
                </a:r>
                <a14:m>
                  <m:oMath xmlns:m="http://schemas.openxmlformats.org/officeDocument/2006/math">
                    <m:r>
                      <a:rPr lang="fa-IR">
                        <a:latin typeface="Cambria Math"/>
                      </a:rPr>
                      <m:t>۱</m:t>
                    </m:r>
                  </m:oMath>
                </a14:m>
                <a:r>
                  <a:rPr lang="fa-IR" dirty="0"/>
                  <a:t>است.</a:t>
                </a:r>
                <a:endParaRPr lang="en-US" dirty="0"/>
              </a:p>
              <a:p>
                <a:r>
                  <a:rPr lang="fa-IR" dirty="0"/>
                  <a:t>در سیستم های هگزاگونال اتمی که در روی یال قرار می گیرند سهم آن </a:t>
                </a:r>
                <a14:m>
                  <m:oMath xmlns:m="http://schemas.openxmlformats.org/officeDocument/2006/math">
                    <m:f>
                      <m:fPr>
                        <m:ctrlPr>
                          <a:rPr lang="en-US" i="1">
                            <a:latin typeface="Cambria Math" panose="02040503050406030204" pitchFamily="18" charset="0"/>
                          </a:rPr>
                        </m:ctrlPr>
                      </m:fPr>
                      <m:num>
                        <m:r>
                          <a:rPr lang="fa-IR">
                            <a:latin typeface="Cambria Math"/>
                          </a:rPr>
                          <m:t>۱</m:t>
                        </m:r>
                      </m:num>
                      <m:den>
                        <m:r>
                          <a:rPr lang="fa-IR">
                            <a:latin typeface="Cambria Math"/>
                          </a:rPr>
                          <m:t>۳</m:t>
                        </m:r>
                      </m:den>
                    </m:f>
                  </m:oMath>
                </a14:m>
                <a:r>
                  <a:rPr lang="fa-IR" dirty="0"/>
                  <a:t> است</a:t>
                </a:r>
                <a:r>
                  <a:rPr lang="fa-IR" dirty="0" smtClean="0"/>
                  <a:t>.</a:t>
                </a:r>
              </a:p>
              <a:p>
                <a:r>
                  <a:rPr lang="fa-IR" dirty="0"/>
                  <a:t>سیستم های هگزاگونال </a:t>
                </a:r>
                <a:r>
                  <a:rPr lang="en-US" dirty="0"/>
                  <a:t>packing</a:t>
                </a:r>
                <a:r>
                  <a:rPr lang="fa-IR" dirty="0"/>
                  <a:t> می تواند دارای ۲ نوع آرایش باشد:</a:t>
                </a:r>
                <a:endParaRPr lang="en-US" dirty="0"/>
              </a:p>
              <a:p>
                <a:pPr marL="342900" lvl="0" indent="-342900">
                  <a:buFont typeface="+mj-lt"/>
                  <a:buAutoNum type="arabicPeriod"/>
                </a:pPr>
                <a:r>
                  <a:rPr lang="en-US" dirty="0" err="1"/>
                  <a:t>Ab</a:t>
                </a:r>
                <a:r>
                  <a:rPr lang="en-US" dirty="0"/>
                  <a:t> layer</a:t>
                </a:r>
                <a:r>
                  <a:rPr lang="fa-IR" dirty="0"/>
                  <a:t> مثل هگزاگونال </a:t>
                </a:r>
                <a:endParaRPr lang="en-US" dirty="0"/>
              </a:p>
              <a:p>
                <a:pPr marL="342900" lvl="0" indent="-342900" algn="justLow">
                  <a:buFont typeface="+mj-lt"/>
                  <a:buAutoNum type="arabicPeriod"/>
                </a:pPr>
                <a:r>
                  <a:rPr lang="en-US" dirty="0" err="1"/>
                  <a:t>Abc</a:t>
                </a:r>
                <a:r>
                  <a:rPr lang="en-US" dirty="0"/>
                  <a:t> layer</a:t>
                </a:r>
                <a:r>
                  <a:rPr lang="fa-IR" dirty="0"/>
                  <a:t> مثل مکعبی مرکز وجوه پر حفره ۴ وجهی = یک حفره ۴ وجهی از قرارگرفتن یک کره در فضای خالی بین ۳ کره که با یکدیگر مماس و تشکیل یک مثلث را داده اند به دست می </a:t>
                </a:r>
                <a:r>
                  <a:rPr lang="fa-IR" dirty="0" smtClean="0"/>
                  <a:t>آید</a:t>
                </a:r>
                <a:endParaRPr lang="fa-IR"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rotWithShape="1">
                <a:blip r:embed="rId2"/>
                <a:stretch>
                  <a:fillRect l="-1263" r="-491"/>
                </a:stretch>
              </a:blipFill>
            </p:spPr>
            <p:txBody>
              <a:bodyPr/>
              <a:lstStyle/>
              <a:p>
                <a:r>
                  <a:rPr lang="fa-IR">
                    <a:noFill/>
                  </a:rPr>
                  <a:t> </a:t>
                </a:r>
              </a:p>
            </p:txBody>
          </p:sp>
        </mc:Fallback>
      </mc:AlternateContent>
      <p:pic>
        <p:nvPicPr>
          <p:cNvPr id="3074" name="Picture 2" descr="C:\Users\Mohammad Hossein\Desktop\photo_۲۰۱۹-۰۱r-۰۳_۲۲-۳۶-۲۱.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818384"/>
            <a:ext cx="1500151" cy="2636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81865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1" y="1581150"/>
            <a:ext cx="7696200" cy="3429000"/>
          </a:xfrm>
        </p:spPr>
        <p:txBody>
          <a:bodyPr>
            <a:normAutofit/>
          </a:bodyPr>
          <a:lstStyle/>
          <a:p>
            <a:pPr marL="68580" indent="0" algn="justLow">
              <a:buNone/>
            </a:pPr>
            <a:endParaRPr lang="fa-IR" dirty="0" smtClean="0"/>
          </a:p>
          <a:p>
            <a:pPr algn="justLow"/>
            <a:r>
              <a:rPr lang="fa-IR" dirty="0" smtClean="0"/>
              <a:t>یک </a:t>
            </a:r>
            <a:r>
              <a:rPr lang="fa-IR" dirty="0"/>
              <a:t>دایره در پشت مثلث دیگر است در شکل روبرو دو وجه ۴ وجهی گاهی حفره ۴ وجهی را روبه بالا و گاهی روبه پایین </a:t>
            </a:r>
            <a:r>
              <a:rPr lang="fa-IR" dirty="0" smtClean="0"/>
              <a:t>      می </a:t>
            </a:r>
            <a:r>
              <a:rPr lang="fa-IR" dirty="0"/>
              <a:t>گیرند این حفره ها در یک وجه مشترک اند به همین دلیل امکان آن که هر دو به صورت همزمان اشغال شوند وجود ندارد. </a:t>
            </a:r>
            <a:endParaRPr lang="fa-IR" dirty="0" smtClean="0"/>
          </a:p>
          <a:p>
            <a:pPr lvl="0" algn="justLow"/>
            <a:r>
              <a:rPr lang="fa-IR" dirty="0" smtClean="0"/>
              <a:t>در </a:t>
            </a:r>
            <a:r>
              <a:rPr lang="fa-IR" dirty="0"/>
              <a:t>یک آرایش فشرده حاصل از </a:t>
            </a:r>
            <a:r>
              <a:rPr lang="en-US" dirty="0"/>
              <a:t>n</a:t>
            </a:r>
            <a:r>
              <a:rPr lang="fa-IR" dirty="0"/>
              <a:t> کره </a:t>
            </a:r>
            <a:r>
              <a:rPr lang="en-US" dirty="0"/>
              <a:t>2n</a:t>
            </a:r>
            <a:r>
              <a:rPr lang="fa-IR" dirty="0"/>
              <a:t> حفره ۴ وجهی وجود دارد جنانچه حفره هایی که حفره ۴ وجهی را تشکیل می دهند دارای شعاع </a:t>
            </a:r>
            <a:r>
              <a:rPr lang="en-US" dirty="0"/>
              <a:t>r </a:t>
            </a:r>
            <a:r>
              <a:rPr lang="fa-IR" dirty="0"/>
              <a:t> باشند حفره ۴ وجهی می تواند اتمی که شعاع آن از </a:t>
            </a:r>
            <a:r>
              <a:rPr lang="en-US" dirty="0"/>
              <a:t>0.255r</a:t>
            </a:r>
            <a:r>
              <a:rPr lang="fa-IR" dirty="0"/>
              <a:t> بزرگتر نباشد در خود جای دهد.</a:t>
            </a:r>
            <a:endParaRPr lang="en-US" dirty="0"/>
          </a:p>
          <a:p>
            <a:pPr algn="justLow"/>
            <a:r>
              <a:rPr lang="fa-IR" dirty="0"/>
              <a:t>حفره ۸ وجهی ⇦ یک حفره ۸ وجهی از فاصله بین 2 مثلث مسطح که بصورت ناپوشیده حفره ای بوجود می آید که شکل 6 ضلعی دارد این حفره دارای تقارن ۸ وجهی است. تعداد حفره های 8 وجهی در بلوری که </a:t>
            </a:r>
            <a:r>
              <a:rPr lang="en-US" dirty="0"/>
              <a:t>n</a:t>
            </a:r>
            <a:r>
              <a:rPr lang="fa-IR" dirty="0"/>
              <a:t> کره تشکیل شده برابر با </a:t>
            </a:r>
            <a:r>
              <a:rPr lang="en-US" dirty="0"/>
              <a:t>n</a:t>
            </a:r>
            <a:r>
              <a:rPr lang="fa-IR" dirty="0"/>
              <a:t> می باشد. هر حفره 8 وجهی که از کره هایی با شعاع </a:t>
            </a:r>
            <a:r>
              <a:rPr lang="en-US" dirty="0"/>
              <a:t>r</a:t>
            </a:r>
            <a:r>
              <a:rPr lang="fa-IR" dirty="0"/>
              <a:t> تشکیل شده می تواند کره ای با شعاع </a:t>
            </a:r>
            <a:r>
              <a:rPr lang="en-US" dirty="0"/>
              <a:t>0.414r</a:t>
            </a:r>
            <a:r>
              <a:rPr lang="fa-IR" dirty="0"/>
              <a:t> در خود جای دهد</a:t>
            </a:r>
            <a:endParaRPr lang="en-US" dirty="0"/>
          </a:p>
          <a:p>
            <a:pPr algn="justLow"/>
            <a:endParaRPr lang="fa-IR" dirty="0"/>
          </a:p>
        </p:txBody>
      </p:sp>
      <p:grpSp>
        <p:nvGrpSpPr>
          <p:cNvPr id="14" name="Group 13"/>
          <p:cNvGrpSpPr/>
          <p:nvPr/>
        </p:nvGrpSpPr>
        <p:grpSpPr>
          <a:xfrm>
            <a:off x="621376" y="285750"/>
            <a:ext cx="2807624" cy="1600200"/>
            <a:chOff x="457200" y="346710"/>
            <a:chExt cx="3352800" cy="1767840"/>
          </a:xfrm>
        </p:grpSpPr>
        <p:sp>
          <p:nvSpPr>
            <p:cNvPr id="15" name="Oval 14"/>
            <p:cNvSpPr/>
            <p:nvPr/>
          </p:nvSpPr>
          <p:spPr>
            <a:xfrm>
              <a:off x="457200" y="1047750"/>
              <a:ext cx="990600" cy="9144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6" name="Oval 15"/>
            <p:cNvSpPr/>
            <p:nvPr/>
          </p:nvSpPr>
          <p:spPr>
            <a:xfrm>
              <a:off x="1447800" y="1200150"/>
              <a:ext cx="990600" cy="9144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7" name="Oval 16"/>
            <p:cNvSpPr/>
            <p:nvPr/>
          </p:nvSpPr>
          <p:spPr>
            <a:xfrm>
              <a:off x="1074420" y="346710"/>
              <a:ext cx="990600" cy="9144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cxnSp>
          <p:nvCxnSpPr>
            <p:cNvPr id="18" name="Straight Arrow Connector 17"/>
            <p:cNvCxnSpPr/>
            <p:nvPr/>
          </p:nvCxnSpPr>
          <p:spPr>
            <a:xfrm flipV="1">
              <a:off x="1752600" y="895350"/>
              <a:ext cx="1066800" cy="3429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9" name="Oval 18"/>
            <p:cNvSpPr/>
            <p:nvPr/>
          </p:nvSpPr>
          <p:spPr>
            <a:xfrm>
              <a:off x="2819400" y="350520"/>
              <a:ext cx="990600" cy="9144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20" name="Isosceles Triangle 19"/>
            <p:cNvSpPr/>
            <p:nvPr/>
          </p:nvSpPr>
          <p:spPr>
            <a:xfrm rot="19533045">
              <a:off x="2847049" y="373855"/>
              <a:ext cx="835551" cy="626209"/>
            </a:xfrm>
            <a:prstGeom prst="triangle">
              <a:avLst>
                <a:gd name="adj" fmla="val 49356"/>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grpSp>
    </p:spTree>
    <p:extLst>
      <p:ext uri="{BB962C8B-B14F-4D97-AF65-F5344CB8AC3E}">
        <p14:creationId xmlns:p14="http://schemas.microsoft.com/office/powerpoint/2010/main" val="33399444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fa-IR" dirty="0"/>
              <a:t>انواه جامدات یونی</a:t>
            </a:r>
            <a:r>
              <a:rPr lang="fa-IR" dirty="0" smtClean="0"/>
              <a:t>:</a:t>
            </a:r>
            <a:endParaRPr lang="fa-IR" dirty="0"/>
          </a:p>
        </p:txBody>
      </p:sp>
      <p:sp>
        <p:nvSpPr>
          <p:cNvPr id="2" name="Content Placeholder 1"/>
          <p:cNvSpPr>
            <a:spLocks noGrp="1"/>
          </p:cNvSpPr>
          <p:nvPr>
            <p:ph idx="1"/>
          </p:nvPr>
        </p:nvSpPr>
        <p:spPr/>
        <p:txBody>
          <a:bodyPr/>
          <a:lstStyle/>
          <a:p>
            <a:r>
              <a:rPr lang="fa-IR" dirty="0"/>
              <a:t>1)شبکه </a:t>
            </a:r>
            <a:r>
              <a:rPr lang="en-US" dirty="0"/>
              <a:t>ax</a:t>
            </a:r>
            <a:r>
              <a:rPr lang="fa-IR" dirty="0"/>
              <a:t> چون نسبت کاتیون به آنیون یک است به آن </a:t>
            </a:r>
            <a:r>
              <a:rPr lang="en-US" dirty="0"/>
              <a:t>ax</a:t>
            </a:r>
            <a:r>
              <a:rPr lang="fa-IR" dirty="0"/>
              <a:t>‌ میگویند مثل شبکه های بلوری </a:t>
            </a:r>
            <a:r>
              <a:rPr lang="en-US" dirty="0" err="1"/>
              <a:t>nacl</a:t>
            </a:r>
            <a:r>
              <a:rPr lang="fa-IR" dirty="0"/>
              <a:t> و </a:t>
            </a:r>
            <a:r>
              <a:rPr lang="en-US" dirty="0" err="1"/>
              <a:t>cscl</a:t>
            </a:r>
            <a:r>
              <a:rPr lang="fa-IR" dirty="0"/>
              <a:t> و </a:t>
            </a:r>
            <a:r>
              <a:rPr lang="en-US" dirty="0" err="1"/>
              <a:t>azs</a:t>
            </a:r>
            <a:r>
              <a:rPr lang="en-US" dirty="0"/>
              <a:t> </a:t>
            </a:r>
          </a:p>
          <a:p>
            <a:r>
              <a:rPr lang="fa-IR" dirty="0"/>
              <a:t>در شبکه </a:t>
            </a:r>
            <a:r>
              <a:rPr lang="en-US" dirty="0" err="1"/>
              <a:t>nacl</a:t>
            </a:r>
            <a:r>
              <a:rPr lang="fa-IR" dirty="0"/>
              <a:t> هم کلر و هم سدیم دارای آرایش 8 وجهی هستند </a:t>
            </a:r>
            <a:endParaRPr lang="en-US" dirty="0"/>
          </a:p>
          <a:p>
            <a:r>
              <a:rPr lang="fa-IR" dirty="0"/>
              <a:t>شبکخ بلوری کلر در </a:t>
            </a:r>
            <a:r>
              <a:rPr lang="en-US" dirty="0" err="1"/>
              <a:t>nacl</a:t>
            </a:r>
            <a:r>
              <a:rPr lang="fa-IR" dirty="0"/>
              <a:t> از نوع </a:t>
            </a:r>
            <a:r>
              <a:rPr lang="en-US" dirty="0" err="1"/>
              <a:t>fcc</a:t>
            </a:r>
            <a:r>
              <a:rPr lang="fa-IR" dirty="0"/>
              <a:t>‌ یا مکعبی مرکز وجوه پر است و برای سدیم هم باز هم  </a:t>
            </a:r>
            <a:r>
              <a:rPr lang="en-US" dirty="0" err="1"/>
              <a:t>fcc</a:t>
            </a:r>
            <a:r>
              <a:rPr lang="fa-IR" dirty="0"/>
              <a:t> </a:t>
            </a:r>
            <a:r>
              <a:rPr lang="fa-IR" dirty="0" smtClean="0"/>
              <a:t>است.</a:t>
            </a:r>
          </a:p>
          <a:p>
            <a:pPr marL="0" indent="0">
              <a:buNone/>
            </a:pPr>
            <a:endParaRPr lang="fa-IR" dirty="0"/>
          </a:p>
          <a:p>
            <a:pPr marL="0" indent="0">
              <a:buNone/>
            </a:pPr>
            <a:endParaRPr lang="fa-IR" dirty="0" smtClean="0"/>
          </a:p>
          <a:p>
            <a:pPr marL="0" indent="0">
              <a:buNone/>
            </a:pPr>
            <a:endParaRPr lang="fa-IR" dirty="0"/>
          </a:p>
          <a:p>
            <a:pPr marL="0" indent="0">
              <a:buNone/>
            </a:pPr>
            <a:endParaRPr lang="fa-IR" dirty="0" smtClean="0"/>
          </a:p>
          <a:p>
            <a:pPr marL="0" indent="0">
              <a:buNone/>
            </a:pPr>
            <a:endParaRPr lang="fa-IR" dirty="0"/>
          </a:p>
          <a:p>
            <a:pPr marL="0" indent="0">
              <a:buNone/>
            </a:pPr>
            <a:endParaRPr lang="en-US" dirty="0"/>
          </a:p>
          <a:p>
            <a:endParaRPr lang="fa-IR" dirty="0"/>
          </a:p>
        </p:txBody>
      </p:sp>
      <p:grpSp>
        <p:nvGrpSpPr>
          <p:cNvPr id="18" name="Group 17"/>
          <p:cNvGrpSpPr/>
          <p:nvPr/>
        </p:nvGrpSpPr>
        <p:grpSpPr>
          <a:xfrm>
            <a:off x="1242060" y="3067050"/>
            <a:ext cx="2567940" cy="1257300"/>
            <a:chOff x="76200" y="1847850"/>
            <a:chExt cx="2567940" cy="1257300"/>
          </a:xfrm>
        </p:grpSpPr>
        <p:grpSp>
          <p:nvGrpSpPr>
            <p:cNvPr id="16" name="Group 15"/>
            <p:cNvGrpSpPr/>
            <p:nvPr/>
          </p:nvGrpSpPr>
          <p:grpSpPr>
            <a:xfrm>
              <a:off x="76200" y="1847850"/>
              <a:ext cx="1226820" cy="1257300"/>
              <a:chOff x="76200" y="1847850"/>
              <a:chExt cx="1226820" cy="1257300"/>
            </a:xfrm>
          </p:grpSpPr>
          <p:cxnSp>
            <p:nvCxnSpPr>
              <p:cNvPr id="5" name="Straight Connector 4"/>
              <p:cNvCxnSpPr/>
              <p:nvPr/>
            </p:nvCxnSpPr>
            <p:spPr>
              <a:xfrm>
                <a:off x="685800" y="1962150"/>
                <a:ext cx="0" cy="990600"/>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p:cNvCxnSpPr/>
              <p:nvPr/>
            </p:nvCxnSpPr>
            <p:spPr>
              <a:xfrm>
                <a:off x="304800" y="2038350"/>
                <a:ext cx="838200" cy="83820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p:cNvCxnSpPr/>
              <p:nvPr/>
            </p:nvCxnSpPr>
            <p:spPr>
              <a:xfrm flipH="1">
                <a:off x="228600" y="2152650"/>
                <a:ext cx="914400" cy="533400"/>
              </a:xfrm>
              <a:prstGeom prst="line">
                <a:avLst/>
              </a:prstGeom>
            </p:spPr>
            <p:style>
              <a:lnRef idx="1">
                <a:schemeClr val="dk1"/>
              </a:lnRef>
              <a:fillRef idx="0">
                <a:schemeClr val="dk1"/>
              </a:fillRef>
              <a:effectRef idx="0">
                <a:schemeClr val="dk1"/>
              </a:effectRef>
              <a:fontRef idx="minor">
                <a:schemeClr val="tx1"/>
              </a:fontRef>
            </p:style>
          </p:cxnSp>
          <p:sp>
            <p:nvSpPr>
              <p:cNvPr id="10" name="Multiply 9"/>
              <p:cNvSpPr/>
              <p:nvPr/>
            </p:nvSpPr>
            <p:spPr>
              <a:xfrm>
                <a:off x="1066800" y="2762250"/>
                <a:ext cx="228600" cy="228600"/>
              </a:xfrm>
              <a:prstGeom prst="mathMultiply">
                <a:avLst/>
              </a:prstGeom>
              <a:noFill/>
            </p:spPr>
            <p:style>
              <a:lnRef idx="2">
                <a:schemeClr val="dk1"/>
              </a:lnRef>
              <a:fillRef idx="1">
                <a:schemeClr val="lt1"/>
              </a:fillRef>
              <a:effectRef idx="0">
                <a:schemeClr val="dk1"/>
              </a:effectRef>
              <a:fontRef idx="minor">
                <a:schemeClr val="dk1"/>
              </a:fontRef>
            </p:style>
            <p:txBody>
              <a:bodyPr rtlCol="1" anchor="ctr"/>
              <a:lstStyle/>
              <a:p>
                <a:pPr algn="ctr"/>
                <a:endParaRPr lang="fa-IR"/>
              </a:p>
            </p:txBody>
          </p:sp>
          <p:sp>
            <p:nvSpPr>
              <p:cNvPr id="11" name="Multiply 10"/>
              <p:cNvSpPr/>
              <p:nvPr/>
            </p:nvSpPr>
            <p:spPr>
              <a:xfrm>
                <a:off x="1074420" y="2038350"/>
                <a:ext cx="228600" cy="228600"/>
              </a:xfrm>
              <a:prstGeom prst="mathMultiply">
                <a:avLst/>
              </a:prstGeom>
              <a:noFill/>
            </p:spPr>
            <p:style>
              <a:lnRef idx="2">
                <a:schemeClr val="dk1"/>
              </a:lnRef>
              <a:fillRef idx="1">
                <a:schemeClr val="lt1"/>
              </a:fillRef>
              <a:effectRef idx="0">
                <a:schemeClr val="dk1"/>
              </a:effectRef>
              <a:fontRef idx="minor">
                <a:schemeClr val="dk1"/>
              </a:fontRef>
            </p:style>
            <p:txBody>
              <a:bodyPr rtlCol="1" anchor="ctr"/>
              <a:lstStyle/>
              <a:p>
                <a:pPr algn="ctr"/>
                <a:endParaRPr lang="fa-IR"/>
              </a:p>
            </p:txBody>
          </p:sp>
          <p:sp>
            <p:nvSpPr>
              <p:cNvPr id="12" name="Multiply 11"/>
              <p:cNvSpPr/>
              <p:nvPr/>
            </p:nvSpPr>
            <p:spPr>
              <a:xfrm>
                <a:off x="571500" y="1847850"/>
                <a:ext cx="228600" cy="228600"/>
              </a:xfrm>
              <a:prstGeom prst="mathMultiply">
                <a:avLst/>
              </a:prstGeom>
              <a:noFill/>
            </p:spPr>
            <p:style>
              <a:lnRef idx="2">
                <a:schemeClr val="dk1"/>
              </a:lnRef>
              <a:fillRef idx="1">
                <a:schemeClr val="lt1"/>
              </a:fillRef>
              <a:effectRef idx="0">
                <a:schemeClr val="dk1"/>
              </a:effectRef>
              <a:fontRef idx="minor">
                <a:schemeClr val="dk1"/>
              </a:fontRef>
            </p:style>
            <p:txBody>
              <a:bodyPr rtlCol="1" anchor="ctr"/>
              <a:lstStyle/>
              <a:p>
                <a:pPr algn="ctr"/>
                <a:endParaRPr lang="fa-IR"/>
              </a:p>
            </p:txBody>
          </p:sp>
          <p:sp>
            <p:nvSpPr>
              <p:cNvPr id="13" name="Multiply 12"/>
              <p:cNvSpPr/>
              <p:nvPr/>
            </p:nvSpPr>
            <p:spPr>
              <a:xfrm>
                <a:off x="190500" y="1924050"/>
                <a:ext cx="228600" cy="228600"/>
              </a:xfrm>
              <a:prstGeom prst="mathMultiply">
                <a:avLst/>
              </a:prstGeom>
              <a:noFill/>
            </p:spPr>
            <p:style>
              <a:lnRef idx="2">
                <a:schemeClr val="dk1"/>
              </a:lnRef>
              <a:fillRef idx="1">
                <a:schemeClr val="lt1"/>
              </a:fillRef>
              <a:effectRef idx="0">
                <a:schemeClr val="dk1"/>
              </a:effectRef>
              <a:fontRef idx="minor">
                <a:schemeClr val="dk1"/>
              </a:fontRef>
            </p:style>
            <p:txBody>
              <a:bodyPr rtlCol="1" anchor="ctr"/>
              <a:lstStyle/>
              <a:p>
                <a:pPr algn="ctr"/>
                <a:endParaRPr lang="fa-IR"/>
              </a:p>
            </p:txBody>
          </p:sp>
          <p:sp>
            <p:nvSpPr>
              <p:cNvPr id="14" name="Multiply 13"/>
              <p:cNvSpPr/>
              <p:nvPr/>
            </p:nvSpPr>
            <p:spPr>
              <a:xfrm>
                <a:off x="76200" y="2571750"/>
                <a:ext cx="228600" cy="228600"/>
              </a:xfrm>
              <a:prstGeom prst="mathMultiply">
                <a:avLst/>
              </a:prstGeom>
              <a:noFill/>
            </p:spPr>
            <p:style>
              <a:lnRef idx="2">
                <a:schemeClr val="dk1"/>
              </a:lnRef>
              <a:fillRef idx="1">
                <a:schemeClr val="lt1"/>
              </a:fillRef>
              <a:effectRef idx="0">
                <a:schemeClr val="dk1"/>
              </a:effectRef>
              <a:fontRef idx="minor">
                <a:schemeClr val="dk1"/>
              </a:fontRef>
            </p:style>
            <p:txBody>
              <a:bodyPr rtlCol="1" anchor="ctr"/>
              <a:lstStyle/>
              <a:p>
                <a:pPr algn="ctr"/>
                <a:endParaRPr lang="fa-IR"/>
              </a:p>
            </p:txBody>
          </p:sp>
          <p:sp>
            <p:nvSpPr>
              <p:cNvPr id="15" name="Multiply 14"/>
              <p:cNvSpPr/>
              <p:nvPr/>
            </p:nvSpPr>
            <p:spPr>
              <a:xfrm>
                <a:off x="571500" y="2876550"/>
                <a:ext cx="228600" cy="228600"/>
              </a:xfrm>
              <a:prstGeom prst="mathMultiply">
                <a:avLst/>
              </a:prstGeom>
              <a:noFill/>
            </p:spPr>
            <p:style>
              <a:lnRef idx="2">
                <a:schemeClr val="dk1"/>
              </a:lnRef>
              <a:fillRef idx="1">
                <a:schemeClr val="lt1"/>
              </a:fillRef>
              <a:effectRef idx="0">
                <a:schemeClr val="dk1"/>
              </a:effectRef>
              <a:fontRef idx="minor">
                <a:schemeClr val="dk1"/>
              </a:fontRef>
            </p:style>
            <p:txBody>
              <a:bodyPr rtlCol="1" anchor="ctr"/>
              <a:lstStyle/>
              <a:p>
                <a:pPr algn="ctr"/>
                <a:endParaRPr lang="fa-IR"/>
              </a:p>
            </p:txBody>
          </p:sp>
        </p:grpSp>
        <p:sp>
          <p:nvSpPr>
            <p:cNvPr id="17" name="TextBox 16"/>
            <p:cNvSpPr txBox="1"/>
            <p:nvPr/>
          </p:nvSpPr>
          <p:spPr>
            <a:xfrm>
              <a:off x="1074420" y="2316718"/>
              <a:ext cx="1569720" cy="338554"/>
            </a:xfrm>
            <a:prstGeom prst="rect">
              <a:avLst/>
            </a:prstGeom>
            <a:noFill/>
          </p:spPr>
          <p:txBody>
            <a:bodyPr wrap="square" rtlCol="1">
              <a:spAutoFit/>
            </a:bodyPr>
            <a:lstStyle/>
            <a:p>
              <a:pPr algn="ctr"/>
              <a:r>
                <a:rPr lang="fa-IR" sz="1600" dirty="0" smtClean="0"/>
                <a:t>آرایش 8 وجهی</a:t>
              </a:r>
              <a:endParaRPr lang="fa-IR" sz="1600" dirty="0"/>
            </a:p>
          </p:txBody>
        </p:sp>
      </p:grpSp>
      <p:grpSp>
        <p:nvGrpSpPr>
          <p:cNvPr id="25" name="Group 24"/>
          <p:cNvGrpSpPr/>
          <p:nvPr/>
        </p:nvGrpSpPr>
        <p:grpSpPr>
          <a:xfrm>
            <a:off x="3962400" y="2571750"/>
            <a:ext cx="4495800" cy="1028700"/>
            <a:chOff x="4419600" y="2076450"/>
            <a:chExt cx="4495800" cy="1028700"/>
          </a:xfrm>
        </p:grpSpPr>
        <p:grpSp>
          <p:nvGrpSpPr>
            <p:cNvPr id="23" name="Group 22"/>
            <p:cNvGrpSpPr/>
            <p:nvPr/>
          </p:nvGrpSpPr>
          <p:grpSpPr>
            <a:xfrm>
              <a:off x="6629400" y="2076450"/>
              <a:ext cx="2286000" cy="1028700"/>
              <a:chOff x="6629400" y="1962150"/>
              <a:chExt cx="2286000" cy="1028700"/>
            </a:xfrm>
          </p:grpSpPr>
          <p:sp>
            <p:nvSpPr>
              <p:cNvPr id="19" name="TextBox 18"/>
              <p:cNvSpPr txBox="1"/>
              <p:nvPr/>
            </p:nvSpPr>
            <p:spPr>
              <a:xfrm>
                <a:off x="8191500" y="2316718"/>
                <a:ext cx="723900" cy="307777"/>
              </a:xfrm>
              <a:prstGeom prst="rect">
                <a:avLst/>
              </a:prstGeom>
              <a:noFill/>
            </p:spPr>
            <p:txBody>
              <a:bodyPr wrap="square" rtlCol="1">
                <a:spAutoFit/>
              </a:bodyPr>
              <a:lstStyle/>
              <a:p>
                <a:pPr algn="r" rtl="1"/>
                <a:r>
                  <a:rPr lang="fa-IR" sz="1400" dirty="0" smtClean="0"/>
                  <a:t>سهم کلر</a:t>
                </a:r>
                <a:endParaRPr lang="fa-IR" sz="1400" dirty="0"/>
              </a:p>
            </p:txBody>
          </p:sp>
          <p:sp>
            <p:nvSpPr>
              <p:cNvPr id="20" name="Right Brace 19"/>
              <p:cNvSpPr/>
              <p:nvPr/>
            </p:nvSpPr>
            <p:spPr>
              <a:xfrm>
                <a:off x="8077200" y="1962150"/>
                <a:ext cx="228600" cy="1028700"/>
              </a:xfrm>
              <a:prstGeom prst="rightBrace">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fa-IR"/>
              </a:p>
            </p:txBody>
          </p:sp>
          <p:sp>
            <p:nvSpPr>
              <p:cNvPr id="21" name="TextBox 20"/>
              <p:cNvSpPr txBox="1"/>
              <p:nvPr/>
            </p:nvSpPr>
            <p:spPr>
              <a:xfrm>
                <a:off x="6705600" y="2050018"/>
                <a:ext cx="1676400" cy="369332"/>
              </a:xfrm>
              <a:prstGeom prst="rect">
                <a:avLst/>
              </a:prstGeom>
              <a:noFill/>
            </p:spPr>
            <p:txBody>
              <a:bodyPr wrap="square" rtlCol="1">
                <a:spAutoFit/>
              </a:bodyPr>
              <a:lstStyle/>
              <a:p>
                <a:r>
                  <a:rPr lang="fa-IR" dirty="0" smtClean="0"/>
                  <a:t>1=1/8×8راس</a:t>
                </a:r>
                <a:endParaRPr lang="fa-IR" dirty="0"/>
              </a:p>
            </p:txBody>
          </p:sp>
          <p:sp>
            <p:nvSpPr>
              <p:cNvPr id="22" name="TextBox 21"/>
              <p:cNvSpPr txBox="1"/>
              <p:nvPr/>
            </p:nvSpPr>
            <p:spPr>
              <a:xfrm>
                <a:off x="6629400" y="2621518"/>
                <a:ext cx="1524000" cy="369332"/>
              </a:xfrm>
              <a:prstGeom prst="rect">
                <a:avLst/>
              </a:prstGeom>
              <a:noFill/>
            </p:spPr>
            <p:txBody>
              <a:bodyPr wrap="square" rtlCol="1">
                <a:spAutoFit/>
              </a:bodyPr>
              <a:lstStyle/>
              <a:p>
                <a:r>
                  <a:rPr lang="fa-IR" dirty="0" smtClean="0"/>
                  <a:t>3=1/2×6وجه</a:t>
                </a:r>
                <a:endParaRPr lang="fa-IR" dirty="0"/>
              </a:p>
            </p:txBody>
          </p:sp>
        </p:grpSp>
        <p:sp>
          <p:nvSpPr>
            <p:cNvPr id="24" name="TextBox 23"/>
            <p:cNvSpPr txBox="1"/>
            <p:nvPr/>
          </p:nvSpPr>
          <p:spPr>
            <a:xfrm>
              <a:off x="4419600" y="2485995"/>
              <a:ext cx="2514600" cy="307777"/>
            </a:xfrm>
            <a:prstGeom prst="rect">
              <a:avLst/>
            </a:prstGeom>
            <a:noFill/>
          </p:spPr>
          <p:txBody>
            <a:bodyPr wrap="square" rtlCol="1">
              <a:spAutoFit/>
            </a:bodyPr>
            <a:lstStyle/>
            <a:p>
              <a:pPr algn="r"/>
              <a:r>
                <a:rPr lang="fa-IR" sz="1400" dirty="0" smtClean="0"/>
                <a:t>اتم های کلر در سلول واحد 4 تا</a:t>
              </a:r>
              <a:endParaRPr lang="fa-IR" sz="1400" dirty="0"/>
            </a:p>
          </p:txBody>
        </p:sp>
      </p:grpSp>
      <p:grpSp>
        <p:nvGrpSpPr>
          <p:cNvPr id="26" name="Group 25"/>
          <p:cNvGrpSpPr/>
          <p:nvPr/>
        </p:nvGrpSpPr>
        <p:grpSpPr>
          <a:xfrm>
            <a:off x="3581400" y="3829050"/>
            <a:ext cx="5029200" cy="1028700"/>
            <a:chOff x="3886200" y="2076450"/>
            <a:chExt cx="5029200" cy="1028700"/>
          </a:xfrm>
        </p:grpSpPr>
        <p:grpSp>
          <p:nvGrpSpPr>
            <p:cNvPr id="27" name="Group 26"/>
            <p:cNvGrpSpPr/>
            <p:nvPr/>
          </p:nvGrpSpPr>
          <p:grpSpPr>
            <a:xfrm>
              <a:off x="6477000" y="2076450"/>
              <a:ext cx="2438400" cy="1028700"/>
              <a:chOff x="6477000" y="1962150"/>
              <a:chExt cx="2438400" cy="1028700"/>
            </a:xfrm>
          </p:grpSpPr>
          <p:sp>
            <p:nvSpPr>
              <p:cNvPr id="29" name="TextBox 28"/>
              <p:cNvSpPr txBox="1"/>
              <p:nvPr/>
            </p:nvSpPr>
            <p:spPr>
              <a:xfrm>
                <a:off x="8191500" y="2316718"/>
                <a:ext cx="723900" cy="307777"/>
              </a:xfrm>
              <a:prstGeom prst="rect">
                <a:avLst/>
              </a:prstGeom>
              <a:noFill/>
            </p:spPr>
            <p:txBody>
              <a:bodyPr wrap="square" rtlCol="1">
                <a:spAutoFit/>
              </a:bodyPr>
              <a:lstStyle/>
              <a:p>
                <a:pPr algn="r" rtl="1"/>
                <a:r>
                  <a:rPr lang="fa-IR" sz="1400" dirty="0" smtClean="0"/>
                  <a:t>سهم </a:t>
                </a:r>
                <a:r>
                  <a:rPr lang="en-US" sz="1400" dirty="0" smtClean="0"/>
                  <a:t>Na</a:t>
                </a:r>
                <a:endParaRPr lang="fa-IR" sz="1400" dirty="0"/>
              </a:p>
            </p:txBody>
          </p:sp>
          <p:sp>
            <p:nvSpPr>
              <p:cNvPr id="30" name="Right Brace 29"/>
              <p:cNvSpPr/>
              <p:nvPr/>
            </p:nvSpPr>
            <p:spPr>
              <a:xfrm>
                <a:off x="8077200" y="1962150"/>
                <a:ext cx="228600" cy="1028700"/>
              </a:xfrm>
              <a:prstGeom prst="rightBrace">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fa-IR"/>
              </a:p>
            </p:txBody>
          </p:sp>
          <p:sp>
            <p:nvSpPr>
              <p:cNvPr id="31" name="TextBox 30"/>
              <p:cNvSpPr txBox="1"/>
              <p:nvPr/>
            </p:nvSpPr>
            <p:spPr>
              <a:xfrm>
                <a:off x="6477000" y="2050018"/>
                <a:ext cx="1676400" cy="369332"/>
              </a:xfrm>
              <a:prstGeom prst="rect">
                <a:avLst/>
              </a:prstGeom>
              <a:noFill/>
            </p:spPr>
            <p:txBody>
              <a:bodyPr wrap="square" rtlCol="1">
                <a:spAutoFit/>
              </a:bodyPr>
              <a:lstStyle/>
              <a:p>
                <a:r>
                  <a:rPr lang="fa-IR" dirty="0" smtClean="0"/>
                  <a:t>3=1/4×12مرکز</a:t>
                </a:r>
                <a:endParaRPr lang="fa-IR" dirty="0"/>
              </a:p>
            </p:txBody>
          </p:sp>
          <p:sp>
            <p:nvSpPr>
              <p:cNvPr id="32" name="TextBox 31"/>
              <p:cNvSpPr txBox="1"/>
              <p:nvPr/>
            </p:nvSpPr>
            <p:spPr>
              <a:xfrm>
                <a:off x="6873240" y="2621518"/>
                <a:ext cx="1524000" cy="369332"/>
              </a:xfrm>
              <a:prstGeom prst="rect">
                <a:avLst/>
              </a:prstGeom>
              <a:noFill/>
            </p:spPr>
            <p:txBody>
              <a:bodyPr wrap="square" rtlCol="1">
                <a:spAutoFit/>
              </a:bodyPr>
              <a:lstStyle/>
              <a:p>
                <a:r>
                  <a:rPr lang="fa-IR" dirty="0" smtClean="0"/>
                  <a:t>1=1×1مرکز</a:t>
                </a:r>
                <a:endParaRPr lang="fa-IR" dirty="0"/>
              </a:p>
            </p:txBody>
          </p:sp>
        </p:grpSp>
        <p:sp>
          <p:nvSpPr>
            <p:cNvPr id="28" name="TextBox 27"/>
            <p:cNvSpPr txBox="1"/>
            <p:nvPr/>
          </p:nvSpPr>
          <p:spPr>
            <a:xfrm>
              <a:off x="3886200" y="2485995"/>
              <a:ext cx="2514600" cy="307777"/>
            </a:xfrm>
            <a:prstGeom prst="rect">
              <a:avLst/>
            </a:prstGeom>
            <a:noFill/>
          </p:spPr>
          <p:txBody>
            <a:bodyPr wrap="square" rtlCol="1">
              <a:spAutoFit/>
            </a:bodyPr>
            <a:lstStyle/>
            <a:p>
              <a:pPr algn="r"/>
              <a:r>
                <a:rPr lang="fa-IR" sz="1400" dirty="0" smtClean="0"/>
                <a:t>اتم های سدیم  در سلول واحد 4 تا</a:t>
              </a:r>
              <a:endParaRPr lang="fa-IR" sz="1400" dirty="0"/>
            </a:p>
          </p:txBody>
        </p:sp>
      </p:grpSp>
    </p:spTree>
    <p:extLst>
      <p:ext uri="{BB962C8B-B14F-4D97-AF65-F5344CB8AC3E}">
        <p14:creationId xmlns:p14="http://schemas.microsoft.com/office/powerpoint/2010/main" val="16368177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a:xfrm>
                <a:off x="685801" y="742950"/>
                <a:ext cx="7696200" cy="4038601"/>
              </a:xfrm>
            </p:spPr>
            <p:txBody>
              <a:bodyPr/>
              <a:lstStyle/>
              <a:p>
                <a:r>
                  <a:rPr lang="fa-IR" dirty="0"/>
                  <a:t>اگر بخواهیم </a:t>
                </a:r>
                <a:r>
                  <a:rPr lang="en-US" dirty="0" err="1"/>
                  <a:t>nacl</a:t>
                </a:r>
                <a:r>
                  <a:rPr lang="fa-IR" dirty="0"/>
                  <a:t> را برحسب تعداد اتم ها در سلول واحد بنویسیم به صورت </a:t>
                </a:r>
                <a14:m>
                  <m:oMath xmlns:m="http://schemas.openxmlformats.org/officeDocument/2006/math">
                    <m:sSub>
                      <m:sSubPr>
                        <m:ctrlPr>
                          <a:rPr lang="en-US" i="1">
                            <a:latin typeface="Cambria Math" panose="02040503050406030204" pitchFamily="18" charset="0"/>
                          </a:rPr>
                        </m:ctrlPr>
                      </m:sSubPr>
                      <m:e>
                        <m:r>
                          <a:rPr lang="en-US" i="1">
                            <a:latin typeface="Cambria Math"/>
                          </a:rPr>
                          <m:t>𝑛𝑎</m:t>
                        </m:r>
                      </m:e>
                      <m:sub>
                        <m:r>
                          <a:rPr lang="en-US" i="1">
                            <a:latin typeface="Cambria Math"/>
                          </a:rPr>
                          <m:t>4</m:t>
                        </m:r>
                      </m:sub>
                    </m:sSub>
                    <m:sSub>
                      <m:sSubPr>
                        <m:ctrlPr>
                          <a:rPr lang="en-US" i="1">
                            <a:latin typeface="Cambria Math" panose="02040503050406030204" pitchFamily="18" charset="0"/>
                          </a:rPr>
                        </m:ctrlPr>
                      </m:sSubPr>
                      <m:e>
                        <m:r>
                          <a:rPr lang="en-US" i="1">
                            <a:latin typeface="Cambria Math"/>
                          </a:rPr>
                          <m:t>𝑐𝑙</m:t>
                        </m:r>
                      </m:e>
                      <m:sub>
                        <m:r>
                          <a:rPr lang="en-US" i="1">
                            <a:latin typeface="Cambria Math"/>
                          </a:rPr>
                          <m:t>4</m:t>
                        </m:r>
                      </m:sub>
                    </m:sSub>
                  </m:oMath>
                </a14:m>
                <a:r>
                  <a:rPr lang="fa-IR" dirty="0"/>
                  <a:t> نوشته می شوند.</a:t>
                </a:r>
                <a:endParaRPr lang="en-US" dirty="0"/>
              </a:p>
              <a:p>
                <a:r>
                  <a:rPr lang="fa-IR" dirty="0"/>
                  <a:t>ولی اگر بر حسب آرایش کاتیونی و آنیونی بخواهیم بنویسیم به صورت </a:t>
                </a:r>
                <a14:m>
                  <m:oMath xmlns:m="http://schemas.openxmlformats.org/officeDocument/2006/math">
                    <m:sSub>
                      <m:sSubPr>
                        <m:ctrlPr>
                          <a:rPr lang="en-US" i="1">
                            <a:latin typeface="Cambria Math" panose="02040503050406030204" pitchFamily="18" charset="0"/>
                          </a:rPr>
                        </m:ctrlPr>
                      </m:sSubPr>
                      <m:e>
                        <m:r>
                          <a:rPr lang="en-US" i="1">
                            <a:latin typeface="Cambria Math"/>
                          </a:rPr>
                          <m:t>𝑛𝑎</m:t>
                        </m:r>
                      </m:e>
                      <m:sub>
                        <m:r>
                          <a:rPr lang="en-US" i="1">
                            <a:latin typeface="Cambria Math"/>
                          </a:rPr>
                          <m:t>6</m:t>
                        </m:r>
                      </m:sub>
                    </m:sSub>
                    <m:sSub>
                      <m:sSubPr>
                        <m:ctrlPr>
                          <a:rPr lang="en-US" i="1">
                            <a:latin typeface="Cambria Math" panose="02040503050406030204" pitchFamily="18" charset="0"/>
                          </a:rPr>
                        </m:ctrlPr>
                      </m:sSubPr>
                      <m:e>
                        <m:r>
                          <a:rPr lang="en-US" i="1">
                            <a:latin typeface="Cambria Math"/>
                          </a:rPr>
                          <m:t>𝑐𝑙</m:t>
                        </m:r>
                      </m:e>
                      <m:sub>
                        <m:r>
                          <a:rPr lang="en-US" i="1">
                            <a:latin typeface="Cambria Math"/>
                          </a:rPr>
                          <m:t>6</m:t>
                        </m:r>
                      </m:sub>
                    </m:sSub>
                  </m:oMath>
                </a14:m>
                <a:r>
                  <a:rPr lang="fa-IR" dirty="0"/>
                  <a:t> آن را می نویسیم</a:t>
                </a:r>
                <a:endParaRPr lang="en-US" dirty="0"/>
              </a:p>
              <a:p>
                <a:pPr marL="342900" lvl="0" indent="-342900">
                  <a:buFont typeface="+mj-lt"/>
                  <a:buAutoNum type="arabicPeriod"/>
                </a:pPr>
                <a:r>
                  <a:rPr lang="fa-IR" dirty="0"/>
                  <a:t>تمام هالیدهای </a:t>
                </a:r>
                <a:endParaRPr lang="en-US" dirty="0"/>
              </a:p>
              <a:p>
                <a:pPr marL="342900" lvl="0" indent="-342900">
                  <a:buFont typeface="+mj-lt"/>
                  <a:buAutoNum type="arabicPeriod"/>
                </a:pPr>
                <a:r>
                  <a:rPr lang="fa-IR" dirty="0"/>
                  <a:t>تمام سولفیدها و اکسیدها</a:t>
                </a:r>
                <a:endParaRPr lang="en-US" dirty="0"/>
              </a:p>
              <a:p>
                <a:pPr marL="342900" lvl="0" indent="-342900">
                  <a:buFont typeface="+mj-lt"/>
                  <a:buAutoNum type="arabicPeriod"/>
                </a:pPr>
                <a:r>
                  <a:rPr lang="fa-IR" dirty="0"/>
                  <a:t>هالیدهای نقره</a:t>
                </a:r>
                <a:endParaRPr lang="en-US" dirty="0"/>
              </a:p>
              <a:p>
                <a:r>
                  <a:rPr lang="fa-IR" dirty="0"/>
                  <a:t>ممکن است به ما </a:t>
                </a:r>
                <a:r>
                  <a:rPr lang="en-US" dirty="0" err="1"/>
                  <a:t>nacl</a:t>
                </a:r>
                <a:r>
                  <a:rPr lang="fa-IR" dirty="0"/>
                  <a:t> را ندهند و هر کدام از ترکیبات بالا را به ما بدهد همه ترکیب بالا از دسته </a:t>
                </a:r>
                <a:r>
                  <a:rPr lang="en-US" dirty="0" err="1"/>
                  <a:t>nacl</a:t>
                </a:r>
                <a:r>
                  <a:rPr lang="fa-IR" dirty="0"/>
                  <a:t> هستند (ساختار</a:t>
                </a:r>
                <a:r>
                  <a:rPr lang="en-US" dirty="0"/>
                  <a:t>8-4</a:t>
                </a:r>
                <a:r>
                  <a:rPr lang="fa-IR" dirty="0"/>
                  <a:t>‌ساختار </a:t>
                </a:r>
                <a:r>
                  <a:rPr lang="en-US" dirty="0" err="1"/>
                  <a:t>nacl</a:t>
                </a:r>
                <a:r>
                  <a:rPr lang="fa-IR" dirty="0"/>
                  <a:t> است.</a:t>
                </a:r>
                <a:endParaRPr lang="en-US" dirty="0"/>
              </a:p>
              <a:p>
                <a:r>
                  <a:rPr lang="fa-IR" dirty="0"/>
                  <a:t>حال می خواهیم شبکه </a:t>
                </a:r>
                <a:r>
                  <a:rPr lang="en-US" dirty="0" err="1"/>
                  <a:t>cscl</a:t>
                </a:r>
                <a:r>
                  <a:rPr lang="fa-IR" dirty="0"/>
                  <a:t> را بررسی کنیم که شکل (</a:t>
                </a:r>
                <a:r>
                  <a:rPr lang="en-US" dirty="0"/>
                  <a:t>9-4</a:t>
                </a:r>
                <a:r>
                  <a:rPr lang="fa-IR" dirty="0"/>
                  <a:t>) مربوط به آن است</a:t>
                </a:r>
                <a:endParaRPr lang="en-US" dirty="0"/>
              </a:p>
              <a:p>
                <a:r>
                  <a:rPr lang="fa-IR" dirty="0"/>
                  <a:t>آرایش کاتیون ها و آنیون مکعبی ساده است </a:t>
                </a:r>
                <a:r>
                  <a:rPr lang="fa-IR" dirty="0" smtClean="0"/>
                  <a:t>.</a:t>
                </a:r>
              </a:p>
              <a:p>
                <a:r>
                  <a:rPr lang="fa-IR" dirty="0"/>
                  <a:t>ما </a:t>
                </a:r>
                <a:r>
                  <a:rPr lang="en-US" dirty="0" err="1"/>
                  <a:t>cscl</a:t>
                </a:r>
                <a:r>
                  <a:rPr lang="fa-IR" dirty="0"/>
                  <a:t>‌را می توانیم به صورت </a:t>
                </a:r>
                <a14:m>
                  <m:oMath xmlns:m="http://schemas.openxmlformats.org/officeDocument/2006/math">
                    <m:sSub>
                      <m:sSubPr>
                        <m:ctrlPr>
                          <a:rPr lang="en-US" i="1">
                            <a:latin typeface="Cambria Math" panose="02040503050406030204" pitchFamily="18" charset="0"/>
                          </a:rPr>
                        </m:ctrlPr>
                      </m:sSubPr>
                      <m:e>
                        <m:r>
                          <a:rPr lang="en-US" i="1">
                            <a:latin typeface="Cambria Math"/>
                          </a:rPr>
                          <m:t>𝑐𝑠</m:t>
                        </m:r>
                      </m:e>
                      <m:sub>
                        <m:r>
                          <a:rPr lang="en-US" i="1">
                            <a:latin typeface="Cambria Math"/>
                          </a:rPr>
                          <m:t>4</m:t>
                        </m:r>
                      </m:sub>
                    </m:sSub>
                    <m:sSub>
                      <m:sSubPr>
                        <m:ctrlPr>
                          <a:rPr lang="en-US" i="1">
                            <a:latin typeface="Cambria Math" panose="02040503050406030204" pitchFamily="18" charset="0"/>
                          </a:rPr>
                        </m:ctrlPr>
                      </m:sSubPr>
                      <m:e>
                        <m:r>
                          <a:rPr lang="en-US" i="1">
                            <a:latin typeface="Cambria Math"/>
                          </a:rPr>
                          <m:t>𝑐𝑙</m:t>
                        </m:r>
                      </m:e>
                      <m:sub>
                        <m:r>
                          <a:rPr lang="en-US" i="1">
                            <a:latin typeface="Cambria Math"/>
                          </a:rPr>
                          <m:t>8</m:t>
                        </m:r>
                      </m:sub>
                    </m:sSub>
                  </m:oMath>
                </a14:m>
                <a:r>
                  <a:rPr lang="fa-IR" dirty="0"/>
                  <a:t> بنویسیم (بر حسب کاتیون و آنیون</a:t>
                </a:r>
                <a:r>
                  <a:rPr lang="fa-IR" dirty="0" smtClean="0"/>
                  <a:t>)</a:t>
                </a:r>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xfrm>
                <a:off x="685801" y="742950"/>
                <a:ext cx="7696200" cy="4038601"/>
              </a:xfrm>
              <a:blipFill rotWithShape="1">
                <a:blip r:embed="rId2"/>
                <a:stretch>
                  <a:fillRect t="-1360" r="-79"/>
                </a:stretch>
              </a:blipFill>
            </p:spPr>
            <p:txBody>
              <a:bodyPr/>
              <a:lstStyle/>
              <a:p>
                <a:r>
                  <a:rPr lang="fa-IR">
                    <a:noFill/>
                  </a:rPr>
                  <a:t> </a:t>
                </a:r>
              </a:p>
            </p:txBody>
          </p:sp>
        </mc:Fallback>
      </mc:AlternateContent>
    </p:spTree>
    <p:extLst>
      <p:ext uri="{BB962C8B-B14F-4D97-AF65-F5344CB8AC3E}">
        <p14:creationId xmlns:p14="http://schemas.microsoft.com/office/powerpoint/2010/main" val="3434493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a:xfrm>
                <a:off x="685801" y="590550"/>
                <a:ext cx="7696200" cy="3429000"/>
              </a:xfrm>
            </p:spPr>
            <p:txBody>
              <a:bodyPr/>
              <a:lstStyle/>
              <a:p>
                <a:r>
                  <a:rPr lang="fa-IR" dirty="0"/>
                  <a:t>موقعیت های اتم های فلوئور حفره های چهار وجهی شبکه مکعبی است </a:t>
                </a:r>
                <a:endParaRPr lang="en-US" dirty="0"/>
              </a:p>
              <a:p>
                <a:r>
                  <a:rPr lang="fa-IR" dirty="0"/>
                  <a:t>ترکیبات زیر برای شبکه فلوئوریت متبلور می شوند </a:t>
                </a:r>
                <a:endParaRPr lang="en-US" dirty="0"/>
              </a:p>
              <a:p>
                <a:pPr marL="0" indent="0" algn="l" rtl="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a:rPr>
                            <m:t>𝑚𝑓</m:t>
                          </m:r>
                        </m:e>
                        <m:sub>
                          <m:r>
                            <a:rPr lang="en-US" i="1">
                              <a:latin typeface="Cambria Math"/>
                            </a:rPr>
                            <m:t>2</m:t>
                          </m:r>
                        </m:sub>
                      </m:sSub>
                      <m:r>
                        <a:rPr lang="en-US" i="1">
                          <a:latin typeface="Cambria Math"/>
                        </a:rPr>
                        <m:t>(</m:t>
                      </m:r>
                      <m:r>
                        <a:rPr lang="en-US" i="1">
                          <a:latin typeface="Cambria Math"/>
                        </a:rPr>
                        <m:t>𝑚</m:t>
                      </m:r>
                      <m:r>
                        <a:rPr lang="en-US" i="1">
                          <a:latin typeface="Cambria Math"/>
                        </a:rPr>
                        <m:t>=</m:t>
                      </m:r>
                      <m:r>
                        <a:rPr lang="en-US" i="1">
                          <a:latin typeface="Cambria Math"/>
                        </a:rPr>
                        <m:t>𝑐𝑎</m:t>
                      </m:r>
                      <m:r>
                        <a:rPr lang="en-US" i="1">
                          <a:latin typeface="Cambria Math"/>
                        </a:rPr>
                        <m:t>.</m:t>
                      </m:r>
                      <m:r>
                        <a:rPr lang="en-US" i="1">
                          <a:latin typeface="Cambria Math"/>
                        </a:rPr>
                        <m:t>𝑠𝑟</m:t>
                      </m:r>
                      <m:r>
                        <a:rPr lang="en-US" i="1">
                          <a:latin typeface="Cambria Math"/>
                        </a:rPr>
                        <m:t>.</m:t>
                      </m:r>
                      <m:r>
                        <a:rPr lang="en-US" i="1">
                          <a:latin typeface="Cambria Math"/>
                        </a:rPr>
                        <m:t>𝑏𝑎</m:t>
                      </m:r>
                      <m:r>
                        <a:rPr lang="en-US" i="1">
                          <a:latin typeface="Cambria Math"/>
                        </a:rPr>
                        <m:t>.</m:t>
                      </m:r>
                      <m:r>
                        <a:rPr lang="en-US" i="1">
                          <a:latin typeface="Cambria Math"/>
                        </a:rPr>
                        <m:t>𝑐𝑑</m:t>
                      </m:r>
                      <m:r>
                        <a:rPr lang="en-US" i="1">
                          <a:latin typeface="Cambria Math"/>
                        </a:rPr>
                        <m:t>.</m:t>
                      </m:r>
                      <m:r>
                        <a:rPr lang="en-US" i="1">
                          <a:latin typeface="Cambria Math"/>
                        </a:rPr>
                        <m:t>h</m:t>
                      </m:r>
                      <m:r>
                        <a:rPr lang="en-US" i="1">
                          <a:latin typeface="Cambria Math"/>
                        </a:rPr>
                        <m:t>𝑔</m:t>
                      </m:r>
                      <m:r>
                        <a:rPr lang="en-US" i="1">
                          <a:latin typeface="Cambria Math"/>
                        </a:rPr>
                        <m:t>.</m:t>
                      </m:r>
                      <m:r>
                        <a:rPr lang="en-US" i="1">
                          <a:latin typeface="Cambria Math"/>
                        </a:rPr>
                        <m:t>𝑝𝑏</m:t>
                      </m:r>
                      <m:r>
                        <a:rPr lang="en-US" i="1">
                          <a:latin typeface="Cambria Math"/>
                        </a:rPr>
                        <m:t>.</m:t>
                      </m:r>
                      <m:r>
                        <a:rPr lang="en-US" i="1">
                          <a:latin typeface="Cambria Math"/>
                        </a:rPr>
                        <m:t>h</m:t>
                      </m:r>
                      <m:r>
                        <a:rPr lang="en-US" i="1">
                          <a:latin typeface="Cambria Math"/>
                        </a:rPr>
                        <m:t>𝑓</m:t>
                      </m:r>
                      <m:r>
                        <a:rPr lang="en-US" i="1">
                          <a:latin typeface="Cambria Math"/>
                        </a:rPr>
                        <m:t>.</m:t>
                      </m:r>
                      <m:r>
                        <a:rPr lang="en-US" i="1">
                          <a:latin typeface="Cambria Math"/>
                        </a:rPr>
                        <m:t>𝑒𝑢</m:t>
                      </m:r>
                      <m:r>
                        <a:rPr lang="en-US" i="1">
                          <a:latin typeface="Cambria Math"/>
                        </a:rPr>
                        <m:t>)</m:t>
                      </m:r>
                    </m:oMath>
                  </m:oMathPara>
                </a14:m>
                <a:endParaRPr lang="en-US" dirty="0"/>
              </a:p>
              <a:p>
                <a:pPr marL="0" indent="0" algn="l" rtl="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a:rPr>
                            <m:t>𝑚𝑜</m:t>
                          </m:r>
                        </m:e>
                        <m:sub>
                          <m:r>
                            <a:rPr lang="en-US" i="1">
                              <a:latin typeface="Cambria Math"/>
                            </a:rPr>
                            <m:t>2</m:t>
                          </m:r>
                        </m:sub>
                      </m:sSub>
                      <m:d>
                        <m:dPr>
                          <m:ctrlPr>
                            <a:rPr lang="en-US" i="1">
                              <a:latin typeface="Cambria Math" panose="02040503050406030204" pitchFamily="18" charset="0"/>
                            </a:rPr>
                          </m:ctrlPr>
                        </m:dPr>
                        <m:e>
                          <m:r>
                            <a:rPr lang="en-US" i="1">
                              <a:latin typeface="Cambria Math"/>
                            </a:rPr>
                            <m:t>𝑚</m:t>
                          </m:r>
                          <m:r>
                            <a:rPr lang="en-US" i="1">
                              <a:latin typeface="Cambria Math"/>
                            </a:rPr>
                            <m:t>=</m:t>
                          </m:r>
                          <m:r>
                            <a:rPr lang="en-US" i="1">
                              <a:latin typeface="Cambria Math"/>
                            </a:rPr>
                            <m:t>𝑧𝑟</m:t>
                          </m:r>
                          <m:r>
                            <a:rPr lang="en-US" i="1">
                              <a:latin typeface="Cambria Math"/>
                            </a:rPr>
                            <m:t>.</m:t>
                          </m:r>
                          <m:r>
                            <a:rPr lang="en-US" i="1">
                              <a:latin typeface="Cambria Math"/>
                            </a:rPr>
                            <m:t>𝑏𝑖</m:t>
                          </m:r>
                          <m:r>
                            <a:rPr lang="en-US" i="1">
                              <a:latin typeface="Cambria Math"/>
                            </a:rPr>
                            <m:t>.</m:t>
                          </m:r>
                          <m:r>
                            <a:rPr lang="en-US" i="1">
                              <a:latin typeface="Cambria Math"/>
                            </a:rPr>
                            <m:t>𝑐𝑒</m:t>
                          </m:r>
                          <m:r>
                            <a:rPr lang="en-US" i="1">
                              <a:latin typeface="Cambria Math"/>
                            </a:rPr>
                            <m:t>.</m:t>
                          </m:r>
                          <m:r>
                            <a:rPr lang="en-US" i="1">
                              <a:latin typeface="Cambria Math"/>
                            </a:rPr>
                            <m:t>𝑢</m:t>
                          </m:r>
                        </m:e>
                      </m:d>
                    </m:oMath>
                  </m:oMathPara>
                </a14:m>
                <a:endParaRPr lang="en-US" dirty="0"/>
              </a:p>
              <a:p>
                <a:pPr marL="0" indent="0" algn="l" rtl="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a:rPr>
                            <m:t>𝑚</m:t>
                          </m:r>
                          <m:r>
                            <a:rPr lang="en-US" i="1">
                              <a:latin typeface="Cambria Math"/>
                            </a:rPr>
                            <m:t>h</m:t>
                          </m:r>
                        </m:e>
                        <m:sub>
                          <m:r>
                            <a:rPr lang="en-US" i="1">
                              <a:latin typeface="Cambria Math"/>
                            </a:rPr>
                            <m:t>2</m:t>
                          </m:r>
                        </m:sub>
                      </m:sSub>
                      <m:d>
                        <m:dPr>
                          <m:ctrlPr>
                            <a:rPr lang="en-US" i="1">
                              <a:latin typeface="Cambria Math" panose="02040503050406030204" pitchFamily="18" charset="0"/>
                            </a:rPr>
                          </m:ctrlPr>
                        </m:dPr>
                        <m:e>
                          <m:r>
                            <a:rPr lang="en-US" i="1">
                              <a:latin typeface="Cambria Math"/>
                            </a:rPr>
                            <m:t>𝑚</m:t>
                          </m:r>
                          <m:r>
                            <a:rPr lang="en-US" i="1">
                              <a:latin typeface="Cambria Math"/>
                            </a:rPr>
                            <m:t>=</m:t>
                          </m:r>
                          <m:r>
                            <a:rPr lang="en-US" i="1">
                              <a:latin typeface="Cambria Math"/>
                            </a:rPr>
                            <m:t>𝑡𝑖</m:t>
                          </m:r>
                          <m:r>
                            <a:rPr lang="en-US" i="1">
                              <a:latin typeface="Cambria Math"/>
                            </a:rPr>
                            <m:t>.</m:t>
                          </m:r>
                          <m:r>
                            <a:rPr lang="en-US" i="1">
                              <a:latin typeface="Cambria Math"/>
                            </a:rPr>
                            <m:t>𝑐𝑟</m:t>
                          </m:r>
                          <m:r>
                            <a:rPr lang="en-US" i="1">
                              <a:latin typeface="Cambria Math"/>
                            </a:rPr>
                            <m:t>.</m:t>
                          </m:r>
                          <m:r>
                            <a:rPr lang="en-US" i="1">
                              <a:latin typeface="Cambria Math"/>
                            </a:rPr>
                            <m:t>𝑙𝑎</m:t>
                          </m:r>
                          <m:r>
                            <a:rPr lang="en-US" i="1">
                              <a:latin typeface="Cambria Math"/>
                            </a:rPr>
                            <m:t>.</m:t>
                          </m:r>
                          <m:r>
                            <a:rPr lang="en-US" i="1">
                              <a:latin typeface="Cambria Math"/>
                            </a:rPr>
                            <m:t>𝑒𝑟</m:t>
                          </m:r>
                          <m:r>
                            <a:rPr lang="en-US" i="1">
                              <a:latin typeface="Cambria Math"/>
                            </a:rPr>
                            <m:t>.</m:t>
                          </m:r>
                          <m:r>
                            <a:rPr lang="en-US" i="1">
                              <a:latin typeface="Cambria Math"/>
                            </a:rPr>
                            <m:t>𝑔𝑑</m:t>
                          </m:r>
                        </m:e>
                      </m:d>
                    </m:oMath>
                  </m:oMathPara>
                </a14:m>
                <a:endParaRPr lang="en-US" dirty="0"/>
              </a:p>
              <a:p>
                <a:r>
                  <a:rPr lang="fa-IR" dirty="0"/>
                  <a:t>شبکه آنتی فلوئوریت شکل (10-4) قسمت(ب) شبکه این شکل به صورت </a:t>
                </a:r>
                <a14:m>
                  <m:oMath xmlns:m="http://schemas.openxmlformats.org/officeDocument/2006/math">
                    <m:sSub>
                      <m:sSubPr>
                        <m:ctrlPr>
                          <a:rPr lang="en-US" i="1">
                            <a:latin typeface="Cambria Math" panose="02040503050406030204" pitchFamily="18" charset="0"/>
                          </a:rPr>
                        </m:ctrlPr>
                      </m:sSubPr>
                      <m:e>
                        <m:r>
                          <a:rPr lang="en-US" i="1">
                            <a:latin typeface="Cambria Math"/>
                          </a:rPr>
                          <m:t>𝑛𝑎</m:t>
                        </m:r>
                      </m:e>
                      <m:sub>
                        <m:r>
                          <a:rPr lang="en-US" i="1">
                            <a:latin typeface="Cambria Math"/>
                          </a:rPr>
                          <m:t>2</m:t>
                        </m:r>
                      </m:sub>
                    </m:sSub>
                    <m:r>
                      <a:rPr lang="en-US" i="1">
                        <a:latin typeface="Cambria Math"/>
                      </a:rPr>
                      <m:t>𝑜</m:t>
                    </m:r>
                  </m:oMath>
                </a14:m>
                <a:r>
                  <a:rPr lang="fa-IR" dirty="0"/>
                  <a:t> است که باید 8 کاتیون باشد و 4 آنیون شبکه آنتی فلوئوریت کاملا مانند </a:t>
                </a:r>
                <a:r>
                  <a:rPr lang="fa-IR" dirty="0" smtClean="0"/>
                  <a:t>فلوئوریت </a:t>
                </a:r>
                <a:r>
                  <a:rPr lang="fa-IR" dirty="0"/>
                  <a:t>است فقط جای کاتیون و آنیون عوض شده است </a:t>
                </a:r>
                <a:r>
                  <a:rPr lang="fa-IR" dirty="0" smtClean="0"/>
                  <a:t>.</a:t>
                </a:r>
              </a:p>
              <a:p>
                <a:endParaRPr lang="fa-IR" dirty="0"/>
              </a:p>
              <a:p>
                <a:endParaRPr lang="fa-IR" dirty="0" smtClean="0"/>
              </a:p>
              <a:p>
                <a:endParaRPr lang="fa-IR" dirty="0"/>
              </a:p>
              <a:p>
                <a:endParaRPr lang="fa-IR" dirty="0" smtClean="0"/>
              </a:p>
              <a:p>
                <a:pPr marL="0" indent="0">
                  <a:buNone/>
                </a:pPr>
                <a:endParaRPr lang="fa-IR"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xfrm>
                <a:off x="685801" y="590550"/>
                <a:ext cx="7696200" cy="3429000"/>
              </a:xfrm>
              <a:blipFill rotWithShape="1">
                <a:blip r:embed="rId2"/>
                <a:stretch>
                  <a:fillRect t="-178"/>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graphicFrame>
            <p:nvGraphicFramePr>
              <p:cNvPr id="4" name="Table 3"/>
              <p:cNvGraphicFramePr>
                <a:graphicFrameLocks noGrp="1"/>
              </p:cNvGraphicFramePr>
              <p:nvPr>
                <p:extLst>
                  <p:ext uri="{D42A27DB-BD31-4B8C-83A1-F6EECF244321}">
                    <p14:modId xmlns:p14="http://schemas.microsoft.com/office/powerpoint/2010/main" val="3212283762"/>
                  </p:ext>
                </p:extLst>
              </p:nvPr>
            </p:nvGraphicFramePr>
            <p:xfrm>
              <a:off x="152400" y="2876550"/>
              <a:ext cx="3048000" cy="741680"/>
            </p:xfrm>
            <a:graphic>
              <a:graphicData uri="http://schemas.openxmlformats.org/drawingml/2006/table">
                <a:tbl>
                  <a:tblPr rtl="1" firstRow="1" bandRow="1">
                    <a:tableStyleId>{5940675A-B579-460E-94D1-54222C63F5DA}</a:tableStyleId>
                  </a:tblPr>
                  <a:tblGrid>
                    <a:gridCol w="3048000"/>
                  </a:tblGrid>
                  <a:tr h="741680">
                    <a:tc>
                      <a:txBody>
                        <a:bodyPr/>
                        <a:lstStyle/>
                        <a:p>
                          <a:pPr algn="ctr" rtl="0"/>
                          <a14:m>
                            <m:oMath xmlns:m="http://schemas.openxmlformats.org/officeDocument/2006/math">
                              <m:r>
                                <a:rPr lang="en-US" b="0" i="1" smtClean="0">
                                  <a:latin typeface="Cambria Math"/>
                                </a:rPr>
                                <m:t>𝐶𝑁𝑜</m:t>
                              </m:r>
                              <m:r>
                                <a:rPr lang="en-US" b="0" i="1" smtClean="0">
                                  <a:latin typeface="Cambria Math"/>
                                </a:rPr>
                                <m:t>=</m:t>
                              </m:r>
                              <m:r>
                                <a:rPr lang="en-US" b="0" i="1" smtClean="0">
                                  <a:latin typeface="Cambria Math"/>
                                </a:rPr>
                                <m:t>4</m:t>
                              </m:r>
                            </m:oMath>
                          </a14:m>
                          <a:r>
                            <a:rPr lang="en-US" dirty="0" smtClean="0"/>
                            <a:t>     </a:t>
                          </a:r>
                          <a:r>
                            <a:rPr lang="en-US" baseline="0" dirty="0" smtClean="0"/>
                            <a:t> </a:t>
                          </a:r>
                          <a:r>
                            <a:rPr lang="fa-IR" baseline="0" dirty="0" smtClean="0"/>
                            <a:t>تتراهورال</a:t>
                          </a:r>
                          <a:endParaRPr lang="fa-IR" dirty="0"/>
                        </a:p>
                        <a:p>
                          <a:pPr marL="0" marR="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lang="en-US" b="0" i="1" smtClean="0">
                                  <a:latin typeface="Cambria Math"/>
                                </a:rPr>
                                <m:t>𝐶𝑁𝑛𝑎</m:t>
                              </m:r>
                              <m:r>
                                <a:rPr lang="en-US" b="0" i="1" smtClean="0">
                                  <a:latin typeface="Cambria Math"/>
                                </a:rPr>
                                <m:t>=</m:t>
                              </m:r>
                              <m:r>
                                <a:rPr lang="en-US" b="0" i="1" smtClean="0">
                                  <a:latin typeface="Cambria Math"/>
                                </a:rPr>
                                <m:t>8</m:t>
                              </m:r>
                            </m:oMath>
                          </a14:m>
                          <a:r>
                            <a:rPr lang="en-US" dirty="0" smtClean="0"/>
                            <a:t>     </a:t>
                          </a:r>
                          <a:r>
                            <a:rPr lang="en-US" baseline="0" dirty="0" smtClean="0"/>
                            <a:t> </a:t>
                          </a:r>
                          <a:r>
                            <a:rPr lang="fa-IR" baseline="0" dirty="0" smtClean="0"/>
                            <a:t>مکعبی</a:t>
                          </a:r>
                          <a:endParaRPr lang="fa-IR" dirty="0"/>
                        </a:p>
                      </a:txBody>
                      <a:tcPr anchor="ctr">
                        <a:lnL w="12700" cmpd="sng">
                          <a:noFill/>
                        </a:lnL>
                        <a:lnR w="12700" cmpd="sng">
                          <a:noFill/>
                        </a:lnR>
                        <a:lnT w="12700" cmpd="sng">
                          <a:noFill/>
                        </a:lnT>
                        <a:lnB w="12700" cmpd="sng">
                          <a:noFill/>
                        </a:lnB>
                      </a:tcPr>
                    </a:tc>
                  </a:tr>
                </a:tbl>
              </a:graphicData>
            </a:graphic>
          </p:graphicFrame>
        </mc:Choice>
        <mc:Fallback xmlns="">
          <p:graphicFrame>
            <p:nvGraphicFramePr>
              <p:cNvPr id="4" name="Table 3"/>
              <p:cNvGraphicFramePr>
                <a:graphicFrameLocks noGrp="1"/>
              </p:cNvGraphicFramePr>
              <p:nvPr>
                <p:extLst>
                  <p:ext uri="{D42A27DB-BD31-4B8C-83A1-F6EECF244321}">
                    <p14:modId xmlns:p14="http://schemas.microsoft.com/office/powerpoint/2010/main" val="3212283762"/>
                  </p:ext>
                </p:extLst>
              </p:nvPr>
            </p:nvGraphicFramePr>
            <p:xfrm>
              <a:off x="152400" y="2876550"/>
              <a:ext cx="3048000" cy="741680"/>
            </p:xfrm>
            <a:graphic>
              <a:graphicData uri="http://schemas.openxmlformats.org/drawingml/2006/table">
                <a:tbl>
                  <a:tblPr rtl="1" firstRow="1" bandRow="1">
                    <a:tableStyleId>{5940675A-B579-460E-94D1-54222C63F5DA}</a:tableStyleId>
                  </a:tblPr>
                  <a:tblGrid>
                    <a:gridCol w="3048000"/>
                  </a:tblGrid>
                  <a:tr h="741680">
                    <a:tc>
                      <a:txBody>
                        <a:bodyPr/>
                        <a:lstStyle/>
                        <a:p>
                          <a:endParaRPr lang="fa-IR"/>
                        </a:p>
                      </a:txBody>
                      <a:tcPr anchor="ctr">
                        <a:lnL w="12700" cmpd="sng">
                          <a:noFill/>
                        </a:lnL>
                        <a:lnR w="12700" cmpd="sng">
                          <a:noFill/>
                        </a:lnR>
                        <a:lnT w="12700" cmpd="sng">
                          <a:noFill/>
                        </a:lnT>
                        <a:lnB w="12700" cmpd="sng">
                          <a:noFill/>
                        </a:lnB>
                        <a:blipFill rotWithShape="1">
                          <a:blip r:embed="rId3"/>
                          <a:stretch>
                            <a:fillRect t="-820" b="-5738"/>
                          </a:stretch>
                        </a:blipFill>
                      </a:tcPr>
                    </a:tc>
                  </a:tr>
                </a:tbl>
              </a:graphicData>
            </a:graphic>
          </p:graphicFrame>
        </mc:Fallback>
      </mc:AlternateContent>
      <mc:AlternateContent xmlns:mc="http://schemas.openxmlformats.org/markup-compatibility/2006" xmlns:a14="http://schemas.microsoft.com/office/drawing/2010/main">
        <mc:Choice Requires="a14">
          <p:graphicFrame>
            <p:nvGraphicFramePr>
              <p:cNvPr id="5" name="Table 4"/>
              <p:cNvGraphicFramePr>
                <a:graphicFrameLocks noGrp="1"/>
              </p:cNvGraphicFramePr>
              <p:nvPr>
                <p:extLst>
                  <p:ext uri="{D42A27DB-BD31-4B8C-83A1-F6EECF244321}">
                    <p14:modId xmlns:p14="http://schemas.microsoft.com/office/powerpoint/2010/main" val="999304224"/>
                  </p:ext>
                </p:extLst>
              </p:nvPr>
            </p:nvGraphicFramePr>
            <p:xfrm>
              <a:off x="-76200" y="3486150"/>
              <a:ext cx="4572000" cy="1179576"/>
            </p:xfrm>
            <a:graphic>
              <a:graphicData uri="http://schemas.openxmlformats.org/drawingml/2006/table">
                <a:tbl>
                  <a:tblPr rtl="1" firstRow="1" bandRow="1">
                    <a:tableStyleId>{5940675A-B579-460E-94D1-54222C63F5DA}</a:tableStyleId>
                  </a:tblPr>
                  <a:tblGrid>
                    <a:gridCol w="4572000"/>
                  </a:tblGrid>
                  <a:tr h="741680">
                    <a:tc>
                      <a:txBody>
                        <a:bodyPr/>
                        <a:lstStyle/>
                        <a:p>
                          <a:pPr algn="ctr" rtl="0"/>
                          <a14:m>
                            <m:oMathPara xmlns:m="http://schemas.openxmlformats.org/officeDocument/2006/math">
                              <m:oMathParaPr>
                                <m:jc m:val="centerGroup"/>
                              </m:oMathParaPr>
                              <m:oMath xmlns:m="http://schemas.openxmlformats.org/officeDocument/2006/math">
                                <m:r>
                                  <a:rPr lang="en-US" b="0" i="1" smtClean="0">
                                    <a:latin typeface="Cambria Math"/>
                                  </a:rPr>
                                  <m:t>𝑁𝑎</m:t>
                                </m:r>
                                <m:r>
                                  <a:rPr lang="en-US" b="0" i="1" smtClean="0">
                                    <a:latin typeface="Cambria Math"/>
                                  </a:rPr>
                                  <m:t>=</m:t>
                                </m:r>
                                <m:r>
                                  <a:rPr lang="fa-IR" b="0" i="1" smtClean="0">
                                    <a:latin typeface="Cambria Math"/>
                                  </a:rPr>
                                  <m:t>مکعبی</m:t>
                                </m:r>
                                <m:r>
                                  <a:rPr lang="fa-IR" b="0" i="1" smtClean="0">
                                    <a:latin typeface="Cambria Math"/>
                                    <a:ea typeface="Cambria Math"/>
                                  </a:rPr>
                                  <m:t>→</m:t>
                                </m:r>
                                <m:r>
                                  <a:rPr lang="fa-IR" b="0" i="1" smtClean="0">
                                    <a:latin typeface="Cambria Math"/>
                                    <a:ea typeface="Cambria Math"/>
                                  </a:rPr>
                                  <m:t>مرکز</m:t>
                                </m:r>
                                <m:r>
                                  <a:rPr lang="fa-IR" b="0" i="1" smtClean="0">
                                    <a:latin typeface="Cambria Math"/>
                                    <a:ea typeface="Cambria Math"/>
                                  </a:rPr>
                                  <m:t>8</m:t>
                                </m:r>
                                <m:r>
                                  <a:rPr lang="fa-IR" b="0" i="1" smtClean="0">
                                    <a:latin typeface="Cambria Math"/>
                                    <a:ea typeface="Cambria Math"/>
                                  </a:rPr>
                                  <m:t>×</m:t>
                                </m:r>
                                <m:r>
                                  <a:rPr lang="fa-IR" b="0" i="1" smtClean="0">
                                    <a:latin typeface="Cambria Math"/>
                                    <a:ea typeface="Cambria Math"/>
                                  </a:rPr>
                                  <m:t>1</m:t>
                                </m:r>
                                <m:r>
                                  <a:rPr lang="fa-IR" b="0" i="1" smtClean="0">
                                    <a:latin typeface="Cambria Math"/>
                                    <a:ea typeface="Cambria Math"/>
                                  </a:rPr>
                                  <m:t>=</m:t>
                                </m:r>
                                <m:r>
                                  <a:rPr lang="fa-IR" b="0" i="1" smtClean="0">
                                    <a:latin typeface="Cambria Math"/>
                                    <a:ea typeface="Cambria Math"/>
                                  </a:rPr>
                                  <m:t>8</m:t>
                                </m:r>
                              </m:oMath>
                            </m:oMathPara>
                          </a14:m>
                          <a:endParaRPr lang="fa-IR" b="0" dirty="0" smtClean="0">
                            <a:ea typeface="Cambria Math"/>
                          </a:endParaRPr>
                        </a:p>
                        <a:p>
                          <a:pPr algn="ctr" rtl="0"/>
                          <a:r>
                            <a:rPr lang="en-US" dirty="0" smtClean="0"/>
                            <a:t>O-</a:t>
                          </a:r>
                          <a:r>
                            <a:rPr lang="en-US" dirty="0" err="1" smtClean="0"/>
                            <a:t>Fcc</a:t>
                          </a:r>
                          <a:r>
                            <a:rPr lang="en-US" dirty="0" smtClean="0">
                              <a:sym typeface="ZapfDingbats BT"/>
                            </a:rPr>
                            <a:t></a:t>
                          </a:r>
                          <a:r>
                            <a:rPr lang="fa-IR" dirty="0" smtClean="0">
                              <a:sym typeface="ZapfDingbats BT"/>
                            </a:rPr>
                            <a:t> </a:t>
                          </a:r>
                          <a14:m>
                            <m:oMath xmlns:m="http://schemas.openxmlformats.org/officeDocument/2006/math">
                              <m:r>
                                <a:rPr lang="fa-IR" b="0" i="1" smtClean="0">
                                  <a:latin typeface="Cambria Math"/>
                                  <a:sym typeface="ZapfDingbats BT"/>
                                </a:rPr>
                                <m:t>8</m:t>
                              </m:r>
                              <m:r>
                                <a:rPr lang="fa-IR" b="0" i="1" smtClean="0">
                                  <a:latin typeface="Cambria Math"/>
                                  <a:ea typeface="Cambria Math"/>
                                  <a:sym typeface="ZapfDingbats BT"/>
                                </a:rPr>
                                <m:t>×</m:t>
                              </m:r>
                              <m:f>
                                <m:fPr>
                                  <m:ctrlPr>
                                    <a:rPr lang="fa-IR" b="0" i="1" smtClean="0">
                                      <a:latin typeface="Cambria Math" panose="02040503050406030204" pitchFamily="18" charset="0"/>
                                      <a:ea typeface="Cambria Math"/>
                                      <a:sym typeface="ZapfDingbats BT"/>
                                    </a:rPr>
                                  </m:ctrlPr>
                                </m:fPr>
                                <m:num>
                                  <m:r>
                                    <a:rPr lang="fa-IR" b="0" i="1" smtClean="0">
                                      <a:latin typeface="Cambria Math"/>
                                      <a:ea typeface="Cambria Math"/>
                                      <a:sym typeface="ZapfDingbats BT"/>
                                    </a:rPr>
                                    <m:t>1</m:t>
                                  </m:r>
                                </m:num>
                                <m:den>
                                  <m:r>
                                    <a:rPr lang="fa-IR" b="0" i="1" smtClean="0">
                                      <a:latin typeface="Cambria Math"/>
                                      <a:ea typeface="Cambria Math"/>
                                      <a:sym typeface="ZapfDingbats BT"/>
                                    </a:rPr>
                                    <m:t>8</m:t>
                                  </m:r>
                                </m:den>
                              </m:f>
                              <m:r>
                                <a:rPr lang="fa-IR" b="0" i="1" smtClean="0">
                                  <a:latin typeface="Cambria Math"/>
                                  <a:ea typeface="Cambria Math"/>
                                  <a:sym typeface="ZapfDingbats BT"/>
                                </a:rPr>
                                <m:t>=</m:t>
                              </m:r>
                              <m:r>
                                <a:rPr lang="fa-IR" b="0" i="1" smtClean="0">
                                  <a:latin typeface="Cambria Math"/>
                                  <a:ea typeface="Cambria Math"/>
                                  <a:sym typeface="ZapfDingbats BT"/>
                                </a:rPr>
                                <m:t>1</m:t>
                              </m:r>
                            </m:oMath>
                          </a14:m>
                          <a:r>
                            <a:rPr lang="fa-IR" dirty="0" smtClean="0">
                              <a:sym typeface="ZapfDingbats BT"/>
                            </a:rPr>
                            <a:t>   راس</a:t>
                          </a:r>
                        </a:p>
                        <a:p>
                          <a:pPr algn="ctr" rtl="0"/>
                          <a:r>
                            <a:rPr lang="en-US" dirty="0" smtClean="0">
                              <a:sym typeface="ZapfDingbats BT"/>
                            </a:rPr>
                            <a:t>               </a:t>
                          </a:r>
                          <a:r>
                            <a:rPr lang="fa-IR" dirty="0" smtClean="0">
                              <a:sym typeface="ZapfDingbats BT"/>
                            </a:rPr>
                            <a:t> </a:t>
                          </a:r>
                          <a14:m>
                            <m:oMath xmlns:m="http://schemas.openxmlformats.org/officeDocument/2006/math">
                              <m:r>
                                <a:rPr lang="fa-IR" b="0" i="1" smtClean="0">
                                  <a:latin typeface="Cambria Math"/>
                                  <a:sym typeface="ZapfDingbats BT"/>
                                </a:rPr>
                                <m:t>6</m:t>
                              </m:r>
                              <m:r>
                                <a:rPr lang="fa-IR" b="0" i="1" smtClean="0">
                                  <a:latin typeface="Cambria Math"/>
                                  <a:ea typeface="Cambria Math"/>
                                  <a:sym typeface="ZapfDingbats BT"/>
                                </a:rPr>
                                <m:t>×</m:t>
                              </m:r>
                              <m:f>
                                <m:fPr>
                                  <m:ctrlPr>
                                    <a:rPr lang="fa-IR" b="0" i="1" smtClean="0">
                                      <a:latin typeface="Cambria Math" panose="02040503050406030204" pitchFamily="18" charset="0"/>
                                      <a:ea typeface="Cambria Math"/>
                                      <a:sym typeface="ZapfDingbats BT"/>
                                    </a:rPr>
                                  </m:ctrlPr>
                                </m:fPr>
                                <m:num>
                                  <m:r>
                                    <a:rPr lang="fa-IR" b="0" i="1" smtClean="0">
                                      <a:latin typeface="Cambria Math"/>
                                      <a:ea typeface="Cambria Math"/>
                                      <a:sym typeface="ZapfDingbats BT"/>
                                    </a:rPr>
                                    <m:t>1</m:t>
                                  </m:r>
                                </m:num>
                                <m:den>
                                  <m:r>
                                    <a:rPr lang="fa-IR" b="0" i="1" smtClean="0">
                                      <a:latin typeface="Cambria Math"/>
                                      <a:ea typeface="Cambria Math"/>
                                      <a:sym typeface="ZapfDingbats BT"/>
                                    </a:rPr>
                                    <m:t>2</m:t>
                                  </m:r>
                                </m:den>
                              </m:f>
                              <m:r>
                                <a:rPr lang="fa-IR" b="0" i="1" smtClean="0">
                                  <a:latin typeface="Cambria Math"/>
                                  <a:ea typeface="Cambria Math"/>
                                  <a:sym typeface="ZapfDingbats BT"/>
                                </a:rPr>
                                <m:t>=</m:t>
                              </m:r>
                              <m:r>
                                <a:rPr lang="fa-IR" b="0" i="1" smtClean="0">
                                  <a:latin typeface="Cambria Math"/>
                                  <a:ea typeface="Cambria Math"/>
                                  <a:sym typeface="ZapfDingbats BT"/>
                                </a:rPr>
                                <m:t>3</m:t>
                              </m:r>
                            </m:oMath>
                          </a14:m>
                          <a:r>
                            <a:rPr lang="fa-IR" dirty="0" smtClean="0">
                              <a:sym typeface="ZapfDingbats BT"/>
                            </a:rPr>
                            <a:t>   وجه  </a:t>
                          </a:r>
                          <a:endParaRPr lang="fa-IR" dirty="0"/>
                        </a:p>
                      </a:txBody>
                      <a:tcPr anchor="ctr">
                        <a:lnL w="12700" cmpd="sng">
                          <a:noFill/>
                        </a:lnL>
                        <a:lnR w="12700" cmpd="sng">
                          <a:noFill/>
                        </a:lnR>
                        <a:lnT w="12700" cmpd="sng">
                          <a:noFill/>
                        </a:lnT>
                        <a:lnB w="12700" cmpd="sng">
                          <a:noFill/>
                        </a:lnB>
                      </a:tcPr>
                    </a:tc>
                  </a:tr>
                </a:tbl>
              </a:graphicData>
            </a:graphic>
          </p:graphicFrame>
        </mc:Choice>
        <mc:Fallback xmlns="">
          <p:graphicFrame>
            <p:nvGraphicFramePr>
              <p:cNvPr id="5" name="Table 4"/>
              <p:cNvGraphicFramePr>
                <a:graphicFrameLocks noGrp="1"/>
              </p:cNvGraphicFramePr>
              <p:nvPr>
                <p:extLst>
                  <p:ext uri="{D42A27DB-BD31-4B8C-83A1-F6EECF244321}">
                    <p14:modId xmlns:p14="http://schemas.microsoft.com/office/powerpoint/2010/main" val="999304224"/>
                  </p:ext>
                </p:extLst>
              </p:nvPr>
            </p:nvGraphicFramePr>
            <p:xfrm>
              <a:off x="-76200" y="3486150"/>
              <a:ext cx="4572000" cy="1175766"/>
            </p:xfrm>
            <a:graphic>
              <a:graphicData uri="http://schemas.openxmlformats.org/drawingml/2006/table">
                <a:tbl>
                  <a:tblPr rtl="1" firstRow="1" bandRow="1">
                    <a:tableStyleId>{5940675A-B579-460E-94D1-54222C63F5DA}</a:tableStyleId>
                  </a:tblPr>
                  <a:tblGrid>
                    <a:gridCol w="4572000"/>
                  </a:tblGrid>
                  <a:tr h="1175766">
                    <a:tc>
                      <a:txBody>
                        <a:bodyPr/>
                        <a:lstStyle/>
                        <a:p>
                          <a:endParaRPr lang="fa-IR"/>
                        </a:p>
                      </a:txBody>
                      <a:tcPr anchor="ctr">
                        <a:lnL w="12700" cmpd="sng">
                          <a:noFill/>
                        </a:lnL>
                        <a:lnR w="12700" cmpd="sng">
                          <a:noFill/>
                        </a:lnR>
                        <a:lnT w="12700" cmpd="sng">
                          <a:noFill/>
                        </a:lnT>
                        <a:lnB w="12700" cmpd="sng">
                          <a:noFill/>
                        </a:lnB>
                        <a:blipFill rotWithShape="1">
                          <a:blip r:embed="rId4"/>
                          <a:stretch>
                            <a:fillRect t="-518" b="-3109"/>
                          </a:stretch>
                        </a:blipFill>
                      </a:tcPr>
                    </a:tc>
                  </a:tr>
                </a:tbl>
              </a:graphicData>
            </a:graphic>
          </p:graphicFrame>
        </mc:Fallback>
      </mc:AlternateContent>
      <p:sp>
        <p:nvSpPr>
          <p:cNvPr id="7" name="Right Brace 6"/>
          <p:cNvSpPr/>
          <p:nvPr/>
        </p:nvSpPr>
        <p:spPr>
          <a:xfrm rot="10800000">
            <a:off x="1752600" y="3790950"/>
            <a:ext cx="114300" cy="838200"/>
          </a:xfrm>
          <a:prstGeom prst="rightBrace">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fa-IR"/>
          </a:p>
        </p:txBody>
      </p:sp>
      <p:sp>
        <p:nvSpPr>
          <p:cNvPr id="8" name="Right Brace 7"/>
          <p:cNvSpPr/>
          <p:nvPr/>
        </p:nvSpPr>
        <p:spPr>
          <a:xfrm rot="10800000">
            <a:off x="609600" y="2952750"/>
            <a:ext cx="114300" cy="533400"/>
          </a:xfrm>
          <a:prstGeom prst="rightBrace">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fa-IR"/>
          </a:p>
        </p:txBody>
      </p:sp>
      <p:sp>
        <p:nvSpPr>
          <p:cNvPr id="9" name="Right Brace 8"/>
          <p:cNvSpPr/>
          <p:nvPr/>
        </p:nvSpPr>
        <p:spPr>
          <a:xfrm rot="10800000">
            <a:off x="609600" y="3649980"/>
            <a:ext cx="118111" cy="750570"/>
          </a:xfrm>
          <a:prstGeom prst="rightBrace">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fa-IR"/>
          </a:p>
        </p:txBody>
      </p:sp>
      <mc:AlternateContent xmlns:mc="http://schemas.openxmlformats.org/markup-compatibility/2006" xmlns:a14="http://schemas.microsoft.com/office/drawing/2010/main">
        <mc:Choice Requires="a14">
          <p:sp>
            <p:nvSpPr>
              <p:cNvPr id="10" name="TextBox 9"/>
              <p:cNvSpPr txBox="1"/>
              <p:nvPr/>
            </p:nvSpPr>
            <p:spPr>
              <a:xfrm>
                <a:off x="3505200" y="2724150"/>
                <a:ext cx="5029200" cy="1975926"/>
              </a:xfrm>
              <a:prstGeom prst="rect">
                <a:avLst/>
              </a:prstGeom>
            </p:spPr>
            <p:txBody>
              <a:bodyPr vert="horz" lIns="91440" tIns="45720" rIns="91440" bIns="45720" rtlCol="0">
                <a:normAutofit/>
              </a:bodyPr>
              <a:lstStyle>
                <a:lvl1pPr marL="342900" indent="-274320" algn="r" rtl="1">
                  <a:spcBef>
                    <a:spcPct val="20000"/>
                  </a:spcBef>
                  <a:buClr>
                    <a:schemeClr val="accent1"/>
                  </a:buClr>
                  <a:buSzPct val="76000"/>
                  <a:buFont typeface="Wingdings 2" pitchFamily="18" charset="2"/>
                  <a:buChar char=""/>
                  <a:defRPr sz="1600">
                    <a:solidFill>
                      <a:schemeClr val="tx2"/>
                    </a:solidFill>
                    <a:cs typeface="B Traffic" panose="00000400000000000000" pitchFamily="2" charset="-78"/>
                  </a:defRPr>
                </a:lvl1pPr>
                <a:lvl2pPr marL="640080" indent="-274320" algn="r" rtl="1">
                  <a:spcBef>
                    <a:spcPct val="20000"/>
                  </a:spcBef>
                  <a:buClr>
                    <a:schemeClr val="accent1"/>
                  </a:buClr>
                  <a:buSzPct val="76000"/>
                  <a:buFont typeface="Wingdings 2" pitchFamily="18" charset="2"/>
                  <a:buChar char=""/>
                  <a:defRPr sz="1600">
                    <a:solidFill>
                      <a:schemeClr val="tx2"/>
                    </a:solidFill>
                    <a:cs typeface="B Traffic" panose="00000400000000000000" pitchFamily="2" charset="-78"/>
                  </a:defRPr>
                </a:lvl2pPr>
                <a:lvl3pPr indent="-228600" algn="r" rtl="1">
                  <a:spcBef>
                    <a:spcPct val="20000"/>
                  </a:spcBef>
                  <a:buClr>
                    <a:schemeClr val="accent1"/>
                  </a:buClr>
                  <a:buSzPct val="76000"/>
                  <a:buFont typeface="Wingdings 2" pitchFamily="18" charset="2"/>
                  <a:buChar char=""/>
                  <a:defRPr sz="1600">
                    <a:solidFill>
                      <a:schemeClr val="tx2"/>
                    </a:solidFill>
                    <a:cs typeface="B Traffic" panose="00000400000000000000" pitchFamily="2" charset="-78"/>
                  </a:defRPr>
                </a:lvl3pPr>
                <a:lvl4pPr marL="1124712" indent="-228600" algn="r" rtl="1">
                  <a:spcBef>
                    <a:spcPct val="20000"/>
                  </a:spcBef>
                  <a:buClr>
                    <a:schemeClr val="accent1"/>
                  </a:buClr>
                  <a:buSzPct val="76000"/>
                  <a:buFont typeface="Wingdings 2" pitchFamily="18" charset="2"/>
                  <a:buChar char=""/>
                  <a:defRPr sz="1600">
                    <a:solidFill>
                      <a:schemeClr val="tx2"/>
                    </a:solidFill>
                    <a:cs typeface="B Traffic" panose="00000400000000000000" pitchFamily="2" charset="-78"/>
                  </a:defRPr>
                </a:lvl4pPr>
                <a:lvl5pPr marL="1325880" indent="-228600" algn="r" rtl="1">
                  <a:spcBef>
                    <a:spcPct val="20000"/>
                  </a:spcBef>
                  <a:buClr>
                    <a:schemeClr val="accent1"/>
                  </a:buClr>
                  <a:buSzPct val="76000"/>
                  <a:buFont typeface="Wingdings 2" pitchFamily="18" charset="2"/>
                  <a:buChar char=""/>
                  <a:defRPr sz="1600" baseline="0">
                    <a:solidFill>
                      <a:schemeClr val="tx2"/>
                    </a:solidFill>
                    <a:cs typeface="B Traffic" panose="00000400000000000000" pitchFamily="2" charset="-78"/>
                  </a:defRPr>
                </a:lvl5pPr>
                <a:lvl6pPr marL="1517904" indent="-228600" algn="r" rtl="1">
                  <a:spcBef>
                    <a:spcPct val="20000"/>
                  </a:spcBef>
                  <a:buClr>
                    <a:schemeClr val="accent1"/>
                  </a:buClr>
                  <a:buSzPct val="76000"/>
                  <a:buFont typeface="Wingdings 2" pitchFamily="18" charset="2"/>
                  <a:buChar char=""/>
                  <a:defRPr sz="1400">
                    <a:solidFill>
                      <a:schemeClr val="tx2"/>
                    </a:solidFill>
                  </a:defRPr>
                </a:lvl6pPr>
                <a:lvl7pPr marL="1719072" indent="-228600" algn="r" rtl="1">
                  <a:spcBef>
                    <a:spcPct val="20000"/>
                  </a:spcBef>
                  <a:buClr>
                    <a:schemeClr val="accent1"/>
                  </a:buClr>
                  <a:buSzPct val="76000"/>
                  <a:buFont typeface="Wingdings 2" pitchFamily="18" charset="2"/>
                  <a:buChar char=""/>
                  <a:defRPr sz="1400">
                    <a:solidFill>
                      <a:schemeClr val="tx2"/>
                    </a:solidFill>
                  </a:defRPr>
                </a:lvl7pPr>
                <a:lvl8pPr marL="1920240" indent="-228600" algn="r" rtl="1">
                  <a:spcBef>
                    <a:spcPct val="20000"/>
                  </a:spcBef>
                  <a:buClr>
                    <a:schemeClr val="accent1"/>
                  </a:buClr>
                  <a:buSzPct val="76000"/>
                  <a:buFont typeface="Wingdings 2" pitchFamily="18" charset="2"/>
                  <a:buChar char=""/>
                  <a:defRPr sz="1400">
                    <a:solidFill>
                      <a:schemeClr val="tx2"/>
                    </a:solidFill>
                  </a:defRPr>
                </a:lvl8pPr>
                <a:lvl9pPr marL="2121408" indent="-228600" algn="r" rtl="1">
                  <a:spcBef>
                    <a:spcPct val="20000"/>
                  </a:spcBef>
                  <a:buClr>
                    <a:schemeClr val="accent1"/>
                  </a:buClr>
                  <a:buSzPct val="76000"/>
                  <a:buFont typeface="Wingdings 2" pitchFamily="18" charset="2"/>
                  <a:buChar char=""/>
                  <a:defRPr sz="1400">
                    <a:solidFill>
                      <a:schemeClr val="tx2"/>
                    </a:solidFill>
                  </a:defRPr>
                </a:lvl9pPr>
              </a:lstStyle>
              <a:p>
                <a:r>
                  <a:rPr lang="fa-IR" dirty="0"/>
                  <a:t>حفره ی ۸ وجهی در ساختار </a:t>
                </a:r>
                <a:r>
                  <a:rPr lang="en-US" dirty="0" err="1"/>
                  <a:t>ccp</a:t>
                </a:r>
                <a:r>
                  <a:rPr lang="fa-IR" dirty="0"/>
                  <a:t> توسط اکسیژن پرشده اند(دقیقا بر عکس شبکه فلوئوریت)</a:t>
                </a:r>
                <a:endParaRPr lang="en-US" dirty="0"/>
              </a:p>
              <a:p>
                <a:r>
                  <a:rPr lang="fa-IR" dirty="0"/>
                  <a:t>ترکیبات زیر در شبکه آنتی فلوئوریت متبلور می شوند.</a:t>
                </a:r>
                <a:endParaRPr lang="en-US" dirty="0"/>
              </a:p>
              <a:p>
                <a:pPr marL="6858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a:latin typeface="Cambria Math"/>
                            </a:rPr>
                            <m:t>𝑚</m:t>
                          </m:r>
                        </m:e>
                        <m:sub>
                          <m:r>
                            <a:rPr lang="en-US">
                              <a:latin typeface="Cambria Math"/>
                            </a:rPr>
                            <m:t>2</m:t>
                          </m:r>
                        </m:sub>
                      </m:sSub>
                      <m:r>
                        <a:rPr lang="en-US">
                          <a:latin typeface="Cambria Math"/>
                        </a:rPr>
                        <m:t>𝑜</m:t>
                      </m:r>
                      <m:d>
                        <m:dPr>
                          <m:ctrlPr>
                            <a:rPr lang="en-US" i="1">
                              <a:latin typeface="Cambria Math" panose="02040503050406030204" pitchFamily="18" charset="0"/>
                            </a:rPr>
                          </m:ctrlPr>
                        </m:dPr>
                        <m:e>
                          <m:r>
                            <a:rPr lang="en-US">
                              <a:latin typeface="Cambria Math"/>
                            </a:rPr>
                            <m:t>𝑚</m:t>
                          </m:r>
                          <m:r>
                            <a:rPr lang="en-US">
                              <a:latin typeface="Cambria Math"/>
                            </a:rPr>
                            <m:t>=</m:t>
                          </m:r>
                          <m:r>
                            <a:rPr lang="en-US">
                              <a:latin typeface="Cambria Math"/>
                            </a:rPr>
                            <m:t>𝑙𝑖</m:t>
                          </m:r>
                          <m:r>
                            <a:rPr lang="en-US">
                              <a:latin typeface="Cambria Math"/>
                            </a:rPr>
                            <m:t>.</m:t>
                          </m:r>
                          <m:r>
                            <a:rPr lang="en-US">
                              <a:latin typeface="Cambria Math"/>
                            </a:rPr>
                            <m:t>𝑛𝑎</m:t>
                          </m:r>
                          <m:r>
                            <a:rPr lang="en-US">
                              <a:latin typeface="Cambria Math"/>
                            </a:rPr>
                            <m:t>.</m:t>
                          </m:r>
                          <m:r>
                            <a:rPr lang="en-US">
                              <a:latin typeface="Cambria Math"/>
                            </a:rPr>
                            <m:t>𝑘</m:t>
                          </m:r>
                          <m:r>
                            <a:rPr lang="en-US">
                              <a:latin typeface="Cambria Math"/>
                            </a:rPr>
                            <m:t>.</m:t>
                          </m:r>
                          <m:r>
                            <a:rPr lang="en-US">
                              <a:latin typeface="Cambria Math"/>
                            </a:rPr>
                            <m:t>𝑟𝑏</m:t>
                          </m:r>
                        </m:e>
                      </m:d>
                    </m:oMath>
                  </m:oMathPara>
                </a14:m>
                <a:endParaRPr lang="en-US" dirty="0"/>
              </a:p>
              <a:p>
                <a:pPr marL="6858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a:latin typeface="Cambria Math"/>
                            </a:rPr>
                            <m:t>𝑚</m:t>
                          </m:r>
                        </m:e>
                        <m:sub>
                          <m:r>
                            <a:rPr lang="en-US">
                              <a:latin typeface="Cambria Math"/>
                            </a:rPr>
                            <m:t>2</m:t>
                          </m:r>
                        </m:sub>
                      </m:sSub>
                      <m:r>
                        <a:rPr lang="en-US">
                          <a:latin typeface="Cambria Math"/>
                        </a:rPr>
                        <m:t>𝑠</m:t>
                      </m:r>
                      <m:d>
                        <m:dPr>
                          <m:ctrlPr>
                            <a:rPr lang="en-US" i="1">
                              <a:latin typeface="Cambria Math" panose="02040503050406030204" pitchFamily="18" charset="0"/>
                            </a:rPr>
                          </m:ctrlPr>
                        </m:dPr>
                        <m:e>
                          <m:r>
                            <a:rPr lang="en-US">
                              <a:latin typeface="Cambria Math"/>
                            </a:rPr>
                            <m:t>𝑚</m:t>
                          </m:r>
                          <m:r>
                            <a:rPr lang="en-US">
                              <a:latin typeface="Cambria Math"/>
                            </a:rPr>
                            <m:t>=</m:t>
                          </m:r>
                          <m:r>
                            <a:rPr lang="en-US">
                              <a:latin typeface="Cambria Math"/>
                            </a:rPr>
                            <m:t>𝑙𝑖</m:t>
                          </m:r>
                          <m:r>
                            <a:rPr lang="en-US">
                              <a:latin typeface="Cambria Math"/>
                            </a:rPr>
                            <m:t>.</m:t>
                          </m:r>
                          <m:r>
                            <a:rPr lang="en-US">
                              <a:latin typeface="Cambria Math"/>
                            </a:rPr>
                            <m:t>𝑛𝑎</m:t>
                          </m:r>
                          <m:r>
                            <a:rPr lang="en-US">
                              <a:latin typeface="Cambria Math"/>
                            </a:rPr>
                            <m:t>.</m:t>
                          </m:r>
                          <m:r>
                            <a:rPr lang="en-US">
                              <a:latin typeface="Cambria Math"/>
                            </a:rPr>
                            <m:t>𝑘</m:t>
                          </m:r>
                        </m:e>
                      </m:d>
                    </m:oMath>
                  </m:oMathPara>
                </a14:m>
                <a:endParaRPr lang="en-US" dirty="0"/>
              </a:p>
              <a:p>
                <a:endParaRPr lang="fa-IR" dirty="0"/>
              </a:p>
            </p:txBody>
          </p:sp>
        </mc:Choice>
        <mc:Fallback xmlns="">
          <p:sp>
            <p:nvSpPr>
              <p:cNvPr id="10" name="TextBox 9"/>
              <p:cNvSpPr txBox="1">
                <a:spLocks noRot="1" noChangeAspect="1" noMove="1" noResize="1" noEditPoints="1" noAdjustHandles="1" noChangeArrowheads="1" noChangeShapeType="1" noTextEdit="1"/>
              </p:cNvSpPr>
              <p:nvPr/>
            </p:nvSpPr>
            <p:spPr>
              <a:xfrm>
                <a:off x="3505200" y="2724150"/>
                <a:ext cx="5029200" cy="1975926"/>
              </a:xfrm>
              <a:prstGeom prst="rect">
                <a:avLst/>
              </a:prstGeom>
              <a:blipFill rotWithShape="1">
                <a:blip r:embed="rId5"/>
                <a:stretch>
                  <a:fillRect t="-2778"/>
                </a:stretch>
              </a:blipFill>
            </p:spPr>
            <p:txBody>
              <a:bodyPr/>
              <a:lstStyle/>
              <a:p>
                <a:r>
                  <a:rPr lang="fa-IR">
                    <a:noFill/>
                  </a:rPr>
                  <a:t> </a:t>
                </a:r>
              </a:p>
            </p:txBody>
          </p:sp>
        </mc:Fallback>
      </mc:AlternateContent>
    </p:spTree>
    <p:extLst>
      <p:ext uri="{BB962C8B-B14F-4D97-AF65-F5344CB8AC3E}">
        <p14:creationId xmlns:p14="http://schemas.microsoft.com/office/powerpoint/2010/main" val="3991073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5" name="Content Placeholder 4"/>
              <p:cNvGraphicFramePr>
                <a:graphicFrameLocks noGrp="1"/>
              </p:cNvGraphicFramePr>
              <p:nvPr>
                <p:ph idx="1"/>
                <p:extLst>
                  <p:ext uri="{D42A27DB-BD31-4B8C-83A1-F6EECF244321}">
                    <p14:modId xmlns:p14="http://schemas.microsoft.com/office/powerpoint/2010/main" val="2210210792"/>
                  </p:ext>
                </p:extLst>
              </p:nvPr>
            </p:nvGraphicFramePr>
            <p:xfrm>
              <a:off x="609600" y="895350"/>
              <a:ext cx="7848600" cy="762000"/>
            </p:xfrm>
            <a:graphic>
              <a:graphicData uri="http://schemas.openxmlformats.org/drawingml/2006/table">
                <a:tbl>
                  <a:tblPr rtl="1" firstRow="1" firstCol="1" bandRow="1">
                    <a:tableStyleId>{5940675A-B579-460E-94D1-54222C63F5DA}</a:tableStyleId>
                  </a:tblPr>
                  <a:tblGrid>
                    <a:gridCol w="2615618"/>
                    <a:gridCol w="2616491"/>
                    <a:gridCol w="2616491"/>
                  </a:tblGrid>
                  <a:tr h="254000">
                    <a:tc gridSpan="2">
                      <a:txBody>
                        <a:bodyPr/>
                        <a:lstStyle/>
                        <a:p>
                          <a:pPr algn="ctr" rtl="1">
                            <a:lnSpc>
                              <a:spcPct val="107000"/>
                            </a:lnSpc>
                            <a:spcAft>
                              <a:spcPts val="0"/>
                            </a:spcAft>
                          </a:pPr>
                          <a:r>
                            <a:rPr lang="fa-IR" sz="1100" dirty="0">
                              <a:effectLst/>
                              <a:cs typeface="B Nazanin" panose="00000400000000000000" pitchFamily="2" charset="-78"/>
                            </a:rPr>
                            <a:t>شبکه فلوئوریت </a:t>
                          </a:r>
                          <a14:m>
                            <m:oMath xmlns:m="http://schemas.openxmlformats.org/officeDocument/2006/math">
                              <m:sSub>
                                <m:sSubPr>
                                  <m:ctrlPr>
                                    <a:rPr lang="en-US" sz="1100" i="1">
                                      <a:effectLst/>
                                      <a:latin typeface="Cambria Math" panose="02040503050406030204" pitchFamily="18" charset="0"/>
                                    </a:rPr>
                                  </m:ctrlPr>
                                </m:sSubPr>
                                <m:e>
                                  <m:r>
                                    <a:rPr lang="en-US" sz="1100">
                                      <a:effectLst/>
                                      <a:latin typeface="Cambria Math"/>
                                    </a:rPr>
                                    <m:t>𝑚𝑥</m:t>
                                  </m:r>
                                </m:e>
                                <m:sub>
                                  <m:r>
                                    <a:rPr lang="en-US" sz="1100">
                                      <a:effectLst/>
                                      <a:latin typeface="Cambria Math"/>
                                    </a:rPr>
                                    <m:t>2</m:t>
                                  </m:r>
                                </m:sub>
                              </m:sSub>
                            </m:oMath>
                          </a14:m>
                          <a:endParaRPr lang="en-US" sz="1100" dirty="0">
                            <a:effectLst/>
                            <a:latin typeface="Calibri"/>
                            <a:ea typeface="Calibri"/>
                            <a:cs typeface="B Nazanin" panose="00000400000000000000" pitchFamily="2" charset="-78"/>
                          </a:endParaRPr>
                        </a:p>
                      </a:txBody>
                      <a:tcPr marL="68580" marR="68580" marT="0" marB="0"/>
                    </a:tc>
                    <a:tc hMerge="1">
                      <a:txBody>
                        <a:bodyPr/>
                        <a:lstStyle/>
                        <a:p>
                          <a:pPr rtl="1"/>
                          <a:endParaRPr lang="fa-IR"/>
                        </a:p>
                      </a:txBody>
                      <a:tcPr/>
                    </a:tc>
                    <a:tc>
                      <a:txBody>
                        <a:bodyPr/>
                        <a:lstStyle/>
                        <a:p>
                          <a:pPr algn="r" rtl="1">
                            <a:lnSpc>
                              <a:spcPct val="107000"/>
                            </a:lnSpc>
                            <a:spcAft>
                              <a:spcPts val="0"/>
                            </a:spcAft>
                          </a:pPr>
                          <a:r>
                            <a:rPr lang="fa-IR" sz="1100">
                              <a:effectLst/>
                              <a:cs typeface="B Nazanin" panose="00000400000000000000" pitchFamily="2" charset="-78"/>
                            </a:rPr>
                            <a:t>آنتی فلوئوریت </a:t>
                          </a:r>
                          <a14:m>
                            <m:oMath xmlns:m="http://schemas.openxmlformats.org/officeDocument/2006/math">
                              <m:sSub>
                                <m:sSubPr>
                                  <m:ctrlPr>
                                    <a:rPr lang="en-US" sz="1100" i="1">
                                      <a:effectLst/>
                                      <a:latin typeface="Cambria Math" panose="02040503050406030204" pitchFamily="18" charset="0"/>
                                    </a:rPr>
                                  </m:ctrlPr>
                                </m:sSubPr>
                                <m:e>
                                  <m:r>
                                    <a:rPr lang="en-US" sz="1100">
                                      <a:effectLst/>
                                      <a:latin typeface="Cambria Math"/>
                                    </a:rPr>
                                    <m:t>𝑚</m:t>
                                  </m:r>
                                </m:e>
                                <m:sub>
                                  <m:r>
                                    <a:rPr lang="en-US" sz="1100">
                                      <a:effectLst/>
                                      <a:latin typeface="Cambria Math"/>
                                    </a:rPr>
                                    <m:t>2</m:t>
                                  </m:r>
                                </m:sub>
                              </m:sSub>
                              <m:r>
                                <a:rPr lang="en-US" sz="1100">
                                  <a:effectLst/>
                                  <a:latin typeface="Cambria Math"/>
                                </a:rPr>
                                <m:t>𝑥</m:t>
                              </m:r>
                            </m:oMath>
                          </a14:m>
                          <a:endParaRPr lang="en-US" sz="1100">
                            <a:effectLst/>
                            <a:latin typeface="Calibri"/>
                            <a:ea typeface="Calibri"/>
                            <a:cs typeface="B Nazanin" panose="00000400000000000000" pitchFamily="2" charset="-78"/>
                          </a:endParaRPr>
                        </a:p>
                      </a:txBody>
                      <a:tcPr marL="68580" marR="68580" marT="0" marB="0"/>
                    </a:tc>
                  </a:tr>
                  <a:tr h="254000">
                    <a:tc>
                      <a:txBody>
                        <a:bodyPr/>
                        <a:lstStyle/>
                        <a:p>
                          <a:pPr algn="r" rtl="1">
                            <a:lnSpc>
                              <a:spcPct val="107000"/>
                            </a:lnSpc>
                            <a:spcAft>
                              <a:spcPts val="0"/>
                            </a:spcAft>
                          </a:pPr>
                          <a:r>
                            <a:rPr lang="fa-IR" sz="1100">
                              <a:effectLst/>
                              <a:cs typeface="B Nazanin" panose="00000400000000000000" pitchFamily="2" charset="-78"/>
                            </a:rPr>
                            <a:t>آرایش آنیون ها </a:t>
                          </a:r>
                          <a:endParaRPr lang="en-US" sz="1100">
                            <a:effectLst/>
                            <a:latin typeface="Calibri"/>
                            <a:ea typeface="Calibri"/>
                            <a:cs typeface="B Nazanin" panose="00000400000000000000" pitchFamily="2" charset="-78"/>
                          </a:endParaRPr>
                        </a:p>
                      </a:txBody>
                      <a:tcPr marL="68580" marR="68580" marT="0" marB="0"/>
                    </a:tc>
                    <a:tc>
                      <a:txBody>
                        <a:bodyPr/>
                        <a:lstStyle/>
                        <a:p>
                          <a:pPr algn="r" rtl="1">
                            <a:lnSpc>
                              <a:spcPct val="107000"/>
                            </a:lnSpc>
                            <a:spcAft>
                              <a:spcPts val="0"/>
                            </a:spcAft>
                          </a:pPr>
                          <a:r>
                            <a:rPr lang="fa-IR" sz="1100">
                              <a:effectLst/>
                              <a:cs typeface="B Nazanin" panose="00000400000000000000" pitchFamily="2" charset="-78"/>
                            </a:rPr>
                            <a:t>مکعبی ساده</a:t>
                          </a:r>
                          <a:endParaRPr lang="en-US" sz="1100">
                            <a:effectLst/>
                            <a:latin typeface="Calibri"/>
                            <a:ea typeface="Calibri"/>
                            <a:cs typeface="B Nazanin" panose="00000400000000000000" pitchFamily="2" charset="-78"/>
                          </a:endParaRPr>
                        </a:p>
                      </a:txBody>
                      <a:tcPr marL="68580" marR="68580" marT="0" marB="0"/>
                    </a:tc>
                    <a:tc>
                      <a:txBody>
                        <a:bodyPr/>
                        <a:lstStyle/>
                        <a:p>
                          <a:pPr algn="r" rtl="1">
                            <a:lnSpc>
                              <a:spcPct val="107000"/>
                            </a:lnSpc>
                            <a:spcAft>
                              <a:spcPts val="0"/>
                            </a:spcAft>
                          </a:pPr>
                          <a:r>
                            <a:rPr lang="fa-IR" sz="1100">
                              <a:effectLst/>
                              <a:cs typeface="B Nazanin" panose="00000400000000000000" pitchFamily="2" charset="-78"/>
                            </a:rPr>
                            <a:t>مکعبی مراکز وجوه پر</a:t>
                          </a:r>
                          <a:endParaRPr lang="en-US" sz="1100">
                            <a:effectLst/>
                            <a:latin typeface="Calibri"/>
                            <a:ea typeface="Calibri"/>
                            <a:cs typeface="B Nazanin" panose="00000400000000000000" pitchFamily="2" charset="-78"/>
                          </a:endParaRPr>
                        </a:p>
                      </a:txBody>
                      <a:tcPr marL="68580" marR="68580" marT="0" marB="0"/>
                    </a:tc>
                  </a:tr>
                  <a:tr h="254000">
                    <a:tc>
                      <a:txBody>
                        <a:bodyPr/>
                        <a:lstStyle/>
                        <a:p>
                          <a:pPr algn="r" rtl="1">
                            <a:lnSpc>
                              <a:spcPct val="107000"/>
                            </a:lnSpc>
                            <a:spcAft>
                              <a:spcPts val="0"/>
                            </a:spcAft>
                          </a:pPr>
                          <a:r>
                            <a:rPr lang="fa-IR" sz="1100">
                              <a:effectLst/>
                              <a:cs typeface="B Nazanin" panose="00000400000000000000" pitchFamily="2" charset="-78"/>
                            </a:rPr>
                            <a:t>آرایش کاتیون ها </a:t>
                          </a:r>
                          <a:endParaRPr lang="en-US" sz="1100">
                            <a:effectLst/>
                            <a:latin typeface="Calibri"/>
                            <a:ea typeface="Calibri"/>
                            <a:cs typeface="B Nazanin" panose="00000400000000000000" pitchFamily="2" charset="-78"/>
                          </a:endParaRPr>
                        </a:p>
                      </a:txBody>
                      <a:tcPr marL="68580" marR="68580" marT="0" marB="0"/>
                    </a:tc>
                    <a:tc>
                      <a:txBody>
                        <a:bodyPr/>
                        <a:lstStyle/>
                        <a:p>
                          <a:pPr algn="r" rtl="1">
                            <a:lnSpc>
                              <a:spcPct val="107000"/>
                            </a:lnSpc>
                            <a:spcAft>
                              <a:spcPts val="0"/>
                            </a:spcAft>
                          </a:pPr>
                          <a:r>
                            <a:rPr lang="fa-IR" sz="1100" dirty="0">
                              <a:effectLst/>
                              <a:cs typeface="B Nazanin" panose="00000400000000000000" pitchFamily="2" charset="-78"/>
                            </a:rPr>
                            <a:t>معبی مراکز پر وجوه</a:t>
                          </a:r>
                          <a:endParaRPr lang="en-US" sz="1100" dirty="0">
                            <a:effectLst/>
                            <a:latin typeface="Calibri"/>
                            <a:ea typeface="Calibri"/>
                            <a:cs typeface="B Nazanin" panose="00000400000000000000" pitchFamily="2" charset="-78"/>
                          </a:endParaRPr>
                        </a:p>
                      </a:txBody>
                      <a:tcPr marL="68580" marR="68580" marT="0" marB="0"/>
                    </a:tc>
                    <a:tc>
                      <a:txBody>
                        <a:bodyPr/>
                        <a:lstStyle/>
                        <a:p>
                          <a:pPr algn="r" rtl="1">
                            <a:lnSpc>
                              <a:spcPct val="107000"/>
                            </a:lnSpc>
                            <a:spcAft>
                              <a:spcPts val="0"/>
                            </a:spcAft>
                          </a:pPr>
                          <a:r>
                            <a:rPr lang="fa-IR" sz="1100" dirty="0">
                              <a:effectLst/>
                              <a:cs typeface="B Nazanin" panose="00000400000000000000" pitchFamily="2" charset="-78"/>
                            </a:rPr>
                            <a:t>مکعبی ساده</a:t>
                          </a:r>
                          <a:endParaRPr lang="en-US" sz="1100" dirty="0">
                            <a:effectLst/>
                            <a:latin typeface="Calibri"/>
                            <a:ea typeface="Calibri"/>
                            <a:cs typeface="B Nazanin" panose="00000400000000000000" pitchFamily="2" charset="-78"/>
                          </a:endParaRPr>
                        </a:p>
                      </a:txBody>
                      <a:tcPr marL="68580" marR="68580" marT="0" marB="0"/>
                    </a:tc>
                  </a:tr>
                </a:tbl>
              </a:graphicData>
            </a:graphic>
          </p:graphicFrame>
        </mc:Choice>
        <mc:Fallback xmlns="">
          <p:graphicFrame>
            <p:nvGraphicFramePr>
              <p:cNvPr id="5" name="Content Placeholder 4"/>
              <p:cNvGraphicFramePr>
                <a:graphicFrameLocks noGrp="1"/>
              </p:cNvGraphicFramePr>
              <p:nvPr>
                <p:ph idx="1"/>
                <p:extLst>
                  <p:ext uri="{D42A27DB-BD31-4B8C-83A1-F6EECF244321}">
                    <p14:modId xmlns:p14="http://schemas.microsoft.com/office/powerpoint/2010/main" val="2210210792"/>
                  </p:ext>
                </p:extLst>
              </p:nvPr>
            </p:nvGraphicFramePr>
            <p:xfrm>
              <a:off x="609600" y="895350"/>
              <a:ext cx="7848600" cy="762000"/>
            </p:xfrm>
            <a:graphic>
              <a:graphicData uri="http://schemas.openxmlformats.org/drawingml/2006/table">
                <a:tbl>
                  <a:tblPr rtl="1" firstRow="1" firstCol="1" bandRow="1">
                    <a:tableStyleId>{5940675A-B579-460E-94D1-54222C63F5DA}</a:tableStyleId>
                  </a:tblPr>
                  <a:tblGrid>
                    <a:gridCol w="2615618"/>
                    <a:gridCol w="2616491"/>
                    <a:gridCol w="2616491"/>
                  </a:tblGrid>
                  <a:tr h="254000">
                    <a:tc gridSpan="2">
                      <a:txBody>
                        <a:bodyPr/>
                        <a:lstStyle/>
                        <a:p>
                          <a:endParaRPr lang="fa-IR"/>
                        </a:p>
                      </a:txBody>
                      <a:tcPr marL="68580" marR="68580" marT="0" marB="0">
                        <a:blipFill rotWithShape="1">
                          <a:blip r:embed="rId2"/>
                          <a:stretch>
                            <a:fillRect t="-11905" r="-49942" b="-207143"/>
                          </a:stretch>
                        </a:blipFill>
                      </a:tcPr>
                    </a:tc>
                    <a:tc hMerge="1">
                      <a:txBody>
                        <a:bodyPr/>
                        <a:lstStyle/>
                        <a:p>
                          <a:pPr rtl="1"/>
                          <a:endParaRPr lang="fa-IR"/>
                        </a:p>
                      </a:txBody>
                      <a:tcPr/>
                    </a:tc>
                    <a:tc>
                      <a:txBody>
                        <a:bodyPr/>
                        <a:lstStyle/>
                        <a:p>
                          <a:endParaRPr lang="fa-IR"/>
                        </a:p>
                      </a:txBody>
                      <a:tcPr marL="68580" marR="68580" marT="0" marB="0">
                        <a:blipFill rotWithShape="1">
                          <a:blip r:embed="rId2"/>
                          <a:stretch>
                            <a:fillRect l="-200233" t="-11905" b="-207143"/>
                          </a:stretch>
                        </a:blipFill>
                      </a:tcPr>
                    </a:tc>
                  </a:tr>
                  <a:tr h="254000">
                    <a:tc>
                      <a:txBody>
                        <a:bodyPr/>
                        <a:lstStyle/>
                        <a:p>
                          <a:pPr algn="r" rtl="1">
                            <a:lnSpc>
                              <a:spcPct val="107000"/>
                            </a:lnSpc>
                            <a:spcAft>
                              <a:spcPts val="0"/>
                            </a:spcAft>
                          </a:pPr>
                          <a:r>
                            <a:rPr lang="fa-IR" sz="1100">
                              <a:effectLst/>
                              <a:cs typeface="B Nazanin" panose="00000400000000000000" pitchFamily="2" charset="-78"/>
                            </a:rPr>
                            <a:t>آرایش آنیون ها </a:t>
                          </a:r>
                          <a:endParaRPr lang="en-US" sz="1100">
                            <a:effectLst/>
                            <a:latin typeface="Calibri"/>
                            <a:ea typeface="Calibri"/>
                            <a:cs typeface="B Nazanin" panose="00000400000000000000" pitchFamily="2" charset="-78"/>
                          </a:endParaRPr>
                        </a:p>
                      </a:txBody>
                      <a:tcPr marL="68580" marR="68580" marT="0" marB="0"/>
                    </a:tc>
                    <a:tc>
                      <a:txBody>
                        <a:bodyPr/>
                        <a:lstStyle/>
                        <a:p>
                          <a:pPr algn="r" rtl="1">
                            <a:lnSpc>
                              <a:spcPct val="107000"/>
                            </a:lnSpc>
                            <a:spcAft>
                              <a:spcPts val="0"/>
                            </a:spcAft>
                          </a:pPr>
                          <a:r>
                            <a:rPr lang="fa-IR" sz="1100">
                              <a:effectLst/>
                              <a:cs typeface="B Nazanin" panose="00000400000000000000" pitchFamily="2" charset="-78"/>
                            </a:rPr>
                            <a:t>مکعبی ساده</a:t>
                          </a:r>
                          <a:endParaRPr lang="en-US" sz="1100">
                            <a:effectLst/>
                            <a:latin typeface="Calibri"/>
                            <a:ea typeface="Calibri"/>
                            <a:cs typeface="B Nazanin" panose="00000400000000000000" pitchFamily="2" charset="-78"/>
                          </a:endParaRPr>
                        </a:p>
                      </a:txBody>
                      <a:tcPr marL="68580" marR="68580" marT="0" marB="0"/>
                    </a:tc>
                    <a:tc>
                      <a:txBody>
                        <a:bodyPr/>
                        <a:lstStyle/>
                        <a:p>
                          <a:pPr algn="r" rtl="1">
                            <a:lnSpc>
                              <a:spcPct val="107000"/>
                            </a:lnSpc>
                            <a:spcAft>
                              <a:spcPts val="0"/>
                            </a:spcAft>
                          </a:pPr>
                          <a:r>
                            <a:rPr lang="fa-IR" sz="1100">
                              <a:effectLst/>
                              <a:cs typeface="B Nazanin" panose="00000400000000000000" pitchFamily="2" charset="-78"/>
                            </a:rPr>
                            <a:t>مکعبی مراکز وجوه پر</a:t>
                          </a:r>
                          <a:endParaRPr lang="en-US" sz="1100">
                            <a:effectLst/>
                            <a:latin typeface="Calibri"/>
                            <a:ea typeface="Calibri"/>
                            <a:cs typeface="B Nazanin" panose="00000400000000000000" pitchFamily="2" charset="-78"/>
                          </a:endParaRPr>
                        </a:p>
                      </a:txBody>
                      <a:tcPr marL="68580" marR="68580" marT="0" marB="0"/>
                    </a:tc>
                  </a:tr>
                  <a:tr h="254000">
                    <a:tc>
                      <a:txBody>
                        <a:bodyPr/>
                        <a:lstStyle/>
                        <a:p>
                          <a:pPr algn="r" rtl="1">
                            <a:lnSpc>
                              <a:spcPct val="107000"/>
                            </a:lnSpc>
                            <a:spcAft>
                              <a:spcPts val="0"/>
                            </a:spcAft>
                          </a:pPr>
                          <a:r>
                            <a:rPr lang="fa-IR" sz="1100">
                              <a:effectLst/>
                              <a:cs typeface="B Nazanin" panose="00000400000000000000" pitchFamily="2" charset="-78"/>
                            </a:rPr>
                            <a:t>آرایش کاتیون ها </a:t>
                          </a:r>
                          <a:endParaRPr lang="en-US" sz="1100">
                            <a:effectLst/>
                            <a:latin typeface="Calibri"/>
                            <a:ea typeface="Calibri"/>
                            <a:cs typeface="B Nazanin" panose="00000400000000000000" pitchFamily="2" charset="-78"/>
                          </a:endParaRPr>
                        </a:p>
                      </a:txBody>
                      <a:tcPr marL="68580" marR="68580" marT="0" marB="0"/>
                    </a:tc>
                    <a:tc>
                      <a:txBody>
                        <a:bodyPr/>
                        <a:lstStyle/>
                        <a:p>
                          <a:pPr algn="r" rtl="1">
                            <a:lnSpc>
                              <a:spcPct val="107000"/>
                            </a:lnSpc>
                            <a:spcAft>
                              <a:spcPts val="0"/>
                            </a:spcAft>
                          </a:pPr>
                          <a:r>
                            <a:rPr lang="fa-IR" sz="1100">
                              <a:effectLst/>
                              <a:cs typeface="B Nazanin" panose="00000400000000000000" pitchFamily="2" charset="-78"/>
                            </a:rPr>
                            <a:t>معبی مراکز پر وجوه</a:t>
                          </a:r>
                          <a:endParaRPr lang="en-US" sz="1100">
                            <a:effectLst/>
                            <a:latin typeface="Calibri"/>
                            <a:ea typeface="Calibri"/>
                            <a:cs typeface="B Nazanin" panose="00000400000000000000" pitchFamily="2" charset="-78"/>
                          </a:endParaRPr>
                        </a:p>
                      </a:txBody>
                      <a:tcPr marL="68580" marR="68580" marT="0" marB="0"/>
                    </a:tc>
                    <a:tc>
                      <a:txBody>
                        <a:bodyPr/>
                        <a:lstStyle/>
                        <a:p>
                          <a:pPr algn="r" rtl="1">
                            <a:lnSpc>
                              <a:spcPct val="107000"/>
                            </a:lnSpc>
                            <a:spcAft>
                              <a:spcPts val="0"/>
                            </a:spcAft>
                          </a:pPr>
                          <a:r>
                            <a:rPr lang="fa-IR" sz="1100" dirty="0">
                              <a:effectLst/>
                              <a:cs typeface="B Nazanin" panose="00000400000000000000" pitchFamily="2" charset="-78"/>
                            </a:rPr>
                            <a:t>مکعبی ساده</a:t>
                          </a:r>
                          <a:endParaRPr lang="en-US" sz="1100" dirty="0">
                            <a:effectLst/>
                            <a:latin typeface="Calibri"/>
                            <a:ea typeface="Calibri"/>
                            <a:cs typeface="B Nazanin" panose="00000400000000000000" pitchFamily="2" charset="-78"/>
                          </a:endParaRPr>
                        </a:p>
                      </a:txBody>
                      <a:tcPr marL="68580" marR="68580" marT="0" marB="0"/>
                    </a:tc>
                  </a:tr>
                </a:tbl>
              </a:graphicData>
            </a:graphic>
          </p:graphicFrame>
        </mc:Fallback>
      </mc:AlternateContent>
      <mc:AlternateContent xmlns:mc="http://schemas.openxmlformats.org/markup-compatibility/2006" xmlns:a14="http://schemas.microsoft.com/office/drawing/2010/main">
        <mc:Choice Requires="a14">
          <p:sp>
            <p:nvSpPr>
              <p:cNvPr id="6" name="Rectangle 5"/>
              <p:cNvSpPr/>
              <p:nvPr/>
            </p:nvSpPr>
            <p:spPr>
              <a:xfrm>
                <a:off x="5597905" y="1733550"/>
                <a:ext cx="3277500" cy="369332"/>
              </a:xfrm>
              <a:prstGeom prst="rect">
                <a:avLst/>
              </a:prstGeom>
            </p:spPr>
            <p:txBody>
              <a:bodyPr wrap="none">
                <a:spAutoFit/>
              </a:bodyPr>
              <a:lstStyle/>
              <a:p>
                <a:pPr algn="r" rtl="1"/>
                <a:r>
                  <a:rPr lang="fa-IR" dirty="0" smtClean="0">
                    <a:effectLst>
                      <a:outerShdw blurRad="38100" dist="38100" dir="2700000" algn="tl">
                        <a:srgbClr val="000000">
                          <a:alpha val="43137"/>
                        </a:srgbClr>
                      </a:outerShdw>
                    </a:effectLst>
                    <a:cs typeface="B Nazanin" panose="00000400000000000000" pitchFamily="2" charset="-78"/>
                  </a:rPr>
                  <a:t>شبکه روتیل (</a:t>
                </a:r>
                <a:r>
                  <a:rPr lang="en-US" dirty="0">
                    <a:effectLst>
                      <a:outerShdw blurRad="38100" dist="38100" dir="2700000" algn="tl">
                        <a:srgbClr val="000000">
                          <a:alpha val="43137"/>
                        </a:srgbClr>
                      </a:outerShdw>
                    </a:effectLst>
                    <a:cs typeface="B Nazanin" panose="00000400000000000000" pitchFamily="2" charset="-78"/>
                  </a:rPr>
                  <a:t>rutile</a:t>
                </a:r>
                <a:r>
                  <a:rPr lang="fa-IR" dirty="0">
                    <a:effectLst>
                      <a:outerShdw blurRad="38100" dist="38100" dir="2700000" algn="tl">
                        <a:srgbClr val="000000">
                          <a:alpha val="43137"/>
                        </a:srgbClr>
                      </a:outerShdw>
                    </a:effectLst>
                    <a:cs typeface="B Nazanin" panose="00000400000000000000" pitchFamily="2" charset="-78"/>
                  </a:rPr>
                  <a:t>) شکل (4-11)(</a:t>
                </a:r>
                <a14:m>
                  <m:oMath xmlns:m="http://schemas.openxmlformats.org/officeDocument/2006/math">
                    <m:sSub>
                      <m:sSubPr>
                        <m:ctrlPr>
                          <a:rPr lang="en-US" i="1">
                            <a:effectLst>
                              <a:outerShdw blurRad="38100" dist="38100" dir="2700000" algn="tl">
                                <a:srgbClr val="000000">
                                  <a:alpha val="43137"/>
                                </a:srgbClr>
                              </a:outerShdw>
                            </a:effectLst>
                            <a:latin typeface="Cambria Math" panose="02040503050406030204" pitchFamily="18" charset="0"/>
                          </a:rPr>
                        </m:ctrlPr>
                      </m:sSubPr>
                      <m:e>
                        <m:r>
                          <a:rPr lang="en-US" i="1">
                            <a:effectLst>
                              <a:outerShdw blurRad="38100" dist="38100" dir="2700000" algn="tl">
                                <a:srgbClr val="000000">
                                  <a:alpha val="43137"/>
                                </a:srgbClr>
                              </a:outerShdw>
                            </a:effectLst>
                            <a:latin typeface="Cambria Math"/>
                          </a:rPr>
                          <m:t>𝑡𝑖𝑜</m:t>
                        </m:r>
                      </m:e>
                      <m:sub>
                        <m:r>
                          <a:rPr lang="en-US" i="1">
                            <a:effectLst>
                              <a:outerShdw blurRad="38100" dist="38100" dir="2700000" algn="tl">
                                <a:srgbClr val="000000">
                                  <a:alpha val="43137"/>
                                </a:srgbClr>
                              </a:outerShdw>
                            </a:effectLst>
                            <a:latin typeface="Cambria Math"/>
                          </a:rPr>
                          <m:t>2</m:t>
                        </m:r>
                      </m:sub>
                    </m:sSub>
                  </m:oMath>
                </a14:m>
                <a:r>
                  <a:rPr lang="fa-IR" dirty="0">
                    <a:effectLst>
                      <a:outerShdw blurRad="38100" dist="38100" dir="2700000" algn="tl">
                        <a:srgbClr val="000000">
                          <a:alpha val="43137"/>
                        </a:srgbClr>
                      </a:outerShdw>
                    </a:effectLst>
                    <a:cs typeface="B Nazanin" panose="00000400000000000000" pitchFamily="2" charset="-78"/>
                  </a:rPr>
                  <a:t>)</a:t>
                </a:r>
              </a:p>
            </p:txBody>
          </p:sp>
        </mc:Choice>
        <mc:Fallback xmlns="">
          <p:sp>
            <p:nvSpPr>
              <p:cNvPr id="6" name="Rectangle 5"/>
              <p:cNvSpPr>
                <a:spLocks noRot="1" noChangeAspect="1" noMove="1" noResize="1" noEditPoints="1" noAdjustHandles="1" noChangeArrowheads="1" noChangeShapeType="1" noTextEdit="1"/>
              </p:cNvSpPr>
              <p:nvPr/>
            </p:nvSpPr>
            <p:spPr>
              <a:xfrm>
                <a:off x="5597905" y="1733550"/>
                <a:ext cx="3277500" cy="369332"/>
              </a:xfrm>
              <a:prstGeom prst="rect">
                <a:avLst/>
              </a:prstGeom>
              <a:blipFill rotWithShape="0">
                <a:blip r:embed="rId3"/>
                <a:stretch>
                  <a:fillRect l="-929" t="-18033" r="-2416" b="-36066"/>
                </a:stretch>
              </a:blipFill>
            </p:spPr>
            <p:txBody>
              <a:bodyPr/>
              <a:lstStyle/>
              <a:p>
                <a:r>
                  <a:rPr lang="en-US">
                    <a:noFill/>
                  </a:rPr>
                  <a:t> </a:t>
                </a:r>
              </a:p>
            </p:txBody>
          </p:sp>
        </mc:Fallback>
      </mc:AlternateContent>
      <p:graphicFrame>
        <p:nvGraphicFramePr>
          <p:cNvPr id="7" name="Table 6"/>
          <p:cNvGraphicFramePr>
            <a:graphicFrameLocks noGrp="1"/>
          </p:cNvGraphicFramePr>
          <p:nvPr>
            <p:extLst>
              <p:ext uri="{D42A27DB-BD31-4B8C-83A1-F6EECF244321}">
                <p14:modId xmlns:p14="http://schemas.microsoft.com/office/powerpoint/2010/main" val="3734112872"/>
              </p:ext>
            </p:extLst>
          </p:nvPr>
        </p:nvGraphicFramePr>
        <p:xfrm>
          <a:off x="1524000" y="2114550"/>
          <a:ext cx="6096000" cy="741680"/>
        </p:xfrm>
        <a:graphic>
          <a:graphicData uri="http://schemas.openxmlformats.org/drawingml/2006/table">
            <a:tbl>
              <a:tblPr rtl="1" firstRow="1" bandRow="1">
                <a:tableStyleId>{5940675A-B579-460E-94D1-54222C63F5DA}</a:tableStyleId>
              </a:tblPr>
              <a:tblGrid>
                <a:gridCol w="2032000"/>
                <a:gridCol w="2032000"/>
                <a:gridCol w="2032000"/>
              </a:tblGrid>
              <a:tr h="370840">
                <a:tc rowSpan="2">
                  <a:txBody>
                    <a:bodyPr/>
                    <a:lstStyle/>
                    <a:p>
                      <a:pPr algn="ctr" rtl="1"/>
                      <a:r>
                        <a:rPr lang="en-US" sz="1600" dirty="0" smtClean="0">
                          <a:cs typeface="B Nazanin" panose="00000400000000000000" pitchFamily="2" charset="-78"/>
                        </a:rPr>
                        <a:t>Ti</a:t>
                      </a:r>
                      <a:r>
                        <a:rPr lang="fa-IR" sz="1600" dirty="0" smtClean="0">
                          <a:cs typeface="B Nazanin" panose="00000400000000000000" pitchFamily="2" charset="-78"/>
                        </a:rPr>
                        <a:t>=</a:t>
                      </a:r>
                      <a:r>
                        <a:rPr lang="en-US" sz="1600" dirty="0" smtClean="0">
                          <a:cs typeface="B Nazanin" panose="00000400000000000000" pitchFamily="2" charset="-78"/>
                        </a:rPr>
                        <a:t>bcc</a:t>
                      </a:r>
                      <a:r>
                        <a:rPr lang="fa-IR" sz="1600" dirty="0" smtClean="0">
                          <a:cs typeface="B Nazanin" panose="00000400000000000000" pitchFamily="2" charset="-78"/>
                        </a:rPr>
                        <a:t> مکعبی مرکز پر</a:t>
                      </a:r>
                      <a:endParaRPr lang="fa-IR" sz="1600" dirty="0">
                        <a:cs typeface="B Nazanin" panose="00000400000000000000" pitchFamily="2" charset="-78"/>
                      </a:endParaRPr>
                    </a:p>
                  </a:txBody>
                  <a:tcPr anchor="ctr"/>
                </a:tc>
                <a:tc>
                  <a:txBody>
                    <a:bodyPr/>
                    <a:lstStyle/>
                    <a:p>
                      <a:pPr rtl="1"/>
                      <a:r>
                        <a:rPr lang="fa-IR" sz="1600" dirty="0" smtClean="0">
                          <a:cs typeface="B Nazanin" panose="00000400000000000000" pitchFamily="2" charset="-78"/>
                        </a:rPr>
                        <a:t>1مرکز  ×1=1</a:t>
                      </a:r>
                      <a:endParaRPr lang="fa-IR" sz="1600" dirty="0">
                        <a:cs typeface="B Nazanin" panose="00000400000000000000" pitchFamily="2" charset="-78"/>
                      </a:endParaRPr>
                    </a:p>
                  </a:txBody>
                  <a:tcPr/>
                </a:tc>
                <a:tc rowSpan="2">
                  <a:txBody>
                    <a:bodyPr/>
                    <a:lstStyle/>
                    <a:p>
                      <a:pPr algn="ctr" rtl="1"/>
                      <a:r>
                        <a:rPr lang="fa-IR" sz="1600" dirty="0" smtClean="0">
                          <a:cs typeface="B Nazanin" panose="00000400000000000000" pitchFamily="2" charset="-78"/>
                        </a:rPr>
                        <a:t>2</a:t>
                      </a:r>
                      <a:endParaRPr lang="fa-IR" sz="1600" dirty="0">
                        <a:cs typeface="B Nazanin" panose="00000400000000000000" pitchFamily="2" charset="-78"/>
                      </a:endParaRPr>
                    </a:p>
                  </a:txBody>
                  <a:tcPr anchor="ctr"/>
                </a:tc>
              </a:tr>
              <a:tr h="370840">
                <a:tc vMerge="1">
                  <a:txBody>
                    <a:bodyPr/>
                    <a:lstStyle/>
                    <a:p>
                      <a:pPr rtl="1"/>
                      <a:endParaRPr lang="fa-IR"/>
                    </a:p>
                  </a:txBody>
                  <a:tcPr/>
                </a:tc>
                <a:tc>
                  <a:txBody>
                    <a:bodyPr/>
                    <a:lstStyle/>
                    <a:p>
                      <a:pPr rtl="1"/>
                      <a:r>
                        <a:rPr lang="fa-IR" sz="1600" dirty="0" smtClean="0">
                          <a:cs typeface="B Nazanin" panose="00000400000000000000" pitchFamily="2" charset="-78"/>
                        </a:rPr>
                        <a:t>8راس×1/8=1</a:t>
                      </a:r>
                      <a:endParaRPr lang="fa-IR" sz="1600" dirty="0">
                        <a:cs typeface="B Nazanin" panose="00000400000000000000" pitchFamily="2" charset="-78"/>
                      </a:endParaRPr>
                    </a:p>
                  </a:txBody>
                  <a:tcPr/>
                </a:tc>
                <a:tc vMerge="1">
                  <a:txBody>
                    <a:bodyPr/>
                    <a:lstStyle/>
                    <a:p>
                      <a:pPr rtl="1"/>
                      <a:endParaRPr lang="fa-IR" dirty="0"/>
                    </a:p>
                  </a:txBody>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2464137294"/>
              </p:ext>
            </p:extLst>
          </p:nvPr>
        </p:nvGraphicFramePr>
        <p:xfrm>
          <a:off x="1524000" y="2945368"/>
          <a:ext cx="6096000" cy="1071880"/>
        </p:xfrm>
        <a:graphic>
          <a:graphicData uri="http://schemas.openxmlformats.org/drawingml/2006/table">
            <a:tbl>
              <a:tblPr rtl="1" firstRow="1" bandRow="1">
                <a:tableStyleId>{5940675A-B579-460E-94D1-54222C63F5DA}</a:tableStyleId>
              </a:tblPr>
              <a:tblGrid>
                <a:gridCol w="2032000"/>
                <a:gridCol w="2032000"/>
                <a:gridCol w="2032000"/>
              </a:tblGrid>
              <a:tr h="370840">
                <a:tc rowSpan="2">
                  <a:txBody>
                    <a:bodyPr/>
                    <a:lstStyle/>
                    <a:p>
                      <a:pPr algn="ctr" rtl="1"/>
                      <a:r>
                        <a:rPr lang="en-US" sz="1600" dirty="0" smtClean="0">
                          <a:cs typeface="B Nazanin" panose="00000400000000000000" pitchFamily="2" charset="-78"/>
                        </a:rPr>
                        <a:t>O</a:t>
                      </a:r>
                      <a:r>
                        <a:rPr lang="fa-IR" sz="1600" dirty="0" smtClean="0">
                          <a:cs typeface="B Nazanin" panose="00000400000000000000" pitchFamily="2" charset="-78"/>
                        </a:rPr>
                        <a:t> اکسیژن </a:t>
                      </a:r>
                      <a:endParaRPr lang="fa-IR" sz="1600" dirty="0">
                        <a:cs typeface="B Nazanin" panose="00000400000000000000" pitchFamily="2" charset="-78"/>
                      </a:endParaRPr>
                    </a:p>
                  </a:txBody>
                  <a:tcPr anchor="ctr"/>
                </a:tc>
                <a:tc>
                  <a:txBody>
                    <a:bodyPr/>
                    <a:lstStyle/>
                    <a:p>
                      <a:pPr rtl="1"/>
                      <a:r>
                        <a:rPr lang="fa-IR" sz="1600" dirty="0" smtClean="0">
                          <a:cs typeface="B Nazanin" panose="00000400000000000000" pitchFamily="2" charset="-78"/>
                        </a:rPr>
                        <a:t>4وجه  ×1/2=2</a:t>
                      </a:r>
                      <a:endParaRPr lang="fa-IR" sz="1600" dirty="0">
                        <a:cs typeface="B Nazanin" panose="00000400000000000000" pitchFamily="2" charset="-78"/>
                      </a:endParaRPr>
                    </a:p>
                  </a:txBody>
                  <a:tcPr/>
                </a:tc>
                <a:tc rowSpan="2">
                  <a:txBody>
                    <a:bodyPr/>
                    <a:lstStyle/>
                    <a:p>
                      <a:pPr algn="ctr" rtl="1"/>
                      <a:r>
                        <a:rPr lang="fa-IR" sz="1600" dirty="0" smtClean="0">
                          <a:cs typeface="B Nazanin" panose="00000400000000000000" pitchFamily="2" charset="-78"/>
                        </a:rPr>
                        <a:t>4</a:t>
                      </a:r>
                      <a:endParaRPr lang="fa-IR" sz="1600" dirty="0">
                        <a:cs typeface="B Nazanin" panose="00000400000000000000" pitchFamily="2" charset="-78"/>
                      </a:endParaRPr>
                    </a:p>
                  </a:txBody>
                  <a:tcPr anchor="ctr"/>
                </a:tc>
              </a:tr>
              <a:tr h="370840">
                <a:tc vMerge="1">
                  <a:txBody>
                    <a:bodyPr/>
                    <a:lstStyle/>
                    <a:p>
                      <a:pPr rtl="1"/>
                      <a:endParaRPr lang="fa-IR"/>
                    </a:p>
                  </a:txBody>
                  <a:tcPr/>
                </a:tc>
                <a:tc>
                  <a:txBody>
                    <a:bodyPr/>
                    <a:lstStyle/>
                    <a:p>
                      <a:pPr rtl="1"/>
                      <a:r>
                        <a:rPr lang="fa-IR" sz="1600" dirty="0" smtClean="0">
                          <a:cs typeface="B Nazanin" panose="00000400000000000000" pitchFamily="2" charset="-78"/>
                        </a:rPr>
                        <a:t>2مرکز(درقالب مکعب)×1=2</a:t>
                      </a:r>
                    </a:p>
                    <a:p>
                      <a:pPr algn="ctr" rtl="1"/>
                      <a:r>
                        <a:rPr lang="fa-IR" sz="1200" dirty="0" smtClean="0">
                          <a:cs typeface="B Nazanin" panose="00000400000000000000" pitchFamily="2" charset="-78"/>
                        </a:rPr>
                        <a:t>یعنی در وجه نیستند آن دو تا یکی بالاتر و دیگری پایین تر است.</a:t>
                      </a:r>
                      <a:endParaRPr lang="fa-IR" sz="1200" dirty="0">
                        <a:cs typeface="B Nazanin" panose="00000400000000000000" pitchFamily="2" charset="-78"/>
                      </a:endParaRPr>
                    </a:p>
                  </a:txBody>
                  <a:tcPr/>
                </a:tc>
                <a:tc vMerge="1">
                  <a:txBody>
                    <a:bodyPr/>
                    <a:lstStyle/>
                    <a:p>
                      <a:pPr rtl="1"/>
                      <a:endParaRPr lang="fa-IR" dirty="0"/>
                    </a:p>
                  </a:txBody>
                  <a:tcPr/>
                </a:tc>
              </a:tr>
            </a:tbl>
          </a:graphicData>
        </a:graphic>
      </p:graphicFrame>
      <mc:AlternateContent xmlns:mc="http://schemas.openxmlformats.org/markup-compatibility/2006" xmlns:a14="http://schemas.microsoft.com/office/drawing/2010/main">
        <mc:Choice Requires="a14">
          <p:sp>
            <p:nvSpPr>
              <p:cNvPr id="9" name="Rectangle 8"/>
              <p:cNvSpPr/>
              <p:nvPr/>
            </p:nvSpPr>
            <p:spPr>
              <a:xfrm>
                <a:off x="609600" y="3935730"/>
                <a:ext cx="1819665" cy="403124"/>
              </a:xfrm>
              <a:prstGeom prst="rect">
                <a:avLst/>
              </a:prstGeom>
            </p:spPr>
            <p:txBody>
              <a:bodyPr wrap="none">
                <a:spAutoFit/>
              </a:bodyPr>
              <a:lstStyle/>
              <a:p>
                <a:pPr rtl="1"/>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a:rPr>
                            <m:t>𝑐𝑛</m:t>
                          </m:r>
                        </m:e>
                        <m:sub>
                          <m:r>
                            <a:rPr lang="en-US" i="1">
                              <a:latin typeface="Cambria Math"/>
                            </a:rPr>
                            <m:t>𝑡𝑖</m:t>
                          </m:r>
                        </m:sub>
                      </m:sSub>
                      <m:r>
                        <a:rPr lang="en-US" i="1">
                          <a:latin typeface="Cambria Math"/>
                        </a:rPr>
                        <m:t>=</m:t>
                      </m:r>
                      <m:r>
                        <a:rPr lang="en-US" i="1">
                          <a:latin typeface="Cambria Math"/>
                        </a:rPr>
                        <m:t>6</m:t>
                      </m:r>
                      <m:r>
                        <a:rPr lang="en-US" i="1">
                          <a:latin typeface="Cambria Math"/>
                        </a:rPr>
                        <m:t> </m:t>
                      </m:r>
                      <m:r>
                        <a:rPr lang="fa-IR">
                          <a:latin typeface="Cambria Math"/>
                        </a:rPr>
                        <m:t>اکتاهورال</m:t>
                      </m:r>
                    </m:oMath>
                  </m:oMathPara>
                </a14:m>
                <a:endParaRPr lang="en-US" dirty="0"/>
              </a:p>
            </p:txBody>
          </p:sp>
        </mc:Choice>
        <mc:Fallback xmlns="">
          <p:sp>
            <p:nvSpPr>
              <p:cNvPr id="9" name="Rectangle 8"/>
              <p:cNvSpPr>
                <a:spLocks noRot="1" noChangeAspect="1" noMove="1" noResize="1" noEditPoints="1" noAdjustHandles="1" noChangeArrowheads="1" noChangeShapeType="1" noTextEdit="1"/>
              </p:cNvSpPr>
              <p:nvPr/>
            </p:nvSpPr>
            <p:spPr>
              <a:xfrm>
                <a:off x="609600" y="3935730"/>
                <a:ext cx="1819665" cy="403124"/>
              </a:xfrm>
              <a:prstGeom prst="rect">
                <a:avLst/>
              </a:prstGeom>
              <a:blipFill rotWithShape="1">
                <a:blip r:embed="rId4"/>
                <a:stretch>
                  <a:fillRect b="-24242"/>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sp>
            <p:nvSpPr>
              <p:cNvPr id="10" name="Rectangle 9"/>
              <p:cNvSpPr/>
              <p:nvPr/>
            </p:nvSpPr>
            <p:spPr>
              <a:xfrm>
                <a:off x="609600" y="4338854"/>
                <a:ext cx="1010148"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a:rPr>
                            <m:t>𝑐𝑛</m:t>
                          </m:r>
                        </m:e>
                        <m:sub>
                          <m:r>
                            <a:rPr lang="en-US" i="1">
                              <a:latin typeface="Cambria Math"/>
                            </a:rPr>
                            <m:t>𝑜</m:t>
                          </m:r>
                        </m:sub>
                      </m:sSub>
                      <m:r>
                        <a:rPr lang="en-US" i="1">
                          <a:latin typeface="Cambria Math"/>
                        </a:rPr>
                        <m:t>=</m:t>
                      </m:r>
                      <m:r>
                        <a:rPr lang="en-US" i="1">
                          <a:latin typeface="Cambria Math"/>
                        </a:rPr>
                        <m:t>3</m:t>
                      </m:r>
                    </m:oMath>
                  </m:oMathPara>
                </a14:m>
                <a:endParaRPr lang="fa-IR" dirty="0"/>
              </a:p>
            </p:txBody>
          </p:sp>
        </mc:Choice>
        <mc:Fallback xmlns="">
          <p:sp>
            <p:nvSpPr>
              <p:cNvPr id="10" name="Rectangle 9"/>
              <p:cNvSpPr>
                <a:spLocks noRot="1" noChangeAspect="1" noMove="1" noResize="1" noEditPoints="1" noAdjustHandles="1" noChangeArrowheads="1" noChangeShapeType="1" noTextEdit="1"/>
              </p:cNvSpPr>
              <p:nvPr/>
            </p:nvSpPr>
            <p:spPr>
              <a:xfrm>
                <a:off x="609600" y="4338854"/>
                <a:ext cx="1010148" cy="369332"/>
              </a:xfrm>
              <a:prstGeom prst="rect">
                <a:avLst/>
              </a:prstGeom>
              <a:blipFill rotWithShape="1">
                <a:blip r:embed="rId5"/>
                <a:stretch>
                  <a:fillRect/>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sp>
            <p:nvSpPr>
              <p:cNvPr id="11" name="Rectangle 10"/>
              <p:cNvSpPr/>
              <p:nvPr/>
            </p:nvSpPr>
            <p:spPr>
              <a:xfrm>
                <a:off x="2743200" y="4152164"/>
                <a:ext cx="1442831" cy="369332"/>
              </a:xfrm>
              <a:prstGeom prst="rect">
                <a:avLst/>
              </a:prstGeom>
            </p:spPr>
            <p:txBody>
              <a:bodyPr wrap="none">
                <a:spAutoFit/>
              </a:bodyPr>
              <a:lstStyle/>
              <a:p>
                <a:pPr rtl="1"/>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a:rPr>
                            <m:t>𝑡𝑖</m:t>
                          </m:r>
                        </m:e>
                        <m:sub>
                          <m:r>
                            <a:rPr lang="en-US" i="1">
                              <a:latin typeface="Cambria Math"/>
                            </a:rPr>
                            <m:t>3</m:t>
                          </m:r>
                        </m:sub>
                      </m:sSub>
                      <m:sSub>
                        <m:sSubPr>
                          <m:ctrlPr>
                            <a:rPr lang="en-US" i="1">
                              <a:latin typeface="Cambria Math" panose="02040503050406030204" pitchFamily="18" charset="0"/>
                            </a:rPr>
                          </m:ctrlPr>
                        </m:sSubPr>
                        <m:e>
                          <m:r>
                            <a:rPr lang="en-US" i="1">
                              <a:latin typeface="Cambria Math"/>
                            </a:rPr>
                            <m:t>𝑜</m:t>
                          </m:r>
                        </m:e>
                        <m:sub>
                          <m:r>
                            <a:rPr lang="en-US" i="1">
                              <a:latin typeface="Cambria Math"/>
                            </a:rPr>
                            <m:t>6</m:t>
                          </m:r>
                        </m:sub>
                      </m:sSub>
                      <m:r>
                        <a:rPr lang="en-US" i="1">
                          <a:latin typeface="Cambria Math"/>
                        </a:rPr>
                        <m:t>=</m:t>
                      </m:r>
                      <m:sSub>
                        <m:sSubPr>
                          <m:ctrlPr>
                            <a:rPr lang="en-US" i="1">
                              <a:latin typeface="Cambria Math" panose="02040503050406030204" pitchFamily="18" charset="0"/>
                            </a:rPr>
                          </m:ctrlPr>
                        </m:sSubPr>
                        <m:e>
                          <m:r>
                            <a:rPr lang="en-US" i="1">
                              <a:latin typeface="Cambria Math"/>
                            </a:rPr>
                            <m:t>𝑡𝑖𝑜</m:t>
                          </m:r>
                        </m:e>
                        <m:sub>
                          <m:r>
                            <a:rPr lang="en-US" i="1">
                              <a:latin typeface="Cambria Math"/>
                            </a:rPr>
                            <m:t>2</m:t>
                          </m:r>
                        </m:sub>
                      </m:sSub>
                    </m:oMath>
                  </m:oMathPara>
                </a14:m>
                <a:endParaRPr lang="en-US" dirty="0"/>
              </a:p>
            </p:txBody>
          </p:sp>
        </mc:Choice>
        <mc:Fallback xmlns="">
          <p:sp>
            <p:nvSpPr>
              <p:cNvPr id="11" name="Rectangle 10"/>
              <p:cNvSpPr>
                <a:spLocks noRot="1" noChangeAspect="1" noMove="1" noResize="1" noEditPoints="1" noAdjustHandles="1" noChangeArrowheads="1" noChangeShapeType="1" noTextEdit="1"/>
              </p:cNvSpPr>
              <p:nvPr/>
            </p:nvSpPr>
            <p:spPr>
              <a:xfrm>
                <a:off x="2743200" y="4152164"/>
                <a:ext cx="1442831" cy="369332"/>
              </a:xfrm>
              <a:prstGeom prst="rect">
                <a:avLst/>
              </a:prstGeom>
              <a:blipFill rotWithShape="1">
                <a:blip r:embed="rId6"/>
                <a:stretch>
                  <a:fillRect/>
                </a:stretch>
              </a:blipFill>
            </p:spPr>
            <p:txBody>
              <a:bodyPr/>
              <a:lstStyle/>
              <a:p>
                <a:r>
                  <a:rPr lang="fa-IR">
                    <a:noFill/>
                  </a:rPr>
                  <a:t> </a:t>
                </a:r>
              </a:p>
            </p:txBody>
          </p:sp>
        </mc:Fallback>
      </mc:AlternateContent>
    </p:spTree>
    <p:extLst>
      <p:ext uri="{BB962C8B-B14F-4D97-AF65-F5344CB8AC3E}">
        <p14:creationId xmlns:p14="http://schemas.microsoft.com/office/powerpoint/2010/main" val="41264577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fa-IR"/>
          </a:p>
        </p:txBody>
      </p:sp>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normAutofit lnSpcReduction="10000"/>
              </a:bodyPr>
              <a:lstStyle/>
              <a:p>
                <a:pPr algn="just"/>
                <a:r>
                  <a:rPr lang="fa-IR" dirty="0" smtClean="0"/>
                  <a:t>در </a:t>
                </a:r>
                <a:r>
                  <a:rPr lang="fa-IR" dirty="0"/>
                  <a:t>این شبکه یون های تیتان ۴ بار مثبت حفره های ۸ وجهی که در اثر انباشتگی یون های اکسیژن (اکسید) تشکیل </a:t>
                </a:r>
                <a:r>
                  <a:rPr lang="fa-IR" dirty="0" smtClean="0"/>
                  <a:t>می </a:t>
                </a:r>
                <a:r>
                  <a:rPr lang="fa-IR" dirty="0"/>
                  <a:t>شود را اشغال می کند. در واقع تیتان ۴ بار مثبت عدد کئوردیناسیون ۶ را دارا می باشد. اما یون های اکسید با آرایش مسطح مثلثی توسط ۳ کاتیون احاطه شده و عدد کئوردیناسیون آن ۳ می باشد.</a:t>
                </a:r>
                <a:endParaRPr lang="en-US" dirty="0"/>
              </a:p>
              <a:p>
                <a:r>
                  <a:rPr lang="fa-IR" dirty="0"/>
                  <a:t>ترکیباتی که در این شبکه متبلور می شوند.</a:t>
                </a:r>
                <a:endParaRPr lang="en-US" dirty="0"/>
              </a:p>
              <a:p>
                <a:pPr algn="ctr">
                  <a:buFont typeface="Wingdings" panose="05000000000000000000" pitchFamily="2" charset="2"/>
                  <a:buChar char="ü"/>
                </a:pPr>
                <a14:m>
                  <m:oMath xmlns:m="http://schemas.openxmlformats.org/officeDocument/2006/math">
                    <m:sSub>
                      <m:sSubPr>
                        <m:ctrlPr>
                          <a:rPr lang="en-US" i="1">
                            <a:latin typeface="Cambria Math" panose="02040503050406030204" pitchFamily="18" charset="0"/>
                          </a:rPr>
                        </m:ctrlPr>
                      </m:sSubPr>
                      <m:e>
                        <m:r>
                          <a:rPr lang="en-US" i="1">
                            <a:latin typeface="Cambria Math"/>
                          </a:rPr>
                          <m:t>𝑐𝑟𝑥</m:t>
                        </m:r>
                      </m:e>
                      <m:sub>
                        <m:r>
                          <a:rPr lang="en-US" i="1">
                            <a:latin typeface="Cambria Math"/>
                          </a:rPr>
                          <m:t>2</m:t>
                        </m:r>
                      </m:sub>
                    </m:sSub>
                    <m:d>
                      <m:dPr>
                        <m:ctrlPr>
                          <a:rPr lang="en-US" i="1">
                            <a:latin typeface="Cambria Math" panose="02040503050406030204" pitchFamily="18" charset="0"/>
                          </a:rPr>
                        </m:ctrlPr>
                      </m:dPr>
                      <m:e>
                        <m:r>
                          <a:rPr lang="en-US" i="1">
                            <a:latin typeface="Cambria Math"/>
                          </a:rPr>
                          <m:t>𝑥</m:t>
                        </m:r>
                        <m:r>
                          <a:rPr lang="en-US" i="1">
                            <a:latin typeface="Cambria Math"/>
                          </a:rPr>
                          <m:t>=</m:t>
                        </m:r>
                        <m:r>
                          <a:rPr lang="en-US" i="1">
                            <a:latin typeface="Cambria Math"/>
                          </a:rPr>
                          <m:t>𝑓</m:t>
                        </m:r>
                        <m:r>
                          <a:rPr lang="en-US" i="1">
                            <a:latin typeface="Cambria Math"/>
                          </a:rPr>
                          <m:t>.</m:t>
                        </m:r>
                        <m:r>
                          <a:rPr lang="en-US" i="1">
                            <a:latin typeface="Cambria Math"/>
                          </a:rPr>
                          <m:t>𝑐𝑙</m:t>
                        </m:r>
                      </m:e>
                    </m:d>
                  </m:oMath>
                </a14:m>
                <a:endParaRPr lang="en-US" dirty="0"/>
              </a:p>
              <a:p>
                <a:pPr algn="ctr">
                  <a:buFont typeface="Wingdings" panose="05000000000000000000" pitchFamily="2" charset="2"/>
                  <a:buChar char="ü"/>
                </a:pPr>
                <a14:m>
                  <m:oMath xmlns:m="http://schemas.openxmlformats.org/officeDocument/2006/math">
                    <m:sSub>
                      <m:sSubPr>
                        <m:ctrlPr>
                          <a:rPr lang="en-US" i="1">
                            <a:latin typeface="Cambria Math" panose="02040503050406030204" pitchFamily="18" charset="0"/>
                          </a:rPr>
                        </m:ctrlPr>
                      </m:sSubPr>
                      <m:e>
                        <m:r>
                          <a:rPr lang="en-US" i="1">
                            <a:latin typeface="Cambria Math"/>
                          </a:rPr>
                          <m:t>𝑚𝑓</m:t>
                        </m:r>
                      </m:e>
                      <m:sub>
                        <m:r>
                          <a:rPr lang="en-US" i="1">
                            <a:latin typeface="Cambria Math"/>
                          </a:rPr>
                          <m:t>2</m:t>
                        </m:r>
                      </m:sub>
                    </m:sSub>
                    <m:d>
                      <m:dPr>
                        <m:ctrlPr>
                          <a:rPr lang="en-US" i="1">
                            <a:latin typeface="Cambria Math" panose="02040503050406030204" pitchFamily="18" charset="0"/>
                          </a:rPr>
                        </m:ctrlPr>
                      </m:dPr>
                      <m:e>
                        <m:r>
                          <a:rPr lang="en-US" i="1">
                            <a:latin typeface="Cambria Math"/>
                          </a:rPr>
                          <m:t>𝑚</m:t>
                        </m:r>
                        <m:r>
                          <a:rPr lang="en-US" i="1">
                            <a:latin typeface="Cambria Math"/>
                          </a:rPr>
                          <m:t>=</m:t>
                        </m:r>
                        <m:r>
                          <a:rPr lang="en-US" i="1">
                            <a:latin typeface="Cambria Math"/>
                          </a:rPr>
                          <m:t>𝑣</m:t>
                        </m:r>
                        <m:r>
                          <a:rPr lang="en-US" i="1">
                            <a:latin typeface="Cambria Math"/>
                          </a:rPr>
                          <m:t>.</m:t>
                        </m:r>
                        <m:r>
                          <a:rPr lang="en-US" i="1">
                            <a:latin typeface="Cambria Math"/>
                          </a:rPr>
                          <m:t>𝑓𝑒</m:t>
                        </m:r>
                        <m:r>
                          <a:rPr lang="en-US" i="1">
                            <a:latin typeface="Cambria Math"/>
                          </a:rPr>
                          <m:t>.</m:t>
                        </m:r>
                        <m:r>
                          <a:rPr lang="en-US" i="1">
                            <a:latin typeface="Cambria Math"/>
                          </a:rPr>
                          <m:t>𝑐𝑜</m:t>
                        </m:r>
                        <m:r>
                          <a:rPr lang="en-US" i="1">
                            <a:latin typeface="Cambria Math"/>
                          </a:rPr>
                          <m:t>.</m:t>
                        </m:r>
                        <m:r>
                          <a:rPr lang="en-US" i="1">
                            <a:latin typeface="Cambria Math"/>
                          </a:rPr>
                          <m:t>𝑛𝑖</m:t>
                        </m:r>
                        <m:r>
                          <a:rPr lang="en-US" i="1">
                            <a:latin typeface="Cambria Math"/>
                          </a:rPr>
                          <m:t>.</m:t>
                        </m:r>
                        <m:r>
                          <a:rPr lang="en-US" i="1">
                            <a:latin typeface="Cambria Math"/>
                          </a:rPr>
                          <m:t>𝑐𝑢</m:t>
                        </m:r>
                        <m:r>
                          <a:rPr lang="en-US" i="1">
                            <a:latin typeface="Cambria Math"/>
                          </a:rPr>
                          <m:t>.</m:t>
                        </m:r>
                        <m:r>
                          <a:rPr lang="en-US" i="1">
                            <a:latin typeface="Cambria Math"/>
                          </a:rPr>
                          <m:t>𝑧𝑛</m:t>
                        </m:r>
                        <m:r>
                          <a:rPr lang="en-US" i="1">
                            <a:latin typeface="Cambria Math"/>
                          </a:rPr>
                          <m:t>.</m:t>
                        </m:r>
                        <m:r>
                          <a:rPr lang="en-US" i="1">
                            <a:latin typeface="Cambria Math"/>
                          </a:rPr>
                          <m:t>𝑚𝑔</m:t>
                        </m:r>
                      </m:e>
                    </m:d>
                  </m:oMath>
                </a14:m>
                <a:endParaRPr lang="en-US" dirty="0"/>
              </a:p>
              <a:p>
                <a:pPr algn="ctr">
                  <a:buFont typeface="Wingdings" panose="05000000000000000000" pitchFamily="2" charset="2"/>
                  <a:buChar char="ü"/>
                </a:pPr>
                <a14:m>
                  <m:oMath xmlns:m="http://schemas.openxmlformats.org/officeDocument/2006/math">
                    <m:sSub>
                      <m:sSubPr>
                        <m:ctrlPr>
                          <a:rPr lang="en-US" i="1">
                            <a:latin typeface="Cambria Math" panose="02040503050406030204" pitchFamily="18" charset="0"/>
                          </a:rPr>
                        </m:ctrlPr>
                      </m:sSubPr>
                      <m:e>
                        <m:r>
                          <a:rPr lang="en-US" i="1">
                            <a:latin typeface="Cambria Math"/>
                          </a:rPr>
                          <m:t>𝑚𝑜</m:t>
                        </m:r>
                      </m:e>
                      <m:sub>
                        <m:r>
                          <a:rPr lang="en-US" i="1">
                            <a:latin typeface="Cambria Math"/>
                          </a:rPr>
                          <m:t>2</m:t>
                        </m:r>
                      </m:sub>
                    </m:sSub>
                    <m:d>
                      <m:dPr>
                        <m:ctrlPr>
                          <a:rPr lang="en-US" i="1">
                            <a:latin typeface="Cambria Math" panose="02040503050406030204" pitchFamily="18" charset="0"/>
                          </a:rPr>
                        </m:ctrlPr>
                      </m:dPr>
                      <m:e>
                        <m:r>
                          <a:rPr lang="en-US" i="1">
                            <a:latin typeface="Cambria Math"/>
                          </a:rPr>
                          <m:t>𝑚</m:t>
                        </m:r>
                        <m:r>
                          <a:rPr lang="en-US" i="1">
                            <a:latin typeface="Cambria Math"/>
                          </a:rPr>
                          <m:t>=</m:t>
                        </m:r>
                        <m:r>
                          <a:rPr lang="en-US" i="1">
                            <a:latin typeface="Cambria Math"/>
                          </a:rPr>
                          <m:t>𝑣</m:t>
                        </m:r>
                        <m:r>
                          <a:rPr lang="en-US" i="1">
                            <a:latin typeface="Cambria Math"/>
                          </a:rPr>
                          <m:t>.</m:t>
                        </m:r>
                        <m:r>
                          <a:rPr lang="en-US" i="1">
                            <a:latin typeface="Cambria Math"/>
                          </a:rPr>
                          <m:t>𝑐𝑟</m:t>
                        </m:r>
                        <m:r>
                          <a:rPr lang="en-US" i="1">
                            <a:latin typeface="Cambria Math"/>
                          </a:rPr>
                          <m:t>.</m:t>
                        </m:r>
                        <m:r>
                          <a:rPr lang="en-US" i="1">
                            <a:latin typeface="Cambria Math"/>
                          </a:rPr>
                          <m:t>𝑚𝑛</m:t>
                        </m:r>
                        <m:r>
                          <a:rPr lang="en-US" i="1">
                            <a:latin typeface="Cambria Math"/>
                          </a:rPr>
                          <m:t>.</m:t>
                        </m:r>
                        <m:r>
                          <a:rPr lang="en-US" i="1">
                            <a:latin typeface="Cambria Math"/>
                          </a:rPr>
                          <m:t>𝑛𝑏</m:t>
                        </m:r>
                        <m:r>
                          <a:rPr lang="en-US" i="1">
                            <a:latin typeface="Cambria Math"/>
                          </a:rPr>
                          <m:t>.</m:t>
                        </m:r>
                        <m:r>
                          <a:rPr lang="en-US" i="1">
                            <a:latin typeface="Cambria Math"/>
                          </a:rPr>
                          <m:t>𝑚𝑜</m:t>
                        </m:r>
                        <m:r>
                          <a:rPr lang="en-US" i="1">
                            <a:latin typeface="Cambria Math"/>
                          </a:rPr>
                          <m:t>.</m:t>
                        </m:r>
                        <m:r>
                          <a:rPr lang="en-US" i="1">
                            <a:latin typeface="Cambria Math"/>
                          </a:rPr>
                          <m:t>𝑟𝑢</m:t>
                        </m:r>
                        <m:r>
                          <a:rPr lang="en-US" i="1">
                            <a:latin typeface="Cambria Math"/>
                          </a:rPr>
                          <m:t>.</m:t>
                        </m:r>
                        <m:r>
                          <a:rPr lang="en-US" i="1">
                            <a:latin typeface="Cambria Math"/>
                          </a:rPr>
                          <m:t>𝑟</m:t>
                        </m:r>
                        <m:r>
                          <a:rPr lang="en-US" i="1">
                            <a:latin typeface="Cambria Math"/>
                          </a:rPr>
                          <m:t>h</m:t>
                        </m:r>
                        <m:r>
                          <a:rPr lang="en-US" i="1">
                            <a:latin typeface="Cambria Math"/>
                          </a:rPr>
                          <m:t>.</m:t>
                        </m:r>
                        <m:r>
                          <a:rPr lang="en-US" i="1">
                            <a:latin typeface="Cambria Math"/>
                          </a:rPr>
                          <m:t>𝑝𝑑</m:t>
                        </m:r>
                        <m:r>
                          <a:rPr lang="en-US" i="1">
                            <a:latin typeface="Cambria Math"/>
                          </a:rPr>
                          <m:t>.</m:t>
                        </m:r>
                        <m:r>
                          <a:rPr lang="en-US" i="1">
                            <a:latin typeface="Cambria Math"/>
                          </a:rPr>
                          <m:t>𝑡𝑎</m:t>
                        </m:r>
                        <m:r>
                          <a:rPr lang="en-US" i="1">
                            <a:latin typeface="Cambria Math"/>
                          </a:rPr>
                          <m:t>.</m:t>
                        </m:r>
                        <m:r>
                          <a:rPr lang="en-US" i="1">
                            <a:latin typeface="Cambria Math"/>
                          </a:rPr>
                          <m:t>𝑟𝑒</m:t>
                        </m:r>
                        <m:r>
                          <a:rPr lang="en-US" i="1">
                            <a:latin typeface="Cambria Math"/>
                          </a:rPr>
                          <m:t>.</m:t>
                        </m:r>
                        <m:r>
                          <a:rPr lang="en-US" i="1">
                            <a:latin typeface="Cambria Math"/>
                          </a:rPr>
                          <m:t>𝑤</m:t>
                        </m:r>
                        <m:r>
                          <a:rPr lang="en-US" i="1">
                            <a:latin typeface="Cambria Math"/>
                          </a:rPr>
                          <m:t>.</m:t>
                        </m:r>
                        <m:r>
                          <a:rPr lang="en-US" i="1">
                            <a:latin typeface="Cambria Math"/>
                          </a:rPr>
                          <m:t>𝑜𝑠</m:t>
                        </m:r>
                        <m:r>
                          <a:rPr lang="en-US" i="1">
                            <a:latin typeface="Cambria Math"/>
                          </a:rPr>
                          <m:t>.</m:t>
                        </m:r>
                        <m:r>
                          <a:rPr lang="en-US" i="1">
                            <a:latin typeface="Cambria Math"/>
                          </a:rPr>
                          <m:t>𝑖𝑟</m:t>
                        </m:r>
                        <m:r>
                          <a:rPr lang="en-US" i="1">
                            <a:latin typeface="Cambria Math"/>
                          </a:rPr>
                          <m:t>.</m:t>
                        </m:r>
                        <m:r>
                          <a:rPr lang="en-US" i="1">
                            <a:latin typeface="Cambria Math"/>
                          </a:rPr>
                          <m:t>𝑝𝑡</m:t>
                        </m:r>
                        <m:r>
                          <a:rPr lang="en-US" i="1">
                            <a:latin typeface="Cambria Math"/>
                          </a:rPr>
                          <m:t>.</m:t>
                        </m:r>
                        <m:r>
                          <a:rPr lang="en-US" i="1">
                            <a:latin typeface="Cambria Math"/>
                          </a:rPr>
                          <m:t>𝑔𝑒</m:t>
                        </m:r>
                        <m:r>
                          <a:rPr lang="en-US" i="1">
                            <a:latin typeface="Cambria Math"/>
                          </a:rPr>
                          <m:t>.</m:t>
                        </m:r>
                        <m:r>
                          <a:rPr lang="en-US" i="1">
                            <a:latin typeface="Cambria Math"/>
                          </a:rPr>
                          <m:t>𝑠𝑛</m:t>
                        </m:r>
                        <m:r>
                          <a:rPr lang="en-US" i="1">
                            <a:latin typeface="Cambria Math"/>
                          </a:rPr>
                          <m:t>.</m:t>
                        </m:r>
                        <m:r>
                          <a:rPr lang="en-US" i="1">
                            <a:latin typeface="Cambria Math"/>
                          </a:rPr>
                          <m:t>𝑝𝑏</m:t>
                        </m:r>
                      </m:e>
                    </m:d>
                  </m:oMath>
                </a14:m>
                <a:endParaRPr lang="en-US" dirty="0"/>
              </a:p>
              <a:p>
                <a:pPr algn="ctr">
                  <a:buFont typeface="Wingdings" panose="05000000000000000000" pitchFamily="2" charset="2"/>
                  <a:buChar char="ü"/>
                </a:pPr>
                <a14:m>
                  <m:oMath xmlns:m="http://schemas.openxmlformats.org/officeDocument/2006/math">
                    <m:sSub>
                      <m:sSubPr>
                        <m:ctrlPr>
                          <a:rPr lang="en-US" i="1">
                            <a:latin typeface="Cambria Math" panose="02040503050406030204" pitchFamily="18" charset="0"/>
                          </a:rPr>
                        </m:ctrlPr>
                      </m:sSubPr>
                      <m:e>
                        <m:r>
                          <a:rPr lang="en-US" i="1">
                            <a:latin typeface="Cambria Math"/>
                          </a:rPr>
                          <m:t>𝑚𝑔</m:t>
                        </m:r>
                        <m:r>
                          <a:rPr lang="en-US" i="1">
                            <a:latin typeface="Cambria Math"/>
                          </a:rPr>
                          <m:t>h</m:t>
                        </m:r>
                      </m:e>
                      <m:sub>
                        <m:r>
                          <a:rPr lang="en-US" i="1">
                            <a:latin typeface="Cambria Math"/>
                          </a:rPr>
                          <m:t>2</m:t>
                        </m:r>
                      </m:sub>
                    </m:sSub>
                  </m:oMath>
                </a14:m>
                <a:endParaRPr lang="en-US" dirty="0" smtClean="0"/>
              </a:p>
              <a:p>
                <a:pPr marL="0" indent="0">
                  <a:buNone/>
                </a:pPr>
                <a:r>
                  <a:rPr lang="fa-IR" dirty="0"/>
                  <a:t>شبکه </a:t>
                </a:r>
                <a:r>
                  <a:rPr lang="fa-IR" dirty="0" smtClean="0"/>
                  <a:t>کریستیوبالیت </a:t>
                </a:r>
                <a14:m>
                  <m:oMath xmlns:m="http://schemas.openxmlformats.org/officeDocument/2006/math">
                    <m:sSub>
                      <m:sSubPr>
                        <m:ctrlPr>
                          <a:rPr lang="en-US" i="1">
                            <a:latin typeface="Cambria Math" panose="02040503050406030204" pitchFamily="18" charset="0"/>
                          </a:rPr>
                        </m:ctrlPr>
                      </m:sSubPr>
                      <m:e>
                        <m:r>
                          <a:rPr lang="en-US" i="1">
                            <a:latin typeface="Cambria Math"/>
                          </a:rPr>
                          <m:t>𝑠𝑖𝑜</m:t>
                        </m:r>
                      </m:e>
                      <m:sub>
                        <m:r>
                          <a:rPr lang="en-US" i="1">
                            <a:latin typeface="Cambria Math"/>
                          </a:rPr>
                          <m:t>2</m:t>
                        </m:r>
                      </m:sub>
                    </m:sSub>
                  </m:oMath>
                </a14:m>
                <a:r>
                  <a:rPr lang="fa-IR" dirty="0"/>
                  <a:t>شکل (4-12) یا شکل </a:t>
                </a:r>
                <a:r>
                  <a:rPr lang="en-US" dirty="0"/>
                  <a:t>b</a:t>
                </a:r>
                <a:r>
                  <a:rPr lang="fa-IR" dirty="0"/>
                  <a:t> </a:t>
                </a:r>
                <a:r>
                  <a:rPr lang="fa-IR" dirty="0" smtClean="0"/>
                  <a:t>کرسیوبالیت:</a:t>
                </a:r>
                <a:endParaRPr lang="en-US" dirty="0" smtClean="0"/>
              </a:p>
              <a:p>
                <a:pPr marL="0" indent="0" algn="l" rtl="0">
                  <a:buNone/>
                </a:pPr>
                <a14:m>
                  <m:oMath xmlns:m="http://schemas.openxmlformats.org/officeDocument/2006/math">
                    <m:sSub>
                      <m:sSubPr>
                        <m:ctrlPr>
                          <a:rPr lang="en-US" i="1">
                            <a:latin typeface="Cambria Math" panose="02040503050406030204" pitchFamily="18" charset="0"/>
                          </a:rPr>
                        </m:ctrlPr>
                      </m:sSubPr>
                      <m:e>
                        <m:r>
                          <a:rPr lang="en-US" i="1">
                            <a:latin typeface="Cambria Math"/>
                          </a:rPr>
                          <m:t>𝑐𝑛</m:t>
                        </m:r>
                      </m:e>
                      <m:sub>
                        <m:r>
                          <a:rPr lang="en-US" i="1">
                            <a:latin typeface="Cambria Math"/>
                          </a:rPr>
                          <m:t>𝑠𝑖</m:t>
                        </m:r>
                      </m:sub>
                    </m:sSub>
                    <m:r>
                      <a:rPr lang="en-US" i="1">
                        <a:latin typeface="Cambria Math"/>
                      </a:rPr>
                      <m:t>=</m:t>
                    </m:r>
                    <m:r>
                      <a:rPr lang="en-US" i="1">
                        <a:latin typeface="Cambria Math"/>
                      </a:rPr>
                      <m:t>4</m:t>
                    </m:r>
                  </m:oMath>
                </a14:m>
                <a:r>
                  <a:rPr lang="en-US" dirty="0" smtClean="0"/>
                  <a:t> </a:t>
                </a:r>
                <a:endParaRPr lang="en-US" dirty="0"/>
              </a:p>
              <a:p>
                <a:pPr marL="0" indent="0" algn="l">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a:rPr>
                            <m:t>𝑠𝑖𝑜</m:t>
                          </m:r>
                        </m:e>
                        <m:sub>
                          <m:r>
                            <a:rPr lang="en-US" i="1">
                              <a:latin typeface="Cambria Math"/>
                            </a:rPr>
                            <m:t>2</m:t>
                          </m:r>
                        </m:sub>
                      </m:sSub>
                      <m:sSub>
                        <m:sSubPr>
                          <m:ctrlPr>
                            <a:rPr lang="en-US" i="1">
                              <a:latin typeface="Cambria Math" panose="02040503050406030204" pitchFamily="18" charset="0"/>
                            </a:rPr>
                          </m:ctrlPr>
                        </m:sSubPr>
                        <m:e>
                          <m:r>
                            <a:rPr lang="en-US" i="1">
                              <a:latin typeface="Cambria Math"/>
                            </a:rPr>
                            <m:t>𝑜</m:t>
                          </m:r>
                        </m:e>
                        <m:sub>
                          <m:r>
                            <a:rPr lang="en-US" i="1">
                              <a:latin typeface="Cambria Math"/>
                            </a:rPr>
                            <m:t>4</m:t>
                          </m:r>
                        </m:sub>
                      </m:sSub>
                      <m:r>
                        <a:rPr lang="en-US" i="1">
                          <a:latin typeface="Cambria Math"/>
                        </a:rPr>
                        <m:t>=</m:t>
                      </m:r>
                      <m:sSub>
                        <m:sSubPr>
                          <m:ctrlPr>
                            <a:rPr lang="en-US" i="1">
                              <a:latin typeface="Cambria Math" panose="02040503050406030204" pitchFamily="18" charset="0"/>
                            </a:rPr>
                          </m:ctrlPr>
                        </m:sSubPr>
                        <m:e>
                          <m:r>
                            <a:rPr lang="en-US" i="1">
                              <a:latin typeface="Cambria Math"/>
                            </a:rPr>
                            <m:t>𝑠𝑖𝑜</m:t>
                          </m:r>
                        </m:e>
                        <m:sub>
                          <m:r>
                            <a:rPr lang="en-US" i="1">
                              <a:latin typeface="Cambria Math"/>
                            </a:rPr>
                            <m:t>2</m:t>
                          </m:r>
                        </m:sub>
                      </m:sSub>
                    </m:oMath>
                  </m:oMathPara>
                </a14:m>
                <a:endParaRPr lang="en-US" dirty="0"/>
              </a:p>
              <a:p>
                <a:pPr marL="0" indent="0" algn="l" rtl="0">
                  <a:buNone/>
                </a:pPr>
                <a14:m>
                  <m:oMath xmlns:m="http://schemas.openxmlformats.org/officeDocument/2006/math">
                    <m:sSub>
                      <m:sSubPr>
                        <m:ctrlPr>
                          <a:rPr lang="en-US" i="1">
                            <a:latin typeface="Cambria Math" panose="02040503050406030204" pitchFamily="18" charset="0"/>
                          </a:rPr>
                        </m:ctrlPr>
                      </m:sSubPr>
                      <m:e>
                        <m:r>
                          <a:rPr lang="en-US" i="1">
                            <a:latin typeface="Cambria Math"/>
                          </a:rPr>
                          <m:t>𝑐𝑛</m:t>
                        </m:r>
                      </m:e>
                      <m:sub>
                        <m:r>
                          <a:rPr lang="en-US" i="1">
                            <a:latin typeface="Cambria Math"/>
                          </a:rPr>
                          <m:t>𝑜</m:t>
                        </m:r>
                      </m:sub>
                    </m:sSub>
                    <m:r>
                      <a:rPr lang="en-US" i="1">
                        <a:latin typeface="Cambria Math"/>
                      </a:rPr>
                      <m:t>=</m:t>
                    </m:r>
                    <m:r>
                      <a:rPr lang="en-US" i="1">
                        <a:latin typeface="Cambria Math"/>
                      </a:rPr>
                      <m:t>2</m:t>
                    </m:r>
                  </m:oMath>
                </a14:m>
                <a:r>
                  <a:rPr lang="fa-IR" dirty="0" smtClean="0"/>
                  <a:t> </a:t>
                </a:r>
                <a:r>
                  <a:rPr lang="en-US" dirty="0" smtClean="0"/>
                  <a:t>   </a:t>
                </a:r>
                <a:r>
                  <a:rPr lang="fa-IR" dirty="0" smtClean="0"/>
                  <a:t>   </a:t>
                </a:r>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rotWithShape="0">
                <a:blip r:embed="rId2"/>
                <a:stretch>
                  <a:fillRect l="-1109" t="-1068" r="-396" b="-890"/>
                </a:stretch>
              </a:blipFill>
            </p:spPr>
            <p:txBody>
              <a:bodyPr/>
              <a:lstStyle/>
              <a:p>
                <a:r>
                  <a:rPr lang="en-US">
                    <a:noFill/>
                  </a:rPr>
                  <a:t> </a:t>
                </a:r>
              </a:p>
            </p:txBody>
          </p:sp>
        </mc:Fallback>
      </mc:AlternateContent>
      <p:sp>
        <p:nvSpPr>
          <p:cNvPr id="4" name="TextBox 3"/>
          <p:cNvSpPr txBox="1"/>
          <p:nvPr/>
        </p:nvSpPr>
        <p:spPr>
          <a:xfrm>
            <a:off x="6400800" y="4148328"/>
            <a:ext cx="2362200" cy="369332"/>
          </a:xfrm>
          <a:prstGeom prst="rect">
            <a:avLst/>
          </a:prstGeom>
        </p:spPr>
        <p:txBody>
          <a:bodyPr vert="horz" lIns="91440" tIns="45720" rIns="91440" bIns="45720" rtlCol="0" anchor="ctr" anchorCtr="0">
            <a:normAutofit/>
          </a:bodyPr>
          <a:lstStyle>
            <a:lvl1pPr marL="274320" indent="-274320" algn="just" rtl="1">
              <a:spcBef>
                <a:spcPct val="20000"/>
              </a:spcBef>
              <a:buClr>
                <a:schemeClr val="accent1"/>
              </a:buClr>
              <a:buFont typeface="Arial" pitchFamily="34" charset="0"/>
              <a:buChar char="•"/>
              <a:defRPr>
                <a:solidFill>
                  <a:schemeClr val="tx2"/>
                </a:solidFill>
                <a:cs typeface="B Nazanin" panose="00000400000000000000" pitchFamily="2" charset="-78"/>
              </a:defRPr>
            </a:lvl1pPr>
            <a:lvl2pPr marL="662940" indent="-342900" algn="r" rtl="1">
              <a:spcBef>
                <a:spcPct val="20000"/>
              </a:spcBef>
              <a:buClr>
                <a:schemeClr val="accent1"/>
              </a:buClr>
              <a:buFont typeface="Arial" pitchFamily="34" charset="0"/>
              <a:buChar char="•"/>
              <a:defRPr>
                <a:solidFill>
                  <a:schemeClr val="tx2"/>
                </a:solidFill>
                <a:cs typeface="B Nazanin" panose="00000400000000000000" pitchFamily="2" charset="-78"/>
              </a:defRPr>
            </a:lvl2pPr>
            <a:lvl3pPr marL="868680" indent="-228600" algn="r" rtl="1">
              <a:spcBef>
                <a:spcPct val="20000"/>
              </a:spcBef>
              <a:buClr>
                <a:schemeClr val="accent1"/>
              </a:buClr>
              <a:buFont typeface="Arial" pitchFamily="34" charset="0"/>
              <a:buChar char="•"/>
              <a:defRPr>
                <a:solidFill>
                  <a:schemeClr val="tx2"/>
                </a:solidFill>
                <a:cs typeface="B Nazanin" panose="00000400000000000000" pitchFamily="2" charset="-78"/>
              </a:defRPr>
            </a:lvl3pPr>
            <a:lvl4pPr marL="1143000" indent="-228600" algn="r" rtl="1">
              <a:spcBef>
                <a:spcPct val="20000"/>
              </a:spcBef>
              <a:buClr>
                <a:schemeClr val="accent1"/>
              </a:buClr>
              <a:buFont typeface="Arial" pitchFamily="34" charset="0"/>
              <a:buChar char="•"/>
              <a:defRPr>
                <a:solidFill>
                  <a:schemeClr val="tx2"/>
                </a:solidFill>
                <a:cs typeface="B Nazanin" panose="00000400000000000000" pitchFamily="2" charset="-78"/>
              </a:defRPr>
            </a:lvl4pPr>
            <a:lvl5pPr marL="1371600" indent="-228600" algn="r" rtl="1">
              <a:spcBef>
                <a:spcPct val="20000"/>
              </a:spcBef>
              <a:buClr>
                <a:schemeClr val="accent1"/>
              </a:buClr>
              <a:buFont typeface="Arial" pitchFamily="34" charset="0"/>
              <a:buChar char="•"/>
              <a:defRPr baseline="0">
                <a:solidFill>
                  <a:schemeClr val="tx2"/>
                </a:solidFill>
                <a:cs typeface="B Nazanin" panose="00000400000000000000" pitchFamily="2" charset="-78"/>
              </a:defRPr>
            </a:lvl5pPr>
            <a:lvl6pPr marL="1645920" indent="-228600" algn="r" rtl="1">
              <a:spcBef>
                <a:spcPct val="20000"/>
              </a:spcBef>
              <a:buClr>
                <a:schemeClr val="accent1"/>
              </a:buClr>
              <a:buFont typeface="Arial" pitchFamily="34" charset="0"/>
              <a:buChar char="•"/>
              <a:defRPr sz="1600">
                <a:solidFill>
                  <a:schemeClr val="tx2"/>
                </a:solidFill>
              </a:defRPr>
            </a:lvl6pPr>
            <a:lvl7pPr marL="1901952" indent="-228600" algn="r" rtl="1">
              <a:spcBef>
                <a:spcPct val="20000"/>
              </a:spcBef>
              <a:buClr>
                <a:schemeClr val="accent1"/>
              </a:buClr>
              <a:buFont typeface="Arial" pitchFamily="34" charset="0"/>
              <a:buChar char="•"/>
              <a:defRPr sz="1600">
                <a:solidFill>
                  <a:schemeClr val="tx2"/>
                </a:solidFill>
              </a:defRPr>
            </a:lvl7pPr>
            <a:lvl8pPr marL="2194560" indent="-228600" algn="r" rtl="1">
              <a:spcBef>
                <a:spcPct val="20000"/>
              </a:spcBef>
              <a:buClr>
                <a:schemeClr val="accent1"/>
              </a:buClr>
              <a:buFont typeface="Arial" pitchFamily="34" charset="0"/>
              <a:buChar char="•"/>
              <a:defRPr sz="1600">
                <a:solidFill>
                  <a:schemeClr val="tx2"/>
                </a:solidFill>
              </a:defRPr>
            </a:lvl8pPr>
            <a:lvl9pPr marL="2468880" indent="-228600" algn="r" rtl="1">
              <a:spcBef>
                <a:spcPct val="20000"/>
              </a:spcBef>
              <a:buClr>
                <a:schemeClr val="accent1"/>
              </a:buClr>
              <a:buFont typeface="Arial" pitchFamily="34" charset="0"/>
              <a:buChar char="•"/>
              <a:defRPr sz="1600">
                <a:solidFill>
                  <a:schemeClr val="tx2"/>
                </a:solidFill>
              </a:defRPr>
            </a:lvl9pPr>
          </a:lstStyle>
          <a:p>
            <a:pPr marL="0" indent="0" rtl="0">
              <a:buNone/>
            </a:pPr>
            <a:r>
              <a:rPr lang="en-US" dirty="0"/>
              <a:t>(4(</a:t>
            </a:r>
            <a:r>
              <a:rPr lang="fa-IR" dirty="0"/>
              <a:t>(کاتیون</a:t>
            </a:r>
            <a:r>
              <a:rPr lang="en-US" dirty="0"/>
              <a:t>,2 </a:t>
            </a:r>
            <a:r>
              <a:rPr lang="fa-IR" dirty="0"/>
              <a:t>)</a:t>
            </a:r>
            <a:r>
              <a:rPr lang="en-US" dirty="0"/>
              <a:t> </a:t>
            </a:r>
            <a:r>
              <a:rPr lang="fa-IR" dirty="0"/>
              <a:t>انیون</a:t>
            </a:r>
            <a:r>
              <a:rPr lang="en-US" dirty="0"/>
              <a:t>  ) )</a:t>
            </a:r>
            <a:endParaRPr lang="fa-IR" dirty="0"/>
          </a:p>
        </p:txBody>
      </p:sp>
    </p:spTree>
    <p:extLst>
      <p:ext uri="{BB962C8B-B14F-4D97-AF65-F5344CB8AC3E}">
        <p14:creationId xmlns:p14="http://schemas.microsoft.com/office/powerpoint/2010/main" val="4296485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fa-IR"/>
          </a:p>
        </p:txBody>
      </p:sp>
      <mc:AlternateContent xmlns:mc="http://schemas.openxmlformats.org/markup-compatibility/2006" xmlns:a14="http://schemas.microsoft.com/office/drawing/2010/main">
        <mc:Choice Requires="a14">
          <p:sp>
            <p:nvSpPr>
              <p:cNvPr id="2" name="Content Placeholder 1"/>
              <p:cNvSpPr>
                <a:spLocks noGrp="1"/>
              </p:cNvSpPr>
              <p:nvPr>
                <p:ph idx="1"/>
              </p:nvPr>
            </p:nvSpPr>
            <p:spPr>
              <a:xfrm>
                <a:off x="228600" y="2419350"/>
                <a:ext cx="8686800" cy="2057400"/>
              </a:xfrm>
            </p:spPr>
            <p:txBody>
              <a:bodyPr/>
              <a:lstStyle/>
              <a:p>
                <a:r>
                  <a:rPr lang="fa-IR" u="sng" dirty="0" smtClean="0">
                    <a:effectLst>
                      <a:outerShdw blurRad="38100" dist="38100" dir="2700000" algn="tl">
                        <a:srgbClr val="000000">
                          <a:alpha val="43137"/>
                        </a:srgbClr>
                      </a:outerShdw>
                    </a:effectLst>
                  </a:rPr>
                  <a:t>شبکه کوراندم </a:t>
                </a:r>
                <a14:m>
                  <m:oMath xmlns:m="http://schemas.openxmlformats.org/officeDocument/2006/math">
                    <m:sSub>
                      <m:sSubPr>
                        <m:ctrlPr>
                          <a:rPr lang="en-US" i="1" u="sng">
                            <a:effectLst>
                              <a:outerShdw blurRad="38100" dist="38100" dir="2700000" algn="tl">
                                <a:srgbClr val="000000">
                                  <a:alpha val="43137"/>
                                </a:srgbClr>
                              </a:outerShdw>
                            </a:effectLst>
                            <a:latin typeface="Cambria Math" panose="02040503050406030204" pitchFamily="18" charset="0"/>
                          </a:rPr>
                        </m:ctrlPr>
                      </m:sSubPr>
                      <m:e>
                        <m:r>
                          <a:rPr lang="en-US" i="1" u="sng">
                            <a:effectLst>
                              <a:outerShdw blurRad="38100" dist="38100" dir="2700000" algn="tl">
                                <a:srgbClr val="000000">
                                  <a:alpha val="43137"/>
                                </a:srgbClr>
                              </a:outerShdw>
                            </a:effectLst>
                            <a:latin typeface="Cambria Math"/>
                          </a:rPr>
                          <m:t>𝑎𝑙</m:t>
                        </m:r>
                      </m:e>
                      <m:sub>
                        <m:r>
                          <a:rPr lang="en-US" i="1" u="sng">
                            <a:effectLst>
                              <a:outerShdw blurRad="38100" dist="38100" dir="2700000" algn="tl">
                                <a:srgbClr val="000000">
                                  <a:alpha val="43137"/>
                                </a:srgbClr>
                              </a:outerShdw>
                            </a:effectLst>
                            <a:latin typeface="Cambria Math"/>
                          </a:rPr>
                          <m:t>2</m:t>
                        </m:r>
                      </m:sub>
                    </m:sSub>
                    <m:sSub>
                      <m:sSubPr>
                        <m:ctrlPr>
                          <a:rPr lang="en-US" i="1" u="sng">
                            <a:effectLst>
                              <a:outerShdw blurRad="38100" dist="38100" dir="2700000" algn="tl">
                                <a:srgbClr val="000000">
                                  <a:alpha val="43137"/>
                                </a:srgbClr>
                              </a:outerShdw>
                            </a:effectLst>
                            <a:latin typeface="Cambria Math" panose="02040503050406030204" pitchFamily="18" charset="0"/>
                          </a:rPr>
                        </m:ctrlPr>
                      </m:sSubPr>
                      <m:e>
                        <m:r>
                          <a:rPr lang="en-US" i="1" u="sng">
                            <a:effectLst>
                              <a:outerShdw blurRad="38100" dist="38100" dir="2700000" algn="tl">
                                <a:srgbClr val="000000">
                                  <a:alpha val="43137"/>
                                </a:srgbClr>
                              </a:outerShdw>
                            </a:effectLst>
                            <a:latin typeface="Cambria Math"/>
                          </a:rPr>
                          <m:t>𝑜</m:t>
                        </m:r>
                      </m:e>
                      <m:sub>
                        <m:r>
                          <a:rPr lang="en-US" i="1" u="sng">
                            <a:effectLst>
                              <a:outerShdw blurRad="38100" dist="38100" dir="2700000" algn="tl">
                                <a:srgbClr val="000000">
                                  <a:alpha val="43137"/>
                                </a:srgbClr>
                              </a:outerShdw>
                            </a:effectLst>
                            <a:latin typeface="Cambria Math"/>
                          </a:rPr>
                          <m:t>3</m:t>
                        </m:r>
                      </m:sub>
                    </m:sSub>
                  </m:oMath>
                </a14:m>
                <a:r>
                  <a:rPr lang="en-US" u="sng" dirty="0">
                    <a:effectLst>
                      <a:outerShdw blurRad="38100" dist="38100" dir="2700000" algn="tl">
                        <a:srgbClr val="000000">
                          <a:alpha val="43137"/>
                        </a:srgbClr>
                      </a:outerShdw>
                    </a:effectLst>
                  </a:rPr>
                  <a:t> </a:t>
                </a:r>
                <a:endParaRPr lang="fa-IR" u="sng" dirty="0" smtClean="0">
                  <a:effectLst>
                    <a:outerShdw blurRad="38100" dist="38100" dir="2700000" algn="tl">
                      <a:srgbClr val="000000">
                        <a:alpha val="43137"/>
                      </a:srgbClr>
                    </a:outerShdw>
                  </a:effectLst>
                </a:endParaRPr>
              </a:p>
              <a:p>
                <a:r>
                  <a:rPr lang="fa-IR" dirty="0"/>
                  <a:t>در این شبکه همه حفره های ۸ وجهی توسط آلومینیوم اشغال نشده </a:t>
                </a:r>
                <a:r>
                  <a:rPr lang="fa-IR" dirty="0" smtClean="0"/>
                  <a:t>است </a:t>
                </a:r>
                <a:r>
                  <a:rPr lang="fa-IR" dirty="0"/>
                  <a:t>هگزاگونال(</a:t>
                </a:r>
                <a:r>
                  <a:rPr lang="en-US" dirty="0" err="1"/>
                  <a:t>hcp</a:t>
                </a:r>
                <a:r>
                  <a:rPr lang="fa-IR" dirty="0" smtClean="0"/>
                  <a:t>) </a:t>
                </a:r>
                <a:r>
                  <a:rPr lang="en-US" dirty="0" smtClean="0"/>
                  <a:t>o</a:t>
                </a:r>
                <a:r>
                  <a:rPr lang="fa-IR" dirty="0" smtClean="0"/>
                  <a:t>  فقط </a:t>
                </a:r>
                <a14:m>
                  <m:oMath xmlns:m="http://schemas.openxmlformats.org/officeDocument/2006/math">
                    <m:f>
                      <m:fPr>
                        <m:ctrlPr>
                          <a:rPr lang="en-US" i="1">
                            <a:latin typeface="Cambria Math" panose="02040503050406030204" pitchFamily="18" charset="0"/>
                          </a:rPr>
                        </m:ctrlPr>
                      </m:fPr>
                      <m:num>
                        <m:r>
                          <a:rPr lang="fa-IR">
                            <a:latin typeface="Cambria Math"/>
                          </a:rPr>
                          <m:t>۲</m:t>
                        </m:r>
                      </m:num>
                      <m:den>
                        <m:r>
                          <a:rPr lang="fa-IR">
                            <a:latin typeface="Cambria Math"/>
                          </a:rPr>
                          <m:t>۳</m:t>
                        </m:r>
                      </m:den>
                    </m:f>
                  </m:oMath>
                </a14:m>
                <a:r>
                  <a:rPr lang="fa-IR" dirty="0"/>
                  <a:t> این حفره ها اشغال شده </a:t>
                </a:r>
                <a:r>
                  <a:rPr lang="fa-IR" dirty="0" smtClean="0"/>
                  <a:t>اند.</a:t>
                </a:r>
              </a:p>
              <a:p>
                <a:r>
                  <a:rPr lang="fa-IR" dirty="0"/>
                  <a:t>ترکیباتی که در این شبکه متبلور می شوند </a:t>
                </a:r>
                <a:endParaRPr lang="en-US" dirty="0"/>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a:rPr>
                            <m:t>𝑐𝑟</m:t>
                          </m:r>
                        </m:e>
                        <m:sub>
                          <m:r>
                            <a:rPr lang="en-US" i="1">
                              <a:latin typeface="Cambria Math"/>
                            </a:rPr>
                            <m:t>2</m:t>
                          </m:r>
                        </m:sub>
                      </m:sSub>
                      <m:sSub>
                        <m:sSubPr>
                          <m:ctrlPr>
                            <a:rPr lang="en-US" i="1">
                              <a:latin typeface="Cambria Math" panose="02040503050406030204" pitchFamily="18" charset="0"/>
                            </a:rPr>
                          </m:ctrlPr>
                        </m:sSubPr>
                        <m:e>
                          <m:r>
                            <a:rPr lang="en-US" i="1">
                              <a:latin typeface="Cambria Math"/>
                            </a:rPr>
                            <m:t>𝑜</m:t>
                          </m:r>
                        </m:e>
                        <m:sub>
                          <m:r>
                            <a:rPr lang="en-US" i="1">
                              <a:latin typeface="Cambria Math"/>
                            </a:rPr>
                            <m:t>3</m:t>
                          </m:r>
                        </m:sub>
                      </m:sSub>
                      <m:r>
                        <a:rPr lang="en-US" i="1">
                          <a:latin typeface="Cambria Math"/>
                        </a:rPr>
                        <m:t>.</m:t>
                      </m:r>
                      <m:sSub>
                        <m:sSubPr>
                          <m:ctrlPr>
                            <a:rPr lang="en-US" i="1">
                              <a:latin typeface="Cambria Math" panose="02040503050406030204" pitchFamily="18" charset="0"/>
                            </a:rPr>
                          </m:ctrlPr>
                        </m:sSubPr>
                        <m:e>
                          <m:r>
                            <a:rPr lang="en-US" i="1">
                              <a:latin typeface="Cambria Math"/>
                            </a:rPr>
                            <m:t>𝑣</m:t>
                          </m:r>
                        </m:e>
                        <m:sub>
                          <m:r>
                            <a:rPr lang="en-US" i="1">
                              <a:latin typeface="Cambria Math"/>
                            </a:rPr>
                            <m:t>2</m:t>
                          </m:r>
                        </m:sub>
                      </m:sSub>
                      <m:sSub>
                        <m:sSubPr>
                          <m:ctrlPr>
                            <a:rPr lang="en-US" i="1">
                              <a:latin typeface="Cambria Math" panose="02040503050406030204" pitchFamily="18" charset="0"/>
                            </a:rPr>
                          </m:ctrlPr>
                        </m:sSubPr>
                        <m:e>
                          <m:r>
                            <a:rPr lang="en-US" i="1">
                              <a:latin typeface="Cambria Math"/>
                            </a:rPr>
                            <m:t>𝑜</m:t>
                          </m:r>
                        </m:e>
                        <m:sub>
                          <m:r>
                            <a:rPr lang="en-US" i="1">
                              <a:latin typeface="Cambria Math"/>
                            </a:rPr>
                            <m:t>3</m:t>
                          </m:r>
                        </m:sub>
                      </m:sSub>
                      <m:r>
                        <a:rPr lang="en-US" i="1">
                          <a:latin typeface="Cambria Math"/>
                        </a:rPr>
                        <m:t>.</m:t>
                      </m:r>
                      <m:sSub>
                        <m:sSubPr>
                          <m:ctrlPr>
                            <a:rPr lang="en-US" i="1">
                              <a:latin typeface="Cambria Math" panose="02040503050406030204" pitchFamily="18" charset="0"/>
                            </a:rPr>
                          </m:ctrlPr>
                        </m:sSubPr>
                        <m:e>
                          <m:r>
                            <a:rPr lang="en-US" i="1">
                              <a:latin typeface="Cambria Math"/>
                            </a:rPr>
                            <m:t>𝑡𝑖</m:t>
                          </m:r>
                        </m:e>
                        <m:sub>
                          <m:r>
                            <a:rPr lang="en-US" i="1">
                              <a:latin typeface="Cambria Math"/>
                            </a:rPr>
                            <m:t>2</m:t>
                          </m:r>
                        </m:sub>
                      </m:sSub>
                      <m:sSub>
                        <m:sSubPr>
                          <m:ctrlPr>
                            <a:rPr lang="en-US" i="1">
                              <a:latin typeface="Cambria Math" panose="02040503050406030204" pitchFamily="18" charset="0"/>
                            </a:rPr>
                          </m:ctrlPr>
                        </m:sSubPr>
                        <m:e>
                          <m:r>
                            <a:rPr lang="en-US" i="1">
                              <a:latin typeface="Cambria Math"/>
                            </a:rPr>
                            <m:t>𝑜</m:t>
                          </m:r>
                        </m:e>
                        <m:sub>
                          <m:r>
                            <a:rPr lang="en-US" i="1">
                              <a:latin typeface="Cambria Math"/>
                            </a:rPr>
                            <m:t>3</m:t>
                          </m:r>
                        </m:sub>
                      </m:sSub>
                      <m:r>
                        <a:rPr lang="en-US" i="1">
                          <a:latin typeface="Cambria Math"/>
                        </a:rPr>
                        <m:t>.</m:t>
                      </m:r>
                      <m:sSub>
                        <m:sSubPr>
                          <m:ctrlPr>
                            <a:rPr lang="en-US" i="1">
                              <a:latin typeface="Cambria Math" panose="02040503050406030204" pitchFamily="18" charset="0"/>
                            </a:rPr>
                          </m:ctrlPr>
                        </m:sSubPr>
                        <m:e>
                          <m:r>
                            <a:rPr lang="en-US" i="1">
                              <a:latin typeface="Cambria Math"/>
                            </a:rPr>
                            <m:t>𝑓𝑒</m:t>
                          </m:r>
                        </m:e>
                        <m:sub>
                          <m:r>
                            <a:rPr lang="en-US" i="1">
                              <a:latin typeface="Cambria Math"/>
                            </a:rPr>
                            <m:t>2</m:t>
                          </m:r>
                        </m:sub>
                      </m:sSub>
                      <m:sSub>
                        <m:sSubPr>
                          <m:ctrlPr>
                            <a:rPr lang="en-US" i="1">
                              <a:latin typeface="Cambria Math" panose="02040503050406030204" pitchFamily="18" charset="0"/>
                            </a:rPr>
                          </m:ctrlPr>
                        </m:sSubPr>
                        <m:e>
                          <m:r>
                            <a:rPr lang="en-US" i="1">
                              <a:latin typeface="Cambria Math"/>
                            </a:rPr>
                            <m:t>𝑜</m:t>
                          </m:r>
                        </m:e>
                        <m:sub>
                          <m:r>
                            <a:rPr lang="en-US" i="1">
                              <a:latin typeface="Cambria Math"/>
                            </a:rPr>
                            <m:t>3</m:t>
                          </m:r>
                        </m:sub>
                      </m:sSub>
                      <m:r>
                        <a:rPr lang="en-US" i="1">
                          <a:latin typeface="Cambria Math"/>
                        </a:rPr>
                        <m:t>.</m:t>
                      </m:r>
                      <m:sSub>
                        <m:sSubPr>
                          <m:ctrlPr>
                            <a:rPr lang="en-US" i="1">
                              <a:latin typeface="Cambria Math" panose="02040503050406030204" pitchFamily="18" charset="0"/>
                            </a:rPr>
                          </m:ctrlPr>
                        </m:sSubPr>
                        <m:e>
                          <m:r>
                            <a:rPr lang="en-US" i="1">
                              <a:latin typeface="Cambria Math"/>
                            </a:rPr>
                            <m:t>𝑔𝑎</m:t>
                          </m:r>
                        </m:e>
                        <m:sub>
                          <m:r>
                            <a:rPr lang="en-US" i="1">
                              <a:latin typeface="Cambria Math"/>
                            </a:rPr>
                            <m:t>2</m:t>
                          </m:r>
                        </m:sub>
                      </m:sSub>
                      <m:sSub>
                        <m:sSubPr>
                          <m:ctrlPr>
                            <a:rPr lang="en-US" i="1">
                              <a:latin typeface="Cambria Math" panose="02040503050406030204" pitchFamily="18" charset="0"/>
                            </a:rPr>
                          </m:ctrlPr>
                        </m:sSubPr>
                        <m:e>
                          <m:r>
                            <a:rPr lang="en-US" i="1">
                              <a:latin typeface="Cambria Math"/>
                            </a:rPr>
                            <m:t>𝑜</m:t>
                          </m:r>
                        </m:e>
                        <m:sub>
                          <m:r>
                            <a:rPr lang="en-US" i="1">
                              <a:latin typeface="Cambria Math"/>
                            </a:rPr>
                            <m:t>3</m:t>
                          </m:r>
                        </m:sub>
                      </m:sSub>
                      <m:r>
                        <a:rPr lang="en-US" i="1">
                          <a:latin typeface="Cambria Math"/>
                        </a:rPr>
                        <m:t>.</m:t>
                      </m:r>
                      <m:sSub>
                        <m:sSubPr>
                          <m:ctrlPr>
                            <a:rPr lang="en-US" i="1">
                              <a:latin typeface="Cambria Math" panose="02040503050406030204" pitchFamily="18" charset="0"/>
                            </a:rPr>
                          </m:ctrlPr>
                        </m:sSubPr>
                        <m:e>
                          <m:r>
                            <a:rPr lang="en-US" i="1">
                              <a:latin typeface="Cambria Math"/>
                            </a:rPr>
                            <m:t>𝑟</m:t>
                          </m:r>
                          <m:r>
                            <a:rPr lang="en-US" i="1">
                              <a:latin typeface="Cambria Math"/>
                            </a:rPr>
                            <m:t>h</m:t>
                          </m:r>
                        </m:e>
                        <m:sub>
                          <m:r>
                            <a:rPr lang="en-US" i="1">
                              <a:latin typeface="Cambria Math"/>
                            </a:rPr>
                            <m:t>2</m:t>
                          </m:r>
                        </m:sub>
                      </m:sSub>
                      <m:sSub>
                        <m:sSubPr>
                          <m:ctrlPr>
                            <a:rPr lang="en-US" i="1">
                              <a:latin typeface="Cambria Math" panose="02040503050406030204" pitchFamily="18" charset="0"/>
                            </a:rPr>
                          </m:ctrlPr>
                        </m:sSubPr>
                        <m:e>
                          <m:r>
                            <a:rPr lang="en-US" i="1">
                              <a:latin typeface="Cambria Math"/>
                            </a:rPr>
                            <m:t>𝑜</m:t>
                          </m:r>
                        </m:e>
                        <m:sub>
                          <m:r>
                            <a:rPr lang="en-US" i="1">
                              <a:latin typeface="Cambria Math"/>
                            </a:rPr>
                            <m:t>3</m:t>
                          </m:r>
                        </m:sub>
                      </m:sSub>
                    </m:oMath>
                  </m:oMathPara>
                </a14:m>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xfrm>
                <a:off x="228600" y="2419350"/>
                <a:ext cx="8686800" cy="2057400"/>
              </a:xfrm>
              <a:blipFill rotWithShape="1">
                <a:blip r:embed="rId2"/>
                <a:stretch>
                  <a:fillRect r="-772"/>
                </a:stretch>
              </a:blipFill>
            </p:spPr>
            <p:txBody>
              <a:bodyPr/>
              <a:lstStyle/>
              <a:p>
                <a:r>
                  <a:rPr lang="fa-IR">
                    <a:noFill/>
                  </a:rPr>
                  <a:t> </a:t>
                </a:r>
              </a:p>
            </p:txBody>
          </p:sp>
        </mc:Fallback>
      </mc:AlternateContent>
      <p:graphicFrame>
        <p:nvGraphicFramePr>
          <p:cNvPr id="5" name="Table 4"/>
          <p:cNvGraphicFramePr>
            <a:graphicFrameLocks noGrp="1"/>
          </p:cNvGraphicFramePr>
          <p:nvPr>
            <p:extLst>
              <p:ext uri="{D42A27DB-BD31-4B8C-83A1-F6EECF244321}">
                <p14:modId xmlns:p14="http://schemas.microsoft.com/office/powerpoint/2010/main" val="2982093024"/>
              </p:ext>
            </p:extLst>
          </p:nvPr>
        </p:nvGraphicFramePr>
        <p:xfrm>
          <a:off x="1447800" y="971550"/>
          <a:ext cx="6096000" cy="1112520"/>
        </p:xfrm>
        <a:graphic>
          <a:graphicData uri="http://schemas.openxmlformats.org/drawingml/2006/table">
            <a:tbl>
              <a:tblPr rtl="1" firstRow="1" bandRow="1">
                <a:tableStyleId>{5940675A-B579-460E-94D1-54222C63F5DA}</a:tableStyleId>
              </a:tblPr>
              <a:tblGrid>
                <a:gridCol w="1524000"/>
                <a:gridCol w="1524000"/>
                <a:gridCol w="1524000"/>
                <a:gridCol w="1524000"/>
              </a:tblGrid>
              <a:tr h="370840">
                <a:tc rowSpan="3">
                  <a:txBody>
                    <a:bodyPr/>
                    <a:lstStyle/>
                    <a:p>
                      <a:pPr algn="ctr" rtl="1"/>
                      <a:r>
                        <a:rPr lang="fa-IR" sz="1400" dirty="0" smtClean="0">
                          <a:cs typeface="B Nazanin" panose="00000400000000000000" pitchFamily="2" charset="-78"/>
                        </a:rPr>
                        <a:t>16=1×16 مرکز</a:t>
                      </a:r>
                      <a:endParaRPr lang="fa-IR" sz="1400" dirty="0">
                        <a:cs typeface="B Nazanin" panose="00000400000000000000" pitchFamily="2" charset="-78"/>
                      </a:endParaRPr>
                    </a:p>
                  </a:txBody>
                  <a:tcPr anchor="ctr"/>
                </a:tc>
                <a:tc rowSpan="3">
                  <a:txBody>
                    <a:bodyPr/>
                    <a:lstStyle/>
                    <a:p>
                      <a:pPr algn="ctr" rtl="1"/>
                      <a:r>
                        <a:rPr lang="fa-IR" sz="1400" dirty="0" smtClean="0">
                          <a:cs typeface="B Nazanin" panose="00000400000000000000" pitchFamily="2" charset="-78"/>
                        </a:rPr>
                        <a:t>سهم </a:t>
                      </a:r>
                      <a:r>
                        <a:rPr lang="en-US" sz="1400" dirty="0" smtClean="0">
                          <a:cs typeface="B Nazanin" panose="00000400000000000000" pitchFamily="2" charset="-78"/>
                        </a:rPr>
                        <a:t>O</a:t>
                      </a:r>
                      <a:r>
                        <a:rPr lang="fa-IR" sz="1400" dirty="0" smtClean="0">
                          <a:cs typeface="B Nazanin" panose="00000400000000000000" pitchFamily="2" charset="-78"/>
                        </a:rPr>
                        <a:t> در سلول</a:t>
                      </a:r>
                      <a:r>
                        <a:rPr lang="fa-IR" sz="1400" baseline="0" dirty="0" smtClean="0">
                          <a:cs typeface="B Nazanin" panose="00000400000000000000" pitchFamily="2" charset="-78"/>
                        </a:rPr>
                        <a:t> واحد</a:t>
                      </a:r>
                      <a:endParaRPr lang="fa-IR" sz="1400" dirty="0">
                        <a:cs typeface="B Nazanin" panose="00000400000000000000" pitchFamily="2" charset="-78"/>
                      </a:endParaRPr>
                    </a:p>
                  </a:txBody>
                  <a:tcPr anchor="ctr">
                    <a:lnR w="28575" cap="flat" cmpd="sng" algn="ctr">
                      <a:solidFill>
                        <a:schemeClr val="tx1"/>
                      </a:solidFill>
                      <a:prstDash val="solid"/>
                      <a:round/>
                      <a:headEnd type="none" w="med" len="med"/>
                      <a:tailEnd type="none" w="med" len="med"/>
                    </a:lnR>
                  </a:tcPr>
                </a:tc>
                <a:tc>
                  <a:txBody>
                    <a:bodyPr/>
                    <a:lstStyle/>
                    <a:p>
                      <a:pPr algn="ctr" rtl="1"/>
                      <a:r>
                        <a:rPr lang="fa-IR" sz="1400" dirty="0" smtClean="0">
                          <a:cs typeface="B Nazanin" panose="00000400000000000000" pitchFamily="2" charset="-78"/>
                        </a:rPr>
                        <a:t>1=1/8×8 راس</a:t>
                      </a:r>
                      <a:endParaRPr lang="fa-IR" sz="1400" dirty="0">
                        <a:cs typeface="B Nazanin" panose="00000400000000000000" pitchFamily="2" charset="-78"/>
                      </a:endParaRPr>
                    </a:p>
                  </a:txBody>
                  <a:tcPr anchor="ctr">
                    <a:lnL w="28575" cap="flat" cmpd="sng" algn="ctr">
                      <a:solidFill>
                        <a:schemeClr val="tx1"/>
                      </a:solidFill>
                      <a:prstDash val="solid"/>
                      <a:round/>
                      <a:headEnd type="none" w="med" len="med"/>
                      <a:tailEnd type="none" w="med" len="med"/>
                    </a:lnL>
                  </a:tcPr>
                </a:tc>
                <a:tc rowSpan="3">
                  <a:txBody>
                    <a:bodyPr/>
                    <a:lstStyle/>
                    <a:p>
                      <a:pPr algn="ctr" rtl="1"/>
                      <a:r>
                        <a:rPr lang="fa-IR" sz="1400" dirty="0" smtClean="0">
                          <a:cs typeface="B Nazanin" panose="00000400000000000000" pitchFamily="2" charset="-78"/>
                        </a:rPr>
                        <a:t>سهم </a:t>
                      </a:r>
                      <a:r>
                        <a:rPr lang="en-US" sz="1400" dirty="0" err="1" smtClean="0">
                          <a:cs typeface="B Nazanin" panose="00000400000000000000" pitchFamily="2" charset="-78"/>
                        </a:rPr>
                        <a:t>si</a:t>
                      </a:r>
                      <a:r>
                        <a:rPr lang="fa-IR" sz="1400" dirty="0" smtClean="0">
                          <a:cs typeface="B Nazanin" panose="00000400000000000000" pitchFamily="2" charset="-78"/>
                        </a:rPr>
                        <a:t> در سلول واحد</a:t>
                      </a:r>
                      <a:endParaRPr lang="fa-IR" sz="1400" dirty="0">
                        <a:cs typeface="B Nazanin" panose="00000400000000000000" pitchFamily="2" charset="-78"/>
                      </a:endParaRPr>
                    </a:p>
                  </a:txBody>
                  <a:tcPr anchor="ctr"/>
                </a:tc>
              </a:tr>
              <a:tr h="370840">
                <a:tc vMerge="1">
                  <a:txBody>
                    <a:bodyPr/>
                    <a:lstStyle/>
                    <a:p>
                      <a:pPr rtl="1"/>
                      <a:endParaRPr lang="fa-IR"/>
                    </a:p>
                  </a:txBody>
                  <a:tcPr/>
                </a:tc>
                <a:tc vMerge="1">
                  <a:txBody>
                    <a:bodyPr/>
                    <a:lstStyle/>
                    <a:p>
                      <a:pPr rtl="1"/>
                      <a:endParaRPr lang="fa-IR"/>
                    </a:p>
                  </a:txBody>
                  <a:tcPr/>
                </a:tc>
                <a:tc>
                  <a:txBody>
                    <a:bodyPr/>
                    <a:lstStyle/>
                    <a:p>
                      <a:pPr algn="ctr" rtl="1"/>
                      <a:r>
                        <a:rPr lang="fa-IR" sz="1400" dirty="0" smtClean="0">
                          <a:cs typeface="B Nazanin" panose="00000400000000000000" pitchFamily="2" charset="-78"/>
                        </a:rPr>
                        <a:t>3=1/2×6 وجه</a:t>
                      </a:r>
                      <a:endParaRPr lang="fa-IR" sz="1400" dirty="0">
                        <a:cs typeface="B Nazanin" panose="00000400000000000000" pitchFamily="2" charset="-78"/>
                      </a:endParaRPr>
                    </a:p>
                  </a:txBody>
                  <a:tcPr anchor="ctr">
                    <a:lnL w="28575" cap="flat" cmpd="sng" algn="ctr">
                      <a:solidFill>
                        <a:schemeClr val="tx1"/>
                      </a:solidFill>
                      <a:prstDash val="solid"/>
                      <a:round/>
                      <a:headEnd type="none" w="med" len="med"/>
                      <a:tailEnd type="none" w="med" len="med"/>
                    </a:lnL>
                  </a:tcPr>
                </a:tc>
                <a:tc vMerge="1">
                  <a:txBody>
                    <a:bodyPr/>
                    <a:lstStyle/>
                    <a:p>
                      <a:pPr rtl="1"/>
                      <a:endParaRPr lang="fa-IR"/>
                    </a:p>
                  </a:txBody>
                  <a:tcPr/>
                </a:tc>
              </a:tr>
              <a:tr h="370840">
                <a:tc vMerge="1">
                  <a:txBody>
                    <a:bodyPr/>
                    <a:lstStyle/>
                    <a:p>
                      <a:pPr rtl="1"/>
                      <a:endParaRPr lang="fa-IR"/>
                    </a:p>
                  </a:txBody>
                  <a:tcPr/>
                </a:tc>
                <a:tc vMerge="1">
                  <a:txBody>
                    <a:bodyPr/>
                    <a:lstStyle/>
                    <a:p>
                      <a:pPr rtl="1"/>
                      <a:endParaRPr lang="fa-IR"/>
                    </a:p>
                  </a:txBody>
                  <a:tcPr/>
                </a:tc>
                <a:tc>
                  <a:txBody>
                    <a:bodyPr/>
                    <a:lstStyle/>
                    <a:p>
                      <a:pPr algn="ctr" rtl="1"/>
                      <a:r>
                        <a:rPr lang="fa-IR" sz="1400" dirty="0" smtClean="0">
                          <a:cs typeface="B Nazanin" panose="00000400000000000000" pitchFamily="2" charset="-78"/>
                        </a:rPr>
                        <a:t>4=1×4 مرکز</a:t>
                      </a:r>
                      <a:endParaRPr lang="fa-IR" sz="1400" dirty="0">
                        <a:cs typeface="B Nazanin" panose="00000400000000000000" pitchFamily="2" charset="-78"/>
                      </a:endParaRPr>
                    </a:p>
                  </a:txBody>
                  <a:tcPr anchor="ctr">
                    <a:lnL w="28575" cap="flat" cmpd="sng" algn="ctr">
                      <a:solidFill>
                        <a:schemeClr val="tx1"/>
                      </a:solidFill>
                      <a:prstDash val="solid"/>
                      <a:round/>
                      <a:headEnd type="none" w="med" len="med"/>
                      <a:tailEnd type="none" w="med" len="med"/>
                    </a:lnL>
                  </a:tcPr>
                </a:tc>
                <a:tc vMerge="1">
                  <a:txBody>
                    <a:bodyPr/>
                    <a:lstStyle/>
                    <a:p>
                      <a:pPr rtl="1"/>
                      <a:endParaRPr lang="fa-IR" dirty="0"/>
                    </a:p>
                  </a:txBody>
                  <a:tcPr/>
                </a:tc>
              </a:tr>
            </a:tbl>
          </a:graphicData>
        </a:graphic>
      </p:graphicFrame>
    </p:spTree>
    <p:extLst>
      <p:ext uri="{BB962C8B-B14F-4D97-AF65-F5344CB8AC3E}">
        <p14:creationId xmlns:p14="http://schemas.microsoft.com/office/powerpoint/2010/main" val="19811435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a:xfrm>
                <a:off x="685801" y="895350"/>
                <a:ext cx="7696200" cy="3886201"/>
              </a:xfrm>
            </p:spPr>
            <p:txBody>
              <a:bodyPr>
                <a:normAutofit/>
              </a:bodyPr>
              <a:lstStyle/>
              <a:p>
                <a:r>
                  <a:rPr lang="fa-IR" u="sng" dirty="0" smtClean="0">
                    <a:effectLst>
                      <a:outerShdw blurRad="38100" dist="38100" dir="2700000" algn="tl">
                        <a:srgbClr val="000000">
                          <a:alpha val="43137"/>
                        </a:srgbClr>
                      </a:outerShdw>
                    </a:effectLst>
                  </a:rPr>
                  <a:t>شبکه بیست یراید</a:t>
                </a:r>
                <a14:m>
                  <m:oMath xmlns:m="http://schemas.openxmlformats.org/officeDocument/2006/math">
                    <m:r>
                      <a:rPr lang="en-US" b="0" i="1" u="sng" smtClean="0">
                        <a:effectLst>
                          <a:outerShdw blurRad="38100" dist="38100" dir="2700000" algn="tl">
                            <a:srgbClr val="000000">
                              <a:alpha val="43137"/>
                            </a:srgbClr>
                          </a:outerShdw>
                        </a:effectLst>
                        <a:latin typeface="Cambria Math"/>
                      </a:rPr>
                      <m:t>𝐵𝑖</m:t>
                    </m:r>
                    <m:sSub>
                      <m:sSubPr>
                        <m:ctrlPr>
                          <a:rPr lang="en-US" b="0" i="1" u="sng" smtClean="0">
                            <a:effectLst>
                              <a:outerShdw blurRad="38100" dist="38100" dir="2700000" algn="tl">
                                <a:srgbClr val="000000">
                                  <a:alpha val="43137"/>
                                </a:srgbClr>
                              </a:outerShdw>
                            </a:effectLst>
                            <a:latin typeface="Cambria Math" panose="02040503050406030204" pitchFamily="18" charset="0"/>
                          </a:rPr>
                        </m:ctrlPr>
                      </m:sSubPr>
                      <m:e>
                        <m:r>
                          <a:rPr lang="en-US" b="0" i="1" u="sng" smtClean="0">
                            <a:effectLst>
                              <a:outerShdw blurRad="38100" dist="38100" dir="2700000" algn="tl">
                                <a:srgbClr val="000000">
                                  <a:alpha val="43137"/>
                                </a:srgbClr>
                              </a:outerShdw>
                            </a:effectLst>
                            <a:latin typeface="Cambria Math"/>
                          </a:rPr>
                          <m:t>𝐼</m:t>
                        </m:r>
                      </m:e>
                      <m:sub>
                        <m:r>
                          <a:rPr lang="en-US" b="0" i="1" u="sng" smtClean="0">
                            <a:effectLst>
                              <a:outerShdw blurRad="38100" dist="38100" dir="2700000" algn="tl">
                                <a:srgbClr val="000000">
                                  <a:alpha val="43137"/>
                                </a:srgbClr>
                              </a:outerShdw>
                            </a:effectLst>
                            <a:latin typeface="Cambria Math"/>
                          </a:rPr>
                          <m:t>3</m:t>
                        </m:r>
                      </m:sub>
                    </m:sSub>
                  </m:oMath>
                </a14:m>
                <a:endParaRPr lang="en-US" b="0" u="sng" dirty="0" smtClean="0">
                  <a:effectLst>
                    <a:outerShdw blurRad="38100" dist="38100" dir="2700000" algn="tl">
                      <a:srgbClr val="000000">
                        <a:alpha val="43137"/>
                      </a:srgbClr>
                    </a:outerShdw>
                  </a:effectLst>
                </a:endParaRPr>
              </a:p>
              <a:p>
                <a:r>
                  <a:rPr lang="fa-IR" dirty="0"/>
                  <a:t>این شبکه تقریبا دارای ساختاری شبیه کوراندم است یعنی آنیون ها ساختار </a:t>
                </a:r>
                <a:r>
                  <a:rPr lang="en-US" dirty="0" err="1"/>
                  <a:t>hcp</a:t>
                </a:r>
                <a:r>
                  <a:rPr lang="fa-IR" dirty="0"/>
                  <a:t> یا هگزاگونال دارند و کاتیون ها </a:t>
                </a:r>
                <a14:m>
                  <m:oMath xmlns:m="http://schemas.openxmlformats.org/officeDocument/2006/math">
                    <m:f>
                      <m:fPr>
                        <m:ctrlPr>
                          <a:rPr lang="en-US" i="1">
                            <a:latin typeface="Cambria Math" panose="02040503050406030204" pitchFamily="18" charset="0"/>
                          </a:rPr>
                        </m:ctrlPr>
                      </m:fPr>
                      <m:num>
                        <m:r>
                          <a:rPr lang="en-US" i="1">
                            <a:latin typeface="Cambria Math"/>
                          </a:rPr>
                          <m:t>2</m:t>
                        </m:r>
                      </m:num>
                      <m:den>
                        <m:r>
                          <a:rPr lang="en-US" i="1">
                            <a:latin typeface="Cambria Math"/>
                          </a:rPr>
                          <m:t>3</m:t>
                        </m:r>
                      </m:den>
                    </m:f>
                  </m:oMath>
                </a14:m>
                <a:r>
                  <a:rPr lang="en-US" dirty="0"/>
                  <a:t> </a:t>
                </a:r>
                <a:r>
                  <a:rPr lang="fa-IR" dirty="0"/>
                  <a:t>حفرهای ۸ وجهی را اشغال می کنند</a:t>
                </a:r>
                <a:endParaRPr lang="en-US" dirty="0"/>
              </a:p>
              <a:p>
                <a:r>
                  <a:rPr lang="fa-IR" dirty="0"/>
                  <a:t>ترکیباتی که در این شبکه متبلور می شوند </a:t>
                </a:r>
                <a:r>
                  <a:rPr lang="fa-IR" dirty="0" smtClean="0"/>
                  <a:t>:</a:t>
                </a:r>
                <a:endParaRPr lang="en-US" dirty="0"/>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a:rPr>
                            <m:t>𝑎𝑥</m:t>
                          </m:r>
                        </m:e>
                        <m:sub>
                          <m:r>
                            <a:rPr lang="en-US" i="1">
                              <a:latin typeface="Cambria Math"/>
                            </a:rPr>
                            <m:t>3</m:t>
                          </m:r>
                        </m:sub>
                      </m:sSub>
                    </m:oMath>
                  </m:oMathPara>
                </a14:m>
                <a:endParaRPr lang="en-US" dirty="0"/>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a:rPr>
                            <m:t>𝑣𝑐𝑙</m:t>
                          </m:r>
                        </m:e>
                        <m:sub>
                          <m:r>
                            <a:rPr lang="en-US" i="1">
                              <a:latin typeface="Cambria Math"/>
                            </a:rPr>
                            <m:t>3</m:t>
                          </m:r>
                        </m:sub>
                      </m:sSub>
                      <m:r>
                        <a:rPr lang="en-US" i="1">
                          <a:latin typeface="Cambria Math"/>
                        </a:rPr>
                        <m:t>.</m:t>
                      </m:r>
                      <m:sSub>
                        <m:sSubPr>
                          <m:ctrlPr>
                            <a:rPr lang="en-US" i="1">
                              <a:latin typeface="Cambria Math" panose="02040503050406030204" pitchFamily="18" charset="0"/>
                            </a:rPr>
                          </m:ctrlPr>
                        </m:sSubPr>
                        <m:e>
                          <m:r>
                            <a:rPr lang="en-US" i="1">
                              <a:latin typeface="Cambria Math"/>
                            </a:rPr>
                            <m:t>𝑡𝑖𝑐𝑙</m:t>
                          </m:r>
                        </m:e>
                        <m:sub>
                          <m:r>
                            <a:rPr lang="en-US" i="1">
                              <a:latin typeface="Cambria Math"/>
                            </a:rPr>
                            <m:t>3</m:t>
                          </m:r>
                        </m:sub>
                      </m:sSub>
                      <m:r>
                        <a:rPr lang="en-US" i="1">
                          <a:latin typeface="Cambria Math"/>
                        </a:rPr>
                        <m:t>.</m:t>
                      </m:r>
                      <m:sSub>
                        <m:sSubPr>
                          <m:ctrlPr>
                            <a:rPr lang="en-US" i="1">
                              <a:latin typeface="Cambria Math" panose="02040503050406030204" pitchFamily="18" charset="0"/>
                            </a:rPr>
                          </m:ctrlPr>
                        </m:sSubPr>
                        <m:e>
                          <m:r>
                            <a:rPr lang="en-US" i="1">
                              <a:latin typeface="Cambria Math"/>
                            </a:rPr>
                            <m:t>𝑓𝑒𝑐𝑙</m:t>
                          </m:r>
                        </m:e>
                        <m:sub>
                          <m:r>
                            <a:rPr lang="en-US" i="1">
                              <a:latin typeface="Cambria Math"/>
                            </a:rPr>
                            <m:t>3</m:t>
                          </m:r>
                        </m:sub>
                      </m:sSub>
                    </m:oMath>
                  </m:oMathPara>
                </a14:m>
                <a:endParaRPr lang="en-US" dirty="0"/>
              </a:p>
              <a:p>
                <a:r>
                  <a:rPr lang="fa-IR" dirty="0"/>
                  <a:t>ساختارهای لایه ای: این ساختارها مثل </a:t>
                </a:r>
                <a14:m>
                  <m:oMath xmlns:m="http://schemas.openxmlformats.org/officeDocument/2006/math">
                    <m:r>
                      <a:rPr lang="en-US" i="1">
                        <a:latin typeface="Cambria Math"/>
                      </a:rPr>
                      <m:t>𝑛𝑖𝑎</m:t>
                    </m:r>
                    <m:r>
                      <a:rPr lang="en-US" i="1">
                        <a:latin typeface="Cambria Math"/>
                      </a:rPr>
                      <m:t>.</m:t>
                    </m:r>
                    <m:sSub>
                      <m:sSubPr>
                        <m:ctrlPr>
                          <a:rPr lang="en-US" i="1">
                            <a:latin typeface="Cambria Math" panose="02040503050406030204" pitchFamily="18" charset="0"/>
                          </a:rPr>
                        </m:ctrlPr>
                      </m:sSubPr>
                      <m:e>
                        <m:r>
                          <a:rPr lang="en-US" i="1">
                            <a:latin typeface="Cambria Math"/>
                          </a:rPr>
                          <m:t>𝑐𝑑𝑐𝑙</m:t>
                        </m:r>
                      </m:e>
                      <m:sub>
                        <m:r>
                          <a:rPr lang="en-US" i="1">
                            <a:latin typeface="Cambria Math"/>
                          </a:rPr>
                          <m:t>2</m:t>
                        </m:r>
                      </m:sub>
                    </m:sSub>
                    <m:r>
                      <a:rPr lang="en-US" i="1">
                        <a:latin typeface="Cambria Math"/>
                      </a:rPr>
                      <m:t>.</m:t>
                    </m:r>
                    <m:sSub>
                      <m:sSubPr>
                        <m:ctrlPr>
                          <a:rPr lang="en-US" i="1">
                            <a:latin typeface="Cambria Math" panose="02040503050406030204" pitchFamily="18" charset="0"/>
                          </a:rPr>
                        </m:ctrlPr>
                      </m:sSubPr>
                      <m:e>
                        <m:r>
                          <a:rPr lang="en-US" i="1">
                            <a:latin typeface="Cambria Math"/>
                          </a:rPr>
                          <m:t>𝑐𝑑𝑖</m:t>
                        </m:r>
                      </m:e>
                      <m:sub>
                        <m:r>
                          <a:rPr lang="en-US" i="1">
                            <a:latin typeface="Cambria Math"/>
                          </a:rPr>
                          <m:t>2</m:t>
                        </m:r>
                      </m:sub>
                    </m:sSub>
                  </m:oMath>
                </a14:m>
                <a:endParaRPr lang="en-US" dirty="0"/>
              </a:p>
              <a:p>
                <a:r>
                  <a:rPr lang="fa-IR" dirty="0"/>
                  <a:t>شکل (4-14) ساختار لایه ای </a:t>
                </a:r>
                <a14:m>
                  <m:oMath xmlns:m="http://schemas.openxmlformats.org/officeDocument/2006/math">
                    <m:sSub>
                      <m:sSubPr>
                        <m:ctrlPr>
                          <a:rPr lang="en-US" i="1">
                            <a:latin typeface="Cambria Math" panose="02040503050406030204" pitchFamily="18" charset="0"/>
                          </a:rPr>
                        </m:ctrlPr>
                      </m:sSubPr>
                      <m:e>
                        <m:r>
                          <a:rPr lang="en-US" i="1">
                            <a:latin typeface="Cambria Math"/>
                          </a:rPr>
                          <m:t>𝑐𝑑𝑖</m:t>
                        </m:r>
                      </m:e>
                      <m:sub>
                        <m:r>
                          <a:rPr lang="en-US" i="1">
                            <a:latin typeface="Cambria Math"/>
                          </a:rPr>
                          <m:t>2</m:t>
                        </m:r>
                      </m:sub>
                    </m:sSub>
                  </m:oMath>
                </a14:m>
                <a:r>
                  <a:rPr lang="fa-IR" dirty="0"/>
                  <a:t> را نشان می دهد</a:t>
                </a:r>
                <a:endParaRPr lang="en-US" dirty="0"/>
              </a:p>
              <a:p>
                <a:r>
                  <a:rPr lang="fa-IR" dirty="0"/>
                  <a:t>از نظر شبک ای همانطور که می بینید کادیوم ها در یک شبکه مکعبی هستند و کل ساختار، یک ساختار هگزاگونال است</a:t>
                </a:r>
                <a:r>
                  <a:rPr lang="fa-IR" dirty="0" smtClean="0"/>
                  <a:t>.</a:t>
                </a:r>
              </a:p>
              <a:p>
                <a:r>
                  <a:rPr lang="fa-IR" dirty="0"/>
                  <a:t>الگوی ساختار لایه ای </a:t>
                </a:r>
                <a14:m>
                  <m:oMath xmlns:m="http://schemas.openxmlformats.org/officeDocument/2006/math">
                    <m:sSub>
                      <m:sSubPr>
                        <m:ctrlPr>
                          <a:rPr lang="en-US" i="1">
                            <a:latin typeface="Cambria Math" panose="02040503050406030204" pitchFamily="18" charset="0"/>
                          </a:rPr>
                        </m:ctrlPr>
                      </m:sSubPr>
                      <m:e>
                        <m:r>
                          <a:rPr lang="en-US" i="1">
                            <a:latin typeface="Cambria Math"/>
                          </a:rPr>
                          <m:t>𝑐𝑑𝑙</m:t>
                        </m:r>
                      </m:e>
                      <m:sub>
                        <m:r>
                          <a:rPr lang="en-US" i="1">
                            <a:latin typeface="Cambria Math"/>
                          </a:rPr>
                          <m:t>2</m:t>
                        </m:r>
                      </m:sub>
                    </m:sSub>
                  </m:oMath>
                </a14:m>
                <a:r>
                  <a:rPr lang="fa-IR" dirty="0"/>
                  <a:t> به گونه ای است که در بالا و پایین لایه ای که از یون های </a:t>
                </a:r>
                <a:r>
                  <a:rPr lang="en-US" dirty="0"/>
                  <a:t>cd</a:t>
                </a:r>
                <a:r>
                  <a:rPr lang="fa-IR" dirty="0"/>
                  <a:t> درست شده است. یک لایه </a:t>
                </a:r>
                <a:r>
                  <a:rPr lang="en-US" dirty="0" err="1"/>
                  <a:t>i</a:t>
                </a:r>
                <a:r>
                  <a:rPr lang="fa-IR" dirty="0"/>
                  <a:t> قرار دارد در واقع می توان این آرایش را به صورت یک ساندویچ در نظر گرفت که یون های ید نقش نان ساندویچ و یون های </a:t>
                </a:r>
                <a:r>
                  <a:rPr lang="en-US" dirty="0"/>
                  <a:t>cd</a:t>
                </a:r>
                <a:r>
                  <a:rPr lang="fa-IR" dirty="0"/>
                  <a:t> مواد داخل ساندویچ را دارند</a:t>
                </a:r>
                <a:r>
                  <a:rPr lang="fa-IR" dirty="0" smtClean="0"/>
                  <a:t>.</a:t>
                </a:r>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xfrm>
                <a:off x="685801" y="895350"/>
                <a:ext cx="7696200" cy="3886201"/>
              </a:xfrm>
              <a:blipFill rotWithShape="1">
                <a:blip r:embed="rId2"/>
                <a:stretch>
                  <a:fillRect t="-314"/>
                </a:stretch>
              </a:blipFill>
            </p:spPr>
            <p:txBody>
              <a:bodyPr/>
              <a:lstStyle/>
              <a:p>
                <a:r>
                  <a:rPr lang="fa-IR">
                    <a:noFill/>
                  </a:rPr>
                  <a:t> </a:t>
                </a:r>
              </a:p>
            </p:txBody>
          </p:sp>
        </mc:Fallback>
      </mc:AlternateContent>
    </p:spTree>
    <p:extLst>
      <p:ext uri="{BB962C8B-B14F-4D97-AF65-F5344CB8AC3E}">
        <p14:creationId xmlns:p14="http://schemas.microsoft.com/office/powerpoint/2010/main" val="17333030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fa-IR"/>
          </a:p>
        </p:txBody>
      </p:sp>
      <p:sp>
        <p:nvSpPr>
          <p:cNvPr id="2" name="Content Placeholder 1"/>
          <p:cNvSpPr>
            <a:spLocks noGrp="1"/>
          </p:cNvSpPr>
          <p:nvPr>
            <p:ph idx="1"/>
          </p:nvPr>
        </p:nvSpPr>
        <p:spPr/>
        <p:txBody>
          <a:bodyPr/>
          <a:lstStyle/>
          <a:p>
            <a:r>
              <a:rPr lang="fa-IR" dirty="0"/>
              <a:t>در هر لایه پیوند بین </a:t>
            </a:r>
            <a:r>
              <a:rPr lang="en-US" dirty="0" err="1"/>
              <a:t>i</a:t>
            </a:r>
            <a:r>
              <a:rPr lang="fa-IR" dirty="0"/>
              <a:t>و </a:t>
            </a:r>
            <a:r>
              <a:rPr lang="en-US" dirty="0"/>
              <a:t>cd</a:t>
            </a:r>
            <a:r>
              <a:rPr lang="fa-IR" dirty="0"/>
              <a:t> به صورت یک پیوند قطبی در صورتیکه ارتباط بین یون های </a:t>
            </a:r>
            <a:r>
              <a:rPr lang="en-US" dirty="0" err="1"/>
              <a:t>i</a:t>
            </a:r>
            <a:r>
              <a:rPr lang="fa-IR" dirty="0"/>
              <a:t> و ۲ لایه مجاور توسط نیروهای واندرولاسی برقرار می شوند همانطور که شکل (4-14) نشان می دهد لایه سوم یون های </a:t>
            </a:r>
            <a:r>
              <a:rPr lang="en-US" dirty="0" err="1"/>
              <a:t>i</a:t>
            </a:r>
            <a:r>
              <a:rPr lang="fa-IR" dirty="0"/>
              <a:t> مستقیما در همان راستا لایه اول یون های </a:t>
            </a:r>
            <a:r>
              <a:rPr lang="en-US" dirty="0"/>
              <a:t>I</a:t>
            </a:r>
            <a:r>
              <a:rPr lang="fa-IR" dirty="0"/>
              <a:t> قرار می گیرد.</a:t>
            </a:r>
            <a:endParaRPr lang="en-US" dirty="0"/>
          </a:p>
          <a:p>
            <a:r>
              <a:rPr lang="en-US" dirty="0"/>
              <a:t>I</a:t>
            </a:r>
            <a:r>
              <a:rPr lang="fa-IR" dirty="0"/>
              <a:t> دارای آرایش </a:t>
            </a:r>
            <a:r>
              <a:rPr lang="en-US" dirty="0" err="1"/>
              <a:t>hcp</a:t>
            </a:r>
            <a:r>
              <a:rPr lang="fa-IR" dirty="0"/>
              <a:t> بوده مه در این آرایش نیمی از حفره های ۸ وجهی توسط کادمیم اشغال می شود و آرایش یون های کادمیم به صورتی است که ۳ یون مجاور(</a:t>
            </a:r>
            <a:r>
              <a:rPr lang="en-US" dirty="0"/>
              <a:t>cd</a:t>
            </a:r>
            <a:r>
              <a:rPr lang="fa-IR" dirty="0"/>
              <a:t>) تشکیل یک هرم را می دهد که راس آن یک یون </a:t>
            </a:r>
            <a:r>
              <a:rPr lang="en-US" dirty="0" err="1"/>
              <a:t>i</a:t>
            </a:r>
            <a:r>
              <a:rPr lang="fa-IR" dirty="0"/>
              <a:t> قرار گرفته است در واقع عدد کئوردیناسیون آنیون در این ساختار ۳ خواهد بود.</a:t>
            </a:r>
            <a:endParaRPr lang="en-US" dirty="0"/>
          </a:p>
          <a:p>
            <a:r>
              <a:rPr lang="fa-IR" dirty="0"/>
              <a:t>نسبت شعاع کاتیون به آنیون در این ساختار 0.45 می باشد که می تواند تایید کننده ساختار ۸ وجهی برای کادمیم باشد در واقع عدد کئوردیناسیون کاتیون در این ساختار ۶ می باشد.</a:t>
            </a:r>
            <a:endParaRPr lang="en-US" dirty="0"/>
          </a:p>
          <a:p>
            <a:endParaRPr lang="fa-IR" dirty="0"/>
          </a:p>
        </p:txBody>
      </p:sp>
    </p:spTree>
    <p:extLst>
      <p:ext uri="{BB962C8B-B14F-4D97-AF65-F5344CB8AC3E}">
        <p14:creationId xmlns:p14="http://schemas.microsoft.com/office/powerpoint/2010/main" val="21616733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itle 2"/>
              <p:cNvSpPr>
                <a:spLocks noGrp="1"/>
              </p:cNvSpPr>
              <p:nvPr>
                <p:ph type="title"/>
              </p:nvPr>
            </p:nvSpPr>
            <p:spPr/>
            <p:txBody>
              <a:bodyPr/>
              <a:lstStyle/>
              <a:p>
                <a:r>
                  <a:rPr lang="fa-IR" dirty="0"/>
                  <a:t>ساختار </a:t>
                </a:r>
                <a14:m>
                  <m:oMath xmlns:m="http://schemas.openxmlformats.org/officeDocument/2006/math">
                    <m:sSub>
                      <m:sSubPr>
                        <m:ctrlPr>
                          <a:rPr lang="en-US" i="1">
                            <a:latin typeface="Cambria Math" panose="02040503050406030204" pitchFamily="18" charset="0"/>
                          </a:rPr>
                        </m:ctrlPr>
                      </m:sSubPr>
                      <m:e>
                        <m:r>
                          <a:rPr lang="en-US" i="1">
                            <a:latin typeface="Cambria Math"/>
                          </a:rPr>
                          <m:t>𝑐𝑑𝑐𝑙</m:t>
                        </m:r>
                      </m:e>
                      <m:sub>
                        <m:r>
                          <a:rPr lang="en-US" i="1">
                            <a:latin typeface="Cambria Math"/>
                          </a:rPr>
                          <m:t>2</m:t>
                        </m:r>
                      </m:sub>
                    </m:sSub>
                  </m:oMath>
                </a14:m>
                <a:r>
                  <a:rPr lang="en-US" dirty="0"/>
                  <a:t> </a:t>
                </a:r>
                <a:endParaRPr lang="fa-IR" dirty="0"/>
              </a:p>
            </p:txBody>
          </p:sp>
        </mc:Choice>
        <mc:Fallback xmlns="">
          <p:sp>
            <p:nvSpPr>
              <p:cNvPr id="3" name="Title 2"/>
              <p:cNvSpPr>
                <a:spLocks noGrp="1" noRot="1" noChangeAspect="1" noMove="1" noResize="1" noEditPoints="1" noAdjustHandles="1" noChangeArrowheads="1" noChangeShapeType="1" noTextEdit="1"/>
              </p:cNvSpPr>
              <p:nvPr>
                <p:ph type="title"/>
              </p:nvPr>
            </p:nvSpPr>
            <p:spPr>
              <a:blipFill rotWithShape="1">
                <a:blip r:embed="rId3"/>
                <a:stretch>
                  <a:fillRect b="-36641"/>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sp>
            <p:nvSpPr>
              <p:cNvPr id="2" name="Content Placeholder 1"/>
              <p:cNvSpPr>
                <a:spLocks noGrp="1"/>
              </p:cNvSpPr>
              <p:nvPr>
                <p:ph idx="1"/>
              </p:nvPr>
            </p:nvSpPr>
            <p:spPr>
              <a:xfrm>
                <a:off x="533400" y="1123950"/>
                <a:ext cx="7924800" cy="3657600"/>
              </a:xfrm>
            </p:spPr>
            <p:txBody>
              <a:bodyPr>
                <a:normAutofit lnSpcReduction="10000"/>
              </a:bodyPr>
              <a:lstStyle/>
              <a:p>
                <a:r>
                  <a:rPr lang="fa-IR" dirty="0"/>
                  <a:t>این ساختار نیز مشابه </a:t>
                </a:r>
                <a14:m>
                  <m:oMath xmlns:m="http://schemas.openxmlformats.org/officeDocument/2006/math">
                    <m:sSub>
                      <m:sSubPr>
                        <m:ctrlPr>
                          <a:rPr lang="en-US" i="1">
                            <a:latin typeface="Cambria Math" panose="02040503050406030204" pitchFamily="18" charset="0"/>
                          </a:rPr>
                        </m:ctrlPr>
                      </m:sSubPr>
                      <m:e>
                        <m:r>
                          <a:rPr lang="en-US" i="1">
                            <a:latin typeface="Cambria Math"/>
                          </a:rPr>
                          <m:t>𝑐𝑑𝑖</m:t>
                        </m:r>
                      </m:e>
                      <m:sub>
                        <m:r>
                          <a:rPr lang="en-US" i="1">
                            <a:latin typeface="Cambria Math"/>
                          </a:rPr>
                          <m:t>2</m:t>
                        </m:r>
                      </m:sub>
                    </m:sSub>
                  </m:oMath>
                </a14:m>
                <a:r>
                  <a:rPr lang="fa-IR" dirty="0"/>
                  <a:t> می باشد فقط با این تفاوت که یون های کلر دارای آرایش مکعبی هستند در این ساختار حفره های ۸ وجهی بصورت یک در میان توسط کادمیم اشغال شده است. در این ساختار عدد کئوردیناسیون کاتیون ۶ و آنیون ۳ می باشد ترکیباتی که در این سیستم متبلور می شوند به صورت رویرو است.</a:t>
                </a:r>
                <a:endParaRPr lang="en-US" dirty="0"/>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a:rPr>
                            <m:t>𝑚𝑐𝑙</m:t>
                          </m:r>
                        </m:e>
                        <m:sub>
                          <m:r>
                            <a:rPr lang="en-US" i="1">
                              <a:latin typeface="Cambria Math"/>
                            </a:rPr>
                            <m:t>2</m:t>
                          </m:r>
                        </m:sub>
                      </m:sSub>
                      <m:r>
                        <a:rPr lang="en-US" i="1">
                          <a:latin typeface="Cambria Math"/>
                        </a:rPr>
                        <m:t>(</m:t>
                      </m:r>
                      <m:r>
                        <a:rPr lang="en-US" i="1">
                          <a:latin typeface="Cambria Math"/>
                        </a:rPr>
                        <m:t>𝑚</m:t>
                      </m:r>
                      <m:r>
                        <a:rPr lang="en-US" i="1">
                          <a:latin typeface="Cambria Math"/>
                        </a:rPr>
                        <m:t>=</m:t>
                      </m:r>
                      <m:r>
                        <a:rPr lang="en-US" i="1">
                          <a:latin typeface="Cambria Math"/>
                        </a:rPr>
                        <m:t>𝑚𝑔</m:t>
                      </m:r>
                      <m:r>
                        <a:rPr lang="en-US" i="1">
                          <a:latin typeface="Cambria Math"/>
                        </a:rPr>
                        <m:t>.</m:t>
                      </m:r>
                      <m:r>
                        <a:rPr lang="en-US" i="1">
                          <a:latin typeface="Cambria Math"/>
                        </a:rPr>
                        <m:t>𝑚𝑛</m:t>
                      </m:r>
                      <m:r>
                        <a:rPr lang="en-US" i="1">
                          <a:latin typeface="Cambria Math"/>
                        </a:rPr>
                        <m:t>.</m:t>
                      </m:r>
                      <m:r>
                        <a:rPr lang="en-US" i="1">
                          <a:latin typeface="Cambria Math"/>
                        </a:rPr>
                        <m:t>𝑓𝑒</m:t>
                      </m:r>
                      <m:r>
                        <a:rPr lang="en-US" i="1">
                          <a:latin typeface="Cambria Math"/>
                        </a:rPr>
                        <m:t>.</m:t>
                      </m:r>
                      <m:r>
                        <a:rPr lang="en-US" i="1">
                          <a:latin typeface="Cambria Math"/>
                        </a:rPr>
                        <m:t>𝑐𝑜</m:t>
                      </m:r>
                      <m:r>
                        <a:rPr lang="en-US" i="1">
                          <a:latin typeface="Cambria Math"/>
                        </a:rPr>
                        <m:t>.</m:t>
                      </m:r>
                      <m:r>
                        <a:rPr lang="en-US" i="1">
                          <a:latin typeface="Cambria Math"/>
                        </a:rPr>
                        <m:t>𝑛𝑖</m:t>
                      </m:r>
                      <m:r>
                        <a:rPr lang="en-US" i="1">
                          <a:latin typeface="Cambria Math"/>
                        </a:rPr>
                        <m:t>.</m:t>
                      </m:r>
                      <m:r>
                        <a:rPr lang="en-US" i="1">
                          <a:latin typeface="Cambria Math"/>
                        </a:rPr>
                        <m:t>𝑐𝑑</m:t>
                      </m:r>
                      <m:r>
                        <a:rPr lang="en-US" i="1">
                          <a:latin typeface="Cambria Math"/>
                        </a:rPr>
                        <m:t>)</m:t>
                      </m:r>
                    </m:oMath>
                  </m:oMathPara>
                </a14:m>
                <a:endParaRPr lang="en-US" dirty="0"/>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a:rPr>
                            <m:t>𝑡𝑎𝑠</m:t>
                          </m:r>
                        </m:e>
                        <m:sub>
                          <m:r>
                            <a:rPr lang="en-US" i="1">
                              <a:latin typeface="Cambria Math"/>
                            </a:rPr>
                            <m:t>2</m:t>
                          </m:r>
                        </m:sub>
                      </m:sSub>
                    </m:oMath>
                  </m:oMathPara>
                </a14:m>
                <a:endParaRPr lang="en-US" dirty="0"/>
              </a:p>
              <a:p>
                <a:r>
                  <a:rPr lang="fa-IR" dirty="0"/>
                  <a:t>ساختار </a:t>
                </a:r>
                <a:r>
                  <a:rPr lang="en-US" dirty="0" err="1"/>
                  <a:t>nias</a:t>
                </a:r>
                <a:r>
                  <a:rPr lang="fa-IR" dirty="0"/>
                  <a:t>: ساختار نیکل آرسینیک شکل </a:t>
                </a:r>
                <a:r>
                  <a:rPr lang="fa-IR" dirty="0" smtClean="0"/>
                  <a:t>(4-15</a:t>
                </a:r>
                <a:r>
                  <a:rPr lang="fa-IR" dirty="0"/>
                  <a:t>) است</a:t>
                </a:r>
                <a:r>
                  <a:rPr lang="fa-IR" dirty="0" smtClean="0"/>
                  <a:t>.</a:t>
                </a:r>
              </a:p>
              <a:p>
                <a:endParaRPr lang="fa-IR" dirty="0"/>
              </a:p>
              <a:p>
                <a:endParaRPr lang="fa-IR" dirty="0" smtClean="0"/>
              </a:p>
              <a:p>
                <a:endParaRPr lang="fa-IR" dirty="0"/>
              </a:p>
              <a:p>
                <a:endParaRPr lang="fa-IR" dirty="0" smtClean="0"/>
              </a:p>
              <a:p>
                <a:endParaRPr lang="fa-IR" dirty="0" smtClean="0"/>
              </a:p>
              <a:p>
                <a:endParaRPr lang="fa-IR" dirty="0"/>
              </a:p>
              <a:p>
                <a:pPr marL="0" indent="0">
                  <a:buNone/>
                </a:pPr>
                <a:r>
                  <a:rPr lang="fa-IR" dirty="0"/>
                  <a:t>در این ساختار اتم آرسینیک دارای آرایش </a:t>
                </a:r>
                <a:r>
                  <a:rPr lang="en-US" dirty="0" err="1"/>
                  <a:t>hcp</a:t>
                </a:r>
                <a:r>
                  <a:rPr lang="fa-IR" dirty="0"/>
                  <a:t> و اتم های نیکل دارای ۸ وجهی می باشند</a:t>
                </a:r>
                <a:r>
                  <a:rPr lang="fa-IR" dirty="0" smtClean="0"/>
                  <a:t>.</a:t>
                </a:r>
                <a:endParaRPr lang="en-US" dirty="0"/>
              </a:p>
              <a:p>
                <a:endParaRPr lang="fa-IR"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xfrm>
                <a:off x="533400" y="1123950"/>
                <a:ext cx="7924800" cy="3657600"/>
              </a:xfrm>
              <a:blipFill rotWithShape="1">
                <a:blip r:embed="rId4"/>
                <a:stretch>
                  <a:fillRect l="-692" t="-667" r="-385" b="-1167"/>
                </a:stretch>
              </a:blipFill>
            </p:spPr>
            <p:txBody>
              <a:bodyPr/>
              <a:lstStyle/>
              <a:p>
                <a:r>
                  <a:rPr lang="fa-IR">
                    <a:noFill/>
                  </a:rPr>
                  <a:t> </a:t>
                </a:r>
              </a:p>
            </p:txBody>
          </p:sp>
        </mc:Fallback>
      </mc:AlternateContent>
      <p:graphicFrame>
        <p:nvGraphicFramePr>
          <p:cNvPr id="4" name="Table 3"/>
          <p:cNvGraphicFramePr>
            <a:graphicFrameLocks noGrp="1"/>
          </p:cNvGraphicFramePr>
          <p:nvPr>
            <p:extLst>
              <p:ext uri="{D42A27DB-BD31-4B8C-83A1-F6EECF244321}">
                <p14:modId xmlns:p14="http://schemas.microsoft.com/office/powerpoint/2010/main" val="2935409593"/>
              </p:ext>
            </p:extLst>
          </p:nvPr>
        </p:nvGraphicFramePr>
        <p:xfrm>
          <a:off x="1447800" y="2917190"/>
          <a:ext cx="6096000" cy="1483360"/>
        </p:xfrm>
        <a:graphic>
          <a:graphicData uri="http://schemas.openxmlformats.org/drawingml/2006/table">
            <a:tbl>
              <a:tblPr rtl="1" firstRow="1" bandRow="1">
                <a:tableStyleId>{5940675A-B579-460E-94D1-54222C63F5DA}</a:tableStyleId>
              </a:tblPr>
              <a:tblGrid>
                <a:gridCol w="2331720"/>
                <a:gridCol w="716280"/>
                <a:gridCol w="2438400"/>
                <a:gridCol w="609600"/>
              </a:tblGrid>
              <a:tr h="370840">
                <a:tc rowSpan="4">
                  <a:txBody>
                    <a:bodyPr/>
                    <a:lstStyle/>
                    <a:p>
                      <a:pPr algn="ctr" rtl="1"/>
                      <a:r>
                        <a:rPr lang="fa-IR" sz="1400" dirty="0" smtClean="0">
                          <a:cs typeface="B Nazanin" panose="00000400000000000000" pitchFamily="2" charset="-78"/>
                        </a:rPr>
                        <a:t>6=1×6 مرکز</a:t>
                      </a:r>
                    </a:p>
                    <a:p>
                      <a:pPr algn="ctr" rtl="1"/>
                      <a:r>
                        <a:rPr lang="en-US" sz="1800" kern="1200" dirty="0" smtClean="0">
                          <a:solidFill>
                            <a:schemeClr val="tx1"/>
                          </a:solidFill>
                          <a:effectLst/>
                          <a:latin typeface="+mn-lt"/>
                          <a:ea typeface="+mn-ea"/>
                          <a:cs typeface="+mn-cs"/>
                        </a:rPr>
                        <a:t>Ni</a:t>
                      </a:r>
                      <a:r>
                        <a:rPr lang="en-US" sz="1800" kern="1200" baseline="-25000" dirty="0" smtClean="0">
                          <a:solidFill>
                            <a:schemeClr val="tx1"/>
                          </a:solidFill>
                          <a:effectLst/>
                          <a:latin typeface="+mn-lt"/>
                          <a:ea typeface="+mn-ea"/>
                          <a:cs typeface="+mn-cs"/>
                        </a:rPr>
                        <a:t>6</a:t>
                      </a:r>
                      <a:r>
                        <a:rPr lang="en-US" sz="1800" kern="1200" dirty="0" smtClean="0">
                          <a:solidFill>
                            <a:schemeClr val="tx1"/>
                          </a:solidFill>
                          <a:effectLst/>
                          <a:latin typeface="+mn-lt"/>
                          <a:ea typeface="+mn-ea"/>
                          <a:cs typeface="+mn-cs"/>
                        </a:rPr>
                        <a:t>As</a:t>
                      </a:r>
                      <a:r>
                        <a:rPr lang="en-US" sz="1800" kern="1200" baseline="-25000" dirty="0" smtClean="0">
                          <a:solidFill>
                            <a:schemeClr val="tx1"/>
                          </a:solidFill>
                          <a:effectLst/>
                          <a:latin typeface="+mn-lt"/>
                          <a:ea typeface="+mn-ea"/>
                          <a:cs typeface="+mn-cs"/>
                        </a:rPr>
                        <a:t>6</a:t>
                      </a:r>
                      <a:endParaRPr lang="fa-IR" sz="1400" dirty="0">
                        <a:cs typeface="B Nazanin" panose="00000400000000000000" pitchFamily="2" charset="-78"/>
                      </a:endParaRPr>
                    </a:p>
                  </a:txBody>
                  <a:tcPr anchor="ctr"/>
                </a:tc>
                <a:tc rowSpan="4">
                  <a:txBody>
                    <a:bodyPr/>
                    <a:lstStyle/>
                    <a:p>
                      <a:pPr algn="ctr" rtl="1"/>
                      <a:r>
                        <a:rPr lang="en-US" sz="1400" dirty="0" smtClean="0">
                          <a:cs typeface="B Nazanin" panose="00000400000000000000" pitchFamily="2" charset="-78"/>
                        </a:rPr>
                        <a:t>Ni</a:t>
                      </a:r>
                      <a:endParaRPr lang="fa-IR" sz="1400" dirty="0">
                        <a:cs typeface="B Nazanin" panose="00000400000000000000" pitchFamily="2" charset="-78"/>
                      </a:endParaRPr>
                    </a:p>
                  </a:txBody>
                  <a:tcPr anchor="ctr"/>
                </a:tc>
                <a:tc>
                  <a:txBody>
                    <a:bodyPr/>
                    <a:lstStyle/>
                    <a:p>
                      <a:pPr algn="ctr" rtl="1"/>
                      <a:r>
                        <a:rPr lang="fa-IR" sz="1400" dirty="0" smtClean="0">
                          <a:cs typeface="B Nazanin" panose="00000400000000000000" pitchFamily="2" charset="-78"/>
                        </a:rPr>
                        <a:t>2=1/6×12 راس</a:t>
                      </a:r>
                      <a:endParaRPr lang="fa-IR" sz="1400" dirty="0">
                        <a:cs typeface="B Nazanin" panose="00000400000000000000" pitchFamily="2" charset="-78"/>
                      </a:endParaRPr>
                    </a:p>
                  </a:txBody>
                  <a:tcPr anchor="ctr"/>
                </a:tc>
                <a:tc rowSpan="4">
                  <a:txBody>
                    <a:bodyPr/>
                    <a:lstStyle/>
                    <a:p>
                      <a:pPr algn="ctr" rtl="1"/>
                      <a:r>
                        <a:rPr lang="en-US" sz="1400" dirty="0" smtClean="0">
                          <a:cs typeface="B Nazanin" panose="00000400000000000000" pitchFamily="2" charset="-78"/>
                        </a:rPr>
                        <a:t>As</a:t>
                      </a:r>
                      <a:endParaRPr lang="fa-IR" sz="1400" dirty="0">
                        <a:cs typeface="B Nazanin" panose="00000400000000000000" pitchFamily="2" charset="-78"/>
                      </a:endParaRPr>
                    </a:p>
                  </a:txBody>
                  <a:tcPr anchor="ctr"/>
                </a:tc>
              </a:tr>
              <a:tr h="370840">
                <a:tc vMerge="1">
                  <a:txBody>
                    <a:bodyPr/>
                    <a:lstStyle/>
                    <a:p>
                      <a:pPr rtl="1"/>
                      <a:endParaRPr lang="fa-IR"/>
                    </a:p>
                  </a:txBody>
                  <a:tcPr/>
                </a:tc>
                <a:tc vMerge="1">
                  <a:txBody>
                    <a:bodyPr/>
                    <a:lstStyle/>
                    <a:p>
                      <a:pPr rtl="1"/>
                      <a:endParaRPr lang="fa-IR"/>
                    </a:p>
                  </a:txBody>
                  <a:tcPr/>
                </a:tc>
                <a:tc>
                  <a:txBody>
                    <a:bodyPr/>
                    <a:lstStyle/>
                    <a:p>
                      <a:pPr algn="ctr" rtl="1"/>
                      <a:r>
                        <a:rPr lang="fa-IR" sz="1400" dirty="0" smtClean="0">
                          <a:cs typeface="B Nazanin" panose="00000400000000000000" pitchFamily="2" charset="-78"/>
                        </a:rPr>
                        <a:t>1=1/2×2 قاعده</a:t>
                      </a:r>
                      <a:endParaRPr lang="fa-IR" sz="1400" dirty="0">
                        <a:cs typeface="B Nazanin" panose="00000400000000000000" pitchFamily="2" charset="-78"/>
                      </a:endParaRPr>
                    </a:p>
                  </a:txBody>
                  <a:tcPr anchor="ctr"/>
                </a:tc>
                <a:tc vMerge="1">
                  <a:txBody>
                    <a:bodyPr/>
                    <a:lstStyle/>
                    <a:p>
                      <a:pPr rtl="1"/>
                      <a:endParaRPr lang="fa-IR"/>
                    </a:p>
                  </a:txBody>
                  <a:tcPr/>
                </a:tc>
              </a:tr>
              <a:tr h="370840">
                <a:tc vMerge="1">
                  <a:txBody>
                    <a:bodyPr/>
                    <a:lstStyle/>
                    <a:p>
                      <a:pPr rtl="1"/>
                      <a:endParaRPr lang="fa-IR"/>
                    </a:p>
                  </a:txBody>
                  <a:tcPr/>
                </a:tc>
                <a:tc vMerge="1">
                  <a:txBody>
                    <a:bodyPr/>
                    <a:lstStyle/>
                    <a:p>
                      <a:pPr rtl="1"/>
                      <a:endParaRPr lang="fa-IR"/>
                    </a:p>
                  </a:txBody>
                  <a:tcPr/>
                </a:tc>
                <a:tc>
                  <a:txBody>
                    <a:bodyPr/>
                    <a:lstStyle/>
                    <a:p>
                      <a:pPr algn="ctr" rtl="1"/>
                      <a:r>
                        <a:rPr lang="fa-IR" sz="1400" dirty="0" smtClean="0">
                          <a:cs typeface="B Nazanin" panose="00000400000000000000" pitchFamily="2" charset="-78"/>
                        </a:rPr>
                        <a:t>2=1/3×6 یال</a:t>
                      </a:r>
                      <a:endParaRPr lang="fa-IR" sz="1400" dirty="0">
                        <a:cs typeface="B Nazanin" panose="00000400000000000000" pitchFamily="2" charset="-78"/>
                      </a:endParaRPr>
                    </a:p>
                  </a:txBody>
                  <a:tcPr anchor="ctr"/>
                </a:tc>
                <a:tc vMerge="1">
                  <a:txBody>
                    <a:bodyPr/>
                    <a:lstStyle/>
                    <a:p>
                      <a:pPr rtl="1"/>
                      <a:endParaRPr lang="fa-IR"/>
                    </a:p>
                  </a:txBody>
                  <a:tcPr/>
                </a:tc>
              </a:tr>
              <a:tr h="370840">
                <a:tc vMerge="1">
                  <a:txBody>
                    <a:bodyPr/>
                    <a:lstStyle/>
                    <a:p>
                      <a:pPr rtl="1"/>
                      <a:endParaRPr lang="fa-IR"/>
                    </a:p>
                  </a:txBody>
                  <a:tcPr/>
                </a:tc>
                <a:tc vMerge="1">
                  <a:txBody>
                    <a:bodyPr/>
                    <a:lstStyle/>
                    <a:p>
                      <a:pPr rtl="1"/>
                      <a:endParaRPr lang="fa-IR"/>
                    </a:p>
                  </a:txBody>
                  <a:tcPr/>
                </a:tc>
                <a:tc>
                  <a:txBody>
                    <a:bodyPr/>
                    <a:lstStyle/>
                    <a:p>
                      <a:pPr algn="ctr" rtl="1"/>
                      <a:r>
                        <a:rPr lang="fa-IR" sz="1400" dirty="0" smtClean="0">
                          <a:cs typeface="B Nazanin" panose="00000400000000000000" pitchFamily="2" charset="-78"/>
                        </a:rPr>
                        <a:t>1/6=1×1 مرکز</a:t>
                      </a:r>
                      <a:endParaRPr lang="fa-IR" sz="1400" dirty="0">
                        <a:cs typeface="B Nazanin" panose="00000400000000000000" pitchFamily="2" charset="-78"/>
                      </a:endParaRPr>
                    </a:p>
                  </a:txBody>
                  <a:tcPr anchor="ctr"/>
                </a:tc>
                <a:tc vMerge="1">
                  <a:txBody>
                    <a:bodyPr/>
                    <a:lstStyle/>
                    <a:p>
                      <a:pPr rtl="1"/>
                      <a:endParaRPr lang="fa-IR" dirty="0"/>
                    </a:p>
                  </a:txBody>
                  <a:tcPr/>
                </a:tc>
              </a:tr>
            </a:tbl>
          </a:graphicData>
        </a:graphic>
      </p:graphicFrame>
    </p:spTree>
    <p:extLst>
      <p:ext uri="{BB962C8B-B14F-4D97-AF65-F5344CB8AC3E}">
        <p14:creationId xmlns:p14="http://schemas.microsoft.com/office/powerpoint/2010/main" val="22436509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fa-IR" dirty="0"/>
              <a:t>اکسیدهای مختلط فلزی</a:t>
            </a:r>
            <a:r>
              <a:rPr lang="fa-IR" dirty="0" smtClean="0"/>
              <a:t>:</a:t>
            </a:r>
            <a:endParaRPr lang="fa-IR" dirty="0"/>
          </a:p>
        </p:txBody>
      </p:sp>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normAutofit fontScale="92500" lnSpcReduction="10000"/>
              </a:bodyPr>
              <a:lstStyle/>
              <a:p>
                <a:r>
                  <a:rPr lang="fa-IR" dirty="0"/>
                  <a:t>اسپینل </a:t>
                </a:r>
                <a:r>
                  <a:rPr lang="en-US" dirty="0"/>
                  <a:t>mg</a:t>
                </a:r>
                <a14:m>
                  <m:oMath xmlns:m="http://schemas.openxmlformats.org/officeDocument/2006/math">
                    <m:sSub>
                      <m:sSubPr>
                        <m:ctrlPr>
                          <a:rPr lang="en-US" i="1">
                            <a:latin typeface="Cambria Math" panose="02040503050406030204" pitchFamily="18" charset="0"/>
                          </a:rPr>
                        </m:ctrlPr>
                      </m:sSubPr>
                      <m:e>
                        <m:r>
                          <a:rPr lang="en-US" i="1">
                            <a:latin typeface="Cambria Math"/>
                          </a:rPr>
                          <m:t>𝑎𝑙</m:t>
                        </m:r>
                      </m:e>
                      <m:sub>
                        <m:r>
                          <a:rPr lang="en-US" i="1">
                            <a:latin typeface="Cambria Math"/>
                          </a:rPr>
                          <m:t>2</m:t>
                        </m:r>
                      </m:sub>
                    </m:sSub>
                    <m:sSub>
                      <m:sSubPr>
                        <m:ctrlPr>
                          <a:rPr lang="en-US" i="1">
                            <a:latin typeface="Cambria Math" panose="02040503050406030204" pitchFamily="18" charset="0"/>
                          </a:rPr>
                        </m:ctrlPr>
                      </m:sSubPr>
                      <m:e>
                        <m:r>
                          <a:rPr lang="en-US" i="1">
                            <a:latin typeface="Cambria Math"/>
                          </a:rPr>
                          <m:t>𝑜</m:t>
                        </m:r>
                      </m:e>
                      <m:sub>
                        <m:r>
                          <a:rPr lang="en-US" i="1">
                            <a:latin typeface="Cambria Math"/>
                          </a:rPr>
                          <m:t>4</m:t>
                        </m:r>
                      </m:sub>
                    </m:sSub>
                  </m:oMath>
                </a14:m>
                <a:r>
                  <a:rPr lang="fa-IR" dirty="0"/>
                  <a:t> فرم کلی اسپینل ها بصورت </a:t>
                </a:r>
                <a14:m>
                  <m:oMath xmlns:m="http://schemas.openxmlformats.org/officeDocument/2006/math">
                    <m:sSub>
                      <m:sSubPr>
                        <m:ctrlPr>
                          <a:rPr lang="en-US" i="1">
                            <a:latin typeface="Cambria Math" panose="02040503050406030204" pitchFamily="18" charset="0"/>
                          </a:rPr>
                        </m:ctrlPr>
                      </m:sSubPr>
                      <m:e>
                        <m:sSup>
                          <m:sSupPr>
                            <m:ctrlPr>
                              <a:rPr lang="en-US" i="1">
                                <a:latin typeface="Cambria Math" panose="02040503050406030204" pitchFamily="18" charset="0"/>
                              </a:rPr>
                            </m:ctrlPr>
                          </m:sSupPr>
                          <m:e>
                            <m:r>
                              <a:rPr lang="en-US" i="1">
                                <a:latin typeface="Cambria Math"/>
                              </a:rPr>
                              <m:t>𝑚</m:t>
                            </m:r>
                          </m:e>
                          <m:sup>
                            <m:r>
                              <a:rPr lang="en-US" i="1">
                                <a:latin typeface="Cambria Math"/>
                              </a:rPr>
                              <m:t>2</m:t>
                            </m:r>
                            <m:r>
                              <a:rPr lang="en-US" i="1">
                                <a:latin typeface="Cambria Math"/>
                              </a:rPr>
                              <m:t>+</m:t>
                            </m:r>
                          </m:sup>
                        </m:sSup>
                        <m:r>
                          <a:rPr lang="en-US" i="1">
                            <a:latin typeface="Cambria Math"/>
                          </a:rPr>
                          <m:t>(</m:t>
                        </m:r>
                        <m:sSup>
                          <m:sSupPr>
                            <m:ctrlPr>
                              <a:rPr lang="en-US" i="1">
                                <a:latin typeface="Cambria Math" panose="02040503050406030204" pitchFamily="18" charset="0"/>
                              </a:rPr>
                            </m:ctrlPr>
                          </m:sSupPr>
                          <m:e>
                            <m:r>
                              <a:rPr lang="en-US" i="1">
                                <a:latin typeface="Cambria Math"/>
                              </a:rPr>
                              <m:t>𝑚</m:t>
                            </m:r>
                          </m:e>
                          <m:sup>
                            <m:r>
                              <a:rPr lang="en-US" i="1">
                                <a:latin typeface="Cambria Math"/>
                              </a:rPr>
                              <m:t>3</m:t>
                            </m:r>
                            <m:r>
                              <a:rPr lang="en-US" i="1">
                                <a:latin typeface="Cambria Math"/>
                              </a:rPr>
                              <m:t>+</m:t>
                            </m:r>
                          </m:sup>
                        </m:sSup>
                        <m:r>
                          <a:rPr lang="en-US" i="1">
                            <a:latin typeface="Cambria Math"/>
                          </a:rPr>
                          <m:t>)</m:t>
                        </m:r>
                      </m:e>
                      <m:sub>
                        <m:r>
                          <a:rPr lang="en-US" i="1">
                            <a:latin typeface="Cambria Math"/>
                          </a:rPr>
                          <m:t>2</m:t>
                        </m:r>
                      </m:sub>
                    </m:sSub>
                    <m:sSub>
                      <m:sSubPr>
                        <m:ctrlPr>
                          <a:rPr lang="en-US" i="1">
                            <a:latin typeface="Cambria Math" panose="02040503050406030204" pitchFamily="18" charset="0"/>
                          </a:rPr>
                        </m:ctrlPr>
                      </m:sSubPr>
                      <m:e>
                        <m:r>
                          <a:rPr lang="en-US" i="1">
                            <a:latin typeface="Cambria Math"/>
                          </a:rPr>
                          <m:t>𝑜</m:t>
                        </m:r>
                      </m:e>
                      <m:sub>
                        <m:r>
                          <a:rPr lang="en-US" i="1">
                            <a:latin typeface="Cambria Math"/>
                          </a:rPr>
                          <m:t>4</m:t>
                        </m:r>
                      </m:sub>
                    </m:sSub>
                  </m:oMath>
                </a14:m>
                <a:r>
                  <a:rPr lang="fa-IR" dirty="0"/>
                  <a:t>است یا می توان به صورت </a:t>
                </a:r>
                <a14:m>
                  <m:oMath xmlns:m="http://schemas.openxmlformats.org/officeDocument/2006/math">
                    <m:sSup>
                      <m:sSupPr>
                        <m:ctrlPr>
                          <a:rPr lang="en-US" i="1">
                            <a:latin typeface="Cambria Math" panose="02040503050406030204" pitchFamily="18" charset="0"/>
                          </a:rPr>
                        </m:ctrlPr>
                      </m:sSupPr>
                      <m:e>
                        <m:r>
                          <a:rPr lang="en-US" i="1">
                            <a:latin typeface="Cambria Math"/>
                          </a:rPr>
                          <m:t>𝑎</m:t>
                        </m:r>
                      </m:e>
                      <m:sup>
                        <m:r>
                          <m:rPr>
                            <m:sty m:val="p"/>
                          </m:rPr>
                          <a:rPr lang="en-US">
                            <a:latin typeface="Cambria Math"/>
                          </a:rPr>
                          <m:t>ΙΙ</m:t>
                        </m:r>
                      </m:sup>
                    </m:sSup>
                    <m:sSup>
                      <m:sSupPr>
                        <m:ctrlPr>
                          <a:rPr lang="en-US" i="1">
                            <a:latin typeface="Cambria Math" panose="02040503050406030204" pitchFamily="18" charset="0"/>
                          </a:rPr>
                        </m:ctrlPr>
                      </m:sSupPr>
                      <m:e>
                        <m:r>
                          <a:rPr lang="en-US" i="1">
                            <a:latin typeface="Cambria Math"/>
                          </a:rPr>
                          <m:t>𝑏</m:t>
                        </m:r>
                      </m:e>
                      <m:sup>
                        <m:r>
                          <m:rPr>
                            <m:sty m:val="p"/>
                          </m:rPr>
                          <a:rPr lang="en-US">
                            <a:latin typeface="Cambria Math"/>
                          </a:rPr>
                          <m:t>ΙΙΙ</m:t>
                        </m:r>
                      </m:sup>
                    </m:sSup>
                    <m:sSup>
                      <m:sSupPr>
                        <m:ctrlPr>
                          <a:rPr lang="en-US" i="1">
                            <a:latin typeface="Cambria Math" panose="02040503050406030204" pitchFamily="18" charset="0"/>
                          </a:rPr>
                        </m:ctrlPr>
                      </m:sSupPr>
                      <m:e>
                        <m:r>
                          <a:rPr lang="en-US" i="1">
                            <a:latin typeface="Cambria Math"/>
                          </a:rPr>
                          <m:t>𝑐</m:t>
                        </m:r>
                      </m:e>
                      <m:sup>
                        <m:r>
                          <m:rPr>
                            <m:sty m:val="p"/>
                          </m:rPr>
                          <a:rPr lang="en-US">
                            <a:latin typeface="Cambria Math"/>
                          </a:rPr>
                          <m:t>ΙΙΙ</m:t>
                        </m:r>
                      </m:sup>
                    </m:sSup>
                    <m:sSub>
                      <m:sSubPr>
                        <m:ctrlPr>
                          <a:rPr lang="en-US" i="1">
                            <a:latin typeface="Cambria Math" panose="02040503050406030204" pitchFamily="18" charset="0"/>
                          </a:rPr>
                        </m:ctrlPr>
                      </m:sSubPr>
                      <m:e>
                        <m:r>
                          <a:rPr lang="en-US" i="1">
                            <a:latin typeface="Cambria Math"/>
                          </a:rPr>
                          <m:t>𝑜</m:t>
                        </m:r>
                      </m:e>
                      <m:sub>
                        <m:r>
                          <a:rPr lang="en-US" i="1">
                            <a:latin typeface="Cambria Math"/>
                          </a:rPr>
                          <m:t>4</m:t>
                        </m:r>
                      </m:sub>
                    </m:sSub>
                  </m:oMath>
                </a14:m>
                <a:r>
                  <a:rPr lang="fa-IR" dirty="0"/>
                  <a:t> آن را نوشت 2 کاتیون ۳ ظرفیتی می توانند هم جنس باشند یا نباشند.</a:t>
                </a:r>
                <a:endParaRPr lang="en-US" dirty="0"/>
              </a:p>
              <a:p>
                <a:r>
                  <a:rPr lang="fa-IR" dirty="0"/>
                  <a:t>اسپینل ها دارای فرمول کلی </a:t>
                </a:r>
                <a14:m>
                  <m:oMath xmlns:m="http://schemas.openxmlformats.org/officeDocument/2006/math">
                    <m:sSub>
                      <m:sSubPr>
                        <m:ctrlPr>
                          <a:rPr lang="en-US" i="1">
                            <a:latin typeface="Cambria Math" panose="02040503050406030204" pitchFamily="18" charset="0"/>
                          </a:rPr>
                        </m:ctrlPr>
                      </m:sSubPr>
                      <m:e>
                        <m:r>
                          <a:rPr lang="en-US" i="1">
                            <a:latin typeface="Cambria Math"/>
                          </a:rPr>
                          <m:t>𝑎𝑏𝑐𝑜</m:t>
                        </m:r>
                      </m:e>
                      <m:sub>
                        <m:r>
                          <a:rPr lang="en-US" i="1">
                            <a:latin typeface="Cambria Math"/>
                          </a:rPr>
                          <m:t>4</m:t>
                        </m:r>
                      </m:sub>
                    </m:sSub>
                  </m:oMath>
                </a14:m>
                <a:r>
                  <a:rPr lang="fa-IR" dirty="0"/>
                  <a:t> می باشند که با توجه به آنیون لازم است مجموع بار کاتیون ها 8+ باشد. اسپینل هایی از نوع </a:t>
                </a:r>
                <a14:m>
                  <m:oMath xmlns:m="http://schemas.openxmlformats.org/officeDocument/2006/math">
                    <m:sSub>
                      <m:sSubPr>
                        <m:ctrlPr>
                          <a:rPr lang="en-US" i="1">
                            <a:latin typeface="Cambria Math" panose="02040503050406030204" pitchFamily="18" charset="0"/>
                          </a:rPr>
                        </m:ctrlPr>
                      </m:sSubPr>
                      <m:e>
                        <m:r>
                          <a:rPr lang="en-US" i="1">
                            <a:latin typeface="Cambria Math"/>
                          </a:rPr>
                          <m:t>𝑎𝑏</m:t>
                        </m:r>
                      </m:e>
                      <m:sub>
                        <m:r>
                          <a:rPr lang="en-US" i="1">
                            <a:latin typeface="Cambria Math"/>
                          </a:rPr>
                          <m:t>4</m:t>
                        </m:r>
                      </m:sub>
                    </m:sSub>
                    <m:sSub>
                      <m:sSubPr>
                        <m:ctrlPr>
                          <a:rPr lang="en-US" i="1">
                            <a:latin typeface="Cambria Math" panose="02040503050406030204" pitchFamily="18" charset="0"/>
                          </a:rPr>
                        </m:ctrlPr>
                      </m:sSubPr>
                      <m:e>
                        <m:r>
                          <a:rPr lang="en-US" i="1">
                            <a:latin typeface="Cambria Math"/>
                          </a:rPr>
                          <m:t>𝑜</m:t>
                        </m:r>
                      </m:e>
                      <m:sub>
                        <m:r>
                          <a:rPr lang="en-US" i="1">
                            <a:latin typeface="Cambria Math"/>
                          </a:rPr>
                          <m:t>4</m:t>
                        </m:r>
                      </m:sub>
                    </m:sSub>
                  </m:oMath>
                </a14:m>
                <a:r>
                  <a:rPr lang="fa-IR" dirty="0"/>
                  <a:t> که در آن ها </a:t>
                </a:r>
                <a:r>
                  <a:rPr lang="en-US" dirty="0"/>
                  <a:t>m</a:t>
                </a:r>
                <a:r>
                  <a:rPr lang="fa-IR" dirty="0"/>
                  <a:t>و</a:t>
                </a:r>
                <a:r>
                  <a:rPr lang="en-US" dirty="0"/>
                  <a:t>c</a:t>
                </a:r>
                <a:r>
                  <a:rPr lang="fa-IR" dirty="0"/>
                  <a:t> با یکدیگر برابرند دسته مهمی از اسپینل ها را تشکیل می دهند. در این سری </a:t>
                </a:r>
                <a:r>
                  <a:rPr lang="en-US" dirty="0"/>
                  <a:t>a</a:t>
                </a:r>
                <a:r>
                  <a:rPr lang="fa-IR" dirty="0"/>
                  <a:t> کاتیونی با بار 2 بار مثبت (2+) و </a:t>
                </a:r>
                <a:r>
                  <a:rPr lang="en-US" dirty="0"/>
                  <a:t>b</a:t>
                </a:r>
                <a:r>
                  <a:rPr lang="fa-IR" dirty="0"/>
                  <a:t> کاتیونی با بار ۳ بار مثبت می باشد در برخی موارد می تواند </a:t>
                </a:r>
                <a:r>
                  <a:rPr lang="en-US" dirty="0"/>
                  <a:t>A</a:t>
                </a:r>
                <a:r>
                  <a:rPr lang="fa-IR" dirty="0"/>
                  <a:t> یک کاتیون ۴ بار مثبت و </a:t>
                </a:r>
                <a:r>
                  <a:rPr lang="en-US" dirty="0"/>
                  <a:t>b</a:t>
                </a:r>
                <a:r>
                  <a:rPr lang="fa-IR" dirty="0"/>
                  <a:t> ۲ بار مثبت باشد. در ساختار اسپینل ها یون های اکسیژن یک شبکه </a:t>
                </a:r>
                <a:r>
                  <a:rPr lang="en-US" dirty="0" err="1"/>
                  <a:t>ccp</a:t>
                </a:r>
                <a:r>
                  <a:rPr lang="fa-IR" dirty="0"/>
                  <a:t> را تشکیل می دهند در این شبکه به ازای هر مولکول </a:t>
                </a:r>
                <a14:m>
                  <m:oMath xmlns:m="http://schemas.openxmlformats.org/officeDocument/2006/math">
                    <m:sSub>
                      <m:sSubPr>
                        <m:ctrlPr>
                          <a:rPr lang="en-US" i="1">
                            <a:latin typeface="Cambria Math" panose="02040503050406030204" pitchFamily="18" charset="0"/>
                          </a:rPr>
                        </m:ctrlPr>
                      </m:sSubPr>
                      <m:e>
                        <m:r>
                          <a:rPr lang="en-US" i="1">
                            <a:latin typeface="Cambria Math"/>
                          </a:rPr>
                          <m:t>𝑎𝑏</m:t>
                        </m:r>
                      </m:e>
                      <m:sub>
                        <m:r>
                          <a:rPr lang="en-US" i="1">
                            <a:latin typeface="Cambria Math"/>
                          </a:rPr>
                          <m:t>2</m:t>
                        </m:r>
                      </m:sub>
                    </m:sSub>
                    <m:sSub>
                      <m:sSubPr>
                        <m:ctrlPr>
                          <a:rPr lang="en-US" i="1">
                            <a:latin typeface="Cambria Math" panose="02040503050406030204" pitchFamily="18" charset="0"/>
                          </a:rPr>
                        </m:ctrlPr>
                      </m:sSubPr>
                      <m:e>
                        <m:r>
                          <a:rPr lang="en-US" i="1">
                            <a:latin typeface="Cambria Math"/>
                          </a:rPr>
                          <m:t>𝑜</m:t>
                        </m:r>
                      </m:e>
                      <m:sub>
                        <m:r>
                          <a:rPr lang="en-US" i="1">
                            <a:latin typeface="Cambria Math"/>
                          </a:rPr>
                          <m:t>4</m:t>
                        </m:r>
                      </m:sub>
                    </m:sSub>
                  </m:oMath>
                </a14:m>
                <a:r>
                  <a:rPr lang="fa-IR" dirty="0"/>
                  <a:t> 8 حفره ۴ وجهی و ۴ حفره ۸ وجهی وجود دارد. ساختار آن شکل (4-16) </a:t>
                </a:r>
                <a:r>
                  <a:rPr lang="fa-IR" dirty="0" smtClean="0"/>
                  <a:t>است.</a:t>
                </a:r>
              </a:p>
              <a:p>
                <a:r>
                  <a:rPr lang="fa-IR" dirty="0"/>
                  <a:t>در آرایش اسپینل ها نرمال کاتیون هایی که دارای ععد اکسایش ۲ هستند </a:t>
                </a:r>
                <a14:m>
                  <m:oMath xmlns:m="http://schemas.openxmlformats.org/officeDocument/2006/math">
                    <m:f>
                      <m:fPr>
                        <m:ctrlPr>
                          <a:rPr lang="en-US" i="1">
                            <a:latin typeface="Cambria Math" panose="02040503050406030204" pitchFamily="18" charset="0"/>
                          </a:rPr>
                        </m:ctrlPr>
                      </m:fPr>
                      <m:num>
                        <m:r>
                          <a:rPr lang="fa-IR">
                            <a:latin typeface="Cambria Math"/>
                          </a:rPr>
                          <m:t>۱</m:t>
                        </m:r>
                      </m:num>
                      <m:den>
                        <m:r>
                          <a:rPr lang="fa-IR">
                            <a:latin typeface="Cambria Math"/>
                          </a:rPr>
                          <m:t>۸</m:t>
                        </m:r>
                      </m:den>
                    </m:f>
                  </m:oMath>
                </a14:m>
                <a:r>
                  <a:rPr lang="en-US" dirty="0"/>
                  <a:t> </a:t>
                </a:r>
                <a:r>
                  <a:rPr lang="fa-IR" dirty="0"/>
                  <a:t> حفره های ۴ وجهی و کاتیون هایی که عدد اکسایش ۳ داردند </a:t>
                </a:r>
                <a14:m>
                  <m:oMath xmlns:m="http://schemas.openxmlformats.org/officeDocument/2006/math">
                    <m:f>
                      <m:fPr>
                        <m:ctrlPr>
                          <a:rPr lang="en-US" i="1">
                            <a:latin typeface="Cambria Math" panose="02040503050406030204" pitchFamily="18" charset="0"/>
                          </a:rPr>
                        </m:ctrlPr>
                      </m:fPr>
                      <m:num>
                        <m:r>
                          <a:rPr lang="fa-IR">
                            <a:latin typeface="Cambria Math"/>
                          </a:rPr>
                          <m:t>۱</m:t>
                        </m:r>
                      </m:num>
                      <m:den>
                        <m:r>
                          <a:rPr lang="fa-IR">
                            <a:latin typeface="Cambria Math"/>
                          </a:rPr>
                          <m:t>۲</m:t>
                        </m:r>
                      </m:den>
                    </m:f>
                  </m:oMath>
                </a14:m>
                <a:r>
                  <a:rPr lang="fa-IR" dirty="0"/>
                  <a:t> حفره های 8 وجهی را اشغال می کنند در این ساختار کاتیون ۲ بار مثبت دارای ععد کئوردیناسیون ۴ و کاتیون ۳ بار مثبت عدد کئوردیناسیون ۶ دارد</a:t>
                </a:r>
                <a:endParaRPr lang="en-US" dirty="0"/>
              </a:p>
              <a:p>
                <a:pPr marL="0" indent="0" algn="l" rtl="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sSup>
                            <m:sSupPr>
                              <m:ctrlPr>
                                <a:rPr lang="en-US" i="1">
                                  <a:latin typeface="Cambria Math" panose="02040503050406030204" pitchFamily="18" charset="0"/>
                                </a:rPr>
                              </m:ctrlPr>
                            </m:sSupPr>
                            <m:e>
                              <m:r>
                                <a:rPr lang="en-US" i="1">
                                  <a:latin typeface="Cambria Math"/>
                                </a:rPr>
                                <m:t>𝑚</m:t>
                              </m:r>
                            </m:e>
                            <m:sup>
                              <m:r>
                                <a:rPr lang="en-US" i="1">
                                  <a:latin typeface="Cambria Math"/>
                                </a:rPr>
                                <m:t>2</m:t>
                              </m:r>
                              <m:r>
                                <a:rPr lang="en-US" i="1">
                                  <a:latin typeface="Cambria Math"/>
                                </a:rPr>
                                <m:t>+</m:t>
                              </m:r>
                            </m:sup>
                          </m:sSup>
                          <m:r>
                            <a:rPr lang="en-US" i="1">
                              <a:latin typeface="Cambria Math"/>
                            </a:rPr>
                            <m:t>(</m:t>
                          </m:r>
                          <m:sSup>
                            <m:sSupPr>
                              <m:ctrlPr>
                                <a:rPr lang="en-US" i="1">
                                  <a:latin typeface="Cambria Math" panose="02040503050406030204" pitchFamily="18" charset="0"/>
                                </a:rPr>
                              </m:ctrlPr>
                            </m:sSupPr>
                            <m:e>
                              <m:r>
                                <a:rPr lang="en-US" i="1">
                                  <a:latin typeface="Cambria Math"/>
                                </a:rPr>
                                <m:t>𝑚</m:t>
                              </m:r>
                            </m:e>
                            <m:sup>
                              <m:r>
                                <a:rPr lang="en-US" i="1">
                                  <a:latin typeface="Cambria Math"/>
                                </a:rPr>
                                <m:t>3</m:t>
                              </m:r>
                              <m:r>
                                <a:rPr lang="en-US" i="1">
                                  <a:latin typeface="Cambria Math"/>
                                </a:rPr>
                                <m:t>+</m:t>
                              </m:r>
                            </m:sup>
                          </m:sSup>
                          <m:r>
                            <a:rPr lang="en-US" i="1">
                              <a:latin typeface="Cambria Math"/>
                            </a:rPr>
                            <m:t>)</m:t>
                          </m:r>
                        </m:e>
                        <m:sub>
                          <m:r>
                            <a:rPr lang="en-US" i="1">
                              <a:latin typeface="Cambria Math"/>
                            </a:rPr>
                            <m:t>2</m:t>
                          </m:r>
                        </m:sub>
                      </m:sSub>
                      <m:sSub>
                        <m:sSubPr>
                          <m:ctrlPr>
                            <a:rPr lang="en-US" i="1">
                              <a:latin typeface="Cambria Math" panose="02040503050406030204" pitchFamily="18" charset="0"/>
                            </a:rPr>
                          </m:ctrlPr>
                        </m:sSubPr>
                        <m:e>
                          <m:r>
                            <a:rPr lang="en-US" i="1">
                              <a:latin typeface="Cambria Math"/>
                            </a:rPr>
                            <m:t>𝑜</m:t>
                          </m:r>
                        </m:e>
                        <m:sub>
                          <m:r>
                            <a:rPr lang="en-US" i="1">
                              <a:latin typeface="Cambria Math"/>
                            </a:rPr>
                            <m:t>4</m:t>
                          </m:r>
                        </m:sub>
                      </m:sSub>
                      <m:r>
                        <a:rPr lang="en-US" i="1">
                          <a:latin typeface="Cambria Math"/>
                        </a:rPr>
                        <m:t>→</m:t>
                      </m:r>
                      <m:sSub>
                        <m:sSubPr>
                          <m:ctrlPr>
                            <a:rPr lang="en-US" i="1">
                              <a:latin typeface="Cambria Math" panose="02040503050406030204" pitchFamily="18" charset="0"/>
                            </a:rPr>
                          </m:ctrlPr>
                        </m:sSubPr>
                        <m:e>
                          <m:r>
                            <a:rPr lang="en-US" i="1">
                              <a:latin typeface="Cambria Math"/>
                            </a:rPr>
                            <m:t>𝑓𝑒𝑐𝑟</m:t>
                          </m:r>
                        </m:e>
                        <m:sub>
                          <m:r>
                            <a:rPr lang="en-US" i="1">
                              <a:latin typeface="Cambria Math"/>
                            </a:rPr>
                            <m:t>2</m:t>
                          </m:r>
                        </m:sub>
                      </m:sSub>
                      <m:sSub>
                        <m:sSubPr>
                          <m:ctrlPr>
                            <a:rPr lang="en-US" i="1">
                              <a:latin typeface="Cambria Math" panose="02040503050406030204" pitchFamily="18" charset="0"/>
                            </a:rPr>
                          </m:ctrlPr>
                        </m:sSubPr>
                        <m:e>
                          <m:r>
                            <a:rPr lang="en-US" i="1">
                              <a:latin typeface="Cambria Math"/>
                            </a:rPr>
                            <m:t>𝑜</m:t>
                          </m:r>
                        </m:e>
                        <m:sub>
                          <m:r>
                            <a:rPr lang="en-US" i="1">
                              <a:latin typeface="Cambria Math"/>
                            </a:rPr>
                            <m:t>4</m:t>
                          </m:r>
                        </m:sub>
                      </m:sSub>
                      <m:r>
                        <a:rPr lang="en-US" i="1">
                          <a:latin typeface="Cambria Math"/>
                        </a:rPr>
                        <m:t>.</m:t>
                      </m:r>
                      <m:sSub>
                        <m:sSubPr>
                          <m:ctrlPr>
                            <a:rPr lang="en-US" i="1">
                              <a:latin typeface="Cambria Math" panose="02040503050406030204" pitchFamily="18" charset="0"/>
                            </a:rPr>
                          </m:ctrlPr>
                        </m:sSubPr>
                        <m:e>
                          <m:r>
                            <a:rPr lang="en-US" i="1">
                              <a:latin typeface="Cambria Math"/>
                            </a:rPr>
                            <m:t>𝑧𝑛𝑎𝑙</m:t>
                          </m:r>
                        </m:e>
                        <m:sub>
                          <m:r>
                            <a:rPr lang="en-US" i="1">
                              <a:latin typeface="Cambria Math"/>
                            </a:rPr>
                            <m:t>2</m:t>
                          </m:r>
                        </m:sub>
                      </m:sSub>
                      <m:sSub>
                        <m:sSubPr>
                          <m:ctrlPr>
                            <a:rPr lang="en-US" i="1">
                              <a:latin typeface="Cambria Math" panose="02040503050406030204" pitchFamily="18" charset="0"/>
                            </a:rPr>
                          </m:ctrlPr>
                        </m:sSubPr>
                        <m:e>
                          <m:r>
                            <a:rPr lang="en-US" i="1">
                              <a:latin typeface="Cambria Math"/>
                            </a:rPr>
                            <m:t>𝑜</m:t>
                          </m:r>
                        </m:e>
                        <m:sub>
                          <m:r>
                            <a:rPr lang="en-US" i="1">
                              <a:latin typeface="Cambria Math"/>
                            </a:rPr>
                            <m:t>4</m:t>
                          </m:r>
                        </m:sub>
                      </m:sSub>
                      <m:r>
                        <a:rPr lang="en-US" i="1">
                          <a:latin typeface="Cambria Math"/>
                        </a:rPr>
                        <m:t>.</m:t>
                      </m:r>
                      <m:sSup>
                        <m:sSupPr>
                          <m:ctrlPr>
                            <a:rPr lang="en-US" i="1">
                              <a:latin typeface="Cambria Math" panose="02040503050406030204" pitchFamily="18" charset="0"/>
                            </a:rPr>
                          </m:ctrlPr>
                        </m:sSupPr>
                        <m:e>
                          <m:r>
                            <a:rPr lang="en-US" i="1">
                              <a:latin typeface="Cambria Math"/>
                            </a:rPr>
                            <m:t>𝑐𝑜</m:t>
                          </m:r>
                        </m:e>
                        <m:sup>
                          <m:r>
                            <a:rPr lang="en-US" i="1">
                              <a:latin typeface="Cambria Math"/>
                            </a:rPr>
                            <m:t>2</m:t>
                          </m:r>
                          <m:r>
                            <a:rPr lang="en-US" i="1">
                              <a:latin typeface="Cambria Math"/>
                            </a:rPr>
                            <m:t>+</m:t>
                          </m:r>
                        </m:sup>
                      </m:sSup>
                      <m:sSup>
                        <m:sSupPr>
                          <m:ctrlPr>
                            <a:rPr lang="en-US" i="1">
                              <a:latin typeface="Cambria Math" panose="02040503050406030204" pitchFamily="18" charset="0"/>
                            </a:rPr>
                          </m:ctrlPr>
                        </m:sSupPr>
                        <m:e>
                          <m:r>
                            <a:rPr lang="en-US" i="1">
                              <a:latin typeface="Cambria Math"/>
                            </a:rPr>
                            <m:t>𝑐𝑜</m:t>
                          </m:r>
                        </m:e>
                        <m:sup>
                          <m:r>
                            <m:rPr>
                              <m:sty m:val="p"/>
                            </m:rPr>
                            <a:rPr lang="en-US">
                              <a:latin typeface="Cambria Math"/>
                            </a:rPr>
                            <m:t>ΙΙΙ</m:t>
                          </m:r>
                        </m:sup>
                      </m:sSup>
                      <m:sSub>
                        <m:sSubPr>
                          <m:ctrlPr>
                            <a:rPr lang="en-US" i="1">
                              <a:latin typeface="Cambria Math" panose="02040503050406030204" pitchFamily="18" charset="0"/>
                            </a:rPr>
                          </m:ctrlPr>
                        </m:sSubPr>
                        <m:e>
                          <m:r>
                            <a:rPr lang="en-US" i="1">
                              <a:latin typeface="Cambria Math"/>
                            </a:rPr>
                            <m:t>𝑜</m:t>
                          </m:r>
                        </m:e>
                        <m:sub>
                          <m:r>
                            <a:rPr lang="en-US" i="1">
                              <a:latin typeface="Cambria Math"/>
                            </a:rPr>
                            <m:t>4</m:t>
                          </m:r>
                        </m:sub>
                      </m:sSub>
                    </m:oMath>
                  </m:oMathPara>
                </a14:m>
                <a:endParaRPr lang="en-US" dirty="0"/>
              </a:p>
              <a:p>
                <a:pPr marL="0" indent="0" algn="l" rtl="0">
                  <a:buNone/>
                </a:pPr>
                <a14:m>
                  <m:oMathPara xmlns:m="http://schemas.openxmlformats.org/officeDocument/2006/math">
                    <m:oMathParaPr>
                      <m:jc m:val="centerGroup"/>
                    </m:oMathParaPr>
                    <m:oMath xmlns:m="http://schemas.openxmlformats.org/officeDocument/2006/math">
                      <m:sSup>
                        <m:sSupPr>
                          <m:ctrlPr>
                            <a:rPr lang="en-US" i="1">
                              <a:latin typeface="Cambria Math" panose="02040503050406030204" pitchFamily="18" charset="0"/>
                            </a:rPr>
                          </m:ctrlPr>
                        </m:sSupPr>
                        <m:e>
                          <m:r>
                            <a:rPr lang="en-US" i="1">
                              <a:latin typeface="Cambria Math"/>
                            </a:rPr>
                            <m:t>𝑎</m:t>
                          </m:r>
                        </m:e>
                        <m:sup>
                          <m:r>
                            <a:rPr lang="en-US" i="1">
                              <a:latin typeface="Cambria Math"/>
                            </a:rPr>
                            <m:t>4</m:t>
                          </m:r>
                          <m:r>
                            <a:rPr lang="en-US" i="1">
                              <a:latin typeface="Cambria Math"/>
                            </a:rPr>
                            <m:t>+</m:t>
                          </m:r>
                        </m:sup>
                      </m:sSup>
                      <m:sSubSup>
                        <m:sSubSupPr>
                          <m:ctrlPr>
                            <a:rPr lang="en-US" i="1">
                              <a:latin typeface="Cambria Math" panose="02040503050406030204" pitchFamily="18" charset="0"/>
                            </a:rPr>
                          </m:ctrlPr>
                        </m:sSubSupPr>
                        <m:e>
                          <m:r>
                            <a:rPr lang="en-US" i="1">
                              <a:latin typeface="Cambria Math"/>
                            </a:rPr>
                            <m:t>𝑏</m:t>
                          </m:r>
                        </m:e>
                        <m:sub>
                          <m:r>
                            <a:rPr lang="en-US" i="1">
                              <a:latin typeface="Cambria Math"/>
                            </a:rPr>
                            <m:t>2</m:t>
                          </m:r>
                        </m:sub>
                        <m:sup>
                          <m:r>
                            <a:rPr lang="en-US" i="1">
                              <a:latin typeface="Cambria Math"/>
                            </a:rPr>
                            <m:t>2</m:t>
                          </m:r>
                          <m:r>
                            <a:rPr lang="en-US" i="1">
                              <a:latin typeface="Cambria Math"/>
                            </a:rPr>
                            <m:t>+</m:t>
                          </m:r>
                        </m:sup>
                      </m:sSubSup>
                      <m:sSub>
                        <m:sSubPr>
                          <m:ctrlPr>
                            <a:rPr lang="en-US" i="1">
                              <a:latin typeface="Cambria Math" panose="02040503050406030204" pitchFamily="18" charset="0"/>
                            </a:rPr>
                          </m:ctrlPr>
                        </m:sSubPr>
                        <m:e>
                          <m:r>
                            <a:rPr lang="en-US" i="1">
                              <a:latin typeface="Cambria Math"/>
                            </a:rPr>
                            <m:t>𝑜</m:t>
                          </m:r>
                        </m:e>
                        <m:sub>
                          <m:r>
                            <a:rPr lang="en-US" i="1">
                              <a:latin typeface="Cambria Math"/>
                            </a:rPr>
                            <m:t>4</m:t>
                          </m:r>
                        </m:sub>
                      </m:sSub>
                      <m:r>
                        <a:rPr lang="en-US" i="1">
                          <a:latin typeface="Cambria Math"/>
                        </a:rPr>
                        <m:t>→</m:t>
                      </m:r>
                      <m:sSub>
                        <m:sSubPr>
                          <m:ctrlPr>
                            <a:rPr lang="en-US" i="1">
                              <a:latin typeface="Cambria Math" panose="02040503050406030204" pitchFamily="18" charset="0"/>
                            </a:rPr>
                          </m:ctrlPr>
                        </m:sSubPr>
                        <m:e>
                          <m:r>
                            <a:rPr lang="en-US" i="1">
                              <a:latin typeface="Cambria Math"/>
                            </a:rPr>
                            <m:t>𝑐𝑛𝑐𝑜</m:t>
                          </m:r>
                        </m:e>
                        <m:sub>
                          <m:r>
                            <a:rPr lang="en-US" i="1">
                              <a:latin typeface="Cambria Math"/>
                            </a:rPr>
                            <m:t>2</m:t>
                          </m:r>
                        </m:sub>
                      </m:sSub>
                      <m:sSub>
                        <m:sSubPr>
                          <m:ctrlPr>
                            <a:rPr lang="en-US" i="1">
                              <a:latin typeface="Cambria Math" panose="02040503050406030204" pitchFamily="18" charset="0"/>
                            </a:rPr>
                          </m:ctrlPr>
                        </m:sSubPr>
                        <m:e>
                          <m:r>
                            <a:rPr lang="en-US" i="1">
                              <a:latin typeface="Cambria Math"/>
                            </a:rPr>
                            <m:t>𝑜</m:t>
                          </m:r>
                        </m:e>
                        <m:sub>
                          <m:r>
                            <a:rPr lang="en-US" i="1">
                              <a:latin typeface="Cambria Math"/>
                            </a:rPr>
                            <m:t>4</m:t>
                          </m:r>
                        </m:sub>
                      </m:sSub>
                      <m:r>
                        <a:rPr lang="en-US" i="1">
                          <a:latin typeface="Cambria Math"/>
                        </a:rPr>
                        <m:t>.</m:t>
                      </m:r>
                      <m:sSub>
                        <m:sSubPr>
                          <m:ctrlPr>
                            <a:rPr lang="en-US" i="1">
                              <a:latin typeface="Cambria Math" panose="02040503050406030204" pitchFamily="18" charset="0"/>
                            </a:rPr>
                          </m:ctrlPr>
                        </m:sSubPr>
                        <m:e>
                          <m:r>
                            <a:rPr lang="en-US" i="1">
                              <a:latin typeface="Cambria Math"/>
                            </a:rPr>
                            <m:t>𝑡𝑖𝑚</m:t>
                          </m:r>
                        </m:e>
                        <m:sub>
                          <m:r>
                            <a:rPr lang="en-US" i="1">
                              <a:latin typeface="Cambria Math"/>
                            </a:rPr>
                            <m:t>2</m:t>
                          </m:r>
                        </m:sub>
                      </m:sSub>
                      <m:sSub>
                        <m:sSubPr>
                          <m:ctrlPr>
                            <a:rPr lang="en-US" i="1">
                              <a:latin typeface="Cambria Math" panose="02040503050406030204" pitchFamily="18" charset="0"/>
                            </a:rPr>
                          </m:ctrlPr>
                        </m:sSubPr>
                        <m:e>
                          <m:r>
                            <a:rPr lang="en-US" i="1">
                              <a:latin typeface="Cambria Math"/>
                            </a:rPr>
                            <m:t>𝑜</m:t>
                          </m:r>
                        </m:e>
                        <m:sub>
                          <m:r>
                            <a:rPr lang="en-US" i="1">
                              <a:latin typeface="Cambria Math"/>
                            </a:rPr>
                            <m:t>4</m:t>
                          </m:r>
                        </m:sub>
                      </m:sSub>
                      <m:d>
                        <m:dPr>
                          <m:ctrlPr>
                            <a:rPr lang="en-US" i="1">
                              <a:latin typeface="Cambria Math" panose="02040503050406030204" pitchFamily="18" charset="0"/>
                            </a:rPr>
                          </m:ctrlPr>
                        </m:dPr>
                        <m:e>
                          <m:r>
                            <a:rPr lang="en-US" i="1">
                              <a:latin typeface="Cambria Math"/>
                            </a:rPr>
                            <m:t>𝑚</m:t>
                          </m:r>
                          <m:r>
                            <a:rPr lang="en-US" i="1">
                              <a:latin typeface="Cambria Math"/>
                            </a:rPr>
                            <m:t>=</m:t>
                          </m:r>
                          <m:r>
                            <a:rPr lang="en-US" i="1">
                              <a:latin typeface="Cambria Math"/>
                            </a:rPr>
                            <m:t>𝑚𝑔</m:t>
                          </m:r>
                          <m:r>
                            <a:rPr lang="en-US" i="1">
                              <a:latin typeface="Cambria Math"/>
                            </a:rPr>
                            <m:t>.</m:t>
                          </m:r>
                          <m:r>
                            <a:rPr lang="en-US" i="1">
                              <a:latin typeface="Cambria Math"/>
                            </a:rPr>
                            <m:t>𝑧𝑛</m:t>
                          </m:r>
                          <m:r>
                            <a:rPr lang="en-US" i="1">
                              <a:latin typeface="Cambria Math"/>
                            </a:rPr>
                            <m:t>.</m:t>
                          </m:r>
                          <m:r>
                            <a:rPr lang="en-US" i="1">
                              <a:latin typeface="Cambria Math"/>
                            </a:rPr>
                            <m:t>𝑚𝑛</m:t>
                          </m:r>
                          <m:r>
                            <a:rPr lang="en-US" i="1">
                              <a:latin typeface="Cambria Math"/>
                            </a:rPr>
                            <m:t>.</m:t>
                          </m:r>
                          <m:r>
                            <a:rPr lang="en-US" i="1">
                              <a:latin typeface="Cambria Math"/>
                            </a:rPr>
                            <m:t>𝑓𝑒</m:t>
                          </m:r>
                          <m:r>
                            <a:rPr lang="en-US" i="1">
                              <a:latin typeface="Cambria Math"/>
                            </a:rPr>
                            <m:t>.</m:t>
                          </m:r>
                          <m:r>
                            <a:rPr lang="en-US" i="1">
                              <a:latin typeface="Cambria Math"/>
                            </a:rPr>
                            <m:t>𝑐𝑜</m:t>
                          </m:r>
                        </m:e>
                      </m:d>
                    </m:oMath>
                  </m:oMathPara>
                </a14:m>
                <a:endParaRPr lang="en-US" dirty="0"/>
              </a:p>
              <a:p>
                <a:pPr marL="0" indent="0" algn="l" rtl="0">
                  <a:buNone/>
                </a:pPr>
                <a14:m>
                  <m:oMathPara xmlns:m="http://schemas.openxmlformats.org/officeDocument/2006/math">
                    <m:oMathParaPr>
                      <m:jc m:val="centerGroup"/>
                    </m:oMathParaPr>
                    <m:oMath xmlns:m="http://schemas.openxmlformats.org/officeDocument/2006/math">
                      <m:sSubSup>
                        <m:sSubSupPr>
                          <m:ctrlPr>
                            <a:rPr lang="en-US" i="1">
                              <a:latin typeface="Cambria Math" panose="02040503050406030204" pitchFamily="18" charset="0"/>
                            </a:rPr>
                          </m:ctrlPr>
                        </m:sSubSupPr>
                        <m:e>
                          <m:r>
                            <a:rPr lang="en-US" i="1">
                              <a:latin typeface="Cambria Math"/>
                            </a:rPr>
                            <m:t>𝑎</m:t>
                          </m:r>
                        </m:e>
                        <m:sub>
                          <m:r>
                            <a:rPr lang="en-US" i="1">
                              <a:latin typeface="Cambria Math"/>
                            </a:rPr>
                            <m:t>2</m:t>
                          </m:r>
                        </m:sub>
                        <m:sup>
                          <m:r>
                            <a:rPr lang="en-US" i="1">
                              <a:latin typeface="Cambria Math"/>
                            </a:rPr>
                            <m:t>+</m:t>
                          </m:r>
                          <m:r>
                            <a:rPr lang="en-US" i="1">
                              <a:latin typeface="Cambria Math"/>
                            </a:rPr>
                            <m:t>1</m:t>
                          </m:r>
                        </m:sup>
                      </m:sSubSup>
                      <m:sSup>
                        <m:sSupPr>
                          <m:ctrlPr>
                            <a:rPr lang="en-US" i="1">
                              <a:latin typeface="Cambria Math" panose="02040503050406030204" pitchFamily="18" charset="0"/>
                            </a:rPr>
                          </m:ctrlPr>
                        </m:sSupPr>
                        <m:e>
                          <m:r>
                            <a:rPr lang="en-US" i="1">
                              <a:latin typeface="Cambria Math"/>
                            </a:rPr>
                            <m:t>𝑏</m:t>
                          </m:r>
                        </m:e>
                        <m:sup>
                          <m:r>
                            <a:rPr lang="en-US" i="1">
                              <a:latin typeface="Cambria Math"/>
                            </a:rPr>
                            <m:t>6</m:t>
                          </m:r>
                          <m:r>
                            <a:rPr lang="en-US" i="1">
                              <a:latin typeface="Cambria Math"/>
                            </a:rPr>
                            <m:t>+</m:t>
                          </m:r>
                        </m:sup>
                      </m:sSup>
                      <m:sSub>
                        <m:sSubPr>
                          <m:ctrlPr>
                            <a:rPr lang="en-US" i="1">
                              <a:latin typeface="Cambria Math" panose="02040503050406030204" pitchFamily="18" charset="0"/>
                            </a:rPr>
                          </m:ctrlPr>
                        </m:sSubPr>
                        <m:e>
                          <m:r>
                            <a:rPr lang="en-US" i="1">
                              <a:latin typeface="Cambria Math"/>
                            </a:rPr>
                            <m:t>𝑜</m:t>
                          </m:r>
                        </m:e>
                        <m:sub>
                          <m:r>
                            <a:rPr lang="en-US" i="1">
                              <a:latin typeface="Cambria Math"/>
                            </a:rPr>
                            <m:t>4</m:t>
                          </m:r>
                        </m:sub>
                      </m:sSub>
                      <m:r>
                        <a:rPr lang="en-US" i="1">
                          <a:latin typeface="Cambria Math"/>
                        </a:rPr>
                        <m:t>⟶</m:t>
                      </m:r>
                      <m:sSub>
                        <m:sSubPr>
                          <m:ctrlPr>
                            <a:rPr lang="en-US" i="1">
                              <a:latin typeface="Cambria Math" panose="02040503050406030204" pitchFamily="18" charset="0"/>
                            </a:rPr>
                          </m:ctrlPr>
                        </m:sSubPr>
                        <m:e>
                          <m:r>
                            <a:rPr lang="en-US" i="1">
                              <a:latin typeface="Cambria Math"/>
                            </a:rPr>
                            <m:t>𝑛𝑎</m:t>
                          </m:r>
                        </m:e>
                        <m:sub>
                          <m:r>
                            <a:rPr lang="en-US" i="1">
                              <a:latin typeface="Cambria Math"/>
                            </a:rPr>
                            <m:t>2</m:t>
                          </m:r>
                        </m:sub>
                      </m:sSub>
                      <m:sSub>
                        <m:sSubPr>
                          <m:ctrlPr>
                            <a:rPr lang="en-US" i="1">
                              <a:latin typeface="Cambria Math" panose="02040503050406030204" pitchFamily="18" charset="0"/>
                            </a:rPr>
                          </m:ctrlPr>
                        </m:sSubPr>
                        <m:e>
                          <m:r>
                            <a:rPr lang="en-US" i="1">
                              <a:latin typeface="Cambria Math"/>
                            </a:rPr>
                            <m:t>𝑚𝑜𝑜</m:t>
                          </m:r>
                        </m:e>
                        <m:sub>
                          <m:r>
                            <a:rPr lang="en-US" i="1">
                              <a:latin typeface="Cambria Math"/>
                            </a:rPr>
                            <m:t>4</m:t>
                          </m:r>
                        </m:sub>
                      </m:sSub>
                      <m:r>
                        <a:rPr lang="en-US" i="1">
                          <a:latin typeface="Cambria Math"/>
                        </a:rPr>
                        <m:t>.</m:t>
                      </m:r>
                      <m:sSub>
                        <m:sSubPr>
                          <m:ctrlPr>
                            <a:rPr lang="en-US" i="1">
                              <a:latin typeface="Cambria Math" panose="02040503050406030204" pitchFamily="18" charset="0"/>
                            </a:rPr>
                          </m:ctrlPr>
                        </m:sSubPr>
                        <m:e>
                          <m:r>
                            <a:rPr lang="en-US" i="1">
                              <a:latin typeface="Cambria Math"/>
                            </a:rPr>
                            <m:t>𝑎𝑔</m:t>
                          </m:r>
                        </m:e>
                        <m:sub>
                          <m:r>
                            <a:rPr lang="en-US" i="1">
                              <a:latin typeface="Cambria Math"/>
                            </a:rPr>
                            <m:t>2</m:t>
                          </m:r>
                        </m:sub>
                      </m:sSub>
                      <m:sSub>
                        <m:sSubPr>
                          <m:ctrlPr>
                            <a:rPr lang="en-US" i="1">
                              <a:latin typeface="Cambria Math" panose="02040503050406030204" pitchFamily="18" charset="0"/>
                            </a:rPr>
                          </m:ctrlPr>
                        </m:sSubPr>
                        <m:e>
                          <m:r>
                            <a:rPr lang="en-US" i="1">
                              <a:latin typeface="Cambria Math"/>
                            </a:rPr>
                            <m:t>𝑚𝑜𝑜</m:t>
                          </m:r>
                        </m:e>
                        <m:sub>
                          <m:r>
                            <a:rPr lang="en-US" i="1">
                              <a:latin typeface="Cambria Math"/>
                            </a:rPr>
                            <m:t>4</m:t>
                          </m:r>
                        </m:sub>
                      </m:sSub>
                    </m:oMath>
                  </m:oMathPara>
                </a14:m>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rotWithShape="1">
                <a:blip r:embed="rId2"/>
                <a:stretch>
                  <a:fillRect l="-561" r="-351"/>
                </a:stretch>
              </a:blipFill>
            </p:spPr>
            <p:txBody>
              <a:bodyPr/>
              <a:lstStyle/>
              <a:p>
                <a:r>
                  <a:rPr lang="fa-IR">
                    <a:noFill/>
                  </a:rPr>
                  <a:t> </a:t>
                </a:r>
              </a:p>
            </p:txBody>
          </p:sp>
        </mc:Fallback>
      </mc:AlternateContent>
    </p:spTree>
    <p:extLst>
      <p:ext uri="{BB962C8B-B14F-4D97-AF65-F5344CB8AC3E}">
        <p14:creationId xmlns:p14="http://schemas.microsoft.com/office/powerpoint/2010/main" val="22322550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fa-IR"/>
          </a:p>
        </p:txBody>
      </p:sp>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lstStyle/>
              <a:p>
                <a:pPr algn="justLow"/>
                <a:r>
                  <a:rPr lang="fa-IR" dirty="0"/>
                  <a:t>با در نظر گرفتن پر شدن حفره های ۴ وجهی و ۸ وجهی توسط کاتیون ها ۲ نوع اسپینل خواهیم داست یکی اسپینل نرمال </a:t>
                </a:r>
                <a:r>
                  <a:rPr lang="en-US" dirty="0"/>
                  <a:t>mg AL</a:t>
                </a:r>
                <a:r>
                  <a:rPr lang="en-US" baseline="-25000" dirty="0"/>
                  <a:t>2</a:t>
                </a:r>
                <a:r>
                  <a:rPr lang="en-US" dirty="0"/>
                  <a:t>O</a:t>
                </a:r>
                <a:r>
                  <a:rPr lang="en-US" baseline="-25000" dirty="0"/>
                  <a:t>4</a:t>
                </a:r>
                <a:r>
                  <a:rPr lang="fa-IR" dirty="0"/>
                  <a:t> و دیگری اسپینل معکوس یا وارونه که در ان یون های (2+) و نیمی از کاتیون ها های (3+) حفره های 8 وجهی و بقیه یون های (3+) حفره های 4 وجهی را اشغال می کنند. اسینل هایی با ارایش </a:t>
                </a:r>
                <a:r>
                  <a:rPr lang="en-US" dirty="0"/>
                  <a:t>M</a:t>
                </a:r>
                <a:r>
                  <a:rPr lang="en-US" baseline="30000" dirty="0"/>
                  <a:t>4+</a:t>
                </a:r>
                <a:r>
                  <a:rPr lang="en-US" dirty="0"/>
                  <a:t>B</a:t>
                </a:r>
                <a:r>
                  <a:rPr lang="en-US" baseline="-25000" dirty="0"/>
                  <a:t>2</a:t>
                </a:r>
                <a:r>
                  <a:rPr lang="en-US" baseline="30000" dirty="0"/>
                  <a:t>ii</a:t>
                </a:r>
                <a:r>
                  <a:rPr lang="en-US" dirty="0"/>
                  <a:t>o</a:t>
                </a:r>
                <a:r>
                  <a:rPr lang="en-US" baseline="-25000" dirty="0"/>
                  <a:t>4</a:t>
                </a:r>
                <a:r>
                  <a:rPr lang="fa-IR" dirty="0"/>
                  <a:t>مثل </a:t>
                </a:r>
                <a:r>
                  <a:rPr lang="en-US" dirty="0"/>
                  <a:t>Tizn</a:t>
                </a:r>
                <a:r>
                  <a:rPr lang="en-US" baseline="-25000" dirty="0"/>
                  <a:t>2</a:t>
                </a:r>
                <a:r>
                  <a:rPr lang="en-US" dirty="0"/>
                  <a:t>o</a:t>
                </a:r>
                <a:r>
                  <a:rPr lang="en-US" baseline="-25000" dirty="0"/>
                  <a:t>4</a:t>
                </a:r>
                <a:r>
                  <a:rPr lang="fa-IR" dirty="0"/>
                  <a:t>و اسپینل های </a:t>
                </a:r>
                <a14:m>
                  <m:oMath xmlns:m="http://schemas.openxmlformats.org/officeDocument/2006/math">
                    <m:sSup>
                      <m:sSupPr>
                        <m:ctrlPr>
                          <a:rPr lang="en-US" i="1">
                            <a:latin typeface="Cambria Math" panose="02040503050406030204" pitchFamily="18" charset="0"/>
                          </a:rPr>
                        </m:ctrlPr>
                      </m:sSupPr>
                      <m:e>
                        <m:r>
                          <a:rPr lang="en-US" i="1">
                            <a:latin typeface="Cambria Math"/>
                          </a:rPr>
                          <m:t>𝐵</m:t>
                        </m:r>
                      </m:e>
                      <m:sup>
                        <m:r>
                          <a:rPr lang="en-US" i="1">
                            <a:latin typeface="Cambria Math"/>
                          </a:rPr>
                          <m:t>𝐼𝐼𝐼</m:t>
                        </m:r>
                      </m:sup>
                    </m:sSup>
                    <m:d>
                      <m:dPr>
                        <m:begChr m:val="["/>
                        <m:endChr m:val="]"/>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a:rPr>
                              <m:t>𝐴</m:t>
                            </m:r>
                          </m:e>
                          <m:sup>
                            <m:r>
                              <a:rPr lang="en-US" i="1">
                                <a:latin typeface="Cambria Math"/>
                              </a:rPr>
                              <m:t>𝐼𝐼</m:t>
                            </m:r>
                          </m:sup>
                        </m:sSup>
                        <m:sSup>
                          <m:sSupPr>
                            <m:ctrlPr>
                              <a:rPr lang="en-US" i="1">
                                <a:latin typeface="Cambria Math" panose="02040503050406030204" pitchFamily="18" charset="0"/>
                              </a:rPr>
                            </m:ctrlPr>
                          </m:sSupPr>
                          <m:e>
                            <m:r>
                              <a:rPr lang="en-US" i="1">
                                <a:latin typeface="Cambria Math"/>
                              </a:rPr>
                              <m:t>𝐵</m:t>
                            </m:r>
                          </m:e>
                          <m:sup>
                            <m:r>
                              <a:rPr lang="en-US" i="1">
                                <a:latin typeface="Cambria Math"/>
                              </a:rPr>
                              <m:t>𝐼𝐼𝐼</m:t>
                            </m:r>
                          </m:sup>
                        </m:sSup>
                      </m:e>
                    </m:d>
                    <m:sSub>
                      <m:sSubPr>
                        <m:ctrlPr>
                          <a:rPr lang="en-US" i="1">
                            <a:latin typeface="Cambria Math" panose="02040503050406030204" pitchFamily="18" charset="0"/>
                          </a:rPr>
                        </m:ctrlPr>
                      </m:sSubPr>
                      <m:e>
                        <m:r>
                          <a:rPr lang="en-US" i="1">
                            <a:latin typeface="Cambria Math"/>
                          </a:rPr>
                          <m:t>𝑂</m:t>
                        </m:r>
                      </m:e>
                      <m:sub>
                        <m:r>
                          <a:rPr lang="en-US" i="1">
                            <a:latin typeface="Cambria Math"/>
                          </a:rPr>
                          <m:t>4</m:t>
                        </m:r>
                      </m:sub>
                    </m:sSub>
                  </m:oMath>
                </a14:m>
                <a:r>
                  <a:rPr lang="fa-IR" dirty="0"/>
                  <a:t> مثل </a:t>
                </a:r>
                <a:r>
                  <a:rPr lang="en-US" dirty="0"/>
                  <a:t>Fe(</a:t>
                </a:r>
                <a:r>
                  <a:rPr lang="en-US" dirty="0" err="1"/>
                  <a:t>NiFe</a:t>
                </a:r>
                <a:r>
                  <a:rPr lang="en-US" dirty="0"/>
                  <a:t>)o</a:t>
                </a:r>
                <a:r>
                  <a:rPr lang="en-US" baseline="-25000" dirty="0"/>
                  <a:t>4</a:t>
                </a:r>
                <a:r>
                  <a:rPr lang="fa-IR" baseline="-25000" dirty="0"/>
                  <a:t> و </a:t>
                </a:r>
                <a14:m>
                  <m:oMath xmlns:m="http://schemas.openxmlformats.org/officeDocument/2006/math">
                    <m:sSup>
                      <m:sSupPr>
                        <m:ctrlPr>
                          <a:rPr lang="en-US" i="1" baseline="-25000">
                            <a:latin typeface="Cambria Math" panose="02040503050406030204" pitchFamily="18" charset="0"/>
                          </a:rPr>
                        </m:ctrlPr>
                      </m:sSupPr>
                      <m:e>
                        <m:r>
                          <a:rPr lang="en-US" i="1" baseline="-25000">
                            <a:latin typeface="Cambria Math"/>
                          </a:rPr>
                          <m:t>𝐹𝑒</m:t>
                        </m:r>
                      </m:e>
                      <m:sup>
                        <m:r>
                          <a:rPr lang="en-US" i="1" baseline="-25000">
                            <a:latin typeface="Cambria Math"/>
                          </a:rPr>
                          <m:t>𝐼𝐼</m:t>
                        </m:r>
                      </m:sup>
                    </m:sSup>
                    <m:d>
                      <m:dPr>
                        <m:begChr m:val="["/>
                        <m:endChr m:val="]"/>
                        <m:ctrlPr>
                          <a:rPr lang="en-US" i="1" baseline="-25000">
                            <a:latin typeface="Cambria Math" panose="02040503050406030204" pitchFamily="18" charset="0"/>
                          </a:rPr>
                        </m:ctrlPr>
                      </m:dPr>
                      <m:e>
                        <m:sSup>
                          <m:sSupPr>
                            <m:ctrlPr>
                              <a:rPr lang="en-US" i="1" baseline="-25000">
                                <a:latin typeface="Cambria Math" panose="02040503050406030204" pitchFamily="18" charset="0"/>
                              </a:rPr>
                            </m:ctrlPr>
                          </m:sSupPr>
                          <m:e>
                            <m:r>
                              <a:rPr lang="en-US" i="1" baseline="-25000">
                                <a:latin typeface="Cambria Math"/>
                              </a:rPr>
                              <m:t>𝐹𝑒</m:t>
                            </m:r>
                          </m:e>
                          <m:sup>
                            <m:r>
                              <a:rPr lang="en-US" i="1" baseline="-25000">
                                <a:latin typeface="Cambria Math"/>
                              </a:rPr>
                              <m:t>𝐼𝐼</m:t>
                            </m:r>
                          </m:sup>
                        </m:sSup>
                        <m:sSup>
                          <m:sSupPr>
                            <m:ctrlPr>
                              <a:rPr lang="en-US" i="1" baseline="-25000">
                                <a:latin typeface="Cambria Math" panose="02040503050406030204" pitchFamily="18" charset="0"/>
                              </a:rPr>
                            </m:ctrlPr>
                          </m:sSupPr>
                          <m:e>
                            <m:r>
                              <a:rPr lang="en-US" i="1" baseline="-25000">
                                <a:latin typeface="Cambria Math"/>
                              </a:rPr>
                              <m:t>𝐹𝑒</m:t>
                            </m:r>
                          </m:e>
                          <m:sup>
                            <m:r>
                              <a:rPr lang="en-US" i="1" baseline="-25000">
                                <a:latin typeface="Cambria Math"/>
                              </a:rPr>
                              <m:t>𝐼𝐼</m:t>
                            </m:r>
                          </m:sup>
                        </m:sSup>
                      </m:e>
                    </m:d>
                    <m:sSub>
                      <m:sSubPr>
                        <m:ctrlPr>
                          <a:rPr lang="en-US" i="1" baseline="-25000">
                            <a:latin typeface="Cambria Math" panose="02040503050406030204" pitchFamily="18" charset="0"/>
                          </a:rPr>
                        </m:ctrlPr>
                      </m:sSubPr>
                      <m:e>
                        <m:r>
                          <a:rPr lang="en-US" i="1" baseline="-25000">
                            <a:latin typeface="Cambria Math"/>
                          </a:rPr>
                          <m:t>𝑂</m:t>
                        </m:r>
                      </m:e>
                      <m:sub>
                        <m:r>
                          <a:rPr lang="en-US" i="1" baseline="-25000">
                            <a:latin typeface="Cambria Math"/>
                          </a:rPr>
                          <m:t>4</m:t>
                        </m:r>
                      </m:sub>
                    </m:sSub>
                  </m:oMath>
                </a14:m>
                <a:r>
                  <a:rPr lang="fa-IR" baseline="-25000" dirty="0"/>
                  <a:t> و</a:t>
                </a:r>
                <a14:m>
                  <m:oMath xmlns:m="http://schemas.openxmlformats.org/officeDocument/2006/math">
                    <m:sSup>
                      <m:sSupPr>
                        <m:ctrlPr>
                          <a:rPr lang="en-US" i="1" baseline="-25000">
                            <a:latin typeface="Cambria Math" panose="02040503050406030204" pitchFamily="18" charset="0"/>
                          </a:rPr>
                        </m:ctrlPr>
                      </m:sSupPr>
                      <m:e>
                        <m:r>
                          <a:rPr lang="en-US" i="1" baseline="-25000">
                            <a:latin typeface="Cambria Math"/>
                          </a:rPr>
                          <m:t>𝐹𝑒</m:t>
                        </m:r>
                      </m:e>
                      <m:sup>
                        <m:r>
                          <a:rPr lang="en-US" i="1" baseline="-25000">
                            <a:latin typeface="Cambria Math"/>
                          </a:rPr>
                          <m:t>𝐼𝐼𝐼</m:t>
                        </m:r>
                      </m:sup>
                    </m:sSup>
                    <m:d>
                      <m:dPr>
                        <m:begChr m:val="["/>
                        <m:endChr m:val="]"/>
                        <m:ctrlPr>
                          <a:rPr lang="en-US" i="1" baseline="-25000">
                            <a:latin typeface="Cambria Math" panose="02040503050406030204" pitchFamily="18" charset="0"/>
                          </a:rPr>
                        </m:ctrlPr>
                      </m:dPr>
                      <m:e>
                        <m:sSup>
                          <m:sSupPr>
                            <m:ctrlPr>
                              <a:rPr lang="en-US" i="1" baseline="-25000">
                                <a:latin typeface="Cambria Math" panose="02040503050406030204" pitchFamily="18" charset="0"/>
                              </a:rPr>
                            </m:ctrlPr>
                          </m:sSupPr>
                          <m:e>
                            <m:r>
                              <a:rPr lang="en-US" i="1" baseline="-25000">
                                <a:latin typeface="Cambria Math"/>
                              </a:rPr>
                              <m:t>𝐶𝑂</m:t>
                            </m:r>
                          </m:e>
                          <m:sup>
                            <m:r>
                              <a:rPr lang="en-US" i="1" baseline="-25000">
                                <a:latin typeface="Cambria Math"/>
                              </a:rPr>
                              <m:t>𝐼𝐼</m:t>
                            </m:r>
                          </m:sup>
                        </m:sSup>
                        <m:sSup>
                          <m:sSupPr>
                            <m:ctrlPr>
                              <a:rPr lang="en-US" i="1" baseline="-25000">
                                <a:latin typeface="Cambria Math" panose="02040503050406030204" pitchFamily="18" charset="0"/>
                              </a:rPr>
                            </m:ctrlPr>
                          </m:sSupPr>
                          <m:e>
                            <m:r>
                              <a:rPr lang="en-US" i="1" baseline="-25000">
                                <a:latin typeface="Cambria Math"/>
                              </a:rPr>
                              <m:t>𝐹𝑒</m:t>
                            </m:r>
                          </m:e>
                          <m:sup>
                            <m:r>
                              <a:rPr lang="en-US" i="1" baseline="-25000">
                                <a:latin typeface="Cambria Math"/>
                              </a:rPr>
                              <m:t>𝐼𝐼𝐼</m:t>
                            </m:r>
                          </m:sup>
                        </m:sSup>
                      </m:e>
                    </m:d>
                    <m:sSub>
                      <m:sSubPr>
                        <m:ctrlPr>
                          <a:rPr lang="en-US" i="1" baseline="-25000">
                            <a:latin typeface="Cambria Math" panose="02040503050406030204" pitchFamily="18" charset="0"/>
                          </a:rPr>
                        </m:ctrlPr>
                      </m:sSubPr>
                      <m:e>
                        <m:r>
                          <a:rPr lang="en-US" i="1" baseline="-25000">
                            <a:latin typeface="Cambria Math"/>
                          </a:rPr>
                          <m:t>𝑂</m:t>
                        </m:r>
                      </m:e>
                      <m:sub>
                        <m:r>
                          <a:rPr lang="en-US" i="1" baseline="-25000">
                            <a:latin typeface="Cambria Math"/>
                          </a:rPr>
                          <m:t>4</m:t>
                        </m:r>
                      </m:sub>
                    </m:sSub>
                  </m:oMath>
                </a14:m>
                <a:r>
                  <a:rPr lang="fa-IR" baseline="-25000" dirty="0"/>
                  <a:t>  </a:t>
                </a:r>
                <a:r>
                  <a:rPr lang="fa-IR" dirty="0"/>
                  <a:t>دارای ساختار اسپینل معکوس هستند.</a:t>
                </a:r>
                <a:endParaRPr lang="en-US" dirty="0"/>
              </a:p>
              <a:p>
                <a:pPr algn="justLow"/>
                <a:r>
                  <a:rPr lang="fa-IR" u="sng" dirty="0">
                    <a:effectLst>
                      <a:outerShdw blurRad="38100" dist="38100" dir="2700000" algn="tl">
                        <a:srgbClr val="000000">
                          <a:alpha val="43137"/>
                        </a:srgbClr>
                      </a:outerShdw>
                    </a:effectLst>
                  </a:rPr>
                  <a:t>ساختار ایلمینت: </a:t>
                </a:r>
                <a:endParaRPr lang="en-US" u="sng" dirty="0">
                  <a:effectLst>
                    <a:outerShdw blurRad="38100" dist="38100" dir="2700000" algn="tl">
                      <a:srgbClr val="000000">
                        <a:alpha val="43137"/>
                      </a:srgbClr>
                    </a:outerShdw>
                  </a:effectLst>
                </a:endParaRPr>
              </a:p>
              <a:p>
                <a:pPr marL="0" indent="0" algn="justLow">
                  <a:buNone/>
                </a:pPr>
                <a14:m>
                  <m:oMathPara xmlns:m="http://schemas.openxmlformats.org/officeDocument/2006/math">
                    <m:oMathParaPr>
                      <m:jc m:val="centerGroup"/>
                    </m:oMathParaPr>
                    <m:oMath xmlns:m="http://schemas.openxmlformats.org/officeDocument/2006/math">
                      <m:sSup>
                        <m:sSupPr>
                          <m:ctrlPr>
                            <a:rPr lang="en-US" i="1" baseline="-25000">
                              <a:latin typeface="Cambria Math" panose="02040503050406030204" pitchFamily="18" charset="0"/>
                            </a:rPr>
                          </m:ctrlPr>
                        </m:sSupPr>
                        <m:e>
                          <m:r>
                            <a:rPr lang="en-US" i="1" baseline="-25000">
                              <a:latin typeface="Cambria Math"/>
                            </a:rPr>
                            <m:t>𝐹𝑒</m:t>
                          </m:r>
                        </m:e>
                        <m:sup>
                          <m:r>
                            <a:rPr lang="en-US" i="1" baseline="-25000">
                              <a:latin typeface="Cambria Math"/>
                            </a:rPr>
                            <m:t>𝐼𝐼</m:t>
                          </m:r>
                        </m:sup>
                      </m:sSup>
                      <m:sSup>
                        <m:sSupPr>
                          <m:ctrlPr>
                            <a:rPr lang="en-US" i="1" baseline="-25000">
                              <a:latin typeface="Cambria Math" panose="02040503050406030204" pitchFamily="18" charset="0"/>
                            </a:rPr>
                          </m:ctrlPr>
                        </m:sSupPr>
                        <m:e>
                          <m:r>
                            <a:rPr lang="en-US" i="1" baseline="-25000">
                              <a:latin typeface="Cambria Math"/>
                            </a:rPr>
                            <m:t>𝑇𝑖</m:t>
                          </m:r>
                        </m:e>
                        <m:sup>
                          <m:r>
                            <a:rPr lang="en-US" i="1" baseline="-25000">
                              <a:latin typeface="Cambria Math"/>
                            </a:rPr>
                            <m:t>𝐼𝐼</m:t>
                          </m:r>
                        </m:sup>
                      </m:sSup>
                      <m:sSubSup>
                        <m:sSubSupPr>
                          <m:ctrlPr>
                            <a:rPr lang="en-US" i="1" baseline="-25000">
                              <a:latin typeface="Cambria Math" panose="02040503050406030204" pitchFamily="18" charset="0"/>
                            </a:rPr>
                          </m:ctrlPr>
                        </m:sSubSupPr>
                        <m:e>
                          <m:r>
                            <a:rPr lang="en-US" i="1" baseline="-25000">
                              <a:latin typeface="Cambria Math"/>
                            </a:rPr>
                            <m:t>𝑂</m:t>
                          </m:r>
                        </m:e>
                        <m:sub>
                          <m:r>
                            <a:rPr lang="en-US" i="1" baseline="-25000">
                              <a:latin typeface="Cambria Math"/>
                            </a:rPr>
                            <m:t>3</m:t>
                          </m:r>
                        </m:sub>
                        <m:sup>
                          <m:r>
                            <a:rPr lang="en-US" i="1" baseline="-25000">
                              <a:latin typeface="Cambria Math"/>
                            </a:rPr>
                            <m:t>−</m:t>
                          </m:r>
                          <m:r>
                            <a:rPr lang="en-US" i="1" baseline="-25000">
                              <a:latin typeface="Cambria Math"/>
                            </a:rPr>
                            <m:t>6</m:t>
                          </m:r>
                        </m:sup>
                      </m:sSubSup>
                    </m:oMath>
                  </m:oMathPara>
                </a14:m>
                <a:endParaRPr lang="en-US" dirty="0"/>
              </a:p>
              <a:p>
                <a:pPr lvl="0" algn="justLow"/>
                <a:r>
                  <a:rPr lang="fa-IR" dirty="0"/>
                  <a:t>سنگ معدن مهم تیتانیوم از نظر ساختاری این ترکیب شبیه کراندم است.</a:t>
                </a:r>
                <a:endParaRPr lang="en-US" dirty="0"/>
              </a:p>
              <a:p>
                <a:pPr algn="justLow"/>
                <a:r>
                  <a:rPr lang="fa-IR" dirty="0"/>
                  <a:t>در کراندم آلومینیم </a:t>
                </a:r>
                <a14:m>
                  <m:oMath xmlns:m="http://schemas.openxmlformats.org/officeDocument/2006/math">
                    <m:f>
                      <m:fPr>
                        <m:ctrlPr>
                          <a:rPr lang="en-US" i="1">
                            <a:latin typeface="Cambria Math" panose="02040503050406030204" pitchFamily="18" charset="0"/>
                          </a:rPr>
                        </m:ctrlPr>
                      </m:fPr>
                      <m:num>
                        <m:r>
                          <a:rPr lang="en-US" i="1">
                            <a:latin typeface="Cambria Math"/>
                          </a:rPr>
                          <m:t>2</m:t>
                        </m:r>
                      </m:num>
                      <m:den>
                        <m:r>
                          <a:rPr lang="en-US" i="1">
                            <a:latin typeface="Cambria Math"/>
                          </a:rPr>
                          <m:t>3</m:t>
                        </m:r>
                      </m:den>
                    </m:f>
                  </m:oMath>
                </a14:m>
                <a:r>
                  <a:rPr lang="fa-IR" dirty="0"/>
                  <a:t>  حفره های 8 وجهی را پر نمی کند اما دراین ساختار </a:t>
                </a:r>
                <a14:m>
                  <m:oMath xmlns:m="http://schemas.openxmlformats.org/officeDocument/2006/math">
                    <m:f>
                      <m:fPr>
                        <m:ctrlPr>
                          <a:rPr lang="en-US" i="1">
                            <a:latin typeface="Cambria Math" panose="02040503050406030204" pitchFamily="18" charset="0"/>
                          </a:rPr>
                        </m:ctrlPr>
                      </m:fPr>
                      <m:num>
                        <m:r>
                          <a:rPr lang="en-US" i="1">
                            <a:latin typeface="Cambria Math"/>
                          </a:rPr>
                          <m:t>1</m:t>
                        </m:r>
                      </m:num>
                      <m:den>
                        <m:r>
                          <a:rPr lang="en-US" i="1">
                            <a:latin typeface="Cambria Math"/>
                          </a:rPr>
                          <m:t>3</m:t>
                        </m:r>
                      </m:den>
                    </m:f>
                  </m:oMath>
                </a14:m>
                <a:r>
                  <a:rPr lang="fa-IR" dirty="0"/>
                  <a:t> را </a:t>
                </a:r>
                <a:r>
                  <a:rPr lang="en-US" dirty="0"/>
                  <a:t>Fe</a:t>
                </a:r>
                <a:r>
                  <a:rPr lang="fa-IR" dirty="0"/>
                  <a:t> و </a:t>
                </a:r>
                <a14:m>
                  <m:oMath xmlns:m="http://schemas.openxmlformats.org/officeDocument/2006/math">
                    <m:f>
                      <m:fPr>
                        <m:ctrlPr>
                          <a:rPr lang="en-US" i="1">
                            <a:latin typeface="Cambria Math" panose="02040503050406030204" pitchFamily="18" charset="0"/>
                          </a:rPr>
                        </m:ctrlPr>
                      </m:fPr>
                      <m:num>
                        <m:r>
                          <a:rPr lang="en-US" i="1">
                            <a:latin typeface="Cambria Math"/>
                          </a:rPr>
                          <m:t>1</m:t>
                        </m:r>
                      </m:num>
                      <m:den>
                        <m:r>
                          <a:rPr lang="en-US" i="1">
                            <a:latin typeface="Cambria Math"/>
                          </a:rPr>
                          <m:t>3</m:t>
                        </m:r>
                      </m:den>
                    </m:f>
                  </m:oMath>
                </a14:m>
                <a:r>
                  <a:rPr lang="fa-IR" dirty="0"/>
                  <a:t> دیگر را </a:t>
                </a:r>
                <a:r>
                  <a:rPr lang="en-US" dirty="0"/>
                  <a:t>Ti </a:t>
                </a:r>
                <a:r>
                  <a:rPr lang="fa-IR" dirty="0"/>
                  <a:t>پر می کند، نوع دیگری از این ساختار </a:t>
                </a:r>
                <a14:m>
                  <m:oMath xmlns:m="http://schemas.openxmlformats.org/officeDocument/2006/math">
                    <m:sSup>
                      <m:sSupPr>
                        <m:ctrlPr>
                          <a:rPr lang="en-US" i="1">
                            <a:latin typeface="Cambria Math" panose="02040503050406030204" pitchFamily="18" charset="0"/>
                          </a:rPr>
                        </m:ctrlPr>
                      </m:sSupPr>
                      <m:e>
                        <m:r>
                          <a:rPr lang="en-US" i="1">
                            <a:latin typeface="Cambria Math"/>
                          </a:rPr>
                          <m:t>𝐴</m:t>
                        </m:r>
                      </m:e>
                      <m:sup>
                        <m:r>
                          <a:rPr lang="en-US" i="1">
                            <a:latin typeface="Cambria Math"/>
                          </a:rPr>
                          <m:t>𝐼𝐼𝐼</m:t>
                        </m:r>
                      </m:sup>
                    </m:sSup>
                    <m:sSup>
                      <m:sSupPr>
                        <m:ctrlPr>
                          <a:rPr lang="en-US" i="1">
                            <a:latin typeface="Cambria Math" panose="02040503050406030204" pitchFamily="18" charset="0"/>
                          </a:rPr>
                        </m:ctrlPr>
                      </m:sSupPr>
                      <m:e>
                        <m:r>
                          <a:rPr lang="en-US" i="1">
                            <a:latin typeface="Cambria Math"/>
                          </a:rPr>
                          <m:t>𝐵</m:t>
                        </m:r>
                      </m:e>
                      <m:sup>
                        <m:r>
                          <a:rPr lang="en-US" i="1">
                            <a:latin typeface="Cambria Math"/>
                          </a:rPr>
                          <m:t>𝐼𝐼𝐼</m:t>
                        </m:r>
                      </m:sup>
                    </m:sSup>
                    <m:sSub>
                      <m:sSubPr>
                        <m:ctrlPr>
                          <a:rPr lang="en-US" i="1">
                            <a:latin typeface="Cambria Math" panose="02040503050406030204" pitchFamily="18" charset="0"/>
                          </a:rPr>
                        </m:ctrlPr>
                      </m:sSubPr>
                      <m:e>
                        <m:r>
                          <a:rPr lang="en-US" i="1">
                            <a:latin typeface="Cambria Math"/>
                          </a:rPr>
                          <m:t>𝑂</m:t>
                        </m:r>
                      </m:e>
                      <m:sub>
                        <m:r>
                          <a:rPr lang="en-US" i="1">
                            <a:latin typeface="Cambria Math"/>
                          </a:rPr>
                          <m:t>3</m:t>
                        </m:r>
                      </m:sub>
                    </m:sSub>
                  </m:oMath>
                </a14:m>
                <a:r>
                  <a:rPr lang="fa-IR" dirty="0"/>
                  <a:t> است که در این حالت باید شعاع 2 کاتیون تقریبا برابر با شد. ترکیباتی که می توانند این ساختار را داشته باشند</a:t>
                </a:r>
                <a:r>
                  <a:rPr lang="fa-IR" dirty="0" smtClean="0"/>
                  <a:t>:</a:t>
                </a:r>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rotWithShape="1">
                <a:blip r:embed="rId2"/>
                <a:stretch>
                  <a:fillRect l="-1263" r="-772" b="-833"/>
                </a:stretch>
              </a:blipFill>
            </p:spPr>
            <p:txBody>
              <a:bodyPr/>
              <a:lstStyle/>
              <a:p>
                <a:r>
                  <a:rPr lang="fa-IR">
                    <a:noFill/>
                  </a:rPr>
                  <a:t> </a:t>
                </a:r>
              </a:p>
            </p:txBody>
          </p:sp>
        </mc:Fallback>
      </mc:AlternateContent>
    </p:spTree>
    <p:extLst>
      <p:ext uri="{BB962C8B-B14F-4D97-AF65-F5344CB8AC3E}">
        <p14:creationId xmlns:p14="http://schemas.microsoft.com/office/powerpoint/2010/main" val="37466446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a:xfrm>
                <a:off x="685801" y="819150"/>
                <a:ext cx="7696200" cy="3962401"/>
              </a:xfrm>
            </p:spPr>
            <p:txBody>
              <a:bodyPr>
                <a:normAutofit fontScale="92500" lnSpcReduction="10000"/>
              </a:bodyPr>
              <a:lstStyle/>
              <a:p>
                <a:r>
                  <a:rPr lang="fa-IR" dirty="0" smtClean="0"/>
                  <a:t>در این سیستم اختلاف شعاع 2 کاتیون : </a:t>
                </a:r>
                <a14:m>
                  <m:oMath xmlns:m="http://schemas.openxmlformats.org/officeDocument/2006/math">
                    <m:r>
                      <a:rPr lang="en-US" i="1">
                        <a:latin typeface="Cambria Math"/>
                      </a:rPr>
                      <m:t>𝑀𝑇𝑖</m:t>
                    </m:r>
                    <m:sSub>
                      <m:sSubPr>
                        <m:ctrlPr>
                          <a:rPr lang="en-US" i="1">
                            <a:latin typeface="Cambria Math" panose="02040503050406030204" pitchFamily="18" charset="0"/>
                          </a:rPr>
                        </m:ctrlPr>
                      </m:sSubPr>
                      <m:e>
                        <m:r>
                          <a:rPr lang="en-US" i="1">
                            <a:latin typeface="Cambria Math"/>
                          </a:rPr>
                          <m:t>𝑜</m:t>
                        </m:r>
                      </m:e>
                      <m:sub>
                        <m:r>
                          <a:rPr lang="en-US" i="1">
                            <a:latin typeface="Cambria Math"/>
                          </a:rPr>
                          <m:t>3</m:t>
                        </m:r>
                      </m:sub>
                    </m:sSub>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i="1">
                                <a:latin typeface="Cambria Math"/>
                              </a:rPr>
                              <m:t>𝑀</m:t>
                            </m:r>
                          </m:e>
                          <m:sup>
                            <m:r>
                              <a:rPr lang="en-US" i="1">
                                <a:latin typeface="Cambria Math"/>
                              </a:rPr>
                              <m:t>2</m:t>
                            </m:r>
                            <m:r>
                              <a:rPr lang="en-US" i="1">
                                <a:latin typeface="Cambria Math"/>
                              </a:rPr>
                              <m:t>+</m:t>
                            </m:r>
                          </m:sup>
                        </m:sSup>
                        <m:r>
                          <a:rPr lang="en-US" i="1">
                            <a:latin typeface="Cambria Math"/>
                          </a:rPr>
                          <m:t>=</m:t>
                        </m:r>
                        <m:r>
                          <a:rPr lang="en-US" i="1">
                            <a:latin typeface="Cambria Math"/>
                          </a:rPr>
                          <m:t>𝑀𝑔</m:t>
                        </m:r>
                        <m:r>
                          <a:rPr lang="en-US" i="1">
                            <a:latin typeface="Cambria Math"/>
                          </a:rPr>
                          <m:t>,</m:t>
                        </m:r>
                        <m:r>
                          <a:rPr lang="en-US" i="1">
                            <a:latin typeface="Cambria Math"/>
                          </a:rPr>
                          <m:t>𝑀𝑛</m:t>
                        </m:r>
                        <m:r>
                          <a:rPr lang="en-US" i="1">
                            <a:latin typeface="Cambria Math"/>
                          </a:rPr>
                          <m:t>,</m:t>
                        </m:r>
                        <m:r>
                          <a:rPr lang="en-US" i="1">
                            <a:latin typeface="Cambria Math"/>
                          </a:rPr>
                          <m:t>𝐹𝑒</m:t>
                        </m:r>
                        <m:r>
                          <a:rPr lang="en-US" i="1">
                            <a:latin typeface="Cambria Math"/>
                          </a:rPr>
                          <m:t>,</m:t>
                        </m:r>
                        <m:r>
                          <a:rPr lang="en-US" i="1">
                            <a:latin typeface="Cambria Math"/>
                          </a:rPr>
                          <m:t>𝑐𝑜</m:t>
                        </m:r>
                        <m:r>
                          <a:rPr lang="en-US" i="1">
                            <a:latin typeface="Cambria Math"/>
                          </a:rPr>
                          <m:t>,</m:t>
                        </m:r>
                        <m:r>
                          <a:rPr lang="en-US" i="1">
                            <a:latin typeface="Cambria Math"/>
                          </a:rPr>
                          <m:t>𝑁𝑖</m:t>
                        </m:r>
                      </m:e>
                    </m:d>
                    <m:r>
                      <a:rPr lang="en-US" b="0" i="0" smtClean="0">
                        <a:latin typeface="Cambria Math"/>
                      </a:rPr>
                      <m:t> </m:t>
                    </m:r>
                  </m:oMath>
                </a14:m>
                <a:r>
                  <a:rPr lang="fa-IR" dirty="0" smtClean="0"/>
                  <a:t>کم </a:t>
                </a:r>
                <a:r>
                  <a:rPr lang="fa-IR" dirty="0"/>
                  <a:t>است.</a:t>
                </a:r>
                <a:endParaRPr lang="en-US" dirty="0"/>
              </a:p>
              <a:p>
                <a:r>
                  <a:rPr lang="fa-IR" dirty="0" smtClean="0"/>
                  <a:t> </a:t>
                </a:r>
                <a:r>
                  <a:rPr lang="fa-IR" sz="2300" u="sng" dirty="0">
                    <a:effectLst>
                      <a:outerShdw blurRad="38100" dist="38100" dir="2700000" algn="tl">
                        <a:srgbClr val="000000">
                          <a:alpha val="43137"/>
                        </a:srgbClr>
                      </a:outerShdw>
                    </a:effectLst>
                  </a:rPr>
                  <a:t>ساختار پروسکیت:</a:t>
                </a:r>
                <a:r>
                  <a:rPr lang="fa-IR" dirty="0"/>
                  <a:t> (شکل 17-4)</a:t>
                </a:r>
                <a:endParaRPr lang="en-US" dirty="0"/>
              </a:p>
              <a:p>
                <a:pPr marL="0" indent="0">
                  <a:buNone/>
                </a:pPr>
                <a14:m>
                  <m:oMathPara xmlns:m="http://schemas.openxmlformats.org/officeDocument/2006/math">
                    <m:oMathParaPr>
                      <m:jc m:val="centerGroup"/>
                    </m:oMathParaPr>
                    <m:oMath xmlns:m="http://schemas.openxmlformats.org/officeDocument/2006/math">
                      <m:sSup>
                        <m:sSupPr>
                          <m:ctrlPr>
                            <a:rPr lang="en-US" i="1">
                              <a:latin typeface="Cambria Math" panose="02040503050406030204" pitchFamily="18" charset="0"/>
                            </a:rPr>
                          </m:ctrlPr>
                        </m:sSupPr>
                        <m:e>
                          <m:r>
                            <a:rPr lang="en-US" i="1">
                              <a:latin typeface="Cambria Math"/>
                            </a:rPr>
                            <m:t>𝑐𝑎</m:t>
                          </m:r>
                        </m:e>
                        <m:sup>
                          <m:r>
                            <a:rPr lang="en-US" i="1">
                              <a:latin typeface="Cambria Math"/>
                            </a:rPr>
                            <m:t>𝐼𝐼</m:t>
                          </m:r>
                        </m:sup>
                      </m:sSup>
                      <m:sSup>
                        <m:sSupPr>
                          <m:ctrlPr>
                            <a:rPr lang="en-US" i="1">
                              <a:latin typeface="Cambria Math" panose="02040503050406030204" pitchFamily="18" charset="0"/>
                            </a:rPr>
                          </m:ctrlPr>
                        </m:sSupPr>
                        <m:e>
                          <m:r>
                            <a:rPr lang="en-US" i="1">
                              <a:latin typeface="Cambria Math"/>
                            </a:rPr>
                            <m:t>𝑇𝑖</m:t>
                          </m:r>
                        </m:e>
                        <m:sup>
                          <m:r>
                            <a:rPr lang="en-US" i="1">
                              <a:latin typeface="Cambria Math"/>
                            </a:rPr>
                            <m:t>𝐼𝐼𝐼</m:t>
                          </m:r>
                        </m:sup>
                      </m:sSup>
                      <m:sSub>
                        <m:sSubPr>
                          <m:ctrlPr>
                            <a:rPr lang="en-US" i="1">
                              <a:latin typeface="Cambria Math" panose="02040503050406030204" pitchFamily="18" charset="0"/>
                            </a:rPr>
                          </m:ctrlPr>
                        </m:sSubPr>
                        <m:e>
                          <m:r>
                            <a:rPr lang="en-US" i="1">
                              <a:latin typeface="Cambria Math"/>
                            </a:rPr>
                            <m:t>𝑂</m:t>
                          </m:r>
                        </m:e>
                        <m:sub>
                          <m:r>
                            <a:rPr lang="en-US" i="1">
                              <a:latin typeface="Cambria Math"/>
                            </a:rPr>
                            <m:t>3</m:t>
                          </m:r>
                        </m:sub>
                      </m:sSub>
                    </m:oMath>
                  </m:oMathPara>
                </a14:m>
                <a:endParaRPr lang="en-US" dirty="0"/>
              </a:p>
              <a:p>
                <a:pPr marL="0" indent="0">
                  <a:buNone/>
                </a:pPr>
                <a:endParaRPr lang="en-US" dirty="0"/>
              </a:p>
              <a:p>
                <a:r>
                  <a:rPr lang="fa-IR" dirty="0"/>
                  <a:t>ویژگی این ساختارها باید شرط روبرو را داشته باشند:</a:t>
                </a:r>
                <a:endParaRPr lang="en-US" dirty="0"/>
              </a:p>
              <a:p>
                <a:pPr marL="0" indent="0">
                  <a:buNone/>
                </a:pPr>
                <a14:m>
                  <m:oMathPara xmlns:m="http://schemas.openxmlformats.org/officeDocument/2006/math">
                    <m:oMathParaPr>
                      <m:jc m:val="centerGroup"/>
                    </m:oMathParaPr>
                    <m:oMath xmlns:m="http://schemas.openxmlformats.org/officeDocument/2006/math">
                      <m:r>
                        <a:rPr lang="en-US" i="1">
                          <a:latin typeface="Cambria Math"/>
                        </a:rPr>
                        <m:t>𝑟</m:t>
                      </m:r>
                      <m:sSup>
                        <m:sSupPr>
                          <m:ctrlPr>
                            <a:rPr lang="en-US" i="1">
                              <a:latin typeface="Cambria Math" panose="02040503050406030204" pitchFamily="18" charset="0"/>
                            </a:rPr>
                          </m:ctrlPr>
                        </m:sSupPr>
                        <m:e>
                          <m:r>
                            <a:rPr lang="en-US" i="1">
                              <a:latin typeface="Cambria Math"/>
                            </a:rPr>
                            <m:t>𝑀</m:t>
                          </m:r>
                        </m:e>
                        <m:sup>
                          <m:r>
                            <a:rPr lang="en-US" i="1">
                              <a:latin typeface="Cambria Math"/>
                            </a:rPr>
                            <m:t>2</m:t>
                          </m:r>
                          <m:r>
                            <a:rPr lang="en-US" i="1">
                              <a:latin typeface="Cambria Math"/>
                            </a:rPr>
                            <m:t>+</m:t>
                          </m:r>
                        </m:sup>
                      </m:sSup>
                      <m:r>
                        <a:rPr lang="en-US" i="1">
                          <a:latin typeface="Cambria Math"/>
                        </a:rPr>
                        <m:t>≫</m:t>
                      </m:r>
                      <m:r>
                        <a:rPr lang="en-US" i="1">
                          <a:latin typeface="Cambria Math"/>
                        </a:rPr>
                        <m:t>𝑟</m:t>
                      </m:r>
                      <m:sSup>
                        <m:sSupPr>
                          <m:ctrlPr>
                            <a:rPr lang="en-US" i="1">
                              <a:latin typeface="Cambria Math" panose="02040503050406030204" pitchFamily="18" charset="0"/>
                            </a:rPr>
                          </m:ctrlPr>
                        </m:sSupPr>
                        <m:e>
                          <m:r>
                            <a:rPr lang="en-US" i="1">
                              <a:latin typeface="Cambria Math"/>
                            </a:rPr>
                            <m:t>𝑀</m:t>
                          </m:r>
                        </m:e>
                        <m:sup>
                          <m:r>
                            <a:rPr lang="en-US" i="1">
                              <a:latin typeface="Cambria Math"/>
                            </a:rPr>
                            <m:t>4</m:t>
                          </m:r>
                          <m:r>
                            <a:rPr lang="en-US" i="1">
                              <a:latin typeface="Cambria Math"/>
                            </a:rPr>
                            <m:t>+</m:t>
                          </m:r>
                        </m:sup>
                      </m:sSup>
                    </m:oMath>
                  </m:oMathPara>
                </a14:m>
                <a:endParaRPr lang="en-US" dirty="0"/>
              </a:p>
              <a:p>
                <a:pPr marL="0" indent="0">
                  <a:buNone/>
                </a:pPr>
                <a:endParaRPr lang="en-US" dirty="0"/>
              </a:p>
              <a:p>
                <a14:m>
                  <m:oMath xmlns:m="http://schemas.openxmlformats.org/officeDocument/2006/math">
                    <m:sSup>
                      <m:sSupPr>
                        <m:ctrlPr>
                          <a:rPr lang="en-US" i="1">
                            <a:latin typeface="Cambria Math" panose="02040503050406030204" pitchFamily="18" charset="0"/>
                          </a:rPr>
                        </m:ctrlPr>
                      </m:sSupPr>
                      <m:e>
                        <m:r>
                          <a:rPr lang="en-US" i="1">
                            <a:latin typeface="Cambria Math"/>
                          </a:rPr>
                          <m:t>𝑀</m:t>
                        </m:r>
                      </m:e>
                      <m:sup>
                        <m:r>
                          <a:rPr lang="en-US" i="1">
                            <a:latin typeface="Cambria Math"/>
                          </a:rPr>
                          <m:t>2</m:t>
                        </m:r>
                        <m:r>
                          <a:rPr lang="en-US" i="1">
                            <a:latin typeface="Cambria Math"/>
                          </a:rPr>
                          <m:t>+</m:t>
                        </m:r>
                      </m:sup>
                    </m:sSup>
                    <m:r>
                      <a:rPr lang="fa-IR">
                        <a:latin typeface="Cambria Math"/>
                      </a:rPr>
                      <m:t>یا</m:t>
                    </m:r>
                    <m:r>
                      <a:rPr lang="fa-IR">
                        <a:latin typeface="Cambria Math"/>
                      </a:rPr>
                      <m:t> </m:t>
                    </m:r>
                    <m:sSup>
                      <m:sSupPr>
                        <m:ctrlPr>
                          <a:rPr lang="en-US" i="1">
                            <a:latin typeface="Cambria Math" panose="02040503050406030204" pitchFamily="18" charset="0"/>
                          </a:rPr>
                        </m:ctrlPr>
                      </m:sSupPr>
                      <m:e>
                        <m:r>
                          <a:rPr lang="en-US" i="1">
                            <a:latin typeface="Cambria Math"/>
                          </a:rPr>
                          <m:t>𝐶𝑎</m:t>
                        </m:r>
                      </m:e>
                      <m:sup>
                        <m:r>
                          <a:rPr lang="en-US" i="1">
                            <a:latin typeface="Cambria Math"/>
                          </a:rPr>
                          <m:t>2</m:t>
                        </m:r>
                        <m:r>
                          <a:rPr lang="en-US" i="1">
                            <a:latin typeface="Cambria Math"/>
                          </a:rPr>
                          <m:t>+</m:t>
                        </m:r>
                      </m:sup>
                    </m:sSup>
                    <m:d>
                      <m:dPr>
                        <m:ctrlPr>
                          <a:rPr lang="en-US" i="1">
                            <a:latin typeface="Cambria Math" panose="02040503050406030204" pitchFamily="18" charset="0"/>
                          </a:rPr>
                        </m:ctrlPr>
                      </m:dPr>
                      <m:e>
                        <m:r>
                          <a:rPr lang="en-US" i="1">
                            <a:latin typeface="Cambria Math"/>
                          </a:rPr>
                          <m:t>𝑐𝑐𝑝</m:t>
                        </m:r>
                        <m:r>
                          <a:rPr lang="en-US">
                            <a:latin typeface="Cambria Math"/>
                          </a:rPr>
                          <m:t> </m:t>
                        </m:r>
                      </m:e>
                    </m:d>
                  </m:oMath>
                </a14:m>
                <a:endParaRPr lang="en-US" dirty="0"/>
              </a:p>
              <a:p>
                <a14:m>
                  <m:oMath xmlns:m="http://schemas.openxmlformats.org/officeDocument/2006/math">
                    <m:sSup>
                      <m:sSupPr>
                        <m:ctrlPr>
                          <a:rPr lang="en-US" i="1">
                            <a:latin typeface="Cambria Math" panose="02040503050406030204" pitchFamily="18" charset="0"/>
                          </a:rPr>
                        </m:ctrlPr>
                      </m:sSupPr>
                      <m:e>
                        <m:r>
                          <a:rPr lang="en-US" i="1">
                            <a:latin typeface="Cambria Math"/>
                          </a:rPr>
                          <m:t>𝑀</m:t>
                        </m:r>
                      </m:e>
                      <m:sup>
                        <m:r>
                          <a:rPr lang="en-US" i="1">
                            <a:latin typeface="Cambria Math"/>
                          </a:rPr>
                          <m:t>4</m:t>
                        </m:r>
                        <m:r>
                          <a:rPr lang="en-US" i="1">
                            <a:latin typeface="Cambria Math"/>
                          </a:rPr>
                          <m:t>+</m:t>
                        </m:r>
                      </m:sup>
                    </m:sSup>
                    <m:r>
                      <a:rPr lang="fa-IR">
                        <a:latin typeface="Cambria Math"/>
                      </a:rPr>
                      <m:t>یا</m:t>
                    </m:r>
                    <m:r>
                      <a:rPr lang="fa-IR">
                        <a:latin typeface="Cambria Math"/>
                      </a:rPr>
                      <m:t> </m:t>
                    </m:r>
                    <m:sSup>
                      <m:sSupPr>
                        <m:ctrlPr>
                          <a:rPr lang="en-US" i="1">
                            <a:latin typeface="Cambria Math" panose="02040503050406030204" pitchFamily="18" charset="0"/>
                          </a:rPr>
                        </m:ctrlPr>
                      </m:sSupPr>
                      <m:e>
                        <m:r>
                          <a:rPr lang="en-US" i="1">
                            <a:latin typeface="Cambria Math"/>
                          </a:rPr>
                          <m:t>𝑇𝑖</m:t>
                        </m:r>
                      </m:e>
                      <m:sup>
                        <m:r>
                          <a:rPr lang="en-US" i="1">
                            <a:latin typeface="Cambria Math"/>
                          </a:rPr>
                          <m:t>4</m:t>
                        </m:r>
                        <m:r>
                          <a:rPr lang="en-US" i="1">
                            <a:latin typeface="Cambria Math"/>
                          </a:rPr>
                          <m:t>+</m:t>
                        </m:r>
                      </m:sup>
                    </m:sSup>
                    <m:d>
                      <m:dPr>
                        <m:ctrlPr>
                          <a:rPr lang="en-US" i="1">
                            <a:latin typeface="Cambria Math" panose="02040503050406030204" pitchFamily="18" charset="0"/>
                          </a:rPr>
                        </m:ctrlPr>
                      </m:dPr>
                      <m:e>
                        <m:r>
                          <a:rPr lang="en-US">
                            <a:latin typeface="Cambria Math"/>
                          </a:rPr>
                          <m:t>8</m:t>
                        </m:r>
                        <m:r>
                          <a:rPr lang="fa-IR">
                            <a:latin typeface="Cambria Math"/>
                          </a:rPr>
                          <m:t>حفره</m:t>
                        </m:r>
                        <m:r>
                          <a:rPr lang="fa-IR">
                            <a:latin typeface="Cambria Math"/>
                          </a:rPr>
                          <m:t> </m:t>
                        </m:r>
                        <m:r>
                          <a:rPr lang="fa-IR">
                            <a:latin typeface="Cambria Math"/>
                          </a:rPr>
                          <m:t>وجهی</m:t>
                        </m:r>
                      </m:e>
                    </m:d>
                  </m:oMath>
                </a14:m>
                <a:endParaRPr lang="en-US" dirty="0"/>
              </a:p>
              <a:p>
                <a:pPr marL="0" indent="0">
                  <a:buNone/>
                </a:pPr>
                <a:endParaRPr lang="en-US" dirty="0"/>
              </a:p>
              <a:p>
                <a:r>
                  <a:rPr lang="fa-IR" dirty="0"/>
                  <a:t>ترکیب </a:t>
                </a:r>
                <a14:m>
                  <m:oMath xmlns:m="http://schemas.openxmlformats.org/officeDocument/2006/math">
                    <m:sSup>
                      <m:sSupPr>
                        <m:ctrlPr>
                          <a:rPr lang="en-US" i="1">
                            <a:latin typeface="Cambria Math" panose="02040503050406030204" pitchFamily="18" charset="0"/>
                          </a:rPr>
                        </m:ctrlPr>
                      </m:sSupPr>
                      <m:e>
                        <m:r>
                          <a:rPr lang="en-US" i="1">
                            <a:latin typeface="Cambria Math"/>
                          </a:rPr>
                          <m:t>𝑘</m:t>
                        </m:r>
                      </m:e>
                      <m:sup>
                        <m:r>
                          <a:rPr lang="en-US" i="1">
                            <a:latin typeface="Cambria Math"/>
                          </a:rPr>
                          <m:t>1</m:t>
                        </m:r>
                        <m:r>
                          <a:rPr lang="en-US" i="1">
                            <a:latin typeface="Cambria Math"/>
                          </a:rPr>
                          <m:t>+</m:t>
                        </m:r>
                      </m:sup>
                    </m:sSup>
                    <m:sSup>
                      <m:sSupPr>
                        <m:ctrlPr>
                          <a:rPr lang="en-US" i="1">
                            <a:latin typeface="Cambria Math" panose="02040503050406030204" pitchFamily="18" charset="0"/>
                          </a:rPr>
                        </m:ctrlPr>
                      </m:sSupPr>
                      <m:e>
                        <m:r>
                          <a:rPr lang="en-US" i="1">
                            <a:latin typeface="Cambria Math"/>
                          </a:rPr>
                          <m:t>𝑚𝑔</m:t>
                        </m:r>
                      </m:e>
                      <m:sup>
                        <m:r>
                          <a:rPr lang="en-US" i="1">
                            <a:latin typeface="Cambria Math"/>
                          </a:rPr>
                          <m:t>2</m:t>
                        </m:r>
                        <m:r>
                          <a:rPr lang="en-US" i="1">
                            <a:latin typeface="Cambria Math"/>
                          </a:rPr>
                          <m:t>+</m:t>
                        </m:r>
                      </m:sup>
                    </m:sSup>
                    <m:sSubSup>
                      <m:sSubSupPr>
                        <m:ctrlPr>
                          <a:rPr lang="en-US" i="1">
                            <a:latin typeface="Cambria Math" panose="02040503050406030204" pitchFamily="18" charset="0"/>
                          </a:rPr>
                        </m:ctrlPr>
                      </m:sSubSupPr>
                      <m:e>
                        <m:r>
                          <a:rPr lang="en-US" i="1">
                            <a:latin typeface="Cambria Math"/>
                          </a:rPr>
                          <m:t>𝐹</m:t>
                        </m:r>
                      </m:e>
                      <m:sub>
                        <m:r>
                          <a:rPr lang="en-US" i="1">
                            <a:latin typeface="Cambria Math"/>
                          </a:rPr>
                          <m:t>3</m:t>
                        </m:r>
                      </m:sub>
                      <m:sup>
                        <m:r>
                          <a:rPr lang="en-US" i="1">
                            <a:latin typeface="Cambria Math"/>
                          </a:rPr>
                          <m:t>_</m:t>
                        </m:r>
                      </m:sup>
                    </m:sSubSup>
                  </m:oMath>
                </a14:m>
                <a:r>
                  <a:rPr lang="fa-IR" dirty="0"/>
                  <a:t> هم می تواند دارای این ساختار باشد ولی شرط حتما باید برقرار باشد.</a:t>
                </a:r>
                <a:endParaRPr lang="en-US" dirty="0"/>
              </a:p>
              <a:p>
                <a:pPr marL="0" indent="0">
                  <a:buNone/>
                </a:pPr>
                <a14:m>
                  <m:oMathPara xmlns:m="http://schemas.openxmlformats.org/officeDocument/2006/math">
                    <m:oMathParaPr>
                      <m:jc m:val="centerGroup"/>
                    </m:oMathParaPr>
                    <m:oMath xmlns:m="http://schemas.openxmlformats.org/officeDocument/2006/math">
                      <m:r>
                        <a:rPr lang="en-US" i="1">
                          <a:latin typeface="Cambria Math"/>
                        </a:rPr>
                        <m:t>𝐶𝑁</m:t>
                      </m:r>
                      <m:sSup>
                        <m:sSupPr>
                          <m:ctrlPr>
                            <a:rPr lang="en-US" i="1">
                              <a:latin typeface="Cambria Math" panose="02040503050406030204" pitchFamily="18" charset="0"/>
                            </a:rPr>
                          </m:ctrlPr>
                        </m:sSupPr>
                        <m:e>
                          <m:r>
                            <a:rPr lang="en-US" i="1">
                              <a:latin typeface="Cambria Math"/>
                            </a:rPr>
                            <m:t>𝑀</m:t>
                          </m:r>
                        </m:e>
                        <m:sup>
                          <m:r>
                            <a:rPr lang="en-US" i="1">
                              <a:latin typeface="Cambria Math"/>
                            </a:rPr>
                            <m:t>2</m:t>
                          </m:r>
                          <m:r>
                            <a:rPr lang="en-US" i="1">
                              <a:latin typeface="Cambria Math"/>
                            </a:rPr>
                            <m:t>+</m:t>
                          </m:r>
                        </m:sup>
                      </m:sSup>
                      <m:r>
                        <a:rPr lang="en-US" i="1">
                          <a:latin typeface="Cambria Math"/>
                        </a:rPr>
                        <m:t>=</m:t>
                      </m:r>
                      <m:r>
                        <a:rPr lang="en-US" i="1">
                          <a:latin typeface="Cambria Math"/>
                        </a:rPr>
                        <m:t>12</m:t>
                      </m:r>
                    </m:oMath>
                  </m:oMathPara>
                </a14:m>
                <a:endParaRPr lang="en-US" dirty="0"/>
              </a:p>
              <a:p>
                <a:pPr marL="0" indent="0">
                  <a:buNone/>
                </a:pPr>
                <a14:m>
                  <m:oMathPara xmlns:m="http://schemas.openxmlformats.org/officeDocument/2006/math">
                    <m:oMathParaPr>
                      <m:jc m:val="centerGroup"/>
                    </m:oMathParaPr>
                    <m:oMath xmlns:m="http://schemas.openxmlformats.org/officeDocument/2006/math">
                      <m:r>
                        <a:rPr lang="en-US" i="1">
                          <a:latin typeface="Cambria Math"/>
                        </a:rPr>
                        <m:t>𝐶𝑁</m:t>
                      </m:r>
                      <m:sSup>
                        <m:sSupPr>
                          <m:ctrlPr>
                            <a:rPr lang="en-US" i="1">
                              <a:latin typeface="Cambria Math" panose="02040503050406030204" pitchFamily="18" charset="0"/>
                            </a:rPr>
                          </m:ctrlPr>
                        </m:sSupPr>
                        <m:e>
                          <m:r>
                            <a:rPr lang="en-US" i="1">
                              <a:latin typeface="Cambria Math"/>
                            </a:rPr>
                            <m:t>𝑀</m:t>
                          </m:r>
                        </m:e>
                        <m:sup>
                          <m:r>
                            <a:rPr lang="en-US" i="1">
                              <a:latin typeface="Cambria Math"/>
                            </a:rPr>
                            <m:t>4</m:t>
                          </m:r>
                          <m:r>
                            <a:rPr lang="en-US" i="1">
                              <a:latin typeface="Cambria Math"/>
                            </a:rPr>
                            <m:t>+</m:t>
                          </m:r>
                        </m:sup>
                      </m:sSup>
                      <m:r>
                        <a:rPr lang="en-US" i="1">
                          <a:latin typeface="Cambria Math"/>
                        </a:rPr>
                        <m:t>=</m:t>
                      </m:r>
                      <m:r>
                        <a:rPr lang="en-US" i="1">
                          <a:latin typeface="Cambria Math"/>
                        </a:rPr>
                        <m:t>6</m:t>
                      </m:r>
                    </m:oMath>
                  </m:oMathPara>
                </a14:m>
                <a:endParaRPr lang="en-US" dirty="0"/>
              </a:p>
              <a:p>
                <a:r>
                  <a:rPr lang="fa-IR" dirty="0"/>
                  <a:t>در این سیستم اختلاف شعاع دو کاتیون زیاد است.</a:t>
                </a:r>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xfrm>
                <a:off x="685801" y="819150"/>
                <a:ext cx="7696200" cy="3962401"/>
              </a:xfrm>
              <a:blipFill rotWithShape="1">
                <a:blip r:embed="rId2"/>
                <a:stretch>
                  <a:fillRect t="-308"/>
                </a:stretch>
              </a:blipFill>
            </p:spPr>
            <p:txBody>
              <a:bodyPr/>
              <a:lstStyle/>
              <a:p>
                <a:r>
                  <a:rPr lang="fa-IR">
                    <a:noFill/>
                  </a:rPr>
                  <a:t> </a:t>
                </a:r>
              </a:p>
            </p:txBody>
          </p:sp>
        </mc:Fallback>
      </mc:AlternateContent>
    </p:spTree>
    <p:extLst>
      <p:ext uri="{BB962C8B-B14F-4D97-AF65-F5344CB8AC3E}">
        <p14:creationId xmlns:p14="http://schemas.microsoft.com/office/powerpoint/2010/main" val="11462326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fa-IR" dirty="0">
                <a:effectLst>
                  <a:outerShdw blurRad="38100" dist="38100" dir="2700000" algn="tl">
                    <a:srgbClr val="000000">
                      <a:alpha val="43137"/>
                    </a:srgbClr>
                  </a:outerShdw>
                </a:effectLst>
              </a:rPr>
              <a:t>قوانین فاجانز</a:t>
            </a:r>
            <a:r>
              <a:rPr lang="fa-IR" dirty="0" smtClean="0">
                <a:effectLst>
                  <a:outerShdw blurRad="38100" dist="38100" dir="2700000" algn="tl">
                    <a:srgbClr val="000000">
                      <a:alpha val="43137"/>
                    </a:srgbClr>
                  </a:outerShdw>
                </a:effectLst>
              </a:rPr>
              <a:t>:</a:t>
            </a:r>
            <a:endParaRPr lang="fa-IR" dirty="0">
              <a:effectLst>
                <a:outerShdw blurRad="38100" dist="38100" dir="2700000" algn="tl">
                  <a:srgbClr val="000000">
                    <a:alpha val="43137"/>
                  </a:srgbClr>
                </a:outerShdw>
              </a:effectLst>
            </a:endParaRPr>
          </a:p>
        </p:txBody>
      </p:sp>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normAutofit/>
              </a:bodyPr>
              <a:lstStyle/>
              <a:p>
                <a:pPr lvl="0" algn="just"/>
                <a:r>
                  <a:rPr lang="fa-IR" dirty="0" smtClean="0"/>
                  <a:t>کاتیون </a:t>
                </a:r>
                <a14:m>
                  <m:oMath xmlns:m="http://schemas.openxmlformats.org/officeDocument/2006/math">
                    <m:f>
                      <m:fPr>
                        <m:ctrlPr>
                          <a:rPr lang="en-US" i="1">
                            <a:latin typeface="Cambria Math" panose="02040503050406030204" pitchFamily="18" charset="0"/>
                          </a:rPr>
                        </m:ctrlPr>
                      </m:fPr>
                      <m:num>
                        <m:r>
                          <a:rPr lang="en-US" i="1">
                            <a:latin typeface="Cambria Math"/>
                          </a:rPr>
                          <m:t>𝑞</m:t>
                        </m:r>
                      </m:num>
                      <m:den>
                        <m:r>
                          <a:rPr lang="en-US" i="1">
                            <a:latin typeface="Cambria Math"/>
                          </a:rPr>
                          <m:t>𝑟</m:t>
                        </m:r>
                      </m:den>
                    </m:f>
                  </m:oMath>
                </a14:m>
                <a:r>
                  <a:rPr lang="fa-IR" dirty="0"/>
                  <a:t> رو به افزایش یعنی انیون مقابل خود را بهتر قطبیده می کند.</a:t>
                </a:r>
                <a:endParaRPr lang="en-US" dirty="0"/>
              </a:p>
              <a:p>
                <a:pPr lvl="0" algn="just"/>
                <a:r>
                  <a:rPr lang="fa-IR" dirty="0"/>
                  <a:t>انیون هرچه شعاع بزرگتر باشد یا بارمنفی بیشتری داشته باشد راحتر قطبیده مشود.</a:t>
                </a:r>
                <a:endParaRPr lang="en-US" dirty="0"/>
              </a:p>
              <a:p>
                <a:pPr lvl="0" algn="just"/>
                <a:r>
                  <a:rPr lang="fa-IR" dirty="0"/>
                  <a:t>یکی فلز واسطه و یکی فلز اصلی است .</a:t>
                </a:r>
                <a:endParaRPr lang="en-US" dirty="0"/>
              </a:p>
              <a:p>
                <a:pPr algn="just"/>
                <a:endParaRPr lang="en-US" dirty="0"/>
              </a:p>
              <a:p>
                <a:pPr lvl="0" algn="just"/>
                <a:r>
                  <a:rPr lang="fa-IR" dirty="0"/>
                  <a:t>خصلت کووالانسی برای شبه فلز بیشتز از گاز نجیب است.</a:t>
                </a:r>
                <a:endParaRPr lang="en-US" dirty="0"/>
              </a:p>
              <a:p>
                <a:pPr lvl="0" algn="just"/>
                <a:r>
                  <a:rPr lang="fa-IR" dirty="0"/>
                  <a:t>خصلت کوالانسی برای کاتیون هایی با ارایش شبه گاز نجیب </a:t>
                </a:r>
                <a14:m>
                  <m:oMath xmlns:m="http://schemas.openxmlformats.org/officeDocument/2006/math">
                    <m:d>
                      <m:dPr>
                        <m:ctrlPr>
                          <a:rPr lang="en-US" i="1">
                            <a:latin typeface="Cambria Math" panose="02040503050406030204" pitchFamily="18" charset="0"/>
                          </a:rPr>
                        </m:ctrlPr>
                      </m:dPr>
                      <m:e>
                        <m:r>
                          <a:rPr lang="en-US" i="1">
                            <a:latin typeface="Cambria Math"/>
                          </a:rPr>
                          <m:t>18</m:t>
                        </m:r>
                        <m:r>
                          <a:rPr lang="en-US" i="1">
                            <a:latin typeface="Cambria Math"/>
                          </a:rPr>
                          <m:t>𝑒</m:t>
                        </m:r>
                        <m:r>
                          <a:rPr lang="en-US" i="1">
                            <a:latin typeface="Cambria Math"/>
                          </a:rPr>
                          <m:t>=</m:t>
                        </m:r>
                        <m:r>
                          <a:rPr lang="en-US" i="1">
                            <a:latin typeface="Cambria Math"/>
                          </a:rPr>
                          <m:t>𝑛</m:t>
                        </m:r>
                        <m:sSup>
                          <m:sSupPr>
                            <m:ctrlPr>
                              <a:rPr lang="en-US" i="1">
                                <a:latin typeface="Cambria Math" panose="02040503050406030204" pitchFamily="18" charset="0"/>
                              </a:rPr>
                            </m:ctrlPr>
                          </m:sSupPr>
                          <m:e>
                            <m:r>
                              <a:rPr lang="en-US" i="1">
                                <a:latin typeface="Cambria Math"/>
                              </a:rPr>
                              <m:t>𝑠</m:t>
                            </m:r>
                          </m:e>
                          <m:sup>
                            <m:r>
                              <a:rPr lang="en-US" i="1">
                                <a:latin typeface="Cambria Math"/>
                              </a:rPr>
                              <m:t>2</m:t>
                            </m:r>
                          </m:sup>
                        </m:sSup>
                        <m:r>
                          <a:rPr lang="en-US" i="1">
                            <a:latin typeface="Cambria Math"/>
                          </a:rPr>
                          <m:t>𝑛</m:t>
                        </m:r>
                        <m:sSup>
                          <m:sSupPr>
                            <m:ctrlPr>
                              <a:rPr lang="en-US" i="1">
                                <a:latin typeface="Cambria Math" panose="02040503050406030204" pitchFamily="18" charset="0"/>
                              </a:rPr>
                            </m:ctrlPr>
                          </m:sSupPr>
                          <m:e>
                            <m:r>
                              <a:rPr lang="en-US" i="1">
                                <a:latin typeface="Cambria Math"/>
                              </a:rPr>
                              <m:t>𝑝</m:t>
                            </m:r>
                          </m:e>
                          <m:sup>
                            <m:r>
                              <a:rPr lang="en-US" i="1">
                                <a:latin typeface="Cambria Math"/>
                              </a:rPr>
                              <m:t>6</m:t>
                            </m:r>
                          </m:sup>
                        </m:sSup>
                        <m:r>
                          <a:rPr lang="en-US" i="1">
                            <a:latin typeface="Cambria Math"/>
                          </a:rPr>
                          <m:t>𝑛</m:t>
                        </m:r>
                        <m:sSup>
                          <m:sSupPr>
                            <m:ctrlPr>
                              <a:rPr lang="en-US" i="1">
                                <a:latin typeface="Cambria Math" panose="02040503050406030204" pitchFamily="18" charset="0"/>
                              </a:rPr>
                            </m:ctrlPr>
                          </m:sSupPr>
                          <m:e>
                            <m:r>
                              <a:rPr lang="en-US" i="1">
                                <a:latin typeface="Cambria Math"/>
                              </a:rPr>
                              <m:t>𝑑</m:t>
                            </m:r>
                          </m:e>
                          <m:sup>
                            <m:r>
                              <a:rPr lang="en-US" i="1">
                                <a:latin typeface="Cambria Math"/>
                              </a:rPr>
                              <m:t>10</m:t>
                            </m:r>
                          </m:sup>
                        </m:sSup>
                      </m:e>
                    </m:d>
                  </m:oMath>
                </a14:m>
                <a:r>
                  <a:rPr lang="fa-IR" dirty="0"/>
                  <a:t> در مقایسه با کاتیون هاییبا ارایش گاز نجیب</a:t>
                </a:r>
                <a14:m>
                  <m:oMath xmlns:m="http://schemas.openxmlformats.org/officeDocument/2006/math">
                    <m:d>
                      <m:dPr>
                        <m:ctrlPr>
                          <a:rPr lang="en-US" i="1">
                            <a:latin typeface="Cambria Math" panose="02040503050406030204" pitchFamily="18" charset="0"/>
                          </a:rPr>
                        </m:ctrlPr>
                      </m:dPr>
                      <m:e>
                        <m:r>
                          <a:rPr lang="en-US" i="1">
                            <a:latin typeface="Cambria Math"/>
                          </a:rPr>
                          <m:t>𝑛</m:t>
                        </m:r>
                        <m:sSup>
                          <m:sSupPr>
                            <m:ctrlPr>
                              <a:rPr lang="en-US" i="1">
                                <a:latin typeface="Cambria Math" panose="02040503050406030204" pitchFamily="18" charset="0"/>
                              </a:rPr>
                            </m:ctrlPr>
                          </m:sSupPr>
                          <m:e>
                            <m:r>
                              <a:rPr lang="en-US" i="1">
                                <a:latin typeface="Cambria Math"/>
                              </a:rPr>
                              <m:t>𝑠</m:t>
                            </m:r>
                          </m:e>
                          <m:sup>
                            <m:r>
                              <a:rPr lang="en-US" i="1">
                                <a:latin typeface="Cambria Math"/>
                              </a:rPr>
                              <m:t>2</m:t>
                            </m:r>
                          </m:sup>
                        </m:sSup>
                        <m:r>
                          <a:rPr lang="en-US" i="1">
                            <a:latin typeface="Cambria Math"/>
                          </a:rPr>
                          <m:t>𝑛</m:t>
                        </m:r>
                        <m:sSup>
                          <m:sSupPr>
                            <m:ctrlPr>
                              <a:rPr lang="en-US" i="1">
                                <a:latin typeface="Cambria Math" panose="02040503050406030204" pitchFamily="18" charset="0"/>
                              </a:rPr>
                            </m:ctrlPr>
                          </m:sSupPr>
                          <m:e>
                            <m:r>
                              <a:rPr lang="en-US" i="1">
                                <a:latin typeface="Cambria Math"/>
                              </a:rPr>
                              <m:t>𝑝</m:t>
                            </m:r>
                          </m:e>
                          <m:sup>
                            <m:r>
                              <a:rPr lang="en-US" i="1">
                                <a:latin typeface="Cambria Math"/>
                              </a:rPr>
                              <m:t>6</m:t>
                            </m:r>
                          </m:sup>
                        </m:sSup>
                        <m:r>
                          <a:rPr lang="en-US" i="1">
                            <a:latin typeface="Cambria Math"/>
                          </a:rPr>
                          <m:t>=</m:t>
                        </m:r>
                        <m:r>
                          <a:rPr lang="en-US" i="1">
                            <a:latin typeface="Cambria Math"/>
                          </a:rPr>
                          <m:t>8</m:t>
                        </m:r>
                        <m:r>
                          <a:rPr lang="en-US" i="1">
                            <a:latin typeface="Cambria Math"/>
                          </a:rPr>
                          <m:t>𝑒</m:t>
                        </m:r>
                      </m:e>
                    </m:d>
                  </m:oMath>
                </a14:m>
                <a:r>
                  <a:rPr lang="fa-IR" dirty="0"/>
                  <a:t> با شعاع نسبتا برابر بیشتر خواهد بود زیرا کاتیون هایی با ارایش شبیه گاز نجیب واپیچش بیشتری نسبت به کاتیون هایی با ارایش گاز نجیب خواهند داشت.</a:t>
                </a:r>
                <a:endParaRPr lang="en-US" dirty="0"/>
              </a:p>
              <a:p>
                <a:pPr algn="just"/>
                <a:r>
                  <a:rPr lang="fa-IR" dirty="0" smtClean="0"/>
                  <a:t>نکته</a:t>
                </a:r>
                <a:r>
                  <a:rPr lang="fa-IR" dirty="0"/>
                  <a:t>: در این 2 دسته هر چه بار موثر هسته یشتر باشد قدرت قطبی کنندگی افزایش می یابد از انجا که بار موثر هسته در کاتیون هایی با ارایش شبه گاز نجیب بیشتر از حالت اکتت می باشد لذا خصلت کووالانسی در انها نیز افزایش می یابد</a:t>
                </a:r>
                <a:r>
                  <a:rPr lang="fa-IR" dirty="0" smtClean="0"/>
                  <a:t>.</a:t>
                </a:r>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rotWithShape="1">
                <a:blip r:embed="rId2"/>
                <a:stretch>
                  <a:fillRect l="-1109" b="-1779"/>
                </a:stretch>
              </a:blipFill>
            </p:spPr>
            <p:txBody>
              <a:bodyPr/>
              <a:lstStyle/>
              <a:p>
                <a:r>
                  <a:rPr lang="fa-IR">
                    <a:noFill/>
                  </a:rPr>
                  <a:t> </a:t>
                </a:r>
              </a:p>
            </p:txBody>
          </p:sp>
        </mc:Fallback>
      </mc:AlternateContent>
    </p:spTree>
    <p:extLst>
      <p:ext uri="{BB962C8B-B14F-4D97-AF65-F5344CB8AC3E}">
        <p14:creationId xmlns:p14="http://schemas.microsoft.com/office/powerpoint/2010/main" val="160263831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fa-IR" dirty="0"/>
              <a:t>محاسبه انرژی شبکه</a:t>
            </a:r>
            <a:r>
              <a:rPr lang="fa-IR" dirty="0" smtClean="0"/>
              <a:t>:</a:t>
            </a:r>
            <a:endParaRPr lang="fa-IR" dirty="0"/>
          </a:p>
        </p:txBody>
      </p:sp>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normAutofit lnSpcReduction="10000"/>
              </a:bodyPr>
              <a:lstStyle/>
              <a:p>
                <a:pPr marL="342900" lvl="0" indent="-342900">
                  <a:buFont typeface="+mj-lt"/>
                  <a:buAutoNum type="arabicPeriod"/>
                </a:pPr>
                <a:r>
                  <a:rPr lang="fa-IR" dirty="0" smtClean="0"/>
                  <a:t>سیکل برزن- هابر</a:t>
                </a:r>
                <a:endParaRPr lang="en-US" dirty="0"/>
              </a:p>
              <a:p>
                <a:pPr marL="0" indent="0">
                  <a:buNone/>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a:rPr>
                            <m:t>𝑁𝑎</m:t>
                          </m:r>
                        </m:e>
                        <m:sub>
                          <m:r>
                            <a:rPr lang="en-US" i="1">
                              <a:latin typeface="Cambria Math"/>
                            </a:rPr>
                            <m:t>(</m:t>
                          </m:r>
                          <m:r>
                            <a:rPr lang="en-US" i="1">
                              <a:latin typeface="Cambria Math"/>
                            </a:rPr>
                            <m:t>𝑠</m:t>
                          </m:r>
                          <m:r>
                            <a:rPr lang="en-US" i="1">
                              <a:latin typeface="Cambria Math"/>
                            </a:rPr>
                            <m:t>)</m:t>
                          </m:r>
                        </m:sub>
                      </m:sSub>
                      <m:r>
                        <a:rPr lang="en-US" i="1">
                          <a:latin typeface="Cambria Math"/>
                        </a:rPr>
                        <m:t>+</m:t>
                      </m:r>
                      <m:f>
                        <m:fPr>
                          <m:ctrlPr>
                            <a:rPr lang="en-US" i="1">
                              <a:latin typeface="Cambria Math" panose="02040503050406030204" pitchFamily="18" charset="0"/>
                            </a:rPr>
                          </m:ctrlPr>
                        </m:fPr>
                        <m:num>
                          <m:r>
                            <a:rPr lang="en-US" i="1">
                              <a:latin typeface="Cambria Math"/>
                            </a:rPr>
                            <m:t>1</m:t>
                          </m:r>
                        </m:num>
                        <m:den>
                          <m:r>
                            <a:rPr lang="en-US" i="1">
                              <a:latin typeface="Cambria Math"/>
                            </a:rPr>
                            <m:t>2</m:t>
                          </m:r>
                        </m:den>
                      </m:f>
                      <m:sSub>
                        <m:sSubPr>
                          <m:ctrlPr>
                            <a:rPr lang="en-US" i="1">
                              <a:latin typeface="Cambria Math" panose="02040503050406030204" pitchFamily="18" charset="0"/>
                            </a:rPr>
                          </m:ctrlPr>
                        </m:sSubPr>
                        <m:e>
                          <m:r>
                            <a:rPr lang="en-US" i="1">
                              <a:latin typeface="Cambria Math"/>
                            </a:rPr>
                            <m:t>𝑐𝑙</m:t>
                          </m:r>
                        </m:e>
                        <m:sub>
                          <m:r>
                            <a:rPr lang="en-US" i="1">
                              <a:latin typeface="Cambria Math"/>
                            </a:rPr>
                            <m:t>2</m:t>
                          </m:r>
                        </m:sub>
                      </m:sSub>
                      <m:r>
                        <a:rPr lang="en-US" i="1">
                          <a:latin typeface="Cambria Math"/>
                        </a:rPr>
                        <m:t>→</m:t>
                      </m:r>
                      <m:sSub>
                        <m:sSubPr>
                          <m:ctrlPr>
                            <a:rPr lang="en-US" i="1">
                              <a:latin typeface="Cambria Math" panose="02040503050406030204" pitchFamily="18" charset="0"/>
                            </a:rPr>
                          </m:ctrlPr>
                        </m:sSubPr>
                        <m:e>
                          <m:r>
                            <a:rPr lang="en-US" i="1">
                              <a:latin typeface="Cambria Math"/>
                            </a:rPr>
                            <m:t>𝑁𝑎𝑐𝑙</m:t>
                          </m:r>
                        </m:e>
                        <m:sub>
                          <m:r>
                            <a:rPr lang="en-US" i="1">
                              <a:latin typeface="Cambria Math"/>
                            </a:rPr>
                            <m:t>(</m:t>
                          </m:r>
                          <m:r>
                            <a:rPr lang="en-US" i="1">
                              <a:latin typeface="Cambria Math"/>
                            </a:rPr>
                            <m:t>𝑔</m:t>
                          </m:r>
                          <m:r>
                            <a:rPr lang="en-US" i="1">
                              <a:latin typeface="Cambria Math"/>
                            </a:rPr>
                            <m:t>)</m:t>
                          </m:r>
                        </m:sub>
                      </m:sSub>
                    </m:oMath>
                  </m:oMathPara>
                </a14:m>
                <a:endParaRPr lang="en-US" dirty="0"/>
              </a:p>
              <a:p>
                <a:pPr marL="0" indent="0">
                  <a:buNone/>
                </a:pPr>
                <a14:m>
                  <m:oMathPara xmlns:m="http://schemas.openxmlformats.org/officeDocument/2006/math">
                    <m:oMathParaPr>
                      <m:jc m:val="centerGroup"/>
                    </m:oMathParaPr>
                    <m:oMath xmlns:m="http://schemas.openxmlformats.org/officeDocument/2006/math">
                      <m:r>
                        <a:rPr lang="fa-IR">
                          <a:latin typeface="Cambria Math"/>
                        </a:rPr>
                        <m:t>∆</m:t>
                      </m:r>
                      <m:r>
                        <a:rPr lang="en-US" i="1">
                          <a:latin typeface="Cambria Math"/>
                        </a:rPr>
                        <m:t>𝐻</m:t>
                      </m:r>
                      <m:r>
                        <a:rPr lang="en-US" i="1">
                          <a:latin typeface="Cambria Math"/>
                        </a:rPr>
                        <m:t> (</m:t>
                      </m:r>
                      <m:r>
                        <a:rPr lang="en-US" i="1">
                          <a:latin typeface="Cambria Math"/>
                        </a:rPr>
                        <m:t>𝑎𝑡𝑚</m:t>
                      </m:r>
                      <m:r>
                        <a:rPr lang="en-US" i="1">
                          <a:latin typeface="Cambria Math"/>
                        </a:rPr>
                        <m:t>)→</m:t>
                      </m:r>
                      <m:sSub>
                        <m:sSubPr>
                          <m:ctrlPr>
                            <a:rPr lang="en-US" i="1">
                              <a:latin typeface="Cambria Math" panose="02040503050406030204" pitchFamily="18" charset="0"/>
                            </a:rPr>
                          </m:ctrlPr>
                        </m:sSubPr>
                        <m:e>
                          <m:r>
                            <a:rPr lang="en-US" i="1">
                              <a:latin typeface="Cambria Math"/>
                            </a:rPr>
                            <m:t>𝑁𝑎</m:t>
                          </m:r>
                        </m:e>
                        <m:sub>
                          <m:r>
                            <a:rPr lang="en-US" i="1">
                              <a:latin typeface="Cambria Math"/>
                            </a:rPr>
                            <m:t>(</m:t>
                          </m:r>
                          <m:r>
                            <a:rPr lang="en-US" i="1">
                              <a:latin typeface="Cambria Math"/>
                            </a:rPr>
                            <m:t>𝑔</m:t>
                          </m:r>
                          <m:r>
                            <a:rPr lang="en-US" i="1">
                              <a:latin typeface="Cambria Math"/>
                            </a:rPr>
                            <m:t>)</m:t>
                          </m:r>
                        </m:sub>
                      </m:sSub>
                    </m:oMath>
                  </m:oMathPara>
                </a14:m>
                <a:endParaRPr lang="en-US" dirty="0"/>
              </a:p>
              <a:p>
                <a:pPr marL="0" indent="0" algn="ctr">
                  <a:buNone/>
                </a:pPr>
                <a14:m>
                  <m:oMath xmlns:m="http://schemas.openxmlformats.org/officeDocument/2006/math">
                    <m:r>
                      <a:rPr lang="fa-IR">
                        <a:latin typeface="Cambria Math"/>
                      </a:rPr>
                      <m:t>∆</m:t>
                    </m:r>
                    <m:r>
                      <a:rPr lang="en-US" i="1">
                        <a:latin typeface="Cambria Math"/>
                      </a:rPr>
                      <m:t>𝐻𝑓</m:t>
                    </m:r>
                    <m:r>
                      <a:rPr lang="en-US" i="1">
                        <a:latin typeface="Cambria Math"/>
                      </a:rPr>
                      <m:t>=∆</m:t>
                    </m:r>
                    <m:r>
                      <a:rPr lang="en-US" i="1">
                        <a:latin typeface="Cambria Math"/>
                      </a:rPr>
                      <m:t>𝐻</m:t>
                    </m:r>
                    <m:r>
                      <a:rPr lang="en-US" b="0" i="0" smtClean="0">
                        <a:latin typeface="Cambria Math"/>
                      </a:rPr>
                      <m:t> </m:t>
                    </m:r>
                  </m:oMath>
                </a14:m>
                <a:r>
                  <a:rPr lang="fa-IR" dirty="0" smtClean="0"/>
                  <a:t>مجموع تمام مراحل مختلف</a:t>
                </a:r>
                <a:endParaRPr lang="en-US" dirty="0"/>
              </a:p>
              <a:p>
                <a:pPr marL="0" indent="0">
                  <a:buNone/>
                </a:pPr>
                <a:endParaRPr lang="fa-IR" dirty="0" smtClean="0"/>
              </a:p>
              <a:p>
                <a:pPr marL="0" indent="0">
                  <a:buNone/>
                </a:pPr>
                <a:endParaRPr lang="fa-IR" dirty="0"/>
              </a:p>
              <a:p>
                <a:pPr marL="0" indent="0">
                  <a:buNone/>
                </a:pPr>
                <a:endParaRPr lang="fa-IR" dirty="0" smtClean="0"/>
              </a:p>
              <a:p>
                <a:pPr marL="0" indent="0">
                  <a:buNone/>
                </a:pPr>
                <a:endParaRPr lang="fa-IR" dirty="0"/>
              </a:p>
              <a:p>
                <a:pPr marL="0" indent="0">
                  <a:buNone/>
                </a:pPr>
                <a:endParaRPr lang="fa-IR" dirty="0" smtClean="0"/>
              </a:p>
              <a:p>
                <a:pPr marL="0" indent="0" algn="l" rtl="0">
                  <a:buNone/>
                </a:pPr>
                <a14:m>
                  <m:oMathPara xmlns:m="http://schemas.openxmlformats.org/officeDocument/2006/math">
                    <m:oMathParaPr>
                      <m:jc m:val="left"/>
                    </m:oMathParaPr>
                    <m:oMath xmlns:m="http://schemas.openxmlformats.org/officeDocument/2006/math">
                      <m:r>
                        <a:rPr lang="en-US" b="0" i="1" smtClean="0">
                          <a:latin typeface="Cambria Math"/>
                        </a:rPr>
                        <m:t>𝑁𝑎</m:t>
                      </m:r>
                      <m:d>
                        <m:dPr>
                          <m:ctrlPr>
                            <a:rPr lang="en-US" b="0" i="1" smtClean="0">
                              <a:latin typeface="Cambria Math" panose="02040503050406030204" pitchFamily="18" charset="0"/>
                            </a:rPr>
                          </m:ctrlPr>
                        </m:dPr>
                        <m:e>
                          <m:r>
                            <a:rPr lang="en-US" b="0" i="1" smtClean="0">
                              <a:latin typeface="Cambria Math"/>
                            </a:rPr>
                            <m:t>𝑠</m:t>
                          </m:r>
                        </m:e>
                      </m:d>
                      <m:r>
                        <a:rPr lang="en-US" b="0" i="1" smtClean="0">
                          <a:latin typeface="Cambria Math"/>
                          <a:ea typeface="Cambria Math"/>
                        </a:rPr>
                        <m:t>→</m:t>
                      </m:r>
                      <m:r>
                        <a:rPr lang="en-US" b="0" i="1" smtClean="0">
                          <a:latin typeface="Cambria Math"/>
                          <a:ea typeface="Cambria Math"/>
                        </a:rPr>
                        <m:t>𝑁𝑎</m:t>
                      </m:r>
                      <m:d>
                        <m:dPr>
                          <m:ctrlPr>
                            <a:rPr lang="en-US" b="0" i="1" smtClean="0">
                              <a:latin typeface="Cambria Math" panose="02040503050406030204" pitchFamily="18" charset="0"/>
                              <a:ea typeface="Cambria Math"/>
                            </a:rPr>
                          </m:ctrlPr>
                        </m:dPr>
                        <m:e>
                          <m:r>
                            <a:rPr lang="en-US" b="0" i="1" smtClean="0">
                              <a:latin typeface="Cambria Math"/>
                              <a:ea typeface="Cambria Math"/>
                            </a:rPr>
                            <m:t>𝑔</m:t>
                          </m:r>
                        </m:e>
                      </m:d>
                      <m:r>
                        <a:rPr lang="en-US" b="0" i="1" smtClean="0">
                          <a:latin typeface="Cambria Math"/>
                          <a:ea typeface="Cambria Math"/>
                        </a:rPr>
                        <m:t>                  ∆</m:t>
                      </m:r>
                      <m:sSub>
                        <m:sSubPr>
                          <m:ctrlPr>
                            <a:rPr lang="en-US" b="0" i="1" smtClean="0">
                              <a:latin typeface="Cambria Math" panose="02040503050406030204" pitchFamily="18" charset="0"/>
                              <a:ea typeface="Cambria Math"/>
                            </a:rPr>
                          </m:ctrlPr>
                        </m:sSubPr>
                        <m:e>
                          <m:r>
                            <a:rPr lang="en-US" b="0" i="1" smtClean="0">
                              <a:latin typeface="Cambria Math"/>
                              <a:ea typeface="Cambria Math"/>
                            </a:rPr>
                            <m:t>𝐻</m:t>
                          </m:r>
                        </m:e>
                        <m:sub>
                          <m:r>
                            <a:rPr lang="en-US" b="0" i="1" smtClean="0">
                              <a:latin typeface="Cambria Math"/>
                              <a:ea typeface="Cambria Math"/>
                            </a:rPr>
                            <m:t>𝐴𝑡𝑜𝑚</m:t>
                          </m:r>
                        </m:sub>
                      </m:sSub>
                      <m:r>
                        <a:rPr lang="en-US" b="0" i="1" smtClean="0">
                          <a:latin typeface="Cambria Math"/>
                          <a:ea typeface="Cambria Math"/>
                        </a:rPr>
                        <m:t>=</m:t>
                      </m:r>
                      <m:f>
                        <m:fPr>
                          <m:ctrlPr>
                            <a:rPr lang="en-US" b="0" i="1" smtClean="0">
                              <a:latin typeface="Cambria Math" panose="02040503050406030204" pitchFamily="18" charset="0"/>
                              <a:ea typeface="Cambria Math"/>
                            </a:rPr>
                          </m:ctrlPr>
                        </m:fPr>
                        <m:num>
                          <m:r>
                            <a:rPr lang="en-US" b="0" i="1" smtClean="0">
                              <a:latin typeface="Cambria Math"/>
                              <a:ea typeface="Cambria Math"/>
                            </a:rPr>
                            <m:t>108</m:t>
                          </m:r>
                        </m:num>
                        <m:den>
                          <m:r>
                            <a:rPr lang="en-US" b="0" i="1" smtClean="0">
                              <a:latin typeface="Cambria Math"/>
                              <a:ea typeface="Cambria Math"/>
                            </a:rPr>
                            <m:t>4</m:t>
                          </m:r>
                          <m:f>
                            <m:fPr>
                              <m:type m:val="skw"/>
                              <m:ctrlPr>
                                <a:rPr lang="en-US" b="0" i="1" smtClean="0">
                                  <a:latin typeface="Cambria Math" panose="02040503050406030204" pitchFamily="18" charset="0"/>
                                  <a:ea typeface="Cambria Math"/>
                                </a:rPr>
                              </m:ctrlPr>
                            </m:fPr>
                            <m:num>
                              <m:r>
                                <a:rPr lang="en-US" b="0" i="1" smtClean="0">
                                  <a:latin typeface="Cambria Math"/>
                                  <a:ea typeface="Cambria Math"/>
                                </a:rPr>
                                <m:t>𝑗</m:t>
                              </m:r>
                            </m:num>
                            <m:den>
                              <m:r>
                                <a:rPr lang="en-US" b="0" i="1" smtClean="0">
                                  <a:latin typeface="Cambria Math"/>
                                  <a:ea typeface="Cambria Math"/>
                                </a:rPr>
                                <m:t>𝑚𝑜𝑙</m:t>
                              </m:r>
                            </m:den>
                          </m:f>
                        </m:den>
                      </m:f>
                    </m:oMath>
                  </m:oMathPara>
                </a14:m>
                <a:endParaRPr lang="fa-IR"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rotWithShape="1">
                <a:blip r:embed="rId2"/>
                <a:stretch>
                  <a:fillRect r="-421"/>
                </a:stretch>
              </a:blipFill>
            </p:spPr>
            <p:txBody>
              <a:bodyPr/>
              <a:lstStyle/>
              <a:p>
                <a:r>
                  <a:rPr lang="fa-IR">
                    <a:noFill/>
                  </a:rPr>
                  <a:t> </a:t>
                </a:r>
              </a:p>
            </p:txBody>
          </p:sp>
        </mc:Fallback>
      </mc:AlternateContent>
      <p:grpSp>
        <p:nvGrpSpPr>
          <p:cNvPr id="12" name="Group 11"/>
          <p:cNvGrpSpPr/>
          <p:nvPr/>
        </p:nvGrpSpPr>
        <p:grpSpPr>
          <a:xfrm>
            <a:off x="381000" y="2267196"/>
            <a:ext cx="4419600" cy="1675908"/>
            <a:chOff x="685800" y="2647950"/>
            <a:chExt cx="4419600" cy="1675908"/>
          </a:xfrm>
        </p:grpSpPr>
        <mc:AlternateContent xmlns:mc="http://schemas.openxmlformats.org/markup-compatibility/2006" xmlns:a14="http://schemas.microsoft.com/office/drawing/2010/main">
          <mc:Choice Requires="a14">
            <p:sp>
              <p:nvSpPr>
                <p:cNvPr id="4" name="TextBox 3"/>
                <p:cNvSpPr txBox="1"/>
                <p:nvPr/>
              </p:nvSpPr>
              <p:spPr>
                <a:xfrm>
                  <a:off x="685800" y="2647950"/>
                  <a:ext cx="4419600" cy="1675908"/>
                </a:xfrm>
                <a:prstGeom prst="rect">
                  <a:avLst/>
                </a:prstGeom>
                <a:noFill/>
              </p:spPr>
              <p:txBody>
                <a:bodyPr wrap="square" rtlCol="1">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𝑁𝑎</m:t>
                        </m:r>
                        <m:d>
                          <m:dPr>
                            <m:ctrlPr>
                              <a:rPr lang="en-US" b="0" i="1" smtClean="0">
                                <a:latin typeface="Cambria Math" panose="02040503050406030204" pitchFamily="18" charset="0"/>
                              </a:rPr>
                            </m:ctrlPr>
                          </m:dPr>
                          <m:e>
                            <m:r>
                              <a:rPr lang="en-US" b="0" i="1" smtClean="0">
                                <a:latin typeface="Cambria Math"/>
                              </a:rPr>
                              <m:t>𝑠</m:t>
                            </m:r>
                          </m:e>
                        </m:d>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𝐶</m:t>
                        </m:r>
                        <m:sSub>
                          <m:sSubPr>
                            <m:ctrlPr>
                              <a:rPr lang="en-US" b="0" i="1" smtClean="0">
                                <a:latin typeface="Cambria Math" panose="02040503050406030204" pitchFamily="18" charset="0"/>
                              </a:rPr>
                            </m:ctrlPr>
                          </m:sSubPr>
                          <m:e>
                            <m:r>
                              <a:rPr lang="en-US" b="0" i="1" smtClean="0">
                                <a:latin typeface="Cambria Math"/>
                              </a:rPr>
                              <m:t>𝑙</m:t>
                            </m:r>
                          </m:e>
                          <m:sub>
                            <m:r>
                              <a:rPr lang="en-US" b="0" i="1" smtClean="0">
                                <a:latin typeface="Cambria Math"/>
                              </a:rPr>
                              <m:t>2</m:t>
                            </m:r>
                          </m:sub>
                        </m:sSub>
                        <m:d>
                          <m:dPr>
                            <m:ctrlPr>
                              <a:rPr lang="en-US" b="0" i="1" smtClean="0">
                                <a:latin typeface="Cambria Math" panose="02040503050406030204" pitchFamily="18" charset="0"/>
                              </a:rPr>
                            </m:ctrlPr>
                          </m:dPr>
                          <m:e>
                            <m:r>
                              <a:rPr lang="en-US" b="0" i="1" smtClean="0">
                                <a:latin typeface="Cambria Math"/>
                              </a:rPr>
                              <m:t>𝑔</m:t>
                            </m:r>
                          </m:e>
                        </m:d>
                        <m:groupChr>
                          <m:groupChrPr>
                            <m:chr m:val="→"/>
                            <m:vertJc m:val="bot"/>
                            <m:ctrlPr>
                              <a:rPr lang="en-US" b="0" i="1" smtClean="0">
                                <a:latin typeface="Cambria Math" panose="02040503050406030204" pitchFamily="18" charset="0"/>
                              </a:rPr>
                            </m:ctrlPr>
                          </m:groupChrPr>
                          <m:e>
                            <m:r>
                              <m:rPr>
                                <m:brk m:alnAt="2"/>
                              </m:rPr>
                              <a:rPr lang="en-US" b="0" i="1" smtClean="0">
                                <a:latin typeface="Cambria Math"/>
                                <a:ea typeface="Cambria Math"/>
                              </a:rPr>
                              <m:t>∆</m:t>
                            </m:r>
                            <m:r>
                              <a:rPr lang="en-US" b="0" i="1" smtClean="0">
                                <a:latin typeface="Cambria Math"/>
                                <a:ea typeface="Cambria Math"/>
                              </a:rPr>
                              <m:t>𝐻𝑓</m:t>
                            </m:r>
                          </m:e>
                        </m:groupChr>
                        <m:r>
                          <a:rPr lang="en-US" b="0" i="1" smtClean="0">
                            <a:latin typeface="Cambria Math"/>
                          </a:rPr>
                          <m:t>𝑁𝑎𝐶𝑙</m:t>
                        </m:r>
                        <m:d>
                          <m:dPr>
                            <m:ctrlPr>
                              <a:rPr lang="en-US" b="0" i="1" smtClean="0">
                                <a:latin typeface="Cambria Math" panose="02040503050406030204" pitchFamily="18" charset="0"/>
                              </a:rPr>
                            </m:ctrlPr>
                          </m:dPr>
                          <m:e>
                            <m:r>
                              <a:rPr lang="en-US" b="0" i="1" smtClean="0">
                                <a:latin typeface="Cambria Math"/>
                              </a:rPr>
                              <m:t>𝑔</m:t>
                            </m:r>
                          </m:e>
                        </m:d>
                      </m:oMath>
                    </m:oMathPara>
                  </a14:m>
                  <a:endParaRPr lang="en-US" b="0" dirty="0" smtClean="0"/>
                </a:p>
                <a:p>
                  <a:pPr/>
                  <a14:m>
                    <m:oMathPara xmlns:m="http://schemas.openxmlformats.org/officeDocument/2006/math">
                      <m:oMathParaPr>
                        <m:jc m:val="centerGroup"/>
                      </m:oMathParaPr>
                      <m:oMath xmlns:m="http://schemas.openxmlformats.org/officeDocument/2006/math">
                        <m:r>
                          <m:rPr>
                            <m:nor/>
                          </m:rPr>
                          <a:rPr lang="en-US" dirty="0"/>
                          <m:t>Cl</m:t>
                        </m:r>
                        <m:r>
                          <m:rPr>
                            <m:nor/>
                          </m:rPr>
                          <a:rPr lang="en-US" dirty="0"/>
                          <m:t>(</m:t>
                        </m:r>
                        <m:r>
                          <m:rPr>
                            <m:nor/>
                          </m:rPr>
                          <a:rPr lang="en-US" dirty="0"/>
                          <m:t>g</m:t>
                        </m:r>
                        <m:r>
                          <m:rPr>
                            <m:nor/>
                          </m:rPr>
                          <a:rPr lang="en-US" dirty="0"/>
                          <m:t>)</m:t>
                        </m:r>
                        <m:groupChr>
                          <m:groupChrPr>
                            <m:chr m:val="→"/>
                            <m:vertJc m:val="bot"/>
                            <m:ctrlPr>
                              <a:rPr lang="en-US" i="1" dirty="0" smtClean="0">
                                <a:latin typeface="Cambria Math" panose="02040503050406030204" pitchFamily="18" charset="0"/>
                              </a:rPr>
                            </m:ctrlPr>
                          </m:groupChrPr>
                          <m:e>
                            <m:r>
                              <m:rPr>
                                <m:brk m:alnAt="2"/>
                              </m:rPr>
                              <a:rPr lang="en-US" i="1" dirty="0" smtClean="0">
                                <a:latin typeface="Cambria Math"/>
                                <a:ea typeface="Cambria Math"/>
                              </a:rPr>
                              <m:t>∆</m:t>
                            </m:r>
                            <m:r>
                              <a:rPr lang="en-US" b="0" i="1" dirty="0" smtClean="0">
                                <a:latin typeface="Cambria Math"/>
                                <a:ea typeface="Cambria Math"/>
                              </a:rPr>
                              <m:t>𝐻𝐸</m:t>
                            </m:r>
                            <m:d>
                              <m:dPr>
                                <m:ctrlPr>
                                  <a:rPr lang="en-US" b="0" i="1" dirty="0" smtClean="0">
                                    <a:latin typeface="Cambria Math" panose="02040503050406030204" pitchFamily="18" charset="0"/>
                                    <a:ea typeface="Cambria Math"/>
                                  </a:rPr>
                                </m:ctrlPr>
                              </m:dPr>
                              <m:e>
                                <m:r>
                                  <m:rPr>
                                    <m:brk m:alnAt="2"/>
                                  </m:rPr>
                                  <a:rPr lang="en-US" b="0" i="1" dirty="0" smtClean="0">
                                    <a:latin typeface="Cambria Math"/>
                                    <a:ea typeface="Cambria Math"/>
                                  </a:rPr>
                                  <m:t>𝑎</m:t>
                                </m:r>
                              </m:e>
                            </m:d>
                          </m:e>
                        </m:groupChr>
                        <m:r>
                          <a:rPr lang="en-US" b="0" i="1" dirty="0" smtClean="0">
                            <a:latin typeface="Cambria Math"/>
                          </a:rPr>
                          <m:t>𝐶</m:t>
                        </m:r>
                        <m:sSup>
                          <m:sSupPr>
                            <m:ctrlPr>
                              <a:rPr lang="en-US" b="0" i="1" dirty="0" smtClean="0">
                                <a:latin typeface="Cambria Math" panose="02040503050406030204" pitchFamily="18" charset="0"/>
                              </a:rPr>
                            </m:ctrlPr>
                          </m:sSupPr>
                          <m:e>
                            <m:r>
                              <a:rPr lang="en-US" b="0" i="1" dirty="0" smtClean="0">
                                <a:latin typeface="Cambria Math"/>
                              </a:rPr>
                              <m:t>𝑙</m:t>
                            </m:r>
                          </m:e>
                          <m:sup>
                            <m:r>
                              <a:rPr lang="en-US" b="0" i="1" dirty="0" smtClean="0">
                                <a:latin typeface="Cambria Math"/>
                              </a:rPr>
                              <m:t>−</m:t>
                            </m:r>
                          </m:sup>
                        </m:sSup>
                        <m:d>
                          <m:dPr>
                            <m:ctrlPr>
                              <a:rPr lang="en-US" b="0" i="1" dirty="0" smtClean="0">
                                <a:latin typeface="Cambria Math" panose="02040503050406030204" pitchFamily="18" charset="0"/>
                              </a:rPr>
                            </m:ctrlPr>
                          </m:dPr>
                          <m:e>
                            <m:r>
                              <a:rPr lang="en-US" b="0" i="1" dirty="0" smtClean="0">
                                <a:latin typeface="Cambria Math"/>
                              </a:rPr>
                              <m:t>𝑔</m:t>
                            </m:r>
                          </m:e>
                        </m:d>
                      </m:oMath>
                    </m:oMathPara>
                  </a14:m>
                  <a:endParaRPr lang="en-US" b="0" dirty="0" smtClean="0"/>
                </a:p>
                <a:p>
                  <a:pPr/>
                  <a14:m>
                    <m:oMathPara xmlns:m="http://schemas.openxmlformats.org/officeDocument/2006/math">
                      <m:oMathParaPr>
                        <m:jc m:val="centerGroup"/>
                      </m:oMathParaPr>
                      <m:oMath xmlns:m="http://schemas.openxmlformats.org/officeDocument/2006/math">
                        <m:r>
                          <a:rPr lang="en-US" b="0" i="1" smtClean="0">
                            <a:latin typeface="Cambria Math"/>
                          </a:rPr>
                          <m:t>𝑁𝑎</m:t>
                        </m:r>
                        <m:d>
                          <m:dPr>
                            <m:ctrlPr>
                              <a:rPr lang="en-US" b="0" i="1" smtClean="0">
                                <a:latin typeface="Cambria Math" panose="02040503050406030204" pitchFamily="18" charset="0"/>
                              </a:rPr>
                            </m:ctrlPr>
                          </m:dPr>
                          <m:e>
                            <m:r>
                              <a:rPr lang="en-US" b="0" i="1" smtClean="0">
                                <a:latin typeface="Cambria Math"/>
                              </a:rPr>
                              <m:t>𝑔</m:t>
                            </m:r>
                          </m:e>
                        </m:d>
                        <m:groupChr>
                          <m:groupChrPr>
                            <m:chr m:val="→"/>
                            <m:vertJc m:val="bot"/>
                            <m:ctrlPr>
                              <a:rPr lang="en-US" b="0" i="1" smtClean="0">
                                <a:latin typeface="Cambria Math" panose="02040503050406030204" pitchFamily="18" charset="0"/>
                              </a:rPr>
                            </m:ctrlPr>
                          </m:groupChrPr>
                          <m:e>
                            <m:r>
                              <m:rPr>
                                <m:brk m:alnAt="2"/>
                              </m:rPr>
                              <a:rPr lang="en-US" b="0" i="1" smtClean="0">
                                <a:latin typeface="Cambria Math"/>
                                <a:ea typeface="Cambria Math"/>
                              </a:rPr>
                              <m:t>∆</m:t>
                            </m:r>
                            <m:r>
                              <a:rPr lang="en-US" b="0" i="1" smtClean="0">
                                <a:latin typeface="Cambria Math"/>
                                <a:ea typeface="Cambria Math"/>
                              </a:rPr>
                              <m:t>𝐻</m:t>
                            </m:r>
                            <m:sSub>
                              <m:sSubPr>
                                <m:ctrlPr>
                                  <a:rPr lang="en-US" b="0" i="1" smtClean="0">
                                    <a:latin typeface="Cambria Math" panose="02040503050406030204" pitchFamily="18" charset="0"/>
                                    <a:ea typeface="Cambria Math"/>
                                  </a:rPr>
                                </m:ctrlPr>
                              </m:sSubPr>
                              <m:e>
                                <m:r>
                                  <a:rPr lang="en-US" b="0" i="1" smtClean="0">
                                    <a:latin typeface="Cambria Math"/>
                                    <a:ea typeface="Cambria Math"/>
                                  </a:rPr>
                                  <m:t>𝐸</m:t>
                                </m:r>
                              </m:e>
                              <m:sub>
                                <m:r>
                                  <a:rPr lang="en-US" b="0" i="1" smtClean="0">
                                    <a:latin typeface="Cambria Math"/>
                                    <a:ea typeface="Cambria Math"/>
                                  </a:rPr>
                                  <m:t>𝐼𝑎</m:t>
                                </m:r>
                              </m:sub>
                            </m:sSub>
                          </m:e>
                        </m:groupChr>
                        <m:sSup>
                          <m:sSupPr>
                            <m:ctrlPr>
                              <a:rPr lang="en-US" b="0" i="1" smtClean="0">
                                <a:latin typeface="Cambria Math" panose="02040503050406030204" pitchFamily="18" charset="0"/>
                              </a:rPr>
                            </m:ctrlPr>
                          </m:sSupPr>
                          <m:e>
                            <m:r>
                              <a:rPr lang="en-US" b="0" i="1" smtClean="0">
                                <a:latin typeface="Cambria Math"/>
                              </a:rPr>
                              <m:t>𝑁𝑎</m:t>
                            </m:r>
                          </m:e>
                          <m:sup>
                            <m:r>
                              <a:rPr lang="en-US" b="0" i="1" smtClean="0">
                                <a:latin typeface="Cambria Math"/>
                              </a:rPr>
                              <m:t>+</m:t>
                            </m:r>
                          </m:sup>
                        </m:sSup>
                        <m:d>
                          <m:dPr>
                            <m:ctrlPr>
                              <a:rPr lang="en-US" b="0" i="1" smtClean="0">
                                <a:latin typeface="Cambria Math" panose="02040503050406030204" pitchFamily="18" charset="0"/>
                              </a:rPr>
                            </m:ctrlPr>
                          </m:dPr>
                          <m:e>
                            <m:r>
                              <a:rPr lang="en-US" b="0" i="1" smtClean="0">
                                <a:latin typeface="Cambria Math"/>
                              </a:rPr>
                              <m:t>𝑔</m:t>
                            </m:r>
                          </m:e>
                        </m:d>
                        <m:r>
                          <a:rPr lang="en-US" b="0" i="1" smtClean="0">
                            <a:latin typeface="Cambria Math"/>
                          </a:rPr>
                          <m:t>+</m:t>
                        </m:r>
                        <m:sSup>
                          <m:sSupPr>
                            <m:ctrlPr>
                              <a:rPr lang="en-US" b="0" i="1" smtClean="0">
                                <a:latin typeface="Cambria Math" panose="02040503050406030204" pitchFamily="18" charset="0"/>
                              </a:rPr>
                            </m:ctrlPr>
                          </m:sSupPr>
                          <m:e>
                            <m:r>
                              <a:rPr lang="en-US" b="0" i="1" smtClean="0">
                                <a:latin typeface="Cambria Math"/>
                              </a:rPr>
                              <m:t>𝑒</m:t>
                            </m:r>
                          </m:e>
                          <m:sup>
                            <m:r>
                              <a:rPr lang="en-US" b="0" i="1" smtClean="0">
                                <a:latin typeface="Cambria Math"/>
                              </a:rPr>
                              <m:t>−</m:t>
                            </m:r>
                          </m:sup>
                        </m:sSup>
                      </m:oMath>
                    </m:oMathPara>
                  </a14:m>
                  <a:endParaRPr lang="en-US" dirty="0"/>
                </a:p>
                <a:p>
                  <a:endParaRPr lang="en-US" b="0" dirty="0" smtClean="0"/>
                </a:p>
              </p:txBody>
            </p:sp>
          </mc:Choice>
          <mc:Fallback xmlns="">
            <p:sp>
              <p:nvSpPr>
                <p:cNvPr id="4" name="TextBox 3"/>
                <p:cNvSpPr txBox="1">
                  <a:spLocks noRot="1" noChangeAspect="1" noMove="1" noResize="1" noEditPoints="1" noAdjustHandles="1" noChangeArrowheads="1" noChangeShapeType="1" noTextEdit="1"/>
                </p:cNvSpPr>
                <p:nvPr/>
              </p:nvSpPr>
              <p:spPr>
                <a:xfrm>
                  <a:off x="685800" y="2647950"/>
                  <a:ext cx="4419600" cy="1675908"/>
                </a:xfrm>
                <a:prstGeom prst="rect">
                  <a:avLst/>
                </a:prstGeom>
                <a:blipFill rotWithShape="1">
                  <a:blip r:embed="rId3"/>
                  <a:stretch>
                    <a:fillRect/>
                  </a:stretch>
                </a:blipFill>
              </p:spPr>
              <p:txBody>
                <a:bodyPr/>
                <a:lstStyle/>
                <a:p>
                  <a:r>
                    <a:rPr lang="fa-IR">
                      <a:noFill/>
                    </a:rPr>
                    <a:t> </a:t>
                  </a:r>
                </a:p>
              </p:txBody>
            </p:sp>
          </mc:Fallback>
        </mc:AlternateContent>
        <p:cxnSp>
          <p:nvCxnSpPr>
            <p:cNvPr id="6" name="Straight Arrow Connector 5"/>
            <p:cNvCxnSpPr/>
            <p:nvPr/>
          </p:nvCxnSpPr>
          <p:spPr>
            <a:xfrm>
              <a:off x="2286000" y="3105150"/>
              <a:ext cx="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3505200" y="3105150"/>
              <a:ext cx="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1828800" y="3105150"/>
              <a:ext cx="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879015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fa-IR"/>
          </a:p>
        </p:txBody>
      </p:sp>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lstStyle/>
              <a:p>
                <a:pPr marL="0" indent="0" algn="l">
                  <a:buNone/>
                </a:pPr>
                <a14:m>
                  <m:oMathPara xmlns:m="http://schemas.openxmlformats.org/officeDocument/2006/math">
                    <m:oMathParaPr>
                      <m:jc m:val="centerGroup"/>
                    </m:oMathParaPr>
                    <m:oMath xmlns:m="http://schemas.openxmlformats.org/officeDocument/2006/math">
                      <m:r>
                        <a:rPr lang="en-US" b="0" i="1" smtClean="0">
                          <a:latin typeface="Cambria Math"/>
                        </a:rPr>
                        <m:t>𝑁𝑎</m:t>
                      </m:r>
                      <m:d>
                        <m:dPr>
                          <m:ctrlPr>
                            <a:rPr lang="en-US" b="0" i="1" smtClean="0">
                              <a:latin typeface="Cambria Math" panose="02040503050406030204" pitchFamily="18" charset="0"/>
                            </a:rPr>
                          </m:ctrlPr>
                        </m:dPr>
                        <m:e>
                          <m:r>
                            <a:rPr lang="en-US" b="0" i="1" smtClean="0">
                              <a:latin typeface="Cambria Math"/>
                            </a:rPr>
                            <m:t>𝑔</m:t>
                          </m:r>
                        </m:e>
                      </m:d>
                      <m:r>
                        <a:rPr lang="en-US" b="0" i="1" smtClean="0">
                          <a:latin typeface="Cambria Math"/>
                          <a:ea typeface="Cambria Math"/>
                        </a:rPr>
                        <m:t>→</m:t>
                      </m:r>
                      <m:sSup>
                        <m:sSupPr>
                          <m:ctrlPr>
                            <a:rPr lang="en-US" b="0" i="1" smtClean="0">
                              <a:latin typeface="Cambria Math" panose="02040503050406030204" pitchFamily="18" charset="0"/>
                              <a:ea typeface="Cambria Math"/>
                            </a:rPr>
                          </m:ctrlPr>
                        </m:sSupPr>
                        <m:e>
                          <m:r>
                            <a:rPr lang="en-US" b="0" i="1" smtClean="0">
                              <a:latin typeface="Cambria Math"/>
                              <a:ea typeface="Cambria Math"/>
                            </a:rPr>
                            <m:t>𝑁𝑎</m:t>
                          </m:r>
                        </m:e>
                        <m:sup>
                          <m:r>
                            <a:rPr lang="en-US" b="0" i="1" smtClean="0">
                              <a:latin typeface="Cambria Math"/>
                              <a:ea typeface="Cambria Math"/>
                            </a:rPr>
                            <m:t>+</m:t>
                          </m:r>
                        </m:sup>
                      </m:sSup>
                      <m:d>
                        <m:dPr>
                          <m:ctrlPr>
                            <a:rPr lang="en-US" b="0" i="1" smtClean="0">
                              <a:latin typeface="Cambria Math" panose="02040503050406030204" pitchFamily="18" charset="0"/>
                              <a:ea typeface="Cambria Math"/>
                            </a:rPr>
                          </m:ctrlPr>
                        </m:dPr>
                        <m:e>
                          <m:r>
                            <a:rPr lang="en-US" b="0" i="1" smtClean="0">
                              <a:latin typeface="Cambria Math"/>
                              <a:ea typeface="Cambria Math"/>
                            </a:rPr>
                            <m:t>𝑔</m:t>
                          </m:r>
                        </m:e>
                      </m:d>
                      <m:r>
                        <a:rPr lang="en-US" b="0" i="1" smtClean="0">
                          <a:latin typeface="Cambria Math"/>
                          <a:ea typeface="Cambria Math"/>
                        </a:rPr>
                        <m:t>+</m:t>
                      </m:r>
                      <m:sSup>
                        <m:sSupPr>
                          <m:ctrlPr>
                            <a:rPr lang="en-US" b="0" i="1" smtClean="0">
                              <a:latin typeface="Cambria Math" panose="02040503050406030204" pitchFamily="18" charset="0"/>
                              <a:ea typeface="Cambria Math"/>
                            </a:rPr>
                          </m:ctrlPr>
                        </m:sSupPr>
                        <m:e>
                          <m:r>
                            <a:rPr lang="en-US" b="0" i="1" smtClean="0">
                              <a:latin typeface="Cambria Math"/>
                              <a:ea typeface="Cambria Math"/>
                            </a:rPr>
                            <m:t>𝑒</m:t>
                          </m:r>
                        </m:e>
                        <m:sup>
                          <m:r>
                            <a:rPr lang="en-US" b="0" i="1" smtClean="0">
                              <a:latin typeface="Cambria Math"/>
                              <a:ea typeface="Cambria Math"/>
                            </a:rPr>
                            <m:t>−</m:t>
                          </m:r>
                        </m:sup>
                      </m:sSup>
                      <m:r>
                        <a:rPr lang="en-US" b="0" i="1" smtClean="0">
                          <a:latin typeface="Cambria Math"/>
                          <a:ea typeface="Cambria Math"/>
                        </a:rPr>
                        <m:t>             ∆</m:t>
                      </m:r>
                      <m:sSub>
                        <m:sSubPr>
                          <m:ctrlPr>
                            <a:rPr lang="en-US" b="0" i="1" smtClean="0">
                              <a:latin typeface="Cambria Math" panose="02040503050406030204" pitchFamily="18" charset="0"/>
                              <a:ea typeface="Cambria Math"/>
                            </a:rPr>
                          </m:ctrlPr>
                        </m:sSubPr>
                        <m:e>
                          <m:r>
                            <a:rPr lang="en-US" b="0" i="1" smtClean="0">
                              <a:latin typeface="Cambria Math"/>
                              <a:ea typeface="Cambria Math"/>
                            </a:rPr>
                            <m:t>𝐻</m:t>
                          </m:r>
                        </m:e>
                        <m:sub>
                          <m:r>
                            <a:rPr lang="en-US" b="0" i="1" smtClean="0">
                              <a:latin typeface="Cambria Math"/>
                              <a:ea typeface="Cambria Math"/>
                            </a:rPr>
                            <m:t>𝑖𝐸</m:t>
                          </m:r>
                        </m:sub>
                      </m:sSub>
                      <m:r>
                        <a:rPr lang="en-US" b="0" i="1" smtClean="0">
                          <a:latin typeface="Cambria Math"/>
                          <a:ea typeface="Cambria Math"/>
                        </a:rPr>
                        <m:t>=</m:t>
                      </m:r>
                      <m:r>
                        <a:rPr lang="en-US" b="0" i="1" smtClean="0">
                          <a:latin typeface="Cambria Math"/>
                          <a:ea typeface="Cambria Math"/>
                        </a:rPr>
                        <m:t>495</m:t>
                      </m:r>
                      <m:r>
                        <a:rPr lang="en-US" b="0" i="1" smtClean="0">
                          <a:latin typeface="Cambria Math"/>
                          <a:ea typeface="Cambria Math"/>
                        </a:rPr>
                        <m:t>/</m:t>
                      </m:r>
                      <m:r>
                        <a:rPr lang="en-US" b="0" i="1" smtClean="0">
                          <a:latin typeface="Cambria Math"/>
                          <a:ea typeface="Cambria Math"/>
                        </a:rPr>
                        <m:t>5</m:t>
                      </m:r>
                      <m:f>
                        <m:fPr>
                          <m:type m:val="skw"/>
                          <m:ctrlPr>
                            <a:rPr lang="en-US" b="0" i="1" smtClean="0">
                              <a:latin typeface="Cambria Math" panose="02040503050406030204" pitchFamily="18" charset="0"/>
                              <a:ea typeface="Cambria Math"/>
                            </a:rPr>
                          </m:ctrlPr>
                        </m:fPr>
                        <m:num>
                          <m:r>
                            <a:rPr lang="en-US" b="0" i="1" smtClean="0">
                              <a:latin typeface="Cambria Math"/>
                              <a:ea typeface="Cambria Math"/>
                            </a:rPr>
                            <m:t>𝑗</m:t>
                          </m:r>
                        </m:num>
                        <m:den>
                          <m:r>
                            <a:rPr lang="en-US" b="0" i="1" smtClean="0">
                              <a:latin typeface="Cambria Math"/>
                              <a:ea typeface="Cambria Math"/>
                            </a:rPr>
                            <m:t>𝑚𝑜𝑙</m:t>
                          </m:r>
                        </m:den>
                      </m:f>
                    </m:oMath>
                  </m:oMathPara>
                </a14:m>
                <a:endParaRPr lang="en-US" dirty="0" smtClean="0"/>
              </a:p>
              <a:p>
                <a:pPr marL="0" indent="0" algn="l">
                  <a:buNone/>
                </a:pPr>
                <a14:m>
                  <m:oMathPara xmlns:m="http://schemas.openxmlformats.org/officeDocument/2006/math">
                    <m:oMathParaPr>
                      <m:jc m:val="centerGroup"/>
                    </m:oMathParaPr>
                    <m:oMath xmlns:m="http://schemas.openxmlformats.org/officeDocument/2006/math">
                      <m:f>
                        <m:fPr>
                          <m:ctrlPr>
                            <a:rPr lang="fa-IR" i="1" smtClean="0">
                              <a:latin typeface="Cambria Math" panose="02040503050406030204" pitchFamily="18" charset="0"/>
                            </a:rPr>
                          </m:ctrlPr>
                        </m:fPr>
                        <m:num>
                          <m:r>
                            <a:rPr lang="fa-IR" b="0" i="1" smtClean="0">
                              <a:latin typeface="Cambria Math"/>
                            </a:rPr>
                            <m:t>1</m:t>
                          </m:r>
                        </m:num>
                        <m:den>
                          <m:r>
                            <a:rPr lang="fa-IR" b="0" i="1" smtClean="0">
                              <a:latin typeface="Cambria Math"/>
                            </a:rPr>
                            <m:t>2</m:t>
                          </m:r>
                        </m:den>
                      </m:f>
                      <m:r>
                        <a:rPr lang="en-US" b="0" i="1" smtClean="0">
                          <a:latin typeface="Cambria Math"/>
                        </a:rPr>
                        <m:t>𝐶</m:t>
                      </m:r>
                      <m:sSub>
                        <m:sSubPr>
                          <m:ctrlPr>
                            <a:rPr lang="en-US" b="0" i="1" smtClean="0">
                              <a:latin typeface="Cambria Math" panose="02040503050406030204" pitchFamily="18" charset="0"/>
                            </a:rPr>
                          </m:ctrlPr>
                        </m:sSubPr>
                        <m:e>
                          <m:r>
                            <a:rPr lang="en-US" b="0" i="1" smtClean="0">
                              <a:latin typeface="Cambria Math"/>
                            </a:rPr>
                            <m:t>𝑙</m:t>
                          </m:r>
                        </m:e>
                        <m:sub>
                          <m:r>
                            <a:rPr lang="en-US" b="0" i="1" smtClean="0">
                              <a:latin typeface="Cambria Math"/>
                            </a:rPr>
                            <m:t>2</m:t>
                          </m:r>
                        </m:sub>
                      </m:sSub>
                      <m:r>
                        <a:rPr lang="en-US" b="0" i="1" smtClean="0">
                          <a:latin typeface="Cambria Math"/>
                          <a:ea typeface="Cambria Math"/>
                        </a:rPr>
                        <m:t>→</m:t>
                      </m:r>
                      <m:r>
                        <a:rPr lang="en-US" b="0" i="1" smtClean="0">
                          <a:latin typeface="Cambria Math"/>
                          <a:ea typeface="Cambria Math"/>
                        </a:rPr>
                        <m:t>𝐶𝑙</m:t>
                      </m:r>
                      <m:d>
                        <m:dPr>
                          <m:ctrlPr>
                            <a:rPr lang="en-US" b="0" i="1" smtClean="0">
                              <a:latin typeface="Cambria Math" panose="02040503050406030204" pitchFamily="18" charset="0"/>
                              <a:ea typeface="Cambria Math"/>
                            </a:rPr>
                          </m:ctrlPr>
                        </m:dPr>
                        <m:e>
                          <m:r>
                            <a:rPr lang="en-US" b="0" i="1" smtClean="0">
                              <a:latin typeface="Cambria Math"/>
                              <a:ea typeface="Cambria Math"/>
                            </a:rPr>
                            <m:t>𝑔</m:t>
                          </m:r>
                        </m:e>
                      </m:d>
                      <m:r>
                        <a:rPr lang="en-US" b="0" i="1" smtClean="0">
                          <a:latin typeface="Cambria Math"/>
                          <a:ea typeface="Cambria Math"/>
                        </a:rPr>
                        <m:t>              ∆</m:t>
                      </m:r>
                      <m:sSub>
                        <m:sSubPr>
                          <m:ctrlPr>
                            <a:rPr lang="en-US" b="0" i="1" smtClean="0">
                              <a:latin typeface="Cambria Math" panose="02040503050406030204" pitchFamily="18" charset="0"/>
                              <a:ea typeface="Cambria Math"/>
                            </a:rPr>
                          </m:ctrlPr>
                        </m:sSubPr>
                        <m:e>
                          <m:r>
                            <a:rPr lang="en-US" b="0" i="1" smtClean="0">
                              <a:latin typeface="Cambria Math"/>
                              <a:ea typeface="Cambria Math"/>
                            </a:rPr>
                            <m:t>𝐻</m:t>
                          </m:r>
                        </m:e>
                        <m:sub>
                          <m:r>
                            <a:rPr lang="en-US" b="0" i="1" smtClean="0">
                              <a:latin typeface="Cambria Math"/>
                              <a:ea typeface="Cambria Math"/>
                            </a:rPr>
                            <m:t>𝐴</m:t>
                          </m:r>
                        </m:sub>
                      </m:sSub>
                      <m:r>
                        <a:rPr lang="en-US" b="0" i="1" smtClean="0">
                          <a:latin typeface="Cambria Math"/>
                          <a:ea typeface="Cambria Math"/>
                        </a:rPr>
                        <m:t>=</m:t>
                      </m:r>
                      <m:r>
                        <a:rPr lang="en-US" b="0" i="1" smtClean="0">
                          <a:latin typeface="Cambria Math"/>
                          <a:ea typeface="Cambria Math"/>
                        </a:rPr>
                        <m:t>120</m:t>
                      </m:r>
                      <m:r>
                        <a:rPr lang="en-US" b="0" i="1" smtClean="0">
                          <a:latin typeface="Cambria Math"/>
                          <a:ea typeface="Cambria Math"/>
                        </a:rPr>
                        <m:t>/</m:t>
                      </m:r>
                      <m:r>
                        <a:rPr lang="en-US" b="0" i="1" smtClean="0">
                          <a:latin typeface="Cambria Math"/>
                          <a:ea typeface="Cambria Math"/>
                        </a:rPr>
                        <m:t>9</m:t>
                      </m:r>
                      <m:f>
                        <m:fPr>
                          <m:type m:val="skw"/>
                          <m:ctrlPr>
                            <a:rPr lang="en-US" i="1">
                              <a:latin typeface="Cambria Math" panose="02040503050406030204" pitchFamily="18" charset="0"/>
                              <a:ea typeface="Cambria Math"/>
                            </a:rPr>
                          </m:ctrlPr>
                        </m:fPr>
                        <m:num>
                          <m:r>
                            <a:rPr lang="en-US" i="1">
                              <a:latin typeface="Cambria Math"/>
                              <a:ea typeface="Cambria Math"/>
                            </a:rPr>
                            <m:t>𝑗</m:t>
                          </m:r>
                        </m:num>
                        <m:den>
                          <m:r>
                            <a:rPr lang="en-US" i="1">
                              <a:latin typeface="Cambria Math"/>
                              <a:ea typeface="Cambria Math"/>
                            </a:rPr>
                            <m:t>𝑚𝑜𝑙</m:t>
                          </m:r>
                        </m:den>
                      </m:f>
                    </m:oMath>
                  </m:oMathPara>
                </a14:m>
                <a:endParaRPr lang="en-US" dirty="0" smtClean="0"/>
              </a:p>
              <a:p>
                <a:pPr marL="0" indent="0" algn="l">
                  <a:buNone/>
                </a:pPr>
                <a14:m>
                  <m:oMathPara xmlns:m="http://schemas.openxmlformats.org/officeDocument/2006/math">
                    <m:oMathParaPr>
                      <m:jc m:val="centerGroup"/>
                    </m:oMathParaPr>
                    <m:oMath xmlns:m="http://schemas.openxmlformats.org/officeDocument/2006/math">
                      <m:r>
                        <a:rPr lang="en-US" b="0" i="1" smtClean="0">
                          <a:latin typeface="Cambria Math"/>
                        </a:rPr>
                        <m:t>𝐶𝑙</m:t>
                      </m:r>
                      <m:d>
                        <m:dPr>
                          <m:ctrlPr>
                            <a:rPr lang="en-US" b="0" i="1" smtClean="0">
                              <a:latin typeface="Cambria Math" panose="02040503050406030204" pitchFamily="18" charset="0"/>
                            </a:rPr>
                          </m:ctrlPr>
                        </m:dPr>
                        <m:e>
                          <m:r>
                            <a:rPr lang="en-US" b="0" i="1" smtClean="0">
                              <a:latin typeface="Cambria Math"/>
                            </a:rPr>
                            <m:t>𝑔</m:t>
                          </m:r>
                        </m:e>
                      </m:d>
                      <m:r>
                        <a:rPr lang="en-US" b="0" i="1" smtClean="0">
                          <a:latin typeface="Cambria Math"/>
                        </a:rPr>
                        <m:t>+</m:t>
                      </m:r>
                      <m:r>
                        <a:rPr lang="en-US" b="0" i="1" smtClean="0">
                          <a:latin typeface="Cambria Math"/>
                        </a:rPr>
                        <m:t>𝑒</m:t>
                      </m:r>
                      <m:r>
                        <a:rPr lang="en-US" b="0" i="1" smtClean="0">
                          <a:latin typeface="Cambria Math"/>
                          <a:ea typeface="Cambria Math"/>
                        </a:rPr>
                        <m:t>→</m:t>
                      </m:r>
                      <m:sSup>
                        <m:sSupPr>
                          <m:ctrlPr>
                            <a:rPr lang="en-US" b="0" i="1" smtClean="0">
                              <a:latin typeface="Cambria Math" panose="02040503050406030204" pitchFamily="18" charset="0"/>
                              <a:ea typeface="Cambria Math"/>
                            </a:rPr>
                          </m:ctrlPr>
                        </m:sSupPr>
                        <m:e>
                          <m:r>
                            <a:rPr lang="en-US" b="0" i="1" smtClean="0">
                              <a:latin typeface="Cambria Math"/>
                              <a:ea typeface="Cambria Math"/>
                            </a:rPr>
                            <m:t>𝐶𝑙</m:t>
                          </m:r>
                        </m:e>
                        <m:sup>
                          <m:r>
                            <a:rPr lang="en-US" b="0" i="1" smtClean="0">
                              <a:latin typeface="Cambria Math"/>
                              <a:ea typeface="Cambria Math"/>
                            </a:rPr>
                            <m:t>−</m:t>
                          </m:r>
                        </m:sup>
                      </m:sSup>
                      <m:r>
                        <a:rPr lang="en-US" b="0" i="1" smtClean="0">
                          <a:latin typeface="Cambria Math"/>
                          <a:ea typeface="Cambria Math"/>
                        </a:rPr>
                        <m:t>                    ∆</m:t>
                      </m:r>
                      <m:sSub>
                        <m:sSubPr>
                          <m:ctrlPr>
                            <a:rPr lang="en-US" b="0" i="1" smtClean="0">
                              <a:latin typeface="Cambria Math" panose="02040503050406030204" pitchFamily="18" charset="0"/>
                              <a:ea typeface="Cambria Math"/>
                            </a:rPr>
                          </m:ctrlPr>
                        </m:sSubPr>
                        <m:e>
                          <m:r>
                            <a:rPr lang="en-US" b="0" i="1" smtClean="0">
                              <a:latin typeface="Cambria Math"/>
                              <a:ea typeface="Cambria Math"/>
                            </a:rPr>
                            <m:t>𝐻</m:t>
                          </m:r>
                        </m:e>
                        <m:sub>
                          <m:r>
                            <a:rPr lang="en-US" b="0" i="1" smtClean="0">
                              <a:latin typeface="Cambria Math"/>
                              <a:ea typeface="Cambria Math"/>
                            </a:rPr>
                            <m:t>𝐸𝑎</m:t>
                          </m:r>
                        </m:sub>
                      </m:sSub>
                      <m:r>
                        <a:rPr lang="en-US" b="0" i="1" smtClean="0">
                          <a:latin typeface="Cambria Math"/>
                          <a:ea typeface="Cambria Math"/>
                        </a:rPr>
                        <m:t>=−</m:t>
                      </m:r>
                      <m:r>
                        <a:rPr lang="en-US" b="0" i="1" smtClean="0">
                          <a:latin typeface="Cambria Math"/>
                          <a:ea typeface="Cambria Math"/>
                        </a:rPr>
                        <m:t>348</m:t>
                      </m:r>
                      <m:r>
                        <a:rPr lang="en-US" b="0" i="1" smtClean="0">
                          <a:latin typeface="Cambria Math"/>
                          <a:ea typeface="Cambria Math"/>
                        </a:rPr>
                        <m:t>/</m:t>
                      </m:r>
                      <m:r>
                        <a:rPr lang="en-US" b="0" i="1" smtClean="0">
                          <a:latin typeface="Cambria Math"/>
                          <a:ea typeface="Cambria Math"/>
                        </a:rPr>
                        <m:t>5</m:t>
                      </m:r>
                      <m:f>
                        <m:fPr>
                          <m:type m:val="skw"/>
                          <m:ctrlPr>
                            <a:rPr lang="en-US" i="1">
                              <a:latin typeface="Cambria Math" panose="02040503050406030204" pitchFamily="18" charset="0"/>
                              <a:ea typeface="Cambria Math"/>
                            </a:rPr>
                          </m:ctrlPr>
                        </m:fPr>
                        <m:num>
                          <m:r>
                            <a:rPr lang="en-US" i="1">
                              <a:latin typeface="Cambria Math"/>
                              <a:ea typeface="Cambria Math"/>
                            </a:rPr>
                            <m:t>𝑗</m:t>
                          </m:r>
                        </m:num>
                        <m:den>
                          <m:r>
                            <a:rPr lang="en-US" i="1">
                              <a:latin typeface="Cambria Math"/>
                              <a:ea typeface="Cambria Math"/>
                            </a:rPr>
                            <m:t>𝑚𝑜𝑙</m:t>
                          </m:r>
                        </m:den>
                      </m:f>
                    </m:oMath>
                  </m:oMathPara>
                </a14:m>
                <a:endParaRPr lang="en-US" dirty="0" smtClean="0"/>
              </a:p>
              <a:p>
                <a:pPr marL="0" indent="0" algn="l">
                  <a:buNone/>
                </a:pPr>
                <a14:m>
                  <m:oMathPara xmlns:m="http://schemas.openxmlformats.org/officeDocument/2006/math">
                    <m:oMathParaPr>
                      <m:jc m:val="centerGroup"/>
                    </m:oMathParaPr>
                    <m:oMath xmlns:m="http://schemas.openxmlformats.org/officeDocument/2006/math">
                      <m:sSup>
                        <m:sSupPr>
                          <m:ctrlPr>
                            <a:rPr lang="fa-IR" i="1" smtClean="0">
                              <a:latin typeface="Cambria Math" panose="02040503050406030204" pitchFamily="18" charset="0"/>
                            </a:rPr>
                          </m:ctrlPr>
                        </m:sSupPr>
                        <m:e>
                          <m:r>
                            <a:rPr lang="en-US" b="0" i="1" smtClean="0">
                              <a:latin typeface="Cambria Math"/>
                            </a:rPr>
                            <m:t>𝑁𝑎</m:t>
                          </m:r>
                        </m:e>
                        <m:sup>
                          <m:r>
                            <a:rPr lang="fa-IR" b="0" i="1" smtClean="0">
                              <a:latin typeface="Cambria Math"/>
                            </a:rPr>
                            <m:t>+</m:t>
                          </m:r>
                        </m:sup>
                      </m:sSup>
                      <m:d>
                        <m:dPr>
                          <m:ctrlPr>
                            <a:rPr lang="en-US" b="0" i="1" smtClean="0">
                              <a:latin typeface="Cambria Math" panose="02040503050406030204" pitchFamily="18" charset="0"/>
                            </a:rPr>
                          </m:ctrlPr>
                        </m:dPr>
                        <m:e>
                          <m:r>
                            <a:rPr lang="en-US" b="0" i="1" smtClean="0">
                              <a:latin typeface="Cambria Math"/>
                            </a:rPr>
                            <m:t>𝑔</m:t>
                          </m:r>
                        </m:e>
                      </m:d>
                      <m:r>
                        <a:rPr lang="en-US" b="0" i="1" smtClean="0">
                          <a:latin typeface="Cambria Math"/>
                        </a:rPr>
                        <m:t>+</m:t>
                      </m:r>
                      <m:sSup>
                        <m:sSupPr>
                          <m:ctrlPr>
                            <a:rPr lang="en-US" b="0" i="1" smtClean="0">
                              <a:latin typeface="Cambria Math" panose="02040503050406030204" pitchFamily="18" charset="0"/>
                            </a:rPr>
                          </m:ctrlPr>
                        </m:sSupPr>
                        <m:e>
                          <m:r>
                            <a:rPr lang="en-US" b="0" i="1" smtClean="0">
                              <a:latin typeface="Cambria Math"/>
                            </a:rPr>
                            <m:t>𝐶𝑙</m:t>
                          </m:r>
                        </m:e>
                        <m:sup>
                          <m:r>
                            <a:rPr lang="en-US" b="0" i="1" smtClean="0">
                              <a:latin typeface="Cambria Math"/>
                            </a:rPr>
                            <m:t>−</m:t>
                          </m:r>
                        </m:sup>
                      </m:sSup>
                      <m:d>
                        <m:dPr>
                          <m:ctrlPr>
                            <a:rPr lang="en-US" b="0" i="1" smtClean="0">
                              <a:latin typeface="Cambria Math" panose="02040503050406030204" pitchFamily="18" charset="0"/>
                            </a:rPr>
                          </m:ctrlPr>
                        </m:dPr>
                        <m:e>
                          <m:r>
                            <a:rPr lang="en-US" b="0" i="1" smtClean="0">
                              <a:latin typeface="Cambria Math"/>
                            </a:rPr>
                            <m:t>𝑔</m:t>
                          </m:r>
                        </m:e>
                      </m:d>
                      <m:r>
                        <a:rPr lang="en-US" b="0" i="1" smtClean="0">
                          <a:latin typeface="Cambria Math"/>
                          <a:ea typeface="Cambria Math"/>
                        </a:rPr>
                        <m:t>→</m:t>
                      </m:r>
                      <m:r>
                        <a:rPr lang="en-US" b="0" i="1" smtClean="0">
                          <a:latin typeface="Cambria Math"/>
                          <a:ea typeface="Cambria Math"/>
                        </a:rPr>
                        <m:t>𝑁𝑎𝐶𝑙</m:t>
                      </m:r>
                      <m:d>
                        <m:dPr>
                          <m:ctrlPr>
                            <a:rPr lang="en-US" b="0" i="1" smtClean="0">
                              <a:latin typeface="Cambria Math" panose="02040503050406030204" pitchFamily="18" charset="0"/>
                              <a:ea typeface="Cambria Math"/>
                            </a:rPr>
                          </m:ctrlPr>
                        </m:dPr>
                        <m:e>
                          <m:r>
                            <a:rPr lang="en-US" b="0" i="1" smtClean="0">
                              <a:latin typeface="Cambria Math"/>
                              <a:ea typeface="Cambria Math"/>
                            </a:rPr>
                            <m:t>𝑔</m:t>
                          </m:r>
                        </m:e>
                      </m:d>
                      <m:r>
                        <a:rPr lang="en-US" b="0" i="1" smtClean="0">
                          <a:latin typeface="Cambria Math"/>
                          <a:ea typeface="Cambria Math"/>
                        </a:rPr>
                        <m:t>           ∆</m:t>
                      </m:r>
                      <m:r>
                        <a:rPr lang="en-US" b="0" i="1" smtClean="0">
                          <a:latin typeface="Cambria Math"/>
                          <a:ea typeface="Cambria Math"/>
                        </a:rPr>
                        <m:t>𝐻</m:t>
                      </m:r>
                      <m:r>
                        <a:rPr lang="fa-IR" b="0" i="1" smtClean="0">
                          <a:latin typeface="Cambria Math"/>
                          <a:ea typeface="Cambria Math"/>
                        </a:rPr>
                        <m:t>شبکه</m:t>
                      </m:r>
                      <m:r>
                        <a:rPr lang="fa-IR" b="0" i="1" smtClean="0">
                          <a:latin typeface="Cambria Math"/>
                          <a:ea typeface="Cambria Math"/>
                        </a:rPr>
                        <m:t> </m:t>
                      </m:r>
                      <m:r>
                        <a:rPr lang="fa-IR" b="0" i="1" smtClean="0">
                          <a:latin typeface="Cambria Math"/>
                          <a:ea typeface="Cambria Math"/>
                        </a:rPr>
                        <m:t>کل</m:t>
                      </m:r>
                      <m:r>
                        <a:rPr lang="fa-IR" b="0" i="1" smtClean="0">
                          <a:latin typeface="Cambria Math"/>
                          <a:ea typeface="Cambria Math"/>
                        </a:rPr>
                        <m:t>=−</m:t>
                      </m:r>
                      <m:r>
                        <a:rPr lang="fa-IR" b="0" i="1" smtClean="0">
                          <a:latin typeface="Cambria Math"/>
                          <a:ea typeface="Cambria Math"/>
                        </a:rPr>
                        <m:t>757</m:t>
                      </m:r>
                      <m:r>
                        <a:rPr lang="fa-IR" b="0" i="1" smtClean="0">
                          <a:latin typeface="Cambria Math"/>
                          <a:ea typeface="Cambria Math"/>
                        </a:rPr>
                        <m:t>/</m:t>
                      </m:r>
                      <m:r>
                        <a:rPr lang="fa-IR" b="0" i="1" smtClean="0">
                          <a:latin typeface="Cambria Math"/>
                          <a:ea typeface="Cambria Math"/>
                        </a:rPr>
                        <m:t>3</m:t>
                      </m:r>
                      <m:f>
                        <m:fPr>
                          <m:type m:val="skw"/>
                          <m:ctrlPr>
                            <a:rPr lang="en-US" i="1">
                              <a:latin typeface="Cambria Math" panose="02040503050406030204" pitchFamily="18" charset="0"/>
                              <a:ea typeface="Cambria Math"/>
                            </a:rPr>
                          </m:ctrlPr>
                        </m:fPr>
                        <m:num>
                          <m:r>
                            <a:rPr lang="en-US" i="1">
                              <a:latin typeface="Cambria Math"/>
                              <a:ea typeface="Cambria Math"/>
                            </a:rPr>
                            <m:t>𝑗</m:t>
                          </m:r>
                        </m:num>
                        <m:den>
                          <m:r>
                            <a:rPr lang="en-US" i="1">
                              <a:latin typeface="Cambria Math"/>
                              <a:ea typeface="Cambria Math"/>
                            </a:rPr>
                            <m:t>𝑚𝑜𝑙</m:t>
                          </m:r>
                        </m:den>
                      </m:f>
                    </m:oMath>
                  </m:oMathPara>
                </a14:m>
                <a:endParaRPr lang="fa-IR" dirty="0" smtClean="0"/>
              </a:p>
              <a:p>
                <a:pPr marL="0" indent="0" algn="l">
                  <a:buNone/>
                </a:pPr>
                <a14:m>
                  <m:oMathPara xmlns:m="http://schemas.openxmlformats.org/officeDocument/2006/math">
                    <m:oMathParaPr>
                      <m:jc m:val="centerGroup"/>
                    </m:oMathParaPr>
                    <m:oMath xmlns:m="http://schemas.openxmlformats.org/officeDocument/2006/math">
                      <m:r>
                        <a:rPr lang="fa-IR" i="1" smtClean="0">
                          <a:latin typeface="Cambria Math"/>
                          <a:ea typeface="Cambria Math"/>
                        </a:rPr>
                        <m:t>∆</m:t>
                      </m:r>
                      <m:sSub>
                        <m:sSubPr>
                          <m:ctrlPr>
                            <a:rPr lang="fa-IR" i="1" smtClean="0">
                              <a:latin typeface="Cambria Math" panose="02040503050406030204" pitchFamily="18" charset="0"/>
                              <a:ea typeface="Cambria Math"/>
                            </a:rPr>
                          </m:ctrlPr>
                        </m:sSubPr>
                        <m:e>
                          <m:r>
                            <a:rPr lang="en-US" b="0" i="1" smtClean="0">
                              <a:latin typeface="Cambria Math"/>
                              <a:ea typeface="Cambria Math"/>
                            </a:rPr>
                            <m:t>𝐻</m:t>
                          </m:r>
                        </m:e>
                        <m:sub>
                          <m:r>
                            <a:rPr lang="en-US" b="0" i="1" smtClean="0">
                              <a:latin typeface="Cambria Math"/>
                              <a:ea typeface="Cambria Math"/>
                            </a:rPr>
                            <m:t>𝑓</m:t>
                          </m:r>
                        </m:sub>
                      </m:sSub>
                      <m:r>
                        <a:rPr lang="fa-IR" b="0" i="1" smtClean="0">
                          <a:latin typeface="Cambria Math"/>
                          <a:ea typeface="Cambria Math"/>
                        </a:rPr>
                        <m:t>=∆</m:t>
                      </m:r>
                      <m:sSub>
                        <m:sSubPr>
                          <m:ctrlPr>
                            <a:rPr lang="fa-IR" b="0" i="1" smtClean="0">
                              <a:latin typeface="Cambria Math" panose="02040503050406030204" pitchFamily="18" charset="0"/>
                              <a:ea typeface="Cambria Math"/>
                            </a:rPr>
                          </m:ctrlPr>
                        </m:sSubPr>
                        <m:e>
                          <m:r>
                            <a:rPr lang="en-US" b="0" i="1" smtClean="0">
                              <a:latin typeface="Cambria Math"/>
                              <a:ea typeface="Cambria Math"/>
                            </a:rPr>
                            <m:t>𝐻</m:t>
                          </m:r>
                        </m:e>
                        <m:sub>
                          <m:r>
                            <a:rPr lang="en-US" b="0" i="1" smtClean="0">
                              <a:latin typeface="Cambria Math"/>
                              <a:ea typeface="Cambria Math"/>
                            </a:rPr>
                            <m:t>𝐴𝑡𝑜𝑚</m:t>
                          </m:r>
                        </m:sub>
                      </m:sSub>
                      <m:r>
                        <a:rPr lang="fa-IR" b="0" i="1" smtClean="0">
                          <a:latin typeface="Cambria Math"/>
                          <a:ea typeface="Cambria Math"/>
                        </a:rPr>
                        <m:t>+∆</m:t>
                      </m:r>
                      <m:sSub>
                        <m:sSubPr>
                          <m:ctrlPr>
                            <a:rPr lang="fa-IR" b="0" i="1" smtClean="0">
                              <a:latin typeface="Cambria Math" panose="02040503050406030204" pitchFamily="18" charset="0"/>
                              <a:ea typeface="Cambria Math"/>
                            </a:rPr>
                          </m:ctrlPr>
                        </m:sSubPr>
                        <m:e>
                          <m:r>
                            <a:rPr lang="en-US" b="0" i="1" smtClean="0">
                              <a:latin typeface="Cambria Math"/>
                              <a:ea typeface="Cambria Math"/>
                            </a:rPr>
                            <m:t>𝐻</m:t>
                          </m:r>
                        </m:e>
                        <m:sub>
                          <m:r>
                            <a:rPr lang="en-US" b="0" i="1" smtClean="0">
                              <a:latin typeface="Cambria Math"/>
                              <a:ea typeface="Cambria Math"/>
                            </a:rPr>
                            <m:t>𝑖𝐸</m:t>
                          </m:r>
                        </m:sub>
                      </m:sSub>
                      <m:r>
                        <a:rPr lang="fa-IR" b="0" i="1" smtClean="0">
                          <a:latin typeface="Cambria Math"/>
                          <a:ea typeface="Cambria Math"/>
                        </a:rPr>
                        <m:t>+∆</m:t>
                      </m:r>
                      <m:sSub>
                        <m:sSubPr>
                          <m:ctrlPr>
                            <a:rPr lang="fa-IR" b="0" i="1" smtClean="0">
                              <a:latin typeface="Cambria Math" panose="02040503050406030204" pitchFamily="18" charset="0"/>
                              <a:ea typeface="Cambria Math"/>
                            </a:rPr>
                          </m:ctrlPr>
                        </m:sSubPr>
                        <m:e>
                          <m:r>
                            <a:rPr lang="en-US" b="0" i="1" smtClean="0">
                              <a:latin typeface="Cambria Math"/>
                              <a:ea typeface="Cambria Math"/>
                            </a:rPr>
                            <m:t>𝐻</m:t>
                          </m:r>
                        </m:e>
                        <m:sub>
                          <m:r>
                            <a:rPr lang="en-US" b="0" i="1" smtClean="0">
                              <a:latin typeface="Cambria Math"/>
                              <a:ea typeface="Cambria Math"/>
                            </a:rPr>
                            <m:t>𝐴</m:t>
                          </m:r>
                        </m:sub>
                      </m:sSub>
                      <m:r>
                        <a:rPr lang="fa-IR" b="0" i="1" smtClean="0">
                          <a:latin typeface="Cambria Math"/>
                          <a:ea typeface="Cambria Math"/>
                        </a:rPr>
                        <m:t>+∆</m:t>
                      </m:r>
                      <m:sSub>
                        <m:sSubPr>
                          <m:ctrlPr>
                            <a:rPr lang="fa-IR" b="0" i="1" smtClean="0">
                              <a:latin typeface="Cambria Math" panose="02040503050406030204" pitchFamily="18" charset="0"/>
                              <a:ea typeface="Cambria Math"/>
                            </a:rPr>
                          </m:ctrlPr>
                        </m:sSubPr>
                        <m:e>
                          <m:r>
                            <a:rPr lang="en-US" b="0" i="1" smtClean="0">
                              <a:latin typeface="Cambria Math"/>
                              <a:ea typeface="Cambria Math"/>
                            </a:rPr>
                            <m:t>𝐻</m:t>
                          </m:r>
                        </m:e>
                        <m:sub>
                          <m:r>
                            <a:rPr lang="en-US" b="0" i="1" smtClean="0">
                              <a:latin typeface="Cambria Math"/>
                              <a:ea typeface="Cambria Math"/>
                            </a:rPr>
                            <m:t>𝐸𝑎</m:t>
                          </m:r>
                        </m:sub>
                      </m:sSub>
                      <m:r>
                        <a:rPr lang="fa-IR" b="0" i="1" smtClean="0">
                          <a:latin typeface="Cambria Math"/>
                          <a:ea typeface="Cambria Math"/>
                        </a:rPr>
                        <m:t>+∆</m:t>
                      </m:r>
                      <m:r>
                        <a:rPr lang="en-US" b="0" i="1" smtClean="0">
                          <a:latin typeface="Cambria Math"/>
                          <a:ea typeface="Cambria Math"/>
                        </a:rPr>
                        <m:t>𝐻</m:t>
                      </m:r>
                      <m:r>
                        <a:rPr lang="fa-IR" b="0" i="1" smtClean="0">
                          <a:latin typeface="Cambria Math"/>
                          <a:ea typeface="Cambria Math"/>
                        </a:rPr>
                        <m:t> </m:t>
                      </m:r>
                      <m:r>
                        <a:rPr lang="fa-IR" b="0" i="1" smtClean="0">
                          <a:latin typeface="Cambria Math"/>
                          <a:ea typeface="Cambria Math"/>
                        </a:rPr>
                        <m:t>شبکه</m:t>
                      </m:r>
                    </m:oMath>
                  </m:oMathPara>
                </a14:m>
                <a:endParaRPr lang="fa-IR" b="0" dirty="0" smtClean="0">
                  <a:ea typeface="Cambria Math"/>
                </a:endParaRPr>
              </a:p>
              <a:p>
                <a:pPr marL="0" indent="0" algn="l">
                  <a:buNone/>
                </a:pPr>
                <a14:m>
                  <m:oMath xmlns:m="http://schemas.openxmlformats.org/officeDocument/2006/math">
                    <m:r>
                      <a:rPr lang="fa-IR" i="1" smtClean="0">
                        <a:latin typeface="Cambria Math"/>
                        <a:ea typeface="Cambria Math"/>
                      </a:rPr>
                      <m:t>∆</m:t>
                    </m:r>
                    <m:sSub>
                      <m:sSubPr>
                        <m:ctrlPr>
                          <a:rPr lang="fa-IR" i="1" smtClean="0">
                            <a:latin typeface="Cambria Math" panose="02040503050406030204" pitchFamily="18" charset="0"/>
                            <a:ea typeface="Cambria Math"/>
                          </a:rPr>
                        </m:ctrlPr>
                      </m:sSubPr>
                      <m:e>
                        <m:r>
                          <a:rPr lang="en-US" b="0" i="1" smtClean="0">
                            <a:latin typeface="Cambria Math"/>
                            <a:ea typeface="Cambria Math"/>
                          </a:rPr>
                          <m:t>𝐻</m:t>
                        </m:r>
                      </m:e>
                      <m:sub>
                        <m:r>
                          <a:rPr lang="en-US" b="0" i="1" smtClean="0">
                            <a:latin typeface="Cambria Math"/>
                            <a:ea typeface="Cambria Math"/>
                          </a:rPr>
                          <m:t>𝑓</m:t>
                        </m:r>
                      </m:sub>
                    </m:sSub>
                    <m:r>
                      <a:rPr lang="fa-IR" b="0" i="1" smtClean="0">
                        <a:latin typeface="Cambria Math"/>
                        <a:ea typeface="Cambria Math"/>
                      </a:rPr>
                      <m:t>=</m:t>
                    </m:r>
                    <m:f>
                      <m:fPr>
                        <m:type m:val="lin"/>
                        <m:ctrlPr>
                          <a:rPr lang="fa-IR" b="0" i="1" smtClean="0">
                            <a:latin typeface="Cambria Math" panose="02040503050406030204" pitchFamily="18" charset="0"/>
                            <a:ea typeface="Cambria Math"/>
                          </a:rPr>
                        </m:ctrlPr>
                      </m:fPr>
                      <m:num>
                        <m:r>
                          <a:rPr lang="fa-IR" b="0" i="1" smtClean="0">
                            <a:latin typeface="Cambria Math"/>
                            <a:ea typeface="Cambria Math"/>
                          </a:rPr>
                          <m:t>108</m:t>
                        </m:r>
                      </m:num>
                      <m:den>
                        <m:r>
                          <a:rPr lang="fa-IR" b="0" i="1" smtClean="0">
                            <a:latin typeface="Cambria Math"/>
                            <a:ea typeface="Cambria Math"/>
                          </a:rPr>
                          <m:t>4</m:t>
                        </m:r>
                      </m:den>
                    </m:f>
                    <m:r>
                      <a:rPr lang="fa-IR" b="0" i="1" smtClean="0">
                        <a:latin typeface="Cambria Math"/>
                        <a:ea typeface="Cambria Math"/>
                      </a:rPr>
                      <m:t>+</m:t>
                    </m:r>
                    <m:f>
                      <m:fPr>
                        <m:type m:val="lin"/>
                        <m:ctrlPr>
                          <a:rPr lang="fa-IR" b="0" i="1" smtClean="0">
                            <a:latin typeface="Cambria Math" panose="02040503050406030204" pitchFamily="18" charset="0"/>
                            <a:ea typeface="Cambria Math"/>
                          </a:rPr>
                        </m:ctrlPr>
                      </m:fPr>
                      <m:num>
                        <m:r>
                          <a:rPr lang="fa-IR" b="0" i="1" smtClean="0">
                            <a:latin typeface="Cambria Math"/>
                            <a:ea typeface="Cambria Math"/>
                          </a:rPr>
                          <m:t>495</m:t>
                        </m:r>
                      </m:num>
                      <m:den>
                        <m:r>
                          <a:rPr lang="fa-IR" b="0" i="1" smtClean="0">
                            <a:latin typeface="Cambria Math"/>
                            <a:ea typeface="Cambria Math"/>
                          </a:rPr>
                          <m:t>5</m:t>
                        </m:r>
                      </m:den>
                    </m:f>
                    <m:r>
                      <a:rPr lang="fa-IR" b="0" i="1" smtClean="0">
                        <a:latin typeface="Cambria Math"/>
                        <a:ea typeface="Cambria Math"/>
                      </a:rPr>
                      <m:t>+</m:t>
                    </m:r>
                    <m:f>
                      <m:fPr>
                        <m:type m:val="lin"/>
                        <m:ctrlPr>
                          <a:rPr lang="fa-IR" b="0" i="1" smtClean="0">
                            <a:latin typeface="Cambria Math" panose="02040503050406030204" pitchFamily="18" charset="0"/>
                            <a:ea typeface="Cambria Math"/>
                          </a:rPr>
                        </m:ctrlPr>
                      </m:fPr>
                      <m:num>
                        <m:r>
                          <a:rPr lang="fa-IR" b="0" i="1" smtClean="0">
                            <a:latin typeface="Cambria Math"/>
                            <a:ea typeface="Cambria Math"/>
                          </a:rPr>
                          <m:t>120</m:t>
                        </m:r>
                      </m:num>
                      <m:den>
                        <m:r>
                          <a:rPr lang="fa-IR" b="0" i="1" smtClean="0">
                            <a:latin typeface="Cambria Math"/>
                            <a:ea typeface="Cambria Math"/>
                          </a:rPr>
                          <m:t>9</m:t>
                        </m:r>
                      </m:den>
                    </m:f>
                    <m:r>
                      <a:rPr lang="fa-IR" b="0" i="1" smtClean="0">
                        <a:latin typeface="Cambria Math"/>
                        <a:ea typeface="Cambria Math"/>
                      </a:rPr>
                      <m:t>+</m:t>
                    </m:r>
                    <m:r>
                      <a:rPr lang="en-US" b="0" i="1" smtClean="0">
                        <a:latin typeface="Cambria Math"/>
                        <a:ea typeface="Cambria Math"/>
                      </a:rPr>
                      <m:t>(−</m:t>
                    </m:r>
                    <m:f>
                      <m:fPr>
                        <m:type m:val="lin"/>
                        <m:ctrlPr>
                          <a:rPr lang="en-US" b="0" i="1" smtClean="0">
                            <a:latin typeface="Cambria Math" panose="02040503050406030204" pitchFamily="18" charset="0"/>
                            <a:ea typeface="Cambria Math"/>
                          </a:rPr>
                        </m:ctrlPr>
                      </m:fPr>
                      <m:num>
                        <m:r>
                          <a:rPr lang="en-US" b="0" i="1" smtClean="0">
                            <a:latin typeface="Cambria Math"/>
                            <a:ea typeface="Cambria Math"/>
                          </a:rPr>
                          <m:t>348</m:t>
                        </m:r>
                      </m:num>
                      <m:den>
                        <m:r>
                          <a:rPr lang="en-US" b="0" i="1" smtClean="0">
                            <a:latin typeface="Cambria Math"/>
                            <a:ea typeface="Cambria Math"/>
                          </a:rPr>
                          <m:t>5</m:t>
                        </m:r>
                        <m:r>
                          <a:rPr lang="en-US" b="0" i="1" smtClean="0">
                            <a:latin typeface="Cambria Math"/>
                            <a:ea typeface="Cambria Math"/>
                          </a:rPr>
                          <m:t>)</m:t>
                        </m:r>
                      </m:den>
                    </m:f>
                    <m:r>
                      <a:rPr lang="en-US" b="0" i="1" smtClean="0">
                        <a:latin typeface="Cambria Math"/>
                        <a:ea typeface="Cambria Math"/>
                      </a:rPr>
                      <m:t>+(−</m:t>
                    </m:r>
                    <m:f>
                      <m:fPr>
                        <m:type m:val="lin"/>
                        <m:ctrlPr>
                          <a:rPr lang="en-US" b="0" i="1" smtClean="0">
                            <a:latin typeface="Cambria Math" panose="02040503050406030204" pitchFamily="18" charset="0"/>
                            <a:ea typeface="Cambria Math"/>
                          </a:rPr>
                        </m:ctrlPr>
                      </m:fPr>
                      <m:num>
                        <m:r>
                          <a:rPr lang="en-US" b="0" i="1" smtClean="0">
                            <a:latin typeface="Cambria Math"/>
                            <a:ea typeface="Cambria Math"/>
                          </a:rPr>
                          <m:t>757</m:t>
                        </m:r>
                      </m:num>
                      <m:den>
                        <m:r>
                          <a:rPr lang="en-US" b="0" i="1" smtClean="0">
                            <a:latin typeface="Cambria Math"/>
                            <a:ea typeface="Cambria Math"/>
                          </a:rPr>
                          <m:t>3</m:t>
                        </m:r>
                        <m:r>
                          <a:rPr lang="en-US" b="0" i="1" smtClean="0">
                            <a:latin typeface="Cambria Math"/>
                            <a:ea typeface="Cambria Math"/>
                          </a:rPr>
                          <m:t>)=−</m:t>
                        </m:r>
                        <m:r>
                          <a:rPr lang="en-US" b="0" i="1" smtClean="0">
                            <a:latin typeface="Cambria Math"/>
                            <a:ea typeface="Cambria Math"/>
                          </a:rPr>
                          <m:t>381</m:t>
                        </m:r>
                        <m:r>
                          <a:rPr lang="en-US" b="0" i="1" smtClean="0">
                            <a:latin typeface="Cambria Math"/>
                            <a:ea typeface="Cambria Math"/>
                          </a:rPr>
                          <m:t>/</m:t>
                        </m:r>
                      </m:den>
                    </m:f>
                  </m:oMath>
                </a14:m>
                <a:r>
                  <a:rPr lang="en-US" dirty="0" smtClean="0"/>
                  <a:t>1</a:t>
                </a:r>
                <a:r>
                  <a:rPr lang="en-US" dirty="0">
                    <a:ea typeface="Cambria Math"/>
                  </a:rPr>
                  <a:t> </a:t>
                </a:r>
                <a14:m>
                  <m:oMath xmlns:m="http://schemas.openxmlformats.org/officeDocument/2006/math">
                    <m:f>
                      <m:fPr>
                        <m:type m:val="skw"/>
                        <m:ctrlPr>
                          <a:rPr lang="en-US" i="1">
                            <a:latin typeface="Cambria Math" panose="02040503050406030204" pitchFamily="18" charset="0"/>
                            <a:ea typeface="Cambria Math"/>
                          </a:rPr>
                        </m:ctrlPr>
                      </m:fPr>
                      <m:num>
                        <m:r>
                          <a:rPr lang="en-US" i="1">
                            <a:latin typeface="Cambria Math"/>
                            <a:ea typeface="Cambria Math"/>
                          </a:rPr>
                          <m:t>𝑗</m:t>
                        </m:r>
                      </m:num>
                      <m:den>
                        <m:r>
                          <a:rPr lang="en-US" i="1">
                            <a:latin typeface="Cambria Math"/>
                            <a:ea typeface="Cambria Math"/>
                          </a:rPr>
                          <m:t>𝑚𝑜𝑙</m:t>
                        </m:r>
                      </m:den>
                    </m:f>
                  </m:oMath>
                </a14:m>
                <a:endParaRPr lang="fa-IR"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rotWithShape="1">
                <a:blip r:embed="rId2"/>
                <a:stretch>
                  <a:fillRect b="-7500"/>
                </a:stretch>
              </a:blipFill>
            </p:spPr>
            <p:txBody>
              <a:bodyPr/>
              <a:lstStyle/>
              <a:p>
                <a:r>
                  <a:rPr lang="fa-IR">
                    <a:noFill/>
                  </a:rPr>
                  <a:t> </a:t>
                </a:r>
              </a:p>
            </p:txBody>
          </p:sp>
        </mc:Fallback>
      </mc:AlternateContent>
    </p:spTree>
    <p:extLst>
      <p:ext uri="{BB962C8B-B14F-4D97-AF65-F5344CB8AC3E}">
        <p14:creationId xmlns:p14="http://schemas.microsoft.com/office/powerpoint/2010/main" val="7278457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fa-IR"/>
          </a:p>
        </p:txBody>
      </p:sp>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normAutofit/>
              </a:bodyPr>
              <a:lstStyle/>
              <a:p>
                <a:pPr marL="342900" lvl="0" indent="-342900">
                  <a:buFont typeface="+mj-lt"/>
                  <a:buAutoNum type="arabicPeriod" startAt="2"/>
                </a:pPr>
                <a:r>
                  <a:rPr lang="fa-IR" dirty="0" smtClean="0"/>
                  <a:t>روش بورن- لاند</a:t>
                </a:r>
                <a:endParaRPr lang="en-US" dirty="0"/>
              </a:p>
              <a:p>
                <a:pPr marL="0" indent="0">
                  <a:buNone/>
                </a:pPr>
                <a14:m>
                  <m:oMathPara xmlns:m="http://schemas.openxmlformats.org/officeDocument/2006/math">
                    <m:oMathParaPr>
                      <m:jc m:val="left"/>
                    </m:oMathParaPr>
                    <m:oMath xmlns:m="http://schemas.openxmlformats.org/officeDocument/2006/math">
                      <m:sSub>
                        <m:sSubPr>
                          <m:ctrlPr>
                            <a:rPr lang="en-US" i="1">
                              <a:latin typeface="Cambria Math" panose="02040503050406030204" pitchFamily="18" charset="0"/>
                            </a:rPr>
                          </m:ctrlPr>
                        </m:sSubPr>
                        <m:e>
                          <m:r>
                            <a:rPr lang="en-US" i="1">
                              <a:latin typeface="Cambria Math"/>
                            </a:rPr>
                            <m:t>𝑈</m:t>
                          </m:r>
                        </m:e>
                        <m:sub>
                          <m:r>
                            <a:rPr lang="en-US" i="1">
                              <a:latin typeface="Cambria Math"/>
                            </a:rPr>
                            <m:t>0</m:t>
                          </m:r>
                        </m:sub>
                      </m:sSub>
                      <m:r>
                        <a:rPr lang="en-US" i="1">
                          <a:latin typeface="Cambria Math"/>
                        </a:rPr>
                        <m:t>=</m:t>
                      </m:r>
                      <m:f>
                        <m:fPr>
                          <m:ctrlPr>
                            <a:rPr lang="en-US" i="1">
                              <a:latin typeface="Cambria Math" panose="02040503050406030204" pitchFamily="18" charset="0"/>
                            </a:rPr>
                          </m:ctrlPr>
                        </m:fPr>
                        <m:num>
                          <m:r>
                            <a:rPr lang="en-US" i="1">
                              <a:latin typeface="Cambria Math"/>
                            </a:rPr>
                            <m:t>𝐴</m:t>
                          </m:r>
                          <m:sSub>
                            <m:sSubPr>
                              <m:ctrlPr>
                                <a:rPr lang="en-US" i="1">
                                  <a:latin typeface="Cambria Math" panose="02040503050406030204" pitchFamily="18" charset="0"/>
                                </a:rPr>
                              </m:ctrlPr>
                            </m:sSubPr>
                            <m:e>
                              <m:r>
                                <a:rPr lang="en-US" i="1">
                                  <a:latin typeface="Cambria Math"/>
                                </a:rPr>
                                <m:t>𝑁</m:t>
                              </m:r>
                            </m:e>
                            <m:sub>
                              <m:r>
                                <a:rPr lang="en-US" i="1">
                                  <a:latin typeface="Cambria Math"/>
                                </a:rPr>
                                <m:t>𝐴</m:t>
                              </m:r>
                            </m:sub>
                          </m:sSub>
                          <m:sSup>
                            <m:sSupPr>
                              <m:ctrlPr>
                                <a:rPr lang="en-US" i="1">
                                  <a:latin typeface="Cambria Math" panose="02040503050406030204" pitchFamily="18" charset="0"/>
                                </a:rPr>
                              </m:ctrlPr>
                            </m:sSupPr>
                            <m:e>
                              <m:r>
                                <a:rPr lang="en-US" i="1">
                                  <a:latin typeface="Cambria Math"/>
                                </a:rPr>
                                <m:t>𝑍</m:t>
                              </m:r>
                            </m:e>
                            <m:sup>
                              <m:r>
                                <a:rPr lang="en-US" i="1">
                                  <a:latin typeface="Cambria Math"/>
                                </a:rPr>
                                <m:t>+</m:t>
                              </m:r>
                            </m:sup>
                          </m:sSup>
                          <m:sSup>
                            <m:sSupPr>
                              <m:ctrlPr>
                                <a:rPr lang="en-US" i="1">
                                  <a:latin typeface="Cambria Math" panose="02040503050406030204" pitchFamily="18" charset="0"/>
                                </a:rPr>
                              </m:ctrlPr>
                            </m:sSupPr>
                            <m:e>
                              <m:r>
                                <a:rPr lang="en-US" i="1">
                                  <a:latin typeface="Cambria Math"/>
                                </a:rPr>
                                <m:t>𝑍</m:t>
                              </m:r>
                            </m:e>
                            <m:sup>
                              <m:r>
                                <a:rPr lang="en-US" i="1">
                                  <a:latin typeface="Cambria Math"/>
                                </a:rPr>
                                <m:t>−</m:t>
                              </m:r>
                            </m:sup>
                          </m:sSup>
                          <m:sSup>
                            <m:sSupPr>
                              <m:ctrlPr>
                                <a:rPr lang="en-US" i="1">
                                  <a:latin typeface="Cambria Math" panose="02040503050406030204" pitchFamily="18" charset="0"/>
                                </a:rPr>
                              </m:ctrlPr>
                            </m:sSupPr>
                            <m:e>
                              <m:r>
                                <a:rPr lang="en-US" i="1">
                                  <a:latin typeface="Cambria Math"/>
                                </a:rPr>
                                <m:t>𝑒</m:t>
                              </m:r>
                            </m:e>
                            <m:sup>
                              <m:r>
                                <a:rPr lang="en-US" i="1">
                                  <a:latin typeface="Cambria Math"/>
                                </a:rPr>
                                <m:t>2</m:t>
                              </m:r>
                            </m:sup>
                          </m:sSup>
                        </m:num>
                        <m:den>
                          <m:r>
                            <a:rPr lang="en-US" i="1">
                              <a:latin typeface="Cambria Math"/>
                            </a:rPr>
                            <m:t>4</m:t>
                          </m:r>
                          <m:r>
                            <a:rPr lang="en-US" i="1">
                              <a:latin typeface="Cambria Math"/>
                            </a:rPr>
                            <m:t>𝜋</m:t>
                          </m:r>
                          <m:sSub>
                            <m:sSubPr>
                              <m:ctrlPr>
                                <a:rPr lang="en-US" i="1">
                                  <a:latin typeface="Cambria Math" panose="02040503050406030204" pitchFamily="18" charset="0"/>
                                </a:rPr>
                              </m:ctrlPr>
                            </m:sSubPr>
                            <m:e>
                              <m:r>
                                <a:rPr lang="en-US" i="1">
                                  <a:latin typeface="Cambria Math"/>
                                </a:rPr>
                                <m:t>𝜀</m:t>
                              </m:r>
                            </m:e>
                            <m:sub>
                              <m:r>
                                <a:rPr lang="en-US" i="1">
                                  <a:latin typeface="Cambria Math"/>
                                </a:rPr>
                                <m:t>0</m:t>
                              </m:r>
                            </m:sub>
                          </m:sSub>
                          <m:sSub>
                            <m:sSubPr>
                              <m:ctrlPr>
                                <a:rPr lang="en-US" i="1">
                                  <a:latin typeface="Cambria Math" panose="02040503050406030204" pitchFamily="18" charset="0"/>
                                </a:rPr>
                              </m:ctrlPr>
                            </m:sSubPr>
                            <m:e>
                              <m:r>
                                <a:rPr lang="en-US" i="1">
                                  <a:latin typeface="Cambria Math"/>
                                </a:rPr>
                                <m:t>𝑟</m:t>
                              </m:r>
                            </m:e>
                            <m:sub>
                              <m:r>
                                <a:rPr lang="en-US" i="1">
                                  <a:latin typeface="Cambria Math"/>
                                </a:rPr>
                                <m:t>0</m:t>
                              </m:r>
                            </m:sub>
                          </m:sSub>
                        </m:den>
                      </m:f>
                      <m:r>
                        <a:rPr lang="en-US" b="0" i="1" smtClean="0">
                          <a:latin typeface="Cambria Math"/>
                        </a:rPr>
                        <m:t>(</m:t>
                      </m:r>
                      <m:r>
                        <a:rPr lang="en-US" b="0" i="1" smtClean="0">
                          <a:latin typeface="Cambria Math"/>
                        </a:rPr>
                        <m:t>1</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𝑛</m:t>
                          </m:r>
                        </m:den>
                      </m:f>
                      <m:r>
                        <a:rPr lang="en-US" b="0" i="1" smtClean="0">
                          <a:latin typeface="Cambria Math"/>
                        </a:rPr>
                        <m:t>)</m:t>
                      </m:r>
                    </m:oMath>
                  </m:oMathPara>
                </a14:m>
                <a:endParaRPr lang="en-US" dirty="0"/>
              </a:p>
              <a:p>
                <a:endParaRPr lang="en-US" dirty="0" smtClean="0"/>
              </a:p>
              <a:p>
                <a:endParaRPr lang="en-US" dirty="0"/>
              </a:p>
              <a:p>
                <a:endParaRPr lang="en-US" dirty="0" smtClean="0"/>
              </a:p>
              <a:p>
                <a:endParaRPr lang="en-US" dirty="0"/>
              </a:p>
              <a:p>
                <a:endParaRPr lang="en-US" dirty="0" smtClean="0"/>
              </a:p>
              <a:p>
                <a:endParaRPr lang="en-US" dirty="0" smtClean="0"/>
              </a:p>
              <a:p>
                <a:r>
                  <a:rPr lang="en-US" dirty="0" smtClean="0"/>
                  <a:t>e</a:t>
                </a:r>
                <a:r>
                  <a:rPr lang="fa-IR" dirty="0" smtClean="0"/>
                  <a:t> بار الکترون </a:t>
                </a:r>
                <a:r>
                  <a:rPr lang="en-US" i="1" dirty="0"/>
                  <a:t>Z</a:t>
                </a:r>
                <a:r>
                  <a:rPr lang="en-US" i="1" baseline="30000" dirty="0" smtClean="0"/>
                  <a:t>+</a:t>
                </a:r>
                <a:r>
                  <a:rPr lang="en-US" dirty="0"/>
                  <a:t> </a:t>
                </a:r>
                <a:r>
                  <a:rPr lang="en-US" dirty="0" smtClean="0"/>
                  <a:t>              </a:t>
                </a:r>
                <a:r>
                  <a:rPr lang="fa-IR" dirty="0" smtClean="0"/>
                  <a:t> بار کاتیون </a:t>
                </a:r>
                <a:r>
                  <a:rPr lang="en-US" i="1" dirty="0" smtClean="0"/>
                  <a:t>Z</a:t>
                </a:r>
                <a:r>
                  <a:rPr lang="en-US" i="1" baseline="30000" dirty="0" smtClean="0"/>
                  <a:t>-</a:t>
                </a:r>
                <a:r>
                  <a:rPr lang="en-US" dirty="0" smtClean="0"/>
                  <a:t>              </a:t>
                </a:r>
                <a:r>
                  <a:rPr lang="fa-IR" dirty="0" smtClean="0"/>
                  <a:t>بار آنیون                 </a:t>
                </a:r>
                <a:r>
                  <a:rPr lang="en-US" dirty="0" smtClean="0"/>
                  <a:t>N</a:t>
                </a:r>
                <a:r>
                  <a:rPr lang="en-US" sz="1200" dirty="0" smtClean="0"/>
                  <a:t>A</a:t>
                </a:r>
                <a:r>
                  <a:rPr lang="fa-IR" dirty="0" smtClean="0"/>
                  <a:t> عدد اودگادرو</a:t>
                </a:r>
                <a:endParaRPr lang="en-US" dirty="0" smtClean="0"/>
              </a:p>
              <a:p>
                <a:pPr marL="0" indent="0">
                  <a:buNone/>
                </a:pPr>
                <a:r>
                  <a:rPr lang="fa-IR" dirty="0" smtClean="0"/>
                  <a:t>ضریب دی الکتریک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a:rPr>
                          <m:t> </m:t>
                        </m:r>
                        <m:r>
                          <a:rPr lang="en-US" i="1" smtClean="0">
                            <a:latin typeface="Cambria Math"/>
                            <a:ea typeface="Cambria Math"/>
                          </a:rPr>
                          <m:t>𝜀</m:t>
                        </m:r>
                      </m:e>
                      <m:sub>
                        <m:r>
                          <a:rPr lang="en-US" b="0" i="1" smtClean="0">
                            <a:latin typeface="Cambria Math"/>
                          </a:rPr>
                          <m:t>0</m:t>
                        </m:r>
                      </m:sub>
                    </m:sSub>
                  </m:oMath>
                </a14:m>
                <a:r>
                  <a:rPr lang="fa-IR" dirty="0" smtClean="0"/>
                  <a:t>                  </a:t>
                </a:r>
                <a:r>
                  <a:rPr lang="en-US" dirty="0" smtClean="0"/>
                  <a:t>A</a:t>
                </a:r>
                <a:r>
                  <a:rPr lang="fa-IR" dirty="0" smtClean="0"/>
                  <a:t> ثابت بادلانگ</a:t>
                </a:r>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rotWithShape="1">
                <a:blip r:embed="rId2"/>
                <a:stretch>
                  <a:fillRect t="-178" r="-396"/>
                </a:stretch>
              </a:blipFill>
            </p:spPr>
            <p:txBody>
              <a:bodyPr/>
              <a:lstStyle/>
              <a:p>
                <a:r>
                  <a:rPr lang="fa-IR">
                    <a:noFill/>
                  </a:rPr>
                  <a:t> </a:t>
                </a:r>
              </a:p>
            </p:txBody>
          </p:sp>
        </mc:Fallback>
      </mc:AlternateContent>
      <p:graphicFrame>
        <p:nvGraphicFramePr>
          <p:cNvPr id="4" name="Table 3"/>
          <p:cNvGraphicFramePr>
            <a:graphicFrameLocks noGrp="1"/>
          </p:cNvGraphicFramePr>
          <p:nvPr>
            <p:extLst>
              <p:ext uri="{D42A27DB-BD31-4B8C-83A1-F6EECF244321}">
                <p14:modId xmlns:p14="http://schemas.microsoft.com/office/powerpoint/2010/main" val="2736473850"/>
              </p:ext>
            </p:extLst>
          </p:nvPr>
        </p:nvGraphicFramePr>
        <p:xfrm>
          <a:off x="533400" y="2361405"/>
          <a:ext cx="3886200" cy="1353345"/>
        </p:xfrm>
        <a:graphic>
          <a:graphicData uri="http://schemas.openxmlformats.org/drawingml/2006/table">
            <a:tbl>
              <a:tblPr rtl="1" firstRow="1" firstCol="1" bandRow="1">
                <a:tableStyleId>{5940675A-B579-460E-94D1-54222C63F5DA}</a:tableStyleId>
              </a:tblPr>
              <a:tblGrid>
                <a:gridCol w="1943100"/>
                <a:gridCol w="1943100"/>
              </a:tblGrid>
              <a:tr h="270669">
                <a:tc>
                  <a:txBody>
                    <a:bodyPr/>
                    <a:lstStyle/>
                    <a:p>
                      <a:pPr marL="457200" algn="ctr" rtl="1">
                        <a:lnSpc>
                          <a:spcPct val="107000"/>
                        </a:lnSpc>
                        <a:spcAft>
                          <a:spcPts val="0"/>
                        </a:spcAft>
                        <a:tabLst>
                          <a:tab pos="664210" algn="l"/>
                        </a:tabLst>
                      </a:pPr>
                      <a:r>
                        <a:rPr lang="en-US" sz="1100" dirty="0">
                          <a:effectLst/>
                          <a:cs typeface="B Nazanin" panose="00000400000000000000" pitchFamily="2" charset="-78"/>
                        </a:rPr>
                        <a:t>A </a:t>
                      </a:r>
                      <a:r>
                        <a:rPr lang="fa-IR" sz="1100" dirty="0">
                          <a:effectLst/>
                          <a:cs typeface="B Nazanin" panose="00000400000000000000" pitchFamily="2" charset="-78"/>
                        </a:rPr>
                        <a:t>ثابت مادلانگ</a:t>
                      </a:r>
                      <a:endParaRPr lang="en-US" sz="1100" dirty="0">
                        <a:effectLst/>
                        <a:latin typeface="Calibri"/>
                        <a:ea typeface="Calibri"/>
                        <a:cs typeface="B Nazanin" panose="00000400000000000000" pitchFamily="2" charset="-78"/>
                      </a:endParaRPr>
                    </a:p>
                  </a:txBody>
                  <a:tcPr marL="68580" marR="68580" marT="0" marB="0" anchor="ctr"/>
                </a:tc>
                <a:tc>
                  <a:txBody>
                    <a:bodyPr/>
                    <a:lstStyle/>
                    <a:p>
                      <a:pPr marL="457200" algn="ctr" rtl="1">
                        <a:lnSpc>
                          <a:spcPct val="107000"/>
                        </a:lnSpc>
                        <a:spcAft>
                          <a:spcPts val="0"/>
                        </a:spcAft>
                        <a:tabLst>
                          <a:tab pos="664210" algn="l"/>
                        </a:tabLst>
                      </a:pPr>
                      <a:r>
                        <a:rPr lang="fa-IR" sz="1100">
                          <a:effectLst/>
                          <a:cs typeface="B Nazanin" panose="00000400000000000000" pitchFamily="2" charset="-78"/>
                        </a:rPr>
                        <a:t> </a:t>
                      </a:r>
                      <a:endParaRPr lang="en-US" sz="1100">
                        <a:effectLst/>
                        <a:latin typeface="Calibri"/>
                        <a:ea typeface="Calibri"/>
                        <a:cs typeface="B Nazanin" panose="00000400000000000000" pitchFamily="2" charset="-78"/>
                      </a:endParaRPr>
                    </a:p>
                  </a:txBody>
                  <a:tcPr marL="68580" marR="68580" marT="0" marB="0" anchor="ctr"/>
                </a:tc>
              </a:tr>
              <a:tr h="270669">
                <a:tc>
                  <a:txBody>
                    <a:bodyPr/>
                    <a:lstStyle/>
                    <a:p>
                      <a:pPr marL="457200" algn="ctr" rtl="1">
                        <a:lnSpc>
                          <a:spcPct val="107000"/>
                        </a:lnSpc>
                        <a:spcAft>
                          <a:spcPts val="0"/>
                        </a:spcAft>
                        <a:tabLst>
                          <a:tab pos="664210" algn="l"/>
                        </a:tabLst>
                      </a:pPr>
                      <a:r>
                        <a:rPr lang="fa-IR" sz="1100">
                          <a:effectLst/>
                          <a:cs typeface="B Nazanin" panose="00000400000000000000" pitchFamily="2" charset="-78"/>
                        </a:rPr>
                        <a:t>1.63806</a:t>
                      </a:r>
                      <a:endParaRPr lang="en-US" sz="1100">
                        <a:effectLst/>
                        <a:latin typeface="Calibri"/>
                        <a:ea typeface="Calibri"/>
                        <a:cs typeface="B Nazanin" panose="00000400000000000000" pitchFamily="2" charset="-78"/>
                      </a:endParaRPr>
                    </a:p>
                  </a:txBody>
                  <a:tcPr marL="68580" marR="68580" marT="0" marB="0" anchor="ctr"/>
                </a:tc>
                <a:tc>
                  <a:txBody>
                    <a:bodyPr/>
                    <a:lstStyle/>
                    <a:p>
                      <a:pPr marL="457200" algn="ctr" rtl="1">
                        <a:lnSpc>
                          <a:spcPct val="107000"/>
                        </a:lnSpc>
                        <a:spcAft>
                          <a:spcPts val="0"/>
                        </a:spcAft>
                        <a:tabLst>
                          <a:tab pos="664210" algn="l"/>
                        </a:tabLst>
                      </a:pPr>
                      <a:r>
                        <a:rPr lang="en-US" sz="1100">
                          <a:effectLst/>
                          <a:cs typeface="B Nazanin" panose="00000400000000000000" pitchFamily="2" charset="-78"/>
                        </a:rPr>
                        <a:t>Zns(4,4)</a:t>
                      </a:r>
                      <a:endParaRPr lang="en-US" sz="1100">
                        <a:effectLst/>
                        <a:latin typeface="Calibri"/>
                        <a:ea typeface="Calibri"/>
                        <a:cs typeface="B Nazanin" panose="00000400000000000000" pitchFamily="2" charset="-78"/>
                      </a:endParaRPr>
                    </a:p>
                  </a:txBody>
                  <a:tcPr marL="68580" marR="68580" marT="0" marB="0" anchor="ctr"/>
                </a:tc>
              </a:tr>
              <a:tr h="270669">
                <a:tc>
                  <a:txBody>
                    <a:bodyPr/>
                    <a:lstStyle/>
                    <a:p>
                      <a:pPr marL="457200" algn="ctr" rtl="1">
                        <a:lnSpc>
                          <a:spcPct val="107000"/>
                        </a:lnSpc>
                        <a:spcAft>
                          <a:spcPts val="0"/>
                        </a:spcAft>
                        <a:tabLst>
                          <a:tab pos="664210" algn="l"/>
                        </a:tabLst>
                      </a:pPr>
                      <a:r>
                        <a:rPr lang="fa-IR" sz="1100">
                          <a:effectLst/>
                          <a:cs typeface="B Nazanin" panose="00000400000000000000" pitchFamily="2" charset="-78"/>
                        </a:rPr>
                        <a:t>1.64132</a:t>
                      </a:r>
                      <a:endParaRPr lang="en-US" sz="1100">
                        <a:effectLst/>
                        <a:latin typeface="Calibri"/>
                        <a:ea typeface="Calibri"/>
                        <a:cs typeface="B Nazanin" panose="00000400000000000000" pitchFamily="2" charset="-78"/>
                      </a:endParaRPr>
                    </a:p>
                  </a:txBody>
                  <a:tcPr marL="68580" marR="68580" marT="0" marB="0" anchor="ctr"/>
                </a:tc>
                <a:tc>
                  <a:txBody>
                    <a:bodyPr/>
                    <a:lstStyle/>
                    <a:p>
                      <a:pPr marL="457200" algn="ctr" rtl="1">
                        <a:lnSpc>
                          <a:spcPct val="107000"/>
                        </a:lnSpc>
                        <a:spcAft>
                          <a:spcPts val="0"/>
                        </a:spcAft>
                        <a:tabLst>
                          <a:tab pos="664210" algn="l"/>
                        </a:tabLst>
                      </a:pPr>
                      <a:r>
                        <a:rPr lang="en-US" sz="1100" dirty="0" err="1">
                          <a:effectLst/>
                          <a:cs typeface="B Nazanin" panose="00000400000000000000" pitchFamily="2" charset="-78"/>
                        </a:rPr>
                        <a:t>Zns</a:t>
                      </a:r>
                      <a:r>
                        <a:rPr lang="en-US" sz="1100" dirty="0">
                          <a:effectLst/>
                          <a:cs typeface="B Nazanin" panose="00000400000000000000" pitchFamily="2" charset="-78"/>
                        </a:rPr>
                        <a:t>(4,4)</a:t>
                      </a:r>
                      <a:endParaRPr lang="en-US" sz="1100" dirty="0">
                        <a:effectLst/>
                        <a:latin typeface="Calibri"/>
                        <a:ea typeface="Calibri"/>
                        <a:cs typeface="B Nazanin" panose="00000400000000000000" pitchFamily="2" charset="-78"/>
                      </a:endParaRPr>
                    </a:p>
                  </a:txBody>
                  <a:tcPr marL="68580" marR="68580" marT="0" marB="0" anchor="ctr"/>
                </a:tc>
              </a:tr>
              <a:tr h="270669">
                <a:tc>
                  <a:txBody>
                    <a:bodyPr/>
                    <a:lstStyle/>
                    <a:p>
                      <a:pPr marL="457200" algn="ctr" rtl="1">
                        <a:lnSpc>
                          <a:spcPct val="107000"/>
                        </a:lnSpc>
                        <a:spcAft>
                          <a:spcPts val="0"/>
                        </a:spcAft>
                        <a:tabLst>
                          <a:tab pos="664210" algn="l"/>
                        </a:tabLst>
                      </a:pPr>
                      <a:r>
                        <a:rPr lang="fa-IR" sz="1100">
                          <a:effectLst/>
                          <a:cs typeface="B Nazanin" panose="00000400000000000000" pitchFamily="2" charset="-78"/>
                        </a:rPr>
                        <a:t>1.74756</a:t>
                      </a:r>
                      <a:endParaRPr lang="en-US" sz="1100">
                        <a:effectLst/>
                        <a:latin typeface="Calibri"/>
                        <a:ea typeface="Calibri"/>
                        <a:cs typeface="B Nazanin" panose="00000400000000000000" pitchFamily="2" charset="-78"/>
                      </a:endParaRPr>
                    </a:p>
                  </a:txBody>
                  <a:tcPr marL="68580" marR="68580" marT="0" marB="0" anchor="ctr"/>
                </a:tc>
                <a:tc>
                  <a:txBody>
                    <a:bodyPr/>
                    <a:lstStyle/>
                    <a:p>
                      <a:pPr marL="457200" algn="ctr" rtl="1">
                        <a:lnSpc>
                          <a:spcPct val="107000"/>
                        </a:lnSpc>
                        <a:spcAft>
                          <a:spcPts val="0"/>
                        </a:spcAft>
                        <a:tabLst>
                          <a:tab pos="664210" algn="l"/>
                        </a:tabLst>
                      </a:pPr>
                      <a:r>
                        <a:rPr lang="en-US" sz="1100">
                          <a:effectLst/>
                          <a:cs typeface="B Nazanin" panose="00000400000000000000" pitchFamily="2" charset="-78"/>
                        </a:rPr>
                        <a:t>Nacl(6,6)</a:t>
                      </a:r>
                      <a:endParaRPr lang="en-US" sz="1100">
                        <a:effectLst/>
                        <a:latin typeface="Calibri"/>
                        <a:ea typeface="Calibri"/>
                        <a:cs typeface="B Nazanin" panose="00000400000000000000" pitchFamily="2" charset="-78"/>
                      </a:endParaRPr>
                    </a:p>
                  </a:txBody>
                  <a:tcPr marL="68580" marR="68580" marT="0" marB="0" anchor="ctr"/>
                </a:tc>
              </a:tr>
              <a:tr h="270669">
                <a:tc>
                  <a:txBody>
                    <a:bodyPr/>
                    <a:lstStyle/>
                    <a:p>
                      <a:pPr marL="457200" algn="ctr" rtl="1">
                        <a:lnSpc>
                          <a:spcPct val="107000"/>
                        </a:lnSpc>
                        <a:spcAft>
                          <a:spcPts val="0"/>
                        </a:spcAft>
                        <a:tabLst>
                          <a:tab pos="664210" algn="l"/>
                        </a:tabLst>
                      </a:pPr>
                      <a:r>
                        <a:rPr lang="fa-IR" sz="1100">
                          <a:effectLst/>
                          <a:cs typeface="B Nazanin" panose="00000400000000000000" pitchFamily="2" charset="-78"/>
                        </a:rPr>
                        <a:t>1.76267</a:t>
                      </a:r>
                      <a:endParaRPr lang="en-US" sz="1100">
                        <a:effectLst/>
                        <a:latin typeface="Calibri"/>
                        <a:ea typeface="Calibri"/>
                        <a:cs typeface="B Nazanin" panose="00000400000000000000" pitchFamily="2" charset="-78"/>
                      </a:endParaRPr>
                    </a:p>
                  </a:txBody>
                  <a:tcPr marL="68580" marR="68580" marT="0" marB="0" anchor="ctr"/>
                </a:tc>
                <a:tc>
                  <a:txBody>
                    <a:bodyPr/>
                    <a:lstStyle/>
                    <a:p>
                      <a:pPr marL="457200" algn="ctr" rtl="1">
                        <a:lnSpc>
                          <a:spcPct val="107000"/>
                        </a:lnSpc>
                        <a:spcAft>
                          <a:spcPts val="0"/>
                        </a:spcAft>
                        <a:tabLst>
                          <a:tab pos="664210" algn="l"/>
                        </a:tabLst>
                      </a:pPr>
                      <a:r>
                        <a:rPr lang="en-US" sz="1100" dirty="0" err="1">
                          <a:effectLst/>
                          <a:cs typeface="B Nazanin" panose="00000400000000000000" pitchFamily="2" charset="-78"/>
                        </a:rPr>
                        <a:t>Cscl</a:t>
                      </a:r>
                      <a:r>
                        <a:rPr lang="en-US" sz="1100" dirty="0">
                          <a:effectLst/>
                          <a:cs typeface="B Nazanin" panose="00000400000000000000" pitchFamily="2" charset="-78"/>
                        </a:rPr>
                        <a:t>(8,8)</a:t>
                      </a:r>
                      <a:endParaRPr lang="en-US" sz="1100" dirty="0">
                        <a:effectLst/>
                        <a:latin typeface="Calibri"/>
                        <a:ea typeface="Calibri"/>
                        <a:cs typeface="B Nazanin" panose="00000400000000000000" pitchFamily="2" charset="-78"/>
                      </a:endParaRPr>
                    </a:p>
                  </a:txBody>
                  <a:tcPr marL="68580" marR="68580" marT="0" marB="0" anchor="ctr"/>
                </a:tc>
              </a:tr>
            </a:tbl>
          </a:graphicData>
        </a:graphic>
      </p:graphicFrame>
      <mc:AlternateContent xmlns:mc="http://schemas.openxmlformats.org/markup-compatibility/2006" xmlns:a14="http://schemas.microsoft.com/office/drawing/2010/main">
        <mc:Choice Requires="a14">
          <p:graphicFrame>
            <p:nvGraphicFramePr>
              <p:cNvPr id="5" name="Table 4"/>
              <p:cNvGraphicFramePr>
                <a:graphicFrameLocks noGrp="1"/>
              </p:cNvGraphicFramePr>
              <p:nvPr>
                <p:extLst>
                  <p:ext uri="{D42A27DB-BD31-4B8C-83A1-F6EECF244321}">
                    <p14:modId xmlns:p14="http://schemas.microsoft.com/office/powerpoint/2010/main" val="3011332324"/>
                  </p:ext>
                </p:extLst>
              </p:nvPr>
            </p:nvGraphicFramePr>
            <p:xfrm>
              <a:off x="4648200" y="2361405"/>
              <a:ext cx="3962400" cy="1339850"/>
            </p:xfrm>
            <a:graphic>
              <a:graphicData uri="http://schemas.openxmlformats.org/drawingml/2006/table">
                <a:tbl>
                  <a:tblPr rtl="1" firstRow="1" firstCol="1" bandRow="1">
                    <a:tableStyleId>{5940675A-B579-460E-94D1-54222C63F5DA}</a:tableStyleId>
                  </a:tblPr>
                  <a:tblGrid>
                    <a:gridCol w="1981200"/>
                    <a:gridCol w="1981200"/>
                  </a:tblGrid>
                  <a:tr h="326497">
                    <a:tc>
                      <a:txBody>
                        <a:bodyPr/>
                        <a:lstStyle/>
                        <a:p>
                          <a:pPr marL="457200" algn="ctr" defTabSz="914400" rtl="1" eaLnBrk="1" latinLnBrk="0" hangingPunct="1">
                            <a:lnSpc>
                              <a:spcPct val="107000"/>
                            </a:lnSpc>
                            <a:spcAft>
                              <a:spcPts val="0"/>
                            </a:spcAft>
                            <a:tabLst>
                              <a:tab pos="664210" algn="l"/>
                            </a:tabLst>
                          </a:pPr>
                          <a:r>
                            <a:rPr lang="en-US" sz="1100" kern="1200" dirty="0">
                              <a:effectLst/>
                            </a:rPr>
                            <a:t>A</a:t>
                          </a:r>
                          <a:r>
                            <a:rPr lang="fa-IR" sz="1100" kern="1200" dirty="0">
                              <a:effectLst/>
                            </a:rPr>
                            <a:t>ثابت مادلانگ</a:t>
                          </a:r>
                          <a:endParaRPr lang="en-US" sz="1100" kern="1200" dirty="0">
                            <a:solidFill>
                              <a:schemeClr val="tx1"/>
                            </a:solidFill>
                            <a:effectLst/>
                            <a:latin typeface="+mn-lt"/>
                            <a:ea typeface="+mn-ea"/>
                            <a:cs typeface="B Nazanin" panose="00000400000000000000" pitchFamily="2" charset="-78"/>
                          </a:endParaRPr>
                        </a:p>
                      </a:txBody>
                      <a:tcPr marL="68580" marR="68580" marT="0" marB="0"/>
                    </a:tc>
                    <a:tc>
                      <a:txBody>
                        <a:bodyPr/>
                        <a:lstStyle/>
                        <a:p>
                          <a:pPr marL="457200" algn="ctr" defTabSz="914400" rtl="1" eaLnBrk="1" latinLnBrk="0" hangingPunct="1">
                            <a:lnSpc>
                              <a:spcPct val="107000"/>
                            </a:lnSpc>
                            <a:spcAft>
                              <a:spcPts val="0"/>
                            </a:spcAft>
                            <a:tabLst>
                              <a:tab pos="664210" algn="l"/>
                            </a:tabLst>
                          </a:pPr>
                          <a:r>
                            <a:rPr lang="fa-IR" sz="1100" kern="1200" dirty="0">
                              <a:effectLst/>
                            </a:rPr>
                            <a:t> </a:t>
                          </a:r>
                          <a:endParaRPr lang="en-US" sz="1100" kern="1200" dirty="0">
                            <a:solidFill>
                              <a:schemeClr val="tx1"/>
                            </a:solidFill>
                            <a:effectLst/>
                            <a:latin typeface="+mn-lt"/>
                            <a:ea typeface="+mn-ea"/>
                            <a:cs typeface="B Nazanin" panose="00000400000000000000" pitchFamily="2" charset="-78"/>
                          </a:endParaRPr>
                        </a:p>
                      </a:txBody>
                      <a:tcPr marL="68580" marR="68580" marT="0" marB="0"/>
                    </a:tc>
                  </a:tr>
                  <a:tr h="326497">
                    <a:tc>
                      <a:txBody>
                        <a:bodyPr/>
                        <a:lstStyle/>
                        <a:p>
                          <a:pPr marL="457200" algn="ctr" defTabSz="914400" rtl="1" eaLnBrk="1" latinLnBrk="0" hangingPunct="1">
                            <a:lnSpc>
                              <a:spcPct val="107000"/>
                            </a:lnSpc>
                            <a:spcAft>
                              <a:spcPts val="0"/>
                            </a:spcAft>
                            <a:tabLst>
                              <a:tab pos="664210" algn="l"/>
                            </a:tabLst>
                          </a:pPr>
                          <a:r>
                            <a:rPr lang="fa-IR" sz="1100" kern="1200">
                              <a:effectLst/>
                            </a:rPr>
                            <a:t>2.408</a:t>
                          </a:r>
                          <a:endParaRPr lang="en-US" sz="1100" kern="1200">
                            <a:solidFill>
                              <a:schemeClr val="tx1"/>
                            </a:solidFill>
                            <a:effectLst/>
                            <a:latin typeface="+mn-lt"/>
                            <a:ea typeface="+mn-ea"/>
                            <a:cs typeface="B Nazanin" panose="00000400000000000000" pitchFamily="2" charset="-78"/>
                          </a:endParaRPr>
                        </a:p>
                      </a:txBody>
                      <a:tcPr marL="68580" marR="68580" marT="0" marB="0"/>
                    </a:tc>
                    <a:tc>
                      <a:txBody>
                        <a:bodyPr/>
                        <a:lstStyle/>
                        <a:p>
                          <a:pPr marL="457200" algn="ctr" defTabSz="914400" rtl="1" eaLnBrk="1" latinLnBrk="0" hangingPunct="1">
                            <a:lnSpc>
                              <a:spcPct val="107000"/>
                            </a:lnSpc>
                            <a:spcAft>
                              <a:spcPts val="0"/>
                            </a:spcAft>
                            <a:tabLst>
                              <a:tab pos="664210" algn="l"/>
                            </a:tabLst>
                          </a:pPr>
                          <a:r>
                            <a:rPr lang="en-US" sz="1100" kern="1200">
                              <a:effectLst/>
                            </a:rPr>
                            <a:t>Ti</a:t>
                          </a:r>
                          <a14:m>
                            <m:oMath xmlns:m="http://schemas.openxmlformats.org/officeDocument/2006/math">
                              <m:sSub>
                                <m:sSubPr>
                                  <m:ctrlPr>
                                    <a:rPr lang="en-US" sz="1100" i="1" kern="1200">
                                      <a:effectLst/>
                                      <a:latin typeface="Cambria Math" panose="02040503050406030204" pitchFamily="18" charset="0"/>
                                    </a:rPr>
                                  </m:ctrlPr>
                                </m:sSubPr>
                                <m:e>
                                  <m:r>
                                    <a:rPr lang="en-US" sz="1100" kern="1200">
                                      <a:effectLst/>
                                      <a:latin typeface="Cambria Math"/>
                                    </a:rPr>
                                    <m:t>𝑜</m:t>
                                  </m:r>
                                </m:e>
                                <m:sub>
                                  <m:r>
                                    <a:rPr lang="en-US" sz="1100" kern="1200">
                                      <a:effectLst/>
                                      <a:latin typeface="Cambria Math"/>
                                    </a:rPr>
                                    <m:t>2</m:t>
                                  </m:r>
                                </m:sub>
                              </m:sSub>
                            </m:oMath>
                          </a14:m>
                          <a:endParaRPr lang="en-US" sz="1100" kern="1200">
                            <a:solidFill>
                              <a:schemeClr val="tx1"/>
                            </a:solidFill>
                            <a:effectLst/>
                            <a:latin typeface="+mn-lt"/>
                            <a:ea typeface="+mn-ea"/>
                            <a:cs typeface="B Nazanin" panose="00000400000000000000" pitchFamily="2" charset="-78"/>
                          </a:endParaRPr>
                        </a:p>
                      </a:txBody>
                      <a:tcPr marL="68580" marR="68580" marT="0" marB="0"/>
                    </a:tc>
                  </a:tr>
                  <a:tr h="360359">
                    <a:tc>
                      <a:txBody>
                        <a:bodyPr/>
                        <a:lstStyle/>
                        <a:p>
                          <a:pPr marL="457200" algn="ctr" defTabSz="914400" rtl="1" eaLnBrk="1" latinLnBrk="0" hangingPunct="1">
                            <a:lnSpc>
                              <a:spcPct val="107000"/>
                            </a:lnSpc>
                            <a:spcAft>
                              <a:spcPts val="0"/>
                            </a:spcAft>
                            <a:tabLst>
                              <a:tab pos="664210" algn="l"/>
                            </a:tabLst>
                          </a:pPr>
                          <a:r>
                            <a:rPr lang="fa-IR" sz="1100" kern="1200">
                              <a:effectLst/>
                            </a:rPr>
                            <a:t>2.51434</a:t>
                          </a:r>
                          <a:endParaRPr lang="en-US" sz="1100" kern="1200">
                            <a:solidFill>
                              <a:schemeClr val="tx1"/>
                            </a:solidFill>
                            <a:effectLst/>
                            <a:latin typeface="+mn-lt"/>
                            <a:ea typeface="+mn-ea"/>
                            <a:cs typeface="B Nazanin" panose="00000400000000000000" pitchFamily="2" charset="-78"/>
                          </a:endParaRPr>
                        </a:p>
                      </a:txBody>
                      <a:tcPr marL="68580" marR="68580" marT="0" marB="0"/>
                    </a:tc>
                    <a:tc>
                      <a:txBody>
                        <a:bodyPr/>
                        <a:lstStyle/>
                        <a:p>
                          <a:pPr marL="457200" algn="ctr" defTabSz="914400" rtl="1" eaLnBrk="1" latinLnBrk="0" hangingPunct="1">
                            <a:lnSpc>
                              <a:spcPct val="107000"/>
                            </a:lnSpc>
                            <a:spcAft>
                              <a:spcPts val="0"/>
                            </a:spcAft>
                            <a:tabLst>
                              <a:tab pos="664210" algn="l"/>
                            </a:tabLst>
                          </a:pPr>
                          <a:r>
                            <a:rPr lang="en-US" sz="1100" kern="1200">
                              <a:effectLst/>
                            </a:rPr>
                            <a:t>ca</a:t>
                          </a:r>
                          <a14:m>
                            <m:oMath xmlns:m="http://schemas.openxmlformats.org/officeDocument/2006/math">
                              <m:sSub>
                                <m:sSubPr>
                                  <m:ctrlPr>
                                    <a:rPr lang="en-US" sz="1100" i="1" kern="1200">
                                      <a:effectLst/>
                                      <a:latin typeface="Cambria Math" panose="02040503050406030204" pitchFamily="18" charset="0"/>
                                    </a:rPr>
                                  </m:ctrlPr>
                                </m:sSubPr>
                                <m:e>
                                  <m:r>
                                    <a:rPr lang="en-US" sz="1100" kern="1200">
                                      <a:effectLst/>
                                      <a:latin typeface="Cambria Math"/>
                                    </a:rPr>
                                    <m:t>𝑓</m:t>
                                  </m:r>
                                </m:e>
                                <m:sub>
                                  <m:r>
                                    <a:rPr lang="en-US" sz="1100" kern="1200">
                                      <a:effectLst/>
                                      <a:latin typeface="Cambria Math"/>
                                    </a:rPr>
                                    <m:t>2</m:t>
                                  </m:r>
                                </m:sub>
                              </m:sSub>
                              <m:r>
                                <a:rPr lang="en-US" sz="1100" kern="1200">
                                  <a:effectLst/>
                                  <a:latin typeface="Cambria Math"/>
                                </a:rPr>
                                <m:t>(</m:t>
                              </m:r>
                              <m:r>
                                <a:rPr lang="en-US" sz="1100" kern="1200">
                                  <a:effectLst/>
                                  <a:latin typeface="Cambria Math"/>
                                </a:rPr>
                                <m:t>8</m:t>
                              </m:r>
                              <m:r>
                                <a:rPr lang="en-US" sz="1100" kern="1200">
                                  <a:effectLst/>
                                  <a:latin typeface="Cambria Math"/>
                                </a:rPr>
                                <m:t>,</m:t>
                              </m:r>
                              <m:r>
                                <a:rPr lang="en-US" sz="1100" kern="1200">
                                  <a:effectLst/>
                                  <a:latin typeface="Cambria Math"/>
                                </a:rPr>
                                <m:t>4</m:t>
                              </m:r>
                              <m:r>
                                <a:rPr lang="en-US" sz="1100" kern="1200">
                                  <a:effectLst/>
                                  <a:latin typeface="Cambria Math"/>
                                </a:rPr>
                                <m:t>)</m:t>
                              </m:r>
                            </m:oMath>
                          </a14:m>
                          <a:endParaRPr lang="en-US" sz="1100" kern="1200">
                            <a:solidFill>
                              <a:schemeClr val="tx1"/>
                            </a:solidFill>
                            <a:effectLst/>
                            <a:latin typeface="+mn-lt"/>
                            <a:ea typeface="+mn-ea"/>
                            <a:cs typeface="B Nazanin" panose="00000400000000000000" pitchFamily="2" charset="-78"/>
                          </a:endParaRPr>
                        </a:p>
                      </a:txBody>
                      <a:tcPr marL="68580" marR="68580" marT="0" marB="0"/>
                    </a:tc>
                  </a:tr>
                  <a:tr h="326497">
                    <a:tc>
                      <a:txBody>
                        <a:bodyPr/>
                        <a:lstStyle/>
                        <a:p>
                          <a:pPr marL="457200" algn="ctr" defTabSz="914400" rtl="1" eaLnBrk="1" latinLnBrk="0" hangingPunct="1">
                            <a:lnSpc>
                              <a:spcPct val="107000"/>
                            </a:lnSpc>
                            <a:spcAft>
                              <a:spcPts val="0"/>
                            </a:spcAft>
                            <a:tabLst>
                              <a:tab pos="664210" algn="l"/>
                            </a:tabLst>
                          </a:pPr>
                          <a:r>
                            <a:rPr lang="fa-IR" sz="1100" kern="1200">
                              <a:effectLst/>
                            </a:rPr>
                            <a:t>4.17186</a:t>
                          </a:r>
                          <a:endParaRPr lang="en-US" sz="1100" kern="1200">
                            <a:solidFill>
                              <a:schemeClr val="tx1"/>
                            </a:solidFill>
                            <a:effectLst/>
                            <a:latin typeface="+mn-lt"/>
                            <a:ea typeface="+mn-ea"/>
                            <a:cs typeface="B Nazanin" panose="00000400000000000000" pitchFamily="2" charset="-78"/>
                          </a:endParaRPr>
                        </a:p>
                      </a:txBody>
                      <a:tcPr marL="68580" marR="68580" marT="0" marB="0"/>
                    </a:tc>
                    <a:tc>
                      <a:txBody>
                        <a:bodyPr/>
                        <a:lstStyle/>
                        <a:p>
                          <a:pPr marL="457200" algn="ctr" defTabSz="914400" rtl="1" eaLnBrk="1" latinLnBrk="0" hangingPunct="1">
                            <a:lnSpc>
                              <a:spcPct val="107000"/>
                            </a:lnSpc>
                            <a:spcAft>
                              <a:spcPts val="0"/>
                            </a:spcAft>
                            <a:tabLst>
                              <a:tab pos="664210" algn="l"/>
                            </a:tabLst>
                          </a:pPr>
                          <a14:m>
                            <m:oMathPara xmlns:m="http://schemas.openxmlformats.org/officeDocument/2006/math">
                              <m:oMathParaPr>
                                <m:jc m:val="centerGroup"/>
                              </m:oMathParaPr>
                              <m:oMath xmlns:m="http://schemas.openxmlformats.org/officeDocument/2006/math">
                                <m:sSub>
                                  <m:sSubPr>
                                    <m:ctrlPr>
                                      <a:rPr lang="en-US" sz="1100" i="1" kern="1200">
                                        <a:effectLst/>
                                        <a:latin typeface="Cambria Math" panose="02040503050406030204" pitchFamily="18" charset="0"/>
                                      </a:rPr>
                                    </m:ctrlPr>
                                  </m:sSubPr>
                                  <m:e>
                                    <m:r>
                                      <a:rPr lang="en-US" sz="1100" kern="1200">
                                        <a:effectLst/>
                                        <a:latin typeface="Cambria Math"/>
                                      </a:rPr>
                                      <m:t>𝐴𝐿</m:t>
                                    </m:r>
                                  </m:e>
                                  <m:sub>
                                    <m:r>
                                      <a:rPr lang="en-US" sz="1100" kern="1200">
                                        <a:effectLst/>
                                        <a:latin typeface="Cambria Math"/>
                                      </a:rPr>
                                      <m:t>2</m:t>
                                    </m:r>
                                  </m:sub>
                                </m:sSub>
                                <m:sSub>
                                  <m:sSubPr>
                                    <m:ctrlPr>
                                      <a:rPr lang="en-US" sz="1100" i="1" kern="1200">
                                        <a:effectLst/>
                                        <a:latin typeface="Cambria Math" panose="02040503050406030204" pitchFamily="18" charset="0"/>
                                      </a:rPr>
                                    </m:ctrlPr>
                                  </m:sSubPr>
                                  <m:e>
                                    <m:r>
                                      <a:rPr lang="en-US" sz="1100" kern="1200">
                                        <a:effectLst/>
                                        <a:latin typeface="Cambria Math"/>
                                      </a:rPr>
                                      <m:t>𝑂</m:t>
                                    </m:r>
                                  </m:e>
                                  <m:sub>
                                    <m:r>
                                      <a:rPr lang="en-US" sz="1100" kern="1200">
                                        <a:effectLst/>
                                        <a:latin typeface="Cambria Math"/>
                                      </a:rPr>
                                      <m:t>3</m:t>
                                    </m:r>
                                  </m:sub>
                                </m:sSub>
                              </m:oMath>
                            </m:oMathPara>
                          </a14:m>
                          <a:endParaRPr lang="en-US" sz="1100" kern="1200" dirty="0">
                            <a:solidFill>
                              <a:schemeClr val="tx1"/>
                            </a:solidFill>
                            <a:effectLst/>
                            <a:latin typeface="+mn-lt"/>
                            <a:ea typeface="+mn-ea"/>
                            <a:cs typeface="B Nazanin" panose="00000400000000000000" pitchFamily="2" charset="-78"/>
                          </a:endParaRPr>
                        </a:p>
                      </a:txBody>
                      <a:tcPr marL="68580" marR="68580" marT="0" marB="0"/>
                    </a:tc>
                  </a:tr>
                </a:tbl>
              </a:graphicData>
            </a:graphic>
          </p:graphicFrame>
        </mc:Choice>
        <mc:Fallback xmlns="">
          <p:graphicFrame>
            <p:nvGraphicFramePr>
              <p:cNvPr id="5" name="Table 4"/>
              <p:cNvGraphicFramePr>
                <a:graphicFrameLocks noGrp="1"/>
              </p:cNvGraphicFramePr>
              <p:nvPr>
                <p:extLst>
                  <p:ext uri="{D42A27DB-BD31-4B8C-83A1-F6EECF244321}">
                    <p14:modId xmlns:p14="http://schemas.microsoft.com/office/powerpoint/2010/main" val="3011332324"/>
                  </p:ext>
                </p:extLst>
              </p:nvPr>
            </p:nvGraphicFramePr>
            <p:xfrm>
              <a:off x="4648200" y="2361405"/>
              <a:ext cx="3962400" cy="1339850"/>
            </p:xfrm>
            <a:graphic>
              <a:graphicData uri="http://schemas.openxmlformats.org/drawingml/2006/table">
                <a:tbl>
                  <a:tblPr rtl="1" firstRow="1" firstCol="1" bandRow="1">
                    <a:tableStyleId>{5940675A-B579-460E-94D1-54222C63F5DA}</a:tableStyleId>
                  </a:tblPr>
                  <a:tblGrid>
                    <a:gridCol w="1981200"/>
                    <a:gridCol w="1981200"/>
                  </a:tblGrid>
                  <a:tr h="326497">
                    <a:tc>
                      <a:txBody>
                        <a:bodyPr/>
                        <a:lstStyle/>
                        <a:p>
                          <a:pPr marL="457200" algn="ctr" defTabSz="914400" rtl="1" eaLnBrk="1" latinLnBrk="0" hangingPunct="1">
                            <a:lnSpc>
                              <a:spcPct val="107000"/>
                            </a:lnSpc>
                            <a:spcAft>
                              <a:spcPts val="0"/>
                            </a:spcAft>
                            <a:tabLst>
                              <a:tab pos="664210" algn="l"/>
                            </a:tabLst>
                          </a:pPr>
                          <a:r>
                            <a:rPr lang="en-US" sz="1100" kern="1200" dirty="0">
                              <a:effectLst/>
                            </a:rPr>
                            <a:t>A</a:t>
                          </a:r>
                          <a:r>
                            <a:rPr lang="fa-IR" sz="1100" kern="1200" dirty="0">
                              <a:effectLst/>
                            </a:rPr>
                            <a:t>ثابت مادلانگ</a:t>
                          </a:r>
                          <a:endParaRPr lang="en-US" sz="1100" kern="1200" dirty="0">
                            <a:solidFill>
                              <a:schemeClr val="tx1"/>
                            </a:solidFill>
                            <a:effectLst/>
                            <a:latin typeface="+mn-lt"/>
                            <a:ea typeface="+mn-ea"/>
                            <a:cs typeface="B Nazanin" panose="00000400000000000000" pitchFamily="2" charset="-78"/>
                          </a:endParaRPr>
                        </a:p>
                      </a:txBody>
                      <a:tcPr marL="68580" marR="68580" marT="0" marB="0"/>
                    </a:tc>
                    <a:tc>
                      <a:txBody>
                        <a:bodyPr/>
                        <a:lstStyle/>
                        <a:p>
                          <a:pPr marL="457200" algn="ctr" defTabSz="914400" rtl="1" eaLnBrk="1" latinLnBrk="0" hangingPunct="1">
                            <a:lnSpc>
                              <a:spcPct val="107000"/>
                            </a:lnSpc>
                            <a:spcAft>
                              <a:spcPts val="0"/>
                            </a:spcAft>
                            <a:tabLst>
                              <a:tab pos="664210" algn="l"/>
                            </a:tabLst>
                          </a:pPr>
                          <a:r>
                            <a:rPr lang="fa-IR" sz="1100" kern="1200" dirty="0">
                              <a:effectLst/>
                            </a:rPr>
                            <a:t> </a:t>
                          </a:r>
                          <a:endParaRPr lang="en-US" sz="1100" kern="1200" dirty="0">
                            <a:solidFill>
                              <a:schemeClr val="tx1"/>
                            </a:solidFill>
                            <a:effectLst/>
                            <a:latin typeface="+mn-lt"/>
                            <a:ea typeface="+mn-ea"/>
                            <a:cs typeface="B Nazanin" panose="00000400000000000000" pitchFamily="2" charset="-78"/>
                          </a:endParaRPr>
                        </a:p>
                      </a:txBody>
                      <a:tcPr marL="68580" marR="68580" marT="0" marB="0"/>
                    </a:tc>
                  </a:tr>
                  <a:tr h="326497">
                    <a:tc>
                      <a:txBody>
                        <a:bodyPr/>
                        <a:lstStyle/>
                        <a:p>
                          <a:pPr marL="457200" algn="ctr" defTabSz="914400" rtl="1" eaLnBrk="1" latinLnBrk="0" hangingPunct="1">
                            <a:lnSpc>
                              <a:spcPct val="107000"/>
                            </a:lnSpc>
                            <a:spcAft>
                              <a:spcPts val="0"/>
                            </a:spcAft>
                            <a:tabLst>
                              <a:tab pos="664210" algn="l"/>
                            </a:tabLst>
                          </a:pPr>
                          <a:r>
                            <a:rPr lang="fa-IR" sz="1100" kern="1200">
                              <a:effectLst/>
                            </a:rPr>
                            <a:t>2.408</a:t>
                          </a:r>
                          <a:endParaRPr lang="en-US" sz="1100" kern="1200">
                            <a:solidFill>
                              <a:schemeClr val="tx1"/>
                            </a:solidFill>
                            <a:effectLst/>
                            <a:latin typeface="+mn-lt"/>
                            <a:ea typeface="+mn-ea"/>
                            <a:cs typeface="B Nazanin" panose="00000400000000000000" pitchFamily="2" charset="-78"/>
                          </a:endParaRPr>
                        </a:p>
                      </a:txBody>
                      <a:tcPr marL="68580" marR="68580" marT="0" marB="0"/>
                    </a:tc>
                    <a:tc>
                      <a:txBody>
                        <a:bodyPr/>
                        <a:lstStyle/>
                        <a:p>
                          <a:endParaRPr lang="fa-IR"/>
                        </a:p>
                      </a:txBody>
                      <a:tcPr marL="68580" marR="68580" marT="0" marB="0">
                        <a:blipFill rotWithShape="1">
                          <a:blip r:embed="rId3"/>
                          <a:stretch>
                            <a:fillRect l="-100308" t="-116981" b="-215094"/>
                          </a:stretch>
                        </a:blipFill>
                      </a:tcPr>
                    </a:tc>
                  </a:tr>
                  <a:tr h="360359">
                    <a:tc>
                      <a:txBody>
                        <a:bodyPr/>
                        <a:lstStyle/>
                        <a:p>
                          <a:pPr marL="457200" algn="ctr" defTabSz="914400" rtl="1" eaLnBrk="1" latinLnBrk="0" hangingPunct="1">
                            <a:lnSpc>
                              <a:spcPct val="107000"/>
                            </a:lnSpc>
                            <a:spcAft>
                              <a:spcPts val="0"/>
                            </a:spcAft>
                            <a:tabLst>
                              <a:tab pos="664210" algn="l"/>
                            </a:tabLst>
                          </a:pPr>
                          <a:r>
                            <a:rPr lang="fa-IR" sz="1100" kern="1200">
                              <a:effectLst/>
                            </a:rPr>
                            <a:t>2.51434</a:t>
                          </a:r>
                          <a:endParaRPr lang="en-US" sz="1100" kern="1200">
                            <a:solidFill>
                              <a:schemeClr val="tx1"/>
                            </a:solidFill>
                            <a:effectLst/>
                            <a:latin typeface="+mn-lt"/>
                            <a:ea typeface="+mn-ea"/>
                            <a:cs typeface="B Nazanin" panose="00000400000000000000" pitchFamily="2" charset="-78"/>
                          </a:endParaRPr>
                        </a:p>
                      </a:txBody>
                      <a:tcPr marL="68580" marR="68580" marT="0" marB="0"/>
                    </a:tc>
                    <a:tc>
                      <a:txBody>
                        <a:bodyPr/>
                        <a:lstStyle/>
                        <a:p>
                          <a:endParaRPr lang="fa-IR"/>
                        </a:p>
                      </a:txBody>
                      <a:tcPr marL="68580" marR="68580" marT="0" marB="0">
                        <a:blipFill rotWithShape="1">
                          <a:blip r:embed="rId3"/>
                          <a:stretch>
                            <a:fillRect l="-100308" t="-194915" b="-93220"/>
                          </a:stretch>
                        </a:blipFill>
                      </a:tcPr>
                    </a:tc>
                  </a:tr>
                  <a:tr h="326497">
                    <a:tc>
                      <a:txBody>
                        <a:bodyPr/>
                        <a:lstStyle/>
                        <a:p>
                          <a:pPr marL="457200" algn="ctr" defTabSz="914400" rtl="1" eaLnBrk="1" latinLnBrk="0" hangingPunct="1">
                            <a:lnSpc>
                              <a:spcPct val="107000"/>
                            </a:lnSpc>
                            <a:spcAft>
                              <a:spcPts val="0"/>
                            </a:spcAft>
                            <a:tabLst>
                              <a:tab pos="664210" algn="l"/>
                            </a:tabLst>
                          </a:pPr>
                          <a:r>
                            <a:rPr lang="fa-IR" sz="1100" kern="1200">
                              <a:effectLst/>
                            </a:rPr>
                            <a:t>4.17186</a:t>
                          </a:r>
                          <a:endParaRPr lang="en-US" sz="1100" kern="1200">
                            <a:solidFill>
                              <a:schemeClr val="tx1"/>
                            </a:solidFill>
                            <a:effectLst/>
                            <a:latin typeface="+mn-lt"/>
                            <a:ea typeface="+mn-ea"/>
                            <a:cs typeface="B Nazanin" panose="00000400000000000000" pitchFamily="2" charset="-78"/>
                          </a:endParaRPr>
                        </a:p>
                      </a:txBody>
                      <a:tcPr marL="68580" marR="68580" marT="0" marB="0"/>
                    </a:tc>
                    <a:tc>
                      <a:txBody>
                        <a:bodyPr/>
                        <a:lstStyle/>
                        <a:p>
                          <a:endParaRPr lang="fa-IR"/>
                        </a:p>
                      </a:txBody>
                      <a:tcPr marL="68580" marR="68580" marT="0" marB="0">
                        <a:blipFill rotWithShape="1">
                          <a:blip r:embed="rId3"/>
                          <a:stretch>
                            <a:fillRect l="-100308" t="-322222" b="-1852"/>
                          </a:stretch>
                        </a:blipFill>
                      </a:tcPr>
                    </a:tc>
                  </a:tr>
                </a:tbl>
              </a:graphicData>
            </a:graphic>
          </p:graphicFrame>
        </mc:Fallback>
      </mc:AlternateContent>
    </p:spTree>
    <p:extLst>
      <p:ext uri="{BB962C8B-B14F-4D97-AF65-F5344CB8AC3E}">
        <p14:creationId xmlns:p14="http://schemas.microsoft.com/office/powerpoint/2010/main" val="13413120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fa-IR" dirty="0"/>
              <a:t>انواع نقض های </a:t>
            </a:r>
            <a:r>
              <a:rPr lang="fa-IR" dirty="0" smtClean="0"/>
              <a:t>بلوری</a:t>
            </a:r>
            <a:endParaRPr lang="fa-IR" dirty="0"/>
          </a:p>
        </p:txBody>
      </p:sp>
      <p:sp>
        <p:nvSpPr>
          <p:cNvPr id="2" name="Content Placeholder 1"/>
          <p:cNvSpPr>
            <a:spLocks noGrp="1"/>
          </p:cNvSpPr>
          <p:nvPr>
            <p:ph idx="1"/>
          </p:nvPr>
        </p:nvSpPr>
        <p:spPr/>
        <p:txBody>
          <a:bodyPr/>
          <a:lstStyle/>
          <a:p>
            <a:pPr marL="342900" lvl="0" indent="-342900" algn="justLow">
              <a:buFont typeface="+mj-lt"/>
              <a:buAutoNum type="arabicPeriod"/>
            </a:pPr>
            <a:r>
              <a:rPr lang="fa-IR" dirty="0"/>
              <a:t>نقض اسکاتکی: بلورهایی مثل </a:t>
            </a:r>
            <a:r>
              <a:rPr lang="en-US" i="1" dirty="0"/>
              <a:t>KBC</a:t>
            </a:r>
            <a:r>
              <a:rPr lang="fa-IR" dirty="0"/>
              <a:t>و </a:t>
            </a:r>
            <a:r>
              <a:rPr lang="en-US" i="1" dirty="0"/>
              <a:t>NACL</a:t>
            </a:r>
            <a:r>
              <a:rPr lang="fa-IR" dirty="0"/>
              <a:t>و </a:t>
            </a:r>
            <a:r>
              <a:rPr lang="en-US" i="1" dirty="0"/>
              <a:t>CSCL</a:t>
            </a:r>
            <a:r>
              <a:rPr lang="fa-IR" dirty="0"/>
              <a:t>و </a:t>
            </a:r>
            <a:r>
              <a:rPr lang="en-US" i="1" dirty="0"/>
              <a:t>KCL</a:t>
            </a:r>
            <a:r>
              <a:rPr lang="fa-IR" dirty="0"/>
              <a:t>که دارای ویژگی های زیر هستند: 1- اندازه کاتیون ها و انیون ها باهم برابر2- عدد کئوردیناسیون بالا </a:t>
            </a:r>
            <a:r>
              <a:rPr lang="en-US" i="1" dirty="0"/>
              <a:t>CN</a:t>
            </a:r>
            <a:r>
              <a:rPr lang="fa-IR" dirty="0"/>
              <a:t> چون شبکه بلور باید خنثی باشد اگر یک جای خالی برای کاتیون داریم باید یک جای خالی برای انیون هم داشته باشد </a:t>
            </a:r>
            <a:r>
              <a:rPr lang="fa-IR" dirty="0" smtClean="0"/>
              <a:t>.</a:t>
            </a:r>
          </a:p>
          <a:p>
            <a:pPr marL="342900" lvl="0" indent="-342900" algn="justLow">
              <a:buFont typeface="+mj-lt"/>
              <a:buAutoNum type="arabicPeriod"/>
            </a:pPr>
            <a:endParaRPr lang="en-US" dirty="0" smtClean="0"/>
          </a:p>
          <a:p>
            <a:pPr marL="342900" lvl="0" indent="-342900" algn="justLow">
              <a:buFont typeface="+mj-lt"/>
              <a:buAutoNum type="arabicPeriod"/>
            </a:pPr>
            <a:endParaRPr lang="fa-IR" dirty="0"/>
          </a:p>
          <a:p>
            <a:pPr marL="342900" lvl="0" indent="-342900" algn="justLow">
              <a:buFont typeface="+mj-lt"/>
              <a:buAutoNum type="arabicPeriod"/>
            </a:pPr>
            <a:endParaRPr lang="fa-IR" dirty="0" smtClean="0"/>
          </a:p>
          <a:p>
            <a:pPr marL="342900" indent="-342900" algn="justLow">
              <a:buFont typeface="+mj-lt"/>
              <a:buAutoNum type="arabicPeriod"/>
            </a:pPr>
            <a:r>
              <a:rPr lang="fa-IR" dirty="0"/>
              <a:t>نقض فرکل: در بلورهایی مثل </a:t>
            </a:r>
            <a:r>
              <a:rPr lang="en-US" i="1" dirty="0" err="1"/>
              <a:t>Agcl</a:t>
            </a:r>
            <a:r>
              <a:rPr lang="fa-IR" dirty="0"/>
              <a:t>و </a:t>
            </a:r>
            <a:r>
              <a:rPr lang="en-US" i="1" dirty="0" err="1"/>
              <a:t>AgBr</a:t>
            </a:r>
            <a:r>
              <a:rPr lang="fa-IR" dirty="0"/>
              <a:t>و</a:t>
            </a:r>
            <a:r>
              <a:rPr lang="en-US" i="1" dirty="0" err="1"/>
              <a:t>Agcl</a:t>
            </a:r>
            <a:r>
              <a:rPr lang="fa-IR" dirty="0"/>
              <a:t>و </a:t>
            </a:r>
            <a:r>
              <a:rPr lang="en-US" i="1" dirty="0" err="1"/>
              <a:t>Zns</a:t>
            </a:r>
            <a:r>
              <a:rPr lang="fa-IR" dirty="0"/>
              <a:t>است که دارای </a:t>
            </a:r>
            <a:endParaRPr lang="fa-IR" dirty="0" smtClean="0"/>
          </a:p>
          <a:p>
            <a:pPr marL="0" indent="0" algn="justLow">
              <a:buNone/>
            </a:pPr>
            <a:r>
              <a:rPr lang="fa-IR" dirty="0" smtClean="0"/>
              <a:t>ویژگی</a:t>
            </a:r>
            <a:r>
              <a:rPr lang="fa-IR" dirty="0"/>
              <a:t> </a:t>
            </a:r>
            <a:r>
              <a:rPr lang="fa-IR" dirty="0" smtClean="0"/>
              <a:t>زیر </a:t>
            </a:r>
            <a:r>
              <a:rPr lang="fa-IR" dirty="0"/>
              <a:t>هستند: 1- کاتیون انها کوچکتر از انیون </a:t>
            </a:r>
            <a:r>
              <a:rPr lang="fa-IR" dirty="0" smtClean="0"/>
              <a:t>است</a:t>
            </a:r>
          </a:p>
          <a:p>
            <a:pPr marL="0" indent="0" algn="justLow">
              <a:buNone/>
            </a:pPr>
            <a:r>
              <a:rPr lang="fa-IR" dirty="0" smtClean="0"/>
              <a:t> 2- </a:t>
            </a:r>
            <a:r>
              <a:rPr lang="fa-IR" dirty="0"/>
              <a:t>برای ترکیباتی با عدد کئوردیناسیون </a:t>
            </a:r>
            <a:r>
              <a:rPr lang="fa-IR" dirty="0" smtClean="0"/>
              <a:t>پایین</a:t>
            </a:r>
          </a:p>
          <a:p>
            <a:pPr marL="0" indent="0" algn="justLow">
              <a:buNone/>
            </a:pPr>
            <a:r>
              <a:rPr lang="fa-IR" dirty="0" smtClean="0"/>
              <a:t> </a:t>
            </a:r>
            <a:r>
              <a:rPr lang="fa-IR" dirty="0"/>
              <a:t>3- کاتیون خاصیت قطبیده کردن انیون دارد. یعنی خصلت کووالانسی بالایی دارند</a:t>
            </a:r>
            <a:r>
              <a:rPr lang="fa-IR" dirty="0" smtClean="0"/>
              <a:t>.</a:t>
            </a:r>
            <a:endParaRPr lang="fa-IR" dirty="0"/>
          </a:p>
          <a:p>
            <a:pPr marL="342900" lvl="0" indent="-342900" algn="justLow">
              <a:buFont typeface="+mj-lt"/>
              <a:buAutoNum type="arabicPeriod"/>
            </a:pPr>
            <a:endParaRPr lang="fa-IR" dirty="0" smtClean="0"/>
          </a:p>
          <a:p>
            <a:pPr marL="342900" lvl="0" indent="-342900" algn="justLow">
              <a:buFont typeface="+mj-lt"/>
              <a:buAutoNum type="arabicPeriod"/>
            </a:pPr>
            <a:endParaRPr lang="en-US" dirty="0"/>
          </a:p>
          <a:p>
            <a:endParaRPr lang="fa-IR" dirty="0"/>
          </a:p>
        </p:txBody>
      </p:sp>
      <p:grpSp>
        <p:nvGrpSpPr>
          <p:cNvPr id="75" name="Group 74"/>
          <p:cNvGrpSpPr/>
          <p:nvPr/>
        </p:nvGrpSpPr>
        <p:grpSpPr>
          <a:xfrm>
            <a:off x="490245" y="2005471"/>
            <a:ext cx="2212778" cy="1831777"/>
            <a:chOff x="120432" y="1821180"/>
            <a:chExt cx="2698968" cy="2125147"/>
          </a:xfrm>
        </p:grpSpPr>
        <p:sp>
          <p:nvSpPr>
            <p:cNvPr id="4" name="Oval 3"/>
            <p:cNvSpPr/>
            <p:nvPr/>
          </p:nvSpPr>
          <p:spPr>
            <a:xfrm>
              <a:off x="457200" y="2114550"/>
              <a:ext cx="228600" cy="2286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200" dirty="0" smtClean="0">
                  <a:solidFill>
                    <a:sysClr val="windowText" lastClr="000000"/>
                  </a:solidFill>
                </a:rPr>
                <a:t>A</a:t>
              </a:r>
              <a:endParaRPr lang="fa-IR" sz="1200" dirty="0">
                <a:solidFill>
                  <a:sysClr val="windowText" lastClr="000000"/>
                </a:solidFill>
              </a:endParaRPr>
            </a:p>
          </p:txBody>
        </p:sp>
        <p:sp>
          <p:nvSpPr>
            <p:cNvPr id="5" name="Oval 4"/>
            <p:cNvSpPr/>
            <p:nvPr/>
          </p:nvSpPr>
          <p:spPr>
            <a:xfrm>
              <a:off x="1143000" y="2114550"/>
              <a:ext cx="228600" cy="2286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200" dirty="0" smtClean="0">
                  <a:solidFill>
                    <a:sysClr val="windowText" lastClr="000000"/>
                  </a:solidFill>
                </a:rPr>
                <a:t>B</a:t>
              </a:r>
              <a:endParaRPr lang="fa-IR" sz="1200" dirty="0">
                <a:solidFill>
                  <a:sysClr val="windowText" lastClr="000000"/>
                </a:solidFill>
              </a:endParaRPr>
            </a:p>
          </p:txBody>
        </p:sp>
        <p:sp>
          <p:nvSpPr>
            <p:cNvPr id="6" name="Oval 5"/>
            <p:cNvSpPr/>
            <p:nvPr/>
          </p:nvSpPr>
          <p:spPr>
            <a:xfrm>
              <a:off x="1905000" y="2114550"/>
              <a:ext cx="228600" cy="2286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200" dirty="0" smtClean="0">
                  <a:solidFill>
                    <a:sysClr val="windowText" lastClr="000000"/>
                  </a:solidFill>
                </a:rPr>
                <a:t>A</a:t>
              </a:r>
              <a:endParaRPr lang="fa-IR" sz="1200" dirty="0">
                <a:solidFill>
                  <a:sysClr val="windowText" lastClr="000000"/>
                </a:solidFill>
              </a:endParaRPr>
            </a:p>
          </p:txBody>
        </p:sp>
        <p:sp>
          <p:nvSpPr>
            <p:cNvPr id="7" name="Oval 6"/>
            <p:cNvSpPr/>
            <p:nvPr/>
          </p:nvSpPr>
          <p:spPr>
            <a:xfrm>
              <a:off x="2590800" y="2114550"/>
              <a:ext cx="228600" cy="2286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200" dirty="0" smtClean="0">
                  <a:solidFill>
                    <a:sysClr val="windowText" lastClr="000000"/>
                  </a:solidFill>
                </a:rPr>
                <a:t>B</a:t>
              </a:r>
              <a:endParaRPr lang="fa-IR" sz="1200" dirty="0">
                <a:solidFill>
                  <a:sysClr val="windowText" lastClr="000000"/>
                </a:solidFill>
              </a:endParaRPr>
            </a:p>
          </p:txBody>
        </p:sp>
        <p:sp>
          <p:nvSpPr>
            <p:cNvPr id="8" name="Oval 7"/>
            <p:cNvSpPr/>
            <p:nvPr/>
          </p:nvSpPr>
          <p:spPr>
            <a:xfrm>
              <a:off x="457200" y="2571750"/>
              <a:ext cx="228600" cy="2286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200" dirty="0" smtClean="0">
                  <a:solidFill>
                    <a:sysClr val="windowText" lastClr="000000"/>
                  </a:solidFill>
                </a:rPr>
                <a:t>B</a:t>
              </a:r>
              <a:endParaRPr lang="fa-IR" sz="1200" dirty="0">
                <a:solidFill>
                  <a:sysClr val="windowText" lastClr="000000"/>
                </a:solidFill>
              </a:endParaRPr>
            </a:p>
          </p:txBody>
        </p:sp>
        <p:sp>
          <p:nvSpPr>
            <p:cNvPr id="9" name="Oval 8"/>
            <p:cNvSpPr/>
            <p:nvPr/>
          </p:nvSpPr>
          <p:spPr>
            <a:xfrm>
              <a:off x="1905000" y="2571750"/>
              <a:ext cx="228600" cy="2286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200" dirty="0" smtClean="0">
                  <a:solidFill>
                    <a:sysClr val="windowText" lastClr="000000"/>
                  </a:solidFill>
                </a:rPr>
                <a:t>B</a:t>
              </a:r>
              <a:endParaRPr lang="fa-IR" sz="1200" dirty="0">
                <a:solidFill>
                  <a:sysClr val="windowText" lastClr="000000"/>
                </a:solidFill>
              </a:endParaRPr>
            </a:p>
          </p:txBody>
        </p:sp>
        <p:sp>
          <p:nvSpPr>
            <p:cNvPr id="11" name="Oval 10"/>
            <p:cNvSpPr/>
            <p:nvPr/>
          </p:nvSpPr>
          <p:spPr>
            <a:xfrm>
              <a:off x="2590800" y="2571750"/>
              <a:ext cx="228600" cy="2286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200" dirty="0" smtClean="0">
                  <a:solidFill>
                    <a:sysClr val="windowText" lastClr="000000"/>
                  </a:solidFill>
                </a:rPr>
                <a:t>A</a:t>
              </a:r>
              <a:endParaRPr lang="fa-IR" sz="1200" dirty="0">
                <a:solidFill>
                  <a:sysClr val="windowText" lastClr="000000"/>
                </a:solidFill>
              </a:endParaRPr>
            </a:p>
          </p:txBody>
        </p:sp>
        <p:sp>
          <p:nvSpPr>
            <p:cNvPr id="12" name="Oval 11"/>
            <p:cNvSpPr/>
            <p:nvPr/>
          </p:nvSpPr>
          <p:spPr>
            <a:xfrm>
              <a:off x="1905000" y="3028950"/>
              <a:ext cx="228600" cy="2286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200" dirty="0" smtClean="0">
                  <a:solidFill>
                    <a:sysClr val="windowText" lastClr="000000"/>
                  </a:solidFill>
                </a:rPr>
                <a:t>A</a:t>
              </a:r>
              <a:endParaRPr lang="fa-IR" sz="1200" dirty="0">
                <a:solidFill>
                  <a:sysClr val="windowText" lastClr="000000"/>
                </a:solidFill>
              </a:endParaRPr>
            </a:p>
          </p:txBody>
        </p:sp>
        <p:sp>
          <p:nvSpPr>
            <p:cNvPr id="13" name="Oval 12"/>
            <p:cNvSpPr/>
            <p:nvPr/>
          </p:nvSpPr>
          <p:spPr>
            <a:xfrm>
              <a:off x="457200" y="3028950"/>
              <a:ext cx="228600" cy="2286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200" dirty="0" smtClean="0">
                  <a:solidFill>
                    <a:sysClr val="windowText" lastClr="000000"/>
                  </a:solidFill>
                </a:rPr>
                <a:t>A</a:t>
              </a:r>
              <a:endParaRPr lang="fa-IR" sz="1200" dirty="0">
                <a:solidFill>
                  <a:sysClr val="windowText" lastClr="000000"/>
                </a:solidFill>
              </a:endParaRPr>
            </a:p>
          </p:txBody>
        </p:sp>
        <p:sp>
          <p:nvSpPr>
            <p:cNvPr id="14" name="Oval 13"/>
            <p:cNvSpPr/>
            <p:nvPr/>
          </p:nvSpPr>
          <p:spPr>
            <a:xfrm>
              <a:off x="1143000" y="3409950"/>
              <a:ext cx="228600" cy="2286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200" dirty="0" smtClean="0">
                  <a:solidFill>
                    <a:sysClr val="windowText" lastClr="000000"/>
                  </a:solidFill>
                </a:rPr>
                <a:t>A</a:t>
              </a:r>
              <a:endParaRPr lang="fa-IR" sz="1200" dirty="0">
                <a:solidFill>
                  <a:sysClr val="windowText" lastClr="000000"/>
                </a:solidFill>
              </a:endParaRPr>
            </a:p>
          </p:txBody>
        </p:sp>
        <p:sp>
          <p:nvSpPr>
            <p:cNvPr id="15" name="Oval 14"/>
            <p:cNvSpPr/>
            <p:nvPr/>
          </p:nvSpPr>
          <p:spPr>
            <a:xfrm>
              <a:off x="2590800" y="3028950"/>
              <a:ext cx="228600" cy="2286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200" dirty="0" smtClean="0">
                  <a:solidFill>
                    <a:sysClr val="windowText" lastClr="000000"/>
                  </a:solidFill>
                </a:rPr>
                <a:t>B</a:t>
              </a:r>
              <a:endParaRPr lang="fa-IR" sz="1200" dirty="0">
                <a:solidFill>
                  <a:sysClr val="windowText" lastClr="000000"/>
                </a:solidFill>
              </a:endParaRPr>
            </a:p>
          </p:txBody>
        </p:sp>
        <p:sp>
          <p:nvSpPr>
            <p:cNvPr id="16" name="Oval 15"/>
            <p:cNvSpPr/>
            <p:nvPr/>
          </p:nvSpPr>
          <p:spPr>
            <a:xfrm>
              <a:off x="2590800" y="3409950"/>
              <a:ext cx="228600" cy="2286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200" dirty="0" smtClean="0">
                  <a:solidFill>
                    <a:sysClr val="windowText" lastClr="000000"/>
                  </a:solidFill>
                </a:rPr>
                <a:t>A</a:t>
              </a:r>
              <a:endParaRPr lang="fa-IR" sz="1200" dirty="0">
                <a:solidFill>
                  <a:sysClr val="windowText" lastClr="000000"/>
                </a:solidFill>
              </a:endParaRPr>
            </a:p>
          </p:txBody>
        </p:sp>
        <p:sp>
          <p:nvSpPr>
            <p:cNvPr id="17" name="Oval 16"/>
            <p:cNvSpPr/>
            <p:nvPr/>
          </p:nvSpPr>
          <p:spPr>
            <a:xfrm>
              <a:off x="1143000" y="3028950"/>
              <a:ext cx="228600" cy="2286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200" dirty="0" smtClean="0">
                  <a:solidFill>
                    <a:sysClr val="windowText" lastClr="000000"/>
                  </a:solidFill>
                </a:rPr>
                <a:t>B</a:t>
              </a:r>
              <a:endParaRPr lang="fa-IR" sz="1200" dirty="0">
                <a:solidFill>
                  <a:sysClr val="windowText" lastClr="000000"/>
                </a:solidFill>
              </a:endParaRPr>
            </a:p>
          </p:txBody>
        </p:sp>
        <p:sp>
          <p:nvSpPr>
            <p:cNvPr id="18" name="Oval 17"/>
            <p:cNvSpPr/>
            <p:nvPr/>
          </p:nvSpPr>
          <p:spPr>
            <a:xfrm>
              <a:off x="457200" y="3409950"/>
              <a:ext cx="228600" cy="2286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200" dirty="0" smtClean="0">
                  <a:solidFill>
                    <a:sysClr val="windowText" lastClr="000000"/>
                  </a:solidFill>
                </a:rPr>
                <a:t>B</a:t>
              </a:r>
              <a:endParaRPr lang="fa-IR" sz="1200" dirty="0">
                <a:solidFill>
                  <a:sysClr val="windowText" lastClr="000000"/>
                </a:solidFill>
              </a:endParaRPr>
            </a:p>
          </p:txBody>
        </p:sp>
        <p:sp>
          <p:nvSpPr>
            <p:cNvPr id="19" name="Oval 18"/>
            <p:cNvSpPr/>
            <p:nvPr/>
          </p:nvSpPr>
          <p:spPr>
            <a:xfrm>
              <a:off x="1143000" y="2571750"/>
              <a:ext cx="228600" cy="2286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1200" dirty="0">
                <a:solidFill>
                  <a:sysClr val="windowText" lastClr="000000"/>
                </a:solidFill>
              </a:endParaRPr>
            </a:p>
          </p:txBody>
        </p:sp>
        <p:sp>
          <p:nvSpPr>
            <p:cNvPr id="20" name="Oval 19"/>
            <p:cNvSpPr/>
            <p:nvPr/>
          </p:nvSpPr>
          <p:spPr>
            <a:xfrm>
              <a:off x="1905000" y="3409950"/>
              <a:ext cx="228600" cy="2286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sz="1200" dirty="0">
                <a:solidFill>
                  <a:sysClr val="windowText" lastClr="000000"/>
                </a:solidFill>
              </a:endParaRPr>
            </a:p>
          </p:txBody>
        </p:sp>
        <p:cxnSp>
          <p:nvCxnSpPr>
            <p:cNvPr id="22" name="Straight Connector 21"/>
            <p:cNvCxnSpPr>
              <a:stCxn id="4" idx="6"/>
              <a:endCxn id="5" idx="2"/>
            </p:cNvCxnSpPr>
            <p:nvPr/>
          </p:nvCxnSpPr>
          <p:spPr>
            <a:xfrm>
              <a:off x="685800" y="2228850"/>
              <a:ext cx="457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a:stCxn id="5" idx="6"/>
              <a:endCxn id="6" idx="2"/>
            </p:cNvCxnSpPr>
            <p:nvPr/>
          </p:nvCxnSpPr>
          <p:spPr>
            <a:xfrm>
              <a:off x="1371600" y="2228850"/>
              <a:ext cx="533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a:stCxn id="6" idx="6"/>
            </p:cNvCxnSpPr>
            <p:nvPr/>
          </p:nvCxnSpPr>
          <p:spPr>
            <a:xfrm>
              <a:off x="2133600" y="2228850"/>
              <a:ext cx="457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685800" y="2686050"/>
              <a:ext cx="457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a:stCxn id="19" idx="6"/>
              <a:endCxn id="9" idx="2"/>
            </p:cNvCxnSpPr>
            <p:nvPr/>
          </p:nvCxnSpPr>
          <p:spPr>
            <a:xfrm>
              <a:off x="1371600" y="2686050"/>
              <a:ext cx="533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a:stCxn id="9" idx="6"/>
            </p:cNvCxnSpPr>
            <p:nvPr/>
          </p:nvCxnSpPr>
          <p:spPr>
            <a:xfrm>
              <a:off x="2133600" y="2686050"/>
              <a:ext cx="457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a:stCxn id="13" idx="6"/>
              <a:endCxn id="17" idx="2"/>
            </p:cNvCxnSpPr>
            <p:nvPr/>
          </p:nvCxnSpPr>
          <p:spPr>
            <a:xfrm>
              <a:off x="685800" y="3143250"/>
              <a:ext cx="457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p:cNvCxnSpPr>
              <a:stCxn id="17" idx="6"/>
            </p:cNvCxnSpPr>
            <p:nvPr/>
          </p:nvCxnSpPr>
          <p:spPr>
            <a:xfrm>
              <a:off x="1371600" y="3143250"/>
              <a:ext cx="533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p:cNvCxnSpPr>
              <a:stCxn id="12" idx="6"/>
              <a:endCxn id="15" idx="2"/>
            </p:cNvCxnSpPr>
            <p:nvPr/>
          </p:nvCxnSpPr>
          <p:spPr>
            <a:xfrm>
              <a:off x="2133600" y="3143250"/>
              <a:ext cx="457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18" idx="6"/>
              <a:endCxn id="14" idx="2"/>
            </p:cNvCxnSpPr>
            <p:nvPr/>
          </p:nvCxnSpPr>
          <p:spPr>
            <a:xfrm>
              <a:off x="685800" y="3524250"/>
              <a:ext cx="457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14" idx="6"/>
            </p:cNvCxnSpPr>
            <p:nvPr/>
          </p:nvCxnSpPr>
          <p:spPr>
            <a:xfrm>
              <a:off x="1371600" y="3524250"/>
              <a:ext cx="533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20" idx="6"/>
              <a:endCxn id="16" idx="2"/>
            </p:cNvCxnSpPr>
            <p:nvPr/>
          </p:nvCxnSpPr>
          <p:spPr>
            <a:xfrm>
              <a:off x="2133600" y="3524250"/>
              <a:ext cx="457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p:cNvCxnSpPr>
              <a:stCxn id="13" idx="4"/>
            </p:cNvCxnSpPr>
            <p:nvPr/>
          </p:nvCxnSpPr>
          <p:spPr>
            <a:xfrm>
              <a:off x="571500" y="3257550"/>
              <a:ext cx="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a:stCxn id="13" idx="0"/>
              <a:endCxn id="8" idx="4"/>
            </p:cNvCxnSpPr>
            <p:nvPr/>
          </p:nvCxnSpPr>
          <p:spPr>
            <a:xfrm flipV="1">
              <a:off x="571500" y="2800350"/>
              <a:ext cx="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p:cNvCxnSpPr>
              <a:stCxn id="8" idx="0"/>
            </p:cNvCxnSpPr>
            <p:nvPr/>
          </p:nvCxnSpPr>
          <p:spPr>
            <a:xfrm flipV="1">
              <a:off x="571500" y="2343150"/>
              <a:ext cx="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a:stCxn id="5" idx="4"/>
              <a:endCxn id="19" idx="0"/>
            </p:cNvCxnSpPr>
            <p:nvPr/>
          </p:nvCxnSpPr>
          <p:spPr>
            <a:xfrm>
              <a:off x="1257300" y="2343150"/>
              <a:ext cx="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Connector 53"/>
            <p:cNvCxnSpPr>
              <a:endCxn id="17" idx="0"/>
            </p:cNvCxnSpPr>
            <p:nvPr/>
          </p:nvCxnSpPr>
          <p:spPr>
            <a:xfrm>
              <a:off x="1257300" y="2800350"/>
              <a:ext cx="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a:stCxn id="17" idx="4"/>
              <a:endCxn id="14" idx="0"/>
            </p:cNvCxnSpPr>
            <p:nvPr/>
          </p:nvCxnSpPr>
          <p:spPr>
            <a:xfrm>
              <a:off x="1257300" y="3257550"/>
              <a:ext cx="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Straight Connector 57"/>
            <p:cNvCxnSpPr>
              <a:endCxn id="9" idx="0"/>
            </p:cNvCxnSpPr>
            <p:nvPr/>
          </p:nvCxnSpPr>
          <p:spPr>
            <a:xfrm>
              <a:off x="2019300" y="2343150"/>
              <a:ext cx="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Straight Connector 59"/>
            <p:cNvCxnSpPr>
              <a:endCxn id="12" idx="0"/>
            </p:cNvCxnSpPr>
            <p:nvPr/>
          </p:nvCxnSpPr>
          <p:spPr>
            <a:xfrm>
              <a:off x="2019300" y="2800350"/>
              <a:ext cx="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Straight Connector 61"/>
            <p:cNvCxnSpPr>
              <a:stCxn id="12" idx="4"/>
              <a:endCxn id="20" idx="0"/>
            </p:cNvCxnSpPr>
            <p:nvPr/>
          </p:nvCxnSpPr>
          <p:spPr>
            <a:xfrm>
              <a:off x="2019300" y="3257550"/>
              <a:ext cx="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Straight Connector 63"/>
            <p:cNvCxnSpPr>
              <a:stCxn id="7" idx="4"/>
              <a:endCxn id="11" idx="0"/>
            </p:cNvCxnSpPr>
            <p:nvPr/>
          </p:nvCxnSpPr>
          <p:spPr>
            <a:xfrm>
              <a:off x="2705100" y="2343150"/>
              <a:ext cx="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Straight Connector 65"/>
            <p:cNvCxnSpPr>
              <a:stCxn id="11" idx="4"/>
              <a:endCxn id="15" idx="0"/>
            </p:cNvCxnSpPr>
            <p:nvPr/>
          </p:nvCxnSpPr>
          <p:spPr>
            <a:xfrm>
              <a:off x="2705100" y="2800350"/>
              <a:ext cx="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8" name="Straight Connector 67"/>
            <p:cNvCxnSpPr>
              <a:stCxn id="15" idx="4"/>
              <a:endCxn id="16" idx="0"/>
            </p:cNvCxnSpPr>
            <p:nvPr/>
          </p:nvCxnSpPr>
          <p:spPr>
            <a:xfrm>
              <a:off x="2705100" y="3257550"/>
              <a:ext cx="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Curved Connector 69"/>
            <p:cNvCxnSpPr>
              <a:stCxn id="19" idx="0"/>
            </p:cNvCxnSpPr>
            <p:nvPr/>
          </p:nvCxnSpPr>
          <p:spPr>
            <a:xfrm rot="16200000" flipV="1">
              <a:off x="762000" y="2076450"/>
              <a:ext cx="114300" cy="876300"/>
            </a:xfrm>
            <a:prstGeom prst="curved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rot="16200000">
              <a:off x="-563879" y="2505491"/>
              <a:ext cx="1676400" cy="307777"/>
            </a:xfrm>
            <a:prstGeom prst="rect">
              <a:avLst/>
            </a:prstGeom>
            <a:noFill/>
          </p:spPr>
          <p:txBody>
            <a:bodyPr wrap="square" rtlCol="1">
              <a:spAutoFit/>
            </a:bodyPr>
            <a:lstStyle/>
            <a:p>
              <a:pPr algn="ctr"/>
              <a:r>
                <a:rPr lang="fa-IR" sz="1400" dirty="0" smtClean="0"/>
                <a:t>کمبود کاتیون</a:t>
              </a:r>
              <a:endParaRPr lang="fa-IR" sz="1400" dirty="0"/>
            </a:p>
          </p:txBody>
        </p:sp>
        <p:sp>
          <p:nvSpPr>
            <p:cNvPr id="72" name="TextBox 71"/>
            <p:cNvSpPr txBox="1"/>
            <p:nvPr/>
          </p:nvSpPr>
          <p:spPr>
            <a:xfrm>
              <a:off x="262890" y="3638550"/>
              <a:ext cx="1676400" cy="307777"/>
            </a:xfrm>
            <a:prstGeom prst="rect">
              <a:avLst/>
            </a:prstGeom>
            <a:noFill/>
          </p:spPr>
          <p:txBody>
            <a:bodyPr wrap="square" rtlCol="1">
              <a:spAutoFit/>
            </a:bodyPr>
            <a:lstStyle/>
            <a:p>
              <a:pPr algn="ctr"/>
              <a:r>
                <a:rPr lang="fa-IR" sz="1400" dirty="0" smtClean="0"/>
                <a:t>کمبود آنیون</a:t>
              </a:r>
              <a:endParaRPr lang="fa-IR" sz="1400" dirty="0"/>
            </a:p>
          </p:txBody>
        </p:sp>
        <p:cxnSp>
          <p:nvCxnSpPr>
            <p:cNvPr id="74" name="Curved Connector 73"/>
            <p:cNvCxnSpPr/>
            <p:nvPr/>
          </p:nvCxnSpPr>
          <p:spPr>
            <a:xfrm rot="10800000" flipV="1">
              <a:off x="1447800" y="3638550"/>
              <a:ext cx="571500" cy="153888"/>
            </a:xfrm>
            <a:prstGeom prst="curvedConnector3">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76" name="Group 75"/>
          <p:cNvGrpSpPr/>
          <p:nvPr/>
        </p:nvGrpSpPr>
        <p:grpSpPr>
          <a:xfrm>
            <a:off x="685800" y="3943350"/>
            <a:ext cx="2133600" cy="815340"/>
            <a:chOff x="0" y="0"/>
            <a:chExt cx="2133600" cy="815340"/>
          </a:xfrm>
          <a:noFill/>
        </p:grpSpPr>
        <p:sp>
          <p:nvSpPr>
            <p:cNvPr id="77" name="Flowchart: Connector 76"/>
            <p:cNvSpPr/>
            <p:nvPr/>
          </p:nvSpPr>
          <p:spPr>
            <a:xfrm>
              <a:off x="0" y="0"/>
              <a:ext cx="666750" cy="590550"/>
            </a:xfrm>
            <a:prstGeom prst="flowChartConnector">
              <a:avLst/>
            </a:prstGeom>
            <a:grpFill/>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rtl="1">
                <a:lnSpc>
                  <a:spcPct val="107000"/>
                </a:lnSpc>
                <a:spcAft>
                  <a:spcPts val="800"/>
                </a:spcAft>
              </a:pPr>
              <a:r>
                <a:rPr lang="fa-IR" sz="1100">
                  <a:effectLst/>
                  <a:ea typeface="Calibri"/>
                  <a:cs typeface="Arial"/>
                </a:rPr>
                <a:t>انیون</a:t>
              </a:r>
              <a:endParaRPr lang="en-US" sz="1100">
                <a:effectLst/>
                <a:ea typeface="Calibri"/>
                <a:cs typeface="Arial"/>
              </a:endParaRPr>
            </a:p>
          </p:txBody>
        </p:sp>
        <p:sp>
          <p:nvSpPr>
            <p:cNvPr id="78" name="Flowchart: Connector 77"/>
            <p:cNvSpPr/>
            <p:nvPr/>
          </p:nvSpPr>
          <p:spPr>
            <a:xfrm>
              <a:off x="525780" y="472440"/>
              <a:ext cx="640080" cy="342900"/>
            </a:xfrm>
            <a:prstGeom prst="flowChartConnector">
              <a:avLst/>
            </a:prstGeom>
            <a:grpFill/>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pPr algn="ctr" rtl="1">
                <a:lnSpc>
                  <a:spcPct val="107000"/>
                </a:lnSpc>
                <a:spcAft>
                  <a:spcPts val="800"/>
                </a:spcAft>
              </a:pPr>
              <a:r>
                <a:rPr lang="fa-IR" sz="800">
                  <a:effectLst/>
                  <a:ea typeface="Calibri"/>
                  <a:cs typeface="B Nazanin"/>
                </a:rPr>
                <a:t>کاتیون</a:t>
              </a:r>
              <a:endParaRPr lang="en-US" sz="1100">
                <a:effectLst/>
                <a:ea typeface="Calibri"/>
                <a:cs typeface="Arial"/>
              </a:endParaRPr>
            </a:p>
          </p:txBody>
        </p:sp>
        <p:sp>
          <p:nvSpPr>
            <p:cNvPr id="79" name="Flowchart: Connector 78"/>
            <p:cNvSpPr/>
            <p:nvPr/>
          </p:nvSpPr>
          <p:spPr>
            <a:xfrm>
              <a:off x="1127760" y="91440"/>
              <a:ext cx="676275" cy="638175"/>
            </a:xfrm>
            <a:prstGeom prst="flowChartConnector">
              <a:avLst/>
            </a:prstGeom>
            <a:grpFill/>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endParaRPr lang="fa-IR"/>
            </a:p>
          </p:txBody>
        </p:sp>
        <p:sp>
          <p:nvSpPr>
            <p:cNvPr id="80" name="Flowchart: Connector 79"/>
            <p:cNvSpPr/>
            <p:nvPr/>
          </p:nvSpPr>
          <p:spPr>
            <a:xfrm>
              <a:off x="1905000" y="472440"/>
              <a:ext cx="228600" cy="180975"/>
            </a:xfrm>
            <a:prstGeom prst="flowChartConnector">
              <a:avLst/>
            </a:prstGeom>
            <a:grpFill/>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1" fromWordArt="0" anchor="ctr" anchorCtr="0" forceAA="0" compatLnSpc="1">
              <a:prstTxWarp prst="textNoShape">
                <a:avLst/>
              </a:prstTxWarp>
              <a:noAutofit/>
            </a:bodyPr>
            <a:lstStyle/>
            <a:p>
              <a:endParaRPr lang="fa-IR"/>
            </a:p>
          </p:txBody>
        </p:sp>
      </p:grpSp>
    </p:spTree>
    <p:extLst>
      <p:ext uri="{BB962C8B-B14F-4D97-AF65-F5344CB8AC3E}">
        <p14:creationId xmlns:p14="http://schemas.microsoft.com/office/powerpoint/2010/main" val="414965651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fa-IR"/>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62000" y="971551"/>
            <a:ext cx="75438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74413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a:xfrm>
                <a:off x="685801" y="742950"/>
                <a:ext cx="7696200" cy="4038601"/>
              </a:xfrm>
            </p:spPr>
            <p:txBody>
              <a:bodyPr>
                <a:normAutofit lnSpcReduction="10000"/>
              </a:bodyPr>
              <a:lstStyle/>
              <a:p>
                <a:pPr algn="justLow"/>
                <a:r>
                  <a:rPr lang="fa-IR" dirty="0"/>
                  <a:t>نقض کاتیونی: بیشتر در عناصر واسطه به حالت اکسید و سوفید رخ می دهد 0 عنصر واسطه باید تغیر عدد اکسایش را به راحتی تحمل کند) این نقض به عنوان مثال در شبکه </a:t>
                </a:r>
                <a:r>
                  <a:rPr lang="en-US" dirty="0" err="1"/>
                  <a:t>Feo</a:t>
                </a:r>
                <a:r>
                  <a:rPr lang="fa-IR" dirty="0"/>
                  <a:t>می تواند اتفاق بیفتد، </a:t>
                </a:r>
                <a:r>
                  <a:rPr lang="en-US" dirty="0" err="1"/>
                  <a:t>Feo</a:t>
                </a:r>
                <a:r>
                  <a:rPr lang="fa-IR" dirty="0"/>
                  <a:t>ساختاری مشابه </a:t>
                </a:r>
                <a:r>
                  <a:rPr lang="en-US" dirty="0" err="1"/>
                  <a:t>nacl</a:t>
                </a:r>
                <a:r>
                  <a:rPr lang="fa-IR" dirty="0"/>
                  <a:t>دارد در این ساختار کلیه حفره های 8 وجهی توسط یون های اهن (</a:t>
                </a:r>
                <a:r>
                  <a:rPr lang="en-US" dirty="0"/>
                  <a:t>II</a:t>
                </a:r>
                <a:r>
                  <a:rPr lang="fa-IR" dirty="0"/>
                  <a:t>) اشغال شده اند چنانچه این شبکه بلوری به هر دلایلی تحت شرایط اکسایش قرار بگیرد تعدادی از یون های اهن (</a:t>
                </a:r>
                <a:r>
                  <a:rPr lang="en-US" dirty="0"/>
                  <a:t>II</a:t>
                </a:r>
                <a:r>
                  <a:rPr lang="fa-IR" dirty="0"/>
                  <a:t>) موجود در شبکه به اهن (</a:t>
                </a:r>
                <a:r>
                  <a:rPr lang="en-US" dirty="0"/>
                  <a:t>III</a:t>
                </a:r>
                <a:r>
                  <a:rPr lang="fa-IR" dirty="0"/>
                  <a:t>) اکسید میشود. در این حالت تمام حفره های 8 وجهی دیگر در اشغال یون های </a:t>
                </a:r>
                <a:r>
                  <a:rPr lang="en-US" dirty="0"/>
                  <a:t>Fe</a:t>
                </a:r>
                <a:r>
                  <a:rPr lang="fa-IR" dirty="0"/>
                  <a:t> نخواهند بود و برخی حفره ها خالی خواهند بود زیرا قرار است بلور از نظر الکتریکی خنثی باشد لذا فرمول شبکه بلوری از </a:t>
                </a:r>
                <a14:m>
                  <m:oMath xmlns:m="http://schemas.openxmlformats.org/officeDocument/2006/math">
                    <m:sSub>
                      <m:sSubPr>
                        <m:ctrlPr>
                          <a:rPr lang="en-US" i="1">
                            <a:latin typeface="Cambria Math" panose="02040503050406030204" pitchFamily="18" charset="0"/>
                          </a:rPr>
                        </m:ctrlPr>
                      </m:sSubPr>
                      <m:e>
                        <m:r>
                          <a:rPr lang="en-US" i="1">
                            <a:latin typeface="Cambria Math"/>
                          </a:rPr>
                          <m:t>𝑓𝑒</m:t>
                        </m:r>
                      </m:e>
                      <m:sub>
                        <m:r>
                          <a:rPr lang="en-US" i="1">
                            <a:latin typeface="Cambria Math"/>
                          </a:rPr>
                          <m:t>.</m:t>
                        </m:r>
                        <m:r>
                          <a:rPr lang="en-US" i="1">
                            <a:latin typeface="Cambria Math"/>
                          </a:rPr>
                          <m:t>9</m:t>
                        </m:r>
                      </m:sub>
                    </m:sSub>
                    <m:r>
                      <a:rPr lang="en-US" i="1">
                        <a:latin typeface="Cambria Math"/>
                      </a:rPr>
                      <m:t>𝑜</m:t>
                    </m:r>
                  </m:oMath>
                </a14:m>
                <a:r>
                  <a:rPr lang="fa-IR" dirty="0"/>
                  <a:t> به </a:t>
                </a:r>
                <a:r>
                  <a:rPr lang="en-US" dirty="0" err="1"/>
                  <a:t>Feo</a:t>
                </a:r>
                <a:r>
                  <a:rPr lang="fa-IR" dirty="0"/>
                  <a:t>تغیر می کند. خالی ماندن جای برخی کاتیون ها، نفوذ رطوبت، اکسیژن و سایر عوامل محیطی که به درون شبکه بلور افزایش می دهد و به تدریج سبب میشود این شبکه بلوری به </a:t>
                </a:r>
                <a14:m>
                  <m:oMath xmlns:m="http://schemas.openxmlformats.org/officeDocument/2006/math">
                    <m:sSub>
                      <m:sSubPr>
                        <m:ctrlPr>
                          <a:rPr lang="en-US" i="1">
                            <a:latin typeface="Cambria Math" panose="02040503050406030204" pitchFamily="18" charset="0"/>
                          </a:rPr>
                        </m:ctrlPr>
                      </m:sSubPr>
                      <m:e>
                        <m:r>
                          <a:rPr lang="en-US" i="1">
                            <a:latin typeface="Cambria Math"/>
                          </a:rPr>
                          <m:t>𝑓𝑒</m:t>
                        </m:r>
                      </m:e>
                      <m:sub>
                        <m:r>
                          <a:rPr lang="en-US" i="1">
                            <a:latin typeface="Cambria Math"/>
                          </a:rPr>
                          <m:t>2</m:t>
                        </m:r>
                      </m:sub>
                    </m:sSub>
                    <m:sSub>
                      <m:sSubPr>
                        <m:ctrlPr>
                          <a:rPr lang="en-US" i="1">
                            <a:latin typeface="Cambria Math" panose="02040503050406030204" pitchFamily="18" charset="0"/>
                          </a:rPr>
                        </m:ctrlPr>
                      </m:sSubPr>
                      <m:e>
                        <m:r>
                          <a:rPr lang="en-US" i="1">
                            <a:latin typeface="Cambria Math"/>
                          </a:rPr>
                          <m:t>𝑜</m:t>
                        </m:r>
                      </m:e>
                      <m:sub>
                        <m:r>
                          <a:rPr lang="en-US" i="1">
                            <a:latin typeface="Cambria Math"/>
                          </a:rPr>
                          <m:t>3</m:t>
                        </m:r>
                      </m:sub>
                    </m:sSub>
                  </m:oMath>
                </a14:m>
                <a:r>
                  <a:rPr lang="fa-IR" dirty="0"/>
                  <a:t> تغیر کند.</a:t>
                </a:r>
                <a:endParaRPr lang="en-US" dirty="0"/>
              </a:p>
              <a:p>
                <a:pPr algn="justLow"/>
                <a:r>
                  <a:rPr lang="fa-IR" dirty="0"/>
                  <a:t>نقض انیونی: حال برای نقض انیونی می توانیم </a:t>
                </a:r>
                <a14:m>
                  <m:oMath xmlns:m="http://schemas.openxmlformats.org/officeDocument/2006/math">
                    <m:sSup>
                      <m:sSupPr>
                        <m:ctrlPr>
                          <a:rPr lang="en-US" i="1">
                            <a:latin typeface="Cambria Math" panose="02040503050406030204" pitchFamily="18" charset="0"/>
                          </a:rPr>
                        </m:ctrlPr>
                      </m:sSupPr>
                      <m:e>
                        <m:r>
                          <a:rPr lang="en-US" i="1">
                            <a:latin typeface="Cambria Math"/>
                          </a:rPr>
                          <m:t>𝑐𝑑𝑜</m:t>
                        </m:r>
                      </m:e>
                      <m:sup>
                        <m:r>
                          <a:rPr lang="en-US" i="1">
                            <a:latin typeface="Cambria Math"/>
                          </a:rPr>
                          <m:t>2</m:t>
                        </m:r>
                        <m:r>
                          <a:rPr lang="en-US" i="1">
                            <a:latin typeface="Cambria Math"/>
                          </a:rPr>
                          <m:t>+</m:t>
                        </m:r>
                      </m:sup>
                    </m:sSup>
                  </m:oMath>
                </a14:m>
                <a:r>
                  <a:rPr lang="fa-IR" dirty="0"/>
                  <a:t> را مثال بزنیم که این ترکیب دچار نقض کاتیونی نمی شود ( چون </a:t>
                </a:r>
                <a:r>
                  <a:rPr lang="en-US" dirty="0"/>
                  <a:t>cd</a:t>
                </a:r>
                <a:r>
                  <a:rPr lang="fa-IR" dirty="0"/>
                  <a:t>و </a:t>
                </a:r>
                <a:r>
                  <a:rPr lang="en-US" dirty="0"/>
                  <a:t>d</a:t>
                </a:r>
                <a:r>
                  <a:rPr lang="en-US" baseline="30000" dirty="0"/>
                  <a:t>10</a:t>
                </a:r>
                <a:r>
                  <a:rPr lang="fa-IR" dirty="0"/>
                  <a:t>است و تغیر اکسید شدن نداریم ) ولی برای اتفاق نقص انیونی اینجوری است که </a:t>
                </a:r>
                <a:r>
                  <a:rPr lang="en-US" dirty="0" err="1"/>
                  <a:t>cdo</a:t>
                </a:r>
                <a:r>
                  <a:rPr lang="en-US" dirty="0"/>
                  <a:t> </a:t>
                </a:r>
                <a:r>
                  <a:rPr lang="fa-IR" dirty="0"/>
                  <a:t>را تحت حرارت بگذاریم و با احتمال خروج اکسیژن از شبکه بلور سبب این نقض نمی شود و ترکیب از زرد رنگ به سیاه رنگ تبدیل میشود. حال یک نوع دیگر نقص انیونی این است که شبکه </a:t>
                </a:r>
                <a:r>
                  <a:rPr lang="en-US" dirty="0" err="1"/>
                  <a:t>nacl</a:t>
                </a:r>
                <a:r>
                  <a:rPr lang="fa-IR" dirty="0"/>
                  <a:t>را در مجاورت بخار سدیم حرارت بدهیم سبب میشود بخار سدیم به شبکه بلوری نفوذ می کند و نقض انیونی رخ می دهد ( این نقض انیونی به دو حالت رخ می دهد)</a:t>
                </a:r>
                <a:endParaRPr lang="en-US" dirty="0"/>
              </a:p>
              <a:p>
                <a:pPr lvl="0" algn="justLow"/>
                <a:r>
                  <a:rPr lang="en-US" dirty="0" err="1"/>
                  <a:t>Cdo</a:t>
                </a:r>
                <a:r>
                  <a:rPr lang="fa-IR" dirty="0"/>
                  <a:t> ( زرد رنگ ) </a:t>
                </a:r>
                <a:r>
                  <a:rPr lang="fa-IR" dirty="0" smtClean="0">
                    <a:latin typeface="Yu Gothic UI"/>
                    <a:ea typeface="Yu Gothic UI"/>
                  </a:rPr>
                  <a:t>⇦</a:t>
                </a:r>
                <a:r>
                  <a:rPr lang="fa-IR" dirty="0" smtClean="0"/>
                  <a:t>  </a:t>
                </a:r>
                <a:r>
                  <a:rPr lang="fa-IR" dirty="0"/>
                  <a:t>احتمال خروج اکسیژن               </a:t>
                </a:r>
                <a:r>
                  <a:rPr lang="en-US" dirty="0"/>
                  <a:t>cd</a:t>
                </a:r>
                <a:r>
                  <a:rPr lang="en-US" baseline="-25000" dirty="0"/>
                  <a:t>1+y</a:t>
                </a:r>
                <a:endParaRPr lang="en-US" dirty="0"/>
              </a:p>
              <a:p>
                <a:pPr lvl="0" algn="justLow"/>
                <a:r>
                  <a:rPr lang="en-US" dirty="0" err="1"/>
                  <a:t>nacl</a:t>
                </a:r>
                <a:r>
                  <a:rPr lang="fa-IR" dirty="0"/>
                  <a:t> </a:t>
                </a:r>
                <a:r>
                  <a:rPr lang="fa-IR" dirty="0" smtClean="0">
                    <a:latin typeface="Yu Gothic UI"/>
                    <a:ea typeface="Yu Gothic UI"/>
                  </a:rPr>
                  <a:t>⇦</a:t>
                </a:r>
                <a:r>
                  <a:rPr lang="fa-IR" dirty="0" smtClean="0"/>
                  <a:t> </a:t>
                </a:r>
                <a:r>
                  <a:rPr lang="fa-IR" dirty="0"/>
                  <a:t>بخار سدیم به شبکه بلوری            </a:t>
                </a:r>
                <a:r>
                  <a:rPr lang="en-US" dirty="0"/>
                  <a:t>na</a:t>
                </a:r>
                <a:r>
                  <a:rPr lang="en-US" baseline="-25000" dirty="0"/>
                  <a:t>1+y</a:t>
                </a:r>
                <a:r>
                  <a:rPr lang="en-US" dirty="0"/>
                  <a:t>o</a:t>
                </a:r>
              </a:p>
              <a:p>
                <a:pPr marL="0" indent="0" algn="justLow">
                  <a:buNone/>
                </a:pPr>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xfrm>
                <a:off x="685801" y="742950"/>
                <a:ext cx="7696200" cy="4038601"/>
              </a:xfrm>
              <a:blipFill rotWithShape="1">
                <a:blip r:embed="rId2"/>
                <a:stretch>
                  <a:fillRect l="-1109" t="-906" b="-755"/>
                </a:stretch>
              </a:blipFill>
            </p:spPr>
            <p:txBody>
              <a:bodyPr/>
              <a:lstStyle/>
              <a:p>
                <a:r>
                  <a:rPr lang="fa-IR">
                    <a:noFill/>
                  </a:rPr>
                  <a:t> </a:t>
                </a:r>
              </a:p>
            </p:txBody>
          </p:sp>
        </mc:Fallback>
      </mc:AlternateContent>
    </p:spTree>
    <p:extLst>
      <p:ext uri="{BB962C8B-B14F-4D97-AF65-F5344CB8AC3E}">
        <p14:creationId xmlns:p14="http://schemas.microsoft.com/office/powerpoint/2010/main" val="344407303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a:xfrm>
                <a:off x="685801" y="819150"/>
                <a:ext cx="7696200" cy="3962401"/>
              </a:xfrm>
            </p:spPr>
            <p:txBody>
              <a:bodyPr>
                <a:normAutofit fontScale="92500" lnSpcReduction="10000"/>
              </a:bodyPr>
              <a:lstStyle/>
              <a:p>
                <a:r>
                  <a:rPr lang="fa-IR" dirty="0"/>
                  <a:t>حال بخار سدیم جذب شده توانایی آن را دارد  که به راحتی به </a:t>
                </a:r>
                <a:r>
                  <a:rPr lang="en-US" dirty="0"/>
                  <a:t>e</a:t>
                </a:r>
                <a:r>
                  <a:rPr lang="en-US" baseline="30000" dirty="0"/>
                  <a:t>-</a:t>
                </a:r>
                <a:r>
                  <a:rPr lang="en-US" dirty="0"/>
                  <a:t>+</a:t>
                </a:r>
                <a:r>
                  <a:rPr lang="en-US" dirty="0" err="1"/>
                  <a:t>na</a:t>
                </a:r>
                <a:r>
                  <a:rPr lang="en-US" baseline="30000" dirty="0"/>
                  <a:t>+</a:t>
                </a:r>
                <a:r>
                  <a:rPr lang="fa-IR" dirty="0"/>
                  <a:t> تبدیل شده و در شبکه بلوری جای گیرد ( </a:t>
                </a:r>
                <a:r>
                  <a:rPr lang="en-US" dirty="0" err="1"/>
                  <a:t>na</a:t>
                </a:r>
                <a:r>
                  <a:rPr lang="en-US" baseline="30000" dirty="0"/>
                  <a:t>+</a:t>
                </a:r>
                <a:r>
                  <a:rPr lang="fa-IR" dirty="0"/>
                  <a:t>به جای کاتیون ، </a:t>
                </a:r>
                <a:r>
                  <a:rPr lang="en-US" dirty="0"/>
                  <a:t>e</a:t>
                </a:r>
                <a:r>
                  <a:rPr lang="en-US" baseline="30000" dirty="0"/>
                  <a:t>-</a:t>
                </a:r>
                <a:r>
                  <a:rPr lang="fa-IR" dirty="0"/>
                  <a:t>به جای انیون) در این حالت تعداد کاتیون های شبکه بلوری به نسبت بخارات سدیم جذب شده کاهش می یابد و در نتیجه فرمول ترکیب به </a:t>
                </a:r>
                <a14:m>
                  <m:oMath xmlns:m="http://schemas.openxmlformats.org/officeDocument/2006/math">
                    <m:sSub>
                      <m:sSubPr>
                        <m:ctrlPr>
                          <a:rPr lang="en-US" i="1">
                            <a:latin typeface="Cambria Math" panose="02040503050406030204" pitchFamily="18" charset="0"/>
                          </a:rPr>
                        </m:ctrlPr>
                      </m:sSubPr>
                      <m:e>
                        <m:r>
                          <a:rPr lang="en-US" i="1">
                            <a:latin typeface="Cambria Math"/>
                          </a:rPr>
                          <m:t>𝑁𝑎</m:t>
                        </m:r>
                      </m:e>
                      <m:sub>
                        <m:r>
                          <a:rPr lang="en-US" i="1">
                            <a:latin typeface="Cambria Math"/>
                          </a:rPr>
                          <m:t>1</m:t>
                        </m:r>
                        <m:r>
                          <a:rPr lang="en-US" i="1">
                            <a:latin typeface="Cambria Math"/>
                          </a:rPr>
                          <m:t>+</m:t>
                        </m:r>
                        <m:r>
                          <a:rPr lang="en-US" i="1">
                            <a:latin typeface="Cambria Math"/>
                          </a:rPr>
                          <m:t>𝑦</m:t>
                        </m:r>
                      </m:sub>
                    </m:sSub>
                    <m:r>
                      <a:rPr lang="en-US" i="1">
                        <a:latin typeface="Cambria Math"/>
                      </a:rPr>
                      <m:t>𝑐𝑙</m:t>
                    </m:r>
                  </m:oMath>
                </a14:m>
                <a:r>
                  <a:rPr lang="fa-IR" dirty="0"/>
                  <a:t> تغیر می کند در این جا </a:t>
                </a:r>
                <a:r>
                  <a:rPr lang="en-US" dirty="0"/>
                  <a:t>y </a:t>
                </a:r>
                <a:r>
                  <a:rPr lang="fa-IR" dirty="0"/>
                  <a:t> ( تعداد بخارات سدیم جذب شده می تواند در اثر گرما فوتون های نور مرئی را جذب کرده و یک رنگ معین ایجاد کند  به همین دلیل به ین حفره های الکترونی معمولا مرکز رنگ یا مرکز </a:t>
                </a:r>
                <a:r>
                  <a:rPr lang="en-US" dirty="0"/>
                  <a:t>f</a:t>
                </a:r>
                <a:r>
                  <a:rPr lang="en-US" baseline="30000" dirty="0"/>
                  <a:t>-</a:t>
                </a:r>
                <a:r>
                  <a:rPr lang="fa-IR" dirty="0"/>
                  <a:t> گفته میشود.</a:t>
                </a:r>
                <a:endParaRPr lang="en-US" dirty="0"/>
              </a:p>
              <a:p>
                <a:r>
                  <a:rPr lang="fa-IR" dirty="0"/>
                  <a:t>به صورت کلی ایجاد نقص در یک ساختار ایده ال اثر نامطلوبی روی انتالپی یا </a:t>
                </a:r>
                <a14:m>
                  <m:oMath xmlns:m="http://schemas.openxmlformats.org/officeDocument/2006/math">
                    <m:r>
                      <a:rPr lang="fa-IR">
                        <a:latin typeface="Cambria Math"/>
                      </a:rPr>
                      <m:t>∆</m:t>
                    </m:r>
                    <m:r>
                      <a:rPr lang="en-US" i="1">
                        <a:latin typeface="Cambria Math"/>
                      </a:rPr>
                      <m:t>h</m:t>
                    </m:r>
                  </m:oMath>
                </a14:m>
                <a:r>
                  <a:rPr lang="fa-IR" dirty="0"/>
                  <a:t> واکنش مثبت شود زیرا مقدار زیادی از انرژی پیوند برای بوجود امدن نقض صرف میشود وجود نقص سبب افزایش بی نظمی در سیستم شده و در نتیجه انتروپی سیستم افزایش میشود در واقع افزایش انتروپی سیستم تغیرات نامطلوب انتالپی را جبران می کند در نتیجه </a:t>
                </a:r>
                <a14:m>
                  <m:oMath xmlns:m="http://schemas.openxmlformats.org/officeDocument/2006/math">
                    <m:r>
                      <a:rPr lang="fa-IR">
                        <a:latin typeface="Cambria Math"/>
                      </a:rPr>
                      <m:t>∆</m:t>
                    </m:r>
                    <m:r>
                      <a:rPr lang="en-US" i="1">
                        <a:latin typeface="Cambria Math"/>
                      </a:rPr>
                      <m:t>𝑔</m:t>
                    </m:r>
                  </m:oMath>
                </a14:m>
                <a:r>
                  <a:rPr lang="fa-IR" dirty="0"/>
                  <a:t> واکنش بعد از ایجاد  نقص همچنان منفی خواهد بود</a:t>
                </a:r>
                <a:r>
                  <a:rPr lang="fa-IR" dirty="0" smtClean="0"/>
                  <a:t>.</a:t>
                </a:r>
              </a:p>
              <a:p>
                <a:pPr marL="0" indent="0" algn="ctr">
                  <a:buNone/>
                </a:pPr>
                <a:r>
                  <a:rPr lang="fa-IR" dirty="0"/>
                  <a:t>نقض ها: 1- نقض استکیومتری کاتیونی 2-نقض استکیومتری انیونی</a:t>
                </a:r>
                <a:endParaRPr lang="en-US" dirty="0"/>
              </a:p>
              <a:p>
                <a:r>
                  <a:rPr lang="fa-IR" dirty="0"/>
                  <a:t>عناصر گروه 14 جدول تناوبی شامل کربن ، سیسلیسم ، ژرمانیم و قلع می باشند تمام این سدی ساختاری شبیه الماس دارند که در انها هر اتم با یک ساختار 4 وجهی منتظم توسط اتم های همسایه احاطه شده و یک شبکه مستحکم مشابه بلاند روی که در آن هم موقعیت اتم های گوگرد ( سولفید) و هم موقعیت اتم های روی توسط این سوی اشغال شده را به وجود می آورد شبکه ساده این سوی را میتوان مثل شبکه ( 4-26) تست الف در نظر گرفت که برای بلور </a:t>
                </a:r>
                <a:r>
                  <a:rPr lang="en-US" i="1" dirty="0" err="1"/>
                  <a:t>Ge</a:t>
                </a:r>
                <a:r>
                  <a:rPr lang="fa-IR" dirty="0"/>
                  <a:t>امده است در این شبکه اتم های </a:t>
                </a:r>
                <a:r>
                  <a:rPr lang="en-US" i="1" dirty="0" err="1"/>
                  <a:t>Ge</a:t>
                </a:r>
                <a:r>
                  <a:rPr lang="en-US" i="1" dirty="0"/>
                  <a:t> </a:t>
                </a:r>
                <a:r>
                  <a:rPr lang="fa-IR" dirty="0"/>
                  <a:t>توسط پیوند کووالانسی که ناشی از به اشتراک گذاشتن الکترون ها بین 2 اتم مشابه بوجود امده تشکیل شده است در این شبکه چنان چه یک اتم ارسنیک به صورت ناخالصی اضافه شود به دلیل ان که شعاعی نزدیک به </a:t>
                </a:r>
                <a:r>
                  <a:rPr lang="en-US" i="1" dirty="0" err="1"/>
                  <a:t>Ge</a:t>
                </a:r>
                <a:r>
                  <a:rPr lang="fa-IR" dirty="0"/>
                  <a:t> دارد     </a:t>
                </a:r>
                <a14:m>
                  <m:oMath xmlns:m="http://schemas.openxmlformats.org/officeDocument/2006/math">
                    <m:r>
                      <a:rPr lang="en-US" i="1">
                        <a:latin typeface="Cambria Math"/>
                      </a:rPr>
                      <m:t>𝐺𝑒</m:t>
                    </m:r>
                    <m:r>
                      <a:rPr lang="en-US" i="1">
                        <a:latin typeface="Cambria Math"/>
                      </a:rPr>
                      <m:t>→</m:t>
                    </m:r>
                    <m:r>
                      <a:rPr lang="en-US" i="1">
                        <a:latin typeface="Cambria Math"/>
                      </a:rPr>
                      <m:t>1</m:t>
                    </m:r>
                    <m:r>
                      <a:rPr lang="en-US" i="1">
                        <a:latin typeface="Cambria Math"/>
                      </a:rPr>
                      <m:t>.</m:t>
                    </m:r>
                    <m:r>
                      <a:rPr lang="en-US" i="1">
                        <a:latin typeface="Cambria Math"/>
                      </a:rPr>
                      <m:t>22</m:t>
                    </m:r>
                    <m:sSup>
                      <m:sSupPr>
                        <m:ctrlPr>
                          <a:rPr lang="en-US" i="1">
                            <a:latin typeface="Cambria Math" panose="02040503050406030204" pitchFamily="18" charset="0"/>
                          </a:rPr>
                        </m:ctrlPr>
                      </m:sSupPr>
                      <m:e>
                        <m:r>
                          <a:rPr lang="en-US" i="1">
                            <a:latin typeface="Cambria Math"/>
                          </a:rPr>
                          <m:t>𝐴</m:t>
                        </m:r>
                      </m:e>
                      <m:sup>
                        <m:r>
                          <a:rPr lang="en-US" i="1">
                            <a:latin typeface="Cambria Math"/>
                          </a:rPr>
                          <m:t>°</m:t>
                        </m:r>
                      </m:sup>
                    </m:sSup>
                  </m:oMath>
                </a14:m>
                <a:r>
                  <a:rPr lang="fa-IR" dirty="0"/>
                  <a:t>              </a:t>
                </a:r>
                <a14:m>
                  <m:oMath xmlns:m="http://schemas.openxmlformats.org/officeDocument/2006/math">
                    <m:r>
                      <a:rPr lang="en-US" i="1">
                        <a:latin typeface="Cambria Math"/>
                      </a:rPr>
                      <m:t>𝐴𝑆</m:t>
                    </m:r>
                    <m:r>
                      <a:rPr lang="en-US" i="1">
                        <a:latin typeface="Cambria Math"/>
                      </a:rPr>
                      <m:t>→</m:t>
                    </m:r>
                    <m:r>
                      <a:rPr lang="en-US" i="1">
                        <a:latin typeface="Cambria Math"/>
                      </a:rPr>
                      <m:t>1</m:t>
                    </m:r>
                    <m:r>
                      <a:rPr lang="en-US" i="1">
                        <a:latin typeface="Cambria Math"/>
                      </a:rPr>
                      <m:t>.</m:t>
                    </m:r>
                    <m:r>
                      <a:rPr lang="en-US" i="1">
                        <a:latin typeface="Cambria Math"/>
                      </a:rPr>
                      <m:t>21</m:t>
                    </m:r>
                    <m:sSup>
                      <m:sSupPr>
                        <m:ctrlPr>
                          <a:rPr lang="en-US" i="1">
                            <a:latin typeface="Cambria Math" panose="02040503050406030204" pitchFamily="18" charset="0"/>
                          </a:rPr>
                        </m:ctrlPr>
                      </m:sSupPr>
                      <m:e>
                        <m:r>
                          <a:rPr lang="en-US" i="1">
                            <a:latin typeface="Cambria Math"/>
                          </a:rPr>
                          <m:t>𝐴</m:t>
                        </m:r>
                      </m:e>
                      <m:sup>
                        <m:r>
                          <a:rPr lang="en-US" i="1">
                            <a:latin typeface="Cambria Math"/>
                          </a:rPr>
                          <m:t>°</m:t>
                        </m:r>
                      </m:sup>
                    </m:sSup>
                  </m:oMath>
                </a14:m>
                <a:r>
                  <a:rPr lang="fa-IR" dirty="0"/>
                  <a:t>            </a:t>
                </a:r>
                <a14:m>
                  <m:oMath xmlns:m="http://schemas.openxmlformats.org/officeDocument/2006/math">
                    <m:r>
                      <a:rPr lang="en-US" i="1">
                        <a:latin typeface="Cambria Math"/>
                      </a:rPr>
                      <m:t>𝑆𝑖</m:t>
                    </m:r>
                    <m:r>
                      <a:rPr lang="en-US" i="1">
                        <a:latin typeface="Cambria Math"/>
                      </a:rPr>
                      <m:t>→</m:t>
                    </m:r>
                    <m:r>
                      <a:rPr lang="en-US" i="1">
                        <a:latin typeface="Cambria Math"/>
                      </a:rPr>
                      <m:t>1</m:t>
                    </m:r>
                    <m:r>
                      <a:rPr lang="en-US" i="1">
                        <a:latin typeface="Cambria Math"/>
                      </a:rPr>
                      <m:t>.</m:t>
                    </m:r>
                    <m:r>
                      <a:rPr lang="en-US" i="1">
                        <a:latin typeface="Cambria Math"/>
                      </a:rPr>
                      <m:t>17</m:t>
                    </m:r>
                    <m:sSup>
                      <m:sSupPr>
                        <m:ctrlPr>
                          <a:rPr lang="en-US" i="1">
                            <a:latin typeface="Cambria Math" panose="02040503050406030204" pitchFamily="18" charset="0"/>
                          </a:rPr>
                        </m:ctrlPr>
                      </m:sSupPr>
                      <m:e>
                        <m:r>
                          <a:rPr lang="en-US" i="1">
                            <a:latin typeface="Cambria Math"/>
                          </a:rPr>
                          <m:t>𝐴</m:t>
                        </m:r>
                      </m:e>
                      <m:sup>
                        <m:r>
                          <a:rPr lang="en-US" i="1">
                            <a:latin typeface="Cambria Math"/>
                          </a:rPr>
                          <m:t>°</m:t>
                        </m:r>
                      </m:sup>
                    </m:sSup>
                  </m:oMath>
                </a14:m>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xfrm>
                <a:off x="685801" y="819150"/>
                <a:ext cx="7696200" cy="3962401"/>
              </a:xfrm>
              <a:blipFill rotWithShape="1">
                <a:blip r:embed="rId2"/>
                <a:stretch>
                  <a:fillRect l="-555" t="-1385" b="-2000"/>
                </a:stretch>
              </a:blipFill>
            </p:spPr>
            <p:txBody>
              <a:bodyPr/>
              <a:lstStyle/>
              <a:p>
                <a:r>
                  <a:rPr lang="fa-IR">
                    <a:noFill/>
                  </a:rPr>
                  <a:t> </a:t>
                </a:r>
              </a:p>
            </p:txBody>
          </p:sp>
        </mc:Fallback>
      </mc:AlternateContent>
    </p:spTree>
    <p:extLst>
      <p:ext uri="{BB962C8B-B14F-4D97-AF65-F5344CB8AC3E}">
        <p14:creationId xmlns:p14="http://schemas.microsoft.com/office/powerpoint/2010/main" val="317663545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a:xfrm>
                <a:off x="685801" y="742950"/>
                <a:ext cx="7696200" cy="4038601"/>
              </a:xfrm>
            </p:spPr>
            <p:txBody>
              <a:bodyPr>
                <a:normAutofit lnSpcReduction="10000"/>
              </a:bodyPr>
              <a:lstStyle/>
              <a:p>
                <a:r>
                  <a:rPr lang="fa-IR" dirty="0"/>
                  <a:t>جایگیری ان بسیار راحت خواهد بود اما اتم ارسنیک متعلق به گروه 5 بوده و یک الکترون در ساختار آن بیشتر از </a:t>
                </a:r>
                <a:r>
                  <a:rPr lang="en-US" dirty="0" err="1"/>
                  <a:t>Ge</a:t>
                </a:r>
                <a:r>
                  <a:rPr lang="fa-IR" dirty="0"/>
                  <a:t>می باشد این الکترون می تواند مثل یک الترون ازاد تمام شبکه بلوری را طی کند. حرکت این الکترون ازاد در شبکه بلور </a:t>
                </a:r>
                <a:r>
                  <a:rPr lang="en-US" dirty="0" err="1"/>
                  <a:t>Ge</a:t>
                </a:r>
                <a:r>
                  <a:rPr lang="fa-IR" dirty="0"/>
                  <a:t>باعث میشود این ترکیب خاصیت رسانای الکتریکی پیدا کند از انجایی که این رسانای الکتریکی به دلیل حرکت الکترون در شبکه بلوری می باشد به ان نیمه رسانا نوع </a:t>
                </a:r>
                <a:r>
                  <a:rPr lang="en-US" dirty="0"/>
                  <a:t>n</a:t>
                </a:r>
                <a:r>
                  <a:rPr lang="fa-IR" dirty="0"/>
                  <a:t> یا </a:t>
                </a:r>
                <a:r>
                  <a:rPr lang="en-US" dirty="0"/>
                  <a:t>negative</a:t>
                </a:r>
                <a:r>
                  <a:rPr lang="fa-IR" dirty="0"/>
                  <a:t>یا منفی گفته میشود بلور هایی با نقض انیونی نیز واجد شرایط ایجاد یک نیمه رسانا نوع </a:t>
                </a:r>
                <a:r>
                  <a:rPr lang="en-US" dirty="0"/>
                  <a:t>n</a:t>
                </a:r>
                <a:r>
                  <a:rPr lang="fa-IR" dirty="0"/>
                  <a:t>می باشند مثل :    </a:t>
                </a:r>
                <a14:m>
                  <m:oMath xmlns:m="http://schemas.openxmlformats.org/officeDocument/2006/math">
                    <m:sSub>
                      <m:sSubPr>
                        <m:ctrlPr>
                          <a:rPr lang="en-US" i="1">
                            <a:latin typeface="Cambria Math" panose="02040503050406030204" pitchFamily="18" charset="0"/>
                          </a:rPr>
                        </m:ctrlPr>
                      </m:sSubPr>
                      <m:e>
                        <m:r>
                          <a:rPr lang="en-US" i="1">
                            <a:latin typeface="Cambria Math"/>
                          </a:rPr>
                          <m:t>𝑁𝑎</m:t>
                        </m:r>
                      </m:e>
                      <m:sub>
                        <m:r>
                          <a:rPr lang="en-US" i="1">
                            <a:latin typeface="Cambria Math"/>
                          </a:rPr>
                          <m:t>1</m:t>
                        </m:r>
                        <m:r>
                          <a:rPr lang="en-US" i="1">
                            <a:latin typeface="Cambria Math"/>
                          </a:rPr>
                          <m:t>+</m:t>
                        </m:r>
                        <m:r>
                          <a:rPr lang="en-US" i="1">
                            <a:latin typeface="Cambria Math"/>
                          </a:rPr>
                          <m:t>𝑦</m:t>
                        </m:r>
                      </m:sub>
                    </m:sSub>
                    <m:r>
                      <a:rPr lang="en-US" i="1">
                        <a:latin typeface="Cambria Math"/>
                      </a:rPr>
                      <m:t>𝑐𝑙</m:t>
                    </m:r>
                  </m:oMath>
                </a14:m>
                <a:r>
                  <a:rPr lang="fa-IR" dirty="0"/>
                  <a:t>   و      </a:t>
                </a:r>
                <a14:m>
                  <m:oMath xmlns:m="http://schemas.openxmlformats.org/officeDocument/2006/math">
                    <m:sSub>
                      <m:sSubPr>
                        <m:ctrlPr>
                          <a:rPr lang="en-US" i="1">
                            <a:latin typeface="Cambria Math" panose="02040503050406030204" pitchFamily="18" charset="0"/>
                          </a:rPr>
                        </m:ctrlPr>
                      </m:sSubPr>
                      <m:e>
                        <m:r>
                          <a:rPr lang="en-US" i="1">
                            <a:latin typeface="Cambria Math"/>
                          </a:rPr>
                          <m:t>𝑐𝑑</m:t>
                        </m:r>
                      </m:e>
                      <m:sub>
                        <m:r>
                          <a:rPr lang="en-US" i="1">
                            <a:latin typeface="Cambria Math"/>
                          </a:rPr>
                          <m:t>1</m:t>
                        </m:r>
                        <m:r>
                          <a:rPr lang="en-US" i="1">
                            <a:latin typeface="Cambria Math"/>
                          </a:rPr>
                          <m:t>+</m:t>
                        </m:r>
                        <m:r>
                          <a:rPr lang="en-US" i="1">
                            <a:latin typeface="Cambria Math"/>
                          </a:rPr>
                          <m:t>𝑦</m:t>
                        </m:r>
                      </m:sub>
                    </m:sSub>
                    <m:r>
                      <a:rPr lang="en-US" i="1">
                        <a:latin typeface="Cambria Math"/>
                      </a:rPr>
                      <m:t>𝑜</m:t>
                    </m:r>
                  </m:oMath>
                </a14:m>
                <a:r>
                  <a:rPr lang="fa-IR" dirty="0"/>
                  <a:t>   و </a:t>
                </a:r>
                <a14:m>
                  <m:oMath xmlns:m="http://schemas.openxmlformats.org/officeDocument/2006/math">
                    <m:sSub>
                      <m:sSubPr>
                        <m:ctrlPr>
                          <a:rPr lang="en-US" i="1">
                            <a:latin typeface="Cambria Math" panose="02040503050406030204" pitchFamily="18" charset="0"/>
                          </a:rPr>
                        </m:ctrlPr>
                      </m:sSubPr>
                      <m:e>
                        <m:r>
                          <a:rPr lang="en-US" i="1">
                            <a:latin typeface="Cambria Math"/>
                          </a:rPr>
                          <m:t>𝑧𝑛𝑜</m:t>
                        </m:r>
                      </m:e>
                      <m:sub>
                        <m:r>
                          <a:rPr lang="en-US" i="1">
                            <a:latin typeface="Cambria Math"/>
                          </a:rPr>
                          <m:t>.</m:t>
                        </m:r>
                        <m:r>
                          <a:rPr lang="en-US" i="1">
                            <a:latin typeface="Cambria Math"/>
                          </a:rPr>
                          <m:t>95</m:t>
                        </m:r>
                      </m:sub>
                    </m:sSub>
                  </m:oMath>
                </a14:m>
                <a:endParaRPr lang="en-US" dirty="0" smtClean="0"/>
              </a:p>
              <a:p>
                <a:pPr algn="justLow"/>
                <a:r>
                  <a:rPr lang="fa-IR" dirty="0"/>
                  <a:t>از انجا که ایندیم و گالیم که متعلق به گروه (</a:t>
                </a:r>
                <a:r>
                  <a:rPr lang="en-US" dirty="0"/>
                  <a:t>III</a:t>
                </a:r>
                <a:r>
                  <a:rPr lang="fa-IR" dirty="0"/>
                  <a:t>) می باشند نیز شعاعی نزدیک به ژرمانیم دارند می توانند در شبکه بلور </a:t>
                </a:r>
                <a:r>
                  <a:rPr lang="en-US" dirty="0" err="1"/>
                  <a:t>Ge</a:t>
                </a:r>
                <a:r>
                  <a:rPr lang="fa-IR" dirty="0"/>
                  <a:t>به صورت ناخالصی قرار بگیرند ارایش الکترونی گالیم </a:t>
                </a:r>
                <a14:m>
                  <m:oMath xmlns:m="http://schemas.openxmlformats.org/officeDocument/2006/math">
                    <m:sSup>
                      <m:sSupPr>
                        <m:ctrlPr>
                          <a:rPr lang="en-US" i="1">
                            <a:latin typeface="Cambria Math" panose="02040503050406030204" pitchFamily="18" charset="0"/>
                          </a:rPr>
                        </m:ctrlPr>
                      </m:sSupPr>
                      <m:e>
                        <m:r>
                          <a:rPr lang="en-US" i="1">
                            <a:latin typeface="Cambria Math"/>
                          </a:rPr>
                          <m:t>𝑆</m:t>
                        </m:r>
                      </m:e>
                      <m:sup>
                        <m:r>
                          <a:rPr lang="en-US" i="1">
                            <a:latin typeface="Cambria Math"/>
                          </a:rPr>
                          <m:t>2</m:t>
                        </m:r>
                      </m:sup>
                    </m:sSup>
                    <m:sSup>
                      <m:sSupPr>
                        <m:ctrlPr>
                          <a:rPr lang="en-US" i="1">
                            <a:latin typeface="Cambria Math" panose="02040503050406030204" pitchFamily="18" charset="0"/>
                          </a:rPr>
                        </m:ctrlPr>
                      </m:sSupPr>
                      <m:e>
                        <m:r>
                          <a:rPr lang="en-US" i="1">
                            <a:latin typeface="Cambria Math"/>
                          </a:rPr>
                          <m:t>𝑃</m:t>
                        </m:r>
                      </m:e>
                      <m:sup>
                        <m:r>
                          <a:rPr lang="en-US" i="1">
                            <a:latin typeface="Cambria Math"/>
                          </a:rPr>
                          <m:t>1</m:t>
                        </m:r>
                      </m:sup>
                    </m:sSup>
                  </m:oMath>
                </a14:m>
                <a:r>
                  <a:rPr lang="en-US" dirty="0"/>
                  <a:t>  </a:t>
                </a:r>
                <a:r>
                  <a:rPr lang="fa-IR" dirty="0"/>
                  <a:t>می باشد و یک الکترون کمتر از </a:t>
                </a:r>
                <a:r>
                  <a:rPr lang="en-US" dirty="0" err="1"/>
                  <a:t>Ge</a:t>
                </a:r>
                <a:r>
                  <a:rPr lang="fa-IR" dirty="0"/>
                  <a:t>دارد پس در صورت وارد شدن به شبکه بلوری ژرمانیم یک لکترون کمتر از ژرمانیم در شبکه بلوری خواهیم داشت این مسئله باعث میشود پیوندکووالانسی که در ان قسمت شکل گرفته حاصل از یک الکترون و یک حفره باشد شکل (26-4) قسمت ج این حفره نیز می تواند شبکه بلوری را طی کند و ایجاد یک نیمه رسانایی الکتریکی در شبکه بلور به به وجود اورد از انجاکه این نیمه رسانایی به دلیل حرکت حفره یا بار مثبت در شبکه بلور می باشد به ان نیمه رسانا نوع </a:t>
                </a:r>
                <a:r>
                  <a:rPr lang="en-US" dirty="0"/>
                  <a:t>p </a:t>
                </a:r>
                <a:r>
                  <a:rPr lang="fa-IR" dirty="0"/>
                  <a:t>یا </a:t>
                </a:r>
                <a:r>
                  <a:rPr lang="en-US" dirty="0"/>
                  <a:t>positive</a:t>
                </a:r>
                <a:r>
                  <a:rPr lang="fa-IR" dirty="0"/>
                  <a:t> و یا مثبت گفته میشود شبکه بلوری دارای نقض کاتیونی نیز می تواند از جمله نیمه رسانای های نوع </a:t>
                </a:r>
                <a:r>
                  <a:rPr lang="en-US" dirty="0"/>
                  <a:t>p </a:t>
                </a:r>
                <a:r>
                  <a:rPr lang="fa-IR" dirty="0"/>
                  <a:t>باشند مثل     </a:t>
                </a:r>
                <a14:m>
                  <m:oMath xmlns:m="http://schemas.openxmlformats.org/officeDocument/2006/math">
                    <m:sSub>
                      <m:sSubPr>
                        <m:ctrlPr>
                          <a:rPr lang="en-US" i="1">
                            <a:latin typeface="Cambria Math" panose="02040503050406030204" pitchFamily="18" charset="0"/>
                          </a:rPr>
                        </m:ctrlPr>
                      </m:sSubPr>
                      <m:e>
                        <m:r>
                          <a:rPr lang="en-US" i="1">
                            <a:latin typeface="Cambria Math"/>
                          </a:rPr>
                          <m:t>𝑓𝑒</m:t>
                        </m:r>
                      </m:e>
                      <m:sub>
                        <m:r>
                          <a:rPr lang="en-US" i="1">
                            <a:latin typeface="Cambria Math"/>
                          </a:rPr>
                          <m:t>.</m:t>
                        </m:r>
                        <m:r>
                          <a:rPr lang="en-US" i="1">
                            <a:latin typeface="Cambria Math"/>
                          </a:rPr>
                          <m:t>9</m:t>
                        </m:r>
                      </m:sub>
                    </m:sSub>
                    <m:r>
                      <a:rPr lang="en-US" i="1">
                        <a:latin typeface="Cambria Math"/>
                      </a:rPr>
                      <m:t>𝑠</m:t>
                    </m:r>
                  </m:oMath>
                </a14:m>
                <a:r>
                  <a:rPr lang="fa-IR" dirty="0"/>
                  <a:t>   استفاده از نیمه هادی ها به صورت مجزا و یا ترکیبی مثلا </a:t>
                </a:r>
                <a:r>
                  <a:rPr lang="en-US" dirty="0"/>
                  <a:t>p-n-p</a:t>
                </a:r>
                <a:r>
                  <a:rPr lang="fa-IR" dirty="0"/>
                  <a:t>و </a:t>
                </a:r>
                <a:r>
                  <a:rPr lang="en-US" dirty="0"/>
                  <a:t>p-n-n-p</a:t>
                </a:r>
                <a:r>
                  <a:rPr lang="fa-IR" dirty="0"/>
                  <a:t> و </a:t>
                </a:r>
                <a:r>
                  <a:rPr lang="en-US" dirty="0"/>
                  <a:t>n-p-n</a:t>
                </a:r>
                <a:r>
                  <a:rPr lang="fa-IR" dirty="0"/>
                  <a:t> می توانند در مدار الکتریکی به عنوان ترانزیستور یا تقویت کننده یا امپلی فایر و یا طرفه کننده های الکتریکی به کارروند</a:t>
                </a:r>
                <a:r>
                  <a:rPr lang="fa-IR" dirty="0" smtClean="0"/>
                  <a:t>.</a:t>
                </a:r>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xfrm>
                <a:off x="685801" y="742950"/>
                <a:ext cx="7696200" cy="4038601"/>
              </a:xfrm>
              <a:blipFill rotWithShape="1">
                <a:blip r:embed="rId2"/>
                <a:stretch>
                  <a:fillRect l="-1109" t="-906"/>
                </a:stretch>
              </a:blipFill>
            </p:spPr>
            <p:txBody>
              <a:bodyPr/>
              <a:lstStyle/>
              <a:p>
                <a:r>
                  <a:rPr lang="fa-IR">
                    <a:noFill/>
                  </a:rPr>
                  <a:t> </a:t>
                </a:r>
              </a:p>
            </p:txBody>
          </p:sp>
        </mc:Fallback>
      </mc:AlternateContent>
    </p:spTree>
    <p:extLst>
      <p:ext uri="{BB962C8B-B14F-4D97-AF65-F5344CB8AC3E}">
        <p14:creationId xmlns:p14="http://schemas.microsoft.com/office/powerpoint/2010/main" val="371901377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a:xfrm>
                <a:off x="685801" y="895350"/>
                <a:ext cx="7696200" cy="3886201"/>
              </a:xfrm>
            </p:spPr>
            <p:txBody>
              <a:bodyPr>
                <a:normAutofit/>
              </a:bodyPr>
              <a:lstStyle/>
              <a:p>
                <a:r>
                  <a:rPr lang="fa-IR" dirty="0"/>
                  <a:t>پیوند فلزی : 1- نظریه دریای الکترونی ( الکترون ازاد) 2- پیوند والانس </a:t>
                </a:r>
                <a14:m>
                  <m:oMath xmlns:m="http://schemas.openxmlformats.org/officeDocument/2006/math">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a:rPr>
                              <m:t>𝑣</m:t>
                            </m:r>
                          </m:e>
                          <m:sub>
                            <m:r>
                              <a:rPr lang="en-US" i="1">
                                <a:latin typeface="Cambria Math"/>
                              </a:rPr>
                              <m:t>𝑏</m:t>
                            </m:r>
                          </m:sub>
                        </m:sSub>
                      </m:e>
                    </m:d>
                  </m:oMath>
                </a14:m>
                <a:r>
                  <a:rPr lang="fa-IR" dirty="0"/>
                  <a:t> برای تشکیل پیوند فلزی نظریه های متفاوتی وجود دارد 1- اولین نظریه ارائه شده نظریه دریای الکترون یا الکترون ازاد بود بر طبق این نظریه الکترون ها در یک ساختار فلزی ( یعنی همان الکترون والانس ساختار فلزی) به یک هسته خاص وابسته نیست و این الکترون ها باتوجه به اختلاف پتانسیل ایجاد شده در شبکه فلزی می توانند به صورت ازادنه حرکت کند حرکت این الکترون ها همانند حرکت ذره در جعبه به صورت کوانتیزه می باشند جاذبه بین الکترون ها و یون های فلزی عامل اصلی پایداری این شبکه ها خواهد بود از انجا که اکثر کاتیون های فلزی ساختارهای </a:t>
                </a:r>
                <a:r>
                  <a:rPr lang="en-US" dirty="0" err="1"/>
                  <a:t>hcp</a:t>
                </a:r>
                <a:r>
                  <a:rPr lang="fa-IR" dirty="0"/>
                  <a:t> و </a:t>
                </a:r>
                <a:r>
                  <a:rPr lang="en-US" dirty="0"/>
                  <a:t> </a:t>
                </a:r>
                <a:r>
                  <a:rPr lang="en-US" dirty="0" err="1"/>
                  <a:t>ccp</a:t>
                </a:r>
                <a:r>
                  <a:rPr lang="en-US" dirty="0"/>
                  <a:t> </a:t>
                </a:r>
                <a:r>
                  <a:rPr lang="fa-IR" dirty="0"/>
                  <a:t>را با عدد کئوردیناسیون 12 و 8 دارند لذا تعداد الکترون ها در شبکه زیاد خواهد بود ( بین 8 تا 12 الکترون ) </a:t>
                </a:r>
                <a:endParaRPr lang="en-US" dirty="0"/>
              </a:p>
              <a:p>
                <a:r>
                  <a:rPr lang="fa-IR" dirty="0"/>
                  <a:t>تبصره :تنها </a:t>
                </a:r>
                <a14:m>
                  <m:oMath xmlns:m="http://schemas.openxmlformats.org/officeDocument/2006/math">
                    <m:r>
                      <m:rPr>
                        <m:sty m:val="p"/>
                      </m:rPr>
                      <a:rPr lang="fa-IR">
                        <a:latin typeface="Cambria Math"/>
                      </a:rPr>
                      <m:t>α</m:t>
                    </m:r>
                    <m:r>
                      <a:rPr lang="fa-IR" i="1">
                        <a:latin typeface="Cambria Math"/>
                      </a:rPr>
                      <m:t>−</m:t>
                    </m:r>
                    <m:r>
                      <a:rPr lang="en-US" i="1">
                        <a:latin typeface="Cambria Math"/>
                      </a:rPr>
                      <m:t>𝑝𝑜</m:t>
                    </m:r>
                  </m:oMath>
                </a14:m>
                <a:r>
                  <a:rPr lang="fa-IR" dirty="0"/>
                  <a:t> ( پلوتونیم ) فلزی با عدد کئوردیناسیون 6 می باشد. </a:t>
                </a:r>
                <a:endParaRPr lang="en-US" dirty="0"/>
              </a:p>
              <a:p>
                <a:pPr lvl="0"/>
                <a:r>
                  <a:rPr lang="fa-IR" dirty="0"/>
                  <a:t>نظریه پیوند والانس : در این نظریه استفاده از اوربیتال های هیبریدی اهمیت زیادی دارد این نظریه را می توان برای یک اتک ساده مثل لیتیم به این صورت در نظر گرفت ساختار لیتیم به صورت </a:t>
                </a:r>
                <a:r>
                  <a:rPr lang="en-US" dirty="0"/>
                  <a:t>bcc</a:t>
                </a:r>
                <a:r>
                  <a:rPr lang="fa-IR" dirty="0"/>
                  <a:t>می باشد ( مکعبی مرکز پر) در واقع هر اتم لیتیم می تواند با 8 اتم در اطراف خود پیوند برقرار کند. همچنین احتمال یونیزه شدن یک اتم لیتیم در سیستم خواهد بود لذا ساختارهای احتمالی تشکیل پیوند در شبکه لیتیم را می توان به صورت زیر در نظر گرفت: </a:t>
                </a:r>
                <a14:m>
                  <m:oMath xmlns:m="http://schemas.openxmlformats.org/officeDocument/2006/math">
                    <m:r>
                      <a:rPr lang="en-US" i="1">
                        <a:latin typeface="Cambria Math"/>
                      </a:rPr>
                      <m:t>𝐿𝑖</m:t>
                    </m:r>
                    <m:r>
                      <a:rPr lang="en-US" i="1">
                        <a:latin typeface="Cambria Math"/>
                      </a:rPr>
                      <m:t>−</m:t>
                    </m:r>
                    <m:r>
                      <a:rPr lang="en-US" i="1">
                        <a:latin typeface="Cambria Math"/>
                      </a:rPr>
                      <m:t>𝐿𝑖</m:t>
                    </m:r>
                  </m:oMath>
                </a14:m>
                <a:r>
                  <a:rPr lang="fa-IR" dirty="0"/>
                  <a:t>   </a:t>
                </a:r>
                <a14:m>
                  <m:oMath xmlns:m="http://schemas.openxmlformats.org/officeDocument/2006/math">
                    <m:r>
                      <a:rPr lang="en-US">
                        <a:latin typeface="Cambria Math"/>
                      </a:rPr>
                      <m:t>2</m:t>
                    </m:r>
                    <m:r>
                      <a:rPr lang="en-US" i="1">
                        <a:latin typeface="Cambria Math"/>
                      </a:rPr>
                      <m:t>𝑒</m:t>
                    </m:r>
                    <m:r>
                      <a:rPr lang="en-US" i="1">
                        <a:latin typeface="Cambria Math"/>
                      </a:rPr>
                      <m:t>−</m:t>
                    </m:r>
                    <m:r>
                      <a:rPr lang="en-US" i="1">
                        <a:latin typeface="Cambria Math"/>
                      </a:rPr>
                      <m:t>2</m:t>
                    </m:r>
                    <m:r>
                      <a:rPr lang="en-US" i="1">
                        <a:latin typeface="Cambria Math"/>
                      </a:rPr>
                      <m:t>𝑐</m:t>
                    </m:r>
                  </m:oMath>
                </a14:m>
                <a:r>
                  <a:rPr lang="fa-IR" dirty="0"/>
                  <a:t>  پیوند 2 الکترونی 2 </a:t>
                </a:r>
                <a:r>
                  <a:rPr lang="fa-IR" dirty="0" smtClean="0"/>
                  <a:t>مرکزی</a:t>
                </a:r>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xfrm>
                <a:off x="685801" y="895350"/>
                <a:ext cx="7696200" cy="3886201"/>
              </a:xfrm>
              <a:blipFill rotWithShape="1">
                <a:blip r:embed="rId2"/>
                <a:stretch>
                  <a:fillRect l="-792" t="-157" b="-1413"/>
                </a:stretch>
              </a:blipFill>
            </p:spPr>
            <p:txBody>
              <a:bodyPr/>
              <a:lstStyle/>
              <a:p>
                <a:r>
                  <a:rPr lang="fa-IR">
                    <a:noFill/>
                  </a:rPr>
                  <a:t> </a:t>
                </a:r>
              </a:p>
            </p:txBody>
          </p:sp>
        </mc:Fallback>
      </mc:AlternateContent>
    </p:spTree>
    <p:extLst>
      <p:ext uri="{BB962C8B-B14F-4D97-AF65-F5344CB8AC3E}">
        <p14:creationId xmlns:p14="http://schemas.microsoft.com/office/powerpoint/2010/main" val="217732636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fa-IR"/>
          </a:p>
        </p:txBody>
      </p:sp>
      <p:sp>
        <p:nvSpPr>
          <p:cNvPr id="2" name="Content Placeholder 1"/>
          <p:cNvSpPr>
            <a:spLocks noGrp="1"/>
          </p:cNvSpPr>
          <p:nvPr>
            <p:ph idx="1"/>
          </p:nvPr>
        </p:nvSpPr>
        <p:spPr/>
        <p:txBody>
          <a:bodyPr/>
          <a:lstStyle/>
          <a:p>
            <a:r>
              <a:rPr lang="fa-IR" dirty="0"/>
              <a:t>هر چه تعداد شکل های پیوندی بیشتر باشد انرژی رزرونانس پایداری ارایش تشکیل شده بیشنر خواهد بود از انجا که انرژی چسبندگی یا انرژیی که اتم های فلزی را در مجاور هم نگه می دارد   در جدول تناوبی از گروه 1 به سمت گروه 13 افزایش می یابد زیرا با تفزایش تعداد الکترون های لایه والانس امکان تشکیل شکل های مختلف پیوند زیادتر شده در نتیجه انرژی ناپایداری یا همان انرژی چسبندگی افزایش می یابد. </a:t>
            </a:r>
            <a:endParaRPr lang="en-US" dirty="0"/>
          </a:p>
          <a:p>
            <a:r>
              <a:rPr lang="fa-IR" dirty="0"/>
              <a:t>نظریه نوار ( </a:t>
            </a:r>
            <a:r>
              <a:rPr lang="en-US" dirty="0" err="1"/>
              <a:t>mo</a:t>
            </a:r>
            <a:r>
              <a:rPr lang="fa-IR" dirty="0"/>
              <a:t>) : کامل ترین نظریه ارائه شده برای پیوند فلزی به نظریه </a:t>
            </a:r>
            <a:r>
              <a:rPr lang="en-US" dirty="0" err="1"/>
              <a:t>mo</a:t>
            </a:r>
            <a:r>
              <a:rPr lang="en-US" dirty="0"/>
              <a:t> </a:t>
            </a:r>
            <a:r>
              <a:rPr lang="fa-IR" dirty="0"/>
              <a:t> یا نظریه نواری باشد اساس ااین نظریه بر اساس اوربیتال مولکولی استوار است طبق این نظریه برای 2 اتم </a:t>
            </a:r>
            <a:r>
              <a:rPr lang="en-US" dirty="0"/>
              <a:t>Li</a:t>
            </a:r>
            <a:r>
              <a:rPr lang="fa-IR" dirty="0"/>
              <a:t>میتوان اوربیتال مولکولی به شکل زیر رسم کرد:</a:t>
            </a:r>
            <a:endParaRPr lang="en-US" dirty="0"/>
          </a:p>
          <a:p>
            <a:pPr marL="0" indent="0">
              <a:buNone/>
            </a:pPr>
            <a:endParaRPr lang="fa-IR" dirty="0" smtClean="0"/>
          </a:p>
          <a:p>
            <a:pPr marL="0" indent="0">
              <a:buNone/>
            </a:pPr>
            <a:endParaRPr lang="fa-IR" dirty="0"/>
          </a:p>
          <a:p>
            <a:pPr marL="0" indent="0">
              <a:buNone/>
            </a:pPr>
            <a:endParaRPr lang="fa-IR" dirty="0" smtClean="0"/>
          </a:p>
          <a:p>
            <a:pPr marL="0" indent="0">
              <a:buNone/>
            </a:pPr>
            <a:endParaRPr lang="fa-IR" dirty="0"/>
          </a:p>
          <a:p>
            <a:pPr marL="0" indent="0">
              <a:buNone/>
            </a:pPr>
            <a:endParaRPr lang="fa-IR" dirty="0" smtClean="0"/>
          </a:p>
          <a:p>
            <a:pPr marL="0" indent="0">
              <a:buNone/>
            </a:pPr>
            <a:endParaRPr lang="fa-IR" dirty="0"/>
          </a:p>
        </p:txBody>
      </p:sp>
      <p:grpSp>
        <p:nvGrpSpPr>
          <p:cNvPr id="16" name="Group 15"/>
          <p:cNvGrpSpPr/>
          <p:nvPr/>
        </p:nvGrpSpPr>
        <p:grpSpPr>
          <a:xfrm>
            <a:off x="419100" y="3182005"/>
            <a:ext cx="4381500" cy="1599545"/>
            <a:chOff x="114300" y="2880182"/>
            <a:chExt cx="4381500" cy="1599545"/>
          </a:xfrm>
        </p:grpSpPr>
        <p:sp>
          <p:nvSpPr>
            <p:cNvPr id="4" name="Hexagon 3"/>
            <p:cNvSpPr/>
            <p:nvPr/>
          </p:nvSpPr>
          <p:spPr>
            <a:xfrm>
              <a:off x="1447800" y="3028950"/>
              <a:ext cx="1524000" cy="1295400"/>
            </a:xfrm>
            <a:prstGeom prst="hexagon">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cxnSp>
          <p:nvCxnSpPr>
            <p:cNvPr id="6" name="Straight Connector 5"/>
            <p:cNvCxnSpPr>
              <a:stCxn id="4" idx="0"/>
            </p:cNvCxnSpPr>
            <p:nvPr/>
          </p:nvCxnSpPr>
          <p:spPr>
            <a:xfrm>
              <a:off x="2971800" y="3676650"/>
              <a:ext cx="533400" cy="0"/>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p:cNvCxnSpPr>
              <a:stCxn id="4" idx="3"/>
            </p:cNvCxnSpPr>
            <p:nvPr/>
          </p:nvCxnSpPr>
          <p:spPr>
            <a:xfrm flipH="1">
              <a:off x="914400" y="3676650"/>
              <a:ext cx="533400" cy="0"/>
            </a:xfrm>
            <a:prstGeom prst="line">
              <a:avLst/>
            </a:prstGeom>
          </p:spPr>
          <p:style>
            <a:lnRef idx="1">
              <a:schemeClr val="dk1"/>
            </a:lnRef>
            <a:fillRef idx="0">
              <a:schemeClr val="dk1"/>
            </a:fillRef>
            <a:effectRef idx="0">
              <a:schemeClr val="dk1"/>
            </a:effectRef>
            <a:fontRef idx="minor">
              <a:schemeClr val="tx1"/>
            </a:fontRef>
          </p:style>
        </p:cxnSp>
        <p:sp>
          <p:nvSpPr>
            <p:cNvPr id="9" name="TextBox 8"/>
            <p:cNvSpPr txBox="1"/>
            <p:nvPr/>
          </p:nvSpPr>
          <p:spPr>
            <a:xfrm>
              <a:off x="3429000" y="4171950"/>
              <a:ext cx="1066800" cy="307777"/>
            </a:xfrm>
            <a:prstGeom prst="rect">
              <a:avLst/>
            </a:prstGeom>
            <a:noFill/>
          </p:spPr>
          <p:txBody>
            <a:bodyPr wrap="square" rtlCol="1">
              <a:spAutoFit/>
            </a:bodyPr>
            <a:lstStyle/>
            <a:p>
              <a:pPr algn="ctr"/>
              <a:r>
                <a:rPr lang="fa-IR" sz="1400" dirty="0" smtClean="0"/>
                <a:t>پیوندی</a:t>
              </a:r>
              <a:endParaRPr lang="fa-IR" sz="1400" dirty="0"/>
            </a:p>
          </p:txBody>
        </p:sp>
        <p:sp>
          <p:nvSpPr>
            <p:cNvPr id="10" name="TextBox 9"/>
            <p:cNvSpPr txBox="1"/>
            <p:nvPr/>
          </p:nvSpPr>
          <p:spPr>
            <a:xfrm>
              <a:off x="3406140" y="2880182"/>
              <a:ext cx="1066800" cy="307777"/>
            </a:xfrm>
            <a:prstGeom prst="rect">
              <a:avLst/>
            </a:prstGeom>
            <a:noFill/>
          </p:spPr>
          <p:txBody>
            <a:bodyPr wrap="square" rtlCol="1">
              <a:spAutoFit/>
            </a:bodyPr>
            <a:lstStyle/>
            <a:p>
              <a:pPr algn="ctr"/>
              <a:r>
                <a:rPr lang="fa-IR" sz="1400" dirty="0" smtClean="0"/>
                <a:t>ضد پیوندی</a:t>
              </a:r>
              <a:endParaRPr lang="fa-IR" sz="1400" dirty="0"/>
            </a:p>
          </p:txBody>
        </p:sp>
        <p:sp>
          <p:nvSpPr>
            <p:cNvPr id="11" name="TextBox 10"/>
            <p:cNvSpPr txBox="1"/>
            <p:nvPr/>
          </p:nvSpPr>
          <p:spPr>
            <a:xfrm>
              <a:off x="3048000" y="3790950"/>
              <a:ext cx="1066800" cy="307777"/>
            </a:xfrm>
            <a:prstGeom prst="rect">
              <a:avLst/>
            </a:prstGeom>
            <a:noFill/>
          </p:spPr>
          <p:txBody>
            <a:bodyPr wrap="square" rtlCol="1">
              <a:spAutoFit/>
            </a:bodyPr>
            <a:lstStyle/>
            <a:p>
              <a:pPr algn="ctr"/>
              <a:r>
                <a:rPr lang="en-US" sz="1400" dirty="0" smtClean="0"/>
                <a:t>Li</a:t>
              </a:r>
              <a:endParaRPr lang="fa-IR" sz="1400" dirty="0"/>
            </a:p>
          </p:txBody>
        </p:sp>
        <p:sp>
          <p:nvSpPr>
            <p:cNvPr id="12" name="TextBox 11"/>
            <p:cNvSpPr txBox="1"/>
            <p:nvPr/>
          </p:nvSpPr>
          <p:spPr>
            <a:xfrm>
              <a:off x="228600" y="3864173"/>
              <a:ext cx="1066800" cy="307777"/>
            </a:xfrm>
            <a:prstGeom prst="rect">
              <a:avLst/>
            </a:prstGeom>
            <a:noFill/>
          </p:spPr>
          <p:txBody>
            <a:bodyPr wrap="square" rtlCol="1">
              <a:spAutoFit/>
            </a:bodyPr>
            <a:lstStyle/>
            <a:p>
              <a:pPr algn="ctr"/>
              <a:r>
                <a:rPr lang="en-US" sz="1400" dirty="0" smtClean="0"/>
                <a:t>Li</a:t>
              </a:r>
              <a:endParaRPr lang="fa-IR" sz="1400" dirty="0"/>
            </a:p>
          </p:txBody>
        </p:sp>
        <p:sp>
          <p:nvSpPr>
            <p:cNvPr id="13" name="TextBox 12"/>
            <p:cNvSpPr txBox="1"/>
            <p:nvPr/>
          </p:nvSpPr>
          <p:spPr>
            <a:xfrm>
              <a:off x="381000" y="3666708"/>
              <a:ext cx="1066800" cy="307777"/>
            </a:xfrm>
            <a:prstGeom prst="rect">
              <a:avLst/>
            </a:prstGeom>
            <a:noFill/>
          </p:spPr>
          <p:txBody>
            <a:bodyPr wrap="square" rtlCol="1">
              <a:spAutoFit/>
            </a:bodyPr>
            <a:lstStyle/>
            <a:p>
              <a:pPr algn="ctr"/>
              <a:r>
                <a:rPr lang="en-US" sz="1400" dirty="0" smtClean="0"/>
                <a:t>2s</a:t>
              </a:r>
              <a:r>
                <a:rPr lang="en-US" sz="1400" baseline="30000" dirty="0" smtClean="0"/>
                <a:t>1</a:t>
              </a:r>
              <a:endParaRPr lang="en-US" sz="1400" dirty="0"/>
            </a:p>
          </p:txBody>
        </p:sp>
        <p:sp>
          <p:nvSpPr>
            <p:cNvPr id="14" name="TextBox 13"/>
            <p:cNvSpPr txBox="1"/>
            <p:nvPr/>
          </p:nvSpPr>
          <p:spPr>
            <a:xfrm>
              <a:off x="2819400" y="3638550"/>
              <a:ext cx="1066800" cy="307777"/>
            </a:xfrm>
            <a:prstGeom prst="rect">
              <a:avLst/>
            </a:prstGeom>
            <a:noFill/>
          </p:spPr>
          <p:txBody>
            <a:bodyPr wrap="square" rtlCol="1">
              <a:spAutoFit/>
            </a:bodyPr>
            <a:lstStyle/>
            <a:p>
              <a:pPr algn="ctr"/>
              <a:r>
                <a:rPr lang="en-US" sz="1400" dirty="0" smtClean="0"/>
                <a:t>2s</a:t>
              </a:r>
              <a:r>
                <a:rPr lang="en-US" sz="1400" baseline="30000" dirty="0" smtClean="0"/>
                <a:t>1</a:t>
              </a:r>
              <a:endParaRPr lang="en-US" sz="1400" dirty="0"/>
            </a:p>
          </p:txBody>
        </p:sp>
        <p:sp>
          <p:nvSpPr>
            <p:cNvPr id="15" name="TextBox 14"/>
            <p:cNvSpPr txBox="1"/>
            <p:nvPr/>
          </p:nvSpPr>
          <p:spPr>
            <a:xfrm>
              <a:off x="114300" y="3409950"/>
              <a:ext cx="1066800" cy="307777"/>
            </a:xfrm>
            <a:prstGeom prst="rect">
              <a:avLst/>
            </a:prstGeom>
            <a:noFill/>
          </p:spPr>
          <p:txBody>
            <a:bodyPr wrap="square" rtlCol="1">
              <a:spAutoFit/>
            </a:bodyPr>
            <a:lstStyle/>
            <a:p>
              <a:pPr algn="ctr"/>
              <a:r>
                <a:rPr lang="en-US" sz="1400" dirty="0" smtClean="0"/>
                <a:t>2Li</a:t>
              </a:r>
              <a:endParaRPr lang="fa-IR" sz="1400" dirty="0"/>
            </a:p>
          </p:txBody>
        </p:sp>
      </p:grpSp>
    </p:spTree>
    <p:extLst>
      <p:ext uri="{BB962C8B-B14F-4D97-AF65-F5344CB8AC3E}">
        <p14:creationId xmlns:p14="http://schemas.microsoft.com/office/powerpoint/2010/main" val="321981167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fa-IR" dirty="0" smtClean="0"/>
              <a:t>حال برای 3 اتم سیستم:</a:t>
            </a:r>
          </a:p>
          <a:p>
            <a:endParaRPr lang="fa-IR" dirty="0"/>
          </a:p>
          <a:p>
            <a:endParaRPr lang="fa-IR" dirty="0" smtClean="0"/>
          </a:p>
          <a:p>
            <a:endParaRPr lang="fa-IR" dirty="0"/>
          </a:p>
          <a:p>
            <a:endParaRPr lang="fa-IR" dirty="0" smtClean="0"/>
          </a:p>
          <a:p>
            <a:endParaRPr lang="fa-IR" dirty="0"/>
          </a:p>
          <a:p>
            <a:endParaRPr lang="fa-IR" dirty="0" smtClean="0"/>
          </a:p>
          <a:p>
            <a:endParaRPr lang="fa-IR" dirty="0"/>
          </a:p>
          <a:p>
            <a:endParaRPr lang="fa-IR" dirty="0" smtClean="0"/>
          </a:p>
          <a:p>
            <a:endParaRPr lang="fa-IR" dirty="0"/>
          </a:p>
          <a:p>
            <a:pPr marL="0" indent="0">
              <a:buNone/>
            </a:pPr>
            <a:endParaRPr lang="fa-IR" dirty="0"/>
          </a:p>
        </p:txBody>
      </p:sp>
      <p:sp>
        <p:nvSpPr>
          <p:cNvPr id="3" name="Title 2"/>
          <p:cNvSpPr>
            <a:spLocks noGrp="1"/>
          </p:cNvSpPr>
          <p:nvPr>
            <p:ph type="title"/>
          </p:nvPr>
        </p:nvSpPr>
        <p:spPr/>
        <p:txBody>
          <a:bodyPr/>
          <a:lstStyle/>
          <a:p>
            <a:endParaRPr lang="fa-IR"/>
          </a:p>
        </p:txBody>
      </p:sp>
      <p:grpSp>
        <p:nvGrpSpPr>
          <p:cNvPr id="32" name="Group 31"/>
          <p:cNvGrpSpPr/>
          <p:nvPr/>
        </p:nvGrpSpPr>
        <p:grpSpPr>
          <a:xfrm>
            <a:off x="274320" y="1298676"/>
            <a:ext cx="4069080" cy="1599545"/>
            <a:chOff x="-76200" y="1298676"/>
            <a:chExt cx="4069080" cy="1599545"/>
          </a:xfrm>
        </p:grpSpPr>
        <p:sp>
          <p:nvSpPr>
            <p:cNvPr id="14" name="TextBox 13"/>
            <p:cNvSpPr txBox="1"/>
            <p:nvPr/>
          </p:nvSpPr>
          <p:spPr>
            <a:xfrm>
              <a:off x="-76200" y="1922561"/>
              <a:ext cx="1066800" cy="307777"/>
            </a:xfrm>
            <a:prstGeom prst="rect">
              <a:avLst/>
            </a:prstGeom>
            <a:noFill/>
          </p:spPr>
          <p:txBody>
            <a:bodyPr wrap="square" rtlCol="1">
              <a:spAutoFit/>
            </a:bodyPr>
            <a:lstStyle/>
            <a:p>
              <a:pPr algn="ctr"/>
              <a:r>
                <a:rPr lang="en-US" sz="1400" dirty="0" smtClean="0"/>
                <a:t>3Li</a:t>
              </a:r>
              <a:endParaRPr lang="fa-IR" sz="1400" dirty="0"/>
            </a:p>
          </p:txBody>
        </p:sp>
        <p:grpSp>
          <p:nvGrpSpPr>
            <p:cNvPr id="23" name="Group 22"/>
            <p:cNvGrpSpPr/>
            <p:nvPr/>
          </p:nvGrpSpPr>
          <p:grpSpPr>
            <a:xfrm>
              <a:off x="304800" y="1298676"/>
              <a:ext cx="3688080" cy="1599545"/>
              <a:chOff x="304800" y="1298676"/>
              <a:chExt cx="3688080" cy="1599545"/>
            </a:xfrm>
          </p:grpSpPr>
          <p:sp>
            <p:nvSpPr>
              <p:cNvPr id="4" name="Hexagon 3"/>
              <p:cNvSpPr/>
              <p:nvPr/>
            </p:nvSpPr>
            <p:spPr>
              <a:xfrm>
                <a:off x="1066800" y="1428750"/>
                <a:ext cx="1143000" cy="1295400"/>
              </a:xfrm>
              <a:prstGeom prst="hexagon">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cxnSp>
            <p:nvCxnSpPr>
              <p:cNvPr id="6" name="Straight Connector 5"/>
              <p:cNvCxnSpPr>
                <a:stCxn id="4" idx="0"/>
              </p:cNvCxnSpPr>
              <p:nvPr/>
            </p:nvCxnSpPr>
            <p:spPr>
              <a:xfrm>
                <a:off x="2209800" y="207645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p:cNvCxnSpPr>
                <a:stCxn id="4" idx="3"/>
              </p:cNvCxnSpPr>
              <p:nvPr/>
            </p:nvCxnSpPr>
            <p:spPr>
              <a:xfrm flipH="1">
                <a:off x="609600" y="2076450"/>
                <a:ext cx="457200" cy="0"/>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flipH="1">
                <a:off x="1371600" y="2076450"/>
                <a:ext cx="533400" cy="0"/>
              </a:xfrm>
              <a:prstGeom prst="line">
                <a:avLst/>
              </a:prstGeom>
            </p:spPr>
            <p:style>
              <a:lnRef idx="1">
                <a:schemeClr val="dk1"/>
              </a:lnRef>
              <a:fillRef idx="0">
                <a:schemeClr val="dk1"/>
              </a:fillRef>
              <a:effectRef idx="0">
                <a:schemeClr val="dk1"/>
              </a:effectRef>
              <a:fontRef idx="minor">
                <a:schemeClr val="tx1"/>
              </a:fontRef>
            </p:style>
          </p:cxnSp>
          <p:sp>
            <p:nvSpPr>
              <p:cNvPr id="11" name="TextBox 10"/>
              <p:cNvSpPr txBox="1"/>
              <p:nvPr/>
            </p:nvSpPr>
            <p:spPr>
              <a:xfrm>
                <a:off x="304800" y="2107763"/>
                <a:ext cx="1066800" cy="307777"/>
              </a:xfrm>
              <a:prstGeom prst="rect">
                <a:avLst/>
              </a:prstGeom>
              <a:noFill/>
            </p:spPr>
            <p:txBody>
              <a:bodyPr wrap="square" rtlCol="1">
                <a:spAutoFit/>
              </a:bodyPr>
              <a:lstStyle/>
              <a:p>
                <a:pPr algn="ctr"/>
                <a:r>
                  <a:rPr lang="en-US" sz="1400" dirty="0" smtClean="0"/>
                  <a:t>Li</a:t>
                </a:r>
                <a:endParaRPr lang="fa-IR" sz="1400" dirty="0"/>
              </a:p>
            </p:txBody>
          </p:sp>
          <p:sp>
            <p:nvSpPr>
              <p:cNvPr id="12" name="TextBox 11"/>
              <p:cNvSpPr txBox="1"/>
              <p:nvPr/>
            </p:nvSpPr>
            <p:spPr>
              <a:xfrm>
                <a:off x="1104900" y="2107763"/>
                <a:ext cx="1066800" cy="307777"/>
              </a:xfrm>
              <a:prstGeom prst="rect">
                <a:avLst/>
              </a:prstGeom>
              <a:noFill/>
            </p:spPr>
            <p:txBody>
              <a:bodyPr wrap="square" rtlCol="1">
                <a:spAutoFit/>
              </a:bodyPr>
              <a:lstStyle/>
              <a:p>
                <a:pPr algn="ctr"/>
                <a:r>
                  <a:rPr lang="en-US" sz="1400" dirty="0" smtClean="0"/>
                  <a:t>Li</a:t>
                </a:r>
                <a:endParaRPr lang="fa-IR" sz="1400" dirty="0"/>
              </a:p>
            </p:txBody>
          </p:sp>
          <p:sp>
            <p:nvSpPr>
              <p:cNvPr id="13" name="TextBox 12"/>
              <p:cNvSpPr txBox="1"/>
              <p:nvPr/>
            </p:nvSpPr>
            <p:spPr>
              <a:xfrm>
                <a:off x="1912620" y="2112406"/>
                <a:ext cx="1066800" cy="307777"/>
              </a:xfrm>
              <a:prstGeom prst="rect">
                <a:avLst/>
              </a:prstGeom>
              <a:noFill/>
            </p:spPr>
            <p:txBody>
              <a:bodyPr wrap="square" rtlCol="1">
                <a:spAutoFit/>
              </a:bodyPr>
              <a:lstStyle/>
              <a:p>
                <a:pPr algn="ctr"/>
                <a:r>
                  <a:rPr lang="en-US" sz="1400" dirty="0" smtClean="0"/>
                  <a:t>Li</a:t>
                </a:r>
                <a:endParaRPr lang="fa-IR" sz="1400" dirty="0"/>
              </a:p>
            </p:txBody>
          </p:sp>
          <p:sp>
            <p:nvSpPr>
              <p:cNvPr id="15" name="TextBox 14"/>
              <p:cNvSpPr txBox="1"/>
              <p:nvPr/>
            </p:nvSpPr>
            <p:spPr>
              <a:xfrm>
                <a:off x="2232660" y="2590444"/>
                <a:ext cx="1066800" cy="307777"/>
              </a:xfrm>
              <a:prstGeom prst="rect">
                <a:avLst/>
              </a:prstGeom>
              <a:noFill/>
            </p:spPr>
            <p:txBody>
              <a:bodyPr wrap="square" rtlCol="1">
                <a:spAutoFit/>
              </a:bodyPr>
              <a:lstStyle/>
              <a:p>
                <a:pPr algn="ctr"/>
                <a:r>
                  <a:rPr lang="fa-IR" sz="1400" dirty="0" smtClean="0"/>
                  <a:t>پیوندی</a:t>
                </a:r>
                <a:endParaRPr lang="fa-IR" sz="1400" dirty="0"/>
              </a:p>
            </p:txBody>
          </p:sp>
          <p:sp>
            <p:nvSpPr>
              <p:cNvPr id="16" name="TextBox 15"/>
              <p:cNvSpPr txBox="1"/>
              <p:nvPr/>
            </p:nvSpPr>
            <p:spPr>
              <a:xfrm>
                <a:off x="2209800" y="1298676"/>
                <a:ext cx="1066800" cy="307777"/>
              </a:xfrm>
              <a:prstGeom prst="rect">
                <a:avLst/>
              </a:prstGeom>
              <a:noFill/>
            </p:spPr>
            <p:txBody>
              <a:bodyPr wrap="square" rtlCol="1">
                <a:spAutoFit/>
              </a:bodyPr>
              <a:lstStyle/>
              <a:p>
                <a:pPr algn="ctr"/>
                <a:r>
                  <a:rPr lang="fa-IR" sz="1400" dirty="0" smtClean="0"/>
                  <a:t>ضد پیوندی</a:t>
                </a:r>
                <a:endParaRPr lang="fa-IR" sz="1400" dirty="0"/>
              </a:p>
            </p:txBody>
          </p:sp>
          <p:sp>
            <p:nvSpPr>
              <p:cNvPr id="17" name="Right Bracket 16"/>
              <p:cNvSpPr/>
              <p:nvPr/>
            </p:nvSpPr>
            <p:spPr>
              <a:xfrm>
                <a:off x="1638300" y="1809750"/>
                <a:ext cx="45719" cy="266699"/>
              </a:xfrm>
              <a:prstGeom prst="rightBracket">
                <a:avLst/>
              </a:prstGeom>
            </p:spPr>
            <p:style>
              <a:lnRef idx="1">
                <a:schemeClr val="dk1"/>
              </a:lnRef>
              <a:fillRef idx="0">
                <a:schemeClr val="dk1"/>
              </a:fillRef>
              <a:effectRef idx="0">
                <a:schemeClr val="dk1"/>
              </a:effectRef>
              <a:fontRef idx="minor">
                <a:schemeClr val="tx1"/>
              </a:fontRef>
            </p:style>
            <p:txBody>
              <a:bodyPr rtlCol="1" anchor="ctr"/>
              <a:lstStyle/>
              <a:p>
                <a:pPr algn="ctr"/>
                <a:endParaRPr lang="fa-IR"/>
              </a:p>
            </p:txBody>
          </p:sp>
          <p:sp>
            <p:nvSpPr>
              <p:cNvPr id="18" name="Right Bracket 17"/>
              <p:cNvSpPr/>
              <p:nvPr/>
            </p:nvSpPr>
            <p:spPr>
              <a:xfrm>
                <a:off x="2392681" y="1809751"/>
                <a:ext cx="45719" cy="266699"/>
              </a:xfrm>
              <a:prstGeom prst="rightBracket">
                <a:avLst/>
              </a:prstGeom>
            </p:spPr>
            <p:style>
              <a:lnRef idx="1">
                <a:schemeClr val="dk1"/>
              </a:lnRef>
              <a:fillRef idx="0">
                <a:schemeClr val="dk1"/>
              </a:fillRef>
              <a:effectRef idx="0">
                <a:schemeClr val="dk1"/>
              </a:effectRef>
              <a:fontRef idx="minor">
                <a:schemeClr val="tx1"/>
              </a:fontRef>
            </p:style>
            <p:txBody>
              <a:bodyPr rtlCol="1" anchor="ctr"/>
              <a:lstStyle/>
              <a:p>
                <a:pPr algn="ctr"/>
                <a:endParaRPr lang="fa-IR"/>
              </a:p>
            </p:txBody>
          </p:sp>
          <p:sp>
            <p:nvSpPr>
              <p:cNvPr id="19" name="Right Bracket 18"/>
              <p:cNvSpPr/>
              <p:nvPr/>
            </p:nvSpPr>
            <p:spPr>
              <a:xfrm>
                <a:off x="792481" y="1809750"/>
                <a:ext cx="45719" cy="266699"/>
              </a:xfrm>
              <a:prstGeom prst="rightBracket">
                <a:avLst/>
              </a:prstGeom>
            </p:spPr>
            <p:style>
              <a:lnRef idx="1">
                <a:schemeClr val="dk1"/>
              </a:lnRef>
              <a:fillRef idx="0">
                <a:schemeClr val="dk1"/>
              </a:fillRef>
              <a:effectRef idx="0">
                <a:schemeClr val="dk1"/>
              </a:effectRef>
              <a:fontRef idx="minor">
                <a:schemeClr val="tx1"/>
              </a:fontRef>
            </p:style>
            <p:txBody>
              <a:bodyPr rtlCol="1" anchor="ctr"/>
              <a:lstStyle/>
              <a:p>
                <a:pPr algn="ctr"/>
                <a:endParaRPr lang="fa-IR"/>
              </a:p>
            </p:txBody>
          </p:sp>
          <p:sp>
            <p:nvSpPr>
              <p:cNvPr id="20" name="TextBox 19"/>
              <p:cNvSpPr txBox="1"/>
              <p:nvPr/>
            </p:nvSpPr>
            <p:spPr>
              <a:xfrm>
                <a:off x="2926080" y="1657350"/>
                <a:ext cx="1066800" cy="523220"/>
              </a:xfrm>
              <a:prstGeom prst="rect">
                <a:avLst/>
              </a:prstGeom>
              <a:noFill/>
            </p:spPr>
            <p:txBody>
              <a:bodyPr wrap="square" rtlCol="1">
                <a:spAutoFit/>
              </a:bodyPr>
              <a:lstStyle/>
              <a:p>
                <a:pPr algn="ctr"/>
                <a:r>
                  <a:rPr lang="en-US" sz="1400" dirty="0" smtClean="0"/>
                  <a:t>Non band</a:t>
                </a:r>
                <a:endParaRPr lang="fa-IR" sz="1400" dirty="0" smtClean="0"/>
              </a:p>
              <a:p>
                <a:pPr algn="ctr"/>
                <a:r>
                  <a:rPr lang="fa-IR" sz="1400" dirty="0" smtClean="0"/>
                  <a:t>ناپیوندی</a:t>
                </a:r>
                <a:endParaRPr lang="fa-IR" sz="1400" dirty="0"/>
              </a:p>
            </p:txBody>
          </p:sp>
          <p:cxnSp>
            <p:nvCxnSpPr>
              <p:cNvPr id="22" name="Curved Connector 21"/>
              <p:cNvCxnSpPr>
                <a:stCxn id="12" idx="0"/>
              </p:cNvCxnSpPr>
              <p:nvPr/>
            </p:nvCxnSpPr>
            <p:spPr>
              <a:xfrm rot="5400000" flipH="1" flipV="1">
                <a:off x="2194144" y="1253907"/>
                <a:ext cx="298013" cy="1409700"/>
              </a:xfrm>
              <a:prstGeom prst="curvedConnector2">
                <a:avLst/>
              </a:prstGeom>
              <a:ln>
                <a:tailEnd type="arrow"/>
              </a:ln>
            </p:spPr>
            <p:style>
              <a:lnRef idx="1">
                <a:schemeClr val="dk1"/>
              </a:lnRef>
              <a:fillRef idx="0">
                <a:schemeClr val="dk1"/>
              </a:fillRef>
              <a:effectRef idx="0">
                <a:schemeClr val="dk1"/>
              </a:effectRef>
              <a:fontRef idx="minor">
                <a:schemeClr val="tx1"/>
              </a:fontRef>
            </p:style>
          </p:cxnSp>
        </p:grpSp>
      </p:grpSp>
      <p:grpSp>
        <p:nvGrpSpPr>
          <p:cNvPr id="31" name="Group 30"/>
          <p:cNvGrpSpPr/>
          <p:nvPr/>
        </p:nvGrpSpPr>
        <p:grpSpPr>
          <a:xfrm>
            <a:off x="4572000" y="1733549"/>
            <a:ext cx="2590800" cy="1164671"/>
            <a:chOff x="4572000" y="1733549"/>
            <a:chExt cx="2590800" cy="1164671"/>
          </a:xfrm>
        </p:grpSpPr>
        <p:sp>
          <p:nvSpPr>
            <p:cNvPr id="24" name="Hexagon 23"/>
            <p:cNvSpPr/>
            <p:nvPr/>
          </p:nvSpPr>
          <p:spPr>
            <a:xfrm>
              <a:off x="5715000" y="1733549"/>
              <a:ext cx="1066800" cy="1164671"/>
            </a:xfrm>
            <a:prstGeom prst="hexagon">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25" name="Hexagon 24"/>
            <p:cNvSpPr/>
            <p:nvPr/>
          </p:nvSpPr>
          <p:spPr>
            <a:xfrm>
              <a:off x="5905500" y="1918960"/>
              <a:ext cx="685800" cy="825372"/>
            </a:xfrm>
            <a:prstGeom prst="hexagon">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cxnSp>
          <p:nvCxnSpPr>
            <p:cNvPr id="27" name="Straight Connector 26"/>
            <p:cNvCxnSpPr>
              <a:stCxn id="24" idx="0"/>
            </p:cNvCxnSpPr>
            <p:nvPr/>
          </p:nvCxnSpPr>
          <p:spPr>
            <a:xfrm>
              <a:off x="6781800" y="2315885"/>
              <a:ext cx="381000" cy="15761"/>
            </a:xfrm>
            <a:prstGeom prst="line">
              <a:avLst/>
            </a:prstGeom>
          </p:spPr>
          <p:style>
            <a:lnRef idx="1">
              <a:schemeClr val="dk1"/>
            </a:lnRef>
            <a:fillRef idx="0">
              <a:schemeClr val="dk1"/>
            </a:fillRef>
            <a:effectRef idx="0">
              <a:schemeClr val="dk1"/>
            </a:effectRef>
            <a:fontRef idx="minor">
              <a:schemeClr val="tx1"/>
            </a:fontRef>
          </p:style>
        </p:cxnSp>
        <p:cxnSp>
          <p:nvCxnSpPr>
            <p:cNvPr id="29" name="Straight Connector 28"/>
            <p:cNvCxnSpPr>
              <a:stCxn id="24" idx="3"/>
            </p:cNvCxnSpPr>
            <p:nvPr/>
          </p:nvCxnSpPr>
          <p:spPr>
            <a:xfrm flipH="1" flipV="1">
              <a:off x="5410200" y="2315884"/>
              <a:ext cx="304800" cy="1"/>
            </a:xfrm>
            <a:prstGeom prst="line">
              <a:avLst/>
            </a:prstGeom>
          </p:spPr>
          <p:style>
            <a:lnRef idx="1">
              <a:schemeClr val="dk1"/>
            </a:lnRef>
            <a:fillRef idx="0">
              <a:schemeClr val="dk1"/>
            </a:fillRef>
            <a:effectRef idx="0">
              <a:schemeClr val="dk1"/>
            </a:effectRef>
            <a:fontRef idx="minor">
              <a:schemeClr val="tx1"/>
            </a:fontRef>
          </p:style>
        </p:cxnSp>
        <p:sp>
          <p:nvSpPr>
            <p:cNvPr id="30" name="TextBox 29"/>
            <p:cNvSpPr txBox="1"/>
            <p:nvPr/>
          </p:nvSpPr>
          <p:spPr>
            <a:xfrm>
              <a:off x="4572000" y="2177757"/>
              <a:ext cx="1066800" cy="307777"/>
            </a:xfrm>
            <a:prstGeom prst="rect">
              <a:avLst/>
            </a:prstGeom>
            <a:noFill/>
          </p:spPr>
          <p:txBody>
            <a:bodyPr wrap="square" rtlCol="1">
              <a:spAutoFit/>
            </a:bodyPr>
            <a:lstStyle/>
            <a:p>
              <a:pPr algn="ctr"/>
              <a:r>
                <a:rPr lang="en-US" sz="1400" dirty="0" smtClean="0"/>
                <a:t>4Li</a:t>
              </a:r>
              <a:endParaRPr lang="fa-IR" sz="1400" dirty="0"/>
            </a:p>
          </p:txBody>
        </p:sp>
      </p:grpSp>
      <p:grpSp>
        <p:nvGrpSpPr>
          <p:cNvPr id="59" name="Group 58"/>
          <p:cNvGrpSpPr/>
          <p:nvPr/>
        </p:nvGrpSpPr>
        <p:grpSpPr>
          <a:xfrm>
            <a:off x="647700" y="3330773"/>
            <a:ext cx="3619500" cy="1069777"/>
            <a:chOff x="457200" y="3330773"/>
            <a:chExt cx="3619500" cy="1069777"/>
          </a:xfrm>
        </p:grpSpPr>
        <p:cxnSp>
          <p:nvCxnSpPr>
            <p:cNvPr id="34" name="Straight Connector 33"/>
            <p:cNvCxnSpPr/>
            <p:nvPr/>
          </p:nvCxnSpPr>
          <p:spPr>
            <a:xfrm>
              <a:off x="457200" y="3867150"/>
              <a:ext cx="533400" cy="0"/>
            </a:xfrm>
            <a:prstGeom prst="line">
              <a:avLst/>
            </a:prstGeom>
          </p:spPr>
          <p:style>
            <a:lnRef idx="1">
              <a:schemeClr val="dk1"/>
            </a:lnRef>
            <a:fillRef idx="0">
              <a:schemeClr val="dk1"/>
            </a:fillRef>
            <a:effectRef idx="0">
              <a:schemeClr val="dk1"/>
            </a:effectRef>
            <a:fontRef idx="minor">
              <a:schemeClr val="tx1"/>
            </a:fontRef>
          </p:style>
        </p:cxnSp>
        <p:cxnSp>
          <p:nvCxnSpPr>
            <p:cNvPr id="36" name="Straight Connector 35"/>
            <p:cNvCxnSpPr/>
            <p:nvPr/>
          </p:nvCxnSpPr>
          <p:spPr>
            <a:xfrm>
              <a:off x="457200" y="3813810"/>
              <a:ext cx="533400" cy="0"/>
            </a:xfrm>
            <a:prstGeom prst="line">
              <a:avLst/>
            </a:prstGeom>
          </p:spPr>
          <p:style>
            <a:lnRef idx="1">
              <a:schemeClr val="dk1"/>
            </a:lnRef>
            <a:fillRef idx="0">
              <a:schemeClr val="dk1"/>
            </a:fillRef>
            <a:effectRef idx="0">
              <a:schemeClr val="dk1"/>
            </a:effectRef>
            <a:fontRef idx="minor">
              <a:schemeClr val="tx1"/>
            </a:fontRef>
          </p:style>
        </p:cxnSp>
        <p:sp>
          <p:nvSpPr>
            <p:cNvPr id="37" name="Hexagon 36"/>
            <p:cNvSpPr/>
            <p:nvPr/>
          </p:nvSpPr>
          <p:spPr>
            <a:xfrm>
              <a:off x="1009650" y="3379470"/>
              <a:ext cx="1238250" cy="914400"/>
            </a:xfrm>
            <a:prstGeom prst="hexagon">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cxnSp>
          <p:nvCxnSpPr>
            <p:cNvPr id="38" name="Straight Connector 37"/>
            <p:cNvCxnSpPr/>
            <p:nvPr/>
          </p:nvCxnSpPr>
          <p:spPr>
            <a:xfrm>
              <a:off x="2232660" y="3882390"/>
              <a:ext cx="533400" cy="0"/>
            </a:xfrm>
            <a:prstGeom prst="line">
              <a:avLst/>
            </a:prstGeom>
          </p:spPr>
          <p:style>
            <a:lnRef idx="1">
              <a:schemeClr val="dk1"/>
            </a:lnRef>
            <a:fillRef idx="0">
              <a:schemeClr val="dk1"/>
            </a:fillRef>
            <a:effectRef idx="0">
              <a:schemeClr val="dk1"/>
            </a:effectRef>
            <a:fontRef idx="minor">
              <a:schemeClr val="tx1"/>
            </a:fontRef>
          </p:style>
        </p:cxnSp>
        <p:cxnSp>
          <p:nvCxnSpPr>
            <p:cNvPr id="39" name="Straight Connector 38"/>
            <p:cNvCxnSpPr/>
            <p:nvPr/>
          </p:nvCxnSpPr>
          <p:spPr>
            <a:xfrm>
              <a:off x="2232660" y="3829050"/>
              <a:ext cx="533400" cy="0"/>
            </a:xfrm>
            <a:prstGeom prst="line">
              <a:avLst/>
            </a:prstGeom>
          </p:spPr>
          <p:style>
            <a:lnRef idx="1">
              <a:schemeClr val="dk1"/>
            </a:lnRef>
            <a:fillRef idx="0">
              <a:schemeClr val="dk1"/>
            </a:fillRef>
            <a:effectRef idx="0">
              <a:schemeClr val="dk1"/>
            </a:effectRef>
            <a:fontRef idx="minor">
              <a:schemeClr val="tx1"/>
            </a:fontRef>
          </p:style>
        </p:cxnSp>
        <p:cxnSp>
          <p:nvCxnSpPr>
            <p:cNvPr id="41" name="Straight Arrow Connector 40"/>
            <p:cNvCxnSpPr/>
            <p:nvPr/>
          </p:nvCxnSpPr>
          <p:spPr>
            <a:xfrm>
              <a:off x="2819400" y="3867150"/>
              <a:ext cx="480060"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42" name="TextBox 41"/>
            <p:cNvSpPr txBox="1"/>
            <p:nvPr/>
          </p:nvSpPr>
          <p:spPr>
            <a:xfrm>
              <a:off x="3009900" y="3713261"/>
              <a:ext cx="1066800" cy="307777"/>
            </a:xfrm>
            <a:prstGeom prst="rect">
              <a:avLst/>
            </a:prstGeom>
            <a:noFill/>
          </p:spPr>
          <p:txBody>
            <a:bodyPr wrap="square" rtlCol="1">
              <a:spAutoFit/>
            </a:bodyPr>
            <a:lstStyle/>
            <a:p>
              <a:pPr algn="ctr"/>
              <a:r>
                <a:rPr lang="en-US" sz="1400" dirty="0" err="1" smtClean="0"/>
                <a:t>Lumo</a:t>
              </a:r>
              <a:endParaRPr lang="fa-IR" sz="1400" dirty="0"/>
            </a:p>
          </p:txBody>
        </p:sp>
        <p:sp>
          <p:nvSpPr>
            <p:cNvPr id="43" name="TextBox 42"/>
            <p:cNvSpPr txBox="1"/>
            <p:nvPr/>
          </p:nvSpPr>
          <p:spPr>
            <a:xfrm>
              <a:off x="2385060" y="4092773"/>
              <a:ext cx="1066800" cy="307777"/>
            </a:xfrm>
            <a:prstGeom prst="rect">
              <a:avLst/>
            </a:prstGeom>
            <a:noFill/>
          </p:spPr>
          <p:txBody>
            <a:bodyPr wrap="square" rtlCol="1">
              <a:spAutoFit/>
            </a:bodyPr>
            <a:lstStyle/>
            <a:p>
              <a:pPr algn="ctr"/>
              <a:r>
                <a:rPr lang="fa-IR" sz="1400" dirty="0" smtClean="0"/>
                <a:t> پیوندی پر</a:t>
              </a:r>
              <a:endParaRPr lang="fa-IR" sz="1400" dirty="0"/>
            </a:p>
          </p:txBody>
        </p:sp>
        <p:sp>
          <p:nvSpPr>
            <p:cNvPr id="44" name="TextBox 43"/>
            <p:cNvSpPr txBox="1"/>
            <p:nvPr/>
          </p:nvSpPr>
          <p:spPr>
            <a:xfrm>
              <a:off x="2438400" y="3330773"/>
              <a:ext cx="1066800" cy="307777"/>
            </a:xfrm>
            <a:prstGeom prst="rect">
              <a:avLst/>
            </a:prstGeom>
            <a:noFill/>
          </p:spPr>
          <p:txBody>
            <a:bodyPr wrap="square" rtlCol="1">
              <a:spAutoFit/>
            </a:bodyPr>
            <a:lstStyle/>
            <a:p>
              <a:pPr algn="ctr"/>
              <a:r>
                <a:rPr lang="fa-IR" sz="1400" dirty="0" smtClean="0"/>
                <a:t>ضد پیوندی</a:t>
              </a:r>
              <a:endParaRPr lang="fa-IR" sz="1400" dirty="0"/>
            </a:p>
          </p:txBody>
        </p:sp>
        <p:cxnSp>
          <p:nvCxnSpPr>
            <p:cNvPr id="46" name="Straight Connector 45"/>
            <p:cNvCxnSpPr/>
            <p:nvPr/>
          </p:nvCxnSpPr>
          <p:spPr>
            <a:xfrm>
              <a:off x="1295400" y="4132361"/>
              <a:ext cx="685800" cy="0"/>
            </a:xfrm>
            <a:prstGeom prst="line">
              <a:avLst/>
            </a:prstGeom>
          </p:spPr>
          <p:style>
            <a:lnRef idx="1">
              <a:schemeClr val="dk1"/>
            </a:lnRef>
            <a:fillRef idx="0">
              <a:schemeClr val="dk1"/>
            </a:fillRef>
            <a:effectRef idx="0">
              <a:schemeClr val="dk1"/>
            </a:effectRef>
            <a:fontRef idx="minor">
              <a:schemeClr val="tx1"/>
            </a:fontRef>
          </p:style>
        </p:cxnSp>
        <p:cxnSp>
          <p:nvCxnSpPr>
            <p:cNvPr id="50" name="Straight Connector 49"/>
            <p:cNvCxnSpPr/>
            <p:nvPr/>
          </p:nvCxnSpPr>
          <p:spPr>
            <a:xfrm>
              <a:off x="1219200" y="4021038"/>
              <a:ext cx="838200" cy="0"/>
            </a:xfrm>
            <a:prstGeom prst="line">
              <a:avLst/>
            </a:prstGeom>
          </p:spPr>
          <p:style>
            <a:lnRef idx="1">
              <a:schemeClr val="dk1"/>
            </a:lnRef>
            <a:fillRef idx="0">
              <a:schemeClr val="dk1"/>
            </a:fillRef>
            <a:effectRef idx="0">
              <a:schemeClr val="dk1"/>
            </a:effectRef>
            <a:fontRef idx="minor">
              <a:schemeClr val="tx1"/>
            </a:fontRef>
          </p:style>
        </p:cxnSp>
        <p:cxnSp>
          <p:nvCxnSpPr>
            <p:cNvPr id="52" name="Straight Connector 51"/>
            <p:cNvCxnSpPr/>
            <p:nvPr/>
          </p:nvCxnSpPr>
          <p:spPr>
            <a:xfrm>
              <a:off x="1158240" y="3867150"/>
              <a:ext cx="952500" cy="15240"/>
            </a:xfrm>
            <a:prstGeom prst="line">
              <a:avLst/>
            </a:prstGeom>
          </p:spPr>
          <p:style>
            <a:lnRef idx="1">
              <a:schemeClr val="dk1"/>
            </a:lnRef>
            <a:fillRef idx="0">
              <a:schemeClr val="dk1"/>
            </a:fillRef>
            <a:effectRef idx="0">
              <a:schemeClr val="dk1"/>
            </a:effectRef>
            <a:fontRef idx="minor">
              <a:schemeClr val="tx1"/>
            </a:fontRef>
          </p:style>
        </p:cxnSp>
        <p:cxnSp>
          <p:nvCxnSpPr>
            <p:cNvPr id="56" name="Straight Connector 55"/>
            <p:cNvCxnSpPr/>
            <p:nvPr/>
          </p:nvCxnSpPr>
          <p:spPr>
            <a:xfrm>
              <a:off x="1219200" y="3713261"/>
              <a:ext cx="838200" cy="0"/>
            </a:xfrm>
            <a:prstGeom prst="line">
              <a:avLst/>
            </a:prstGeom>
          </p:spPr>
          <p:style>
            <a:lnRef idx="1">
              <a:schemeClr val="dk1"/>
            </a:lnRef>
            <a:fillRef idx="0">
              <a:schemeClr val="dk1"/>
            </a:fillRef>
            <a:effectRef idx="0">
              <a:schemeClr val="dk1"/>
            </a:effectRef>
            <a:fontRef idx="minor">
              <a:schemeClr val="tx1"/>
            </a:fontRef>
          </p:style>
        </p:cxnSp>
        <p:cxnSp>
          <p:nvCxnSpPr>
            <p:cNvPr id="58" name="Straight Connector 57"/>
            <p:cNvCxnSpPr/>
            <p:nvPr/>
          </p:nvCxnSpPr>
          <p:spPr>
            <a:xfrm>
              <a:off x="1295400" y="3562350"/>
              <a:ext cx="685800" cy="0"/>
            </a:xfrm>
            <a:prstGeom prst="line">
              <a:avLst/>
            </a:prstGeom>
          </p:spPr>
          <p:style>
            <a:lnRef idx="1">
              <a:schemeClr val="dk1"/>
            </a:lnRef>
            <a:fillRef idx="0">
              <a:schemeClr val="dk1"/>
            </a:fillRef>
            <a:effectRef idx="0">
              <a:schemeClr val="dk1"/>
            </a:effectRef>
            <a:fontRef idx="minor">
              <a:schemeClr val="tx1"/>
            </a:fontRef>
          </p:style>
        </p:cxnSp>
      </p:grpSp>
      <p:grpSp>
        <p:nvGrpSpPr>
          <p:cNvPr id="79" name="Group 78"/>
          <p:cNvGrpSpPr/>
          <p:nvPr/>
        </p:nvGrpSpPr>
        <p:grpSpPr>
          <a:xfrm>
            <a:off x="4404360" y="3257550"/>
            <a:ext cx="3444240" cy="1143000"/>
            <a:chOff x="4404360" y="3257550"/>
            <a:chExt cx="3444240" cy="1143000"/>
          </a:xfrm>
        </p:grpSpPr>
        <p:sp>
          <p:nvSpPr>
            <p:cNvPr id="60" name="Hexagon 59"/>
            <p:cNvSpPr/>
            <p:nvPr/>
          </p:nvSpPr>
          <p:spPr>
            <a:xfrm>
              <a:off x="5257800" y="3257550"/>
              <a:ext cx="1333500" cy="1143000"/>
            </a:xfrm>
            <a:prstGeom prst="hexagon">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cxnSp>
          <p:nvCxnSpPr>
            <p:cNvPr id="62" name="Straight Connector 61"/>
            <p:cNvCxnSpPr/>
            <p:nvPr/>
          </p:nvCxnSpPr>
          <p:spPr>
            <a:xfrm>
              <a:off x="5334000" y="3813810"/>
              <a:ext cx="1143000" cy="0"/>
            </a:xfrm>
            <a:prstGeom prst="line">
              <a:avLst/>
            </a:prstGeom>
          </p:spPr>
          <p:style>
            <a:lnRef idx="1">
              <a:schemeClr val="dk1"/>
            </a:lnRef>
            <a:fillRef idx="0">
              <a:schemeClr val="dk1"/>
            </a:fillRef>
            <a:effectRef idx="0">
              <a:schemeClr val="dk1"/>
            </a:effectRef>
            <a:fontRef idx="minor">
              <a:schemeClr val="tx1"/>
            </a:fontRef>
          </p:style>
        </p:cxnSp>
        <p:cxnSp>
          <p:nvCxnSpPr>
            <p:cNvPr id="64" name="Straight Connector 63"/>
            <p:cNvCxnSpPr/>
            <p:nvPr/>
          </p:nvCxnSpPr>
          <p:spPr>
            <a:xfrm>
              <a:off x="5410200" y="3912870"/>
              <a:ext cx="990600" cy="0"/>
            </a:xfrm>
            <a:prstGeom prst="line">
              <a:avLst/>
            </a:prstGeom>
          </p:spPr>
          <p:style>
            <a:lnRef idx="1">
              <a:schemeClr val="dk1"/>
            </a:lnRef>
            <a:fillRef idx="0">
              <a:schemeClr val="dk1"/>
            </a:fillRef>
            <a:effectRef idx="0">
              <a:schemeClr val="dk1"/>
            </a:effectRef>
            <a:fontRef idx="minor">
              <a:schemeClr val="tx1"/>
            </a:fontRef>
          </p:style>
        </p:cxnSp>
        <p:cxnSp>
          <p:nvCxnSpPr>
            <p:cNvPr id="66" name="Straight Connector 65"/>
            <p:cNvCxnSpPr/>
            <p:nvPr/>
          </p:nvCxnSpPr>
          <p:spPr>
            <a:xfrm>
              <a:off x="5486400" y="4021038"/>
              <a:ext cx="914400" cy="0"/>
            </a:xfrm>
            <a:prstGeom prst="line">
              <a:avLst/>
            </a:prstGeom>
          </p:spPr>
          <p:style>
            <a:lnRef idx="1">
              <a:schemeClr val="dk1"/>
            </a:lnRef>
            <a:fillRef idx="0">
              <a:schemeClr val="dk1"/>
            </a:fillRef>
            <a:effectRef idx="0">
              <a:schemeClr val="dk1"/>
            </a:effectRef>
            <a:fontRef idx="minor">
              <a:schemeClr val="tx1"/>
            </a:fontRef>
          </p:style>
        </p:cxnSp>
        <p:cxnSp>
          <p:nvCxnSpPr>
            <p:cNvPr id="68" name="Straight Connector 67"/>
            <p:cNvCxnSpPr/>
            <p:nvPr/>
          </p:nvCxnSpPr>
          <p:spPr>
            <a:xfrm>
              <a:off x="5562600" y="4132361"/>
              <a:ext cx="762000" cy="0"/>
            </a:xfrm>
            <a:prstGeom prst="line">
              <a:avLst/>
            </a:prstGeom>
          </p:spPr>
          <p:style>
            <a:lnRef idx="1">
              <a:schemeClr val="dk1"/>
            </a:lnRef>
            <a:fillRef idx="0">
              <a:schemeClr val="dk1"/>
            </a:fillRef>
            <a:effectRef idx="0">
              <a:schemeClr val="dk1"/>
            </a:effectRef>
            <a:fontRef idx="minor">
              <a:schemeClr val="tx1"/>
            </a:fontRef>
          </p:style>
        </p:cxnSp>
        <p:cxnSp>
          <p:nvCxnSpPr>
            <p:cNvPr id="70" name="Straight Connector 69"/>
            <p:cNvCxnSpPr/>
            <p:nvPr/>
          </p:nvCxnSpPr>
          <p:spPr>
            <a:xfrm>
              <a:off x="5638800" y="4248150"/>
              <a:ext cx="609600" cy="0"/>
            </a:xfrm>
            <a:prstGeom prst="line">
              <a:avLst/>
            </a:prstGeom>
          </p:spPr>
          <p:style>
            <a:lnRef idx="1">
              <a:schemeClr val="dk1"/>
            </a:lnRef>
            <a:fillRef idx="0">
              <a:schemeClr val="dk1"/>
            </a:fillRef>
            <a:effectRef idx="0">
              <a:schemeClr val="dk1"/>
            </a:effectRef>
            <a:fontRef idx="minor">
              <a:schemeClr val="tx1"/>
            </a:fontRef>
          </p:style>
        </p:cxnSp>
        <p:cxnSp>
          <p:nvCxnSpPr>
            <p:cNvPr id="71" name="Straight Connector 70"/>
            <p:cNvCxnSpPr/>
            <p:nvPr/>
          </p:nvCxnSpPr>
          <p:spPr>
            <a:xfrm>
              <a:off x="5410200" y="3714750"/>
              <a:ext cx="990600" cy="0"/>
            </a:xfrm>
            <a:prstGeom prst="line">
              <a:avLst/>
            </a:prstGeom>
          </p:spPr>
          <p:style>
            <a:lnRef idx="1">
              <a:schemeClr val="dk1"/>
            </a:lnRef>
            <a:fillRef idx="0">
              <a:schemeClr val="dk1"/>
            </a:fillRef>
            <a:effectRef idx="0">
              <a:schemeClr val="dk1"/>
            </a:effectRef>
            <a:fontRef idx="minor">
              <a:schemeClr val="tx1"/>
            </a:fontRef>
          </p:style>
        </p:cxnSp>
        <p:cxnSp>
          <p:nvCxnSpPr>
            <p:cNvPr id="72" name="Straight Connector 71"/>
            <p:cNvCxnSpPr/>
            <p:nvPr/>
          </p:nvCxnSpPr>
          <p:spPr>
            <a:xfrm>
              <a:off x="5471160" y="3608070"/>
              <a:ext cx="914400" cy="0"/>
            </a:xfrm>
            <a:prstGeom prst="line">
              <a:avLst/>
            </a:prstGeom>
          </p:spPr>
          <p:style>
            <a:lnRef idx="1">
              <a:schemeClr val="dk1"/>
            </a:lnRef>
            <a:fillRef idx="0">
              <a:schemeClr val="dk1"/>
            </a:fillRef>
            <a:effectRef idx="0">
              <a:schemeClr val="dk1"/>
            </a:effectRef>
            <a:fontRef idx="minor">
              <a:schemeClr val="tx1"/>
            </a:fontRef>
          </p:style>
        </p:cxnSp>
        <p:cxnSp>
          <p:nvCxnSpPr>
            <p:cNvPr id="73" name="Straight Connector 72"/>
            <p:cNvCxnSpPr/>
            <p:nvPr/>
          </p:nvCxnSpPr>
          <p:spPr>
            <a:xfrm>
              <a:off x="5562600" y="3509010"/>
              <a:ext cx="762000" cy="0"/>
            </a:xfrm>
            <a:prstGeom prst="line">
              <a:avLst/>
            </a:prstGeom>
          </p:spPr>
          <p:style>
            <a:lnRef idx="1">
              <a:schemeClr val="dk1"/>
            </a:lnRef>
            <a:fillRef idx="0">
              <a:schemeClr val="dk1"/>
            </a:fillRef>
            <a:effectRef idx="0">
              <a:schemeClr val="dk1"/>
            </a:effectRef>
            <a:fontRef idx="minor">
              <a:schemeClr val="tx1"/>
            </a:fontRef>
          </p:style>
        </p:cxnSp>
        <p:cxnSp>
          <p:nvCxnSpPr>
            <p:cNvPr id="74" name="Straight Connector 73"/>
            <p:cNvCxnSpPr/>
            <p:nvPr/>
          </p:nvCxnSpPr>
          <p:spPr>
            <a:xfrm>
              <a:off x="5638800" y="3409950"/>
              <a:ext cx="609600" cy="0"/>
            </a:xfrm>
            <a:prstGeom prst="line">
              <a:avLst/>
            </a:prstGeom>
          </p:spPr>
          <p:style>
            <a:lnRef idx="1">
              <a:schemeClr val="dk1"/>
            </a:lnRef>
            <a:fillRef idx="0">
              <a:schemeClr val="dk1"/>
            </a:fillRef>
            <a:effectRef idx="0">
              <a:schemeClr val="dk1"/>
            </a:effectRef>
            <a:fontRef idx="minor">
              <a:schemeClr val="tx1"/>
            </a:fontRef>
          </p:style>
        </p:cxnSp>
        <p:sp>
          <p:nvSpPr>
            <p:cNvPr id="75" name="TextBox 74"/>
            <p:cNvSpPr txBox="1"/>
            <p:nvPr/>
          </p:nvSpPr>
          <p:spPr>
            <a:xfrm>
              <a:off x="4404360" y="3675161"/>
              <a:ext cx="1066800" cy="307777"/>
            </a:xfrm>
            <a:prstGeom prst="rect">
              <a:avLst/>
            </a:prstGeom>
            <a:noFill/>
          </p:spPr>
          <p:txBody>
            <a:bodyPr wrap="square" rtlCol="1">
              <a:spAutoFit/>
            </a:bodyPr>
            <a:lstStyle/>
            <a:p>
              <a:pPr algn="ctr"/>
              <a:r>
                <a:rPr lang="en-US" sz="1400" dirty="0" err="1" smtClean="0"/>
                <a:t>NBe</a:t>
              </a:r>
              <a:endParaRPr lang="fa-IR" sz="1400" dirty="0"/>
            </a:p>
          </p:txBody>
        </p:sp>
        <p:sp>
          <p:nvSpPr>
            <p:cNvPr id="76" name="TextBox 75"/>
            <p:cNvSpPr txBox="1"/>
            <p:nvPr/>
          </p:nvSpPr>
          <p:spPr>
            <a:xfrm>
              <a:off x="6248400" y="3669030"/>
              <a:ext cx="1066800" cy="307777"/>
            </a:xfrm>
            <a:prstGeom prst="rect">
              <a:avLst/>
            </a:prstGeom>
            <a:noFill/>
          </p:spPr>
          <p:txBody>
            <a:bodyPr wrap="square" rtlCol="1">
              <a:spAutoFit/>
            </a:bodyPr>
            <a:lstStyle/>
            <a:p>
              <a:pPr algn="ctr"/>
              <a:r>
                <a:rPr lang="en-US" sz="1400" dirty="0" smtClean="0"/>
                <a:t>Be</a:t>
              </a:r>
              <a:endParaRPr lang="fa-IR" sz="1400" dirty="0"/>
            </a:p>
          </p:txBody>
        </p:sp>
        <p:sp>
          <p:nvSpPr>
            <p:cNvPr id="77" name="TextBox 76"/>
            <p:cNvSpPr txBox="1"/>
            <p:nvPr/>
          </p:nvSpPr>
          <p:spPr>
            <a:xfrm>
              <a:off x="6705600" y="4029491"/>
              <a:ext cx="1066800" cy="307777"/>
            </a:xfrm>
            <a:prstGeom prst="rect">
              <a:avLst/>
            </a:prstGeom>
            <a:noFill/>
          </p:spPr>
          <p:txBody>
            <a:bodyPr wrap="square" rtlCol="1">
              <a:spAutoFit/>
            </a:bodyPr>
            <a:lstStyle/>
            <a:p>
              <a:pPr algn="ctr"/>
              <a:r>
                <a:rPr lang="fa-IR" sz="1400" dirty="0" smtClean="0"/>
                <a:t> پیوندی پر</a:t>
              </a:r>
              <a:endParaRPr lang="fa-IR" sz="1400" dirty="0"/>
            </a:p>
          </p:txBody>
        </p:sp>
        <p:sp>
          <p:nvSpPr>
            <p:cNvPr id="78" name="TextBox 77"/>
            <p:cNvSpPr txBox="1"/>
            <p:nvPr/>
          </p:nvSpPr>
          <p:spPr>
            <a:xfrm>
              <a:off x="6781800" y="3383280"/>
              <a:ext cx="1066800" cy="307777"/>
            </a:xfrm>
            <a:prstGeom prst="rect">
              <a:avLst/>
            </a:prstGeom>
            <a:noFill/>
          </p:spPr>
          <p:txBody>
            <a:bodyPr wrap="square" rtlCol="1">
              <a:spAutoFit/>
            </a:bodyPr>
            <a:lstStyle/>
            <a:p>
              <a:pPr algn="ctr"/>
              <a:r>
                <a:rPr lang="fa-IR" sz="1400" dirty="0" smtClean="0"/>
                <a:t>ضد پیوندی</a:t>
              </a:r>
              <a:endParaRPr lang="fa-IR" sz="1400" dirty="0"/>
            </a:p>
          </p:txBody>
        </p:sp>
      </p:grpSp>
    </p:spTree>
    <p:extLst>
      <p:ext uri="{BB962C8B-B14F-4D97-AF65-F5344CB8AC3E}">
        <p14:creationId xmlns:p14="http://schemas.microsoft.com/office/powerpoint/2010/main" val="278404467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a:xfrm>
                <a:off x="609600" y="819150"/>
                <a:ext cx="7924800" cy="3810000"/>
              </a:xfrm>
            </p:spPr>
            <p:txBody>
              <a:bodyPr>
                <a:normAutofit fontScale="92500" lnSpcReduction="10000"/>
              </a:bodyPr>
              <a:lstStyle/>
              <a:p>
                <a:pPr algn="justLow"/>
                <a:r>
                  <a:rPr lang="fa-IR" dirty="0" smtClean="0"/>
                  <a:t>همانطور که می دانید برلیم هم یک فلز با خاصیت رسانایی بالا می باشد با توجه به پر بودن سطوح </a:t>
                </a:r>
                <a14:m>
                  <m:oMath xmlns:m="http://schemas.openxmlformats.org/officeDocument/2006/math">
                    <m:sSub>
                      <m:sSubPr>
                        <m:ctrlPr>
                          <a:rPr lang="fa-IR" i="1" smtClean="0">
                            <a:latin typeface="Cambria Math" panose="02040503050406030204" pitchFamily="18" charset="0"/>
                            <a:ea typeface="Cambria Math"/>
                          </a:rPr>
                        </m:ctrlPr>
                      </m:sSubPr>
                      <m:e>
                        <m:r>
                          <a:rPr lang="fa-IR" i="1">
                            <a:latin typeface="Cambria Math"/>
                            <a:ea typeface="Cambria Math"/>
                          </a:rPr>
                          <m:t>𝜎</m:t>
                        </m:r>
                      </m:e>
                      <m:sub>
                        <m:r>
                          <a:rPr lang="fa-IR" b="0" i="1" smtClean="0">
                            <a:latin typeface="Cambria Math"/>
                            <a:ea typeface="Cambria Math"/>
                          </a:rPr>
                          <m:t>2</m:t>
                        </m:r>
                        <m:r>
                          <a:rPr lang="en-US" b="0" i="1" smtClean="0">
                            <a:latin typeface="Cambria Math"/>
                            <a:ea typeface="Cambria Math"/>
                          </a:rPr>
                          <m:t>𝑠</m:t>
                        </m:r>
                      </m:sub>
                    </m:sSub>
                  </m:oMath>
                </a14:m>
                <a:r>
                  <a:rPr lang="fa-IR" dirty="0" smtClean="0"/>
                  <a:t> برای ملکول </a:t>
                </a:r>
                <a:r>
                  <a:rPr lang="en-US" dirty="0" smtClean="0"/>
                  <a:t>Be</a:t>
                </a:r>
                <a:r>
                  <a:rPr lang="fa-IR" dirty="0" smtClean="0"/>
                  <a:t> با توجه به نزدیکی اوربیتال های </a:t>
                </a:r>
                <a:r>
                  <a:rPr lang="en-US" dirty="0" smtClean="0"/>
                  <a:t>2P</a:t>
                </a:r>
                <a:r>
                  <a:rPr lang="fa-IR" dirty="0" smtClean="0"/>
                  <a:t> برلیم نقش </a:t>
                </a:r>
                <a:r>
                  <a:rPr lang="en-US" dirty="0" err="1" smtClean="0"/>
                  <a:t>lumo</a:t>
                </a:r>
                <a:r>
                  <a:rPr lang="fa-IR" dirty="0" smtClean="0"/>
                  <a:t> را بازی کرده است و انتقال الکترون به این سطح انجام می شود به همین دلیل عناصر گروه 2 نیز رفتار لزی با رسانای الکتریکی را از خود نشان می دهند.</a:t>
                </a:r>
              </a:p>
              <a:p>
                <a:pPr algn="justLow"/>
                <a:r>
                  <a:rPr lang="fa-IR" dirty="0" smtClean="0"/>
                  <a:t>برای اتم بر</a:t>
                </a:r>
                <a:r>
                  <a:rPr lang="en-US" dirty="0" smtClean="0"/>
                  <a:t>(B)</a:t>
                </a:r>
                <a:r>
                  <a:rPr lang="fa-IR" dirty="0" smtClean="0"/>
                  <a:t> با توجه به افزایش فاصله بین اوربیتال ها </a:t>
                </a:r>
                <a:r>
                  <a:rPr lang="en-US" dirty="0" smtClean="0"/>
                  <a:t>2s</a:t>
                </a:r>
                <a:r>
                  <a:rPr lang="fa-IR" dirty="0" smtClean="0"/>
                  <a:t> و </a:t>
                </a:r>
                <a:r>
                  <a:rPr lang="en-US" dirty="0" smtClean="0"/>
                  <a:t>2p</a:t>
                </a:r>
                <a:r>
                  <a:rPr lang="fa-IR" dirty="0" smtClean="0"/>
                  <a:t> فاصله </a:t>
                </a:r>
                <a:r>
                  <a:rPr lang="en-US" dirty="0" smtClean="0"/>
                  <a:t>Homo</a:t>
                </a:r>
                <a:r>
                  <a:rPr lang="fa-IR" dirty="0" smtClean="0"/>
                  <a:t> و </a:t>
                </a:r>
                <a:r>
                  <a:rPr lang="en-US" dirty="0" err="1" smtClean="0"/>
                  <a:t>lumo</a:t>
                </a:r>
                <a:r>
                  <a:rPr lang="fa-IR" dirty="0" smtClean="0"/>
                  <a:t> افزایش میابد لذا انتقال الکترون از </a:t>
                </a:r>
                <a:r>
                  <a:rPr lang="en-US" dirty="0" smtClean="0"/>
                  <a:t>Homo</a:t>
                </a:r>
                <a:r>
                  <a:rPr lang="fa-IR" dirty="0" smtClean="0"/>
                  <a:t>به </a:t>
                </a:r>
                <a:r>
                  <a:rPr lang="en-US" dirty="0" err="1" smtClean="0"/>
                  <a:t>lumo</a:t>
                </a:r>
                <a:r>
                  <a:rPr lang="fa-IR" dirty="0" smtClean="0"/>
                  <a:t> همراه با صرف انرژی خواهد بود این مسئله را برای تهیه عناصر نیز خواهیم داشت به طوریکه در جدول تناوبی با افزایش فاصله بین سطوح </a:t>
                </a:r>
                <a:r>
                  <a:rPr lang="en-US" dirty="0" smtClean="0"/>
                  <a:t>s</a:t>
                </a:r>
                <a:r>
                  <a:rPr lang="fa-IR" dirty="0" smtClean="0"/>
                  <a:t> و</a:t>
                </a:r>
                <a:r>
                  <a:rPr lang="en-US" dirty="0" smtClean="0"/>
                  <a:t>p</a:t>
                </a:r>
                <a:r>
                  <a:rPr lang="fa-IR" dirty="0" smtClean="0"/>
                  <a:t> یک انرژی افزایش یافته به سمت سیستم های با عدم رسانش الکتریکی یا عایق پیش می روند . بر طبق نظریه معمول سطوح انرژی پر شده در لایه ظرفیت یا همان اوربیتال های </a:t>
                </a:r>
                <a:r>
                  <a:rPr lang="en-US" dirty="0" smtClean="0"/>
                  <a:t>Homo</a:t>
                </a:r>
                <a:r>
                  <a:rPr lang="fa-IR" dirty="0" smtClean="0"/>
                  <a:t> به نام نوار ظرفیت و سطح انرژی خالی یا همان اوربیتال های </a:t>
                </a:r>
                <a:r>
                  <a:rPr lang="en-US" dirty="0" err="1" smtClean="0"/>
                  <a:t>lumo</a:t>
                </a:r>
                <a:r>
                  <a:rPr lang="fa-IR" dirty="0" smtClean="0"/>
                  <a:t> به نام نوار رسانش یا نوار هدایت نامگذاری میشود . بر طبف این نظریه هر چه فاصله نوار رسانش و نوار ظرفیت کم باشد به طوریکه که انتقال الکترون به راحتی انجام شود نمونه مورد نظر رسانای الکتریکی خواهد بود چنانچه فاصله بین نوار هدایت و نوار ظرفبت به اندازه ای باشد که برای انجام انتقال الکترون نیاز به انرژی خارجی داشته باشیم یا با افزایش دما انتقال الکترون بین 2 نوار صورت میگیرد به نمونه مورد نظر نیمه هاری گفته می شود و چنانچه فاصله این 2 نوار به توری زیاد باشد که حتی با افزایش دما نیز امکان انتقال الکترون بین دو سطح </a:t>
                </a:r>
                <a:r>
                  <a:rPr lang="en-US" dirty="0" smtClean="0"/>
                  <a:t>Homo</a:t>
                </a:r>
                <a:r>
                  <a:rPr lang="fa-IR" dirty="0" smtClean="0"/>
                  <a:t> و </a:t>
                </a:r>
                <a:r>
                  <a:rPr lang="en-US" dirty="0" err="1" smtClean="0"/>
                  <a:t>lumo</a:t>
                </a:r>
                <a:r>
                  <a:rPr lang="fa-IR" dirty="0" smtClean="0"/>
                  <a:t> و یا نوار ظرفبت و نوار رسانش امکان پذیر نباشد به نمونه مورد نظر عایق گفته می شود به طوریکه این فاصله برای الماس </a:t>
                </a:r>
                <a:r>
                  <a:rPr lang="en-US" dirty="0" smtClean="0"/>
                  <a:t>580Kj/</a:t>
                </a:r>
                <a:r>
                  <a:rPr lang="en-US" dirty="0" err="1" smtClean="0"/>
                  <a:t>mol</a:t>
                </a:r>
                <a:r>
                  <a:rPr lang="fa-IR" dirty="0" smtClean="0"/>
                  <a:t> می باشد . در گروه کربن از بالا به پایین فاصله بین </a:t>
                </a:r>
                <a:r>
                  <a:rPr lang="en-US" dirty="0" smtClean="0"/>
                  <a:t>Homo</a:t>
                </a:r>
                <a:r>
                  <a:rPr lang="fa-IR" dirty="0" smtClean="0"/>
                  <a:t> و </a:t>
                </a:r>
                <a:r>
                  <a:rPr lang="en-US" dirty="0" err="1" smtClean="0"/>
                  <a:t>lumo</a:t>
                </a:r>
                <a:r>
                  <a:rPr lang="fa-IR" dirty="0"/>
                  <a:t> </a:t>
                </a:r>
                <a:r>
                  <a:rPr lang="fa-IR" dirty="0" smtClean="0"/>
                  <a:t>که به آن منطقه ممنوعه نیز میگویند کاهش میابد و همین سبب ویژگی های خاصی در سیلیسم و ژرمانیم نیز می شود که به آن ها نیم رسانا ذاتی می گویند . این منطقه برای سیلیسم </a:t>
                </a:r>
                <a:r>
                  <a:rPr lang="en-US" dirty="0" smtClean="0"/>
                  <a:t>106Kj/</a:t>
                </a:r>
                <a:r>
                  <a:rPr lang="en-US" dirty="0" err="1" smtClean="0"/>
                  <a:t>mol</a:t>
                </a:r>
                <a:r>
                  <a:rPr lang="fa-IR" dirty="0" smtClean="0"/>
                  <a:t> و برای ژرمانیم </a:t>
                </a:r>
                <a:r>
                  <a:rPr lang="en-US" dirty="0" smtClean="0"/>
                  <a:t>68Kj/</a:t>
                </a:r>
                <a:r>
                  <a:rPr lang="en-US" dirty="0" err="1" smtClean="0"/>
                  <a:t>mol</a:t>
                </a:r>
                <a:r>
                  <a:rPr lang="fa-IR" dirty="0" smtClean="0"/>
                  <a:t> است.</a:t>
                </a:r>
                <a:endParaRPr lang="fa-IR"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xfrm>
                <a:off x="609600" y="819150"/>
                <a:ext cx="7924800" cy="3810000"/>
              </a:xfrm>
              <a:blipFill rotWithShape="1">
                <a:blip r:embed="rId2"/>
                <a:stretch>
                  <a:fillRect l="-769" t="-480"/>
                </a:stretch>
              </a:blipFill>
            </p:spPr>
            <p:txBody>
              <a:bodyPr/>
              <a:lstStyle/>
              <a:p>
                <a:r>
                  <a:rPr lang="fa-IR">
                    <a:noFill/>
                  </a:rPr>
                  <a:t> </a:t>
                </a:r>
              </a:p>
            </p:txBody>
          </p:sp>
        </mc:Fallback>
      </mc:AlternateContent>
    </p:spTree>
    <p:extLst>
      <p:ext uri="{BB962C8B-B14F-4D97-AF65-F5344CB8AC3E}">
        <p14:creationId xmlns:p14="http://schemas.microsoft.com/office/powerpoint/2010/main" val="6624286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1" y="1352550"/>
            <a:ext cx="7696200" cy="3581399"/>
          </a:xfrm>
        </p:spPr>
        <p:txBody>
          <a:bodyPr>
            <a:normAutofit fontScale="85000" lnSpcReduction="20000"/>
          </a:bodyPr>
          <a:lstStyle/>
          <a:p>
            <a:pPr marL="342900" indent="-342900">
              <a:buFont typeface="+mj-lt"/>
              <a:buAutoNum type="arabicPeriod"/>
            </a:pPr>
            <a:r>
              <a:rPr lang="fa-IR" dirty="0" smtClean="0"/>
              <a:t>قدرت پیوند فلزی به تعداد </a:t>
            </a:r>
            <a:r>
              <a:rPr lang="en-US" dirty="0" smtClean="0"/>
              <a:t>e</a:t>
            </a:r>
            <a:r>
              <a:rPr lang="fa-IR" dirty="0" smtClean="0"/>
              <a:t> های والانس که هر اتم در تشکیل پیوند از آن ها استفاده میکند بستگی دارد به طوریکه از پتاسیم تا وانادیم که تعداد </a:t>
            </a:r>
            <a:r>
              <a:rPr lang="en-US" dirty="0" smtClean="0"/>
              <a:t>e</a:t>
            </a:r>
            <a:r>
              <a:rPr lang="fa-IR" dirty="0" smtClean="0"/>
              <a:t> های والانس به ترتیب از 1تا5 </a:t>
            </a:r>
            <a:r>
              <a:rPr lang="en-US" dirty="0" smtClean="0"/>
              <a:t> e</a:t>
            </a:r>
            <a:r>
              <a:rPr lang="fa-IR" dirty="0" smtClean="0"/>
              <a:t> افزایش می یابد قدرت پیوند فلزی افزای یافته و در نتیجه آنتالپی تصعید، نتقطه ذوب ، چگالی و سختی آن نیز از پتاسیم تا وانادیم افزایش می باید.</a:t>
            </a:r>
          </a:p>
          <a:p>
            <a:pPr marL="342900" indent="-342900">
              <a:buFont typeface="+mj-lt"/>
              <a:buAutoNum type="arabicPeriod"/>
            </a:pPr>
            <a:r>
              <a:rPr lang="fa-IR" dirty="0" smtClean="0"/>
              <a:t>آرایش الکترونی کروم (</a:t>
            </a:r>
            <a:r>
              <a:rPr lang="en-US" dirty="0" smtClean="0"/>
              <a:t>3d</a:t>
            </a:r>
            <a:r>
              <a:rPr lang="en-US" baseline="30000" dirty="0" smtClean="0"/>
              <a:t>5</a:t>
            </a:r>
            <a:r>
              <a:rPr lang="en-US" dirty="0" smtClean="0"/>
              <a:t>,4s</a:t>
            </a:r>
            <a:r>
              <a:rPr lang="en-US" baseline="30000" dirty="0" smtClean="0"/>
              <a:t>1</a:t>
            </a:r>
            <a:r>
              <a:rPr lang="fa-IR" dirty="0" smtClean="0"/>
              <a:t> ) و منگنز (</a:t>
            </a:r>
            <a:r>
              <a:rPr lang="en-US" dirty="0" smtClean="0"/>
              <a:t>3d</a:t>
            </a:r>
            <a:r>
              <a:rPr lang="en-US" baseline="30000" dirty="0" smtClean="0"/>
              <a:t>5</a:t>
            </a:r>
            <a:r>
              <a:rPr lang="en-US" dirty="0" smtClean="0"/>
              <a:t>,4s</a:t>
            </a:r>
            <a:r>
              <a:rPr lang="en-US" baseline="30000" dirty="0" smtClean="0"/>
              <a:t>1</a:t>
            </a:r>
            <a:r>
              <a:rPr lang="fa-IR" baseline="30000" dirty="0" smtClean="0"/>
              <a:t>) </a:t>
            </a:r>
            <a:r>
              <a:rPr lang="fa-IR" dirty="0" smtClean="0"/>
              <a:t>که ارایش متقارنی دارند الکترون های والانس تمایل کمتری برای شرکت در پیوند فلزی دارد به همین دلیل قدرت پیوند فلزی آنتالپی تصعید و نقطه ذوب آن ها نسبت به وانادیم کمتر می باشد.</a:t>
            </a:r>
          </a:p>
          <a:p>
            <a:pPr marL="342900" indent="-342900">
              <a:buFont typeface="+mj-lt"/>
              <a:buAutoNum type="arabicPeriod"/>
            </a:pPr>
            <a:r>
              <a:rPr lang="fa-IR" dirty="0" smtClean="0"/>
              <a:t>عناصر آهن ، کبالت، نیکل دارای الکترون هایی در اوربیتال </a:t>
            </a:r>
            <a:r>
              <a:rPr lang="en-US" dirty="0" smtClean="0"/>
              <a:t>d</a:t>
            </a:r>
            <a:r>
              <a:rPr lang="fa-IR" dirty="0" smtClean="0"/>
              <a:t> بیش از حالت نیمه پر هستند لذا نسبت به منگنز تمایل بیشتری برای شرکت در پیوند فلز خواهند داشت به همین دلیل نقطه ذوب آن نسبت به منگنز بیشتر سات اما عناصر کبالت و نیکل به دلیل افزایش بار موثر هسته تمایل کمتری به تشکیل پیوند فلزی دارند به همین دلیل نقطه ذوب آنها نسبت به وانادیم کمتر است.</a:t>
            </a:r>
          </a:p>
          <a:p>
            <a:pPr marL="342900" indent="-342900">
              <a:buFont typeface="+mj-lt"/>
              <a:buAutoNum type="arabicPeriod"/>
            </a:pPr>
            <a:r>
              <a:rPr lang="fa-IR" dirty="0" smtClean="0"/>
              <a:t>برای عناصر مس و روی  همانند کروم و منگنز که ارایش الکترونیکی کتفاوتی دارند تمایل شرکت در پیوند فلزی کاهش می یابد اما بار موثر هسته نیز در این عنصر به نسبت بیشتری افزایش یافته به طوریکه نقطه وب روی از تمام عناصر واسطه ردیف اول کمتر است.</a:t>
            </a:r>
          </a:p>
          <a:p>
            <a:pPr marL="342900" indent="-342900">
              <a:buFont typeface="+mj-lt"/>
              <a:buAutoNum type="arabicPeriod"/>
            </a:pPr>
            <a:r>
              <a:rPr lang="fa-IR" dirty="0" smtClean="0"/>
              <a:t>با توجه به نظریه اوربیتال ملکولی می توان گفت در سری جدول تناوبی از چپ تا نزدیک وسط ردیف جدول الکترون های والانس اوربیتال های ملکولی پیوندی را اشغال می کنند به همین دلیل انرژی پیوند وانادیم دارای بیشترین تعداد الکترون والانس در اوربیتال های ملکولی پیوندی است  اما با زیادتر شدن تعداد </a:t>
            </a:r>
            <a:r>
              <a:rPr lang="en-US" dirty="0" smtClean="0"/>
              <a:t>e</a:t>
            </a:r>
            <a:r>
              <a:rPr lang="fa-IR" dirty="0" smtClean="0"/>
              <a:t> های والانس به تدریج اوربیتال های ملکولی ضد پیوندی نیز استفاده میش.دکه منجر به ضعیف شدن پیوند فلزی و کاهش آنتالپی تصعید و نقطه ذوب می شود به طوریکه برای اتم روی که دارای بیشترین الترون در اوربیتال ضد پیوندی می باشد انرژی پیوند فلزی کمترین مقدار خود را خواهد داشت.</a:t>
            </a:r>
            <a:endParaRPr lang="en-US" dirty="0"/>
          </a:p>
        </p:txBody>
      </p:sp>
      <p:sp>
        <p:nvSpPr>
          <p:cNvPr id="3" name="Title 2"/>
          <p:cNvSpPr>
            <a:spLocks noGrp="1"/>
          </p:cNvSpPr>
          <p:nvPr>
            <p:ph type="title"/>
          </p:nvPr>
        </p:nvSpPr>
        <p:spPr/>
        <p:txBody>
          <a:bodyPr>
            <a:normAutofit/>
          </a:bodyPr>
          <a:lstStyle/>
          <a:p>
            <a:r>
              <a:rPr lang="fa-IR" dirty="0"/>
              <a:t>چند نکته مهم</a:t>
            </a:r>
            <a:r>
              <a:rPr lang="fa-IR" dirty="0" smtClean="0"/>
              <a:t>:</a:t>
            </a:r>
            <a:endParaRPr lang="fa-IR" dirty="0"/>
          </a:p>
        </p:txBody>
      </p:sp>
    </p:spTree>
    <p:extLst>
      <p:ext uri="{BB962C8B-B14F-4D97-AF65-F5344CB8AC3E}">
        <p14:creationId xmlns:p14="http://schemas.microsoft.com/office/powerpoint/2010/main" val="153928767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094210" y="438150"/>
            <a:ext cx="6287791" cy="1994555"/>
          </a:xfrm>
          <a:prstGeom prst="rect">
            <a:avLst/>
          </a:prstGeom>
        </p:spPr>
      </p:pic>
    </p:spTree>
    <p:extLst>
      <p:ext uri="{BB962C8B-B14F-4D97-AF65-F5344CB8AC3E}">
        <p14:creationId xmlns:p14="http://schemas.microsoft.com/office/powerpoint/2010/main" val="24646008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750" y="490423"/>
            <a:ext cx="6286500" cy="21417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2514600"/>
            <a:ext cx="5943600" cy="763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3429000"/>
            <a:ext cx="5932885" cy="4439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68178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0169" y="564356"/>
            <a:ext cx="6443663" cy="4014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828356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758536"/>
            <a:ext cx="6057900" cy="3139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614977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3019" y="1189435"/>
            <a:ext cx="6557963" cy="27646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237729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857250"/>
            <a:ext cx="6400800" cy="222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3257551"/>
            <a:ext cx="6379369" cy="992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28683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0200" y="742950"/>
            <a:ext cx="5943600" cy="300082"/>
          </a:xfrm>
          <a:prstGeom prst="rect">
            <a:avLst/>
          </a:prstGeom>
        </p:spPr>
        <p:txBody>
          <a:bodyPr wrap="square">
            <a:spAutoFit/>
          </a:bodyPr>
          <a:lstStyle/>
          <a:p>
            <a:pPr algn="r" rtl="1"/>
            <a:r>
              <a:rPr lang="fa-IR" sz="1350" dirty="0"/>
              <a:t>رسانایی مواد نیمه رسانا بین مواد رسانا و مواد عایق می باشد.</a:t>
            </a:r>
            <a:endParaRPr lang="en-US" sz="1350" dirty="0"/>
          </a:p>
        </p:txBody>
      </p:sp>
      <p:sp>
        <p:nvSpPr>
          <p:cNvPr id="5" name="Rectangle 4"/>
          <p:cNvSpPr/>
          <p:nvPr/>
        </p:nvSpPr>
        <p:spPr>
          <a:xfrm>
            <a:off x="1485900" y="1143000"/>
            <a:ext cx="6057900" cy="2308324"/>
          </a:xfrm>
          <a:prstGeom prst="rect">
            <a:avLst/>
          </a:prstGeom>
        </p:spPr>
        <p:txBody>
          <a:bodyPr wrap="square">
            <a:spAutoFit/>
          </a:bodyPr>
          <a:lstStyle/>
          <a:p>
            <a:pPr algn="r" rtl="1"/>
            <a:r>
              <a:rPr lang="fa-IR" dirty="0">
                <a:cs typeface="B Nazanin" pitchFamily="2" charset="-78"/>
              </a:rPr>
              <a:t>ویژگی هاي مهمی که این دسته از مواد دارند، باعث مطرح شدن آن ها به عنوان یکی از پرکاربردترین مواد </a:t>
            </a:r>
            <a:r>
              <a:rPr lang="fa-IR" dirty="0">
                <a:cs typeface="B Nazanin" pitchFamily="2" charset="-78"/>
              </a:rPr>
              <a:t>در</a:t>
            </a:r>
            <a:r>
              <a:rPr lang="en-US" dirty="0">
                <a:cs typeface="B Nazanin" pitchFamily="2" charset="-78"/>
              </a:rPr>
              <a:t> </a:t>
            </a:r>
            <a:r>
              <a:rPr lang="fa-IR" dirty="0">
                <a:cs typeface="B Nazanin" pitchFamily="2" charset="-78"/>
              </a:rPr>
              <a:t> الکترونیک </a:t>
            </a:r>
            <a:r>
              <a:rPr lang="fa-IR" dirty="0">
                <a:cs typeface="B Nazanin" pitchFamily="2" charset="-78"/>
              </a:rPr>
              <a:t>شده است. رسانایی این دسته از مواد بسیار حساس به حضور عناصر ناخالصی می باشد و بر </a:t>
            </a:r>
            <a:r>
              <a:rPr lang="fa-IR" dirty="0">
                <a:cs typeface="B Nazanin" pitchFamily="2" charset="-78"/>
              </a:rPr>
              <a:t>این اساس </a:t>
            </a:r>
            <a:r>
              <a:rPr lang="fa-IR" dirty="0">
                <a:cs typeface="B Nazanin" pitchFamily="2" charset="-78"/>
              </a:rPr>
              <a:t>نیمه رساناها به دو دسته نیمه رساناهاي ذاتی و نیمه رساناهاي غیرذاتی تقسیم بندي می شوند. </a:t>
            </a:r>
            <a:r>
              <a:rPr lang="fa-IR" dirty="0">
                <a:cs typeface="B Nazanin" pitchFamily="2" charset="-78"/>
              </a:rPr>
              <a:t>همانطور که </a:t>
            </a:r>
            <a:r>
              <a:rPr lang="fa-IR" dirty="0">
                <a:cs typeface="B Nazanin" pitchFamily="2" charset="-78"/>
              </a:rPr>
              <a:t>از نام این دو گروه مشخص است در مورد نیمه رساناهاي ذاتی رسانایی تنها بر اساس ذات خود ماده </a:t>
            </a:r>
            <a:r>
              <a:rPr lang="fa-IR" dirty="0">
                <a:cs typeface="B Nazanin" pitchFamily="2" charset="-78"/>
              </a:rPr>
              <a:t>و انتقال </a:t>
            </a:r>
            <a:r>
              <a:rPr lang="fa-IR" dirty="0">
                <a:cs typeface="B Nazanin" pitchFamily="2" charset="-78"/>
              </a:rPr>
              <a:t>الکترون از باند ظرفیت به باند رسانایی انجام می شود. این در حالی است که در مورد نیمه </a:t>
            </a:r>
            <a:r>
              <a:rPr lang="fa-IR" dirty="0">
                <a:cs typeface="B Nazanin" pitchFamily="2" charset="-78"/>
              </a:rPr>
              <a:t>رساناهاي غیر </a:t>
            </a:r>
            <a:r>
              <a:rPr lang="fa-IR" dirty="0">
                <a:cs typeface="B Nazanin" pitchFamily="2" charset="-78"/>
              </a:rPr>
              <a:t>ذاتی حضور عناصر ناخالصی با تغییراتی که در ساختار نواري ماده بوجود می آورد، باعث رسانایی در </a:t>
            </a:r>
            <a:r>
              <a:rPr lang="fa-IR" dirty="0">
                <a:cs typeface="B Nazanin" pitchFamily="2" charset="-78"/>
              </a:rPr>
              <a:t>ماده می </a:t>
            </a:r>
            <a:r>
              <a:rPr lang="fa-IR" dirty="0">
                <a:cs typeface="B Nazanin" pitchFamily="2" charset="-78"/>
              </a:rPr>
              <a:t>شود.</a:t>
            </a:r>
            <a:endParaRPr lang="en-US" dirty="0">
              <a:cs typeface="B Nazanin" pitchFamily="2" charset="-78"/>
            </a:endParaRPr>
          </a:p>
        </p:txBody>
      </p:sp>
      <p:sp>
        <p:nvSpPr>
          <p:cNvPr id="6" name="Rectangle 5"/>
          <p:cNvSpPr/>
          <p:nvPr/>
        </p:nvSpPr>
        <p:spPr>
          <a:xfrm>
            <a:off x="1885950" y="3600450"/>
            <a:ext cx="5543550" cy="300082"/>
          </a:xfrm>
          <a:prstGeom prst="rect">
            <a:avLst/>
          </a:prstGeom>
        </p:spPr>
        <p:txBody>
          <a:bodyPr wrap="square">
            <a:spAutoFit/>
          </a:bodyPr>
          <a:lstStyle/>
          <a:p>
            <a:pPr algn="r" rtl="1"/>
            <a:r>
              <a:rPr lang="fa-IR" sz="1350" dirty="0">
                <a:solidFill>
                  <a:srgbClr val="FF0000"/>
                </a:solidFill>
              </a:rPr>
              <a:t>در عمل معمولا از نیمه رساناهاي غیرذاتی استفاده می شود</a:t>
            </a:r>
            <a:r>
              <a:rPr lang="fa-IR" sz="1350" dirty="0"/>
              <a:t>.</a:t>
            </a:r>
            <a:endParaRPr lang="en-US" sz="1350" dirty="0"/>
          </a:p>
        </p:txBody>
      </p:sp>
    </p:spTree>
    <p:extLst>
      <p:ext uri="{BB962C8B-B14F-4D97-AF65-F5344CB8AC3E}">
        <p14:creationId xmlns:p14="http://schemas.microsoft.com/office/powerpoint/2010/main" val="36050833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43050" y="771258"/>
            <a:ext cx="6000750" cy="2308324"/>
          </a:xfrm>
          <a:prstGeom prst="rect">
            <a:avLst/>
          </a:prstGeom>
        </p:spPr>
        <p:txBody>
          <a:bodyPr wrap="square">
            <a:spAutoFit/>
          </a:bodyPr>
          <a:lstStyle/>
          <a:p>
            <a:pPr algn="r" rtl="1"/>
            <a:r>
              <a:rPr lang="fa-IR" dirty="0">
                <a:cs typeface="B Nazanin" pitchFamily="2" charset="-78"/>
              </a:rPr>
              <a:t>نیمه رساناهاي ذاتی به دو دسته </a:t>
            </a:r>
            <a:r>
              <a:rPr lang="fa-IR" dirty="0">
                <a:cs typeface="B Nazanin" pitchFamily="2" charset="-78"/>
              </a:rPr>
              <a:t>کلی تقسیم </a:t>
            </a:r>
            <a:r>
              <a:rPr lang="fa-IR" dirty="0">
                <a:cs typeface="B Nazanin" pitchFamily="2" charset="-78"/>
              </a:rPr>
              <a:t>می شوند:</a:t>
            </a:r>
          </a:p>
          <a:p>
            <a:pPr algn="r" rtl="1"/>
            <a:r>
              <a:rPr lang="fa-IR" dirty="0">
                <a:cs typeface="B Nazanin" pitchFamily="2" charset="-78"/>
              </a:rPr>
              <a:t>• نیمه رساناهاي عنصري مانند سیلیکون و ژرمانیوم</a:t>
            </a:r>
          </a:p>
          <a:p>
            <a:pPr algn="r" rtl="1"/>
            <a:r>
              <a:rPr lang="fa-IR" dirty="0">
                <a:cs typeface="B Nazanin" pitchFamily="2" charset="-78"/>
              </a:rPr>
              <a:t>• نیمه رساناهاي ترکیبی مانند آرسنید گالیوم و سولفید کادمیوم</a:t>
            </a:r>
          </a:p>
          <a:p>
            <a:pPr algn="just" rtl="1"/>
            <a:r>
              <a:rPr lang="fa-IR" dirty="0">
                <a:cs typeface="B Nazanin" pitchFamily="2" charset="-78"/>
              </a:rPr>
              <a:t>چون تعداد الکترونهاي آزاد و حفره هاي ایجاد شده در کریستال نیمه رسانا ژرمانیم یا سیلیکون در </a:t>
            </a:r>
            <a:r>
              <a:rPr lang="fa-IR" dirty="0">
                <a:cs typeface="B Nazanin" pitchFamily="2" charset="-78"/>
              </a:rPr>
              <a:t>اثر انرژي </a:t>
            </a:r>
            <a:r>
              <a:rPr lang="fa-IR" dirty="0">
                <a:cs typeface="B Nazanin" pitchFamily="2" charset="-78"/>
              </a:rPr>
              <a:t>گرمایی به اندازه کافی نیست و از این نیمه رسانا نمی توان براي ساختن قطعاتی نظیر دیود </a:t>
            </a:r>
            <a:r>
              <a:rPr lang="fa-IR" dirty="0">
                <a:cs typeface="B Nazanin" pitchFamily="2" charset="-78"/>
              </a:rPr>
              <a:t>یا ترانزیستور </a:t>
            </a:r>
            <a:r>
              <a:rPr lang="fa-IR" dirty="0">
                <a:cs typeface="B Nazanin" pitchFamily="2" charset="-78"/>
              </a:rPr>
              <a:t>استفاده کرد، براي افزایش هدایت نیمه هادي به آن ناخالصی اضافه می کنند. بر اساس </a:t>
            </a:r>
            <a:r>
              <a:rPr lang="fa-IR" dirty="0">
                <a:cs typeface="B Nazanin" pitchFamily="2" charset="-78"/>
              </a:rPr>
              <a:t>نوع ناخالصی </a:t>
            </a:r>
            <a:r>
              <a:rPr lang="fa-IR" dirty="0">
                <a:cs typeface="B Nazanin" pitchFamily="2" charset="-78"/>
              </a:rPr>
              <a:t>اضافه شده به نیمه رساناهاي غیر ذاتی به دو دسته تقسیم می شود</a:t>
            </a:r>
            <a:r>
              <a:rPr lang="fa-IR" sz="1350" dirty="0"/>
              <a:t>:</a:t>
            </a:r>
            <a:endParaRPr lang="en-US" sz="1350" dirty="0"/>
          </a:p>
        </p:txBody>
      </p:sp>
      <p:sp>
        <p:nvSpPr>
          <p:cNvPr id="5" name="Rectangle 4"/>
          <p:cNvSpPr/>
          <p:nvPr/>
        </p:nvSpPr>
        <p:spPr>
          <a:xfrm>
            <a:off x="5244953" y="3058276"/>
            <a:ext cx="1649811" cy="300082"/>
          </a:xfrm>
          <a:prstGeom prst="rect">
            <a:avLst/>
          </a:prstGeom>
        </p:spPr>
        <p:txBody>
          <a:bodyPr wrap="none">
            <a:spAutoFit/>
          </a:bodyPr>
          <a:lstStyle/>
          <a:p>
            <a:r>
              <a:rPr lang="en-US" sz="1350" dirty="0"/>
              <a:t>N </a:t>
            </a:r>
            <a:r>
              <a:rPr lang="fa-IR" sz="1350" dirty="0"/>
              <a:t>نیمه </a:t>
            </a:r>
            <a:r>
              <a:rPr lang="fa-IR" sz="1350" dirty="0"/>
              <a:t>رساناي </a:t>
            </a:r>
            <a:r>
              <a:rPr lang="fa-IR" sz="1350" dirty="0"/>
              <a:t>نوع</a:t>
            </a:r>
            <a:r>
              <a:rPr lang="en-US" sz="1350" dirty="0"/>
              <a:t> </a:t>
            </a:r>
            <a:r>
              <a:rPr lang="fa-IR" sz="1350" dirty="0"/>
              <a:t> </a:t>
            </a:r>
            <a:endParaRPr lang="en-US" sz="1350" dirty="0"/>
          </a:p>
        </p:txBody>
      </p:sp>
      <p:sp>
        <p:nvSpPr>
          <p:cNvPr id="6" name="Rectangle 5"/>
          <p:cNvSpPr/>
          <p:nvPr/>
        </p:nvSpPr>
        <p:spPr>
          <a:xfrm>
            <a:off x="5234561" y="3553691"/>
            <a:ext cx="1569660" cy="300082"/>
          </a:xfrm>
          <a:prstGeom prst="rect">
            <a:avLst/>
          </a:prstGeom>
        </p:spPr>
        <p:txBody>
          <a:bodyPr wrap="none">
            <a:spAutoFit/>
          </a:bodyPr>
          <a:lstStyle/>
          <a:p>
            <a:r>
              <a:rPr lang="en-US" sz="1350" dirty="0"/>
              <a:t> P </a:t>
            </a:r>
            <a:r>
              <a:rPr lang="fa-IR" sz="1350" dirty="0"/>
              <a:t>نیمه </a:t>
            </a:r>
            <a:r>
              <a:rPr lang="fa-IR" sz="1350" dirty="0"/>
              <a:t>رساناي نوع</a:t>
            </a:r>
            <a:endParaRPr lang="en-US" sz="1350" dirty="0"/>
          </a:p>
        </p:txBody>
      </p:sp>
    </p:spTree>
    <p:extLst>
      <p:ext uri="{BB962C8B-B14F-4D97-AF65-F5344CB8AC3E}">
        <p14:creationId xmlns:p14="http://schemas.microsoft.com/office/powerpoint/2010/main" val="21107044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5"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36144" y="3145501"/>
            <a:ext cx="3186113" cy="19720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7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2251" y="857251"/>
            <a:ext cx="878681" cy="335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7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36082" y="717947"/>
            <a:ext cx="3336131" cy="2786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8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14550" y="1193007"/>
            <a:ext cx="4157663" cy="250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81"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07881" y="2102862"/>
            <a:ext cx="1543050" cy="2786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83" name="Picture 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1550" y="1600200"/>
            <a:ext cx="2814313" cy="1728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82" name="Picture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46922" y="1834647"/>
            <a:ext cx="1314450" cy="335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84" name="Picture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057650" y="2652190"/>
            <a:ext cx="1371600" cy="328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962753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050" y="228600"/>
            <a:ext cx="1578769" cy="378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0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8233" y="520845"/>
            <a:ext cx="6250781" cy="13501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0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63782" y="1389785"/>
            <a:ext cx="3732609" cy="3743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2489099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1750" y="171450"/>
            <a:ext cx="5214938" cy="464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43101" y="742950"/>
            <a:ext cx="5200650" cy="200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58037" y="2571750"/>
            <a:ext cx="5322094" cy="2328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6219765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8186" y="455191"/>
            <a:ext cx="7592096" cy="1546577"/>
          </a:xfrm>
          <a:prstGeom prst="rect">
            <a:avLst/>
          </a:prstGeom>
        </p:spPr>
        <p:txBody>
          <a:bodyPr wrap="square">
            <a:spAutoFit/>
          </a:bodyPr>
          <a:lstStyle/>
          <a:p>
            <a:pPr algn="r" rtl="1"/>
            <a:r>
              <a:rPr lang="fa-IR" sz="1350" dirty="0">
                <a:solidFill>
                  <a:srgbClr val="212529"/>
                </a:solidFill>
                <a:latin typeface="IRANSans"/>
              </a:rPr>
              <a:t>اگر شما یک ابر رسانا را درون یک میدان مغناطیسی قرار داده و جریان‌‌های الکتریکی را در سطح ابررسانا ایجاد کنید، مشاهده می‌کنید که این جریان‌ها طبق قانون </a:t>
            </a:r>
            <a:r>
              <a:rPr lang="fa-IR" sz="1350" b="1" dirty="0">
                <a:solidFill>
                  <a:srgbClr val="2196F3"/>
                </a:solidFill>
                <a:latin typeface="IRANSans"/>
                <a:hlinkClick r:id="rId2"/>
              </a:rPr>
              <a:t>القای فارادی</a:t>
            </a:r>
            <a:r>
              <a:rPr lang="fa-IR" sz="1350" dirty="0">
                <a:solidFill>
                  <a:srgbClr val="212529"/>
                </a:solidFill>
                <a:latin typeface="IRANSans"/>
              </a:rPr>
              <a:t> (به طور دقیق‌تر قانون لنز) در جهتی میدان مغناطیسی تولید می‌کنند که با میدان اصلی مخالفت و آن را خنثی کند. البته تا عمق بسیار کمی (حدود 100 نانومتر) میدان مغناطیسی به ابر رسانا نفوذ کرده که به «عمق نفوذ لاندن» (</a:t>
            </a:r>
            <a:r>
              <a:rPr lang="en-US" sz="1350" dirty="0">
                <a:solidFill>
                  <a:srgbClr val="212529"/>
                </a:solidFill>
                <a:latin typeface="IRANSans"/>
              </a:rPr>
              <a:t>London Penetration Depth) </a:t>
            </a:r>
            <a:r>
              <a:rPr lang="fa-IR" sz="1350" dirty="0">
                <a:solidFill>
                  <a:srgbClr val="212529"/>
                </a:solidFill>
                <a:latin typeface="IRANSans"/>
              </a:rPr>
              <a:t>معروف است. حال چرایی معلق ماندن آهنربا در تصویر (۱) و تصویر (۵) مشخص است. این پدیده به «اثر مایسنر» (</a:t>
            </a:r>
            <a:r>
              <a:rPr lang="en-US" sz="1350" dirty="0">
                <a:solidFill>
                  <a:srgbClr val="212529"/>
                </a:solidFill>
                <a:latin typeface="IRANSans"/>
              </a:rPr>
              <a:t>Meissner Effect) </a:t>
            </a:r>
            <a:r>
              <a:rPr lang="fa-IR" sz="1350" dirty="0">
                <a:solidFill>
                  <a:srgbClr val="212529"/>
                </a:solidFill>
                <a:latin typeface="IRANSans"/>
              </a:rPr>
              <a:t>معروف است.</a:t>
            </a:r>
            <a:endParaRPr lang="en-US" sz="1350" dirty="0"/>
          </a:p>
        </p:txBody>
      </p:sp>
      <p:pic>
        <p:nvPicPr>
          <p:cNvPr id="4098" name="Picture 2" descr="Meissner Effect"/>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18186" y="1770935"/>
            <a:ext cx="4460941" cy="294917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5079127" y="2442478"/>
            <a:ext cx="3322749" cy="923330"/>
          </a:xfrm>
          <a:prstGeom prst="rect">
            <a:avLst/>
          </a:prstGeom>
        </p:spPr>
        <p:txBody>
          <a:bodyPr wrap="square">
            <a:spAutoFit/>
          </a:bodyPr>
          <a:lstStyle/>
          <a:p>
            <a:pPr algn="r" rtl="1"/>
            <a:r>
              <a:rPr lang="fa-IR" sz="1350" b="1" dirty="0">
                <a:solidFill>
                  <a:srgbClr val="212529"/>
                </a:solidFill>
                <a:latin typeface="IRANSans"/>
              </a:rPr>
              <a:t>تصویر (۵): با ایجاد جریان‌های سطحی در ابر رسانا، میدان مغناطیسی در جهتی تولید می‌شود که با میدان زمینه (میدان آهنربا) مخالفت کند.</a:t>
            </a:r>
            <a:endParaRPr lang="en-US" sz="1350" dirty="0"/>
          </a:p>
        </p:txBody>
      </p:sp>
    </p:spTree>
    <p:extLst>
      <p:ext uri="{BB962C8B-B14F-4D97-AF65-F5344CB8AC3E}">
        <p14:creationId xmlns:p14="http://schemas.microsoft.com/office/powerpoint/2010/main" val="21328948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8527" y="459634"/>
            <a:ext cx="8094371" cy="2793072"/>
          </a:xfrm>
          <a:prstGeom prst="rect">
            <a:avLst/>
          </a:prstGeom>
        </p:spPr>
        <p:txBody>
          <a:bodyPr wrap="square">
            <a:spAutoFit/>
          </a:bodyPr>
          <a:lstStyle/>
          <a:p>
            <a:pPr algn="just" rtl="1"/>
            <a:r>
              <a:rPr lang="fa-IR" sz="1350" b="1" dirty="0">
                <a:solidFill>
                  <a:srgbClr val="9C27B0"/>
                </a:solidFill>
                <a:latin typeface="IRANSans"/>
              </a:rPr>
              <a:t>نظریه ابر رسانایی</a:t>
            </a:r>
          </a:p>
          <a:p>
            <a:pPr algn="just" rtl="1"/>
            <a:r>
              <a:rPr lang="fa-IR" sz="1350" dirty="0">
                <a:solidFill>
                  <a:srgbClr val="212529"/>
                </a:solidFill>
                <a:latin typeface="IRANSans"/>
              </a:rPr>
              <a:t>برای توضیح و بررسی چگونگی تبدیل شدن مواد به ابر رسانا باید به سراغ نظریه «جان باردن» (</a:t>
            </a:r>
            <a:r>
              <a:rPr lang="en-US" sz="1350" dirty="0">
                <a:solidFill>
                  <a:srgbClr val="212529"/>
                </a:solidFill>
                <a:latin typeface="IRANSans"/>
              </a:rPr>
              <a:t>John Bardeen) </a:t>
            </a:r>
            <a:r>
              <a:rPr lang="fa-IR" sz="1350" dirty="0">
                <a:solidFill>
                  <a:srgbClr val="212529"/>
                </a:solidFill>
                <a:latin typeface="IRANSans"/>
              </a:rPr>
              <a:t>برویم که در سال 1972 برنده جایزه نوبل فیزیک شد (البته نوبل دوم! جایزه نوبل اول به دلیل اختراع ترانزیستور در سال 1956 بود). این دانشمند به همراه دو همکار خود «والتر براتین» (</a:t>
            </a:r>
            <a:r>
              <a:rPr lang="en-US" sz="1350" dirty="0">
                <a:solidFill>
                  <a:srgbClr val="212529"/>
                </a:solidFill>
                <a:latin typeface="IRANSans"/>
              </a:rPr>
              <a:t>Walter Brattain) </a:t>
            </a:r>
            <a:r>
              <a:rPr lang="fa-IR" sz="1350" dirty="0">
                <a:solidFill>
                  <a:srgbClr val="212529"/>
                </a:solidFill>
                <a:latin typeface="IRANSans"/>
              </a:rPr>
              <a:t>و «ویلیام شاکلی» (</a:t>
            </a:r>
            <a:r>
              <a:rPr lang="en-US" sz="1350" dirty="0">
                <a:solidFill>
                  <a:srgbClr val="212529"/>
                </a:solidFill>
                <a:latin typeface="IRANSans"/>
              </a:rPr>
              <a:t>William Shockley) </a:t>
            </a:r>
            <a:r>
              <a:rPr lang="fa-IR" sz="1350" dirty="0">
                <a:solidFill>
                  <a:srgbClr val="212529"/>
                </a:solidFill>
                <a:latin typeface="IRANSans"/>
              </a:rPr>
              <a:t>نظریه‌ای را عنوان کردند که فیزیک و پایه پدیده ابر رسانایی را توضیح می‌دهد.</a:t>
            </a:r>
          </a:p>
          <a:p>
            <a:pPr algn="just" rtl="1"/>
            <a:r>
              <a:rPr lang="fa-IR" sz="1350" dirty="0">
                <a:solidFill>
                  <a:srgbClr val="212529"/>
                </a:solidFill>
                <a:latin typeface="IRANSans"/>
              </a:rPr>
              <a:t>این نظریه که به تئوری </a:t>
            </a:r>
            <a:r>
              <a:rPr lang="en-US" sz="1350" dirty="0">
                <a:solidFill>
                  <a:srgbClr val="212529"/>
                </a:solidFill>
                <a:latin typeface="IRANSans"/>
              </a:rPr>
              <a:t>Bardeen–Cooper–Schrieffer) BCS) </a:t>
            </a:r>
            <a:r>
              <a:rPr lang="fa-IR" sz="1350" dirty="0">
                <a:solidFill>
                  <a:srgbClr val="212529"/>
                </a:solidFill>
                <a:latin typeface="IRANSans"/>
              </a:rPr>
              <a:t>معروف است، بیان می‌کند که در دماهای خیلی پایین و با جفت شدن الکترون‌ها به یکدیگر، مقاومت الکتریکی ماده به صفر میل کرده و ماده تبدیل به ابر رسانا می‌شود. شاید در ذهنتان این سوال پیش آید که چگونه دو الکترون (دوبار همنام) می‌توانند به یکدیگر جفت شوند!؟</a:t>
            </a:r>
          </a:p>
          <a:p>
            <a:pPr algn="just" rtl="1"/>
            <a:r>
              <a:rPr lang="fa-IR" sz="1350" dirty="0">
                <a:solidFill>
                  <a:srgbClr val="212529"/>
                </a:solidFill>
                <a:latin typeface="IRANSans"/>
              </a:rPr>
              <a:t>این نظریه بیان می‌کند که در دماهای خیلی پایین، دو الکترون با اسپین مخالف، برخلاف انتظار، یکدیگر را جذب می‌کنند. این الکترون‌های جفت شده به جفت‌های کوپر یا جفت‌های </a:t>
            </a:r>
            <a:r>
              <a:rPr lang="en-US" sz="1350" dirty="0">
                <a:solidFill>
                  <a:srgbClr val="212529"/>
                </a:solidFill>
                <a:latin typeface="IRANSans"/>
              </a:rPr>
              <a:t>BCS </a:t>
            </a:r>
            <a:r>
              <a:rPr lang="fa-IR" sz="1350" dirty="0">
                <a:solidFill>
                  <a:srgbClr val="212529"/>
                </a:solidFill>
                <a:latin typeface="IRANSans"/>
              </a:rPr>
              <a:t>معروف‌اند. البته منظورمان این نیست که دو الکترون چسبیده به هم باشند، بلکه با یک فاصله نسبی با یکدیگر حرکت می‌کنند.</a:t>
            </a:r>
          </a:p>
        </p:txBody>
      </p:sp>
      <p:pic>
        <p:nvPicPr>
          <p:cNvPr id="5122" name="Picture 2" descr="برهمکنش فونون الکترون"/>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527" y="2959559"/>
            <a:ext cx="3178969" cy="177879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787496" y="3278350"/>
            <a:ext cx="4572000" cy="715581"/>
          </a:xfrm>
          <a:prstGeom prst="rect">
            <a:avLst/>
          </a:prstGeom>
        </p:spPr>
        <p:txBody>
          <a:bodyPr>
            <a:spAutoFit/>
          </a:bodyPr>
          <a:lstStyle/>
          <a:p>
            <a:pPr algn="r" rtl="1"/>
            <a:r>
              <a:rPr lang="fa-IR" sz="1350" b="1" dirty="0">
                <a:solidFill>
                  <a:srgbClr val="212529"/>
                </a:solidFill>
                <a:latin typeface="IRANSans"/>
              </a:rPr>
              <a:t>شکل (۶): برهمکنش فونون – الکترون، عامل تشکیل زوج‌های کوپر و راحتی حرکت الکترون‌ها در ساختار ابر‌رسانا هستند.</a:t>
            </a:r>
            <a:endParaRPr lang="en-US" sz="1350" dirty="0"/>
          </a:p>
        </p:txBody>
      </p:sp>
    </p:spTree>
    <p:extLst>
      <p:ext uri="{BB962C8B-B14F-4D97-AF65-F5344CB8AC3E}">
        <p14:creationId xmlns:p14="http://schemas.microsoft.com/office/powerpoint/2010/main" val="27795842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15344" y="568570"/>
            <a:ext cx="8152327" cy="1754326"/>
          </a:xfrm>
          <a:prstGeom prst="rect">
            <a:avLst/>
          </a:prstGeom>
        </p:spPr>
        <p:txBody>
          <a:bodyPr wrap="square">
            <a:spAutoFit/>
          </a:bodyPr>
          <a:lstStyle/>
          <a:p>
            <a:pPr algn="just" rtl="1"/>
            <a:r>
              <a:rPr lang="fa-IR" sz="1350">
                <a:solidFill>
                  <a:srgbClr val="212529"/>
                </a:solidFill>
                <a:latin typeface="IRANSans"/>
              </a:rPr>
              <a:t>در دماهای خیلی پایین (دمای بحرانی) نوسانات </a:t>
            </a:r>
            <a:r>
              <a:rPr lang="fa-IR" sz="1350" b="1">
                <a:solidFill>
                  <a:srgbClr val="2196F3"/>
                </a:solidFill>
                <a:latin typeface="IRANSans"/>
                <a:hlinkClick r:id="rId2"/>
              </a:rPr>
              <a:t>اتم‌ها</a:t>
            </a:r>
            <a:r>
              <a:rPr lang="fa-IR" sz="1350">
                <a:solidFill>
                  <a:srgbClr val="212529"/>
                </a:solidFill>
                <a:latin typeface="IRANSans"/>
              </a:rPr>
              <a:t> در ساختار کریستالی به حداقل مقدار خود می‌رسد. در نتیجه به الکترون‌ها انرژی داده نمی‌شود. از طرف دیگر الکترون‌ها در حالت برانگیخته نیستند که به ساختار انرژی دهند، در نتیجه الکترون‌ها بدون هیچ برهم‌کنش و تبادل انرژی با ساختار شبکه کریستالی، به راحتی حرکت می‌کنند.</a:t>
            </a:r>
          </a:p>
          <a:p>
            <a:pPr algn="just" rtl="1"/>
            <a:r>
              <a:rPr lang="fa-IR" sz="1350">
                <a:solidFill>
                  <a:srgbClr val="212529"/>
                </a:solidFill>
                <a:latin typeface="IRANSans"/>
              </a:rPr>
              <a:t>مطابق با رابطه </a:t>
            </a:r>
            <a:r>
              <a:rPr lang="en-US" sz="1350">
                <a:solidFill>
                  <a:srgbClr val="212529"/>
                </a:solidFill>
                <a:latin typeface="MJXc-TeX-math-I"/>
              </a:rPr>
              <a:t>i</a:t>
            </a:r>
            <a:r>
              <a:rPr lang="en-US" sz="1350">
                <a:solidFill>
                  <a:srgbClr val="212529"/>
                </a:solidFill>
                <a:latin typeface="MJXc-TeX-main-R"/>
              </a:rPr>
              <a:t>=</a:t>
            </a:r>
            <a:r>
              <a:rPr lang="en-US" sz="1350">
                <a:solidFill>
                  <a:srgbClr val="212529"/>
                </a:solidFill>
                <a:latin typeface="MJXc-TeX-math-I"/>
              </a:rPr>
              <a:t>qt</a:t>
            </a:r>
            <a:r>
              <a:rPr lang="en-US" sz="1350">
                <a:solidFill>
                  <a:srgbClr val="212529"/>
                </a:solidFill>
                <a:latin typeface="IRANSans"/>
              </a:rPr>
              <a:t>i=qt، </a:t>
            </a:r>
            <a:r>
              <a:rPr lang="fa-IR" sz="1350">
                <a:solidFill>
                  <a:srgbClr val="212529"/>
                </a:solidFill>
                <a:latin typeface="IRANSans"/>
              </a:rPr>
              <a:t>جریان چیزی جز عبور بارهای الکتریکی و در واقع جا‌به‌جایی الکترون‌ها نیست. وجود ناخالصی، نقص در شبکه یا ساختار و ارتعاشات شبکه، باعث پراکنده شدن الکترون و مانع از حرکت آن‌ها شده که ما از این پدیده به عنوان مقاومت الکتریکی یاد می‌کنیم. در دماهای خیلی پایین به دلیل کم شدن ارتعاشات و تشکیل زوج‌های کوپر، الکترون‌ها آزادی عمل بیشتری داشته و در نتیجه راحت‌تر منتقل می‌شوند.</a:t>
            </a:r>
            <a:endParaRPr lang="fa-IR" sz="1350" dirty="0">
              <a:solidFill>
                <a:srgbClr val="212529"/>
              </a:solidFill>
              <a:latin typeface="IRANSans"/>
            </a:endParaRPr>
          </a:p>
        </p:txBody>
      </p:sp>
      <p:sp>
        <p:nvSpPr>
          <p:cNvPr id="5" name="Rectangle 4"/>
          <p:cNvSpPr/>
          <p:nvPr/>
        </p:nvSpPr>
        <p:spPr>
          <a:xfrm>
            <a:off x="569891" y="2737282"/>
            <a:ext cx="8084711" cy="1131079"/>
          </a:xfrm>
          <a:prstGeom prst="rect">
            <a:avLst/>
          </a:prstGeom>
        </p:spPr>
        <p:txBody>
          <a:bodyPr wrap="square">
            <a:spAutoFit/>
          </a:bodyPr>
          <a:lstStyle/>
          <a:p>
            <a:pPr algn="just" rtl="1"/>
            <a:r>
              <a:rPr lang="fa-IR" sz="1350" b="1" dirty="0">
                <a:solidFill>
                  <a:srgbClr val="9C27B0"/>
                </a:solidFill>
                <a:latin typeface="IRANSans"/>
              </a:rPr>
              <a:t>مواد ابر رسانا</a:t>
            </a:r>
          </a:p>
          <a:p>
            <a:pPr algn="just" rtl="1"/>
            <a:r>
              <a:rPr lang="fa-IR" sz="1350" dirty="0">
                <a:solidFill>
                  <a:srgbClr val="212529"/>
                </a:solidFill>
                <a:latin typeface="IRANSans"/>
              </a:rPr>
              <a:t>همه مواد توانایی تبدیل شدن به یک ابر رسانا را ندارند. به جز جیوه، حدود 25 عنصر دیگر که بیشتر آن‌ها فلزات و شبه‌فلزات (نیمه‌هادی‌ها) هستند، در ترکیبات مختلف از خود خاصیت ابر رسانایی نشان می‌دهند. هر یک از این عناصر در دمای متفاوتی، موسوم به «دمای بحرانی» (</a:t>
            </a:r>
            <a:r>
              <a:rPr lang="en-US" sz="1350" dirty="0">
                <a:solidFill>
                  <a:srgbClr val="212529"/>
                </a:solidFill>
                <a:latin typeface="IRANSans"/>
              </a:rPr>
              <a:t>critical temperature – </a:t>
            </a:r>
            <a:r>
              <a:rPr lang="en-US" sz="1350" dirty="0" err="1">
                <a:solidFill>
                  <a:srgbClr val="212529"/>
                </a:solidFill>
                <a:latin typeface="MJXc-TeX-math-I"/>
              </a:rPr>
              <a:t>Tc</a:t>
            </a:r>
            <a:r>
              <a:rPr lang="en-US" sz="1350" dirty="0" err="1">
                <a:solidFill>
                  <a:srgbClr val="212529"/>
                </a:solidFill>
                <a:latin typeface="IRANSans"/>
              </a:rPr>
              <a:t>Tc</a:t>
            </a:r>
            <a:r>
              <a:rPr lang="en-US" sz="1350" dirty="0">
                <a:solidFill>
                  <a:srgbClr val="212529"/>
                </a:solidFill>
                <a:latin typeface="IRANSans"/>
              </a:rPr>
              <a:t>) </a:t>
            </a:r>
            <a:r>
              <a:rPr lang="fa-IR" sz="1350" dirty="0">
                <a:solidFill>
                  <a:srgbClr val="212529"/>
                </a:solidFill>
                <a:latin typeface="IRANSans"/>
              </a:rPr>
              <a:t>تبدیل به ابررسانا می‌شود.</a:t>
            </a:r>
          </a:p>
        </p:txBody>
      </p:sp>
      <p:sp>
        <p:nvSpPr>
          <p:cNvPr id="6" name="Rectangle 5"/>
          <p:cNvSpPr/>
          <p:nvPr/>
        </p:nvSpPr>
        <p:spPr>
          <a:xfrm>
            <a:off x="569891" y="3751494"/>
            <a:ext cx="8181303" cy="1131079"/>
          </a:xfrm>
          <a:prstGeom prst="rect">
            <a:avLst/>
          </a:prstGeom>
        </p:spPr>
        <p:txBody>
          <a:bodyPr wrap="square">
            <a:spAutoFit/>
          </a:bodyPr>
          <a:lstStyle/>
          <a:p>
            <a:pPr algn="r" rtl="1"/>
            <a:r>
              <a:rPr lang="fa-IR" sz="1350" dirty="0">
                <a:solidFill>
                  <a:srgbClr val="212529"/>
                </a:solidFill>
                <a:latin typeface="IRANSans"/>
              </a:rPr>
              <a:t>مشکل اساسی در این مورد این است که اکثراً تمامی این مواد در دمایی نزدیک به </a:t>
            </a:r>
            <a:r>
              <a:rPr lang="fa-IR" sz="1350" b="1" dirty="0">
                <a:solidFill>
                  <a:srgbClr val="2196F3"/>
                </a:solidFill>
                <a:latin typeface="IRANSans"/>
                <a:hlinkClick r:id="rId3"/>
              </a:rPr>
              <a:t>صفر مطلق</a:t>
            </a:r>
            <a:r>
              <a:rPr lang="fa-IR" sz="1350" dirty="0">
                <a:solidFill>
                  <a:srgbClr val="212529"/>
                </a:solidFill>
                <a:latin typeface="IRANSans"/>
              </a:rPr>
              <a:t> (</a:t>
            </a:r>
            <a:r>
              <a:rPr lang="fa-IR" sz="1350" dirty="0">
                <a:solidFill>
                  <a:srgbClr val="212529"/>
                </a:solidFill>
                <a:latin typeface="MJXc-TeX-main-R"/>
              </a:rPr>
              <a:t>−273.15∘</a:t>
            </a:r>
            <a:r>
              <a:rPr lang="en-US" sz="1350" dirty="0">
                <a:solidFill>
                  <a:srgbClr val="212529"/>
                </a:solidFill>
                <a:latin typeface="MJXc-TeX-math-I"/>
              </a:rPr>
              <a:t>C</a:t>
            </a:r>
            <a:r>
              <a:rPr lang="en-US" sz="1350" dirty="0">
                <a:solidFill>
                  <a:srgbClr val="212529"/>
                </a:solidFill>
                <a:latin typeface="IRANSans"/>
              </a:rPr>
              <a:t>−273.15∘C) </a:t>
            </a:r>
            <a:r>
              <a:rPr lang="fa-IR" sz="1350" dirty="0">
                <a:solidFill>
                  <a:srgbClr val="212529"/>
                </a:solidFill>
                <a:latin typeface="IRANSans"/>
              </a:rPr>
              <a:t>تبدیل به ابررسانا می‌شوند. در واقع هرچه سود از نبود مقاومت و نداشتن اتلاف انرژی در انتقال توان توسط ابررسانا ببرید، با صرف انرژی و رسیدن به دماهایی نزدیک صفر مطلق خنثی می‌شود! شاید دلیل همه‌گیر نشدن کاربردهای ابررساناها، علی‌رغم گذشت یک قرن از کشف آن‌ها همین مطلب باشد.</a:t>
            </a:r>
            <a:endParaRPr lang="en-US" sz="1350" dirty="0"/>
          </a:p>
        </p:txBody>
      </p:sp>
    </p:spTree>
    <p:extLst>
      <p:ext uri="{BB962C8B-B14F-4D97-AF65-F5344CB8AC3E}">
        <p14:creationId xmlns:p14="http://schemas.microsoft.com/office/powerpoint/2010/main" val="36115849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146" name="Picture 2" descr="دمای بحرانی ابر رسانا"/>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9980" y="560494"/>
            <a:ext cx="7224277" cy="41425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23484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0116" y="667383"/>
            <a:ext cx="8190964" cy="2377574"/>
          </a:xfrm>
          <a:prstGeom prst="rect">
            <a:avLst/>
          </a:prstGeom>
        </p:spPr>
        <p:txBody>
          <a:bodyPr wrap="square">
            <a:spAutoFit/>
          </a:bodyPr>
          <a:lstStyle/>
          <a:p>
            <a:pPr algn="just" rtl="1"/>
            <a:r>
              <a:rPr lang="fa-IR" sz="1350" b="1" dirty="0">
                <a:solidFill>
                  <a:srgbClr val="9C27B0"/>
                </a:solidFill>
                <a:latin typeface="IRANSans"/>
              </a:rPr>
              <a:t>ابر رساناهای دما بالا</a:t>
            </a:r>
          </a:p>
          <a:p>
            <a:pPr algn="just" rtl="1"/>
            <a:r>
              <a:rPr lang="fa-IR" sz="1350" dirty="0">
                <a:solidFill>
                  <a:srgbClr val="212529"/>
                </a:solidFill>
                <a:latin typeface="IRANSans"/>
              </a:rPr>
              <a:t>سال‌ها پس از کشف پدیده ابر رسانایی، دانشمندان بر این باور بودند که این امر فقط در دماهای خیلی پایین پدیدار می‌شود. اما در سال 1986 دو دانشمند به نام‌های «جورج بِدنورز» (</a:t>
            </a:r>
            <a:r>
              <a:rPr lang="en-US" sz="1350" dirty="0">
                <a:solidFill>
                  <a:srgbClr val="212529"/>
                </a:solidFill>
                <a:latin typeface="IRANSans"/>
              </a:rPr>
              <a:t>Georg Bednorz) </a:t>
            </a:r>
            <a:r>
              <a:rPr lang="fa-IR" sz="1350" dirty="0">
                <a:solidFill>
                  <a:srgbClr val="212529"/>
                </a:solidFill>
                <a:latin typeface="IRANSans"/>
              </a:rPr>
              <a:t>و «الکس مولر» (</a:t>
            </a:r>
            <a:r>
              <a:rPr lang="en-US" sz="1350" dirty="0">
                <a:solidFill>
                  <a:srgbClr val="212529"/>
                </a:solidFill>
                <a:latin typeface="IRANSans"/>
              </a:rPr>
              <a:t>Alex Müller) </a:t>
            </a:r>
            <a:r>
              <a:rPr lang="fa-IR" sz="1350" dirty="0">
                <a:solidFill>
                  <a:srgbClr val="212529"/>
                </a:solidFill>
                <a:latin typeface="IRANSans"/>
              </a:rPr>
              <a:t>که برای شرکت </a:t>
            </a:r>
            <a:r>
              <a:rPr lang="en-US" sz="1350" dirty="0">
                <a:solidFill>
                  <a:srgbClr val="212529"/>
                </a:solidFill>
                <a:latin typeface="IRANSans"/>
              </a:rPr>
              <a:t>IBM </a:t>
            </a:r>
            <a:r>
              <a:rPr lang="fa-IR" sz="1350" dirty="0">
                <a:solidFill>
                  <a:srgbClr val="212529"/>
                </a:solidFill>
                <a:latin typeface="IRANSans"/>
              </a:rPr>
              <a:t>کار می‌کردند، یک سرامیک (ماده‌ای شامل اکسیژن و مس) کشف کردند که می‌توانست در دمای بالاتری، در حدود </a:t>
            </a:r>
            <a:r>
              <a:rPr lang="fa-IR" sz="1350" dirty="0">
                <a:solidFill>
                  <a:srgbClr val="212529"/>
                </a:solidFill>
                <a:latin typeface="MJXc-TeX-main-R"/>
              </a:rPr>
              <a:t>−238∘</a:t>
            </a:r>
            <a:r>
              <a:rPr lang="en-US" sz="1350" dirty="0">
                <a:solidFill>
                  <a:srgbClr val="212529"/>
                </a:solidFill>
                <a:latin typeface="MJXc-TeX-math-I"/>
              </a:rPr>
              <a:t>C</a:t>
            </a:r>
            <a:r>
              <a:rPr lang="en-US" sz="1350" dirty="0">
                <a:solidFill>
                  <a:srgbClr val="212529"/>
                </a:solidFill>
                <a:latin typeface="IRANSans"/>
              </a:rPr>
              <a:t>−238∘C </a:t>
            </a:r>
            <a:r>
              <a:rPr lang="fa-IR" sz="1350" dirty="0">
                <a:solidFill>
                  <a:srgbClr val="212529"/>
                </a:solidFill>
                <a:latin typeface="IRANSans"/>
              </a:rPr>
              <a:t>از خود خاصیت ابر رسانایی نشان دهد.</a:t>
            </a:r>
          </a:p>
          <a:p>
            <a:pPr algn="just" rtl="1"/>
            <a:r>
              <a:rPr lang="fa-IR" sz="1350" dirty="0">
                <a:solidFill>
                  <a:srgbClr val="212529"/>
                </a:solidFill>
                <a:latin typeface="IRANSans"/>
              </a:rPr>
              <a:t>این کشف دانشمندان را ترغیب به جست‌وجو و ساخت ترکیباتی کرد که در دماهای بالاتری از خود خاصیت ابر‌ رسانایی نشان دهند. به طور مثال ترکیبی اکسید شده از جیوه، تالیوم، باریوم، کلسیوم و مس (</a:t>
            </a:r>
            <a:r>
              <a:rPr lang="en-US" sz="1350" dirty="0">
                <a:solidFill>
                  <a:srgbClr val="212529"/>
                </a:solidFill>
                <a:latin typeface="MJXc-TeX-math-I"/>
              </a:rPr>
              <a:t>Hg</a:t>
            </a:r>
            <a:r>
              <a:rPr lang="en-US" sz="1350" dirty="0">
                <a:solidFill>
                  <a:srgbClr val="212529"/>
                </a:solidFill>
                <a:latin typeface="MJXc-TeX-main-R"/>
              </a:rPr>
              <a:t>12</a:t>
            </a:r>
            <a:r>
              <a:rPr lang="en-US" sz="1350" dirty="0">
                <a:solidFill>
                  <a:srgbClr val="212529"/>
                </a:solidFill>
                <a:latin typeface="MJXc-TeX-math-I"/>
              </a:rPr>
              <a:t>Tl</a:t>
            </a:r>
            <a:r>
              <a:rPr lang="en-US" sz="1350" dirty="0">
                <a:solidFill>
                  <a:srgbClr val="212529"/>
                </a:solidFill>
                <a:latin typeface="MJXc-TeX-main-R"/>
              </a:rPr>
              <a:t>3</a:t>
            </a:r>
            <a:r>
              <a:rPr lang="en-US" sz="1350" dirty="0">
                <a:solidFill>
                  <a:srgbClr val="212529"/>
                </a:solidFill>
                <a:latin typeface="MJXc-TeX-math-I"/>
              </a:rPr>
              <a:t>Ba</a:t>
            </a:r>
            <a:r>
              <a:rPr lang="en-US" sz="1350" dirty="0">
                <a:solidFill>
                  <a:srgbClr val="212529"/>
                </a:solidFill>
                <a:latin typeface="MJXc-TeX-main-R"/>
              </a:rPr>
              <a:t>30</a:t>
            </a:r>
            <a:r>
              <a:rPr lang="en-US" sz="1350" dirty="0">
                <a:solidFill>
                  <a:srgbClr val="212529"/>
                </a:solidFill>
                <a:latin typeface="MJXc-TeX-math-I"/>
              </a:rPr>
              <a:t>Ca</a:t>
            </a:r>
            <a:r>
              <a:rPr lang="en-US" sz="1350" dirty="0">
                <a:solidFill>
                  <a:srgbClr val="212529"/>
                </a:solidFill>
                <a:latin typeface="MJXc-TeX-main-R"/>
              </a:rPr>
              <a:t>30</a:t>
            </a:r>
            <a:r>
              <a:rPr lang="en-US" sz="1350" dirty="0">
                <a:solidFill>
                  <a:srgbClr val="212529"/>
                </a:solidFill>
                <a:latin typeface="MJXc-TeX-math-I"/>
              </a:rPr>
              <a:t>Cu</a:t>
            </a:r>
            <a:r>
              <a:rPr lang="en-US" sz="1350" dirty="0">
                <a:solidFill>
                  <a:srgbClr val="212529"/>
                </a:solidFill>
                <a:latin typeface="MJXc-TeX-main-R"/>
              </a:rPr>
              <a:t>45</a:t>
            </a:r>
            <a:r>
              <a:rPr lang="en-US" sz="1350" dirty="0">
                <a:solidFill>
                  <a:srgbClr val="212529"/>
                </a:solidFill>
                <a:latin typeface="MJXc-TeX-math-I"/>
              </a:rPr>
              <a:t>O</a:t>
            </a:r>
            <a:r>
              <a:rPr lang="en-US" sz="1350" dirty="0">
                <a:solidFill>
                  <a:srgbClr val="212529"/>
                </a:solidFill>
                <a:latin typeface="MJXc-TeX-main-R"/>
              </a:rPr>
              <a:t>125</a:t>
            </a:r>
            <a:r>
              <a:rPr lang="en-US" sz="1350" dirty="0">
                <a:solidFill>
                  <a:srgbClr val="212529"/>
                </a:solidFill>
                <a:latin typeface="IRANSans"/>
              </a:rPr>
              <a:t>Hg12Tl3Ba30Ca30Cu45O125) </a:t>
            </a:r>
            <a:r>
              <a:rPr lang="fa-IR" sz="1350" dirty="0">
                <a:solidFill>
                  <a:srgbClr val="212529"/>
                </a:solidFill>
                <a:latin typeface="IRANSans"/>
              </a:rPr>
              <a:t>که در سال 1996 توسط دانشمندان کره‌ای کشف شد در دمای </a:t>
            </a:r>
            <a:r>
              <a:rPr lang="fa-IR" sz="1350" dirty="0">
                <a:solidFill>
                  <a:srgbClr val="212529"/>
                </a:solidFill>
                <a:latin typeface="MJXc-TeX-main-R"/>
              </a:rPr>
              <a:t>−135∘</a:t>
            </a:r>
            <a:r>
              <a:rPr lang="en-US" sz="1350" dirty="0">
                <a:solidFill>
                  <a:srgbClr val="212529"/>
                </a:solidFill>
                <a:latin typeface="MJXc-TeX-math-I"/>
              </a:rPr>
              <a:t>C</a:t>
            </a:r>
            <a:r>
              <a:rPr lang="en-US" sz="1350" dirty="0">
                <a:solidFill>
                  <a:srgbClr val="212529"/>
                </a:solidFill>
                <a:latin typeface="IRANSans"/>
              </a:rPr>
              <a:t>−135∘C </a:t>
            </a:r>
            <a:r>
              <a:rPr lang="fa-IR" sz="1350" dirty="0">
                <a:solidFill>
                  <a:srgbClr val="212529"/>
                </a:solidFill>
                <a:latin typeface="IRANSans"/>
              </a:rPr>
              <a:t>از خود خواص ابر رسانایی نشان می‌دهد.</a:t>
            </a:r>
          </a:p>
          <a:p>
            <a:r>
              <a:rPr lang="fa-IR" sz="1350" dirty="0"/>
              <a:t/>
            </a:r>
            <a:br>
              <a:rPr lang="fa-IR" sz="1350" dirty="0"/>
            </a:br>
            <a:endParaRPr lang="en-US" sz="1350" dirty="0"/>
          </a:p>
        </p:txBody>
      </p:sp>
      <p:sp>
        <p:nvSpPr>
          <p:cNvPr id="5" name="Rectangle 4"/>
          <p:cNvSpPr/>
          <p:nvPr/>
        </p:nvSpPr>
        <p:spPr>
          <a:xfrm>
            <a:off x="280116" y="2712903"/>
            <a:ext cx="8297214" cy="1546577"/>
          </a:xfrm>
          <a:prstGeom prst="rect">
            <a:avLst/>
          </a:prstGeom>
        </p:spPr>
        <p:txBody>
          <a:bodyPr wrap="square">
            <a:spAutoFit/>
          </a:bodyPr>
          <a:lstStyle/>
          <a:p>
            <a:pPr algn="r" rtl="1"/>
            <a:r>
              <a:rPr lang="fa-IR" sz="1350" dirty="0">
                <a:solidFill>
                  <a:srgbClr val="212529"/>
                </a:solidFill>
                <a:latin typeface="IRANSans"/>
              </a:rPr>
              <a:t>کشف «ابررساناهای دما بالا» (</a:t>
            </a:r>
            <a:r>
              <a:rPr lang="en-US" sz="1350" dirty="0">
                <a:solidFill>
                  <a:srgbClr val="212529"/>
                </a:solidFill>
                <a:latin typeface="IRANSans"/>
              </a:rPr>
              <a:t>High Temperature Superconductors – HTS) </a:t>
            </a:r>
            <a:r>
              <a:rPr lang="fa-IR" sz="1350" dirty="0">
                <a:solidFill>
                  <a:srgbClr val="212529"/>
                </a:solidFill>
                <a:latin typeface="IRANSans"/>
              </a:rPr>
              <a:t>انگیزه استفاده از ابر رسانا‌ها در صنعت و تکنولوژی به دلیل صرفه اقتصادی را دو چندان کرد. همان‌طور که پیش‌تر بیان شد، ابر رساناهای معمولی در دمایی نزدیک به صفر کلوین (مطلق) از خود خاصیت ابررسانایی نشان می‌دهند. رسیدن به این دما یا حتی نزدیکی آن صرف انرژی و هزینه‌ زیادی در بر دارد. به طور مثال برای سرد کردن آن‌ها به هلیوم مایع که بسیار گران قیمت است نیاز داریم. اما با کشف مواد ابررسانای دما بالا که در دمایی بین </a:t>
            </a:r>
            <a:r>
              <a:rPr lang="fa-IR" sz="1350" dirty="0">
                <a:solidFill>
                  <a:srgbClr val="212529"/>
                </a:solidFill>
                <a:latin typeface="MJXc-TeX-main-R"/>
              </a:rPr>
              <a:t>−100∘</a:t>
            </a:r>
            <a:r>
              <a:rPr lang="en-US" sz="1350" dirty="0">
                <a:solidFill>
                  <a:srgbClr val="212529"/>
                </a:solidFill>
                <a:latin typeface="MJXc-TeX-math-I"/>
              </a:rPr>
              <a:t>C</a:t>
            </a:r>
            <a:r>
              <a:rPr lang="en-US" sz="1350" dirty="0">
                <a:solidFill>
                  <a:srgbClr val="212529"/>
                </a:solidFill>
                <a:latin typeface="IRANSans"/>
              </a:rPr>
              <a:t>−100∘C </a:t>
            </a:r>
            <a:r>
              <a:rPr lang="fa-IR" sz="1350" dirty="0">
                <a:solidFill>
                  <a:srgbClr val="212529"/>
                </a:solidFill>
                <a:latin typeface="IRANSans"/>
              </a:rPr>
              <a:t>تا </a:t>
            </a:r>
            <a:r>
              <a:rPr lang="fa-IR" sz="1350" dirty="0">
                <a:solidFill>
                  <a:srgbClr val="212529"/>
                </a:solidFill>
                <a:latin typeface="MJXc-TeX-main-R"/>
              </a:rPr>
              <a:t>−200∘</a:t>
            </a:r>
            <a:r>
              <a:rPr lang="en-US" sz="1350" dirty="0">
                <a:solidFill>
                  <a:srgbClr val="212529"/>
                </a:solidFill>
                <a:latin typeface="MJXc-TeX-math-I"/>
              </a:rPr>
              <a:t>C</a:t>
            </a:r>
            <a:r>
              <a:rPr lang="en-US" sz="1350" dirty="0">
                <a:solidFill>
                  <a:srgbClr val="212529"/>
                </a:solidFill>
                <a:latin typeface="IRANSans"/>
              </a:rPr>
              <a:t>−200∘C </a:t>
            </a:r>
            <a:r>
              <a:rPr lang="fa-IR" sz="1350" dirty="0">
                <a:solidFill>
                  <a:srgbClr val="212529"/>
                </a:solidFill>
                <a:latin typeface="IRANSans"/>
              </a:rPr>
              <a:t>از خود خاصیت ابررسانایی نشان می‌دهند، می‌توان از نیتروژن مایع که ده برابر قیمت ارزان‌تری نسبت به هلیوم مایع دارد، برای سرد کردن آن‌ها استفاده کرد.</a:t>
            </a:r>
            <a:endParaRPr lang="en-US" sz="1350" dirty="0"/>
          </a:p>
        </p:txBody>
      </p:sp>
    </p:spTree>
    <p:extLst>
      <p:ext uri="{BB962C8B-B14F-4D97-AF65-F5344CB8AC3E}">
        <p14:creationId xmlns:p14="http://schemas.microsoft.com/office/powerpoint/2010/main" val="261049083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Austin</Template>
  <TotalTime>1086</TotalTime>
  <Words>3514</Words>
  <Application>Microsoft Office PowerPoint</Application>
  <PresentationFormat>On-screen Show (16:9)</PresentationFormat>
  <Paragraphs>457</Paragraphs>
  <Slides>54</Slides>
  <Notes>5</Notes>
  <HiddenSlides>0</HiddenSlides>
  <MMClips>0</MMClips>
  <ScaleCrop>false</ScaleCrop>
  <HeadingPairs>
    <vt:vector size="6" baseType="variant">
      <vt:variant>
        <vt:lpstr>Fonts Used</vt:lpstr>
      </vt:variant>
      <vt:variant>
        <vt:i4>17</vt:i4>
      </vt:variant>
      <vt:variant>
        <vt:lpstr>Theme</vt:lpstr>
      </vt:variant>
      <vt:variant>
        <vt:i4>1</vt:i4>
      </vt:variant>
      <vt:variant>
        <vt:lpstr>Slide Titles</vt:lpstr>
      </vt:variant>
      <vt:variant>
        <vt:i4>54</vt:i4>
      </vt:variant>
    </vt:vector>
  </HeadingPairs>
  <TitlesOfParts>
    <vt:vector size="72" baseType="lpstr">
      <vt:lpstr>ZapfDingbats BT</vt:lpstr>
      <vt:lpstr>Wingdings</vt:lpstr>
      <vt:lpstr>MJXc-TeX-math-I</vt:lpstr>
      <vt:lpstr>Wingdings 2</vt:lpstr>
      <vt:lpstr>MJXc-TeX-main-R</vt:lpstr>
      <vt:lpstr>IRANSans</vt:lpstr>
      <vt:lpstr>Arial</vt:lpstr>
      <vt:lpstr>A Roze</vt:lpstr>
      <vt:lpstr>Tahoma</vt:lpstr>
      <vt:lpstr>B Nazanin</vt:lpstr>
      <vt:lpstr>Cambria Math</vt:lpstr>
      <vt:lpstr>A Hayat</vt:lpstr>
      <vt:lpstr>Calibri</vt:lpstr>
      <vt:lpstr>Yu Gothic UI</vt:lpstr>
      <vt:lpstr>Century Gothic</vt:lpstr>
      <vt:lpstr>B Traffic</vt:lpstr>
      <vt:lpstr>B Zar</vt:lpstr>
      <vt:lpstr>Austin</vt:lpstr>
      <vt:lpstr>فصل دوم :  جامدات یونی</vt:lpstr>
      <vt:lpstr>خواص جامدات یونی </vt:lpstr>
      <vt:lpstr>PowerPoint Presentation</vt:lpstr>
      <vt:lpstr>PowerPoint Presentation</vt:lpstr>
      <vt:lpstr>PowerPoint Presentation</vt:lpstr>
      <vt:lpstr>PowerPoint Presentation</vt:lpstr>
      <vt:lpstr>PowerPoint Presentation</vt:lpstr>
      <vt:lpstr>انواع شبکه ها</vt:lpstr>
      <vt:lpstr>PowerPoint Presentation</vt:lpstr>
      <vt:lpstr>PowerPoint Presentation</vt:lpstr>
      <vt:lpstr>PowerPoint Presentation</vt:lpstr>
      <vt:lpstr>PowerPoint Presentation</vt:lpstr>
      <vt:lpstr>انواه جامدات یونی:</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ساختار 〖cdcl〗_2 </vt:lpstr>
      <vt:lpstr>اکسیدهای مختلط فلزی:</vt:lpstr>
      <vt:lpstr>PowerPoint Presentation</vt:lpstr>
      <vt:lpstr>PowerPoint Presentation</vt:lpstr>
      <vt:lpstr>قوانین فاجانز:</vt:lpstr>
      <vt:lpstr>محاسبه انرژی شبکه:</vt:lpstr>
      <vt:lpstr>PowerPoint Presentation</vt:lpstr>
      <vt:lpstr>PowerPoint Presentation</vt:lpstr>
      <vt:lpstr>انواع نقض های بلوری</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چند نکته مهم:</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Mohammad Hossein</dc:creator>
  <cp:lastModifiedBy>chemstry</cp:lastModifiedBy>
  <cp:revision>209</cp:revision>
  <dcterms:created xsi:type="dcterms:W3CDTF">2006-08-16T00:00:00Z</dcterms:created>
  <dcterms:modified xsi:type="dcterms:W3CDTF">2019-11-03T07:54:03Z</dcterms:modified>
</cp:coreProperties>
</file>