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58" r:id="rId23"/>
    <p:sldId id="278" r:id="rId24"/>
    <p:sldId id="288" r:id="rId25"/>
    <p:sldId id="287" r:id="rId26"/>
    <p:sldId id="286" r:id="rId27"/>
    <p:sldId id="285" r:id="rId28"/>
    <p:sldId id="284" r:id="rId29"/>
    <p:sldId id="283" r:id="rId30"/>
    <p:sldId id="282" r:id="rId31"/>
    <p:sldId id="281" r:id="rId32"/>
    <p:sldId id="280" r:id="rId33"/>
    <p:sldId id="279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00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7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5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8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40486B-CF22-4830-81E7-82AFAEA87B4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98D0DC-9532-4674-AC8F-3C116E9A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754" y="1012874"/>
            <a:ext cx="9945858" cy="5078437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نام خدا</a:t>
            </a: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جريان سيال؛ مفاهيم و معادلات اصلي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0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خطوط هم پتانسیل- ایزوپتانسیل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ذرات سیال هنگام حرکت در امتداد خطوط جریان انرژی خود را از دست میدهند.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 نقاط هم پتانسیل موجود بر روی خطوط جریان را به هم وصل کنیم خطوط ایزوپتانسیل پدید می آید.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خطوط هم پتانسیل و جریان همواره عمود بر هم هستند.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24" y="3145008"/>
            <a:ext cx="67913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شبکه جریان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از ترسیم خطوط جریان و خطوط هم پتانسیل یک شبکه پدید می آید که به نام شبکه جریان نامیده میشود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49" y="1961637"/>
            <a:ext cx="65436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روابط اساسي مكانيك سيالات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براي حل مسايل مكانيك سيالات به چند قانون اساسي احتياج اسـت كـه </a:t>
            </a:r>
            <a:r>
              <a:rPr lang="fa-IR" dirty="0" smtClean="0">
                <a:cs typeface="B Nazanin" panose="00000400000000000000" pitchFamily="2" charset="-78"/>
              </a:rPr>
              <a:t>بدون </a:t>
            </a:r>
            <a:r>
              <a:rPr lang="fa-IR" dirty="0">
                <a:cs typeface="B Nazanin" panose="00000400000000000000" pitchFamily="2" charset="-78"/>
              </a:rPr>
              <a:t>در </a:t>
            </a:r>
            <a:r>
              <a:rPr lang="fa-IR" dirty="0" smtClean="0">
                <a:cs typeface="B Nazanin" panose="00000400000000000000" pitchFamily="2" charset="-78"/>
              </a:rPr>
              <a:t>نظـر گرفتن </a:t>
            </a:r>
            <a:r>
              <a:rPr lang="fa-IR" dirty="0">
                <a:cs typeface="B Nazanin" panose="00000400000000000000" pitchFamily="2" charset="-78"/>
              </a:rPr>
              <a:t>ماهيت جريان، تمامي جريانها از روابط زير پيروي ميكنند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قانون </a:t>
            </a:r>
            <a:r>
              <a:rPr lang="fa-IR" dirty="0">
                <a:cs typeface="B Nazanin" panose="00000400000000000000" pitchFamily="2" charset="-78"/>
              </a:rPr>
              <a:t>بقاي </a:t>
            </a:r>
            <a:r>
              <a:rPr lang="fa-IR" dirty="0" smtClean="0">
                <a:cs typeface="B Nazanin" panose="00000400000000000000" pitchFamily="2" charset="-78"/>
              </a:rPr>
              <a:t>جرم(معادلة پيوستگي)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قانون </a:t>
            </a:r>
            <a:r>
              <a:rPr lang="fa-IR" dirty="0">
                <a:cs typeface="B Nazanin" panose="00000400000000000000" pitchFamily="2" charset="-78"/>
              </a:rPr>
              <a:t>دوم </a:t>
            </a:r>
            <a:r>
              <a:rPr lang="fa-IR" dirty="0" smtClean="0">
                <a:cs typeface="B Nazanin" panose="00000400000000000000" pitchFamily="2" charset="-78"/>
              </a:rPr>
              <a:t>نيوتن(معادلة </a:t>
            </a:r>
            <a:r>
              <a:rPr lang="fa-IR" dirty="0">
                <a:cs typeface="B Nazanin" panose="00000400000000000000" pitchFamily="2" charset="-78"/>
              </a:rPr>
              <a:t>اندازة حركت يا </a:t>
            </a:r>
            <a:r>
              <a:rPr lang="fa-IR" dirty="0" smtClean="0">
                <a:cs typeface="B Nazanin" panose="00000400000000000000" pitchFamily="2" charset="-78"/>
              </a:rPr>
              <a:t>مومنتوم)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معادلة انرژي(قانون </a:t>
            </a:r>
            <a:r>
              <a:rPr lang="fa-IR" dirty="0">
                <a:cs typeface="B Nazanin" panose="00000400000000000000" pitchFamily="2" charset="-78"/>
              </a:rPr>
              <a:t>اول </a:t>
            </a:r>
            <a:r>
              <a:rPr lang="fa-IR" dirty="0" smtClean="0">
                <a:cs typeface="B Nazanin" panose="00000400000000000000" pitchFamily="2" charset="-78"/>
              </a:rPr>
              <a:t>ترموديناميك)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68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روشهاي اساسي تحليل جريان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حل مسايل مربوط به جريان، سه روش اساسي وجود دارد كه اهميت يكساني </a:t>
            </a:r>
            <a:r>
              <a:rPr lang="fa-IR" dirty="0" smtClean="0">
                <a:cs typeface="B Nazanin" panose="00000400000000000000" pitchFamily="2" charset="-78"/>
              </a:rPr>
              <a:t>دارند كه </a:t>
            </a:r>
            <a:r>
              <a:rPr lang="fa-IR" dirty="0">
                <a:cs typeface="B Nazanin" panose="00000400000000000000" pitchFamily="2" charset="-78"/>
              </a:rPr>
              <a:t>عبارتند از تحليل انتگرالي، تحليل ديفرانسيلي و مطالعـة آزمايشـگاهي </a:t>
            </a:r>
            <a:r>
              <a:rPr lang="fa-IR" dirty="0" smtClean="0">
                <a:cs typeface="B Nazanin" panose="00000400000000000000" pitchFamily="2" charset="-78"/>
              </a:rPr>
              <a:t>(تجربـي</a:t>
            </a:r>
            <a:r>
              <a:rPr lang="fa-IR" dirty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يـا تحليل </a:t>
            </a:r>
            <a:r>
              <a:rPr lang="fa-IR" dirty="0">
                <a:cs typeface="B Nazanin" panose="00000400000000000000" pitchFamily="2" charset="-78"/>
              </a:rPr>
              <a:t>ابعادي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اولين </a:t>
            </a:r>
            <a:r>
              <a:rPr lang="fa-IR" dirty="0">
                <a:cs typeface="B Nazanin" panose="00000400000000000000" pitchFamily="2" charset="-78"/>
              </a:rPr>
              <a:t>قدم در حل يك مسئله تعريف سيستمي براي آن است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تعريف </a:t>
            </a:r>
            <a:r>
              <a:rPr lang="fa-IR" dirty="0">
                <a:cs typeface="B Nazanin" panose="00000400000000000000" pitchFamily="2" charset="-78"/>
              </a:rPr>
              <a:t>سيسـتم </a:t>
            </a:r>
            <a:r>
              <a:rPr lang="fa-IR" dirty="0" smtClean="0">
                <a:cs typeface="B Nazanin" panose="00000400000000000000" pitchFamily="2" charset="-78"/>
              </a:rPr>
              <a:t>يـا حجم </a:t>
            </a:r>
            <a:r>
              <a:rPr lang="fa-IR" dirty="0">
                <a:cs typeface="B Nazanin" panose="00000400000000000000" pitchFamily="2" charset="-78"/>
              </a:rPr>
              <a:t>كنترل در هر مسئله كه در آن قوانين اساسي استفاده مـيشـوند، اهميـت </a:t>
            </a:r>
            <a:r>
              <a:rPr lang="fa-IR" dirty="0" smtClean="0">
                <a:cs typeface="B Nazanin" panose="00000400000000000000" pitchFamily="2" charset="-78"/>
              </a:rPr>
              <a:t>خاصـي دارد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49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روش سيستم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(جرم مشخص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سيستم عبارت است از يك مقدار ثابـت ومشخصـي از جـرم كـه توسـط مرزهـايش </a:t>
            </a:r>
            <a:r>
              <a:rPr lang="fa-IR" dirty="0" smtClean="0">
                <a:cs typeface="B Nazanin" panose="00000400000000000000" pitchFamily="2" charset="-78"/>
              </a:rPr>
              <a:t>از محيط </a:t>
            </a:r>
            <a:r>
              <a:rPr lang="fa-IR" dirty="0">
                <a:cs typeface="B Nazanin" panose="00000400000000000000" pitchFamily="2" charset="-78"/>
              </a:rPr>
              <a:t>اطراف جدا </a:t>
            </a:r>
            <a:r>
              <a:rPr lang="fa-IR" dirty="0" smtClean="0">
                <a:cs typeface="B Nazanin" panose="00000400000000000000" pitchFamily="2" charset="-78"/>
              </a:rPr>
              <a:t>ميشود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مواد خارج از سيستم را محيط گويند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مرزهاي سيستم </a:t>
            </a:r>
            <a:r>
              <a:rPr lang="fa-IR" dirty="0" smtClean="0">
                <a:cs typeface="B Nazanin" panose="00000400000000000000" pitchFamily="2" charset="-78"/>
              </a:rPr>
              <a:t>ممكن است </a:t>
            </a:r>
            <a:r>
              <a:rPr lang="fa-IR" dirty="0">
                <a:cs typeface="B Nazanin" panose="00000400000000000000" pitchFamily="2" charset="-78"/>
              </a:rPr>
              <a:t>ثابت يا متحرك باشند ولـي در هـر حـال جرمـي از آن عبـور </a:t>
            </a:r>
            <a:r>
              <a:rPr lang="fa-IR" dirty="0" smtClean="0">
                <a:cs typeface="B Nazanin" panose="00000400000000000000" pitchFamily="2" charset="-78"/>
              </a:rPr>
              <a:t>نمـيكنـد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بخار موجود در داخل يك سيلندر را كه بوسيله پيستوني مسدود است، </a:t>
            </a:r>
            <a:r>
              <a:rPr lang="fa-IR" dirty="0" smtClean="0">
                <a:cs typeface="B Nazanin" panose="00000400000000000000" pitchFamily="2" charset="-78"/>
              </a:rPr>
              <a:t>مـيتـوان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به عنوان </a:t>
            </a:r>
            <a:r>
              <a:rPr lang="fa-IR" dirty="0">
                <a:cs typeface="B Nazanin" panose="00000400000000000000" pitchFamily="2" charset="-78"/>
              </a:rPr>
              <a:t>يك سيستم در نظر گرفت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اين مورد ممكن است با تغييـر </a:t>
            </a:r>
            <a:r>
              <a:rPr lang="fa-IR" dirty="0" smtClean="0">
                <a:cs typeface="B Nazanin" panose="00000400000000000000" pitchFamily="2" charset="-78"/>
              </a:rPr>
              <a:t>دمـا، حجم </a:t>
            </a:r>
            <a:r>
              <a:rPr lang="fa-IR" dirty="0">
                <a:cs typeface="B Nazanin" panose="00000400000000000000" pitchFamily="2" charset="-78"/>
              </a:rPr>
              <a:t>بخار تغيير كند و پيستون تغيير مكان دهد، ولي جرم بخارآن همـواره ثابـت </a:t>
            </a:r>
            <a:r>
              <a:rPr lang="fa-IR" dirty="0" smtClean="0">
                <a:cs typeface="B Nazanin" panose="00000400000000000000" pitchFamily="2" charset="-78"/>
              </a:rPr>
              <a:t>بـاقي خواهد </a:t>
            </a:r>
            <a:r>
              <a:rPr lang="fa-IR" dirty="0">
                <a:cs typeface="B Nazanin" panose="00000400000000000000" pitchFamily="2" charset="-78"/>
              </a:rPr>
              <a:t>ماند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630563"/>
            <a:ext cx="5676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حجم </a:t>
            </a:r>
            <a:r>
              <a:rPr lang="fa-IR" b="1" dirty="0" smtClean="0">
                <a:cs typeface="B Nazanin" panose="00000400000000000000" pitchFamily="2" charset="-78"/>
              </a:rPr>
              <a:t>كنترل (حجم مشخص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حجم كنترل </a:t>
            </a:r>
            <a:r>
              <a:rPr lang="fa-IR" dirty="0" smtClean="0">
                <a:cs typeface="B Nazanin" panose="00000400000000000000" pitchFamily="2" charset="-78"/>
              </a:rPr>
              <a:t>ناحيه اي </a:t>
            </a:r>
            <a:r>
              <a:rPr lang="fa-IR" dirty="0">
                <a:cs typeface="B Nazanin" panose="00000400000000000000" pitchFamily="2" charset="-78"/>
              </a:rPr>
              <a:t>از فضاي بررسي سيال است كه داراي حجم ثابت است ولي </a:t>
            </a:r>
            <a:r>
              <a:rPr lang="fa-IR" dirty="0" smtClean="0">
                <a:cs typeface="B Nazanin" panose="00000400000000000000" pitchFamily="2" charset="-78"/>
              </a:rPr>
              <a:t>جرم سيال </a:t>
            </a:r>
            <a:r>
              <a:rPr lang="fa-IR" dirty="0">
                <a:cs typeface="B Nazanin" panose="00000400000000000000" pitchFamily="2" charset="-78"/>
              </a:rPr>
              <a:t>ممكن است ثابت يا متغير </a:t>
            </a:r>
            <a:r>
              <a:rPr lang="fa-IR" dirty="0" smtClean="0">
                <a:cs typeface="B Nazanin" panose="00000400000000000000" pitchFamily="2" charset="-78"/>
              </a:rPr>
              <a:t>باشد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عبارت ديگر جرم وجنس مادة داخل </a:t>
            </a:r>
            <a:r>
              <a:rPr lang="fa-IR" dirty="0" smtClean="0">
                <a:cs typeface="B Nazanin" panose="00000400000000000000" pitchFamily="2" charset="-78"/>
              </a:rPr>
              <a:t>حجم كنترل </a:t>
            </a:r>
            <a:r>
              <a:rPr lang="fa-IR" dirty="0">
                <a:cs typeface="B Nazanin" panose="00000400000000000000" pitchFamily="2" charset="-78"/>
              </a:rPr>
              <a:t>ممكن است درطي زمان تغيير كند ولي شكل حجـم كنتـرل هميشـه ثابـت </a:t>
            </a:r>
            <a:r>
              <a:rPr lang="fa-IR" dirty="0" smtClean="0">
                <a:cs typeface="B Nazanin" panose="00000400000000000000" pitchFamily="2" charset="-78"/>
              </a:rPr>
              <a:t>بـاقي ميماند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حجم </a:t>
            </a:r>
            <a:r>
              <a:rPr lang="fa-IR" dirty="0">
                <a:cs typeface="B Nazanin" panose="00000400000000000000" pitchFamily="2" charset="-78"/>
              </a:rPr>
              <a:t>كنترل انتخابي است ولي آن را معمولاً به مرزهاي صلب منطبق </a:t>
            </a:r>
            <a:r>
              <a:rPr lang="fa-IR" dirty="0" smtClean="0">
                <a:cs typeface="B Nazanin" panose="00000400000000000000" pitchFamily="2" charset="-78"/>
              </a:rPr>
              <a:t>ميگيرند. مرزهاي </a:t>
            </a:r>
            <a:r>
              <a:rPr lang="fa-IR" dirty="0">
                <a:cs typeface="B Nazanin" panose="00000400000000000000" pitchFamily="2" charset="-78"/>
              </a:rPr>
              <a:t>حجم كنترل را سطح كنترل </a:t>
            </a:r>
            <a:r>
              <a:rPr lang="en-US" dirty="0" smtClean="0">
                <a:cs typeface="B Nazanin" panose="00000400000000000000" pitchFamily="2" charset="-78"/>
              </a:rPr>
              <a:t>C</a:t>
            </a:r>
            <a:r>
              <a:rPr lang="en-US" dirty="0">
                <a:cs typeface="B Nazanin" panose="00000400000000000000" pitchFamily="2" charset="-78"/>
              </a:rPr>
              <a:t>. </a:t>
            </a: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 گويند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مكانيك سيالات كه با تعـداد بيشـماري از ذرات سـيال </a:t>
            </a:r>
            <a:r>
              <a:rPr lang="fa-IR" dirty="0" smtClean="0">
                <a:cs typeface="B Nazanin" panose="00000400000000000000" pitchFamily="2" charset="-78"/>
              </a:rPr>
              <a:t>مواجـه هستيم</a:t>
            </a:r>
            <a:r>
              <a:rPr lang="fa-IR" dirty="0">
                <a:cs typeface="B Nazanin" panose="00000400000000000000" pitchFamily="2" charset="-78"/>
              </a:rPr>
              <a:t>، روش حجم كنترل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cap="none" dirty="0" smtClean="0">
                <a:cs typeface="B Nazanin" panose="00000400000000000000" pitchFamily="2" charset="-78"/>
              </a:rPr>
              <a:t>Control Volume</a:t>
            </a:r>
            <a:r>
              <a:rPr lang="fa-IR" dirty="0" smtClean="0">
                <a:cs typeface="B Nazanin" panose="00000400000000000000" pitchFamily="2" charset="-78"/>
              </a:rPr>
              <a:t>) ترجيح </a:t>
            </a:r>
            <a:r>
              <a:rPr lang="fa-IR" dirty="0">
                <a:cs typeface="B Nazanin" panose="00000400000000000000" pitchFamily="2" charset="-78"/>
              </a:rPr>
              <a:t>داده ميشود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8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معادلة انتقال رينولدز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براي آنكه صورت حجم كنترلي قوانين اصلي را از روي صورت سيستمي آنها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دسـت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آوريم</a:t>
            </a:r>
            <a:r>
              <a:rPr lang="fa-IR" dirty="0">
                <a:cs typeface="B Nazanin" panose="00000400000000000000" pitchFamily="2" charset="-78"/>
              </a:rPr>
              <a:t>، از معادله انتقال رينولدز استفاده خواهيم كرد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خاصيتي </a:t>
            </a:r>
            <a:r>
              <a:rPr lang="fa-IR" dirty="0">
                <a:cs typeface="B Nazanin" panose="00000400000000000000" pitchFamily="2" charset="-78"/>
              </a:rPr>
              <a:t>از سيال مانند جرم، انرژي يا مومنتم </a:t>
            </a:r>
            <a:r>
              <a:rPr lang="fa-IR" dirty="0" smtClean="0">
                <a:cs typeface="B Nazanin" panose="00000400000000000000" pitchFamily="2" charset="-78"/>
              </a:rPr>
              <a:t>(اندازة حركت) </a:t>
            </a:r>
            <a:r>
              <a:rPr lang="fa-IR" dirty="0">
                <a:cs typeface="B Nazanin" panose="00000400000000000000" pitchFamily="2" charset="-78"/>
              </a:rPr>
              <a:t>را در نظر ميگيريم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مقدار </a:t>
            </a:r>
            <a:r>
              <a:rPr lang="fa-IR" dirty="0">
                <a:cs typeface="B Nazanin" panose="00000400000000000000" pitchFamily="2" charset="-78"/>
              </a:rPr>
              <a:t>اين خاصيت در داخل سيستم در لحظة </a:t>
            </a:r>
            <a:r>
              <a:rPr lang="en-US" i="1" cap="none" dirty="0" smtClean="0">
                <a:cs typeface="B Nazanin" panose="00000400000000000000" pitchFamily="2" charset="-78"/>
              </a:rPr>
              <a:t>t</a:t>
            </a:r>
            <a:r>
              <a:rPr lang="fa-IR" dirty="0" smtClean="0">
                <a:cs typeface="B Nazanin" panose="00000400000000000000" pitchFamily="2" charset="-78"/>
              </a:rPr>
              <a:t>را </a:t>
            </a:r>
            <a:r>
              <a:rPr lang="fa-IR" dirty="0">
                <a:cs typeface="B Nazanin" panose="00000400000000000000" pitchFamily="2" charset="-78"/>
              </a:rPr>
              <a:t>با </a:t>
            </a:r>
            <a:r>
              <a:rPr lang="en-US" i="1" dirty="0">
                <a:cs typeface="B Nazanin" panose="00000400000000000000" pitchFamily="2" charset="-78"/>
              </a:rPr>
              <a:t>N</a:t>
            </a:r>
            <a:r>
              <a:rPr lang="fa-IR" dirty="0">
                <a:cs typeface="B Nazanin" panose="00000400000000000000" pitchFamily="2" charset="-78"/>
              </a:rPr>
              <a:t>نشان مـيدهـيم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مقـدار ايـن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خاصيت </a:t>
            </a:r>
            <a:r>
              <a:rPr lang="fa-IR" dirty="0">
                <a:cs typeface="B Nazanin" panose="00000400000000000000" pitchFamily="2" charset="-78"/>
              </a:rPr>
              <a:t>بر واحد جرم سيال را نيز با </a:t>
            </a:r>
            <a:r>
              <a:rPr lang="el-GR" cap="none" dirty="0" smtClean="0">
                <a:cs typeface="B Nazanin" panose="00000400000000000000" pitchFamily="2" charset="-78"/>
              </a:rPr>
              <a:t>η</a:t>
            </a:r>
            <a:r>
              <a:rPr lang="fa-IR" dirty="0" smtClean="0">
                <a:cs typeface="B Nazanin" panose="00000400000000000000" pitchFamily="2" charset="-78"/>
              </a:rPr>
              <a:t>نشان </a:t>
            </a:r>
            <a:r>
              <a:rPr lang="fa-IR" dirty="0">
                <a:cs typeface="B Nazanin" panose="00000400000000000000" pitchFamily="2" charset="-78"/>
              </a:rPr>
              <a:t>ميدهيم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حال </a:t>
            </a:r>
            <a:r>
              <a:rPr lang="fa-IR" dirty="0">
                <a:cs typeface="B Nazanin" panose="00000400000000000000" pitchFamily="2" charset="-78"/>
              </a:rPr>
              <a:t>فرض ميكنيم كـه در لحظة </a:t>
            </a:r>
            <a:r>
              <a:rPr lang="fa-IR" cap="none" dirty="0" smtClean="0">
                <a:cs typeface="B Nazanin" panose="00000400000000000000" pitchFamily="2" charset="-78"/>
              </a:rPr>
              <a:t>، </a:t>
            </a:r>
            <a:r>
              <a:rPr lang="en-US" i="1" cap="none" dirty="0" smtClean="0">
                <a:cs typeface="B Nazanin" panose="00000400000000000000" pitchFamily="2" charset="-78"/>
              </a:rPr>
              <a:t>t</a:t>
            </a:r>
            <a:r>
              <a:rPr lang="fa-IR" dirty="0" smtClean="0">
                <a:cs typeface="B Nazanin" panose="00000400000000000000" pitchFamily="2" charset="-78"/>
              </a:rPr>
              <a:t>سيستم </a:t>
            </a: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جرم مشخص) </a:t>
            </a:r>
            <a:r>
              <a:rPr lang="fa-IR" dirty="0">
                <a:cs typeface="B Nazanin" panose="00000400000000000000" pitchFamily="2" charset="-78"/>
              </a:rPr>
              <a:t>در داخل حجـم كنتـرل </a:t>
            </a:r>
            <a:r>
              <a:rPr lang="fa-IR" dirty="0" smtClean="0">
                <a:cs typeface="B Nazanin" panose="00000400000000000000" pitchFamily="2" charset="-78"/>
              </a:rPr>
              <a:t>( </a:t>
            </a:r>
            <a:r>
              <a:rPr lang="en-US" i="1" dirty="0" smtClean="0">
                <a:cs typeface="B Nazanin" panose="00000400000000000000" pitchFamily="2" charset="-78"/>
              </a:rPr>
              <a:t>CV</a:t>
            </a:r>
            <a:r>
              <a:rPr lang="fa-IR" i="1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حجـم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مشخص</a:t>
            </a:r>
            <a:r>
              <a:rPr lang="fa-IR" dirty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قرار دارد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بديهي است كه در لحظة </a:t>
            </a:r>
            <a:r>
              <a:rPr lang="en-US" i="1" cap="none" dirty="0" smtClean="0">
                <a:cs typeface="B Nazanin" panose="00000400000000000000" pitchFamily="2" charset="-78"/>
              </a:rPr>
              <a:t>t </a:t>
            </a:r>
            <a:r>
              <a:rPr lang="en-US" cap="none" dirty="0" smtClean="0">
                <a:cs typeface="B Nazanin" panose="00000400000000000000" pitchFamily="2" charset="-78"/>
              </a:rPr>
              <a:t>+</a:t>
            </a:r>
            <a:r>
              <a:rPr lang="el-GR" cap="none" dirty="0" smtClean="0">
                <a:cs typeface="B Nazanin" panose="00000400000000000000" pitchFamily="2" charset="-78"/>
              </a:rPr>
              <a:t>δ </a:t>
            </a:r>
            <a:r>
              <a:rPr lang="en-US" i="1" cap="none" dirty="0" smtClean="0">
                <a:cs typeface="B Nazanin" panose="00000400000000000000" pitchFamily="2" charset="-78"/>
              </a:rPr>
              <a:t>t</a:t>
            </a:r>
            <a:r>
              <a:rPr lang="fa-IR" dirty="0" smtClean="0">
                <a:cs typeface="B Nazanin" panose="00000400000000000000" pitchFamily="2" charset="-78"/>
              </a:rPr>
              <a:t>ديگـر </a:t>
            </a:r>
            <a:r>
              <a:rPr lang="fa-IR" dirty="0">
                <a:cs typeface="B Nazanin" panose="00000400000000000000" pitchFamily="2" charset="-78"/>
              </a:rPr>
              <a:t>سيسـتم بـر حجـم </a:t>
            </a:r>
            <a:r>
              <a:rPr lang="fa-IR" dirty="0" smtClean="0">
                <a:cs typeface="B Nazanin" panose="00000400000000000000" pitchFamily="2" charset="-78"/>
              </a:rPr>
              <a:t>كنتـرل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منطبق </a:t>
            </a:r>
            <a:r>
              <a:rPr lang="fa-IR" dirty="0">
                <a:cs typeface="B Nazanin" panose="00000400000000000000" pitchFamily="2" charset="-78"/>
              </a:rPr>
              <a:t>نيست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87" y="1879868"/>
            <a:ext cx="67056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معادله رینولدز بیان میکند که نرخ افزایش </a:t>
            </a:r>
            <a:r>
              <a:rPr lang="en-US" dirty="0" smtClean="0">
                <a:cs typeface="B Nazanin" panose="00000400000000000000" pitchFamily="2" charset="-78"/>
              </a:rPr>
              <a:t>n</a:t>
            </a:r>
            <a:r>
              <a:rPr lang="fa-IR" dirty="0" smtClean="0">
                <a:cs typeface="B Nazanin" panose="00000400000000000000" pitchFamily="2" charset="-78"/>
              </a:rPr>
              <a:t> در سیستم برابر است با نرخ افزایش </a:t>
            </a:r>
            <a:r>
              <a:rPr lang="en-US" dirty="0" smtClean="0">
                <a:cs typeface="B Nazanin" panose="00000400000000000000" pitchFamily="2" charset="-78"/>
              </a:rPr>
              <a:t>n</a:t>
            </a:r>
            <a:r>
              <a:rPr lang="fa-IR" dirty="0" smtClean="0">
                <a:cs typeface="B Nazanin" panose="00000400000000000000" pitchFamily="2" charset="-78"/>
              </a:rPr>
              <a:t> در داخل حجم کنترل بعلاوه نرخ خالص خروجی </a:t>
            </a:r>
            <a:r>
              <a:rPr lang="en-US" dirty="0" smtClean="0">
                <a:cs typeface="B Nazanin" panose="00000400000000000000" pitchFamily="2" charset="-78"/>
              </a:rPr>
              <a:t>n</a:t>
            </a:r>
            <a:r>
              <a:rPr lang="fa-IR" dirty="0" smtClean="0">
                <a:cs typeface="B Nazanin" panose="00000400000000000000" pitchFamily="2" charset="-78"/>
              </a:rPr>
              <a:t> از سطح کنترل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روش سیستم که حرکت ذرات سیال را دنبال میکند، تحلیل لاگرانژی و روش حجم کنترل را تحلیل اویلر مینامند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12" y="1709151"/>
            <a:ext cx="46291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معادلات پیوستگی، انرژی و مومنتم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معادله پیوستگی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اصـل بقاي </a:t>
            </a:r>
            <a:r>
              <a:rPr lang="fa-IR" dirty="0">
                <a:cs typeface="B Nazanin" panose="00000400000000000000" pitchFamily="2" charset="-78"/>
              </a:rPr>
              <a:t>جرم)معادله پيوستگي( بيان ميكند كه جرم يك سيستم در طي زمان تغيير نمي </a:t>
            </a:r>
            <a:r>
              <a:rPr lang="fa-IR" dirty="0" smtClean="0">
                <a:cs typeface="B Nazanin" panose="00000400000000000000" pitchFamily="2" charset="-78"/>
              </a:rPr>
              <a:t>كند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اصل بقاي جرم براي سيستم </a:t>
            </a:r>
            <a:r>
              <a:rPr lang="fa-IR" dirty="0" smtClean="0">
                <a:cs typeface="B Nazanin" panose="00000400000000000000" pitchFamily="2" charset="-78"/>
              </a:rPr>
              <a:t>به صورت </a:t>
            </a:r>
            <a:r>
              <a:rPr lang="en-US" cap="none" dirty="0" err="1" smtClean="0">
                <a:cs typeface="B Nazanin" panose="00000400000000000000" pitchFamily="2" charset="-78"/>
              </a:rPr>
              <a:t>dm</a:t>
            </a:r>
            <a:r>
              <a:rPr lang="en-US" cap="none" dirty="0" smtClean="0">
                <a:cs typeface="B Nazanin" panose="00000400000000000000" pitchFamily="2" charset="-78"/>
              </a:rPr>
              <a:t>/</a:t>
            </a:r>
            <a:r>
              <a:rPr lang="en-US" cap="none" dirty="0" err="1" smtClean="0">
                <a:cs typeface="B Nazanin" panose="00000400000000000000" pitchFamily="2" charset="-78"/>
              </a:rPr>
              <a:t>dt</a:t>
            </a:r>
            <a:r>
              <a:rPr lang="en-US" cap="none" dirty="0" smtClean="0">
                <a:cs typeface="B Nazanin" panose="00000400000000000000" pitchFamily="2" charset="-78"/>
              </a:rPr>
              <a:t>=0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بيان ميشود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حال در معادله انتقـال رينولـدز بـه جـاي ،</a:t>
            </a:r>
            <a:r>
              <a:rPr lang="en-US" dirty="0">
                <a:cs typeface="B Nazanin" panose="00000400000000000000" pitchFamily="2" charset="-78"/>
              </a:rPr>
              <a:t>N</a:t>
            </a:r>
            <a:r>
              <a:rPr lang="fa-IR" dirty="0" smtClean="0">
                <a:cs typeface="B Nazanin" panose="00000400000000000000" pitchFamily="2" charset="-78"/>
              </a:rPr>
              <a:t>جـرم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سيستم </a:t>
            </a:r>
            <a:r>
              <a:rPr lang="fa-IR" dirty="0">
                <a:cs typeface="B Nazanin" panose="00000400000000000000" pitchFamily="2" charset="-78"/>
              </a:rPr>
              <a:t>يعني </a:t>
            </a:r>
            <a:r>
              <a:rPr lang="en-US" cap="none" dirty="0" smtClean="0">
                <a:cs typeface="B Nazanin" panose="00000400000000000000" pitchFamily="2" charset="-78"/>
              </a:rPr>
              <a:t>m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را </a:t>
            </a:r>
            <a:r>
              <a:rPr lang="fa-IR" dirty="0">
                <a:cs typeface="B Nazanin" panose="00000400000000000000" pitchFamily="2" charset="-78"/>
              </a:rPr>
              <a:t>قرار ميدهيم.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بديهي است در اين حالت </a:t>
            </a:r>
            <a:r>
              <a:rPr lang="el-GR" cap="none" dirty="0" smtClean="0">
                <a:cs typeface="B Nazanin" panose="00000400000000000000" pitchFamily="2" charset="-78"/>
              </a:rPr>
              <a:t>η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جرم </a:t>
            </a:r>
            <a:r>
              <a:rPr lang="fa-IR" dirty="0">
                <a:cs typeface="B Nazanin" panose="00000400000000000000" pitchFamily="2" charset="-78"/>
              </a:rPr>
              <a:t>واحد جرم يعنـي </a:t>
            </a:r>
            <a:r>
              <a:rPr lang="fa-IR" dirty="0" smtClean="0">
                <a:cs typeface="B Nazanin" panose="00000400000000000000" pitchFamily="2" charset="-78"/>
              </a:rPr>
              <a:t>1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خواهد </a:t>
            </a:r>
            <a:r>
              <a:rPr lang="fa-IR" dirty="0">
                <a:cs typeface="B Nazanin" panose="00000400000000000000" pitchFamily="2" charset="-78"/>
              </a:rPr>
              <a:t>شد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معادله </a:t>
            </a:r>
            <a:r>
              <a:rPr lang="fa-IR" dirty="0" smtClean="0">
                <a:cs typeface="B Nazanin" panose="00000400000000000000" pitchFamily="2" charset="-78"/>
              </a:rPr>
              <a:t>پيوستگي </a:t>
            </a:r>
            <a:r>
              <a:rPr lang="fa-IR" dirty="0">
                <a:cs typeface="B Nazanin" panose="00000400000000000000" pitchFamily="2" charset="-78"/>
              </a:rPr>
              <a:t>بيان ميكند كه نرخ افزايش جـرم </a:t>
            </a:r>
            <a:r>
              <a:rPr lang="fa-IR" dirty="0" smtClean="0">
                <a:cs typeface="B Nazanin" panose="00000400000000000000" pitchFamily="2" charset="-78"/>
              </a:rPr>
              <a:t>داخـل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حجم </a:t>
            </a:r>
            <a:r>
              <a:rPr lang="fa-IR" dirty="0">
                <a:cs typeface="B Nazanin" panose="00000400000000000000" pitchFamily="2" charset="-78"/>
              </a:rPr>
              <a:t>كنترل بعلاوه نرخ خالص خروجي جرم از حجم كنترل صفر است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99" y="4570314"/>
            <a:ext cx="3838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دبي جريان </a:t>
            </a:r>
            <a:r>
              <a:rPr lang="en-US" b="1" dirty="0" smtClean="0">
                <a:cs typeface="B Nazanin" panose="00000400000000000000" pitchFamily="2" charset="-78"/>
              </a:rPr>
              <a:t>)</a:t>
            </a:r>
            <a:r>
              <a:rPr lang="fa-IR" b="1" dirty="0" smtClean="0">
                <a:cs typeface="B Nazanin" panose="00000400000000000000" pitchFamily="2" charset="-78"/>
              </a:rPr>
              <a:t>نرخ </a:t>
            </a:r>
            <a:r>
              <a:rPr lang="fa-IR" b="1" dirty="0">
                <a:cs typeface="B Nazanin" panose="00000400000000000000" pitchFamily="2" charset="-78"/>
              </a:rPr>
              <a:t>آبدهي يا شدت </a:t>
            </a:r>
            <a:r>
              <a:rPr lang="fa-IR" b="1" dirty="0" smtClean="0">
                <a:cs typeface="B Nazanin" panose="00000400000000000000" pitchFamily="2" charset="-78"/>
              </a:rPr>
              <a:t>جريان</a:t>
            </a:r>
            <a:r>
              <a:rPr lang="en-US" b="1" dirty="0" smtClean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جريان دائمي در يك لولة جريان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مطابق </a:t>
            </a:r>
            <a:r>
              <a:rPr lang="fa-IR" dirty="0" smtClean="0">
                <a:cs typeface="B Nazanin" panose="00000400000000000000" pitchFamily="2" charset="-78"/>
              </a:rPr>
              <a:t>شكل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قسـمتي از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يك </a:t>
            </a:r>
            <a:r>
              <a:rPr lang="fa-IR" dirty="0">
                <a:cs typeface="B Nazanin" panose="00000400000000000000" pitchFamily="2" charset="-78"/>
              </a:rPr>
              <a:t>لولة جريان را بهعنوان حجم كنترل در نظر ميگيريم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سـطح كنتـرل از سـه </a:t>
            </a:r>
            <a:r>
              <a:rPr lang="fa-IR" dirty="0" smtClean="0">
                <a:cs typeface="B Nazanin" panose="00000400000000000000" pitchFamily="2" charset="-78"/>
              </a:rPr>
              <a:t>بخـش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تشـكيل </a:t>
            </a:r>
            <a:r>
              <a:rPr lang="fa-IR" dirty="0">
                <a:cs typeface="B Nazanin" panose="00000400000000000000" pitchFamily="2" charset="-78"/>
              </a:rPr>
              <a:t>شـده اسـت؛ديوارة لولـه جريـان، سـطح1در مقطـع ورودي </a:t>
            </a:r>
            <a:r>
              <a:rPr lang="fa-IR" dirty="0" smtClean="0">
                <a:cs typeface="B Nazanin" panose="00000400000000000000" pitchFamily="2" charset="-78"/>
              </a:rPr>
              <a:t>وسـطح2درمقطـع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خروجي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24" y="3192852"/>
            <a:ext cx="48101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جريـان سيال </a:t>
            </a:r>
            <a:r>
              <a:rPr lang="fa-IR" dirty="0">
                <a:cs typeface="B Nazanin" panose="00000400000000000000" pitchFamily="2" charset="-78"/>
              </a:rPr>
              <a:t>ذاتاً پيچيده است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قوانين </a:t>
            </a:r>
            <a:r>
              <a:rPr lang="fa-IR" dirty="0">
                <a:cs typeface="B Nazanin" panose="00000400000000000000" pitchFamily="2" charset="-78"/>
              </a:rPr>
              <a:t>اصلي مبين حركت سـيالات </a:t>
            </a:r>
            <a:r>
              <a:rPr lang="fa-IR" dirty="0" smtClean="0">
                <a:cs typeface="B Nazanin" panose="00000400000000000000" pitchFamily="2" charset="-78"/>
              </a:rPr>
              <a:t>(ديناميـك سيالات) </a:t>
            </a:r>
            <a:r>
              <a:rPr lang="fa-IR" dirty="0">
                <a:cs typeface="B Nazanin" panose="00000400000000000000" pitchFamily="2" charset="-78"/>
              </a:rPr>
              <a:t>را </a:t>
            </a:r>
            <a:r>
              <a:rPr lang="fa-IR" dirty="0" smtClean="0">
                <a:cs typeface="B Nazanin" panose="00000400000000000000" pitchFamily="2" charset="-78"/>
              </a:rPr>
              <a:t>بـه راحتي </a:t>
            </a:r>
            <a:r>
              <a:rPr lang="fa-IR" dirty="0">
                <a:cs typeface="B Nazanin" panose="00000400000000000000" pitchFamily="2" charset="-78"/>
              </a:rPr>
              <a:t>نميتوان </a:t>
            </a:r>
            <a:r>
              <a:rPr lang="fa-IR" dirty="0" smtClean="0">
                <a:cs typeface="B Nazanin" panose="00000400000000000000" pitchFamily="2" charset="-78"/>
              </a:rPr>
              <a:t>به صورت </a:t>
            </a:r>
            <a:r>
              <a:rPr lang="fa-IR" dirty="0">
                <a:cs typeface="B Nazanin" panose="00000400000000000000" pitchFamily="2" charset="-78"/>
              </a:rPr>
              <a:t>فرمولهاي رياضي بيان كرد و مورد استفاده قرار داد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ازاينرو بنا </a:t>
            </a:r>
            <a:r>
              <a:rPr lang="fa-IR" dirty="0">
                <a:cs typeface="B Nazanin" panose="00000400000000000000" pitchFamily="2" charset="-78"/>
              </a:rPr>
              <a:t>گزير بايد به آزمايش روي آورد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این بخش، </a:t>
            </a:r>
            <a:r>
              <a:rPr lang="fa-IR" dirty="0">
                <a:cs typeface="B Nazanin" panose="00000400000000000000" pitchFamily="2" charset="-78"/>
              </a:rPr>
              <a:t>ابتدا تعاريف و مفاهيم موردنياز براي تجزيه و تحليل حركت </a:t>
            </a:r>
            <a:r>
              <a:rPr lang="fa-IR" dirty="0" smtClean="0">
                <a:cs typeface="B Nazanin" panose="00000400000000000000" pitchFamily="2" charset="-78"/>
              </a:rPr>
              <a:t>سيال در </a:t>
            </a:r>
            <a:r>
              <a:rPr lang="fa-IR" dirty="0">
                <a:cs typeface="B Nazanin" panose="00000400000000000000" pitchFamily="2" charset="-78"/>
              </a:rPr>
              <a:t>وضعيتهاي مختلف بيان ميشود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سپس </a:t>
            </a:r>
            <a:r>
              <a:rPr lang="fa-IR" dirty="0">
                <a:cs typeface="B Nazanin" panose="00000400000000000000" pitchFamily="2" charset="-78"/>
              </a:rPr>
              <a:t>معادلات اصـلي حـاكم بـر جريـان </a:t>
            </a:r>
            <a:r>
              <a:rPr lang="fa-IR" dirty="0" smtClean="0">
                <a:cs typeface="B Nazanin" panose="00000400000000000000" pitchFamily="2" charset="-78"/>
              </a:rPr>
              <a:t>سـيال مطرح </a:t>
            </a:r>
            <a:r>
              <a:rPr lang="fa-IR" dirty="0">
                <a:cs typeface="B Nazanin" panose="00000400000000000000" pitchFamily="2" charset="-78"/>
              </a:rPr>
              <a:t>ميگردد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چون جريا ن دائمي است، اولين جمله معادله </a:t>
            </a:r>
            <a:r>
              <a:rPr lang="fa-IR" dirty="0" smtClean="0">
                <a:cs typeface="B Nazanin" panose="00000400000000000000" pitchFamily="2" charset="-78"/>
              </a:rPr>
              <a:t>صفر </a:t>
            </a:r>
            <a:r>
              <a:rPr lang="fa-IR" dirty="0">
                <a:cs typeface="B Nazanin" panose="00000400000000000000" pitchFamily="2" charset="-78"/>
              </a:rPr>
              <a:t>است. بنابراين داريم</a:t>
            </a:r>
            <a:r>
              <a:rPr lang="fa-IR" dirty="0" smtClean="0">
                <a:cs typeface="B Nazanin" panose="00000400000000000000" pitchFamily="2" charset="-78"/>
              </a:rPr>
              <a:t>: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∫</a:t>
            </a:r>
            <a:r>
              <a:rPr lang="en-US" i="1" cap="none" dirty="0" err="1" smtClean="0">
                <a:cs typeface="B Nazanin" panose="00000400000000000000" pitchFamily="2" charset="-78"/>
              </a:rPr>
              <a:t>cs</a:t>
            </a:r>
            <a:r>
              <a:rPr lang="en-US" i="1" cap="none" dirty="0" smtClean="0">
                <a:cs typeface="B Nazanin" panose="00000400000000000000" pitchFamily="2" charset="-78"/>
              </a:rPr>
              <a:t> </a:t>
            </a:r>
            <a:r>
              <a:rPr lang="el-GR" cap="none" dirty="0" smtClean="0">
                <a:cs typeface="B Nazanin" panose="00000400000000000000" pitchFamily="2" charset="-78"/>
              </a:rPr>
              <a:t>ρ</a:t>
            </a:r>
            <a:r>
              <a:rPr lang="en-US" i="1" cap="none" dirty="0" err="1" smtClean="0">
                <a:cs typeface="B Nazanin" panose="00000400000000000000" pitchFamily="2" charset="-78"/>
              </a:rPr>
              <a:t>v</a:t>
            </a:r>
            <a:r>
              <a:rPr lang="en-US" cap="none" dirty="0" err="1" smtClean="0">
                <a:cs typeface="B Nazanin" panose="00000400000000000000" pitchFamily="2" charset="-78"/>
              </a:rPr>
              <a:t>.</a:t>
            </a:r>
            <a:r>
              <a:rPr lang="en-US" i="1" cap="none" dirty="0" err="1" smtClean="0">
                <a:cs typeface="B Nazanin" panose="00000400000000000000" pitchFamily="2" charset="-78"/>
              </a:rPr>
              <a:t>dA</a:t>
            </a:r>
            <a:r>
              <a:rPr lang="en-US" i="1" cap="none" dirty="0" smtClean="0">
                <a:cs typeface="B Nazanin" panose="00000400000000000000" pitchFamily="2" charset="-78"/>
              </a:rPr>
              <a:t> </a:t>
            </a:r>
            <a:r>
              <a:rPr lang="en-US" cap="none" dirty="0" smtClean="0">
                <a:cs typeface="B Nazanin" panose="00000400000000000000" pitchFamily="2" charset="-78"/>
              </a:rPr>
              <a:t>= 0</a:t>
            </a:r>
          </a:p>
          <a:p>
            <a:pPr marL="0" indent="0" algn="ctr" rtl="1">
              <a:buNone/>
            </a:pPr>
            <a:endParaRPr lang="en-US" cap="none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معادلة فوق بيان ميكند كه دبي جرمي خـالص خروجـي از سـطح كنتـرل </a:t>
            </a:r>
            <a:r>
              <a:rPr lang="fa-IR" dirty="0" smtClean="0">
                <a:cs typeface="B Nazanin" panose="00000400000000000000" pitchFamily="2" charset="-78"/>
              </a:rPr>
              <a:t>صـفر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است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cap="none" dirty="0" smtClean="0">
                <a:cs typeface="B Nazanin" panose="00000400000000000000" pitchFamily="2" charset="-78"/>
              </a:rPr>
              <a:t>دبي جرمي خالص خروجي از مقطع 1برابـر ، </a:t>
            </a:r>
            <a:r>
              <a:rPr lang="el-GR" cap="none" dirty="0" smtClean="0">
                <a:cs typeface="B Nazanin" panose="00000400000000000000" pitchFamily="2" charset="-78"/>
              </a:rPr>
              <a:t>ρ1</a:t>
            </a:r>
            <a:r>
              <a:rPr lang="en-US" i="1" cap="none" dirty="0" smtClean="0">
                <a:cs typeface="B Nazanin" panose="00000400000000000000" pitchFamily="2" charset="-78"/>
              </a:rPr>
              <a:t>v</a:t>
            </a:r>
            <a:r>
              <a:rPr lang="en-US" cap="none" dirty="0" smtClean="0">
                <a:cs typeface="B Nazanin" panose="00000400000000000000" pitchFamily="2" charset="-78"/>
              </a:rPr>
              <a:t>1.</a:t>
            </a:r>
            <a:r>
              <a:rPr lang="en-US" i="1" cap="none" dirty="0" smtClean="0">
                <a:cs typeface="B Nazanin" panose="00000400000000000000" pitchFamily="2" charset="-78"/>
              </a:rPr>
              <a:t>dA</a:t>
            </a:r>
            <a:r>
              <a:rPr lang="en-US" cap="none" dirty="0" smtClean="0">
                <a:cs typeface="B Nazanin" panose="00000400000000000000" pitchFamily="2" charset="-78"/>
              </a:rPr>
              <a:t>1 = -</a:t>
            </a:r>
            <a:r>
              <a:rPr lang="el-GR" cap="none" dirty="0" smtClean="0">
                <a:cs typeface="B Nazanin" panose="00000400000000000000" pitchFamily="2" charset="-78"/>
              </a:rPr>
              <a:t>ρ1</a:t>
            </a:r>
            <a:r>
              <a:rPr lang="en-US" i="1" cap="none" dirty="0" smtClean="0">
                <a:cs typeface="B Nazanin" panose="00000400000000000000" pitchFamily="2" charset="-78"/>
              </a:rPr>
              <a:t>v</a:t>
            </a:r>
            <a:r>
              <a:rPr lang="en-US" cap="none" dirty="0" smtClean="0">
                <a:cs typeface="B Nazanin" panose="00000400000000000000" pitchFamily="2" charset="-78"/>
              </a:rPr>
              <a:t>1.</a:t>
            </a:r>
            <a:r>
              <a:rPr lang="en-US" i="1" cap="none" dirty="0" smtClean="0">
                <a:cs typeface="B Nazanin" panose="00000400000000000000" pitchFamily="2" charset="-78"/>
              </a:rPr>
              <a:t>dA</a:t>
            </a:r>
            <a:r>
              <a:rPr lang="en-US" cap="none" dirty="0" smtClean="0">
                <a:cs typeface="B Nazanin" panose="00000400000000000000" pitchFamily="2" charset="-78"/>
              </a:rPr>
              <a:t>1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cap="none" dirty="0" smtClean="0">
                <a:cs typeface="B Nazanin" panose="00000400000000000000" pitchFamily="2" charset="-78"/>
              </a:rPr>
              <a:t>از مقطـع2 برابر با </a:t>
            </a:r>
            <a:r>
              <a:rPr lang="el-GR" cap="none" dirty="0" smtClean="0">
                <a:cs typeface="B Nazanin" panose="00000400000000000000" pitchFamily="2" charset="-78"/>
              </a:rPr>
              <a:t>ρ</a:t>
            </a:r>
            <a:r>
              <a:rPr lang="en-US" cap="none" dirty="0" smtClean="0">
                <a:cs typeface="B Nazanin" panose="00000400000000000000" pitchFamily="2" charset="-78"/>
              </a:rPr>
              <a:t>2</a:t>
            </a:r>
            <a:r>
              <a:rPr lang="en-US" i="1" cap="none" dirty="0" smtClean="0">
                <a:cs typeface="B Nazanin" panose="00000400000000000000" pitchFamily="2" charset="-78"/>
              </a:rPr>
              <a:t>v</a:t>
            </a:r>
            <a:r>
              <a:rPr lang="en-US" cap="none" dirty="0" smtClean="0">
                <a:cs typeface="B Nazanin" panose="00000400000000000000" pitchFamily="2" charset="-78"/>
              </a:rPr>
              <a:t>2.</a:t>
            </a:r>
            <a:r>
              <a:rPr lang="en-US" i="1" cap="none" dirty="0" smtClean="0">
                <a:cs typeface="B Nazanin" panose="00000400000000000000" pitchFamily="2" charset="-78"/>
              </a:rPr>
              <a:t>dA</a:t>
            </a:r>
            <a:r>
              <a:rPr lang="en-US" cap="none" dirty="0" smtClean="0">
                <a:cs typeface="B Nazanin" panose="00000400000000000000" pitchFamily="2" charset="-78"/>
              </a:rPr>
              <a:t>2 </a:t>
            </a:r>
            <a:r>
              <a:rPr lang="en-US" cap="none" dirty="0">
                <a:cs typeface="B Nazanin" panose="00000400000000000000" pitchFamily="2" charset="-78"/>
              </a:rPr>
              <a:t>= -</a:t>
            </a:r>
            <a:r>
              <a:rPr lang="el-GR" cap="none" dirty="0" smtClean="0">
                <a:cs typeface="B Nazanin" panose="00000400000000000000" pitchFamily="2" charset="-78"/>
              </a:rPr>
              <a:t>ρ</a:t>
            </a:r>
            <a:r>
              <a:rPr lang="en-US" cap="none" dirty="0" smtClean="0">
                <a:cs typeface="B Nazanin" panose="00000400000000000000" pitchFamily="2" charset="-78"/>
              </a:rPr>
              <a:t>2</a:t>
            </a:r>
            <a:r>
              <a:rPr lang="en-US" i="1" cap="none" dirty="0" smtClean="0">
                <a:cs typeface="B Nazanin" panose="00000400000000000000" pitchFamily="2" charset="-78"/>
              </a:rPr>
              <a:t>v</a:t>
            </a:r>
            <a:r>
              <a:rPr lang="en-US" cap="none" dirty="0" smtClean="0">
                <a:cs typeface="B Nazanin" panose="00000400000000000000" pitchFamily="2" charset="-78"/>
              </a:rPr>
              <a:t>2.</a:t>
            </a:r>
            <a:r>
              <a:rPr lang="en-US" i="1" cap="none" dirty="0" smtClean="0">
                <a:cs typeface="B Nazanin" panose="00000400000000000000" pitchFamily="2" charset="-78"/>
              </a:rPr>
              <a:t>dA</a:t>
            </a:r>
            <a:r>
              <a:rPr lang="en-US" cap="none" dirty="0" smtClean="0">
                <a:cs typeface="B Nazanin" panose="00000400000000000000" pitchFamily="2" charset="-78"/>
              </a:rPr>
              <a:t>2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واز مقطع ديوارة لولة جريان صفراسـت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لـذا بـراي </a:t>
            </a:r>
            <a:r>
              <a:rPr lang="fa-IR" dirty="0" smtClean="0">
                <a:cs typeface="B Nazanin" panose="00000400000000000000" pitchFamily="2" charset="-78"/>
              </a:rPr>
              <a:t>جريـان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دائمي </a:t>
            </a:r>
            <a:r>
              <a:rPr lang="fa-IR" dirty="0">
                <a:cs typeface="B Nazanin" panose="00000400000000000000" pitchFamily="2" charset="-78"/>
              </a:rPr>
              <a:t>در يك لوله جريان، معادلة پيوستگي بين دو مقطع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صورت </a:t>
            </a:r>
            <a:r>
              <a:rPr lang="fa-IR" dirty="0">
                <a:cs typeface="B Nazanin" panose="00000400000000000000" pitchFamily="2" charset="-78"/>
              </a:rPr>
              <a:t>زير بيان ميشود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7" y="5309674"/>
            <a:ext cx="2781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4962" y="506437"/>
            <a:ext cx="10363826" cy="558487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كه</a:t>
            </a:r>
            <a:r>
              <a:rPr lang="en-US" dirty="0" smtClean="0">
                <a:cs typeface="B Nazanin" panose="00000400000000000000" pitchFamily="2" charset="-78"/>
              </a:rPr>
              <a:t>      </a:t>
            </a:r>
            <a:r>
              <a:rPr lang="fa-IR" dirty="0" smtClean="0">
                <a:cs typeface="B Nazanin" panose="00000400000000000000" pitchFamily="2" charset="-78"/>
              </a:rPr>
              <a:t> دبي </a:t>
            </a:r>
            <a:r>
              <a:rPr lang="fa-IR" dirty="0">
                <a:cs typeface="B Nazanin" panose="00000400000000000000" pitchFamily="2" charset="-78"/>
              </a:rPr>
              <a:t>جريان و عبارت است از جرم سيال گذرنده از يـك مقطـع در </a:t>
            </a:r>
            <a:r>
              <a:rPr lang="fa-IR" dirty="0" smtClean="0">
                <a:cs typeface="B Nazanin" panose="00000400000000000000" pitchFamily="2" charset="-78"/>
              </a:rPr>
              <a:t>واحـد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زمان </a:t>
            </a:r>
            <a:r>
              <a:rPr lang="fa-IR" dirty="0">
                <a:cs typeface="B Nazanin" panose="00000400000000000000" pitchFamily="2" charset="-78"/>
              </a:rPr>
              <a:t>است.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سرعت متوسط در يك مقطع با رابطة زير بيان ميشود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دبي حجمي يا به اختصار، دبي، </a:t>
            </a:r>
            <a:r>
              <a:rPr lang="en-US" i="1" dirty="0">
                <a:cs typeface="B Nazanin" panose="00000400000000000000" pitchFamily="2" charset="-78"/>
              </a:rPr>
              <a:t>Q</a:t>
            </a:r>
            <a:r>
              <a:rPr lang="fa-IR" dirty="0">
                <a:cs typeface="B Nazanin" panose="00000400000000000000" pitchFamily="2" charset="-78"/>
              </a:rPr>
              <a:t>عبارت است از حجم سيال گذرنـده از </a:t>
            </a:r>
            <a:r>
              <a:rPr lang="fa-IR" dirty="0" smtClean="0">
                <a:cs typeface="B Nazanin" panose="00000400000000000000" pitchFamily="2" charset="-78"/>
              </a:rPr>
              <a:t>يـك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مقطع </a:t>
            </a:r>
            <a:r>
              <a:rPr lang="fa-IR" dirty="0">
                <a:cs typeface="B Nazanin" panose="00000400000000000000" pitchFamily="2" charset="-78"/>
              </a:rPr>
              <a:t>در واحد زمان و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صورت </a:t>
            </a:r>
            <a:r>
              <a:rPr lang="fa-IR" dirty="0">
                <a:cs typeface="B Nazanin" panose="00000400000000000000" pitchFamily="2" charset="-78"/>
              </a:rPr>
              <a:t>زير بيان ميشود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واحد </a:t>
            </a:r>
            <a:r>
              <a:rPr lang="fa-IR" dirty="0">
                <a:cs typeface="B Nazanin" panose="00000400000000000000" pitchFamily="2" charset="-78"/>
              </a:rPr>
              <a:t>دبي حجمي در سيستم </a:t>
            </a:r>
            <a:r>
              <a:rPr lang="en-US" cap="none" dirty="0" smtClean="0">
                <a:cs typeface="B Nazanin" panose="00000400000000000000" pitchFamily="2" charset="-78"/>
              </a:rPr>
              <a:t>m</a:t>
            </a:r>
            <a:r>
              <a:rPr lang="en-US" dirty="0" smtClean="0">
                <a:cs typeface="B Nazanin" panose="00000400000000000000" pitchFamily="2" charset="-78"/>
              </a:rPr>
              <a:t>3/</a:t>
            </a:r>
            <a:r>
              <a:rPr lang="en-US" i="1" dirty="0" smtClean="0">
                <a:cs typeface="B Nazanin" panose="00000400000000000000" pitchFamily="2" charset="-78"/>
              </a:rPr>
              <a:t>s</a:t>
            </a:r>
            <a:r>
              <a:rPr lang="fa-IR" i="1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ودر </a:t>
            </a:r>
            <a:r>
              <a:rPr lang="fa-IR" dirty="0">
                <a:cs typeface="B Nazanin" panose="00000400000000000000" pitchFamily="2" charset="-78"/>
              </a:rPr>
              <a:t>سيستم انگليسي </a:t>
            </a:r>
            <a:r>
              <a:rPr lang="en-US" cap="none" dirty="0" err="1" smtClean="0">
                <a:cs typeface="B Nazanin" panose="00000400000000000000" pitchFamily="2" charset="-78"/>
              </a:rPr>
              <a:t>ft</a:t>
            </a:r>
            <a:r>
              <a:rPr lang="en-US" cap="none" dirty="0" smtClean="0">
                <a:cs typeface="B Nazanin" panose="00000400000000000000" pitchFamily="2" charset="-78"/>
              </a:rPr>
              <a:t> 3 / s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است 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99043"/>
              </p:ext>
            </p:extLst>
          </p:nvPr>
        </p:nvGraphicFramePr>
        <p:xfrm>
          <a:off x="10130595" y="328027"/>
          <a:ext cx="448310" cy="75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64880" imgH="279360" progId="Equation.DSMT4">
                  <p:embed/>
                </p:oleObj>
              </mc:Choice>
              <mc:Fallback>
                <p:oleObj name="Equation" r:id="rId3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0595" y="328027"/>
                        <a:ext cx="448310" cy="758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25" y="2208921"/>
            <a:ext cx="17907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25" y="4202503"/>
            <a:ext cx="21717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براي محاسبة دبي وزنـي از رابطـة </a:t>
            </a:r>
            <a:r>
              <a:rPr lang="en-US" cap="none" dirty="0" err="1" smtClean="0">
                <a:cs typeface="B Nazanin" panose="00000400000000000000" pitchFamily="2" charset="-78"/>
              </a:rPr>
              <a:t>Qw</a:t>
            </a:r>
            <a:r>
              <a:rPr lang="en-US" cap="none" dirty="0" smtClean="0">
                <a:cs typeface="B Nazanin" panose="00000400000000000000" pitchFamily="2" charset="-78"/>
              </a:rPr>
              <a:t> = </a:t>
            </a:r>
            <a:r>
              <a:rPr lang="el-GR" cap="none" dirty="0" smtClean="0">
                <a:cs typeface="B Nazanin" panose="00000400000000000000" pitchFamily="2" charset="-78"/>
              </a:rPr>
              <a:t>γ</a:t>
            </a:r>
            <a:r>
              <a:rPr lang="en-US" cap="none" dirty="0" smtClean="0">
                <a:cs typeface="B Nazanin" panose="00000400000000000000" pitchFamily="2" charset="-78"/>
              </a:rPr>
              <a:t>AV = </a:t>
            </a:r>
            <a:r>
              <a:rPr lang="el-GR" cap="none" dirty="0" smtClean="0">
                <a:cs typeface="B Nazanin" panose="00000400000000000000" pitchFamily="2" charset="-78"/>
              </a:rPr>
              <a:t>γ</a:t>
            </a:r>
            <a:r>
              <a:rPr lang="en-US" cap="none" dirty="0" smtClean="0">
                <a:cs typeface="B Nazanin" panose="00000400000000000000" pitchFamily="2" charset="-78"/>
              </a:rPr>
              <a:t>Q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اسـتفاده </a:t>
            </a:r>
            <a:r>
              <a:rPr lang="fa-IR" dirty="0">
                <a:cs typeface="B Nazanin" panose="00000400000000000000" pitchFamily="2" charset="-78"/>
              </a:rPr>
              <a:t>مـيشـود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واحد آن در سیستم متریک </a:t>
            </a:r>
            <a:r>
              <a:rPr lang="en-US" dirty="0" smtClean="0">
                <a:cs typeface="B Nazanin" panose="00000400000000000000" pitchFamily="2" charset="-78"/>
              </a:rPr>
              <a:t>N/</a:t>
            </a:r>
            <a:r>
              <a:rPr lang="en-US" cap="none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 است و در سیستم انگلیسی </a:t>
            </a:r>
            <a:r>
              <a:rPr lang="en-US" cap="none" dirty="0" err="1" smtClean="0">
                <a:cs typeface="B Nazanin" panose="00000400000000000000" pitchFamily="2" charset="-78"/>
              </a:rPr>
              <a:t>lb</a:t>
            </a:r>
            <a:r>
              <a:rPr lang="en-US" cap="none" dirty="0" smtClean="0">
                <a:cs typeface="B Nazanin" panose="00000400000000000000" pitchFamily="2" charset="-78"/>
              </a:rPr>
              <a:t>/s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 طور </a:t>
            </a:r>
            <a:r>
              <a:rPr lang="fa-IR" dirty="0">
                <a:cs typeface="B Nazanin" panose="00000400000000000000" pitchFamily="2" charset="-78"/>
              </a:rPr>
              <a:t>كلي ميتوانيم معادله پيوستگي را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صورت </a:t>
            </a:r>
            <a:r>
              <a:rPr lang="fa-IR" dirty="0">
                <a:cs typeface="B Nazanin" panose="00000400000000000000" pitchFamily="2" charset="-78"/>
              </a:rPr>
              <a:t>زير بنويسيم: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cap="none" dirty="0" smtClean="0">
                <a:cs typeface="B Nazanin" panose="00000400000000000000" pitchFamily="2" charset="-78"/>
              </a:rPr>
              <a:t>∑</a:t>
            </a:r>
            <a:r>
              <a:rPr lang="en-US" i="1" dirty="0" smtClean="0">
                <a:cs typeface="B Nazanin" panose="00000400000000000000" pitchFamily="2" charset="-78"/>
              </a:rPr>
              <a:t>Q</a:t>
            </a:r>
            <a:r>
              <a:rPr lang="en-US" i="1" cap="none" dirty="0" smtClean="0">
                <a:cs typeface="B Nazanin" panose="00000400000000000000" pitchFamily="2" charset="-78"/>
              </a:rPr>
              <a:t>in</a:t>
            </a:r>
            <a:r>
              <a:rPr lang="en-US" i="1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=∑</a:t>
            </a:r>
            <a:r>
              <a:rPr lang="en-US" i="1" dirty="0" err="1" smtClean="0">
                <a:cs typeface="B Nazanin" panose="00000400000000000000" pitchFamily="2" charset="-78"/>
              </a:rPr>
              <a:t>Q</a:t>
            </a:r>
            <a:r>
              <a:rPr lang="en-US" i="1" cap="none" dirty="0" err="1" smtClean="0">
                <a:cs typeface="B Nazanin" panose="00000400000000000000" pitchFamily="2" charset="-78"/>
              </a:rPr>
              <a:t>out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12" y="2894574"/>
            <a:ext cx="51625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در يك مخزن بزرگ مطابق شكل زير، </a:t>
            </a:r>
            <a:r>
              <a:rPr lang="fa-IR" dirty="0" smtClean="0">
                <a:cs typeface="B Nazanin" panose="00000400000000000000" pitchFamily="2" charset="-78"/>
              </a:rPr>
              <a:t>روزنه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اي تعبي</a:t>
            </a:r>
            <a:r>
              <a:rPr lang="fa-IR" dirty="0">
                <a:cs typeface="B Nazanin" panose="00000400000000000000" pitchFamily="2" charset="-78"/>
              </a:rPr>
              <a:t>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شده اسـت </a:t>
            </a:r>
            <a:r>
              <a:rPr lang="fa-IR" dirty="0" smtClean="0">
                <a:cs typeface="B Nazanin" panose="00000400000000000000" pitchFamily="2" charset="-78"/>
              </a:rPr>
              <a:t>كـه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آب </a:t>
            </a:r>
            <a:r>
              <a:rPr lang="fa-IR" dirty="0">
                <a:cs typeface="B Nazanin" panose="00000400000000000000" pitchFamily="2" charset="-78"/>
              </a:rPr>
              <a:t>را با سرعت ثابت تخليه ميكند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طوريكه </a:t>
            </a:r>
            <a:r>
              <a:rPr lang="fa-IR" dirty="0">
                <a:cs typeface="B Nazanin" panose="00000400000000000000" pitchFamily="2" charset="-78"/>
              </a:rPr>
              <a:t>آب تخليه شده، ظرفي بـه حجـم </a:t>
            </a:r>
            <a:r>
              <a:rPr lang="fa-IR" dirty="0" smtClean="0">
                <a:cs typeface="B Nazanin" panose="00000400000000000000" pitchFamily="2" charset="-78"/>
              </a:rPr>
              <a:t>1200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ليتر </a:t>
            </a:r>
            <a:r>
              <a:rPr lang="fa-IR" dirty="0">
                <a:cs typeface="B Nazanin" panose="00000400000000000000" pitchFamily="2" charset="-78"/>
              </a:rPr>
              <a:t>را در مدت يك دقيقه پر ميكند. مطلوب است تعيين دبـي حجمـي، دبـي وزنـي </a:t>
            </a:r>
            <a:r>
              <a:rPr lang="fa-IR" dirty="0" smtClean="0">
                <a:cs typeface="B Nazanin" panose="00000400000000000000" pitchFamily="2" charset="-78"/>
              </a:rPr>
              <a:t>و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دبي </a:t>
            </a:r>
            <a:r>
              <a:rPr lang="fa-IR" dirty="0">
                <a:cs typeface="B Nazanin" panose="00000400000000000000" pitchFamily="2" charset="-78"/>
              </a:rPr>
              <a:t>جرمي آب خروجي از مخزن؟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85" y="2323514"/>
            <a:ext cx="52482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2113756"/>
            <a:ext cx="7591425" cy="2667000"/>
          </a:xfrm>
        </p:spPr>
      </p:pic>
    </p:spTree>
    <p:extLst>
      <p:ext uri="{BB962C8B-B14F-4D97-AF65-F5344CB8AC3E}">
        <p14:creationId xmlns:p14="http://schemas.microsoft.com/office/powerpoint/2010/main" val="18369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اگر در جريان آبي، دبي عبوري از يك مقطع </a:t>
            </a:r>
            <a:r>
              <a:rPr lang="fa-IR" dirty="0" smtClean="0">
                <a:cs typeface="B Nazanin" panose="00000400000000000000" pitchFamily="2" charset="-78"/>
              </a:rPr>
              <a:t>برابر20 لیتر بر ثانیه باشـد</a:t>
            </a:r>
            <a:r>
              <a:rPr lang="fa-IR" dirty="0">
                <a:cs typeface="B Nazanin" panose="00000400000000000000" pitchFamily="2" charset="-78"/>
              </a:rPr>
              <a:t>، </a:t>
            </a:r>
            <a:r>
              <a:rPr lang="fa-IR" dirty="0" smtClean="0">
                <a:cs typeface="B Nazanin" panose="00000400000000000000" pitchFamily="2" charset="-78"/>
              </a:rPr>
              <a:t>دبـي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وزني </a:t>
            </a:r>
            <a:r>
              <a:rPr lang="fa-IR" dirty="0">
                <a:cs typeface="B Nazanin" panose="00000400000000000000" pitchFamily="2" charset="-78"/>
              </a:rPr>
              <a:t>و دبي جرمي آب عبوري از آن مقطع را </a:t>
            </a:r>
            <a:r>
              <a:rPr lang="fa-IR" dirty="0" smtClean="0">
                <a:cs typeface="B Nazanin" panose="00000400000000000000" pitchFamily="2" charset="-78"/>
              </a:rPr>
              <a:t>به دست </a:t>
            </a:r>
            <a:r>
              <a:rPr lang="fa-IR" dirty="0">
                <a:cs typeface="B Nazanin" panose="00000400000000000000" pitchFamily="2" charset="-78"/>
              </a:rPr>
              <a:t>آوريد؟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هر گاه كلمة دبي به تنهايي بكار برده ميشود، منظور دبي حجمي است، چون </a:t>
            </a:r>
            <a:r>
              <a:rPr lang="fa-IR" dirty="0" smtClean="0">
                <a:cs typeface="B Nazanin" panose="00000400000000000000" pitchFamily="2" charset="-78"/>
              </a:rPr>
              <a:t>در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اغلب </a:t>
            </a:r>
            <a:r>
              <a:rPr lang="fa-IR" dirty="0">
                <a:cs typeface="B Nazanin" panose="00000400000000000000" pitchFamily="2" charset="-78"/>
              </a:rPr>
              <a:t>كارهاي مهندسي از دبي حجمي استفاده ميشود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12" y="3078846"/>
            <a:ext cx="4705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يك لوله انتقال آب در شكل </a:t>
            </a:r>
            <a:r>
              <a:rPr lang="fa-IR" dirty="0" smtClean="0">
                <a:cs typeface="B Nazanin" panose="00000400000000000000" pitchFamily="2" charset="-78"/>
              </a:rPr>
              <a:t>زیرنشان </a:t>
            </a:r>
            <a:r>
              <a:rPr lang="fa-IR" dirty="0">
                <a:cs typeface="B Nazanin" panose="00000400000000000000" pitchFamily="2" charset="-78"/>
              </a:rPr>
              <a:t>داده شده است. در </a:t>
            </a:r>
            <a:r>
              <a:rPr lang="fa-IR" dirty="0" smtClean="0">
                <a:cs typeface="B Nazanin" panose="00000400000000000000" pitchFamily="2" charset="-78"/>
              </a:rPr>
              <a:t>مقطـع 1قطر </a:t>
            </a:r>
            <a:r>
              <a:rPr lang="fa-IR" dirty="0">
                <a:cs typeface="B Nazanin" panose="00000400000000000000" pitchFamily="2" charset="-78"/>
              </a:rPr>
              <a:t>لوله 2</a:t>
            </a:r>
            <a:r>
              <a:rPr lang="en-US" i="1" dirty="0">
                <a:cs typeface="B Nazanin" panose="00000400000000000000" pitchFamily="2" charset="-78"/>
              </a:rPr>
              <a:t>m</a:t>
            </a:r>
            <a:r>
              <a:rPr lang="fa-IR" dirty="0">
                <a:cs typeface="B Nazanin" panose="00000400000000000000" pitchFamily="2" charset="-78"/>
              </a:rPr>
              <a:t>و سرعت جريان </a:t>
            </a:r>
            <a:r>
              <a:rPr lang="fa-IR" dirty="0" smtClean="0">
                <a:cs typeface="B Nazanin" panose="00000400000000000000" pitchFamily="2" charset="-78"/>
              </a:rPr>
              <a:t>3</a:t>
            </a:r>
            <a:r>
              <a:rPr lang="en-US" dirty="0" smtClean="0">
                <a:cs typeface="B Nazanin" panose="00000400000000000000" pitchFamily="2" charset="-78"/>
              </a:rPr>
              <a:t>m/s</a:t>
            </a:r>
            <a:r>
              <a:rPr lang="fa-IR" dirty="0" smtClean="0">
                <a:cs typeface="B Nazanin" panose="00000400000000000000" pitchFamily="2" charset="-78"/>
              </a:rPr>
              <a:t> است. </a:t>
            </a:r>
            <a:r>
              <a:rPr lang="fa-IR" dirty="0">
                <a:cs typeface="B Nazanin" panose="00000400000000000000" pitchFamily="2" charset="-78"/>
              </a:rPr>
              <a:t>دبي را تعيين </a:t>
            </a:r>
            <a:r>
              <a:rPr lang="fa-IR" dirty="0" smtClean="0">
                <a:cs typeface="B Nazanin" panose="00000400000000000000" pitchFamily="2" charset="-78"/>
              </a:rPr>
              <a:t>كنيد.</a:t>
            </a:r>
            <a:r>
              <a:rPr lang="fa-IR" dirty="0">
                <a:cs typeface="B Nazanin" panose="00000400000000000000" pitchFamily="2" charset="-78"/>
              </a:rPr>
              <a:t> در مقطع </a:t>
            </a:r>
            <a:r>
              <a:rPr lang="fa-IR" dirty="0" smtClean="0">
                <a:cs typeface="B Nazanin" panose="00000400000000000000" pitchFamily="2" charset="-78"/>
              </a:rPr>
              <a:t>2قطـر لوله </a:t>
            </a:r>
            <a:r>
              <a:rPr lang="fa-IR" dirty="0">
                <a:cs typeface="B Nazanin" panose="00000400000000000000" pitchFamily="2" charset="-78"/>
              </a:rPr>
              <a:t>3</a:t>
            </a:r>
            <a:r>
              <a:rPr lang="en-US" i="1" dirty="0">
                <a:cs typeface="B Nazanin" panose="00000400000000000000" pitchFamily="2" charset="-78"/>
              </a:rPr>
              <a:t>m</a:t>
            </a:r>
            <a:r>
              <a:rPr lang="fa-IR" dirty="0">
                <a:cs typeface="B Nazanin" panose="00000400000000000000" pitchFamily="2" charset="-78"/>
              </a:rPr>
              <a:t>است. سرعت در مقطع </a:t>
            </a:r>
            <a:r>
              <a:rPr lang="fa-IR" dirty="0" smtClean="0">
                <a:cs typeface="B Nazanin" panose="00000400000000000000" pitchFamily="2" charset="-78"/>
              </a:rPr>
              <a:t>2را به دست </a:t>
            </a:r>
            <a:r>
              <a:rPr lang="fa-IR" dirty="0">
                <a:cs typeface="B Nazanin" panose="00000400000000000000" pitchFamily="2" charset="-78"/>
              </a:rPr>
              <a:t>آوريد؟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2" y="2398835"/>
            <a:ext cx="61150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ابتدا دبي را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دست مي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آوريم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سپس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37" y="1564371"/>
            <a:ext cx="3314700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74" y="3799705"/>
            <a:ext cx="40100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معادله مومنتم </a:t>
            </a:r>
            <a:r>
              <a:rPr lang="fa-IR" b="1" dirty="0">
                <a:cs typeface="B Nazanin" panose="00000400000000000000" pitchFamily="2" charset="-78"/>
              </a:rPr>
              <a:t>(</a:t>
            </a:r>
            <a:r>
              <a:rPr lang="fa-IR" b="1" dirty="0" smtClean="0">
                <a:cs typeface="B Nazanin" panose="00000400000000000000" pitchFamily="2" charset="-78"/>
              </a:rPr>
              <a:t>اندازه حركت)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اهميت </a:t>
            </a:r>
            <a:r>
              <a:rPr lang="fa-IR" dirty="0">
                <a:cs typeface="B Nazanin" panose="00000400000000000000" pitchFamily="2" charset="-78"/>
              </a:rPr>
              <a:t>معادلة اندازه </a:t>
            </a:r>
            <a:r>
              <a:rPr lang="fa-IR" dirty="0" smtClean="0">
                <a:cs typeface="B Nazanin" panose="00000400000000000000" pitchFamily="2" charset="-78"/>
              </a:rPr>
              <a:t>حركت(مومنتوم)زماني </a:t>
            </a:r>
            <a:r>
              <a:rPr lang="fa-IR" dirty="0">
                <a:cs typeface="B Nazanin" panose="00000400000000000000" pitchFamily="2" charset="-78"/>
              </a:rPr>
              <a:t>آشكار ميشود كه بخـواهيم </a:t>
            </a:r>
            <a:r>
              <a:rPr lang="fa-IR" dirty="0" smtClean="0">
                <a:cs typeface="B Nazanin" panose="00000400000000000000" pitchFamily="2" charset="-78"/>
              </a:rPr>
              <a:t>بـه طـور مثـال نيرويي </a:t>
            </a:r>
            <a:r>
              <a:rPr lang="fa-IR" dirty="0">
                <a:cs typeface="B Nazanin" panose="00000400000000000000" pitchFamily="2" charset="-78"/>
              </a:rPr>
              <a:t>كه از طرف آب در حال حركت به يك جسم مانند يك سرريز، زانوي لوله </a:t>
            </a:r>
            <a:r>
              <a:rPr lang="fa-IR" dirty="0" smtClean="0">
                <a:cs typeface="B Nazanin" panose="00000400000000000000" pitchFamily="2" charset="-78"/>
              </a:rPr>
              <a:t>ويـا پايه </a:t>
            </a:r>
            <a:r>
              <a:rPr lang="fa-IR" dirty="0">
                <a:cs typeface="B Nazanin" panose="00000400000000000000" pitchFamily="2" charset="-78"/>
              </a:rPr>
              <a:t>يك پل وارد ميشود، محاسبه كنيم.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زيـرا </a:t>
            </a:r>
            <a:r>
              <a:rPr lang="fa-IR" dirty="0">
                <a:cs typeface="B Nazanin" panose="00000400000000000000" pitchFamily="2" charset="-78"/>
              </a:rPr>
              <a:t>دانسـتن نيروهـايي كـه سـيالات </a:t>
            </a:r>
            <a:r>
              <a:rPr lang="fa-IR" dirty="0" smtClean="0">
                <a:cs typeface="B Nazanin" panose="00000400000000000000" pitchFamily="2" charset="-78"/>
              </a:rPr>
              <a:t>درحـال حركت </a:t>
            </a:r>
            <a:r>
              <a:rPr lang="fa-IR" dirty="0">
                <a:cs typeface="B Nazanin" panose="00000400000000000000" pitchFamily="2" charset="-78"/>
              </a:rPr>
              <a:t>به محيط پيرامون خود وارد ميكنند در طراحي سازه ضرورت پيـدا مـيكنـد.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اين </a:t>
            </a:r>
            <a:r>
              <a:rPr lang="fa-IR" dirty="0">
                <a:cs typeface="B Nazanin" panose="00000400000000000000" pitchFamily="2" charset="-78"/>
              </a:rPr>
              <a:t>معادله به معادلة اندازه حركت معروف است و در بهدست آوردن آن از </a:t>
            </a:r>
            <a:r>
              <a:rPr lang="fa-IR" dirty="0" smtClean="0">
                <a:cs typeface="B Nazanin" panose="00000400000000000000" pitchFamily="2" charset="-78"/>
              </a:rPr>
              <a:t>قـانون دوم </a:t>
            </a:r>
            <a:r>
              <a:rPr lang="fa-IR" dirty="0">
                <a:cs typeface="B Nazanin" panose="00000400000000000000" pitchFamily="2" charset="-78"/>
              </a:rPr>
              <a:t>نيوتن استفاده ميگردد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87" y="5017037"/>
            <a:ext cx="36576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اگر درمعادلة انتقال رينولدز به جاي خاصيت ،</a:t>
            </a:r>
            <a:r>
              <a:rPr lang="en-US" dirty="0" smtClean="0">
                <a:cs typeface="B Nazanin" panose="00000400000000000000" pitchFamily="2" charset="-78"/>
              </a:rPr>
              <a:t>N</a:t>
            </a:r>
            <a:r>
              <a:rPr lang="fa-IR" dirty="0" smtClean="0">
                <a:cs typeface="B Nazanin" panose="00000400000000000000" pitchFamily="2" charset="-78"/>
              </a:rPr>
              <a:t> مومنتوم </a:t>
            </a:r>
            <a:r>
              <a:rPr lang="fa-IR" dirty="0">
                <a:cs typeface="B Nazanin" panose="00000400000000000000" pitchFamily="2" charset="-78"/>
              </a:rPr>
              <a:t>سيستم يعنـي </a:t>
            </a:r>
            <a:r>
              <a:rPr lang="en-US" cap="none" dirty="0" smtClean="0">
                <a:cs typeface="B Nazanin" panose="00000400000000000000" pitchFamily="2" charset="-78"/>
              </a:rPr>
              <a:t>m</a:t>
            </a:r>
            <a:r>
              <a:rPr lang="en-US" dirty="0" smtClean="0">
                <a:cs typeface="B Nazanin" panose="00000400000000000000" pitchFamily="2" charset="-78"/>
              </a:rPr>
              <a:t>V</a:t>
            </a:r>
            <a:r>
              <a:rPr lang="fa-IR" i="1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را </a:t>
            </a:r>
            <a:r>
              <a:rPr lang="fa-IR" dirty="0">
                <a:cs typeface="B Nazanin" panose="00000400000000000000" pitchFamily="2" charset="-78"/>
              </a:rPr>
              <a:t>قرار دهيم، در آنصورت بجاي </a:t>
            </a:r>
            <a:r>
              <a:rPr lang="el-GR" cap="none" dirty="0" smtClean="0">
                <a:cs typeface="B Nazanin" panose="00000400000000000000" pitchFamily="2" charset="-78"/>
              </a:rPr>
              <a:t>η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نيز </a:t>
            </a:r>
            <a:r>
              <a:rPr lang="fa-IR" dirty="0">
                <a:cs typeface="B Nazanin" panose="00000400000000000000" pitchFamily="2" charset="-78"/>
              </a:rPr>
              <a:t>بايستي مومنتوم بر واحد جـرم يعنـي </a:t>
            </a:r>
            <a:r>
              <a:rPr lang="en-US" dirty="0">
                <a:cs typeface="B Nazanin" panose="00000400000000000000" pitchFamily="2" charset="-78"/>
              </a:rPr>
              <a:t>V</a:t>
            </a:r>
            <a:r>
              <a:rPr lang="fa-IR" dirty="0">
                <a:cs typeface="B Nazanin" panose="00000400000000000000" pitchFamily="2" charset="-78"/>
              </a:rPr>
              <a:t>را </a:t>
            </a:r>
            <a:r>
              <a:rPr lang="fa-IR" dirty="0" smtClean="0">
                <a:cs typeface="B Nazanin" panose="00000400000000000000" pitchFamily="2" charset="-78"/>
              </a:rPr>
              <a:t>قـرار دهيم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نهايت معادله </a:t>
            </a:r>
            <a:r>
              <a:rPr lang="fa-IR" dirty="0" smtClean="0">
                <a:cs typeface="B Nazanin" panose="00000400000000000000" pitchFamily="2" charset="-78"/>
              </a:rPr>
              <a:t>انتقـال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رينولدز 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صورت </a:t>
            </a:r>
            <a:r>
              <a:rPr lang="fa-IR" dirty="0">
                <a:cs typeface="B Nazanin" panose="00000400000000000000" pitchFamily="2" charset="-78"/>
              </a:rPr>
              <a:t>زير در </a:t>
            </a:r>
            <a:r>
              <a:rPr lang="fa-IR" dirty="0" smtClean="0">
                <a:cs typeface="B Nazanin" panose="00000400000000000000" pitchFamily="2" charset="-78"/>
              </a:rPr>
              <a:t>مي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آيد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99" y="1826895"/>
            <a:ext cx="3990975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11" y="4355856"/>
            <a:ext cx="4248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جریان یکنواخت (</a:t>
            </a:r>
            <a:r>
              <a:rPr lang="en-US" cap="none" dirty="0" smtClean="0">
                <a:cs typeface="B Nazanin" panose="00000400000000000000" pitchFamily="2" charset="-78"/>
              </a:rPr>
              <a:t>Uniform</a:t>
            </a:r>
            <a:r>
              <a:rPr lang="fa-IR" cap="none" dirty="0" smtClean="0">
                <a:cs typeface="B Nazanin" panose="00000400000000000000" pitchFamily="2" charset="-78"/>
              </a:rPr>
              <a:t>) و غیر یکنواخت (</a:t>
            </a:r>
            <a:r>
              <a:rPr lang="en-US" cap="none" dirty="0" smtClean="0">
                <a:cs typeface="B Nazanin" panose="00000400000000000000" pitchFamily="2" charset="-78"/>
              </a:rPr>
              <a:t>Non-uniform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یکنواخت: در آن بردار سرعت، در هرلحظه مشخص ، در تمام نقاط یکسان باشد.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غیر یکنواخت: سرعت از نقطه ای به نقطه دیگر در لحظه معین تغییر کند</a:t>
            </a:r>
          </a:p>
          <a:p>
            <a:pPr algn="r" rtl="1"/>
            <a:endParaRPr lang="fa-IR" cap="none" dirty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جریان مایع در یک لوله مستقیم با سطح مقطع ثابت، یکنواخت است. در حالیکه اگر لوله خمیده بود و یا سطح مقطع متغیری داشت، جریان غیریکنواخت میشد.</a:t>
            </a:r>
          </a:p>
          <a:p>
            <a:pPr marL="0" indent="0" algn="r" rtl="1">
              <a:buNone/>
            </a:pP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6" y="1569720"/>
            <a:ext cx="386715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3896414"/>
            <a:ext cx="7540908" cy="24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معادله انرژي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معادله انرژي بيان ميكند كه نرخ حـرارت ورودي منهـاي نـرخ كـارخروجي از </a:t>
            </a:r>
            <a:r>
              <a:rPr lang="fa-IR" dirty="0" smtClean="0">
                <a:cs typeface="B Nazanin" panose="00000400000000000000" pitchFamily="2" charset="-78"/>
              </a:rPr>
              <a:t>حجـم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كنترل </a:t>
            </a:r>
            <a:r>
              <a:rPr lang="fa-IR" dirty="0">
                <a:cs typeface="B Nazanin" panose="00000400000000000000" pitchFamily="2" charset="-78"/>
              </a:rPr>
              <a:t>برابر است با نرخ افزايش انرژي داخلي حجم كنترل بعلاوه نرخ خالص انرژي </a:t>
            </a:r>
            <a:r>
              <a:rPr lang="fa-IR" dirty="0" smtClean="0">
                <a:cs typeface="B Nazanin" panose="00000400000000000000" pitchFamily="2" charset="-78"/>
              </a:rPr>
              <a:t>از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حجم </a:t>
            </a:r>
            <a:r>
              <a:rPr lang="fa-IR" dirty="0">
                <a:cs typeface="B Nazanin" panose="00000400000000000000" pitchFamily="2" charset="-78"/>
              </a:rPr>
              <a:t>كنترل، كه به اين صورت بيان ميشود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938462"/>
            <a:ext cx="54673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just" rtl="1"/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  <a:p>
            <a:pPr algn="just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طور </a:t>
            </a:r>
            <a:r>
              <a:rPr lang="fa-IR" dirty="0">
                <a:cs typeface="B Nazanin" panose="00000400000000000000" pitchFamily="2" charset="-78"/>
              </a:rPr>
              <a:t>كلي ميتوان گفت كه جمع انرژي يك سيال ايدهآل به سه صورت </a:t>
            </a:r>
            <a:r>
              <a:rPr lang="fa-IR" dirty="0" smtClean="0">
                <a:cs typeface="B Nazanin" panose="00000400000000000000" pitchFamily="2" charset="-78"/>
              </a:rPr>
              <a:t>انـرژي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پتانسيل</a:t>
            </a:r>
            <a:r>
              <a:rPr lang="fa-IR" dirty="0">
                <a:cs typeface="B Nazanin" panose="00000400000000000000" pitchFamily="2" charset="-78"/>
              </a:rPr>
              <a:t>، فشاري و جنبشي است. انرژيهاي پتانسيل و جنبشي در مورد اجسام جامد </a:t>
            </a:r>
            <a:r>
              <a:rPr lang="fa-IR" dirty="0" smtClean="0">
                <a:cs typeface="B Nazanin" panose="00000400000000000000" pitchFamily="2" charset="-78"/>
              </a:rPr>
              <a:t>نيز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وجود </a:t>
            </a:r>
            <a:r>
              <a:rPr lang="fa-IR" dirty="0">
                <a:cs typeface="B Nazanin" panose="00000400000000000000" pitchFamily="2" charset="-78"/>
              </a:rPr>
              <a:t>دارد ولي انرژي فشاري از مشخصات اختصاصي سيالات است. در طول </a:t>
            </a:r>
            <a:r>
              <a:rPr lang="fa-IR" dirty="0" smtClean="0">
                <a:cs typeface="B Nazanin" panose="00000400000000000000" pitchFamily="2" charset="-78"/>
              </a:rPr>
              <a:t>حركـت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يك </a:t>
            </a:r>
            <a:r>
              <a:rPr lang="fa-IR" dirty="0">
                <a:cs typeface="B Nazanin" panose="00000400000000000000" pitchFamily="2" charset="-78"/>
              </a:rPr>
              <a:t>سيال </a:t>
            </a:r>
            <a:r>
              <a:rPr lang="fa-IR" dirty="0" smtClean="0">
                <a:cs typeface="B Nazanin" panose="00000400000000000000" pitchFamily="2" charset="-78"/>
              </a:rPr>
              <a:t>ايده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آل</a:t>
            </a:r>
            <a:r>
              <a:rPr lang="fa-IR" dirty="0">
                <a:cs typeface="B Nazanin" panose="00000400000000000000" pitchFamily="2" charset="-78"/>
              </a:rPr>
              <a:t>، اين سه نوع انرژي ممكن است بـه هـم تبـديل شـوند، ولـي در </a:t>
            </a:r>
            <a:r>
              <a:rPr lang="fa-IR" dirty="0" smtClean="0">
                <a:cs typeface="B Nazanin" panose="00000400000000000000" pitchFamily="2" charset="-78"/>
              </a:rPr>
              <a:t>هـر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صورت</a:t>
            </a:r>
            <a:r>
              <a:rPr lang="fa-IR" dirty="0">
                <a:cs typeface="B Nazanin" panose="00000400000000000000" pitchFamily="2" charset="-78"/>
              </a:rPr>
              <a:t>، جمع آنها همواره مقدار ثابتي خواهد بود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0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معادله اولر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اولر براي اولين بار قانون نيوتن را در حركت ذرات سيال بهكار برد، براي بررسي، </a:t>
            </a:r>
            <a:r>
              <a:rPr lang="fa-IR" dirty="0" smtClean="0">
                <a:cs typeface="B Nazanin" panose="00000400000000000000" pitchFamily="2" charset="-78"/>
              </a:rPr>
              <a:t>اولـر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يك </a:t>
            </a:r>
            <a:r>
              <a:rPr lang="fa-IR" dirty="0">
                <a:cs typeface="B Nazanin" panose="00000400000000000000" pitchFamily="2" charset="-78"/>
              </a:rPr>
              <a:t>حجم كوچك استوانهاي شكل از سيال را در نظر گرفت وبراي حالتي كه اين </a:t>
            </a:r>
            <a:r>
              <a:rPr lang="fa-IR" dirty="0" smtClean="0">
                <a:cs typeface="B Nazanin" panose="00000400000000000000" pitchFamily="2" charset="-78"/>
              </a:rPr>
              <a:t>حجم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تحت </a:t>
            </a:r>
            <a:r>
              <a:rPr lang="fa-IR" dirty="0">
                <a:cs typeface="B Nazanin" panose="00000400000000000000" pitchFamily="2" charset="-78"/>
              </a:rPr>
              <a:t>اثر نيروهاي فشار و وزن با شتابي برابر </a:t>
            </a:r>
            <a:r>
              <a:rPr lang="en-US" i="1" cap="none" dirty="0" smtClean="0">
                <a:cs typeface="B Nazanin" panose="00000400000000000000" pitchFamily="2" charset="-78"/>
              </a:rPr>
              <a:t>as</a:t>
            </a:r>
            <a:r>
              <a:rPr lang="fa-IR" i="1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حال حركت است معادله نيوتن </a:t>
            </a:r>
            <a:r>
              <a:rPr lang="fa-IR" dirty="0" smtClean="0">
                <a:cs typeface="B Nazanin" panose="00000400000000000000" pitchFamily="2" charset="-78"/>
              </a:rPr>
              <a:t>را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نوشت</a:t>
            </a:r>
            <a:r>
              <a:rPr lang="fa-IR" dirty="0">
                <a:cs typeface="B Nazanin" panose="00000400000000000000" pitchFamily="2" charset="-78"/>
              </a:rPr>
              <a:t>. </a:t>
            </a:r>
            <a:r>
              <a:rPr lang="fa-IR" dirty="0" smtClean="0">
                <a:cs typeface="B Nazanin" panose="00000400000000000000" pitchFamily="2" charset="-78"/>
              </a:rPr>
              <a:t>(توجه </a:t>
            </a:r>
            <a:r>
              <a:rPr lang="fa-IR" dirty="0">
                <a:cs typeface="B Nazanin" panose="00000400000000000000" pitchFamily="2" charset="-78"/>
              </a:rPr>
              <a:t>كنيد كه اين حجم در راستاي جهت حركت ذرات در نظـر گرفتـه </a:t>
            </a:r>
            <a:r>
              <a:rPr lang="fa-IR" dirty="0" smtClean="0">
                <a:cs typeface="B Nazanin" panose="00000400000000000000" pitchFamily="2" charset="-78"/>
              </a:rPr>
              <a:t>شـده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است)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معادله اولر با توجه به سه فرض </a:t>
            </a:r>
            <a:r>
              <a:rPr lang="fa-IR" dirty="0" smtClean="0">
                <a:cs typeface="B Nazanin" panose="00000400000000000000" pitchFamily="2" charset="-78"/>
              </a:rPr>
              <a:t>(1) جريان بي اصطكاك (2) جريـان </a:t>
            </a:r>
            <a:r>
              <a:rPr lang="fa-IR" dirty="0">
                <a:cs typeface="B Nazanin" panose="00000400000000000000" pitchFamily="2" charset="-78"/>
              </a:rPr>
              <a:t>دائمـي </a:t>
            </a:r>
            <a:r>
              <a:rPr lang="fa-IR" dirty="0" smtClean="0">
                <a:cs typeface="B Nazanin" panose="00000400000000000000" pitchFamily="2" charset="-78"/>
              </a:rPr>
              <a:t>(3) تغييرات </a:t>
            </a:r>
            <a:r>
              <a:rPr lang="fa-IR" dirty="0">
                <a:cs typeface="B Nazanin" panose="00000400000000000000" pitchFamily="2" charset="-78"/>
              </a:rPr>
              <a:t>در امتداد خط جريان، </a:t>
            </a:r>
            <a:r>
              <a:rPr lang="fa-IR" dirty="0" smtClean="0">
                <a:cs typeface="B Nazanin" panose="00000400000000000000" pitchFamily="2" charset="-78"/>
              </a:rPr>
              <a:t>به صورت </a:t>
            </a:r>
            <a:r>
              <a:rPr lang="fa-IR" dirty="0">
                <a:cs typeface="B Nazanin" panose="00000400000000000000" pitchFamily="2" charset="-78"/>
              </a:rPr>
              <a:t>زير بيان ميشود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62" y="3703320"/>
            <a:ext cx="2533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30"/>
            <a:ext cx="10363826" cy="5176910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معادله برنولي در مورد سيالات </a:t>
            </a:r>
            <a:r>
              <a:rPr lang="fa-IR" b="1" dirty="0" smtClean="0">
                <a:cs typeface="B Nazanin" panose="00000400000000000000" pitchFamily="2" charset="-78"/>
              </a:rPr>
              <a:t>ايده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آل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معادله برنولي يكي از اساسيترين معادلات مكانيك سيالات است و به جرات </a:t>
            </a:r>
            <a:r>
              <a:rPr lang="fa-IR" dirty="0" smtClean="0">
                <a:cs typeface="B Nazanin" panose="00000400000000000000" pitchFamily="2" charset="-78"/>
              </a:rPr>
              <a:t>ميتـوان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گفت </a:t>
            </a:r>
            <a:r>
              <a:rPr lang="fa-IR" dirty="0">
                <a:cs typeface="B Nazanin" panose="00000400000000000000" pitchFamily="2" charset="-78"/>
              </a:rPr>
              <a:t>كه تاكنون </a:t>
            </a:r>
            <a:r>
              <a:rPr lang="fa-IR" dirty="0" smtClean="0">
                <a:cs typeface="B Nazanin" panose="00000400000000000000" pitchFamily="2" charset="-78"/>
              </a:rPr>
              <a:t>رابطه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اي </a:t>
            </a:r>
            <a:r>
              <a:rPr lang="fa-IR" dirty="0">
                <a:cs typeface="B Nazanin" panose="00000400000000000000" pitchFamily="2" charset="-78"/>
              </a:rPr>
              <a:t>به اين مهمي، در اين رشته بيان شده است. اين رابطه اولين </a:t>
            </a:r>
            <a:r>
              <a:rPr lang="fa-IR" dirty="0" smtClean="0">
                <a:cs typeface="B Nazanin" panose="00000400000000000000" pitchFamily="2" charset="-78"/>
              </a:rPr>
              <a:t>بار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درسال </a:t>
            </a:r>
            <a:r>
              <a:rPr lang="fa-IR" dirty="0">
                <a:cs typeface="B Nazanin" panose="00000400000000000000" pitchFamily="2" charset="-78"/>
              </a:rPr>
              <a:t>1738توسط برنولي دانشمند سويسي بيان و به نام وي موسوم </a:t>
            </a:r>
            <a:r>
              <a:rPr lang="fa-IR" dirty="0" smtClean="0">
                <a:cs typeface="B Nazanin" panose="00000400000000000000" pitchFamily="2" charset="-78"/>
              </a:rPr>
              <a:t>شد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معادله برنولي براي حالتي كه جـرم مخصـوص ثابـت اسـت و بـا چهـار </a:t>
            </a:r>
            <a:r>
              <a:rPr lang="fa-IR" dirty="0" smtClean="0">
                <a:cs typeface="B Nazanin" panose="00000400000000000000" pitchFamily="2" charset="-78"/>
              </a:rPr>
              <a:t>فـرض(1)جريان بي اصطكاك (2) تراكم ناپذير (3) جريان </a:t>
            </a:r>
            <a:r>
              <a:rPr lang="fa-IR" dirty="0">
                <a:cs typeface="B Nazanin" panose="00000400000000000000" pitchFamily="2" charset="-78"/>
              </a:rPr>
              <a:t>دائمي </a:t>
            </a:r>
            <a:r>
              <a:rPr lang="fa-IR" dirty="0" smtClean="0">
                <a:cs typeface="B Nazanin" panose="00000400000000000000" pitchFamily="2" charset="-78"/>
              </a:rPr>
              <a:t>(4 )در </a:t>
            </a:r>
            <a:r>
              <a:rPr lang="fa-IR" dirty="0">
                <a:cs typeface="B Nazanin" panose="00000400000000000000" pitchFamily="2" charset="-78"/>
              </a:rPr>
              <a:t>طول يك خط </a:t>
            </a:r>
            <a:r>
              <a:rPr lang="fa-IR" dirty="0" smtClean="0">
                <a:cs typeface="B Nazanin" panose="00000400000000000000" pitchFamily="2" charset="-78"/>
              </a:rPr>
              <a:t>جريـان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ثابت</a:t>
            </a:r>
            <a:r>
              <a:rPr lang="fa-IR" dirty="0">
                <a:cs typeface="B Nazanin" panose="00000400000000000000" pitchFamily="2" charset="-78"/>
              </a:rPr>
              <a:t>، با انتگرالگيري از معادله اولر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صورت </a:t>
            </a:r>
            <a:r>
              <a:rPr lang="fa-IR" dirty="0">
                <a:cs typeface="B Nazanin" panose="00000400000000000000" pitchFamily="2" charset="-78"/>
              </a:rPr>
              <a:t>زير بيان ميشود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66" y="3914336"/>
            <a:ext cx="2533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86266"/>
            <a:ext cx="10363826" cy="4904934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جملات معادله فوق معرف انرژي بر واحد جرم ميباشد وواحد آنها </a:t>
            </a:r>
            <a:r>
              <a:rPr lang="fa-IR" dirty="0" smtClean="0">
                <a:cs typeface="B Nazanin" panose="00000400000000000000" pitchFamily="2" charset="-78"/>
              </a:rPr>
              <a:t>متـر-نيـوتن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بر </a:t>
            </a:r>
            <a:r>
              <a:rPr lang="fa-IR" dirty="0">
                <a:cs typeface="B Nazanin" panose="00000400000000000000" pitchFamily="2" charset="-78"/>
              </a:rPr>
              <a:t>كيلوگرم است. </a:t>
            </a:r>
            <a:r>
              <a:rPr lang="fa-IR" dirty="0" smtClean="0">
                <a:cs typeface="B Nazanin" panose="00000400000000000000" pitchFamily="2" charset="-78"/>
              </a:rPr>
              <a:t>مقدارثابت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cap="none" dirty="0" err="1" smtClean="0">
                <a:cs typeface="B Nazanin" panose="00000400000000000000" pitchFamily="2" charset="-78"/>
              </a:rPr>
              <a:t>cte</a:t>
            </a:r>
            <a:r>
              <a:rPr lang="fa-IR" dirty="0" smtClean="0">
                <a:cs typeface="B Nazanin" panose="00000400000000000000" pitchFamily="2" charset="-78"/>
              </a:rPr>
              <a:t>بـراي </a:t>
            </a:r>
            <a:r>
              <a:rPr lang="fa-IR" dirty="0">
                <a:cs typeface="B Nazanin" panose="00000400000000000000" pitchFamily="2" charset="-78"/>
              </a:rPr>
              <a:t>هـرخط جريـان ثابـت بـوده واگـرخط </a:t>
            </a:r>
            <a:r>
              <a:rPr lang="fa-IR" dirty="0" smtClean="0">
                <a:cs typeface="B Nazanin" panose="00000400000000000000" pitchFamily="2" charset="-78"/>
              </a:rPr>
              <a:t>جريـان تغييركند</a:t>
            </a:r>
            <a:r>
              <a:rPr lang="fa-IR" dirty="0">
                <a:cs typeface="B Nazanin" panose="00000400000000000000" pitchFamily="2" charset="-78"/>
              </a:rPr>
              <a:t>، مقدار ثابت تغييرخواهد </a:t>
            </a:r>
            <a:r>
              <a:rPr lang="fa-IR" dirty="0" smtClean="0">
                <a:cs typeface="B Nazanin" panose="00000400000000000000" pitchFamily="2" charset="-78"/>
              </a:rPr>
              <a:t>كرد.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فرم ديگر معادله برنولي </a:t>
            </a:r>
            <a:r>
              <a:rPr lang="fa-IR" dirty="0" smtClean="0">
                <a:cs typeface="B Nazanin" panose="00000400000000000000" pitchFamily="2" charset="-78"/>
              </a:rPr>
              <a:t>به صورت </a:t>
            </a:r>
            <a:r>
              <a:rPr lang="fa-IR" dirty="0">
                <a:cs typeface="B Nazanin" panose="00000400000000000000" pitchFamily="2" charset="-78"/>
              </a:rPr>
              <a:t>زير ميباشد: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رابطه برنولي سه عبارت به هم جمع شدهاند كه مجموع انرژيهـاي </a:t>
            </a:r>
            <a:r>
              <a:rPr lang="fa-IR" dirty="0" smtClean="0">
                <a:cs typeface="B Nazanin" panose="00000400000000000000" pitchFamily="2" charset="-78"/>
              </a:rPr>
              <a:t>فشـاري،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جنبشي </a:t>
            </a:r>
            <a:r>
              <a:rPr lang="fa-IR" dirty="0">
                <a:cs typeface="B Nazanin" panose="00000400000000000000" pitchFamily="2" charset="-78"/>
              </a:rPr>
              <a:t>و پتانسيل ميباشد. هر يك از جملات معادلـه برنـولي را مـيتـوان صـورتي </a:t>
            </a:r>
            <a:r>
              <a:rPr lang="fa-IR" dirty="0" smtClean="0">
                <a:cs typeface="B Nazanin" panose="00000400000000000000" pitchFamily="2" charset="-78"/>
              </a:rPr>
              <a:t>از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انرژي </a:t>
            </a:r>
            <a:r>
              <a:rPr lang="fa-IR" dirty="0">
                <a:cs typeface="B Nazanin" panose="00000400000000000000" pitchFamily="2" charset="-78"/>
              </a:rPr>
              <a:t>دانست كه </a:t>
            </a:r>
            <a:r>
              <a:rPr lang="fa-IR" dirty="0" smtClean="0">
                <a:cs typeface="B Nazanin" panose="00000400000000000000" pitchFamily="2" charset="-78"/>
              </a:rPr>
              <a:t>به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صورت </a:t>
            </a:r>
            <a:r>
              <a:rPr lang="fa-IR" dirty="0">
                <a:cs typeface="B Nazanin" panose="00000400000000000000" pitchFamily="2" charset="-78"/>
              </a:rPr>
              <a:t>هد انرژي </a:t>
            </a:r>
            <a:r>
              <a:rPr lang="fa-IR" dirty="0" smtClean="0">
                <a:cs typeface="B Nazanin" panose="00000400000000000000" pitchFamily="2" charset="-78"/>
              </a:rPr>
              <a:t>درآمده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اند </a:t>
            </a:r>
            <a:r>
              <a:rPr lang="fa-IR" dirty="0">
                <a:cs typeface="B Nazanin" panose="00000400000000000000" pitchFamily="2" charset="-78"/>
              </a:rPr>
              <a:t>و آنها را ميتوان برحسب ارتفاع </a:t>
            </a:r>
            <a:r>
              <a:rPr lang="fa-IR" dirty="0" smtClean="0">
                <a:cs typeface="B Nazanin" panose="00000400000000000000" pitchFamily="2" charset="-78"/>
              </a:rPr>
              <a:t>ستون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سيال </a:t>
            </a:r>
            <a:r>
              <a:rPr lang="fa-IR" dirty="0">
                <a:cs typeface="B Nazanin" panose="00000400000000000000" pitchFamily="2" charset="-78"/>
              </a:rPr>
              <a:t>بيان نمود. </a:t>
            </a:r>
            <a:r>
              <a:rPr lang="en-US" i="1" dirty="0">
                <a:cs typeface="B Nazanin" panose="00000400000000000000" pitchFamily="2" charset="-78"/>
              </a:rPr>
              <a:t>z</a:t>
            </a:r>
            <a:r>
              <a:rPr lang="fa-IR" dirty="0">
                <a:cs typeface="B Nazanin" panose="00000400000000000000" pitchFamily="2" charset="-78"/>
              </a:rPr>
              <a:t>كه انـرژي پتانسـيل بـر واحـد وزن اسـت، ارتفـاع هندسـي </a:t>
            </a:r>
            <a:r>
              <a:rPr lang="fa-IR" dirty="0" smtClean="0">
                <a:cs typeface="B Nazanin" panose="00000400000000000000" pitchFamily="2" charset="-78"/>
              </a:rPr>
              <a:t>ناميـده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ميشود. </a:t>
            </a:r>
            <a:r>
              <a:rPr lang="en-US" dirty="0" smtClean="0">
                <a:cs typeface="B Nazanin" panose="00000400000000000000" pitchFamily="2" charset="-78"/>
              </a:rPr>
              <a:t>p/</a:t>
            </a:r>
            <a:r>
              <a:rPr lang="el-GR" cap="none" dirty="0" smtClean="0">
                <a:cs typeface="B Nazanin" panose="00000400000000000000" pitchFamily="2" charset="-78"/>
              </a:rPr>
              <a:t>γ</a:t>
            </a:r>
            <a:r>
              <a:rPr lang="el-G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كه انرژي جرياني بر واحد وزن است، ارتفاع فشاري ناميده </a:t>
            </a:r>
            <a:r>
              <a:rPr lang="fa-IR" dirty="0" smtClean="0">
                <a:cs typeface="B Nazanin" panose="00000400000000000000" pitchFamily="2" charset="-78"/>
              </a:rPr>
              <a:t>ميشـود. و </a:t>
            </a:r>
            <a:r>
              <a:rPr lang="en-US" dirty="0" smtClean="0">
                <a:cs typeface="B Nazanin" panose="00000400000000000000" pitchFamily="2" charset="-78"/>
              </a:rPr>
              <a:t>v2/2</a:t>
            </a:r>
            <a:r>
              <a:rPr lang="en-US" cap="none" dirty="0" smtClean="0">
                <a:cs typeface="B Nazanin" panose="00000400000000000000" pitchFamily="2" charset="-78"/>
              </a:rPr>
              <a:t>g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كه انرژي جنبشي بر واحد وزن است، ارتفاع سرعتي ناميده </a:t>
            </a:r>
            <a:r>
              <a:rPr lang="fa-IR" dirty="0" smtClean="0">
                <a:cs typeface="B Nazanin" panose="00000400000000000000" pitchFamily="2" charset="-78"/>
              </a:rPr>
              <a:t>ميشود.</a:t>
            </a:r>
            <a:endParaRPr lang="en-US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12" y="2254347"/>
            <a:ext cx="2266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92370"/>
            <a:ext cx="10363826" cy="5298830"/>
          </a:xfrm>
        </p:spPr>
        <p:txBody>
          <a:bodyPr/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از </a:t>
            </a:r>
            <a:r>
              <a:rPr lang="fa-IR" dirty="0">
                <a:cs typeface="B Nazanin" panose="00000400000000000000" pitchFamily="2" charset="-78"/>
              </a:rPr>
              <a:t>آنجا كه رابطة برنولي را براي دو مقطع دلخواه و غير مشـخص 1و 2در </a:t>
            </a:r>
            <a:r>
              <a:rPr lang="fa-IR" dirty="0" smtClean="0">
                <a:cs typeface="B Nazanin" panose="00000400000000000000" pitchFamily="2" charset="-78"/>
              </a:rPr>
              <a:t>نظـر گرفتيم</a:t>
            </a:r>
            <a:r>
              <a:rPr lang="fa-IR" dirty="0">
                <a:cs typeface="B Nazanin" panose="00000400000000000000" pitchFamily="2" charset="-78"/>
              </a:rPr>
              <a:t>، لذا نتيجه ميگيريم كه ارتفاع كـل ،</a:t>
            </a:r>
            <a:r>
              <a:rPr lang="en-US" dirty="0">
                <a:cs typeface="B Nazanin" panose="00000400000000000000" pitchFamily="2" charset="-78"/>
              </a:rPr>
              <a:t>H</a:t>
            </a:r>
            <a:r>
              <a:rPr lang="fa-IR" dirty="0">
                <a:cs typeface="B Nazanin" panose="00000400000000000000" pitchFamily="2" charset="-78"/>
              </a:rPr>
              <a:t>يعنـي مجمـوع ارتفـاع هندسـي، </a:t>
            </a:r>
            <a:r>
              <a:rPr lang="fa-IR" dirty="0" smtClean="0">
                <a:cs typeface="B Nazanin" panose="00000400000000000000" pitchFamily="2" charset="-78"/>
              </a:rPr>
              <a:t>ارتفـاع فشاري </a:t>
            </a:r>
            <a:r>
              <a:rPr lang="fa-IR" dirty="0">
                <a:cs typeface="B Nazanin" panose="00000400000000000000" pitchFamily="2" charset="-78"/>
              </a:rPr>
              <a:t>وارتفاع سرعتي، در تمام مقاطع مختلف يك سيال ايدهآل تـراكم ناپـذير </a:t>
            </a:r>
            <a:r>
              <a:rPr lang="fa-IR" dirty="0" smtClean="0">
                <a:cs typeface="B Nazanin" panose="00000400000000000000" pitchFamily="2" charset="-78"/>
              </a:rPr>
              <a:t>مقـدار ثابتي </a:t>
            </a:r>
            <a:r>
              <a:rPr lang="fa-IR" dirty="0">
                <a:cs typeface="B Nazanin" panose="00000400000000000000" pitchFamily="2" charset="-78"/>
              </a:rPr>
              <a:t>است. چنانچه مقدار انرژي در دو خـط جريـان متفـاوت مـد نظـر باشـد، </a:t>
            </a:r>
            <a:r>
              <a:rPr lang="fa-IR" dirty="0" smtClean="0">
                <a:cs typeface="B Nazanin" panose="00000400000000000000" pitchFamily="2" charset="-78"/>
              </a:rPr>
              <a:t>مقـادير يكساني </a:t>
            </a:r>
            <a:r>
              <a:rPr lang="fa-IR" dirty="0">
                <a:cs typeface="B Nazanin" panose="00000400000000000000" pitchFamily="2" charset="-78"/>
              </a:rPr>
              <a:t>براي </a:t>
            </a:r>
            <a:r>
              <a:rPr lang="en-US" dirty="0">
                <a:cs typeface="B Nazanin" panose="00000400000000000000" pitchFamily="2" charset="-78"/>
              </a:rPr>
              <a:t>H</a:t>
            </a:r>
            <a:r>
              <a:rPr lang="fa-IR" dirty="0">
                <a:cs typeface="B Nazanin" panose="00000400000000000000" pitchFamily="2" charset="-78"/>
              </a:rPr>
              <a:t>نخواهيم داشت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از </a:t>
            </a:r>
            <a:r>
              <a:rPr lang="fa-IR" dirty="0">
                <a:cs typeface="B Nazanin" panose="00000400000000000000" pitchFamily="2" charset="-78"/>
              </a:rPr>
              <a:t>طرفي مشخصي كردن خط جريـان در مسـائل </a:t>
            </a:r>
            <a:r>
              <a:rPr lang="fa-IR" dirty="0" smtClean="0">
                <a:cs typeface="B Nazanin" panose="00000400000000000000" pitchFamily="2" charset="-78"/>
              </a:rPr>
              <a:t>نيـز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به طور </a:t>
            </a:r>
            <a:r>
              <a:rPr lang="fa-IR" dirty="0">
                <a:cs typeface="B Nazanin" panose="00000400000000000000" pitchFamily="2" charset="-78"/>
              </a:rPr>
              <a:t>دقيق ممكن نيست. لذاپيشنهاد ميشود تا محور مركزي لولة جريان </a:t>
            </a:r>
            <a:r>
              <a:rPr lang="fa-IR" dirty="0" smtClean="0">
                <a:cs typeface="B Nazanin" panose="00000400000000000000" pitchFamily="2" charset="-78"/>
              </a:rPr>
              <a:t>به عنوان خط جريان </a:t>
            </a:r>
            <a:r>
              <a:rPr lang="fa-IR" dirty="0">
                <a:cs typeface="B Nazanin" panose="00000400000000000000" pitchFamily="2" charset="-78"/>
              </a:rPr>
              <a:t>در نظر گرفته شود و معادلة برنولي بر روي نقاط واقع بر آن نوشته شود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83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جریان آرام(لایه ای- ورقه ای (</a:t>
            </a:r>
            <a:r>
              <a:rPr lang="en-US" b="1" cap="none" dirty="0" smtClean="0">
                <a:cs typeface="B Nazanin" panose="00000400000000000000" pitchFamily="2" charset="-78"/>
              </a:rPr>
              <a:t>Laminar</a:t>
            </a:r>
            <a:r>
              <a:rPr lang="fa-IR" b="1" cap="none" dirty="0" smtClean="0">
                <a:cs typeface="B Nazanin" panose="00000400000000000000" pitchFamily="2" charset="-78"/>
              </a:rPr>
              <a:t>)) و درهم (آشفته(</a:t>
            </a:r>
            <a:r>
              <a:rPr lang="en-US" b="1" cap="none" dirty="0" smtClean="0">
                <a:cs typeface="B Nazanin" panose="00000400000000000000" pitchFamily="2" charset="-78"/>
              </a:rPr>
              <a:t>turbulent</a:t>
            </a:r>
            <a:r>
              <a:rPr lang="fa-IR" b="1" cap="none" dirty="0" smtClean="0">
                <a:cs typeface="B Nazanin" panose="00000400000000000000" pitchFamily="2" charset="-78"/>
              </a:rPr>
              <a:t>))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جریانی که در آن ذرات سیال مسیرهای منظم و هموار را طی میکنند و لایه های سیال به آرامی بر روی لایه های مجاور خود میلغزند.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جریان آرام از قانون ویسکوزیته نیوتن و یا بسط قانون ویسکوزیته استوکس پیروی میکند.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جریان آشفته هر ذره سیال دارای مسیر مشخصی نیست و مسیرهای ذرات مستقل یکدیگر را قطع می کنند</a:t>
            </a: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79" y="3084121"/>
            <a:ext cx="1962150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48" y="3084121"/>
            <a:ext cx="72485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جریان ایده ال و جریان واقعی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2500312"/>
            <a:ext cx="80581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جريان </a:t>
            </a:r>
            <a:r>
              <a:rPr lang="fa-IR" b="1" dirty="0" smtClean="0">
                <a:cs typeface="B Nazanin" panose="00000400000000000000" pitchFamily="2" charset="-78"/>
              </a:rPr>
              <a:t>دائمي( پايداريا ماندگار) </a:t>
            </a:r>
            <a:r>
              <a:rPr lang="fa-IR" b="1" dirty="0">
                <a:cs typeface="B Nazanin" panose="00000400000000000000" pitchFamily="2" charset="-78"/>
              </a:rPr>
              <a:t>و جريان </a:t>
            </a:r>
            <a:r>
              <a:rPr lang="fa-IR" b="1" dirty="0" smtClean="0">
                <a:cs typeface="B Nazanin" panose="00000400000000000000" pitchFamily="2" charset="-78"/>
              </a:rPr>
              <a:t>غيردائمي( ناپايدار</a:t>
            </a:r>
            <a:r>
              <a:rPr lang="fa-IR" b="1" dirty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جرياني </a:t>
            </a:r>
            <a:r>
              <a:rPr lang="fa-IR" dirty="0">
                <a:cs typeface="B Nazanin" panose="00000400000000000000" pitchFamily="2" charset="-78"/>
              </a:rPr>
              <a:t>كه درآن خواص سيال در هر نقطه نسبت به زمان تغيير نميكند، راجريان </a:t>
            </a:r>
            <a:r>
              <a:rPr lang="fa-IR" dirty="0" smtClean="0">
                <a:cs typeface="B Nazanin" panose="00000400000000000000" pitchFamily="2" charset="-78"/>
              </a:rPr>
              <a:t>دائمي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(پايدار)مي </a:t>
            </a:r>
            <a:r>
              <a:rPr lang="fa-IR" dirty="0">
                <a:cs typeface="B Nazanin" panose="00000400000000000000" pitchFamily="2" charset="-78"/>
              </a:rPr>
              <a:t>نامند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اين </a:t>
            </a:r>
            <a:r>
              <a:rPr lang="fa-IR" dirty="0">
                <a:cs typeface="B Nazanin" panose="00000400000000000000" pitchFamily="2" charset="-78"/>
              </a:rPr>
              <a:t>نوع جريان ميتواند يكنواخت و يا غيريكنواخت باشـد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بنـابراين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درجريان </a:t>
            </a:r>
            <a:r>
              <a:rPr lang="fa-IR" dirty="0">
                <a:cs typeface="B Nazanin" panose="00000400000000000000" pitchFamily="2" charset="-78"/>
              </a:rPr>
              <a:t>پايدار تمام خواص سيال نظير جرم مخصوص، فشار، سرعت، درجه </a:t>
            </a:r>
            <a:r>
              <a:rPr lang="fa-IR" dirty="0" smtClean="0">
                <a:cs typeface="B Nazanin" panose="00000400000000000000" pitchFamily="2" charset="-78"/>
              </a:rPr>
              <a:t>حـرارت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fa-IR" dirty="0">
                <a:cs typeface="B Nazanin" panose="00000400000000000000" pitchFamily="2" charset="-78"/>
              </a:rPr>
              <a:t>فشار در هيچ </a:t>
            </a:r>
            <a:r>
              <a:rPr lang="fa-IR" dirty="0" smtClean="0">
                <a:cs typeface="B Nazanin" panose="00000400000000000000" pitchFamily="2" charset="-78"/>
              </a:rPr>
              <a:t>نقطه اي</a:t>
            </a:r>
            <a:r>
              <a:rPr lang="fa-IR" dirty="0">
                <a:cs typeface="B Nazanin" panose="00000400000000000000" pitchFamily="2" charset="-78"/>
              </a:rPr>
              <a:t>، تغييري نسبت به زمان رخ نخواهد داد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اگردرحالتي </a:t>
            </a:r>
            <a:r>
              <a:rPr lang="fa-IR" dirty="0">
                <a:cs typeface="B Nazanin" panose="00000400000000000000" pitchFamily="2" charset="-78"/>
              </a:rPr>
              <a:t>كه مشخصات سيال در يك نقطه نسبت به زمان تغيير </a:t>
            </a:r>
            <a:r>
              <a:rPr lang="fa-IR" dirty="0" smtClean="0">
                <a:cs typeface="B Nazanin" panose="00000400000000000000" pitchFamily="2" charset="-78"/>
              </a:rPr>
              <a:t>كنـد،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جريان </a:t>
            </a:r>
            <a:r>
              <a:rPr lang="fa-IR" dirty="0">
                <a:cs typeface="B Nazanin" panose="00000400000000000000" pitchFamily="2" charset="-78"/>
              </a:rPr>
              <a:t>به نام غير دائمي خوانده ميشود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براي </a:t>
            </a:r>
            <a:r>
              <a:rPr lang="fa-IR" dirty="0">
                <a:cs typeface="B Nazanin" panose="00000400000000000000" pitchFamily="2" charset="-78"/>
              </a:rPr>
              <a:t>مثال جريان آب خارج شده از يك شير در مـدت زمـاني كـه شـيرفلكه </a:t>
            </a:r>
            <a:r>
              <a:rPr lang="fa-IR" dirty="0" smtClean="0">
                <a:cs typeface="B Nazanin" panose="00000400000000000000" pitchFamily="2" charset="-78"/>
              </a:rPr>
              <a:t>در حال </a:t>
            </a:r>
            <a:r>
              <a:rPr lang="fa-IR" dirty="0">
                <a:cs typeface="B Nazanin" panose="00000400000000000000" pitchFamily="2" charset="-78"/>
              </a:rPr>
              <a:t>چرخانده شدن است، يك جريان غيردائمي است و پـس از آنكـه شـيرفلكه </a:t>
            </a:r>
            <a:r>
              <a:rPr lang="fa-IR" dirty="0" smtClean="0">
                <a:cs typeface="B Nazanin" panose="00000400000000000000" pitchFamily="2" charset="-78"/>
              </a:rPr>
              <a:t>ثابـت شد</a:t>
            </a:r>
            <a:r>
              <a:rPr lang="fa-IR" dirty="0">
                <a:cs typeface="B Nazanin" panose="00000400000000000000" pitchFamily="2" charset="-78"/>
              </a:rPr>
              <a:t>، جريان خروجي دائمي خواهد بود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4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جريانهاي تراكم پذير(</a:t>
            </a:r>
            <a:r>
              <a:rPr lang="en-US" cap="none" dirty="0" smtClean="0">
                <a:cs typeface="B Nazanin" panose="00000400000000000000" pitchFamily="2" charset="-78"/>
              </a:rPr>
              <a:t>compressible </a:t>
            </a:r>
            <a:r>
              <a:rPr lang="fa-IR" b="1" cap="none" dirty="0" smtClean="0">
                <a:cs typeface="B Nazanin" panose="00000400000000000000" pitchFamily="2" charset="-78"/>
              </a:rPr>
              <a:t>)و تراكم ناپذير(</a:t>
            </a:r>
            <a:r>
              <a:rPr lang="en-US" cap="none" dirty="0" smtClean="0">
                <a:cs typeface="B Nazanin" panose="00000400000000000000" pitchFamily="2" charset="-78"/>
              </a:rPr>
              <a:t>incompressible 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جريانهاي تراكم ناپذير </a:t>
            </a:r>
            <a:r>
              <a:rPr lang="fa-IR" dirty="0">
                <a:cs typeface="B Nazanin" panose="00000400000000000000" pitchFamily="2" charset="-78"/>
              </a:rPr>
              <a:t>يا غيرقابل تراكم جريانهايي هستند كه در آنهـا تغييـرات </a:t>
            </a:r>
            <a:r>
              <a:rPr lang="fa-IR" dirty="0" smtClean="0">
                <a:cs typeface="B Nazanin" panose="00000400000000000000" pitchFamily="2" charset="-78"/>
              </a:rPr>
              <a:t>جـرم مخصوص </a:t>
            </a:r>
            <a:r>
              <a:rPr lang="fa-IR" dirty="0">
                <a:cs typeface="B Nazanin" panose="00000400000000000000" pitchFamily="2" charset="-78"/>
              </a:rPr>
              <a:t>قابل صرفنظر </a:t>
            </a:r>
            <a:r>
              <a:rPr lang="fa-IR" dirty="0" smtClean="0">
                <a:cs typeface="B Nazanin" panose="00000400000000000000" pitchFamily="2" charset="-78"/>
              </a:rPr>
              <a:t>است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جريانهاي تراكم پذير </a:t>
            </a:r>
            <a:r>
              <a:rPr lang="fa-IR" dirty="0">
                <a:cs typeface="B Nazanin" panose="00000400000000000000" pitchFamily="2" charset="-78"/>
              </a:rPr>
              <a:t>جريانهـايي هسـتند كـه در </a:t>
            </a:r>
            <a:r>
              <a:rPr lang="fa-IR" dirty="0" smtClean="0">
                <a:cs typeface="B Nazanin" panose="00000400000000000000" pitchFamily="2" charset="-78"/>
              </a:rPr>
              <a:t>آنهـا تغييرات </a:t>
            </a:r>
            <a:r>
              <a:rPr lang="fa-IR" dirty="0">
                <a:cs typeface="B Nazanin" panose="00000400000000000000" pitchFamily="2" charset="-78"/>
              </a:rPr>
              <a:t>جرم مخصوص قابل ملاحظه است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 طور </a:t>
            </a:r>
            <a:r>
              <a:rPr lang="fa-IR" dirty="0">
                <a:cs typeface="B Nazanin" panose="00000400000000000000" pitchFamily="2" charset="-78"/>
              </a:rPr>
              <a:t>كلي اغلب گازها قابل تراكم و تمام مايعات غيرقابل تراكم هستند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9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جريانهاي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چرخشي </a:t>
            </a:r>
            <a:r>
              <a:rPr lang="fa-IR" b="1" dirty="0" smtClean="0">
                <a:cs typeface="B Nazanin" panose="00000400000000000000" pitchFamily="2" charset="-78"/>
              </a:rPr>
              <a:t>و غيرچرخشي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هرگاه ذرات سیال ضمن حرکت، حول مراکز خود در امتداد جریان دوران کنند و در نتیجه سرعت زاویه ای ایجاد کنند جریان چرخشی است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2" y="2228850"/>
            <a:ext cx="89820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584873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خطوط جريان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خط جريان خط پيوسته فرضي است كه در تمام نقاط، مولفه سرعت بر آن مماس </a:t>
            </a:r>
            <a:r>
              <a:rPr lang="fa-IR" dirty="0" smtClean="0">
                <a:cs typeface="B Nazanin" panose="00000400000000000000" pitchFamily="2" charset="-78"/>
              </a:rPr>
              <a:t>است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fa-IR" dirty="0">
                <a:cs typeface="B Nazanin" panose="00000400000000000000" pitchFamily="2" charset="-78"/>
              </a:rPr>
              <a:t>جهت بردار سرعت را درهرنقطه نشان ميدهد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همچنين به فضـايي كـه در </a:t>
            </a:r>
            <a:r>
              <a:rPr lang="fa-IR" dirty="0" smtClean="0">
                <a:cs typeface="B Nazanin" panose="00000400000000000000" pitchFamily="2" charset="-78"/>
              </a:rPr>
              <a:t>برگيرنـده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تعدادي </a:t>
            </a:r>
            <a:r>
              <a:rPr lang="fa-IR" dirty="0">
                <a:cs typeface="B Nazanin" panose="00000400000000000000" pitchFamily="2" charset="-78"/>
              </a:rPr>
              <a:t>خطوط جريان است لولة جريان گفته ميشود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هر چقدر خطوط جريان بهم نزديكتـر باشـند سـرعت بيشـتر ودر نتيجـه </a:t>
            </a:r>
            <a:r>
              <a:rPr lang="fa-IR" dirty="0" smtClean="0">
                <a:cs typeface="B Nazanin" panose="00000400000000000000" pitchFamily="2" charset="-78"/>
              </a:rPr>
              <a:t>ميـزان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جريان </a:t>
            </a:r>
            <a:r>
              <a:rPr lang="fa-IR" dirty="0">
                <a:cs typeface="B Nazanin" panose="00000400000000000000" pitchFamily="2" charset="-78"/>
              </a:rPr>
              <a:t>نيز بيشتر خواهد بود و برعكس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87" y="3060310"/>
            <a:ext cx="845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373</TotalTime>
  <Words>2076</Words>
  <Application>Microsoft Office PowerPoint</Application>
  <PresentationFormat>Widescreen</PresentationFormat>
  <Paragraphs>184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 Nazanin</vt:lpstr>
      <vt:lpstr>Tw Cen MT</vt:lpstr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VAIO</cp:lastModifiedBy>
  <cp:revision>49</cp:revision>
  <dcterms:created xsi:type="dcterms:W3CDTF">2018-05-02T20:22:41Z</dcterms:created>
  <dcterms:modified xsi:type="dcterms:W3CDTF">2018-05-18T19:01:48Z</dcterms:modified>
</cp:coreProperties>
</file>